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43"/>
  </p:notesMasterIdLst>
  <p:handoutMasterIdLst>
    <p:handoutMasterId r:id="rId44"/>
  </p:handoutMasterIdLst>
  <p:sldIdLst>
    <p:sldId id="257" r:id="rId2"/>
    <p:sldId id="349" r:id="rId3"/>
    <p:sldId id="303" r:id="rId4"/>
    <p:sldId id="350" r:id="rId5"/>
    <p:sldId id="336" r:id="rId6"/>
    <p:sldId id="351" r:id="rId7"/>
    <p:sldId id="338" r:id="rId8"/>
    <p:sldId id="352" r:id="rId9"/>
    <p:sldId id="258" r:id="rId10"/>
    <p:sldId id="265" r:id="rId11"/>
    <p:sldId id="264" r:id="rId12"/>
    <p:sldId id="261" r:id="rId13"/>
    <p:sldId id="353" r:id="rId14"/>
    <p:sldId id="275" r:id="rId15"/>
    <p:sldId id="276" r:id="rId16"/>
    <p:sldId id="277" r:id="rId17"/>
    <p:sldId id="278" r:id="rId18"/>
    <p:sldId id="279" r:id="rId19"/>
    <p:sldId id="281" r:id="rId20"/>
    <p:sldId id="283" r:id="rId21"/>
    <p:sldId id="284" r:id="rId22"/>
    <p:sldId id="285" r:id="rId23"/>
    <p:sldId id="267" r:id="rId24"/>
    <p:sldId id="268" r:id="rId25"/>
    <p:sldId id="330" r:id="rId26"/>
    <p:sldId id="354" r:id="rId27"/>
    <p:sldId id="287" r:id="rId28"/>
    <p:sldId id="290" r:id="rId29"/>
    <p:sldId id="291" r:id="rId30"/>
    <p:sldId id="293" r:id="rId31"/>
    <p:sldId id="294" r:id="rId32"/>
    <p:sldId id="269" r:id="rId33"/>
    <p:sldId id="295" r:id="rId34"/>
    <p:sldId id="296" r:id="rId35"/>
    <p:sldId id="270" r:id="rId36"/>
    <p:sldId id="339" r:id="rId37"/>
    <p:sldId id="340" r:id="rId38"/>
    <p:sldId id="341" r:id="rId39"/>
    <p:sldId id="342" r:id="rId40"/>
    <p:sldId id="355" r:id="rId41"/>
    <p:sldId id="322" r:id="rId4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56"/>
    <p:restoredTop sz="94720"/>
  </p:normalViewPr>
  <p:slideViewPr>
    <p:cSldViewPr snapToGrid="0" snapToObjects="1">
      <p:cViewPr varScale="1">
        <p:scale>
          <a:sx n="211" d="100"/>
          <a:sy n="211" d="100"/>
        </p:scale>
        <p:origin x="3000" y="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231E22-EFE8-4942-AE84-E2F714E96B84}" type="datetimeFigureOut">
              <a:rPr lang="fr-FR" smtClean="0"/>
              <a:t>13/09/2021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E0A635-E377-6F42-A61C-7DAD88C0FA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80637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79C7A6-B3DB-9745-9CDA-6352F42C87B4}" type="datetimeFigureOut">
              <a:rPr lang="fr-FR" smtClean="0"/>
              <a:t>13/09/2021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AEED50-208B-C448-8A37-4AA333EA10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83685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AAD824-4218-9F4A-9555-4EE380362B15}" type="slidenum">
              <a:rPr lang="fr-FR"/>
              <a:pPr/>
              <a:t>3</a:t>
            </a:fld>
            <a:endParaRPr lang="fr-FR"/>
          </a:p>
        </p:txBody>
      </p:sp>
      <p:sp>
        <p:nvSpPr>
          <p:cNvPr id="27136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7136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noProof="1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B88CC5-80F2-9341-89E3-33945D1F6E2D}" type="slidenum">
              <a:rPr lang="fr-FR"/>
              <a:pPr/>
              <a:t>18</a:t>
            </a:fld>
            <a:endParaRPr lang="fr-FR"/>
          </a:p>
        </p:txBody>
      </p:sp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noProof="1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6B5553-93BB-7D43-94A4-46447D55DB8D}" type="slidenum">
              <a:rPr lang="fr-FR"/>
              <a:pPr/>
              <a:t>19</a:t>
            </a:fld>
            <a:endParaRPr lang="fr-FR"/>
          </a:p>
        </p:txBody>
      </p:sp>
      <p:sp>
        <p:nvSpPr>
          <p:cNvPr id="183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noProof="1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0B52F5-CBA0-0942-9B3F-77D06E020CE7}" type="slidenum">
              <a:rPr lang="fr-FR"/>
              <a:pPr/>
              <a:t>20</a:t>
            </a:fld>
            <a:endParaRPr lang="fr-FR"/>
          </a:p>
        </p:txBody>
      </p:sp>
      <p:sp>
        <p:nvSpPr>
          <p:cNvPr id="191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noProof="1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9247C7-7192-1146-AC8A-ECE178F0EAE4}" type="slidenum">
              <a:rPr lang="fr-FR"/>
              <a:pPr/>
              <a:t>21</a:t>
            </a:fld>
            <a:endParaRPr lang="fr-FR"/>
          </a:p>
        </p:txBody>
      </p:sp>
      <p:sp>
        <p:nvSpPr>
          <p:cNvPr id="186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noProof="1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84D7FA-8B4D-FB44-A367-6E08E35BAAA3}" type="slidenum">
              <a:rPr lang="fr-FR"/>
              <a:pPr/>
              <a:t>22</a:t>
            </a:fld>
            <a:endParaRPr lang="fr-FR"/>
          </a:p>
        </p:txBody>
      </p:sp>
      <p:sp>
        <p:nvSpPr>
          <p:cNvPr id="190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noProof="1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063305-FD2C-5944-8B2E-AC29EF2B611D}" type="slidenum">
              <a:rPr lang="fr-FR"/>
              <a:pPr/>
              <a:t>27</a:t>
            </a:fld>
            <a:endParaRPr lang="fr-FR"/>
          </a:p>
        </p:txBody>
      </p:sp>
      <p:sp>
        <p:nvSpPr>
          <p:cNvPr id="195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noProof="1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D0EE70-12C2-2B49-A6B8-A31B600E0519}" type="slidenum">
              <a:rPr lang="fr-FR"/>
              <a:pPr/>
              <a:t>28</a:t>
            </a:fld>
            <a:endParaRPr lang="fr-FR"/>
          </a:p>
        </p:txBody>
      </p:sp>
      <p:sp>
        <p:nvSpPr>
          <p:cNvPr id="20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noProof="1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55B09F-50FE-9B40-9685-10ECAB5EBF6B}" type="slidenum">
              <a:rPr lang="fr-FR"/>
              <a:pPr/>
              <a:t>29</a:t>
            </a:fld>
            <a:endParaRPr lang="fr-FR"/>
          </a:p>
        </p:txBody>
      </p:sp>
      <p:sp>
        <p:nvSpPr>
          <p:cNvPr id="201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noProof="1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440EA0-BF91-9A48-BAC4-AFEE18E528E4}" type="slidenum">
              <a:rPr lang="fr-FR"/>
              <a:pPr/>
              <a:t>30</a:t>
            </a:fld>
            <a:endParaRPr lang="fr-FR"/>
          </a:p>
        </p:txBody>
      </p:sp>
      <p:sp>
        <p:nvSpPr>
          <p:cNvPr id="20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noProof="1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31A479-250B-A04A-BD8E-E7D501C13153}" type="slidenum">
              <a:rPr lang="fr-FR"/>
              <a:pPr/>
              <a:t>31</a:t>
            </a:fld>
            <a:endParaRPr lang="fr-FR"/>
          </a:p>
        </p:txBody>
      </p:sp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noProof="1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AAD824-4218-9F4A-9555-4EE380362B15}" type="slidenum">
              <a:rPr lang="fr-FR"/>
              <a:pPr/>
              <a:t>5</a:t>
            </a:fld>
            <a:endParaRPr lang="fr-FR"/>
          </a:p>
        </p:txBody>
      </p:sp>
      <p:sp>
        <p:nvSpPr>
          <p:cNvPr id="27136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7136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noProof="1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86FC1E-C5CA-334A-86DA-A9DC7405234F}" type="slidenum">
              <a:rPr lang="fr-FR"/>
              <a:pPr/>
              <a:t>33</a:t>
            </a:fld>
            <a:endParaRPr lang="fr-FR"/>
          </a:p>
        </p:txBody>
      </p:sp>
      <p:sp>
        <p:nvSpPr>
          <p:cNvPr id="214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noProof="1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86FC1E-C5CA-334A-86DA-A9DC7405234F}" type="slidenum">
              <a:rPr lang="fr-FR"/>
              <a:pPr/>
              <a:t>34</a:t>
            </a:fld>
            <a:endParaRPr lang="fr-FR"/>
          </a:p>
        </p:txBody>
      </p:sp>
      <p:sp>
        <p:nvSpPr>
          <p:cNvPr id="214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noProof="1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AAD824-4218-9F4A-9555-4EE380362B15}" type="slidenum">
              <a:rPr lang="fr-FR"/>
              <a:pPr/>
              <a:t>7</a:t>
            </a:fld>
            <a:endParaRPr lang="fr-FR"/>
          </a:p>
        </p:txBody>
      </p:sp>
      <p:sp>
        <p:nvSpPr>
          <p:cNvPr id="27136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7136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noProof="1"/>
          </a:p>
        </p:txBody>
      </p:sp>
    </p:spTree>
    <p:extLst>
      <p:ext uri="{BB962C8B-B14F-4D97-AF65-F5344CB8AC3E}">
        <p14:creationId xmlns:p14="http://schemas.microsoft.com/office/powerpoint/2010/main" val="21255334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BDA41B-36DB-8943-B5EC-632CA5B15711}" type="slidenum">
              <a:rPr lang="fr-FR"/>
              <a:pPr/>
              <a:t>10</a:t>
            </a:fld>
            <a:endParaRPr lang="fr-FR"/>
          </a:p>
        </p:txBody>
      </p:sp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noProof="1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159578-283D-DE46-A0D8-469A93C1B0B7}" type="slidenum">
              <a:rPr lang="fr-FR"/>
              <a:pPr/>
              <a:t>11</a:t>
            </a:fld>
            <a:endParaRPr lang="fr-FR"/>
          </a:p>
        </p:txBody>
      </p:sp>
      <p:sp>
        <p:nvSpPr>
          <p:cNvPr id="188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noProof="1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7A8B82-ED9C-2B4A-88B1-B17972ACEFDA}" type="slidenum">
              <a:rPr lang="fr-FR"/>
              <a:pPr/>
              <a:t>14</a:t>
            </a:fld>
            <a:endParaRPr lang="fr-FR"/>
          </a:p>
        </p:txBody>
      </p:sp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noProof="1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E3507D-6560-C44C-8521-9CB92DD17D7A}" type="slidenum">
              <a:rPr lang="fr-FR"/>
              <a:pPr/>
              <a:t>15</a:t>
            </a:fld>
            <a:endParaRPr lang="fr-FR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noProof="1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FF3846-5347-544C-A969-26478E4BCA8E}" type="slidenum">
              <a:rPr lang="fr-FR"/>
              <a:pPr/>
              <a:t>16</a:t>
            </a:fld>
            <a:endParaRPr lang="fr-FR"/>
          </a:p>
        </p:txBody>
      </p:sp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noProof="1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885154-A2C3-1C4E-8BC1-22F092EC3FD5}" type="slidenum">
              <a:rPr lang="fr-FR"/>
              <a:pPr/>
              <a:t>17</a:t>
            </a:fld>
            <a:endParaRPr lang="fr-FR"/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noProof="1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102240" y="2386744"/>
            <a:ext cx="693952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5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ACFD0-189B-E443-AAA3-CE99590BEE31}" type="datetime2">
              <a:rPr lang="fr-FR" smtClean="0">
                <a:solidFill>
                  <a:prstClr val="white">
                    <a:alpha val="60000"/>
                  </a:prstClr>
                </a:solidFill>
                <a:latin typeface="Palatino Linotype"/>
              </a:rPr>
              <a:t>lundi 13 septembre 2021</a:t>
            </a:fld>
            <a:endParaRPr lang="en-US" dirty="0">
              <a:solidFill>
                <a:prstClr val="white">
                  <a:alpha val="60000"/>
                </a:prstClr>
              </a:solidFill>
              <a:latin typeface="Palatino Linotype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alpha val="60000"/>
                </a:prstClr>
              </a:solidFill>
              <a:latin typeface="Palatino Linotype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>
                <a:solidFill>
                  <a:prstClr val="white">
                    <a:alpha val="60000"/>
                  </a:prstClr>
                </a:solidFill>
                <a:latin typeface="Palatino Linotype"/>
              </a:rPr>
              <a:pPr/>
              <a:t>‹N°›</a:t>
            </a:fld>
            <a:endParaRPr lang="en-US" dirty="0">
              <a:solidFill>
                <a:prstClr val="white">
                  <a:alpha val="60000"/>
                </a:prst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41935479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D8CB0-B6AE-924C-8EF8-C6C470240280}" type="datetime2">
              <a:rPr lang="fr-FR" smtClean="0">
                <a:solidFill>
                  <a:prstClr val="white">
                    <a:alpha val="60000"/>
                  </a:prstClr>
                </a:solidFill>
                <a:latin typeface="Palatino Linotype"/>
              </a:rPr>
              <a:t>lundi 13 septembre 2021</a:t>
            </a:fld>
            <a:endParaRPr lang="en-US">
              <a:solidFill>
                <a:prstClr val="white">
                  <a:alpha val="60000"/>
                </a:prstClr>
              </a:solidFill>
              <a:latin typeface="Palatino Linotype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alpha val="60000"/>
                </a:prstClr>
              </a:solidFill>
              <a:latin typeface="Palatino Linotype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>
                <a:solidFill>
                  <a:prstClr val="white">
                    <a:alpha val="60000"/>
                  </a:prstClr>
                </a:solidFill>
                <a:latin typeface="Palatino Linotype"/>
              </a:rPr>
              <a:pPr/>
              <a:t>‹N°›</a:t>
            </a:fld>
            <a:endParaRPr lang="en-US">
              <a:solidFill>
                <a:prstClr val="white">
                  <a:alpha val="60000"/>
                </a:prst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1832759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1053966" cy="498348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6046" y="937260"/>
            <a:ext cx="4716174" cy="498348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4CECB-6911-774D-AF41-791EFD917408}" type="datetime2">
              <a:rPr lang="fr-FR" smtClean="0">
                <a:solidFill>
                  <a:prstClr val="white">
                    <a:alpha val="60000"/>
                  </a:prstClr>
                </a:solidFill>
                <a:latin typeface="Palatino Linotype"/>
              </a:rPr>
              <a:t>lundi 13 septembre 2021</a:t>
            </a:fld>
            <a:endParaRPr lang="en-US">
              <a:solidFill>
                <a:prstClr val="white">
                  <a:alpha val="60000"/>
                </a:prstClr>
              </a:solidFill>
              <a:latin typeface="Palatino Linotype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alpha val="60000"/>
                </a:prstClr>
              </a:solidFill>
              <a:latin typeface="Palatino Linotype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>
                <a:solidFill>
                  <a:prstClr val="white">
                    <a:alpha val="60000"/>
                  </a:prstClr>
                </a:solidFill>
                <a:latin typeface="Palatino Linotype"/>
              </a:rPr>
              <a:pPr/>
              <a:t>‹N°›</a:t>
            </a:fld>
            <a:endParaRPr lang="en-US">
              <a:solidFill>
                <a:prstClr val="white">
                  <a:alpha val="60000"/>
                </a:prst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1411879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2F917-F592-DB42-9D54-3F8376E5DF0F}" type="datetime2">
              <a:rPr lang="fr-FR" smtClean="0">
                <a:solidFill>
                  <a:prstClr val="white">
                    <a:alpha val="60000"/>
                  </a:prstClr>
                </a:solidFill>
                <a:latin typeface="Palatino Linotype"/>
              </a:rPr>
              <a:t>lundi 13 septembre 2021</a:t>
            </a:fld>
            <a:endParaRPr lang="en-US" dirty="0">
              <a:solidFill>
                <a:prstClr val="white">
                  <a:alpha val="60000"/>
                </a:prstClr>
              </a:solidFill>
              <a:latin typeface="Palatino Linotype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alpha val="60000"/>
                </a:prstClr>
              </a:solidFill>
              <a:latin typeface="Palatino Linotype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>
                <a:solidFill>
                  <a:prstClr val="white">
                    <a:alpha val="60000"/>
                  </a:prstClr>
                </a:solidFill>
                <a:latin typeface="Palatino Linotype"/>
              </a:rPr>
              <a:pPr/>
              <a:t>‹N°›</a:t>
            </a:fld>
            <a:endParaRPr lang="en-US" dirty="0">
              <a:solidFill>
                <a:prstClr val="white">
                  <a:alpha val="60000"/>
                </a:prst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4120576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106424" y="2386744"/>
            <a:ext cx="6940296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/>
            <a:fld id="{11F652F7-D9EF-BE44-9A29-0D9C851FCE92}" type="datetime2">
              <a:rPr lang="fr-FR" smtClean="0">
                <a:solidFill>
                  <a:prstClr val="white">
                    <a:alpha val="60000"/>
                  </a:prstClr>
                </a:solidFill>
                <a:latin typeface="Palatino Linotype"/>
              </a:rPr>
              <a:t>lundi 13 septembre 2021</a:t>
            </a:fld>
            <a:endParaRPr lang="en-US" dirty="0">
              <a:solidFill>
                <a:prstClr val="white">
                  <a:alpha val="60000"/>
                </a:prstClr>
              </a:solidFill>
              <a:latin typeface="Palatino Linotype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/>
            <a:endParaRPr lang="en-US" dirty="0">
              <a:solidFill>
                <a:prstClr val="white">
                  <a:alpha val="60000"/>
                </a:prstClr>
              </a:solidFill>
              <a:latin typeface="Palatino Linotype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/>
            <a:fld id="{1789C0F2-17E0-497A-9BBE-0C73201AAFE3}" type="slidenum">
              <a:rPr lang="en-US" smtClean="0">
                <a:solidFill>
                  <a:prstClr val="white">
                    <a:alpha val="60000"/>
                  </a:prstClr>
                </a:solidFill>
                <a:latin typeface="Palatino Linotype"/>
              </a:rPr>
              <a:pPr defTabSz="914400"/>
              <a:t>‹N°›</a:t>
            </a:fld>
            <a:endParaRPr lang="en-US" dirty="0">
              <a:solidFill>
                <a:prstClr val="white">
                  <a:alpha val="60000"/>
                </a:prst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23167698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2239" y="2638044"/>
            <a:ext cx="3288023" cy="310198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2638044"/>
            <a:ext cx="3290516" cy="310198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/>
            <a:fld id="{11F652F7-D9EF-BE44-9A29-0D9C851FCE92}" type="datetime2">
              <a:rPr lang="fr-FR" smtClean="0">
                <a:solidFill>
                  <a:prstClr val="white">
                    <a:alpha val="60000"/>
                  </a:prstClr>
                </a:solidFill>
                <a:latin typeface="Palatino Linotype"/>
              </a:rPr>
              <a:t>lundi 13 septembre 2021</a:t>
            </a:fld>
            <a:endParaRPr lang="en-US" dirty="0">
              <a:solidFill>
                <a:prstClr val="white">
                  <a:alpha val="60000"/>
                </a:prstClr>
              </a:solidFill>
              <a:latin typeface="Palatino Linotype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/>
            <a:endParaRPr lang="en-US" dirty="0">
              <a:solidFill>
                <a:prstClr val="white">
                  <a:alpha val="60000"/>
                </a:prstClr>
              </a:solidFill>
              <a:latin typeface="Palatino Linotype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/>
            <a:fld id="{1789C0F2-17E0-497A-9BBE-0C73201AAFE3}" type="slidenum">
              <a:rPr lang="en-US" smtClean="0">
                <a:solidFill>
                  <a:prstClr val="white">
                    <a:alpha val="60000"/>
                  </a:prstClr>
                </a:solidFill>
                <a:latin typeface="Palatino Linotype"/>
              </a:rPr>
              <a:pPr defTabSz="914400"/>
              <a:t>‹N°›</a:t>
            </a:fld>
            <a:endParaRPr lang="en-US" dirty="0">
              <a:solidFill>
                <a:prstClr val="white">
                  <a:alpha val="60000"/>
                </a:prst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4987988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39" y="2313434"/>
            <a:ext cx="3288024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39" y="3143250"/>
            <a:ext cx="3288024" cy="259677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29051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9051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/>
            <a:fld id="{11F652F7-D9EF-BE44-9A29-0D9C851FCE92}" type="datetime2">
              <a:rPr lang="fr-FR" smtClean="0">
                <a:solidFill>
                  <a:prstClr val="white">
                    <a:alpha val="60000"/>
                  </a:prstClr>
                </a:solidFill>
                <a:latin typeface="Palatino Linotype"/>
              </a:rPr>
              <a:t>lundi 13 septembre 2021</a:t>
            </a:fld>
            <a:endParaRPr lang="en-US" dirty="0">
              <a:solidFill>
                <a:prstClr val="white">
                  <a:alpha val="60000"/>
                </a:prstClr>
              </a:solidFill>
              <a:latin typeface="Palatino Linotype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/>
            <a:endParaRPr lang="en-US" dirty="0">
              <a:solidFill>
                <a:prstClr val="white">
                  <a:alpha val="60000"/>
                </a:prstClr>
              </a:solidFill>
              <a:latin typeface="Palatino Linotype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/>
            <a:fld id="{1789C0F2-17E0-497A-9BBE-0C73201AAFE3}" type="slidenum">
              <a:rPr lang="en-US" smtClean="0">
                <a:solidFill>
                  <a:prstClr val="white">
                    <a:alpha val="60000"/>
                  </a:prstClr>
                </a:solidFill>
                <a:latin typeface="Palatino Linotype"/>
              </a:rPr>
              <a:pPr defTabSz="914400"/>
              <a:t>‹N°›</a:t>
            </a:fld>
            <a:endParaRPr lang="en-US" dirty="0">
              <a:solidFill>
                <a:prstClr val="white">
                  <a:alpha val="60000"/>
                </a:prstClr>
              </a:solidFill>
              <a:latin typeface="Palatino Linotype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60324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1F138-49F3-9C4A-B42C-E14B5118ABF4}" type="datetime2">
              <a:rPr lang="fr-FR" smtClean="0">
                <a:solidFill>
                  <a:prstClr val="white">
                    <a:alpha val="60000"/>
                  </a:prstClr>
                </a:solidFill>
                <a:latin typeface="Palatino Linotype"/>
              </a:rPr>
              <a:t>lundi 13 septembre 2021</a:t>
            </a:fld>
            <a:endParaRPr lang="en-US" dirty="0">
              <a:solidFill>
                <a:prstClr val="white">
                  <a:alpha val="60000"/>
                </a:prstClr>
              </a:solidFill>
              <a:latin typeface="Palatino Linotype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alpha val="60000"/>
                </a:prstClr>
              </a:solidFill>
              <a:latin typeface="Palatino Linotype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>
                <a:solidFill>
                  <a:prstClr val="white">
                    <a:alpha val="60000"/>
                  </a:prstClr>
                </a:solidFill>
                <a:latin typeface="Palatino Linotype"/>
              </a:rPr>
              <a:pPr/>
              <a:t>‹N°›</a:t>
            </a:fld>
            <a:endParaRPr lang="en-US" dirty="0">
              <a:solidFill>
                <a:prstClr val="white">
                  <a:alpha val="60000"/>
                </a:prst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1672865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C5A1C-2D43-934C-898E-DC3E7293BBF9}" type="datetime2">
              <a:rPr lang="fr-FR" smtClean="0">
                <a:solidFill>
                  <a:prstClr val="white">
                    <a:alpha val="60000"/>
                  </a:prstClr>
                </a:solidFill>
                <a:latin typeface="Palatino Linotype"/>
              </a:rPr>
              <a:t>lundi 13 septembre 2021</a:t>
            </a:fld>
            <a:endParaRPr lang="en-US" dirty="0">
              <a:solidFill>
                <a:prstClr val="white">
                  <a:alpha val="60000"/>
                </a:prstClr>
              </a:solidFill>
              <a:latin typeface="Palatino Linotype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alpha val="60000"/>
                </a:prstClr>
              </a:solidFill>
              <a:latin typeface="Palatino Linotyp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>
                <a:solidFill>
                  <a:prstClr val="white">
                    <a:alpha val="60000"/>
                  </a:prstClr>
                </a:solidFill>
                <a:latin typeface="Palatino Linotype"/>
              </a:rPr>
              <a:pPr/>
              <a:t>‹N°›</a:t>
            </a:fld>
            <a:endParaRPr lang="en-US" dirty="0">
              <a:solidFill>
                <a:prstClr val="white">
                  <a:alpha val="60000"/>
                </a:prst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27113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703" y="2243829"/>
            <a:ext cx="3290594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8"/>
            <a:ext cx="284607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860B5-2EC9-014E-B142-DB0980778D99}" type="datetime2">
              <a:rPr lang="fr-FR" smtClean="0">
                <a:solidFill>
                  <a:prstClr val="white">
                    <a:alpha val="60000"/>
                  </a:prstClr>
                </a:solidFill>
                <a:latin typeface="Palatino Linotype"/>
              </a:rPr>
              <a:t>lundi 13 septembre 2021</a:t>
            </a:fld>
            <a:endParaRPr lang="en-US" dirty="0">
              <a:solidFill>
                <a:prstClr val="white">
                  <a:alpha val="60000"/>
                </a:prstClr>
              </a:solidFill>
              <a:latin typeface="Palatino Linotype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40703" y="6236208"/>
            <a:ext cx="3806398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>
              <a:solidFill>
                <a:prstClr val="white">
                  <a:alpha val="60000"/>
                </a:prstClr>
              </a:solidFill>
              <a:latin typeface="Palatino Linotype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>
                <a:solidFill>
                  <a:prstClr val="white">
                    <a:alpha val="60000"/>
                  </a:prstClr>
                </a:solidFill>
                <a:latin typeface="Palatino Linotype"/>
              </a:rPr>
              <a:pPr/>
              <a:t>‹N°›</a:t>
            </a:fld>
            <a:endParaRPr lang="en-US" dirty="0">
              <a:solidFill>
                <a:prstClr val="white">
                  <a:alpha val="60000"/>
                </a:prst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1445581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080" y="2243828"/>
            <a:ext cx="329184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-42172"/>
            <a:ext cx="4576573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DABACC73-D4EF-124C-9A68-0129268FDF28}" type="datetime2">
              <a:rPr lang="fr-FR" smtClean="0">
                <a:solidFill>
                  <a:prstClr val="white">
                    <a:alpha val="60000"/>
                  </a:prstClr>
                </a:solidFill>
                <a:latin typeface="Palatino Linotype"/>
              </a:rPr>
              <a:t>lundi 13 septembre 2021</a:t>
            </a:fld>
            <a:endParaRPr lang="en-US" dirty="0">
              <a:solidFill>
                <a:prstClr val="white">
                  <a:alpha val="60000"/>
                </a:prstClr>
              </a:solidFill>
              <a:latin typeface="Palatino Linotype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40080" y="6236208"/>
            <a:ext cx="3803904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>
              <a:solidFill>
                <a:prstClr val="white">
                  <a:alpha val="60000"/>
                </a:prstClr>
              </a:solidFill>
              <a:latin typeface="Palatino Linotype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>
                <a:solidFill>
                  <a:prstClr val="white">
                    <a:alpha val="60000"/>
                  </a:prstClr>
                </a:solidFill>
                <a:latin typeface="Palatino Linotype"/>
              </a:rPr>
              <a:pPr/>
              <a:t>‹N°›</a:t>
            </a:fld>
            <a:endParaRPr lang="en-US" dirty="0">
              <a:solidFill>
                <a:prstClr val="white">
                  <a:alpha val="60000"/>
                </a:prst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3106575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06045" y="964692"/>
            <a:ext cx="5937755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045" y="2638045"/>
            <a:ext cx="5937755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8943" y="6238816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defTabSz="914400"/>
            <a:fld id="{11F652F7-D9EF-BE44-9A29-0D9C851FCE92}" type="datetime2">
              <a:rPr lang="fr-FR" smtClean="0">
                <a:solidFill>
                  <a:prstClr val="white">
                    <a:alpha val="60000"/>
                  </a:prstClr>
                </a:solidFill>
                <a:latin typeface="Palatino Linotype"/>
              </a:rPr>
              <a:t>lundi 13 septembre 2021</a:t>
            </a:fld>
            <a:endParaRPr lang="en-US" dirty="0">
              <a:solidFill>
                <a:prstClr val="white">
                  <a:alpha val="60000"/>
                </a:prstClr>
              </a:solidFill>
              <a:latin typeface="Palatino Linotype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2239" y="6236208"/>
            <a:ext cx="4556664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defTabSz="914400"/>
            <a:endParaRPr lang="en-US" dirty="0">
              <a:solidFill>
                <a:prstClr val="white">
                  <a:alpha val="60000"/>
                </a:prstClr>
              </a:solidFill>
              <a:latin typeface="Palatino Linotype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011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pPr defTabSz="914400"/>
            <a:fld id="{1789C0F2-17E0-497A-9BBE-0C73201AAFE3}" type="slidenum">
              <a:rPr lang="en-US" smtClean="0">
                <a:solidFill>
                  <a:prstClr val="white">
                    <a:alpha val="60000"/>
                  </a:prstClr>
                </a:solidFill>
                <a:latin typeface="Palatino Linotype"/>
              </a:rPr>
              <a:pPr defTabSz="914400"/>
              <a:t>‹N°›</a:t>
            </a:fld>
            <a:endParaRPr lang="en-US" dirty="0">
              <a:solidFill>
                <a:prstClr val="white">
                  <a:alpha val="60000"/>
                </a:prst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943444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Cours d’algorithmique (3)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A. Casali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75395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457200" y="2057400"/>
            <a:ext cx="2031325" cy="3708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fr-FR" sz="2000" b="1" dirty="0">
                <a:solidFill>
                  <a:srgbClr val="0070C0"/>
                </a:solidFill>
                <a:latin typeface="Courier New" charset="0"/>
              </a:rPr>
              <a:t>boucle</a:t>
            </a:r>
          </a:p>
          <a:p>
            <a:pPr>
              <a:lnSpc>
                <a:spcPct val="200000"/>
              </a:lnSpc>
            </a:pPr>
            <a:r>
              <a:rPr lang="fr-FR" sz="2000" b="1" dirty="0">
                <a:latin typeface="Courier New" charset="0"/>
              </a:rPr>
              <a:t>	Action_1</a:t>
            </a:r>
            <a:r>
              <a:rPr lang="fr-FR" sz="2000" b="1" dirty="0">
                <a:solidFill>
                  <a:srgbClr val="0070C0"/>
                </a:solidFill>
                <a:latin typeface="Courier New" charset="0"/>
              </a:rPr>
              <a:t>;</a:t>
            </a:r>
          </a:p>
          <a:p>
            <a:pPr>
              <a:lnSpc>
                <a:spcPct val="200000"/>
              </a:lnSpc>
            </a:pPr>
            <a:endParaRPr lang="fr-FR" sz="2000" b="1" dirty="0">
              <a:latin typeface="Courier New" charset="0"/>
            </a:endParaRPr>
          </a:p>
          <a:p>
            <a:pPr>
              <a:lnSpc>
                <a:spcPct val="200000"/>
              </a:lnSpc>
            </a:pPr>
            <a:r>
              <a:rPr lang="fr-FR" sz="2000" b="1" dirty="0">
                <a:latin typeface="Courier New" charset="0"/>
              </a:rPr>
              <a:t>	Action_2</a:t>
            </a:r>
            <a:r>
              <a:rPr lang="fr-FR" sz="2000" b="1" dirty="0">
                <a:solidFill>
                  <a:srgbClr val="0070C0"/>
                </a:solidFill>
                <a:latin typeface="Courier New" charset="0"/>
              </a:rPr>
              <a:t>;</a:t>
            </a:r>
          </a:p>
          <a:p>
            <a:pPr>
              <a:lnSpc>
                <a:spcPct val="200000"/>
              </a:lnSpc>
            </a:pPr>
            <a:r>
              <a:rPr lang="fr-FR" sz="2000" b="1" dirty="0">
                <a:latin typeface="Courier New" charset="0"/>
              </a:rPr>
              <a:t>	Action_3</a:t>
            </a:r>
            <a:r>
              <a:rPr lang="fr-FR" sz="2000" b="1" dirty="0">
                <a:solidFill>
                  <a:schemeClr val="accent2"/>
                </a:solidFill>
                <a:latin typeface="Courier New" charset="0"/>
              </a:rPr>
              <a:t>;</a:t>
            </a:r>
            <a:endParaRPr lang="fr-FR" sz="2000" b="1" dirty="0">
              <a:latin typeface="Courier New" charset="0"/>
            </a:endParaRPr>
          </a:p>
          <a:p>
            <a:pPr>
              <a:lnSpc>
                <a:spcPct val="200000"/>
              </a:lnSpc>
            </a:pPr>
            <a:r>
              <a:rPr lang="fr-FR" sz="2000" b="1" dirty="0" err="1">
                <a:solidFill>
                  <a:srgbClr val="0070C0"/>
                </a:solidFill>
                <a:latin typeface="Courier New" charset="0"/>
              </a:rPr>
              <a:t>fboucle</a:t>
            </a:r>
            <a:endParaRPr lang="fr-FR" sz="2000" b="1" dirty="0">
              <a:solidFill>
                <a:srgbClr val="0070C0"/>
              </a:solidFill>
              <a:latin typeface="Courier New" charset="0"/>
            </a:endParaRPr>
          </a:p>
        </p:txBody>
      </p:sp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904005" y="3489325"/>
            <a:ext cx="2774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sz="2000" b="1" dirty="0">
                <a:solidFill>
                  <a:srgbClr val="0070C0"/>
                </a:solidFill>
                <a:latin typeface="Courier New" charset="0"/>
              </a:rPr>
              <a:t>si</a:t>
            </a:r>
            <a:r>
              <a:rPr lang="fr-FR" sz="2000" b="1" dirty="0">
                <a:solidFill>
                  <a:srgbClr val="0000FF"/>
                </a:solidFill>
                <a:latin typeface="Courier New" charset="0"/>
              </a:rPr>
              <a:t> </a:t>
            </a:r>
            <a:r>
              <a:rPr lang="fr-FR" sz="2000" b="1" dirty="0">
                <a:solidFill>
                  <a:srgbClr val="297FD5"/>
                </a:solidFill>
                <a:latin typeface="Courier New" charset="0"/>
              </a:rPr>
              <a:t>(</a:t>
            </a:r>
            <a:r>
              <a:rPr lang="fr-FR" sz="2000" dirty="0" err="1">
                <a:latin typeface="Courier New" charset="0"/>
              </a:rPr>
              <a:t>cond</a:t>
            </a:r>
            <a:r>
              <a:rPr lang="fr-FR" sz="2000" b="1" dirty="0">
                <a:solidFill>
                  <a:srgbClr val="297FD5"/>
                </a:solidFill>
                <a:latin typeface="Courier New" charset="0"/>
              </a:rPr>
              <a:t>)</a:t>
            </a:r>
            <a:r>
              <a:rPr lang="fr-FR" sz="2000" dirty="0">
                <a:solidFill>
                  <a:srgbClr val="0000FF"/>
                </a:solidFill>
                <a:latin typeface="Courier New" charset="0"/>
              </a:rPr>
              <a:t> </a:t>
            </a:r>
            <a:r>
              <a:rPr lang="fr-FR" sz="2000" dirty="0">
                <a:solidFill>
                  <a:srgbClr val="0070C0"/>
                </a:solidFill>
                <a:latin typeface="Courier New" charset="0"/>
              </a:rPr>
              <a:t>sortie</a:t>
            </a:r>
            <a:r>
              <a:rPr lang="fr-FR" sz="2000" b="1" dirty="0">
                <a:solidFill>
                  <a:srgbClr val="297FD5"/>
                </a:solidFill>
                <a:latin typeface="Courier New" charset="0"/>
              </a:rPr>
              <a:t>;</a:t>
            </a:r>
            <a:endParaRPr lang="fr-FR" sz="2000" dirty="0">
              <a:solidFill>
                <a:srgbClr val="297FD5"/>
              </a:solidFill>
              <a:latin typeface="Courier New" charset="0"/>
            </a:endParaRPr>
          </a:p>
        </p:txBody>
      </p:sp>
      <p:grpSp>
        <p:nvGrpSpPr>
          <p:cNvPr id="44060" name="Group 28"/>
          <p:cNvGrpSpPr>
            <a:grpSpLocks/>
          </p:cNvGrpSpPr>
          <p:nvPr/>
        </p:nvGrpSpPr>
        <p:grpSpPr bwMode="auto">
          <a:xfrm>
            <a:off x="4191000" y="1981200"/>
            <a:ext cx="3875088" cy="4343400"/>
            <a:chOff x="2640" y="1248"/>
            <a:chExt cx="2441" cy="2736"/>
          </a:xfrm>
        </p:grpSpPr>
        <p:sp>
          <p:nvSpPr>
            <p:cNvPr id="44047" name="Line 15"/>
            <p:cNvSpPr>
              <a:spLocks noChangeShapeType="1"/>
            </p:cNvSpPr>
            <p:nvPr/>
          </p:nvSpPr>
          <p:spPr bwMode="auto">
            <a:xfrm>
              <a:off x="3744" y="1248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44048" name="Line 16"/>
            <p:cNvSpPr>
              <a:spLocks noChangeShapeType="1"/>
            </p:cNvSpPr>
            <p:nvPr/>
          </p:nvSpPr>
          <p:spPr bwMode="auto">
            <a:xfrm>
              <a:off x="3744" y="1824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44049" name="Freeform 17"/>
            <p:cNvSpPr>
              <a:spLocks/>
            </p:cNvSpPr>
            <p:nvPr/>
          </p:nvSpPr>
          <p:spPr bwMode="auto">
            <a:xfrm>
              <a:off x="3744" y="2232"/>
              <a:ext cx="1200" cy="1752"/>
            </a:xfrm>
            <a:custGeom>
              <a:avLst/>
              <a:gdLst>
                <a:gd name="T0" fmla="*/ 768 w 1200"/>
                <a:gd name="T1" fmla="*/ 0 h 2016"/>
                <a:gd name="T2" fmla="*/ 1200 w 1200"/>
                <a:gd name="T3" fmla="*/ 0 h 2016"/>
                <a:gd name="T4" fmla="*/ 1200 w 1200"/>
                <a:gd name="T5" fmla="*/ 1776 h 2016"/>
                <a:gd name="T6" fmla="*/ 0 w 1200"/>
                <a:gd name="T7" fmla="*/ 1776 h 2016"/>
                <a:gd name="T8" fmla="*/ 0 w 1200"/>
                <a:gd name="T9" fmla="*/ 2016 h 2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0" h="2016">
                  <a:moveTo>
                    <a:pt x="768" y="0"/>
                  </a:moveTo>
                  <a:lnTo>
                    <a:pt x="1200" y="0"/>
                  </a:lnTo>
                  <a:lnTo>
                    <a:pt x="1200" y="1776"/>
                  </a:lnTo>
                  <a:lnTo>
                    <a:pt x="0" y="1776"/>
                  </a:lnTo>
                  <a:lnTo>
                    <a:pt x="0" y="2016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44050" name="Rectangle 18"/>
            <p:cNvSpPr>
              <a:spLocks noChangeArrowheads="1"/>
            </p:cNvSpPr>
            <p:nvPr/>
          </p:nvSpPr>
          <p:spPr bwMode="auto">
            <a:xfrm>
              <a:off x="3216" y="1440"/>
              <a:ext cx="1056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44051" name="Text Box 19"/>
            <p:cNvSpPr txBox="1">
              <a:spLocks noChangeArrowheads="1"/>
            </p:cNvSpPr>
            <p:nvPr/>
          </p:nvSpPr>
          <p:spPr bwMode="auto">
            <a:xfrm>
              <a:off x="3292" y="1526"/>
              <a:ext cx="8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fr-FR" sz="2000">
                  <a:latin typeface="Courier New" charset="0"/>
                </a:rPr>
                <a:t>Action_1</a:t>
              </a:r>
            </a:p>
          </p:txBody>
        </p:sp>
        <p:sp>
          <p:nvSpPr>
            <p:cNvPr id="44052" name="AutoShape 20"/>
            <p:cNvSpPr>
              <a:spLocks noChangeArrowheads="1"/>
            </p:cNvSpPr>
            <p:nvPr/>
          </p:nvSpPr>
          <p:spPr bwMode="auto">
            <a:xfrm>
              <a:off x="2944" y="2016"/>
              <a:ext cx="1584" cy="432"/>
            </a:xfrm>
            <a:prstGeom prst="diamond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44053" name="Text Box 21"/>
            <p:cNvSpPr txBox="1">
              <a:spLocks noChangeArrowheads="1"/>
            </p:cNvSpPr>
            <p:nvPr/>
          </p:nvSpPr>
          <p:spPr bwMode="auto">
            <a:xfrm>
              <a:off x="3484" y="2102"/>
              <a:ext cx="50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fr-FR" sz="2000">
                  <a:latin typeface="Courier New" charset="0"/>
                </a:rPr>
                <a:t>cond</a:t>
              </a:r>
            </a:p>
          </p:txBody>
        </p:sp>
        <p:sp>
          <p:nvSpPr>
            <p:cNvPr id="44054" name="Freeform 22"/>
            <p:cNvSpPr>
              <a:spLocks/>
            </p:cNvSpPr>
            <p:nvPr/>
          </p:nvSpPr>
          <p:spPr bwMode="auto">
            <a:xfrm>
              <a:off x="2640" y="1296"/>
              <a:ext cx="1104" cy="2304"/>
            </a:xfrm>
            <a:custGeom>
              <a:avLst/>
              <a:gdLst>
                <a:gd name="T0" fmla="*/ 1104 w 1104"/>
                <a:gd name="T1" fmla="*/ 1488 h 1824"/>
                <a:gd name="T2" fmla="*/ 1104 w 1104"/>
                <a:gd name="T3" fmla="*/ 1824 h 1824"/>
                <a:gd name="T4" fmla="*/ 0 w 1104"/>
                <a:gd name="T5" fmla="*/ 1824 h 1824"/>
                <a:gd name="T6" fmla="*/ 0 w 1104"/>
                <a:gd name="T7" fmla="*/ 0 h 1824"/>
                <a:gd name="T8" fmla="*/ 1056 w 1104"/>
                <a:gd name="T9" fmla="*/ 0 h 1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4" h="1824">
                  <a:moveTo>
                    <a:pt x="1104" y="1488"/>
                  </a:moveTo>
                  <a:lnTo>
                    <a:pt x="1104" y="1824"/>
                  </a:lnTo>
                  <a:lnTo>
                    <a:pt x="0" y="1824"/>
                  </a:lnTo>
                  <a:lnTo>
                    <a:pt x="0" y="0"/>
                  </a:lnTo>
                  <a:lnTo>
                    <a:pt x="1056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44055" name="Rectangle 23"/>
            <p:cNvSpPr>
              <a:spLocks noChangeArrowheads="1"/>
            </p:cNvSpPr>
            <p:nvPr/>
          </p:nvSpPr>
          <p:spPr bwMode="auto">
            <a:xfrm>
              <a:off x="4752" y="2544"/>
              <a:ext cx="329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tIns="0" bIns="0">
              <a:spAutoFit/>
            </a:bodyPr>
            <a:lstStyle/>
            <a:p>
              <a:r>
                <a:rPr lang="fr-FR" sz="2000" b="1">
                  <a:solidFill>
                    <a:srgbClr val="FF0000"/>
                  </a:solidFill>
                </a:rPr>
                <a:t>oui</a:t>
              </a:r>
            </a:p>
          </p:txBody>
        </p:sp>
        <p:sp>
          <p:nvSpPr>
            <p:cNvPr id="44057" name="Rectangle 25"/>
            <p:cNvSpPr>
              <a:spLocks noChangeArrowheads="1"/>
            </p:cNvSpPr>
            <p:nvPr/>
          </p:nvSpPr>
          <p:spPr bwMode="auto">
            <a:xfrm>
              <a:off x="3216" y="2928"/>
              <a:ext cx="1056" cy="5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44058" name="Text Box 26"/>
            <p:cNvSpPr txBox="1">
              <a:spLocks noChangeArrowheads="1"/>
            </p:cNvSpPr>
            <p:nvPr/>
          </p:nvSpPr>
          <p:spPr bwMode="auto">
            <a:xfrm>
              <a:off x="3292" y="2966"/>
              <a:ext cx="884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fr-FR" sz="2000">
                  <a:latin typeface="Courier New" charset="0"/>
                </a:rPr>
                <a:t>Action_2</a:t>
              </a:r>
            </a:p>
            <a:p>
              <a:pPr algn="ctr"/>
              <a:r>
                <a:rPr lang="fr-FR" sz="2000">
                  <a:latin typeface="Courier New" charset="0"/>
                </a:rPr>
                <a:t>Action_3</a:t>
              </a:r>
            </a:p>
          </p:txBody>
        </p:sp>
        <p:sp>
          <p:nvSpPr>
            <p:cNvPr id="44059" name="Line 27"/>
            <p:cNvSpPr>
              <a:spLocks noChangeShapeType="1"/>
            </p:cNvSpPr>
            <p:nvPr/>
          </p:nvSpPr>
          <p:spPr bwMode="auto">
            <a:xfrm>
              <a:off x="3744" y="2448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44056" name="Rectangle 24"/>
            <p:cNvSpPr>
              <a:spLocks noChangeArrowheads="1"/>
            </p:cNvSpPr>
            <p:nvPr/>
          </p:nvSpPr>
          <p:spPr bwMode="auto">
            <a:xfrm>
              <a:off x="3552" y="2544"/>
              <a:ext cx="374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tIns="0" bIns="0">
              <a:spAutoFit/>
            </a:bodyPr>
            <a:lstStyle/>
            <a:p>
              <a:r>
                <a:rPr lang="fr-FR" sz="2000" b="1">
                  <a:solidFill>
                    <a:srgbClr val="FF0000"/>
                  </a:solidFill>
                </a:rPr>
                <a:t>non</a:t>
              </a:r>
            </a:p>
          </p:txBody>
        </p:sp>
      </p:grpSp>
      <p:sp>
        <p:nvSpPr>
          <p:cNvPr id="21" name="ZoneTexte 20"/>
          <p:cNvSpPr txBox="1"/>
          <p:nvPr/>
        </p:nvSpPr>
        <p:spPr>
          <a:xfrm>
            <a:off x="693615" y="429846"/>
            <a:ext cx="60862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D.1 Forme générale (1)</a:t>
            </a:r>
          </a:p>
        </p:txBody>
      </p:sp>
    </p:spTree>
    <p:extLst>
      <p:ext uri="{BB962C8B-B14F-4D97-AF65-F5344CB8AC3E}">
        <p14:creationId xmlns:p14="http://schemas.microsoft.com/office/powerpoint/2010/main" val="3230206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4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4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autoUpdateAnimBg="0"/>
      <p:bldP spid="44036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Text Box 2"/>
          <p:cNvSpPr txBox="1">
            <a:spLocks noChangeArrowheads="1"/>
          </p:cNvSpPr>
          <p:nvPr/>
        </p:nvSpPr>
        <p:spPr bwMode="auto">
          <a:xfrm>
            <a:off x="381000" y="1050925"/>
            <a:ext cx="3689350" cy="557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fr-FR" sz="2000" b="1" dirty="0">
                <a:solidFill>
                  <a:srgbClr val="0070C0"/>
                </a:solidFill>
                <a:latin typeface="Courier New" charset="0"/>
              </a:rPr>
              <a:t>boucle</a:t>
            </a:r>
          </a:p>
          <a:p>
            <a:pPr>
              <a:lnSpc>
                <a:spcPct val="200000"/>
              </a:lnSpc>
            </a:pPr>
            <a:r>
              <a:rPr lang="fr-FR" sz="2000" b="1" dirty="0">
                <a:latin typeface="Courier New" charset="0"/>
              </a:rPr>
              <a:t>    </a:t>
            </a:r>
            <a:r>
              <a:rPr lang="fr-FR" sz="2000" b="1" dirty="0">
                <a:solidFill>
                  <a:srgbClr val="297FD5"/>
                </a:solidFill>
                <a:latin typeface="Courier New" charset="0"/>
              </a:rPr>
              <a:t>si (</a:t>
            </a:r>
            <a:r>
              <a:rPr lang="fr-FR" sz="2000" dirty="0">
                <a:latin typeface="Courier New" charset="0"/>
              </a:rPr>
              <a:t>cond_1</a:t>
            </a:r>
            <a:r>
              <a:rPr lang="fr-FR" sz="2000" b="1" dirty="0">
                <a:solidFill>
                  <a:srgbClr val="297FD5"/>
                </a:solidFill>
                <a:latin typeface="Courier New" charset="0"/>
              </a:rPr>
              <a:t>)</a:t>
            </a:r>
            <a:r>
              <a:rPr lang="fr-FR" sz="2000" dirty="0">
                <a:solidFill>
                  <a:srgbClr val="0000FF"/>
                </a:solidFill>
                <a:latin typeface="Courier New" charset="0"/>
              </a:rPr>
              <a:t> </a:t>
            </a:r>
            <a:r>
              <a:rPr lang="fr-FR" sz="2000" dirty="0">
                <a:solidFill>
                  <a:srgbClr val="0070C0"/>
                </a:solidFill>
                <a:latin typeface="Courier New" charset="0"/>
              </a:rPr>
              <a:t>sortie</a:t>
            </a:r>
            <a:r>
              <a:rPr lang="fr-FR" sz="2000" b="1" dirty="0">
                <a:solidFill>
                  <a:srgbClr val="297FD5"/>
                </a:solidFill>
                <a:latin typeface="Courier New" charset="0"/>
              </a:rPr>
              <a:t>;</a:t>
            </a:r>
          </a:p>
          <a:p>
            <a:pPr>
              <a:lnSpc>
                <a:spcPct val="200000"/>
              </a:lnSpc>
            </a:pPr>
            <a:r>
              <a:rPr lang="fr-FR" sz="2000" b="1" dirty="0">
                <a:latin typeface="Courier New" charset="0"/>
              </a:rPr>
              <a:t>    Inst_1</a:t>
            </a:r>
            <a:r>
              <a:rPr lang="fr-FR" sz="2000" b="1" dirty="0">
                <a:solidFill>
                  <a:srgbClr val="0070C0"/>
                </a:solidFill>
                <a:latin typeface="Courier New" charset="0"/>
              </a:rPr>
              <a:t>;</a:t>
            </a:r>
          </a:p>
          <a:p>
            <a:pPr>
              <a:lnSpc>
                <a:spcPct val="200000"/>
              </a:lnSpc>
            </a:pPr>
            <a:r>
              <a:rPr lang="fr-FR" sz="2000" b="1" dirty="0">
                <a:solidFill>
                  <a:srgbClr val="0000FF"/>
                </a:solidFill>
                <a:latin typeface="Courier New" charset="0"/>
              </a:rPr>
              <a:t>    </a:t>
            </a:r>
            <a:r>
              <a:rPr lang="fr-FR" sz="2000" b="1" dirty="0">
                <a:solidFill>
                  <a:srgbClr val="297FD5"/>
                </a:solidFill>
                <a:latin typeface="Courier New" charset="0"/>
              </a:rPr>
              <a:t>si (</a:t>
            </a:r>
            <a:r>
              <a:rPr lang="fr-FR" sz="2000" dirty="0">
                <a:latin typeface="Courier New" charset="0"/>
              </a:rPr>
              <a:t>cond_2</a:t>
            </a:r>
            <a:r>
              <a:rPr lang="fr-FR" sz="2000" b="1" dirty="0">
                <a:solidFill>
                  <a:srgbClr val="297FD5"/>
                </a:solidFill>
                <a:latin typeface="Courier New" charset="0"/>
              </a:rPr>
              <a:t>)</a:t>
            </a:r>
            <a:r>
              <a:rPr lang="fr-FR" sz="2000" dirty="0">
                <a:solidFill>
                  <a:srgbClr val="0000FF"/>
                </a:solidFill>
                <a:latin typeface="Courier New" charset="0"/>
              </a:rPr>
              <a:t> </a:t>
            </a:r>
            <a:r>
              <a:rPr lang="fr-FR" sz="2000" dirty="0">
                <a:solidFill>
                  <a:srgbClr val="0070C0"/>
                </a:solidFill>
                <a:latin typeface="Courier New" charset="0"/>
              </a:rPr>
              <a:t>sortie</a:t>
            </a:r>
            <a:r>
              <a:rPr lang="fr-FR" sz="2000" b="1" dirty="0">
                <a:solidFill>
                  <a:srgbClr val="297FD5"/>
                </a:solidFill>
                <a:latin typeface="Courier New" charset="0"/>
              </a:rPr>
              <a:t>;</a:t>
            </a:r>
          </a:p>
          <a:p>
            <a:pPr>
              <a:lnSpc>
                <a:spcPct val="200000"/>
              </a:lnSpc>
            </a:pPr>
            <a:r>
              <a:rPr lang="fr-FR" sz="2000" b="1" dirty="0">
                <a:latin typeface="Courier New" charset="0"/>
              </a:rPr>
              <a:t>    Inst_2</a:t>
            </a:r>
            <a:r>
              <a:rPr lang="fr-FR" sz="2000" b="1" dirty="0">
                <a:solidFill>
                  <a:srgbClr val="0070C0"/>
                </a:solidFill>
                <a:latin typeface="Courier New" charset="0"/>
              </a:rPr>
              <a:t>;</a:t>
            </a:r>
          </a:p>
          <a:p>
            <a:pPr>
              <a:lnSpc>
                <a:spcPct val="200000"/>
              </a:lnSpc>
            </a:pPr>
            <a:r>
              <a:rPr lang="fr-FR" sz="2000" b="1" dirty="0">
                <a:solidFill>
                  <a:srgbClr val="0000FF"/>
                </a:solidFill>
                <a:latin typeface="Courier New" charset="0"/>
              </a:rPr>
              <a:t>    </a:t>
            </a:r>
            <a:r>
              <a:rPr lang="fr-FR" sz="2000" b="1" dirty="0">
                <a:solidFill>
                  <a:srgbClr val="297FD5"/>
                </a:solidFill>
                <a:latin typeface="Courier New" charset="0"/>
              </a:rPr>
              <a:t>si (</a:t>
            </a:r>
            <a:r>
              <a:rPr lang="fr-FR" sz="2000" dirty="0">
                <a:latin typeface="Courier New" charset="0"/>
              </a:rPr>
              <a:t>cond_3</a:t>
            </a:r>
            <a:r>
              <a:rPr lang="fr-FR" sz="2000" b="1" dirty="0">
                <a:solidFill>
                  <a:srgbClr val="297FD5"/>
                </a:solidFill>
                <a:latin typeface="Courier New" charset="0"/>
              </a:rPr>
              <a:t>)</a:t>
            </a:r>
            <a:r>
              <a:rPr lang="fr-FR" sz="2000" dirty="0">
                <a:solidFill>
                  <a:srgbClr val="0000FF"/>
                </a:solidFill>
                <a:latin typeface="Courier New" charset="0"/>
              </a:rPr>
              <a:t> </a:t>
            </a:r>
            <a:r>
              <a:rPr lang="fr-FR" sz="2000" dirty="0">
                <a:solidFill>
                  <a:srgbClr val="0070C0"/>
                </a:solidFill>
                <a:latin typeface="Courier New" charset="0"/>
              </a:rPr>
              <a:t>sortie</a:t>
            </a:r>
            <a:r>
              <a:rPr lang="fr-FR" sz="2000" b="1" dirty="0">
                <a:solidFill>
                  <a:srgbClr val="297FD5"/>
                </a:solidFill>
                <a:latin typeface="Courier New" charset="0"/>
              </a:rPr>
              <a:t>;</a:t>
            </a:r>
          </a:p>
          <a:p>
            <a:pPr>
              <a:lnSpc>
                <a:spcPct val="200000"/>
              </a:lnSpc>
            </a:pPr>
            <a:r>
              <a:rPr lang="fr-FR" sz="2000" b="1" dirty="0">
                <a:latin typeface="Courier New" charset="0"/>
              </a:rPr>
              <a:t>    Inst_3</a:t>
            </a:r>
            <a:r>
              <a:rPr lang="fr-FR" sz="2000" b="1" dirty="0">
                <a:solidFill>
                  <a:srgbClr val="0070C0"/>
                </a:solidFill>
                <a:latin typeface="Courier New" charset="0"/>
              </a:rPr>
              <a:t>;</a:t>
            </a:r>
          </a:p>
          <a:p>
            <a:pPr>
              <a:lnSpc>
                <a:spcPct val="200000"/>
              </a:lnSpc>
            </a:pPr>
            <a:r>
              <a:rPr lang="fr-FR" sz="2000" b="1" dirty="0">
                <a:solidFill>
                  <a:srgbClr val="0000FF"/>
                </a:solidFill>
                <a:latin typeface="Courier New" charset="0"/>
              </a:rPr>
              <a:t>    </a:t>
            </a:r>
            <a:r>
              <a:rPr lang="fr-FR" sz="2000" b="1" dirty="0">
                <a:solidFill>
                  <a:srgbClr val="297FD5"/>
                </a:solidFill>
                <a:latin typeface="Courier New" charset="0"/>
              </a:rPr>
              <a:t>si (</a:t>
            </a:r>
            <a:r>
              <a:rPr lang="fr-FR" sz="2000" dirty="0">
                <a:latin typeface="Courier New" charset="0"/>
              </a:rPr>
              <a:t>cond_4</a:t>
            </a:r>
            <a:r>
              <a:rPr lang="fr-FR" sz="2000" b="1" dirty="0">
                <a:solidFill>
                  <a:srgbClr val="297FD5"/>
                </a:solidFill>
                <a:latin typeface="Courier New" charset="0"/>
              </a:rPr>
              <a:t>)</a:t>
            </a:r>
            <a:r>
              <a:rPr lang="fr-FR" sz="2000" dirty="0">
                <a:solidFill>
                  <a:srgbClr val="0000FF"/>
                </a:solidFill>
                <a:latin typeface="Courier New" charset="0"/>
              </a:rPr>
              <a:t> </a:t>
            </a:r>
            <a:r>
              <a:rPr lang="fr-FR" sz="2000" dirty="0">
                <a:solidFill>
                  <a:srgbClr val="0070C0"/>
                </a:solidFill>
                <a:latin typeface="Courier New" charset="0"/>
              </a:rPr>
              <a:t>sortie</a:t>
            </a:r>
            <a:r>
              <a:rPr lang="fr-FR" sz="2000" b="1" dirty="0">
                <a:solidFill>
                  <a:srgbClr val="297FD5"/>
                </a:solidFill>
                <a:latin typeface="Courier New" charset="0"/>
              </a:rPr>
              <a:t>;</a:t>
            </a:r>
          </a:p>
          <a:p>
            <a:pPr>
              <a:lnSpc>
                <a:spcPct val="200000"/>
              </a:lnSpc>
            </a:pPr>
            <a:r>
              <a:rPr lang="fr-FR" sz="2000" b="1" dirty="0" err="1">
                <a:solidFill>
                  <a:srgbClr val="0070C0"/>
                </a:solidFill>
                <a:latin typeface="Courier New" charset="0"/>
              </a:rPr>
              <a:t>fboucle</a:t>
            </a:r>
            <a:endParaRPr lang="fr-FR" sz="2000" b="1" dirty="0">
              <a:solidFill>
                <a:srgbClr val="0070C0"/>
              </a:solidFill>
              <a:latin typeface="Courier New" charset="0"/>
            </a:endParaRPr>
          </a:p>
        </p:txBody>
      </p:sp>
      <p:grpSp>
        <p:nvGrpSpPr>
          <p:cNvPr id="187433" name="Group 41"/>
          <p:cNvGrpSpPr>
            <a:grpSpLocks/>
          </p:cNvGrpSpPr>
          <p:nvPr/>
        </p:nvGrpSpPr>
        <p:grpSpPr bwMode="auto">
          <a:xfrm>
            <a:off x="4114800" y="381000"/>
            <a:ext cx="3886200" cy="6324600"/>
            <a:chOff x="2592" y="240"/>
            <a:chExt cx="2448" cy="3984"/>
          </a:xfrm>
        </p:grpSpPr>
        <p:sp>
          <p:nvSpPr>
            <p:cNvPr id="187404" name="Freeform 12"/>
            <p:cNvSpPr>
              <a:spLocks/>
            </p:cNvSpPr>
            <p:nvPr/>
          </p:nvSpPr>
          <p:spPr bwMode="auto">
            <a:xfrm>
              <a:off x="2592" y="336"/>
              <a:ext cx="1104" cy="3648"/>
            </a:xfrm>
            <a:custGeom>
              <a:avLst/>
              <a:gdLst>
                <a:gd name="T0" fmla="*/ 1104 w 1104"/>
                <a:gd name="T1" fmla="*/ 1488 h 1824"/>
                <a:gd name="T2" fmla="*/ 1104 w 1104"/>
                <a:gd name="T3" fmla="*/ 1824 h 1824"/>
                <a:gd name="T4" fmla="*/ 0 w 1104"/>
                <a:gd name="T5" fmla="*/ 1824 h 1824"/>
                <a:gd name="T6" fmla="*/ 0 w 1104"/>
                <a:gd name="T7" fmla="*/ 0 h 1824"/>
                <a:gd name="T8" fmla="*/ 1056 w 1104"/>
                <a:gd name="T9" fmla="*/ 0 h 1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4" h="1824">
                  <a:moveTo>
                    <a:pt x="1104" y="1488"/>
                  </a:moveTo>
                  <a:lnTo>
                    <a:pt x="1104" y="1824"/>
                  </a:lnTo>
                  <a:lnTo>
                    <a:pt x="0" y="1824"/>
                  </a:lnTo>
                  <a:lnTo>
                    <a:pt x="0" y="0"/>
                  </a:lnTo>
                  <a:lnTo>
                    <a:pt x="1056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87410" name="Line 18"/>
            <p:cNvSpPr>
              <a:spLocks noChangeShapeType="1"/>
            </p:cNvSpPr>
            <p:nvPr/>
          </p:nvSpPr>
          <p:spPr bwMode="auto">
            <a:xfrm>
              <a:off x="3696" y="240"/>
              <a:ext cx="0" cy="37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grpSp>
          <p:nvGrpSpPr>
            <p:cNvPr id="187422" name="Group 30"/>
            <p:cNvGrpSpPr>
              <a:grpSpLocks/>
            </p:cNvGrpSpPr>
            <p:nvPr/>
          </p:nvGrpSpPr>
          <p:grpSpPr bwMode="auto">
            <a:xfrm>
              <a:off x="2928" y="432"/>
              <a:ext cx="1536" cy="3312"/>
              <a:chOff x="2928" y="720"/>
              <a:chExt cx="1488" cy="2878"/>
            </a:xfrm>
          </p:grpSpPr>
          <p:sp>
            <p:nvSpPr>
              <p:cNvPr id="187400" name="Rectangle 8"/>
              <p:cNvSpPr>
                <a:spLocks noChangeArrowheads="1"/>
              </p:cNvSpPr>
              <p:nvPr/>
            </p:nvSpPr>
            <p:spPr bwMode="auto">
              <a:xfrm>
                <a:off x="3168" y="1165"/>
                <a:ext cx="960" cy="29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87401" name="Text Box 9"/>
              <p:cNvSpPr txBox="1">
                <a:spLocks noChangeArrowheads="1"/>
              </p:cNvSpPr>
              <p:nvPr/>
            </p:nvSpPr>
            <p:spPr bwMode="auto">
              <a:xfrm>
                <a:off x="3237" y="1243"/>
                <a:ext cx="779" cy="2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fr-FR" dirty="0">
                    <a:latin typeface="Courier New" charset="0"/>
                  </a:rPr>
                  <a:t>Action_1</a:t>
                </a:r>
              </a:p>
            </p:txBody>
          </p:sp>
          <p:sp>
            <p:nvSpPr>
              <p:cNvPr id="187402" name="AutoShape 10"/>
              <p:cNvSpPr>
                <a:spLocks noChangeArrowheads="1"/>
              </p:cNvSpPr>
              <p:nvPr/>
            </p:nvSpPr>
            <p:spPr bwMode="auto">
              <a:xfrm>
                <a:off x="2928" y="720"/>
                <a:ext cx="1440" cy="334"/>
              </a:xfrm>
              <a:prstGeom prst="diamond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87403" name="Text Box 11"/>
              <p:cNvSpPr txBox="1">
                <a:spLocks noChangeArrowheads="1"/>
              </p:cNvSpPr>
              <p:nvPr/>
            </p:nvSpPr>
            <p:spPr bwMode="auto">
              <a:xfrm>
                <a:off x="3330" y="805"/>
                <a:ext cx="612" cy="2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fr-FR">
                    <a:latin typeface="Courier New" charset="0"/>
                  </a:rPr>
                  <a:t>cond_1</a:t>
                </a:r>
              </a:p>
            </p:txBody>
          </p:sp>
          <p:sp>
            <p:nvSpPr>
              <p:cNvPr id="187411" name="Rectangle 19"/>
              <p:cNvSpPr>
                <a:spLocks noChangeArrowheads="1"/>
              </p:cNvSpPr>
              <p:nvPr/>
            </p:nvSpPr>
            <p:spPr bwMode="auto">
              <a:xfrm>
                <a:off x="3168" y="2018"/>
                <a:ext cx="960" cy="29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87412" name="Text Box 20"/>
              <p:cNvSpPr txBox="1">
                <a:spLocks noChangeArrowheads="1"/>
              </p:cNvSpPr>
              <p:nvPr/>
            </p:nvSpPr>
            <p:spPr bwMode="auto">
              <a:xfrm>
                <a:off x="3237" y="2095"/>
                <a:ext cx="779" cy="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fr-FR">
                    <a:latin typeface="Courier New" charset="0"/>
                  </a:rPr>
                  <a:t>Action_2</a:t>
                </a:r>
              </a:p>
            </p:txBody>
          </p:sp>
          <p:sp>
            <p:nvSpPr>
              <p:cNvPr id="187413" name="AutoShape 21"/>
              <p:cNvSpPr>
                <a:spLocks noChangeArrowheads="1"/>
              </p:cNvSpPr>
              <p:nvPr/>
            </p:nvSpPr>
            <p:spPr bwMode="auto">
              <a:xfrm>
                <a:off x="2928" y="1573"/>
                <a:ext cx="1440" cy="334"/>
              </a:xfrm>
              <a:prstGeom prst="diamond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87414" name="Text Box 22"/>
              <p:cNvSpPr txBox="1">
                <a:spLocks noChangeArrowheads="1"/>
              </p:cNvSpPr>
              <p:nvPr/>
            </p:nvSpPr>
            <p:spPr bwMode="auto">
              <a:xfrm>
                <a:off x="3330" y="1658"/>
                <a:ext cx="612" cy="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fr-FR">
                    <a:latin typeface="Courier New" charset="0"/>
                  </a:rPr>
                  <a:t>cond_2</a:t>
                </a:r>
              </a:p>
            </p:txBody>
          </p:sp>
          <p:sp>
            <p:nvSpPr>
              <p:cNvPr id="187415" name="Rectangle 23"/>
              <p:cNvSpPr>
                <a:spLocks noChangeArrowheads="1"/>
              </p:cNvSpPr>
              <p:nvPr/>
            </p:nvSpPr>
            <p:spPr bwMode="auto">
              <a:xfrm>
                <a:off x="3168" y="2871"/>
                <a:ext cx="960" cy="29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87416" name="Text Box 24"/>
              <p:cNvSpPr txBox="1">
                <a:spLocks noChangeArrowheads="1"/>
              </p:cNvSpPr>
              <p:nvPr/>
            </p:nvSpPr>
            <p:spPr bwMode="auto">
              <a:xfrm>
                <a:off x="3237" y="2949"/>
                <a:ext cx="779" cy="2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fr-FR">
                    <a:latin typeface="Courier New" charset="0"/>
                  </a:rPr>
                  <a:t>Action_3</a:t>
                </a:r>
              </a:p>
            </p:txBody>
          </p:sp>
          <p:sp>
            <p:nvSpPr>
              <p:cNvPr id="187417" name="AutoShape 25"/>
              <p:cNvSpPr>
                <a:spLocks noChangeArrowheads="1"/>
              </p:cNvSpPr>
              <p:nvPr/>
            </p:nvSpPr>
            <p:spPr bwMode="auto">
              <a:xfrm>
                <a:off x="2928" y="2426"/>
                <a:ext cx="1440" cy="334"/>
              </a:xfrm>
              <a:prstGeom prst="diamond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87418" name="Text Box 26"/>
              <p:cNvSpPr txBox="1">
                <a:spLocks noChangeArrowheads="1"/>
              </p:cNvSpPr>
              <p:nvPr/>
            </p:nvSpPr>
            <p:spPr bwMode="auto">
              <a:xfrm>
                <a:off x="3330" y="2511"/>
                <a:ext cx="612" cy="2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fr-FR">
                    <a:latin typeface="Courier New" charset="0"/>
                  </a:rPr>
                  <a:t>cond_3</a:t>
                </a:r>
              </a:p>
            </p:txBody>
          </p:sp>
          <p:sp>
            <p:nvSpPr>
              <p:cNvPr id="187420" name="AutoShape 28"/>
              <p:cNvSpPr>
                <a:spLocks noChangeArrowheads="1"/>
              </p:cNvSpPr>
              <p:nvPr/>
            </p:nvSpPr>
            <p:spPr bwMode="auto">
              <a:xfrm>
                <a:off x="2976" y="3264"/>
                <a:ext cx="1440" cy="334"/>
              </a:xfrm>
              <a:prstGeom prst="diamond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87421" name="Text Box 29"/>
              <p:cNvSpPr txBox="1">
                <a:spLocks noChangeArrowheads="1"/>
              </p:cNvSpPr>
              <p:nvPr/>
            </p:nvSpPr>
            <p:spPr bwMode="auto">
              <a:xfrm>
                <a:off x="3378" y="3349"/>
                <a:ext cx="613" cy="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fr-FR">
                    <a:latin typeface="Courier New" charset="0"/>
                  </a:rPr>
                  <a:t>cond_4</a:t>
                </a:r>
              </a:p>
            </p:txBody>
          </p:sp>
        </p:grpSp>
        <p:sp>
          <p:nvSpPr>
            <p:cNvPr id="187423" name="Freeform 31"/>
            <p:cNvSpPr>
              <a:spLocks/>
            </p:cNvSpPr>
            <p:nvPr/>
          </p:nvSpPr>
          <p:spPr bwMode="auto">
            <a:xfrm>
              <a:off x="3696" y="624"/>
              <a:ext cx="1344" cy="3600"/>
            </a:xfrm>
            <a:custGeom>
              <a:avLst/>
              <a:gdLst>
                <a:gd name="T0" fmla="*/ 720 w 1344"/>
                <a:gd name="T1" fmla="*/ 0 h 3600"/>
                <a:gd name="T2" fmla="*/ 1344 w 1344"/>
                <a:gd name="T3" fmla="*/ 0 h 3600"/>
                <a:gd name="T4" fmla="*/ 1344 w 1344"/>
                <a:gd name="T5" fmla="*/ 3456 h 3600"/>
                <a:gd name="T6" fmla="*/ 0 w 1344"/>
                <a:gd name="T7" fmla="*/ 3456 h 3600"/>
                <a:gd name="T8" fmla="*/ 0 w 1344"/>
                <a:gd name="T9" fmla="*/ 3600 h 3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4" h="3600">
                  <a:moveTo>
                    <a:pt x="720" y="0"/>
                  </a:moveTo>
                  <a:lnTo>
                    <a:pt x="1344" y="0"/>
                  </a:lnTo>
                  <a:lnTo>
                    <a:pt x="1344" y="3456"/>
                  </a:lnTo>
                  <a:lnTo>
                    <a:pt x="0" y="3456"/>
                  </a:lnTo>
                  <a:lnTo>
                    <a:pt x="0" y="360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87424" name="Line 32"/>
            <p:cNvSpPr>
              <a:spLocks noChangeShapeType="1"/>
            </p:cNvSpPr>
            <p:nvPr/>
          </p:nvSpPr>
          <p:spPr bwMode="auto">
            <a:xfrm>
              <a:off x="4416" y="1616"/>
              <a:ext cx="6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87425" name="Line 33"/>
            <p:cNvSpPr>
              <a:spLocks noChangeShapeType="1"/>
            </p:cNvSpPr>
            <p:nvPr/>
          </p:nvSpPr>
          <p:spPr bwMode="auto">
            <a:xfrm>
              <a:off x="4416" y="2592"/>
              <a:ext cx="6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87426" name="Line 34"/>
            <p:cNvSpPr>
              <a:spLocks noChangeShapeType="1"/>
            </p:cNvSpPr>
            <p:nvPr/>
          </p:nvSpPr>
          <p:spPr bwMode="auto">
            <a:xfrm>
              <a:off x="4416" y="3552"/>
              <a:ext cx="6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87405" name="Rectangle 13"/>
            <p:cNvSpPr>
              <a:spLocks noChangeArrowheads="1"/>
            </p:cNvSpPr>
            <p:nvPr/>
          </p:nvSpPr>
          <p:spPr bwMode="auto">
            <a:xfrm>
              <a:off x="4608" y="528"/>
              <a:ext cx="320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tIns="0" bIns="0">
              <a:spAutoFit/>
            </a:bodyPr>
            <a:lstStyle/>
            <a:p>
              <a:r>
                <a:rPr lang="fr-FR" sz="2000" dirty="0">
                  <a:solidFill>
                    <a:srgbClr val="FF0000"/>
                  </a:solidFill>
                </a:rPr>
                <a:t>oui</a:t>
              </a:r>
            </a:p>
          </p:txBody>
        </p:sp>
        <p:sp>
          <p:nvSpPr>
            <p:cNvPr id="187427" name="Rectangle 35"/>
            <p:cNvSpPr>
              <a:spLocks noChangeArrowheads="1"/>
            </p:cNvSpPr>
            <p:nvPr/>
          </p:nvSpPr>
          <p:spPr bwMode="auto">
            <a:xfrm>
              <a:off x="4576" y="1488"/>
              <a:ext cx="320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tIns="0" bIns="0">
              <a:spAutoFit/>
            </a:bodyPr>
            <a:lstStyle/>
            <a:p>
              <a:r>
                <a:rPr lang="fr-FR" sz="2000" dirty="0">
                  <a:solidFill>
                    <a:srgbClr val="FF0000"/>
                  </a:solidFill>
                </a:rPr>
                <a:t>oui</a:t>
              </a:r>
            </a:p>
          </p:txBody>
        </p:sp>
        <p:sp>
          <p:nvSpPr>
            <p:cNvPr id="187428" name="Rectangle 36"/>
            <p:cNvSpPr>
              <a:spLocks noChangeArrowheads="1"/>
            </p:cNvSpPr>
            <p:nvPr/>
          </p:nvSpPr>
          <p:spPr bwMode="auto">
            <a:xfrm>
              <a:off x="4544" y="2496"/>
              <a:ext cx="320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tIns="0" bIns="0">
              <a:spAutoFit/>
            </a:bodyPr>
            <a:lstStyle/>
            <a:p>
              <a:r>
                <a:rPr lang="fr-FR" sz="2000">
                  <a:solidFill>
                    <a:srgbClr val="FF0000"/>
                  </a:solidFill>
                </a:rPr>
                <a:t>oui</a:t>
              </a:r>
            </a:p>
          </p:txBody>
        </p:sp>
        <p:sp>
          <p:nvSpPr>
            <p:cNvPr id="187429" name="Rectangle 37"/>
            <p:cNvSpPr>
              <a:spLocks noChangeArrowheads="1"/>
            </p:cNvSpPr>
            <p:nvPr/>
          </p:nvSpPr>
          <p:spPr bwMode="auto">
            <a:xfrm>
              <a:off x="4512" y="3456"/>
              <a:ext cx="320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tIns="0" bIns="0">
              <a:spAutoFit/>
            </a:bodyPr>
            <a:lstStyle/>
            <a:p>
              <a:r>
                <a:rPr lang="fr-FR" sz="2000">
                  <a:solidFill>
                    <a:srgbClr val="FF0000"/>
                  </a:solidFill>
                </a:rPr>
                <a:t>oui</a:t>
              </a:r>
            </a:p>
          </p:txBody>
        </p:sp>
        <p:sp>
          <p:nvSpPr>
            <p:cNvPr id="187432" name="Rectangle 40"/>
            <p:cNvSpPr>
              <a:spLocks noChangeArrowheads="1"/>
            </p:cNvSpPr>
            <p:nvPr/>
          </p:nvSpPr>
          <p:spPr bwMode="auto">
            <a:xfrm>
              <a:off x="3024" y="3888"/>
              <a:ext cx="356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tIns="0" bIns="0">
              <a:spAutoFit/>
            </a:bodyPr>
            <a:lstStyle/>
            <a:p>
              <a:r>
                <a:rPr lang="fr-FR" sz="2000">
                  <a:solidFill>
                    <a:srgbClr val="FF0000"/>
                  </a:solidFill>
                </a:rPr>
                <a:t>non</a:t>
              </a:r>
            </a:p>
          </p:txBody>
        </p:sp>
      </p:grpSp>
      <p:sp>
        <p:nvSpPr>
          <p:cNvPr id="33" name="ZoneTexte 32"/>
          <p:cNvSpPr txBox="1"/>
          <p:nvPr/>
        </p:nvSpPr>
        <p:spPr>
          <a:xfrm>
            <a:off x="693615" y="429846"/>
            <a:ext cx="60862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D.2 Forme générale (2)</a:t>
            </a:r>
          </a:p>
        </p:txBody>
      </p:sp>
    </p:spTree>
    <p:extLst>
      <p:ext uri="{BB962C8B-B14F-4D97-AF65-F5344CB8AC3E}">
        <p14:creationId xmlns:p14="http://schemas.microsoft.com/office/powerpoint/2010/main" val="1333901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7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7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394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693615" y="429846"/>
            <a:ext cx="60862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D.3 Attention à l’ordre des instructions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791307" y="976923"/>
            <a:ext cx="6056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Exemple :</a:t>
            </a:r>
            <a:r>
              <a:rPr lang="fr-FR" dirty="0"/>
              <a:t> avancer jusqu’au bord de la falaise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693615" y="1695938"/>
            <a:ext cx="49725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297FD5"/>
                </a:solidFill>
                <a:latin typeface="Courier New"/>
                <a:cs typeface="Courier New"/>
              </a:rPr>
              <a:t>boucle</a:t>
            </a:r>
          </a:p>
          <a:p>
            <a:r>
              <a:rPr lang="fr-FR" dirty="0">
                <a:latin typeface="Courier New"/>
                <a:cs typeface="Courier New"/>
              </a:rPr>
              <a:t>    </a:t>
            </a:r>
            <a:r>
              <a:rPr lang="fr-FR" dirty="0" err="1">
                <a:latin typeface="Courier New"/>
                <a:cs typeface="Courier New"/>
              </a:rPr>
              <a:t>avancerDUnPas</a:t>
            </a:r>
            <a:r>
              <a:rPr lang="fr-FR" dirty="0">
                <a:latin typeface="Courier New"/>
                <a:cs typeface="Courier New"/>
              </a:rPr>
              <a:t>;</a:t>
            </a:r>
          </a:p>
          <a:p>
            <a:r>
              <a:rPr lang="fr-FR" dirty="0">
                <a:latin typeface="Courier New"/>
                <a:cs typeface="Courier New"/>
              </a:rPr>
              <a:t>    </a:t>
            </a:r>
            <a:r>
              <a:rPr lang="fr-FR" b="1" dirty="0">
                <a:solidFill>
                  <a:srgbClr val="297FD5"/>
                </a:solidFill>
                <a:latin typeface="Courier New"/>
                <a:cs typeface="Courier New"/>
              </a:rPr>
              <a:t>si</a:t>
            </a:r>
            <a:r>
              <a:rPr lang="fr-FR" dirty="0">
                <a:latin typeface="Courier New"/>
                <a:cs typeface="Courier New"/>
              </a:rPr>
              <a:t> (</a:t>
            </a:r>
            <a:r>
              <a:rPr lang="fr-FR" dirty="0" err="1">
                <a:latin typeface="Courier New"/>
                <a:cs typeface="Courier New"/>
              </a:rPr>
              <a:t>bordDeFalaise</a:t>
            </a:r>
            <a:r>
              <a:rPr lang="fr-FR" dirty="0">
                <a:latin typeface="Courier New"/>
                <a:cs typeface="Courier New"/>
              </a:rPr>
              <a:t>) </a:t>
            </a:r>
            <a:r>
              <a:rPr lang="fr-FR" b="1" dirty="0">
                <a:solidFill>
                  <a:srgbClr val="297FD5"/>
                </a:solidFill>
                <a:latin typeface="Courier New"/>
                <a:cs typeface="Courier New"/>
              </a:rPr>
              <a:t>sortie</a:t>
            </a:r>
            <a:r>
              <a:rPr lang="fr-FR" dirty="0">
                <a:latin typeface="Courier New"/>
                <a:cs typeface="Courier New"/>
              </a:rPr>
              <a:t>;</a:t>
            </a:r>
          </a:p>
          <a:p>
            <a:r>
              <a:rPr lang="fr-FR" b="1" dirty="0" err="1">
                <a:solidFill>
                  <a:srgbClr val="297FD5"/>
                </a:solidFill>
                <a:latin typeface="Courier New"/>
                <a:cs typeface="Courier New"/>
              </a:rPr>
              <a:t>fboucle</a:t>
            </a:r>
            <a:endParaRPr lang="fr-FR" b="1" dirty="0">
              <a:solidFill>
                <a:srgbClr val="297FD5"/>
              </a:solidFill>
              <a:latin typeface="Courier New"/>
              <a:cs typeface="Courier New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742461" y="3958491"/>
            <a:ext cx="49725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297FD5"/>
                </a:solidFill>
                <a:latin typeface="Courier New"/>
                <a:cs typeface="Courier New"/>
              </a:rPr>
              <a:t>boucle</a:t>
            </a:r>
          </a:p>
          <a:p>
            <a:r>
              <a:rPr lang="fr-FR" b="1" dirty="0">
                <a:solidFill>
                  <a:srgbClr val="297FD5"/>
                </a:solidFill>
                <a:latin typeface="Courier New"/>
                <a:cs typeface="Courier New"/>
              </a:rPr>
              <a:t>    si</a:t>
            </a:r>
            <a:r>
              <a:rPr lang="fr-FR" dirty="0">
                <a:latin typeface="Courier New"/>
                <a:cs typeface="Courier New"/>
              </a:rPr>
              <a:t> (</a:t>
            </a:r>
            <a:r>
              <a:rPr lang="fr-FR" dirty="0" err="1">
                <a:latin typeface="Courier New"/>
                <a:cs typeface="Courier New"/>
              </a:rPr>
              <a:t>bordDeFalaise</a:t>
            </a:r>
            <a:r>
              <a:rPr lang="fr-FR" dirty="0">
                <a:latin typeface="Courier New"/>
                <a:cs typeface="Courier New"/>
              </a:rPr>
              <a:t>) </a:t>
            </a:r>
            <a:r>
              <a:rPr lang="fr-FR" b="1" dirty="0">
                <a:solidFill>
                  <a:srgbClr val="297FD5"/>
                </a:solidFill>
                <a:latin typeface="Courier New"/>
                <a:cs typeface="Courier New"/>
              </a:rPr>
              <a:t>sortie</a:t>
            </a:r>
            <a:r>
              <a:rPr lang="fr-FR" dirty="0">
                <a:latin typeface="Courier New"/>
                <a:cs typeface="Courier New"/>
              </a:rPr>
              <a:t>;</a:t>
            </a:r>
          </a:p>
          <a:p>
            <a:r>
              <a:rPr lang="fr-FR" dirty="0">
                <a:latin typeface="Courier New"/>
                <a:cs typeface="Courier New"/>
              </a:rPr>
              <a:t>    </a:t>
            </a:r>
            <a:r>
              <a:rPr lang="fr-FR" dirty="0" err="1">
                <a:latin typeface="Courier New"/>
                <a:cs typeface="Courier New"/>
              </a:rPr>
              <a:t>avancerDUnPas</a:t>
            </a:r>
            <a:r>
              <a:rPr lang="fr-FR" dirty="0">
                <a:latin typeface="Courier New"/>
                <a:cs typeface="Courier New"/>
              </a:rPr>
              <a:t>;</a:t>
            </a:r>
          </a:p>
          <a:p>
            <a:r>
              <a:rPr lang="fr-FR" b="1" dirty="0" err="1">
                <a:solidFill>
                  <a:srgbClr val="297FD5"/>
                </a:solidFill>
                <a:latin typeface="Courier New"/>
                <a:cs typeface="Courier New"/>
              </a:rPr>
              <a:t>fboucle</a:t>
            </a:r>
            <a:endParaRPr lang="fr-FR" b="1" dirty="0">
              <a:solidFill>
                <a:srgbClr val="297FD5"/>
              </a:solidFill>
              <a:latin typeface="Courier New"/>
              <a:cs typeface="Courier New"/>
            </a:endParaRPr>
          </a:p>
        </p:txBody>
      </p:sp>
      <p:sp>
        <p:nvSpPr>
          <p:cNvPr id="6" name="Double flèche verticale 5"/>
          <p:cNvSpPr/>
          <p:nvPr/>
        </p:nvSpPr>
        <p:spPr>
          <a:xfrm>
            <a:off x="2579077" y="2896267"/>
            <a:ext cx="498231" cy="776964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3497385" y="2813538"/>
            <a:ext cx="3526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Equivalent? 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3595077" y="3282462"/>
            <a:ext cx="4122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Oui </a:t>
            </a:r>
            <a:r>
              <a:rPr lang="fr-FR" dirty="0" err="1"/>
              <a:t>ssi</a:t>
            </a:r>
            <a:r>
              <a:rPr lang="fr-FR" dirty="0"/>
              <a:t> vous avez confiance en vous </a:t>
            </a:r>
            <a:r>
              <a:rPr lang="fr-FR" dirty="0">
                <a:sym typeface="Wingdings"/>
              </a:rPr>
              <a:t>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69909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369682" y="337181"/>
            <a:ext cx="7543800" cy="914400"/>
          </a:xfrm>
        </p:spPr>
        <p:txBody>
          <a:bodyPr/>
          <a:lstStyle/>
          <a:p>
            <a:r>
              <a:rPr lang="fr-FR" dirty="0"/>
              <a:t>Plan</a:t>
            </a:r>
          </a:p>
        </p:txBody>
      </p:sp>
      <p:sp>
        <p:nvSpPr>
          <p:cNvPr id="5" name="Rectangle 4"/>
          <p:cNvSpPr/>
          <p:nvPr/>
        </p:nvSpPr>
        <p:spPr>
          <a:xfrm>
            <a:off x="492861" y="3598001"/>
            <a:ext cx="3691579" cy="426477"/>
          </a:xfrm>
          <a:prstGeom prst="rect">
            <a:avLst/>
          </a:prstGeom>
          <a:solidFill>
            <a:schemeClr val="bg1"/>
          </a:solidFill>
          <a:effectLst>
            <a:glow rad="101600">
              <a:schemeClr val="tx2">
                <a:alpha val="75000"/>
              </a:schemeClr>
            </a:glow>
            <a:outerShdw blurRad="76200" dist="38100" dir="5400000" rotWithShape="0">
              <a:srgbClr val="000000">
                <a:alpha val="6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492861" y="1251581"/>
            <a:ext cx="7923695" cy="3886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lphaUcPeriod"/>
            </a:pPr>
            <a:r>
              <a:rPr lang="fr-FR" dirty="0"/>
              <a:t>Type Complexe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</a:p>
          <a:p>
            <a:pPr marL="342900" indent="-342900">
              <a:lnSpc>
                <a:spcPct val="200000"/>
              </a:lnSpc>
              <a:buFont typeface="+mj-lt"/>
              <a:buAutoNum type="alphaUcPeriod"/>
            </a:pPr>
            <a:r>
              <a:rPr lang="fr-FR" dirty="0"/>
              <a:t>Premier Algorithme</a:t>
            </a:r>
          </a:p>
          <a:p>
            <a:pPr marL="342900" indent="-342900">
              <a:lnSpc>
                <a:spcPct val="200000"/>
              </a:lnSpc>
              <a:buFont typeface="+mj-lt"/>
              <a:buAutoNum type="alphaUcPeriod"/>
            </a:pPr>
            <a:r>
              <a:rPr lang="fr-FR" dirty="0"/>
              <a:t>Second algorithme</a:t>
            </a:r>
          </a:p>
          <a:p>
            <a:pPr marL="342900" indent="-342900">
              <a:lnSpc>
                <a:spcPct val="200000"/>
              </a:lnSpc>
              <a:buFont typeface="+mj-lt"/>
              <a:buAutoNum type="alphaUcPeriod"/>
            </a:pPr>
            <a:r>
              <a:rPr lang="fr-FR" dirty="0"/>
              <a:t>Boucle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boucle</a:t>
            </a:r>
          </a:p>
          <a:p>
            <a:pPr marL="342900" indent="-342900">
              <a:lnSpc>
                <a:spcPct val="200000"/>
              </a:lnSpc>
              <a:buFont typeface="+mj-lt"/>
              <a:buAutoNum type="alphaUcPeriod"/>
            </a:pPr>
            <a:r>
              <a:rPr lang="fr-FR" dirty="0">
                <a:cs typeface="Courier New"/>
              </a:rPr>
              <a:t>Boucle</a:t>
            </a:r>
            <a:r>
              <a:rPr lang="fr-FR" dirty="0">
                <a:latin typeface="Courier New"/>
                <a:cs typeface="Courier New"/>
              </a:rPr>
              <a:t> </a:t>
            </a:r>
            <a:r>
              <a:rPr lang="fr-FR" dirty="0" err="1">
                <a:latin typeface="Courier New"/>
                <a:cs typeface="Courier New"/>
              </a:rPr>
              <a:t>tant_que</a:t>
            </a:r>
            <a:r>
              <a:rPr lang="fr-FR" dirty="0">
                <a:latin typeface="Courier New"/>
                <a:cs typeface="Courier New"/>
              </a:rPr>
              <a:t> </a:t>
            </a:r>
            <a:r>
              <a:rPr lang="fr-FR" dirty="0">
                <a:cs typeface="Courier New"/>
              </a:rPr>
              <a:t>et</a:t>
            </a:r>
            <a:r>
              <a:rPr lang="fr-FR" dirty="0">
                <a:latin typeface="Courier New"/>
                <a:cs typeface="Courier New"/>
              </a:rPr>
              <a:t> </a:t>
            </a:r>
            <a:r>
              <a:rPr lang="fr-FR" dirty="0" err="1">
                <a:latin typeface="Courier New"/>
                <a:cs typeface="Courier New"/>
              </a:rPr>
              <a:t>jusqua</a:t>
            </a:r>
            <a:endParaRPr lang="fr-FR" dirty="0">
              <a:latin typeface="Courier New"/>
              <a:cs typeface="Courier New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lphaUcPeriod"/>
            </a:pPr>
            <a:r>
              <a:rPr lang="fr-FR" dirty="0">
                <a:cs typeface="Courier New"/>
              </a:rPr>
              <a:t>Quelques algorithmes utilisant les boucles</a:t>
            </a:r>
          </a:p>
          <a:p>
            <a:pPr marL="342900" indent="-342900">
              <a:lnSpc>
                <a:spcPct val="200000"/>
              </a:lnSpc>
              <a:buFont typeface="+mj-lt"/>
              <a:buAutoNum type="alphaUcPeriod"/>
            </a:pPr>
            <a:r>
              <a:rPr lang="fr-FR" dirty="0">
                <a:cs typeface="Courier New"/>
              </a:rPr>
              <a:t>Faire ses </a:t>
            </a:r>
            <a:r>
              <a:rPr lang="fr-FR" dirty="0" err="1">
                <a:cs typeface="Courier New"/>
              </a:rPr>
              <a:t>TDs</a:t>
            </a:r>
            <a:r>
              <a:rPr lang="fr-FR" dirty="0">
                <a:cs typeface="Courier New"/>
              </a:rPr>
              <a:t> à la maison</a:t>
            </a:r>
          </a:p>
        </p:txBody>
      </p:sp>
    </p:spTree>
    <p:extLst>
      <p:ext uri="{BB962C8B-B14F-4D97-AF65-F5344CB8AC3E}">
        <p14:creationId xmlns:p14="http://schemas.microsoft.com/office/powerpoint/2010/main" val="1651343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685800" y="4038600"/>
            <a:ext cx="7772400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/>
              <a:t>3. Serrer la poignée d'un demi-tour; </a:t>
            </a:r>
          </a:p>
          <a:p>
            <a:pPr>
              <a:spcBef>
                <a:spcPct val="50000"/>
              </a:spcBef>
            </a:pPr>
            <a:r>
              <a:rPr lang="fr-FR"/>
              <a:t>4. Faire tourner le coupe-tube autour du tube; </a:t>
            </a: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432186" y="1297439"/>
            <a:ext cx="326050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fr-FR" sz="2000" dirty="0"/>
              <a:t>E.1 Couper du tube de cuivre</a:t>
            </a:r>
            <a:endParaRPr lang="fr-FR" sz="2000" u="sng" dirty="0"/>
          </a:p>
        </p:txBody>
      </p:sp>
      <p:sp>
        <p:nvSpPr>
          <p:cNvPr id="34830" name="Text Box 14"/>
          <p:cNvSpPr txBox="1">
            <a:spLocks noChangeArrowheads="1"/>
          </p:cNvSpPr>
          <p:nvPr/>
        </p:nvSpPr>
        <p:spPr bwMode="auto">
          <a:xfrm>
            <a:off x="685800" y="2057400"/>
            <a:ext cx="7467600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dirty="0"/>
              <a:t>// On utilise un coupe-tube à molette</a:t>
            </a:r>
          </a:p>
          <a:p>
            <a:pPr>
              <a:spcBef>
                <a:spcPct val="50000"/>
              </a:spcBef>
            </a:pPr>
            <a:r>
              <a:rPr lang="fr-FR" dirty="0"/>
              <a:t>1. Placer le tube dans le coupe-tube, à l'endroit de la coupe; </a:t>
            </a:r>
          </a:p>
        </p:txBody>
      </p:sp>
      <p:sp>
        <p:nvSpPr>
          <p:cNvPr id="34831" name="Text Box 15"/>
          <p:cNvSpPr txBox="1">
            <a:spLocks noChangeArrowheads="1"/>
          </p:cNvSpPr>
          <p:nvPr/>
        </p:nvSpPr>
        <p:spPr bwMode="auto">
          <a:xfrm>
            <a:off x="685800" y="3124200"/>
            <a:ext cx="77724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dirty="0"/>
              <a:t>2. Serrer la poignée du coupe-tube pour que la molette soit en appui sur le tube; </a:t>
            </a:r>
          </a:p>
        </p:txBody>
      </p:sp>
      <p:sp>
        <p:nvSpPr>
          <p:cNvPr id="34826" name="Freeform 10"/>
          <p:cNvSpPr>
            <a:spLocks/>
          </p:cNvSpPr>
          <p:nvPr/>
        </p:nvSpPr>
        <p:spPr bwMode="auto">
          <a:xfrm>
            <a:off x="304800" y="4267200"/>
            <a:ext cx="381000" cy="1143000"/>
          </a:xfrm>
          <a:custGeom>
            <a:avLst/>
            <a:gdLst>
              <a:gd name="T0" fmla="*/ 240 w 288"/>
              <a:gd name="T1" fmla="*/ 1728 h 1728"/>
              <a:gd name="T2" fmla="*/ 0 w 288"/>
              <a:gd name="T3" fmla="*/ 1728 h 1728"/>
              <a:gd name="T4" fmla="*/ 0 w 288"/>
              <a:gd name="T5" fmla="*/ 0 h 1728"/>
              <a:gd name="T6" fmla="*/ 288 w 288"/>
              <a:gd name="T7" fmla="*/ 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8" h="1728">
                <a:moveTo>
                  <a:pt x="240" y="1728"/>
                </a:moveTo>
                <a:lnTo>
                  <a:pt x="0" y="1728"/>
                </a:lnTo>
                <a:lnTo>
                  <a:pt x="0" y="0"/>
                </a:lnTo>
                <a:lnTo>
                  <a:pt x="288" y="0"/>
                </a:lnTo>
              </a:path>
            </a:pathLst>
          </a:custGeom>
          <a:noFill/>
          <a:ln w="28575" cmpd="sng">
            <a:solidFill>
              <a:srgbClr val="FF33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4832" name="Text Box 16"/>
          <p:cNvSpPr txBox="1">
            <a:spLocks noChangeArrowheads="1"/>
          </p:cNvSpPr>
          <p:nvPr/>
        </p:nvSpPr>
        <p:spPr bwMode="auto">
          <a:xfrm>
            <a:off x="685800" y="5181600"/>
            <a:ext cx="7772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/>
              <a:t>5. </a:t>
            </a:r>
            <a:r>
              <a:rPr lang="fr-FR" b="1"/>
              <a:t>Répéter</a:t>
            </a:r>
            <a:r>
              <a:rPr lang="fr-FR"/>
              <a:t> les opérations 3 et 4 </a:t>
            </a:r>
            <a:r>
              <a:rPr lang="fr-FR" b="1"/>
              <a:t>jusqu'à</a:t>
            </a:r>
            <a:r>
              <a:rPr lang="fr-FR"/>
              <a:t> coupure complète; </a:t>
            </a:r>
          </a:p>
        </p:txBody>
      </p:sp>
      <p:sp>
        <p:nvSpPr>
          <p:cNvPr id="34833" name="Text Box 17"/>
          <p:cNvSpPr txBox="1">
            <a:spLocks noChangeArrowheads="1"/>
          </p:cNvSpPr>
          <p:nvPr/>
        </p:nvSpPr>
        <p:spPr bwMode="auto">
          <a:xfrm>
            <a:off x="685800" y="5791200"/>
            <a:ext cx="7772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/>
              <a:t>6. Ebavurer l'intérieur du tube à la lime ou au couteau; </a:t>
            </a:r>
          </a:p>
        </p:txBody>
      </p:sp>
      <p:sp>
        <p:nvSpPr>
          <p:cNvPr id="34838" name="Rectangle 22"/>
          <p:cNvSpPr>
            <a:spLocks noChangeArrowheads="1"/>
          </p:cNvSpPr>
          <p:nvPr/>
        </p:nvSpPr>
        <p:spPr bwMode="auto">
          <a:xfrm>
            <a:off x="2607157" y="1688068"/>
            <a:ext cx="537262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dirty="0"/>
              <a:t>(voir  </a:t>
            </a:r>
            <a:r>
              <a:rPr lang="fr-FR" sz="1400" b="1" dirty="0" err="1">
                <a:solidFill>
                  <a:schemeClr val="accent2"/>
                </a:solidFill>
                <a:latin typeface="Courier New" charset="0"/>
              </a:rPr>
              <a:t>perso.orange.fr</a:t>
            </a:r>
            <a:r>
              <a:rPr lang="fr-FR" sz="1400" b="1" dirty="0">
                <a:solidFill>
                  <a:schemeClr val="accent2"/>
                </a:solidFill>
                <a:latin typeface="Courier New" charset="0"/>
              </a:rPr>
              <a:t>/</a:t>
            </a:r>
            <a:r>
              <a:rPr lang="fr-FR" sz="1400" b="1" dirty="0" err="1">
                <a:solidFill>
                  <a:schemeClr val="accent2"/>
                </a:solidFill>
                <a:latin typeface="Courier New" charset="0"/>
              </a:rPr>
              <a:t>stippylesite</a:t>
            </a:r>
            <a:r>
              <a:rPr lang="fr-FR" sz="1400" b="1" dirty="0">
                <a:solidFill>
                  <a:schemeClr val="accent2"/>
                </a:solidFill>
                <a:latin typeface="Courier New" charset="0"/>
              </a:rPr>
              <a:t>/</a:t>
            </a:r>
            <a:r>
              <a:rPr lang="fr-FR" sz="1400" b="1" dirty="0" err="1">
                <a:solidFill>
                  <a:schemeClr val="accent2"/>
                </a:solidFill>
                <a:latin typeface="Courier New" charset="0"/>
              </a:rPr>
              <a:t>plomberie.htm</a:t>
            </a:r>
            <a:r>
              <a:rPr lang="fr-FR" sz="1400" dirty="0"/>
              <a:t>)</a:t>
            </a:r>
          </a:p>
        </p:txBody>
      </p:sp>
      <p:sp>
        <p:nvSpPr>
          <p:cNvPr id="12" name="Titre 2"/>
          <p:cNvSpPr txBox="1">
            <a:spLocks/>
          </p:cNvSpPr>
          <p:nvPr/>
        </p:nvSpPr>
        <p:spPr>
          <a:xfrm>
            <a:off x="357163" y="324339"/>
            <a:ext cx="8579414" cy="9144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4400" dirty="0"/>
              <a:t>E. Boucle </a:t>
            </a:r>
            <a:r>
              <a:rPr lang="fr-FR" sz="4400" dirty="0" err="1">
                <a:latin typeface="Courier New"/>
                <a:cs typeface="Courier New"/>
              </a:rPr>
              <a:t>tant_que</a:t>
            </a:r>
            <a:r>
              <a:rPr lang="fr-FR" sz="4400" dirty="0">
                <a:latin typeface="Courier New"/>
                <a:cs typeface="Courier New"/>
              </a:rPr>
              <a:t> / </a:t>
            </a:r>
            <a:r>
              <a:rPr lang="fr-FR" sz="4400" dirty="0" err="1">
                <a:latin typeface="Courier New"/>
                <a:cs typeface="Courier New"/>
              </a:rPr>
              <a:t>jusqua</a:t>
            </a:r>
            <a:r>
              <a:rPr lang="fr-FR" sz="4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72073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4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4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4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4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autoUpdateAnimBg="0"/>
      <p:bldP spid="34830" grpId="0" autoUpdateAnimBg="0"/>
      <p:bldP spid="34831" grpId="0" autoUpdateAnimBg="0"/>
      <p:bldP spid="34826" grpId="0" animBg="1"/>
      <p:bldP spid="34832" grpId="0" autoUpdateAnimBg="0"/>
      <p:bldP spid="34833" grpId="0" autoUpdateAnimBg="0"/>
      <p:bldP spid="34838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1" name="Text Box 5"/>
          <p:cNvSpPr txBox="1">
            <a:spLocks noChangeArrowheads="1"/>
          </p:cNvSpPr>
          <p:nvPr/>
        </p:nvSpPr>
        <p:spPr bwMode="auto">
          <a:xfrm>
            <a:off x="685800" y="2486025"/>
            <a:ext cx="48768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b="1" dirty="0">
                <a:solidFill>
                  <a:srgbClr val="297FD5"/>
                </a:solidFill>
                <a:latin typeface="Courier New" charset="0"/>
              </a:rPr>
              <a:t>//</a:t>
            </a:r>
            <a:r>
              <a:rPr lang="fr-FR" dirty="0"/>
              <a:t> On utilise ...</a:t>
            </a:r>
          </a:p>
          <a:p>
            <a:pPr>
              <a:spcBef>
                <a:spcPct val="50000"/>
              </a:spcBef>
            </a:pPr>
            <a:r>
              <a:rPr lang="fr-FR" dirty="0"/>
              <a:t>Placer le tube ... ;</a:t>
            </a:r>
          </a:p>
          <a:p>
            <a:pPr>
              <a:spcBef>
                <a:spcPct val="50000"/>
              </a:spcBef>
            </a:pPr>
            <a:r>
              <a:rPr lang="fr-FR" dirty="0"/>
              <a:t>Serrer la poignée ... pour que la molette ... ;</a:t>
            </a:r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762000" y="3886200"/>
            <a:ext cx="4724400" cy="1615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b="1" dirty="0" err="1">
                <a:solidFill>
                  <a:srgbClr val="0070C0"/>
                </a:solidFill>
                <a:latin typeface="Courier New" charset="0"/>
              </a:rPr>
              <a:t>repeter</a:t>
            </a:r>
            <a:endParaRPr lang="fr-FR" dirty="0">
              <a:solidFill>
                <a:srgbClr val="0070C0"/>
              </a:solidFill>
            </a:endParaRPr>
          </a:p>
          <a:p>
            <a:pPr>
              <a:spcBef>
                <a:spcPct val="50000"/>
              </a:spcBef>
            </a:pPr>
            <a:r>
              <a:rPr lang="fr-FR" dirty="0"/>
              <a:t>          Serrer la poignée d'un demi-tour ; </a:t>
            </a:r>
          </a:p>
          <a:p>
            <a:pPr>
              <a:spcBef>
                <a:spcPct val="50000"/>
              </a:spcBef>
            </a:pPr>
            <a:r>
              <a:rPr lang="fr-FR" dirty="0"/>
              <a:t>          Faire tourner ... ;</a:t>
            </a:r>
          </a:p>
          <a:p>
            <a:pPr>
              <a:spcBef>
                <a:spcPct val="50000"/>
              </a:spcBef>
            </a:pPr>
            <a:r>
              <a:rPr lang="fr-FR" b="1" dirty="0" err="1">
                <a:solidFill>
                  <a:srgbClr val="0070C0"/>
                </a:solidFill>
                <a:latin typeface="Courier New" charset="0"/>
              </a:rPr>
              <a:t>jusqua</a:t>
            </a:r>
            <a:r>
              <a:rPr lang="fr-FR" b="1" dirty="0">
                <a:solidFill>
                  <a:schemeClr val="accent2"/>
                </a:solidFill>
                <a:latin typeface="Courier New" charset="0"/>
              </a:rPr>
              <a:t> (</a:t>
            </a:r>
            <a:r>
              <a:rPr lang="fr-FR" dirty="0"/>
              <a:t>coupure complète</a:t>
            </a:r>
            <a:r>
              <a:rPr lang="fr-FR" b="1" dirty="0">
                <a:solidFill>
                  <a:schemeClr val="accent2"/>
                </a:solidFill>
                <a:latin typeface="Courier New" charset="0"/>
              </a:rPr>
              <a:t>)</a:t>
            </a:r>
            <a:r>
              <a:rPr lang="fr-FR" dirty="0"/>
              <a:t> </a:t>
            </a:r>
          </a:p>
        </p:txBody>
      </p:sp>
      <p:sp>
        <p:nvSpPr>
          <p:cNvPr id="39946" name="Text Box 10"/>
          <p:cNvSpPr txBox="1">
            <a:spLocks noChangeArrowheads="1"/>
          </p:cNvSpPr>
          <p:nvPr/>
        </p:nvSpPr>
        <p:spPr bwMode="auto">
          <a:xfrm>
            <a:off x="762000" y="5851525"/>
            <a:ext cx="2590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/>
              <a:t>Ebavurer l'intérieur ... ; </a:t>
            </a:r>
          </a:p>
        </p:txBody>
      </p:sp>
      <p:sp>
        <p:nvSpPr>
          <p:cNvPr id="39962" name="Rectangle 26"/>
          <p:cNvSpPr>
            <a:spLocks noChangeArrowheads="1"/>
          </p:cNvSpPr>
          <p:nvPr/>
        </p:nvSpPr>
        <p:spPr bwMode="auto">
          <a:xfrm>
            <a:off x="5410200" y="5562600"/>
            <a:ext cx="233440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fr-FR"/>
              <a:t>=  expression logique</a:t>
            </a:r>
          </a:p>
        </p:txBody>
      </p:sp>
      <p:grpSp>
        <p:nvGrpSpPr>
          <p:cNvPr id="39967" name="Group 31"/>
          <p:cNvGrpSpPr>
            <a:grpSpLocks/>
          </p:cNvGrpSpPr>
          <p:nvPr/>
        </p:nvGrpSpPr>
        <p:grpSpPr bwMode="auto">
          <a:xfrm>
            <a:off x="2133600" y="3946525"/>
            <a:ext cx="6178550" cy="784225"/>
            <a:chOff x="1344" y="2486"/>
            <a:chExt cx="3892" cy="494"/>
          </a:xfrm>
        </p:grpSpPr>
        <p:sp>
          <p:nvSpPr>
            <p:cNvPr id="39958" name="Text Box 22"/>
            <p:cNvSpPr txBox="1">
              <a:spLocks noChangeArrowheads="1"/>
            </p:cNvSpPr>
            <p:nvPr/>
          </p:nvSpPr>
          <p:spPr bwMode="auto">
            <a:xfrm>
              <a:off x="3450" y="2486"/>
              <a:ext cx="1786" cy="4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fr-FR" dirty="0"/>
                <a:t>schéma répétitif  </a:t>
              </a:r>
            </a:p>
            <a:p>
              <a:pPr>
                <a:spcBef>
                  <a:spcPct val="50000"/>
                </a:spcBef>
              </a:pPr>
              <a:r>
                <a:rPr lang="fr-FR" dirty="0"/>
                <a:t>"</a:t>
              </a:r>
              <a:r>
                <a:rPr lang="fr-FR" b="1" dirty="0" err="1">
                  <a:solidFill>
                    <a:schemeClr val="accent2"/>
                  </a:solidFill>
                  <a:latin typeface="Courier New" charset="0"/>
                </a:rPr>
                <a:t>repeter</a:t>
              </a:r>
              <a:r>
                <a:rPr lang="fr-FR" b="1" dirty="0">
                  <a:solidFill>
                    <a:schemeClr val="accent2"/>
                  </a:solidFill>
                  <a:latin typeface="Courier New" charset="0"/>
                </a:rPr>
                <a:t> ... </a:t>
              </a:r>
              <a:r>
                <a:rPr lang="fr-FR" b="1" dirty="0" err="1">
                  <a:solidFill>
                    <a:schemeClr val="accent2"/>
                  </a:solidFill>
                  <a:latin typeface="Courier New" charset="0"/>
                </a:rPr>
                <a:t>jusqua</a:t>
              </a:r>
              <a:r>
                <a:rPr lang="fr-FR" dirty="0"/>
                <a:t>"</a:t>
              </a:r>
            </a:p>
          </p:txBody>
        </p:sp>
        <p:sp>
          <p:nvSpPr>
            <p:cNvPr id="39964" name="Line 28"/>
            <p:cNvSpPr>
              <a:spLocks noChangeShapeType="1"/>
            </p:cNvSpPr>
            <p:nvPr/>
          </p:nvSpPr>
          <p:spPr bwMode="auto">
            <a:xfrm flipH="1">
              <a:off x="1344" y="2592"/>
              <a:ext cx="21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</p:grpSp>
      <p:grpSp>
        <p:nvGrpSpPr>
          <p:cNvPr id="39966" name="Group 30"/>
          <p:cNvGrpSpPr>
            <a:grpSpLocks/>
          </p:cNvGrpSpPr>
          <p:nvPr/>
        </p:nvGrpSpPr>
        <p:grpSpPr bwMode="auto">
          <a:xfrm>
            <a:off x="1066800" y="1981200"/>
            <a:ext cx="3603626" cy="457200"/>
            <a:chOff x="672" y="1248"/>
            <a:chExt cx="2270" cy="288"/>
          </a:xfrm>
        </p:grpSpPr>
        <p:sp>
          <p:nvSpPr>
            <p:cNvPr id="39959" name="Text Box 23"/>
            <p:cNvSpPr txBox="1">
              <a:spLocks noChangeArrowheads="1"/>
            </p:cNvSpPr>
            <p:nvPr/>
          </p:nvSpPr>
          <p:spPr bwMode="auto">
            <a:xfrm>
              <a:off x="1920" y="1248"/>
              <a:ext cx="1022" cy="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fr-FR"/>
                <a:t>commentaires</a:t>
              </a:r>
            </a:p>
          </p:txBody>
        </p:sp>
        <p:sp>
          <p:nvSpPr>
            <p:cNvPr id="39965" name="Freeform 29"/>
            <p:cNvSpPr>
              <a:spLocks/>
            </p:cNvSpPr>
            <p:nvPr/>
          </p:nvSpPr>
          <p:spPr bwMode="auto">
            <a:xfrm>
              <a:off x="672" y="1392"/>
              <a:ext cx="1200" cy="144"/>
            </a:xfrm>
            <a:custGeom>
              <a:avLst/>
              <a:gdLst>
                <a:gd name="T0" fmla="*/ 1200 w 1200"/>
                <a:gd name="T1" fmla="*/ 0 h 144"/>
                <a:gd name="T2" fmla="*/ 144 w 1200"/>
                <a:gd name="T3" fmla="*/ 0 h 144"/>
                <a:gd name="T4" fmla="*/ 0 w 1200"/>
                <a:gd name="T5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00" h="144">
                  <a:moveTo>
                    <a:pt x="1200" y="0"/>
                  </a:moveTo>
                  <a:lnTo>
                    <a:pt x="144" y="0"/>
                  </a:lnTo>
                  <a:lnTo>
                    <a:pt x="0" y="144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</p:grpSp>
      <p:grpSp>
        <p:nvGrpSpPr>
          <p:cNvPr id="39969" name="Group 33"/>
          <p:cNvGrpSpPr>
            <a:grpSpLocks/>
          </p:cNvGrpSpPr>
          <p:nvPr/>
        </p:nvGrpSpPr>
        <p:grpSpPr bwMode="auto">
          <a:xfrm>
            <a:off x="3505200" y="4950478"/>
            <a:ext cx="3927475" cy="369888"/>
            <a:chOff x="2208" y="3216"/>
            <a:chExt cx="2474" cy="233"/>
          </a:xfrm>
        </p:grpSpPr>
        <p:sp>
          <p:nvSpPr>
            <p:cNvPr id="39961" name="Text Box 25"/>
            <p:cNvSpPr txBox="1">
              <a:spLocks noChangeArrowheads="1"/>
            </p:cNvSpPr>
            <p:nvPr/>
          </p:nvSpPr>
          <p:spPr bwMode="auto">
            <a:xfrm>
              <a:off x="3492" y="3216"/>
              <a:ext cx="1190" cy="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fr-FR"/>
                <a:t>condition d'arrêt</a:t>
              </a:r>
            </a:p>
          </p:txBody>
        </p:sp>
        <p:sp>
          <p:nvSpPr>
            <p:cNvPr id="39968" name="Freeform 32"/>
            <p:cNvSpPr>
              <a:spLocks/>
            </p:cNvSpPr>
            <p:nvPr/>
          </p:nvSpPr>
          <p:spPr bwMode="auto">
            <a:xfrm>
              <a:off x="2208" y="3264"/>
              <a:ext cx="1248" cy="96"/>
            </a:xfrm>
            <a:custGeom>
              <a:avLst/>
              <a:gdLst>
                <a:gd name="T0" fmla="*/ 1248 w 1248"/>
                <a:gd name="T1" fmla="*/ 0 h 96"/>
                <a:gd name="T2" fmla="*/ 96 w 1248"/>
                <a:gd name="T3" fmla="*/ 0 h 96"/>
                <a:gd name="T4" fmla="*/ 0 w 1248"/>
                <a:gd name="T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48" h="96">
                  <a:moveTo>
                    <a:pt x="1248" y="0"/>
                  </a:moveTo>
                  <a:lnTo>
                    <a:pt x="96" y="0"/>
                  </a:lnTo>
                  <a:lnTo>
                    <a:pt x="0" y="96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</p:grpSp>
      <p:sp>
        <p:nvSpPr>
          <p:cNvPr id="2" name="ZoneTexte 1"/>
          <p:cNvSpPr txBox="1"/>
          <p:nvPr/>
        </p:nvSpPr>
        <p:spPr>
          <a:xfrm>
            <a:off x="945571" y="723115"/>
            <a:ext cx="3420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Formalisation du problème</a:t>
            </a:r>
          </a:p>
        </p:txBody>
      </p:sp>
    </p:spTree>
    <p:extLst>
      <p:ext uri="{BB962C8B-B14F-4D97-AF65-F5344CB8AC3E}">
        <p14:creationId xmlns:p14="http://schemas.microsoft.com/office/powerpoint/2010/main" val="3102615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9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9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9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1" grpId="0" autoUpdateAnimBg="0"/>
      <p:bldP spid="39939" grpId="0" autoUpdateAnimBg="0"/>
      <p:bldP spid="39946" grpId="0" autoUpdateAnimBg="0"/>
      <p:bldP spid="39962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1219200" y="1676400"/>
            <a:ext cx="2667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fr-FR"/>
              <a:t>1. Prendre la bûche;</a:t>
            </a:r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759212" y="589925"/>
            <a:ext cx="190308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fr-FR" sz="2000" dirty="0"/>
              <a:t>E.2 Scier du bois</a:t>
            </a:r>
          </a:p>
        </p:txBody>
      </p:sp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1219200" y="2133600"/>
            <a:ext cx="4114800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fr-FR" dirty="0"/>
              <a:t>2. </a:t>
            </a:r>
            <a:r>
              <a:rPr lang="fr-FR" b="1" dirty="0">
                <a:solidFill>
                  <a:srgbClr val="297FD5"/>
                </a:solidFill>
                <a:latin typeface="Courier New" charset="0"/>
              </a:rPr>
              <a:t>si (</a:t>
            </a:r>
            <a:r>
              <a:rPr lang="fr-FR" dirty="0"/>
              <a:t>sa longueur &gt; 30 cm</a:t>
            </a:r>
            <a:r>
              <a:rPr lang="fr-FR" b="1" dirty="0">
                <a:solidFill>
                  <a:srgbClr val="297FD5"/>
                </a:solidFill>
                <a:latin typeface="Courier New" charset="0"/>
              </a:rPr>
              <a:t>)</a:t>
            </a:r>
            <a:endParaRPr lang="fr-FR" dirty="0">
              <a:solidFill>
                <a:srgbClr val="297FD5"/>
              </a:solidFill>
            </a:endParaRPr>
          </a:p>
          <a:p>
            <a:endParaRPr lang="fr-FR" dirty="0"/>
          </a:p>
          <a:p>
            <a:r>
              <a:rPr lang="fr-FR" dirty="0"/>
              <a:t>             Lui enlever 30 cm;</a:t>
            </a:r>
          </a:p>
          <a:p>
            <a:r>
              <a:rPr lang="fr-FR" dirty="0"/>
              <a:t>             Stocker le morceau coupé;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    </a:t>
            </a:r>
            <a:r>
              <a:rPr lang="fr-FR" b="1" dirty="0" err="1">
                <a:solidFill>
                  <a:srgbClr val="297FD5"/>
                </a:solidFill>
                <a:latin typeface="Courier New" charset="0"/>
              </a:rPr>
              <a:t>fsi</a:t>
            </a:r>
            <a:endParaRPr lang="fr-FR" dirty="0">
              <a:solidFill>
                <a:srgbClr val="297FD5"/>
              </a:solidFill>
            </a:endParaRPr>
          </a:p>
        </p:txBody>
      </p:sp>
      <p:grpSp>
        <p:nvGrpSpPr>
          <p:cNvPr id="37895" name="Group 7"/>
          <p:cNvGrpSpPr>
            <a:grpSpLocks/>
          </p:cNvGrpSpPr>
          <p:nvPr/>
        </p:nvGrpSpPr>
        <p:grpSpPr bwMode="auto">
          <a:xfrm>
            <a:off x="685800" y="2362200"/>
            <a:ext cx="2895600" cy="2783409"/>
            <a:chOff x="480" y="1632"/>
            <a:chExt cx="1824" cy="1828"/>
          </a:xfrm>
        </p:grpSpPr>
        <p:sp>
          <p:nvSpPr>
            <p:cNvPr id="37896" name="Text Box 8"/>
            <p:cNvSpPr txBox="1">
              <a:spLocks noChangeArrowheads="1"/>
            </p:cNvSpPr>
            <p:nvPr/>
          </p:nvSpPr>
          <p:spPr bwMode="auto">
            <a:xfrm>
              <a:off x="816" y="3217"/>
              <a:ext cx="1488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fr-FR"/>
                <a:t>3. Remonter à 2.</a:t>
              </a:r>
            </a:p>
          </p:txBody>
        </p:sp>
        <p:sp>
          <p:nvSpPr>
            <p:cNvPr id="37897" name="Freeform 9"/>
            <p:cNvSpPr>
              <a:spLocks/>
            </p:cNvSpPr>
            <p:nvPr/>
          </p:nvSpPr>
          <p:spPr bwMode="auto">
            <a:xfrm>
              <a:off x="480" y="1632"/>
              <a:ext cx="288" cy="1728"/>
            </a:xfrm>
            <a:custGeom>
              <a:avLst/>
              <a:gdLst>
                <a:gd name="T0" fmla="*/ 240 w 288"/>
                <a:gd name="T1" fmla="*/ 1728 h 1728"/>
                <a:gd name="T2" fmla="*/ 0 w 288"/>
                <a:gd name="T3" fmla="*/ 1728 h 1728"/>
                <a:gd name="T4" fmla="*/ 0 w 288"/>
                <a:gd name="T5" fmla="*/ 0 h 1728"/>
                <a:gd name="T6" fmla="*/ 288 w 288"/>
                <a:gd name="T7" fmla="*/ 0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8" h="1728">
                  <a:moveTo>
                    <a:pt x="240" y="1728"/>
                  </a:moveTo>
                  <a:lnTo>
                    <a:pt x="0" y="1728"/>
                  </a:lnTo>
                  <a:lnTo>
                    <a:pt x="0" y="0"/>
                  </a:lnTo>
                  <a:lnTo>
                    <a:pt x="288" y="0"/>
                  </a:lnTo>
                </a:path>
              </a:pathLst>
            </a:custGeom>
            <a:noFill/>
            <a:ln w="28575" cmpd="sng">
              <a:solidFill>
                <a:srgbClr val="FF33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</p:grpSp>
      <p:sp>
        <p:nvSpPr>
          <p:cNvPr id="37898" name="Text Box 10"/>
          <p:cNvSpPr txBox="1">
            <a:spLocks noChangeArrowheads="1"/>
          </p:cNvSpPr>
          <p:nvPr/>
        </p:nvSpPr>
        <p:spPr bwMode="auto">
          <a:xfrm>
            <a:off x="6369444" y="3581400"/>
            <a:ext cx="126286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fr-FR"/>
              <a:t>ou </a:t>
            </a:r>
            <a:r>
              <a:rPr lang="fr-FR">
                <a:solidFill>
                  <a:srgbClr val="FF0000"/>
                </a:solidFill>
              </a:rPr>
              <a:t>mieux</a:t>
            </a:r>
            <a:r>
              <a:rPr lang="fr-FR"/>
              <a:t> :</a:t>
            </a:r>
          </a:p>
        </p:txBody>
      </p:sp>
      <p:sp>
        <p:nvSpPr>
          <p:cNvPr id="37894" name="Text Box 6"/>
          <p:cNvSpPr txBox="1">
            <a:spLocks noChangeArrowheads="1"/>
          </p:cNvSpPr>
          <p:nvPr/>
        </p:nvSpPr>
        <p:spPr bwMode="auto">
          <a:xfrm>
            <a:off x="1219200" y="5638800"/>
            <a:ext cx="3962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fr-FR"/>
              <a:t>4. Stocker le reste de la bûche    </a:t>
            </a:r>
          </a:p>
        </p:txBody>
      </p:sp>
      <p:sp>
        <p:nvSpPr>
          <p:cNvPr id="37899" name="Text Box 11"/>
          <p:cNvSpPr txBox="1">
            <a:spLocks noChangeArrowheads="1"/>
          </p:cNvSpPr>
          <p:nvPr/>
        </p:nvSpPr>
        <p:spPr bwMode="auto">
          <a:xfrm>
            <a:off x="1461654" y="3581400"/>
            <a:ext cx="41148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fr-FR" b="1" dirty="0">
                <a:solidFill>
                  <a:srgbClr val="0070C0"/>
                </a:solidFill>
                <a:latin typeface="Courier New" charset="0"/>
              </a:rPr>
              <a:t>sinon</a:t>
            </a:r>
            <a:endParaRPr lang="fr-FR" dirty="0">
              <a:solidFill>
                <a:srgbClr val="0070C0"/>
              </a:solidFill>
            </a:endParaRPr>
          </a:p>
          <a:p>
            <a:r>
              <a:rPr lang="fr-FR" dirty="0"/>
              <a:t>          aller en 4.</a:t>
            </a:r>
          </a:p>
        </p:txBody>
      </p:sp>
      <p:sp>
        <p:nvSpPr>
          <p:cNvPr id="37900" name="Freeform 12"/>
          <p:cNvSpPr>
            <a:spLocks/>
          </p:cNvSpPr>
          <p:nvPr/>
        </p:nvSpPr>
        <p:spPr bwMode="auto">
          <a:xfrm>
            <a:off x="914400" y="4191000"/>
            <a:ext cx="838200" cy="1676400"/>
          </a:xfrm>
          <a:custGeom>
            <a:avLst/>
            <a:gdLst>
              <a:gd name="T0" fmla="*/ 720 w 720"/>
              <a:gd name="T1" fmla="*/ 0 h 960"/>
              <a:gd name="T2" fmla="*/ 0 w 720"/>
              <a:gd name="T3" fmla="*/ 0 h 960"/>
              <a:gd name="T4" fmla="*/ 0 w 720"/>
              <a:gd name="T5" fmla="*/ 960 h 960"/>
              <a:gd name="T6" fmla="*/ 192 w 720"/>
              <a:gd name="T7" fmla="*/ 960 h 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20" h="960">
                <a:moveTo>
                  <a:pt x="720" y="0"/>
                </a:moveTo>
                <a:lnTo>
                  <a:pt x="0" y="0"/>
                </a:lnTo>
                <a:lnTo>
                  <a:pt x="0" y="960"/>
                </a:lnTo>
                <a:lnTo>
                  <a:pt x="192" y="960"/>
                </a:lnTo>
              </a:path>
            </a:pathLst>
          </a:custGeom>
          <a:noFill/>
          <a:ln w="28575" cap="flat" cmpd="sng">
            <a:solidFill>
              <a:srgbClr val="FF33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6937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7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7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7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7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7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autoUpdateAnimBg="0"/>
      <p:bldP spid="37893" grpId="0" autoUpdateAnimBg="0"/>
      <p:bldP spid="37898" grpId="0" autoUpdateAnimBg="0"/>
      <p:bldP spid="37894" grpId="0" autoUpdateAnimBg="0"/>
      <p:bldP spid="37899" grpId="0" autoUpdateAnimBg="0"/>
      <p:bldP spid="3790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1219200" y="2362200"/>
            <a:ext cx="5602288" cy="2446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dirty="0"/>
              <a:t>2. </a:t>
            </a:r>
            <a:r>
              <a:rPr lang="fr-FR" b="1" dirty="0">
                <a:solidFill>
                  <a:srgbClr val="297FD5"/>
                </a:solidFill>
                <a:latin typeface="Courier New" charset="0"/>
              </a:rPr>
              <a:t>tant que (</a:t>
            </a:r>
            <a:r>
              <a:rPr lang="fr-FR" dirty="0"/>
              <a:t>sa longueur &gt; 30 cm</a:t>
            </a:r>
            <a:r>
              <a:rPr lang="fr-FR" dirty="0">
                <a:solidFill>
                  <a:srgbClr val="297FD5"/>
                </a:solidFill>
              </a:rPr>
              <a:t>)</a:t>
            </a:r>
          </a:p>
          <a:p>
            <a:pPr>
              <a:spcBef>
                <a:spcPct val="50000"/>
              </a:spcBef>
            </a:pPr>
            <a:endParaRPr lang="fr-FR" dirty="0"/>
          </a:p>
          <a:p>
            <a:pPr>
              <a:spcBef>
                <a:spcPct val="50000"/>
              </a:spcBef>
            </a:pPr>
            <a:r>
              <a:rPr lang="fr-FR" b="1" dirty="0">
                <a:solidFill>
                  <a:srgbClr val="0000FF"/>
                </a:solidFill>
                <a:latin typeface="Courier New" charset="0"/>
              </a:rPr>
              <a:t>  </a:t>
            </a:r>
            <a:r>
              <a:rPr lang="fr-FR" b="1" dirty="0">
                <a:solidFill>
                  <a:srgbClr val="297FD5"/>
                </a:solidFill>
                <a:latin typeface="Courier New" charset="0"/>
              </a:rPr>
              <a:t>faire</a:t>
            </a:r>
            <a:endParaRPr lang="fr-FR" dirty="0">
              <a:solidFill>
                <a:srgbClr val="297FD5"/>
              </a:solidFill>
            </a:endParaRPr>
          </a:p>
          <a:p>
            <a:pPr>
              <a:spcBef>
                <a:spcPct val="50000"/>
              </a:spcBef>
            </a:pPr>
            <a:r>
              <a:rPr lang="fr-FR" dirty="0"/>
              <a:t>                Lui enlever 30 cm;</a:t>
            </a:r>
          </a:p>
          <a:p>
            <a:pPr>
              <a:spcBef>
                <a:spcPct val="50000"/>
              </a:spcBef>
            </a:pPr>
            <a:r>
              <a:rPr lang="fr-FR" dirty="0"/>
              <a:t>                Stocker le morceau coupé;</a:t>
            </a:r>
          </a:p>
          <a:p>
            <a:pPr>
              <a:spcBef>
                <a:spcPct val="50000"/>
              </a:spcBef>
            </a:pPr>
            <a:r>
              <a:rPr lang="fr-FR" b="1" dirty="0">
                <a:solidFill>
                  <a:srgbClr val="0000FF"/>
                </a:solidFill>
                <a:latin typeface="Courier New" charset="0"/>
              </a:rPr>
              <a:t>  </a:t>
            </a:r>
            <a:r>
              <a:rPr lang="fr-FR" b="1" dirty="0" err="1">
                <a:solidFill>
                  <a:srgbClr val="297FD5"/>
                </a:solidFill>
                <a:latin typeface="Courier New" charset="0"/>
              </a:rPr>
              <a:t>ffaire</a:t>
            </a:r>
            <a:endParaRPr lang="fr-FR" dirty="0">
              <a:solidFill>
                <a:srgbClr val="297FD5"/>
              </a:solidFill>
            </a:endParaRPr>
          </a:p>
        </p:txBody>
      </p:sp>
      <p:sp>
        <p:nvSpPr>
          <p:cNvPr id="36873" name="Freeform 9"/>
          <p:cNvSpPr>
            <a:spLocks/>
          </p:cNvSpPr>
          <p:nvPr/>
        </p:nvSpPr>
        <p:spPr bwMode="auto">
          <a:xfrm>
            <a:off x="685800" y="2640013"/>
            <a:ext cx="569913" cy="1899721"/>
          </a:xfrm>
          <a:custGeom>
            <a:avLst/>
            <a:gdLst>
              <a:gd name="T0" fmla="*/ 240 w 288"/>
              <a:gd name="T1" fmla="*/ 1728 h 1728"/>
              <a:gd name="T2" fmla="*/ 0 w 288"/>
              <a:gd name="T3" fmla="*/ 1728 h 1728"/>
              <a:gd name="T4" fmla="*/ 0 w 288"/>
              <a:gd name="T5" fmla="*/ 0 h 1728"/>
              <a:gd name="T6" fmla="*/ 288 w 288"/>
              <a:gd name="T7" fmla="*/ 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8" h="1728">
                <a:moveTo>
                  <a:pt x="240" y="1728"/>
                </a:moveTo>
                <a:lnTo>
                  <a:pt x="0" y="1728"/>
                </a:lnTo>
                <a:lnTo>
                  <a:pt x="0" y="0"/>
                </a:lnTo>
                <a:lnTo>
                  <a:pt x="288" y="0"/>
                </a:lnTo>
              </a:path>
            </a:pathLst>
          </a:custGeom>
          <a:noFill/>
          <a:ln w="28575" cmpd="sng">
            <a:solidFill>
              <a:srgbClr val="FF33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6870" name="Text Box 6"/>
          <p:cNvSpPr txBox="1">
            <a:spLocks noChangeArrowheads="1"/>
          </p:cNvSpPr>
          <p:nvPr/>
        </p:nvSpPr>
        <p:spPr bwMode="auto">
          <a:xfrm>
            <a:off x="1255713" y="5142984"/>
            <a:ext cx="3962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/>
              <a:t>3. Stocker le reste de la bûche    </a:t>
            </a:r>
          </a:p>
        </p:txBody>
      </p:sp>
      <p:sp>
        <p:nvSpPr>
          <p:cNvPr id="36874" name="Text Box 10"/>
          <p:cNvSpPr txBox="1">
            <a:spLocks noChangeArrowheads="1"/>
          </p:cNvSpPr>
          <p:nvPr/>
        </p:nvSpPr>
        <p:spPr bwMode="auto">
          <a:xfrm>
            <a:off x="6621172" y="2362200"/>
            <a:ext cx="156109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fr-FR"/>
              <a:t>ou, différent :</a:t>
            </a:r>
          </a:p>
        </p:txBody>
      </p:sp>
      <p:sp>
        <p:nvSpPr>
          <p:cNvPr id="36880" name="Text Box 16"/>
          <p:cNvSpPr txBox="1">
            <a:spLocks noChangeArrowheads="1"/>
          </p:cNvSpPr>
          <p:nvPr/>
        </p:nvSpPr>
        <p:spPr bwMode="auto">
          <a:xfrm>
            <a:off x="1496290" y="2895600"/>
            <a:ext cx="5105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b="1" dirty="0" err="1">
                <a:solidFill>
                  <a:srgbClr val="297FD5"/>
                </a:solidFill>
                <a:latin typeface="Courier New" charset="0"/>
              </a:rPr>
              <a:t>jusqua</a:t>
            </a:r>
            <a:r>
              <a:rPr lang="fr-FR" b="1" dirty="0">
                <a:solidFill>
                  <a:srgbClr val="297FD5"/>
                </a:solidFill>
                <a:latin typeface="Courier New" charset="0"/>
              </a:rPr>
              <a:t> (</a:t>
            </a:r>
            <a:r>
              <a:rPr lang="fr-FR" dirty="0"/>
              <a:t>sa longueur </a:t>
            </a:r>
            <a:r>
              <a:rPr lang="fr-FR" b="1" dirty="0">
                <a:solidFill>
                  <a:srgbClr val="FF3300"/>
                </a:solidFill>
              </a:rPr>
              <a:t>&lt;= </a:t>
            </a:r>
            <a:r>
              <a:rPr lang="fr-FR" dirty="0"/>
              <a:t>30 cm</a:t>
            </a:r>
            <a:r>
              <a:rPr lang="fr-FR" b="1" dirty="0">
                <a:solidFill>
                  <a:srgbClr val="297FD5"/>
                </a:solidFill>
                <a:latin typeface="Courier New" charset="0"/>
              </a:rPr>
              <a:t>)</a:t>
            </a:r>
            <a:endParaRPr lang="fr-FR" dirty="0">
              <a:solidFill>
                <a:srgbClr val="297FD5"/>
              </a:solidFill>
            </a:endParaRPr>
          </a:p>
        </p:txBody>
      </p:sp>
      <p:sp>
        <p:nvSpPr>
          <p:cNvPr id="36882" name="Line 18"/>
          <p:cNvSpPr>
            <a:spLocks noChangeShapeType="1"/>
          </p:cNvSpPr>
          <p:nvPr/>
        </p:nvSpPr>
        <p:spPr bwMode="auto">
          <a:xfrm>
            <a:off x="1444186" y="2590800"/>
            <a:ext cx="41148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6885" name="Text Box 21"/>
          <p:cNvSpPr txBox="1">
            <a:spLocks noChangeArrowheads="1"/>
          </p:cNvSpPr>
          <p:nvPr/>
        </p:nvSpPr>
        <p:spPr bwMode="auto">
          <a:xfrm>
            <a:off x="6199884" y="4539734"/>
            <a:ext cx="119399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fr-FR">
                <a:solidFill>
                  <a:srgbClr val="FF3300"/>
                </a:solidFill>
              </a:rPr>
              <a:t>mais pas :</a:t>
            </a:r>
            <a:endParaRPr lang="fr-FR">
              <a:latin typeface="Courier New" charset="0"/>
            </a:endParaRPr>
          </a:p>
        </p:txBody>
      </p:sp>
      <p:sp>
        <p:nvSpPr>
          <p:cNvPr id="36889" name="Text Box 25"/>
          <p:cNvSpPr txBox="1">
            <a:spLocks noChangeArrowheads="1"/>
          </p:cNvSpPr>
          <p:nvPr/>
        </p:nvSpPr>
        <p:spPr bwMode="auto">
          <a:xfrm>
            <a:off x="1219200" y="1676400"/>
            <a:ext cx="2667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fr-FR"/>
              <a:t>1. Prendre la bûche;</a:t>
            </a:r>
          </a:p>
        </p:txBody>
      </p:sp>
    </p:spTree>
    <p:extLst>
      <p:ext uri="{BB962C8B-B14F-4D97-AF65-F5344CB8AC3E}">
        <p14:creationId xmlns:p14="http://schemas.microsoft.com/office/powerpoint/2010/main" val="2067512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6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6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6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6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6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9" grpId="0" autoUpdateAnimBg="0"/>
      <p:bldP spid="36873" grpId="0" animBg="1"/>
      <p:bldP spid="36870" grpId="0" autoUpdateAnimBg="0"/>
      <p:bldP spid="36874" grpId="0" autoUpdateAnimBg="0"/>
      <p:bldP spid="36880" grpId="0" autoUpdateAnimBg="0"/>
      <p:bldP spid="36882" grpId="0" animBg="1"/>
      <p:bldP spid="36885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1219200" y="4648200"/>
            <a:ext cx="3962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/>
              <a:t>3. Stocker le reste de la bûche    </a:t>
            </a:r>
          </a:p>
        </p:txBody>
      </p:sp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1295400" y="5105400"/>
            <a:ext cx="2362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noProof="1"/>
          </a:p>
        </p:txBody>
      </p:sp>
      <p:sp>
        <p:nvSpPr>
          <p:cNvPr id="40967" name="Text Box 7"/>
          <p:cNvSpPr txBox="1">
            <a:spLocks noChangeArrowheads="1"/>
          </p:cNvSpPr>
          <p:nvPr/>
        </p:nvSpPr>
        <p:spPr bwMode="auto">
          <a:xfrm>
            <a:off x="1219200" y="2362200"/>
            <a:ext cx="6518275" cy="1615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dirty="0"/>
              <a:t>2. </a:t>
            </a:r>
            <a:r>
              <a:rPr lang="fr-FR" b="1" dirty="0" err="1">
                <a:solidFill>
                  <a:srgbClr val="297FD5"/>
                </a:solidFill>
                <a:latin typeface="Courier New" charset="0"/>
              </a:rPr>
              <a:t>repeter</a:t>
            </a:r>
            <a:endParaRPr lang="fr-FR" dirty="0">
              <a:solidFill>
                <a:srgbClr val="297FD5"/>
              </a:solidFill>
            </a:endParaRPr>
          </a:p>
          <a:p>
            <a:pPr>
              <a:spcBef>
                <a:spcPct val="50000"/>
              </a:spcBef>
            </a:pPr>
            <a:r>
              <a:rPr lang="fr-FR" dirty="0"/>
              <a:t>              Lui enlever 30 cm;</a:t>
            </a:r>
          </a:p>
          <a:p>
            <a:pPr>
              <a:spcBef>
                <a:spcPct val="50000"/>
              </a:spcBef>
            </a:pPr>
            <a:r>
              <a:rPr lang="fr-FR" dirty="0"/>
              <a:t>              Stocker le morceau coupé;</a:t>
            </a:r>
          </a:p>
          <a:p>
            <a:pPr>
              <a:spcBef>
                <a:spcPct val="50000"/>
              </a:spcBef>
            </a:pPr>
            <a:r>
              <a:rPr lang="fr-FR" dirty="0"/>
              <a:t>    </a:t>
            </a:r>
            <a:r>
              <a:rPr lang="fr-FR" b="1" dirty="0" err="1">
                <a:solidFill>
                  <a:srgbClr val="297FD5"/>
                </a:solidFill>
                <a:latin typeface="Courier New" charset="0"/>
              </a:rPr>
              <a:t>jusqu</a:t>
            </a:r>
            <a:r>
              <a:rPr lang="fr-FR" altLang="ja-JP" b="1" dirty="0" err="1">
                <a:solidFill>
                  <a:srgbClr val="297FD5"/>
                </a:solidFill>
                <a:latin typeface="Arial"/>
              </a:rPr>
              <a:t>a</a:t>
            </a:r>
            <a:r>
              <a:rPr lang="fr-FR" b="1" dirty="0">
                <a:solidFill>
                  <a:srgbClr val="297FD5"/>
                </a:solidFill>
                <a:latin typeface="Courier New" charset="0"/>
              </a:rPr>
              <a:t> (</a:t>
            </a:r>
            <a:r>
              <a:rPr lang="fr-FR" dirty="0"/>
              <a:t>sa longueur &lt;= 30 cm</a:t>
            </a:r>
            <a:r>
              <a:rPr lang="fr-FR" b="1" dirty="0">
                <a:solidFill>
                  <a:srgbClr val="297FD5"/>
                </a:solidFill>
                <a:latin typeface="Courier New" charset="0"/>
              </a:rPr>
              <a:t>)</a:t>
            </a:r>
            <a:endParaRPr lang="fr-FR" dirty="0">
              <a:solidFill>
                <a:srgbClr val="297FD5"/>
              </a:solidFill>
            </a:endParaRPr>
          </a:p>
        </p:txBody>
      </p:sp>
      <p:sp>
        <p:nvSpPr>
          <p:cNvPr id="40968" name="Freeform 8"/>
          <p:cNvSpPr>
            <a:spLocks/>
          </p:cNvSpPr>
          <p:nvPr/>
        </p:nvSpPr>
        <p:spPr bwMode="auto">
          <a:xfrm>
            <a:off x="685800" y="2584450"/>
            <a:ext cx="568325" cy="1244349"/>
          </a:xfrm>
          <a:custGeom>
            <a:avLst/>
            <a:gdLst>
              <a:gd name="T0" fmla="*/ 240 w 288"/>
              <a:gd name="T1" fmla="*/ 1728 h 1728"/>
              <a:gd name="T2" fmla="*/ 0 w 288"/>
              <a:gd name="T3" fmla="*/ 1728 h 1728"/>
              <a:gd name="T4" fmla="*/ 0 w 288"/>
              <a:gd name="T5" fmla="*/ 0 h 1728"/>
              <a:gd name="T6" fmla="*/ 288 w 288"/>
              <a:gd name="T7" fmla="*/ 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8" h="1728">
                <a:moveTo>
                  <a:pt x="240" y="1728"/>
                </a:moveTo>
                <a:lnTo>
                  <a:pt x="0" y="1728"/>
                </a:lnTo>
                <a:lnTo>
                  <a:pt x="0" y="0"/>
                </a:lnTo>
                <a:lnTo>
                  <a:pt x="288" y="0"/>
                </a:lnTo>
              </a:path>
            </a:pathLst>
          </a:custGeom>
          <a:noFill/>
          <a:ln w="28575" cmpd="sng">
            <a:solidFill>
              <a:srgbClr val="FF33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40973" name="Text Box 13"/>
          <p:cNvSpPr txBox="1">
            <a:spLocks noChangeArrowheads="1"/>
          </p:cNvSpPr>
          <p:nvPr/>
        </p:nvSpPr>
        <p:spPr bwMode="auto">
          <a:xfrm>
            <a:off x="5257800" y="2819400"/>
            <a:ext cx="3505200" cy="646331"/>
          </a:xfrm>
          <a:prstGeom prst="rect">
            <a:avLst/>
          </a:prstGeom>
          <a:solidFill>
            <a:srgbClr val="FFCC99"/>
          </a:solidFill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fr-FR">
                <a:solidFill>
                  <a:srgbClr val="FF0000"/>
                </a:solidFill>
              </a:rPr>
              <a:t>faux : impossible si </a:t>
            </a:r>
          </a:p>
          <a:p>
            <a:pPr algn="ctr"/>
            <a:r>
              <a:rPr lang="fr-FR">
                <a:solidFill>
                  <a:srgbClr val="FF0000"/>
                </a:solidFill>
              </a:rPr>
              <a:t>la longueur initiale &lt; 30 cm</a:t>
            </a:r>
          </a:p>
        </p:txBody>
      </p:sp>
      <p:sp>
        <p:nvSpPr>
          <p:cNvPr id="40975" name="Text Box 15"/>
          <p:cNvSpPr txBox="1">
            <a:spLocks noChangeArrowheads="1"/>
          </p:cNvSpPr>
          <p:nvPr/>
        </p:nvSpPr>
        <p:spPr bwMode="auto">
          <a:xfrm>
            <a:off x="1219200" y="1676400"/>
            <a:ext cx="2667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fr-FR"/>
              <a:t>1. Prendre la bûche;</a:t>
            </a:r>
          </a:p>
        </p:txBody>
      </p:sp>
    </p:spTree>
    <p:extLst>
      <p:ext uri="{BB962C8B-B14F-4D97-AF65-F5344CB8AC3E}">
        <p14:creationId xmlns:p14="http://schemas.microsoft.com/office/powerpoint/2010/main" val="2045526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0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0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09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09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7" grpId="0" autoUpdateAnimBg="0"/>
      <p:bldP spid="40968" grpId="0" animBg="1"/>
      <p:bldP spid="40973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139" name="Group 11"/>
          <p:cNvGrpSpPr>
            <a:grpSpLocks/>
          </p:cNvGrpSpPr>
          <p:nvPr/>
        </p:nvGrpSpPr>
        <p:grpSpPr bwMode="auto">
          <a:xfrm>
            <a:off x="457200" y="1371600"/>
            <a:ext cx="7391400" cy="2209800"/>
            <a:chOff x="288" y="1248"/>
            <a:chExt cx="4656" cy="1392"/>
          </a:xfrm>
        </p:grpSpPr>
        <p:sp>
          <p:nvSpPr>
            <p:cNvPr id="176132" name="Text Box 4"/>
            <p:cNvSpPr txBox="1">
              <a:spLocks noChangeArrowheads="1"/>
            </p:cNvSpPr>
            <p:nvPr/>
          </p:nvSpPr>
          <p:spPr bwMode="auto">
            <a:xfrm>
              <a:off x="336" y="1344"/>
              <a:ext cx="2036" cy="11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fr-FR" b="1" dirty="0" err="1">
                  <a:solidFill>
                    <a:schemeClr val="accent2"/>
                  </a:solidFill>
                  <a:latin typeface="Courier New" charset="0"/>
                </a:rPr>
                <a:t>tant_que</a:t>
              </a:r>
              <a:r>
                <a:rPr lang="fr-FR" b="1" dirty="0">
                  <a:solidFill>
                    <a:schemeClr val="accent2"/>
                  </a:solidFill>
                  <a:latin typeface="Courier New" charset="0"/>
                </a:rPr>
                <a:t> (</a:t>
              </a:r>
              <a:r>
                <a:rPr lang="fr-FR" dirty="0" err="1">
                  <a:latin typeface="Courier New" charset="0"/>
                </a:rPr>
                <a:t>condition_A</a:t>
              </a:r>
              <a:r>
                <a:rPr lang="fr-FR" b="1" dirty="0">
                  <a:solidFill>
                    <a:schemeClr val="accent2"/>
                  </a:solidFill>
                  <a:latin typeface="Courier New" charset="0"/>
                </a:rPr>
                <a:t>)</a:t>
              </a:r>
              <a:endParaRPr lang="fr-FR" dirty="0">
                <a:latin typeface="Courier New" charset="0"/>
              </a:endParaRPr>
            </a:p>
            <a:p>
              <a:r>
                <a:rPr lang="fr-FR" b="1" dirty="0">
                  <a:solidFill>
                    <a:schemeClr val="accent2"/>
                  </a:solidFill>
                  <a:latin typeface="Courier New" charset="0"/>
                </a:rPr>
                <a:t>faire</a:t>
              </a:r>
              <a:endParaRPr lang="fr-FR" dirty="0">
                <a:latin typeface="Courier New" charset="0"/>
              </a:endParaRPr>
            </a:p>
            <a:p>
              <a:endParaRPr lang="fr-FR" dirty="0">
                <a:latin typeface="Courier New" charset="0"/>
              </a:endParaRPr>
            </a:p>
            <a:p>
              <a:r>
                <a:rPr lang="fr-FR" dirty="0">
                  <a:latin typeface="Courier New" charset="0"/>
                </a:rPr>
                <a:t>    ...</a:t>
              </a:r>
            </a:p>
            <a:p>
              <a:endParaRPr lang="fr-FR" dirty="0">
                <a:latin typeface="Courier New" charset="0"/>
              </a:endParaRPr>
            </a:p>
            <a:p>
              <a:r>
                <a:rPr lang="fr-FR" b="1" dirty="0" err="1">
                  <a:solidFill>
                    <a:schemeClr val="accent2"/>
                  </a:solidFill>
                  <a:latin typeface="Courier New" charset="0"/>
                </a:rPr>
                <a:t>ffaire</a:t>
              </a:r>
              <a:endParaRPr lang="fr-FR" dirty="0">
                <a:latin typeface="Courier New" charset="0"/>
              </a:endParaRPr>
            </a:p>
          </p:txBody>
        </p:sp>
        <p:sp>
          <p:nvSpPr>
            <p:cNvPr id="176133" name="Text Box 5"/>
            <p:cNvSpPr txBox="1">
              <a:spLocks noChangeArrowheads="1"/>
            </p:cNvSpPr>
            <p:nvPr/>
          </p:nvSpPr>
          <p:spPr bwMode="auto">
            <a:xfrm>
              <a:off x="2620" y="1344"/>
              <a:ext cx="1861" cy="11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fr-FR" b="1">
                  <a:solidFill>
                    <a:schemeClr val="accent2"/>
                  </a:solidFill>
                  <a:latin typeface="Courier New" charset="0"/>
                </a:rPr>
                <a:t>jusqua (</a:t>
              </a:r>
              <a:r>
                <a:rPr lang="fr-FR">
                  <a:latin typeface="Courier New" charset="0"/>
                </a:rPr>
                <a:t>condition_B</a:t>
              </a:r>
              <a:r>
                <a:rPr lang="fr-FR" b="1">
                  <a:solidFill>
                    <a:schemeClr val="accent2"/>
                  </a:solidFill>
                  <a:latin typeface="Courier New" charset="0"/>
                </a:rPr>
                <a:t>)</a:t>
              </a:r>
              <a:endParaRPr lang="fr-FR">
                <a:latin typeface="Courier New" charset="0"/>
              </a:endParaRPr>
            </a:p>
            <a:p>
              <a:r>
                <a:rPr lang="fr-FR" b="1">
                  <a:solidFill>
                    <a:schemeClr val="accent2"/>
                  </a:solidFill>
                  <a:latin typeface="Courier New" charset="0"/>
                </a:rPr>
                <a:t>faire</a:t>
              </a:r>
              <a:endParaRPr lang="fr-FR">
                <a:latin typeface="Courier New" charset="0"/>
              </a:endParaRPr>
            </a:p>
            <a:p>
              <a:endParaRPr lang="fr-FR">
                <a:latin typeface="Courier New" charset="0"/>
              </a:endParaRPr>
            </a:p>
            <a:p>
              <a:r>
                <a:rPr lang="fr-FR">
                  <a:latin typeface="Courier New" charset="0"/>
                </a:rPr>
                <a:t>    ...</a:t>
              </a:r>
            </a:p>
            <a:p>
              <a:endParaRPr lang="fr-FR">
                <a:latin typeface="Courier New" charset="0"/>
              </a:endParaRPr>
            </a:p>
            <a:p>
              <a:r>
                <a:rPr lang="fr-FR" b="1">
                  <a:solidFill>
                    <a:schemeClr val="accent2"/>
                  </a:solidFill>
                  <a:latin typeface="Courier New" charset="0"/>
                </a:rPr>
                <a:t>ffaire</a:t>
              </a:r>
              <a:endParaRPr lang="fr-FR">
                <a:latin typeface="Courier New" charset="0"/>
              </a:endParaRPr>
            </a:p>
          </p:txBody>
        </p:sp>
        <p:sp>
          <p:nvSpPr>
            <p:cNvPr id="176137" name="Rectangle 9"/>
            <p:cNvSpPr>
              <a:spLocks noChangeArrowheads="1"/>
            </p:cNvSpPr>
            <p:nvPr/>
          </p:nvSpPr>
          <p:spPr bwMode="auto">
            <a:xfrm>
              <a:off x="288" y="1248"/>
              <a:ext cx="4656" cy="13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</p:grpSp>
      <p:grpSp>
        <p:nvGrpSpPr>
          <p:cNvPr id="176140" name="Group 12"/>
          <p:cNvGrpSpPr>
            <a:grpSpLocks/>
          </p:cNvGrpSpPr>
          <p:nvPr/>
        </p:nvGrpSpPr>
        <p:grpSpPr bwMode="auto">
          <a:xfrm>
            <a:off x="457200" y="3962400"/>
            <a:ext cx="7391400" cy="2209800"/>
            <a:chOff x="288" y="2688"/>
            <a:chExt cx="4656" cy="1392"/>
          </a:xfrm>
        </p:grpSpPr>
        <p:sp>
          <p:nvSpPr>
            <p:cNvPr id="176134" name="Text Box 6"/>
            <p:cNvSpPr txBox="1">
              <a:spLocks noChangeArrowheads="1"/>
            </p:cNvSpPr>
            <p:nvPr/>
          </p:nvSpPr>
          <p:spPr bwMode="auto">
            <a:xfrm>
              <a:off x="336" y="2736"/>
              <a:ext cx="2036" cy="9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fr-FR" b="1" dirty="0" err="1">
                  <a:solidFill>
                    <a:schemeClr val="accent2"/>
                  </a:solidFill>
                  <a:latin typeface="Courier New" charset="0"/>
                </a:rPr>
                <a:t>repeter</a:t>
              </a:r>
              <a:endParaRPr lang="fr-FR" b="1" dirty="0">
                <a:solidFill>
                  <a:schemeClr val="accent2"/>
                </a:solidFill>
                <a:latin typeface="Courier New" charset="0"/>
              </a:endParaRPr>
            </a:p>
            <a:p>
              <a:endParaRPr lang="fr-FR" b="1" dirty="0">
                <a:solidFill>
                  <a:schemeClr val="accent2"/>
                </a:solidFill>
                <a:latin typeface="Courier New" charset="0"/>
              </a:endParaRPr>
            </a:p>
            <a:p>
              <a:r>
                <a:rPr lang="fr-FR" dirty="0">
                  <a:latin typeface="Courier New" charset="0"/>
                </a:rPr>
                <a:t>    ...</a:t>
              </a:r>
              <a:endParaRPr lang="fr-FR" b="1" dirty="0">
                <a:solidFill>
                  <a:schemeClr val="accent2"/>
                </a:solidFill>
                <a:latin typeface="Courier New" charset="0"/>
              </a:endParaRPr>
            </a:p>
            <a:p>
              <a:endParaRPr lang="fr-FR" b="1" dirty="0">
                <a:solidFill>
                  <a:schemeClr val="accent2"/>
                </a:solidFill>
                <a:latin typeface="Courier New" charset="0"/>
              </a:endParaRPr>
            </a:p>
            <a:p>
              <a:r>
                <a:rPr lang="fr-FR" b="1" dirty="0" err="1">
                  <a:solidFill>
                    <a:schemeClr val="accent2"/>
                  </a:solidFill>
                  <a:latin typeface="Courier New" charset="0"/>
                </a:rPr>
                <a:t>tant_que</a:t>
              </a:r>
              <a:r>
                <a:rPr lang="fr-FR" b="1" dirty="0">
                  <a:solidFill>
                    <a:schemeClr val="accent2"/>
                  </a:solidFill>
                  <a:latin typeface="Courier New" charset="0"/>
                </a:rPr>
                <a:t> (</a:t>
              </a:r>
              <a:r>
                <a:rPr lang="fr-FR" dirty="0" err="1">
                  <a:latin typeface="Courier New" charset="0"/>
                </a:rPr>
                <a:t>condition_C</a:t>
              </a:r>
              <a:r>
                <a:rPr lang="fr-FR" b="1" dirty="0">
                  <a:solidFill>
                    <a:schemeClr val="accent2"/>
                  </a:solidFill>
                  <a:latin typeface="Courier New" charset="0"/>
                </a:rPr>
                <a:t>)</a:t>
              </a:r>
            </a:p>
          </p:txBody>
        </p:sp>
        <p:sp>
          <p:nvSpPr>
            <p:cNvPr id="176136" name="Text Box 8"/>
            <p:cNvSpPr txBox="1">
              <a:spLocks noChangeArrowheads="1"/>
            </p:cNvSpPr>
            <p:nvPr/>
          </p:nvSpPr>
          <p:spPr bwMode="auto">
            <a:xfrm>
              <a:off x="2620" y="2736"/>
              <a:ext cx="1861" cy="9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fr-FR" b="1">
                  <a:solidFill>
                    <a:schemeClr val="accent2"/>
                  </a:solidFill>
                  <a:latin typeface="Courier New" charset="0"/>
                </a:rPr>
                <a:t>repeter</a:t>
              </a:r>
            </a:p>
            <a:p>
              <a:endParaRPr lang="fr-FR" b="1">
                <a:solidFill>
                  <a:schemeClr val="accent2"/>
                </a:solidFill>
                <a:latin typeface="Courier New" charset="0"/>
              </a:endParaRPr>
            </a:p>
            <a:p>
              <a:r>
                <a:rPr lang="fr-FR">
                  <a:latin typeface="Courier New" charset="0"/>
                </a:rPr>
                <a:t>    ...</a:t>
              </a:r>
              <a:endParaRPr lang="fr-FR" b="1">
                <a:solidFill>
                  <a:schemeClr val="accent2"/>
                </a:solidFill>
                <a:latin typeface="Courier New" charset="0"/>
              </a:endParaRPr>
            </a:p>
            <a:p>
              <a:endParaRPr lang="fr-FR" b="1">
                <a:solidFill>
                  <a:schemeClr val="accent2"/>
                </a:solidFill>
                <a:latin typeface="Courier New" charset="0"/>
              </a:endParaRPr>
            </a:p>
            <a:p>
              <a:r>
                <a:rPr lang="fr-FR" b="1">
                  <a:solidFill>
                    <a:schemeClr val="accent2"/>
                  </a:solidFill>
                  <a:latin typeface="Courier New" charset="0"/>
                </a:rPr>
                <a:t>jusqua (</a:t>
              </a:r>
              <a:r>
                <a:rPr lang="fr-FR">
                  <a:latin typeface="Courier New" charset="0"/>
                </a:rPr>
                <a:t>condition_D</a:t>
              </a:r>
              <a:r>
                <a:rPr lang="fr-FR" b="1">
                  <a:solidFill>
                    <a:schemeClr val="accent2"/>
                  </a:solidFill>
                  <a:latin typeface="Courier New" charset="0"/>
                </a:rPr>
                <a:t>)</a:t>
              </a:r>
            </a:p>
          </p:txBody>
        </p:sp>
        <p:sp>
          <p:nvSpPr>
            <p:cNvPr id="176138" name="Rectangle 10"/>
            <p:cNvSpPr>
              <a:spLocks noChangeArrowheads="1"/>
            </p:cNvSpPr>
            <p:nvPr/>
          </p:nvSpPr>
          <p:spPr bwMode="auto">
            <a:xfrm>
              <a:off x="288" y="2688"/>
              <a:ext cx="4656" cy="13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</p:grp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590850" y="361098"/>
            <a:ext cx="602280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fr-FR" sz="2000" dirty="0"/>
              <a:t>E.3 Modèle général des boucles </a:t>
            </a:r>
            <a:r>
              <a:rPr lang="fr-FR" sz="2000" dirty="0" err="1">
                <a:latin typeface="Courier New"/>
                <a:cs typeface="Courier New"/>
              </a:rPr>
              <a:t>tant_que</a:t>
            </a:r>
            <a:r>
              <a:rPr lang="fr-FR" sz="2000" dirty="0"/>
              <a:t> et </a:t>
            </a:r>
            <a:r>
              <a:rPr lang="fr-FR" sz="2000" dirty="0" err="1">
                <a:latin typeface="Courier New"/>
                <a:cs typeface="Courier New"/>
              </a:rPr>
              <a:t>jusqua</a:t>
            </a:r>
            <a:endParaRPr lang="fr-FR" sz="2000" u="sng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151766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6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6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369682" y="337181"/>
            <a:ext cx="7543800" cy="914400"/>
          </a:xfrm>
        </p:spPr>
        <p:txBody>
          <a:bodyPr/>
          <a:lstStyle/>
          <a:p>
            <a:r>
              <a:rPr lang="fr-FR" dirty="0"/>
              <a:t>Plan</a:t>
            </a:r>
          </a:p>
        </p:txBody>
      </p:sp>
      <p:sp>
        <p:nvSpPr>
          <p:cNvPr id="5" name="Rectangle 4"/>
          <p:cNvSpPr/>
          <p:nvPr/>
        </p:nvSpPr>
        <p:spPr>
          <a:xfrm>
            <a:off x="492862" y="1466420"/>
            <a:ext cx="2892236" cy="426477"/>
          </a:xfrm>
          <a:prstGeom prst="rect">
            <a:avLst/>
          </a:prstGeom>
          <a:solidFill>
            <a:schemeClr val="bg1"/>
          </a:solidFill>
          <a:effectLst>
            <a:glow rad="101600">
              <a:schemeClr val="tx2">
                <a:alpha val="75000"/>
              </a:schemeClr>
            </a:glow>
            <a:outerShdw blurRad="76200" dist="38100" dir="5400000" rotWithShape="0">
              <a:srgbClr val="000000">
                <a:alpha val="6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492861" y="1251581"/>
            <a:ext cx="7923695" cy="3886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lphaUcPeriod"/>
            </a:pPr>
            <a:r>
              <a:rPr lang="fr-FR" dirty="0"/>
              <a:t>Type Complexe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</a:p>
          <a:p>
            <a:pPr marL="342900" indent="-342900">
              <a:lnSpc>
                <a:spcPct val="200000"/>
              </a:lnSpc>
              <a:buFont typeface="+mj-lt"/>
              <a:buAutoNum type="alphaUcPeriod"/>
            </a:pPr>
            <a:r>
              <a:rPr lang="fr-FR" dirty="0"/>
              <a:t>Premier Algorithme</a:t>
            </a:r>
          </a:p>
          <a:p>
            <a:pPr marL="342900" indent="-342900">
              <a:lnSpc>
                <a:spcPct val="200000"/>
              </a:lnSpc>
              <a:buFont typeface="+mj-lt"/>
              <a:buAutoNum type="alphaUcPeriod"/>
            </a:pPr>
            <a:r>
              <a:rPr lang="fr-FR" dirty="0"/>
              <a:t>Second algorithme</a:t>
            </a:r>
          </a:p>
          <a:p>
            <a:pPr marL="342900" indent="-342900">
              <a:lnSpc>
                <a:spcPct val="200000"/>
              </a:lnSpc>
              <a:buFont typeface="+mj-lt"/>
              <a:buAutoNum type="alphaUcPeriod"/>
            </a:pPr>
            <a:r>
              <a:rPr lang="fr-FR" dirty="0"/>
              <a:t>Boucle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boucle</a:t>
            </a:r>
          </a:p>
          <a:p>
            <a:pPr marL="342900" indent="-342900">
              <a:lnSpc>
                <a:spcPct val="200000"/>
              </a:lnSpc>
              <a:buFont typeface="+mj-lt"/>
              <a:buAutoNum type="alphaUcPeriod"/>
            </a:pPr>
            <a:r>
              <a:rPr lang="fr-FR" dirty="0">
                <a:cs typeface="Courier New"/>
              </a:rPr>
              <a:t>Boucle</a:t>
            </a:r>
            <a:r>
              <a:rPr lang="fr-FR" dirty="0">
                <a:latin typeface="Courier New"/>
                <a:cs typeface="Courier New"/>
              </a:rPr>
              <a:t> </a:t>
            </a:r>
            <a:r>
              <a:rPr lang="fr-FR" dirty="0" err="1">
                <a:latin typeface="Courier New"/>
                <a:cs typeface="Courier New"/>
              </a:rPr>
              <a:t>tant_que</a:t>
            </a:r>
            <a:r>
              <a:rPr lang="fr-FR" dirty="0">
                <a:latin typeface="Courier New"/>
                <a:cs typeface="Courier New"/>
              </a:rPr>
              <a:t> </a:t>
            </a:r>
            <a:r>
              <a:rPr lang="fr-FR" dirty="0">
                <a:cs typeface="Courier New"/>
              </a:rPr>
              <a:t>et</a:t>
            </a:r>
            <a:r>
              <a:rPr lang="fr-FR" dirty="0">
                <a:latin typeface="Courier New"/>
                <a:cs typeface="Courier New"/>
              </a:rPr>
              <a:t> </a:t>
            </a:r>
            <a:r>
              <a:rPr lang="fr-FR" dirty="0" err="1">
                <a:latin typeface="Courier New"/>
                <a:cs typeface="Courier New"/>
              </a:rPr>
              <a:t>jusqua</a:t>
            </a:r>
            <a:endParaRPr lang="fr-FR" dirty="0">
              <a:latin typeface="Courier New"/>
              <a:cs typeface="Courier New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lphaUcPeriod"/>
            </a:pPr>
            <a:r>
              <a:rPr lang="fr-FR" dirty="0">
                <a:cs typeface="Courier New"/>
              </a:rPr>
              <a:t>Quelques algorithmes utilisant les boucles</a:t>
            </a:r>
          </a:p>
          <a:p>
            <a:pPr marL="342900" indent="-342900">
              <a:lnSpc>
                <a:spcPct val="200000"/>
              </a:lnSpc>
              <a:buFont typeface="+mj-lt"/>
              <a:buAutoNum type="alphaUcPeriod"/>
            </a:pPr>
            <a:r>
              <a:rPr lang="fr-FR" dirty="0">
                <a:cs typeface="Courier New"/>
              </a:rPr>
              <a:t>Faire ses </a:t>
            </a:r>
            <a:r>
              <a:rPr lang="fr-FR" dirty="0" err="1">
                <a:cs typeface="Courier New"/>
              </a:rPr>
              <a:t>TDs</a:t>
            </a:r>
            <a:r>
              <a:rPr lang="fr-FR" dirty="0">
                <a:cs typeface="Courier New"/>
              </a:rPr>
              <a:t> à la maison</a:t>
            </a:r>
          </a:p>
        </p:txBody>
      </p:sp>
    </p:spTree>
    <p:extLst>
      <p:ext uri="{BB962C8B-B14F-4D97-AF65-F5344CB8AC3E}">
        <p14:creationId xmlns:p14="http://schemas.microsoft.com/office/powerpoint/2010/main" val="29874824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6" name="Text Box 16"/>
          <p:cNvSpPr txBox="1">
            <a:spLocks noChangeArrowheads="1"/>
          </p:cNvSpPr>
          <p:nvPr/>
        </p:nvSpPr>
        <p:spPr bwMode="auto">
          <a:xfrm>
            <a:off x="457200" y="685800"/>
            <a:ext cx="3232150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sz="2000" b="1" dirty="0" err="1">
                <a:solidFill>
                  <a:schemeClr val="accent2"/>
                </a:solidFill>
                <a:latin typeface="Courier New" charset="0"/>
              </a:rPr>
              <a:t>tant_que</a:t>
            </a:r>
            <a:r>
              <a:rPr lang="fr-FR" sz="2000" b="1" dirty="0">
                <a:solidFill>
                  <a:schemeClr val="accent2"/>
                </a:solidFill>
                <a:latin typeface="Courier New" charset="0"/>
              </a:rPr>
              <a:t> (</a:t>
            </a:r>
            <a:r>
              <a:rPr lang="fr-FR" sz="2000" dirty="0">
                <a:latin typeface="Courier New" charset="0"/>
              </a:rPr>
              <a:t>condition</a:t>
            </a:r>
            <a:r>
              <a:rPr lang="fr-FR" sz="2000" b="1" dirty="0">
                <a:solidFill>
                  <a:schemeClr val="accent2"/>
                </a:solidFill>
                <a:latin typeface="Courier New" charset="0"/>
              </a:rPr>
              <a:t>)</a:t>
            </a:r>
            <a:endParaRPr lang="fr-FR" sz="2000" dirty="0">
              <a:latin typeface="Courier New" charset="0"/>
            </a:endParaRPr>
          </a:p>
          <a:p>
            <a:r>
              <a:rPr lang="fr-FR" sz="2000" b="1" dirty="0">
                <a:solidFill>
                  <a:schemeClr val="accent2"/>
                </a:solidFill>
                <a:latin typeface="Courier New" charset="0"/>
              </a:rPr>
              <a:t>faire</a:t>
            </a:r>
            <a:endParaRPr lang="fr-FR" sz="2000" dirty="0">
              <a:latin typeface="Courier New" charset="0"/>
            </a:endParaRPr>
          </a:p>
          <a:p>
            <a:endParaRPr lang="fr-FR" sz="2000" dirty="0">
              <a:latin typeface="Courier New" charset="0"/>
            </a:endParaRPr>
          </a:p>
          <a:p>
            <a:r>
              <a:rPr lang="fr-FR" sz="2000" dirty="0">
                <a:latin typeface="Courier New" charset="0"/>
              </a:rPr>
              <a:t>    ...</a:t>
            </a:r>
          </a:p>
          <a:p>
            <a:endParaRPr lang="fr-FR" sz="2000" dirty="0">
              <a:latin typeface="Courier New" charset="0"/>
            </a:endParaRPr>
          </a:p>
          <a:p>
            <a:r>
              <a:rPr lang="fr-FR" sz="2000" b="1" dirty="0" err="1">
                <a:solidFill>
                  <a:schemeClr val="accent2"/>
                </a:solidFill>
                <a:latin typeface="Courier New" charset="0"/>
              </a:rPr>
              <a:t>ffaire</a:t>
            </a:r>
            <a:endParaRPr lang="fr-FR" sz="2000" dirty="0">
              <a:latin typeface="Courier New" charset="0"/>
            </a:endParaRPr>
          </a:p>
        </p:txBody>
      </p:sp>
      <p:sp>
        <p:nvSpPr>
          <p:cNvPr id="184340" name="Text Box 20"/>
          <p:cNvSpPr txBox="1">
            <a:spLocks noChangeArrowheads="1"/>
          </p:cNvSpPr>
          <p:nvPr/>
        </p:nvSpPr>
        <p:spPr bwMode="auto">
          <a:xfrm>
            <a:off x="533400" y="4343400"/>
            <a:ext cx="323215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sz="2000" b="1">
                <a:solidFill>
                  <a:schemeClr val="accent2"/>
                </a:solidFill>
                <a:latin typeface="Courier New" charset="0"/>
              </a:rPr>
              <a:t>repeter</a:t>
            </a:r>
          </a:p>
          <a:p>
            <a:endParaRPr lang="fr-FR" sz="2000" b="1">
              <a:solidFill>
                <a:schemeClr val="accent2"/>
              </a:solidFill>
              <a:latin typeface="Courier New" charset="0"/>
            </a:endParaRPr>
          </a:p>
          <a:p>
            <a:r>
              <a:rPr lang="fr-FR" sz="2000">
                <a:latin typeface="Courier New" charset="0"/>
              </a:rPr>
              <a:t>    ...</a:t>
            </a:r>
            <a:endParaRPr lang="fr-FR" sz="2000" b="1">
              <a:solidFill>
                <a:schemeClr val="accent2"/>
              </a:solidFill>
              <a:latin typeface="Courier New" charset="0"/>
            </a:endParaRPr>
          </a:p>
          <a:p>
            <a:endParaRPr lang="fr-FR" sz="2000" b="1">
              <a:solidFill>
                <a:schemeClr val="accent2"/>
              </a:solidFill>
              <a:latin typeface="Courier New" charset="0"/>
            </a:endParaRPr>
          </a:p>
          <a:p>
            <a:r>
              <a:rPr lang="fr-FR" sz="2000" b="1">
                <a:solidFill>
                  <a:schemeClr val="accent2"/>
                </a:solidFill>
                <a:latin typeface="Courier New" charset="0"/>
              </a:rPr>
              <a:t>tant_que (</a:t>
            </a:r>
            <a:r>
              <a:rPr lang="fr-FR" sz="2000">
                <a:latin typeface="Courier New" charset="0"/>
              </a:rPr>
              <a:t>condition</a:t>
            </a:r>
            <a:r>
              <a:rPr lang="fr-FR" sz="2000" b="1">
                <a:solidFill>
                  <a:schemeClr val="accent2"/>
                </a:solidFill>
                <a:latin typeface="Courier New" charset="0"/>
              </a:rPr>
              <a:t>)</a:t>
            </a:r>
          </a:p>
        </p:txBody>
      </p:sp>
      <p:grpSp>
        <p:nvGrpSpPr>
          <p:cNvPr id="184354" name="Group 34"/>
          <p:cNvGrpSpPr>
            <a:grpSpLocks/>
          </p:cNvGrpSpPr>
          <p:nvPr/>
        </p:nvGrpSpPr>
        <p:grpSpPr bwMode="auto">
          <a:xfrm>
            <a:off x="4191000" y="3429000"/>
            <a:ext cx="3917950" cy="3048000"/>
            <a:chOff x="2640" y="2160"/>
            <a:chExt cx="2468" cy="1920"/>
          </a:xfrm>
        </p:grpSpPr>
        <p:sp>
          <p:nvSpPr>
            <p:cNvPr id="184344" name="Line 24"/>
            <p:cNvSpPr>
              <a:spLocks noChangeShapeType="1"/>
            </p:cNvSpPr>
            <p:nvPr/>
          </p:nvSpPr>
          <p:spPr bwMode="auto">
            <a:xfrm>
              <a:off x="3744" y="2160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84345" name="Line 25"/>
            <p:cNvSpPr>
              <a:spLocks noChangeShapeType="1"/>
            </p:cNvSpPr>
            <p:nvPr/>
          </p:nvSpPr>
          <p:spPr bwMode="auto">
            <a:xfrm>
              <a:off x="3744" y="2736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84348" name="Freeform 28"/>
            <p:cNvSpPr>
              <a:spLocks/>
            </p:cNvSpPr>
            <p:nvPr/>
          </p:nvSpPr>
          <p:spPr bwMode="auto">
            <a:xfrm>
              <a:off x="3744" y="3296"/>
              <a:ext cx="1200" cy="784"/>
            </a:xfrm>
            <a:custGeom>
              <a:avLst/>
              <a:gdLst>
                <a:gd name="T0" fmla="*/ 768 w 1200"/>
                <a:gd name="T1" fmla="*/ 0 h 2016"/>
                <a:gd name="T2" fmla="*/ 1200 w 1200"/>
                <a:gd name="T3" fmla="*/ 0 h 2016"/>
                <a:gd name="T4" fmla="*/ 1200 w 1200"/>
                <a:gd name="T5" fmla="*/ 1776 h 2016"/>
                <a:gd name="T6" fmla="*/ 0 w 1200"/>
                <a:gd name="T7" fmla="*/ 1776 h 2016"/>
                <a:gd name="T8" fmla="*/ 0 w 1200"/>
                <a:gd name="T9" fmla="*/ 2016 h 2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0" h="2016">
                  <a:moveTo>
                    <a:pt x="768" y="0"/>
                  </a:moveTo>
                  <a:lnTo>
                    <a:pt x="1200" y="0"/>
                  </a:lnTo>
                  <a:lnTo>
                    <a:pt x="1200" y="1776"/>
                  </a:lnTo>
                  <a:lnTo>
                    <a:pt x="0" y="1776"/>
                  </a:lnTo>
                  <a:lnTo>
                    <a:pt x="0" y="2016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84350" name="Rectangle 30"/>
            <p:cNvSpPr>
              <a:spLocks noChangeArrowheads="1"/>
            </p:cNvSpPr>
            <p:nvPr/>
          </p:nvSpPr>
          <p:spPr bwMode="auto">
            <a:xfrm>
              <a:off x="3216" y="2352"/>
              <a:ext cx="1056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84341" name="Text Box 21"/>
            <p:cNvSpPr txBox="1">
              <a:spLocks noChangeArrowheads="1"/>
            </p:cNvSpPr>
            <p:nvPr/>
          </p:nvSpPr>
          <p:spPr bwMode="auto">
            <a:xfrm>
              <a:off x="3532" y="2400"/>
              <a:ext cx="40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fr-FR" sz="2000">
                  <a:latin typeface="Courier New" charset="0"/>
                </a:rPr>
                <a:t>...</a:t>
              </a:r>
              <a:endParaRPr lang="fr-FR" sz="2000"/>
            </a:p>
          </p:txBody>
        </p:sp>
        <p:sp>
          <p:nvSpPr>
            <p:cNvPr id="184343" name="AutoShape 23"/>
            <p:cNvSpPr>
              <a:spLocks noChangeArrowheads="1"/>
            </p:cNvSpPr>
            <p:nvPr/>
          </p:nvSpPr>
          <p:spPr bwMode="auto">
            <a:xfrm>
              <a:off x="2944" y="3072"/>
              <a:ext cx="1584" cy="432"/>
            </a:xfrm>
            <a:prstGeom prst="diamond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84342" name="Text Box 22"/>
            <p:cNvSpPr txBox="1">
              <a:spLocks noChangeArrowheads="1"/>
            </p:cNvSpPr>
            <p:nvPr/>
          </p:nvSpPr>
          <p:spPr bwMode="auto">
            <a:xfrm>
              <a:off x="3264" y="3120"/>
              <a:ext cx="9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fr-FR" sz="2000">
                  <a:latin typeface="Courier New" charset="0"/>
                </a:rPr>
                <a:t>condition</a:t>
              </a:r>
            </a:p>
          </p:txBody>
        </p:sp>
        <p:sp>
          <p:nvSpPr>
            <p:cNvPr id="184347" name="Freeform 27"/>
            <p:cNvSpPr>
              <a:spLocks/>
            </p:cNvSpPr>
            <p:nvPr/>
          </p:nvSpPr>
          <p:spPr bwMode="auto">
            <a:xfrm>
              <a:off x="2640" y="2208"/>
              <a:ext cx="1104" cy="1584"/>
            </a:xfrm>
            <a:custGeom>
              <a:avLst/>
              <a:gdLst>
                <a:gd name="T0" fmla="*/ 1104 w 1104"/>
                <a:gd name="T1" fmla="*/ 1488 h 1824"/>
                <a:gd name="T2" fmla="*/ 1104 w 1104"/>
                <a:gd name="T3" fmla="*/ 1824 h 1824"/>
                <a:gd name="T4" fmla="*/ 0 w 1104"/>
                <a:gd name="T5" fmla="*/ 1824 h 1824"/>
                <a:gd name="T6" fmla="*/ 0 w 1104"/>
                <a:gd name="T7" fmla="*/ 0 h 1824"/>
                <a:gd name="T8" fmla="*/ 1056 w 1104"/>
                <a:gd name="T9" fmla="*/ 0 h 1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4" h="1824">
                  <a:moveTo>
                    <a:pt x="1104" y="1488"/>
                  </a:moveTo>
                  <a:lnTo>
                    <a:pt x="1104" y="1824"/>
                  </a:lnTo>
                  <a:lnTo>
                    <a:pt x="0" y="1824"/>
                  </a:lnTo>
                  <a:lnTo>
                    <a:pt x="0" y="0"/>
                  </a:lnTo>
                  <a:lnTo>
                    <a:pt x="1056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84351" name="Rectangle 31"/>
            <p:cNvSpPr>
              <a:spLocks noChangeArrowheads="1"/>
            </p:cNvSpPr>
            <p:nvPr/>
          </p:nvSpPr>
          <p:spPr bwMode="auto">
            <a:xfrm>
              <a:off x="3600" y="3552"/>
              <a:ext cx="320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tIns="0" bIns="0">
              <a:spAutoFit/>
            </a:bodyPr>
            <a:lstStyle/>
            <a:p>
              <a:r>
                <a:rPr lang="fr-FR" sz="2000">
                  <a:solidFill>
                    <a:srgbClr val="FF0000"/>
                  </a:solidFill>
                </a:rPr>
                <a:t>oui</a:t>
              </a:r>
            </a:p>
          </p:txBody>
        </p:sp>
        <p:sp>
          <p:nvSpPr>
            <p:cNvPr id="184352" name="Rectangle 32"/>
            <p:cNvSpPr>
              <a:spLocks noChangeArrowheads="1"/>
            </p:cNvSpPr>
            <p:nvPr/>
          </p:nvSpPr>
          <p:spPr bwMode="auto">
            <a:xfrm>
              <a:off x="4752" y="3552"/>
              <a:ext cx="356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tIns="0" bIns="0">
              <a:spAutoFit/>
            </a:bodyPr>
            <a:lstStyle/>
            <a:p>
              <a:r>
                <a:rPr lang="fr-FR" sz="2000">
                  <a:solidFill>
                    <a:srgbClr val="FF0000"/>
                  </a:solidFill>
                </a:rPr>
                <a:t>non</a:t>
              </a:r>
            </a:p>
          </p:txBody>
        </p:sp>
      </p:grpSp>
      <p:grpSp>
        <p:nvGrpSpPr>
          <p:cNvPr id="2" name="Grouper 1"/>
          <p:cNvGrpSpPr/>
          <p:nvPr/>
        </p:nvGrpSpPr>
        <p:grpSpPr>
          <a:xfrm>
            <a:off x="4191000" y="381000"/>
            <a:ext cx="3905250" cy="2819400"/>
            <a:chOff x="4191000" y="381000"/>
            <a:chExt cx="3905250" cy="2819400"/>
          </a:xfrm>
        </p:grpSpPr>
        <p:grpSp>
          <p:nvGrpSpPr>
            <p:cNvPr id="184353" name="Group 33"/>
            <p:cNvGrpSpPr>
              <a:grpSpLocks/>
            </p:cNvGrpSpPr>
            <p:nvPr/>
          </p:nvGrpSpPr>
          <p:grpSpPr bwMode="auto">
            <a:xfrm>
              <a:off x="4191000" y="381000"/>
              <a:ext cx="3905250" cy="2819400"/>
              <a:chOff x="2640" y="240"/>
              <a:chExt cx="2460" cy="1776"/>
            </a:xfrm>
          </p:grpSpPr>
          <p:sp>
            <p:nvSpPr>
              <p:cNvPr id="184334" name="AutoShape 14"/>
              <p:cNvSpPr>
                <a:spLocks noChangeArrowheads="1"/>
              </p:cNvSpPr>
              <p:nvPr/>
            </p:nvSpPr>
            <p:spPr bwMode="auto">
              <a:xfrm>
                <a:off x="2952" y="432"/>
                <a:ext cx="1584" cy="432"/>
              </a:xfrm>
              <a:prstGeom prst="diamond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FR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84335" name="Line 15"/>
              <p:cNvSpPr>
                <a:spLocks noChangeShapeType="1"/>
              </p:cNvSpPr>
              <p:nvPr/>
            </p:nvSpPr>
            <p:spPr bwMode="auto">
              <a:xfrm>
                <a:off x="3744" y="240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84337" name="Line 17"/>
              <p:cNvSpPr>
                <a:spLocks noChangeShapeType="1"/>
              </p:cNvSpPr>
              <p:nvPr/>
            </p:nvSpPr>
            <p:spPr bwMode="auto">
              <a:xfrm>
                <a:off x="3744" y="864"/>
                <a:ext cx="0" cy="4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84326" name="Rectangle 6"/>
              <p:cNvSpPr>
                <a:spLocks noChangeArrowheads="1"/>
              </p:cNvSpPr>
              <p:nvPr/>
            </p:nvSpPr>
            <p:spPr bwMode="auto">
              <a:xfrm>
                <a:off x="3568" y="960"/>
                <a:ext cx="320" cy="19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tIns="0" bIns="0">
                <a:spAutoFit/>
              </a:bodyPr>
              <a:lstStyle/>
              <a:p>
                <a:r>
                  <a:rPr lang="fr-FR" sz="2000" dirty="0">
                    <a:solidFill>
                      <a:srgbClr val="FF0000"/>
                    </a:solidFill>
                  </a:rPr>
                  <a:t>oui</a:t>
                </a:r>
              </a:p>
            </p:txBody>
          </p:sp>
          <p:sp>
            <p:nvSpPr>
              <p:cNvPr id="184338" name="Freeform 18"/>
              <p:cNvSpPr>
                <a:spLocks/>
              </p:cNvSpPr>
              <p:nvPr/>
            </p:nvSpPr>
            <p:spPr bwMode="auto">
              <a:xfrm>
                <a:off x="2640" y="288"/>
                <a:ext cx="1104" cy="1488"/>
              </a:xfrm>
              <a:custGeom>
                <a:avLst/>
                <a:gdLst>
                  <a:gd name="T0" fmla="*/ 1104 w 1104"/>
                  <a:gd name="T1" fmla="*/ 1488 h 1824"/>
                  <a:gd name="T2" fmla="*/ 1104 w 1104"/>
                  <a:gd name="T3" fmla="*/ 1824 h 1824"/>
                  <a:gd name="T4" fmla="*/ 0 w 1104"/>
                  <a:gd name="T5" fmla="*/ 1824 h 1824"/>
                  <a:gd name="T6" fmla="*/ 0 w 1104"/>
                  <a:gd name="T7" fmla="*/ 0 h 1824"/>
                  <a:gd name="T8" fmla="*/ 1056 w 1104"/>
                  <a:gd name="T9" fmla="*/ 0 h 18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4" h="1824">
                    <a:moveTo>
                      <a:pt x="1104" y="1488"/>
                    </a:moveTo>
                    <a:lnTo>
                      <a:pt x="1104" y="1824"/>
                    </a:lnTo>
                    <a:lnTo>
                      <a:pt x="0" y="1824"/>
                    </a:lnTo>
                    <a:lnTo>
                      <a:pt x="0" y="0"/>
                    </a:lnTo>
                    <a:lnTo>
                      <a:pt x="1056" y="0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84339" name="Freeform 19"/>
              <p:cNvSpPr>
                <a:spLocks/>
              </p:cNvSpPr>
              <p:nvPr/>
            </p:nvSpPr>
            <p:spPr bwMode="auto">
              <a:xfrm>
                <a:off x="3744" y="648"/>
                <a:ext cx="1200" cy="1368"/>
              </a:xfrm>
              <a:custGeom>
                <a:avLst/>
                <a:gdLst>
                  <a:gd name="T0" fmla="*/ 768 w 1200"/>
                  <a:gd name="T1" fmla="*/ 0 h 2016"/>
                  <a:gd name="T2" fmla="*/ 1200 w 1200"/>
                  <a:gd name="T3" fmla="*/ 0 h 2016"/>
                  <a:gd name="T4" fmla="*/ 1200 w 1200"/>
                  <a:gd name="T5" fmla="*/ 1776 h 2016"/>
                  <a:gd name="T6" fmla="*/ 0 w 1200"/>
                  <a:gd name="T7" fmla="*/ 1776 h 2016"/>
                  <a:gd name="T8" fmla="*/ 0 w 1200"/>
                  <a:gd name="T9" fmla="*/ 2016 h 2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0" h="2016">
                    <a:moveTo>
                      <a:pt x="768" y="0"/>
                    </a:moveTo>
                    <a:lnTo>
                      <a:pt x="1200" y="0"/>
                    </a:lnTo>
                    <a:lnTo>
                      <a:pt x="1200" y="1776"/>
                    </a:lnTo>
                    <a:lnTo>
                      <a:pt x="0" y="1776"/>
                    </a:lnTo>
                    <a:lnTo>
                      <a:pt x="0" y="2016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84331" name="Rectangle 11"/>
              <p:cNvSpPr>
                <a:spLocks noChangeArrowheads="1"/>
              </p:cNvSpPr>
              <p:nvPr/>
            </p:nvSpPr>
            <p:spPr bwMode="auto">
              <a:xfrm>
                <a:off x="4744" y="912"/>
                <a:ext cx="356" cy="19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tIns="0" bIns="0">
                <a:spAutoFit/>
              </a:bodyPr>
              <a:lstStyle/>
              <a:p>
                <a:r>
                  <a:rPr lang="fr-FR" sz="2000">
                    <a:solidFill>
                      <a:srgbClr val="FF0000"/>
                    </a:solidFill>
                  </a:rPr>
                  <a:t>non</a:t>
                </a:r>
              </a:p>
            </p:txBody>
          </p:sp>
          <p:sp>
            <p:nvSpPr>
              <p:cNvPr id="184323" name="Rectangle 3"/>
              <p:cNvSpPr>
                <a:spLocks noChangeArrowheads="1"/>
              </p:cNvSpPr>
              <p:nvPr/>
            </p:nvSpPr>
            <p:spPr bwMode="auto">
              <a:xfrm>
                <a:off x="3216" y="1296"/>
                <a:ext cx="1056" cy="38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84324" name="Text Box 4"/>
              <p:cNvSpPr txBox="1">
                <a:spLocks noChangeArrowheads="1"/>
              </p:cNvSpPr>
              <p:nvPr/>
            </p:nvSpPr>
            <p:spPr bwMode="auto">
              <a:xfrm>
                <a:off x="3532" y="1344"/>
                <a:ext cx="40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fr-FR" sz="2000">
                    <a:latin typeface="Courier New" charset="0"/>
                  </a:rPr>
                  <a:t>...</a:t>
                </a:r>
                <a:endParaRPr lang="fr-FR" sz="2000"/>
              </a:p>
            </p:txBody>
          </p:sp>
        </p:grpSp>
        <p:sp>
          <p:nvSpPr>
            <p:cNvPr id="28" name="Text Box 13"/>
            <p:cNvSpPr txBox="1">
              <a:spLocks noChangeArrowheads="1"/>
            </p:cNvSpPr>
            <p:nvPr/>
          </p:nvSpPr>
          <p:spPr bwMode="auto">
            <a:xfrm>
              <a:off x="5173663" y="822325"/>
              <a:ext cx="15557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fr-FR" sz="2000" dirty="0">
                  <a:latin typeface="Courier New" charset="0"/>
                </a:rPr>
                <a:t>condition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59782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84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0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Text Box 2"/>
          <p:cNvSpPr txBox="1">
            <a:spLocks noChangeArrowheads="1"/>
          </p:cNvSpPr>
          <p:nvPr/>
        </p:nvSpPr>
        <p:spPr bwMode="auto">
          <a:xfrm>
            <a:off x="457200" y="2057400"/>
            <a:ext cx="3370672" cy="3370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fr-FR" b="1" dirty="0">
                <a:solidFill>
                  <a:schemeClr val="accent2"/>
                </a:solidFill>
                <a:latin typeface="Courier New" charset="0"/>
              </a:rPr>
              <a:t>boucle</a:t>
            </a:r>
          </a:p>
          <a:p>
            <a:pPr>
              <a:lnSpc>
                <a:spcPct val="200000"/>
              </a:lnSpc>
            </a:pPr>
            <a:r>
              <a:rPr lang="fr-FR" b="1" dirty="0">
                <a:solidFill>
                  <a:srgbClr val="0000FF"/>
                </a:solidFill>
                <a:latin typeface="Courier New" charset="0"/>
              </a:rPr>
              <a:t>    si (</a:t>
            </a:r>
            <a:r>
              <a:rPr lang="fr-FR" dirty="0">
                <a:latin typeface="Courier New" charset="0"/>
              </a:rPr>
              <a:t>cond_1</a:t>
            </a:r>
            <a:r>
              <a:rPr lang="fr-FR" b="1" dirty="0">
                <a:solidFill>
                  <a:srgbClr val="0000FF"/>
                </a:solidFill>
                <a:latin typeface="Courier New" charset="0"/>
              </a:rPr>
              <a:t>)</a:t>
            </a:r>
            <a:r>
              <a:rPr lang="fr-FR" dirty="0">
                <a:solidFill>
                  <a:srgbClr val="0000FF"/>
                </a:solidFill>
                <a:latin typeface="Courier New" charset="0"/>
              </a:rPr>
              <a:t> </a:t>
            </a:r>
            <a:r>
              <a:rPr lang="fr-FR" dirty="0">
                <a:latin typeface="Courier New" charset="0"/>
              </a:rPr>
              <a:t>sortie</a:t>
            </a:r>
            <a:r>
              <a:rPr lang="fr-FR" b="1" dirty="0">
                <a:solidFill>
                  <a:srgbClr val="0000FF"/>
                </a:solidFill>
                <a:latin typeface="Courier New" charset="0"/>
              </a:rPr>
              <a:t>;</a:t>
            </a:r>
            <a:endParaRPr lang="fr-FR" b="1" dirty="0">
              <a:latin typeface="Courier New" charset="0"/>
            </a:endParaRPr>
          </a:p>
          <a:p>
            <a:pPr>
              <a:lnSpc>
                <a:spcPct val="200000"/>
              </a:lnSpc>
            </a:pPr>
            <a:r>
              <a:rPr lang="fr-FR" b="1" dirty="0">
                <a:latin typeface="Courier New" charset="0"/>
              </a:rPr>
              <a:t>    Action_1</a:t>
            </a:r>
            <a:r>
              <a:rPr lang="fr-FR" b="1" dirty="0">
                <a:solidFill>
                  <a:schemeClr val="accent2"/>
                </a:solidFill>
                <a:latin typeface="Courier New" charset="0"/>
              </a:rPr>
              <a:t>;</a:t>
            </a:r>
            <a:endParaRPr lang="fr-FR" b="1" dirty="0">
              <a:latin typeface="Courier New" charset="0"/>
            </a:endParaRPr>
          </a:p>
          <a:p>
            <a:pPr>
              <a:lnSpc>
                <a:spcPct val="200000"/>
              </a:lnSpc>
            </a:pPr>
            <a:r>
              <a:rPr lang="fr-FR" b="1" dirty="0">
                <a:latin typeface="Courier New" charset="0"/>
              </a:rPr>
              <a:t>    Action_2</a:t>
            </a:r>
            <a:r>
              <a:rPr lang="fr-FR" b="1" dirty="0">
                <a:solidFill>
                  <a:schemeClr val="accent2"/>
                </a:solidFill>
                <a:latin typeface="Courier New" charset="0"/>
              </a:rPr>
              <a:t>;</a:t>
            </a:r>
            <a:endParaRPr lang="fr-FR" b="1" dirty="0">
              <a:latin typeface="Courier New" charset="0"/>
            </a:endParaRPr>
          </a:p>
          <a:p>
            <a:pPr>
              <a:lnSpc>
                <a:spcPct val="200000"/>
              </a:lnSpc>
            </a:pPr>
            <a:r>
              <a:rPr lang="fr-FR" b="1" dirty="0">
                <a:latin typeface="Courier New" charset="0"/>
              </a:rPr>
              <a:t>    Action_3</a:t>
            </a:r>
            <a:r>
              <a:rPr lang="fr-FR" b="1" dirty="0">
                <a:solidFill>
                  <a:schemeClr val="accent2"/>
                </a:solidFill>
                <a:latin typeface="Courier New" charset="0"/>
              </a:rPr>
              <a:t>;</a:t>
            </a:r>
            <a:endParaRPr lang="fr-FR" b="1" dirty="0">
              <a:latin typeface="Courier New" charset="0"/>
            </a:endParaRPr>
          </a:p>
          <a:p>
            <a:pPr>
              <a:lnSpc>
                <a:spcPct val="200000"/>
              </a:lnSpc>
            </a:pPr>
            <a:r>
              <a:rPr lang="fr-FR" b="1" dirty="0" err="1">
                <a:solidFill>
                  <a:schemeClr val="accent2"/>
                </a:solidFill>
                <a:latin typeface="Courier New" charset="0"/>
              </a:rPr>
              <a:t>fboucle</a:t>
            </a:r>
            <a:endParaRPr lang="fr-FR" b="1" dirty="0">
              <a:solidFill>
                <a:schemeClr val="accent2"/>
              </a:solidFill>
              <a:latin typeface="Courier New" charset="0"/>
            </a:endParaRPr>
          </a:p>
        </p:txBody>
      </p:sp>
      <p:sp>
        <p:nvSpPr>
          <p:cNvPr id="185350" name="Text Box 6"/>
          <p:cNvSpPr txBox="1">
            <a:spLocks noChangeArrowheads="1"/>
          </p:cNvSpPr>
          <p:nvPr/>
        </p:nvSpPr>
        <p:spPr bwMode="auto">
          <a:xfrm>
            <a:off x="5486400" y="2209800"/>
            <a:ext cx="2965450" cy="3093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fr-FR" b="1">
                <a:solidFill>
                  <a:schemeClr val="accent2"/>
                </a:solidFill>
                <a:latin typeface="Courier New" charset="0"/>
              </a:rPr>
              <a:t>jusqua (</a:t>
            </a:r>
            <a:r>
              <a:rPr lang="fr-FR" b="1">
                <a:latin typeface="Courier New" charset="0"/>
              </a:rPr>
              <a:t>cond_1</a:t>
            </a:r>
            <a:r>
              <a:rPr lang="fr-FR" b="1">
                <a:solidFill>
                  <a:schemeClr val="accent2"/>
                </a:solidFill>
                <a:latin typeface="Courier New" charset="0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fr-FR" b="1">
                <a:solidFill>
                  <a:schemeClr val="accent2"/>
                </a:solidFill>
                <a:latin typeface="Courier New" charset="0"/>
              </a:rPr>
              <a:t>faire</a:t>
            </a:r>
            <a:endParaRPr lang="fr-FR" b="1">
              <a:latin typeface="Courier New" charset="0"/>
            </a:endParaRPr>
          </a:p>
          <a:p>
            <a:pPr>
              <a:lnSpc>
                <a:spcPct val="200000"/>
              </a:lnSpc>
            </a:pPr>
            <a:r>
              <a:rPr lang="fr-FR" b="1">
                <a:latin typeface="Courier New" charset="0"/>
              </a:rPr>
              <a:t>	Action_1</a:t>
            </a:r>
            <a:r>
              <a:rPr lang="fr-FR" b="1">
                <a:solidFill>
                  <a:schemeClr val="accent2"/>
                </a:solidFill>
                <a:latin typeface="Courier New" charset="0"/>
              </a:rPr>
              <a:t>;</a:t>
            </a:r>
            <a:endParaRPr lang="fr-FR" b="1">
              <a:latin typeface="Courier New" charset="0"/>
            </a:endParaRPr>
          </a:p>
          <a:p>
            <a:pPr>
              <a:lnSpc>
                <a:spcPct val="200000"/>
              </a:lnSpc>
            </a:pPr>
            <a:r>
              <a:rPr lang="fr-FR" b="1">
                <a:latin typeface="Courier New" charset="0"/>
              </a:rPr>
              <a:t>	Action_2</a:t>
            </a:r>
            <a:r>
              <a:rPr lang="fr-FR" b="1">
                <a:solidFill>
                  <a:schemeClr val="accent2"/>
                </a:solidFill>
                <a:latin typeface="Courier New" charset="0"/>
              </a:rPr>
              <a:t>;</a:t>
            </a:r>
            <a:endParaRPr lang="fr-FR" b="1">
              <a:latin typeface="Courier New" charset="0"/>
            </a:endParaRPr>
          </a:p>
          <a:p>
            <a:pPr>
              <a:lnSpc>
                <a:spcPct val="200000"/>
              </a:lnSpc>
            </a:pPr>
            <a:r>
              <a:rPr lang="fr-FR" b="1">
                <a:latin typeface="Courier New" charset="0"/>
              </a:rPr>
              <a:t>	Action_3</a:t>
            </a:r>
            <a:r>
              <a:rPr lang="fr-FR" b="1">
                <a:solidFill>
                  <a:schemeClr val="accent2"/>
                </a:solidFill>
                <a:latin typeface="Courier New" charset="0"/>
              </a:rPr>
              <a:t>;</a:t>
            </a:r>
            <a:endParaRPr lang="fr-FR" b="1">
              <a:latin typeface="Courier New" charset="0"/>
            </a:endParaRPr>
          </a:p>
          <a:p>
            <a:pPr>
              <a:lnSpc>
                <a:spcPct val="200000"/>
              </a:lnSpc>
            </a:pPr>
            <a:r>
              <a:rPr lang="fr-FR" b="1">
                <a:solidFill>
                  <a:schemeClr val="accent2"/>
                </a:solidFill>
                <a:latin typeface="Courier New" charset="0"/>
              </a:rPr>
              <a:t>ffaire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45122" y="439165"/>
            <a:ext cx="830740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fr-FR" sz="2000" dirty="0"/>
              <a:t>E.4 boucle </a:t>
            </a:r>
            <a:r>
              <a:rPr lang="fr-FR" sz="2000" dirty="0" err="1">
                <a:latin typeface="Courier New"/>
                <a:cs typeface="Courier New"/>
              </a:rPr>
              <a:t>jusqua</a:t>
            </a:r>
            <a:r>
              <a:rPr lang="fr-FR" sz="2000" dirty="0"/>
              <a:t> vue comme un cas particulier de la boucle </a:t>
            </a:r>
            <a:r>
              <a:rPr lang="fr-FR" sz="2000" dirty="0">
                <a:latin typeface="Courier New"/>
                <a:cs typeface="Courier New"/>
              </a:rPr>
              <a:t>boucle (1)</a:t>
            </a:r>
            <a:endParaRPr lang="fr-FR" sz="2000" u="sng" dirty="0">
              <a:latin typeface="Courier New"/>
              <a:cs typeface="Courier New"/>
            </a:endParaRPr>
          </a:p>
        </p:txBody>
      </p:sp>
      <p:sp>
        <p:nvSpPr>
          <p:cNvPr id="9" name="Double flèche horizontale 8"/>
          <p:cNvSpPr/>
          <p:nvPr/>
        </p:nvSpPr>
        <p:spPr>
          <a:xfrm>
            <a:off x="3633961" y="3597031"/>
            <a:ext cx="899220" cy="361557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5070929" y="180521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668749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Text Box 2"/>
          <p:cNvSpPr txBox="1">
            <a:spLocks noChangeArrowheads="1"/>
          </p:cNvSpPr>
          <p:nvPr/>
        </p:nvSpPr>
        <p:spPr bwMode="auto">
          <a:xfrm>
            <a:off x="457200" y="2057400"/>
            <a:ext cx="3689350" cy="374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fr-FR" sz="2000" b="1" dirty="0">
                <a:solidFill>
                  <a:schemeClr val="accent2"/>
                </a:solidFill>
                <a:latin typeface="Courier New" charset="0"/>
              </a:rPr>
              <a:t>boucle</a:t>
            </a:r>
            <a:endParaRPr lang="fr-FR" sz="2000" b="1" dirty="0">
              <a:latin typeface="Courier New" charset="0"/>
            </a:endParaRPr>
          </a:p>
          <a:p>
            <a:pPr>
              <a:lnSpc>
                <a:spcPct val="200000"/>
              </a:lnSpc>
            </a:pPr>
            <a:r>
              <a:rPr lang="fr-FR" sz="2000" b="1" dirty="0">
                <a:latin typeface="Courier New" charset="0"/>
              </a:rPr>
              <a:t>    Action_1</a:t>
            </a:r>
            <a:r>
              <a:rPr lang="fr-FR" sz="2000" b="1" dirty="0">
                <a:solidFill>
                  <a:schemeClr val="accent2"/>
                </a:solidFill>
                <a:latin typeface="Courier New" charset="0"/>
              </a:rPr>
              <a:t>;</a:t>
            </a:r>
            <a:endParaRPr lang="fr-FR" sz="2000" b="1" dirty="0">
              <a:latin typeface="Courier New" charset="0"/>
            </a:endParaRPr>
          </a:p>
          <a:p>
            <a:pPr>
              <a:lnSpc>
                <a:spcPct val="200000"/>
              </a:lnSpc>
            </a:pPr>
            <a:r>
              <a:rPr lang="fr-FR" sz="2000" b="1" dirty="0">
                <a:latin typeface="Courier New" charset="0"/>
              </a:rPr>
              <a:t>    Action_2</a:t>
            </a:r>
            <a:r>
              <a:rPr lang="fr-FR" sz="2000" b="1" dirty="0">
                <a:solidFill>
                  <a:schemeClr val="accent2"/>
                </a:solidFill>
                <a:latin typeface="Courier New" charset="0"/>
              </a:rPr>
              <a:t>;</a:t>
            </a:r>
            <a:endParaRPr lang="fr-FR" sz="2000" b="1" dirty="0">
              <a:latin typeface="Courier New" charset="0"/>
            </a:endParaRPr>
          </a:p>
          <a:p>
            <a:pPr>
              <a:lnSpc>
                <a:spcPct val="200000"/>
              </a:lnSpc>
            </a:pPr>
            <a:r>
              <a:rPr lang="fr-FR" sz="2000" b="1" dirty="0">
                <a:latin typeface="Courier New" charset="0"/>
              </a:rPr>
              <a:t>    Action_3</a:t>
            </a:r>
            <a:r>
              <a:rPr lang="fr-FR" sz="2000" b="1" dirty="0">
                <a:solidFill>
                  <a:schemeClr val="accent2"/>
                </a:solidFill>
                <a:latin typeface="Courier New" charset="0"/>
              </a:rPr>
              <a:t>;</a:t>
            </a:r>
          </a:p>
          <a:p>
            <a:pPr>
              <a:lnSpc>
                <a:spcPct val="200000"/>
              </a:lnSpc>
            </a:pPr>
            <a:r>
              <a:rPr lang="fr-FR" sz="2000" b="1" dirty="0">
                <a:solidFill>
                  <a:srgbClr val="0000FF"/>
                </a:solidFill>
                <a:latin typeface="Courier New" charset="0"/>
              </a:rPr>
              <a:t>    si (</a:t>
            </a:r>
            <a:r>
              <a:rPr lang="fr-FR" sz="2000" dirty="0">
                <a:latin typeface="Courier New" charset="0"/>
              </a:rPr>
              <a:t>cond_1</a:t>
            </a:r>
            <a:r>
              <a:rPr lang="fr-FR" sz="2000" b="1" dirty="0">
                <a:solidFill>
                  <a:srgbClr val="0000FF"/>
                </a:solidFill>
                <a:latin typeface="Courier New" charset="0"/>
              </a:rPr>
              <a:t>)</a:t>
            </a:r>
            <a:r>
              <a:rPr lang="fr-FR" sz="2000" dirty="0">
                <a:solidFill>
                  <a:srgbClr val="0000FF"/>
                </a:solidFill>
                <a:latin typeface="Courier New" charset="0"/>
              </a:rPr>
              <a:t> </a:t>
            </a:r>
            <a:r>
              <a:rPr lang="fr-FR" sz="2000" dirty="0">
                <a:latin typeface="Courier New" charset="0"/>
              </a:rPr>
              <a:t>sortie</a:t>
            </a:r>
            <a:r>
              <a:rPr lang="fr-FR" sz="2000" b="1" dirty="0">
                <a:solidFill>
                  <a:srgbClr val="0000FF"/>
                </a:solidFill>
                <a:latin typeface="Courier New" charset="0"/>
              </a:rPr>
              <a:t>;</a:t>
            </a:r>
            <a:endParaRPr lang="fr-FR" sz="2000" b="1" dirty="0">
              <a:latin typeface="Courier New" charset="0"/>
            </a:endParaRPr>
          </a:p>
          <a:p>
            <a:pPr>
              <a:lnSpc>
                <a:spcPct val="200000"/>
              </a:lnSpc>
            </a:pPr>
            <a:r>
              <a:rPr lang="fr-FR" sz="2000" b="1" dirty="0" err="1">
                <a:solidFill>
                  <a:schemeClr val="accent2"/>
                </a:solidFill>
                <a:latin typeface="Courier New" charset="0"/>
              </a:rPr>
              <a:t>fboucle</a:t>
            </a:r>
            <a:endParaRPr lang="fr-FR" sz="2000" b="1" dirty="0">
              <a:solidFill>
                <a:schemeClr val="accent2"/>
              </a:solidFill>
              <a:latin typeface="Courier New" charset="0"/>
            </a:endParaRPr>
          </a:p>
        </p:txBody>
      </p:sp>
      <p:sp>
        <p:nvSpPr>
          <p:cNvPr id="189446" name="Text Box 6"/>
          <p:cNvSpPr txBox="1">
            <a:spLocks noChangeArrowheads="1"/>
          </p:cNvSpPr>
          <p:nvPr/>
        </p:nvSpPr>
        <p:spPr bwMode="auto">
          <a:xfrm>
            <a:off x="5486400" y="2041525"/>
            <a:ext cx="2965450" cy="314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200000"/>
              </a:lnSpc>
            </a:pPr>
            <a:r>
              <a:rPr lang="fr-FR" sz="2000" b="1">
                <a:solidFill>
                  <a:schemeClr val="accent2"/>
                </a:solidFill>
                <a:latin typeface="Courier New" charset="0"/>
              </a:rPr>
              <a:t>repeter</a:t>
            </a:r>
            <a:endParaRPr lang="fr-FR" sz="2000" b="1">
              <a:latin typeface="Courier New" charset="0"/>
            </a:endParaRPr>
          </a:p>
          <a:p>
            <a:pPr>
              <a:lnSpc>
                <a:spcPct val="200000"/>
              </a:lnSpc>
            </a:pPr>
            <a:r>
              <a:rPr lang="fr-FR" sz="2000" b="1">
                <a:latin typeface="Courier New" charset="0"/>
              </a:rPr>
              <a:t>	Action_1</a:t>
            </a:r>
            <a:r>
              <a:rPr lang="fr-FR" sz="2000" b="1">
                <a:solidFill>
                  <a:schemeClr val="accent2"/>
                </a:solidFill>
                <a:latin typeface="Courier New" charset="0"/>
              </a:rPr>
              <a:t>;</a:t>
            </a:r>
            <a:endParaRPr lang="fr-FR" sz="2000" b="1">
              <a:latin typeface="Courier New" charset="0"/>
            </a:endParaRPr>
          </a:p>
          <a:p>
            <a:pPr>
              <a:lnSpc>
                <a:spcPct val="200000"/>
              </a:lnSpc>
            </a:pPr>
            <a:r>
              <a:rPr lang="fr-FR" sz="2000" b="1">
                <a:latin typeface="Courier New" charset="0"/>
              </a:rPr>
              <a:t>	Action_2</a:t>
            </a:r>
            <a:r>
              <a:rPr lang="fr-FR" sz="2000" b="1">
                <a:solidFill>
                  <a:schemeClr val="accent2"/>
                </a:solidFill>
                <a:latin typeface="Courier New" charset="0"/>
              </a:rPr>
              <a:t>;</a:t>
            </a:r>
            <a:endParaRPr lang="fr-FR" sz="2000" b="1">
              <a:latin typeface="Courier New" charset="0"/>
            </a:endParaRPr>
          </a:p>
          <a:p>
            <a:pPr>
              <a:lnSpc>
                <a:spcPct val="200000"/>
              </a:lnSpc>
            </a:pPr>
            <a:r>
              <a:rPr lang="fr-FR" sz="2000" b="1">
                <a:latin typeface="Courier New" charset="0"/>
              </a:rPr>
              <a:t>	Action_3</a:t>
            </a:r>
            <a:r>
              <a:rPr lang="fr-FR" sz="2000" b="1">
                <a:solidFill>
                  <a:schemeClr val="accent2"/>
                </a:solidFill>
                <a:latin typeface="Courier New" charset="0"/>
              </a:rPr>
              <a:t>;</a:t>
            </a:r>
            <a:endParaRPr lang="fr-FR" sz="2000" b="1">
              <a:latin typeface="Courier New" charset="0"/>
            </a:endParaRPr>
          </a:p>
          <a:p>
            <a:pPr>
              <a:lnSpc>
                <a:spcPct val="200000"/>
              </a:lnSpc>
            </a:pPr>
            <a:r>
              <a:rPr lang="fr-FR" sz="2000" b="1">
                <a:solidFill>
                  <a:schemeClr val="accent2"/>
                </a:solidFill>
                <a:latin typeface="Courier New" charset="0"/>
              </a:rPr>
              <a:t>jusqua (</a:t>
            </a:r>
            <a:r>
              <a:rPr lang="fr-FR" sz="2000" b="1">
                <a:latin typeface="Courier New" charset="0"/>
              </a:rPr>
              <a:t>cond_1</a:t>
            </a:r>
            <a:r>
              <a:rPr lang="fr-FR" sz="2000" b="1">
                <a:solidFill>
                  <a:schemeClr val="accent2"/>
                </a:solidFill>
                <a:latin typeface="Courier New" charset="0"/>
              </a:rPr>
              <a:t>)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231549" y="639220"/>
            <a:ext cx="830740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fr-FR" sz="2000" dirty="0"/>
              <a:t>E.5 boucle </a:t>
            </a:r>
            <a:r>
              <a:rPr lang="fr-FR" sz="2000" dirty="0" err="1">
                <a:latin typeface="Courier New"/>
                <a:cs typeface="Courier New"/>
              </a:rPr>
              <a:t>jusqua</a:t>
            </a:r>
            <a:r>
              <a:rPr lang="fr-FR" sz="2000" dirty="0"/>
              <a:t> vue comme un cas particulier de la boucle </a:t>
            </a:r>
            <a:r>
              <a:rPr lang="fr-FR" sz="2000" dirty="0">
                <a:latin typeface="Courier New"/>
                <a:cs typeface="Courier New"/>
              </a:rPr>
              <a:t>boucle (2)</a:t>
            </a:r>
            <a:endParaRPr lang="fr-FR" sz="2000" u="sng" dirty="0">
              <a:latin typeface="Courier New"/>
              <a:cs typeface="Courier New"/>
            </a:endParaRPr>
          </a:p>
        </p:txBody>
      </p:sp>
      <p:sp>
        <p:nvSpPr>
          <p:cNvPr id="9" name="Double flèche horizontale 8"/>
          <p:cNvSpPr/>
          <p:nvPr/>
        </p:nvSpPr>
        <p:spPr>
          <a:xfrm>
            <a:off x="3696940" y="3597032"/>
            <a:ext cx="899220" cy="361557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9055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9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89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42" grpId="0" autoUpdateAnimBg="0"/>
      <p:bldP spid="189446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94345" y="458202"/>
            <a:ext cx="315951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fr-FR" sz="2000" dirty="0"/>
              <a:t>E.6 Equivalence entre boucle</a:t>
            </a:r>
            <a:endParaRPr lang="fr-FR" sz="2000" u="sng" dirty="0">
              <a:latin typeface="Courier New"/>
              <a:cs typeface="Courier New"/>
            </a:endParaRPr>
          </a:p>
        </p:txBody>
      </p:sp>
      <p:grpSp>
        <p:nvGrpSpPr>
          <p:cNvPr id="2" name="Grouper 1"/>
          <p:cNvGrpSpPr/>
          <p:nvPr/>
        </p:nvGrpSpPr>
        <p:grpSpPr>
          <a:xfrm>
            <a:off x="394345" y="1273691"/>
            <a:ext cx="7634482" cy="1767203"/>
            <a:chOff x="394345" y="1273691"/>
            <a:chExt cx="7634482" cy="1767203"/>
          </a:xfrm>
        </p:grpSpPr>
        <p:sp>
          <p:nvSpPr>
            <p:cNvPr id="6" name="Text Box 4"/>
            <p:cNvSpPr txBox="1">
              <a:spLocks noChangeArrowheads="1"/>
            </p:cNvSpPr>
            <p:nvPr/>
          </p:nvSpPr>
          <p:spPr bwMode="auto">
            <a:xfrm>
              <a:off x="394345" y="1273691"/>
              <a:ext cx="3232150" cy="1754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fr-FR" b="1" dirty="0" err="1">
                  <a:solidFill>
                    <a:schemeClr val="accent2"/>
                  </a:solidFill>
                  <a:latin typeface="Courier New" charset="0"/>
                </a:rPr>
                <a:t>tant_que</a:t>
              </a:r>
              <a:r>
                <a:rPr lang="fr-FR" b="1" dirty="0">
                  <a:solidFill>
                    <a:schemeClr val="accent2"/>
                  </a:solidFill>
                  <a:latin typeface="Courier New" charset="0"/>
                </a:rPr>
                <a:t> (</a:t>
              </a:r>
              <a:r>
                <a:rPr lang="fr-FR" dirty="0" err="1">
                  <a:latin typeface="Courier New" charset="0"/>
                </a:rPr>
                <a:t>condition_A</a:t>
              </a:r>
              <a:r>
                <a:rPr lang="fr-FR" b="1" dirty="0">
                  <a:solidFill>
                    <a:schemeClr val="accent2"/>
                  </a:solidFill>
                  <a:latin typeface="Courier New" charset="0"/>
                </a:rPr>
                <a:t>)</a:t>
              </a:r>
              <a:endParaRPr lang="fr-FR" dirty="0">
                <a:latin typeface="Courier New" charset="0"/>
              </a:endParaRPr>
            </a:p>
            <a:p>
              <a:r>
                <a:rPr lang="fr-FR" b="1" dirty="0">
                  <a:solidFill>
                    <a:schemeClr val="accent2"/>
                  </a:solidFill>
                  <a:latin typeface="Courier New" charset="0"/>
                </a:rPr>
                <a:t>faire</a:t>
              </a:r>
              <a:endParaRPr lang="fr-FR" dirty="0">
                <a:latin typeface="Courier New" charset="0"/>
              </a:endParaRPr>
            </a:p>
            <a:p>
              <a:endParaRPr lang="fr-FR" dirty="0">
                <a:latin typeface="Courier New" charset="0"/>
              </a:endParaRPr>
            </a:p>
            <a:p>
              <a:r>
                <a:rPr lang="fr-FR" dirty="0">
                  <a:latin typeface="Courier New" charset="0"/>
                </a:rPr>
                <a:t>    ...</a:t>
              </a:r>
            </a:p>
            <a:p>
              <a:endParaRPr lang="fr-FR" dirty="0">
                <a:latin typeface="Courier New" charset="0"/>
              </a:endParaRPr>
            </a:p>
            <a:p>
              <a:r>
                <a:rPr lang="fr-FR" b="1" dirty="0" err="1">
                  <a:solidFill>
                    <a:schemeClr val="accent2"/>
                  </a:solidFill>
                  <a:latin typeface="Courier New" charset="0"/>
                </a:rPr>
                <a:t>ffaire</a:t>
              </a:r>
              <a:endParaRPr lang="fr-FR" dirty="0">
                <a:latin typeface="Courier New" charset="0"/>
              </a:endParaRPr>
            </a:p>
          </p:txBody>
        </p:sp>
        <p:sp>
          <p:nvSpPr>
            <p:cNvPr id="7" name="Text Box 4"/>
            <p:cNvSpPr txBox="1">
              <a:spLocks noChangeArrowheads="1"/>
            </p:cNvSpPr>
            <p:nvPr/>
          </p:nvSpPr>
          <p:spPr bwMode="auto">
            <a:xfrm>
              <a:off x="4519633" y="1286567"/>
              <a:ext cx="3509194" cy="1754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fr-FR" b="1" dirty="0" err="1">
                  <a:solidFill>
                    <a:schemeClr val="accent2"/>
                  </a:solidFill>
                  <a:latin typeface="Courier New" charset="0"/>
                </a:rPr>
                <a:t>jusqua</a:t>
              </a:r>
              <a:r>
                <a:rPr lang="fr-FR" b="1" dirty="0">
                  <a:solidFill>
                    <a:schemeClr val="accent2"/>
                  </a:solidFill>
                  <a:latin typeface="Courier New" charset="0"/>
                </a:rPr>
                <a:t> (Non </a:t>
              </a:r>
              <a:r>
                <a:rPr lang="fr-FR" dirty="0" err="1">
                  <a:latin typeface="Courier New" charset="0"/>
                </a:rPr>
                <a:t>condition_A</a:t>
              </a:r>
              <a:r>
                <a:rPr lang="fr-FR" b="1" dirty="0">
                  <a:solidFill>
                    <a:schemeClr val="accent2"/>
                  </a:solidFill>
                  <a:latin typeface="Courier New" charset="0"/>
                </a:rPr>
                <a:t>)</a:t>
              </a:r>
              <a:endParaRPr lang="fr-FR" dirty="0">
                <a:latin typeface="Courier New" charset="0"/>
              </a:endParaRPr>
            </a:p>
            <a:p>
              <a:r>
                <a:rPr lang="fr-FR" b="1" dirty="0">
                  <a:solidFill>
                    <a:schemeClr val="accent2"/>
                  </a:solidFill>
                  <a:latin typeface="Courier New" charset="0"/>
                </a:rPr>
                <a:t>faire</a:t>
              </a:r>
              <a:endParaRPr lang="fr-FR" dirty="0">
                <a:latin typeface="Courier New" charset="0"/>
              </a:endParaRPr>
            </a:p>
            <a:p>
              <a:endParaRPr lang="fr-FR" dirty="0">
                <a:latin typeface="Courier New" charset="0"/>
              </a:endParaRPr>
            </a:p>
            <a:p>
              <a:r>
                <a:rPr lang="fr-FR" dirty="0">
                  <a:latin typeface="Courier New" charset="0"/>
                </a:rPr>
                <a:t>    ...</a:t>
              </a:r>
            </a:p>
            <a:p>
              <a:endParaRPr lang="fr-FR" dirty="0">
                <a:latin typeface="Courier New" charset="0"/>
              </a:endParaRPr>
            </a:p>
            <a:p>
              <a:r>
                <a:rPr lang="fr-FR" b="1" dirty="0" err="1">
                  <a:solidFill>
                    <a:schemeClr val="accent2"/>
                  </a:solidFill>
                  <a:latin typeface="Courier New" charset="0"/>
                </a:rPr>
                <a:t>ffaire</a:t>
              </a:r>
              <a:endParaRPr lang="fr-FR" dirty="0">
                <a:latin typeface="Courier New" charset="0"/>
              </a:endParaRPr>
            </a:p>
          </p:txBody>
        </p:sp>
        <p:sp>
          <p:nvSpPr>
            <p:cNvPr id="8" name="Double flèche horizontale 7"/>
            <p:cNvSpPr/>
            <p:nvPr/>
          </p:nvSpPr>
          <p:spPr>
            <a:xfrm>
              <a:off x="3457825" y="2104449"/>
              <a:ext cx="899220" cy="361557"/>
            </a:xfrm>
            <a:prstGeom prst="left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" name="Grouper 2"/>
          <p:cNvGrpSpPr/>
          <p:nvPr/>
        </p:nvGrpSpPr>
        <p:grpSpPr>
          <a:xfrm>
            <a:off x="546745" y="3892098"/>
            <a:ext cx="7911526" cy="1767203"/>
            <a:chOff x="546745" y="3892098"/>
            <a:chExt cx="7911526" cy="1767203"/>
          </a:xfrm>
        </p:grpSpPr>
        <p:sp>
          <p:nvSpPr>
            <p:cNvPr id="9" name="Text Box 4"/>
            <p:cNvSpPr txBox="1">
              <a:spLocks noChangeArrowheads="1"/>
            </p:cNvSpPr>
            <p:nvPr/>
          </p:nvSpPr>
          <p:spPr bwMode="auto">
            <a:xfrm>
              <a:off x="546745" y="3892098"/>
              <a:ext cx="2955106" cy="1754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fr-FR" b="1" dirty="0" err="1">
                  <a:solidFill>
                    <a:schemeClr val="accent2"/>
                  </a:solidFill>
                  <a:latin typeface="Courier New" charset="0"/>
                </a:rPr>
                <a:t>jusqua</a:t>
              </a:r>
              <a:r>
                <a:rPr lang="fr-FR" b="1" dirty="0">
                  <a:solidFill>
                    <a:schemeClr val="accent2"/>
                  </a:solidFill>
                  <a:latin typeface="Courier New" charset="0"/>
                </a:rPr>
                <a:t> (</a:t>
              </a:r>
              <a:r>
                <a:rPr lang="fr-FR" dirty="0" err="1">
                  <a:latin typeface="Courier New" charset="0"/>
                </a:rPr>
                <a:t>condition_B</a:t>
              </a:r>
              <a:r>
                <a:rPr lang="fr-FR" b="1" dirty="0">
                  <a:solidFill>
                    <a:schemeClr val="accent2"/>
                  </a:solidFill>
                  <a:latin typeface="Courier New" charset="0"/>
                </a:rPr>
                <a:t>)</a:t>
              </a:r>
              <a:endParaRPr lang="fr-FR" dirty="0">
                <a:latin typeface="Courier New" charset="0"/>
              </a:endParaRPr>
            </a:p>
            <a:p>
              <a:r>
                <a:rPr lang="fr-FR" b="1" dirty="0">
                  <a:solidFill>
                    <a:schemeClr val="accent2"/>
                  </a:solidFill>
                  <a:latin typeface="Courier New" charset="0"/>
                </a:rPr>
                <a:t>faire</a:t>
              </a:r>
              <a:endParaRPr lang="fr-FR" dirty="0">
                <a:latin typeface="Courier New" charset="0"/>
              </a:endParaRPr>
            </a:p>
            <a:p>
              <a:endParaRPr lang="fr-FR" dirty="0">
                <a:latin typeface="Courier New" charset="0"/>
              </a:endParaRPr>
            </a:p>
            <a:p>
              <a:r>
                <a:rPr lang="fr-FR" dirty="0">
                  <a:latin typeface="Courier New" charset="0"/>
                </a:rPr>
                <a:t>    ...</a:t>
              </a:r>
            </a:p>
            <a:p>
              <a:endParaRPr lang="fr-FR" dirty="0">
                <a:latin typeface="Courier New" charset="0"/>
              </a:endParaRPr>
            </a:p>
            <a:p>
              <a:r>
                <a:rPr lang="fr-FR" b="1" dirty="0" err="1">
                  <a:solidFill>
                    <a:schemeClr val="accent2"/>
                  </a:solidFill>
                  <a:latin typeface="Courier New" charset="0"/>
                </a:rPr>
                <a:t>ffaire</a:t>
              </a:r>
              <a:endParaRPr lang="fr-FR" dirty="0">
                <a:latin typeface="Courier New" charset="0"/>
              </a:endParaRPr>
            </a:p>
          </p:txBody>
        </p:sp>
        <p:sp>
          <p:nvSpPr>
            <p:cNvPr id="10" name="Text Box 4"/>
            <p:cNvSpPr txBox="1">
              <a:spLocks noChangeArrowheads="1"/>
            </p:cNvSpPr>
            <p:nvPr/>
          </p:nvSpPr>
          <p:spPr bwMode="auto">
            <a:xfrm>
              <a:off x="4672033" y="3904974"/>
              <a:ext cx="3786238" cy="1754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fr-FR" b="1" dirty="0" err="1">
                  <a:solidFill>
                    <a:schemeClr val="accent2"/>
                  </a:solidFill>
                  <a:latin typeface="Courier New" charset="0"/>
                </a:rPr>
                <a:t>tant_que</a:t>
              </a:r>
              <a:r>
                <a:rPr lang="fr-FR" b="1" dirty="0">
                  <a:solidFill>
                    <a:schemeClr val="accent2"/>
                  </a:solidFill>
                  <a:latin typeface="Courier New" charset="0"/>
                </a:rPr>
                <a:t> (Non </a:t>
              </a:r>
              <a:r>
                <a:rPr lang="fr-FR" dirty="0" err="1">
                  <a:latin typeface="Courier New" charset="0"/>
                </a:rPr>
                <a:t>condition_B</a:t>
              </a:r>
              <a:r>
                <a:rPr lang="fr-FR" b="1" dirty="0">
                  <a:solidFill>
                    <a:schemeClr val="accent2"/>
                  </a:solidFill>
                  <a:latin typeface="Courier New" charset="0"/>
                </a:rPr>
                <a:t>)</a:t>
              </a:r>
              <a:endParaRPr lang="fr-FR" dirty="0">
                <a:latin typeface="Courier New" charset="0"/>
              </a:endParaRPr>
            </a:p>
            <a:p>
              <a:r>
                <a:rPr lang="fr-FR" b="1" dirty="0">
                  <a:solidFill>
                    <a:schemeClr val="accent2"/>
                  </a:solidFill>
                  <a:latin typeface="Courier New" charset="0"/>
                </a:rPr>
                <a:t>faire</a:t>
              </a:r>
              <a:endParaRPr lang="fr-FR" dirty="0">
                <a:latin typeface="Courier New" charset="0"/>
              </a:endParaRPr>
            </a:p>
            <a:p>
              <a:endParaRPr lang="fr-FR" dirty="0">
                <a:latin typeface="Courier New" charset="0"/>
              </a:endParaRPr>
            </a:p>
            <a:p>
              <a:r>
                <a:rPr lang="fr-FR" dirty="0">
                  <a:latin typeface="Courier New" charset="0"/>
                </a:rPr>
                <a:t>    ...</a:t>
              </a:r>
            </a:p>
            <a:p>
              <a:endParaRPr lang="fr-FR" dirty="0">
                <a:latin typeface="Courier New" charset="0"/>
              </a:endParaRPr>
            </a:p>
            <a:p>
              <a:r>
                <a:rPr lang="fr-FR" b="1" dirty="0" err="1">
                  <a:solidFill>
                    <a:schemeClr val="accent2"/>
                  </a:solidFill>
                  <a:latin typeface="Courier New" charset="0"/>
                </a:rPr>
                <a:t>ffaire</a:t>
              </a:r>
              <a:endParaRPr lang="fr-FR" dirty="0">
                <a:latin typeface="Courier New" charset="0"/>
              </a:endParaRPr>
            </a:p>
          </p:txBody>
        </p:sp>
        <p:sp>
          <p:nvSpPr>
            <p:cNvPr id="11" name="Double flèche horizontale 10"/>
            <p:cNvSpPr/>
            <p:nvPr/>
          </p:nvSpPr>
          <p:spPr>
            <a:xfrm>
              <a:off x="3610225" y="4722856"/>
              <a:ext cx="899220" cy="361557"/>
            </a:xfrm>
            <a:prstGeom prst="left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561213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r 1"/>
          <p:cNvGrpSpPr/>
          <p:nvPr/>
        </p:nvGrpSpPr>
        <p:grpSpPr>
          <a:xfrm>
            <a:off x="533400" y="432298"/>
            <a:ext cx="7135044" cy="1477963"/>
            <a:chOff x="533400" y="432298"/>
            <a:chExt cx="7135044" cy="1477963"/>
          </a:xfrm>
        </p:grpSpPr>
        <p:sp>
          <p:nvSpPr>
            <p:cNvPr id="4" name="Text Box 6"/>
            <p:cNvSpPr txBox="1">
              <a:spLocks noChangeArrowheads="1"/>
            </p:cNvSpPr>
            <p:nvPr/>
          </p:nvSpPr>
          <p:spPr bwMode="auto">
            <a:xfrm>
              <a:off x="533400" y="432298"/>
              <a:ext cx="3232150" cy="1477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fr-FR" b="1" dirty="0" err="1">
                  <a:solidFill>
                    <a:schemeClr val="accent2"/>
                  </a:solidFill>
                  <a:latin typeface="Courier New" charset="0"/>
                </a:rPr>
                <a:t>repeter</a:t>
              </a:r>
              <a:endParaRPr lang="fr-FR" b="1" dirty="0">
                <a:solidFill>
                  <a:schemeClr val="accent2"/>
                </a:solidFill>
                <a:latin typeface="Courier New" charset="0"/>
              </a:endParaRPr>
            </a:p>
            <a:p>
              <a:endParaRPr lang="fr-FR" b="1" dirty="0">
                <a:solidFill>
                  <a:schemeClr val="accent2"/>
                </a:solidFill>
                <a:latin typeface="Courier New" charset="0"/>
              </a:endParaRPr>
            </a:p>
            <a:p>
              <a:r>
                <a:rPr lang="fr-FR" dirty="0">
                  <a:latin typeface="Courier New" charset="0"/>
                </a:rPr>
                <a:t>    ...</a:t>
              </a:r>
              <a:endParaRPr lang="fr-FR" b="1" dirty="0">
                <a:solidFill>
                  <a:schemeClr val="accent2"/>
                </a:solidFill>
                <a:latin typeface="Courier New" charset="0"/>
              </a:endParaRPr>
            </a:p>
            <a:p>
              <a:endParaRPr lang="fr-FR" b="1" dirty="0">
                <a:solidFill>
                  <a:schemeClr val="accent2"/>
                </a:solidFill>
                <a:latin typeface="Courier New" charset="0"/>
              </a:endParaRPr>
            </a:p>
            <a:p>
              <a:r>
                <a:rPr lang="fr-FR" b="1" dirty="0" err="1">
                  <a:solidFill>
                    <a:schemeClr val="accent2"/>
                  </a:solidFill>
                  <a:latin typeface="Courier New" charset="0"/>
                </a:rPr>
                <a:t>tant_que</a:t>
              </a:r>
              <a:r>
                <a:rPr lang="fr-FR" b="1" dirty="0">
                  <a:solidFill>
                    <a:schemeClr val="accent2"/>
                  </a:solidFill>
                  <a:latin typeface="Courier New" charset="0"/>
                </a:rPr>
                <a:t> (</a:t>
              </a:r>
              <a:r>
                <a:rPr lang="fr-FR" dirty="0" err="1">
                  <a:latin typeface="Courier New" charset="0"/>
                </a:rPr>
                <a:t>condition_C</a:t>
              </a:r>
              <a:r>
                <a:rPr lang="fr-FR" b="1" dirty="0">
                  <a:solidFill>
                    <a:schemeClr val="accent2"/>
                  </a:solidFill>
                  <a:latin typeface="Courier New" charset="0"/>
                </a:rPr>
                <a:t>)</a:t>
              </a:r>
            </a:p>
          </p:txBody>
        </p:sp>
        <p:sp>
          <p:nvSpPr>
            <p:cNvPr id="5" name="Text Box 8"/>
            <p:cNvSpPr txBox="1">
              <a:spLocks noChangeArrowheads="1"/>
            </p:cNvSpPr>
            <p:nvPr/>
          </p:nvSpPr>
          <p:spPr bwMode="auto">
            <a:xfrm>
              <a:off x="4159250" y="432298"/>
              <a:ext cx="3509194" cy="1477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fr-FR" b="1" dirty="0" err="1">
                  <a:solidFill>
                    <a:schemeClr val="accent2"/>
                  </a:solidFill>
                  <a:latin typeface="Courier New" charset="0"/>
                </a:rPr>
                <a:t>repeter</a:t>
              </a:r>
              <a:endParaRPr lang="fr-FR" b="1" dirty="0">
                <a:solidFill>
                  <a:schemeClr val="accent2"/>
                </a:solidFill>
                <a:latin typeface="Courier New" charset="0"/>
              </a:endParaRPr>
            </a:p>
            <a:p>
              <a:endParaRPr lang="fr-FR" b="1" dirty="0">
                <a:solidFill>
                  <a:schemeClr val="accent2"/>
                </a:solidFill>
                <a:latin typeface="Courier New" charset="0"/>
              </a:endParaRPr>
            </a:p>
            <a:p>
              <a:r>
                <a:rPr lang="fr-FR" dirty="0">
                  <a:latin typeface="Courier New" charset="0"/>
                </a:rPr>
                <a:t>    ...</a:t>
              </a:r>
              <a:endParaRPr lang="fr-FR" b="1" dirty="0">
                <a:solidFill>
                  <a:schemeClr val="accent2"/>
                </a:solidFill>
                <a:latin typeface="Courier New" charset="0"/>
              </a:endParaRPr>
            </a:p>
            <a:p>
              <a:endParaRPr lang="fr-FR" b="1" dirty="0">
                <a:solidFill>
                  <a:schemeClr val="accent2"/>
                </a:solidFill>
                <a:latin typeface="Courier New" charset="0"/>
              </a:endParaRPr>
            </a:p>
            <a:p>
              <a:r>
                <a:rPr lang="fr-FR" b="1" dirty="0" err="1">
                  <a:solidFill>
                    <a:schemeClr val="accent2"/>
                  </a:solidFill>
                  <a:latin typeface="Courier New" charset="0"/>
                </a:rPr>
                <a:t>jusqua</a:t>
              </a:r>
              <a:r>
                <a:rPr lang="fr-FR" b="1" dirty="0">
                  <a:solidFill>
                    <a:schemeClr val="accent2"/>
                  </a:solidFill>
                  <a:latin typeface="Courier New" charset="0"/>
                </a:rPr>
                <a:t> (Non </a:t>
              </a:r>
              <a:r>
                <a:rPr lang="fr-FR" dirty="0" err="1">
                  <a:latin typeface="Courier New" charset="0"/>
                </a:rPr>
                <a:t>condition_C</a:t>
              </a:r>
              <a:r>
                <a:rPr lang="fr-FR" b="1" dirty="0">
                  <a:solidFill>
                    <a:schemeClr val="accent2"/>
                  </a:solidFill>
                  <a:latin typeface="Courier New" charset="0"/>
                </a:rPr>
                <a:t>)</a:t>
              </a:r>
            </a:p>
          </p:txBody>
        </p:sp>
        <p:sp>
          <p:nvSpPr>
            <p:cNvPr id="8" name="Double flèche horizontale 7"/>
            <p:cNvSpPr/>
            <p:nvPr/>
          </p:nvSpPr>
          <p:spPr>
            <a:xfrm>
              <a:off x="3126404" y="945612"/>
              <a:ext cx="899220" cy="361557"/>
            </a:xfrm>
            <a:prstGeom prst="left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" name="Grouper 2"/>
          <p:cNvGrpSpPr/>
          <p:nvPr/>
        </p:nvGrpSpPr>
        <p:grpSpPr>
          <a:xfrm>
            <a:off x="620908" y="3245389"/>
            <a:ext cx="7412088" cy="1477328"/>
            <a:chOff x="620908" y="3245389"/>
            <a:chExt cx="7412088" cy="1477328"/>
          </a:xfrm>
        </p:grpSpPr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620908" y="3245389"/>
              <a:ext cx="2955106" cy="1477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fr-FR" b="1" dirty="0" err="1">
                  <a:solidFill>
                    <a:schemeClr val="accent2"/>
                  </a:solidFill>
                  <a:latin typeface="Courier New" charset="0"/>
                </a:rPr>
                <a:t>repeter</a:t>
              </a:r>
              <a:endParaRPr lang="fr-FR" b="1" dirty="0">
                <a:solidFill>
                  <a:schemeClr val="accent2"/>
                </a:solidFill>
                <a:latin typeface="Courier New" charset="0"/>
              </a:endParaRPr>
            </a:p>
            <a:p>
              <a:endParaRPr lang="fr-FR" b="1" dirty="0">
                <a:solidFill>
                  <a:schemeClr val="accent2"/>
                </a:solidFill>
                <a:latin typeface="Courier New" charset="0"/>
              </a:endParaRPr>
            </a:p>
            <a:p>
              <a:r>
                <a:rPr lang="fr-FR" dirty="0">
                  <a:latin typeface="Courier New" charset="0"/>
                </a:rPr>
                <a:t>    ...</a:t>
              </a:r>
              <a:endParaRPr lang="fr-FR" b="1" dirty="0">
                <a:solidFill>
                  <a:schemeClr val="accent2"/>
                </a:solidFill>
                <a:latin typeface="Courier New" charset="0"/>
              </a:endParaRPr>
            </a:p>
            <a:p>
              <a:endParaRPr lang="fr-FR" b="1" dirty="0">
                <a:solidFill>
                  <a:schemeClr val="accent2"/>
                </a:solidFill>
                <a:latin typeface="Courier New" charset="0"/>
              </a:endParaRPr>
            </a:p>
            <a:p>
              <a:r>
                <a:rPr lang="fr-FR" b="1" dirty="0" err="1">
                  <a:solidFill>
                    <a:schemeClr val="accent2"/>
                  </a:solidFill>
                  <a:latin typeface="Courier New" charset="0"/>
                </a:rPr>
                <a:t>jusqua</a:t>
              </a:r>
              <a:r>
                <a:rPr lang="fr-FR" b="1" dirty="0">
                  <a:solidFill>
                    <a:schemeClr val="accent2"/>
                  </a:solidFill>
                  <a:latin typeface="Courier New" charset="0"/>
                </a:rPr>
                <a:t> (</a:t>
              </a:r>
              <a:r>
                <a:rPr lang="fr-FR" dirty="0" err="1">
                  <a:latin typeface="Courier New" charset="0"/>
                </a:rPr>
                <a:t>condition_D</a:t>
              </a:r>
              <a:r>
                <a:rPr lang="fr-FR" b="1" dirty="0">
                  <a:solidFill>
                    <a:schemeClr val="accent2"/>
                  </a:solidFill>
                  <a:latin typeface="Courier New" charset="0"/>
                </a:rPr>
                <a:t>)</a:t>
              </a:r>
            </a:p>
          </p:txBody>
        </p:sp>
        <p:sp>
          <p:nvSpPr>
            <p:cNvPr id="7" name="Text Box 8"/>
            <p:cNvSpPr txBox="1">
              <a:spLocks noChangeArrowheads="1"/>
            </p:cNvSpPr>
            <p:nvPr/>
          </p:nvSpPr>
          <p:spPr bwMode="auto">
            <a:xfrm>
              <a:off x="4246758" y="3245389"/>
              <a:ext cx="3786238" cy="1477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fr-FR" b="1" dirty="0" err="1">
                  <a:solidFill>
                    <a:schemeClr val="accent2"/>
                  </a:solidFill>
                  <a:latin typeface="Courier New" charset="0"/>
                </a:rPr>
                <a:t>repeter</a:t>
              </a:r>
              <a:endParaRPr lang="fr-FR" b="1" dirty="0">
                <a:solidFill>
                  <a:schemeClr val="accent2"/>
                </a:solidFill>
                <a:latin typeface="Courier New" charset="0"/>
              </a:endParaRPr>
            </a:p>
            <a:p>
              <a:endParaRPr lang="fr-FR" b="1" dirty="0">
                <a:solidFill>
                  <a:schemeClr val="accent2"/>
                </a:solidFill>
                <a:latin typeface="Courier New" charset="0"/>
              </a:endParaRPr>
            </a:p>
            <a:p>
              <a:r>
                <a:rPr lang="fr-FR" dirty="0">
                  <a:latin typeface="Courier New" charset="0"/>
                </a:rPr>
                <a:t>    ...</a:t>
              </a:r>
              <a:endParaRPr lang="fr-FR" b="1" dirty="0">
                <a:solidFill>
                  <a:schemeClr val="accent2"/>
                </a:solidFill>
                <a:latin typeface="Courier New" charset="0"/>
              </a:endParaRPr>
            </a:p>
            <a:p>
              <a:endParaRPr lang="fr-FR" b="1" dirty="0">
                <a:solidFill>
                  <a:schemeClr val="accent2"/>
                </a:solidFill>
                <a:latin typeface="Courier New" charset="0"/>
              </a:endParaRPr>
            </a:p>
            <a:p>
              <a:r>
                <a:rPr lang="fr-FR" b="1" dirty="0" err="1">
                  <a:solidFill>
                    <a:schemeClr val="accent2"/>
                  </a:solidFill>
                  <a:latin typeface="Courier New" charset="0"/>
                </a:rPr>
                <a:t>tant_que</a:t>
              </a:r>
              <a:r>
                <a:rPr lang="fr-FR" b="1" dirty="0">
                  <a:solidFill>
                    <a:schemeClr val="accent2"/>
                  </a:solidFill>
                  <a:latin typeface="Courier New" charset="0"/>
                </a:rPr>
                <a:t> (Non </a:t>
              </a:r>
              <a:r>
                <a:rPr lang="fr-FR" dirty="0" err="1">
                  <a:latin typeface="Courier New" charset="0"/>
                </a:rPr>
                <a:t>condition_C</a:t>
              </a:r>
              <a:r>
                <a:rPr lang="fr-FR" b="1" dirty="0">
                  <a:solidFill>
                    <a:schemeClr val="accent2"/>
                  </a:solidFill>
                  <a:latin typeface="Courier New" charset="0"/>
                </a:rPr>
                <a:t>)</a:t>
              </a:r>
            </a:p>
          </p:txBody>
        </p:sp>
        <p:sp>
          <p:nvSpPr>
            <p:cNvPr id="9" name="Double flèche horizontale 8"/>
            <p:cNvSpPr/>
            <p:nvPr/>
          </p:nvSpPr>
          <p:spPr>
            <a:xfrm>
              <a:off x="3260030" y="3944117"/>
              <a:ext cx="899220" cy="361557"/>
            </a:xfrm>
            <a:prstGeom prst="left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610009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710301" y="361098"/>
            <a:ext cx="298992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fr-FR" sz="2000" dirty="0"/>
              <a:t>E.7 instruction </a:t>
            </a:r>
            <a:r>
              <a:rPr lang="fr-FR" sz="2000" b="1" dirty="0">
                <a:solidFill>
                  <a:srgbClr val="297FD5"/>
                </a:solidFill>
                <a:latin typeface="Courier New"/>
                <a:cs typeface="Courier New"/>
              </a:rPr>
              <a:t>continue</a:t>
            </a:r>
            <a:endParaRPr lang="fr-FR" sz="2000" b="1" u="sng" dirty="0">
              <a:solidFill>
                <a:srgbClr val="297FD5"/>
              </a:solidFill>
              <a:latin typeface="Courier New"/>
              <a:cs typeface="Courier New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750268" y="2142067"/>
            <a:ext cx="6350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297FD5"/>
                </a:solidFill>
                <a:latin typeface="Courier New"/>
                <a:cs typeface="Courier New"/>
              </a:rPr>
              <a:t>tant_que</a:t>
            </a:r>
            <a:r>
              <a:rPr lang="fr-FR" dirty="0">
                <a:latin typeface="Courier New"/>
                <a:cs typeface="Courier New"/>
              </a:rPr>
              <a:t> (</a:t>
            </a:r>
            <a:r>
              <a:rPr lang="fr-FR" b="1" dirty="0">
                <a:solidFill>
                  <a:srgbClr val="297FD5"/>
                </a:solidFill>
                <a:latin typeface="Courier New"/>
                <a:cs typeface="Courier New"/>
              </a:rPr>
              <a:t>NON</a:t>
            </a:r>
            <a:r>
              <a:rPr lang="fr-FR" dirty="0">
                <a:solidFill>
                  <a:srgbClr val="297FD5"/>
                </a:solidFill>
                <a:latin typeface="Courier New"/>
                <a:cs typeface="Courier New"/>
              </a:rPr>
              <a:t> </a:t>
            </a:r>
            <a:r>
              <a:rPr lang="fr-FR" dirty="0">
                <a:latin typeface="Courier New"/>
                <a:cs typeface="Courier New"/>
              </a:rPr>
              <a:t>victoire)</a:t>
            </a:r>
          </a:p>
          <a:p>
            <a:r>
              <a:rPr lang="fr-FR" b="1" dirty="0">
                <a:solidFill>
                  <a:srgbClr val="297FD5"/>
                </a:solidFill>
                <a:latin typeface="Courier New"/>
                <a:cs typeface="Courier New"/>
              </a:rPr>
              <a:t>faire</a:t>
            </a:r>
          </a:p>
          <a:p>
            <a:r>
              <a:rPr lang="fr-FR" dirty="0">
                <a:latin typeface="Courier New"/>
                <a:cs typeface="Courier New"/>
              </a:rPr>
              <a:t>	</a:t>
            </a:r>
            <a:r>
              <a:rPr lang="fr-FR" dirty="0" err="1">
                <a:latin typeface="Courier New"/>
                <a:cs typeface="Courier New"/>
              </a:rPr>
              <a:t>prendreUnePotion</a:t>
            </a:r>
            <a:r>
              <a:rPr lang="fr-FR" dirty="0">
                <a:latin typeface="Courier New"/>
                <a:cs typeface="Courier New"/>
              </a:rPr>
              <a:t>;</a:t>
            </a:r>
          </a:p>
          <a:p>
            <a:r>
              <a:rPr lang="fr-FR" dirty="0">
                <a:latin typeface="Courier New"/>
                <a:cs typeface="Courier New"/>
              </a:rPr>
              <a:t>	</a:t>
            </a:r>
            <a:r>
              <a:rPr lang="fr-FR" b="1" dirty="0">
                <a:solidFill>
                  <a:srgbClr val="297FD5"/>
                </a:solidFill>
                <a:latin typeface="Courier New"/>
                <a:cs typeface="Courier New"/>
              </a:rPr>
              <a:t>si</a:t>
            </a:r>
            <a:r>
              <a:rPr lang="fr-FR" dirty="0">
                <a:solidFill>
                  <a:srgbClr val="297FD5"/>
                </a:solidFill>
                <a:latin typeface="Courier New"/>
                <a:cs typeface="Courier New"/>
              </a:rPr>
              <a:t> </a:t>
            </a:r>
            <a:r>
              <a:rPr lang="fr-FR" dirty="0">
                <a:latin typeface="Courier New"/>
                <a:cs typeface="Courier New"/>
              </a:rPr>
              <a:t>(</a:t>
            </a:r>
            <a:r>
              <a:rPr lang="fr-FR" dirty="0" err="1">
                <a:latin typeface="Courier New"/>
                <a:cs typeface="Courier New"/>
              </a:rPr>
              <a:t>beaucoupDeVie</a:t>
            </a:r>
            <a:r>
              <a:rPr lang="fr-FR" dirty="0">
                <a:latin typeface="Courier New"/>
                <a:cs typeface="Courier New"/>
              </a:rPr>
              <a:t>)</a:t>
            </a:r>
          </a:p>
          <a:p>
            <a:r>
              <a:rPr lang="fr-FR" dirty="0">
                <a:latin typeface="Courier New"/>
                <a:cs typeface="Courier New"/>
              </a:rPr>
              <a:t>		attaquer;</a:t>
            </a:r>
          </a:p>
          <a:p>
            <a:r>
              <a:rPr lang="fr-FR" dirty="0">
                <a:latin typeface="Courier New"/>
                <a:cs typeface="Courier New"/>
              </a:rPr>
              <a:t>	</a:t>
            </a:r>
            <a:r>
              <a:rPr lang="fr-FR" b="1" dirty="0" err="1">
                <a:solidFill>
                  <a:srgbClr val="297FD5"/>
                </a:solidFill>
                <a:latin typeface="Courier New"/>
                <a:cs typeface="Courier New"/>
              </a:rPr>
              <a:t>fsi</a:t>
            </a:r>
            <a:endParaRPr lang="fr-FR" b="1" dirty="0">
              <a:solidFill>
                <a:srgbClr val="297FD5"/>
              </a:solidFill>
              <a:latin typeface="Courier New"/>
              <a:cs typeface="Courier New"/>
            </a:endParaRPr>
          </a:p>
          <a:p>
            <a:r>
              <a:rPr lang="fr-FR" b="1" dirty="0" err="1">
                <a:solidFill>
                  <a:srgbClr val="297FD5"/>
                </a:solidFill>
                <a:latin typeface="Courier New"/>
                <a:cs typeface="Courier New"/>
              </a:rPr>
              <a:t>ffaire</a:t>
            </a:r>
            <a:endParaRPr lang="fr-FR" b="1" dirty="0">
              <a:solidFill>
                <a:srgbClr val="297FD5"/>
              </a:solidFill>
              <a:latin typeface="Courier New"/>
              <a:cs typeface="Courier New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755299" y="4624993"/>
            <a:ext cx="63500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297FD5"/>
                </a:solidFill>
                <a:latin typeface="Courier New"/>
                <a:cs typeface="Courier New"/>
              </a:rPr>
              <a:t>tant_que</a:t>
            </a:r>
            <a:r>
              <a:rPr lang="fr-FR" dirty="0">
                <a:latin typeface="Courier New"/>
                <a:cs typeface="Courier New"/>
              </a:rPr>
              <a:t> (</a:t>
            </a:r>
            <a:r>
              <a:rPr lang="fr-FR" b="1" dirty="0">
                <a:solidFill>
                  <a:srgbClr val="297FD5"/>
                </a:solidFill>
                <a:latin typeface="Courier New"/>
                <a:cs typeface="Courier New"/>
              </a:rPr>
              <a:t>NON</a:t>
            </a:r>
            <a:r>
              <a:rPr lang="fr-FR" dirty="0">
                <a:solidFill>
                  <a:srgbClr val="297FD5"/>
                </a:solidFill>
                <a:latin typeface="Courier New"/>
                <a:cs typeface="Courier New"/>
              </a:rPr>
              <a:t> </a:t>
            </a:r>
            <a:r>
              <a:rPr lang="fr-FR" dirty="0">
                <a:latin typeface="Courier New"/>
                <a:cs typeface="Courier New"/>
              </a:rPr>
              <a:t>victoire)</a:t>
            </a:r>
          </a:p>
          <a:p>
            <a:r>
              <a:rPr lang="fr-FR" b="1" dirty="0">
                <a:solidFill>
                  <a:srgbClr val="297FD5"/>
                </a:solidFill>
                <a:latin typeface="Courier New"/>
                <a:cs typeface="Courier New"/>
              </a:rPr>
              <a:t>faire</a:t>
            </a:r>
          </a:p>
          <a:p>
            <a:r>
              <a:rPr lang="fr-FR" dirty="0">
                <a:latin typeface="Courier New"/>
                <a:cs typeface="Courier New"/>
              </a:rPr>
              <a:t>	</a:t>
            </a:r>
            <a:r>
              <a:rPr lang="fr-FR" dirty="0" err="1">
                <a:latin typeface="Courier New"/>
                <a:cs typeface="Courier New"/>
              </a:rPr>
              <a:t>prendreUnePotion</a:t>
            </a:r>
            <a:r>
              <a:rPr lang="fr-FR" dirty="0">
                <a:latin typeface="Courier New"/>
                <a:cs typeface="Courier New"/>
              </a:rPr>
              <a:t>;</a:t>
            </a:r>
          </a:p>
          <a:p>
            <a:r>
              <a:rPr lang="fr-FR" dirty="0">
                <a:latin typeface="Courier New"/>
                <a:cs typeface="Courier New"/>
              </a:rPr>
              <a:t>	</a:t>
            </a:r>
            <a:r>
              <a:rPr lang="fr-FR" b="1" dirty="0">
                <a:solidFill>
                  <a:srgbClr val="297FD5"/>
                </a:solidFill>
                <a:latin typeface="Courier New"/>
                <a:cs typeface="Courier New"/>
              </a:rPr>
              <a:t>si</a:t>
            </a:r>
            <a:r>
              <a:rPr lang="fr-FR" dirty="0">
                <a:solidFill>
                  <a:srgbClr val="297FD5"/>
                </a:solidFill>
                <a:latin typeface="Courier New"/>
                <a:cs typeface="Courier New"/>
              </a:rPr>
              <a:t> </a:t>
            </a:r>
            <a:r>
              <a:rPr lang="fr-FR" dirty="0">
                <a:latin typeface="Courier New"/>
                <a:cs typeface="Courier New"/>
              </a:rPr>
              <a:t>(</a:t>
            </a:r>
            <a:r>
              <a:rPr lang="fr-FR" b="1" dirty="0">
                <a:solidFill>
                  <a:srgbClr val="297FD5"/>
                </a:solidFill>
                <a:latin typeface="Courier New"/>
                <a:cs typeface="Courier New"/>
              </a:rPr>
              <a:t>NON</a:t>
            </a:r>
            <a:r>
              <a:rPr lang="fr-FR" dirty="0">
                <a:solidFill>
                  <a:srgbClr val="297FD5"/>
                </a:solidFill>
                <a:latin typeface="Courier New"/>
                <a:cs typeface="Courier New"/>
              </a:rPr>
              <a:t> </a:t>
            </a:r>
            <a:r>
              <a:rPr lang="fr-FR" dirty="0" err="1">
                <a:latin typeface="Courier New"/>
                <a:cs typeface="Courier New"/>
              </a:rPr>
              <a:t>beaucoupDeVie</a:t>
            </a:r>
            <a:r>
              <a:rPr lang="fr-FR" dirty="0">
                <a:latin typeface="Courier New"/>
                <a:cs typeface="Courier New"/>
              </a:rPr>
              <a:t>) </a:t>
            </a:r>
            <a:r>
              <a:rPr lang="fr-FR" b="1" dirty="0">
                <a:solidFill>
                  <a:srgbClr val="297FD5"/>
                </a:solidFill>
                <a:latin typeface="Courier New"/>
                <a:cs typeface="Courier New"/>
              </a:rPr>
              <a:t>continue</a:t>
            </a:r>
            <a:r>
              <a:rPr lang="fr-FR" dirty="0">
                <a:latin typeface="Courier New"/>
                <a:cs typeface="Courier New"/>
              </a:rPr>
              <a:t>;</a:t>
            </a:r>
          </a:p>
          <a:p>
            <a:r>
              <a:rPr lang="fr-FR" dirty="0">
                <a:latin typeface="Courier New"/>
                <a:cs typeface="Courier New"/>
              </a:rPr>
              <a:t>	attaquer;</a:t>
            </a:r>
          </a:p>
          <a:p>
            <a:r>
              <a:rPr lang="fr-FR" b="1" dirty="0" err="1">
                <a:solidFill>
                  <a:srgbClr val="297FD5"/>
                </a:solidFill>
                <a:latin typeface="Courier New"/>
                <a:cs typeface="Courier New"/>
              </a:rPr>
              <a:t>ffaire</a:t>
            </a:r>
            <a:endParaRPr lang="fr-FR" b="1" dirty="0">
              <a:solidFill>
                <a:srgbClr val="297FD5"/>
              </a:solidFill>
              <a:latin typeface="Courier New"/>
              <a:cs typeface="Courier New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755299" y="1848315"/>
            <a:ext cx="4340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Sans instruction </a:t>
            </a:r>
            <a:r>
              <a:rPr lang="fr-FR" b="1" dirty="0">
                <a:solidFill>
                  <a:srgbClr val="297FD5"/>
                </a:solidFill>
                <a:latin typeface="Courier New"/>
                <a:cs typeface="Courier New"/>
              </a:rPr>
              <a:t>continue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641798" y="4255661"/>
            <a:ext cx="4340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Avec instruction </a:t>
            </a:r>
            <a:r>
              <a:rPr lang="fr-FR" b="1" dirty="0">
                <a:solidFill>
                  <a:srgbClr val="297FD5"/>
                </a:solidFill>
                <a:latin typeface="Courier New"/>
                <a:cs typeface="Courier New"/>
              </a:rPr>
              <a:t>continue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4530100" y="2727522"/>
            <a:ext cx="3307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 blocs =&gt; 2 indentations =&gt;</a:t>
            </a:r>
          </a:p>
          <a:p>
            <a:r>
              <a:rPr lang="fr-FR" dirty="0"/>
              <a:t> 2 fois moins lisible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5170132" y="4649710"/>
            <a:ext cx="3307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 bloc =&gt; 1 indentation =&gt; </a:t>
            </a:r>
          </a:p>
          <a:p>
            <a:r>
              <a:rPr lang="fr-FR" dirty="0"/>
              <a:t>plus lisible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755299" y="960869"/>
            <a:ext cx="670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Dans une boucle, l’instruction </a:t>
            </a:r>
            <a:r>
              <a:rPr lang="fr-FR" b="1" dirty="0">
                <a:solidFill>
                  <a:srgbClr val="297FD5"/>
                </a:solidFill>
                <a:latin typeface="Courier New"/>
                <a:cs typeface="Courier New"/>
              </a:rPr>
              <a:t>continue</a:t>
            </a:r>
            <a:r>
              <a:rPr lang="fr-FR" dirty="0">
                <a:solidFill>
                  <a:srgbClr val="297FD5"/>
                </a:solidFill>
              </a:rPr>
              <a:t> </a:t>
            </a:r>
            <a:r>
              <a:rPr lang="fr-FR" dirty="0"/>
              <a:t>a pour conséquence de remonter en début de boucle.</a:t>
            </a:r>
          </a:p>
        </p:txBody>
      </p:sp>
    </p:spTree>
    <p:extLst>
      <p:ext uri="{BB962C8B-B14F-4D97-AF65-F5344CB8AC3E}">
        <p14:creationId xmlns:p14="http://schemas.microsoft.com/office/powerpoint/2010/main" val="2535540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369682" y="337181"/>
            <a:ext cx="7543800" cy="914400"/>
          </a:xfrm>
        </p:spPr>
        <p:txBody>
          <a:bodyPr/>
          <a:lstStyle/>
          <a:p>
            <a:r>
              <a:rPr lang="fr-FR" dirty="0"/>
              <a:t>Plan</a:t>
            </a:r>
          </a:p>
        </p:txBody>
      </p:sp>
      <p:sp>
        <p:nvSpPr>
          <p:cNvPr id="5" name="Rectangle 4"/>
          <p:cNvSpPr/>
          <p:nvPr/>
        </p:nvSpPr>
        <p:spPr>
          <a:xfrm>
            <a:off x="535250" y="4197509"/>
            <a:ext cx="4381921" cy="426477"/>
          </a:xfrm>
          <a:prstGeom prst="rect">
            <a:avLst/>
          </a:prstGeom>
          <a:solidFill>
            <a:schemeClr val="bg1"/>
          </a:solidFill>
          <a:effectLst>
            <a:glow rad="101600">
              <a:schemeClr val="tx2">
                <a:alpha val="75000"/>
              </a:schemeClr>
            </a:glow>
            <a:outerShdw blurRad="76200" dist="38100" dir="5400000" rotWithShape="0">
              <a:srgbClr val="000000">
                <a:alpha val="6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492861" y="1251581"/>
            <a:ext cx="7923695" cy="3886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lphaUcPeriod"/>
            </a:pPr>
            <a:r>
              <a:rPr lang="fr-FR" dirty="0"/>
              <a:t>Type Complexe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</a:p>
          <a:p>
            <a:pPr marL="342900" indent="-342900">
              <a:lnSpc>
                <a:spcPct val="200000"/>
              </a:lnSpc>
              <a:buFont typeface="+mj-lt"/>
              <a:buAutoNum type="alphaUcPeriod"/>
            </a:pPr>
            <a:r>
              <a:rPr lang="fr-FR" dirty="0"/>
              <a:t>Premier Algorithme</a:t>
            </a:r>
          </a:p>
          <a:p>
            <a:pPr marL="342900" indent="-342900">
              <a:lnSpc>
                <a:spcPct val="200000"/>
              </a:lnSpc>
              <a:buFont typeface="+mj-lt"/>
              <a:buAutoNum type="alphaUcPeriod"/>
            </a:pPr>
            <a:r>
              <a:rPr lang="fr-FR" dirty="0"/>
              <a:t>Second algorithme</a:t>
            </a:r>
          </a:p>
          <a:p>
            <a:pPr marL="342900" indent="-342900">
              <a:lnSpc>
                <a:spcPct val="200000"/>
              </a:lnSpc>
              <a:buFont typeface="+mj-lt"/>
              <a:buAutoNum type="alphaUcPeriod"/>
            </a:pPr>
            <a:r>
              <a:rPr lang="fr-FR" dirty="0"/>
              <a:t>Boucle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boucle</a:t>
            </a:r>
          </a:p>
          <a:p>
            <a:pPr marL="342900" indent="-342900">
              <a:lnSpc>
                <a:spcPct val="200000"/>
              </a:lnSpc>
              <a:buFont typeface="+mj-lt"/>
              <a:buAutoNum type="alphaUcPeriod"/>
            </a:pPr>
            <a:r>
              <a:rPr lang="fr-FR" dirty="0">
                <a:cs typeface="Courier New"/>
              </a:rPr>
              <a:t>Boucle</a:t>
            </a:r>
            <a:r>
              <a:rPr lang="fr-FR" dirty="0">
                <a:latin typeface="Courier New"/>
                <a:cs typeface="Courier New"/>
              </a:rPr>
              <a:t> </a:t>
            </a:r>
            <a:r>
              <a:rPr lang="fr-FR" dirty="0" err="1">
                <a:latin typeface="Courier New"/>
                <a:cs typeface="Courier New"/>
              </a:rPr>
              <a:t>tant_que</a:t>
            </a:r>
            <a:r>
              <a:rPr lang="fr-FR" dirty="0">
                <a:latin typeface="Courier New"/>
                <a:cs typeface="Courier New"/>
              </a:rPr>
              <a:t> </a:t>
            </a:r>
            <a:r>
              <a:rPr lang="fr-FR" dirty="0">
                <a:cs typeface="Courier New"/>
              </a:rPr>
              <a:t>et</a:t>
            </a:r>
            <a:r>
              <a:rPr lang="fr-FR" dirty="0">
                <a:latin typeface="Courier New"/>
                <a:cs typeface="Courier New"/>
              </a:rPr>
              <a:t> </a:t>
            </a:r>
            <a:r>
              <a:rPr lang="fr-FR" dirty="0" err="1">
                <a:latin typeface="Courier New"/>
                <a:cs typeface="Courier New"/>
              </a:rPr>
              <a:t>jusqua</a:t>
            </a:r>
            <a:endParaRPr lang="fr-FR" dirty="0">
              <a:latin typeface="Courier New"/>
              <a:cs typeface="Courier New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lphaUcPeriod"/>
            </a:pPr>
            <a:r>
              <a:rPr lang="fr-FR" dirty="0">
                <a:cs typeface="Courier New"/>
              </a:rPr>
              <a:t>Quelques algorithmes utilisant les boucles</a:t>
            </a:r>
          </a:p>
          <a:p>
            <a:pPr marL="342900" indent="-342900">
              <a:lnSpc>
                <a:spcPct val="200000"/>
              </a:lnSpc>
              <a:buFont typeface="+mj-lt"/>
              <a:buAutoNum type="alphaUcPeriod"/>
            </a:pPr>
            <a:r>
              <a:rPr lang="fr-FR" dirty="0">
                <a:cs typeface="Courier New"/>
              </a:rPr>
              <a:t>Faire ses </a:t>
            </a:r>
            <a:r>
              <a:rPr lang="fr-FR" dirty="0" err="1">
                <a:cs typeface="Courier New"/>
              </a:rPr>
              <a:t>TDs</a:t>
            </a:r>
            <a:r>
              <a:rPr lang="fr-FR" dirty="0">
                <a:cs typeface="Courier New"/>
              </a:rPr>
              <a:t> à la maison</a:t>
            </a:r>
          </a:p>
        </p:txBody>
      </p:sp>
    </p:spTree>
    <p:extLst>
      <p:ext uri="{BB962C8B-B14F-4D97-AF65-F5344CB8AC3E}">
        <p14:creationId xmlns:p14="http://schemas.microsoft.com/office/powerpoint/2010/main" val="13757233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Text Box 2"/>
          <p:cNvSpPr txBox="1">
            <a:spLocks noChangeArrowheads="1"/>
          </p:cNvSpPr>
          <p:nvPr/>
        </p:nvSpPr>
        <p:spPr bwMode="auto">
          <a:xfrm>
            <a:off x="3037862" y="2865922"/>
            <a:ext cx="52922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FF3300"/>
                </a:solidFill>
              </a:rPr>
              <a:t>Prendre</a:t>
            </a:r>
            <a:r>
              <a:rPr lang="fr-FR" dirty="0"/>
              <a:t> un objet </a:t>
            </a:r>
            <a:r>
              <a:rPr lang="fr-FR" dirty="0" err="1"/>
              <a:t>qu</a:t>
            </a:r>
            <a:r>
              <a:rPr lang="ja-JP" altLang="fr-FR">
                <a:latin typeface="Arial"/>
              </a:rPr>
              <a:t>’</a:t>
            </a:r>
            <a:r>
              <a:rPr lang="fr-FR" dirty="0"/>
              <a:t>on désignera par </a:t>
            </a:r>
            <a:r>
              <a:rPr lang="fr-FR" dirty="0">
                <a:solidFill>
                  <a:srgbClr val="FF3300"/>
                </a:solidFill>
                <a:latin typeface="Courier New" charset="0"/>
              </a:rPr>
              <a:t>compteur </a:t>
            </a:r>
            <a:r>
              <a:rPr lang="fr-FR" dirty="0">
                <a:solidFill>
                  <a:schemeClr val="accent2"/>
                </a:solidFill>
                <a:latin typeface="Courier New" charset="0"/>
              </a:rPr>
              <a:t>;</a:t>
            </a:r>
            <a:endParaRPr lang="fr-FR" dirty="0"/>
          </a:p>
        </p:txBody>
      </p:sp>
      <p:sp>
        <p:nvSpPr>
          <p:cNvPr id="194574" name="Text Box 14"/>
          <p:cNvSpPr txBox="1">
            <a:spLocks noChangeArrowheads="1"/>
          </p:cNvSpPr>
          <p:nvPr/>
        </p:nvSpPr>
        <p:spPr bwMode="auto">
          <a:xfrm>
            <a:off x="369680" y="1045962"/>
            <a:ext cx="482169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fr-FR" sz="2000" dirty="0"/>
              <a:t>F.1 Afficher 100 fois "Bonjour"  (V1)</a:t>
            </a:r>
          </a:p>
        </p:txBody>
      </p:sp>
      <p:sp>
        <p:nvSpPr>
          <p:cNvPr id="194575" name="Text Box 15"/>
          <p:cNvSpPr txBox="1">
            <a:spLocks noChangeArrowheads="1"/>
          </p:cNvSpPr>
          <p:nvPr/>
        </p:nvSpPr>
        <p:spPr bwMode="auto">
          <a:xfrm>
            <a:off x="326511" y="1676400"/>
            <a:ext cx="1154320" cy="2031325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b="1" dirty="0">
                <a:solidFill>
                  <a:srgbClr val="297FD5"/>
                </a:solidFill>
                <a:latin typeface="Courier New" charset="0"/>
              </a:rPr>
              <a:t>boucle</a:t>
            </a:r>
            <a:endParaRPr lang="fr-FR" dirty="0">
              <a:solidFill>
                <a:srgbClr val="297FD5"/>
              </a:solidFill>
            </a:endParaRPr>
          </a:p>
          <a:p>
            <a:endParaRPr lang="fr-FR" dirty="0"/>
          </a:p>
          <a:p>
            <a:r>
              <a:rPr lang="fr-FR" dirty="0"/>
              <a:t>    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b="1" dirty="0" err="1">
                <a:solidFill>
                  <a:srgbClr val="297FD5"/>
                </a:solidFill>
                <a:latin typeface="Courier New" charset="0"/>
              </a:rPr>
              <a:t>fboucle</a:t>
            </a:r>
            <a:endParaRPr lang="fr-FR" dirty="0">
              <a:solidFill>
                <a:srgbClr val="297FD5"/>
              </a:solidFill>
            </a:endParaRPr>
          </a:p>
        </p:txBody>
      </p:sp>
      <p:sp>
        <p:nvSpPr>
          <p:cNvPr id="194576" name="Text Box 16"/>
          <p:cNvSpPr txBox="1">
            <a:spLocks noChangeArrowheads="1"/>
          </p:cNvSpPr>
          <p:nvPr/>
        </p:nvSpPr>
        <p:spPr bwMode="auto">
          <a:xfrm>
            <a:off x="1480831" y="4301374"/>
            <a:ext cx="28080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dirty="0"/>
              <a:t>Ajouter 1 au </a:t>
            </a:r>
            <a:r>
              <a:rPr lang="fr-FR" dirty="0">
                <a:solidFill>
                  <a:srgbClr val="FF3300"/>
                </a:solidFill>
                <a:latin typeface="Courier New" charset="0"/>
              </a:rPr>
              <a:t>compteur</a:t>
            </a:r>
            <a:r>
              <a:rPr lang="fr-FR" dirty="0"/>
              <a:t> </a:t>
            </a:r>
            <a:r>
              <a:rPr lang="fr-FR" dirty="0">
                <a:solidFill>
                  <a:schemeClr val="accent2"/>
                </a:solidFill>
                <a:latin typeface="Courier New" charset="0"/>
              </a:rPr>
              <a:t>;</a:t>
            </a:r>
            <a:endParaRPr lang="fr-FR" dirty="0">
              <a:solidFill>
                <a:srgbClr val="0000FF"/>
              </a:solidFill>
            </a:endParaRPr>
          </a:p>
        </p:txBody>
      </p:sp>
      <p:sp>
        <p:nvSpPr>
          <p:cNvPr id="194577" name="Text Box 17"/>
          <p:cNvSpPr txBox="1">
            <a:spLocks noChangeArrowheads="1"/>
          </p:cNvSpPr>
          <p:nvPr/>
        </p:nvSpPr>
        <p:spPr bwMode="auto">
          <a:xfrm>
            <a:off x="1785631" y="5334000"/>
            <a:ext cx="500588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b="1" dirty="0">
                <a:solidFill>
                  <a:srgbClr val="297FD5"/>
                </a:solidFill>
                <a:latin typeface="Courier New" charset="0"/>
              </a:rPr>
              <a:t>si (</a:t>
            </a:r>
            <a:r>
              <a:rPr lang="fr-FR" dirty="0">
                <a:latin typeface="Courier New" charset="0"/>
              </a:rPr>
              <a:t>condition sur</a:t>
            </a:r>
            <a:r>
              <a:rPr lang="fr-FR" b="1" dirty="0">
                <a:solidFill>
                  <a:srgbClr val="0000FF"/>
                </a:solidFill>
                <a:latin typeface="Courier New" charset="0"/>
              </a:rPr>
              <a:t> </a:t>
            </a:r>
            <a:r>
              <a:rPr lang="fr-FR" dirty="0">
                <a:solidFill>
                  <a:srgbClr val="FF3300"/>
                </a:solidFill>
                <a:latin typeface="Courier New" charset="0"/>
              </a:rPr>
              <a:t>compteur</a:t>
            </a:r>
            <a:r>
              <a:rPr lang="fr-FR" dirty="0">
                <a:solidFill>
                  <a:srgbClr val="297FD5"/>
                </a:solidFill>
              </a:rPr>
              <a:t>)  </a:t>
            </a:r>
            <a:r>
              <a:rPr lang="fr-FR" b="1" dirty="0">
                <a:solidFill>
                  <a:srgbClr val="297FD5"/>
                </a:solidFill>
                <a:latin typeface="Courier New" charset="0"/>
              </a:rPr>
              <a:t>sortie</a:t>
            </a:r>
            <a:r>
              <a:rPr lang="fr-FR" dirty="0">
                <a:solidFill>
                  <a:srgbClr val="297FD5"/>
                </a:solidFill>
              </a:rPr>
              <a:t> </a:t>
            </a:r>
            <a:r>
              <a:rPr lang="fr-FR" dirty="0">
                <a:solidFill>
                  <a:schemeClr val="accent2"/>
                </a:solidFill>
                <a:latin typeface="Courier New" charset="0"/>
              </a:rPr>
              <a:t>;</a:t>
            </a:r>
            <a:endParaRPr lang="fr-FR" dirty="0">
              <a:solidFill>
                <a:srgbClr val="0000FF"/>
              </a:solidFill>
            </a:endParaRPr>
          </a:p>
        </p:txBody>
      </p:sp>
      <p:sp>
        <p:nvSpPr>
          <p:cNvPr id="194578" name="Text Box 18"/>
          <p:cNvSpPr txBox="1">
            <a:spLocks noChangeArrowheads="1"/>
          </p:cNvSpPr>
          <p:nvPr/>
        </p:nvSpPr>
        <p:spPr bwMode="auto">
          <a:xfrm>
            <a:off x="4056801" y="4855372"/>
            <a:ext cx="21136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dirty="0"/>
              <a:t>Afficher "Bonjour";</a:t>
            </a:r>
            <a:endParaRPr lang="fr-FR" dirty="0">
              <a:solidFill>
                <a:srgbClr val="0000FF"/>
              </a:solidFill>
            </a:endParaRPr>
          </a:p>
        </p:txBody>
      </p:sp>
      <p:grpSp>
        <p:nvGrpSpPr>
          <p:cNvPr id="194582" name="Group 22"/>
          <p:cNvGrpSpPr>
            <a:grpSpLocks/>
          </p:cNvGrpSpPr>
          <p:nvPr/>
        </p:nvGrpSpPr>
        <p:grpSpPr bwMode="auto">
          <a:xfrm>
            <a:off x="1125605" y="3978165"/>
            <a:ext cx="6934200" cy="2123452"/>
            <a:chOff x="1680" y="1728"/>
            <a:chExt cx="3696" cy="1920"/>
          </a:xfrm>
        </p:grpSpPr>
        <p:sp>
          <p:nvSpPr>
            <p:cNvPr id="194579" name="Rectangle 19"/>
            <p:cNvSpPr>
              <a:spLocks noChangeArrowheads="1"/>
            </p:cNvSpPr>
            <p:nvPr/>
          </p:nvSpPr>
          <p:spPr bwMode="auto">
            <a:xfrm>
              <a:off x="1680" y="1872"/>
              <a:ext cx="3696" cy="17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noProof="1"/>
            </a:p>
          </p:txBody>
        </p:sp>
        <p:sp>
          <p:nvSpPr>
            <p:cNvPr id="194581" name="Text Box 21"/>
            <p:cNvSpPr txBox="1">
              <a:spLocks noChangeArrowheads="1"/>
            </p:cNvSpPr>
            <p:nvPr/>
          </p:nvSpPr>
          <p:spPr bwMode="auto">
            <a:xfrm>
              <a:off x="2688" y="1728"/>
              <a:ext cx="1042" cy="3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t" anchorCtr="1">
              <a:spAutoFit/>
            </a:bodyPr>
            <a:lstStyle/>
            <a:p>
              <a:r>
                <a:rPr lang="fr-FR" dirty="0"/>
                <a:t>dans quel ordre ?</a:t>
              </a:r>
            </a:p>
          </p:txBody>
        </p:sp>
      </p:grpSp>
      <p:sp>
        <p:nvSpPr>
          <p:cNvPr id="194583" name="Rectangle 23"/>
          <p:cNvSpPr>
            <a:spLocks noChangeArrowheads="1"/>
          </p:cNvSpPr>
          <p:nvPr/>
        </p:nvSpPr>
        <p:spPr bwMode="auto">
          <a:xfrm>
            <a:off x="2504462" y="1722922"/>
            <a:ext cx="328264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dirty="0"/>
              <a:t>parcourir 100 fois la boucle </a:t>
            </a:r>
            <a:r>
              <a:rPr lang="fr-FR" dirty="0">
                <a:latin typeface="Courier New" charset="0"/>
              </a:rPr>
              <a:t>=&gt;</a:t>
            </a:r>
            <a:r>
              <a:rPr lang="fr-FR" dirty="0"/>
              <a:t> </a:t>
            </a:r>
          </a:p>
        </p:txBody>
      </p:sp>
      <p:sp>
        <p:nvSpPr>
          <p:cNvPr id="194584" name="Rectangle 24"/>
          <p:cNvSpPr>
            <a:spLocks noChangeArrowheads="1"/>
          </p:cNvSpPr>
          <p:nvPr/>
        </p:nvSpPr>
        <p:spPr bwMode="auto">
          <a:xfrm>
            <a:off x="2504462" y="2240447"/>
            <a:ext cx="323947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/>
              <a:t>on a besoin d'un compteur </a:t>
            </a:r>
            <a:r>
              <a:rPr lang="fr-FR">
                <a:latin typeface="Courier New" charset="0"/>
              </a:rPr>
              <a:t>=&gt;</a:t>
            </a:r>
            <a:r>
              <a:rPr lang="fr-FR"/>
              <a:t>   </a:t>
            </a:r>
          </a:p>
        </p:txBody>
      </p:sp>
      <p:sp>
        <p:nvSpPr>
          <p:cNvPr id="194585" name="Text Box 25"/>
          <p:cNvSpPr txBox="1">
            <a:spLocks noChangeArrowheads="1"/>
          </p:cNvSpPr>
          <p:nvPr/>
        </p:nvSpPr>
        <p:spPr bwMode="auto">
          <a:xfrm>
            <a:off x="3037862" y="3399322"/>
            <a:ext cx="329154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>
                <a:solidFill>
                  <a:srgbClr val="FF3300"/>
                </a:solidFill>
              </a:rPr>
              <a:t>Initialiser</a:t>
            </a:r>
            <a:r>
              <a:rPr lang="fr-FR"/>
              <a:t> le </a:t>
            </a:r>
            <a:r>
              <a:rPr lang="fr-FR">
                <a:solidFill>
                  <a:srgbClr val="FF3300"/>
                </a:solidFill>
                <a:latin typeface="Courier New" charset="0"/>
              </a:rPr>
              <a:t>Compteur</a:t>
            </a:r>
            <a:r>
              <a:rPr lang="fr-FR"/>
              <a:t> </a:t>
            </a:r>
            <a:r>
              <a:rPr noProof="1">
                <a:sym typeface="Wingdings" charset="0"/>
              </a:rPr>
              <a:t>à  </a:t>
            </a:r>
            <a:r>
              <a:rPr lang="fr-FR" b="1">
                <a:solidFill>
                  <a:srgbClr val="FF0000"/>
                </a:solidFill>
              </a:rPr>
              <a:t>???</a:t>
            </a:r>
            <a:r>
              <a:rPr lang="fr-FR">
                <a:solidFill>
                  <a:schemeClr val="accent2"/>
                </a:solidFill>
                <a:latin typeface="Courier New" charset="0"/>
              </a:rPr>
              <a:t>;</a:t>
            </a:r>
            <a:endParaRPr lang="fr-FR"/>
          </a:p>
        </p:txBody>
      </p:sp>
      <p:sp>
        <p:nvSpPr>
          <p:cNvPr id="16" name="Titre 2"/>
          <p:cNvSpPr txBox="1">
            <a:spLocks/>
          </p:cNvSpPr>
          <p:nvPr/>
        </p:nvSpPr>
        <p:spPr>
          <a:xfrm>
            <a:off x="234387" y="226509"/>
            <a:ext cx="9054462" cy="9144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4000" dirty="0"/>
              <a:t>F. Quelques </a:t>
            </a:r>
            <a:r>
              <a:rPr lang="fr-FR" sz="4000" dirty="0" err="1"/>
              <a:t>algo</a:t>
            </a:r>
            <a:r>
              <a:rPr lang="fr-FR" sz="4000" dirty="0"/>
              <a:t>. utilisant les boucles</a:t>
            </a:r>
          </a:p>
        </p:txBody>
      </p:sp>
    </p:spTree>
    <p:extLst>
      <p:ext uri="{BB962C8B-B14F-4D97-AF65-F5344CB8AC3E}">
        <p14:creationId xmlns:p14="http://schemas.microsoft.com/office/powerpoint/2010/main" val="2992377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4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4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4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4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9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2" grpId="0" autoUpdateAnimBg="0"/>
      <p:bldP spid="194575" grpId="0" animBg="1" autoUpdateAnimBg="0"/>
      <p:bldP spid="194576" grpId="0" autoUpdateAnimBg="0"/>
      <p:bldP spid="194577" grpId="0" autoUpdateAnimBg="0"/>
      <p:bldP spid="194578" grpId="0" autoUpdateAnimBg="0"/>
      <p:bldP spid="194583" grpId="0" autoUpdateAnimBg="0"/>
      <p:bldP spid="194584" grpId="0" autoUpdateAnimBg="0"/>
      <p:bldP spid="194585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6" name="Text Box 6"/>
          <p:cNvSpPr txBox="1">
            <a:spLocks noChangeArrowheads="1"/>
          </p:cNvSpPr>
          <p:nvPr/>
        </p:nvSpPr>
        <p:spPr bwMode="auto">
          <a:xfrm>
            <a:off x="762000" y="1689508"/>
            <a:ext cx="310854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FF3300"/>
                </a:solidFill>
              </a:rPr>
              <a:t>Initialiser</a:t>
            </a:r>
            <a:r>
              <a:rPr lang="fr-FR" dirty="0"/>
              <a:t> le </a:t>
            </a:r>
            <a:r>
              <a:rPr lang="fr-FR" dirty="0">
                <a:solidFill>
                  <a:srgbClr val="FF3300"/>
                </a:solidFill>
                <a:latin typeface="Courier New" charset="0"/>
              </a:rPr>
              <a:t>compteur</a:t>
            </a:r>
            <a:r>
              <a:rPr lang="fr-FR" dirty="0"/>
              <a:t> </a:t>
            </a:r>
            <a:r>
              <a:rPr noProof="1">
                <a:sym typeface="Wingdings" charset="0"/>
              </a:rPr>
              <a:t>à  </a:t>
            </a:r>
            <a:r>
              <a:rPr lang="fr-FR" b="1" dirty="0">
                <a:solidFill>
                  <a:srgbClr val="FF0000"/>
                </a:solidFill>
              </a:rPr>
              <a:t>???</a:t>
            </a:r>
            <a:r>
              <a:rPr lang="fr-FR" dirty="0">
                <a:solidFill>
                  <a:schemeClr val="accent2"/>
                </a:solidFill>
                <a:latin typeface="Courier New" charset="0"/>
              </a:rPr>
              <a:t>;</a:t>
            </a:r>
            <a:endParaRPr lang="fr-FR" dirty="0"/>
          </a:p>
        </p:txBody>
      </p:sp>
      <p:sp>
        <p:nvSpPr>
          <p:cNvPr id="204807" name="Text Box 7"/>
          <p:cNvSpPr txBox="1">
            <a:spLocks noChangeArrowheads="1"/>
          </p:cNvSpPr>
          <p:nvPr/>
        </p:nvSpPr>
        <p:spPr bwMode="auto">
          <a:xfrm>
            <a:off x="2997083" y="3269764"/>
            <a:ext cx="25671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dirty="0"/>
              <a:t>Mettre </a:t>
            </a:r>
            <a:r>
              <a:rPr lang="fr-FR" dirty="0">
                <a:solidFill>
                  <a:srgbClr val="FF3300"/>
                </a:solidFill>
                <a:latin typeface="Courier New" charset="0"/>
              </a:rPr>
              <a:t>compteur</a:t>
            </a:r>
            <a:r>
              <a:rPr lang="fr-FR" dirty="0"/>
              <a:t> à 0 </a:t>
            </a:r>
            <a:r>
              <a:rPr lang="fr-FR" dirty="0">
                <a:solidFill>
                  <a:schemeClr val="accent2"/>
                </a:solidFill>
                <a:latin typeface="Courier New" charset="0"/>
              </a:rPr>
              <a:t>;</a:t>
            </a:r>
          </a:p>
        </p:txBody>
      </p:sp>
      <p:sp>
        <p:nvSpPr>
          <p:cNvPr id="204808" name="Text Box 8"/>
          <p:cNvSpPr txBox="1">
            <a:spLocks noChangeArrowheads="1"/>
          </p:cNvSpPr>
          <p:nvPr/>
        </p:nvSpPr>
        <p:spPr bwMode="auto">
          <a:xfrm>
            <a:off x="1913745" y="2283233"/>
            <a:ext cx="288187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dirty="0"/>
              <a:t>signification de </a:t>
            </a:r>
            <a:r>
              <a:rPr lang="fr-FR" dirty="0">
                <a:solidFill>
                  <a:srgbClr val="FF3300"/>
                </a:solidFill>
                <a:latin typeface="Courier New" charset="0"/>
              </a:rPr>
              <a:t>compteur</a:t>
            </a:r>
            <a:r>
              <a:rPr lang="fr-FR" dirty="0"/>
              <a:t> : </a:t>
            </a:r>
            <a:endParaRPr lang="fr-FR" dirty="0">
              <a:latin typeface="Courier New" charset="0"/>
            </a:endParaRPr>
          </a:p>
        </p:txBody>
      </p:sp>
      <p:sp>
        <p:nvSpPr>
          <p:cNvPr id="204809" name="Text Box 9"/>
          <p:cNvSpPr txBox="1">
            <a:spLocks noChangeArrowheads="1"/>
          </p:cNvSpPr>
          <p:nvPr/>
        </p:nvSpPr>
        <p:spPr bwMode="auto">
          <a:xfrm>
            <a:off x="1929437" y="2749703"/>
            <a:ext cx="509470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dirty="0"/>
              <a:t>nombre de fois que la boucle a été parcourue </a:t>
            </a:r>
            <a:r>
              <a:rPr lang="fr-FR" dirty="0">
                <a:latin typeface="Courier New" charset="0"/>
              </a:rPr>
              <a:t>=&gt;</a:t>
            </a:r>
          </a:p>
        </p:txBody>
      </p:sp>
      <p:sp>
        <p:nvSpPr>
          <p:cNvPr id="204810" name="Rectangle 10"/>
          <p:cNvSpPr>
            <a:spLocks noChangeArrowheads="1"/>
          </p:cNvSpPr>
          <p:nvPr/>
        </p:nvSpPr>
        <p:spPr bwMode="auto">
          <a:xfrm>
            <a:off x="873109" y="3924854"/>
            <a:ext cx="212397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FF3300"/>
                </a:solidFill>
                <a:latin typeface="Courier New" charset="0"/>
              </a:rPr>
              <a:t>compteur </a:t>
            </a:r>
            <a:r>
              <a:rPr lang="fr-FR" b="1" dirty="0">
                <a:solidFill>
                  <a:schemeClr val="accent2"/>
                </a:solidFill>
                <a:latin typeface="Courier New" charset="0"/>
              </a:rPr>
              <a:t>&lt;-</a:t>
            </a:r>
            <a:r>
              <a:rPr lang="fr-FR" dirty="0">
                <a:latin typeface="Courier New" charset="0"/>
              </a:rPr>
              <a:t> 0</a:t>
            </a:r>
            <a:r>
              <a:rPr lang="fr-FR" dirty="0">
                <a:solidFill>
                  <a:schemeClr val="accent2"/>
                </a:solidFill>
                <a:latin typeface="Courier New" charset="0"/>
              </a:rPr>
              <a:t>;</a:t>
            </a:r>
            <a:endParaRPr lang="fr-FR" dirty="0">
              <a:latin typeface="Courier New" charset="0"/>
            </a:endParaRPr>
          </a:p>
        </p:txBody>
      </p:sp>
      <p:sp>
        <p:nvSpPr>
          <p:cNvPr id="204814" name="Rectangle 14"/>
          <p:cNvSpPr>
            <a:spLocks noChangeArrowheads="1"/>
          </p:cNvSpPr>
          <p:nvPr/>
        </p:nvSpPr>
        <p:spPr bwMode="auto">
          <a:xfrm>
            <a:off x="685800" y="1033554"/>
            <a:ext cx="494237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b="1" dirty="0" err="1">
                <a:solidFill>
                  <a:schemeClr val="accent2"/>
                </a:solidFill>
                <a:latin typeface="Courier New" charset="0"/>
              </a:rPr>
              <a:t>declarer</a:t>
            </a:r>
            <a:r>
              <a:rPr lang="fr-FR" dirty="0"/>
              <a:t>  </a:t>
            </a:r>
            <a:r>
              <a:rPr lang="fr-FR" dirty="0">
                <a:solidFill>
                  <a:srgbClr val="FF3300"/>
                </a:solidFill>
                <a:latin typeface="Courier New" charset="0"/>
              </a:rPr>
              <a:t>compteur </a:t>
            </a:r>
            <a:r>
              <a:rPr lang="fr-FR" dirty="0"/>
              <a:t>:  </a:t>
            </a:r>
            <a:r>
              <a:rPr lang="fr-FR" b="1" dirty="0" err="1">
                <a:solidFill>
                  <a:schemeClr val="accent2"/>
                </a:solidFill>
                <a:latin typeface="Courier New" charset="0"/>
              </a:rPr>
              <a:t>entier_naturel</a:t>
            </a:r>
            <a:r>
              <a:rPr lang="fr-FR" dirty="0">
                <a:solidFill>
                  <a:schemeClr val="accent2"/>
                </a:solidFill>
                <a:latin typeface="Courier New" charset="0"/>
              </a:rPr>
              <a:t>;</a:t>
            </a:r>
            <a:r>
              <a:rPr lang="fr-FR" dirty="0"/>
              <a:t> </a:t>
            </a:r>
          </a:p>
        </p:txBody>
      </p:sp>
      <p:sp>
        <p:nvSpPr>
          <p:cNvPr id="15" name="Text Box 2"/>
          <p:cNvSpPr txBox="1">
            <a:spLocks noChangeArrowheads="1"/>
          </p:cNvSpPr>
          <p:nvPr/>
        </p:nvSpPr>
        <p:spPr bwMode="auto">
          <a:xfrm>
            <a:off x="609600" y="509687"/>
            <a:ext cx="53178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dirty="0"/>
              <a:t>"</a:t>
            </a:r>
            <a:r>
              <a:rPr lang="fr-FR" dirty="0">
                <a:solidFill>
                  <a:srgbClr val="FF3300"/>
                </a:solidFill>
              </a:rPr>
              <a:t>Prendre</a:t>
            </a:r>
            <a:r>
              <a:rPr lang="fr-FR" dirty="0"/>
              <a:t> un objet </a:t>
            </a:r>
            <a:r>
              <a:rPr lang="fr-FR" dirty="0" err="1"/>
              <a:t>qu</a:t>
            </a:r>
            <a:r>
              <a:rPr lang="ja-JP" altLang="fr-FR">
                <a:latin typeface="Arial"/>
              </a:rPr>
              <a:t>’</a:t>
            </a:r>
            <a:r>
              <a:rPr lang="fr-FR" dirty="0"/>
              <a:t>on désignera par </a:t>
            </a:r>
            <a:r>
              <a:rPr lang="fr-FR" dirty="0">
                <a:solidFill>
                  <a:srgbClr val="FF3300"/>
                </a:solidFill>
                <a:latin typeface="Courier New" charset="0"/>
              </a:rPr>
              <a:t>compteur</a:t>
            </a:r>
            <a:r>
              <a:rPr lang="fr-FR" dirty="0">
                <a:solidFill>
                  <a:schemeClr val="accent2"/>
                </a:solidFill>
                <a:latin typeface="Courier New" charset="0"/>
              </a:rPr>
              <a:t>;</a:t>
            </a:r>
            <a:r>
              <a:rPr lang="fr-FR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3809299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4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4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4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4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4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6" grpId="0" autoUpdateAnimBg="0"/>
      <p:bldP spid="204807" grpId="0" autoUpdateAnimBg="0"/>
      <p:bldP spid="204808" grpId="0" autoUpdateAnimBg="0"/>
      <p:bldP spid="204809" grpId="0" autoUpdateAnimBg="0"/>
      <p:bldP spid="204810" grpId="0" autoUpdateAnimBg="0"/>
      <p:bldP spid="20481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8" name="Text Box 4"/>
          <p:cNvSpPr txBox="1">
            <a:spLocks noChangeArrowheads="1"/>
          </p:cNvSpPr>
          <p:nvPr/>
        </p:nvSpPr>
        <p:spPr bwMode="auto">
          <a:xfrm>
            <a:off x="609600" y="2057400"/>
            <a:ext cx="6248400" cy="2585323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fr-FR" b="1">
                <a:solidFill>
                  <a:srgbClr val="0000FF"/>
                </a:solidFill>
                <a:latin typeface="Courier New" charset="0"/>
              </a:rPr>
              <a:t>boucle</a:t>
            </a:r>
            <a:endParaRPr lang="fr-FR"/>
          </a:p>
          <a:p>
            <a:endParaRPr lang="fr-FR"/>
          </a:p>
          <a:p>
            <a:endParaRPr lang="fr-FR"/>
          </a:p>
          <a:p>
            <a:endParaRPr lang="fr-FR"/>
          </a:p>
          <a:p>
            <a:r>
              <a:rPr lang="fr-FR"/>
              <a:t>    </a:t>
            </a:r>
          </a:p>
          <a:p>
            <a:endParaRPr lang="fr-FR"/>
          </a:p>
          <a:p>
            <a:endParaRPr lang="fr-FR"/>
          </a:p>
          <a:p>
            <a:endParaRPr lang="fr-FR"/>
          </a:p>
          <a:p>
            <a:r>
              <a:rPr lang="fr-FR" b="1">
                <a:solidFill>
                  <a:srgbClr val="0000FF"/>
                </a:solidFill>
                <a:latin typeface="Courier New" charset="0"/>
              </a:rPr>
              <a:t>fboucle</a:t>
            </a:r>
            <a:endParaRPr lang="fr-FR">
              <a:solidFill>
                <a:srgbClr val="0000FF"/>
              </a:solidFill>
            </a:endParaRPr>
          </a:p>
        </p:txBody>
      </p:sp>
      <p:sp>
        <p:nvSpPr>
          <p:cNvPr id="200709" name="Text Box 5"/>
          <p:cNvSpPr txBox="1">
            <a:spLocks noChangeArrowheads="1"/>
          </p:cNvSpPr>
          <p:nvPr/>
        </p:nvSpPr>
        <p:spPr bwMode="auto">
          <a:xfrm>
            <a:off x="1371600" y="3260725"/>
            <a:ext cx="28080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dirty="0"/>
              <a:t>Ajouter 1 au </a:t>
            </a:r>
            <a:r>
              <a:rPr lang="fr-FR" dirty="0">
                <a:solidFill>
                  <a:srgbClr val="FF3300"/>
                </a:solidFill>
                <a:latin typeface="Courier New" charset="0"/>
              </a:rPr>
              <a:t>compteur</a:t>
            </a:r>
            <a:r>
              <a:rPr lang="fr-FR" dirty="0"/>
              <a:t> </a:t>
            </a:r>
            <a:r>
              <a:rPr lang="fr-FR" dirty="0">
                <a:solidFill>
                  <a:schemeClr val="accent2"/>
                </a:solidFill>
                <a:latin typeface="Courier New" charset="0"/>
              </a:rPr>
              <a:t>;</a:t>
            </a:r>
            <a:endParaRPr lang="fr-FR" dirty="0">
              <a:solidFill>
                <a:srgbClr val="0000FF"/>
              </a:solidFill>
            </a:endParaRPr>
          </a:p>
        </p:txBody>
      </p:sp>
      <p:sp>
        <p:nvSpPr>
          <p:cNvPr id="200710" name="Text Box 6"/>
          <p:cNvSpPr txBox="1">
            <a:spLocks noChangeArrowheads="1"/>
          </p:cNvSpPr>
          <p:nvPr/>
        </p:nvSpPr>
        <p:spPr bwMode="auto">
          <a:xfrm>
            <a:off x="1371600" y="3886200"/>
            <a:ext cx="43132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b="1" dirty="0">
                <a:solidFill>
                  <a:srgbClr val="0000FF"/>
                </a:solidFill>
                <a:latin typeface="Courier New" charset="0"/>
              </a:rPr>
              <a:t>si (</a:t>
            </a:r>
            <a:r>
              <a:rPr lang="fr-FR" dirty="0">
                <a:solidFill>
                  <a:srgbClr val="FF3300"/>
                </a:solidFill>
                <a:latin typeface="Courier New" charset="0"/>
              </a:rPr>
              <a:t>compteur </a:t>
            </a:r>
            <a:r>
              <a:rPr lang="fr-FR" b="1" dirty="0">
                <a:solidFill>
                  <a:schemeClr val="accent2"/>
                </a:solidFill>
                <a:latin typeface="Courier New" charset="0"/>
              </a:rPr>
              <a:t>vaut</a:t>
            </a:r>
            <a:r>
              <a:rPr lang="fr-FR" dirty="0">
                <a:latin typeface="Courier New" charset="0"/>
              </a:rPr>
              <a:t> 100</a:t>
            </a:r>
            <a:r>
              <a:rPr lang="fr-FR" dirty="0">
                <a:solidFill>
                  <a:srgbClr val="0000FF"/>
                </a:solidFill>
              </a:rPr>
              <a:t>)  </a:t>
            </a:r>
            <a:r>
              <a:rPr lang="fr-FR" b="1" dirty="0">
                <a:solidFill>
                  <a:srgbClr val="0000FF"/>
                </a:solidFill>
                <a:latin typeface="Courier New" charset="0"/>
              </a:rPr>
              <a:t>sortie</a:t>
            </a:r>
            <a:r>
              <a:rPr lang="fr-FR" dirty="0">
                <a:solidFill>
                  <a:srgbClr val="0000FF"/>
                </a:solidFill>
              </a:rPr>
              <a:t> </a:t>
            </a:r>
            <a:r>
              <a:rPr lang="fr-FR" dirty="0">
                <a:solidFill>
                  <a:schemeClr val="accent2"/>
                </a:solidFill>
                <a:latin typeface="Courier New" charset="0"/>
              </a:rPr>
              <a:t>;</a:t>
            </a:r>
            <a:endParaRPr lang="fr-FR" dirty="0">
              <a:solidFill>
                <a:srgbClr val="0000FF"/>
              </a:solidFill>
            </a:endParaRPr>
          </a:p>
        </p:txBody>
      </p:sp>
      <p:sp>
        <p:nvSpPr>
          <p:cNvPr id="200711" name="Text Box 7"/>
          <p:cNvSpPr txBox="1">
            <a:spLocks noChangeArrowheads="1"/>
          </p:cNvSpPr>
          <p:nvPr/>
        </p:nvSpPr>
        <p:spPr bwMode="auto">
          <a:xfrm>
            <a:off x="1371600" y="2667000"/>
            <a:ext cx="21136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/>
              <a:t>Afficher "Bonjour";</a:t>
            </a:r>
            <a:endParaRPr lang="fr-FR">
              <a:solidFill>
                <a:srgbClr val="0000FF"/>
              </a:solidFill>
            </a:endParaRPr>
          </a:p>
        </p:txBody>
      </p:sp>
      <p:sp>
        <p:nvSpPr>
          <p:cNvPr id="200716" name="Rectangle 12"/>
          <p:cNvSpPr>
            <a:spLocks noChangeArrowheads="1"/>
          </p:cNvSpPr>
          <p:nvPr/>
        </p:nvSpPr>
        <p:spPr bwMode="auto">
          <a:xfrm>
            <a:off x="685800" y="990600"/>
            <a:ext cx="494237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b="1" dirty="0" err="1">
                <a:solidFill>
                  <a:schemeClr val="accent2"/>
                </a:solidFill>
                <a:latin typeface="Courier New" charset="0"/>
              </a:rPr>
              <a:t>declarer</a:t>
            </a:r>
            <a:r>
              <a:rPr lang="fr-FR" dirty="0"/>
              <a:t>  </a:t>
            </a:r>
            <a:r>
              <a:rPr lang="fr-FR" dirty="0">
                <a:solidFill>
                  <a:srgbClr val="FF3300"/>
                </a:solidFill>
                <a:latin typeface="Courier New" charset="0"/>
              </a:rPr>
              <a:t>compteur </a:t>
            </a:r>
            <a:r>
              <a:rPr lang="fr-FR" dirty="0"/>
              <a:t>:  </a:t>
            </a:r>
            <a:r>
              <a:rPr lang="fr-FR" b="1" dirty="0" err="1">
                <a:solidFill>
                  <a:schemeClr val="accent2"/>
                </a:solidFill>
                <a:latin typeface="Courier New" charset="0"/>
              </a:rPr>
              <a:t>entier_naturel</a:t>
            </a:r>
            <a:r>
              <a:rPr lang="fr-FR" dirty="0">
                <a:solidFill>
                  <a:schemeClr val="accent2"/>
                </a:solidFill>
                <a:latin typeface="Courier New" charset="0"/>
              </a:rPr>
              <a:t>;</a:t>
            </a:r>
            <a:r>
              <a:rPr lang="fr-FR" dirty="0"/>
              <a:t> </a:t>
            </a:r>
          </a:p>
        </p:txBody>
      </p:sp>
      <p:sp>
        <p:nvSpPr>
          <p:cNvPr id="200717" name="Rectangle 13"/>
          <p:cNvSpPr>
            <a:spLocks noChangeArrowheads="1"/>
          </p:cNvSpPr>
          <p:nvPr/>
        </p:nvSpPr>
        <p:spPr bwMode="auto">
          <a:xfrm>
            <a:off x="685800" y="1524000"/>
            <a:ext cx="212397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FF3300"/>
                </a:solidFill>
                <a:latin typeface="Courier New" charset="0"/>
              </a:rPr>
              <a:t>compteur </a:t>
            </a:r>
            <a:r>
              <a:rPr lang="fr-FR" b="1" dirty="0">
                <a:solidFill>
                  <a:schemeClr val="accent2"/>
                </a:solidFill>
                <a:latin typeface="Courier New" charset="0"/>
              </a:rPr>
              <a:t>&lt;-</a:t>
            </a:r>
            <a:r>
              <a:rPr lang="fr-FR" dirty="0">
                <a:latin typeface="Courier New" charset="0"/>
              </a:rPr>
              <a:t> 0</a:t>
            </a:r>
            <a:r>
              <a:rPr lang="fr-FR" dirty="0">
                <a:solidFill>
                  <a:schemeClr val="accent2"/>
                </a:solidFill>
                <a:latin typeface="Courier New" charset="0"/>
              </a:rPr>
              <a:t>;</a:t>
            </a:r>
            <a:endParaRPr lang="fr-FR" dirty="0">
              <a:latin typeface="Courier New" charset="0"/>
            </a:endParaRPr>
          </a:p>
        </p:txBody>
      </p:sp>
      <p:sp>
        <p:nvSpPr>
          <p:cNvPr id="200718" name="Freeform 14"/>
          <p:cNvSpPr>
            <a:spLocks/>
          </p:cNvSpPr>
          <p:nvPr/>
        </p:nvSpPr>
        <p:spPr bwMode="auto">
          <a:xfrm>
            <a:off x="457200" y="3429000"/>
            <a:ext cx="1066800" cy="1905000"/>
          </a:xfrm>
          <a:custGeom>
            <a:avLst/>
            <a:gdLst>
              <a:gd name="T0" fmla="*/ 528 w 720"/>
              <a:gd name="T1" fmla="*/ 0 h 1200"/>
              <a:gd name="T2" fmla="*/ 0 w 720"/>
              <a:gd name="T3" fmla="*/ 0 h 1200"/>
              <a:gd name="T4" fmla="*/ 0 w 720"/>
              <a:gd name="T5" fmla="*/ 1200 h 1200"/>
              <a:gd name="T6" fmla="*/ 720 w 720"/>
              <a:gd name="T7" fmla="*/ 1200 h 1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20" h="1200">
                <a:moveTo>
                  <a:pt x="528" y="0"/>
                </a:moveTo>
                <a:lnTo>
                  <a:pt x="0" y="0"/>
                </a:lnTo>
                <a:lnTo>
                  <a:pt x="0" y="1200"/>
                </a:lnTo>
                <a:lnTo>
                  <a:pt x="720" y="120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200719" name="Rectangle 15"/>
          <p:cNvSpPr>
            <a:spLocks noChangeArrowheads="1"/>
          </p:cNvSpPr>
          <p:nvPr/>
        </p:nvSpPr>
        <p:spPr bwMode="auto">
          <a:xfrm>
            <a:off x="1752600" y="5105400"/>
            <a:ext cx="31479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FF3300"/>
                </a:solidFill>
                <a:latin typeface="Courier New" charset="0"/>
              </a:rPr>
              <a:t>compteur </a:t>
            </a:r>
            <a:r>
              <a:rPr lang="fr-FR" dirty="0"/>
              <a:t>est une </a:t>
            </a:r>
            <a:r>
              <a:rPr lang="fr-FR" b="1" dirty="0"/>
              <a:t>variable</a:t>
            </a:r>
            <a:r>
              <a:rPr lang="fr-FR" dirty="0"/>
              <a:t>  </a:t>
            </a:r>
          </a:p>
        </p:txBody>
      </p:sp>
      <p:sp>
        <p:nvSpPr>
          <p:cNvPr id="200720" name="Freeform 16"/>
          <p:cNvSpPr>
            <a:spLocks/>
          </p:cNvSpPr>
          <p:nvPr/>
        </p:nvSpPr>
        <p:spPr bwMode="auto">
          <a:xfrm>
            <a:off x="304800" y="2895600"/>
            <a:ext cx="1219200" cy="2895600"/>
          </a:xfrm>
          <a:custGeom>
            <a:avLst/>
            <a:gdLst>
              <a:gd name="T0" fmla="*/ 576 w 720"/>
              <a:gd name="T1" fmla="*/ 0 h 1824"/>
              <a:gd name="T2" fmla="*/ 0 w 720"/>
              <a:gd name="T3" fmla="*/ 0 h 1824"/>
              <a:gd name="T4" fmla="*/ 0 w 720"/>
              <a:gd name="T5" fmla="*/ 1824 h 1824"/>
              <a:gd name="T6" fmla="*/ 720 w 720"/>
              <a:gd name="T7" fmla="*/ 1824 h 18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20" h="1824">
                <a:moveTo>
                  <a:pt x="576" y="0"/>
                </a:moveTo>
                <a:lnTo>
                  <a:pt x="0" y="0"/>
                </a:lnTo>
                <a:lnTo>
                  <a:pt x="0" y="1824"/>
                </a:lnTo>
                <a:lnTo>
                  <a:pt x="720" y="1824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200722" name="Rectangle 18"/>
          <p:cNvSpPr>
            <a:spLocks noChangeArrowheads="1"/>
          </p:cNvSpPr>
          <p:nvPr/>
        </p:nvSpPr>
        <p:spPr bwMode="auto">
          <a:xfrm>
            <a:off x="1752600" y="5638800"/>
            <a:ext cx="432882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/>
              <a:t>"Bonjour"  est une </a:t>
            </a:r>
            <a:r>
              <a:rPr lang="fr-FR" b="1"/>
              <a:t>constante</a:t>
            </a:r>
            <a:r>
              <a:rPr lang="fr-FR"/>
              <a:t>  (un littéral) </a:t>
            </a:r>
          </a:p>
        </p:txBody>
      </p:sp>
      <p:grpSp>
        <p:nvGrpSpPr>
          <p:cNvPr id="200726" name="Group 22"/>
          <p:cNvGrpSpPr>
            <a:grpSpLocks/>
          </p:cNvGrpSpPr>
          <p:nvPr/>
        </p:nvGrpSpPr>
        <p:grpSpPr bwMode="auto">
          <a:xfrm>
            <a:off x="2453759" y="1981200"/>
            <a:ext cx="4745038" cy="1905000"/>
            <a:chOff x="1680" y="1296"/>
            <a:chExt cx="2989" cy="1392"/>
          </a:xfrm>
        </p:grpSpPr>
        <p:sp>
          <p:nvSpPr>
            <p:cNvPr id="200723" name="Text Box 19"/>
            <p:cNvSpPr txBox="1">
              <a:spLocks noChangeArrowheads="1"/>
            </p:cNvSpPr>
            <p:nvPr/>
          </p:nvSpPr>
          <p:spPr bwMode="auto">
            <a:xfrm>
              <a:off x="3446" y="1964"/>
              <a:ext cx="1223" cy="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fr-FR" dirty="0"/>
                <a:t>autres constantes</a:t>
              </a:r>
            </a:p>
          </p:txBody>
        </p:sp>
        <p:sp>
          <p:nvSpPr>
            <p:cNvPr id="200724" name="Freeform 20"/>
            <p:cNvSpPr>
              <a:spLocks/>
            </p:cNvSpPr>
            <p:nvPr/>
          </p:nvSpPr>
          <p:spPr bwMode="auto">
            <a:xfrm>
              <a:off x="1680" y="1296"/>
              <a:ext cx="1728" cy="720"/>
            </a:xfrm>
            <a:custGeom>
              <a:avLst/>
              <a:gdLst>
                <a:gd name="T0" fmla="*/ 1728 w 1728"/>
                <a:gd name="T1" fmla="*/ 720 h 720"/>
                <a:gd name="T2" fmla="*/ 0 w 1728"/>
                <a:gd name="T3" fmla="*/ 144 h 720"/>
                <a:gd name="T4" fmla="*/ 0 w 1728"/>
                <a:gd name="T5" fmla="*/ 0 h 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28" h="720">
                  <a:moveTo>
                    <a:pt x="1728" y="720"/>
                  </a:moveTo>
                  <a:lnTo>
                    <a:pt x="0" y="14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00725" name="Freeform 21"/>
            <p:cNvSpPr>
              <a:spLocks/>
            </p:cNvSpPr>
            <p:nvPr/>
          </p:nvSpPr>
          <p:spPr bwMode="auto">
            <a:xfrm>
              <a:off x="2784" y="2160"/>
              <a:ext cx="624" cy="528"/>
            </a:xfrm>
            <a:custGeom>
              <a:avLst/>
              <a:gdLst>
                <a:gd name="T0" fmla="*/ 624 w 624"/>
                <a:gd name="T1" fmla="*/ 0 h 528"/>
                <a:gd name="T2" fmla="*/ 0 w 624"/>
                <a:gd name="T3" fmla="*/ 384 h 528"/>
                <a:gd name="T4" fmla="*/ 0 w 624"/>
                <a:gd name="T5" fmla="*/ 528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24" h="528">
                  <a:moveTo>
                    <a:pt x="624" y="0"/>
                  </a:moveTo>
                  <a:lnTo>
                    <a:pt x="0" y="384"/>
                  </a:lnTo>
                  <a:lnTo>
                    <a:pt x="0" y="528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</p:grpSp>
      <p:sp>
        <p:nvSpPr>
          <p:cNvPr id="200727" name="Rectangle 23"/>
          <p:cNvSpPr>
            <a:spLocks noChangeArrowheads="1"/>
          </p:cNvSpPr>
          <p:nvPr/>
        </p:nvSpPr>
        <p:spPr bwMode="auto">
          <a:xfrm>
            <a:off x="5486400" y="3413125"/>
            <a:ext cx="1835771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fr-FR" dirty="0"/>
              <a:t>de type </a:t>
            </a:r>
            <a:r>
              <a:rPr lang="fr-FR" b="1" dirty="0">
                <a:solidFill>
                  <a:schemeClr val="accent2"/>
                </a:solidFill>
                <a:latin typeface="Courier New" charset="0"/>
              </a:rPr>
              <a:t>entier</a:t>
            </a:r>
            <a:endParaRPr lang="fr-FR" dirty="0"/>
          </a:p>
        </p:txBody>
      </p:sp>
      <p:sp>
        <p:nvSpPr>
          <p:cNvPr id="200728" name="Rectangle 24"/>
          <p:cNvSpPr>
            <a:spLocks noChangeArrowheads="1"/>
          </p:cNvSpPr>
          <p:nvPr/>
        </p:nvSpPr>
        <p:spPr bwMode="auto">
          <a:xfrm>
            <a:off x="1905000" y="6096000"/>
            <a:ext cx="3775079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fr-FR" dirty="0"/>
              <a:t>de type </a:t>
            </a:r>
            <a:r>
              <a:rPr lang="fr-FR" b="1" dirty="0" err="1">
                <a:solidFill>
                  <a:schemeClr val="accent2"/>
                </a:solidFill>
                <a:latin typeface="Courier New" charset="0"/>
              </a:rPr>
              <a:t>chaine_de_caracteres</a:t>
            </a:r>
            <a:endParaRPr lang="fr-FR" dirty="0"/>
          </a:p>
        </p:txBody>
      </p:sp>
      <p:sp>
        <p:nvSpPr>
          <p:cNvPr id="200729" name="Rectangle 25"/>
          <p:cNvSpPr>
            <a:spLocks noChangeArrowheads="1"/>
          </p:cNvSpPr>
          <p:nvPr/>
        </p:nvSpPr>
        <p:spPr bwMode="auto">
          <a:xfrm>
            <a:off x="6172200" y="6096000"/>
            <a:ext cx="101822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b="1">
                <a:solidFill>
                  <a:schemeClr val="accent2"/>
                </a:solidFill>
                <a:latin typeface="Courier New" charset="0"/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2294775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0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0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00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0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00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00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00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00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00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00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0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00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200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00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08" grpId="0" animBg="1" autoUpdateAnimBg="0"/>
      <p:bldP spid="200709" grpId="0" autoUpdateAnimBg="0"/>
      <p:bldP spid="200710" grpId="0" autoUpdateAnimBg="0"/>
      <p:bldP spid="200711" grpId="0" autoUpdateAnimBg="0"/>
      <p:bldP spid="200716" grpId="0" autoUpdateAnimBg="0"/>
      <p:bldP spid="200717" grpId="0" autoUpdateAnimBg="0"/>
      <p:bldP spid="200718" grpId="0" animBg="1"/>
      <p:bldP spid="200719" grpId="0" autoUpdateAnimBg="0"/>
      <p:bldP spid="200720" grpId="0" animBg="1"/>
      <p:bldP spid="200722" grpId="0" autoUpdateAnimBg="0"/>
      <p:bldP spid="200727" grpId="0" animBg="1" autoUpdateAnimBg="0"/>
      <p:bldP spid="200728" grpId="0" animBg="1" autoUpdateAnimBg="0"/>
      <p:bldP spid="200729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 txBox="1">
            <a:spLocks/>
          </p:cNvSpPr>
          <p:nvPr/>
        </p:nvSpPr>
        <p:spPr>
          <a:xfrm>
            <a:off x="462643" y="250119"/>
            <a:ext cx="8218713" cy="9144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/>
              <a:t>A. Type complexe </a:t>
            </a:r>
            <a:r>
              <a:rPr lang="fr-FR" dirty="0">
                <a:latin typeface="Courier New"/>
                <a:cs typeface="Courier New"/>
              </a:rPr>
              <a:t>string</a:t>
            </a:r>
          </a:p>
        </p:txBody>
      </p:sp>
      <p:sp>
        <p:nvSpPr>
          <p:cNvPr id="4" name="Text Box 1028"/>
          <p:cNvSpPr txBox="1">
            <a:spLocks noChangeArrowheads="1"/>
          </p:cNvSpPr>
          <p:nvPr/>
        </p:nvSpPr>
        <p:spPr bwMode="auto">
          <a:xfrm>
            <a:off x="354442" y="1265237"/>
            <a:ext cx="197041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sz="2000" dirty="0"/>
              <a:t>A.1 identificateur</a:t>
            </a:r>
          </a:p>
        </p:txBody>
      </p:sp>
      <p:sp>
        <p:nvSpPr>
          <p:cNvPr id="5" name="Text Box 1029"/>
          <p:cNvSpPr txBox="1">
            <a:spLocks noChangeArrowheads="1"/>
          </p:cNvSpPr>
          <p:nvPr/>
        </p:nvSpPr>
        <p:spPr bwMode="auto">
          <a:xfrm>
            <a:off x="2481722" y="1236166"/>
            <a:ext cx="1098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b="1" dirty="0">
                <a:solidFill>
                  <a:schemeClr val="accent2"/>
                </a:solidFill>
                <a:latin typeface="Courier New" charset="0"/>
              </a:rPr>
              <a:t>string</a:t>
            </a:r>
          </a:p>
        </p:txBody>
      </p:sp>
      <p:sp>
        <p:nvSpPr>
          <p:cNvPr id="6" name="Text Box 1030"/>
          <p:cNvSpPr txBox="1">
            <a:spLocks noChangeArrowheads="1"/>
          </p:cNvSpPr>
          <p:nvPr/>
        </p:nvSpPr>
        <p:spPr bwMode="auto">
          <a:xfrm>
            <a:off x="3819525" y="1265237"/>
            <a:ext cx="459392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dirty="0"/>
              <a:t>littéral : suite de caractères entre guillemets</a:t>
            </a:r>
          </a:p>
          <a:p>
            <a:r>
              <a:rPr lang="fr-FR" dirty="0"/>
              <a:t>					(doubles </a:t>
            </a:r>
            <a:r>
              <a:rPr lang="fr-FR" dirty="0" err="1"/>
              <a:t>quotes</a:t>
            </a:r>
            <a:r>
              <a:rPr lang="fr-FR"/>
              <a:t>)</a:t>
            </a:r>
          </a:p>
        </p:txBody>
      </p:sp>
      <p:sp>
        <p:nvSpPr>
          <p:cNvPr id="7" name="Text Box 1031"/>
          <p:cNvSpPr txBox="1">
            <a:spLocks noChangeArrowheads="1"/>
          </p:cNvSpPr>
          <p:nvPr/>
        </p:nvSpPr>
        <p:spPr bwMode="auto">
          <a:xfrm>
            <a:off x="1577975" y="1858962"/>
            <a:ext cx="399415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b="1">
                <a:solidFill>
                  <a:schemeClr val="accent2"/>
                </a:solidFill>
                <a:latin typeface="Courier New" charset="0"/>
              </a:rPr>
              <a:t>declarer </a:t>
            </a:r>
            <a:r>
              <a:rPr lang="fr-FR">
                <a:latin typeface="Courier New" charset="0"/>
              </a:rPr>
              <a:t>Chaine</a:t>
            </a:r>
            <a:r>
              <a:rPr lang="fr-FR" b="1">
                <a:solidFill>
                  <a:schemeClr val="accent2"/>
                </a:solidFill>
                <a:latin typeface="Courier New" charset="0"/>
              </a:rPr>
              <a:t> : string;</a:t>
            </a:r>
          </a:p>
          <a:p>
            <a:endParaRPr lang="fr-FR" b="1">
              <a:solidFill>
                <a:schemeClr val="accent2"/>
              </a:solidFill>
              <a:latin typeface="Courier New" charset="0"/>
            </a:endParaRPr>
          </a:p>
          <a:p>
            <a:r>
              <a:rPr lang="fr-FR">
                <a:latin typeface="Courier New" charset="0"/>
              </a:rPr>
              <a:t>Chaine</a:t>
            </a:r>
            <a:r>
              <a:rPr lang="fr-FR" b="1">
                <a:solidFill>
                  <a:schemeClr val="accent2"/>
                </a:solidFill>
                <a:latin typeface="Courier New" charset="0"/>
              </a:rPr>
              <a:t> &lt;- "AEIOUY</a:t>
            </a:r>
            <a:r>
              <a:rPr lang="fr-FR" b="1">
                <a:solidFill>
                  <a:srgbClr val="FF0000"/>
                </a:solidFill>
                <a:latin typeface="Courier New" charset="0"/>
              </a:rPr>
              <a:t>\"</a:t>
            </a:r>
            <a:r>
              <a:rPr lang="fr-FR" b="1">
                <a:solidFill>
                  <a:schemeClr val="accent2"/>
                </a:solidFill>
                <a:latin typeface="Courier New" charset="0"/>
              </a:rPr>
              <a:t>";</a:t>
            </a:r>
          </a:p>
        </p:txBody>
      </p:sp>
      <p:sp>
        <p:nvSpPr>
          <p:cNvPr id="8" name="Text Box 1032"/>
          <p:cNvSpPr txBox="1">
            <a:spLocks noChangeArrowheads="1"/>
          </p:cNvSpPr>
          <p:nvPr/>
        </p:nvSpPr>
        <p:spPr bwMode="auto">
          <a:xfrm>
            <a:off x="462643" y="2998727"/>
            <a:ext cx="419999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sz="2000" dirty="0"/>
              <a:t>A.2 opérations et fonctions applicables</a:t>
            </a:r>
          </a:p>
        </p:txBody>
      </p:sp>
      <p:sp>
        <p:nvSpPr>
          <p:cNvPr id="9" name="Text Box 1033"/>
          <p:cNvSpPr txBox="1">
            <a:spLocks noChangeArrowheads="1"/>
          </p:cNvSpPr>
          <p:nvPr/>
        </p:nvSpPr>
        <p:spPr bwMode="auto">
          <a:xfrm>
            <a:off x="1304925" y="4205287"/>
            <a:ext cx="2927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b="1">
                <a:solidFill>
                  <a:schemeClr val="accent2"/>
                </a:solidFill>
                <a:latin typeface="Courier New" charset="0"/>
              </a:rPr>
              <a:t>&lt;    &lt;=    &gt;    &gt;=</a:t>
            </a:r>
          </a:p>
        </p:txBody>
      </p:sp>
      <p:sp>
        <p:nvSpPr>
          <p:cNvPr id="10" name="Text Box 1036"/>
          <p:cNvSpPr txBox="1">
            <a:spLocks noChangeArrowheads="1"/>
          </p:cNvSpPr>
          <p:nvPr/>
        </p:nvSpPr>
        <p:spPr bwMode="auto">
          <a:xfrm>
            <a:off x="1304925" y="4814887"/>
            <a:ext cx="2774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b="1">
                <a:solidFill>
                  <a:schemeClr val="accent2"/>
                </a:solidFill>
                <a:latin typeface="Courier New" charset="0"/>
              </a:rPr>
              <a:t>vaut  ne_vaut_pas</a:t>
            </a:r>
          </a:p>
        </p:txBody>
      </p:sp>
      <p:sp>
        <p:nvSpPr>
          <p:cNvPr id="11" name="Rectangle 1037"/>
          <p:cNvSpPr>
            <a:spLocks noChangeArrowheads="1"/>
          </p:cNvSpPr>
          <p:nvPr/>
        </p:nvSpPr>
        <p:spPr bwMode="auto">
          <a:xfrm>
            <a:off x="497539" y="5228068"/>
            <a:ext cx="210438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sz="2000" dirty="0"/>
              <a:t>A.3 concaténation</a:t>
            </a:r>
          </a:p>
        </p:txBody>
      </p:sp>
      <p:sp>
        <p:nvSpPr>
          <p:cNvPr id="12" name="Text Box 1038"/>
          <p:cNvSpPr txBox="1">
            <a:spLocks noChangeArrowheads="1"/>
          </p:cNvSpPr>
          <p:nvPr/>
        </p:nvSpPr>
        <p:spPr bwMode="auto">
          <a:xfrm>
            <a:off x="2066925" y="5668962"/>
            <a:ext cx="336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b="1">
                <a:solidFill>
                  <a:schemeClr val="accent2"/>
                </a:solidFill>
                <a:latin typeface="Courier New" charset="0"/>
              </a:rPr>
              <a:t>+</a:t>
            </a:r>
          </a:p>
        </p:txBody>
      </p:sp>
      <p:sp>
        <p:nvSpPr>
          <p:cNvPr id="13" name="Rectangle 1039"/>
          <p:cNvSpPr>
            <a:spLocks noChangeArrowheads="1"/>
          </p:cNvSpPr>
          <p:nvPr/>
        </p:nvSpPr>
        <p:spPr bwMode="auto">
          <a:xfrm>
            <a:off x="1228725" y="3595687"/>
            <a:ext cx="2470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b="1">
                <a:solidFill>
                  <a:schemeClr val="accent2"/>
                </a:solidFill>
                <a:latin typeface="Courier New" charset="0"/>
              </a:rPr>
              <a:t>taille (</a:t>
            </a:r>
            <a:r>
              <a:rPr lang="fr-FR">
                <a:latin typeface="Courier New" charset="0"/>
              </a:rPr>
              <a:t>Chaine</a:t>
            </a:r>
            <a:r>
              <a:rPr lang="fr-FR" b="1">
                <a:solidFill>
                  <a:schemeClr val="accent2"/>
                </a:solidFill>
                <a:latin typeface="Courier New" charset="0"/>
              </a:rPr>
              <a:t>)</a:t>
            </a:r>
          </a:p>
        </p:txBody>
      </p:sp>
      <p:sp>
        <p:nvSpPr>
          <p:cNvPr id="14" name="Text Box 1040"/>
          <p:cNvSpPr txBox="1">
            <a:spLocks noChangeArrowheads="1"/>
          </p:cNvSpPr>
          <p:nvPr/>
        </p:nvSpPr>
        <p:spPr bwMode="auto">
          <a:xfrm>
            <a:off x="695325" y="6034087"/>
            <a:ext cx="5060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>
                <a:latin typeface="Courier New" charset="0"/>
              </a:rPr>
              <a:t>Chaine</a:t>
            </a:r>
            <a:r>
              <a:rPr lang="fr-FR" b="1">
                <a:solidFill>
                  <a:schemeClr val="accent2"/>
                </a:solidFill>
                <a:latin typeface="Courier New" charset="0"/>
              </a:rPr>
              <a:t> &lt;- </a:t>
            </a:r>
            <a:r>
              <a:rPr lang="fr-FR">
                <a:latin typeface="Courier New" charset="0"/>
              </a:rPr>
              <a:t>Chaine</a:t>
            </a:r>
            <a:r>
              <a:rPr lang="fr-FR" b="1">
                <a:solidFill>
                  <a:schemeClr val="accent2"/>
                </a:solidFill>
                <a:latin typeface="Courier New" charset="0"/>
              </a:rPr>
              <a:t> + "0123456789";</a:t>
            </a:r>
          </a:p>
        </p:txBody>
      </p:sp>
      <p:sp>
        <p:nvSpPr>
          <p:cNvPr id="15" name="Rectangle 1041"/>
          <p:cNvSpPr>
            <a:spLocks noChangeArrowheads="1"/>
          </p:cNvSpPr>
          <p:nvPr/>
        </p:nvSpPr>
        <p:spPr bwMode="auto">
          <a:xfrm>
            <a:off x="5724525" y="2468562"/>
            <a:ext cx="1250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b="1">
                <a:solidFill>
                  <a:schemeClr val="accent2"/>
                </a:solidFill>
                <a:latin typeface="Courier New" charset="0"/>
              </a:rPr>
              <a:t>AEIOUY"</a:t>
            </a:r>
          </a:p>
        </p:txBody>
      </p:sp>
      <p:grpSp>
        <p:nvGrpSpPr>
          <p:cNvPr id="16" name="Group 1050"/>
          <p:cNvGrpSpPr>
            <a:grpSpLocks/>
          </p:cNvGrpSpPr>
          <p:nvPr/>
        </p:nvGrpSpPr>
        <p:grpSpPr bwMode="auto">
          <a:xfrm>
            <a:off x="3667125" y="2087562"/>
            <a:ext cx="4714875" cy="1752600"/>
            <a:chOff x="2400" y="1200"/>
            <a:chExt cx="2970" cy="1104"/>
          </a:xfrm>
        </p:grpSpPr>
        <p:sp>
          <p:nvSpPr>
            <p:cNvPr id="17" name="Freeform 1042"/>
            <p:cNvSpPr>
              <a:spLocks/>
            </p:cNvSpPr>
            <p:nvPr/>
          </p:nvSpPr>
          <p:spPr bwMode="auto">
            <a:xfrm>
              <a:off x="2400" y="1200"/>
              <a:ext cx="2544" cy="1104"/>
            </a:xfrm>
            <a:custGeom>
              <a:avLst/>
              <a:gdLst>
                <a:gd name="T0" fmla="*/ 0 w 2544"/>
                <a:gd name="T1" fmla="*/ 1104 h 1104"/>
                <a:gd name="T2" fmla="*/ 2544 w 2544"/>
                <a:gd name="T3" fmla="*/ 1104 h 1104"/>
                <a:gd name="T4" fmla="*/ 2544 w 2544"/>
                <a:gd name="T5" fmla="*/ 0 h 1104"/>
                <a:gd name="T6" fmla="*/ 1200 w 2544"/>
                <a:gd name="T7" fmla="*/ 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4" h="1104">
                  <a:moveTo>
                    <a:pt x="0" y="1104"/>
                  </a:moveTo>
                  <a:lnTo>
                    <a:pt x="2544" y="1104"/>
                  </a:lnTo>
                  <a:lnTo>
                    <a:pt x="2544" y="0"/>
                  </a:lnTo>
                  <a:lnTo>
                    <a:pt x="1200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8" name="Text Box 1046"/>
            <p:cNvSpPr txBox="1">
              <a:spLocks noChangeArrowheads="1"/>
            </p:cNvSpPr>
            <p:nvPr/>
          </p:nvSpPr>
          <p:spPr bwMode="auto">
            <a:xfrm>
              <a:off x="4522" y="1641"/>
              <a:ext cx="848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fr-FR" dirty="0"/>
                <a:t>chaîne vide</a:t>
              </a:r>
            </a:p>
          </p:txBody>
        </p:sp>
      </p:grpSp>
      <p:grpSp>
        <p:nvGrpSpPr>
          <p:cNvPr id="19" name="Group 1049"/>
          <p:cNvGrpSpPr>
            <a:grpSpLocks/>
          </p:cNvGrpSpPr>
          <p:nvPr/>
        </p:nvGrpSpPr>
        <p:grpSpPr bwMode="auto">
          <a:xfrm>
            <a:off x="3667125" y="2620962"/>
            <a:ext cx="2668588" cy="1143000"/>
            <a:chOff x="2400" y="1536"/>
            <a:chExt cx="1681" cy="720"/>
          </a:xfrm>
        </p:grpSpPr>
        <p:sp>
          <p:nvSpPr>
            <p:cNvPr id="20" name="Freeform 1044"/>
            <p:cNvSpPr>
              <a:spLocks/>
            </p:cNvSpPr>
            <p:nvPr/>
          </p:nvSpPr>
          <p:spPr bwMode="auto">
            <a:xfrm>
              <a:off x="2400" y="1536"/>
              <a:ext cx="1248" cy="720"/>
            </a:xfrm>
            <a:custGeom>
              <a:avLst/>
              <a:gdLst>
                <a:gd name="T0" fmla="*/ 0 w 1248"/>
                <a:gd name="T1" fmla="*/ 720 h 720"/>
                <a:gd name="T2" fmla="*/ 1248 w 1248"/>
                <a:gd name="T3" fmla="*/ 720 h 720"/>
                <a:gd name="T4" fmla="*/ 1248 w 1248"/>
                <a:gd name="T5" fmla="*/ 0 h 720"/>
                <a:gd name="T6" fmla="*/ 816 w 1248"/>
                <a:gd name="T7" fmla="*/ 0 h 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48" h="720">
                  <a:moveTo>
                    <a:pt x="0" y="720"/>
                  </a:moveTo>
                  <a:lnTo>
                    <a:pt x="1248" y="720"/>
                  </a:lnTo>
                  <a:lnTo>
                    <a:pt x="1248" y="0"/>
                  </a:lnTo>
                  <a:lnTo>
                    <a:pt x="816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1" name="Text Box 1047"/>
            <p:cNvSpPr txBox="1">
              <a:spLocks noChangeArrowheads="1"/>
            </p:cNvSpPr>
            <p:nvPr/>
          </p:nvSpPr>
          <p:spPr bwMode="auto">
            <a:xfrm>
              <a:off x="3207" y="1776"/>
              <a:ext cx="874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fr-FR" dirty="0"/>
                <a:t>7 caractères</a:t>
              </a:r>
            </a:p>
          </p:txBody>
        </p:sp>
      </p:grpSp>
      <p:grpSp>
        <p:nvGrpSpPr>
          <p:cNvPr id="22" name="Group 1051"/>
          <p:cNvGrpSpPr>
            <a:grpSpLocks/>
          </p:cNvGrpSpPr>
          <p:nvPr/>
        </p:nvGrpSpPr>
        <p:grpSpPr bwMode="auto">
          <a:xfrm>
            <a:off x="3667125" y="3916362"/>
            <a:ext cx="4787900" cy="2286000"/>
            <a:chOff x="2400" y="2352"/>
            <a:chExt cx="3016" cy="1440"/>
          </a:xfrm>
        </p:grpSpPr>
        <p:sp>
          <p:nvSpPr>
            <p:cNvPr id="23" name="Freeform 1045"/>
            <p:cNvSpPr>
              <a:spLocks/>
            </p:cNvSpPr>
            <p:nvPr/>
          </p:nvSpPr>
          <p:spPr bwMode="auto">
            <a:xfrm>
              <a:off x="2400" y="2352"/>
              <a:ext cx="2544" cy="1440"/>
            </a:xfrm>
            <a:custGeom>
              <a:avLst/>
              <a:gdLst>
                <a:gd name="T0" fmla="*/ 0 w 2400"/>
                <a:gd name="T1" fmla="*/ 0 h 1440"/>
                <a:gd name="T2" fmla="*/ 2400 w 2400"/>
                <a:gd name="T3" fmla="*/ 0 h 1440"/>
                <a:gd name="T4" fmla="*/ 2400 w 2400"/>
                <a:gd name="T5" fmla="*/ 1440 h 1440"/>
                <a:gd name="T6" fmla="*/ 1392 w 2400"/>
                <a:gd name="T7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00" h="1440">
                  <a:moveTo>
                    <a:pt x="0" y="0"/>
                  </a:moveTo>
                  <a:lnTo>
                    <a:pt x="2400" y="0"/>
                  </a:lnTo>
                  <a:lnTo>
                    <a:pt x="2400" y="1440"/>
                  </a:lnTo>
                  <a:lnTo>
                    <a:pt x="1392" y="144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4" name="Text Box 1048"/>
            <p:cNvSpPr txBox="1">
              <a:spLocks noChangeArrowheads="1"/>
            </p:cNvSpPr>
            <p:nvPr/>
          </p:nvSpPr>
          <p:spPr bwMode="auto">
            <a:xfrm>
              <a:off x="4462" y="3062"/>
              <a:ext cx="954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17 caractères</a:t>
              </a:r>
            </a:p>
          </p:txBody>
        </p:sp>
      </p:grpSp>
      <p:sp>
        <p:nvSpPr>
          <p:cNvPr id="25" name="Text Box 1034"/>
          <p:cNvSpPr txBox="1">
            <a:spLocks noChangeArrowheads="1"/>
          </p:cNvSpPr>
          <p:nvPr/>
        </p:nvSpPr>
        <p:spPr bwMode="auto">
          <a:xfrm>
            <a:off x="4518025" y="4205287"/>
            <a:ext cx="3797300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fr-FR">
                <a:sym typeface="Symbol" charset="0"/>
              </a:rPr>
              <a:t> </a:t>
            </a:r>
            <a:r>
              <a:rPr lang="fr-FR"/>
              <a:t>relation d'ordre (lexicographique)</a:t>
            </a:r>
          </a:p>
        </p:txBody>
      </p:sp>
    </p:spTree>
    <p:extLst>
      <p:ext uri="{BB962C8B-B14F-4D97-AF65-F5344CB8AC3E}">
        <p14:creationId xmlns:p14="http://schemas.microsoft.com/office/powerpoint/2010/main" val="411321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 autoUpdateAnimBg="0"/>
      <p:bldP spid="7" grpId="0" autoUpdateAnimBg="0"/>
      <p:bldP spid="8" grpId="0" autoUpdateAnimBg="0"/>
      <p:bldP spid="9" grpId="0" autoUpdateAnimBg="0"/>
      <p:bldP spid="10" grpId="0" autoUpdateAnimBg="0"/>
      <p:bldP spid="11" grpId="0" autoUpdateAnimBg="0"/>
      <p:bldP spid="12" grpId="0" autoUpdateAnimBg="0"/>
      <p:bldP spid="13" grpId="0" autoUpdateAnimBg="0"/>
      <p:bldP spid="14" grpId="0" autoUpdateAnimBg="0"/>
      <p:bldP spid="15" grpId="0" autoUpdateAnimBg="0"/>
      <p:bldP spid="25" grpId="0" animBg="1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1" name="Text Box 3"/>
          <p:cNvSpPr txBox="1">
            <a:spLocks noChangeArrowheads="1"/>
          </p:cNvSpPr>
          <p:nvPr/>
        </p:nvSpPr>
        <p:spPr bwMode="auto">
          <a:xfrm>
            <a:off x="609600" y="2133600"/>
            <a:ext cx="6248400" cy="2031325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fr-FR" b="1" dirty="0">
                <a:solidFill>
                  <a:srgbClr val="297FD5"/>
                </a:solidFill>
                <a:latin typeface="Courier New" charset="0"/>
              </a:rPr>
              <a:t>boucle</a:t>
            </a:r>
            <a:endParaRPr lang="fr-FR" dirty="0">
              <a:solidFill>
                <a:srgbClr val="297FD5"/>
              </a:solidFill>
            </a:endParaRP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    </a:t>
            </a:r>
          </a:p>
          <a:p>
            <a:endParaRPr lang="fr-FR" dirty="0"/>
          </a:p>
          <a:p>
            <a:r>
              <a:rPr lang="fr-FR" b="1" dirty="0" err="1">
                <a:solidFill>
                  <a:srgbClr val="297FD5"/>
                </a:solidFill>
                <a:latin typeface="Courier New" charset="0"/>
              </a:rPr>
              <a:t>fboucle</a:t>
            </a:r>
            <a:endParaRPr lang="fr-FR" dirty="0">
              <a:solidFill>
                <a:srgbClr val="297FD5"/>
              </a:solidFill>
            </a:endParaRPr>
          </a:p>
        </p:txBody>
      </p:sp>
      <p:sp>
        <p:nvSpPr>
          <p:cNvPr id="206852" name="Text Box 4"/>
          <p:cNvSpPr txBox="1">
            <a:spLocks noChangeArrowheads="1"/>
          </p:cNvSpPr>
          <p:nvPr/>
        </p:nvSpPr>
        <p:spPr bwMode="auto">
          <a:xfrm>
            <a:off x="1371600" y="3048000"/>
            <a:ext cx="28080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dirty="0"/>
              <a:t>Ajouter 1 au </a:t>
            </a:r>
            <a:r>
              <a:rPr lang="fr-FR" dirty="0">
                <a:solidFill>
                  <a:srgbClr val="FF3300"/>
                </a:solidFill>
                <a:latin typeface="Courier New" charset="0"/>
              </a:rPr>
              <a:t>compteur</a:t>
            </a:r>
            <a:r>
              <a:rPr lang="fr-FR" dirty="0"/>
              <a:t> </a:t>
            </a:r>
            <a:r>
              <a:rPr lang="fr-FR" dirty="0">
                <a:solidFill>
                  <a:schemeClr val="accent2"/>
                </a:solidFill>
                <a:latin typeface="Courier New" charset="0"/>
              </a:rPr>
              <a:t>;</a:t>
            </a:r>
            <a:endParaRPr lang="fr-FR" dirty="0">
              <a:solidFill>
                <a:srgbClr val="0000FF"/>
              </a:solidFill>
            </a:endParaRPr>
          </a:p>
        </p:txBody>
      </p:sp>
      <p:sp>
        <p:nvSpPr>
          <p:cNvPr id="206853" name="Text Box 5"/>
          <p:cNvSpPr txBox="1">
            <a:spLocks noChangeArrowheads="1"/>
          </p:cNvSpPr>
          <p:nvPr/>
        </p:nvSpPr>
        <p:spPr bwMode="auto">
          <a:xfrm>
            <a:off x="1371600" y="3505200"/>
            <a:ext cx="43132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b="1" dirty="0">
                <a:solidFill>
                  <a:srgbClr val="297FD5"/>
                </a:solidFill>
                <a:latin typeface="Courier New" charset="0"/>
              </a:rPr>
              <a:t>si (</a:t>
            </a:r>
            <a:r>
              <a:rPr lang="fr-FR" dirty="0">
                <a:solidFill>
                  <a:srgbClr val="FF3300"/>
                </a:solidFill>
                <a:latin typeface="Courier New" charset="0"/>
              </a:rPr>
              <a:t>compteur </a:t>
            </a:r>
            <a:r>
              <a:rPr lang="fr-FR" b="1" dirty="0">
                <a:solidFill>
                  <a:schemeClr val="accent2"/>
                </a:solidFill>
                <a:latin typeface="Courier New" charset="0"/>
              </a:rPr>
              <a:t>vaut</a:t>
            </a:r>
            <a:r>
              <a:rPr lang="fr-FR" dirty="0">
                <a:latin typeface="Courier New" charset="0"/>
              </a:rPr>
              <a:t> 100</a:t>
            </a:r>
            <a:r>
              <a:rPr lang="fr-FR" dirty="0">
                <a:solidFill>
                  <a:srgbClr val="297FD5"/>
                </a:solidFill>
              </a:rPr>
              <a:t>)  </a:t>
            </a:r>
            <a:r>
              <a:rPr lang="fr-FR" b="1" dirty="0">
                <a:solidFill>
                  <a:srgbClr val="297FD5"/>
                </a:solidFill>
                <a:latin typeface="Courier New" charset="0"/>
              </a:rPr>
              <a:t>sortie</a:t>
            </a:r>
            <a:r>
              <a:rPr lang="fr-FR" dirty="0">
                <a:solidFill>
                  <a:srgbClr val="297FD5"/>
                </a:solidFill>
              </a:rPr>
              <a:t> </a:t>
            </a:r>
            <a:r>
              <a:rPr lang="fr-FR" dirty="0">
                <a:solidFill>
                  <a:schemeClr val="accent2"/>
                </a:solidFill>
                <a:latin typeface="Courier New" charset="0"/>
              </a:rPr>
              <a:t>;</a:t>
            </a:r>
            <a:endParaRPr lang="fr-FR" dirty="0">
              <a:solidFill>
                <a:srgbClr val="0000FF"/>
              </a:solidFill>
            </a:endParaRPr>
          </a:p>
        </p:txBody>
      </p:sp>
      <p:sp>
        <p:nvSpPr>
          <p:cNvPr id="206854" name="Text Box 6"/>
          <p:cNvSpPr txBox="1">
            <a:spLocks noChangeArrowheads="1"/>
          </p:cNvSpPr>
          <p:nvPr/>
        </p:nvSpPr>
        <p:spPr bwMode="auto">
          <a:xfrm>
            <a:off x="1371600" y="2611438"/>
            <a:ext cx="309362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b="1" dirty="0">
                <a:solidFill>
                  <a:srgbClr val="297FD5"/>
                </a:solidFill>
                <a:latin typeface="Courier New" charset="0"/>
              </a:rPr>
              <a:t>afficher</a:t>
            </a:r>
            <a:r>
              <a:rPr lang="fr-FR" dirty="0">
                <a:solidFill>
                  <a:srgbClr val="297FD5"/>
                </a:solidFill>
                <a:latin typeface="Courier New" charset="0"/>
              </a:rPr>
              <a:t> </a:t>
            </a:r>
            <a:r>
              <a:rPr lang="fr-FR" dirty="0">
                <a:latin typeface="Courier New" charset="0"/>
              </a:rPr>
              <a:t>("Bonjour")</a:t>
            </a:r>
            <a:r>
              <a:rPr lang="fr-FR" b="1" dirty="0">
                <a:solidFill>
                  <a:srgbClr val="297FD5"/>
                </a:solidFill>
                <a:latin typeface="Courier New" charset="0"/>
              </a:rPr>
              <a:t>;</a:t>
            </a:r>
            <a:endParaRPr lang="fr-FR" dirty="0">
              <a:solidFill>
                <a:srgbClr val="297FD5"/>
              </a:solidFill>
            </a:endParaRPr>
          </a:p>
        </p:txBody>
      </p:sp>
      <p:sp>
        <p:nvSpPr>
          <p:cNvPr id="206855" name="Rectangle 7"/>
          <p:cNvSpPr>
            <a:spLocks noChangeArrowheads="1"/>
          </p:cNvSpPr>
          <p:nvPr/>
        </p:nvSpPr>
        <p:spPr bwMode="auto">
          <a:xfrm>
            <a:off x="762000" y="1600200"/>
            <a:ext cx="212397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FF3300"/>
                </a:solidFill>
                <a:latin typeface="Courier New" charset="0"/>
              </a:rPr>
              <a:t>compteur </a:t>
            </a:r>
            <a:r>
              <a:rPr lang="fr-FR" b="1" dirty="0">
                <a:solidFill>
                  <a:schemeClr val="accent2"/>
                </a:solidFill>
                <a:latin typeface="Courier New" charset="0"/>
              </a:rPr>
              <a:t>&lt;-</a:t>
            </a:r>
            <a:r>
              <a:rPr lang="fr-FR" dirty="0">
                <a:latin typeface="Courier New" charset="0"/>
              </a:rPr>
              <a:t> 0</a:t>
            </a:r>
            <a:r>
              <a:rPr lang="fr-FR" dirty="0">
                <a:solidFill>
                  <a:schemeClr val="accent2"/>
                </a:solidFill>
                <a:latin typeface="Courier New" charset="0"/>
              </a:rPr>
              <a:t>;</a:t>
            </a:r>
            <a:endParaRPr lang="fr-FR" dirty="0">
              <a:latin typeface="Courier New" charset="0"/>
            </a:endParaRPr>
          </a:p>
        </p:txBody>
      </p:sp>
      <p:sp>
        <p:nvSpPr>
          <p:cNvPr id="206856" name="Rectangle 8"/>
          <p:cNvSpPr>
            <a:spLocks noChangeArrowheads="1"/>
          </p:cNvSpPr>
          <p:nvPr/>
        </p:nvSpPr>
        <p:spPr bwMode="auto">
          <a:xfrm>
            <a:off x="685800" y="1143000"/>
            <a:ext cx="494237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b="1" dirty="0" err="1">
                <a:solidFill>
                  <a:schemeClr val="accent2"/>
                </a:solidFill>
                <a:latin typeface="Courier New" charset="0"/>
              </a:rPr>
              <a:t>declarer</a:t>
            </a:r>
            <a:r>
              <a:rPr lang="fr-FR" dirty="0"/>
              <a:t>  </a:t>
            </a:r>
            <a:r>
              <a:rPr lang="fr-FR" dirty="0">
                <a:solidFill>
                  <a:srgbClr val="FF3300"/>
                </a:solidFill>
                <a:latin typeface="Courier New" charset="0"/>
              </a:rPr>
              <a:t>compteur </a:t>
            </a:r>
            <a:r>
              <a:rPr lang="fr-FR" dirty="0"/>
              <a:t>:  </a:t>
            </a:r>
            <a:r>
              <a:rPr lang="fr-FR" b="1" dirty="0" err="1">
                <a:solidFill>
                  <a:schemeClr val="accent2"/>
                </a:solidFill>
                <a:latin typeface="Courier New" charset="0"/>
              </a:rPr>
              <a:t>entier_naturel</a:t>
            </a:r>
            <a:r>
              <a:rPr lang="fr-FR" dirty="0">
                <a:solidFill>
                  <a:schemeClr val="accent2"/>
                </a:solidFill>
                <a:latin typeface="Courier New" charset="0"/>
              </a:rPr>
              <a:t>;</a:t>
            </a:r>
            <a:r>
              <a:rPr lang="fr-FR" dirty="0"/>
              <a:t> </a:t>
            </a:r>
          </a:p>
        </p:txBody>
      </p:sp>
      <p:sp>
        <p:nvSpPr>
          <p:cNvPr id="206857" name="Text Box 9"/>
          <p:cNvSpPr txBox="1">
            <a:spLocks noChangeArrowheads="1"/>
          </p:cNvSpPr>
          <p:nvPr/>
        </p:nvSpPr>
        <p:spPr bwMode="auto">
          <a:xfrm>
            <a:off x="762000" y="5257800"/>
            <a:ext cx="410240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FF3300"/>
                </a:solidFill>
                <a:latin typeface="Courier New" charset="0"/>
              </a:rPr>
              <a:t>compteur</a:t>
            </a:r>
            <a:r>
              <a:rPr lang="fr-FR" dirty="0"/>
              <a:t> </a:t>
            </a:r>
            <a:r>
              <a:rPr lang="fr-FR" b="1" dirty="0">
                <a:solidFill>
                  <a:schemeClr val="accent2"/>
                </a:solidFill>
                <a:latin typeface="Courier New" charset="0"/>
              </a:rPr>
              <a:t>&lt;-</a:t>
            </a:r>
            <a:r>
              <a:rPr lang="fr-FR" dirty="0">
                <a:latin typeface="Courier New" charset="0"/>
              </a:rPr>
              <a:t> (</a:t>
            </a:r>
            <a:r>
              <a:rPr lang="fr-FR" dirty="0">
                <a:solidFill>
                  <a:srgbClr val="FF3300"/>
                </a:solidFill>
                <a:latin typeface="Courier New" charset="0"/>
              </a:rPr>
              <a:t>compteur</a:t>
            </a:r>
            <a:r>
              <a:rPr lang="fr-FR" dirty="0">
                <a:latin typeface="Courier New" charset="0"/>
              </a:rPr>
              <a:t>  +  1)</a:t>
            </a:r>
            <a:r>
              <a:rPr lang="fr-FR" dirty="0">
                <a:solidFill>
                  <a:schemeClr val="accent2"/>
                </a:solidFill>
                <a:latin typeface="Courier New" charset="0"/>
              </a:rPr>
              <a:t>;</a:t>
            </a:r>
          </a:p>
        </p:txBody>
      </p:sp>
      <p:sp>
        <p:nvSpPr>
          <p:cNvPr id="206858" name="Rectangle 10"/>
          <p:cNvSpPr>
            <a:spLocks noChangeArrowheads="1"/>
          </p:cNvSpPr>
          <p:nvPr/>
        </p:nvSpPr>
        <p:spPr bwMode="auto">
          <a:xfrm>
            <a:off x="533400" y="4495800"/>
            <a:ext cx="826135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fr-FR" dirty="0"/>
              <a:t>"nouvelle" valeur de</a:t>
            </a:r>
            <a:r>
              <a:rPr lang="fr-FR" dirty="0">
                <a:latin typeface="Courier New" charset="0"/>
              </a:rPr>
              <a:t> </a:t>
            </a:r>
            <a:r>
              <a:rPr lang="fr-FR" dirty="0">
                <a:solidFill>
                  <a:srgbClr val="FF3300"/>
                </a:solidFill>
                <a:latin typeface="Courier New" charset="0"/>
              </a:rPr>
              <a:t>compteur</a:t>
            </a:r>
            <a:r>
              <a:rPr lang="fr-FR" dirty="0">
                <a:latin typeface="Courier New" charset="0"/>
              </a:rPr>
              <a:t> </a:t>
            </a:r>
            <a:r>
              <a:rPr lang="fr-FR" dirty="0"/>
              <a:t>c'est</a:t>
            </a:r>
            <a:r>
              <a:rPr lang="fr-FR" dirty="0">
                <a:latin typeface="Courier New" charset="0"/>
              </a:rPr>
              <a:t> </a:t>
            </a:r>
          </a:p>
          <a:p>
            <a:r>
              <a:rPr lang="fr-FR" dirty="0">
                <a:latin typeface="Courier New" charset="0"/>
              </a:rPr>
              <a:t>                 </a:t>
            </a:r>
            <a:r>
              <a:rPr lang="fr-FR" dirty="0"/>
              <a:t>("ancienne" valeur de</a:t>
            </a:r>
            <a:r>
              <a:rPr lang="fr-FR" dirty="0">
                <a:latin typeface="Courier New" charset="0"/>
              </a:rPr>
              <a:t> </a:t>
            </a:r>
            <a:r>
              <a:rPr lang="fr-FR" dirty="0">
                <a:solidFill>
                  <a:srgbClr val="FF3300"/>
                </a:solidFill>
                <a:latin typeface="Courier New" charset="0"/>
              </a:rPr>
              <a:t>compteur</a:t>
            </a:r>
            <a:r>
              <a:rPr lang="fr-FR" dirty="0">
                <a:latin typeface="Courier New" charset="0"/>
              </a:rPr>
              <a:t> </a:t>
            </a:r>
            <a:r>
              <a:rPr lang="fr-FR" dirty="0"/>
              <a:t>+ 1)</a:t>
            </a:r>
            <a:r>
              <a:rPr lang="fr-FR" dirty="0">
                <a:solidFill>
                  <a:schemeClr val="accent2"/>
                </a:solidFill>
                <a:latin typeface="Courier New" charset="0"/>
              </a:rPr>
              <a:t>;</a:t>
            </a:r>
          </a:p>
        </p:txBody>
      </p:sp>
      <p:sp>
        <p:nvSpPr>
          <p:cNvPr id="206859" name="Freeform 11"/>
          <p:cNvSpPr>
            <a:spLocks/>
          </p:cNvSpPr>
          <p:nvPr/>
        </p:nvSpPr>
        <p:spPr bwMode="auto">
          <a:xfrm>
            <a:off x="304800" y="3276600"/>
            <a:ext cx="990600" cy="1371600"/>
          </a:xfrm>
          <a:custGeom>
            <a:avLst/>
            <a:gdLst>
              <a:gd name="T0" fmla="*/ 720 w 720"/>
              <a:gd name="T1" fmla="*/ 0 h 1248"/>
              <a:gd name="T2" fmla="*/ 0 w 720"/>
              <a:gd name="T3" fmla="*/ 0 h 1248"/>
              <a:gd name="T4" fmla="*/ 0 w 720"/>
              <a:gd name="T5" fmla="*/ 1248 h 1248"/>
              <a:gd name="T6" fmla="*/ 192 w 720"/>
              <a:gd name="T7" fmla="*/ 1248 h 1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20" h="1248">
                <a:moveTo>
                  <a:pt x="720" y="0"/>
                </a:moveTo>
                <a:lnTo>
                  <a:pt x="0" y="0"/>
                </a:lnTo>
                <a:lnTo>
                  <a:pt x="0" y="1248"/>
                </a:lnTo>
                <a:lnTo>
                  <a:pt x="192" y="1248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grpSp>
        <p:nvGrpSpPr>
          <p:cNvPr id="206860" name="Group 12"/>
          <p:cNvGrpSpPr>
            <a:grpSpLocks/>
          </p:cNvGrpSpPr>
          <p:nvPr/>
        </p:nvGrpSpPr>
        <p:grpSpPr bwMode="auto">
          <a:xfrm>
            <a:off x="2572407" y="5638804"/>
            <a:ext cx="1905000" cy="674688"/>
            <a:chOff x="1680" y="3552"/>
            <a:chExt cx="1200" cy="425"/>
          </a:xfrm>
        </p:grpSpPr>
        <p:sp>
          <p:nvSpPr>
            <p:cNvPr id="206861" name="Text Box 13"/>
            <p:cNvSpPr txBox="1">
              <a:spLocks noChangeArrowheads="1"/>
            </p:cNvSpPr>
            <p:nvPr/>
          </p:nvSpPr>
          <p:spPr bwMode="auto">
            <a:xfrm>
              <a:off x="1872" y="3744"/>
              <a:ext cx="85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fr-FR" dirty="0"/>
                <a:t>facultatives</a:t>
              </a:r>
            </a:p>
          </p:txBody>
        </p:sp>
        <p:sp>
          <p:nvSpPr>
            <p:cNvPr id="206862" name="Line 14"/>
            <p:cNvSpPr>
              <a:spLocks noChangeShapeType="1"/>
            </p:cNvSpPr>
            <p:nvPr/>
          </p:nvSpPr>
          <p:spPr bwMode="auto">
            <a:xfrm flipH="1" flipV="1">
              <a:off x="1680" y="3552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06863" name="Line 15"/>
            <p:cNvSpPr>
              <a:spLocks noChangeShapeType="1"/>
            </p:cNvSpPr>
            <p:nvPr/>
          </p:nvSpPr>
          <p:spPr bwMode="auto">
            <a:xfrm flipV="1">
              <a:off x="2736" y="3552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83765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6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6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6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06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7" grpId="0" autoUpdateAnimBg="0"/>
      <p:bldP spid="206858" grpId="0" autoUpdateAnimBg="0"/>
      <p:bldP spid="20685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912" name="Text Box 16"/>
          <p:cNvSpPr txBox="1">
            <a:spLocks noChangeArrowheads="1"/>
          </p:cNvSpPr>
          <p:nvPr/>
        </p:nvSpPr>
        <p:spPr bwMode="auto">
          <a:xfrm>
            <a:off x="762000" y="1508125"/>
            <a:ext cx="4480714" cy="4524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b="1" dirty="0">
                <a:solidFill>
                  <a:schemeClr val="accent2"/>
                </a:solidFill>
                <a:latin typeface="Courier New" charset="0"/>
              </a:rPr>
              <a:t>algorithme</a:t>
            </a:r>
            <a:r>
              <a:rPr lang="fr-FR" dirty="0">
                <a:latin typeface="Courier New" charset="0"/>
              </a:rPr>
              <a:t> </a:t>
            </a:r>
            <a:r>
              <a:rPr lang="fr-FR" i="1" dirty="0">
                <a:latin typeface="Courier New" charset="0"/>
              </a:rPr>
              <a:t>Afficher_100_Bonjour</a:t>
            </a:r>
            <a:endParaRPr lang="fr-FR" dirty="0">
              <a:latin typeface="Courier New" charset="0"/>
            </a:endParaRPr>
          </a:p>
          <a:p>
            <a:r>
              <a:rPr lang="fr-FR" b="1" dirty="0" err="1">
                <a:solidFill>
                  <a:schemeClr val="accent2"/>
                </a:solidFill>
                <a:latin typeface="Courier New" charset="0"/>
              </a:rPr>
              <a:t>debut</a:t>
            </a:r>
            <a:endParaRPr lang="fr-FR" b="1" dirty="0">
              <a:solidFill>
                <a:schemeClr val="accent2"/>
              </a:solidFill>
              <a:latin typeface="Courier New" charset="0"/>
            </a:endParaRPr>
          </a:p>
          <a:p>
            <a:endParaRPr lang="fr-FR" dirty="0">
              <a:latin typeface="Courier New" charset="0"/>
            </a:endParaRPr>
          </a:p>
          <a:p>
            <a:endParaRPr lang="fr-FR" dirty="0">
              <a:latin typeface="Courier New" charset="0"/>
            </a:endParaRPr>
          </a:p>
          <a:p>
            <a:endParaRPr lang="fr-FR" dirty="0">
              <a:latin typeface="Courier New" charset="0"/>
            </a:endParaRPr>
          </a:p>
          <a:p>
            <a:endParaRPr lang="fr-FR" dirty="0">
              <a:latin typeface="Courier New" charset="0"/>
            </a:endParaRPr>
          </a:p>
          <a:p>
            <a:endParaRPr lang="fr-FR" dirty="0">
              <a:latin typeface="Courier New" charset="0"/>
            </a:endParaRPr>
          </a:p>
          <a:p>
            <a:endParaRPr lang="fr-FR" dirty="0">
              <a:latin typeface="Courier New" charset="0"/>
            </a:endParaRPr>
          </a:p>
          <a:p>
            <a:r>
              <a:rPr lang="fr-FR" dirty="0">
                <a:latin typeface="Courier New" charset="0"/>
              </a:rPr>
              <a:t>	</a:t>
            </a:r>
          </a:p>
          <a:p>
            <a:endParaRPr lang="fr-FR" dirty="0">
              <a:latin typeface="Courier New" charset="0"/>
            </a:endParaRPr>
          </a:p>
          <a:p>
            <a:endParaRPr lang="fr-FR" dirty="0">
              <a:latin typeface="Courier New" charset="0"/>
            </a:endParaRPr>
          </a:p>
          <a:p>
            <a:endParaRPr lang="fr-FR" dirty="0">
              <a:latin typeface="Courier New" charset="0"/>
            </a:endParaRPr>
          </a:p>
          <a:p>
            <a:endParaRPr lang="fr-FR" dirty="0">
              <a:latin typeface="Courier New" charset="0"/>
            </a:endParaRPr>
          </a:p>
          <a:p>
            <a:endParaRPr lang="fr-FR" dirty="0">
              <a:latin typeface="Courier New" charset="0"/>
            </a:endParaRPr>
          </a:p>
          <a:p>
            <a:endParaRPr lang="fr-FR" dirty="0">
              <a:latin typeface="Courier New" charset="0"/>
            </a:endParaRPr>
          </a:p>
          <a:p>
            <a:r>
              <a:rPr lang="fr-FR" b="1" dirty="0">
                <a:solidFill>
                  <a:schemeClr val="accent2"/>
                </a:solidFill>
                <a:latin typeface="Courier New" charset="0"/>
              </a:rPr>
              <a:t>fin</a:t>
            </a:r>
            <a:endParaRPr lang="fr-FR" dirty="0">
              <a:latin typeface="Courier New" charset="0"/>
            </a:endParaRPr>
          </a:p>
        </p:txBody>
      </p:sp>
      <p:sp>
        <p:nvSpPr>
          <p:cNvPr id="208903" name="Rectangle 7"/>
          <p:cNvSpPr>
            <a:spLocks noChangeArrowheads="1"/>
          </p:cNvSpPr>
          <p:nvPr/>
        </p:nvSpPr>
        <p:spPr bwMode="auto">
          <a:xfrm>
            <a:off x="1524000" y="2701925"/>
            <a:ext cx="211468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FF3300"/>
                </a:solidFill>
                <a:latin typeface="Courier New" charset="0"/>
              </a:rPr>
              <a:t>compteur </a:t>
            </a:r>
            <a:r>
              <a:rPr lang="fr-FR" b="1" dirty="0">
                <a:solidFill>
                  <a:schemeClr val="accent2"/>
                </a:solidFill>
                <a:latin typeface="Courier New" charset="0"/>
              </a:rPr>
              <a:t>&lt;-</a:t>
            </a:r>
            <a:r>
              <a:rPr lang="fr-FR" dirty="0">
                <a:latin typeface="Courier New" charset="0"/>
              </a:rPr>
              <a:t> 0</a:t>
            </a:r>
            <a:r>
              <a:rPr lang="fr-FR" dirty="0">
                <a:solidFill>
                  <a:schemeClr val="accent2"/>
                </a:solidFill>
                <a:latin typeface="Courier New" charset="0"/>
              </a:rPr>
              <a:t>;</a:t>
            </a:r>
            <a:endParaRPr lang="fr-FR" dirty="0">
              <a:latin typeface="Courier New" charset="0"/>
            </a:endParaRPr>
          </a:p>
        </p:txBody>
      </p:sp>
      <p:sp>
        <p:nvSpPr>
          <p:cNvPr id="208916" name="Rectangle 20"/>
          <p:cNvSpPr>
            <a:spLocks noChangeArrowheads="1"/>
          </p:cNvSpPr>
          <p:nvPr/>
        </p:nvSpPr>
        <p:spPr bwMode="auto">
          <a:xfrm>
            <a:off x="838200" y="914400"/>
            <a:ext cx="156312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/>
              <a:t>version finale</a:t>
            </a:r>
          </a:p>
        </p:txBody>
      </p:sp>
      <p:sp>
        <p:nvSpPr>
          <p:cNvPr id="208899" name="Text Box 3"/>
          <p:cNvSpPr txBox="1">
            <a:spLocks noChangeArrowheads="1"/>
          </p:cNvSpPr>
          <p:nvPr/>
        </p:nvSpPr>
        <p:spPr bwMode="auto">
          <a:xfrm>
            <a:off x="1524000" y="3235325"/>
            <a:ext cx="6248400" cy="2585323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fr-FR" b="1" dirty="0">
                <a:solidFill>
                  <a:srgbClr val="297FD5"/>
                </a:solidFill>
                <a:latin typeface="Courier New" charset="0"/>
              </a:rPr>
              <a:t>boucle</a:t>
            </a:r>
            <a:endParaRPr lang="fr-FR" dirty="0">
              <a:solidFill>
                <a:srgbClr val="297FD5"/>
              </a:solidFill>
            </a:endParaRPr>
          </a:p>
          <a:p>
            <a:endParaRPr lang="fr-FR" b="1" dirty="0">
              <a:solidFill>
                <a:srgbClr val="0000FF"/>
              </a:solidFill>
              <a:latin typeface="Courier New" charset="0"/>
            </a:endParaRPr>
          </a:p>
          <a:p>
            <a:r>
              <a:rPr lang="fr-FR" b="1" dirty="0">
                <a:solidFill>
                  <a:srgbClr val="0000FF"/>
                </a:solidFill>
                <a:latin typeface="Courier New" charset="0"/>
              </a:rPr>
              <a:t>    </a:t>
            </a:r>
            <a:r>
              <a:rPr lang="fr-FR" b="1" dirty="0">
                <a:solidFill>
                  <a:srgbClr val="297FD5"/>
                </a:solidFill>
                <a:latin typeface="Courier New" charset="0"/>
              </a:rPr>
              <a:t>afficher</a:t>
            </a:r>
            <a:r>
              <a:rPr lang="fr-FR" dirty="0">
                <a:solidFill>
                  <a:srgbClr val="297FD5"/>
                </a:solidFill>
                <a:latin typeface="Courier New" charset="0"/>
              </a:rPr>
              <a:t> </a:t>
            </a:r>
            <a:r>
              <a:rPr lang="fr-FR" dirty="0">
                <a:latin typeface="Courier New" charset="0"/>
              </a:rPr>
              <a:t>("Bonjour")</a:t>
            </a:r>
            <a:r>
              <a:rPr lang="fr-FR" b="1" dirty="0">
                <a:solidFill>
                  <a:srgbClr val="0000FF"/>
                </a:solidFill>
                <a:latin typeface="Courier New" charset="0"/>
              </a:rPr>
              <a:t>;</a:t>
            </a:r>
            <a:endParaRPr lang="fr-FR" dirty="0"/>
          </a:p>
          <a:p>
            <a:endParaRPr lang="fr-FR" dirty="0"/>
          </a:p>
          <a:p>
            <a:r>
              <a:rPr lang="fr-FR" dirty="0"/>
              <a:t>         </a:t>
            </a:r>
            <a:r>
              <a:rPr lang="fr-FR" dirty="0">
                <a:solidFill>
                  <a:srgbClr val="FF3300"/>
                </a:solidFill>
                <a:latin typeface="Courier New" charset="0"/>
              </a:rPr>
              <a:t>compteur</a:t>
            </a:r>
            <a:r>
              <a:rPr lang="fr-FR" dirty="0"/>
              <a:t> </a:t>
            </a:r>
            <a:r>
              <a:rPr lang="fr-FR" b="1" dirty="0">
                <a:solidFill>
                  <a:schemeClr val="accent2"/>
                </a:solidFill>
                <a:latin typeface="Courier New" charset="0"/>
              </a:rPr>
              <a:t>&lt;-</a:t>
            </a:r>
            <a:r>
              <a:rPr lang="fr-FR" dirty="0">
                <a:latin typeface="Courier New" charset="0"/>
              </a:rPr>
              <a:t> </a:t>
            </a:r>
            <a:r>
              <a:rPr lang="fr-FR" dirty="0">
                <a:solidFill>
                  <a:srgbClr val="FF3300"/>
                </a:solidFill>
                <a:latin typeface="Courier New" charset="0"/>
              </a:rPr>
              <a:t>compteur</a:t>
            </a:r>
            <a:r>
              <a:rPr lang="fr-FR" dirty="0">
                <a:latin typeface="Courier New" charset="0"/>
              </a:rPr>
              <a:t> + 1</a:t>
            </a:r>
            <a:r>
              <a:rPr lang="fr-FR" dirty="0">
                <a:solidFill>
                  <a:schemeClr val="accent2"/>
                </a:solidFill>
                <a:latin typeface="Courier New" charset="0"/>
              </a:rPr>
              <a:t>;</a:t>
            </a:r>
            <a:endParaRPr lang="fr-FR" dirty="0"/>
          </a:p>
          <a:p>
            <a:endParaRPr lang="fr-FR" b="1" dirty="0">
              <a:solidFill>
                <a:srgbClr val="0000FF"/>
              </a:solidFill>
              <a:latin typeface="Courier New" charset="0"/>
            </a:endParaRPr>
          </a:p>
          <a:p>
            <a:r>
              <a:rPr lang="fr-FR" b="1" dirty="0">
                <a:solidFill>
                  <a:srgbClr val="0000FF"/>
                </a:solidFill>
                <a:latin typeface="Courier New" charset="0"/>
              </a:rPr>
              <a:t>    </a:t>
            </a:r>
            <a:r>
              <a:rPr lang="fr-FR" b="1" dirty="0">
                <a:solidFill>
                  <a:srgbClr val="297FD5"/>
                </a:solidFill>
                <a:latin typeface="Courier New" charset="0"/>
              </a:rPr>
              <a:t>si (</a:t>
            </a:r>
            <a:r>
              <a:rPr lang="fr-FR" dirty="0">
                <a:solidFill>
                  <a:srgbClr val="FF3300"/>
                </a:solidFill>
                <a:latin typeface="Courier New" charset="0"/>
              </a:rPr>
              <a:t>compteur </a:t>
            </a:r>
            <a:r>
              <a:rPr lang="fr-FR" b="1" dirty="0">
                <a:solidFill>
                  <a:schemeClr val="accent2"/>
                </a:solidFill>
                <a:latin typeface="Courier New" charset="0"/>
              </a:rPr>
              <a:t>vaut</a:t>
            </a:r>
            <a:r>
              <a:rPr lang="fr-FR" dirty="0">
                <a:latin typeface="Courier New" charset="0"/>
              </a:rPr>
              <a:t> 100</a:t>
            </a:r>
            <a:r>
              <a:rPr lang="fr-FR" dirty="0">
                <a:solidFill>
                  <a:srgbClr val="297FD5"/>
                </a:solidFill>
              </a:rPr>
              <a:t>)  </a:t>
            </a:r>
            <a:r>
              <a:rPr lang="fr-FR" b="1" dirty="0">
                <a:solidFill>
                  <a:srgbClr val="297FD5"/>
                </a:solidFill>
                <a:latin typeface="Courier New" charset="0"/>
              </a:rPr>
              <a:t>sortie</a:t>
            </a:r>
            <a:r>
              <a:rPr lang="fr-FR" dirty="0">
                <a:solidFill>
                  <a:srgbClr val="297FD5"/>
                </a:solidFill>
              </a:rPr>
              <a:t> </a:t>
            </a:r>
            <a:r>
              <a:rPr lang="fr-FR" dirty="0">
                <a:solidFill>
                  <a:schemeClr val="accent2"/>
                </a:solidFill>
                <a:latin typeface="Courier New" charset="0"/>
              </a:rPr>
              <a:t>;</a:t>
            </a:r>
            <a:endParaRPr lang="fr-FR" dirty="0"/>
          </a:p>
          <a:p>
            <a:endParaRPr lang="fr-FR" b="1" dirty="0">
              <a:solidFill>
                <a:srgbClr val="0000FF"/>
              </a:solidFill>
              <a:latin typeface="Courier New" charset="0"/>
            </a:endParaRPr>
          </a:p>
          <a:p>
            <a:r>
              <a:rPr lang="fr-FR" b="1" dirty="0" err="1">
                <a:solidFill>
                  <a:srgbClr val="297FD5"/>
                </a:solidFill>
                <a:latin typeface="Courier New" charset="0"/>
              </a:rPr>
              <a:t>fboucle</a:t>
            </a:r>
            <a:endParaRPr lang="fr-FR" b="1" dirty="0">
              <a:solidFill>
                <a:srgbClr val="297FD5"/>
              </a:solidFill>
              <a:latin typeface="Courier New" charset="0"/>
            </a:endParaRPr>
          </a:p>
        </p:txBody>
      </p:sp>
      <p:sp>
        <p:nvSpPr>
          <p:cNvPr id="208904" name="Rectangle 8"/>
          <p:cNvSpPr>
            <a:spLocks noChangeArrowheads="1"/>
          </p:cNvSpPr>
          <p:nvPr/>
        </p:nvSpPr>
        <p:spPr bwMode="auto">
          <a:xfrm>
            <a:off x="1524000" y="2244725"/>
            <a:ext cx="494237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b="1" dirty="0" err="1">
                <a:solidFill>
                  <a:schemeClr val="accent2"/>
                </a:solidFill>
                <a:latin typeface="Courier New" charset="0"/>
              </a:rPr>
              <a:t>declarer</a:t>
            </a:r>
            <a:r>
              <a:rPr lang="fr-FR" dirty="0"/>
              <a:t>  </a:t>
            </a:r>
            <a:r>
              <a:rPr lang="fr-FR" dirty="0">
                <a:solidFill>
                  <a:srgbClr val="FF3300"/>
                </a:solidFill>
                <a:latin typeface="Courier New" charset="0"/>
              </a:rPr>
              <a:t>compteur </a:t>
            </a:r>
            <a:r>
              <a:rPr lang="fr-FR" dirty="0"/>
              <a:t>:  </a:t>
            </a:r>
            <a:r>
              <a:rPr lang="fr-FR" b="1" dirty="0" err="1">
                <a:solidFill>
                  <a:schemeClr val="accent2"/>
                </a:solidFill>
                <a:latin typeface="Courier New" charset="0"/>
              </a:rPr>
              <a:t>entier_naturel</a:t>
            </a:r>
            <a:r>
              <a:rPr lang="fr-FR" dirty="0">
                <a:solidFill>
                  <a:schemeClr val="accent2"/>
                </a:solidFill>
                <a:latin typeface="Courier New" charset="0"/>
              </a:rPr>
              <a:t>;</a:t>
            </a: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88639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8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912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4"/>
          <p:cNvSpPr txBox="1">
            <a:spLocks noChangeArrowheads="1"/>
          </p:cNvSpPr>
          <p:nvPr/>
        </p:nvSpPr>
        <p:spPr bwMode="auto">
          <a:xfrm>
            <a:off x="295518" y="350659"/>
            <a:ext cx="482169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fr-FR" sz="2000" dirty="0"/>
              <a:t>F.2 Afficher 100 fois "Bonjour"  (V2)</a:t>
            </a:r>
          </a:p>
        </p:txBody>
      </p:sp>
      <p:sp>
        <p:nvSpPr>
          <p:cNvPr id="6" name="Text Box 1027"/>
          <p:cNvSpPr txBox="1">
            <a:spLocks noChangeArrowheads="1"/>
          </p:cNvSpPr>
          <p:nvPr/>
        </p:nvSpPr>
        <p:spPr bwMode="auto">
          <a:xfrm>
            <a:off x="838200" y="1066800"/>
            <a:ext cx="6248400" cy="1477328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fr-FR" b="1" dirty="0" err="1">
                <a:solidFill>
                  <a:srgbClr val="297FD5"/>
                </a:solidFill>
                <a:latin typeface="Courier New" charset="0"/>
              </a:rPr>
              <a:t>tant_que</a:t>
            </a:r>
            <a:r>
              <a:rPr lang="fr-FR" b="1" dirty="0">
                <a:solidFill>
                  <a:srgbClr val="297FD5"/>
                </a:solidFill>
                <a:latin typeface="Courier New" charset="0"/>
              </a:rPr>
              <a:t> (</a:t>
            </a:r>
            <a:r>
              <a:rPr lang="fr-FR" dirty="0">
                <a:solidFill>
                  <a:srgbClr val="FF3300"/>
                </a:solidFill>
                <a:latin typeface="Courier New" charset="0"/>
              </a:rPr>
              <a:t>compteur </a:t>
            </a:r>
            <a:r>
              <a:rPr lang="fr-FR" b="1" dirty="0" err="1">
                <a:solidFill>
                  <a:srgbClr val="297FD5"/>
                </a:solidFill>
                <a:latin typeface="Courier New" charset="0"/>
              </a:rPr>
              <a:t>ne_vaut_pas</a:t>
            </a:r>
            <a:r>
              <a:rPr lang="fr-FR" dirty="0">
                <a:latin typeface="Courier New" charset="0"/>
              </a:rPr>
              <a:t> 100</a:t>
            </a:r>
            <a:r>
              <a:rPr lang="fr-FR" dirty="0">
                <a:solidFill>
                  <a:srgbClr val="297FD5"/>
                </a:solidFill>
              </a:rPr>
              <a:t>)</a:t>
            </a:r>
            <a:r>
              <a:rPr lang="fr-FR" dirty="0">
                <a:solidFill>
                  <a:srgbClr val="0000FF"/>
                </a:solidFill>
              </a:rPr>
              <a:t>  </a:t>
            </a:r>
            <a:endParaRPr lang="fr-FR" b="1" dirty="0">
              <a:solidFill>
                <a:srgbClr val="0000FF"/>
              </a:solidFill>
              <a:latin typeface="Courier New" charset="0"/>
            </a:endParaRPr>
          </a:p>
          <a:p>
            <a:r>
              <a:rPr lang="fr-FR" b="1" dirty="0">
                <a:solidFill>
                  <a:srgbClr val="297FD5"/>
                </a:solidFill>
                <a:latin typeface="Courier New" charset="0"/>
              </a:rPr>
              <a:t>faire</a:t>
            </a:r>
          </a:p>
          <a:p>
            <a:r>
              <a:rPr lang="fr-FR" b="1" dirty="0">
                <a:solidFill>
                  <a:srgbClr val="0000FF"/>
                </a:solidFill>
                <a:latin typeface="Courier New" charset="0"/>
              </a:rPr>
              <a:t>    </a:t>
            </a:r>
            <a:r>
              <a:rPr lang="fr-FR" b="1" dirty="0">
                <a:solidFill>
                  <a:srgbClr val="297FD5"/>
                </a:solidFill>
                <a:latin typeface="Courier New" charset="0"/>
              </a:rPr>
              <a:t>afficher</a:t>
            </a:r>
            <a:r>
              <a:rPr lang="fr-FR" dirty="0">
                <a:latin typeface="Courier New" charset="0"/>
              </a:rPr>
              <a:t> ("Bonjour")</a:t>
            </a:r>
            <a:r>
              <a:rPr lang="fr-FR" b="1" dirty="0">
                <a:solidFill>
                  <a:srgbClr val="297FD5"/>
                </a:solidFill>
                <a:latin typeface="Courier New" charset="0"/>
              </a:rPr>
              <a:t>;</a:t>
            </a:r>
            <a:endParaRPr lang="fr-FR" dirty="0">
              <a:solidFill>
                <a:srgbClr val="297FD5"/>
              </a:solidFill>
            </a:endParaRPr>
          </a:p>
          <a:p>
            <a:r>
              <a:rPr lang="fr-FR" dirty="0"/>
              <a:t>         </a:t>
            </a:r>
            <a:r>
              <a:rPr lang="fr-FR" dirty="0">
                <a:solidFill>
                  <a:srgbClr val="FF3300"/>
                </a:solidFill>
                <a:latin typeface="Courier New" charset="0"/>
              </a:rPr>
              <a:t>compteur</a:t>
            </a:r>
            <a:r>
              <a:rPr lang="fr-FR" dirty="0"/>
              <a:t> </a:t>
            </a:r>
            <a:r>
              <a:rPr lang="fr-FR" b="1" dirty="0">
                <a:solidFill>
                  <a:schemeClr val="accent2"/>
                </a:solidFill>
                <a:latin typeface="Courier New" charset="0"/>
              </a:rPr>
              <a:t>&lt;-</a:t>
            </a:r>
            <a:r>
              <a:rPr lang="fr-FR" dirty="0">
                <a:latin typeface="Courier New" charset="0"/>
              </a:rPr>
              <a:t> </a:t>
            </a:r>
            <a:r>
              <a:rPr lang="fr-FR" dirty="0">
                <a:solidFill>
                  <a:srgbClr val="FF3300"/>
                </a:solidFill>
                <a:latin typeface="Courier New" charset="0"/>
              </a:rPr>
              <a:t>compteur</a:t>
            </a:r>
            <a:r>
              <a:rPr lang="fr-FR" dirty="0">
                <a:latin typeface="Courier New" charset="0"/>
              </a:rPr>
              <a:t> + 1</a:t>
            </a:r>
            <a:r>
              <a:rPr lang="fr-FR" dirty="0">
                <a:solidFill>
                  <a:schemeClr val="accent2"/>
                </a:solidFill>
                <a:latin typeface="Courier New" charset="0"/>
              </a:rPr>
              <a:t>;</a:t>
            </a:r>
            <a:endParaRPr lang="fr-FR" b="1" dirty="0">
              <a:solidFill>
                <a:srgbClr val="0000FF"/>
              </a:solidFill>
              <a:latin typeface="Courier New" charset="0"/>
            </a:endParaRPr>
          </a:p>
          <a:p>
            <a:r>
              <a:rPr lang="fr-FR" b="1" dirty="0" err="1">
                <a:solidFill>
                  <a:srgbClr val="297FD5"/>
                </a:solidFill>
                <a:latin typeface="Courier New" charset="0"/>
              </a:rPr>
              <a:t>ffaire</a:t>
            </a:r>
            <a:endParaRPr lang="fr-FR" b="1" dirty="0">
              <a:solidFill>
                <a:srgbClr val="297FD5"/>
              </a:solidFill>
              <a:latin typeface="Courier New" charset="0"/>
            </a:endParaRPr>
          </a:p>
        </p:txBody>
      </p:sp>
      <p:sp>
        <p:nvSpPr>
          <p:cNvPr id="7" name="Text Box 1029"/>
          <p:cNvSpPr txBox="1">
            <a:spLocks noChangeArrowheads="1"/>
          </p:cNvSpPr>
          <p:nvPr/>
        </p:nvSpPr>
        <p:spPr bwMode="auto">
          <a:xfrm>
            <a:off x="838200" y="2971800"/>
            <a:ext cx="6248400" cy="1477328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fr-FR" b="1" dirty="0" err="1">
                <a:solidFill>
                  <a:srgbClr val="297FD5"/>
                </a:solidFill>
                <a:latin typeface="Courier New" charset="0"/>
              </a:rPr>
              <a:t>jusqua</a:t>
            </a:r>
            <a:r>
              <a:rPr lang="fr-FR" b="1" dirty="0">
                <a:solidFill>
                  <a:srgbClr val="297FD5"/>
                </a:solidFill>
                <a:latin typeface="Courier New" charset="0"/>
              </a:rPr>
              <a:t> (</a:t>
            </a:r>
            <a:r>
              <a:rPr lang="fr-FR" dirty="0">
                <a:solidFill>
                  <a:srgbClr val="FF3300"/>
                </a:solidFill>
                <a:latin typeface="Courier New" charset="0"/>
              </a:rPr>
              <a:t>compteur </a:t>
            </a:r>
            <a:r>
              <a:rPr lang="fr-FR" b="1" dirty="0">
                <a:solidFill>
                  <a:schemeClr val="accent2"/>
                </a:solidFill>
                <a:latin typeface="Courier New" charset="0"/>
              </a:rPr>
              <a:t>vaut</a:t>
            </a:r>
            <a:r>
              <a:rPr lang="fr-FR" dirty="0">
                <a:latin typeface="Courier New" charset="0"/>
              </a:rPr>
              <a:t> 100</a:t>
            </a:r>
            <a:r>
              <a:rPr lang="fr-FR" dirty="0">
                <a:solidFill>
                  <a:srgbClr val="297FD5"/>
                </a:solidFill>
              </a:rPr>
              <a:t>)</a:t>
            </a:r>
          </a:p>
          <a:p>
            <a:r>
              <a:rPr lang="fr-FR" dirty="0">
                <a:solidFill>
                  <a:srgbClr val="0000FF"/>
                </a:solidFill>
              </a:rPr>
              <a:t> </a:t>
            </a:r>
            <a:r>
              <a:rPr lang="fr-FR" b="1" dirty="0">
                <a:solidFill>
                  <a:srgbClr val="297FD5"/>
                </a:solidFill>
                <a:latin typeface="Courier New" charset="0"/>
              </a:rPr>
              <a:t>faire</a:t>
            </a:r>
          </a:p>
          <a:p>
            <a:r>
              <a:rPr lang="fr-FR" b="1" dirty="0">
                <a:solidFill>
                  <a:srgbClr val="0000FF"/>
                </a:solidFill>
                <a:latin typeface="Courier New" charset="0"/>
              </a:rPr>
              <a:t>    </a:t>
            </a:r>
            <a:r>
              <a:rPr lang="fr-FR" b="1" dirty="0">
                <a:solidFill>
                  <a:srgbClr val="297FD5"/>
                </a:solidFill>
                <a:latin typeface="Courier New" charset="0"/>
              </a:rPr>
              <a:t>afficher</a:t>
            </a:r>
            <a:r>
              <a:rPr lang="fr-FR" dirty="0">
                <a:latin typeface="Courier New" charset="0"/>
              </a:rPr>
              <a:t> ("Bonjour")</a:t>
            </a:r>
            <a:r>
              <a:rPr lang="fr-FR" b="1" dirty="0">
                <a:solidFill>
                  <a:srgbClr val="297FD5"/>
                </a:solidFill>
                <a:latin typeface="Courier New" charset="0"/>
              </a:rPr>
              <a:t>;</a:t>
            </a:r>
            <a:endParaRPr lang="fr-FR" dirty="0">
              <a:solidFill>
                <a:srgbClr val="297FD5"/>
              </a:solidFill>
            </a:endParaRPr>
          </a:p>
          <a:p>
            <a:r>
              <a:rPr lang="fr-FR" dirty="0">
                <a:solidFill>
                  <a:srgbClr val="FF3300"/>
                </a:solidFill>
                <a:latin typeface="Courier New" charset="0"/>
              </a:rPr>
              <a:t>    compteur</a:t>
            </a:r>
            <a:r>
              <a:rPr lang="fr-FR" dirty="0"/>
              <a:t> </a:t>
            </a:r>
            <a:r>
              <a:rPr lang="fr-FR" b="1" dirty="0">
                <a:solidFill>
                  <a:schemeClr val="accent2"/>
                </a:solidFill>
                <a:latin typeface="Courier New" charset="0"/>
              </a:rPr>
              <a:t>&lt;-</a:t>
            </a:r>
            <a:r>
              <a:rPr lang="fr-FR" dirty="0">
                <a:latin typeface="Courier New" charset="0"/>
              </a:rPr>
              <a:t> </a:t>
            </a:r>
            <a:r>
              <a:rPr lang="fr-FR" dirty="0">
                <a:solidFill>
                  <a:srgbClr val="FF3300"/>
                </a:solidFill>
                <a:latin typeface="Courier New" charset="0"/>
              </a:rPr>
              <a:t>compteur</a:t>
            </a:r>
            <a:r>
              <a:rPr lang="fr-FR" dirty="0">
                <a:latin typeface="Courier New" charset="0"/>
              </a:rPr>
              <a:t> + 1</a:t>
            </a:r>
            <a:r>
              <a:rPr lang="fr-FR" dirty="0">
                <a:solidFill>
                  <a:schemeClr val="accent2"/>
                </a:solidFill>
                <a:latin typeface="Courier New" charset="0"/>
              </a:rPr>
              <a:t>;</a:t>
            </a:r>
            <a:endParaRPr lang="fr-FR" b="1" dirty="0">
              <a:solidFill>
                <a:srgbClr val="0000FF"/>
              </a:solidFill>
              <a:latin typeface="Courier New" charset="0"/>
            </a:endParaRPr>
          </a:p>
          <a:p>
            <a:r>
              <a:rPr lang="fr-FR" b="1" dirty="0" err="1">
                <a:solidFill>
                  <a:srgbClr val="297FD5"/>
                </a:solidFill>
                <a:latin typeface="Courier New" charset="0"/>
              </a:rPr>
              <a:t>ffaire</a:t>
            </a:r>
            <a:endParaRPr lang="fr-FR" b="1" dirty="0">
              <a:solidFill>
                <a:srgbClr val="297FD5"/>
              </a:solidFill>
              <a:latin typeface="Courier New" charset="0"/>
            </a:endParaRPr>
          </a:p>
        </p:txBody>
      </p:sp>
      <p:sp>
        <p:nvSpPr>
          <p:cNvPr id="8" name="Text Box 1031"/>
          <p:cNvSpPr txBox="1">
            <a:spLocks noChangeArrowheads="1"/>
          </p:cNvSpPr>
          <p:nvPr/>
        </p:nvSpPr>
        <p:spPr bwMode="auto">
          <a:xfrm>
            <a:off x="838200" y="4851400"/>
            <a:ext cx="6248400" cy="1200329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fr-FR" b="1" dirty="0" err="1">
                <a:solidFill>
                  <a:srgbClr val="297FD5"/>
                </a:solidFill>
                <a:latin typeface="Courier New" charset="0"/>
              </a:rPr>
              <a:t>repeter</a:t>
            </a:r>
            <a:endParaRPr lang="fr-FR" b="1" dirty="0">
              <a:solidFill>
                <a:srgbClr val="297FD5"/>
              </a:solidFill>
              <a:latin typeface="Courier New" charset="0"/>
            </a:endParaRPr>
          </a:p>
          <a:p>
            <a:r>
              <a:rPr lang="fr-FR" b="1" dirty="0">
                <a:solidFill>
                  <a:srgbClr val="0000FF"/>
                </a:solidFill>
                <a:latin typeface="Courier New" charset="0"/>
              </a:rPr>
              <a:t>    </a:t>
            </a:r>
            <a:r>
              <a:rPr lang="fr-FR" b="1" dirty="0">
                <a:solidFill>
                  <a:srgbClr val="297FD5"/>
                </a:solidFill>
                <a:latin typeface="Courier New" charset="0"/>
              </a:rPr>
              <a:t>afficher</a:t>
            </a:r>
            <a:r>
              <a:rPr lang="fr-FR" dirty="0">
                <a:solidFill>
                  <a:srgbClr val="297FD5"/>
                </a:solidFill>
                <a:latin typeface="Courier New" charset="0"/>
              </a:rPr>
              <a:t> </a:t>
            </a:r>
            <a:r>
              <a:rPr lang="fr-FR" dirty="0">
                <a:latin typeface="Courier New" charset="0"/>
              </a:rPr>
              <a:t>("Bonjour")</a:t>
            </a:r>
            <a:r>
              <a:rPr lang="fr-FR" b="1" dirty="0">
                <a:solidFill>
                  <a:srgbClr val="297FD5"/>
                </a:solidFill>
                <a:latin typeface="Courier New" charset="0"/>
              </a:rPr>
              <a:t>;</a:t>
            </a:r>
            <a:endParaRPr lang="fr-FR" dirty="0">
              <a:solidFill>
                <a:srgbClr val="297FD5"/>
              </a:solidFill>
            </a:endParaRPr>
          </a:p>
          <a:p>
            <a:r>
              <a:rPr lang="fr-FR" dirty="0">
                <a:solidFill>
                  <a:srgbClr val="FF3300"/>
                </a:solidFill>
                <a:latin typeface="Courier New" charset="0"/>
              </a:rPr>
              <a:t>    compteur</a:t>
            </a:r>
            <a:r>
              <a:rPr lang="fr-FR" dirty="0"/>
              <a:t> </a:t>
            </a:r>
            <a:r>
              <a:rPr lang="fr-FR" b="1" dirty="0">
                <a:solidFill>
                  <a:schemeClr val="accent2"/>
                </a:solidFill>
                <a:latin typeface="Courier New" charset="0"/>
              </a:rPr>
              <a:t>&lt;-</a:t>
            </a:r>
            <a:r>
              <a:rPr lang="fr-FR" dirty="0">
                <a:latin typeface="Courier New" charset="0"/>
              </a:rPr>
              <a:t> </a:t>
            </a:r>
            <a:r>
              <a:rPr lang="fr-FR" dirty="0">
                <a:solidFill>
                  <a:srgbClr val="FF3300"/>
                </a:solidFill>
                <a:latin typeface="Courier New" charset="0"/>
              </a:rPr>
              <a:t>compteur</a:t>
            </a:r>
            <a:r>
              <a:rPr lang="fr-FR" dirty="0">
                <a:latin typeface="Courier New" charset="0"/>
              </a:rPr>
              <a:t> + 1</a:t>
            </a:r>
            <a:r>
              <a:rPr lang="fr-FR" dirty="0">
                <a:solidFill>
                  <a:schemeClr val="accent2"/>
                </a:solidFill>
                <a:latin typeface="Courier New" charset="0"/>
              </a:rPr>
              <a:t>;</a:t>
            </a:r>
            <a:endParaRPr lang="fr-FR" b="1" dirty="0">
              <a:solidFill>
                <a:srgbClr val="0000FF"/>
              </a:solidFill>
              <a:latin typeface="Courier New" charset="0"/>
            </a:endParaRPr>
          </a:p>
          <a:p>
            <a:r>
              <a:rPr lang="fr-FR" b="1" dirty="0" err="1">
                <a:solidFill>
                  <a:srgbClr val="297FD5"/>
                </a:solidFill>
                <a:latin typeface="Courier New" charset="0"/>
              </a:rPr>
              <a:t>jusqua</a:t>
            </a:r>
            <a:r>
              <a:rPr lang="fr-FR" b="1" dirty="0">
                <a:solidFill>
                  <a:srgbClr val="297FD5"/>
                </a:solidFill>
                <a:latin typeface="Courier New" charset="0"/>
              </a:rPr>
              <a:t> (</a:t>
            </a:r>
            <a:r>
              <a:rPr lang="fr-FR" dirty="0">
                <a:solidFill>
                  <a:srgbClr val="FF3300"/>
                </a:solidFill>
                <a:latin typeface="Courier New" charset="0"/>
              </a:rPr>
              <a:t>compteur </a:t>
            </a:r>
            <a:r>
              <a:rPr lang="fr-FR" b="1" dirty="0">
                <a:solidFill>
                  <a:schemeClr val="accent2"/>
                </a:solidFill>
                <a:latin typeface="Courier New" charset="0"/>
              </a:rPr>
              <a:t>vaut</a:t>
            </a:r>
            <a:r>
              <a:rPr lang="fr-FR" dirty="0">
                <a:latin typeface="Courier New" charset="0"/>
              </a:rPr>
              <a:t> 100</a:t>
            </a:r>
            <a:r>
              <a:rPr lang="fr-FR" dirty="0">
                <a:solidFill>
                  <a:srgbClr val="297FD5"/>
                </a:solidFill>
              </a:rPr>
              <a:t>)</a:t>
            </a:r>
            <a:endParaRPr lang="fr-FR" b="1" dirty="0">
              <a:solidFill>
                <a:srgbClr val="297FD5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0009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utoUpdateAnimBg="0"/>
      <p:bldP spid="7" grpId="0" animBg="1" autoUpdateAnimBg="0"/>
      <p:bldP spid="8" grpId="0" animBg="1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871409" y="3300369"/>
            <a:ext cx="68322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On a besoin d’un indice  (un compteur) qui prend toutes les valeurs possibles.</a:t>
            </a:r>
          </a:p>
          <a:p>
            <a:r>
              <a:rPr lang="fr-FR" dirty="0"/>
              <a:t>Autrement dit, l’indice doit prendre </a:t>
            </a:r>
            <a:r>
              <a:rPr lang="fr-FR" b="1" dirty="0"/>
              <a:t>toutes les valeurs </a:t>
            </a:r>
          </a:p>
          <a:p>
            <a:r>
              <a:rPr lang="fr-FR" dirty="0"/>
              <a:t>entre </a:t>
            </a:r>
            <a:r>
              <a:rPr lang="fr-FR" dirty="0">
                <a:latin typeface="Courier New"/>
                <a:cs typeface="Courier New"/>
              </a:rPr>
              <a:t>0</a:t>
            </a:r>
            <a:r>
              <a:rPr lang="fr-FR" dirty="0"/>
              <a:t> et </a:t>
            </a:r>
            <a:r>
              <a:rPr lang="fr-FR" dirty="0">
                <a:latin typeface="Courier New"/>
                <a:cs typeface="Courier New"/>
              </a:rPr>
              <a:t>taille (</a:t>
            </a:r>
            <a:r>
              <a:rPr lang="fr-FR" dirty="0" err="1">
                <a:latin typeface="Courier New"/>
                <a:cs typeface="Courier New"/>
              </a:rPr>
              <a:t>tabReel</a:t>
            </a:r>
            <a:r>
              <a:rPr lang="fr-FR" dirty="0">
                <a:latin typeface="Courier New"/>
                <a:cs typeface="Courier New"/>
              </a:rPr>
              <a:t>) – 1 </a:t>
            </a:r>
            <a:r>
              <a:rPr lang="fr-FR" dirty="0"/>
              <a:t>(bornes incluses)</a:t>
            </a:r>
          </a:p>
        </p:txBody>
      </p:sp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295517" y="350659"/>
            <a:ext cx="648107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fr-FR" sz="2000" dirty="0"/>
              <a:t>F.2 Afficher le contenu d’un tableau de réels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295517" y="1021085"/>
            <a:ext cx="6544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297FD5"/>
                </a:solidFill>
                <a:latin typeface="Courier New"/>
                <a:cs typeface="Courier New"/>
              </a:rPr>
              <a:t>declarer</a:t>
            </a:r>
            <a:r>
              <a:rPr lang="fr-FR" dirty="0">
                <a:latin typeface="Courier New"/>
                <a:cs typeface="Courier New"/>
              </a:rPr>
              <a:t> </a:t>
            </a:r>
            <a:r>
              <a:rPr lang="fr-FR" dirty="0" err="1">
                <a:latin typeface="Courier New"/>
                <a:cs typeface="Courier New"/>
              </a:rPr>
              <a:t>tabReel</a:t>
            </a:r>
            <a:r>
              <a:rPr lang="fr-FR" dirty="0">
                <a:latin typeface="Courier New"/>
                <a:cs typeface="Courier New"/>
              </a:rPr>
              <a:t> : </a:t>
            </a:r>
            <a:r>
              <a:rPr lang="fr-FR" b="1" dirty="0" err="1">
                <a:solidFill>
                  <a:srgbClr val="297FD5"/>
                </a:solidFill>
                <a:latin typeface="Courier New"/>
                <a:cs typeface="Courier New"/>
              </a:rPr>
              <a:t>tableau_de</a:t>
            </a:r>
            <a:r>
              <a:rPr lang="fr-FR" dirty="0">
                <a:latin typeface="Courier New"/>
                <a:cs typeface="Courier New"/>
              </a:rPr>
              <a:t> </a:t>
            </a:r>
            <a:r>
              <a:rPr lang="fr-FR" b="1" dirty="0" err="1">
                <a:solidFill>
                  <a:srgbClr val="297FD5"/>
                </a:solidFill>
                <a:latin typeface="Courier New"/>
                <a:cs typeface="Courier New"/>
              </a:rPr>
              <a:t>reel</a:t>
            </a:r>
            <a:r>
              <a:rPr lang="fr-FR" dirty="0">
                <a:latin typeface="Courier New"/>
                <a:cs typeface="Courier New"/>
              </a:rPr>
              <a:t>;</a:t>
            </a:r>
          </a:p>
          <a:p>
            <a:r>
              <a:rPr lang="fr-FR" dirty="0">
                <a:latin typeface="Courier New"/>
                <a:cs typeface="Courier New"/>
              </a:rPr>
              <a:t>//génération de </a:t>
            </a:r>
            <a:r>
              <a:rPr lang="fr-FR" dirty="0" err="1">
                <a:latin typeface="Courier New"/>
                <a:cs typeface="Courier New"/>
              </a:rPr>
              <a:t>tabReel</a:t>
            </a:r>
            <a:endParaRPr lang="fr-FR" dirty="0">
              <a:latin typeface="Courier New"/>
              <a:cs typeface="Courier New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389353" y="1983930"/>
            <a:ext cx="61462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Pour pouvoir afficher le contenu de </a:t>
            </a:r>
            <a:r>
              <a:rPr lang="fr-FR" dirty="0" err="1">
                <a:latin typeface="Courier New"/>
                <a:cs typeface="Courier New"/>
              </a:rPr>
              <a:t>tabReel</a:t>
            </a:r>
            <a:r>
              <a:rPr lang="fr-FR" dirty="0"/>
              <a:t>, il faut : 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Parcourir </a:t>
            </a:r>
            <a:r>
              <a:rPr lang="fr-FR" dirty="0" err="1">
                <a:latin typeface="Courier New"/>
                <a:cs typeface="Courier New"/>
              </a:rPr>
              <a:t>tabReel</a:t>
            </a:r>
            <a:r>
              <a:rPr lang="fr-FR" dirty="0"/>
              <a:t> case par case;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Afficher le contenu de la case courante.</a:t>
            </a:r>
          </a:p>
        </p:txBody>
      </p:sp>
      <p:cxnSp>
        <p:nvCxnSpPr>
          <p:cNvPr id="5" name="Connecteur droit avec flèche 4"/>
          <p:cNvCxnSpPr/>
          <p:nvPr/>
        </p:nvCxnSpPr>
        <p:spPr>
          <a:xfrm>
            <a:off x="964112" y="2577254"/>
            <a:ext cx="9270" cy="7231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964112" y="5043224"/>
            <a:ext cx="66004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297FD5"/>
                </a:solidFill>
                <a:latin typeface="Courier New"/>
                <a:cs typeface="Courier New"/>
              </a:rPr>
              <a:t>tant_que</a:t>
            </a:r>
            <a:r>
              <a:rPr lang="fr-FR" dirty="0">
                <a:latin typeface="Courier New"/>
                <a:cs typeface="Courier New"/>
              </a:rPr>
              <a:t> (                             )</a:t>
            </a:r>
          </a:p>
          <a:p>
            <a:r>
              <a:rPr lang="fr-FR" b="1" dirty="0">
                <a:solidFill>
                  <a:srgbClr val="297FD5"/>
                </a:solidFill>
                <a:latin typeface="Courier New"/>
                <a:cs typeface="Courier New"/>
              </a:rPr>
              <a:t>faire</a:t>
            </a:r>
          </a:p>
          <a:p>
            <a:r>
              <a:rPr lang="fr-FR" dirty="0">
                <a:latin typeface="Courier New"/>
                <a:cs typeface="Courier New"/>
              </a:rPr>
              <a:t>    </a:t>
            </a:r>
          </a:p>
          <a:p>
            <a:endParaRPr lang="fr-FR" b="1" dirty="0">
              <a:solidFill>
                <a:srgbClr val="297FD5"/>
              </a:solidFill>
              <a:latin typeface="Courier New"/>
              <a:cs typeface="Courier New"/>
            </a:endParaRPr>
          </a:p>
          <a:p>
            <a:r>
              <a:rPr lang="fr-FR" b="1" dirty="0" err="1">
                <a:solidFill>
                  <a:srgbClr val="297FD5"/>
                </a:solidFill>
                <a:latin typeface="Courier New"/>
                <a:cs typeface="Courier New"/>
              </a:rPr>
              <a:t>ffaire</a:t>
            </a:r>
            <a:endParaRPr lang="fr-FR" b="1" dirty="0">
              <a:solidFill>
                <a:srgbClr val="297FD5"/>
              </a:solidFill>
              <a:latin typeface="Courier New"/>
              <a:cs typeface="Courier New"/>
            </a:endParaRPr>
          </a:p>
        </p:txBody>
      </p:sp>
      <p:grpSp>
        <p:nvGrpSpPr>
          <p:cNvPr id="18" name="Grouper 17"/>
          <p:cNvGrpSpPr/>
          <p:nvPr/>
        </p:nvGrpSpPr>
        <p:grpSpPr>
          <a:xfrm>
            <a:off x="389353" y="3300369"/>
            <a:ext cx="2985039" cy="1501853"/>
            <a:chOff x="389353" y="3300369"/>
            <a:chExt cx="2985039" cy="1501853"/>
          </a:xfrm>
        </p:grpSpPr>
        <p:sp>
          <p:nvSpPr>
            <p:cNvPr id="9" name="Rectangle 8"/>
            <p:cNvSpPr/>
            <p:nvPr/>
          </p:nvSpPr>
          <p:spPr>
            <a:xfrm>
              <a:off x="871409" y="3300369"/>
              <a:ext cx="2502983" cy="324475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" name="Connecteur droit 10"/>
            <p:cNvCxnSpPr/>
            <p:nvPr/>
          </p:nvCxnSpPr>
          <p:spPr>
            <a:xfrm flipH="1">
              <a:off x="389353" y="3448700"/>
              <a:ext cx="482056" cy="927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>
            <a:xfrm>
              <a:off x="389353" y="3457971"/>
              <a:ext cx="0" cy="134425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avec flèche 15"/>
            <p:cNvCxnSpPr/>
            <p:nvPr/>
          </p:nvCxnSpPr>
          <p:spPr>
            <a:xfrm>
              <a:off x="389353" y="4802222"/>
              <a:ext cx="57475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er 24"/>
          <p:cNvGrpSpPr/>
          <p:nvPr/>
        </p:nvGrpSpPr>
        <p:grpSpPr>
          <a:xfrm>
            <a:off x="1478634" y="4217768"/>
            <a:ext cx="254911" cy="688546"/>
            <a:chOff x="1478634" y="4217768"/>
            <a:chExt cx="254911" cy="688546"/>
          </a:xfrm>
        </p:grpSpPr>
        <p:sp>
          <p:nvSpPr>
            <p:cNvPr id="17" name="Ellipse 16"/>
            <p:cNvSpPr/>
            <p:nvPr/>
          </p:nvSpPr>
          <p:spPr>
            <a:xfrm flipV="1">
              <a:off x="1490454" y="4217768"/>
              <a:ext cx="243091" cy="190945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9" name="Connecteur droit avec flèche 18"/>
            <p:cNvCxnSpPr/>
            <p:nvPr/>
          </p:nvCxnSpPr>
          <p:spPr>
            <a:xfrm flipH="1">
              <a:off x="1478634" y="4390571"/>
              <a:ext cx="162211" cy="51574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er 30"/>
          <p:cNvGrpSpPr/>
          <p:nvPr/>
        </p:nvGrpSpPr>
        <p:grpSpPr>
          <a:xfrm>
            <a:off x="1846784" y="4193436"/>
            <a:ext cx="3085020" cy="933261"/>
            <a:chOff x="1846784" y="4193436"/>
            <a:chExt cx="3085020" cy="933261"/>
          </a:xfrm>
        </p:grpSpPr>
        <p:sp>
          <p:nvSpPr>
            <p:cNvPr id="20" name="Ellipse 19"/>
            <p:cNvSpPr/>
            <p:nvPr/>
          </p:nvSpPr>
          <p:spPr>
            <a:xfrm>
              <a:off x="1846784" y="4193436"/>
              <a:ext cx="2873795" cy="311464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2" name="Connecteur droit avec flèche 21"/>
            <p:cNvCxnSpPr/>
            <p:nvPr/>
          </p:nvCxnSpPr>
          <p:spPr>
            <a:xfrm>
              <a:off x="3828143" y="4536982"/>
              <a:ext cx="1103661" cy="58971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er 26"/>
          <p:cNvGrpSpPr/>
          <p:nvPr/>
        </p:nvGrpSpPr>
        <p:grpSpPr>
          <a:xfrm>
            <a:off x="4296504" y="3900533"/>
            <a:ext cx="3254277" cy="2240229"/>
            <a:chOff x="4634755" y="3896974"/>
            <a:chExt cx="3254277" cy="2240229"/>
          </a:xfrm>
        </p:grpSpPr>
        <p:sp>
          <p:nvSpPr>
            <p:cNvPr id="23" name="Rectangle 22"/>
            <p:cNvSpPr/>
            <p:nvPr/>
          </p:nvSpPr>
          <p:spPr>
            <a:xfrm>
              <a:off x="4634755" y="3896974"/>
              <a:ext cx="1918954" cy="28739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8" name="Connecteur droit 27"/>
            <p:cNvCxnSpPr/>
            <p:nvPr/>
          </p:nvCxnSpPr>
          <p:spPr>
            <a:xfrm flipV="1">
              <a:off x="6585217" y="4008633"/>
              <a:ext cx="1270032" cy="1854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/>
            <p:cNvCxnSpPr/>
            <p:nvPr/>
          </p:nvCxnSpPr>
          <p:spPr>
            <a:xfrm>
              <a:off x="7889032" y="4008633"/>
              <a:ext cx="0" cy="212857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992" name="Connecteur droit avec flèche 212991"/>
            <p:cNvCxnSpPr/>
            <p:nvPr/>
          </p:nvCxnSpPr>
          <p:spPr>
            <a:xfrm flipH="1">
              <a:off x="7305003" y="6137203"/>
              <a:ext cx="58402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ZoneTexte 3"/>
          <p:cNvSpPr txBox="1"/>
          <p:nvPr/>
        </p:nvSpPr>
        <p:spPr>
          <a:xfrm>
            <a:off x="964112" y="4536982"/>
            <a:ext cx="4590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297FD5"/>
                </a:solidFill>
                <a:latin typeface="Courier New"/>
                <a:cs typeface="Courier New"/>
              </a:rPr>
              <a:t>declarer</a:t>
            </a:r>
            <a:r>
              <a:rPr lang="fr-FR" dirty="0">
                <a:latin typeface="Courier New"/>
                <a:cs typeface="Courier New"/>
              </a:rPr>
              <a:t> i : </a:t>
            </a:r>
            <a:r>
              <a:rPr lang="fr-FR" b="1" dirty="0" err="1">
                <a:solidFill>
                  <a:srgbClr val="297FD5"/>
                </a:solidFill>
                <a:latin typeface="Courier New"/>
                <a:cs typeface="Courier New"/>
              </a:rPr>
              <a:t>entier_naturel</a:t>
            </a:r>
            <a:r>
              <a:rPr lang="fr-FR" dirty="0">
                <a:latin typeface="Courier New"/>
                <a:cs typeface="Courier New"/>
              </a:rPr>
              <a:t>;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973382" y="4815604"/>
            <a:ext cx="2612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/>
                <a:cs typeface="Courier New"/>
              </a:rPr>
              <a:t>i &lt;- 0;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375604" y="5054696"/>
            <a:ext cx="514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/>
                <a:cs typeface="Courier New"/>
              </a:rPr>
              <a:t>i </a:t>
            </a:r>
            <a:r>
              <a:rPr lang="fr-FR" b="1" dirty="0" err="1">
                <a:solidFill>
                  <a:srgbClr val="297FD5"/>
                </a:solidFill>
                <a:latin typeface="Courier New"/>
                <a:cs typeface="Courier New"/>
              </a:rPr>
              <a:t>ne_vaut_pas</a:t>
            </a:r>
            <a:r>
              <a:rPr lang="fr-FR" dirty="0">
                <a:latin typeface="Courier New"/>
                <a:cs typeface="Courier New"/>
              </a:rPr>
              <a:t> taille (</a:t>
            </a:r>
            <a:r>
              <a:rPr lang="fr-FR" dirty="0" err="1">
                <a:latin typeface="Courier New"/>
                <a:cs typeface="Courier New"/>
              </a:rPr>
              <a:t>tabRel</a:t>
            </a:r>
            <a:r>
              <a:rPr lang="fr-FR" dirty="0">
                <a:latin typeface="Courier New"/>
                <a:cs typeface="Courier New"/>
              </a:rPr>
              <a:t>)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1478634" y="5896434"/>
            <a:ext cx="571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/>
                <a:cs typeface="Courier New"/>
              </a:rPr>
              <a:t>i &lt;- i + 1; //passage à la case suivante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1490454" y="5563388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/>
                <a:cs typeface="Courier New"/>
              </a:rPr>
              <a:t>//afficher la case courante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99887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/>
      <p:bldP spid="2" grpId="0"/>
      <p:bldP spid="3" grpId="0"/>
      <p:bldP spid="12" grpId="0"/>
      <p:bldP spid="4" grpId="0"/>
      <p:bldP spid="7" grpId="0"/>
      <p:bldP spid="10" grpId="0"/>
      <p:bldP spid="13" grpId="0"/>
      <p:bldP spid="1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105699" y="4685096"/>
            <a:ext cx="4608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297FD5"/>
                </a:solidFill>
                <a:latin typeface="Courier New"/>
                <a:cs typeface="Courier New"/>
              </a:rPr>
              <a:t>afficher</a:t>
            </a:r>
            <a:r>
              <a:rPr lang="fr-FR" dirty="0">
                <a:solidFill>
                  <a:srgbClr val="297FD5"/>
                </a:solidFill>
                <a:latin typeface="Courier New"/>
                <a:cs typeface="Courier New"/>
              </a:rPr>
              <a:t> </a:t>
            </a:r>
            <a:r>
              <a:rPr lang="fr-FR" dirty="0">
                <a:latin typeface="Courier New"/>
                <a:cs typeface="Courier New"/>
              </a:rPr>
              <a:t>(            );</a:t>
            </a:r>
          </a:p>
        </p:txBody>
      </p:sp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295517" y="350659"/>
            <a:ext cx="648107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fr-FR" sz="2000" dirty="0"/>
              <a:t>F.2 Afficher le contenu d’un tableau de réels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295517" y="1021085"/>
            <a:ext cx="6544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297FD5"/>
                </a:solidFill>
                <a:latin typeface="Courier New"/>
                <a:cs typeface="Courier New"/>
              </a:rPr>
              <a:t>declarer</a:t>
            </a:r>
            <a:r>
              <a:rPr lang="fr-FR" dirty="0">
                <a:latin typeface="Courier New"/>
                <a:cs typeface="Courier New"/>
              </a:rPr>
              <a:t> </a:t>
            </a:r>
            <a:r>
              <a:rPr lang="fr-FR" dirty="0" err="1">
                <a:latin typeface="Courier New"/>
                <a:cs typeface="Courier New"/>
              </a:rPr>
              <a:t>tabReel</a:t>
            </a:r>
            <a:r>
              <a:rPr lang="fr-FR" dirty="0">
                <a:latin typeface="Courier New"/>
                <a:cs typeface="Courier New"/>
              </a:rPr>
              <a:t> : </a:t>
            </a:r>
            <a:r>
              <a:rPr lang="fr-FR" b="1" dirty="0" err="1">
                <a:solidFill>
                  <a:srgbClr val="297FD5"/>
                </a:solidFill>
                <a:latin typeface="Courier New"/>
                <a:cs typeface="Courier New"/>
              </a:rPr>
              <a:t>tableau_de</a:t>
            </a:r>
            <a:r>
              <a:rPr lang="fr-FR" b="1" dirty="0">
                <a:solidFill>
                  <a:srgbClr val="297FD5"/>
                </a:solidFill>
                <a:latin typeface="Courier New"/>
                <a:cs typeface="Courier New"/>
              </a:rPr>
              <a:t> </a:t>
            </a:r>
            <a:r>
              <a:rPr lang="fr-FR" b="1" dirty="0" err="1">
                <a:solidFill>
                  <a:srgbClr val="297FD5"/>
                </a:solidFill>
                <a:latin typeface="Courier New"/>
                <a:cs typeface="Courier New"/>
              </a:rPr>
              <a:t>reel</a:t>
            </a:r>
            <a:r>
              <a:rPr lang="fr-FR" b="1" dirty="0">
                <a:solidFill>
                  <a:srgbClr val="297FD5"/>
                </a:solidFill>
                <a:latin typeface="Courier New"/>
                <a:cs typeface="Courier New"/>
              </a:rPr>
              <a:t>;</a:t>
            </a:r>
          </a:p>
          <a:p>
            <a:r>
              <a:rPr lang="fr-FR" dirty="0">
                <a:latin typeface="Courier New"/>
                <a:cs typeface="Courier New"/>
              </a:rPr>
              <a:t>//génération de </a:t>
            </a:r>
            <a:r>
              <a:rPr lang="fr-FR" dirty="0" err="1">
                <a:latin typeface="Courier New"/>
                <a:cs typeface="Courier New"/>
              </a:rPr>
              <a:t>tabReel</a:t>
            </a:r>
            <a:endParaRPr lang="fr-FR" dirty="0">
              <a:latin typeface="Courier New"/>
              <a:cs typeface="Courier New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551909" y="3553968"/>
            <a:ext cx="660045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297FD5"/>
                </a:solidFill>
                <a:latin typeface="Courier New"/>
                <a:cs typeface="Courier New"/>
              </a:rPr>
              <a:t>declarer</a:t>
            </a:r>
            <a:r>
              <a:rPr lang="fr-FR" dirty="0">
                <a:latin typeface="Courier New"/>
                <a:cs typeface="Courier New"/>
              </a:rPr>
              <a:t> i : </a:t>
            </a:r>
            <a:r>
              <a:rPr lang="fr-FR" b="1" dirty="0" err="1">
                <a:solidFill>
                  <a:srgbClr val="297FD5"/>
                </a:solidFill>
                <a:latin typeface="Courier New"/>
                <a:cs typeface="Courier New"/>
              </a:rPr>
              <a:t>entier_naturel</a:t>
            </a:r>
            <a:r>
              <a:rPr lang="fr-FR" dirty="0">
                <a:latin typeface="Courier New"/>
                <a:cs typeface="Courier New"/>
              </a:rPr>
              <a:t>;</a:t>
            </a:r>
          </a:p>
          <a:p>
            <a:r>
              <a:rPr lang="fr-FR" dirty="0">
                <a:latin typeface="Courier New"/>
                <a:cs typeface="Courier New"/>
              </a:rPr>
              <a:t>i &lt;- 0;</a:t>
            </a:r>
          </a:p>
          <a:p>
            <a:r>
              <a:rPr lang="fr-FR" b="1" dirty="0" err="1">
                <a:solidFill>
                  <a:srgbClr val="297FD5"/>
                </a:solidFill>
                <a:latin typeface="Courier New"/>
                <a:cs typeface="Courier New"/>
              </a:rPr>
              <a:t>tant_que</a:t>
            </a:r>
            <a:r>
              <a:rPr lang="fr-FR" dirty="0">
                <a:latin typeface="Courier New"/>
                <a:cs typeface="Courier New"/>
              </a:rPr>
              <a:t> (i </a:t>
            </a:r>
            <a:r>
              <a:rPr lang="fr-FR" b="1" dirty="0" err="1">
                <a:solidFill>
                  <a:srgbClr val="297FD5"/>
                </a:solidFill>
                <a:latin typeface="Courier New"/>
                <a:cs typeface="Courier New"/>
              </a:rPr>
              <a:t>ne_vaut_pas</a:t>
            </a:r>
            <a:r>
              <a:rPr lang="fr-FR" dirty="0">
                <a:latin typeface="Courier New"/>
                <a:cs typeface="Courier New"/>
              </a:rPr>
              <a:t> taille (</a:t>
            </a:r>
            <a:r>
              <a:rPr lang="fr-FR" dirty="0" err="1">
                <a:latin typeface="Courier New"/>
                <a:cs typeface="Courier New"/>
              </a:rPr>
              <a:t>tabReel</a:t>
            </a:r>
            <a:r>
              <a:rPr lang="fr-FR" dirty="0">
                <a:latin typeface="Courier New"/>
                <a:cs typeface="Courier New"/>
              </a:rPr>
              <a:t>))</a:t>
            </a:r>
          </a:p>
          <a:p>
            <a:r>
              <a:rPr lang="fr-FR" b="1" dirty="0">
                <a:solidFill>
                  <a:srgbClr val="297FD5"/>
                </a:solidFill>
                <a:latin typeface="Courier New"/>
                <a:cs typeface="Courier New"/>
              </a:rPr>
              <a:t>faire</a:t>
            </a:r>
          </a:p>
          <a:p>
            <a:r>
              <a:rPr lang="fr-FR" dirty="0">
                <a:latin typeface="Courier New"/>
                <a:cs typeface="Courier New"/>
              </a:rPr>
              <a:t>       </a:t>
            </a:r>
          </a:p>
          <a:p>
            <a:r>
              <a:rPr lang="fr-FR" dirty="0">
                <a:latin typeface="Courier New"/>
                <a:cs typeface="Courier New"/>
              </a:rPr>
              <a:t>    i &lt;- i + 1; //passage à la case suivante</a:t>
            </a:r>
          </a:p>
          <a:p>
            <a:r>
              <a:rPr lang="fr-FR" b="1" dirty="0" err="1">
                <a:solidFill>
                  <a:srgbClr val="297FD5"/>
                </a:solidFill>
                <a:latin typeface="Courier New"/>
                <a:cs typeface="Courier New"/>
              </a:rPr>
              <a:t>ffaire</a:t>
            </a:r>
            <a:endParaRPr lang="fr-FR" b="1" dirty="0">
              <a:solidFill>
                <a:srgbClr val="297FD5"/>
              </a:solidFill>
              <a:latin typeface="Courier New"/>
              <a:cs typeface="Courier New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389353" y="1983930"/>
            <a:ext cx="61462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Pour pouvoir afficher le contenu de </a:t>
            </a:r>
            <a:r>
              <a:rPr lang="fr-FR" dirty="0" err="1">
                <a:latin typeface="Courier New"/>
                <a:cs typeface="Courier New"/>
              </a:rPr>
              <a:t>tabReel</a:t>
            </a:r>
            <a:r>
              <a:rPr lang="fr-FR" dirty="0"/>
              <a:t>, il faut : 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Parcourir </a:t>
            </a:r>
            <a:r>
              <a:rPr lang="fr-FR" dirty="0" err="1">
                <a:latin typeface="Courier New"/>
                <a:cs typeface="Courier New"/>
              </a:rPr>
              <a:t>tabReel</a:t>
            </a:r>
            <a:r>
              <a:rPr lang="fr-FR" dirty="0"/>
              <a:t> case par case;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Afficher le contenu de la case courante.</a:t>
            </a:r>
          </a:p>
        </p:txBody>
      </p:sp>
      <p:grpSp>
        <p:nvGrpSpPr>
          <p:cNvPr id="5" name="Grouper 4"/>
          <p:cNvGrpSpPr/>
          <p:nvPr/>
        </p:nvGrpSpPr>
        <p:grpSpPr>
          <a:xfrm>
            <a:off x="778707" y="2632879"/>
            <a:ext cx="899220" cy="1900493"/>
            <a:chOff x="778707" y="2632879"/>
            <a:chExt cx="899220" cy="1900493"/>
          </a:xfrm>
        </p:grpSpPr>
        <p:sp>
          <p:nvSpPr>
            <p:cNvPr id="4" name="Rectangle 3"/>
            <p:cNvSpPr/>
            <p:nvPr/>
          </p:nvSpPr>
          <p:spPr>
            <a:xfrm>
              <a:off x="778707" y="2632879"/>
              <a:ext cx="899220" cy="27438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0" name="Connecteur droit avec flèche 9"/>
            <p:cNvCxnSpPr/>
            <p:nvPr/>
          </p:nvCxnSpPr>
          <p:spPr>
            <a:xfrm>
              <a:off x="1232951" y="2907260"/>
              <a:ext cx="444976" cy="162611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ZoneTexte 12"/>
          <p:cNvSpPr txBox="1"/>
          <p:nvPr/>
        </p:nvSpPr>
        <p:spPr>
          <a:xfrm>
            <a:off x="2626625" y="4696597"/>
            <a:ext cx="1687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/>
                <a:cs typeface="Courier New"/>
              </a:rPr>
              <a:t>TabReel</a:t>
            </a:r>
            <a:r>
              <a:rPr lang="fr-FR" dirty="0">
                <a:latin typeface="Courier New"/>
                <a:cs typeface="Courier New"/>
              </a:rPr>
              <a:t>[i]</a:t>
            </a:r>
            <a:endParaRPr lang="fr-FR" baseline="-25000" dirty="0">
              <a:latin typeface="Courier New"/>
              <a:cs typeface="Courier New"/>
            </a:endParaRPr>
          </a:p>
        </p:txBody>
      </p:sp>
      <p:grpSp>
        <p:nvGrpSpPr>
          <p:cNvPr id="6" name="Grouper 5"/>
          <p:cNvGrpSpPr/>
          <p:nvPr/>
        </p:nvGrpSpPr>
        <p:grpSpPr>
          <a:xfrm>
            <a:off x="1928224" y="2632879"/>
            <a:ext cx="2883066" cy="2063718"/>
            <a:chOff x="1928224" y="2632879"/>
            <a:chExt cx="2883066" cy="2063718"/>
          </a:xfrm>
        </p:grpSpPr>
        <p:sp>
          <p:nvSpPr>
            <p:cNvPr id="15" name="Rectangle 14"/>
            <p:cNvSpPr/>
            <p:nvPr/>
          </p:nvSpPr>
          <p:spPr>
            <a:xfrm>
              <a:off x="1928224" y="2632879"/>
              <a:ext cx="2883066" cy="27438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1" name="Connecteur droit avec flèche 20"/>
            <p:cNvCxnSpPr>
              <a:endCxn id="13" idx="0"/>
            </p:cNvCxnSpPr>
            <p:nvPr/>
          </p:nvCxnSpPr>
          <p:spPr>
            <a:xfrm flipH="1">
              <a:off x="3470223" y="3181734"/>
              <a:ext cx="64894" cy="151486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0935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4"/>
          <p:cNvSpPr txBox="1">
            <a:spLocks noChangeArrowheads="1"/>
          </p:cNvSpPr>
          <p:nvPr/>
        </p:nvSpPr>
        <p:spPr bwMode="auto">
          <a:xfrm>
            <a:off x="295517" y="350659"/>
            <a:ext cx="648107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fr-FR" sz="2000" dirty="0"/>
              <a:t>F.3 Afficher le contenu d’un tableau d’entiers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482055" y="954882"/>
            <a:ext cx="7323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Quels sont les changements par rapport à l’algorithme précédent? 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482055" y="1538936"/>
            <a:ext cx="7425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Uniquement le type des éléments à afficher, le parcours ne change pas!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472164" y="2050133"/>
            <a:ext cx="6544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297FD5"/>
                </a:solidFill>
                <a:latin typeface="Courier New"/>
                <a:cs typeface="Courier New"/>
              </a:rPr>
              <a:t>declarer</a:t>
            </a:r>
            <a:r>
              <a:rPr lang="fr-FR" dirty="0">
                <a:latin typeface="Courier New"/>
                <a:cs typeface="Courier New"/>
              </a:rPr>
              <a:t> </a:t>
            </a:r>
            <a:r>
              <a:rPr lang="fr-FR" dirty="0" err="1">
                <a:latin typeface="Courier New"/>
                <a:cs typeface="Courier New"/>
              </a:rPr>
              <a:t>tabInt</a:t>
            </a:r>
            <a:r>
              <a:rPr lang="fr-FR" dirty="0">
                <a:latin typeface="Courier New"/>
                <a:cs typeface="Courier New"/>
              </a:rPr>
              <a:t> : </a:t>
            </a:r>
            <a:r>
              <a:rPr lang="fr-FR" b="1" dirty="0" err="1">
                <a:solidFill>
                  <a:srgbClr val="297FD5"/>
                </a:solidFill>
                <a:latin typeface="Courier New"/>
                <a:cs typeface="Courier New"/>
              </a:rPr>
              <a:t>tableau_de</a:t>
            </a:r>
            <a:r>
              <a:rPr lang="fr-FR" b="1" dirty="0">
                <a:solidFill>
                  <a:srgbClr val="297FD5"/>
                </a:solidFill>
                <a:latin typeface="Courier New"/>
                <a:cs typeface="Courier New"/>
              </a:rPr>
              <a:t> entier</a:t>
            </a:r>
            <a:r>
              <a:rPr lang="fr-FR" dirty="0">
                <a:latin typeface="Courier New"/>
                <a:cs typeface="Courier New"/>
              </a:rPr>
              <a:t>;</a:t>
            </a:r>
          </a:p>
          <a:p>
            <a:r>
              <a:rPr lang="fr-FR" dirty="0">
                <a:latin typeface="Courier New"/>
                <a:cs typeface="Courier New"/>
              </a:rPr>
              <a:t>//génération de </a:t>
            </a:r>
            <a:r>
              <a:rPr lang="fr-FR" dirty="0" err="1">
                <a:latin typeface="Courier New"/>
                <a:cs typeface="Courier New"/>
              </a:rPr>
              <a:t>tabInt</a:t>
            </a:r>
            <a:endParaRPr lang="fr-FR" dirty="0">
              <a:latin typeface="Courier New"/>
              <a:cs typeface="Courier New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509867" y="3328181"/>
            <a:ext cx="660045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297FD5"/>
                </a:solidFill>
                <a:latin typeface="Courier New"/>
                <a:cs typeface="Courier New"/>
              </a:rPr>
              <a:t>declarer</a:t>
            </a:r>
            <a:r>
              <a:rPr lang="fr-FR" dirty="0">
                <a:latin typeface="Courier New"/>
                <a:cs typeface="Courier New"/>
              </a:rPr>
              <a:t> i : </a:t>
            </a:r>
            <a:r>
              <a:rPr lang="fr-FR" b="1" dirty="0" err="1">
                <a:solidFill>
                  <a:srgbClr val="297FD5"/>
                </a:solidFill>
                <a:latin typeface="Courier New"/>
                <a:cs typeface="Courier New"/>
              </a:rPr>
              <a:t>entier_naturel</a:t>
            </a:r>
            <a:r>
              <a:rPr lang="fr-FR" dirty="0">
                <a:latin typeface="Courier New"/>
                <a:cs typeface="Courier New"/>
              </a:rPr>
              <a:t>;</a:t>
            </a:r>
          </a:p>
          <a:p>
            <a:r>
              <a:rPr lang="fr-FR" dirty="0">
                <a:latin typeface="Courier New"/>
                <a:cs typeface="Courier New"/>
              </a:rPr>
              <a:t>i &lt;- 0;</a:t>
            </a:r>
          </a:p>
          <a:p>
            <a:r>
              <a:rPr lang="fr-FR" b="1" dirty="0" err="1">
                <a:solidFill>
                  <a:srgbClr val="297FD5"/>
                </a:solidFill>
                <a:latin typeface="Courier New"/>
                <a:cs typeface="Courier New"/>
              </a:rPr>
              <a:t>tant_que</a:t>
            </a:r>
            <a:r>
              <a:rPr lang="fr-FR" dirty="0">
                <a:latin typeface="Courier New"/>
                <a:cs typeface="Courier New"/>
              </a:rPr>
              <a:t> (i </a:t>
            </a:r>
            <a:r>
              <a:rPr lang="fr-FR" b="1" dirty="0" err="1">
                <a:solidFill>
                  <a:srgbClr val="297FD5"/>
                </a:solidFill>
                <a:latin typeface="Courier New"/>
                <a:cs typeface="Courier New"/>
              </a:rPr>
              <a:t>ne_vaut_pas</a:t>
            </a:r>
            <a:r>
              <a:rPr lang="fr-FR" dirty="0">
                <a:latin typeface="Courier New"/>
                <a:cs typeface="Courier New"/>
              </a:rPr>
              <a:t> taille (</a:t>
            </a:r>
            <a:r>
              <a:rPr lang="fr-FR" dirty="0" err="1">
                <a:latin typeface="Courier New"/>
                <a:cs typeface="Courier New"/>
              </a:rPr>
              <a:t>tabInt</a:t>
            </a:r>
            <a:r>
              <a:rPr lang="fr-FR" dirty="0">
                <a:latin typeface="Courier New"/>
                <a:cs typeface="Courier New"/>
              </a:rPr>
              <a:t>))</a:t>
            </a:r>
          </a:p>
          <a:p>
            <a:r>
              <a:rPr lang="fr-FR" b="1" dirty="0">
                <a:solidFill>
                  <a:srgbClr val="297FD5"/>
                </a:solidFill>
                <a:latin typeface="Courier New"/>
                <a:cs typeface="Courier New"/>
              </a:rPr>
              <a:t>faire</a:t>
            </a:r>
          </a:p>
          <a:p>
            <a:r>
              <a:rPr lang="fr-FR" dirty="0">
                <a:latin typeface="Courier New"/>
                <a:cs typeface="Courier New"/>
              </a:rPr>
              <a:t>    </a:t>
            </a:r>
            <a:r>
              <a:rPr lang="fr-FR" b="1" dirty="0">
                <a:solidFill>
                  <a:srgbClr val="297FD5"/>
                </a:solidFill>
                <a:latin typeface="Courier New"/>
                <a:cs typeface="Courier New"/>
              </a:rPr>
              <a:t>afficher</a:t>
            </a:r>
            <a:r>
              <a:rPr lang="fr-FR" dirty="0">
                <a:solidFill>
                  <a:srgbClr val="297FD5"/>
                </a:solidFill>
                <a:latin typeface="Courier New"/>
                <a:cs typeface="Courier New"/>
              </a:rPr>
              <a:t> </a:t>
            </a:r>
            <a:r>
              <a:rPr lang="fr-FR" dirty="0">
                <a:latin typeface="Courier New"/>
                <a:cs typeface="Courier New"/>
              </a:rPr>
              <a:t>(</a:t>
            </a:r>
            <a:r>
              <a:rPr lang="fr-FR" dirty="0" err="1">
                <a:latin typeface="Courier New"/>
                <a:cs typeface="Courier New"/>
              </a:rPr>
              <a:t>tabInt</a:t>
            </a:r>
            <a:r>
              <a:rPr lang="fr-FR" dirty="0">
                <a:latin typeface="Courier New"/>
                <a:cs typeface="Courier New"/>
              </a:rPr>
              <a:t>[i]);</a:t>
            </a:r>
          </a:p>
          <a:p>
            <a:r>
              <a:rPr lang="fr-FR" dirty="0">
                <a:latin typeface="Courier New"/>
                <a:cs typeface="Courier New"/>
              </a:rPr>
              <a:t>    i &lt;- i + 1; //passage à la case suivante</a:t>
            </a:r>
          </a:p>
          <a:p>
            <a:r>
              <a:rPr lang="fr-FR" b="1" dirty="0" err="1">
                <a:solidFill>
                  <a:srgbClr val="297FD5"/>
                </a:solidFill>
                <a:latin typeface="Courier New"/>
                <a:cs typeface="Courier New"/>
              </a:rPr>
              <a:t>ffaire</a:t>
            </a:r>
            <a:endParaRPr lang="fr-FR" b="1" dirty="0">
              <a:solidFill>
                <a:srgbClr val="297FD5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610009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4"/>
          <p:cNvSpPr txBox="1">
            <a:spLocks noChangeArrowheads="1"/>
          </p:cNvSpPr>
          <p:nvPr/>
        </p:nvSpPr>
        <p:spPr bwMode="auto">
          <a:xfrm>
            <a:off x="295517" y="350659"/>
            <a:ext cx="648107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fr-FR" sz="2000" dirty="0"/>
              <a:t>F.4 Afficher le contenu d’un tableau de chaine de caractères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482055" y="954882"/>
            <a:ext cx="7323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Quels sont les changements par rapport à l’algorithme précédent? 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482055" y="1538936"/>
            <a:ext cx="7425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Uniquement le type des éléments à afficher, le parcours ne change pas!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472164" y="2050133"/>
            <a:ext cx="6544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297FD5"/>
                </a:solidFill>
                <a:latin typeface="Courier New"/>
                <a:cs typeface="Courier New"/>
              </a:rPr>
              <a:t>declarer</a:t>
            </a:r>
            <a:r>
              <a:rPr lang="fr-FR" dirty="0">
                <a:latin typeface="Courier New"/>
                <a:cs typeface="Courier New"/>
              </a:rPr>
              <a:t> </a:t>
            </a:r>
            <a:r>
              <a:rPr lang="fr-FR" dirty="0" err="1">
                <a:latin typeface="Courier New"/>
                <a:cs typeface="Courier New"/>
              </a:rPr>
              <a:t>tabStr</a:t>
            </a:r>
            <a:r>
              <a:rPr lang="fr-FR" dirty="0">
                <a:latin typeface="Courier New"/>
                <a:cs typeface="Courier New"/>
              </a:rPr>
              <a:t> : </a:t>
            </a:r>
            <a:r>
              <a:rPr lang="fr-FR" b="1" dirty="0" err="1">
                <a:solidFill>
                  <a:srgbClr val="297FD5"/>
                </a:solidFill>
                <a:latin typeface="Courier New"/>
                <a:cs typeface="Courier New"/>
              </a:rPr>
              <a:t>tableau_de</a:t>
            </a:r>
            <a:r>
              <a:rPr lang="fr-FR" b="1" dirty="0">
                <a:solidFill>
                  <a:srgbClr val="297FD5"/>
                </a:solidFill>
                <a:latin typeface="Courier New"/>
                <a:cs typeface="Courier New"/>
              </a:rPr>
              <a:t> string</a:t>
            </a:r>
            <a:r>
              <a:rPr lang="fr-FR" dirty="0">
                <a:latin typeface="Courier New"/>
                <a:cs typeface="Courier New"/>
              </a:rPr>
              <a:t>;</a:t>
            </a:r>
          </a:p>
          <a:p>
            <a:r>
              <a:rPr lang="fr-FR" dirty="0">
                <a:latin typeface="Courier New"/>
                <a:cs typeface="Courier New"/>
              </a:rPr>
              <a:t>//génération de </a:t>
            </a:r>
            <a:r>
              <a:rPr lang="fr-FR" dirty="0" err="1">
                <a:latin typeface="Courier New"/>
                <a:cs typeface="Courier New"/>
              </a:rPr>
              <a:t>tabStr</a:t>
            </a:r>
            <a:endParaRPr lang="fr-FR" dirty="0">
              <a:latin typeface="Courier New"/>
              <a:cs typeface="Courier New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509867" y="3328181"/>
            <a:ext cx="660045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297FD5"/>
                </a:solidFill>
                <a:latin typeface="Courier New"/>
                <a:cs typeface="Courier New"/>
              </a:rPr>
              <a:t>declarer</a:t>
            </a:r>
            <a:r>
              <a:rPr lang="fr-FR" dirty="0">
                <a:latin typeface="Courier New"/>
                <a:cs typeface="Courier New"/>
              </a:rPr>
              <a:t> i : </a:t>
            </a:r>
            <a:r>
              <a:rPr lang="fr-FR" b="1" dirty="0" err="1">
                <a:solidFill>
                  <a:srgbClr val="297FD5"/>
                </a:solidFill>
                <a:latin typeface="Courier New"/>
                <a:cs typeface="Courier New"/>
              </a:rPr>
              <a:t>entier_naturel</a:t>
            </a:r>
            <a:r>
              <a:rPr lang="fr-FR" dirty="0">
                <a:latin typeface="Courier New"/>
                <a:cs typeface="Courier New"/>
              </a:rPr>
              <a:t>;</a:t>
            </a:r>
          </a:p>
          <a:p>
            <a:r>
              <a:rPr lang="fr-FR" dirty="0">
                <a:latin typeface="Courier New"/>
                <a:cs typeface="Courier New"/>
              </a:rPr>
              <a:t>i &lt;- 0;</a:t>
            </a:r>
          </a:p>
          <a:p>
            <a:r>
              <a:rPr lang="fr-FR" b="1" dirty="0" err="1">
                <a:solidFill>
                  <a:srgbClr val="297FD5"/>
                </a:solidFill>
                <a:latin typeface="Courier New"/>
                <a:cs typeface="Courier New"/>
              </a:rPr>
              <a:t>tant_que</a:t>
            </a:r>
            <a:r>
              <a:rPr lang="fr-FR" dirty="0">
                <a:latin typeface="Courier New"/>
                <a:cs typeface="Courier New"/>
              </a:rPr>
              <a:t> (i </a:t>
            </a:r>
            <a:r>
              <a:rPr lang="fr-FR" b="1" dirty="0" err="1">
                <a:solidFill>
                  <a:srgbClr val="297FD5"/>
                </a:solidFill>
                <a:latin typeface="Courier New"/>
                <a:cs typeface="Courier New"/>
              </a:rPr>
              <a:t>ne_vaut_pas</a:t>
            </a:r>
            <a:r>
              <a:rPr lang="fr-FR" dirty="0">
                <a:latin typeface="Courier New"/>
                <a:cs typeface="Courier New"/>
              </a:rPr>
              <a:t> taille (</a:t>
            </a:r>
            <a:r>
              <a:rPr lang="fr-FR" dirty="0" err="1">
                <a:latin typeface="Courier New"/>
                <a:cs typeface="Courier New"/>
              </a:rPr>
              <a:t>tabStr</a:t>
            </a:r>
            <a:r>
              <a:rPr lang="fr-FR" dirty="0">
                <a:latin typeface="Courier New"/>
                <a:cs typeface="Courier New"/>
              </a:rPr>
              <a:t>))</a:t>
            </a:r>
          </a:p>
          <a:p>
            <a:r>
              <a:rPr lang="fr-FR" b="1" dirty="0">
                <a:solidFill>
                  <a:srgbClr val="297FD5"/>
                </a:solidFill>
                <a:latin typeface="Courier New"/>
                <a:cs typeface="Courier New"/>
              </a:rPr>
              <a:t>faire</a:t>
            </a:r>
          </a:p>
          <a:p>
            <a:r>
              <a:rPr lang="fr-FR" dirty="0">
                <a:latin typeface="Courier New"/>
                <a:cs typeface="Courier New"/>
              </a:rPr>
              <a:t>    </a:t>
            </a:r>
            <a:r>
              <a:rPr lang="fr-FR" b="1" dirty="0">
                <a:solidFill>
                  <a:srgbClr val="297FD5"/>
                </a:solidFill>
                <a:latin typeface="Courier New"/>
                <a:cs typeface="Courier New"/>
              </a:rPr>
              <a:t>afficher</a:t>
            </a:r>
            <a:r>
              <a:rPr lang="fr-FR" dirty="0">
                <a:solidFill>
                  <a:srgbClr val="297FD5"/>
                </a:solidFill>
                <a:latin typeface="Courier New"/>
                <a:cs typeface="Courier New"/>
              </a:rPr>
              <a:t> </a:t>
            </a:r>
            <a:r>
              <a:rPr lang="fr-FR" dirty="0">
                <a:latin typeface="Courier New"/>
                <a:cs typeface="Courier New"/>
              </a:rPr>
              <a:t>(</a:t>
            </a:r>
            <a:r>
              <a:rPr lang="fr-FR" dirty="0" err="1">
                <a:latin typeface="Courier New"/>
                <a:cs typeface="Courier New"/>
              </a:rPr>
              <a:t>tabStr</a:t>
            </a:r>
            <a:r>
              <a:rPr lang="fr-FR" dirty="0">
                <a:latin typeface="Courier New"/>
                <a:cs typeface="Courier New"/>
              </a:rPr>
              <a:t>[i]);</a:t>
            </a:r>
          </a:p>
          <a:p>
            <a:r>
              <a:rPr lang="fr-FR" dirty="0">
                <a:latin typeface="Courier New"/>
                <a:cs typeface="Courier New"/>
              </a:rPr>
              <a:t>    i &lt;- i + 1; //passage à la case suivante</a:t>
            </a:r>
          </a:p>
          <a:p>
            <a:r>
              <a:rPr lang="fr-FR" b="1" dirty="0" err="1">
                <a:solidFill>
                  <a:srgbClr val="297FD5"/>
                </a:solidFill>
                <a:latin typeface="Courier New"/>
                <a:cs typeface="Courier New"/>
              </a:rPr>
              <a:t>ffaire</a:t>
            </a:r>
            <a:endParaRPr lang="fr-FR" b="1" dirty="0">
              <a:solidFill>
                <a:srgbClr val="297FD5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727230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4"/>
          <p:cNvSpPr txBox="1">
            <a:spLocks noChangeArrowheads="1"/>
          </p:cNvSpPr>
          <p:nvPr/>
        </p:nvSpPr>
        <p:spPr bwMode="auto">
          <a:xfrm>
            <a:off x="295517" y="350659"/>
            <a:ext cx="648107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fr-FR" sz="2000" dirty="0"/>
              <a:t>F.5 Afficher le contenu d’une chaine de caractères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482055" y="954882"/>
            <a:ext cx="7323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Quels sont les changements par rapport à l’algorithme précédent? 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482055" y="1538936"/>
            <a:ext cx="7425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Uniquement le type des éléments à afficher, le parcours ne change pas!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472164" y="2050133"/>
            <a:ext cx="6544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297FD5"/>
                </a:solidFill>
                <a:latin typeface="Courier New"/>
                <a:cs typeface="Courier New"/>
              </a:rPr>
              <a:t>declarer</a:t>
            </a:r>
            <a:r>
              <a:rPr lang="fr-FR" dirty="0">
                <a:latin typeface="Courier New"/>
                <a:cs typeface="Courier New"/>
              </a:rPr>
              <a:t> </a:t>
            </a:r>
            <a:r>
              <a:rPr lang="fr-FR" dirty="0" err="1">
                <a:latin typeface="Courier New"/>
                <a:cs typeface="Courier New"/>
              </a:rPr>
              <a:t>str</a:t>
            </a:r>
            <a:r>
              <a:rPr lang="fr-FR" dirty="0">
                <a:latin typeface="Courier New"/>
                <a:cs typeface="Courier New"/>
              </a:rPr>
              <a:t> : </a:t>
            </a:r>
            <a:r>
              <a:rPr lang="fr-FR" b="1" dirty="0">
                <a:solidFill>
                  <a:srgbClr val="297FD5"/>
                </a:solidFill>
                <a:latin typeface="Courier New"/>
                <a:cs typeface="Courier New"/>
              </a:rPr>
              <a:t>string</a:t>
            </a:r>
            <a:r>
              <a:rPr lang="fr-FR" dirty="0">
                <a:latin typeface="Courier New"/>
                <a:cs typeface="Courier New"/>
              </a:rPr>
              <a:t>;</a:t>
            </a:r>
          </a:p>
          <a:p>
            <a:r>
              <a:rPr lang="fr-FR" dirty="0">
                <a:latin typeface="Courier New"/>
                <a:cs typeface="Courier New"/>
              </a:rPr>
              <a:t>//génération de </a:t>
            </a:r>
            <a:r>
              <a:rPr lang="fr-FR" dirty="0" err="1">
                <a:latin typeface="Courier New"/>
                <a:cs typeface="Courier New"/>
              </a:rPr>
              <a:t>str</a:t>
            </a:r>
            <a:endParaRPr lang="fr-FR" dirty="0">
              <a:latin typeface="Courier New"/>
              <a:cs typeface="Courier New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82055" y="2980165"/>
            <a:ext cx="660045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297FD5"/>
                </a:solidFill>
                <a:latin typeface="Courier New"/>
                <a:cs typeface="Courier New"/>
              </a:rPr>
              <a:t>declarer</a:t>
            </a:r>
            <a:r>
              <a:rPr lang="fr-FR" dirty="0">
                <a:latin typeface="Courier New"/>
                <a:cs typeface="Courier New"/>
              </a:rPr>
              <a:t> i : </a:t>
            </a:r>
            <a:r>
              <a:rPr lang="fr-FR" b="1" dirty="0" err="1">
                <a:solidFill>
                  <a:srgbClr val="297FD5"/>
                </a:solidFill>
                <a:latin typeface="Courier New"/>
                <a:cs typeface="Courier New"/>
              </a:rPr>
              <a:t>entier_naturel</a:t>
            </a:r>
            <a:r>
              <a:rPr lang="fr-FR" dirty="0">
                <a:latin typeface="Courier New"/>
                <a:cs typeface="Courier New"/>
              </a:rPr>
              <a:t>;</a:t>
            </a:r>
          </a:p>
          <a:p>
            <a:r>
              <a:rPr lang="fr-FR" dirty="0">
                <a:latin typeface="Courier New"/>
                <a:cs typeface="Courier New"/>
              </a:rPr>
              <a:t>i &lt;- 0;</a:t>
            </a:r>
          </a:p>
          <a:p>
            <a:r>
              <a:rPr lang="fr-FR" b="1" dirty="0" err="1">
                <a:solidFill>
                  <a:srgbClr val="297FD5"/>
                </a:solidFill>
                <a:latin typeface="Courier New"/>
                <a:cs typeface="Courier New"/>
              </a:rPr>
              <a:t>tant_que</a:t>
            </a:r>
            <a:r>
              <a:rPr lang="fr-FR" dirty="0">
                <a:latin typeface="Courier New"/>
                <a:cs typeface="Courier New"/>
              </a:rPr>
              <a:t> (i </a:t>
            </a:r>
            <a:r>
              <a:rPr lang="fr-FR" b="1" dirty="0" err="1">
                <a:solidFill>
                  <a:srgbClr val="297FD5"/>
                </a:solidFill>
                <a:latin typeface="Courier New"/>
                <a:cs typeface="Courier New"/>
              </a:rPr>
              <a:t>ne_vaut_pas</a:t>
            </a:r>
            <a:r>
              <a:rPr lang="fr-FR" dirty="0">
                <a:latin typeface="Courier New"/>
                <a:cs typeface="Courier New"/>
              </a:rPr>
              <a:t> taille (</a:t>
            </a:r>
            <a:r>
              <a:rPr lang="fr-FR" dirty="0" err="1">
                <a:latin typeface="Courier New"/>
                <a:cs typeface="Courier New"/>
              </a:rPr>
              <a:t>str</a:t>
            </a:r>
            <a:r>
              <a:rPr lang="fr-FR" dirty="0">
                <a:latin typeface="Courier New"/>
                <a:cs typeface="Courier New"/>
              </a:rPr>
              <a:t>))</a:t>
            </a:r>
          </a:p>
          <a:p>
            <a:r>
              <a:rPr lang="fr-FR" b="1" dirty="0">
                <a:solidFill>
                  <a:srgbClr val="297FD5"/>
                </a:solidFill>
                <a:latin typeface="Courier New"/>
                <a:cs typeface="Courier New"/>
              </a:rPr>
              <a:t>faire</a:t>
            </a:r>
          </a:p>
          <a:p>
            <a:r>
              <a:rPr lang="fr-FR" dirty="0">
                <a:latin typeface="Courier New"/>
                <a:cs typeface="Courier New"/>
              </a:rPr>
              <a:t>    </a:t>
            </a:r>
            <a:r>
              <a:rPr lang="fr-FR" b="1" dirty="0">
                <a:solidFill>
                  <a:srgbClr val="297FD5"/>
                </a:solidFill>
                <a:latin typeface="Courier New"/>
                <a:cs typeface="Courier New"/>
              </a:rPr>
              <a:t>afficher</a:t>
            </a:r>
            <a:r>
              <a:rPr lang="fr-FR" dirty="0">
                <a:solidFill>
                  <a:srgbClr val="297FD5"/>
                </a:solidFill>
                <a:latin typeface="Courier New"/>
                <a:cs typeface="Courier New"/>
              </a:rPr>
              <a:t> </a:t>
            </a:r>
            <a:r>
              <a:rPr lang="fr-FR" dirty="0">
                <a:latin typeface="Courier New"/>
                <a:cs typeface="Courier New"/>
              </a:rPr>
              <a:t>(</a:t>
            </a:r>
            <a:r>
              <a:rPr lang="fr-FR" dirty="0" err="1">
                <a:latin typeface="Courier New"/>
                <a:cs typeface="Courier New"/>
              </a:rPr>
              <a:t>str</a:t>
            </a:r>
            <a:r>
              <a:rPr lang="fr-FR" dirty="0">
                <a:latin typeface="Courier New"/>
                <a:cs typeface="Courier New"/>
              </a:rPr>
              <a:t>[i]);</a:t>
            </a:r>
          </a:p>
          <a:p>
            <a:r>
              <a:rPr lang="fr-FR" dirty="0">
                <a:latin typeface="Courier New"/>
                <a:cs typeface="Courier New"/>
              </a:rPr>
              <a:t>    i &lt;- i + 1; //passage à la case suivante</a:t>
            </a:r>
          </a:p>
          <a:p>
            <a:r>
              <a:rPr lang="fr-FR" b="1" dirty="0" err="1">
                <a:solidFill>
                  <a:srgbClr val="297FD5"/>
                </a:solidFill>
                <a:latin typeface="Courier New"/>
                <a:cs typeface="Courier New"/>
              </a:rPr>
              <a:t>ffaire</a:t>
            </a:r>
            <a:endParaRPr lang="fr-FR" b="1" dirty="0">
              <a:solidFill>
                <a:srgbClr val="297FD5"/>
              </a:solidFill>
              <a:latin typeface="Courier New"/>
              <a:cs typeface="Courier New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324673A-AC9B-9C40-91FE-3100D3B9AF9A}"/>
              </a:ext>
            </a:extLst>
          </p:cNvPr>
          <p:cNvSpPr txBox="1"/>
          <p:nvPr/>
        </p:nvSpPr>
        <p:spPr>
          <a:xfrm>
            <a:off x="482055" y="5714055"/>
            <a:ext cx="6600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297FD5"/>
                </a:solidFill>
                <a:latin typeface="Courier New"/>
                <a:cs typeface="Courier New"/>
              </a:rPr>
              <a:t>afficher</a:t>
            </a:r>
            <a:r>
              <a:rPr lang="fr-FR" dirty="0">
                <a:solidFill>
                  <a:srgbClr val="297FD5"/>
                </a:solidFill>
                <a:latin typeface="Courier New"/>
                <a:cs typeface="Courier New"/>
              </a:rPr>
              <a:t> </a:t>
            </a:r>
            <a:r>
              <a:rPr lang="fr-FR" dirty="0">
                <a:latin typeface="Courier New"/>
                <a:cs typeface="Courier New"/>
              </a:rPr>
              <a:t>(</a:t>
            </a:r>
            <a:r>
              <a:rPr lang="fr-FR" dirty="0" err="1">
                <a:latin typeface="Courier New"/>
                <a:cs typeface="Courier New"/>
              </a:rPr>
              <a:t>str</a:t>
            </a:r>
            <a:r>
              <a:rPr lang="fr-FR" dirty="0">
                <a:latin typeface="Courier New"/>
                <a:cs typeface="Courier New"/>
              </a:rPr>
              <a:t>);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A65883D-C0D6-8144-8D2A-CD7F0E43713D}"/>
              </a:ext>
            </a:extLst>
          </p:cNvPr>
          <p:cNvSpPr txBox="1"/>
          <p:nvPr/>
        </p:nvSpPr>
        <p:spPr>
          <a:xfrm>
            <a:off x="482055" y="5223641"/>
            <a:ext cx="4489338" cy="367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Ou plus simplement</a:t>
            </a:r>
          </a:p>
        </p:txBody>
      </p:sp>
    </p:spTree>
    <p:extLst>
      <p:ext uri="{BB962C8B-B14F-4D97-AF65-F5344CB8AC3E}">
        <p14:creationId xmlns:p14="http://schemas.microsoft.com/office/powerpoint/2010/main" val="2269543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7" grpId="0"/>
      <p:bldP spid="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4"/>
          <p:cNvSpPr txBox="1">
            <a:spLocks noChangeArrowheads="1"/>
          </p:cNvSpPr>
          <p:nvPr/>
        </p:nvSpPr>
        <p:spPr bwMode="auto">
          <a:xfrm>
            <a:off x="295517" y="350659"/>
            <a:ext cx="778693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fr-FR" sz="2000" dirty="0"/>
              <a:t>F.6 Afficher le contenu d’une chaine de caractères un caractère sur deux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482055" y="954882"/>
            <a:ext cx="7323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Quels sont les changements par rapport à l’algorithme précédent? 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482055" y="1538936"/>
            <a:ext cx="7425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Un caractère sur deux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472164" y="2050133"/>
            <a:ext cx="6544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297FD5"/>
                </a:solidFill>
                <a:latin typeface="Courier New"/>
                <a:cs typeface="Courier New"/>
              </a:rPr>
              <a:t>declarer</a:t>
            </a:r>
            <a:r>
              <a:rPr lang="fr-FR" dirty="0">
                <a:latin typeface="Courier New"/>
                <a:cs typeface="Courier New"/>
              </a:rPr>
              <a:t> </a:t>
            </a:r>
            <a:r>
              <a:rPr lang="fr-FR" dirty="0" err="1">
                <a:latin typeface="Courier New"/>
                <a:cs typeface="Courier New"/>
              </a:rPr>
              <a:t>str</a:t>
            </a:r>
            <a:r>
              <a:rPr lang="fr-FR" dirty="0">
                <a:latin typeface="Courier New"/>
                <a:cs typeface="Courier New"/>
              </a:rPr>
              <a:t> : </a:t>
            </a:r>
            <a:r>
              <a:rPr lang="fr-FR" b="1" dirty="0">
                <a:solidFill>
                  <a:srgbClr val="297FD5"/>
                </a:solidFill>
                <a:latin typeface="Courier New"/>
                <a:cs typeface="Courier New"/>
              </a:rPr>
              <a:t>string</a:t>
            </a:r>
            <a:r>
              <a:rPr lang="fr-FR" dirty="0">
                <a:latin typeface="Courier New"/>
                <a:cs typeface="Courier New"/>
              </a:rPr>
              <a:t>;</a:t>
            </a:r>
          </a:p>
          <a:p>
            <a:r>
              <a:rPr lang="fr-FR" dirty="0">
                <a:latin typeface="Courier New"/>
                <a:cs typeface="Courier New"/>
              </a:rPr>
              <a:t>//génération de </a:t>
            </a:r>
            <a:r>
              <a:rPr lang="fr-FR" dirty="0" err="1">
                <a:latin typeface="Courier New"/>
                <a:cs typeface="Courier New"/>
              </a:rPr>
              <a:t>str</a:t>
            </a:r>
            <a:endParaRPr lang="fr-FR" dirty="0">
              <a:latin typeface="Courier New"/>
              <a:cs typeface="Courier New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82055" y="2980165"/>
            <a:ext cx="660045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297FD5"/>
                </a:solidFill>
                <a:latin typeface="Courier New"/>
                <a:cs typeface="Courier New"/>
              </a:rPr>
              <a:t>declarer</a:t>
            </a:r>
            <a:r>
              <a:rPr lang="fr-FR" dirty="0">
                <a:latin typeface="Courier New"/>
                <a:cs typeface="Courier New"/>
              </a:rPr>
              <a:t> i : </a:t>
            </a:r>
            <a:r>
              <a:rPr lang="fr-FR" b="1" dirty="0" err="1">
                <a:solidFill>
                  <a:srgbClr val="297FD5"/>
                </a:solidFill>
                <a:latin typeface="Courier New"/>
                <a:cs typeface="Courier New"/>
              </a:rPr>
              <a:t>entier_naturel</a:t>
            </a:r>
            <a:r>
              <a:rPr lang="fr-FR" dirty="0">
                <a:latin typeface="Courier New"/>
                <a:cs typeface="Courier New"/>
              </a:rPr>
              <a:t>;</a:t>
            </a:r>
          </a:p>
          <a:p>
            <a:r>
              <a:rPr lang="fr-FR" dirty="0">
                <a:latin typeface="Courier New"/>
                <a:cs typeface="Courier New"/>
              </a:rPr>
              <a:t>i &lt;- 0;</a:t>
            </a:r>
          </a:p>
          <a:p>
            <a:r>
              <a:rPr lang="fr-FR" b="1" dirty="0" err="1">
                <a:solidFill>
                  <a:srgbClr val="297FD5"/>
                </a:solidFill>
                <a:latin typeface="Courier New"/>
                <a:cs typeface="Courier New"/>
              </a:rPr>
              <a:t>tant_que</a:t>
            </a:r>
            <a:r>
              <a:rPr lang="fr-FR" dirty="0">
                <a:latin typeface="Courier New"/>
                <a:cs typeface="Courier New"/>
              </a:rPr>
              <a:t> (i </a:t>
            </a:r>
            <a:r>
              <a:rPr lang="fr-FR" b="1" dirty="0" err="1">
                <a:solidFill>
                  <a:srgbClr val="297FD5"/>
                </a:solidFill>
                <a:latin typeface="Courier New"/>
                <a:cs typeface="Courier New"/>
              </a:rPr>
              <a:t>ne_vaut_pas</a:t>
            </a:r>
            <a:r>
              <a:rPr lang="fr-FR" dirty="0">
                <a:latin typeface="Courier New"/>
                <a:cs typeface="Courier New"/>
              </a:rPr>
              <a:t> taille (</a:t>
            </a:r>
            <a:r>
              <a:rPr lang="fr-FR" dirty="0" err="1">
                <a:latin typeface="Courier New"/>
                <a:cs typeface="Courier New"/>
              </a:rPr>
              <a:t>str</a:t>
            </a:r>
            <a:r>
              <a:rPr lang="fr-FR" dirty="0">
                <a:latin typeface="Courier New"/>
                <a:cs typeface="Courier New"/>
              </a:rPr>
              <a:t>))</a:t>
            </a:r>
          </a:p>
          <a:p>
            <a:r>
              <a:rPr lang="fr-FR" b="1" dirty="0">
                <a:solidFill>
                  <a:srgbClr val="297FD5"/>
                </a:solidFill>
                <a:latin typeface="Courier New"/>
                <a:cs typeface="Courier New"/>
              </a:rPr>
              <a:t>faire</a:t>
            </a:r>
          </a:p>
          <a:p>
            <a:r>
              <a:rPr lang="fr-FR" b="1" dirty="0">
                <a:solidFill>
                  <a:srgbClr val="297FD5"/>
                </a:solidFill>
                <a:latin typeface="Courier New"/>
                <a:cs typeface="Courier New"/>
              </a:rPr>
              <a:t>	si (modulo (i, 2) vaut 0)</a:t>
            </a:r>
          </a:p>
          <a:p>
            <a:r>
              <a:rPr lang="fr-FR" dirty="0">
                <a:latin typeface="Courier New"/>
                <a:cs typeface="Courier New"/>
              </a:rPr>
              <a:t>    	</a:t>
            </a:r>
            <a:r>
              <a:rPr lang="fr-FR" b="1" dirty="0">
                <a:solidFill>
                  <a:srgbClr val="297FD5"/>
                </a:solidFill>
                <a:latin typeface="Courier New"/>
                <a:cs typeface="Courier New"/>
              </a:rPr>
              <a:t>afficher</a:t>
            </a:r>
            <a:r>
              <a:rPr lang="fr-FR" dirty="0">
                <a:solidFill>
                  <a:srgbClr val="297FD5"/>
                </a:solidFill>
                <a:latin typeface="Courier New"/>
                <a:cs typeface="Courier New"/>
              </a:rPr>
              <a:t> </a:t>
            </a:r>
            <a:r>
              <a:rPr lang="fr-FR" dirty="0">
                <a:latin typeface="Courier New"/>
                <a:cs typeface="Courier New"/>
              </a:rPr>
              <a:t>(</a:t>
            </a:r>
            <a:r>
              <a:rPr lang="fr-FR" dirty="0" err="1">
                <a:latin typeface="Courier New"/>
                <a:cs typeface="Courier New"/>
              </a:rPr>
              <a:t>str</a:t>
            </a:r>
            <a:r>
              <a:rPr lang="fr-FR" dirty="0">
                <a:latin typeface="Courier New"/>
                <a:cs typeface="Courier New"/>
              </a:rPr>
              <a:t>[i]);</a:t>
            </a:r>
          </a:p>
          <a:p>
            <a:r>
              <a:rPr lang="fr-FR" dirty="0">
                <a:latin typeface="Courier New"/>
                <a:cs typeface="Courier New"/>
              </a:rPr>
              <a:t>	</a:t>
            </a:r>
            <a:r>
              <a:rPr lang="fr-FR" dirty="0" err="1">
                <a:solidFill>
                  <a:srgbClr val="0070C0"/>
                </a:solidFill>
                <a:latin typeface="Courier New"/>
                <a:cs typeface="Courier New"/>
              </a:rPr>
              <a:t>fsi</a:t>
            </a:r>
            <a:endParaRPr lang="fr-FR" dirty="0">
              <a:solidFill>
                <a:srgbClr val="0070C0"/>
              </a:solidFill>
              <a:latin typeface="Courier New"/>
              <a:cs typeface="Courier New"/>
            </a:endParaRPr>
          </a:p>
          <a:p>
            <a:r>
              <a:rPr lang="fr-FR" dirty="0">
                <a:latin typeface="Courier New"/>
                <a:cs typeface="Courier New"/>
              </a:rPr>
              <a:t>	i &lt;- i + 1; //passage à la case suivante</a:t>
            </a:r>
          </a:p>
          <a:p>
            <a:r>
              <a:rPr lang="fr-FR" b="1" dirty="0" err="1">
                <a:solidFill>
                  <a:srgbClr val="297FD5"/>
                </a:solidFill>
                <a:latin typeface="Courier New"/>
                <a:cs typeface="Courier New"/>
              </a:rPr>
              <a:t>ffaire</a:t>
            </a:r>
            <a:endParaRPr lang="fr-FR" b="1" dirty="0">
              <a:solidFill>
                <a:srgbClr val="297FD5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889641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4"/>
          <p:cNvSpPr txBox="1">
            <a:spLocks noChangeArrowheads="1"/>
          </p:cNvSpPr>
          <p:nvPr/>
        </p:nvSpPr>
        <p:spPr bwMode="auto">
          <a:xfrm>
            <a:off x="295517" y="350659"/>
            <a:ext cx="778693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fr-FR" sz="2000" dirty="0"/>
              <a:t>F.6 Afficher le contenu d’une chaine de caractères un caractère sur deux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482055" y="954882"/>
            <a:ext cx="7323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Quels sont les changements par rapport à l’algorithme précédent? 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482055" y="1538936"/>
            <a:ext cx="7425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Un caractère sur deux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472164" y="2050133"/>
            <a:ext cx="6544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297FD5"/>
                </a:solidFill>
                <a:latin typeface="Courier New"/>
                <a:cs typeface="Courier New"/>
              </a:rPr>
              <a:t>declarer</a:t>
            </a:r>
            <a:r>
              <a:rPr lang="fr-FR" dirty="0">
                <a:latin typeface="Courier New"/>
                <a:cs typeface="Courier New"/>
              </a:rPr>
              <a:t> </a:t>
            </a:r>
            <a:r>
              <a:rPr lang="fr-FR" dirty="0" err="1">
                <a:latin typeface="Courier New"/>
                <a:cs typeface="Courier New"/>
              </a:rPr>
              <a:t>str</a:t>
            </a:r>
            <a:r>
              <a:rPr lang="fr-FR" dirty="0">
                <a:latin typeface="Courier New"/>
                <a:cs typeface="Courier New"/>
              </a:rPr>
              <a:t> : </a:t>
            </a:r>
            <a:r>
              <a:rPr lang="fr-FR" b="1" dirty="0">
                <a:solidFill>
                  <a:srgbClr val="297FD5"/>
                </a:solidFill>
                <a:latin typeface="Courier New"/>
                <a:cs typeface="Courier New"/>
              </a:rPr>
              <a:t>string</a:t>
            </a:r>
            <a:r>
              <a:rPr lang="fr-FR" dirty="0">
                <a:latin typeface="Courier New"/>
                <a:cs typeface="Courier New"/>
              </a:rPr>
              <a:t>;</a:t>
            </a:r>
          </a:p>
          <a:p>
            <a:r>
              <a:rPr lang="fr-FR" dirty="0">
                <a:latin typeface="Courier New"/>
                <a:cs typeface="Courier New"/>
              </a:rPr>
              <a:t>//génération de </a:t>
            </a:r>
            <a:r>
              <a:rPr lang="fr-FR" dirty="0" err="1">
                <a:latin typeface="Courier New"/>
                <a:cs typeface="Courier New"/>
              </a:rPr>
              <a:t>str</a:t>
            </a:r>
            <a:endParaRPr lang="fr-FR" dirty="0">
              <a:latin typeface="Courier New"/>
              <a:cs typeface="Courier New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82055" y="2980165"/>
            <a:ext cx="66004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297FD5"/>
                </a:solidFill>
                <a:latin typeface="Courier New"/>
                <a:cs typeface="Courier New"/>
              </a:rPr>
              <a:t>declarer</a:t>
            </a:r>
            <a:r>
              <a:rPr lang="fr-FR" dirty="0">
                <a:latin typeface="Courier New"/>
                <a:cs typeface="Courier New"/>
              </a:rPr>
              <a:t> i : </a:t>
            </a:r>
            <a:r>
              <a:rPr lang="fr-FR" b="1" dirty="0" err="1">
                <a:solidFill>
                  <a:srgbClr val="297FD5"/>
                </a:solidFill>
                <a:latin typeface="Courier New"/>
                <a:cs typeface="Courier New"/>
              </a:rPr>
              <a:t>entier_naturel</a:t>
            </a:r>
            <a:r>
              <a:rPr lang="fr-FR" dirty="0">
                <a:latin typeface="Courier New"/>
                <a:cs typeface="Courier New"/>
              </a:rPr>
              <a:t>;</a:t>
            </a:r>
          </a:p>
          <a:p>
            <a:r>
              <a:rPr lang="fr-FR" dirty="0">
                <a:latin typeface="Courier New"/>
                <a:cs typeface="Courier New"/>
              </a:rPr>
              <a:t>i &lt;- 0;</a:t>
            </a:r>
          </a:p>
          <a:p>
            <a:r>
              <a:rPr lang="fr-FR" b="1" dirty="0" err="1">
                <a:solidFill>
                  <a:srgbClr val="297FD5"/>
                </a:solidFill>
                <a:latin typeface="Courier New"/>
                <a:cs typeface="Courier New"/>
              </a:rPr>
              <a:t>tant_que</a:t>
            </a:r>
            <a:r>
              <a:rPr lang="fr-FR" dirty="0">
                <a:latin typeface="Courier New"/>
                <a:cs typeface="Courier New"/>
              </a:rPr>
              <a:t> (i </a:t>
            </a:r>
            <a:r>
              <a:rPr lang="fr-FR" b="1" dirty="0" err="1">
                <a:solidFill>
                  <a:srgbClr val="297FD5"/>
                </a:solidFill>
                <a:latin typeface="Courier New"/>
                <a:cs typeface="Courier New"/>
              </a:rPr>
              <a:t>ne_vaut_pas</a:t>
            </a:r>
            <a:r>
              <a:rPr lang="fr-FR" dirty="0">
                <a:latin typeface="Courier New"/>
                <a:cs typeface="Courier New"/>
              </a:rPr>
              <a:t> taille (</a:t>
            </a:r>
            <a:r>
              <a:rPr lang="fr-FR" dirty="0" err="1">
                <a:latin typeface="Courier New"/>
                <a:cs typeface="Courier New"/>
              </a:rPr>
              <a:t>str</a:t>
            </a:r>
            <a:r>
              <a:rPr lang="fr-FR" dirty="0">
                <a:latin typeface="Courier New"/>
                <a:cs typeface="Courier New"/>
              </a:rPr>
              <a:t>))</a:t>
            </a:r>
          </a:p>
          <a:p>
            <a:r>
              <a:rPr lang="fr-FR" b="1" dirty="0">
                <a:solidFill>
                  <a:srgbClr val="297FD5"/>
                </a:solidFill>
                <a:latin typeface="Courier New"/>
                <a:cs typeface="Courier New"/>
              </a:rPr>
              <a:t>faire</a:t>
            </a:r>
          </a:p>
          <a:p>
            <a:r>
              <a:rPr lang="fr-FR" b="1" dirty="0">
                <a:solidFill>
                  <a:srgbClr val="297FD5"/>
                </a:solidFill>
                <a:latin typeface="Courier New"/>
                <a:cs typeface="Courier New"/>
              </a:rPr>
              <a:t>	si (modulo (i, 2) vaut 1) continue;</a:t>
            </a:r>
          </a:p>
          <a:p>
            <a:r>
              <a:rPr lang="fr-FR" dirty="0">
                <a:latin typeface="Courier New"/>
                <a:cs typeface="Courier New"/>
              </a:rPr>
              <a:t>	</a:t>
            </a:r>
            <a:r>
              <a:rPr lang="fr-FR" b="1" dirty="0">
                <a:solidFill>
                  <a:srgbClr val="297FD5"/>
                </a:solidFill>
                <a:latin typeface="Courier New"/>
                <a:cs typeface="Courier New"/>
              </a:rPr>
              <a:t>afficher</a:t>
            </a:r>
            <a:r>
              <a:rPr lang="fr-FR" dirty="0">
                <a:solidFill>
                  <a:srgbClr val="297FD5"/>
                </a:solidFill>
                <a:latin typeface="Courier New"/>
                <a:cs typeface="Courier New"/>
              </a:rPr>
              <a:t> </a:t>
            </a:r>
            <a:r>
              <a:rPr lang="fr-FR" dirty="0">
                <a:latin typeface="Courier New"/>
                <a:cs typeface="Courier New"/>
              </a:rPr>
              <a:t>(</a:t>
            </a:r>
            <a:r>
              <a:rPr lang="fr-FR" dirty="0" err="1">
                <a:latin typeface="Courier New"/>
                <a:cs typeface="Courier New"/>
              </a:rPr>
              <a:t>str</a:t>
            </a:r>
            <a:r>
              <a:rPr lang="fr-FR" dirty="0">
                <a:latin typeface="Courier New"/>
                <a:cs typeface="Courier New"/>
              </a:rPr>
              <a:t>[i]);</a:t>
            </a:r>
          </a:p>
          <a:p>
            <a:r>
              <a:rPr lang="fr-FR" dirty="0">
                <a:latin typeface="Courier New"/>
                <a:cs typeface="Courier New"/>
              </a:rPr>
              <a:t>	i &lt;- i + 1; //passage à la case suivante</a:t>
            </a:r>
          </a:p>
          <a:p>
            <a:r>
              <a:rPr lang="fr-FR" b="1" dirty="0" err="1">
                <a:solidFill>
                  <a:srgbClr val="297FD5"/>
                </a:solidFill>
                <a:latin typeface="Courier New"/>
                <a:cs typeface="Courier New"/>
              </a:rPr>
              <a:t>ffaire</a:t>
            </a:r>
            <a:endParaRPr lang="fr-FR" b="1" dirty="0">
              <a:solidFill>
                <a:srgbClr val="297FD5"/>
              </a:solidFill>
              <a:latin typeface="Courier New"/>
              <a:cs typeface="Courier New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17FE194-471C-784E-9B9E-5D1262FD96D6}"/>
              </a:ext>
            </a:extLst>
          </p:cNvPr>
          <p:cNvSpPr txBox="1"/>
          <p:nvPr/>
        </p:nvSpPr>
        <p:spPr>
          <a:xfrm>
            <a:off x="472164" y="5572190"/>
            <a:ext cx="4834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Faux : on n’affiche que la première case du tableau</a:t>
            </a:r>
          </a:p>
        </p:txBody>
      </p:sp>
    </p:spTree>
    <p:extLst>
      <p:ext uri="{BB962C8B-B14F-4D97-AF65-F5344CB8AC3E}">
        <p14:creationId xmlns:p14="http://schemas.microsoft.com/office/powerpoint/2010/main" val="2790863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369682" y="337181"/>
            <a:ext cx="7543800" cy="914400"/>
          </a:xfrm>
        </p:spPr>
        <p:txBody>
          <a:bodyPr/>
          <a:lstStyle/>
          <a:p>
            <a:r>
              <a:rPr lang="fr-FR" dirty="0"/>
              <a:t>Plan</a:t>
            </a:r>
          </a:p>
        </p:txBody>
      </p:sp>
      <p:sp>
        <p:nvSpPr>
          <p:cNvPr id="5" name="Rectangle 4"/>
          <p:cNvSpPr/>
          <p:nvPr/>
        </p:nvSpPr>
        <p:spPr>
          <a:xfrm>
            <a:off x="492861" y="1952742"/>
            <a:ext cx="2383563" cy="426477"/>
          </a:xfrm>
          <a:prstGeom prst="rect">
            <a:avLst/>
          </a:prstGeom>
          <a:solidFill>
            <a:schemeClr val="bg1"/>
          </a:solidFill>
          <a:effectLst>
            <a:glow rad="101600">
              <a:schemeClr val="tx2">
                <a:alpha val="75000"/>
              </a:schemeClr>
            </a:glow>
            <a:outerShdw blurRad="76200" dist="38100" dir="5400000" rotWithShape="0">
              <a:srgbClr val="000000">
                <a:alpha val="6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492861" y="1251581"/>
            <a:ext cx="7923695" cy="3886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lphaUcPeriod"/>
            </a:pPr>
            <a:r>
              <a:rPr lang="fr-FR" dirty="0"/>
              <a:t>Type Complexe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</a:p>
          <a:p>
            <a:pPr marL="342900" indent="-342900">
              <a:lnSpc>
                <a:spcPct val="200000"/>
              </a:lnSpc>
              <a:buFont typeface="+mj-lt"/>
              <a:buAutoNum type="alphaUcPeriod"/>
            </a:pPr>
            <a:r>
              <a:rPr lang="fr-FR" dirty="0"/>
              <a:t>Premier Algorithme</a:t>
            </a:r>
          </a:p>
          <a:p>
            <a:pPr marL="342900" indent="-342900">
              <a:lnSpc>
                <a:spcPct val="200000"/>
              </a:lnSpc>
              <a:buFont typeface="+mj-lt"/>
              <a:buAutoNum type="alphaUcPeriod"/>
            </a:pPr>
            <a:r>
              <a:rPr lang="fr-FR" dirty="0"/>
              <a:t>Second algorithme</a:t>
            </a:r>
          </a:p>
          <a:p>
            <a:pPr marL="342900" indent="-342900">
              <a:lnSpc>
                <a:spcPct val="200000"/>
              </a:lnSpc>
              <a:buFont typeface="+mj-lt"/>
              <a:buAutoNum type="alphaUcPeriod"/>
            </a:pPr>
            <a:r>
              <a:rPr lang="fr-FR" dirty="0"/>
              <a:t>Boucle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boucle</a:t>
            </a:r>
          </a:p>
          <a:p>
            <a:pPr marL="342900" indent="-342900">
              <a:lnSpc>
                <a:spcPct val="200000"/>
              </a:lnSpc>
              <a:buFont typeface="+mj-lt"/>
              <a:buAutoNum type="alphaUcPeriod"/>
            </a:pPr>
            <a:r>
              <a:rPr lang="fr-FR" dirty="0">
                <a:cs typeface="Courier New"/>
              </a:rPr>
              <a:t>Boucle</a:t>
            </a:r>
            <a:r>
              <a:rPr lang="fr-FR" dirty="0">
                <a:latin typeface="Courier New"/>
                <a:cs typeface="Courier New"/>
              </a:rPr>
              <a:t> </a:t>
            </a:r>
            <a:r>
              <a:rPr lang="fr-FR" dirty="0" err="1">
                <a:latin typeface="Courier New"/>
                <a:cs typeface="Courier New"/>
              </a:rPr>
              <a:t>tant_que</a:t>
            </a:r>
            <a:r>
              <a:rPr lang="fr-FR" dirty="0">
                <a:latin typeface="Courier New"/>
                <a:cs typeface="Courier New"/>
              </a:rPr>
              <a:t> </a:t>
            </a:r>
            <a:r>
              <a:rPr lang="fr-FR" dirty="0">
                <a:cs typeface="Courier New"/>
              </a:rPr>
              <a:t>et</a:t>
            </a:r>
            <a:r>
              <a:rPr lang="fr-FR" dirty="0">
                <a:latin typeface="Courier New"/>
                <a:cs typeface="Courier New"/>
              </a:rPr>
              <a:t> </a:t>
            </a:r>
            <a:r>
              <a:rPr lang="fr-FR" dirty="0" err="1">
                <a:latin typeface="Courier New"/>
                <a:cs typeface="Courier New"/>
              </a:rPr>
              <a:t>jusqua</a:t>
            </a:r>
            <a:endParaRPr lang="fr-FR" dirty="0">
              <a:latin typeface="Courier New"/>
              <a:cs typeface="Courier New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lphaUcPeriod"/>
            </a:pPr>
            <a:r>
              <a:rPr lang="fr-FR" dirty="0">
                <a:cs typeface="Courier New"/>
              </a:rPr>
              <a:t>Quelques algorithmes utilisant les boucles</a:t>
            </a:r>
          </a:p>
          <a:p>
            <a:pPr marL="342900" indent="-342900">
              <a:lnSpc>
                <a:spcPct val="200000"/>
              </a:lnSpc>
              <a:buFont typeface="+mj-lt"/>
              <a:buAutoNum type="alphaUcPeriod"/>
            </a:pPr>
            <a:r>
              <a:rPr lang="fr-FR" dirty="0">
                <a:cs typeface="Courier New"/>
              </a:rPr>
              <a:t>Faire ses </a:t>
            </a:r>
            <a:r>
              <a:rPr lang="fr-FR" dirty="0" err="1">
                <a:cs typeface="Courier New"/>
              </a:rPr>
              <a:t>TDs</a:t>
            </a:r>
            <a:r>
              <a:rPr lang="fr-FR" dirty="0">
                <a:cs typeface="Courier New"/>
              </a:rPr>
              <a:t> à la maison</a:t>
            </a:r>
          </a:p>
        </p:txBody>
      </p:sp>
    </p:spTree>
    <p:extLst>
      <p:ext uri="{BB962C8B-B14F-4D97-AF65-F5344CB8AC3E}">
        <p14:creationId xmlns:p14="http://schemas.microsoft.com/office/powerpoint/2010/main" val="24258650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369682" y="337181"/>
            <a:ext cx="7543800" cy="914400"/>
          </a:xfrm>
        </p:spPr>
        <p:txBody>
          <a:bodyPr/>
          <a:lstStyle/>
          <a:p>
            <a:r>
              <a:rPr lang="fr-FR" dirty="0"/>
              <a:t>Plan</a:t>
            </a:r>
          </a:p>
        </p:txBody>
      </p:sp>
      <p:sp>
        <p:nvSpPr>
          <p:cNvPr id="5" name="Rectangle 4"/>
          <p:cNvSpPr/>
          <p:nvPr/>
        </p:nvSpPr>
        <p:spPr>
          <a:xfrm>
            <a:off x="492862" y="4711937"/>
            <a:ext cx="2819568" cy="426477"/>
          </a:xfrm>
          <a:prstGeom prst="rect">
            <a:avLst/>
          </a:prstGeom>
          <a:solidFill>
            <a:schemeClr val="bg1"/>
          </a:solidFill>
          <a:effectLst>
            <a:glow rad="101600">
              <a:schemeClr val="tx2">
                <a:alpha val="75000"/>
              </a:schemeClr>
            </a:glow>
            <a:outerShdw blurRad="76200" dist="38100" dir="5400000" rotWithShape="0">
              <a:srgbClr val="000000">
                <a:alpha val="6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492861" y="1251581"/>
            <a:ext cx="7923695" cy="3886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lphaUcPeriod"/>
            </a:pPr>
            <a:r>
              <a:rPr lang="fr-FR" dirty="0"/>
              <a:t>Type Complexe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</a:p>
          <a:p>
            <a:pPr marL="342900" indent="-342900">
              <a:lnSpc>
                <a:spcPct val="200000"/>
              </a:lnSpc>
              <a:buFont typeface="+mj-lt"/>
              <a:buAutoNum type="alphaUcPeriod"/>
            </a:pPr>
            <a:r>
              <a:rPr lang="fr-FR" dirty="0"/>
              <a:t>Premier Algorithme</a:t>
            </a:r>
          </a:p>
          <a:p>
            <a:pPr marL="342900" indent="-342900">
              <a:lnSpc>
                <a:spcPct val="200000"/>
              </a:lnSpc>
              <a:buFont typeface="+mj-lt"/>
              <a:buAutoNum type="alphaUcPeriod"/>
            </a:pPr>
            <a:r>
              <a:rPr lang="fr-FR" dirty="0"/>
              <a:t>Second algorithme</a:t>
            </a:r>
          </a:p>
          <a:p>
            <a:pPr marL="342900" indent="-342900">
              <a:lnSpc>
                <a:spcPct val="200000"/>
              </a:lnSpc>
              <a:buFont typeface="+mj-lt"/>
              <a:buAutoNum type="alphaUcPeriod"/>
            </a:pPr>
            <a:r>
              <a:rPr lang="fr-FR" dirty="0"/>
              <a:t>Boucle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boucle</a:t>
            </a:r>
          </a:p>
          <a:p>
            <a:pPr marL="342900" indent="-342900">
              <a:lnSpc>
                <a:spcPct val="200000"/>
              </a:lnSpc>
              <a:buFont typeface="+mj-lt"/>
              <a:buAutoNum type="alphaUcPeriod"/>
            </a:pPr>
            <a:r>
              <a:rPr lang="fr-FR" dirty="0">
                <a:cs typeface="Courier New"/>
              </a:rPr>
              <a:t>Boucle</a:t>
            </a:r>
            <a:r>
              <a:rPr lang="fr-FR" dirty="0">
                <a:latin typeface="Courier New"/>
                <a:cs typeface="Courier New"/>
              </a:rPr>
              <a:t> </a:t>
            </a:r>
            <a:r>
              <a:rPr lang="fr-FR" dirty="0" err="1">
                <a:latin typeface="Courier New"/>
                <a:cs typeface="Courier New"/>
              </a:rPr>
              <a:t>tant_que</a:t>
            </a:r>
            <a:r>
              <a:rPr lang="fr-FR" dirty="0">
                <a:latin typeface="Courier New"/>
                <a:cs typeface="Courier New"/>
              </a:rPr>
              <a:t> </a:t>
            </a:r>
            <a:r>
              <a:rPr lang="fr-FR" dirty="0">
                <a:cs typeface="Courier New"/>
              </a:rPr>
              <a:t>et</a:t>
            </a:r>
            <a:r>
              <a:rPr lang="fr-FR" dirty="0">
                <a:latin typeface="Courier New"/>
                <a:cs typeface="Courier New"/>
              </a:rPr>
              <a:t> </a:t>
            </a:r>
            <a:r>
              <a:rPr lang="fr-FR" dirty="0" err="1">
                <a:latin typeface="Courier New"/>
                <a:cs typeface="Courier New"/>
              </a:rPr>
              <a:t>jusqua</a:t>
            </a:r>
            <a:endParaRPr lang="fr-FR" dirty="0">
              <a:latin typeface="Courier New"/>
              <a:cs typeface="Courier New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lphaUcPeriod"/>
            </a:pPr>
            <a:r>
              <a:rPr lang="fr-FR" dirty="0">
                <a:cs typeface="Courier New"/>
              </a:rPr>
              <a:t>Quelques algorithmes utilisant les boucles</a:t>
            </a:r>
          </a:p>
          <a:p>
            <a:pPr marL="342900" indent="-342900">
              <a:lnSpc>
                <a:spcPct val="200000"/>
              </a:lnSpc>
              <a:buFont typeface="+mj-lt"/>
              <a:buAutoNum type="alphaUcPeriod"/>
            </a:pPr>
            <a:r>
              <a:rPr lang="fr-FR" dirty="0">
                <a:cs typeface="Courier New"/>
              </a:rPr>
              <a:t>Faire ses </a:t>
            </a:r>
            <a:r>
              <a:rPr lang="fr-FR" dirty="0" err="1">
                <a:cs typeface="Courier New"/>
              </a:rPr>
              <a:t>TDs</a:t>
            </a:r>
            <a:r>
              <a:rPr lang="fr-FR" dirty="0">
                <a:cs typeface="Courier New"/>
              </a:rPr>
              <a:t> à la maison</a:t>
            </a:r>
          </a:p>
        </p:txBody>
      </p:sp>
    </p:spTree>
    <p:extLst>
      <p:ext uri="{BB962C8B-B14F-4D97-AF65-F5344CB8AC3E}">
        <p14:creationId xmlns:p14="http://schemas.microsoft.com/office/powerpoint/2010/main" val="25500384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ZoneTexte 2"/>
          <p:cNvSpPr txBox="1">
            <a:spLocks noChangeArrowheads="1"/>
          </p:cNvSpPr>
          <p:nvPr/>
        </p:nvSpPr>
        <p:spPr bwMode="auto">
          <a:xfrm>
            <a:off x="395288" y="260350"/>
            <a:ext cx="84248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/>
            <a:r>
              <a:rPr lang="fr-FR"/>
              <a:t>Faire ses TDs d’</a:t>
            </a:r>
            <a:r>
              <a:rPr lang="fr-FR" altLang="ja-JP"/>
              <a:t>algo (à la maison ou dans les salles machines du département)</a:t>
            </a:r>
            <a:endParaRPr lang="fr-FR"/>
          </a:p>
        </p:txBody>
      </p:sp>
      <p:grpSp>
        <p:nvGrpSpPr>
          <p:cNvPr id="36" name="Grouper 35"/>
          <p:cNvGrpSpPr>
            <a:grpSpLocks/>
          </p:cNvGrpSpPr>
          <p:nvPr/>
        </p:nvGrpSpPr>
        <p:grpSpPr bwMode="auto">
          <a:xfrm>
            <a:off x="2771775" y="765175"/>
            <a:ext cx="2232025" cy="887413"/>
            <a:chOff x="2771800" y="764704"/>
            <a:chExt cx="2232248" cy="887760"/>
          </a:xfrm>
        </p:grpSpPr>
        <p:cxnSp>
          <p:nvCxnSpPr>
            <p:cNvPr id="7" name="Connecteur droit avec flèche 6"/>
            <p:cNvCxnSpPr>
              <a:cxnSpLocks noChangeShapeType="1"/>
            </p:cNvCxnSpPr>
            <p:nvPr/>
          </p:nvCxnSpPr>
          <p:spPr bwMode="auto">
            <a:xfrm>
              <a:off x="2771800" y="1641347"/>
              <a:ext cx="2232248" cy="0"/>
            </a:xfrm>
            <a:prstGeom prst="straightConnector1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pic>
          <p:nvPicPr>
            <p:cNvPr id="93208" name="Imag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1840" y="764704"/>
              <a:ext cx="1331640" cy="8877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" name="ZoneTexte 9"/>
          <p:cNvSpPr txBox="1"/>
          <p:nvPr/>
        </p:nvSpPr>
        <p:spPr>
          <a:xfrm>
            <a:off x="539750" y="2349500"/>
            <a:ext cx="6408738" cy="10144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defRPr/>
            </a:pPr>
            <a:r>
              <a:rPr lang="fr-FR" dirty="0"/>
              <a:t>Normalement impossible, sauf si : </a:t>
            </a:r>
          </a:p>
          <a:p>
            <a:pPr marL="342900" indent="-342900" algn="l">
              <a:buFont typeface="Arial"/>
              <a:buChar char="•"/>
              <a:defRPr/>
            </a:pPr>
            <a:r>
              <a:rPr lang="fr-FR" dirty="0"/>
              <a:t>Utilisation de règles strictes décrivant l’</a:t>
            </a:r>
            <a:r>
              <a:rPr lang="fr-FR" dirty="0" err="1"/>
              <a:t>algorithmie</a:t>
            </a:r>
            <a:r>
              <a:rPr lang="fr-FR" dirty="0"/>
              <a:t>;</a:t>
            </a:r>
          </a:p>
          <a:p>
            <a:pPr marL="342900" indent="-342900" algn="l">
              <a:buFont typeface="Arial"/>
              <a:buChar char="•"/>
              <a:defRPr/>
            </a:pPr>
            <a:r>
              <a:rPr lang="fr-FR" dirty="0"/>
              <a:t>Utilisation d’un (ou plusieurs) compilateurs.</a:t>
            </a:r>
          </a:p>
        </p:txBody>
      </p:sp>
      <p:sp>
        <p:nvSpPr>
          <p:cNvPr id="11" name="ZoneTexte 10"/>
          <p:cNvSpPr txBox="1">
            <a:spLocks noChangeArrowheads="1"/>
          </p:cNvSpPr>
          <p:nvPr/>
        </p:nvSpPr>
        <p:spPr bwMode="auto">
          <a:xfrm>
            <a:off x="539750" y="3644900"/>
            <a:ext cx="33115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/>
            <a:r>
              <a:rPr lang="fr-FR"/>
              <a:t>Ce qui est fait :</a:t>
            </a:r>
          </a:p>
        </p:txBody>
      </p:sp>
      <p:grpSp>
        <p:nvGrpSpPr>
          <p:cNvPr id="38" name="Grouper 37"/>
          <p:cNvGrpSpPr>
            <a:grpSpLocks/>
          </p:cNvGrpSpPr>
          <p:nvPr/>
        </p:nvGrpSpPr>
        <p:grpSpPr bwMode="auto">
          <a:xfrm>
            <a:off x="611188" y="4149725"/>
            <a:ext cx="6697662" cy="708025"/>
            <a:chOff x="611560" y="4149080"/>
            <a:chExt cx="6696744" cy="707886"/>
          </a:xfrm>
        </p:grpSpPr>
        <p:sp>
          <p:nvSpPr>
            <p:cNvPr id="93205" name="ZoneTexte 4"/>
            <p:cNvSpPr txBox="1">
              <a:spLocks noChangeArrowheads="1"/>
            </p:cNvSpPr>
            <p:nvPr/>
          </p:nvSpPr>
          <p:spPr bwMode="auto">
            <a:xfrm>
              <a:off x="5076056" y="4293096"/>
              <a:ext cx="223224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fr-FR"/>
                <a:t>Fichier c++</a:t>
              </a:r>
            </a:p>
          </p:txBody>
        </p:sp>
        <p:sp>
          <p:nvSpPr>
            <p:cNvPr id="93206" name="ZoneTexte 11"/>
            <p:cNvSpPr txBox="1">
              <a:spLocks noChangeArrowheads="1"/>
            </p:cNvSpPr>
            <p:nvPr/>
          </p:nvSpPr>
          <p:spPr bwMode="auto">
            <a:xfrm>
              <a:off x="611560" y="4149080"/>
              <a:ext cx="2088232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fr-FR"/>
                <a:t>Fichier décrivant un algo</a:t>
              </a:r>
            </a:p>
          </p:txBody>
        </p:sp>
      </p:grpSp>
      <p:grpSp>
        <p:nvGrpSpPr>
          <p:cNvPr id="39" name="Grouper 38"/>
          <p:cNvGrpSpPr>
            <a:grpSpLocks/>
          </p:cNvGrpSpPr>
          <p:nvPr/>
        </p:nvGrpSpPr>
        <p:grpSpPr bwMode="auto">
          <a:xfrm>
            <a:off x="2700338" y="4149725"/>
            <a:ext cx="2232025" cy="708025"/>
            <a:chOff x="2699792" y="4149080"/>
            <a:chExt cx="2232248" cy="707886"/>
          </a:xfrm>
        </p:grpSpPr>
        <p:cxnSp>
          <p:nvCxnSpPr>
            <p:cNvPr id="13" name="Connecteur droit avec flèche 12"/>
            <p:cNvCxnSpPr>
              <a:cxnSpLocks noChangeShapeType="1"/>
            </p:cNvCxnSpPr>
            <p:nvPr/>
          </p:nvCxnSpPr>
          <p:spPr bwMode="auto">
            <a:xfrm>
              <a:off x="2699792" y="4509372"/>
              <a:ext cx="2232248" cy="0"/>
            </a:xfrm>
            <a:prstGeom prst="straightConnector1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93204" name="ZoneTexte 13"/>
            <p:cNvSpPr txBox="1">
              <a:spLocks noChangeArrowheads="1"/>
            </p:cNvSpPr>
            <p:nvPr/>
          </p:nvSpPr>
          <p:spPr bwMode="auto">
            <a:xfrm>
              <a:off x="2987824" y="4149080"/>
              <a:ext cx="1584176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fr-FR"/>
                <a:t>Traducteur maison</a:t>
              </a:r>
            </a:p>
          </p:txBody>
        </p:sp>
      </p:grpSp>
      <p:grpSp>
        <p:nvGrpSpPr>
          <p:cNvPr id="40" name="Grouper 39"/>
          <p:cNvGrpSpPr>
            <a:grpSpLocks/>
          </p:cNvGrpSpPr>
          <p:nvPr/>
        </p:nvGrpSpPr>
        <p:grpSpPr bwMode="auto">
          <a:xfrm>
            <a:off x="6156325" y="4724400"/>
            <a:ext cx="2016125" cy="720725"/>
            <a:chOff x="6156176" y="4725144"/>
            <a:chExt cx="2016224" cy="720080"/>
          </a:xfrm>
        </p:grpSpPr>
        <p:cxnSp>
          <p:nvCxnSpPr>
            <p:cNvPr id="25" name="Connecteur droit avec flèche 24"/>
            <p:cNvCxnSpPr>
              <a:cxnSpLocks noChangeShapeType="1"/>
            </p:cNvCxnSpPr>
            <p:nvPr/>
          </p:nvCxnSpPr>
          <p:spPr bwMode="auto">
            <a:xfrm>
              <a:off x="6156176" y="4725144"/>
              <a:ext cx="0" cy="720080"/>
            </a:xfrm>
            <a:prstGeom prst="straightConnector1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93202" name="ZoneTexte 26"/>
            <p:cNvSpPr txBox="1">
              <a:spLocks noChangeArrowheads="1"/>
            </p:cNvSpPr>
            <p:nvPr/>
          </p:nvSpPr>
          <p:spPr bwMode="auto">
            <a:xfrm>
              <a:off x="6228184" y="4869160"/>
              <a:ext cx="194421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fr-FR"/>
                <a:t>Compilateur g++</a:t>
              </a:r>
            </a:p>
          </p:txBody>
        </p:sp>
      </p:grpSp>
      <p:grpSp>
        <p:nvGrpSpPr>
          <p:cNvPr id="37" name="Grouper 36"/>
          <p:cNvGrpSpPr>
            <a:grpSpLocks/>
          </p:cNvGrpSpPr>
          <p:nvPr/>
        </p:nvGrpSpPr>
        <p:grpSpPr bwMode="auto">
          <a:xfrm>
            <a:off x="468313" y="1341438"/>
            <a:ext cx="6911975" cy="719137"/>
            <a:chOff x="467544" y="1340768"/>
            <a:chExt cx="6912768" cy="720080"/>
          </a:xfrm>
        </p:grpSpPr>
        <p:sp>
          <p:nvSpPr>
            <p:cNvPr id="93199" name="ZoneTexte 3"/>
            <p:cNvSpPr txBox="1">
              <a:spLocks noChangeArrowheads="1"/>
            </p:cNvSpPr>
            <p:nvPr/>
          </p:nvSpPr>
          <p:spPr bwMode="auto">
            <a:xfrm>
              <a:off x="467544" y="1352962"/>
              <a:ext cx="2088232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fr-FR"/>
                <a:t>Fichier décrivant un algo</a:t>
              </a:r>
            </a:p>
          </p:txBody>
        </p:sp>
        <p:sp>
          <p:nvSpPr>
            <p:cNvPr id="93200" name="ZoneTexte 27"/>
            <p:cNvSpPr txBox="1">
              <a:spLocks noChangeArrowheads="1"/>
            </p:cNvSpPr>
            <p:nvPr/>
          </p:nvSpPr>
          <p:spPr bwMode="auto">
            <a:xfrm>
              <a:off x="5076056" y="1340768"/>
              <a:ext cx="2304256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fr-FR"/>
                <a:t>Exécutable (binaire) GNU / Linux</a:t>
              </a:r>
            </a:p>
          </p:txBody>
        </p:sp>
      </p:grpSp>
      <p:sp>
        <p:nvSpPr>
          <p:cNvPr id="29" name="ZoneTexte 28"/>
          <p:cNvSpPr txBox="1">
            <a:spLocks noChangeArrowheads="1"/>
          </p:cNvSpPr>
          <p:nvPr/>
        </p:nvSpPr>
        <p:spPr bwMode="auto">
          <a:xfrm>
            <a:off x="5148263" y="5445125"/>
            <a:ext cx="2303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fr-FR"/>
              <a:t>Exécutable (binaire) GNU / Linux</a:t>
            </a:r>
          </a:p>
        </p:txBody>
      </p:sp>
      <p:grpSp>
        <p:nvGrpSpPr>
          <p:cNvPr id="34" name="Grouper 33"/>
          <p:cNvGrpSpPr>
            <a:grpSpLocks/>
          </p:cNvGrpSpPr>
          <p:nvPr/>
        </p:nvGrpSpPr>
        <p:grpSpPr bwMode="auto">
          <a:xfrm>
            <a:off x="684213" y="5013325"/>
            <a:ext cx="3527425" cy="838200"/>
            <a:chOff x="683568" y="5013176"/>
            <a:chExt cx="3528392" cy="838200"/>
          </a:xfrm>
        </p:grpSpPr>
        <p:pic>
          <p:nvPicPr>
            <p:cNvPr id="93197" name="Picture 16" descr="D:\Archives\Images\PanneauxRoutiers\SecuriteRoutiere\SmallAutreDanger.g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568" y="5013176"/>
              <a:ext cx="952500" cy="838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3198" name="ZoneTexte 32"/>
            <p:cNvSpPr txBox="1">
              <a:spLocks noChangeArrowheads="1"/>
            </p:cNvSpPr>
            <p:nvPr/>
          </p:nvSpPr>
          <p:spPr bwMode="auto">
            <a:xfrm>
              <a:off x="1691680" y="5085184"/>
              <a:ext cx="2520280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fr-FR"/>
                <a:t>Exécution depuis un terminal uniquement</a:t>
              </a:r>
            </a:p>
          </p:txBody>
        </p:sp>
      </p:grpSp>
      <p:sp>
        <p:nvSpPr>
          <p:cNvPr id="35" name="ZoneTexte 34"/>
          <p:cNvSpPr txBox="1">
            <a:spLocks noChangeArrowheads="1"/>
          </p:cNvSpPr>
          <p:nvPr/>
        </p:nvSpPr>
        <p:spPr bwMode="auto">
          <a:xfrm>
            <a:off x="179388" y="6165850"/>
            <a:ext cx="62642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fr-FR" dirty="0"/>
              <a:t>Plus d’informations : http://</a:t>
            </a:r>
            <a:r>
              <a:rPr lang="fr-FR" dirty="0" err="1"/>
              <a:t>ens.casali.me</a:t>
            </a:r>
            <a:r>
              <a:rPr lang="fr-FR" dirty="0"/>
              <a:t>/</a:t>
            </a:r>
            <a:r>
              <a:rPr lang="fr-FR" dirty="0" err="1"/>
              <a:t>casali</a:t>
            </a:r>
            <a:r>
              <a:rPr lang="fr-FR" dirty="0"/>
              <a:t>/</a:t>
            </a:r>
            <a:r>
              <a:rPr lang="fr-FR" dirty="0" err="1"/>
              <a:t>Cours_algo</a:t>
            </a:r>
            <a:r>
              <a:rPr lang="fr-FR" dirty="0"/>
              <a:t>/</a:t>
            </a:r>
            <a:r>
              <a:rPr lang="fr-FR" dirty="0" err="1"/>
              <a:t>index_algo.html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98123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29" grpId="0"/>
      <p:bldP spid="3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 txBox="1">
            <a:spLocks/>
          </p:cNvSpPr>
          <p:nvPr/>
        </p:nvSpPr>
        <p:spPr>
          <a:xfrm>
            <a:off x="462643" y="250119"/>
            <a:ext cx="8218713" cy="9144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/>
              <a:t>B. Premier </a:t>
            </a:r>
            <a:r>
              <a:rPr lang="fr-FR" dirty="0">
                <a:latin typeface="Courier New"/>
                <a:cs typeface="Courier New"/>
              </a:rPr>
              <a:t>algorithme</a:t>
            </a:r>
          </a:p>
        </p:txBody>
      </p:sp>
      <p:sp>
        <p:nvSpPr>
          <p:cNvPr id="5" name="Text Box 16"/>
          <p:cNvSpPr txBox="1">
            <a:spLocks noChangeArrowheads="1"/>
          </p:cNvSpPr>
          <p:nvPr/>
        </p:nvSpPr>
        <p:spPr bwMode="auto">
          <a:xfrm>
            <a:off x="308429" y="2816421"/>
            <a:ext cx="4340326" cy="1754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b="1" dirty="0">
                <a:solidFill>
                  <a:schemeClr val="accent2"/>
                </a:solidFill>
                <a:latin typeface="Courier New" charset="0"/>
              </a:rPr>
              <a:t>algorithme</a:t>
            </a:r>
            <a:r>
              <a:rPr lang="fr-FR" dirty="0">
                <a:latin typeface="Courier New" charset="0"/>
              </a:rPr>
              <a:t> </a:t>
            </a:r>
            <a:r>
              <a:rPr lang="fr-FR" i="1" dirty="0" err="1">
                <a:latin typeface="Courier New" charset="0"/>
              </a:rPr>
              <a:t>afficherBonjour</a:t>
            </a:r>
            <a:endParaRPr lang="fr-FR" dirty="0">
              <a:latin typeface="Courier New" charset="0"/>
            </a:endParaRPr>
          </a:p>
          <a:p>
            <a:r>
              <a:rPr lang="fr-FR" b="1" dirty="0" err="1">
                <a:solidFill>
                  <a:schemeClr val="accent2"/>
                </a:solidFill>
                <a:latin typeface="Courier New" charset="0"/>
              </a:rPr>
              <a:t>debut</a:t>
            </a:r>
            <a:endParaRPr lang="fr-FR" b="1" dirty="0">
              <a:solidFill>
                <a:schemeClr val="accent2"/>
              </a:solidFill>
              <a:latin typeface="Courier New" charset="0"/>
            </a:endParaRPr>
          </a:p>
          <a:p>
            <a:endParaRPr lang="fr-FR" dirty="0">
              <a:latin typeface="Courier New" charset="0"/>
            </a:endParaRPr>
          </a:p>
          <a:p>
            <a:r>
              <a:rPr lang="fr-FR" dirty="0">
                <a:latin typeface="Courier New" charset="0"/>
              </a:rPr>
              <a:t>    afficher ("Hello world!");</a:t>
            </a:r>
          </a:p>
          <a:p>
            <a:r>
              <a:rPr lang="fr-FR" dirty="0">
                <a:latin typeface="Courier New" charset="0"/>
              </a:rPr>
              <a:t>    </a:t>
            </a:r>
            <a:r>
              <a:rPr lang="fr-FR" dirty="0" err="1">
                <a:latin typeface="Courier New" charset="0"/>
              </a:rPr>
              <a:t>ligne_suivante</a:t>
            </a:r>
            <a:r>
              <a:rPr lang="fr-FR" dirty="0">
                <a:latin typeface="Courier New" charset="0"/>
              </a:rPr>
              <a:t>;</a:t>
            </a:r>
          </a:p>
          <a:p>
            <a:r>
              <a:rPr lang="fr-FR" b="1" dirty="0">
                <a:solidFill>
                  <a:schemeClr val="accent2"/>
                </a:solidFill>
                <a:latin typeface="Courier New" charset="0"/>
              </a:rPr>
              <a:t>fin</a:t>
            </a:r>
            <a:endParaRPr lang="fr-FR" dirty="0">
              <a:latin typeface="Courier New" charset="0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462643" y="1415143"/>
            <a:ext cx="35986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u="sng" dirty="0"/>
              <a:t>Exemple :</a:t>
            </a:r>
            <a:r>
              <a:rPr lang="fr-FR" dirty="0"/>
              <a:t> Afficher "Hello world!"</a:t>
            </a:r>
          </a:p>
        </p:txBody>
      </p:sp>
      <p:grpSp>
        <p:nvGrpSpPr>
          <p:cNvPr id="2" name="Grouper 1"/>
          <p:cNvGrpSpPr/>
          <p:nvPr/>
        </p:nvGrpSpPr>
        <p:grpSpPr>
          <a:xfrm>
            <a:off x="317500" y="2095500"/>
            <a:ext cx="4354286" cy="1106714"/>
            <a:chOff x="317500" y="2095500"/>
            <a:chExt cx="4354286" cy="1106714"/>
          </a:xfrm>
        </p:grpSpPr>
        <p:sp>
          <p:nvSpPr>
            <p:cNvPr id="7" name="Rectangle 6"/>
            <p:cNvSpPr/>
            <p:nvPr/>
          </p:nvSpPr>
          <p:spPr>
            <a:xfrm>
              <a:off x="317500" y="2816421"/>
              <a:ext cx="1487714" cy="385793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/>
            <p:cNvCxnSpPr/>
            <p:nvPr/>
          </p:nvCxnSpPr>
          <p:spPr>
            <a:xfrm flipV="1">
              <a:off x="1133929" y="2286000"/>
              <a:ext cx="9071" cy="53042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avec flèche 10"/>
            <p:cNvCxnSpPr/>
            <p:nvPr/>
          </p:nvCxnSpPr>
          <p:spPr>
            <a:xfrm>
              <a:off x="1143000" y="2286000"/>
              <a:ext cx="66221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ZoneTexte 11"/>
            <p:cNvSpPr txBox="1"/>
            <p:nvPr/>
          </p:nvSpPr>
          <p:spPr>
            <a:xfrm>
              <a:off x="1805214" y="2095500"/>
              <a:ext cx="28665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On écrit un algorithme</a:t>
              </a:r>
            </a:p>
          </p:txBody>
        </p:sp>
      </p:grpSp>
      <p:grpSp>
        <p:nvGrpSpPr>
          <p:cNvPr id="4" name="Grouper 3"/>
          <p:cNvGrpSpPr/>
          <p:nvPr/>
        </p:nvGrpSpPr>
        <p:grpSpPr>
          <a:xfrm>
            <a:off x="1895929" y="2530929"/>
            <a:ext cx="5633357" cy="671285"/>
            <a:chOff x="1895929" y="2530929"/>
            <a:chExt cx="5633357" cy="671285"/>
          </a:xfrm>
        </p:grpSpPr>
        <p:sp>
          <p:nvSpPr>
            <p:cNvPr id="13" name="Rectangle 12"/>
            <p:cNvSpPr/>
            <p:nvPr/>
          </p:nvSpPr>
          <p:spPr>
            <a:xfrm>
              <a:off x="1895929" y="2816421"/>
              <a:ext cx="2703285" cy="385793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ZoneTexte 15"/>
            <p:cNvSpPr txBox="1"/>
            <p:nvPr/>
          </p:nvSpPr>
          <p:spPr>
            <a:xfrm>
              <a:off x="4943929" y="2530929"/>
              <a:ext cx="25853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Nom de l’algorithme</a:t>
              </a:r>
            </a:p>
          </p:txBody>
        </p:sp>
        <p:cxnSp>
          <p:nvCxnSpPr>
            <p:cNvPr id="21" name="Connecteur droit avec flèche 20"/>
            <p:cNvCxnSpPr>
              <a:stCxn id="16" idx="1"/>
            </p:cNvCxnSpPr>
            <p:nvPr/>
          </p:nvCxnSpPr>
          <p:spPr>
            <a:xfrm flipH="1">
              <a:off x="4635500" y="2715595"/>
              <a:ext cx="308429" cy="27797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er 7"/>
          <p:cNvGrpSpPr/>
          <p:nvPr/>
        </p:nvGrpSpPr>
        <p:grpSpPr>
          <a:xfrm>
            <a:off x="290284" y="3193146"/>
            <a:ext cx="8608787" cy="396543"/>
            <a:chOff x="290284" y="3193146"/>
            <a:chExt cx="8608787" cy="396543"/>
          </a:xfrm>
        </p:grpSpPr>
        <p:sp>
          <p:nvSpPr>
            <p:cNvPr id="17" name="Rectangle 16"/>
            <p:cNvSpPr/>
            <p:nvPr/>
          </p:nvSpPr>
          <p:spPr>
            <a:xfrm>
              <a:off x="290284" y="3193146"/>
              <a:ext cx="1133929" cy="272143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9" name="Connecteur droit avec flèche 18"/>
            <p:cNvCxnSpPr>
              <a:stCxn id="22" idx="1"/>
            </p:cNvCxnSpPr>
            <p:nvPr/>
          </p:nvCxnSpPr>
          <p:spPr>
            <a:xfrm flipH="1">
              <a:off x="1387929" y="3405023"/>
              <a:ext cx="3646714" cy="583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ZoneTexte 21"/>
            <p:cNvSpPr txBox="1"/>
            <p:nvPr/>
          </p:nvSpPr>
          <p:spPr>
            <a:xfrm>
              <a:off x="5034643" y="3220357"/>
              <a:ext cx="38644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Marque du début de l’algorithme</a:t>
              </a:r>
            </a:p>
          </p:txBody>
        </p:sp>
      </p:grpSp>
      <p:grpSp>
        <p:nvGrpSpPr>
          <p:cNvPr id="14" name="Grouper 13"/>
          <p:cNvGrpSpPr/>
          <p:nvPr/>
        </p:nvGrpSpPr>
        <p:grpSpPr>
          <a:xfrm>
            <a:off x="4943929" y="3589689"/>
            <a:ext cx="2984500" cy="855311"/>
            <a:chOff x="4943929" y="3589689"/>
            <a:chExt cx="2984500" cy="855311"/>
          </a:xfrm>
        </p:grpSpPr>
        <p:sp>
          <p:nvSpPr>
            <p:cNvPr id="24" name="Accolade fermante 23"/>
            <p:cNvSpPr/>
            <p:nvPr/>
          </p:nvSpPr>
          <p:spPr>
            <a:xfrm>
              <a:off x="4943929" y="3589689"/>
              <a:ext cx="317500" cy="855311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ZoneTexte 24"/>
            <p:cNvSpPr txBox="1"/>
            <p:nvPr/>
          </p:nvSpPr>
          <p:spPr>
            <a:xfrm>
              <a:off x="5352143" y="3828143"/>
              <a:ext cx="25762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Corps de l’algorithme</a:t>
              </a:r>
            </a:p>
          </p:txBody>
        </p:sp>
      </p:grpSp>
      <p:grpSp>
        <p:nvGrpSpPr>
          <p:cNvPr id="10" name="Grouper 9"/>
          <p:cNvGrpSpPr/>
          <p:nvPr/>
        </p:nvGrpSpPr>
        <p:grpSpPr>
          <a:xfrm>
            <a:off x="254000" y="4209151"/>
            <a:ext cx="7728856" cy="1427444"/>
            <a:chOff x="254000" y="4209151"/>
            <a:chExt cx="7728856" cy="1427444"/>
          </a:xfrm>
        </p:grpSpPr>
        <p:sp>
          <p:nvSpPr>
            <p:cNvPr id="26" name="Rectangle 25"/>
            <p:cNvSpPr/>
            <p:nvPr/>
          </p:nvSpPr>
          <p:spPr>
            <a:xfrm>
              <a:off x="254000" y="4209151"/>
              <a:ext cx="816429" cy="382984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8" name="Connecteur droit avec flèche 27"/>
            <p:cNvCxnSpPr/>
            <p:nvPr/>
          </p:nvCxnSpPr>
          <p:spPr>
            <a:xfrm flipH="1" flipV="1">
              <a:off x="1070429" y="4445000"/>
              <a:ext cx="3038928" cy="100693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ZoneTexte 28"/>
            <p:cNvSpPr txBox="1"/>
            <p:nvPr/>
          </p:nvSpPr>
          <p:spPr>
            <a:xfrm>
              <a:off x="4118428" y="5267263"/>
              <a:ext cx="38644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Marque de fin de l’algorithme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35259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369682" y="337181"/>
            <a:ext cx="7543800" cy="914400"/>
          </a:xfrm>
        </p:spPr>
        <p:txBody>
          <a:bodyPr/>
          <a:lstStyle/>
          <a:p>
            <a:r>
              <a:rPr lang="fr-FR" dirty="0"/>
              <a:t>Plan</a:t>
            </a:r>
          </a:p>
        </p:txBody>
      </p:sp>
      <p:sp>
        <p:nvSpPr>
          <p:cNvPr id="5" name="Rectangle 4"/>
          <p:cNvSpPr/>
          <p:nvPr/>
        </p:nvSpPr>
        <p:spPr>
          <a:xfrm>
            <a:off x="492861" y="2501932"/>
            <a:ext cx="2280617" cy="426477"/>
          </a:xfrm>
          <a:prstGeom prst="rect">
            <a:avLst/>
          </a:prstGeom>
          <a:solidFill>
            <a:schemeClr val="bg1"/>
          </a:solidFill>
          <a:effectLst>
            <a:glow rad="101600">
              <a:schemeClr val="tx2">
                <a:alpha val="75000"/>
              </a:schemeClr>
            </a:glow>
            <a:outerShdw blurRad="76200" dist="38100" dir="5400000" rotWithShape="0">
              <a:srgbClr val="000000">
                <a:alpha val="6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492861" y="1251581"/>
            <a:ext cx="7923695" cy="3886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lphaUcPeriod"/>
            </a:pPr>
            <a:r>
              <a:rPr lang="fr-FR" dirty="0"/>
              <a:t>Type Complexe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</a:p>
          <a:p>
            <a:pPr marL="342900" indent="-342900">
              <a:lnSpc>
                <a:spcPct val="200000"/>
              </a:lnSpc>
              <a:buFont typeface="+mj-lt"/>
              <a:buAutoNum type="alphaUcPeriod"/>
            </a:pPr>
            <a:r>
              <a:rPr lang="fr-FR" dirty="0"/>
              <a:t>Premier Algorithme</a:t>
            </a:r>
          </a:p>
          <a:p>
            <a:pPr marL="342900" indent="-342900">
              <a:lnSpc>
                <a:spcPct val="200000"/>
              </a:lnSpc>
              <a:buFont typeface="+mj-lt"/>
              <a:buAutoNum type="alphaUcPeriod"/>
            </a:pPr>
            <a:r>
              <a:rPr lang="fr-FR" dirty="0"/>
              <a:t>Second algorithme</a:t>
            </a:r>
          </a:p>
          <a:p>
            <a:pPr marL="342900" indent="-342900">
              <a:lnSpc>
                <a:spcPct val="200000"/>
              </a:lnSpc>
              <a:buFont typeface="+mj-lt"/>
              <a:buAutoNum type="alphaUcPeriod"/>
            </a:pPr>
            <a:r>
              <a:rPr lang="fr-FR" dirty="0"/>
              <a:t>Boucle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boucle</a:t>
            </a:r>
          </a:p>
          <a:p>
            <a:pPr marL="342900" indent="-342900">
              <a:lnSpc>
                <a:spcPct val="200000"/>
              </a:lnSpc>
              <a:buFont typeface="+mj-lt"/>
              <a:buAutoNum type="alphaUcPeriod"/>
            </a:pPr>
            <a:r>
              <a:rPr lang="fr-FR" dirty="0">
                <a:cs typeface="Courier New"/>
              </a:rPr>
              <a:t>Boucle</a:t>
            </a:r>
            <a:r>
              <a:rPr lang="fr-FR" dirty="0">
                <a:latin typeface="Courier New"/>
                <a:cs typeface="Courier New"/>
              </a:rPr>
              <a:t> </a:t>
            </a:r>
            <a:r>
              <a:rPr lang="fr-FR" dirty="0" err="1">
                <a:latin typeface="Courier New"/>
                <a:cs typeface="Courier New"/>
              </a:rPr>
              <a:t>tant_que</a:t>
            </a:r>
            <a:r>
              <a:rPr lang="fr-FR" dirty="0">
                <a:latin typeface="Courier New"/>
                <a:cs typeface="Courier New"/>
              </a:rPr>
              <a:t> </a:t>
            </a:r>
            <a:r>
              <a:rPr lang="fr-FR" dirty="0">
                <a:cs typeface="Courier New"/>
              </a:rPr>
              <a:t>et</a:t>
            </a:r>
            <a:r>
              <a:rPr lang="fr-FR" dirty="0">
                <a:latin typeface="Courier New"/>
                <a:cs typeface="Courier New"/>
              </a:rPr>
              <a:t> </a:t>
            </a:r>
            <a:r>
              <a:rPr lang="fr-FR" dirty="0" err="1">
                <a:latin typeface="Courier New"/>
                <a:cs typeface="Courier New"/>
              </a:rPr>
              <a:t>jusqua</a:t>
            </a:r>
            <a:endParaRPr lang="fr-FR" dirty="0">
              <a:latin typeface="Courier New"/>
              <a:cs typeface="Courier New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lphaUcPeriod"/>
            </a:pPr>
            <a:r>
              <a:rPr lang="fr-FR" dirty="0">
                <a:cs typeface="Courier New"/>
              </a:rPr>
              <a:t>Quelques algorithmes utilisant les boucles</a:t>
            </a:r>
          </a:p>
          <a:p>
            <a:pPr marL="342900" indent="-342900">
              <a:lnSpc>
                <a:spcPct val="200000"/>
              </a:lnSpc>
              <a:buFont typeface="+mj-lt"/>
              <a:buAutoNum type="alphaUcPeriod"/>
            </a:pPr>
            <a:r>
              <a:rPr lang="fr-FR" dirty="0">
                <a:cs typeface="Courier New"/>
              </a:rPr>
              <a:t>Faire ses </a:t>
            </a:r>
            <a:r>
              <a:rPr lang="fr-FR" dirty="0" err="1">
                <a:cs typeface="Courier New"/>
              </a:rPr>
              <a:t>TDs</a:t>
            </a:r>
            <a:r>
              <a:rPr lang="fr-FR" dirty="0">
                <a:cs typeface="Courier New"/>
              </a:rPr>
              <a:t> à la maison</a:t>
            </a:r>
          </a:p>
        </p:txBody>
      </p:sp>
    </p:spTree>
    <p:extLst>
      <p:ext uri="{BB962C8B-B14F-4D97-AF65-F5344CB8AC3E}">
        <p14:creationId xmlns:p14="http://schemas.microsoft.com/office/powerpoint/2010/main" val="1754998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 txBox="1">
            <a:spLocks/>
          </p:cNvSpPr>
          <p:nvPr/>
        </p:nvSpPr>
        <p:spPr>
          <a:xfrm>
            <a:off x="462643" y="250119"/>
            <a:ext cx="8218713" cy="9144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/>
              <a:t>C. Second </a:t>
            </a:r>
            <a:r>
              <a:rPr lang="fr-FR" dirty="0">
                <a:latin typeface="Courier New"/>
                <a:cs typeface="Courier New"/>
              </a:rPr>
              <a:t>algorithme</a:t>
            </a:r>
          </a:p>
        </p:txBody>
      </p:sp>
      <p:sp>
        <p:nvSpPr>
          <p:cNvPr id="5" name="Text Box 16"/>
          <p:cNvSpPr txBox="1">
            <a:spLocks noChangeArrowheads="1"/>
          </p:cNvSpPr>
          <p:nvPr/>
        </p:nvSpPr>
        <p:spPr bwMode="auto">
          <a:xfrm>
            <a:off x="462643" y="2035098"/>
            <a:ext cx="8040226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chemeClr val="accent2"/>
                </a:solidFill>
                <a:latin typeface="Courier New" charset="0"/>
              </a:rPr>
              <a:t>algorithme</a:t>
            </a:r>
            <a:r>
              <a:rPr lang="fr-FR" dirty="0">
                <a:latin typeface="Courier New" charset="0"/>
              </a:rPr>
              <a:t> </a:t>
            </a:r>
            <a:r>
              <a:rPr lang="fr-FR" i="1" dirty="0" err="1">
                <a:latin typeface="Courier New" charset="0"/>
              </a:rPr>
              <a:t>calculEquationDroite</a:t>
            </a:r>
            <a:endParaRPr lang="fr-FR" dirty="0">
              <a:latin typeface="Courier New" charset="0"/>
            </a:endParaRPr>
          </a:p>
          <a:p>
            <a:r>
              <a:rPr lang="fr-FR" b="1" dirty="0" err="1">
                <a:solidFill>
                  <a:schemeClr val="accent2"/>
                </a:solidFill>
                <a:latin typeface="Courier New" charset="0"/>
              </a:rPr>
              <a:t>debut</a:t>
            </a:r>
            <a:endParaRPr lang="fr-FR" b="1" dirty="0">
              <a:solidFill>
                <a:schemeClr val="accent2"/>
              </a:solidFill>
              <a:latin typeface="Courier New" charset="0"/>
            </a:endParaRPr>
          </a:p>
          <a:p>
            <a:endParaRPr lang="fr-FR" dirty="0">
              <a:latin typeface="Courier New" charset="0"/>
            </a:endParaRPr>
          </a:p>
          <a:p>
            <a:r>
              <a:rPr lang="fr-FR" dirty="0">
                <a:latin typeface="Courier New" charset="0"/>
              </a:rPr>
              <a:t>	afficher ("Entrez les valeurs de a, x, puis b ");</a:t>
            </a:r>
          </a:p>
          <a:p>
            <a:r>
              <a:rPr lang="fr-FR" dirty="0">
                <a:latin typeface="Courier New" charset="0"/>
              </a:rPr>
              <a:t>	</a:t>
            </a:r>
            <a:r>
              <a:rPr lang="fr-FR" dirty="0" err="1">
                <a:latin typeface="Courier New" charset="0"/>
              </a:rPr>
              <a:t>declarer</a:t>
            </a:r>
            <a:r>
              <a:rPr lang="fr-FR" dirty="0">
                <a:latin typeface="Courier New" charset="0"/>
              </a:rPr>
              <a:t> a, b, x : </a:t>
            </a:r>
            <a:r>
              <a:rPr lang="fr-FR" dirty="0" err="1">
                <a:latin typeface="Courier New" charset="0"/>
              </a:rPr>
              <a:t>reel</a:t>
            </a:r>
            <a:r>
              <a:rPr lang="fr-FR" dirty="0">
                <a:latin typeface="Courier New" charset="0"/>
              </a:rPr>
              <a:t>;</a:t>
            </a:r>
          </a:p>
          <a:p>
            <a:r>
              <a:rPr lang="fr-FR" dirty="0">
                <a:latin typeface="Courier New" charset="0"/>
              </a:rPr>
              <a:t>	saisir (a);</a:t>
            </a:r>
          </a:p>
          <a:p>
            <a:r>
              <a:rPr lang="fr-FR" dirty="0">
                <a:latin typeface="Courier New" charset="0"/>
              </a:rPr>
              <a:t>	saisir (x);</a:t>
            </a:r>
          </a:p>
          <a:p>
            <a:r>
              <a:rPr lang="fr-FR" dirty="0">
                <a:latin typeface="Courier New" charset="0"/>
              </a:rPr>
              <a:t>	saisir (b);</a:t>
            </a:r>
          </a:p>
          <a:p>
            <a:r>
              <a:rPr lang="fr-FR" dirty="0">
                <a:latin typeface="Courier New" charset="0"/>
              </a:rPr>
              <a:t>	afficher ("La valeur de la fonction affine \"y = ", a, "x +", b,"\" en x = ", x," est de ", a*x + b);  </a:t>
            </a:r>
          </a:p>
          <a:p>
            <a:r>
              <a:rPr lang="fr-FR" b="1" dirty="0">
                <a:solidFill>
                  <a:schemeClr val="accent2"/>
                </a:solidFill>
                <a:latin typeface="Courier New" charset="0"/>
              </a:rPr>
              <a:t>fin</a:t>
            </a:r>
            <a:endParaRPr lang="fr-FR" dirty="0">
              <a:latin typeface="Courier New" charset="0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462643" y="1415143"/>
            <a:ext cx="293272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u="sng" dirty="0"/>
              <a:t>Exemple :</a:t>
            </a:r>
            <a:r>
              <a:rPr lang="fr-FR" dirty="0"/>
              <a:t> Calculer y = </a:t>
            </a:r>
            <a:r>
              <a:rPr lang="fr-FR" dirty="0" err="1"/>
              <a:t>ax</a:t>
            </a:r>
            <a:r>
              <a:rPr lang="fr-FR" dirty="0"/>
              <a:t> + b</a:t>
            </a:r>
          </a:p>
        </p:txBody>
      </p:sp>
    </p:spTree>
    <p:extLst>
      <p:ext uri="{BB962C8B-B14F-4D97-AF65-F5344CB8AC3E}">
        <p14:creationId xmlns:p14="http://schemas.microsoft.com/office/powerpoint/2010/main" val="2741974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369682" y="337181"/>
            <a:ext cx="7543800" cy="914400"/>
          </a:xfrm>
        </p:spPr>
        <p:txBody>
          <a:bodyPr/>
          <a:lstStyle/>
          <a:p>
            <a:r>
              <a:rPr lang="fr-FR" dirty="0"/>
              <a:t>Plan</a:t>
            </a:r>
          </a:p>
        </p:txBody>
      </p:sp>
      <p:sp>
        <p:nvSpPr>
          <p:cNvPr id="5" name="Rectangle 4"/>
          <p:cNvSpPr/>
          <p:nvPr/>
        </p:nvSpPr>
        <p:spPr>
          <a:xfrm>
            <a:off x="450470" y="3077217"/>
            <a:ext cx="2117117" cy="426477"/>
          </a:xfrm>
          <a:prstGeom prst="rect">
            <a:avLst/>
          </a:prstGeom>
          <a:solidFill>
            <a:schemeClr val="bg1"/>
          </a:solidFill>
          <a:effectLst>
            <a:glow rad="101600">
              <a:schemeClr val="tx2">
                <a:alpha val="75000"/>
              </a:schemeClr>
            </a:glow>
            <a:outerShdw blurRad="76200" dist="38100" dir="5400000" rotWithShape="0">
              <a:srgbClr val="000000">
                <a:alpha val="6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492861" y="1251581"/>
            <a:ext cx="7923695" cy="3886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lphaUcPeriod"/>
            </a:pPr>
            <a:r>
              <a:rPr lang="fr-FR" dirty="0"/>
              <a:t>Type Complexe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</a:p>
          <a:p>
            <a:pPr marL="342900" indent="-342900">
              <a:lnSpc>
                <a:spcPct val="200000"/>
              </a:lnSpc>
              <a:buFont typeface="+mj-lt"/>
              <a:buAutoNum type="alphaUcPeriod"/>
            </a:pPr>
            <a:r>
              <a:rPr lang="fr-FR" dirty="0"/>
              <a:t>Premier Algorithme</a:t>
            </a:r>
          </a:p>
          <a:p>
            <a:pPr marL="342900" indent="-342900">
              <a:lnSpc>
                <a:spcPct val="200000"/>
              </a:lnSpc>
              <a:buFont typeface="+mj-lt"/>
              <a:buAutoNum type="alphaUcPeriod"/>
            </a:pPr>
            <a:r>
              <a:rPr lang="fr-FR" dirty="0"/>
              <a:t>Second algorithme</a:t>
            </a:r>
          </a:p>
          <a:p>
            <a:pPr marL="342900" indent="-342900">
              <a:lnSpc>
                <a:spcPct val="200000"/>
              </a:lnSpc>
              <a:buFont typeface="+mj-lt"/>
              <a:buAutoNum type="alphaUcPeriod"/>
            </a:pPr>
            <a:r>
              <a:rPr lang="fr-FR" dirty="0"/>
              <a:t>Boucle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boucle</a:t>
            </a:r>
          </a:p>
          <a:p>
            <a:pPr marL="342900" indent="-342900">
              <a:lnSpc>
                <a:spcPct val="200000"/>
              </a:lnSpc>
              <a:buFont typeface="+mj-lt"/>
              <a:buAutoNum type="alphaUcPeriod"/>
            </a:pPr>
            <a:r>
              <a:rPr lang="fr-FR" dirty="0">
                <a:cs typeface="Courier New"/>
              </a:rPr>
              <a:t>Boucle</a:t>
            </a:r>
            <a:r>
              <a:rPr lang="fr-FR" dirty="0">
                <a:latin typeface="Courier New"/>
                <a:cs typeface="Courier New"/>
              </a:rPr>
              <a:t> </a:t>
            </a:r>
            <a:r>
              <a:rPr lang="fr-FR" dirty="0" err="1">
                <a:latin typeface="Courier New"/>
                <a:cs typeface="Courier New"/>
              </a:rPr>
              <a:t>tant_que</a:t>
            </a:r>
            <a:r>
              <a:rPr lang="fr-FR" dirty="0">
                <a:latin typeface="Courier New"/>
                <a:cs typeface="Courier New"/>
              </a:rPr>
              <a:t> </a:t>
            </a:r>
            <a:r>
              <a:rPr lang="fr-FR" dirty="0">
                <a:cs typeface="Courier New"/>
              </a:rPr>
              <a:t>et</a:t>
            </a:r>
            <a:r>
              <a:rPr lang="fr-FR" dirty="0">
                <a:latin typeface="Courier New"/>
                <a:cs typeface="Courier New"/>
              </a:rPr>
              <a:t> </a:t>
            </a:r>
            <a:r>
              <a:rPr lang="fr-FR" dirty="0" err="1">
                <a:latin typeface="Courier New"/>
                <a:cs typeface="Courier New"/>
              </a:rPr>
              <a:t>jusqua</a:t>
            </a:r>
            <a:endParaRPr lang="fr-FR" dirty="0">
              <a:latin typeface="Courier New"/>
              <a:cs typeface="Courier New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lphaUcPeriod"/>
            </a:pPr>
            <a:r>
              <a:rPr lang="fr-FR" dirty="0">
                <a:cs typeface="Courier New"/>
              </a:rPr>
              <a:t>Quelques algorithmes utilisant les boucles</a:t>
            </a:r>
          </a:p>
          <a:p>
            <a:pPr marL="342900" indent="-342900">
              <a:lnSpc>
                <a:spcPct val="200000"/>
              </a:lnSpc>
              <a:buFont typeface="+mj-lt"/>
              <a:buAutoNum type="alphaUcPeriod"/>
            </a:pPr>
            <a:r>
              <a:rPr lang="fr-FR" dirty="0">
                <a:cs typeface="Courier New"/>
              </a:rPr>
              <a:t>Faire ses </a:t>
            </a:r>
            <a:r>
              <a:rPr lang="fr-FR" dirty="0" err="1">
                <a:cs typeface="Courier New"/>
              </a:rPr>
              <a:t>TDs</a:t>
            </a:r>
            <a:r>
              <a:rPr lang="fr-FR" dirty="0">
                <a:cs typeface="Courier New"/>
              </a:rPr>
              <a:t> à la maison</a:t>
            </a:r>
          </a:p>
        </p:txBody>
      </p:sp>
    </p:spTree>
    <p:extLst>
      <p:ext uri="{BB962C8B-B14F-4D97-AF65-F5344CB8AC3E}">
        <p14:creationId xmlns:p14="http://schemas.microsoft.com/office/powerpoint/2010/main" val="1508556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357163" y="324339"/>
            <a:ext cx="7543800" cy="914400"/>
          </a:xfrm>
        </p:spPr>
        <p:txBody>
          <a:bodyPr/>
          <a:lstStyle/>
          <a:p>
            <a:r>
              <a:rPr lang="fr-FR" dirty="0"/>
              <a:t>D. Boucle </a:t>
            </a:r>
            <a:r>
              <a:rPr lang="fr-FR" dirty="0">
                <a:latin typeface="Courier New"/>
                <a:cs typeface="Courier New"/>
              </a:rPr>
              <a:t>boucle</a:t>
            </a:r>
            <a:r>
              <a:rPr lang="fr-FR" dirty="0"/>
              <a:t> 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527538" y="1484923"/>
            <a:ext cx="3849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Exemple :</a:t>
            </a:r>
            <a:r>
              <a:rPr lang="fr-FR" dirty="0"/>
              <a:t> tuer un monstre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595923" y="1963615"/>
            <a:ext cx="49725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70C0"/>
                </a:solidFill>
                <a:latin typeface="Courier New"/>
                <a:cs typeface="Courier New"/>
              </a:rPr>
              <a:t>boucle</a:t>
            </a:r>
          </a:p>
          <a:p>
            <a:r>
              <a:rPr lang="fr-FR" dirty="0">
                <a:latin typeface="Courier New"/>
                <a:cs typeface="Courier New"/>
              </a:rPr>
              <a:t>    attaquer;</a:t>
            </a:r>
          </a:p>
          <a:p>
            <a:r>
              <a:rPr lang="fr-FR" b="1" dirty="0" err="1">
                <a:solidFill>
                  <a:srgbClr val="297FD5"/>
                </a:solidFill>
                <a:latin typeface="Courier New"/>
                <a:cs typeface="Courier New"/>
              </a:rPr>
              <a:t>fboucle</a:t>
            </a:r>
            <a:endParaRPr lang="fr-FR" b="1" dirty="0">
              <a:solidFill>
                <a:srgbClr val="297FD5"/>
              </a:solidFill>
              <a:latin typeface="Courier New"/>
              <a:cs typeface="Courier New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664308" y="3175000"/>
            <a:ext cx="7717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L’action « </a:t>
            </a:r>
            <a:r>
              <a:rPr lang="fr-FR" i="1" dirty="0"/>
              <a:t>attaquer</a:t>
            </a:r>
            <a:r>
              <a:rPr lang="fr-FR" dirty="0"/>
              <a:t> » est répétée indéfiniment. On doit sortir de la boucle à un moment! 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748323" y="4187092"/>
            <a:ext cx="49725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297FD5"/>
                </a:solidFill>
                <a:latin typeface="Courier New"/>
                <a:cs typeface="Courier New"/>
              </a:rPr>
              <a:t>boucle</a:t>
            </a:r>
          </a:p>
          <a:p>
            <a:r>
              <a:rPr lang="fr-FR" dirty="0">
                <a:latin typeface="Courier New"/>
                <a:cs typeface="Courier New"/>
              </a:rPr>
              <a:t>    attaquer;</a:t>
            </a:r>
          </a:p>
          <a:p>
            <a:r>
              <a:rPr lang="fr-FR" dirty="0">
                <a:latin typeface="Courier New"/>
                <a:cs typeface="Courier New"/>
              </a:rPr>
              <a:t>    </a:t>
            </a:r>
            <a:r>
              <a:rPr lang="fr-FR" b="1" dirty="0">
                <a:solidFill>
                  <a:srgbClr val="297FD5"/>
                </a:solidFill>
                <a:latin typeface="Courier New"/>
                <a:cs typeface="Courier New"/>
              </a:rPr>
              <a:t>si</a:t>
            </a:r>
            <a:r>
              <a:rPr lang="fr-FR" dirty="0">
                <a:latin typeface="Courier New"/>
                <a:cs typeface="Courier New"/>
              </a:rPr>
              <a:t> (victoire) </a:t>
            </a:r>
            <a:r>
              <a:rPr lang="fr-FR" b="1" dirty="0">
                <a:solidFill>
                  <a:srgbClr val="297FD5"/>
                </a:solidFill>
                <a:latin typeface="Courier New"/>
                <a:cs typeface="Courier New"/>
              </a:rPr>
              <a:t>sortie</a:t>
            </a:r>
            <a:r>
              <a:rPr lang="fr-FR" dirty="0">
                <a:latin typeface="Courier New"/>
                <a:cs typeface="Courier New"/>
              </a:rPr>
              <a:t>;</a:t>
            </a:r>
          </a:p>
          <a:p>
            <a:r>
              <a:rPr lang="fr-FR" b="1" dirty="0" err="1">
                <a:solidFill>
                  <a:srgbClr val="297FD5"/>
                </a:solidFill>
                <a:latin typeface="Courier New"/>
                <a:cs typeface="Courier New"/>
              </a:rPr>
              <a:t>fboucle</a:t>
            </a:r>
            <a:endParaRPr lang="fr-FR" b="1" dirty="0">
              <a:solidFill>
                <a:srgbClr val="297FD5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404645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theme/theme1.xml><?xml version="1.0" encoding="utf-8"?>
<a:theme xmlns:a="http://schemas.openxmlformats.org/drawingml/2006/main" name="Colis">
  <a:themeElements>
    <a:clrScheme name="Colis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Colis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olis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{214BADB2-7D7D-7049-9D86-20E5AABE1259}tf10001120</Template>
  <TotalTime>8671</TotalTime>
  <Words>2562</Words>
  <Application>Microsoft Macintosh PowerPoint</Application>
  <PresentationFormat>Affichage à l'écran (4:3)</PresentationFormat>
  <Paragraphs>591</Paragraphs>
  <Slides>41</Slides>
  <Notes>21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41</vt:i4>
      </vt:variant>
    </vt:vector>
  </HeadingPairs>
  <TitlesOfParts>
    <vt:vector size="48" baseType="lpstr">
      <vt:lpstr>Arial</vt:lpstr>
      <vt:lpstr>Calibri</vt:lpstr>
      <vt:lpstr>Courier New</vt:lpstr>
      <vt:lpstr>Gill Sans MT</vt:lpstr>
      <vt:lpstr>Palatino Linotype</vt:lpstr>
      <vt:lpstr>Times New Roman</vt:lpstr>
      <vt:lpstr>Colis</vt:lpstr>
      <vt:lpstr>Cours d’algorithmique (3)</vt:lpstr>
      <vt:lpstr>Plan</vt:lpstr>
      <vt:lpstr>Présentation PowerPoint</vt:lpstr>
      <vt:lpstr>Plan</vt:lpstr>
      <vt:lpstr>Présentation PowerPoint</vt:lpstr>
      <vt:lpstr>Plan</vt:lpstr>
      <vt:lpstr>Présentation PowerPoint</vt:lpstr>
      <vt:lpstr>Plan</vt:lpstr>
      <vt:lpstr>D. Boucle boucle </vt:lpstr>
      <vt:lpstr>Présentation PowerPoint</vt:lpstr>
      <vt:lpstr>Présentation PowerPoint</vt:lpstr>
      <vt:lpstr>Présentation PowerPoint</vt:lpstr>
      <vt:lpstr>Plan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Plan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Plan</vt:lpstr>
      <vt:lpstr>Présentation PowerPoint</vt:lpstr>
    </vt:vector>
  </TitlesOfParts>
  <Company>LIF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 d’algorithmique (3)</dc:title>
  <dc:creator>Alain Casali</dc:creator>
  <cp:lastModifiedBy>CASALI Alain</cp:lastModifiedBy>
  <cp:revision>62</cp:revision>
  <dcterms:created xsi:type="dcterms:W3CDTF">2013-09-04T09:59:39Z</dcterms:created>
  <dcterms:modified xsi:type="dcterms:W3CDTF">2021-09-13T13:11:18Z</dcterms:modified>
</cp:coreProperties>
</file>