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6" r:id="rId3"/>
    <p:sldId id="271" r:id="rId4"/>
    <p:sldId id="273" r:id="rId5"/>
    <p:sldId id="272" r:id="rId6"/>
    <p:sldId id="276" r:id="rId7"/>
    <p:sldId id="275" r:id="rId8"/>
    <p:sldId id="274" r:id="rId9"/>
    <p:sldId id="277" r:id="rId10"/>
    <p:sldId id="261" r:id="rId1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08D487E3-A8CC-4FF8-B1EC-C009D1262AAA}">
          <p14:sldIdLst>
            <p14:sldId id="262"/>
            <p14:sldId id="266"/>
            <p14:sldId id="271"/>
            <p14:sldId id="273"/>
            <p14:sldId id="272"/>
            <p14:sldId id="276"/>
            <p14:sldId id="275"/>
            <p14:sldId id="274"/>
            <p14:sldId id="277"/>
            <p14:sldId id="26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192"/>
    <a:srgbClr val="E0E0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17BB929-DF27-4809-BCF2-49262B58E624}" v="4" dt="2022-11-15T13:28:57.59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126" y="147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üttenhofer, Kilian" userId="dffe6cdc-b115-4c43-a9e0-8f8ceaa1eb4b" providerId="ADAL" clId="{817BB929-DF27-4809-BCF2-49262B58E624}"/>
    <pc:docChg chg="custSel addSld delSld modSld sldOrd modSection">
      <pc:chgData name="Hüttenhofer, Kilian" userId="dffe6cdc-b115-4c43-a9e0-8f8ceaa1eb4b" providerId="ADAL" clId="{817BB929-DF27-4809-BCF2-49262B58E624}" dt="2022-11-15T13:29:48.392" v="253" actId="1076"/>
      <pc:docMkLst>
        <pc:docMk/>
      </pc:docMkLst>
      <pc:sldChg chg="modSp mod">
        <pc:chgData name="Hüttenhofer, Kilian" userId="dffe6cdc-b115-4c43-a9e0-8f8ceaa1eb4b" providerId="ADAL" clId="{817BB929-DF27-4809-BCF2-49262B58E624}" dt="2022-10-13T16:07:18.796" v="171" actId="20577"/>
        <pc:sldMkLst>
          <pc:docMk/>
          <pc:sldMk cId="3795705794" sldId="262"/>
        </pc:sldMkLst>
        <pc:spChg chg="mod">
          <ac:chgData name="Hüttenhofer, Kilian" userId="dffe6cdc-b115-4c43-a9e0-8f8ceaa1eb4b" providerId="ADAL" clId="{817BB929-DF27-4809-BCF2-49262B58E624}" dt="2022-10-13T16:07:18.796" v="171" actId="20577"/>
          <ac:spMkLst>
            <pc:docMk/>
            <pc:sldMk cId="3795705794" sldId="262"/>
            <ac:spMk id="2" creationId="{00000000-0000-0000-0000-000000000000}"/>
          </ac:spMkLst>
        </pc:spChg>
      </pc:sldChg>
      <pc:sldChg chg="delSp modSp mod">
        <pc:chgData name="Hüttenhofer, Kilian" userId="dffe6cdc-b115-4c43-a9e0-8f8ceaa1eb4b" providerId="ADAL" clId="{817BB929-DF27-4809-BCF2-49262B58E624}" dt="2022-11-15T10:48:37.264" v="173" actId="6549"/>
        <pc:sldMkLst>
          <pc:docMk/>
          <pc:sldMk cId="3684661195" sldId="266"/>
        </pc:sldMkLst>
        <pc:spChg chg="mod">
          <ac:chgData name="Hüttenhofer, Kilian" userId="dffe6cdc-b115-4c43-a9e0-8f8ceaa1eb4b" providerId="ADAL" clId="{817BB929-DF27-4809-BCF2-49262B58E624}" dt="2022-09-28T16:01:55.276" v="87" actId="1038"/>
          <ac:spMkLst>
            <pc:docMk/>
            <pc:sldMk cId="3684661195" sldId="266"/>
            <ac:spMk id="6" creationId="{1E6FB76F-51B6-D99F-439C-4D6BA680DE13}"/>
          </ac:spMkLst>
        </pc:spChg>
        <pc:spChg chg="mod">
          <ac:chgData name="Hüttenhofer, Kilian" userId="dffe6cdc-b115-4c43-a9e0-8f8ceaa1eb4b" providerId="ADAL" clId="{817BB929-DF27-4809-BCF2-49262B58E624}" dt="2022-09-28T16:01:55.276" v="87" actId="1038"/>
          <ac:spMkLst>
            <pc:docMk/>
            <pc:sldMk cId="3684661195" sldId="266"/>
            <ac:spMk id="7" creationId="{985A645E-D575-A6F8-DFD0-C3B787D36B6A}"/>
          </ac:spMkLst>
        </pc:spChg>
        <pc:spChg chg="mod">
          <ac:chgData name="Hüttenhofer, Kilian" userId="dffe6cdc-b115-4c43-a9e0-8f8ceaa1eb4b" providerId="ADAL" clId="{817BB929-DF27-4809-BCF2-49262B58E624}" dt="2022-09-28T16:01:55.276" v="87" actId="1038"/>
          <ac:spMkLst>
            <pc:docMk/>
            <pc:sldMk cId="3684661195" sldId="266"/>
            <ac:spMk id="8" creationId="{2C60666C-15E6-58FE-4853-5367E0555FCE}"/>
          </ac:spMkLst>
        </pc:spChg>
        <pc:spChg chg="mod">
          <ac:chgData name="Hüttenhofer, Kilian" userId="dffe6cdc-b115-4c43-a9e0-8f8ceaa1eb4b" providerId="ADAL" clId="{817BB929-DF27-4809-BCF2-49262B58E624}" dt="2022-11-15T10:48:37.264" v="173" actId="6549"/>
          <ac:spMkLst>
            <pc:docMk/>
            <pc:sldMk cId="3684661195" sldId="266"/>
            <ac:spMk id="9" creationId="{DCA8CFD9-2B97-66DF-087C-C75357098777}"/>
          </ac:spMkLst>
        </pc:spChg>
        <pc:spChg chg="mod">
          <ac:chgData name="Hüttenhofer, Kilian" userId="dffe6cdc-b115-4c43-a9e0-8f8ceaa1eb4b" providerId="ADAL" clId="{817BB929-DF27-4809-BCF2-49262B58E624}" dt="2022-09-28T16:01:55.276" v="87" actId="1038"/>
          <ac:spMkLst>
            <pc:docMk/>
            <pc:sldMk cId="3684661195" sldId="266"/>
            <ac:spMk id="11" creationId="{C81E1E2C-3EB6-3E8D-9362-098E0710B764}"/>
          </ac:spMkLst>
        </pc:spChg>
        <pc:picChg chg="mod">
          <ac:chgData name="Hüttenhofer, Kilian" userId="dffe6cdc-b115-4c43-a9e0-8f8ceaa1eb4b" providerId="ADAL" clId="{817BB929-DF27-4809-BCF2-49262B58E624}" dt="2022-09-28T16:01:55.276" v="87" actId="1038"/>
          <ac:picMkLst>
            <pc:docMk/>
            <pc:sldMk cId="3684661195" sldId="266"/>
            <ac:picMk id="3" creationId="{0D508433-382F-9EB6-D386-E87C0D4DEAF4}"/>
          </ac:picMkLst>
        </pc:picChg>
        <pc:picChg chg="mod">
          <ac:chgData name="Hüttenhofer, Kilian" userId="dffe6cdc-b115-4c43-a9e0-8f8ceaa1eb4b" providerId="ADAL" clId="{817BB929-DF27-4809-BCF2-49262B58E624}" dt="2022-09-28T16:01:55.276" v="87" actId="1038"/>
          <ac:picMkLst>
            <pc:docMk/>
            <pc:sldMk cId="3684661195" sldId="266"/>
            <ac:picMk id="4" creationId="{A88D3720-396C-0EED-388A-15FBDC662C68}"/>
          </ac:picMkLst>
        </pc:picChg>
        <pc:picChg chg="mod">
          <ac:chgData name="Hüttenhofer, Kilian" userId="dffe6cdc-b115-4c43-a9e0-8f8ceaa1eb4b" providerId="ADAL" clId="{817BB929-DF27-4809-BCF2-49262B58E624}" dt="2022-09-28T16:01:55.276" v="87" actId="1038"/>
          <ac:picMkLst>
            <pc:docMk/>
            <pc:sldMk cId="3684661195" sldId="266"/>
            <ac:picMk id="5" creationId="{65DD8FD5-F61E-0349-0C7D-0491857A792A}"/>
          </ac:picMkLst>
        </pc:picChg>
        <pc:picChg chg="mod">
          <ac:chgData name="Hüttenhofer, Kilian" userId="dffe6cdc-b115-4c43-a9e0-8f8ceaa1eb4b" providerId="ADAL" clId="{817BB929-DF27-4809-BCF2-49262B58E624}" dt="2022-09-28T16:01:55.276" v="87" actId="1038"/>
          <ac:picMkLst>
            <pc:docMk/>
            <pc:sldMk cId="3684661195" sldId="266"/>
            <ac:picMk id="10" creationId="{6E551ECA-9F0B-9932-A047-ADA5AA802D17}"/>
          </ac:picMkLst>
        </pc:picChg>
        <pc:picChg chg="del mod">
          <ac:chgData name="Hüttenhofer, Kilian" userId="dffe6cdc-b115-4c43-a9e0-8f8ceaa1eb4b" providerId="ADAL" clId="{817BB929-DF27-4809-BCF2-49262B58E624}" dt="2022-11-15T10:47:56.120" v="172" actId="478"/>
          <ac:picMkLst>
            <pc:docMk/>
            <pc:sldMk cId="3684661195" sldId="266"/>
            <ac:picMk id="12" creationId="{4B03C3B1-F56E-E65B-E8EB-7831D886D9F1}"/>
          </ac:picMkLst>
        </pc:picChg>
        <pc:picChg chg="del mod">
          <ac:chgData name="Hüttenhofer, Kilian" userId="dffe6cdc-b115-4c43-a9e0-8f8ceaa1eb4b" providerId="ADAL" clId="{817BB929-DF27-4809-BCF2-49262B58E624}" dt="2022-11-15T10:47:56.120" v="172" actId="478"/>
          <ac:picMkLst>
            <pc:docMk/>
            <pc:sldMk cId="3684661195" sldId="266"/>
            <ac:picMk id="13" creationId="{6E3CC634-8E52-4B9D-A9D9-3D64DF04AC29}"/>
          </ac:picMkLst>
        </pc:picChg>
        <pc:picChg chg="del mod">
          <ac:chgData name="Hüttenhofer, Kilian" userId="dffe6cdc-b115-4c43-a9e0-8f8ceaa1eb4b" providerId="ADAL" clId="{817BB929-DF27-4809-BCF2-49262B58E624}" dt="2022-11-15T10:47:56.120" v="172" actId="478"/>
          <ac:picMkLst>
            <pc:docMk/>
            <pc:sldMk cId="3684661195" sldId="266"/>
            <ac:picMk id="14" creationId="{448AEB2C-41E4-7A5D-6CC8-3771F5C4B9BB}"/>
          </ac:picMkLst>
        </pc:picChg>
      </pc:sldChg>
      <pc:sldChg chg="del">
        <pc:chgData name="Hüttenhofer, Kilian" userId="dffe6cdc-b115-4c43-a9e0-8f8ceaa1eb4b" providerId="ADAL" clId="{817BB929-DF27-4809-BCF2-49262B58E624}" dt="2022-10-13T16:06:59.160" v="143" actId="2696"/>
        <pc:sldMkLst>
          <pc:docMk/>
          <pc:sldMk cId="3409331056" sldId="267"/>
        </pc:sldMkLst>
      </pc:sldChg>
      <pc:sldChg chg="del">
        <pc:chgData name="Hüttenhofer, Kilian" userId="dffe6cdc-b115-4c43-a9e0-8f8ceaa1eb4b" providerId="ADAL" clId="{817BB929-DF27-4809-BCF2-49262B58E624}" dt="2022-10-13T16:07:05.584" v="145" actId="2696"/>
        <pc:sldMkLst>
          <pc:docMk/>
          <pc:sldMk cId="3580456938" sldId="268"/>
        </pc:sldMkLst>
      </pc:sldChg>
      <pc:sldChg chg="del">
        <pc:chgData name="Hüttenhofer, Kilian" userId="dffe6cdc-b115-4c43-a9e0-8f8ceaa1eb4b" providerId="ADAL" clId="{817BB929-DF27-4809-BCF2-49262B58E624}" dt="2022-10-13T16:07:02.630" v="144" actId="2696"/>
        <pc:sldMkLst>
          <pc:docMk/>
          <pc:sldMk cId="3767619398" sldId="270"/>
        </pc:sldMkLst>
      </pc:sldChg>
      <pc:sldChg chg="modSp mod">
        <pc:chgData name="Hüttenhofer, Kilian" userId="dffe6cdc-b115-4c43-a9e0-8f8ceaa1eb4b" providerId="ADAL" clId="{817BB929-DF27-4809-BCF2-49262B58E624}" dt="2022-09-28T16:01:25.733" v="79" actId="1038"/>
        <pc:sldMkLst>
          <pc:docMk/>
          <pc:sldMk cId="2469760854" sldId="271"/>
        </pc:sldMkLst>
        <pc:spChg chg="mod">
          <ac:chgData name="Hüttenhofer, Kilian" userId="dffe6cdc-b115-4c43-a9e0-8f8ceaa1eb4b" providerId="ADAL" clId="{817BB929-DF27-4809-BCF2-49262B58E624}" dt="2022-09-28T16:01:25.733" v="79" actId="1038"/>
          <ac:spMkLst>
            <pc:docMk/>
            <pc:sldMk cId="2469760854" sldId="271"/>
            <ac:spMk id="17" creationId="{DD65C33B-307C-48C5-C318-3ED5D3D5AD68}"/>
          </ac:spMkLst>
        </pc:spChg>
        <pc:spChg chg="mod">
          <ac:chgData name="Hüttenhofer, Kilian" userId="dffe6cdc-b115-4c43-a9e0-8f8ceaa1eb4b" providerId="ADAL" clId="{817BB929-DF27-4809-BCF2-49262B58E624}" dt="2022-09-28T16:01:25.733" v="79" actId="1038"/>
          <ac:spMkLst>
            <pc:docMk/>
            <pc:sldMk cId="2469760854" sldId="271"/>
            <ac:spMk id="18" creationId="{7E270CA6-992C-90BB-3357-AF72C6CA89DE}"/>
          </ac:spMkLst>
        </pc:spChg>
        <pc:spChg chg="mod">
          <ac:chgData name="Hüttenhofer, Kilian" userId="dffe6cdc-b115-4c43-a9e0-8f8ceaa1eb4b" providerId="ADAL" clId="{817BB929-DF27-4809-BCF2-49262B58E624}" dt="2022-09-28T16:01:25.733" v="79" actId="1038"/>
          <ac:spMkLst>
            <pc:docMk/>
            <pc:sldMk cId="2469760854" sldId="271"/>
            <ac:spMk id="20" creationId="{E6013519-6CB4-D9EB-A899-B826BAFE5C39}"/>
          </ac:spMkLst>
        </pc:spChg>
        <pc:spChg chg="mod">
          <ac:chgData name="Hüttenhofer, Kilian" userId="dffe6cdc-b115-4c43-a9e0-8f8ceaa1eb4b" providerId="ADAL" clId="{817BB929-DF27-4809-BCF2-49262B58E624}" dt="2022-09-28T16:01:25.733" v="79" actId="1038"/>
          <ac:spMkLst>
            <pc:docMk/>
            <pc:sldMk cId="2469760854" sldId="271"/>
            <ac:spMk id="22" creationId="{6E8E73CB-9C81-550D-1A32-FE7DD291A323}"/>
          </ac:spMkLst>
        </pc:spChg>
        <pc:spChg chg="mod">
          <ac:chgData name="Hüttenhofer, Kilian" userId="dffe6cdc-b115-4c43-a9e0-8f8ceaa1eb4b" providerId="ADAL" clId="{817BB929-DF27-4809-BCF2-49262B58E624}" dt="2022-09-28T16:01:25.733" v="79" actId="1038"/>
          <ac:spMkLst>
            <pc:docMk/>
            <pc:sldMk cId="2469760854" sldId="271"/>
            <ac:spMk id="23" creationId="{DB77806F-015E-B8FC-D7D1-FDB2DA1ABD8F}"/>
          </ac:spMkLst>
        </pc:spChg>
        <pc:spChg chg="mod">
          <ac:chgData name="Hüttenhofer, Kilian" userId="dffe6cdc-b115-4c43-a9e0-8f8ceaa1eb4b" providerId="ADAL" clId="{817BB929-DF27-4809-BCF2-49262B58E624}" dt="2022-09-28T16:01:25.733" v="79" actId="1038"/>
          <ac:spMkLst>
            <pc:docMk/>
            <pc:sldMk cId="2469760854" sldId="271"/>
            <ac:spMk id="24" creationId="{D05E9160-8988-9936-A297-72D184D13854}"/>
          </ac:spMkLst>
        </pc:spChg>
        <pc:spChg chg="mod">
          <ac:chgData name="Hüttenhofer, Kilian" userId="dffe6cdc-b115-4c43-a9e0-8f8ceaa1eb4b" providerId="ADAL" clId="{817BB929-DF27-4809-BCF2-49262B58E624}" dt="2022-09-28T16:01:25.733" v="79" actId="1038"/>
          <ac:spMkLst>
            <pc:docMk/>
            <pc:sldMk cId="2469760854" sldId="271"/>
            <ac:spMk id="25" creationId="{DD1B3156-46E1-9216-3FF6-42ECAF6F16EE}"/>
          </ac:spMkLst>
        </pc:spChg>
        <pc:spChg chg="mod">
          <ac:chgData name="Hüttenhofer, Kilian" userId="dffe6cdc-b115-4c43-a9e0-8f8ceaa1eb4b" providerId="ADAL" clId="{817BB929-DF27-4809-BCF2-49262B58E624}" dt="2022-09-28T16:01:25.733" v="79" actId="1038"/>
          <ac:spMkLst>
            <pc:docMk/>
            <pc:sldMk cId="2469760854" sldId="271"/>
            <ac:spMk id="26" creationId="{346097C3-AE3B-07E3-606D-DC1B78B569B2}"/>
          </ac:spMkLst>
        </pc:spChg>
        <pc:picChg chg="mod">
          <ac:chgData name="Hüttenhofer, Kilian" userId="dffe6cdc-b115-4c43-a9e0-8f8ceaa1eb4b" providerId="ADAL" clId="{817BB929-DF27-4809-BCF2-49262B58E624}" dt="2022-09-28T16:01:25.733" v="79" actId="1038"/>
          <ac:picMkLst>
            <pc:docMk/>
            <pc:sldMk cId="2469760854" sldId="271"/>
            <ac:picMk id="2" creationId="{C031AB78-E3A7-C0DD-B2A4-B49D5A1EC989}"/>
          </ac:picMkLst>
        </pc:picChg>
        <pc:picChg chg="mod">
          <ac:chgData name="Hüttenhofer, Kilian" userId="dffe6cdc-b115-4c43-a9e0-8f8ceaa1eb4b" providerId="ADAL" clId="{817BB929-DF27-4809-BCF2-49262B58E624}" dt="2022-09-28T16:01:25.733" v="79" actId="1038"/>
          <ac:picMkLst>
            <pc:docMk/>
            <pc:sldMk cId="2469760854" sldId="271"/>
            <ac:picMk id="15" creationId="{B94808F4-07F9-6A38-2856-0480D5DF540F}"/>
          </ac:picMkLst>
        </pc:picChg>
        <pc:picChg chg="mod">
          <ac:chgData name="Hüttenhofer, Kilian" userId="dffe6cdc-b115-4c43-a9e0-8f8ceaa1eb4b" providerId="ADAL" clId="{817BB929-DF27-4809-BCF2-49262B58E624}" dt="2022-09-28T16:01:25.733" v="79" actId="1038"/>
          <ac:picMkLst>
            <pc:docMk/>
            <pc:sldMk cId="2469760854" sldId="271"/>
            <ac:picMk id="16" creationId="{9ADA46CF-8474-7A5D-62A8-C4587A03C8DE}"/>
          </ac:picMkLst>
        </pc:picChg>
        <pc:picChg chg="mod">
          <ac:chgData name="Hüttenhofer, Kilian" userId="dffe6cdc-b115-4c43-a9e0-8f8ceaa1eb4b" providerId="ADAL" clId="{817BB929-DF27-4809-BCF2-49262B58E624}" dt="2022-09-28T16:01:25.733" v="79" actId="1038"/>
          <ac:picMkLst>
            <pc:docMk/>
            <pc:sldMk cId="2469760854" sldId="271"/>
            <ac:picMk id="19" creationId="{1B97253F-82BE-8E0E-C8C4-291C93F4AF61}"/>
          </ac:picMkLst>
        </pc:picChg>
        <pc:picChg chg="mod">
          <ac:chgData name="Hüttenhofer, Kilian" userId="dffe6cdc-b115-4c43-a9e0-8f8ceaa1eb4b" providerId="ADAL" clId="{817BB929-DF27-4809-BCF2-49262B58E624}" dt="2022-09-28T16:01:25.733" v="79" actId="1038"/>
          <ac:picMkLst>
            <pc:docMk/>
            <pc:sldMk cId="2469760854" sldId="271"/>
            <ac:picMk id="21" creationId="{65A902DF-40C3-6925-26B7-CD5F81FE81EB}"/>
          </ac:picMkLst>
        </pc:picChg>
      </pc:sldChg>
      <pc:sldChg chg="modSp mod">
        <pc:chgData name="Hüttenhofer, Kilian" userId="dffe6cdc-b115-4c43-a9e0-8f8ceaa1eb4b" providerId="ADAL" clId="{817BB929-DF27-4809-BCF2-49262B58E624}" dt="2022-09-28T16:10:15.971" v="142" actId="20577"/>
        <pc:sldMkLst>
          <pc:docMk/>
          <pc:sldMk cId="4022841211" sldId="274"/>
        </pc:sldMkLst>
        <pc:spChg chg="mod">
          <ac:chgData name="Hüttenhofer, Kilian" userId="dffe6cdc-b115-4c43-a9e0-8f8ceaa1eb4b" providerId="ADAL" clId="{817BB929-DF27-4809-BCF2-49262B58E624}" dt="2022-09-28T16:10:15.971" v="142" actId="20577"/>
          <ac:spMkLst>
            <pc:docMk/>
            <pc:sldMk cId="4022841211" sldId="274"/>
            <ac:spMk id="32" creationId="{6B0EB079-746E-128A-FEF8-C13234D4433D}"/>
          </ac:spMkLst>
        </pc:spChg>
      </pc:sldChg>
      <pc:sldChg chg="addSp delSp modSp add mod ord">
        <pc:chgData name="Hüttenhofer, Kilian" userId="dffe6cdc-b115-4c43-a9e0-8f8ceaa1eb4b" providerId="ADAL" clId="{817BB929-DF27-4809-BCF2-49262B58E624}" dt="2022-11-15T13:29:48.392" v="253" actId="1076"/>
        <pc:sldMkLst>
          <pc:docMk/>
          <pc:sldMk cId="1498625394" sldId="277"/>
        </pc:sldMkLst>
        <pc:spChg chg="mod">
          <ac:chgData name="Hüttenhofer, Kilian" userId="dffe6cdc-b115-4c43-a9e0-8f8ceaa1eb4b" providerId="ADAL" clId="{817BB929-DF27-4809-BCF2-49262B58E624}" dt="2022-11-15T13:29:48.392" v="253" actId="1076"/>
          <ac:spMkLst>
            <pc:docMk/>
            <pc:sldMk cId="1498625394" sldId="277"/>
            <ac:spMk id="32" creationId="{F7A9A8C8-3D82-95CE-473C-9E8B5202AEC1}"/>
          </ac:spMkLst>
        </pc:spChg>
        <pc:spChg chg="add mod">
          <ac:chgData name="Hüttenhofer, Kilian" userId="dffe6cdc-b115-4c43-a9e0-8f8ceaa1eb4b" providerId="ADAL" clId="{817BB929-DF27-4809-BCF2-49262B58E624}" dt="2022-11-15T11:19:48.174" v="185" actId="1076"/>
          <ac:spMkLst>
            <pc:docMk/>
            <pc:sldMk cId="1498625394" sldId="277"/>
            <ac:spMk id="35" creationId="{2D48DFA9-D9CC-1DE4-3BD7-263C40F6890C}"/>
          </ac:spMkLst>
        </pc:spChg>
        <pc:spChg chg="add mod">
          <ac:chgData name="Hüttenhofer, Kilian" userId="dffe6cdc-b115-4c43-a9e0-8f8ceaa1eb4b" providerId="ADAL" clId="{817BB929-DF27-4809-BCF2-49262B58E624}" dt="2022-11-15T11:20:03.935" v="190" actId="1076"/>
          <ac:spMkLst>
            <pc:docMk/>
            <pc:sldMk cId="1498625394" sldId="277"/>
            <ac:spMk id="37" creationId="{222CFDA4-D676-01FE-801B-925EF168D56B}"/>
          </ac:spMkLst>
        </pc:spChg>
        <pc:spChg chg="add del mod">
          <ac:chgData name="Hüttenhofer, Kilian" userId="dffe6cdc-b115-4c43-a9e0-8f8ceaa1eb4b" providerId="ADAL" clId="{817BB929-DF27-4809-BCF2-49262B58E624}" dt="2022-11-15T13:29:05.269" v="194" actId="478"/>
          <ac:spMkLst>
            <pc:docMk/>
            <pc:sldMk cId="1498625394" sldId="277"/>
            <ac:spMk id="38" creationId="{0E733B9F-E848-8D0E-A426-9E3364C91745}"/>
          </ac:spMkLst>
        </pc:spChg>
        <pc:picChg chg="del">
          <ac:chgData name="Hüttenhofer, Kilian" userId="dffe6cdc-b115-4c43-a9e0-8f8ceaa1eb4b" providerId="ADAL" clId="{817BB929-DF27-4809-BCF2-49262B58E624}" dt="2022-11-15T11:18:27.325" v="178" actId="478"/>
          <ac:picMkLst>
            <pc:docMk/>
            <pc:sldMk cId="1498625394" sldId="277"/>
            <ac:picMk id="23" creationId="{610E093A-059A-0DB6-C584-705B0701B341}"/>
          </ac:picMkLst>
        </pc:picChg>
        <pc:picChg chg="del">
          <ac:chgData name="Hüttenhofer, Kilian" userId="dffe6cdc-b115-4c43-a9e0-8f8ceaa1eb4b" providerId="ADAL" clId="{817BB929-DF27-4809-BCF2-49262B58E624}" dt="2022-11-15T11:18:26.081" v="177" actId="478"/>
          <ac:picMkLst>
            <pc:docMk/>
            <pc:sldMk cId="1498625394" sldId="277"/>
            <ac:picMk id="24" creationId="{D411DD2D-CE80-18CF-6A8C-E06820A3C1D0}"/>
          </ac:picMkLst>
        </pc:picChg>
        <pc:picChg chg="del">
          <ac:chgData name="Hüttenhofer, Kilian" userId="dffe6cdc-b115-4c43-a9e0-8f8ceaa1eb4b" providerId="ADAL" clId="{817BB929-DF27-4809-BCF2-49262B58E624}" dt="2022-11-15T11:18:26.081" v="177" actId="478"/>
          <ac:picMkLst>
            <pc:docMk/>
            <pc:sldMk cId="1498625394" sldId="277"/>
            <ac:picMk id="25" creationId="{43950034-4952-FB8B-1704-5B56E27B50DB}"/>
          </ac:picMkLst>
        </pc:picChg>
        <pc:picChg chg="del">
          <ac:chgData name="Hüttenhofer, Kilian" userId="dffe6cdc-b115-4c43-a9e0-8f8ceaa1eb4b" providerId="ADAL" clId="{817BB929-DF27-4809-BCF2-49262B58E624}" dt="2022-11-15T11:18:26.081" v="177" actId="478"/>
          <ac:picMkLst>
            <pc:docMk/>
            <pc:sldMk cId="1498625394" sldId="277"/>
            <ac:picMk id="26" creationId="{F2D8B2CC-FCDE-BCB9-3084-0A02A77FB801}"/>
          </ac:picMkLst>
        </pc:picChg>
        <pc:picChg chg="del">
          <ac:chgData name="Hüttenhofer, Kilian" userId="dffe6cdc-b115-4c43-a9e0-8f8ceaa1eb4b" providerId="ADAL" clId="{817BB929-DF27-4809-BCF2-49262B58E624}" dt="2022-11-15T11:18:26.081" v="177" actId="478"/>
          <ac:picMkLst>
            <pc:docMk/>
            <pc:sldMk cId="1498625394" sldId="277"/>
            <ac:picMk id="27" creationId="{FB01E0F4-9457-0736-D921-F37349137C24}"/>
          </ac:picMkLst>
        </pc:picChg>
        <pc:picChg chg="del">
          <ac:chgData name="Hüttenhofer, Kilian" userId="dffe6cdc-b115-4c43-a9e0-8f8ceaa1eb4b" providerId="ADAL" clId="{817BB929-DF27-4809-BCF2-49262B58E624}" dt="2022-11-15T11:18:26.081" v="177" actId="478"/>
          <ac:picMkLst>
            <pc:docMk/>
            <pc:sldMk cId="1498625394" sldId="277"/>
            <ac:picMk id="28" creationId="{947652C3-B0E5-E45B-7DF5-16AA54AB7BB8}"/>
          </ac:picMkLst>
        </pc:picChg>
        <pc:picChg chg="add mod">
          <ac:chgData name="Hüttenhofer, Kilian" userId="dffe6cdc-b115-4c43-a9e0-8f8ceaa1eb4b" providerId="ADAL" clId="{817BB929-DF27-4809-BCF2-49262B58E624}" dt="2022-11-15T11:19:49.691" v="186" actId="1076"/>
          <ac:picMkLst>
            <pc:docMk/>
            <pc:sldMk cId="1498625394" sldId="277"/>
            <ac:picMk id="34" creationId="{D4E1E275-3E01-A53F-A5F1-5C51E13681C7}"/>
          </ac:picMkLst>
        </pc:picChg>
        <pc:picChg chg="add mod">
          <ac:chgData name="Hüttenhofer, Kilian" userId="dffe6cdc-b115-4c43-a9e0-8f8ceaa1eb4b" providerId="ADAL" clId="{817BB929-DF27-4809-BCF2-49262B58E624}" dt="2022-11-15T11:20:06.035" v="191" actId="1076"/>
          <ac:picMkLst>
            <pc:docMk/>
            <pc:sldMk cId="1498625394" sldId="277"/>
            <ac:picMk id="36" creationId="{BD491E21-6589-C593-A98C-611DF0FEFFD1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egrüßung (frei gestalte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716520" y="4671244"/>
            <a:ext cx="4069664" cy="864394"/>
          </a:xfrm>
        </p:spPr>
        <p:txBody>
          <a:bodyPr anchor="t">
            <a:normAutofit/>
          </a:bodyPr>
          <a:lstStyle>
            <a:lvl1pPr>
              <a:defRPr sz="2400" b="1">
                <a:solidFill>
                  <a:schemeClr val="bg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8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716520" y="5535637"/>
            <a:ext cx="4127329" cy="666280"/>
          </a:xfrm>
        </p:spPr>
        <p:txBody>
          <a:bodyPr>
            <a:normAutofit/>
          </a:bodyPr>
          <a:lstStyle>
            <a:lvl1pPr marL="0" indent="0">
              <a:buNone/>
              <a:defRPr sz="1600" b="1">
                <a:solidFill>
                  <a:schemeClr val="bg1">
                    <a:lumMod val="85000"/>
                  </a:schemeClr>
                </a:solidFill>
                <a:latin typeface="Arial Narrow" panose="020B060602020203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9" name="Inhaltsplatzhalter 2"/>
          <p:cNvSpPr>
            <a:spLocks noGrp="1"/>
          </p:cNvSpPr>
          <p:nvPr>
            <p:ph idx="10"/>
          </p:nvPr>
        </p:nvSpPr>
        <p:spPr>
          <a:xfrm>
            <a:off x="5346442" y="5626359"/>
            <a:ext cx="3247052" cy="830425"/>
          </a:xfrm>
        </p:spPr>
        <p:txBody>
          <a:bodyPr anchor="ctr">
            <a:normAutofit/>
          </a:bodyPr>
          <a:lstStyle>
            <a:lvl1pPr marL="0" indent="0" algn="ctr">
              <a:buClr>
                <a:srgbClr val="009291"/>
              </a:buClr>
              <a:buFont typeface="Wingdings" panose="05000000000000000000" pitchFamily="2" charset="2"/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009291"/>
              </a:buClr>
              <a:buFont typeface="Wingdings" panose="05000000000000000000" pitchFamily="2" charset="2"/>
              <a:buChar char="§"/>
              <a:defRPr sz="14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009291"/>
              </a:buClr>
              <a:buFont typeface="Wingdings" panose="05000000000000000000" pitchFamily="2" charset="2"/>
              <a:buChar char="§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009291"/>
              </a:buClr>
              <a:buFont typeface="Wingdings" panose="05000000000000000000" pitchFamily="2" charset="2"/>
              <a:buChar char="§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009291"/>
              </a:buClr>
              <a:buFont typeface="Wingdings" panose="05000000000000000000" pitchFamily="2" charset="2"/>
              <a:buChar char="§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242001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Abschluss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>
          <a:xfrm>
            <a:off x="-1" y="0"/>
            <a:ext cx="3636000" cy="6573795"/>
          </a:xfrm>
          <a:prstGeom prst="rect">
            <a:avLst/>
          </a:prstGeom>
          <a:solidFill>
            <a:srgbClr val="E0E0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platzhalter 3"/>
          <p:cNvSpPr>
            <a:spLocks noGrp="1"/>
          </p:cNvSpPr>
          <p:nvPr>
            <p:ph type="body" sz="half" idx="2" hasCustomPrompt="1"/>
          </p:nvPr>
        </p:nvSpPr>
        <p:spPr>
          <a:xfrm>
            <a:off x="521006" y="3145872"/>
            <a:ext cx="2993981" cy="3355596"/>
          </a:xfrm>
        </p:spPr>
        <p:txBody>
          <a:bodyPr>
            <a:normAutofit/>
          </a:bodyPr>
          <a:lstStyle>
            <a:lvl1pPr marL="0" indent="0">
              <a:buNone/>
              <a:defRPr sz="15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dirty="0"/>
              <a:t>Kontaktdaten eintragen</a:t>
            </a:r>
          </a:p>
        </p:txBody>
      </p:sp>
      <p:sp>
        <p:nvSpPr>
          <p:cNvPr id="8" name="Bildplatzhalter 2"/>
          <p:cNvSpPr>
            <a:spLocks noGrp="1"/>
          </p:cNvSpPr>
          <p:nvPr>
            <p:ph type="pic" idx="1" hasCustomPrompt="1"/>
          </p:nvPr>
        </p:nvSpPr>
        <p:spPr>
          <a:xfrm>
            <a:off x="1049513" y="987425"/>
            <a:ext cx="1800000" cy="1800000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dirty="0"/>
              <a:t>Bild einpflegen</a:t>
            </a:r>
          </a:p>
        </p:txBody>
      </p:sp>
      <p:cxnSp>
        <p:nvCxnSpPr>
          <p:cNvPr id="5" name="Gerader Verbinder 4"/>
          <p:cNvCxnSpPr/>
          <p:nvPr userDrawn="1"/>
        </p:nvCxnSpPr>
        <p:spPr>
          <a:xfrm flipV="1">
            <a:off x="4754327" y="2817016"/>
            <a:ext cx="1094023" cy="321"/>
          </a:xfrm>
          <a:prstGeom prst="line">
            <a:avLst/>
          </a:prstGeom>
          <a:ln w="38100">
            <a:solidFill>
              <a:srgbClr val="00919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feld 3"/>
          <p:cNvSpPr txBox="1"/>
          <p:nvPr userDrawn="1"/>
        </p:nvSpPr>
        <p:spPr>
          <a:xfrm>
            <a:off x="4685513" y="1458179"/>
            <a:ext cx="60454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VIELEN DANK FÜR</a:t>
            </a:r>
            <a:br>
              <a:rPr lang="de-DE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</a:br>
            <a:r>
              <a:rPr lang="de-DE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IHRE AUFMERKSAMKEIT</a:t>
            </a:r>
          </a:p>
        </p:txBody>
      </p:sp>
    </p:spTree>
    <p:extLst>
      <p:ext uri="{BB962C8B-B14F-4D97-AF65-F5344CB8AC3E}">
        <p14:creationId xmlns:p14="http://schemas.microsoft.com/office/powerpoint/2010/main" val="3041915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nhalt und Grafi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2"/>
          <p:cNvSpPr>
            <a:spLocks noGrp="1"/>
          </p:cNvSpPr>
          <p:nvPr>
            <p:ph idx="1" hasCustomPrompt="1"/>
          </p:nvPr>
        </p:nvSpPr>
        <p:spPr>
          <a:xfrm>
            <a:off x="578840" y="2038525"/>
            <a:ext cx="10774960" cy="4138437"/>
          </a:xfrm>
        </p:spPr>
        <p:txBody>
          <a:bodyPr>
            <a:normAutofit/>
          </a:bodyPr>
          <a:lstStyle>
            <a:lvl1pPr marL="228600" indent="-228600">
              <a:buClr>
                <a:srgbClr val="009291"/>
              </a:buClr>
              <a:buFont typeface="Wingdings" panose="05000000000000000000" pitchFamily="2" charset="2"/>
              <a:buChar char="§"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009291"/>
              </a:buClr>
              <a:buFont typeface="Wingdings" panose="05000000000000000000" pitchFamily="2" charset="2"/>
              <a:buChar char="§"/>
              <a:defRPr sz="14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009291"/>
              </a:buClr>
              <a:buFont typeface="Wingdings" panose="05000000000000000000" pitchFamily="2" charset="2"/>
              <a:buChar char="§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009291"/>
              </a:buClr>
              <a:buFont typeface="Wingdings" panose="05000000000000000000" pitchFamily="2" charset="2"/>
              <a:buChar char="§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009291"/>
              </a:buClr>
              <a:buFont typeface="Wingdings" panose="05000000000000000000" pitchFamily="2" charset="2"/>
              <a:buChar char="§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de-DE" dirty="0"/>
              <a:t>Fließtext eintragen</a:t>
            </a:r>
          </a:p>
          <a:p>
            <a:pPr lvl="1"/>
            <a:r>
              <a:rPr lang="de-DE" dirty="0"/>
              <a:t>Zweites Level</a:t>
            </a:r>
          </a:p>
        </p:txBody>
      </p:sp>
      <p:sp>
        <p:nvSpPr>
          <p:cNvPr id="7" name="Titel 1"/>
          <p:cNvSpPr>
            <a:spLocks noGrp="1"/>
          </p:cNvSpPr>
          <p:nvPr>
            <p:ph type="title"/>
          </p:nvPr>
        </p:nvSpPr>
        <p:spPr>
          <a:xfrm>
            <a:off x="599622" y="591629"/>
            <a:ext cx="10774960" cy="658331"/>
          </a:xfrm>
        </p:spPr>
        <p:txBody>
          <a:bodyPr>
            <a:normAutofit/>
          </a:bodyPr>
          <a:lstStyle>
            <a:lvl1pPr>
              <a:defRPr sz="2500" b="1" cap="all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8" name="Inhaltsplatzhalter 3"/>
          <p:cNvSpPr>
            <a:spLocks noGrp="1"/>
          </p:cNvSpPr>
          <p:nvPr>
            <p:ph sz="quarter" idx="10"/>
          </p:nvPr>
        </p:nvSpPr>
        <p:spPr>
          <a:xfrm>
            <a:off x="600075" y="1358900"/>
            <a:ext cx="5524500" cy="569913"/>
          </a:xfrm>
        </p:spPr>
        <p:txBody>
          <a:bodyPr>
            <a:normAutofit/>
          </a:bodyPr>
          <a:lstStyle>
            <a:lvl1pPr marL="0" indent="0">
              <a:buNone/>
              <a:defRPr sz="2000" b="1" cap="all" baseline="0">
                <a:solidFill>
                  <a:srgbClr val="009192"/>
                </a:solidFill>
                <a:latin typeface="Arial Narrow" panose="020B0606020202030204" pitchFamily="34" charset="0"/>
              </a:defRPr>
            </a:lvl1pPr>
          </a:lstStyle>
          <a:p>
            <a:endParaRPr lang="de-DE" dirty="0"/>
          </a:p>
        </p:txBody>
      </p:sp>
      <p:cxnSp>
        <p:nvCxnSpPr>
          <p:cNvPr id="9" name="Gerader Verbinder 8"/>
          <p:cNvCxnSpPr/>
          <p:nvPr userDrawn="1"/>
        </p:nvCxnSpPr>
        <p:spPr>
          <a:xfrm>
            <a:off x="642556" y="1235680"/>
            <a:ext cx="774357" cy="8238"/>
          </a:xfrm>
          <a:prstGeom prst="line">
            <a:avLst/>
          </a:prstGeom>
          <a:ln w="28575">
            <a:solidFill>
              <a:srgbClr val="00919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1606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ext+Grafi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1"/>
          <p:cNvSpPr>
            <a:spLocks noGrp="1"/>
          </p:cNvSpPr>
          <p:nvPr>
            <p:ph type="title" hasCustomPrompt="1"/>
          </p:nvPr>
        </p:nvSpPr>
        <p:spPr>
          <a:xfrm>
            <a:off x="599622" y="591629"/>
            <a:ext cx="10774960" cy="658331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defRPr sz="2500" b="1" cap="all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defRPr>
            </a:lvl1pPr>
          </a:lstStyle>
          <a:p>
            <a:r>
              <a:rPr lang="de-DE" dirty="0" err="1"/>
              <a:t>TITEl</a:t>
            </a:r>
            <a:r>
              <a:rPr lang="de-DE" dirty="0"/>
              <a:t> </a:t>
            </a:r>
            <a:r>
              <a:rPr lang="de-DE" dirty="0" err="1"/>
              <a:t>DURch</a:t>
            </a:r>
            <a:r>
              <a:rPr lang="de-DE" dirty="0"/>
              <a:t> klicken hinzufügen</a:t>
            </a:r>
          </a:p>
        </p:txBody>
      </p:sp>
      <p:cxnSp>
        <p:nvCxnSpPr>
          <p:cNvPr id="7" name="Gerader Verbinder 6"/>
          <p:cNvCxnSpPr/>
          <p:nvPr userDrawn="1"/>
        </p:nvCxnSpPr>
        <p:spPr>
          <a:xfrm>
            <a:off x="704675" y="1115737"/>
            <a:ext cx="906011" cy="0"/>
          </a:xfrm>
          <a:prstGeom prst="line">
            <a:avLst/>
          </a:prstGeom>
          <a:ln w="28575">
            <a:solidFill>
              <a:srgbClr val="00929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Inhaltsplatzhalter 2"/>
          <p:cNvSpPr>
            <a:spLocks noGrp="1"/>
          </p:cNvSpPr>
          <p:nvPr>
            <p:ph idx="10" hasCustomPrompt="1"/>
          </p:nvPr>
        </p:nvSpPr>
        <p:spPr>
          <a:xfrm>
            <a:off x="599622" y="1358901"/>
            <a:ext cx="7210528" cy="481806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Clr>
                <a:srgbClr val="009291"/>
              </a:buClr>
              <a:buFont typeface="Wingdings" panose="05000000000000000000" pitchFamily="2" charset="2"/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009291"/>
              </a:buClr>
              <a:buFont typeface="Wingdings" panose="05000000000000000000" pitchFamily="2" charset="2"/>
              <a:buChar char="§"/>
              <a:defRPr sz="14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009291"/>
              </a:buClr>
              <a:buFont typeface="Wingdings" panose="05000000000000000000" pitchFamily="2" charset="2"/>
              <a:buChar char="§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009291"/>
              </a:buClr>
              <a:buFont typeface="Wingdings" panose="05000000000000000000" pitchFamily="2" charset="2"/>
              <a:buChar char="§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009291"/>
              </a:buClr>
              <a:buFont typeface="Wingdings" panose="05000000000000000000" pitchFamily="2" charset="2"/>
              <a:buChar char="§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de-DE" dirty="0"/>
              <a:t>Fließtext eintragen</a:t>
            </a:r>
          </a:p>
          <a:p>
            <a:pPr lvl="1"/>
            <a:r>
              <a:rPr lang="de-DE" dirty="0"/>
              <a:t>Stichpunkte (rechteckig, in CAPTRON grün)</a:t>
            </a:r>
          </a:p>
        </p:txBody>
      </p:sp>
      <p:sp>
        <p:nvSpPr>
          <p:cNvPr id="10" name="Inhaltsplatzhalter 2"/>
          <p:cNvSpPr>
            <a:spLocks noGrp="1"/>
          </p:cNvSpPr>
          <p:nvPr>
            <p:ph idx="1"/>
          </p:nvPr>
        </p:nvSpPr>
        <p:spPr>
          <a:xfrm>
            <a:off x="7977931" y="1358901"/>
            <a:ext cx="3841268" cy="48180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Clr>
                <a:srgbClr val="009291"/>
              </a:buClr>
              <a:buFont typeface="Wingdings" panose="05000000000000000000" pitchFamily="2" charset="2"/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Clr>
                <a:srgbClr val="009291"/>
              </a:buClr>
              <a:buFont typeface="Wingdings" panose="05000000000000000000" pitchFamily="2" charset="2"/>
              <a:buNone/>
              <a:defRPr sz="14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009291"/>
              </a:buClr>
              <a:buFont typeface="Wingdings" panose="05000000000000000000" pitchFamily="2" charset="2"/>
              <a:buChar char="§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009291"/>
              </a:buClr>
              <a:buFont typeface="Wingdings" panose="05000000000000000000" pitchFamily="2" charset="2"/>
              <a:buChar char="§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009291"/>
              </a:buClr>
              <a:buFont typeface="Wingdings" panose="05000000000000000000" pitchFamily="2" charset="2"/>
              <a:buChar char="§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83974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ext oder Graf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 userDrawn="1"/>
        </p:nvSpPr>
        <p:spPr>
          <a:xfrm>
            <a:off x="0" y="0"/>
            <a:ext cx="1380931" cy="6582032"/>
          </a:xfrm>
          <a:prstGeom prst="rect">
            <a:avLst/>
          </a:prstGeom>
          <a:solidFill>
            <a:srgbClr val="0091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Inhaltsplatzhalter 2"/>
          <p:cNvSpPr>
            <a:spLocks noGrp="1"/>
          </p:cNvSpPr>
          <p:nvPr>
            <p:ph idx="1" hasCustomPrompt="1"/>
          </p:nvPr>
        </p:nvSpPr>
        <p:spPr>
          <a:xfrm>
            <a:off x="1707843" y="2038525"/>
            <a:ext cx="10086051" cy="4138437"/>
          </a:xfrm>
        </p:spPr>
        <p:txBody>
          <a:bodyPr>
            <a:normAutofit/>
          </a:bodyPr>
          <a:lstStyle>
            <a:lvl1pPr marL="228600" indent="-228600">
              <a:buClr>
                <a:srgbClr val="009291"/>
              </a:buClr>
              <a:buFont typeface="Wingdings" panose="05000000000000000000" pitchFamily="2" charset="2"/>
              <a:buChar char="§"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009291"/>
              </a:buClr>
              <a:buFont typeface="Wingdings" panose="05000000000000000000" pitchFamily="2" charset="2"/>
              <a:buChar char="§"/>
              <a:defRPr sz="14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009291"/>
              </a:buClr>
              <a:buFont typeface="Wingdings" panose="05000000000000000000" pitchFamily="2" charset="2"/>
              <a:buChar char="§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009291"/>
              </a:buClr>
              <a:buFont typeface="Wingdings" panose="05000000000000000000" pitchFamily="2" charset="2"/>
              <a:buChar char="§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009291"/>
              </a:buClr>
              <a:buFont typeface="Wingdings" panose="05000000000000000000" pitchFamily="2" charset="2"/>
              <a:buChar char="§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de-DE" dirty="0"/>
              <a:t>Fließtext eintragen</a:t>
            </a:r>
          </a:p>
          <a:p>
            <a:pPr lvl="1"/>
            <a:r>
              <a:rPr lang="de-DE" dirty="0"/>
              <a:t>Zweites Level</a:t>
            </a:r>
          </a:p>
        </p:txBody>
      </p:sp>
      <p:sp>
        <p:nvSpPr>
          <p:cNvPr id="5" name="Inhaltsplatzhalter 3"/>
          <p:cNvSpPr>
            <a:spLocks noGrp="1"/>
          </p:cNvSpPr>
          <p:nvPr>
            <p:ph sz="quarter" idx="10"/>
          </p:nvPr>
        </p:nvSpPr>
        <p:spPr>
          <a:xfrm>
            <a:off x="1729078" y="1358900"/>
            <a:ext cx="5524500" cy="569913"/>
          </a:xfrm>
        </p:spPr>
        <p:txBody>
          <a:bodyPr>
            <a:normAutofit/>
          </a:bodyPr>
          <a:lstStyle>
            <a:lvl1pPr marL="0" indent="0">
              <a:buNone/>
              <a:defRPr sz="2000" b="1" cap="all" baseline="0">
                <a:solidFill>
                  <a:srgbClr val="009192"/>
                </a:solidFill>
                <a:latin typeface="Arial Narrow" panose="020B0606020202030204" pitchFamily="34" charset="0"/>
              </a:defRPr>
            </a:lvl1pPr>
          </a:lstStyle>
          <a:p>
            <a:endParaRPr lang="de-DE" dirty="0"/>
          </a:p>
        </p:txBody>
      </p:sp>
      <p:cxnSp>
        <p:nvCxnSpPr>
          <p:cNvPr id="6" name="Gerader Verbinder 5"/>
          <p:cNvCxnSpPr/>
          <p:nvPr userDrawn="1"/>
        </p:nvCxnSpPr>
        <p:spPr>
          <a:xfrm>
            <a:off x="1771559" y="1235680"/>
            <a:ext cx="774357" cy="8238"/>
          </a:xfrm>
          <a:prstGeom prst="line">
            <a:avLst/>
          </a:prstGeom>
          <a:ln w="28575">
            <a:solidFill>
              <a:srgbClr val="00919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el 1"/>
          <p:cNvSpPr>
            <a:spLocks noGrp="1"/>
          </p:cNvSpPr>
          <p:nvPr>
            <p:ph type="title"/>
          </p:nvPr>
        </p:nvSpPr>
        <p:spPr>
          <a:xfrm>
            <a:off x="1672641" y="591629"/>
            <a:ext cx="6967505" cy="658331"/>
          </a:xfrm>
        </p:spPr>
        <p:txBody>
          <a:bodyPr>
            <a:normAutofit/>
          </a:bodyPr>
          <a:lstStyle>
            <a:lvl1pPr>
              <a:defRPr sz="2500" b="1" cap="all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628778" y="591628"/>
            <a:ext cx="826801" cy="5585333"/>
          </a:xfrm>
        </p:spPr>
        <p:txBody>
          <a:bodyPr vert="vert270">
            <a:normAutofit/>
          </a:bodyPr>
          <a:lstStyle>
            <a:lvl1pPr marL="0" indent="0" algn="ctr">
              <a:buFontTx/>
              <a:buNone/>
              <a:defRPr sz="4000" b="1" kern="1300" cap="all" spc="350" baseline="0">
                <a:solidFill>
                  <a:schemeClr val="bg1"/>
                </a:solidFill>
                <a:latin typeface="Arial Narrow" panose="020B0606020202030204" pitchFamily="34" charset="0"/>
              </a:defRPr>
            </a:lvl1pPr>
            <a:lvl2pPr marL="457200" indent="0" algn="ctr">
              <a:buFontTx/>
              <a:buNone/>
              <a:defRPr sz="4000" b="1">
                <a:solidFill>
                  <a:schemeClr val="bg1"/>
                </a:solidFill>
                <a:latin typeface="Arial Narrow" panose="020B0606020202030204" pitchFamily="34" charset="0"/>
              </a:defRPr>
            </a:lvl2pPr>
            <a:lvl3pPr marL="914400" indent="0" algn="ctr">
              <a:buFontTx/>
              <a:buNone/>
              <a:defRPr sz="4000" b="1">
                <a:solidFill>
                  <a:schemeClr val="bg1"/>
                </a:solidFill>
                <a:latin typeface="Arial Narrow" panose="020B0606020202030204" pitchFamily="34" charset="0"/>
              </a:defRPr>
            </a:lvl3pPr>
            <a:lvl4pPr marL="1371600" indent="0" algn="ctr">
              <a:buFontTx/>
              <a:buNone/>
              <a:defRPr sz="4000" b="1">
                <a:solidFill>
                  <a:schemeClr val="bg1"/>
                </a:solidFill>
                <a:latin typeface="Arial Narrow" panose="020B0606020202030204" pitchFamily="34" charset="0"/>
              </a:defRPr>
            </a:lvl4pPr>
            <a:lvl5pPr marL="1828800" indent="0" algn="ctr">
              <a:buFontTx/>
              <a:buNone/>
              <a:defRPr sz="4000" b="1">
                <a:solidFill>
                  <a:schemeClr val="bg1"/>
                </a:solidFill>
                <a:latin typeface="Arial Narrow" panose="020B0606020202030204" pitchFamily="34" charset="0"/>
              </a:defRPr>
            </a:lvl5pPr>
          </a:lstStyle>
          <a:p>
            <a:pPr lvl="0"/>
            <a:r>
              <a:rPr lang="de-DE" dirty="0"/>
              <a:t>FOLIEN BENENNUNG</a:t>
            </a:r>
          </a:p>
        </p:txBody>
      </p:sp>
    </p:spTree>
    <p:extLst>
      <p:ext uri="{BB962C8B-B14F-4D97-AF65-F5344CB8AC3E}">
        <p14:creationId xmlns:p14="http://schemas.microsoft.com/office/powerpoint/2010/main" val="2738085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ext+Grafi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/>
          <p:cNvSpPr/>
          <p:nvPr userDrawn="1"/>
        </p:nvSpPr>
        <p:spPr>
          <a:xfrm>
            <a:off x="-1" y="0"/>
            <a:ext cx="3636000" cy="6573795"/>
          </a:xfrm>
          <a:prstGeom prst="rect">
            <a:avLst/>
          </a:prstGeom>
          <a:solidFill>
            <a:srgbClr val="E0E0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" name="Gerader Verbinder 3"/>
          <p:cNvCxnSpPr/>
          <p:nvPr userDrawn="1"/>
        </p:nvCxnSpPr>
        <p:spPr>
          <a:xfrm>
            <a:off x="673894" y="1540127"/>
            <a:ext cx="771012" cy="358"/>
          </a:xfrm>
          <a:prstGeom prst="line">
            <a:avLst/>
          </a:prstGeom>
          <a:ln w="28575">
            <a:solidFill>
              <a:srgbClr val="00919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el 1"/>
          <p:cNvSpPr>
            <a:spLocks noGrp="1"/>
          </p:cNvSpPr>
          <p:nvPr>
            <p:ph type="title" hasCustomPrompt="1"/>
          </p:nvPr>
        </p:nvSpPr>
        <p:spPr>
          <a:xfrm>
            <a:off x="599622" y="591629"/>
            <a:ext cx="2827319" cy="948498"/>
          </a:xfrm>
        </p:spPr>
        <p:txBody>
          <a:bodyPr>
            <a:normAutofit/>
          </a:bodyPr>
          <a:lstStyle>
            <a:lvl1pPr>
              <a:defRPr sz="2500" b="1" cap="all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defRPr>
            </a:lvl1pPr>
          </a:lstStyle>
          <a:p>
            <a:r>
              <a:rPr lang="de-DE" dirty="0"/>
              <a:t>ÜBERSCHRIFT MAX. 2 ZEILEN LANG</a:t>
            </a:r>
          </a:p>
        </p:txBody>
      </p:sp>
      <p:sp>
        <p:nvSpPr>
          <p:cNvPr id="6" name="Inhaltsplatzhalter 3"/>
          <p:cNvSpPr>
            <a:spLocks noGrp="1"/>
          </p:cNvSpPr>
          <p:nvPr>
            <p:ph sz="quarter" idx="10"/>
          </p:nvPr>
        </p:nvSpPr>
        <p:spPr>
          <a:xfrm>
            <a:off x="600075" y="1713121"/>
            <a:ext cx="2826866" cy="569913"/>
          </a:xfrm>
        </p:spPr>
        <p:txBody>
          <a:bodyPr>
            <a:normAutofit/>
          </a:bodyPr>
          <a:lstStyle>
            <a:lvl1pPr marL="0" indent="0">
              <a:buNone/>
              <a:defRPr sz="2000" b="1" cap="all" baseline="0">
                <a:solidFill>
                  <a:srgbClr val="009192"/>
                </a:solidFill>
                <a:latin typeface="Arial Narrow" panose="020B0606020202030204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7" name="Inhaltsplatzhalter 2"/>
          <p:cNvSpPr>
            <a:spLocks noGrp="1"/>
          </p:cNvSpPr>
          <p:nvPr>
            <p:ph idx="1" hasCustomPrompt="1"/>
          </p:nvPr>
        </p:nvSpPr>
        <p:spPr>
          <a:xfrm>
            <a:off x="597502" y="2283034"/>
            <a:ext cx="2848101" cy="4117767"/>
          </a:xfrm>
        </p:spPr>
        <p:txBody>
          <a:bodyPr>
            <a:normAutofit/>
          </a:bodyPr>
          <a:lstStyle>
            <a:lvl1pPr marL="228600" indent="-228600">
              <a:buClr>
                <a:srgbClr val="009291"/>
              </a:buClr>
              <a:buFont typeface="Wingdings" panose="05000000000000000000" pitchFamily="2" charset="2"/>
              <a:buChar char="§"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009291"/>
              </a:buClr>
              <a:buFont typeface="Wingdings" panose="05000000000000000000" pitchFamily="2" charset="2"/>
              <a:buChar char="§"/>
              <a:defRPr sz="14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009291"/>
              </a:buClr>
              <a:buFont typeface="Wingdings" panose="05000000000000000000" pitchFamily="2" charset="2"/>
              <a:buChar char="§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009291"/>
              </a:buClr>
              <a:buFont typeface="Wingdings" panose="05000000000000000000" pitchFamily="2" charset="2"/>
              <a:buChar char="§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009291"/>
              </a:buClr>
              <a:buFont typeface="Wingdings" panose="05000000000000000000" pitchFamily="2" charset="2"/>
              <a:buChar char="§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de-DE" dirty="0"/>
              <a:t>Fließtext eintragen</a:t>
            </a:r>
          </a:p>
          <a:p>
            <a:pPr lvl="1"/>
            <a:r>
              <a:rPr lang="de-DE" dirty="0"/>
              <a:t>Zweites Level</a:t>
            </a:r>
          </a:p>
        </p:txBody>
      </p:sp>
      <p:sp>
        <p:nvSpPr>
          <p:cNvPr id="8" name="Inhaltsplatzhalter 3"/>
          <p:cNvSpPr>
            <a:spLocks noGrp="1"/>
          </p:cNvSpPr>
          <p:nvPr>
            <p:ph sz="quarter" idx="11"/>
          </p:nvPr>
        </p:nvSpPr>
        <p:spPr>
          <a:xfrm>
            <a:off x="3636000" y="591629"/>
            <a:ext cx="8556000" cy="5982165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b="1" cap="all" baseline="0">
                <a:solidFill>
                  <a:srgbClr val="009192"/>
                </a:solidFill>
                <a:latin typeface="Arial Narrow" panose="020B0606020202030204" pitchFamily="34" charset="0"/>
              </a:defRPr>
            </a:lvl1pPr>
          </a:lstStyle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57704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Vollflächiges Bild o. Grafik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0" y="642720"/>
            <a:ext cx="12192000" cy="5924938"/>
          </a:xfrm>
        </p:spPr>
        <p:txBody>
          <a:bodyPr anchor="ctr">
            <a:normAutofit/>
          </a:bodyPr>
          <a:lstStyle>
            <a:lvl1pPr marL="0" indent="0" algn="ctr">
              <a:buClr>
                <a:srgbClr val="009291"/>
              </a:buClr>
              <a:buFont typeface="Wingdings" panose="05000000000000000000" pitchFamily="2" charset="2"/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009291"/>
              </a:buClr>
              <a:buFont typeface="Wingdings" panose="05000000000000000000" pitchFamily="2" charset="2"/>
              <a:buChar char="§"/>
              <a:defRPr sz="14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009291"/>
              </a:buClr>
              <a:buFont typeface="Wingdings" panose="05000000000000000000" pitchFamily="2" charset="2"/>
              <a:buChar char="§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009291"/>
              </a:buClr>
              <a:buFont typeface="Wingdings" panose="05000000000000000000" pitchFamily="2" charset="2"/>
              <a:buChar char="§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009291"/>
              </a:buClr>
              <a:buFont typeface="Wingdings" panose="05000000000000000000" pitchFamily="2" charset="2"/>
              <a:buChar char="§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589039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7_Zwischen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716520" y="4615257"/>
            <a:ext cx="4069664" cy="921557"/>
          </a:xfrm>
        </p:spPr>
        <p:txBody>
          <a:bodyPr anchor="t">
            <a:normAutofit/>
          </a:bodyPr>
          <a:lstStyle>
            <a:lvl1pPr>
              <a:defRPr sz="2400" b="1">
                <a:solidFill>
                  <a:schemeClr val="bg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716520" y="5405007"/>
            <a:ext cx="4127329" cy="666280"/>
          </a:xfrm>
        </p:spPr>
        <p:txBody>
          <a:bodyPr>
            <a:normAutofit/>
          </a:bodyPr>
          <a:lstStyle>
            <a:lvl1pPr marL="0" indent="0">
              <a:buNone/>
              <a:defRPr sz="1600" b="1">
                <a:solidFill>
                  <a:schemeClr val="bg1">
                    <a:lumMod val="85000"/>
                  </a:schemeClr>
                </a:solidFill>
                <a:latin typeface="Arial Narrow" panose="020B060602020203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688139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Zwischen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platzhalter 3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2525715"/>
            <a:ext cx="12192000" cy="383739"/>
          </a:xfrm>
          <a:prstGeom prst="rect">
            <a:avLst/>
          </a:prstGeom>
        </p:spPr>
        <p:txBody>
          <a:bodyPr/>
          <a:lstStyle>
            <a:lvl1pPr marL="0" indent="0" algn="ctr">
              <a:buFontTx/>
              <a:buNone/>
              <a:defRPr sz="2200" b="1" cap="all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FontTx/>
              <a:buNone/>
              <a:defRPr sz="3600" cap="all" baseline="0">
                <a:solidFill>
                  <a:schemeClr val="bg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2pPr>
            <a:lvl3pPr marL="914400" indent="0" algn="ctr">
              <a:buFontTx/>
              <a:buNone/>
              <a:defRPr cap="all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 algn="ctr">
              <a:buFontTx/>
              <a:buNone/>
              <a:defRPr cap="all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 algn="ctr">
              <a:buFontTx/>
              <a:buNone/>
              <a:defRPr cap="all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de-DE" dirty="0"/>
              <a:t>THEMA ZWISCHENFOLIE</a:t>
            </a:r>
          </a:p>
        </p:txBody>
      </p:sp>
      <p:sp>
        <p:nvSpPr>
          <p:cNvPr id="8" name="Textplatzhalter 3"/>
          <p:cNvSpPr>
            <a:spLocks noGrp="1"/>
          </p:cNvSpPr>
          <p:nvPr>
            <p:ph type="body" sz="quarter" idx="14" hasCustomPrompt="1"/>
          </p:nvPr>
        </p:nvSpPr>
        <p:spPr>
          <a:xfrm>
            <a:off x="0" y="3061209"/>
            <a:ext cx="12192000" cy="1074373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80000"/>
              </a:lnSpc>
              <a:spcBef>
                <a:spcPts val="600"/>
              </a:spcBef>
              <a:buFontTx/>
              <a:buNone/>
              <a:defRPr sz="3600" b="0" cap="all" baseline="0">
                <a:solidFill>
                  <a:schemeClr val="bg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1pPr>
            <a:lvl2pPr marL="457200" indent="0" algn="ctr">
              <a:buFontTx/>
              <a:buNone/>
              <a:defRPr sz="3600" cap="all" baseline="0">
                <a:solidFill>
                  <a:schemeClr val="bg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2pPr>
            <a:lvl3pPr marL="914400" indent="0" algn="ctr">
              <a:buFontTx/>
              <a:buNone/>
              <a:defRPr cap="all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 algn="ctr">
              <a:buFontTx/>
              <a:buNone/>
              <a:defRPr cap="all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 algn="ctr">
              <a:buFontTx/>
              <a:buNone/>
              <a:defRPr cap="all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de-DE" dirty="0"/>
              <a:t>TITEL DES </a:t>
            </a:r>
            <a:r>
              <a:rPr lang="de-DE"/>
              <a:t>KOMMENDEn </a:t>
            </a:r>
            <a:r>
              <a:rPr lang="de-DE" dirty="0"/>
              <a:t>ABSCHNITTS</a:t>
            </a:r>
          </a:p>
          <a:p>
            <a:pPr lvl="0"/>
            <a:r>
              <a:rPr lang="de-DE" dirty="0"/>
              <a:t>IN MAXIMAL 2 ZEILEN</a:t>
            </a:r>
          </a:p>
        </p:txBody>
      </p:sp>
    </p:spTree>
    <p:extLst>
      <p:ext uri="{BB962C8B-B14F-4D97-AF65-F5344CB8AC3E}">
        <p14:creationId xmlns:p14="http://schemas.microsoft.com/office/powerpoint/2010/main" val="38883280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9_Leere Foli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69798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7C8E11-D140-40E7-ACF9-4ED7C1BD7E44}" type="datetimeFigureOut">
              <a:rPr lang="de-DE" smtClean="0"/>
              <a:t>15.11.2022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5074A2-BA7A-4C4B-B7BC-B9E35F4E93CD}" type="slidenum">
              <a:rPr lang="de-DE" smtClean="0"/>
              <a:t>‹Nr.›</a:t>
            </a:fld>
            <a:endParaRPr lang="de-DE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362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3" r:id="rId2"/>
    <p:sldLayoutId id="2147483672" r:id="rId3"/>
    <p:sldLayoutId id="2147483670" r:id="rId4"/>
    <p:sldLayoutId id="2147483669" r:id="rId5"/>
    <p:sldLayoutId id="2147483662" r:id="rId6"/>
    <p:sldLayoutId id="2147483668" r:id="rId7"/>
    <p:sldLayoutId id="2147483671" r:id="rId8"/>
    <p:sldLayoutId id="2147483664" r:id="rId9"/>
    <p:sldLayoutId id="2147483665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hyperlink" Target="mailto:m.mustermann@captron.com" TargetMode="Externa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Relationship Id="rId9" Type="http://schemas.openxmlformats.org/officeDocument/2006/relationships/image" Target="../media/image12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6.svg"/><Relationship Id="rId7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13.png"/><Relationship Id="rId9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6.svg"/><Relationship Id="rId7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13.png"/><Relationship Id="rId9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6.svg"/><Relationship Id="rId7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13.png"/><Relationship Id="rId9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6.svg"/><Relationship Id="rId7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13.png"/><Relationship Id="rId9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6.svg"/><Relationship Id="rId7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13.png"/><Relationship Id="rId9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6.svg"/><Relationship Id="rId7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svg"/><Relationship Id="rId11" Type="http://schemas.openxmlformats.org/officeDocument/2006/relationships/image" Target="../media/image14.pn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13.png"/><Relationship Id="rId9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Automatic</a:t>
            </a:r>
            <a:r>
              <a:rPr lang="de-DE" dirty="0"/>
              <a:t> </a:t>
            </a:r>
            <a:r>
              <a:rPr lang="de-DE"/>
              <a:t>IoT Onboarding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957057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DE" dirty="0">
                <a:solidFill>
                  <a:srgbClr val="009192"/>
                </a:solidFill>
              </a:rPr>
              <a:t>Max Mustermann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DE" dirty="0"/>
              <a:t>Sales Manager International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de-DE" dirty="0">
              <a:solidFill>
                <a:srgbClr val="009192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DE" dirty="0"/>
              <a:t>Tel +49 (0)8142 - 44 88 xxx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DE" dirty="0"/>
              <a:t>Fax +49 (0)8142 - 44 88 xxx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DE" dirty="0"/>
              <a:t>Mobil +49 (0)170 – xxx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de-DE" dirty="0">
              <a:solidFill>
                <a:srgbClr val="009192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DE" dirty="0">
                <a:solidFill>
                  <a:srgbClr val="009192"/>
                </a:solidFill>
                <a:hlinkClick r:id="rId2"/>
              </a:rPr>
              <a:t>m.mustermann@captron.com</a:t>
            </a:r>
            <a:endParaRPr lang="de-DE" dirty="0">
              <a:solidFill>
                <a:srgbClr val="009192"/>
              </a:solidFill>
            </a:endParaRPr>
          </a:p>
        </p:txBody>
      </p:sp>
      <p:pic>
        <p:nvPicPr>
          <p:cNvPr id="6" name="Bildplatzhalter 5"/>
          <p:cNvPicPr>
            <a:picLocks noGrp="1" noChangeAspect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250" b="11250"/>
          <a:stretch>
            <a:fillRect/>
          </a:stretch>
        </p:blipFill>
        <p:spPr>
          <a:xfrm>
            <a:off x="621139" y="987425"/>
            <a:ext cx="1800000" cy="1800000"/>
          </a:xfrm>
        </p:spPr>
      </p:pic>
    </p:spTree>
    <p:extLst>
      <p:ext uri="{BB962C8B-B14F-4D97-AF65-F5344CB8AC3E}">
        <p14:creationId xmlns:p14="http://schemas.microsoft.com/office/powerpoint/2010/main" val="37997445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4" descr="Laptop mit einfarbiger Füllung">
            <a:extLst>
              <a:ext uri="{FF2B5EF4-FFF2-40B4-BE49-F238E27FC236}">
                <a16:creationId xmlns:a16="http://schemas.microsoft.com/office/drawing/2014/main" id="{0D508433-382F-9EB6-D386-E87C0D4DEA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9643" y="2596661"/>
            <a:ext cx="914400" cy="914400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4" name="Grafik 6" descr="Drahtlosrouter Silhouette">
            <a:extLst>
              <a:ext uri="{FF2B5EF4-FFF2-40B4-BE49-F238E27FC236}">
                <a16:creationId xmlns:a16="http://schemas.microsoft.com/office/drawing/2014/main" id="{A88D3720-396C-0EED-388A-15FBDC662C6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99643" y="609916"/>
            <a:ext cx="914400" cy="914400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5" name="Grafik 8" descr="Synchronisierende Cloud Silhouette">
            <a:extLst>
              <a:ext uri="{FF2B5EF4-FFF2-40B4-BE49-F238E27FC236}">
                <a16:creationId xmlns:a16="http://schemas.microsoft.com/office/drawing/2014/main" id="{65DD8FD5-F61E-0349-0C7D-0491857A792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019634" y="609916"/>
            <a:ext cx="914400" cy="914400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6" name="Pfeil: nach oben und unten 9">
            <a:extLst>
              <a:ext uri="{FF2B5EF4-FFF2-40B4-BE49-F238E27FC236}">
                <a16:creationId xmlns:a16="http://schemas.microsoft.com/office/drawing/2014/main" id="{1E6FB76F-51B6-D99F-439C-4D6BA680DE13}"/>
              </a:ext>
            </a:extLst>
          </p:cNvPr>
          <p:cNvSpPr/>
          <p:nvPr/>
        </p:nvSpPr>
        <p:spPr>
          <a:xfrm>
            <a:off x="1327994" y="1663945"/>
            <a:ext cx="257696" cy="789712"/>
          </a:xfrm>
          <a:custGeom>
            <a:avLst>
              <a:gd name="f9" fmla="val 50000"/>
              <a:gd name="f10" fmla="val 50000"/>
            </a:avLst>
            <a:gdLst>
              <a:gd name="f2" fmla="val 10800000"/>
              <a:gd name="f3" fmla="val 5400000"/>
              <a:gd name="f4" fmla="val 180"/>
              <a:gd name="f5" fmla="val w"/>
              <a:gd name="f6" fmla="val h"/>
              <a:gd name="f7" fmla="val ss"/>
              <a:gd name="f8" fmla="val 0"/>
              <a:gd name="f9" fmla="val 50000"/>
              <a:gd name="f10" fmla="val 50000"/>
              <a:gd name="f11" fmla="+- 0 0 -270"/>
              <a:gd name="f12" fmla="+- 0 0 -90"/>
              <a:gd name="f13" fmla="abs f5"/>
              <a:gd name="f14" fmla="abs f6"/>
              <a:gd name="f15" fmla="abs f7"/>
              <a:gd name="f16" fmla="val f8"/>
              <a:gd name="f17" fmla="val f9"/>
              <a:gd name="f18" fmla="val f10"/>
              <a:gd name="f19" fmla="*/ f11 f2 1"/>
              <a:gd name="f20" fmla="*/ f12 f2 1"/>
              <a:gd name="f21" fmla="?: f13 f5 1"/>
              <a:gd name="f22" fmla="?: f14 f6 1"/>
              <a:gd name="f23" fmla="?: f15 f7 1"/>
              <a:gd name="f24" fmla="*/ f19 1 f4"/>
              <a:gd name="f25" fmla="*/ f20 1 f4"/>
              <a:gd name="f26" fmla="*/ f21 1 21600"/>
              <a:gd name="f27" fmla="*/ f22 1 21600"/>
              <a:gd name="f28" fmla="*/ 21600 f21 1"/>
              <a:gd name="f29" fmla="*/ 21600 f22 1"/>
              <a:gd name="f30" fmla="+- f24 0 f3"/>
              <a:gd name="f31" fmla="+- f25 0 f3"/>
              <a:gd name="f32" fmla="min f27 f26"/>
              <a:gd name="f33" fmla="*/ f28 1 f23"/>
              <a:gd name="f34" fmla="*/ f29 1 f23"/>
              <a:gd name="f35" fmla="val f33"/>
              <a:gd name="f36" fmla="val f34"/>
              <a:gd name="f37" fmla="*/ f16 f32 1"/>
              <a:gd name="f38" fmla="+- f36 0 f16"/>
              <a:gd name="f39" fmla="+- f35 0 f16"/>
              <a:gd name="f40" fmla="*/ f35 f32 1"/>
              <a:gd name="f41" fmla="*/ f36 f32 1"/>
              <a:gd name="f42" fmla="*/ f38 1 2"/>
              <a:gd name="f43" fmla="*/ f39 1 2"/>
              <a:gd name="f44" fmla="min f39 f38"/>
              <a:gd name="f45" fmla="*/ f39 f17 1"/>
              <a:gd name="f46" fmla="+- f16 f42 0"/>
              <a:gd name="f47" fmla="+- f16 f43 0"/>
              <a:gd name="f48" fmla="*/ f44 f18 1"/>
              <a:gd name="f49" fmla="*/ f45 1 200000"/>
              <a:gd name="f50" fmla="*/ f48 1 100000"/>
              <a:gd name="f51" fmla="+- f47 0 f49"/>
              <a:gd name="f52" fmla="+- f47 f49 0"/>
              <a:gd name="f53" fmla="*/ f47 f32 1"/>
              <a:gd name="f54" fmla="*/ f46 f32 1"/>
              <a:gd name="f55" fmla="+- f36 0 f50"/>
              <a:gd name="f56" fmla="*/ f51 f50 1"/>
              <a:gd name="f57" fmla="*/ f51 f32 1"/>
              <a:gd name="f58" fmla="*/ f52 f32 1"/>
              <a:gd name="f59" fmla="*/ f50 f32 1"/>
              <a:gd name="f60" fmla="*/ f56 1 f43"/>
              <a:gd name="f61" fmla="*/ f55 f32 1"/>
              <a:gd name="f62" fmla="+- f50 0 f60"/>
              <a:gd name="f63" fmla="+- f55 f60 0"/>
              <a:gd name="f64" fmla="*/ f62 f32 1"/>
              <a:gd name="f65" fmla="*/ f63 f32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0">
                <a:pos x="f37" y="f59"/>
              </a:cxn>
              <a:cxn ang="f30">
                <a:pos x="f57" y="f54"/>
              </a:cxn>
              <a:cxn ang="f30">
                <a:pos x="f37" y="f61"/>
              </a:cxn>
              <a:cxn ang="f31">
                <a:pos x="f40" y="f61"/>
              </a:cxn>
              <a:cxn ang="f31">
                <a:pos x="f58" y="f54"/>
              </a:cxn>
              <a:cxn ang="f31">
                <a:pos x="f40" y="f59"/>
              </a:cxn>
            </a:cxnLst>
            <a:rect l="f57" t="f64" r="f58" b="f65"/>
            <a:pathLst>
              <a:path>
                <a:moveTo>
                  <a:pt x="f37" y="f59"/>
                </a:moveTo>
                <a:lnTo>
                  <a:pt x="f53" y="f37"/>
                </a:lnTo>
                <a:lnTo>
                  <a:pt x="f40" y="f59"/>
                </a:lnTo>
                <a:lnTo>
                  <a:pt x="f58" y="f59"/>
                </a:lnTo>
                <a:lnTo>
                  <a:pt x="f58" y="f61"/>
                </a:lnTo>
                <a:lnTo>
                  <a:pt x="f40" y="f61"/>
                </a:lnTo>
                <a:lnTo>
                  <a:pt x="f53" y="f41"/>
                </a:lnTo>
                <a:lnTo>
                  <a:pt x="f37" y="f61"/>
                </a:lnTo>
                <a:lnTo>
                  <a:pt x="f57" y="f61"/>
                </a:lnTo>
                <a:lnTo>
                  <a:pt x="f57" y="f59"/>
                </a:lnTo>
                <a:close/>
              </a:path>
            </a:pathLst>
          </a:custGeom>
          <a:solidFill>
            <a:srgbClr val="4472C4"/>
          </a:solidFill>
          <a:ln w="12701" cap="flat">
            <a:solidFill>
              <a:srgbClr val="2F528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7" name="Pfeil: nach oben und unten 10">
            <a:extLst>
              <a:ext uri="{FF2B5EF4-FFF2-40B4-BE49-F238E27FC236}">
                <a16:creationId xmlns:a16="http://schemas.microsoft.com/office/drawing/2014/main" id="{985A645E-D575-A6F8-DFD0-C3B787D36B6A}"/>
              </a:ext>
            </a:extLst>
          </p:cNvPr>
          <p:cNvSpPr/>
          <p:nvPr/>
        </p:nvSpPr>
        <p:spPr>
          <a:xfrm rot="16200004">
            <a:off x="2337986" y="801108"/>
            <a:ext cx="257696" cy="789712"/>
          </a:xfrm>
          <a:custGeom>
            <a:avLst>
              <a:gd name="f9" fmla="val 50000"/>
              <a:gd name="f10" fmla="val 50000"/>
            </a:avLst>
            <a:gdLst>
              <a:gd name="f2" fmla="val 10800000"/>
              <a:gd name="f3" fmla="val 5400000"/>
              <a:gd name="f4" fmla="val 180"/>
              <a:gd name="f5" fmla="val w"/>
              <a:gd name="f6" fmla="val h"/>
              <a:gd name="f7" fmla="val ss"/>
              <a:gd name="f8" fmla="val 0"/>
              <a:gd name="f9" fmla="val 50000"/>
              <a:gd name="f10" fmla="val 50000"/>
              <a:gd name="f11" fmla="+- 0 0 -270"/>
              <a:gd name="f12" fmla="+- 0 0 -90"/>
              <a:gd name="f13" fmla="abs f5"/>
              <a:gd name="f14" fmla="abs f6"/>
              <a:gd name="f15" fmla="abs f7"/>
              <a:gd name="f16" fmla="val f8"/>
              <a:gd name="f17" fmla="val f9"/>
              <a:gd name="f18" fmla="val f10"/>
              <a:gd name="f19" fmla="*/ f11 f2 1"/>
              <a:gd name="f20" fmla="*/ f12 f2 1"/>
              <a:gd name="f21" fmla="?: f13 f5 1"/>
              <a:gd name="f22" fmla="?: f14 f6 1"/>
              <a:gd name="f23" fmla="?: f15 f7 1"/>
              <a:gd name="f24" fmla="*/ f19 1 f4"/>
              <a:gd name="f25" fmla="*/ f20 1 f4"/>
              <a:gd name="f26" fmla="*/ f21 1 21600"/>
              <a:gd name="f27" fmla="*/ f22 1 21600"/>
              <a:gd name="f28" fmla="*/ 21600 f21 1"/>
              <a:gd name="f29" fmla="*/ 21600 f22 1"/>
              <a:gd name="f30" fmla="+- f24 0 f3"/>
              <a:gd name="f31" fmla="+- f25 0 f3"/>
              <a:gd name="f32" fmla="min f27 f26"/>
              <a:gd name="f33" fmla="*/ f28 1 f23"/>
              <a:gd name="f34" fmla="*/ f29 1 f23"/>
              <a:gd name="f35" fmla="val f33"/>
              <a:gd name="f36" fmla="val f34"/>
              <a:gd name="f37" fmla="*/ f16 f32 1"/>
              <a:gd name="f38" fmla="+- f36 0 f16"/>
              <a:gd name="f39" fmla="+- f35 0 f16"/>
              <a:gd name="f40" fmla="*/ f35 f32 1"/>
              <a:gd name="f41" fmla="*/ f36 f32 1"/>
              <a:gd name="f42" fmla="*/ f38 1 2"/>
              <a:gd name="f43" fmla="*/ f39 1 2"/>
              <a:gd name="f44" fmla="min f39 f38"/>
              <a:gd name="f45" fmla="*/ f39 f17 1"/>
              <a:gd name="f46" fmla="+- f16 f42 0"/>
              <a:gd name="f47" fmla="+- f16 f43 0"/>
              <a:gd name="f48" fmla="*/ f44 f18 1"/>
              <a:gd name="f49" fmla="*/ f45 1 200000"/>
              <a:gd name="f50" fmla="*/ f48 1 100000"/>
              <a:gd name="f51" fmla="+- f47 0 f49"/>
              <a:gd name="f52" fmla="+- f47 f49 0"/>
              <a:gd name="f53" fmla="*/ f47 f32 1"/>
              <a:gd name="f54" fmla="*/ f46 f32 1"/>
              <a:gd name="f55" fmla="+- f36 0 f50"/>
              <a:gd name="f56" fmla="*/ f51 f50 1"/>
              <a:gd name="f57" fmla="*/ f51 f32 1"/>
              <a:gd name="f58" fmla="*/ f52 f32 1"/>
              <a:gd name="f59" fmla="*/ f50 f32 1"/>
              <a:gd name="f60" fmla="*/ f56 1 f43"/>
              <a:gd name="f61" fmla="*/ f55 f32 1"/>
              <a:gd name="f62" fmla="+- f50 0 f60"/>
              <a:gd name="f63" fmla="+- f55 f60 0"/>
              <a:gd name="f64" fmla="*/ f62 f32 1"/>
              <a:gd name="f65" fmla="*/ f63 f32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0">
                <a:pos x="f37" y="f59"/>
              </a:cxn>
              <a:cxn ang="f30">
                <a:pos x="f57" y="f54"/>
              </a:cxn>
              <a:cxn ang="f30">
                <a:pos x="f37" y="f61"/>
              </a:cxn>
              <a:cxn ang="f31">
                <a:pos x="f40" y="f61"/>
              </a:cxn>
              <a:cxn ang="f31">
                <a:pos x="f58" y="f54"/>
              </a:cxn>
              <a:cxn ang="f31">
                <a:pos x="f40" y="f59"/>
              </a:cxn>
            </a:cxnLst>
            <a:rect l="f57" t="f64" r="f58" b="f65"/>
            <a:pathLst>
              <a:path>
                <a:moveTo>
                  <a:pt x="f37" y="f59"/>
                </a:moveTo>
                <a:lnTo>
                  <a:pt x="f53" y="f37"/>
                </a:lnTo>
                <a:lnTo>
                  <a:pt x="f40" y="f59"/>
                </a:lnTo>
                <a:lnTo>
                  <a:pt x="f58" y="f59"/>
                </a:lnTo>
                <a:lnTo>
                  <a:pt x="f58" y="f61"/>
                </a:lnTo>
                <a:lnTo>
                  <a:pt x="f40" y="f61"/>
                </a:lnTo>
                <a:lnTo>
                  <a:pt x="f53" y="f41"/>
                </a:lnTo>
                <a:lnTo>
                  <a:pt x="f37" y="f61"/>
                </a:lnTo>
                <a:lnTo>
                  <a:pt x="f57" y="f61"/>
                </a:lnTo>
                <a:lnTo>
                  <a:pt x="f57" y="f59"/>
                </a:lnTo>
                <a:close/>
              </a:path>
            </a:pathLst>
          </a:custGeom>
          <a:solidFill>
            <a:srgbClr val="4472C4"/>
          </a:solidFill>
          <a:ln w="12701" cap="flat">
            <a:solidFill>
              <a:srgbClr val="2F528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8" name="Textfeld 13">
            <a:extLst>
              <a:ext uri="{FF2B5EF4-FFF2-40B4-BE49-F238E27FC236}">
                <a16:creationId xmlns:a16="http://schemas.microsoft.com/office/drawing/2014/main" id="{2C60666C-15E6-58FE-4853-5367E0555FCE}"/>
              </a:ext>
            </a:extLst>
          </p:cNvPr>
          <p:cNvSpPr txBox="1"/>
          <p:nvPr/>
        </p:nvSpPr>
        <p:spPr>
          <a:xfrm>
            <a:off x="286623" y="3511061"/>
            <a:ext cx="2326984" cy="923330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8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Konfiguration der </a:t>
            </a:r>
            <a:br>
              <a:rPr lang="de-DE" sz="18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</a:br>
            <a:r>
              <a:rPr lang="de-DE" sz="18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Netzwerkkonfiguration</a:t>
            </a:r>
            <a:br>
              <a:rPr lang="de-DE" sz="18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</a:br>
            <a:r>
              <a:rPr lang="de-DE" sz="18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über Browser</a:t>
            </a:r>
          </a:p>
        </p:txBody>
      </p:sp>
      <p:sp>
        <p:nvSpPr>
          <p:cNvPr id="9" name="Textfeld 13">
            <a:extLst>
              <a:ext uri="{FF2B5EF4-FFF2-40B4-BE49-F238E27FC236}">
                <a16:creationId xmlns:a16="http://schemas.microsoft.com/office/drawing/2014/main" id="{DCA8CFD9-2B97-66DF-087C-C75357098777}"/>
              </a:ext>
            </a:extLst>
          </p:cNvPr>
          <p:cNvSpPr txBox="1"/>
          <p:nvPr/>
        </p:nvSpPr>
        <p:spPr>
          <a:xfrm>
            <a:off x="4207152" y="2104608"/>
            <a:ext cx="4083169" cy="3970318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8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Konfiguration könnte wie folgt aussehen:</a:t>
            </a: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dirty="0">
                <a:solidFill>
                  <a:srgbClr val="000000"/>
                </a:solidFill>
                <a:latin typeface="Calibri"/>
              </a:rPr>
              <a:t>Eigenes IoT Netzwerk</a:t>
            </a: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8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Abgeschottet von restlicher IT</a:t>
            </a: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dirty="0">
                <a:solidFill>
                  <a:srgbClr val="000000"/>
                </a:solidFill>
                <a:latin typeface="Calibri"/>
              </a:rPr>
              <a:t>Definierte Portfreigabe</a:t>
            </a: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80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Restrickte</a:t>
            </a:r>
            <a:r>
              <a:rPr lang="de-DE" dirty="0" err="1">
                <a:solidFill>
                  <a:srgbClr val="000000"/>
                </a:solidFill>
                <a:latin typeface="Calibri"/>
              </a:rPr>
              <a:t>r</a:t>
            </a:r>
            <a:r>
              <a:rPr lang="de-DE" dirty="0">
                <a:solidFill>
                  <a:srgbClr val="000000"/>
                </a:solidFill>
                <a:latin typeface="Calibri"/>
              </a:rPr>
              <a:t> Zugang</a:t>
            </a: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8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WLAN, Kabel, </a:t>
            </a:r>
            <a:r>
              <a:rPr lang="de-DE" sz="180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PoE</a:t>
            </a:r>
            <a:endParaRPr lang="de-DE" sz="18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dirty="0">
                <a:solidFill>
                  <a:srgbClr val="000000"/>
                </a:solidFill>
                <a:latin typeface="Calibri"/>
              </a:rPr>
              <a:t>DHCP oder feste IP</a:t>
            </a: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dirty="0">
                <a:solidFill>
                  <a:srgbClr val="000000"/>
                </a:solidFill>
                <a:latin typeface="Calibri"/>
              </a:rPr>
              <a:t>Eigene WLAN Blase mit eigenem VLAN</a:t>
            </a: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dirty="0">
                <a:solidFill>
                  <a:srgbClr val="000000"/>
                </a:solidFill>
                <a:latin typeface="Calibri"/>
              </a:rPr>
              <a:t>VLAN Adresse</a:t>
            </a: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dirty="0">
                <a:solidFill>
                  <a:srgbClr val="000000"/>
                </a:solidFill>
                <a:latin typeface="Calibri"/>
              </a:rPr>
              <a:t>MQTT Gateway</a:t>
            </a: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dirty="0">
                <a:solidFill>
                  <a:srgbClr val="000000"/>
                </a:solidFill>
                <a:latin typeface="Calibri"/>
              </a:rPr>
              <a:t>Lokaler Server und Dienste</a:t>
            </a: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dirty="0">
                <a:solidFill>
                  <a:srgbClr val="000000"/>
                </a:solidFill>
                <a:latin typeface="Calibri"/>
              </a:rPr>
              <a:t>DNS</a:t>
            </a: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dirty="0">
                <a:solidFill>
                  <a:srgbClr val="000000"/>
                </a:solidFill>
                <a:latin typeface="Calibri"/>
              </a:rPr>
              <a:t>Etc.</a:t>
            </a: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</p:txBody>
      </p:sp>
      <p:pic>
        <p:nvPicPr>
          <p:cNvPr id="10" name="Grafik 3" descr="Drahtlosrouter mit einfarbiger Füllung">
            <a:extLst>
              <a:ext uri="{FF2B5EF4-FFF2-40B4-BE49-F238E27FC236}">
                <a16:creationId xmlns:a16="http://schemas.microsoft.com/office/drawing/2014/main" id="{6E551ECA-9F0B-9932-A047-ADA5AA802D1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871100" y="470454"/>
            <a:ext cx="914400" cy="914400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11" name="Pfeil: nach oben und unten 7">
            <a:extLst>
              <a:ext uri="{FF2B5EF4-FFF2-40B4-BE49-F238E27FC236}">
                <a16:creationId xmlns:a16="http://schemas.microsoft.com/office/drawing/2014/main" id="{C81E1E2C-3EB6-3E8D-9362-098E0710B764}"/>
              </a:ext>
            </a:extLst>
          </p:cNvPr>
          <p:cNvSpPr/>
          <p:nvPr/>
        </p:nvSpPr>
        <p:spPr>
          <a:xfrm rot="16200004">
            <a:off x="4323237" y="744765"/>
            <a:ext cx="257696" cy="789712"/>
          </a:xfrm>
          <a:custGeom>
            <a:avLst>
              <a:gd name="f9" fmla="val 50000"/>
              <a:gd name="f10" fmla="val 50000"/>
            </a:avLst>
            <a:gdLst>
              <a:gd name="f2" fmla="val 10800000"/>
              <a:gd name="f3" fmla="val 5400000"/>
              <a:gd name="f4" fmla="val 180"/>
              <a:gd name="f5" fmla="val w"/>
              <a:gd name="f6" fmla="val h"/>
              <a:gd name="f7" fmla="val ss"/>
              <a:gd name="f8" fmla="val 0"/>
              <a:gd name="f9" fmla="val 50000"/>
              <a:gd name="f10" fmla="val 50000"/>
              <a:gd name="f11" fmla="+- 0 0 -270"/>
              <a:gd name="f12" fmla="+- 0 0 -90"/>
              <a:gd name="f13" fmla="abs f5"/>
              <a:gd name="f14" fmla="abs f6"/>
              <a:gd name="f15" fmla="abs f7"/>
              <a:gd name="f16" fmla="val f8"/>
              <a:gd name="f17" fmla="val f9"/>
              <a:gd name="f18" fmla="val f10"/>
              <a:gd name="f19" fmla="*/ f11 f2 1"/>
              <a:gd name="f20" fmla="*/ f12 f2 1"/>
              <a:gd name="f21" fmla="?: f13 f5 1"/>
              <a:gd name="f22" fmla="?: f14 f6 1"/>
              <a:gd name="f23" fmla="?: f15 f7 1"/>
              <a:gd name="f24" fmla="*/ f19 1 f4"/>
              <a:gd name="f25" fmla="*/ f20 1 f4"/>
              <a:gd name="f26" fmla="*/ f21 1 21600"/>
              <a:gd name="f27" fmla="*/ f22 1 21600"/>
              <a:gd name="f28" fmla="*/ 21600 f21 1"/>
              <a:gd name="f29" fmla="*/ 21600 f22 1"/>
              <a:gd name="f30" fmla="+- f24 0 f3"/>
              <a:gd name="f31" fmla="+- f25 0 f3"/>
              <a:gd name="f32" fmla="min f27 f26"/>
              <a:gd name="f33" fmla="*/ f28 1 f23"/>
              <a:gd name="f34" fmla="*/ f29 1 f23"/>
              <a:gd name="f35" fmla="val f33"/>
              <a:gd name="f36" fmla="val f34"/>
              <a:gd name="f37" fmla="*/ f16 f32 1"/>
              <a:gd name="f38" fmla="+- f36 0 f16"/>
              <a:gd name="f39" fmla="+- f35 0 f16"/>
              <a:gd name="f40" fmla="*/ f35 f32 1"/>
              <a:gd name="f41" fmla="*/ f36 f32 1"/>
              <a:gd name="f42" fmla="*/ f38 1 2"/>
              <a:gd name="f43" fmla="*/ f39 1 2"/>
              <a:gd name="f44" fmla="min f39 f38"/>
              <a:gd name="f45" fmla="*/ f39 f17 1"/>
              <a:gd name="f46" fmla="+- f16 f42 0"/>
              <a:gd name="f47" fmla="+- f16 f43 0"/>
              <a:gd name="f48" fmla="*/ f44 f18 1"/>
              <a:gd name="f49" fmla="*/ f45 1 200000"/>
              <a:gd name="f50" fmla="*/ f48 1 100000"/>
              <a:gd name="f51" fmla="+- f47 0 f49"/>
              <a:gd name="f52" fmla="+- f47 f49 0"/>
              <a:gd name="f53" fmla="*/ f47 f32 1"/>
              <a:gd name="f54" fmla="*/ f46 f32 1"/>
              <a:gd name="f55" fmla="+- f36 0 f50"/>
              <a:gd name="f56" fmla="*/ f51 f50 1"/>
              <a:gd name="f57" fmla="*/ f51 f32 1"/>
              <a:gd name="f58" fmla="*/ f52 f32 1"/>
              <a:gd name="f59" fmla="*/ f50 f32 1"/>
              <a:gd name="f60" fmla="*/ f56 1 f43"/>
              <a:gd name="f61" fmla="*/ f55 f32 1"/>
              <a:gd name="f62" fmla="+- f50 0 f60"/>
              <a:gd name="f63" fmla="+- f55 f60 0"/>
              <a:gd name="f64" fmla="*/ f62 f32 1"/>
              <a:gd name="f65" fmla="*/ f63 f32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0">
                <a:pos x="f37" y="f59"/>
              </a:cxn>
              <a:cxn ang="f30">
                <a:pos x="f57" y="f54"/>
              </a:cxn>
              <a:cxn ang="f30">
                <a:pos x="f37" y="f61"/>
              </a:cxn>
              <a:cxn ang="f31">
                <a:pos x="f40" y="f61"/>
              </a:cxn>
              <a:cxn ang="f31">
                <a:pos x="f58" y="f54"/>
              </a:cxn>
              <a:cxn ang="f31">
                <a:pos x="f40" y="f59"/>
              </a:cxn>
            </a:cxnLst>
            <a:rect l="f57" t="f64" r="f58" b="f65"/>
            <a:pathLst>
              <a:path>
                <a:moveTo>
                  <a:pt x="f37" y="f59"/>
                </a:moveTo>
                <a:lnTo>
                  <a:pt x="f53" y="f37"/>
                </a:lnTo>
                <a:lnTo>
                  <a:pt x="f40" y="f59"/>
                </a:lnTo>
                <a:lnTo>
                  <a:pt x="f58" y="f59"/>
                </a:lnTo>
                <a:lnTo>
                  <a:pt x="f58" y="f61"/>
                </a:lnTo>
                <a:lnTo>
                  <a:pt x="f40" y="f61"/>
                </a:lnTo>
                <a:lnTo>
                  <a:pt x="f53" y="f41"/>
                </a:lnTo>
                <a:lnTo>
                  <a:pt x="f37" y="f61"/>
                </a:lnTo>
                <a:lnTo>
                  <a:pt x="f57" y="f61"/>
                </a:lnTo>
                <a:lnTo>
                  <a:pt x="f57" y="f59"/>
                </a:lnTo>
                <a:close/>
              </a:path>
            </a:pathLst>
          </a:custGeom>
          <a:solidFill>
            <a:srgbClr val="4472C4"/>
          </a:solidFill>
          <a:ln w="12701" cap="flat">
            <a:solidFill>
              <a:srgbClr val="2F528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846611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4" descr="Laptop mit einfarbiger Füllung">
            <a:extLst>
              <a:ext uri="{FF2B5EF4-FFF2-40B4-BE49-F238E27FC236}">
                <a16:creationId xmlns:a16="http://schemas.microsoft.com/office/drawing/2014/main" id="{C031AB78-E3A7-C0DD-B2A4-B49D5A1EC9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7735" y="2596661"/>
            <a:ext cx="914400" cy="914400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15" name="Grafik 6" descr="Drahtlosrouter Silhouette">
            <a:extLst>
              <a:ext uri="{FF2B5EF4-FFF2-40B4-BE49-F238E27FC236}">
                <a16:creationId xmlns:a16="http://schemas.microsoft.com/office/drawing/2014/main" id="{B94808F4-07F9-6A38-2856-0480D5DF540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07735" y="609916"/>
            <a:ext cx="914400" cy="914400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16" name="Grafik 8" descr="Synchronisierende Cloud Silhouette">
            <a:extLst>
              <a:ext uri="{FF2B5EF4-FFF2-40B4-BE49-F238E27FC236}">
                <a16:creationId xmlns:a16="http://schemas.microsoft.com/office/drawing/2014/main" id="{9ADA46CF-8474-7A5D-62A8-C4587A03C8D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027726" y="609916"/>
            <a:ext cx="914400" cy="914400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17" name="Pfeil: nach oben und unten 9">
            <a:extLst>
              <a:ext uri="{FF2B5EF4-FFF2-40B4-BE49-F238E27FC236}">
                <a16:creationId xmlns:a16="http://schemas.microsoft.com/office/drawing/2014/main" id="{DD65C33B-307C-48C5-C318-3ED5D3D5AD68}"/>
              </a:ext>
            </a:extLst>
          </p:cNvPr>
          <p:cNvSpPr/>
          <p:nvPr/>
        </p:nvSpPr>
        <p:spPr>
          <a:xfrm>
            <a:off x="1336086" y="1663945"/>
            <a:ext cx="257696" cy="789712"/>
          </a:xfrm>
          <a:custGeom>
            <a:avLst>
              <a:gd name="f9" fmla="val 50000"/>
              <a:gd name="f10" fmla="val 50000"/>
            </a:avLst>
            <a:gdLst>
              <a:gd name="f2" fmla="val 10800000"/>
              <a:gd name="f3" fmla="val 5400000"/>
              <a:gd name="f4" fmla="val 180"/>
              <a:gd name="f5" fmla="val w"/>
              <a:gd name="f6" fmla="val h"/>
              <a:gd name="f7" fmla="val ss"/>
              <a:gd name="f8" fmla="val 0"/>
              <a:gd name="f9" fmla="val 50000"/>
              <a:gd name="f10" fmla="val 50000"/>
              <a:gd name="f11" fmla="+- 0 0 -270"/>
              <a:gd name="f12" fmla="+- 0 0 -90"/>
              <a:gd name="f13" fmla="abs f5"/>
              <a:gd name="f14" fmla="abs f6"/>
              <a:gd name="f15" fmla="abs f7"/>
              <a:gd name="f16" fmla="val f8"/>
              <a:gd name="f17" fmla="val f9"/>
              <a:gd name="f18" fmla="val f10"/>
              <a:gd name="f19" fmla="*/ f11 f2 1"/>
              <a:gd name="f20" fmla="*/ f12 f2 1"/>
              <a:gd name="f21" fmla="?: f13 f5 1"/>
              <a:gd name="f22" fmla="?: f14 f6 1"/>
              <a:gd name="f23" fmla="?: f15 f7 1"/>
              <a:gd name="f24" fmla="*/ f19 1 f4"/>
              <a:gd name="f25" fmla="*/ f20 1 f4"/>
              <a:gd name="f26" fmla="*/ f21 1 21600"/>
              <a:gd name="f27" fmla="*/ f22 1 21600"/>
              <a:gd name="f28" fmla="*/ 21600 f21 1"/>
              <a:gd name="f29" fmla="*/ 21600 f22 1"/>
              <a:gd name="f30" fmla="+- f24 0 f3"/>
              <a:gd name="f31" fmla="+- f25 0 f3"/>
              <a:gd name="f32" fmla="min f27 f26"/>
              <a:gd name="f33" fmla="*/ f28 1 f23"/>
              <a:gd name="f34" fmla="*/ f29 1 f23"/>
              <a:gd name="f35" fmla="val f33"/>
              <a:gd name="f36" fmla="val f34"/>
              <a:gd name="f37" fmla="*/ f16 f32 1"/>
              <a:gd name="f38" fmla="+- f36 0 f16"/>
              <a:gd name="f39" fmla="+- f35 0 f16"/>
              <a:gd name="f40" fmla="*/ f35 f32 1"/>
              <a:gd name="f41" fmla="*/ f36 f32 1"/>
              <a:gd name="f42" fmla="*/ f38 1 2"/>
              <a:gd name="f43" fmla="*/ f39 1 2"/>
              <a:gd name="f44" fmla="min f39 f38"/>
              <a:gd name="f45" fmla="*/ f39 f17 1"/>
              <a:gd name="f46" fmla="+- f16 f42 0"/>
              <a:gd name="f47" fmla="+- f16 f43 0"/>
              <a:gd name="f48" fmla="*/ f44 f18 1"/>
              <a:gd name="f49" fmla="*/ f45 1 200000"/>
              <a:gd name="f50" fmla="*/ f48 1 100000"/>
              <a:gd name="f51" fmla="+- f47 0 f49"/>
              <a:gd name="f52" fmla="+- f47 f49 0"/>
              <a:gd name="f53" fmla="*/ f47 f32 1"/>
              <a:gd name="f54" fmla="*/ f46 f32 1"/>
              <a:gd name="f55" fmla="+- f36 0 f50"/>
              <a:gd name="f56" fmla="*/ f51 f50 1"/>
              <a:gd name="f57" fmla="*/ f51 f32 1"/>
              <a:gd name="f58" fmla="*/ f52 f32 1"/>
              <a:gd name="f59" fmla="*/ f50 f32 1"/>
              <a:gd name="f60" fmla="*/ f56 1 f43"/>
              <a:gd name="f61" fmla="*/ f55 f32 1"/>
              <a:gd name="f62" fmla="+- f50 0 f60"/>
              <a:gd name="f63" fmla="+- f55 f60 0"/>
              <a:gd name="f64" fmla="*/ f62 f32 1"/>
              <a:gd name="f65" fmla="*/ f63 f32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0">
                <a:pos x="f37" y="f59"/>
              </a:cxn>
              <a:cxn ang="f30">
                <a:pos x="f57" y="f54"/>
              </a:cxn>
              <a:cxn ang="f30">
                <a:pos x="f37" y="f61"/>
              </a:cxn>
              <a:cxn ang="f31">
                <a:pos x="f40" y="f61"/>
              </a:cxn>
              <a:cxn ang="f31">
                <a:pos x="f58" y="f54"/>
              </a:cxn>
              <a:cxn ang="f31">
                <a:pos x="f40" y="f59"/>
              </a:cxn>
            </a:cxnLst>
            <a:rect l="f57" t="f64" r="f58" b="f65"/>
            <a:pathLst>
              <a:path>
                <a:moveTo>
                  <a:pt x="f37" y="f59"/>
                </a:moveTo>
                <a:lnTo>
                  <a:pt x="f53" y="f37"/>
                </a:lnTo>
                <a:lnTo>
                  <a:pt x="f40" y="f59"/>
                </a:lnTo>
                <a:lnTo>
                  <a:pt x="f58" y="f59"/>
                </a:lnTo>
                <a:lnTo>
                  <a:pt x="f58" y="f61"/>
                </a:lnTo>
                <a:lnTo>
                  <a:pt x="f40" y="f61"/>
                </a:lnTo>
                <a:lnTo>
                  <a:pt x="f53" y="f41"/>
                </a:lnTo>
                <a:lnTo>
                  <a:pt x="f37" y="f61"/>
                </a:lnTo>
                <a:lnTo>
                  <a:pt x="f57" y="f61"/>
                </a:lnTo>
                <a:lnTo>
                  <a:pt x="f57" y="f59"/>
                </a:lnTo>
                <a:close/>
              </a:path>
            </a:pathLst>
          </a:custGeom>
          <a:solidFill>
            <a:srgbClr val="4472C4"/>
          </a:solidFill>
          <a:ln w="12701" cap="flat">
            <a:solidFill>
              <a:srgbClr val="2F528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18" name="Pfeil: nach oben und unten 10">
            <a:extLst>
              <a:ext uri="{FF2B5EF4-FFF2-40B4-BE49-F238E27FC236}">
                <a16:creationId xmlns:a16="http://schemas.microsoft.com/office/drawing/2014/main" id="{7E270CA6-992C-90BB-3357-AF72C6CA89DE}"/>
              </a:ext>
            </a:extLst>
          </p:cNvPr>
          <p:cNvSpPr/>
          <p:nvPr/>
        </p:nvSpPr>
        <p:spPr>
          <a:xfrm rot="16200004">
            <a:off x="2346078" y="801108"/>
            <a:ext cx="257696" cy="789712"/>
          </a:xfrm>
          <a:custGeom>
            <a:avLst>
              <a:gd name="f9" fmla="val 50000"/>
              <a:gd name="f10" fmla="val 50000"/>
            </a:avLst>
            <a:gdLst>
              <a:gd name="f2" fmla="val 10800000"/>
              <a:gd name="f3" fmla="val 5400000"/>
              <a:gd name="f4" fmla="val 180"/>
              <a:gd name="f5" fmla="val w"/>
              <a:gd name="f6" fmla="val h"/>
              <a:gd name="f7" fmla="val ss"/>
              <a:gd name="f8" fmla="val 0"/>
              <a:gd name="f9" fmla="val 50000"/>
              <a:gd name="f10" fmla="val 50000"/>
              <a:gd name="f11" fmla="+- 0 0 -270"/>
              <a:gd name="f12" fmla="+- 0 0 -90"/>
              <a:gd name="f13" fmla="abs f5"/>
              <a:gd name="f14" fmla="abs f6"/>
              <a:gd name="f15" fmla="abs f7"/>
              <a:gd name="f16" fmla="val f8"/>
              <a:gd name="f17" fmla="val f9"/>
              <a:gd name="f18" fmla="val f10"/>
              <a:gd name="f19" fmla="*/ f11 f2 1"/>
              <a:gd name="f20" fmla="*/ f12 f2 1"/>
              <a:gd name="f21" fmla="?: f13 f5 1"/>
              <a:gd name="f22" fmla="?: f14 f6 1"/>
              <a:gd name="f23" fmla="?: f15 f7 1"/>
              <a:gd name="f24" fmla="*/ f19 1 f4"/>
              <a:gd name="f25" fmla="*/ f20 1 f4"/>
              <a:gd name="f26" fmla="*/ f21 1 21600"/>
              <a:gd name="f27" fmla="*/ f22 1 21600"/>
              <a:gd name="f28" fmla="*/ 21600 f21 1"/>
              <a:gd name="f29" fmla="*/ 21600 f22 1"/>
              <a:gd name="f30" fmla="+- f24 0 f3"/>
              <a:gd name="f31" fmla="+- f25 0 f3"/>
              <a:gd name="f32" fmla="min f27 f26"/>
              <a:gd name="f33" fmla="*/ f28 1 f23"/>
              <a:gd name="f34" fmla="*/ f29 1 f23"/>
              <a:gd name="f35" fmla="val f33"/>
              <a:gd name="f36" fmla="val f34"/>
              <a:gd name="f37" fmla="*/ f16 f32 1"/>
              <a:gd name="f38" fmla="+- f36 0 f16"/>
              <a:gd name="f39" fmla="+- f35 0 f16"/>
              <a:gd name="f40" fmla="*/ f35 f32 1"/>
              <a:gd name="f41" fmla="*/ f36 f32 1"/>
              <a:gd name="f42" fmla="*/ f38 1 2"/>
              <a:gd name="f43" fmla="*/ f39 1 2"/>
              <a:gd name="f44" fmla="min f39 f38"/>
              <a:gd name="f45" fmla="*/ f39 f17 1"/>
              <a:gd name="f46" fmla="+- f16 f42 0"/>
              <a:gd name="f47" fmla="+- f16 f43 0"/>
              <a:gd name="f48" fmla="*/ f44 f18 1"/>
              <a:gd name="f49" fmla="*/ f45 1 200000"/>
              <a:gd name="f50" fmla="*/ f48 1 100000"/>
              <a:gd name="f51" fmla="+- f47 0 f49"/>
              <a:gd name="f52" fmla="+- f47 f49 0"/>
              <a:gd name="f53" fmla="*/ f47 f32 1"/>
              <a:gd name="f54" fmla="*/ f46 f32 1"/>
              <a:gd name="f55" fmla="+- f36 0 f50"/>
              <a:gd name="f56" fmla="*/ f51 f50 1"/>
              <a:gd name="f57" fmla="*/ f51 f32 1"/>
              <a:gd name="f58" fmla="*/ f52 f32 1"/>
              <a:gd name="f59" fmla="*/ f50 f32 1"/>
              <a:gd name="f60" fmla="*/ f56 1 f43"/>
              <a:gd name="f61" fmla="*/ f55 f32 1"/>
              <a:gd name="f62" fmla="+- f50 0 f60"/>
              <a:gd name="f63" fmla="+- f55 f60 0"/>
              <a:gd name="f64" fmla="*/ f62 f32 1"/>
              <a:gd name="f65" fmla="*/ f63 f32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0">
                <a:pos x="f37" y="f59"/>
              </a:cxn>
              <a:cxn ang="f30">
                <a:pos x="f57" y="f54"/>
              </a:cxn>
              <a:cxn ang="f30">
                <a:pos x="f37" y="f61"/>
              </a:cxn>
              <a:cxn ang="f31">
                <a:pos x="f40" y="f61"/>
              </a:cxn>
              <a:cxn ang="f31">
                <a:pos x="f58" y="f54"/>
              </a:cxn>
              <a:cxn ang="f31">
                <a:pos x="f40" y="f59"/>
              </a:cxn>
            </a:cxnLst>
            <a:rect l="f57" t="f64" r="f58" b="f65"/>
            <a:pathLst>
              <a:path>
                <a:moveTo>
                  <a:pt x="f37" y="f59"/>
                </a:moveTo>
                <a:lnTo>
                  <a:pt x="f53" y="f37"/>
                </a:lnTo>
                <a:lnTo>
                  <a:pt x="f40" y="f59"/>
                </a:lnTo>
                <a:lnTo>
                  <a:pt x="f58" y="f59"/>
                </a:lnTo>
                <a:lnTo>
                  <a:pt x="f58" y="f61"/>
                </a:lnTo>
                <a:lnTo>
                  <a:pt x="f40" y="f61"/>
                </a:lnTo>
                <a:lnTo>
                  <a:pt x="f53" y="f41"/>
                </a:lnTo>
                <a:lnTo>
                  <a:pt x="f37" y="f61"/>
                </a:lnTo>
                <a:lnTo>
                  <a:pt x="f57" y="f61"/>
                </a:lnTo>
                <a:lnTo>
                  <a:pt x="f57" y="f59"/>
                </a:lnTo>
                <a:close/>
              </a:path>
            </a:pathLst>
          </a:custGeom>
          <a:solidFill>
            <a:srgbClr val="4472C4"/>
          </a:solidFill>
          <a:ln w="12701" cap="flat">
            <a:solidFill>
              <a:srgbClr val="2F528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pic>
        <p:nvPicPr>
          <p:cNvPr id="19" name="Grafik 3" descr="Drahtlosrouter mit einfarbiger Füllung">
            <a:extLst>
              <a:ext uri="{FF2B5EF4-FFF2-40B4-BE49-F238E27FC236}">
                <a16:creationId xmlns:a16="http://schemas.microsoft.com/office/drawing/2014/main" id="{1B97253F-82BE-8E0E-C8C4-291C93F4AF6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879192" y="470454"/>
            <a:ext cx="914400" cy="914400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20" name="Pfeil: nach oben und unten 7">
            <a:extLst>
              <a:ext uri="{FF2B5EF4-FFF2-40B4-BE49-F238E27FC236}">
                <a16:creationId xmlns:a16="http://schemas.microsoft.com/office/drawing/2014/main" id="{E6013519-6CB4-D9EB-A899-B826BAFE5C39}"/>
              </a:ext>
            </a:extLst>
          </p:cNvPr>
          <p:cNvSpPr/>
          <p:nvPr/>
        </p:nvSpPr>
        <p:spPr>
          <a:xfrm rot="16200004">
            <a:off x="4331329" y="744765"/>
            <a:ext cx="257696" cy="789712"/>
          </a:xfrm>
          <a:custGeom>
            <a:avLst>
              <a:gd name="f9" fmla="val 50000"/>
              <a:gd name="f10" fmla="val 50000"/>
            </a:avLst>
            <a:gdLst>
              <a:gd name="f2" fmla="val 10800000"/>
              <a:gd name="f3" fmla="val 5400000"/>
              <a:gd name="f4" fmla="val 180"/>
              <a:gd name="f5" fmla="val w"/>
              <a:gd name="f6" fmla="val h"/>
              <a:gd name="f7" fmla="val ss"/>
              <a:gd name="f8" fmla="val 0"/>
              <a:gd name="f9" fmla="val 50000"/>
              <a:gd name="f10" fmla="val 50000"/>
              <a:gd name="f11" fmla="+- 0 0 -270"/>
              <a:gd name="f12" fmla="+- 0 0 -90"/>
              <a:gd name="f13" fmla="abs f5"/>
              <a:gd name="f14" fmla="abs f6"/>
              <a:gd name="f15" fmla="abs f7"/>
              <a:gd name="f16" fmla="val f8"/>
              <a:gd name="f17" fmla="val f9"/>
              <a:gd name="f18" fmla="val f10"/>
              <a:gd name="f19" fmla="*/ f11 f2 1"/>
              <a:gd name="f20" fmla="*/ f12 f2 1"/>
              <a:gd name="f21" fmla="?: f13 f5 1"/>
              <a:gd name="f22" fmla="?: f14 f6 1"/>
              <a:gd name="f23" fmla="?: f15 f7 1"/>
              <a:gd name="f24" fmla="*/ f19 1 f4"/>
              <a:gd name="f25" fmla="*/ f20 1 f4"/>
              <a:gd name="f26" fmla="*/ f21 1 21600"/>
              <a:gd name="f27" fmla="*/ f22 1 21600"/>
              <a:gd name="f28" fmla="*/ 21600 f21 1"/>
              <a:gd name="f29" fmla="*/ 21600 f22 1"/>
              <a:gd name="f30" fmla="+- f24 0 f3"/>
              <a:gd name="f31" fmla="+- f25 0 f3"/>
              <a:gd name="f32" fmla="min f27 f26"/>
              <a:gd name="f33" fmla="*/ f28 1 f23"/>
              <a:gd name="f34" fmla="*/ f29 1 f23"/>
              <a:gd name="f35" fmla="val f33"/>
              <a:gd name="f36" fmla="val f34"/>
              <a:gd name="f37" fmla="*/ f16 f32 1"/>
              <a:gd name="f38" fmla="+- f36 0 f16"/>
              <a:gd name="f39" fmla="+- f35 0 f16"/>
              <a:gd name="f40" fmla="*/ f35 f32 1"/>
              <a:gd name="f41" fmla="*/ f36 f32 1"/>
              <a:gd name="f42" fmla="*/ f38 1 2"/>
              <a:gd name="f43" fmla="*/ f39 1 2"/>
              <a:gd name="f44" fmla="min f39 f38"/>
              <a:gd name="f45" fmla="*/ f39 f17 1"/>
              <a:gd name="f46" fmla="+- f16 f42 0"/>
              <a:gd name="f47" fmla="+- f16 f43 0"/>
              <a:gd name="f48" fmla="*/ f44 f18 1"/>
              <a:gd name="f49" fmla="*/ f45 1 200000"/>
              <a:gd name="f50" fmla="*/ f48 1 100000"/>
              <a:gd name="f51" fmla="+- f47 0 f49"/>
              <a:gd name="f52" fmla="+- f47 f49 0"/>
              <a:gd name="f53" fmla="*/ f47 f32 1"/>
              <a:gd name="f54" fmla="*/ f46 f32 1"/>
              <a:gd name="f55" fmla="+- f36 0 f50"/>
              <a:gd name="f56" fmla="*/ f51 f50 1"/>
              <a:gd name="f57" fmla="*/ f51 f32 1"/>
              <a:gd name="f58" fmla="*/ f52 f32 1"/>
              <a:gd name="f59" fmla="*/ f50 f32 1"/>
              <a:gd name="f60" fmla="*/ f56 1 f43"/>
              <a:gd name="f61" fmla="*/ f55 f32 1"/>
              <a:gd name="f62" fmla="+- f50 0 f60"/>
              <a:gd name="f63" fmla="+- f55 f60 0"/>
              <a:gd name="f64" fmla="*/ f62 f32 1"/>
              <a:gd name="f65" fmla="*/ f63 f32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0">
                <a:pos x="f37" y="f59"/>
              </a:cxn>
              <a:cxn ang="f30">
                <a:pos x="f57" y="f54"/>
              </a:cxn>
              <a:cxn ang="f30">
                <a:pos x="f37" y="f61"/>
              </a:cxn>
              <a:cxn ang="f31">
                <a:pos x="f40" y="f61"/>
              </a:cxn>
              <a:cxn ang="f31">
                <a:pos x="f58" y="f54"/>
              </a:cxn>
              <a:cxn ang="f31">
                <a:pos x="f40" y="f59"/>
              </a:cxn>
            </a:cxnLst>
            <a:rect l="f57" t="f64" r="f58" b="f65"/>
            <a:pathLst>
              <a:path>
                <a:moveTo>
                  <a:pt x="f37" y="f59"/>
                </a:moveTo>
                <a:lnTo>
                  <a:pt x="f53" y="f37"/>
                </a:lnTo>
                <a:lnTo>
                  <a:pt x="f40" y="f59"/>
                </a:lnTo>
                <a:lnTo>
                  <a:pt x="f58" y="f59"/>
                </a:lnTo>
                <a:lnTo>
                  <a:pt x="f58" y="f61"/>
                </a:lnTo>
                <a:lnTo>
                  <a:pt x="f40" y="f61"/>
                </a:lnTo>
                <a:lnTo>
                  <a:pt x="f53" y="f41"/>
                </a:lnTo>
                <a:lnTo>
                  <a:pt x="f37" y="f61"/>
                </a:lnTo>
                <a:lnTo>
                  <a:pt x="f57" y="f61"/>
                </a:lnTo>
                <a:lnTo>
                  <a:pt x="f57" y="f59"/>
                </a:lnTo>
                <a:close/>
              </a:path>
            </a:pathLst>
          </a:custGeom>
          <a:solidFill>
            <a:srgbClr val="4472C4"/>
          </a:solidFill>
          <a:ln w="12701" cap="flat">
            <a:solidFill>
              <a:srgbClr val="2F528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pic>
        <p:nvPicPr>
          <p:cNvPr id="21" name="Picture 2" descr="Shop mit LoRaWAN Gateways, Sensoren">
            <a:extLst>
              <a:ext uri="{FF2B5EF4-FFF2-40B4-BE49-F238E27FC236}">
                <a16:creationId xmlns:a16="http://schemas.microsoft.com/office/drawing/2014/main" id="{65A902DF-40C3-6925-26B7-CD5F81FE81EB}"/>
              </a:ext>
            </a:extLst>
          </p:cNvPr>
          <p:cNvPicPr>
            <a:picLocks noChangeAspect="1"/>
          </p:cNvPicPr>
          <p:nvPr/>
        </p:nvPicPr>
        <p:blipFill>
          <a:blip r:embed="rId10"/>
          <a:srcRect/>
          <a:stretch>
            <a:fillRect/>
          </a:stretch>
        </p:blipFill>
        <p:spPr>
          <a:xfrm>
            <a:off x="4895924" y="2971800"/>
            <a:ext cx="914400" cy="914400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22" name="Pfeil: nach oben und unten 11">
            <a:extLst>
              <a:ext uri="{FF2B5EF4-FFF2-40B4-BE49-F238E27FC236}">
                <a16:creationId xmlns:a16="http://schemas.microsoft.com/office/drawing/2014/main" id="{6E8E73CB-9C81-550D-1A32-FE7DD291A323}"/>
              </a:ext>
            </a:extLst>
          </p:cNvPr>
          <p:cNvSpPr/>
          <p:nvPr/>
        </p:nvSpPr>
        <p:spPr>
          <a:xfrm rot="16200004">
            <a:off x="3240128" y="1897557"/>
            <a:ext cx="257696" cy="2312607"/>
          </a:xfrm>
          <a:custGeom>
            <a:avLst>
              <a:gd name="f9" fmla="val 50000"/>
              <a:gd name="f10" fmla="val 50000"/>
            </a:avLst>
            <a:gdLst>
              <a:gd name="f2" fmla="val 10800000"/>
              <a:gd name="f3" fmla="val 5400000"/>
              <a:gd name="f4" fmla="val 180"/>
              <a:gd name="f5" fmla="val w"/>
              <a:gd name="f6" fmla="val h"/>
              <a:gd name="f7" fmla="val ss"/>
              <a:gd name="f8" fmla="val 0"/>
              <a:gd name="f9" fmla="val 50000"/>
              <a:gd name="f10" fmla="val 50000"/>
              <a:gd name="f11" fmla="+- 0 0 -270"/>
              <a:gd name="f12" fmla="+- 0 0 -90"/>
              <a:gd name="f13" fmla="abs f5"/>
              <a:gd name="f14" fmla="abs f6"/>
              <a:gd name="f15" fmla="abs f7"/>
              <a:gd name="f16" fmla="val f8"/>
              <a:gd name="f17" fmla="val f9"/>
              <a:gd name="f18" fmla="val f10"/>
              <a:gd name="f19" fmla="*/ f11 f2 1"/>
              <a:gd name="f20" fmla="*/ f12 f2 1"/>
              <a:gd name="f21" fmla="?: f13 f5 1"/>
              <a:gd name="f22" fmla="?: f14 f6 1"/>
              <a:gd name="f23" fmla="?: f15 f7 1"/>
              <a:gd name="f24" fmla="*/ f19 1 f4"/>
              <a:gd name="f25" fmla="*/ f20 1 f4"/>
              <a:gd name="f26" fmla="*/ f21 1 21600"/>
              <a:gd name="f27" fmla="*/ f22 1 21600"/>
              <a:gd name="f28" fmla="*/ 21600 f21 1"/>
              <a:gd name="f29" fmla="*/ 21600 f22 1"/>
              <a:gd name="f30" fmla="+- f24 0 f3"/>
              <a:gd name="f31" fmla="+- f25 0 f3"/>
              <a:gd name="f32" fmla="min f27 f26"/>
              <a:gd name="f33" fmla="*/ f28 1 f23"/>
              <a:gd name="f34" fmla="*/ f29 1 f23"/>
              <a:gd name="f35" fmla="val f33"/>
              <a:gd name="f36" fmla="val f34"/>
              <a:gd name="f37" fmla="*/ f16 f32 1"/>
              <a:gd name="f38" fmla="+- f36 0 f16"/>
              <a:gd name="f39" fmla="+- f35 0 f16"/>
              <a:gd name="f40" fmla="*/ f35 f32 1"/>
              <a:gd name="f41" fmla="*/ f36 f32 1"/>
              <a:gd name="f42" fmla="*/ f38 1 2"/>
              <a:gd name="f43" fmla="*/ f39 1 2"/>
              <a:gd name="f44" fmla="min f39 f38"/>
              <a:gd name="f45" fmla="*/ f39 f17 1"/>
              <a:gd name="f46" fmla="+- f16 f42 0"/>
              <a:gd name="f47" fmla="+- f16 f43 0"/>
              <a:gd name="f48" fmla="*/ f44 f18 1"/>
              <a:gd name="f49" fmla="*/ f45 1 200000"/>
              <a:gd name="f50" fmla="*/ f48 1 100000"/>
              <a:gd name="f51" fmla="+- f47 0 f49"/>
              <a:gd name="f52" fmla="+- f47 f49 0"/>
              <a:gd name="f53" fmla="*/ f47 f32 1"/>
              <a:gd name="f54" fmla="*/ f46 f32 1"/>
              <a:gd name="f55" fmla="+- f36 0 f50"/>
              <a:gd name="f56" fmla="*/ f51 f50 1"/>
              <a:gd name="f57" fmla="*/ f51 f32 1"/>
              <a:gd name="f58" fmla="*/ f52 f32 1"/>
              <a:gd name="f59" fmla="*/ f50 f32 1"/>
              <a:gd name="f60" fmla="*/ f56 1 f43"/>
              <a:gd name="f61" fmla="*/ f55 f32 1"/>
              <a:gd name="f62" fmla="+- f50 0 f60"/>
              <a:gd name="f63" fmla="+- f55 f60 0"/>
              <a:gd name="f64" fmla="*/ f62 f32 1"/>
              <a:gd name="f65" fmla="*/ f63 f32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0">
                <a:pos x="f37" y="f59"/>
              </a:cxn>
              <a:cxn ang="f30">
                <a:pos x="f57" y="f54"/>
              </a:cxn>
              <a:cxn ang="f30">
                <a:pos x="f37" y="f61"/>
              </a:cxn>
              <a:cxn ang="f31">
                <a:pos x="f40" y="f61"/>
              </a:cxn>
              <a:cxn ang="f31">
                <a:pos x="f58" y="f54"/>
              </a:cxn>
              <a:cxn ang="f31">
                <a:pos x="f40" y="f59"/>
              </a:cxn>
            </a:cxnLst>
            <a:rect l="f57" t="f64" r="f58" b="f65"/>
            <a:pathLst>
              <a:path>
                <a:moveTo>
                  <a:pt x="f37" y="f59"/>
                </a:moveTo>
                <a:lnTo>
                  <a:pt x="f53" y="f37"/>
                </a:lnTo>
                <a:lnTo>
                  <a:pt x="f40" y="f59"/>
                </a:lnTo>
                <a:lnTo>
                  <a:pt x="f58" y="f59"/>
                </a:lnTo>
                <a:lnTo>
                  <a:pt x="f58" y="f61"/>
                </a:lnTo>
                <a:lnTo>
                  <a:pt x="f40" y="f61"/>
                </a:lnTo>
                <a:lnTo>
                  <a:pt x="f53" y="f41"/>
                </a:lnTo>
                <a:lnTo>
                  <a:pt x="f37" y="f61"/>
                </a:lnTo>
                <a:lnTo>
                  <a:pt x="f57" y="f61"/>
                </a:lnTo>
                <a:lnTo>
                  <a:pt x="f57" y="f59"/>
                </a:lnTo>
                <a:close/>
              </a:path>
            </a:pathLst>
          </a:custGeom>
          <a:solidFill>
            <a:srgbClr val="4472C4"/>
          </a:solidFill>
          <a:ln w="12701" cap="flat">
            <a:solidFill>
              <a:srgbClr val="2F528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23" name="Textfeld 12">
            <a:extLst>
              <a:ext uri="{FF2B5EF4-FFF2-40B4-BE49-F238E27FC236}">
                <a16:creationId xmlns:a16="http://schemas.microsoft.com/office/drawing/2014/main" id="{DB77806F-015E-B8FC-D7D1-FDB2DA1ABD8F}"/>
              </a:ext>
            </a:extLst>
          </p:cNvPr>
          <p:cNvSpPr txBox="1"/>
          <p:nvPr/>
        </p:nvSpPr>
        <p:spPr>
          <a:xfrm>
            <a:off x="4646631" y="3886200"/>
            <a:ext cx="1156533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IoT Device</a:t>
            </a:r>
          </a:p>
        </p:txBody>
      </p:sp>
      <p:sp>
        <p:nvSpPr>
          <p:cNvPr id="24" name="Textfeld 1">
            <a:extLst>
              <a:ext uri="{FF2B5EF4-FFF2-40B4-BE49-F238E27FC236}">
                <a16:creationId xmlns:a16="http://schemas.microsoft.com/office/drawing/2014/main" id="{D05E9160-8988-9936-A297-72D184D13854}"/>
              </a:ext>
            </a:extLst>
          </p:cNvPr>
          <p:cNvSpPr txBox="1"/>
          <p:nvPr/>
        </p:nvSpPr>
        <p:spPr>
          <a:xfrm>
            <a:off x="2445792" y="3417335"/>
            <a:ext cx="1797352" cy="1200329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8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Übertragung der </a:t>
            </a:r>
            <a:br>
              <a:rPr lang="de-DE" sz="18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</a:br>
            <a:r>
              <a:rPr lang="de-DE" sz="18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Konfiguration</a:t>
            </a:r>
            <a:br>
              <a:rPr lang="de-DE" sz="18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</a:br>
            <a:r>
              <a:rPr lang="de-DE" sz="18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über Kabel oder </a:t>
            </a:r>
            <a:br>
              <a:rPr lang="de-DE" sz="18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</a:br>
            <a:r>
              <a:rPr lang="de-DE" sz="18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Bluetooth</a:t>
            </a:r>
          </a:p>
        </p:txBody>
      </p:sp>
      <p:sp>
        <p:nvSpPr>
          <p:cNvPr id="25" name="Textfeld 2">
            <a:extLst>
              <a:ext uri="{FF2B5EF4-FFF2-40B4-BE49-F238E27FC236}">
                <a16:creationId xmlns:a16="http://schemas.microsoft.com/office/drawing/2014/main" id="{DD1B3156-46E1-9216-3FF6-42ECAF6F16EE}"/>
              </a:ext>
            </a:extLst>
          </p:cNvPr>
          <p:cNvSpPr txBox="1"/>
          <p:nvPr/>
        </p:nvSpPr>
        <p:spPr>
          <a:xfrm>
            <a:off x="4525280" y="2633211"/>
            <a:ext cx="1399233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cunning:orca</a:t>
            </a:r>
          </a:p>
        </p:txBody>
      </p:sp>
      <p:sp>
        <p:nvSpPr>
          <p:cNvPr id="26" name="Textfeld 1">
            <a:extLst>
              <a:ext uri="{FF2B5EF4-FFF2-40B4-BE49-F238E27FC236}">
                <a16:creationId xmlns:a16="http://schemas.microsoft.com/office/drawing/2014/main" id="{346097C3-AE3B-07E3-606D-DC1B78B569B2}"/>
              </a:ext>
            </a:extLst>
          </p:cNvPr>
          <p:cNvSpPr txBox="1"/>
          <p:nvPr/>
        </p:nvSpPr>
        <p:spPr>
          <a:xfrm>
            <a:off x="5792100" y="543521"/>
            <a:ext cx="1291957" cy="923330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8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Netzwerk </a:t>
            </a:r>
            <a:br>
              <a:rPr lang="de-DE" sz="18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</a:br>
            <a:r>
              <a:rPr lang="de-DE" sz="18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vereinfacht </a:t>
            </a:r>
            <a:br>
              <a:rPr lang="de-DE" sz="18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</a:br>
            <a:r>
              <a:rPr lang="de-DE" sz="18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dargestellt</a:t>
            </a:r>
          </a:p>
        </p:txBody>
      </p:sp>
    </p:spTree>
    <p:extLst>
      <p:ext uri="{BB962C8B-B14F-4D97-AF65-F5344CB8AC3E}">
        <p14:creationId xmlns:p14="http://schemas.microsoft.com/office/powerpoint/2010/main" val="24697608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afik 4" descr="Laptop mit einfarbiger Füllung">
            <a:extLst>
              <a:ext uri="{FF2B5EF4-FFF2-40B4-BE49-F238E27FC236}">
                <a16:creationId xmlns:a16="http://schemas.microsoft.com/office/drawing/2014/main" id="{2DA47685-FCA6-7F38-4E73-2C4F2B2237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4556" y="2849700"/>
            <a:ext cx="914400" cy="914400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16" name="Picture 2" descr="Shop mit LoRaWAN Gateways, Sensoren">
            <a:extLst>
              <a:ext uri="{FF2B5EF4-FFF2-40B4-BE49-F238E27FC236}">
                <a16:creationId xmlns:a16="http://schemas.microsoft.com/office/drawing/2014/main" id="{4DFA4A16-2F83-6E14-D3BD-2CB783B8D3D4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6821981" y="743992"/>
            <a:ext cx="914400" cy="914400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17" name="Grafik 6" descr="Drahtlosrouter Silhouette">
            <a:extLst>
              <a:ext uri="{FF2B5EF4-FFF2-40B4-BE49-F238E27FC236}">
                <a16:creationId xmlns:a16="http://schemas.microsoft.com/office/drawing/2014/main" id="{3287582C-B0D2-C792-1595-9E5AE15B390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24556" y="862955"/>
            <a:ext cx="914400" cy="914400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18" name="Grafik 8" descr="Synchronisierende Cloud Silhouette">
            <a:extLst>
              <a:ext uri="{FF2B5EF4-FFF2-40B4-BE49-F238E27FC236}">
                <a16:creationId xmlns:a16="http://schemas.microsoft.com/office/drawing/2014/main" id="{E911D2AC-027D-20F0-F149-620607058F4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144548" y="862955"/>
            <a:ext cx="914400" cy="914400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19" name="Pfeil: nach oben und unten 9">
            <a:extLst>
              <a:ext uri="{FF2B5EF4-FFF2-40B4-BE49-F238E27FC236}">
                <a16:creationId xmlns:a16="http://schemas.microsoft.com/office/drawing/2014/main" id="{39E566C1-7842-EB2D-9168-EF6D2CA6F815}"/>
              </a:ext>
            </a:extLst>
          </p:cNvPr>
          <p:cNvSpPr/>
          <p:nvPr/>
        </p:nvSpPr>
        <p:spPr>
          <a:xfrm>
            <a:off x="1452908" y="1916984"/>
            <a:ext cx="257696" cy="789712"/>
          </a:xfrm>
          <a:custGeom>
            <a:avLst>
              <a:gd name="f9" fmla="val 50000"/>
              <a:gd name="f10" fmla="val 50000"/>
            </a:avLst>
            <a:gdLst>
              <a:gd name="f2" fmla="val 10800000"/>
              <a:gd name="f3" fmla="val 5400000"/>
              <a:gd name="f4" fmla="val 180"/>
              <a:gd name="f5" fmla="val w"/>
              <a:gd name="f6" fmla="val h"/>
              <a:gd name="f7" fmla="val ss"/>
              <a:gd name="f8" fmla="val 0"/>
              <a:gd name="f9" fmla="val 50000"/>
              <a:gd name="f10" fmla="val 50000"/>
              <a:gd name="f11" fmla="+- 0 0 -270"/>
              <a:gd name="f12" fmla="+- 0 0 -90"/>
              <a:gd name="f13" fmla="abs f5"/>
              <a:gd name="f14" fmla="abs f6"/>
              <a:gd name="f15" fmla="abs f7"/>
              <a:gd name="f16" fmla="val f8"/>
              <a:gd name="f17" fmla="val f9"/>
              <a:gd name="f18" fmla="val f10"/>
              <a:gd name="f19" fmla="*/ f11 f2 1"/>
              <a:gd name="f20" fmla="*/ f12 f2 1"/>
              <a:gd name="f21" fmla="?: f13 f5 1"/>
              <a:gd name="f22" fmla="?: f14 f6 1"/>
              <a:gd name="f23" fmla="?: f15 f7 1"/>
              <a:gd name="f24" fmla="*/ f19 1 f4"/>
              <a:gd name="f25" fmla="*/ f20 1 f4"/>
              <a:gd name="f26" fmla="*/ f21 1 21600"/>
              <a:gd name="f27" fmla="*/ f22 1 21600"/>
              <a:gd name="f28" fmla="*/ 21600 f21 1"/>
              <a:gd name="f29" fmla="*/ 21600 f22 1"/>
              <a:gd name="f30" fmla="+- f24 0 f3"/>
              <a:gd name="f31" fmla="+- f25 0 f3"/>
              <a:gd name="f32" fmla="min f27 f26"/>
              <a:gd name="f33" fmla="*/ f28 1 f23"/>
              <a:gd name="f34" fmla="*/ f29 1 f23"/>
              <a:gd name="f35" fmla="val f33"/>
              <a:gd name="f36" fmla="val f34"/>
              <a:gd name="f37" fmla="*/ f16 f32 1"/>
              <a:gd name="f38" fmla="+- f36 0 f16"/>
              <a:gd name="f39" fmla="+- f35 0 f16"/>
              <a:gd name="f40" fmla="*/ f35 f32 1"/>
              <a:gd name="f41" fmla="*/ f36 f32 1"/>
              <a:gd name="f42" fmla="*/ f38 1 2"/>
              <a:gd name="f43" fmla="*/ f39 1 2"/>
              <a:gd name="f44" fmla="min f39 f38"/>
              <a:gd name="f45" fmla="*/ f39 f17 1"/>
              <a:gd name="f46" fmla="+- f16 f42 0"/>
              <a:gd name="f47" fmla="+- f16 f43 0"/>
              <a:gd name="f48" fmla="*/ f44 f18 1"/>
              <a:gd name="f49" fmla="*/ f45 1 200000"/>
              <a:gd name="f50" fmla="*/ f48 1 100000"/>
              <a:gd name="f51" fmla="+- f47 0 f49"/>
              <a:gd name="f52" fmla="+- f47 f49 0"/>
              <a:gd name="f53" fmla="*/ f47 f32 1"/>
              <a:gd name="f54" fmla="*/ f46 f32 1"/>
              <a:gd name="f55" fmla="+- f36 0 f50"/>
              <a:gd name="f56" fmla="*/ f51 f50 1"/>
              <a:gd name="f57" fmla="*/ f51 f32 1"/>
              <a:gd name="f58" fmla="*/ f52 f32 1"/>
              <a:gd name="f59" fmla="*/ f50 f32 1"/>
              <a:gd name="f60" fmla="*/ f56 1 f43"/>
              <a:gd name="f61" fmla="*/ f55 f32 1"/>
              <a:gd name="f62" fmla="+- f50 0 f60"/>
              <a:gd name="f63" fmla="+- f55 f60 0"/>
              <a:gd name="f64" fmla="*/ f62 f32 1"/>
              <a:gd name="f65" fmla="*/ f63 f32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0">
                <a:pos x="f37" y="f59"/>
              </a:cxn>
              <a:cxn ang="f30">
                <a:pos x="f57" y="f54"/>
              </a:cxn>
              <a:cxn ang="f30">
                <a:pos x="f37" y="f61"/>
              </a:cxn>
              <a:cxn ang="f31">
                <a:pos x="f40" y="f61"/>
              </a:cxn>
              <a:cxn ang="f31">
                <a:pos x="f58" y="f54"/>
              </a:cxn>
              <a:cxn ang="f31">
                <a:pos x="f40" y="f59"/>
              </a:cxn>
            </a:cxnLst>
            <a:rect l="f57" t="f64" r="f58" b="f65"/>
            <a:pathLst>
              <a:path>
                <a:moveTo>
                  <a:pt x="f37" y="f59"/>
                </a:moveTo>
                <a:lnTo>
                  <a:pt x="f53" y="f37"/>
                </a:lnTo>
                <a:lnTo>
                  <a:pt x="f40" y="f59"/>
                </a:lnTo>
                <a:lnTo>
                  <a:pt x="f58" y="f59"/>
                </a:lnTo>
                <a:lnTo>
                  <a:pt x="f58" y="f61"/>
                </a:lnTo>
                <a:lnTo>
                  <a:pt x="f40" y="f61"/>
                </a:lnTo>
                <a:lnTo>
                  <a:pt x="f53" y="f41"/>
                </a:lnTo>
                <a:lnTo>
                  <a:pt x="f37" y="f61"/>
                </a:lnTo>
                <a:lnTo>
                  <a:pt x="f57" y="f61"/>
                </a:lnTo>
                <a:lnTo>
                  <a:pt x="f57" y="f59"/>
                </a:lnTo>
                <a:close/>
              </a:path>
            </a:pathLst>
          </a:custGeom>
          <a:solidFill>
            <a:srgbClr val="4472C4"/>
          </a:solidFill>
          <a:ln w="12701" cap="flat">
            <a:solidFill>
              <a:srgbClr val="2F528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20" name="Pfeil: nach oben und unten 10">
            <a:extLst>
              <a:ext uri="{FF2B5EF4-FFF2-40B4-BE49-F238E27FC236}">
                <a16:creationId xmlns:a16="http://schemas.microsoft.com/office/drawing/2014/main" id="{6CCD1B82-F5B3-738B-0D70-0B5A365713ED}"/>
              </a:ext>
            </a:extLst>
          </p:cNvPr>
          <p:cNvSpPr/>
          <p:nvPr/>
        </p:nvSpPr>
        <p:spPr>
          <a:xfrm rot="16200004">
            <a:off x="2462909" y="1054147"/>
            <a:ext cx="257696" cy="789712"/>
          </a:xfrm>
          <a:custGeom>
            <a:avLst>
              <a:gd name="f9" fmla="val 50000"/>
              <a:gd name="f10" fmla="val 50000"/>
            </a:avLst>
            <a:gdLst>
              <a:gd name="f2" fmla="val 10800000"/>
              <a:gd name="f3" fmla="val 5400000"/>
              <a:gd name="f4" fmla="val 180"/>
              <a:gd name="f5" fmla="val w"/>
              <a:gd name="f6" fmla="val h"/>
              <a:gd name="f7" fmla="val ss"/>
              <a:gd name="f8" fmla="val 0"/>
              <a:gd name="f9" fmla="val 50000"/>
              <a:gd name="f10" fmla="val 50000"/>
              <a:gd name="f11" fmla="+- 0 0 -270"/>
              <a:gd name="f12" fmla="+- 0 0 -90"/>
              <a:gd name="f13" fmla="abs f5"/>
              <a:gd name="f14" fmla="abs f6"/>
              <a:gd name="f15" fmla="abs f7"/>
              <a:gd name="f16" fmla="val f8"/>
              <a:gd name="f17" fmla="val f9"/>
              <a:gd name="f18" fmla="val f10"/>
              <a:gd name="f19" fmla="*/ f11 f2 1"/>
              <a:gd name="f20" fmla="*/ f12 f2 1"/>
              <a:gd name="f21" fmla="?: f13 f5 1"/>
              <a:gd name="f22" fmla="?: f14 f6 1"/>
              <a:gd name="f23" fmla="?: f15 f7 1"/>
              <a:gd name="f24" fmla="*/ f19 1 f4"/>
              <a:gd name="f25" fmla="*/ f20 1 f4"/>
              <a:gd name="f26" fmla="*/ f21 1 21600"/>
              <a:gd name="f27" fmla="*/ f22 1 21600"/>
              <a:gd name="f28" fmla="*/ 21600 f21 1"/>
              <a:gd name="f29" fmla="*/ 21600 f22 1"/>
              <a:gd name="f30" fmla="+- f24 0 f3"/>
              <a:gd name="f31" fmla="+- f25 0 f3"/>
              <a:gd name="f32" fmla="min f27 f26"/>
              <a:gd name="f33" fmla="*/ f28 1 f23"/>
              <a:gd name="f34" fmla="*/ f29 1 f23"/>
              <a:gd name="f35" fmla="val f33"/>
              <a:gd name="f36" fmla="val f34"/>
              <a:gd name="f37" fmla="*/ f16 f32 1"/>
              <a:gd name="f38" fmla="+- f36 0 f16"/>
              <a:gd name="f39" fmla="+- f35 0 f16"/>
              <a:gd name="f40" fmla="*/ f35 f32 1"/>
              <a:gd name="f41" fmla="*/ f36 f32 1"/>
              <a:gd name="f42" fmla="*/ f38 1 2"/>
              <a:gd name="f43" fmla="*/ f39 1 2"/>
              <a:gd name="f44" fmla="min f39 f38"/>
              <a:gd name="f45" fmla="*/ f39 f17 1"/>
              <a:gd name="f46" fmla="+- f16 f42 0"/>
              <a:gd name="f47" fmla="+- f16 f43 0"/>
              <a:gd name="f48" fmla="*/ f44 f18 1"/>
              <a:gd name="f49" fmla="*/ f45 1 200000"/>
              <a:gd name="f50" fmla="*/ f48 1 100000"/>
              <a:gd name="f51" fmla="+- f47 0 f49"/>
              <a:gd name="f52" fmla="+- f47 f49 0"/>
              <a:gd name="f53" fmla="*/ f47 f32 1"/>
              <a:gd name="f54" fmla="*/ f46 f32 1"/>
              <a:gd name="f55" fmla="+- f36 0 f50"/>
              <a:gd name="f56" fmla="*/ f51 f50 1"/>
              <a:gd name="f57" fmla="*/ f51 f32 1"/>
              <a:gd name="f58" fmla="*/ f52 f32 1"/>
              <a:gd name="f59" fmla="*/ f50 f32 1"/>
              <a:gd name="f60" fmla="*/ f56 1 f43"/>
              <a:gd name="f61" fmla="*/ f55 f32 1"/>
              <a:gd name="f62" fmla="+- f50 0 f60"/>
              <a:gd name="f63" fmla="+- f55 f60 0"/>
              <a:gd name="f64" fmla="*/ f62 f32 1"/>
              <a:gd name="f65" fmla="*/ f63 f32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0">
                <a:pos x="f37" y="f59"/>
              </a:cxn>
              <a:cxn ang="f30">
                <a:pos x="f57" y="f54"/>
              </a:cxn>
              <a:cxn ang="f30">
                <a:pos x="f37" y="f61"/>
              </a:cxn>
              <a:cxn ang="f31">
                <a:pos x="f40" y="f61"/>
              </a:cxn>
              <a:cxn ang="f31">
                <a:pos x="f58" y="f54"/>
              </a:cxn>
              <a:cxn ang="f31">
                <a:pos x="f40" y="f59"/>
              </a:cxn>
            </a:cxnLst>
            <a:rect l="f57" t="f64" r="f58" b="f65"/>
            <a:pathLst>
              <a:path>
                <a:moveTo>
                  <a:pt x="f37" y="f59"/>
                </a:moveTo>
                <a:lnTo>
                  <a:pt x="f53" y="f37"/>
                </a:lnTo>
                <a:lnTo>
                  <a:pt x="f40" y="f59"/>
                </a:lnTo>
                <a:lnTo>
                  <a:pt x="f58" y="f59"/>
                </a:lnTo>
                <a:lnTo>
                  <a:pt x="f58" y="f61"/>
                </a:lnTo>
                <a:lnTo>
                  <a:pt x="f40" y="f61"/>
                </a:lnTo>
                <a:lnTo>
                  <a:pt x="f53" y="f41"/>
                </a:lnTo>
                <a:lnTo>
                  <a:pt x="f37" y="f61"/>
                </a:lnTo>
                <a:lnTo>
                  <a:pt x="f57" y="f61"/>
                </a:lnTo>
                <a:lnTo>
                  <a:pt x="f57" y="f59"/>
                </a:lnTo>
                <a:close/>
              </a:path>
            </a:pathLst>
          </a:custGeom>
          <a:solidFill>
            <a:srgbClr val="4472C4"/>
          </a:solidFill>
          <a:ln w="12701" cap="flat">
            <a:solidFill>
              <a:srgbClr val="2F528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21" name="Textfeld 12">
            <a:extLst>
              <a:ext uri="{FF2B5EF4-FFF2-40B4-BE49-F238E27FC236}">
                <a16:creationId xmlns:a16="http://schemas.microsoft.com/office/drawing/2014/main" id="{1860EF5F-2D84-E88F-3973-6DD0EA94E73F}"/>
              </a:ext>
            </a:extLst>
          </p:cNvPr>
          <p:cNvSpPr txBox="1"/>
          <p:nvPr/>
        </p:nvSpPr>
        <p:spPr>
          <a:xfrm>
            <a:off x="6572688" y="1658392"/>
            <a:ext cx="1156533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IoT Device</a:t>
            </a:r>
          </a:p>
        </p:txBody>
      </p:sp>
      <p:sp>
        <p:nvSpPr>
          <p:cNvPr id="22" name="Textfeld 1">
            <a:extLst>
              <a:ext uri="{FF2B5EF4-FFF2-40B4-BE49-F238E27FC236}">
                <a16:creationId xmlns:a16="http://schemas.microsoft.com/office/drawing/2014/main" id="{5DDA943F-512F-A85A-5745-3651C85C6526}"/>
              </a:ext>
            </a:extLst>
          </p:cNvPr>
          <p:cNvSpPr txBox="1"/>
          <p:nvPr/>
        </p:nvSpPr>
        <p:spPr>
          <a:xfrm>
            <a:off x="170050" y="3594369"/>
            <a:ext cx="4115166" cy="1200329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8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Weitere Konfiguration über die Cloud</a:t>
            </a:r>
            <a:br>
              <a:rPr lang="de-DE" sz="18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</a:br>
            <a:r>
              <a:rPr lang="de-DE" sz="18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OTA, keine direkte Verbindung mehr nötig</a:t>
            </a:r>
          </a:p>
          <a:p>
            <a:pPr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dirty="0">
                <a:solidFill>
                  <a:srgbClr val="000000"/>
                </a:solidFill>
                <a:latin typeface="Calibri"/>
              </a:rPr>
              <a:t>Identifikation über eindeutigen Namen</a:t>
            </a:r>
            <a:br>
              <a:rPr lang="de-DE" dirty="0">
                <a:solidFill>
                  <a:srgbClr val="000000"/>
                </a:solidFill>
                <a:latin typeface="Calibri"/>
              </a:rPr>
            </a:br>
            <a:r>
              <a:rPr lang="de-DE" dirty="0" err="1">
                <a:solidFill>
                  <a:srgbClr val="000000"/>
                </a:solidFill>
                <a:latin typeface="Calibri"/>
              </a:rPr>
              <a:t>z.b.</a:t>
            </a:r>
            <a:r>
              <a:rPr lang="de-DE" dirty="0">
                <a:solidFill>
                  <a:srgbClr val="000000"/>
                </a:solidFill>
                <a:latin typeface="Calibri"/>
              </a:rPr>
              <a:t> </a:t>
            </a:r>
            <a:r>
              <a:rPr lang="de-DE" sz="180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cunning:orca</a:t>
            </a:r>
            <a:endParaRPr lang="de-DE" sz="18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</p:txBody>
      </p:sp>
      <p:pic>
        <p:nvPicPr>
          <p:cNvPr id="23" name="Grafik 3" descr="Drahtlosrouter mit einfarbiger Füllung">
            <a:extLst>
              <a:ext uri="{FF2B5EF4-FFF2-40B4-BE49-F238E27FC236}">
                <a16:creationId xmlns:a16="http://schemas.microsoft.com/office/drawing/2014/main" id="{64E975E8-D0E4-81F8-49F4-7065C3242F2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008598" y="743992"/>
            <a:ext cx="914400" cy="914400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24" name="Pfeil: nach oben und unten 5">
            <a:extLst>
              <a:ext uri="{FF2B5EF4-FFF2-40B4-BE49-F238E27FC236}">
                <a16:creationId xmlns:a16="http://schemas.microsoft.com/office/drawing/2014/main" id="{A7EB9B70-FECD-EF9A-1EF5-3D10F234C98A}"/>
              </a:ext>
            </a:extLst>
          </p:cNvPr>
          <p:cNvSpPr/>
          <p:nvPr/>
        </p:nvSpPr>
        <p:spPr>
          <a:xfrm rot="16200004">
            <a:off x="6243642" y="1018303"/>
            <a:ext cx="257696" cy="789712"/>
          </a:xfrm>
          <a:custGeom>
            <a:avLst>
              <a:gd name="f9" fmla="val 50000"/>
              <a:gd name="f10" fmla="val 50000"/>
            </a:avLst>
            <a:gdLst>
              <a:gd name="f2" fmla="val 10800000"/>
              <a:gd name="f3" fmla="val 5400000"/>
              <a:gd name="f4" fmla="val 180"/>
              <a:gd name="f5" fmla="val w"/>
              <a:gd name="f6" fmla="val h"/>
              <a:gd name="f7" fmla="val ss"/>
              <a:gd name="f8" fmla="val 0"/>
              <a:gd name="f9" fmla="val 50000"/>
              <a:gd name="f10" fmla="val 50000"/>
              <a:gd name="f11" fmla="+- 0 0 -270"/>
              <a:gd name="f12" fmla="+- 0 0 -90"/>
              <a:gd name="f13" fmla="abs f5"/>
              <a:gd name="f14" fmla="abs f6"/>
              <a:gd name="f15" fmla="abs f7"/>
              <a:gd name="f16" fmla="val f8"/>
              <a:gd name="f17" fmla="val f9"/>
              <a:gd name="f18" fmla="val f10"/>
              <a:gd name="f19" fmla="*/ f11 f2 1"/>
              <a:gd name="f20" fmla="*/ f12 f2 1"/>
              <a:gd name="f21" fmla="?: f13 f5 1"/>
              <a:gd name="f22" fmla="?: f14 f6 1"/>
              <a:gd name="f23" fmla="?: f15 f7 1"/>
              <a:gd name="f24" fmla="*/ f19 1 f4"/>
              <a:gd name="f25" fmla="*/ f20 1 f4"/>
              <a:gd name="f26" fmla="*/ f21 1 21600"/>
              <a:gd name="f27" fmla="*/ f22 1 21600"/>
              <a:gd name="f28" fmla="*/ 21600 f21 1"/>
              <a:gd name="f29" fmla="*/ 21600 f22 1"/>
              <a:gd name="f30" fmla="+- f24 0 f3"/>
              <a:gd name="f31" fmla="+- f25 0 f3"/>
              <a:gd name="f32" fmla="min f27 f26"/>
              <a:gd name="f33" fmla="*/ f28 1 f23"/>
              <a:gd name="f34" fmla="*/ f29 1 f23"/>
              <a:gd name="f35" fmla="val f33"/>
              <a:gd name="f36" fmla="val f34"/>
              <a:gd name="f37" fmla="*/ f16 f32 1"/>
              <a:gd name="f38" fmla="+- f36 0 f16"/>
              <a:gd name="f39" fmla="+- f35 0 f16"/>
              <a:gd name="f40" fmla="*/ f35 f32 1"/>
              <a:gd name="f41" fmla="*/ f36 f32 1"/>
              <a:gd name="f42" fmla="*/ f38 1 2"/>
              <a:gd name="f43" fmla="*/ f39 1 2"/>
              <a:gd name="f44" fmla="min f39 f38"/>
              <a:gd name="f45" fmla="*/ f39 f17 1"/>
              <a:gd name="f46" fmla="+- f16 f42 0"/>
              <a:gd name="f47" fmla="+- f16 f43 0"/>
              <a:gd name="f48" fmla="*/ f44 f18 1"/>
              <a:gd name="f49" fmla="*/ f45 1 200000"/>
              <a:gd name="f50" fmla="*/ f48 1 100000"/>
              <a:gd name="f51" fmla="+- f47 0 f49"/>
              <a:gd name="f52" fmla="+- f47 f49 0"/>
              <a:gd name="f53" fmla="*/ f47 f32 1"/>
              <a:gd name="f54" fmla="*/ f46 f32 1"/>
              <a:gd name="f55" fmla="+- f36 0 f50"/>
              <a:gd name="f56" fmla="*/ f51 f50 1"/>
              <a:gd name="f57" fmla="*/ f51 f32 1"/>
              <a:gd name="f58" fmla="*/ f52 f32 1"/>
              <a:gd name="f59" fmla="*/ f50 f32 1"/>
              <a:gd name="f60" fmla="*/ f56 1 f43"/>
              <a:gd name="f61" fmla="*/ f55 f32 1"/>
              <a:gd name="f62" fmla="+- f50 0 f60"/>
              <a:gd name="f63" fmla="+- f55 f60 0"/>
              <a:gd name="f64" fmla="*/ f62 f32 1"/>
              <a:gd name="f65" fmla="*/ f63 f32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0">
                <a:pos x="f37" y="f59"/>
              </a:cxn>
              <a:cxn ang="f30">
                <a:pos x="f57" y="f54"/>
              </a:cxn>
              <a:cxn ang="f30">
                <a:pos x="f37" y="f61"/>
              </a:cxn>
              <a:cxn ang="f31">
                <a:pos x="f40" y="f61"/>
              </a:cxn>
              <a:cxn ang="f31">
                <a:pos x="f58" y="f54"/>
              </a:cxn>
              <a:cxn ang="f31">
                <a:pos x="f40" y="f59"/>
              </a:cxn>
            </a:cxnLst>
            <a:rect l="f57" t="f64" r="f58" b="f65"/>
            <a:pathLst>
              <a:path>
                <a:moveTo>
                  <a:pt x="f37" y="f59"/>
                </a:moveTo>
                <a:lnTo>
                  <a:pt x="f53" y="f37"/>
                </a:lnTo>
                <a:lnTo>
                  <a:pt x="f40" y="f59"/>
                </a:lnTo>
                <a:lnTo>
                  <a:pt x="f58" y="f59"/>
                </a:lnTo>
                <a:lnTo>
                  <a:pt x="f58" y="f61"/>
                </a:lnTo>
                <a:lnTo>
                  <a:pt x="f40" y="f61"/>
                </a:lnTo>
                <a:lnTo>
                  <a:pt x="f53" y="f41"/>
                </a:lnTo>
                <a:lnTo>
                  <a:pt x="f37" y="f61"/>
                </a:lnTo>
                <a:lnTo>
                  <a:pt x="f57" y="f61"/>
                </a:lnTo>
                <a:lnTo>
                  <a:pt x="f57" y="f59"/>
                </a:lnTo>
                <a:close/>
              </a:path>
            </a:pathLst>
          </a:custGeom>
          <a:solidFill>
            <a:srgbClr val="4472C4"/>
          </a:solidFill>
          <a:ln w="12701" cap="flat">
            <a:solidFill>
              <a:srgbClr val="2F528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25" name="Pfeil: nach oben und unten 7">
            <a:extLst>
              <a:ext uri="{FF2B5EF4-FFF2-40B4-BE49-F238E27FC236}">
                <a16:creationId xmlns:a16="http://schemas.microsoft.com/office/drawing/2014/main" id="{AA0265A0-5AF8-73F0-A011-619EFA650DFD}"/>
              </a:ext>
            </a:extLst>
          </p:cNvPr>
          <p:cNvSpPr/>
          <p:nvPr/>
        </p:nvSpPr>
        <p:spPr>
          <a:xfrm rot="16200004">
            <a:off x="4460735" y="1018303"/>
            <a:ext cx="257696" cy="789712"/>
          </a:xfrm>
          <a:custGeom>
            <a:avLst>
              <a:gd name="f9" fmla="val 50000"/>
              <a:gd name="f10" fmla="val 50000"/>
            </a:avLst>
            <a:gdLst>
              <a:gd name="f2" fmla="val 10800000"/>
              <a:gd name="f3" fmla="val 5400000"/>
              <a:gd name="f4" fmla="val 180"/>
              <a:gd name="f5" fmla="val w"/>
              <a:gd name="f6" fmla="val h"/>
              <a:gd name="f7" fmla="val ss"/>
              <a:gd name="f8" fmla="val 0"/>
              <a:gd name="f9" fmla="val 50000"/>
              <a:gd name="f10" fmla="val 50000"/>
              <a:gd name="f11" fmla="+- 0 0 -270"/>
              <a:gd name="f12" fmla="+- 0 0 -90"/>
              <a:gd name="f13" fmla="abs f5"/>
              <a:gd name="f14" fmla="abs f6"/>
              <a:gd name="f15" fmla="abs f7"/>
              <a:gd name="f16" fmla="val f8"/>
              <a:gd name="f17" fmla="val f9"/>
              <a:gd name="f18" fmla="val f10"/>
              <a:gd name="f19" fmla="*/ f11 f2 1"/>
              <a:gd name="f20" fmla="*/ f12 f2 1"/>
              <a:gd name="f21" fmla="?: f13 f5 1"/>
              <a:gd name="f22" fmla="?: f14 f6 1"/>
              <a:gd name="f23" fmla="?: f15 f7 1"/>
              <a:gd name="f24" fmla="*/ f19 1 f4"/>
              <a:gd name="f25" fmla="*/ f20 1 f4"/>
              <a:gd name="f26" fmla="*/ f21 1 21600"/>
              <a:gd name="f27" fmla="*/ f22 1 21600"/>
              <a:gd name="f28" fmla="*/ 21600 f21 1"/>
              <a:gd name="f29" fmla="*/ 21600 f22 1"/>
              <a:gd name="f30" fmla="+- f24 0 f3"/>
              <a:gd name="f31" fmla="+- f25 0 f3"/>
              <a:gd name="f32" fmla="min f27 f26"/>
              <a:gd name="f33" fmla="*/ f28 1 f23"/>
              <a:gd name="f34" fmla="*/ f29 1 f23"/>
              <a:gd name="f35" fmla="val f33"/>
              <a:gd name="f36" fmla="val f34"/>
              <a:gd name="f37" fmla="*/ f16 f32 1"/>
              <a:gd name="f38" fmla="+- f36 0 f16"/>
              <a:gd name="f39" fmla="+- f35 0 f16"/>
              <a:gd name="f40" fmla="*/ f35 f32 1"/>
              <a:gd name="f41" fmla="*/ f36 f32 1"/>
              <a:gd name="f42" fmla="*/ f38 1 2"/>
              <a:gd name="f43" fmla="*/ f39 1 2"/>
              <a:gd name="f44" fmla="min f39 f38"/>
              <a:gd name="f45" fmla="*/ f39 f17 1"/>
              <a:gd name="f46" fmla="+- f16 f42 0"/>
              <a:gd name="f47" fmla="+- f16 f43 0"/>
              <a:gd name="f48" fmla="*/ f44 f18 1"/>
              <a:gd name="f49" fmla="*/ f45 1 200000"/>
              <a:gd name="f50" fmla="*/ f48 1 100000"/>
              <a:gd name="f51" fmla="+- f47 0 f49"/>
              <a:gd name="f52" fmla="+- f47 f49 0"/>
              <a:gd name="f53" fmla="*/ f47 f32 1"/>
              <a:gd name="f54" fmla="*/ f46 f32 1"/>
              <a:gd name="f55" fmla="+- f36 0 f50"/>
              <a:gd name="f56" fmla="*/ f51 f50 1"/>
              <a:gd name="f57" fmla="*/ f51 f32 1"/>
              <a:gd name="f58" fmla="*/ f52 f32 1"/>
              <a:gd name="f59" fmla="*/ f50 f32 1"/>
              <a:gd name="f60" fmla="*/ f56 1 f43"/>
              <a:gd name="f61" fmla="*/ f55 f32 1"/>
              <a:gd name="f62" fmla="+- f50 0 f60"/>
              <a:gd name="f63" fmla="+- f55 f60 0"/>
              <a:gd name="f64" fmla="*/ f62 f32 1"/>
              <a:gd name="f65" fmla="*/ f63 f32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0">
                <a:pos x="f37" y="f59"/>
              </a:cxn>
              <a:cxn ang="f30">
                <a:pos x="f57" y="f54"/>
              </a:cxn>
              <a:cxn ang="f30">
                <a:pos x="f37" y="f61"/>
              </a:cxn>
              <a:cxn ang="f31">
                <a:pos x="f40" y="f61"/>
              </a:cxn>
              <a:cxn ang="f31">
                <a:pos x="f58" y="f54"/>
              </a:cxn>
              <a:cxn ang="f31">
                <a:pos x="f40" y="f59"/>
              </a:cxn>
            </a:cxnLst>
            <a:rect l="f57" t="f64" r="f58" b="f65"/>
            <a:pathLst>
              <a:path>
                <a:moveTo>
                  <a:pt x="f37" y="f59"/>
                </a:moveTo>
                <a:lnTo>
                  <a:pt x="f53" y="f37"/>
                </a:lnTo>
                <a:lnTo>
                  <a:pt x="f40" y="f59"/>
                </a:lnTo>
                <a:lnTo>
                  <a:pt x="f58" y="f59"/>
                </a:lnTo>
                <a:lnTo>
                  <a:pt x="f58" y="f61"/>
                </a:lnTo>
                <a:lnTo>
                  <a:pt x="f40" y="f61"/>
                </a:lnTo>
                <a:lnTo>
                  <a:pt x="f53" y="f41"/>
                </a:lnTo>
                <a:lnTo>
                  <a:pt x="f37" y="f61"/>
                </a:lnTo>
                <a:lnTo>
                  <a:pt x="f57" y="f61"/>
                </a:lnTo>
                <a:lnTo>
                  <a:pt x="f57" y="f59"/>
                </a:lnTo>
                <a:close/>
              </a:path>
            </a:pathLst>
          </a:custGeom>
          <a:solidFill>
            <a:srgbClr val="4472C4"/>
          </a:solidFill>
          <a:ln w="12701" cap="flat">
            <a:solidFill>
              <a:srgbClr val="2F528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26" name="Textfeld 13">
            <a:extLst>
              <a:ext uri="{FF2B5EF4-FFF2-40B4-BE49-F238E27FC236}">
                <a16:creationId xmlns:a16="http://schemas.microsoft.com/office/drawing/2014/main" id="{2B93B472-F72D-8A83-3FA3-4FB02A59C1C4}"/>
              </a:ext>
            </a:extLst>
          </p:cNvPr>
          <p:cNvSpPr txBox="1"/>
          <p:nvPr/>
        </p:nvSpPr>
        <p:spPr>
          <a:xfrm>
            <a:off x="4165677" y="1658392"/>
            <a:ext cx="2326984" cy="923330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8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IoT Device verbindet </a:t>
            </a:r>
            <a:br>
              <a:rPr lang="de-DE" sz="18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</a:br>
            <a:r>
              <a:rPr lang="de-DE" sz="18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sich mit konfigurierter</a:t>
            </a:r>
            <a:br>
              <a:rPr lang="de-DE" sz="18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</a:br>
            <a:r>
              <a:rPr lang="de-DE" sz="18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Netzwerkkonfiguration</a:t>
            </a:r>
          </a:p>
        </p:txBody>
      </p:sp>
      <p:sp>
        <p:nvSpPr>
          <p:cNvPr id="27" name="Textfeld 14">
            <a:extLst>
              <a:ext uri="{FF2B5EF4-FFF2-40B4-BE49-F238E27FC236}">
                <a16:creationId xmlns:a16="http://schemas.microsoft.com/office/drawing/2014/main" id="{EBACFA08-B929-BCB8-82B6-26C4541F3D79}"/>
              </a:ext>
            </a:extLst>
          </p:cNvPr>
          <p:cNvSpPr txBox="1"/>
          <p:nvPr/>
        </p:nvSpPr>
        <p:spPr>
          <a:xfrm>
            <a:off x="6451338" y="374657"/>
            <a:ext cx="1399233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80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cunning:orca</a:t>
            </a:r>
            <a:endParaRPr lang="de-DE" sz="18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816438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4" descr="Laptop mit einfarbiger Füllung">
            <a:extLst>
              <a:ext uri="{FF2B5EF4-FFF2-40B4-BE49-F238E27FC236}">
                <a16:creationId xmlns:a16="http://schemas.microsoft.com/office/drawing/2014/main" id="{C5192044-5080-B121-72A7-71C200CCF4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4556" y="2849700"/>
            <a:ext cx="914400" cy="914400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3" name="Picture 2" descr="Shop mit LoRaWAN Gateways, Sensoren">
            <a:extLst>
              <a:ext uri="{FF2B5EF4-FFF2-40B4-BE49-F238E27FC236}">
                <a16:creationId xmlns:a16="http://schemas.microsoft.com/office/drawing/2014/main" id="{9C26B018-8F21-6E30-1410-0ADCDB316ED4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6821981" y="743992"/>
            <a:ext cx="914400" cy="914400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4" name="Grafik 6" descr="Drahtlosrouter Silhouette">
            <a:extLst>
              <a:ext uri="{FF2B5EF4-FFF2-40B4-BE49-F238E27FC236}">
                <a16:creationId xmlns:a16="http://schemas.microsoft.com/office/drawing/2014/main" id="{C8747B12-A74B-C42B-7C76-A43EA275A44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24556" y="862955"/>
            <a:ext cx="914400" cy="914400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5" name="Grafik 8" descr="Synchronisierende Cloud Silhouette">
            <a:extLst>
              <a:ext uri="{FF2B5EF4-FFF2-40B4-BE49-F238E27FC236}">
                <a16:creationId xmlns:a16="http://schemas.microsoft.com/office/drawing/2014/main" id="{13D066B6-C03D-2CFC-B921-205C67DD45D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144548" y="862955"/>
            <a:ext cx="914400" cy="914400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6" name="Pfeil: nach oben und unten 9">
            <a:extLst>
              <a:ext uri="{FF2B5EF4-FFF2-40B4-BE49-F238E27FC236}">
                <a16:creationId xmlns:a16="http://schemas.microsoft.com/office/drawing/2014/main" id="{1AFC01C5-4EEC-A178-8ED6-C8FC9DF1D727}"/>
              </a:ext>
            </a:extLst>
          </p:cNvPr>
          <p:cNvSpPr/>
          <p:nvPr/>
        </p:nvSpPr>
        <p:spPr>
          <a:xfrm>
            <a:off x="1452908" y="1916984"/>
            <a:ext cx="257696" cy="789712"/>
          </a:xfrm>
          <a:custGeom>
            <a:avLst>
              <a:gd name="f9" fmla="val 50000"/>
              <a:gd name="f10" fmla="val 50000"/>
            </a:avLst>
            <a:gdLst>
              <a:gd name="f2" fmla="val 10800000"/>
              <a:gd name="f3" fmla="val 5400000"/>
              <a:gd name="f4" fmla="val 180"/>
              <a:gd name="f5" fmla="val w"/>
              <a:gd name="f6" fmla="val h"/>
              <a:gd name="f7" fmla="val ss"/>
              <a:gd name="f8" fmla="val 0"/>
              <a:gd name="f9" fmla="val 50000"/>
              <a:gd name="f10" fmla="val 50000"/>
              <a:gd name="f11" fmla="+- 0 0 -270"/>
              <a:gd name="f12" fmla="+- 0 0 -90"/>
              <a:gd name="f13" fmla="abs f5"/>
              <a:gd name="f14" fmla="abs f6"/>
              <a:gd name="f15" fmla="abs f7"/>
              <a:gd name="f16" fmla="val f8"/>
              <a:gd name="f17" fmla="val f9"/>
              <a:gd name="f18" fmla="val f10"/>
              <a:gd name="f19" fmla="*/ f11 f2 1"/>
              <a:gd name="f20" fmla="*/ f12 f2 1"/>
              <a:gd name="f21" fmla="?: f13 f5 1"/>
              <a:gd name="f22" fmla="?: f14 f6 1"/>
              <a:gd name="f23" fmla="?: f15 f7 1"/>
              <a:gd name="f24" fmla="*/ f19 1 f4"/>
              <a:gd name="f25" fmla="*/ f20 1 f4"/>
              <a:gd name="f26" fmla="*/ f21 1 21600"/>
              <a:gd name="f27" fmla="*/ f22 1 21600"/>
              <a:gd name="f28" fmla="*/ 21600 f21 1"/>
              <a:gd name="f29" fmla="*/ 21600 f22 1"/>
              <a:gd name="f30" fmla="+- f24 0 f3"/>
              <a:gd name="f31" fmla="+- f25 0 f3"/>
              <a:gd name="f32" fmla="min f27 f26"/>
              <a:gd name="f33" fmla="*/ f28 1 f23"/>
              <a:gd name="f34" fmla="*/ f29 1 f23"/>
              <a:gd name="f35" fmla="val f33"/>
              <a:gd name="f36" fmla="val f34"/>
              <a:gd name="f37" fmla="*/ f16 f32 1"/>
              <a:gd name="f38" fmla="+- f36 0 f16"/>
              <a:gd name="f39" fmla="+- f35 0 f16"/>
              <a:gd name="f40" fmla="*/ f35 f32 1"/>
              <a:gd name="f41" fmla="*/ f36 f32 1"/>
              <a:gd name="f42" fmla="*/ f38 1 2"/>
              <a:gd name="f43" fmla="*/ f39 1 2"/>
              <a:gd name="f44" fmla="min f39 f38"/>
              <a:gd name="f45" fmla="*/ f39 f17 1"/>
              <a:gd name="f46" fmla="+- f16 f42 0"/>
              <a:gd name="f47" fmla="+- f16 f43 0"/>
              <a:gd name="f48" fmla="*/ f44 f18 1"/>
              <a:gd name="f49" fmla="*/ f45 1 200000"/>
              <a:gd name="f50" fmla="*/ f48 1 100000"/>
              <a:gd name="f51" fmla="+- f47 0 f49"/>
              <a:gd name="f52" fmla="+- f47 f49 0"/>
              <a:gd name="f53" fmla="*/ f47 f32 1"/>
              <a:gd name="f54" fmla="*/ f46 f32 1"/>
              <a:gd name="f55" fmla="+- f36 0 f50"/>
              <a:gd name="f56" fmla="*/ f51 f50 1"/>
              <a:gd name="f57" fmla="*/ f51 f32 1"/>
              <a:gd name="f58" fmla="*/ f52 f32 1"/>
              <a:gd name="f59" fmla="*/ f50 f32 1"/>
              <a:gd name="f60" fmla="*/ f56 1 f43"/>
              <a:gd name="f61" fmla="*/ f55 f32 1"/>
              <a:gd name="f62" fmla="+- f50 0 f60"/>
              <a:gd name="f63" fmla="+- f55 f60 0"/>
              <a:gd name="f64" fmla="*/ f62 f32 1"/>
              <a:gd name="f65" fmla="*/ f63 f32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0">
                <a:pos x="f37" y="f59"/>
              </a:cxn>
              <a:cxn ang="f30">
                <a:pos x="f57" y="f54"/>
              </a:cxn>
              <a:cxn ang="f30">
                <a:pos x="f37" y="f61"/>
              </a:cxn>
              <a:cxn ang="f31">
                <a:pos x="f40" y="f61"/>
              </a:cxn>
              <a:cxn ang="f31">
                <a:pos x="f58" y="f54"/>
              </a:cxn>
              <a:cxn ang="f31">
                <a:pos x="f40" y="f59"/>
              </a:cxn>
            </a:cxnLst>
            <a:rect l="f57" t="f64" r="f58" b="f65"/>
            <a:pathLst>
              <a:path>
                <a:moveTo>
                  <a:pt x="f37" y="f59"/>
                </a:moveTo>
                <a:lnTo>
                  <a:pt x="f53" y="f37"/>
                </a:lnTo>
                <a:lnTo>
                  <a:pt x="f40" y="f59"/>
                </a:lnTo>
                <a:lnTo>
                  <a:pt x="f58" y="f59"/>
                </a:lnTo>
                <a:lnTo>
                  <a:pt x="f58" y="f61"/>
                </a:lnTo>
                <a:lnTo>
                  <a:pt x="f40" y="f61"/>
                </a:lnTo>
                <a:lnTo>
                  <a:pt x="f53" y="f41"/>
                </a:lnTo>
                <a:lnTo>
                  <a:pt x="f37" y="f61"/>
                </a:lnTo>
                <a:lnTo>
                  <a:pt x="f57" y="f61"/>
                </a:lnTo>
                <a:lnTo>
                  <a:pt x="f57" y="f59"/>
                </a:lnTo>
                <a:close/>
              </a:path>
            </a:pathLst>
          </a:custGeom>
          <a:solidFill>
            <a:srgbClr val="4472C4"/>
          </a:solidFill>
          <a:ln w="12701" cap="flat">
            <a:solidFill>
              <a:srgbClr val="2F528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7" name="Pfeil: nach oben und unten 10">
            <a:extLst>
              <a:ext uri="{FF2B5EF4-FFF2-40B4-BE49-F238E27FC236}">
                <a16:creationId xmlns:a16="http://schemas.microsoft.com/office/drawing/2014/main" id="{9A7EE6F9-EDAA-6C67-5354-6E8CB28D2540}"/>
              </a:ext>
            </a:extLst>
          </p:cNvPr>
          <p:cNvSpPr/>
          <p:nvPr/>
        </p:nvSpPr>
        <p:spPr>
          <a:xfrm rot="16200004">
            <a:off x="2462909" y="1054147"/>
            <a:ext cx="257696" cy="789712"/>
          </a:xfrm>
          <a:custGeom>
            <a:avLst>
              <a:gd name="f9" fmla="val 50000"/>
              <a:gd name="f10" fmla="val 50000"/>
            </a:avLst>
            <a:gdLst>
              <a:gd name="f2" fmla="val 10800000"/>
              <a:gd name="f3" fmla="val 5400000"/>
              <a:gd name="f4" fmla="val 180"/>
              <a:gd name="f5" fmla="val w"/>
              <a:gd name="f6" fmla="val h"/>
              <a:gd name="f7" fmla="val ss"/>
              <a:gd name="f8" fmla="val 0"/>
              <a:gd name="f9" fmla="val 50000"/>
              <a:gd name="f10" fmla="val 50000"/>
              <a:gd name="f11" fmla="+- 0 0 -270"/>
              <a:gd name="f12" fmla="+- 0 0 -90"/>
              <a:gd name="f13" fmla="abs f5"/>
              <a:gd name="f14" fmla="abs f6"/>
              <a:gd name="f15" fmla="abs f7"/>
              <a:gd name="f16" fmla="val f8"/>
              <a:gd name="f17" fmla="val f9"/>
              <a:gd name="f18" fmla="val f10"/>
              <a:gd name="f19" fmla="*/ f11 f2 1"/>
              <a:gd name="f20" fmla="*/ f12 f2 1"/>
              <a:gd name="f21" fmla="?: f13 f5 1"/>
              <a:gd name="f22" fmla="?: f14 f6 1"/>
              <a:gd name="f23" fmla="?: f15 f7 1"/>
              <a:gd name="f24" fmla="*/ f19 1 f4"/>
              <a:gd name="f25" fmla="*/ f20 1 f4"/>
              <a:gd name="f26" fmla="*/ f21 1 21600"/>
              <a:gd name="f27" fmla="*/ f22 1 21600"/>
              <a:gd name="f28" fmla="*/ 21600 f21 1"/>
              <a:gd name="f29" fmla="*/ 21600 f22 1"/>
              <a:gd name="f30" fmla="+- f24 0 f3"/>
              <a:gd name="f31" fmla="+- f25 0 f3"/>
              <a:gd name="f32" fmla="min f27 f26"/>
              <a:gd name="f33" fmla="*/ f28 1 f23"/>
              <a:gd name="f34" fmla="*/ f29 1 f23"/>
              <a:gd name="f35" fmla="val f33"/>
              <a:gd name="f36" fmla="val f34"/>
              <a:gd name="f37" fmla="*/ f16 f32 1"/>
              <a:gd name="f38" fmla="+- f36 0 f16"/>
              <a:gd name="f39" fmla="+- f35 0 f16"/>
              <a:gd name="f40" fmla="*/ f35 f32 1"/>
              <a:gd name="f41" fmla="*/ f36 f32 1"/>
              <a:gd name="f42" fmla="*/ f38 1 2"/>
              <a:gd name="f43" fmla="*/ f39 1 2"/>
              <a:gd name="f44" fmla="min f39 f38"/>
              <a:gd name="f45" fmla="*/ f39 f17 1"/>
              <a:gd name="f46" fmla="+- f16 f42 0"/>
              <a:gd name="f47" fmla="+- f16 f43 0"/>
              <a:gd name="f48" fmla="*/ f44 f18 1"/>
              <a:gd name="f49" fmla="*/ f45 1 200000"/>
              <a:gd name="f50" fmla="*/ f48 1 100000"/>
              <a:gd name="f51" fmla="+- f47 0 f49"/>
              <a:gd name="f52" fmla="+- f47 f49 0"/>
              <a:gd name="f53" fmla="*/ f47 f32 1"/>
              <a:gd name="f54" fmla="*/ f46 f32 1"/>
              <a:gd name="f55" fmla="+- f36 0 f50"/>
              <a:gd name="f56" fmla="*/ f51 f50 1"/>
              <a:gd name="f57" fmla="*/ f51 f32 1"/>
              <a:gd name="f58" fmla="*/ f52 f32 1"/>
              <a:gd name="f59" fmla="*/ f50 f32 1"/>
              <a:gd name="f60" fmla="*/ f56 1 f43"/>
              <a:gd name="f61" fmla="*/ f55 f32 1"/>
              <a:gd name="f62" fmla="+- f50 0 f60"/>
              <a:gd name="f63" fmla="+- f55 f60 0"/>
              <a:gd name="f64" fmla="*/ f62 f32 1"/>
              <a:gd name="f65" fmla="*/ f63 f32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0">
                <a:pos x="f37" y="f59"/>
              </a:cxn>
              <a:cxn ang="f30">
                <a:pos x="f57" y="f54"/>
              </a:cxn>
              <a:cxn ang="f30">
                <a:pos x="f37" y="f61"/>
              </a:cxn>
              <a:cxn ang="f31">
                <a:pos x="f40" y="f61"/>
              </a:cxn>
              <a:cxn ang="f31">
                <a:pos x="f58" y="f54"/>
              </a:cxn>
              <a:cxn ang="f31">
                <a:pos x="f40" y="f59"/>
              </a:cxn>
            </a:cxnLst>
            <a:rect l="f57" t="f64" r="f58" b="f65"/>
            <a:pathLst>
              <a:path>
                <a:moveTo>
                  <a:pt x="f37" y="f59"/>
                </a:moveTo>
                <a:lnTo>
                  <a:pt x="f53" y="f37"/>
                </a:lnTo>
                <a:lnTo>
                  <a:pt x="f40" y="f59"/>
                </a:lnTo>
                <a:lnTo>
                  <a:pt x="f58" y="f59"/>
                </a:lnTo>
                <a:lnTo>
                  <a:pt x="f58" y="f61"/>
                </a:lnTo>
                <a:lnTo>
                  <a:pt x="f40" y="f61"/>
                </a:lnTo>
                <a:lnTo>
                  <a:pt x="f53" y="f41"/>
                </a:lnTo>
                <a:lnTo>
                  <a:pt x="f37" y="f61"/>
                </a:lnTo>
                <a:lnTo>
                  <a:pt x="f57" y="f61"/>
                </a:lnTo>
                <a:lnTo>
                  <a:pt x="f57" y="f59"/>
                </a:lnTo>
                <a:close/>
              </a:path>
            </a:pathLst>
          </a:custGeom>
          <a:solidFill>
            <a:srgbClr val="4472C4"/>
          </a:solidFill>
          <a:ln w="12701" cap="flat">
            <a:solidFill>
              <a:srgbClr val="2F528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8" name="Textfeld 12">
            <a:extLst>
              <a:ext uri="{FF2B5EF4-FFF2-40B4-BE49-F238E27FC236}">
                <a16:creationId xmlns:a16="http://schemas.microsoft.com/office/drawing/2014/main" id="{86BA2856-BAA8-B5C0-48D8-81ED2485FAB9}"/>
              </a:ext>
            </a:extLst>
          </p:cNvPr>
          <p:cNvSpPr txBox="1"/>
          <p:nvPr/>
        </p:nvSpPr>
        <p:spPr>
          <a:xfrm>
            <a:off x="6572688" y="1658392"/>
            <a:ext cx="1156533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IoT Device</a:t>
            </a:r>
          </a:p>
        </p:txBody>
      </p:sp>
      <p:sp>
        <p:nvSpPr>
          <p:cNvPr id="9" name="Textfeld 1">
            <a:extLst>
              <a:ext uri="{FF2B5EF4-FFF2-40B4-BE49-F238E27FC236}">
                <a16:creationId xmlns:a16="http://schemas.microsoft.com/office/drawing/2014/main" id="{880F0F88-A7BA-318D-0416-D9A1998CF248}"/>
              </a:ext>
            </a:extLst>
          </p:cNvPr>
          <p:cNvSpPr txBox="1"/>
          <p:nvPr/>
        </p:nvSpPr>
        <p:spPr>
          <a:xfrm>
            <a:off x="144119" y="3600885"/>
            <a:ext cx="2875274" cy="369332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8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Optional Onboarding starten</a:t>
            </a:r>
          </a:p>
        </p:txBody>
      </p:sp>
      <p:pic>
        <p:nvPicPr>
          <p:cNvPr id="10" name="Grafik 3" descr="Drahtlosrouter mit einfarbiger Füllung">
            <a:extLst>
              <a:ext uri="{FF2B5EF4-FFF2-40B4-BE49-F238E27FC236}">
                <a16:creationId xmlns:a16="http://schemas.microsoft.com/office/drawing/2014/main" id="{DD1F0BA7-F261-48B2-964C-F51D5749872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008598" y="743992"/>
            <a:ext cx="914400" cy="914400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11" name="Pfeil: nach oben und unten 5">
            <a:extLst>
              <a:ext uri="{FF2B5EF4-FFF2-40B4-BE49-F238E27FC236}">
                <a16:creationId xmlns:a16="http://schemas.microsoft.com/office/drawing/2014/main" id="{99D36FFC-79BE-FC9F-C0E4-8FEBA0B6A536}"/>
              </a:ext>
            </a:extLst>
          </p:cNvPr>
          <p:cNvSpPr/>
          <p:nvPr/>
        </p:nvSpPr>
        <p:spPr>
          <a:xfrm rot="10799991">
            <a:off x="6995160" y="2059987"/>
            <a:ext cx="257696" cy="789712"/>
          </a:xfrm>
          <a:custGeom>
            <a:avLst>
              <a:gd name="f9" fmla="val 50000"/>
              <a:gd name="f10" fmla="val 50000"/>
            </a:avLst>
            <a:gdLst>
              <a:gd name="f2" fmla="val 10800000"/>
              <a:gd name="f3" fmla="val 5400000"/>
              <a:gd name="f4" fmla="val 180"/>
              <a:gd name="f5" fmla="val w"/>
              <a:gd name="f6" fmla="val h"/>
              <a:gd name="f7" fmla="val ss"/>
              <a:gd name="f8" fmla="val 0"/>
              <a:gd name="f9" fmla="val 50000"/>
              <a:gd name="f10" fmla="val 50000"/>
              <a:gd name="f11" fmla="+- 0 0 -270"/>
              <a:gd name="f12" fmla="+- 0 0 -90"/>
              <a:gd name="f13" fmla="abs f5"/>
              <a:gd name="f14" fmla="abs f6"/>
              <a:gd name="f15" fmla="abs f7"/>
              <a:gd name="f16" fmla="val f8"/>
              <a:gd name="f17" fmla="val f9"/>
              <a:gd name="f18" fmla="val f10"/>
              <a:gd name="f19" fmla="*/ f11 f2 1"/>
              <a:gd name="f20" fmla="*/ f12 f2 1"/>
              <a:gd name="f21" fmla="?: f13 f5 1"/>
              <a:gd name="f22" fmla="?: f14 f6 1"/>
              <a:gd name="f23" fmla="?: f15 f7 1"/>
              <a:gd name="f24" fmla="*/ f19 1 f4"/>
              <a:gd name="f25" fmla="*/ f20 1 f4"/>
              <a:gd name="f26" fmla="*/ f21 1 21600"/>
              <a:gd name="f27" fmla="*/ f22 1 21600"/>
              <a:gd name="f28" fmla="*/ 21600 f21 1"/>
              <a:gd name="f29" fmla="*/ 21600 f22 1"/>
              <a:gd name="f30" fmla="+- f24 0 f3"/>
              <a:gd name="f31" fmla="+- f25 0 f3"/>
              <a:gd name="f32" fmla="min f27 f26"/>
              <a:gd name="f33" fmla="*/ f28 1 f23"/>
              <a:gd name="f34" fmla="*/ f29 1 f23"/>
              <a:gd name="f35" fmla="val f33"/>
              <a:gd name="f36" fmla="val f34"/>
              <a:gd name="f37" fmla="*/ f16 f32 1"/>
              <a:gd name="f38" fmla="+- f36 0 f16"/>
              <a:gd name="f39" fmla="+- f35 0 f16"/>
              <a:gd name="f40" fmla="*/ f35 f32 1"/>
              <a:gd name="f41" fmla="*/ f36 f32 1"/>
              <a:gd name="f42" fmla="*/ f38 1 2"/>
              <a:gd name="f43" fmla="*/ f39 1 2"/>
              <a:gd name="f44" fmla="min f39 f38"/>
              <a:gd name="f45" fmla="*/ f39 f17 1"/>
              <a:gd name="f46" fmla="+- f16 f42 0"/>
              <a:gd name="f47" fmla="+- f16 f43 0"/>
              <a:gd name="f48" fmla="*/ f44 f18 1"/>
              <a:gd name="f49" fmla="*/ f45 1 200000"/>
              <a:gd name="f50" fmla="*/ f48 1 100000"/>
              <a:gd name="f51" fmla="+- f47 0 f49"/>
              <a:gd name="f52" fmla="+- f47 f49 0"/>
              <a:gd name="f53" fmla="*/ f47 f32 1"/>
              <a:gd name="f54" fmla="*/ f46 f32 1"/>
              <a:gd name="f55" fmla="+- f36 0 f50"/>
              <a:gd name="f56" fmla="*/ f51 f50 1"/>
              <a:gd name="f57" fmla="*/ f51 f32 1"/>
              <a:gd name="f58" fmla="*/ f52 f32 1"/>
              <a:gd name="f59" fmla="*/ f50 f32 1"/>
              <a:gd name="f60" fmla="*/ f56 1 f43"/>
              <a:gd name="f61" fmla="*/ f55 f32 1"/>
              <a:gd name="f62" fmla="+- f50 0 f60"/>
              <a:gd name="f63" fmla="+- f55 f60 0"/>
              <a:gd name="f64" fmla="*/ f62 f32 1"/>
              <a:gd name="f65" fmla="*/ f63 f32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0">
                <a:pos x="f37" y="f59"/>
              </a:cxn>
              <a:cxn ang="f30">
                <a:pos x="f57" y="f54"/>
              </a:cxn>
              <a:cxn ang="f30">
                <a:pos x="f37" y="f61"/>
              </a:cxn>
              <a:cxn ang="f31">
                <a:pos x="f40" y="f61"/>
              </a:cxn>
              <a:cxn ang="f31">
                <a:pos x="f58" y="f54"/>
              </a:cxn>
              <a:cxn ang="f31">
                <a:pos x="f40" y="f59"/>
              </a:cxn>
            </a:cxnLst>
            <a:rect l="f57" t="f64" r="f58" b="f65"/>
            <a:pathLst>
              <a:path>
                <a:moveTo>
                  <a:pt x="f37" y="f59"/>
                </a:moveTo>
                <a:lnTo>
                  <a:pt x="f53" y="f37"/>
                </a:lnTo>
                <a:lnTo>
                  <a:pt x="f40" y="f59"/>
                </a:lnTo>
                <a:lnTo>
                  <a:pt x="f58" y="f59"/>
                </a:lnTo>
                <a:lnTo>
                  <a:pt x="f58" y="f61"/>
                </a:lnTo>
                <a:lnTo>
                  <a:pt x="f40" y="f61"/>
                </a:lnTo>
                <a:lnTo>
                  <a:pt x="f53" y="f41"/>
                </a:lnTo>
                <a:lnTo>
                  <a:pt x="f37" y="f61"/>
                </a:lnTo>
                <a:lnTo>
                  <a:pt x="f57" y="f61"/>
                </a:lnTo>
                <a:lnTo>
                  <a:pt x="f57" y="f59"/>
                </a:lnTo>
                <a:close/>
              </a:path>
            </a:pathLst>
          </a:custGeom>
          <a:solidFill>
            <a:srgbClr val="4472C4"/>
          </a:solidFill>
          <a:ln w="12701" cap="flat">
            <a:solidFill>
              <a:srgbClr val="2F528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12" name="Pfeil: nach oben und unten 7">
            <a:extLst>
              <a:ext uri="{FF2B5EF4-FFF2-40B4-BE49-F238E27FC236}">
                <a16:creationId xmlns:a16="http://schemas.microsoft.com/office/drawing/2014/main" id="{68D635D0-4D22-D3DA-3693-04BC8F7A6A4C}"/>
              </a:ext>
            </a:extLst>
          </p:cNvPr>
          <p:cNvSpPr/>
          <p:nvPr/>
        </p:nvSpPr>
        <p:spPr>
          <a:xfrm rot="16200004">
            <a:off x="4460735" y="1018303"/>
            <a:ext cx="257696" cy="789712"/>
          </a:xfrm>
          <a:custGeom>
            <a:avLst>
              <a:gd name="f9" fmla="val 50000"/>
              <a:gd name="f10" fmla="val 50000"/>
            </a:avLst>
            <a:gdLst>
              <a:gd name="f2" fmla="val 10800000"/>
              <a:gd name="f3" fmla="val 5400000"/>
              <a:gd name="f4" fmla="val 180"/>
              <a:gd name="f5" fmla="val w"/>
              <a:gd name="f6" fmla="val h"/>
              <a:gd name="f7" fmla="val ss"/>
              <a:gd name="f8" fmla="val 0"/>
              <a:gd name="f9" fmla="val 50000"/>
              <a:gd name="f10" fmla="val 50000"/>
              <a:gd name="f11" fmla="+- 0 0 -270"/>
              <a:gd name="f12" fmla="+- 0 0 -90"/>
              <a:gd name="f13" fmla="abs f5"/>
              <a:gd name="f14" fmla="abs f6"/>
              <a:gd name="f15" fmla="abs f7"/>
              <a:gd name="f16" fmla="val f8"/>
              <a:gd name="f17" fmla="val f9"/>
              <a:gd name="f18" fmla="val f10"/>
              <a:gd name="f19" fmla="*/ f11 f2 1"/>
              <a:gd name="f20" fmla="*/ f12 f2 1"/>
              <a:gd name="f21" fmla="?: f13 f5 1"/>
              <a:gd name="f22" fmla="?: f14 f6 1"/>
              <a:gd name="f23" fmla="?: f15 f7 1"/>
              <a:gd name="f24" fmla="*/ f19 1 f4"/>
              <a:gd name="f25" fmla="*/ f20 1 f4"/>
              <a:gd name="f26" fmla="*/ f21 1 21600"/>
              <a:gd name="f27" fmla="*/ f22 1 21600"/>
              <a:gd name="f28" fmla="*/ 21600 f21 1"/>
              <a:gd name="f29" fmla="*/ 21600 f22 1"/>
              <a:gd name="f30" fmla="+- f24 0 f3"/>
              <a:gd name="f31" fmla="+- f25 0 f3"/>
              <a:gd name="f32" fmla="min f27 f26"/>
              <a:gd name="f33" fmla="*/ f28 1 f23"/>
              <a:gd name="f34" fmla="*/ f29 1 f23"/>
              <a:gd name="f35" fmla="val f33"/>
              <a:gd name="f36" fmla="val f34"/>
              <a:gd name="f37" fmla="*/ f16 f32 1"/>
              <a:gd name="f38" fmla="+- f36 0 f16"/>
              <a:gd name="f39" fmla="+- f35 0 f16"/>
              <a:gd name="f40" fmla="*/ f35 f32 1"/>
              <a:gd name="f41" fmla="*/ f36 f32 1"/>
              <a:gd name="f42" fmla="*/ f38 1 2"/>
              <a:gd name="f43" fmla="*/ f39 1 2"/>
              <a:gd name="f44" fmla="min f39 f38"/>
              <a:gd name="f45" fmla="*/ f39 f17 1"/>
              <a:gd name="f46" fmla="+- f16 f42 0"/>
              <a:gd name="f47" fmla="+- f16 f43 0"/>
              <a:gd name="f48" fmla="*/ f44 f18 1"/>
              <a:gd name="f49" fmla="*/ f45 1 200000"/>
              <a:gd name="f50" fmla="*/ f48 1 100000"/>
              <a:gd name="f51" fmla="+- f47 0 f49"/>
              <a:gd name="f52" fmla="+- f47 f49 0"/>
              <a:gd name="f53" fmla="*/ f47 f32 1"/>
              <a:gd name="f54" fmla="*/ f46 f32 1"/>
              <a:gd name="f55" fmla="+- f36 0 f50"/>
              <a:gd name="f56" fmla="*/ f51 f50 1"/>
              <a:gd name="f57" fmla="*/ f51 f32 1"/>
              <a:gd name="f58" fmla="*/ f52 f32 1"/>
              <a:gd name="f59" fmla="*/ f50 f32 1"/>
              <a:gd name="f60" fmla="*/ f56 1 f43"/>
              <a:gd name="f61" fmla="*/ f55 f32 1"/>
              <a:gd name="f62" fmla="+- f50 0 f60"/>
              <a:gd name="f63" fmla="+- f55 f60 0"/>
              <a:gd name="f64" fmla="*/ f62 f32 1"/>
              <a:gd name="f65" fmla="*/ f63 f32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0">
                <a:pos x="f37" y="f59"/>
              </a:cxn>
              <a:cxn ang="f30">
                <a:pos x="f57" y="f54"/>
              </a:cxn>
              <a:cxn ang="f30">
                <a:pos x="f37" y="f61"/>
              </a:cxn>
              <a:cxn ang="f31">
                <a:pos x="f40" y="f61"/>
              </a:cxn>
              <a:cxn ang="f31">
                <a:pos x="f58" y="f54"/>
              </a:cxn>
              <a:cxn ang="f31">
                <a:pos x="f40" y="f59"/>
              </a:cxn>
            </a:cxnLst>
            <a:rect l="f57" t="f64" r="f58" b="f65"/>
            <a:pathLst>
              <a:path>
                <a:moveTo>
                  <a:pt x="f37" y="f59"/>
                </a:moveTo>
                <a:lnTo>
                  <a:pt x="f53" y="f37"/>
                </a:lnTo>
                <a:lnTo>
                  <a:pt x="f40" y="f59"/>
                </a:lnTo>
                <a:lnTo>
                  <a:pt x="f58" y="f59"/>
                </a:lnTo>
                <a:lnTo>
                  <a:pt x="f58" y="f61"/>
                </a:lnTo>
                <a:lnTo>
                  <a:pt x="f40" y="f61"/>
                </a:lnTo>
                <a:lnTo>
                  <a:pt x="f53" y="f41"/>
                </a:lnTo>
                <a:lnTo>
                  <a:pt x="f37" y="f61"/>
                </a:lnTo>
                <a:lnTo>
                  <a:pt x="f57" y="f61"/>
                </a:lnTo>
                <a:lnTo>
                  <a:pt x="f57" y="f59"/>
                </a:lnTo>
                <a:close/>
              </a:path>
            </a:pathLst>
          </a:custGeom>
          <a:solidFill>
            <a:srgbClr val="4472C4"/>
          </a:solidFill>
          <a:ln w="12701" cap="flat">
            <a:solidFill>
              <a:srgbClr val="2F528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pic>
        <p:nvPicPr>
          <p:cNvPr id="13" name="Picture 2" descr="Shop mit LoRaWAN Gateways, Sensoren">
            <a:extLst>
              <a:ext uri="{FF2B5EF4-FFF2-40B4-BE49-F238E27FC236}">
                <a16:creationId xmlns:a16="http://schemas.microsoft.com/office/drawing/2014/main" id="{F93A20EF-8F63-7CC0-C414-CAF6707A734F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6663342" y="3328351"/>
            <a:ext cx="914400" cy="914400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14" name="Textfeld 11">
            <a:extLst>
              <a:ext uri="{FF2B5EF4-FFF2-40B4-BE49-F238E27FC236}">
                <a16:creationId xmlns:a16="http://schemas.microsoft.com/office/drawing/2014/main" id="{8530784E-B0E0-BA90-5090-E9AEEAABC902}"/>
              </a:ext>
            </a:extLst>
          </p:cNvPr>
          <p:cNvSpPr txBox="1"/>
          <p:nvPr/>
        </p:nvSpPr>
        <p:spPr>
          <a:xfrm>
            <a:off x="6414049" y="4242751"/>
            <a:ext cx="1156533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IoT Device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04437996-B34D-C300-3F79-CC12947AA22C}"/>
              </a:ext>
            </a:extLst>
          </p:cNvPr>
          <p:cNvSpPr txBox="1"/>
          <p:nvPr/>
        </p:nvSpPr>
        <p:spPr>
          <a:xfrm>
            <a:off x="7455880" y="2059987"/>
            <a:ext cx="2326983" cy="646334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Übertragen der </a:t>
            </a:r>
            <a:br>
              <a: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</a:br>
            <a:r>
              <a: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Netzwerkkonfiguration</a:t>
            </a:r>
          </a:p>
        </p:txBody>
      </p:sp>
      <p:sp>
        <p:nvSpPr>
          <p:cNvPr id="16" name="Pfeil: nach oben und unten 15">
            <a:extLst>
              <a:ext uri="{FF2B5EF4-FFF2-40B4-BE49-F238E27FC236}">
                <a16:creationId xmlns:a16="http://schemas.microsoft.com/office/drawing/2014/main" id="{EACEDE18-9BCC-D39B-A967-B09376340F1B}"/>
              </a:ext>
            </a:extLst>
          </p:cNvPr>
          <p:cNvSpPr/>
          <p:nvPr/>
        </p:nvSpPr>
        <p:spPr>
          <a:xfrm rot="16200004">
            <a:off x="6243642" y="1018303"/>
            <a:ext cx="257696" cy="789712"/>
          </a:xfrm>
          <a:custGeom>
            <a:avLst>
              <a:gd name="f9" fmla="val 50000"/>
              <a:gd name="f10" fmla="val 50000"/>
            </a:avLst>
            <a:gdLst>
              <a:gd name="f2" fmla="val 10800000"/>
              <a:gd name="f3" fmla="val 5400000"/>
              <a:gd name="f4" fmla="val 180"/>
              <a:gd name="f5" fmla="val w"/>
              <a:gd name="f6" fmla="val h"/>
              <a:gd name="f7" fmla="val ss"/>
              <a:gd name="f8" fmla="val 0"/>
              <a:gd name="f9" fmla="val 50000"/>
              <a:gd name="f10" fmla="val 50000"/>
              <a:gd name="f11" fmla="+- 0 0 -270"/>
              <a:gd name="f12" fmla="+- 0 0 -90"/>
              <a:gd name="f13" fmla="abs f5"/>
              <a:gd name="f14" fmla="abs f6"/>
              <a:gd name="f15" fmla="abs f7"/>
              <a:gd name="f16" fmla="val f8"/>
              <a:gd name="f17" fmla="val f9"/>
              <a:gd name="f18" fmla="val f10"/>
              <a:gd name="f19" fmla="*/ f11 f2 1"/>
              <a:gd name="f20" fmla="*/ f12 f2 1"/>
              <a:gd name="f21" fmla="?: f13 f5 1"/>
              <a:gd name="f22" fmla="?: f14 f6 1"/>
              <a:gd name="f23" fmla="?: f15 f7 1"/>
              <a:gd name="f24" fmla="*/ f19 1 f4"/>
              <a:gd name="f25" fmla="*/ f20 1 f4"/>
              <a:gd name="f26" fmla="*/ f21 1 21600"/>
              <a:gd name="f27" fmla="*/ f22 1 21600"/>
              <a:gd name="f28" fmla="*/ 21600 f21 1"/>
              <a:gd name="f29" fmla="*/ 21600 f22 1"/>
              <a:gd name="f30" fmla="+- f24 0 f3"/>
              <a:gd name="f31" fmla="+- f25 0 f3"/>
              <a:gd name="f32" fmla="min f27 f26"/>
              <a:gd name="f33" fmla="*/ f28 1 f23"/>
              <a:gd name="f34" fmla="*/ f29 1 f23"/>
              <a:gd name="f35" fmla="val f33"/>
              <a:gd name="f36" fmla="val f34"/>
              <a:gd name="f37" fmla="*/ f16 f32 1"/>
              <a:gd name="f38" fmla="+- f36 0 f16"/>
              <a:gd name="f39" fmla="+- f35 0 f16"/>
              <a:gd name="f40" fmla="*/ f35 f32 1"/>
              <a:gd name="f41" fmla="*/ f36 f32 1"/>
              <a:gd name="f42" fmla="*/ f38 1 2"/>
              <a:gd name="f43" fmla="*/ f39 1 2"/>
              <a:gd name="f44" fmla="min f39 f38"/>
              <a:gd name="f45" fmla="*/ f39 f17 1"/>
              <a:gd name="f46" fmla="+- f16 f42 0"/>
              <a:gd name="f47" fmla="+- f16 f43 0"/>
              <a:gd name="f48" fmla="*/ f44 f18 1"/>
              <a:gd name="f49" fmla="*/ f45 1 200000"/>
              <a:gd name="f50" fmla="*/ f48 1 100000"/>
              <a:gd name="f51" fmla="+- f47 0 f49"/>
              <a:gd name="f52" fmla="+- f47 f49 0"/>
              <a:gd name="f53" fmla="*/ f47 f32 1"/>
              <a:gd name="f54" fmla="*/ f46 f32 1"/>
              <a:gd name="f55" fmla="+- f36 0 f50"/>
              <a:gd name="f56" fmla="*/ f51 f50 1"/>
              <a:gd name="f57" fmla="*/ f51 f32 1"/>
              <a:gd name="f58" fmla="*/ f52 f32 1"/>
              <a:gd name="f59" fmla="*/ f50 f32 1"/>
              <a:gd name="f60" fmla="*/ f56 1 f43"/>
              <a:gd name="f61" fmla="*/ f55 f32 1"/>
              <a:gd name="f62" fmla="+- f50 0 f60"/>
              <a:gd name="f63" fmla="+- f55 f60 0"/>
              <a:gd name="f64" fmla="*/ f62 f32 1"/>
              <a:gd name="f65" fmla="*/ f63 f32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0">
                <a:pos x="f37" y="f59"/>
              </a:cxn>
              <a:cxn ang="f30">
                <a:pos x="f57" y="f54"/>
              </a:cxn>
              <a:cxn ang="f30">
                <a:pos x="f37" y="f61"/>
              </a:cxn>
              <a:cxn ang="f31">
                <a:pos x="f40" y="f61"/>
              </a:cxn>
              <a:cxn ang="f31">
                <a:pos x="f58" y="f54"/>
              </a:cxn>
              <a:cxn ang="f31">
                <a:pos x="f40" y="f59"/>
              </a:cxn>
            </a:cxnLst>
            <a:rect l="f57" t="f64" r="f58" b="f65"/>
            <a:pathLst>
              <a:path>
                <a:moveTo>
                  <a:pt x="f37" y="f59"/>
                </a:moveTo>
                <a:lnTo>
                  <a:pt x="f53" y="f37"/>
                </a:lnTo>
                <a:lnTo>
                  <a:pt x="f40" y="f59"/>
                </a:lnTo>
                <a:lnTo>
                  <a:pt x="f58" y="f59"/>
                </a:lnTo>
                <a:lnTo>
                  <a:pt x="f58" y="f61"/>
                </a:lnTo>
                <a:lnTo>
                  <a:pt x="f40" y="f61"/>
                </a:lnTo>
                <a:lnTo>
                  <a:pt x="f53" y="f41"/>
                </a:lnTo>
                <a:lnTo>
                  <a:pt x="f37" y="f61"/>
                </a:lnTo>
                <a:lnTo>
                  <a:pt x="f57" y="f61"/>
                </a:lnTo>
                <a:lnTo>
                  <a:pt x="f57" y="f59"/>
                </a:lnTo>
                <a:close/>
              </a:path>
            </a:pathLst>
          </a:custGeom>
          <a:solidFill>
            <a:srgbClr val="4472C4"/>
          </a:solidFill>
          <a:ln w="12701" cap="flat">
            <a:solidFill>
              <a:srgbClr val="2F528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AB857BE2-BDBC-E820-351B-7F115366CCA2}"/>
              </a:ext>
            </a:extLst>
          </p:cNvPr>
          <p:cNvSpPr txBox="1"/>
          <p:nvPr/>
        </p:nvSpPr>
        <p:spPr>
          <a:xfrm>
            <a:off x="6579565" y="323523"/>
            <a:ext cx="1399233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cunning:orca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9D62878B-AA50-417D-CF92-F7910FE8418D}"/>
              </a:ext>
            </a:extLst>
          </p:cNvPr>
          <p:cNvSpPr txBox="1"/>
          <p:nvPr/>
        </p:nvSpPr>
        <p:spPr>
          <a:xfrm>
            <a:off x="6389113" y="3000128"/>
            <a:ext cx="1935748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ugly:meeter</a:t>
            </a:r>
          </a:p>
        </p:txBody>
      </p:sp>
    </p:spTree>
    <p:extLst>
      <p:ext uri="{BB962C8B-B14F-4D97-AF65-F5344CB8AC3E}">
        <p14:creationId xmlns:p14="http://schemas.microsoft.com/office/powerpoint/2010/main" val="29623253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4" descr="Laptop mit einfarbiger Füllung">
            <a:extLst>
              <a:ext uri="{FF2B5EF4-FFF2-40B4-BE49-F238E27FC236}">
                <a16:creationId xmlns:a16="http://schemas.microsoft.com/office/drawing/2014/main" id="{ADC37373-F896-2AFD-20E0-813EA15807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4556" y="3182203"/>
            <a:ext cx="914400" cy="914400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3" name="Picture 2" descr="Shop mit LoRaWAN Gateways, Sensoren">
            <a:extLst>
              <a:ext uri="{FF2B5EF4-FFF2-40B4-BE49-F238E27FC236}">
                <a16:creationId xmlns:a16="http://schemas.microsoft.com/office/drawing/2014/main" id="{B5CE872D-FA22-724F-C4F2-B5E3C74297C1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6821981" y="1076495"/>
            <a:ext cx="914400" cy="914400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4" name="Grafik 6" descr="Drahtlosrouter Silhouette">
            <a:extLst>
              <a:ext uri="{FF2B5EF4-FFF2-40B4-BE49-F238E27FC236}">
                <a16:creationId xmlns:a16="http://schemas.microsoft.com/office/drawing/2014/main" id="{2CED4556-6A45-3A93-FE16-B5A016F6B4B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24556" y="1195459"/>
            <a:ext cx="914400" cy="914400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5" name="Grafik 8" descr="Synchronisierende Cloud Silhouette">
            <a:extLst>
              <a:ext uri="{FF2B5EF4-FFF2-40B4-BE49-F238E27FC236}">
                <a16:creationId xmlns:a16="http://schemas.microsoft.com/office/drawing/2014/main" id="{53BB64BF-72FF-D1CB-FA16-D4B3A473BC9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144548" y="1195459"/>
            <a:ext cx="914400" cy="914400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6" name="Pfeil: nach oben und unten 9">
            <a:extLst>
              <a:ext uri="{FF2B5EF4-FFF2-40B4-BE49-F238E27FC236}">
                <a16:creationId xmlns:a16="http://schemas.microsoft.com/office/drawing/2014/main" id="{6037E067-6B74-F3F6-55FF-1A460280A8F3}"/>
              </a:ext>
            </a:extLst>
          </p:cNvPr>
          <p:cNvSpPr/>
          <p:nvPr/>
        </p:nvSpPr>
        <p:spPr>
          <a:xfrm>
            <a:off x="1452908" y="2249488"/>
            <a:ext cx="257696" cy="789712"/>
          </a:xfrm>
          <a:custGeom>
            <a:avLst>
              <a:gd name="f9" fmla="val 50000"/>
              <a:gd name="f10" fmla="val 50000"/>
            </a:avLst>
            <a:gdLst>
              <a:gd name="f2" fmla="val 10800000"/>
              <a:gd name="f3" fmla="val 5400000"/>
              <a:gd name="f4" fmla="val 180"/>
              <a:gd name="f5" fmla="val w"/>
              <a:gd name="f6" fmla="val h"/>
              <a:gd name="f7" fmla="val ss"/>
              <a:gd name="f8" fmla="val 0"/>
              <a:gd name="f9" fmla="val 50000"/>
              <a:gd name="f10" fmla="val 50000"/>
              <a:gd name="f11" fmla="+- 0 0 -270"/>
              <a:gd name="f12" fmla="+- 0 0 -90"/>
              <a:gd name="f13" fmla="abs f5"/>
              <a:gd name="f14" fmla="abs f6"/>
              <a:gd name="f15" fmla="abs f7"/>
              <a:gd name="f16" fmla="val f8"/>
              <a:gd name="f17" fmla="val f9"/>
              <a:gd name="f18" fmla="val f10"/>
              <a:gd name="f19" fmla="*/ f11 f2 1"/>
              <a:gd name="f20" fmla="*/ f12 f2 1"/>
              <a:gd name="f21" fmla="?: f13 f5 1"/>
              <a:gd name="f22" fmla="?: f14 f6 1"/>
              <a:gd name="f23" fmla="?: f15 f7 1"/>
              <a:gd name="f24" fmla="*/ f19 1 f4"/>
              <a:gd name="f25" fmla="*/ f20 1 f4"/>
              <a:gd name="f26" fmla="*/ f21 1 21600"/>
              <a:gd name="f27" fmla="*/ f22 1 21600"/>
              <a:gd name="f28" fmla="*/ 21600 f21 1"/>
              <a:gd name="f29" fmla="*/ 21600 f22 1"/>
              <a:gd name="f30" fmla="+- f24 0 f3"/>
              <a:gd name="f31" fmla="+- f25 0 f3"/>
              <a:gd name="f32" fmla="min f27 f26"/>
              <a:gd name="f33" fmla="*/ f28 1 f23"/>
              <a:gd name="f34" fmla="*/ f29 1 f23"/>
              <a:gd name="f35" fmla="val f33"/>
              <a:gd name="f36" fmla="val f34"/>
              <a:gd name="f37" fmla="*/ f16 f32 1"/>
              <a:gd name="f38" fmla="+- f36 0 f16"/>
              <a:gd name="f39" fmla="+- f35 0 f16"/>
              <a:gd name="f40" fmla="*/ f35 f32 1"/>
              <a:gd name="f41" fmla="*/ f36 f32 1"/>
              <a:gd name="f42" fmla="*/ f38 1 2"/>
              <a:gd name="f43" fmla="*/ f39 1 2"/>
              <a:gd name="f44" fmla="min f39 f38"/>
              <a:gd name="f45" fmla="*/ f39 f17 1"/>
              <a:gd name="f46" fmla="+- f16 f42 0"/>
              <a:gd name="f47" fmla="+- f16 f43 0"/>
              <a:gd name="f48" fmla="*/ f44 f18 1"/>
              <a:gd name="f49" fmla="*/ f45 1 200000"/>
              <a:gd name="f50" fmla="*/ f48 1 100000"/>
              <a:gd name="f51" fmla="+- f47 0 f49"/>
              <a:gd name="f52" fmla="+- f47 f49 0"/>
              <a:gd name="f53" fmla="*/ f47 f32 1"/>
              <a:gd name="f54" fmla="*/ f46 f32 1"/>
              <a:gd name="f55" fmla="+- f36 0 f50"/>
              <a:gd name="f56" fmla="*/ f51 f50 1"/>
              <a:gd name="f57" fmla="*/ f51 f32 1"/>
              <a:gd name="f58" fmla="*/ f52 f32 1"/>
              <a:gd name="f59" fmla="*/ f50 f32 1"/>
              <a:gd name="f60" fmla="*/ f56 1 f43"/>
              <a:gd name="f61" fmla="*/ f55 f32 1"/>
              <a:gd name="f62" fmla="+- f50 0 f60"/>
              <a:gd name="f63" fmla="+- f55 f60 0"/>
              <a:gd name="f64" fmla="*/ f62 f32 1"/>
              <a:gd name="f65" fmla="*/ f63 f32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0">
                <a:pos x="f37" y="f59"/>
              </a:cxn>
              <a:cxn ang="f30">
                <a:pos x="f57" y="f54"/>
              </a:cxn>
              <a:cxn ang="f30">
                <a:pos x="f37" y="f61"/>
              </a:cxn>
              <a:cxn ang="f31">
                <a:pos x="f40" y="f61"/>
              </a:cxn>
              <a:cxn ang="f31">
                <a:pos x="f58" y="f54"/>
              </a:cxn>
              <a:cxn ang="f31">
                <a:pos x="f40" y="f59"/>
              </a:cxn>
            </a:cxnLst>
            <a:rect l="f57" t="f64" r="f58" b="f65"/>
            <a:pathLst>
              <a:path>
                <a:moveTo>
                  <a:pt x="f37" y="f59"/>
                </a:moveTo>
                <a:lnTo>
                  <a:pt x="f53" y="f37"/>
                </a:lnTo>
                <a:lnTo>
                  <a:pt x="f40" y="f59"/>
                </a:lnTo>
                <a:lnTo>
                  <a:pt x="f58" y="f59"/>
                </a:lnTo>
                <a:lnTo>
                  <a:pt x="f58" y="f61"/>
                </a:lnTo>
                <a:lnTo>
                  <a:pt x="f40" y="f61"/>
                </a:lnTo>
                <a:lnTo>
                  <a:pt x="f53" y="f41"/>
                </a:lnTo>
                <a:lnTo>
                  <a:pt x="f37" y="f61"/>
                </a:lnTo>
                <a:lnTo>
                  <a:pt x="f57" y="f61"/>
                </a:lnTo>
                <a:lnTo>
                  <a:pt x="f57" y="f59"/>
                </a:lnTo>
                <a:close/>
              </a:path>
            </a:pathLst>
          </a:custGeom>
          <a:solidFill>
            <a:srgbClr val="4472C4"/>
          </a:solidFill>
          <a:ln w="12701" cap="flat">
            <a:solidFill>
              <a:srgbClr val="2F528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7" name="Pfeil: nach oben und unten 10">
            <a:extLst>
              <a:ext uri="{FF2B5EF4-FFF2-40B4-BE49-F238E27FC236}">
                <a16:creationId xmlns:a16="http://schemas.microsoft.com/office/drawing/2014/main" id="{A43791E2-6B9E-DF10-FD5F-699C43C8D20E}"/>
              </a:ext>
            </a:extLst>
          </p:cNvPr>
          <p:cNvSpPr/>
          <p:nvPr/>
        </p:nvSpPr>
        <p:spPr>
          <a:xfrm rot="16200004">
            <a:off x="2462909" y="1386651"/>
            <a:ext cx="257696" cy="789712"/>
          </a:xfrm>
          <a:custGeom>
            <a:avLst>
              <a:gd name="f9" fmla="val 50000"/>
              <a:gd name="f10" fmla="val 50000"/>
            </a:avLst>
            <a:gdLst>
              <a:gd name="f2" fmla="val 10800000"/>
              <a:gd name="f3" fmla="val 5400000"/>
              <a:gd name="f4" fmla="val 180"/>
              <a:gd name="f5" fmla="val w"/>
              <a:gd name="f6" fmla="val h"/>
              <a:gd name="f7" fmla="val ss"/>
              <a:gd name="f8" fmla="val 0"/>
              <a:gd name="f9" fmla="val 50000"/>
              <a:gd name="f10" fmla="val 50000"/>
              <a:gd name="f11" fmla="+- 0 0 -270"/>
              <a:gd name="f12" fmla="+- 0 0 -90"/>
              <a:gd name="f13" fmla="abs f5"/>
              <a:gd name="f14" fmla="abs f6"/>
              <a:gd name="f15" fmla="abs f7"/>
              <a:gd name="f16" fmla="val f8"/>
              <a:gd name="f17" fmla="val f9"/>
              <a:gd name="f18" fmla="val f10"/>
              <a:gd name="f19" fmla="*/ f11 f2 1"/>
              <a:gd name="f20" fmla="*/ f12 f2 1"/>
              <a:gd name="f21" fmla="?: f13 f5 1"/>
              <a:gd name="f22" fmla="?: f14 f6 1"/>
              <a:gd name="f23" fmla="?: f15 f7 1"/>
              <a:gd name="f24" fmla="*/ f19 1 f4"/>
              <a:gd name="f25" fmla="*/ f20 1 f4"/>
              <a:gd name="f26" fmla="*/ f21 1 21600"/>
              <a:gd name="f27" fmla="*/ f22 1 21600"/>
              <a:gd name="f28" fmla="*/ 21600 f21 1"/>
              <a:gd name="f29" fmla="*/ 21600 f22 1"/>
              <a:gd name="f30" fmla="+- f24 0 f3"/>
              <a:gd name="f31" fmla="+- f25 0 f3"/>
              <a:gd name="f32" fmla="min f27 f26"/>
              <a:gd name="f33" fmla="*/ f28 1 f23"/>
              <a:gd name="f34" fmla="*/ f29 1 f23"/>
              <a:gd name="f35" fmla="val f33"/>
              <a:gd name="f36" fmla="val f34"/>
              <a:gd name="f37" fmla="*/ f16 f32 1"/>
              <a:gd name="f38" fmla="+- f36 0 f16"/>
              <a:gd name="f39" fmla="+- f35 0 f16"/>
              <a:gd name="f40" fmla="*/ f35 f32 1"/>
              <a:gd name="f41" fmla="*/ f36 f32 1"/>
              <a:gd name="f42" fmla="*/ f38 1 2"/>
              <a:gd name="f43" fmla="*/ f39 1 2"/>
              <a:gd name="f44" fmla="min f39 f38"/>
              <a:gd name="f45" fmla="*/ f39 f17 1"/>
              <a:gd name="f46" fmla="+- f16 f42 0"/>
              <a:gd name="f47" fmla="+- f16 f43 0"/>
              <a:gd name="f48" fmla="*/ f44 f18 1"/>
              <a:gd name="f49" fmla="*/ f45 1 200000"/>
              <a:gd name="f50" fmla="*/ f48 1 100000"/>
              <a:gd name="f51" fmla="+- f47 0 f49"/>
              <a:gd name="f52" fmla="+- f47 f49 0"/>
              <a:gd name="f53" fmla="*/ f47 f32 1"/>
              <a:gd name="f54" fmla="*/ f46 f32 1"/>
              <a:gd name="f55" fmla="+- f36 0 f50"/>
              <a:gd name="f56" fmla="*/ f51 f50 1"/>
              <a:gd name="f57" fmla="*/ f51 f32 1"/>
              <a:gd name="f58" fmla="*/ f52 f32 1"/>
              <a:gd name="f59" fmla="*/ f50 f32 1"/>
              <a:gd name="f60" fmla="*/ f56 1 f43"/>
              <a:gd name="f61" fmla="*/ f55 f32 1"/>
              <a:gd name="f62" fmla="+- f50 0 f60"/>
              <a:gd name="f63" fmla="+- f55 f60 0"/>
              <a:gd name="f64" fmla="*/ f62 f32 1"/>
              <a:gd name="f65" fmla="*/ f63 f32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0">
                <a:pos x="f37" y="f59"/>
              </a:cxn>
              <a:cxn ang="f30">
                <a:pos x="f57" y="f54"/>
              </a:cxn>
              <a:cxn ang="f30">
                <a:pos x="f37" y="f61"/>
              </a:cxn>
              <a:cxn ang="f31">
                <a:pos x="f40" y="f61"/>
              </a:cxn>
              <a:cxn ang="f31">
                <a:pos x="f58" y="f54"/>
              </a:cxn>
              <a:cxn ang="f31">
                <a:pos x="f40" y="f59"/>
              </a:cxn>
            </a:cxnLst>
            <a:rect l="f57" t="f64" r="f58" b="f65"/>
            <a:pathLst>
              <a:path>
                <a:moveTo>
                  <a:pt x="f37" y="f59"/>
                </a:moveTo>
                <a:lnTo>
                  <a:pt x="f53" y="f37"/>
                </a:lnTo>
                <a:lnTo>
                  <a:pt x="f40" y="f59"/>
                </a:lnTo>
                <a:lnTo>
                  <a:pt x="f58" y="f59"/>
                </a:lnTo>
                <a:lnTo>
                  <a:pt x="f58" y="f61"/>
                </a:lnTo>
                <a:lnTo>
                  <a:pt x="f40" y="f61"/>
                </a:lnTo>
                <a:lnTo>
                  <a:pt x="f53" y="f41"/>
                </a:lnTo>
                <a:lnTo>
                  <a:pt x="f37" y="f61"/>
                </a:lnTo>
                <a:lnTo>
                  <a:pt x="f57" y="f61"/>
                </a:lnTo>
                <a:lnTo>
                  <a:pt x="f57" y="f59"/>
                </a:lnTo>
                <a:close/>
              </a:path>
            </a:pathLst>
          </a:custGeom>
          <a:solidFill>
            <a:srgbClr val="4472C4"/>
          </a:solidFill>
          <a:ln w="12701" cap="flat">
            <a:solidFill>
              <a:srgbClr val="2F528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8" name="Textfeld 12">
            <a:extLst>
              <a:ext uri="{FF2B5EF4-FFF2-40B4-BE49-F238E27FC236}">
                <a16:creationId xmlns:a16="http://schemas.microsoft.com/office/drawing/2014/main" id="{9F0F4124-7D29-B5A0-A649-E4647F5E2F67}"/>
              </a:ext>
            </a:extLst>
          </p:cNvPr>
          <p:cNvSpPr txBox="1"/>
          <p:nvPr/>
        </p:nvSpPr>
        <p:spPr>
          <a:xfrm>
            <a:off x="6572688" y="1990895"/>
            <a:ext cx="1156533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IoT Device</a:t>
            </a:r>
          </a:p>
        </p:txBody>
      </p:sp>
      <p:pic>
        <p:nvPicPr>
          <p:cNvPr id="9" name="Grafik 3" descr="Drahtlosrouter mit einfarbiger Füllung">
            <a:extLst>
              <a:ext uri="{FF2B5EF4-FFF2-40B4-BE49-F238E27FC236}">
                <a16:creationId xmlns:a16="http://schemas.microsoft.com/office/drawing/2014/main" id="{CFD96168-D680-2C07-513E-3ADB03E3024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008598" y="1076495"/>
            <a:ext cx="914400" cy="914400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10" name="Pfeil: nach oben und unten 5">
            <a:extLst>
              <a:ext uri="{FF2B5EF4-FFF2-40B4-BE49-F238E27FC236}">
                <a16:creationId xmlns:a16="http://schemas.microsoft.com/office/drawing/2014/main" id="{A68B436B-970B-2C02-692C-C834FEF3D34F}"/>
              </a:ext>
            </a:extLst>
          </p:cNvPr>
          <p:cNvSpPr/>
          <p:nvPr/>
        </p:nvSpPr>
        <p:spPr>
          <a:xfrm rot="10799991">
            <a:off x="5376105" y="1952106"/>
            <a:ext cx="257696" cy="732891"/>
          </a:xfrm>
          <a:custGeom>
            <a:avLst>
              <a:gd name="f9" fmla="val 50000"/>
              <a:gd name="f10" fmla="val 50000"/>
            </a:avLst>
            <a:gdLst>
              <a:gd name="f2" fmla="val 10800000"/>
              <a:gd name="f3" fmla="val 5400000"/>
              <a:gd name="f4" fmla="val 180"/>
              <a:gd name="f5" fmla="val w"/>
              <a:gd name="f6" fmla="val h"/>
              <a:gd name="f7" fmla="val ss"/>
              <a:gd name="f8" fmla="val 0"/>
              <a:gd name="f9" fmla="val 50000"/>
              <a:gd name="f10" fmla="val 50000"/>
              <a:gd name="f11" fmla="+- 0 0 -270"/>
              <a:gd name="f12" fmla="+- 0 0 -90"/>
              <a:gd name="f13" fmla="abs f5"/>
              <a:gd name="f14" fmla="abs f6"/>
              <a:gd name="f15" fmla="abs f7"/>
              <a:gd name="f16" fmla="val f8"/>
              <a:gd name="f17" fmla="val f9"/>
              <a:gd name="f18" fmla="val f10"/>
              <a:gd name="f19" fmla="*/ f11 f2 1"/>
              <a:gd name="f20" fmla="*/ f12 f2 1"/>
              <a:gd name="f21" fmla="?: f13 f5 1"/>
              <a:gd name="f22" fmla="?: f14 f6 1"/>
              <a:gd name="f23" fmla="?: f15 f7 1"/>
              <a:gd name="f24" fmla="*/ f19 1 f4"/>
              <a:gd name="f25" fmla="*/ f20 1 f4"/>
              <a:gd name="f26" fmla="*/ f21 1 21600"/>
              <a:gd name="f27" fmla="*/ f22 1 21600"/>
              <a:gd name="f28" fmla="*/ 21600 f21 1"/>
              <a:gd name="f29" fmla="*/ 21600 f22 1"/>
              <a:gd name="f30" fmla="+- f24 0 f3"/>
              <a:gd name="f31" fmla="+- f25 0 f3"/>
              <a:gd name="f32" fmla="min f27 f26"/>
              <a:gd name="f33" fmla="*/ f28 1 f23"/>
              <a:gd name="f34" fmla="*/ f29 1 f23"/>
              <a:gd name="f35" fmla="val f33"/>
              <a:gd name="f36" fmla="val f34"/>
              <a:gd name="f37" fmla="*/ f16 f32 1"/>
              <a:gd name="f38" fmla="+- f36 0 f16"/>
              <a:gd name="f39" fmla="+- f35 0 f16"/>
              <a:gd name="f40" fmla="*/ f35 f32 1"/>
              <a:gd name="f41" fmla="*/ f36 f32 1"/>
              <a:gd name="f42" fmla="*/ f38 1 2"/>
              <a:gd name="f43" fmla="*/ f39 1 2"/>
              <a:gd name="f44" fmla="min f39 f38"/>
              <a:gd name="f45" fmla="*/ f39 f17 1"/>
              <a:gd name="f46" fmla="+- f16 f42 0"/>
              <a:gd name="f47" fmla="+- f16 f43 0"/>
              <a:gd name="f48" fmla="*/ f44 f18 1"/>
              <a:gd name="f49" fmla="*/ f45 1 200000"/>
              <a:gd name="f50" fmla="*/ f48 1 100000"/>
              <a:gd name="f51" fmla="+- f47 0 f49"/>
              <a:gd name="f52" fmla="+- f47 f49 0"/>
              <a:gd name="f53" fmla="*/ f47 f32 1"/>
              <a:gd name="f54" fmla="*/ f46 f32 1"/>
              <a:gd name="f55" fmla="+- f36 0 f50"/>
              <a:gd name="f56" fmla="*/ f51 f50 1"/>
              <a:gd name="f57" fmla="*/ f51 f32 1"/>
              <a:gd name="f58" fmla="*/ f52 f32 1"/>
              <a:gd name="f59" fmla="*/ f50 f32 1"/>
              <a:gd name="f60" fmla="*/ f56 1 f43"/>
              <a:gd name="f61" fmla="*/ f55 f32 1"/>
              <a:gd name="f62" fmla="+- f50 0 f60"/>
              <a:gd name="f63" fmla="+- f55 f60 0"/>
              <a:gd name="f64" fmla="*/ f62 f32 1"/>
              <a:gd name="f65" fmla="*/ f63 f32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0">
                <a:pos x="f37" y="f59"/>
              </a:cxn>
              <a:cxn ang="f30">
                <a:pos x="f57" y="f54"/>
              </a:cxn>
              <a:cxn ang="f30">
                <a:pos x="f37" y="f61"/>
              </a:cxn>
              <a:cxn ang="f31">
                <a:pos x="f40" y="f61"/>
              </a:cxn>
              <a:cxn ang="f31">
                <a:pos x="f58" y="f54"/>
              </a:cxn>
              <a:cxn ang="f31">
                <a:pos x="f40" y="f59"/>
              </a:cxn>
            </a:cxnLst>
            <a:rect l="f57" t="f64" r="f58" b="f65"/>
            <a:pathLst>
              <a:path>
                <a:moveTo>
                  <a:pt x="f37" y="f59"/>
                </a:moveTo>
                <a:lnTo>
                  <a:pt x="f53" y="f37"/>
                </a:lnTo>
                <a:lnTo>
                  <a:pt x="f40" y="f59"/>
                </a:lnTo>
                <a:lnTo>
                  <a:pt x="f58" y="f59"/>
                </a:lnTo>
                <a:lnTo>
                  <a:pt x="f58" y="f61"/>
                </a:lnTo>
                <a:lnTo>
                  <a:pt x="f40" y="f61"/>
                </a:lnTo>
                <a:lnTo>
                  <a:pt x="f53" y="f41"/>
                </a:lnTo>
                <a:lnTo>
                  <a:pt x="f37" y="f61"/>
                </a:lnTo>
                <a:lnTo>
                  <a:pt x="f57" y="f61"/>
                </a:lnTo>
                <a:lnTo>
                  <a:pt x="f57" y="f59"/>
                </a:lnTo>
                <a:close/>
              </a:path>
            </a:pathLst>
          </a:custGeom>
          <a:solidFill>
            <a:srgbClr val="4472C4"/>
          </a:solidFill>
          <a:ln w="12701" cap="flat">
            <a:solidFill>
              <a:srgbClr val="2F528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11" name="Pfeil: nach oben und unten 7">
            <a:extLst>
              <a:ext uri="{FF2B5EF4-FFF2-40B4-BE49-F238E27FC236}">
                <a16:creationId xmlns:a16="http://schemas.microsoft.com/office/drawing/2014/main" id="{88FD7455-0829-8C83-D640-8249797FD18C}"/>
              </a:ext>
            </a:extLst>
          </p:cNvPr>
          <p:cNvSpPr/>
          <p:nvPr/>
        </p:nvSpPr>
        <p:spPr>
          <a:xfrm rot="16200004">
            <a:off x="4460735" y="1350815"/>
            <a:ext cx="257696" cy="789712"/>
          </a:xfrm>
          <a:custGeom>
            <a:avLst>
              <a:gd name="f9" fmla="val 50000"/>
              <a:gd name="f10" fmla="val 50000"/>
            </a:avLst>
            <a:gdLst>
              <a:gd name="f2" fmla="val 10800000"/>
              <a:gd name="f3" fmla="val 5400000"/>
              <a:gd name="f4" fmla="val 180"/>
              <a:gd name="f5" fmla="val w"/>
              <a:gd name="f6" fmla="val h"/>
              <a:gd name="f7" fmla="val ss"/>
              <a:gd name="f8" fmla="val 0"/>
              <a:gd name="f9" fmla="val 50000"/>
              <a:gd name="f10" fmla="val 50000"/>
              <a:gd name="f11" fmla="+- 0 0 -270"/>
              <a:gd name="f12" fmla="+- 0 0 -90"/>
              <a:gd name="f13" fmla="abs f5"/>
              <a:gd name="f14" fmla="abs f6"/>
              <a:gd name="f15" fmla="abs f7"/>
              <a:gd name="f16" fmla="val f8"/>
              <a:gd name="f17" fmla="val f9"/>
              <a:gd name="f18" fmla="val f10"/>
              <a:gd name="f19" fmla="*/ f11 f2 1"/>
              <a:gd name="f20" fmla="*/ f12 f2 1"/>
              <a:gd name="f21" fmla="?: f13 f5 1"/>
              <a:gd name="f22" fmla="?: f14 f6 1"/>
              <a:gd name="f23" fmla="?: f15 f7 1"/>
              <a:gd name="f24" fmla="*/ f19 1 f4"/>
              <a:gd name="f25" fmla="*/ f20 1 f4"/>
              <a:gd name="f26" fmla="*/ f21 1 21600"/>
              <a:gd name="f27" fmla="*/ f22 1 21600"/>
              <a:gd name="f28" fmla="*/ 21600 f21 1"/>
              <a:gd name="f29" fmla="*/ 21600 f22 1"/>
              <a:gd name="f30" fmla="+- f24 0 f3"/>
              <a:gd name="f31" fmla="+- f25 0 f3"/>
              <a:gd name="f32" fmla="min f27 f26"/>
              <a:gd name="f33" fmla="*/ f28 1 f23"/>
              <a:gd name="f34" fmla="*/ f29 1 f23"/>
              <a:gd name="f35" fmla="val f33"/>
              <a:gd name="f36" fmla="val f34"/>
              <a:gd name="f37" fmla="*/ f16 f32 1"/>
              <a:gd name="f38" fmla="+- f36 0 f16"/>
              <a:gd name="f39" fmla="+- f35 0 f16"/>
              <a:gd name="f40" fmla="*/ f35 f32 1"/>
              <a:gd name="f41" fmla="*/ f36 f32 1"/>
              <a:gd name="f42" fmla="*/ f38 1 2"/>
              <a:gd name="f43" fmla="*/ f39 1 2"/>
              <a:gd name="f44" fmla="min f39 f38"/>
              <a:gd name="f45" fmla="*/ f39 f17 1"/>
              <a:gd name="f46" fmla="+- f16 f42 0"/>
              <a:gd name="f47" fmla="+- f16 f43 0"/>
              <a:gd name="f48" fmla="*/ f44 f18 1"/>
              <a:gd name="f49" fmla="*/ f45 1 200000"/>
              <a:gd name="f50" fmla="*/ f48 1 100000"/>
              <a:gd name="f51" fmla="+- f47 0 f49"/>
              <a:gd name="f52" fmla="+- f47 f49 0"/>
              <a:gd name="f53" fmla="*/ f47 f32 1"/>
              <a:gd name="f54" fmla="*/ f46 f32 1"/>
              <a:gd name="f55" fmla="+- f36 0 f50"/>
              <a:gd name="f56" fmla="*/ f51 f50 1"/>
              <a:gd name="f57" fmla="*/ f51 f32 1"/>
              <a:gd name="f58" fmla="*/ f52 f32 1"/>
              <a:gd name="f59" fmla="*/ f50 f32 1"/>
              <a:gd name="f60" fmla="*/ f56 1 f43"/>
              <a:gd name="f61" fmla="*/ f55 f32 1"/>
              <a:gd name="f62" fmla="+- f50 0 f60"/>
              <a:gd name="f63" fmla="+- f55 f60 0"/>
              <a:gd name="f64" fmla="*/ f62 f32 1"/>
              <a:gd name="f65" fmla="*/ f63 f32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0">
                <a:pos x="f37" y="f59"/>
              </a:cxn>
              <a:cxn ang="f30">
                <a:pos x="f57" y="f54"/>
              </a:cxn>
              <a:cxn ang="f30">
                <a:pos x="f37" y="f61"/>
              </a:cxn>
              <a:cxn ang="f31">
                <a:pos x="f40" y="f61"/>
              </a:cxn>
              <a:cxn ang="f31">
                <a:pos x="f58" y="f54"/>
              </a:cxn>
              <a:cxn ang="f31">
                <a:pos x="f40" y="f59"/>
              </a:cxn>
            </a:cxnLst>
            <a:rect l="f57" t="f64" r="f58" b="f65"/>
            <a:pathLst>
              <a:path>
                <a:moveTo>
                  <a:pt x="f37" y="f59"/>
                </a:moveTo>
                <a:lnTo>
                  <a:pt x="f53" y="f37"/>
                </a:lnTo>
                <a:lnTo>
                  <a:pt x="f40" y="f59"/>
                </a:lnTo>
                <a:lnTo>
                  <a:pt x="f58" y="f59"/>
                </a:lnTo>
                <a:lnTo>
                  <a:pt x="f58" y="f61"/>
                </a:lnTo>
                <a:lnTo>
                  <a:pt x="f40" y="f61"/>
                </a:lnTo>
                <a:lnTo>
                  <a:pt x="f53" y="f41"/>
                </a:lnTo>
                <a:lnTo>
                  <a:pt x="f37" y="f61"/>
                </a:lnTo>
                <a:lnTo>
                  <a:pt x="f57" y="f61"/>
                </a:lnTo>
                <a:lnTo>
                  <a:pt x="f57" y="f59"/>
                </a:lnTo>
                <a:close/>
              </a:path>
            </a:pathLst>
          </a:custGeom>
          <a:solidFill>
            <a:srgbClr val="4472C4"/>
          </a:solidFill>
          <a:ln w="12701" cap="flat">
            <a:solidFill>
              <a:srgbClr val="2F528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pic>
        <p:nvPicPr>
          <p:cNvPr id="12" name="Picture 2" descr="Shop mit LoRaWAN Gateways, Sensoren">
            <a:extLst>
              <a:ext uri="{FF2B5EF4-FFF2-40B4-BE49-F238E27FC236}">
                <a16:creationId xmlns:a16="http://schemas.microsoft.com/office/drawing/2014/main" id="{376168B5-A9CE-B063-83C9-3F7FAA04A223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5174379" y="3054333"/>
            <a:ext cx="914400" cy="914400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13" name="Textfeld 11">
            <a:extLst>
              <a:ext uri="{FF2B5EF4-FFF2-40B4-BE49-F238E27FC236}">
                <a16:creationId xmlns:a16="http://schemas.microsoft.com/office/drawing/2014/main" id="{61010EFF-9F92-DF46-48E3-BEB0DFA9AB72}"/>
              </a:ext>
            </a:extLst>
          </p:cNvPr>
          <p:cNvSpPr txBox="1"/>
          <p:nvPr/>
        </p:nvSpPr>
        <p:spPr>
          <a:xfrm>
            <a:off x="4925086" y="3968733"/>
            <a:ext cx="1156533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IoT Device</a:t>
            </a:r>
          </a:p>
        </p:txBody>
      </p:sp>
      <p:sp>
        <p:nvSpPr>
          <p:cNvPr id="14" name="Pfeil: nach oben und unten 15">
            <a:extLst>
              <a:ext uri="{FF2B5EF4-FFF2-40B4-BE49-F238E27FC236}">
                <a16:creationId xmlns:a16="http://schemas.microsoft.com/office/drawing/2014/main" id="{46A21628-18DE-69C5-7307-123BD0C5DAFC}"/>
              </a:ext>
            </a:extLst>
          </p:cNvPr>
          <p:cNvSpPr/>
          <p:nvPr/>
        </p:nvSpPr>
        <p:spPr>
          <a:xfrm rot="16200004">
            <a:off x="6243642" y="1350815"/>
            <a:ext cx="257696" cy="789712"/>
          </a:xfrm>
          <a:custGeom>
            <a:avLst>
              <a:gd name="f9" fmla="val 50000"/>
              <a:gd name="f10" fmla="val 50000"/>
            </a:avLst>
            <a:gdLst>
              <a:gd name="f2" fmla="val 10800000"/>
              <a:gd name="f3" fmla="val 5400000"/>
              <a:gd name="f4" fmla="val 180"/>
              <a:gd name="f5" fmla="val w"/>
              <a:gd name="f6" fmla="val h"/>
              <a:gd name="f7" fmla="val ss"/>
              <a:gd name="f8" fmla="val 0"/>
              <a:gd name="f9" fmla="val 50000"/>
              <a:gd name="f10" fmla="val 50000"/>
              <a:gd name="f11" fmla="+- 0 0 -270"/>
              <a:gd name="f12" fmla="+- 0 0 -90"/>
              <a:gd name="f13" fmla="abs f5"/>
              <a:gd name="f14" fmla="abs f6"/>
              <a:gd name="f15" fmla="abs f7"/>
              <a:gd name="f16" fmla="val f8"/>
              <a:gd name="f17" fmla="val f9"/>
              <a:gd name="f18" fmla="val f10"/>
              <a:gd name="f19" fmla="*/ f11 f2 1"/>
              <a:gd name="f20" fmla="*/ f12 f2 1"/>
              <a:gd name="f21" fmla="?: f13 f5 1"/>
              <a:gd name="f22" fmla="?: f14 f6 1"/>
              <a:gd name="f23" fmla="?: f15 f7 1"/>
              <a:gd name="f24" fmla="*/ f19 1 f4"/>
              <a:gd name="f25" fmla="*/ f20 1 f4"/>
              <a:gd name="f26" fmla="*/ f21 1 21600"/>
              <a:gd name="f27" fmla="*/ f22 1 21600"/>
              <a:gd name="f28" fmla="*/ 21600 f21 1"/>
              <a:gd name="f29" fmla="*/ 21600 f22 1"/>
              <a:gd name="f30" fmla="+- f24 0 f3"/>
              <a:gd name="f31" fmla="+- f25 0 f3"/>
              <a:gd name="f32" fmla="min f27 f26"/>
              <a:gd name="f33" fmla="*/ f28 1 f23"/>
              <a:gd name="f34" fmla="*/ f29 1 f23"/>
              <a:gd name="f35" fmla="val f33"/>
              <a:gd name="f36" fmla="val f34"/>
              <a:gd name="f37" fmla="*/ f16 f32 1"/>
              <a:gd name="f38" fmla="+- f36 0 f16"/>
              <a:gd name="f39" fmla="+- f35 0 f16"/>
              <a:gd name="f40" fmla="*/ f35 f32 1"/>
              <a:gd name="f41" fmla="*/ f36 f32 1"/>
              <a:gd name="f42" fmla="*/ f38 1 2"/>
              <a:gd name="f43" fmla="*/ f39 1 2"/>
              <a:gd name="f44" fmla="min f39 f38"/>
              <a:gd name="f45" fmla="*/ f39 f17 1"/>
              <a:gd name="f46" fmla="+- f16 f42 0"/>
              <a:gd name="f47" fmla="+- f16 f43 0"/>
              <a:gd name="f48" fmla="*/ f44 f18 1"/>
              <a:gd name="f49" fmla="*/ f45 1 200000"/>
              <a:gd name="f50" fmla="*/ f48 1 100000"/>
              <a:gd name="f51" fmla="+- f47 0 f49"/>
              <a:gd name="f52" fmla="+- f47 f49 0"/>
              <a:gd name="f53" fmla="*/ f47 f32 1"/>
              <a:gd name="f54" fmla="*/ f46 f32 1"/>
              <a:gd name="f55" fmla="+- f36 0 f50"/>
              <a:gd name="f56" fmla="*/ f51 f50 1"/>
              <a:gd name="f57" fmla="*/ f51 f32 1"/>
              <a:gd name="f58" fmla="*/ f52 f32 1"/>
              <a:gd name="f59" fmla="*/ f50 f32 1"/>
              <a:gd name="f60" fmla="*/ f56 1 f43"/>
              <a:gd name="f61" fmla="*/ f55 f32 1"/>
              <a:gd name="f62" fmla="+- f50 0 f60"/>
              <a:gd name="f63" fmla="+- f55 f60 0"/>
              <a:gd name="f64" fmla="*/ f62 f32 1"/>
              <a:gd name="f65" fmla="*/ f63 f32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0">
                <a:pos x="f37" y="f59"/>
              </a:cxn>
              <a:cxn ang="f30">
                <a:pos x="f57" y="f54"/>
              </a:cxn>
              <a:cxn ang="f30">
                <a:pos x="f37" y="f61"/>
              </a:cxn>
              <a:cxn ang="f31">
                <a:pos x="f40" y="f61"/>
              </a:cxn>
              <a:cxn ang="f31">
                <a:pos x="f58" y="f54"/>
              </a:cxn>
              <a:cxn ang="f31">
                <a:pos x="f40" y="f59"/>
              </a:cxn>
            </a:cxnLst>
            <a:rect l="f57" t="f64" r="f58" b="f65"/>
            <a:pathLst>
              <a:path>
                <a:moveTo>
                  <a:pt x="f37" y="f59"/>
                </a:moveTo>
                <a:lnTo>
                  <a:pt x="f53" y="f37"/>
                </a:lnTo>
                <a:lnTo>
                  <a:pt x="f40" y="f59"/>
                </a:lnTo>
                <a:lnTo>
                  <a:pt x="f58" y="f59"/>
                </a:lnTo>
                <a:lnTo>
                  <a:pt x="f58" y="f61"/>
                </a:lnTo>
                <a:lnTo>
                  <a:pt x="f40" y="f61"/>
                </a:lnTo>
                <a:lnTo>
                  <a:pt x="f53" y="f41"/>
                </a:lnTo>
                <a:lnTo>
                  <a:pt x="f37" y="f61"/>
                </a:lnTo>
                <a:lnTo>
                  <a:pt x="f57" y="f61"/>
                </a:lnTo>
                <a:lnTo>
                  <a:pt x="f57" y="f59"/>
                </a:lnTo>
                <a:close/>
              </a:path>
            </a:pathLst>
          </a:custGeom>
          <a:solidFill>
            <a:srgbClr val="4472C4"/>
          </a:solidFill>
          <a:ln w="12701" cap="flat">
            <a:solidFill>
              <a:srgbClr val="2F528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4204F32B-C6FA-DD1E-EB17-48E641E00AE4}"/>
              </a:ext>
            </a:extLst>
          </p:cNvPr>
          <p:cNvSpPr txBox="1"/>
          <p:nvPr/>
        </p:nvSpPr>
        <p:spPr>
          <a:xfrm>
            <a:off x="6579565" y="656027"/>
            <a:ext cx="1399233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cunning:orca</a:t>
            </a:r>
          </a:p>
        </p:txBody>
      </p:sp>
      <p:sp>
        <p:nvSpPr>
          <p:cNvPr id="16" name="Textfeld 18">
            <a:extLst>
              <a:ext uri="{FF2B5EF4-FFF2-40B4-BE49-F238E27FC236}">
                <a16:creationId xmlns:a16="http://schemas.microsoft.com/office/drawing/2014/main" id="{D758EC33-A679-4201-EA04-5BAB31BC2EA7}"/>
              </a:ext>
            </a:extLst>
          </p:cNvPr>
          <p:cNvSpPr txBox="1"/>
          <p:nvPr/>
        </p:nvSpPr>
        <p:spPr>
          <a:xfrm>
            <a:off x="4886233" y="2767678"/>
            <a:ext cx="1935748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ugly:meeter</a:t>
            </a:r>
          </a:p>
        </p:txBody>
      </p:sp>
      <p:pic>
        <p:nvPicPr>
          <p:cNvPr id="17" name="Picture 2" descr="Shop mit LoRaWAN Gateways, Sensoren">
            <a:extLst>
              <a:ext uri="{FF2B5EF4-FFF2-40B4-BE49-F238E27FC236}">
                <a16:creationId xmlns:a16="http://schemas.microsoft.com/office/drawing/2014/main" id="{6BDC7803-88A6-B54B-F5DA-9F3ED4587139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8027727" y="3736503"/>
            <a:ext cx="914400" cy="914400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18" name="Textfeld 17">
            <a:extLst>
              <a:ext uri="{FF2B5EF4-FFF2-40B4-BE49-F238E27FC236}">
                <a16:creationId xmlns:a16="http://schemas.microsoft.com/office/drawing/2014/main" id="{997A8BCC-6B21-61D5-4E0C-F934E4A4DD3A}"/>
              </a:ext>
            </a:extLst>
          </p:cNvPr>
          <p:cNvSpPr txBox="1"/>
          <p:nvPr/>
        </p:nvSpPr>
        <p:spPr>
          <a:xfrm>
            <a:off x="7778435" y="4650903"/>
            <a:ext cx="1156533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IoT Device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68A629AC-9AA9-E548-E2C8-FE2735C466C6}"/>
              </a:ext>
            </a:extLst>
          </p:cNvPr>
          <p:cNvSpPr txBox="1"/>
          <p:nvPr/>
        </p:nvSpPr>
        <p:spPr>
          <a:xfrm>
            <a:off x="7739582" y="3449848"/>
            <a:ext cx="1935748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stunning:button</a:t>
            </a:r>
          </a:p>
        </p:txBody>
      </p:sp>
      <p:pic>
        <p:nvPicPr>
          <p:cNvPr id="20" name="Picture 2" descr="Shop mit LoRaWAN Gateways, Sensoren">
            <a:extLst>
              <a:ext uri="{FF2B5EF4-FFF2-40B4-BE49-F238E27FC236}">
                <a16:creationId xmlns:a16="http://schemas.microsoft.com/office/drawing/2014/main" id="{BAB6E2D8-48F2-9358-8786-197BC147B66B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0610240" y="3736723"/>
            <a:ext cx="914400" cy="914400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21" name="Textfeld 40">
            <a:extLst>
              <a:ext uri="{FF2B5EF4-FFF2-40B4-BE49-F238E27FC236}">
                <a16:creationId xmlns:a16="http://schemas.microsoft.com/office/drawing/2014/main" id="{A054553A-F80D-30FE-7EFF-53365D37234C}"/>
              </a:ext>
            </a:extLst>
          </p:cNvPr>
          <p:cNvSpPr txBox="1"/>
          <p:nvPr/>
        </p:nvSpPr>
        <p:spPr>
          <a:xfrm>
            <a:off x="10360947" y="4651123"/>
            <a:ext cx="1156533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IoT Device</a:t>
            </a:r>
          </a:p>
        </p:txBody>
      </p:sp>
      <p:sp>
        <p:nvSpPr>
          <p:cNvPr id="22" name="Textfeld 41">
            <a:extLst>
              <a:ext uri="{FF2B5EF4-FFF2-40B4-BE49-F238E27FC236}">
                <a16:creationId xmlns:a16="http://schemas.microsoft.com/office/drawing/2014/main" id="{A3ACDEA4-207D-0682-C424-4FC7D29A5583}"/>
              </a:ext>
            </a:extLst>
          </p:cNvPr>
          <p:cNvSpPr txBox="1"/>
          <p:nvPr/>
        </p:nvSpPr>
        <p:spPr>
          <a:xfrm>
            <a:off x="10322094" y="3450058"/>
            <a:ext cx="1935748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keen:switch</a:t>
            </a:r>
          </a:p>
        </p:txBody>
      </p:sp>
      <p:sp>
        <p:nvSpPr>
          <p:cNvPr id="23" name="Pfeil: nach oben und unten 42">
            <a:extLst>
              <a:ext uri="{FF2B5EF4-FFF2-40B4-BE49-F238E27FC236}">
                <a16:creationId xmlns:a16="http://schemas.microsoft.com/office/drawing/2014/main" id="{9FBE1D7C-3B15-037C-FC3A-0FA1DA26A953}"/>
              </a:ext>
            </a:extLst>
          </p:cNvPr>
          <p:cNvSpPr/>
          <p:nvPr/>
        </p:nvSpPr>
        <p:spPr>
          <a:xfrm rot="6066970">
            <a:off x="6813010" y="3052211"/>
            <a:ext cx="348011" cy="1581153"/>
          </a:xfrm>
          <a:custGeom>
            <a:avLst>
              <a:gd name="f9" fmla="val 50000"/>
              <a:gd name="f10" fmla="val 50000"/>
            </a:avLst>
            <a:gdLst>
              <a:gd name="f2" fmla="val 10800000"/>
              <a:gd name="f3" fmla="val 5400000"/>
              <a:gd name="f4" fmla="val 180"/>
              <a:gd name="f5" fmla="val w"/>
              <a:gd name="f6" fmla="val h"/>
              <a:gd name="f7" fmla="val ss"/>
              <a:gd name="f8" fmla="val 0"/>
              <a:gd name="f9" fmla="val 50000"/>
              <a:gd name="f10" fmla="val 50000"/>
              <a:gd name="f11" fmla="+- 0 0 -270"/>
              <a:gd name="f12" fmla="+- 0 0 -90"/>
              <a:gd name="f13" fmla="abs f5"/>
              <a:gd name="f14" fmla="abs f6"/>
              <a:gd name="f15" fmla="abs f7"/>
              <a:gd name="f16" fmla="val f8"/>
              <a:gd name="f17" fmla="val f9"/>
              <a:gd name="f18" fmla="val f10"/>
              <a:gd name="f19" fmla="*/ f11 f2 1"/>
              <a:gd name="f20" fmla="*/ f12 f2 1"/>
              <a:gd name="f21" fmla="?: f13 f5 1"/>
              <a:gd name="f22" fmla="?: f14 f6 1"/>
              <a:gd name="f23" fmla="?: f15 f7 1"/>
              <a:gd name="f24" fmla="*/ f19 1 f4"/>
              <a:gd name="f25" fmla="*/ f20 1 f4"/>
              <a:gd name="f26" fmla="*/ f21 1 21600"/>
              <a:gd name="f27" fmla="*/ f22 1 21600"/>
              <a:gd name="f28" fmla="*/ 21600 f21 1"/>
              <a:gd name="f29" fmla="*/ 21600 f22 1"/>
              <a:gd name="f30" fmla="+- f24 0 f3"/>
              <a:gd name="f31" fmla="+- f25 0 f3"/>
              <a:gd name="f32" fmla="min f27 f26"/>
              <a:gd name="f33" fmla="*/ f28 1 f23"/>
              <a:gd name="f34" fmla="*/ f29 1 f23"/>
              <a:gd name="f35" fmla="val f33"/>
              <a:gd name="f36" fmla="val f34"/>
              <a:gd name="f37" fmla="*/ f16 f32 1"/>
              <a:gd name="f38" fmla="+- f36 0 f16"/>
              <a:gd name="f39" fmla="+- f35 0 f16"/>
              <a:gd name="f40" fmla="*/ f35 f32 1"/>
              <a:gd name="f41" fmla="*/ f36 f32 1"/>
              <a:gd name="f42" fmla="*/ f38 1 2"/>
              <a:gd name="f43" fmla="*/ f39 1 2"/>
              <a:gd name="f44" fmla="min f39 f38"/>
              <a:gd name="f45" fmla="*/ f39 f17 1"/>
              <a:gd name="f46" fmla="+- f16 f42 0"/>
              <a:gd name="f47" fmla="+- f16 f43 0"/>
              <a:gd name="f48" fmla="*/ f44 f18 1"/>
              <a:gd name="f49" fmla="*/ f45 1 200000"/>
              <a:gd name="f50" fmla="*/ f48 1 100000"/>
              <a:gd name="f51" fmla="+- f47 0 f49"/>
              <a:gd name="f52" fmla="+- f47 f49 0"/>
              <a:gd name="f53" fmla="*/ f47 f32 1"/>
              <a:gd name="f54" fmla="*/ f46 f32 1"/>
              <a:gd name="f55" fmla="+- f36 0 f50"/>
              <a:gd name="f56" fmla="*/ f51 f50 1"/>
              <a:gd name="f57" fmla="*/ f51 f32 1"/>
              <a:gd name="f58" fmla="*/ f52 f32 1"/>
              <a:gd name="f59" fmla="*/ f50 f32 1"/>
              <a:gd name="f60" fmla="*/ f56 1 f43"/>
              <a:gd name="f61" fmla="*/ f55 f32 1"/>
              <a:gd name="f62" fmla="+- f50 0 f60"/>
              <a:gd name="f63" fmla="+- f55 f60 0"/>
              <a:gd name="f64" fmla="*/ f62 f32 1"/>
              <a:gd name="f65" fmla="*/ f63 f32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0">
                <a:pos x="f37" y="f59"/>
              </a:cxn>
              <a:cxn ang="f30">
                <a:pos x="f57" y="f54"/>
              </a:cxn>
              <a:cxn ang="f30">
                <a:pos x="f37" y="f61"/>
              </a:cxn>
              <a:cxn ang="f31">
                <a:pos x="f40" y="f61"/>
              </a:cxn>
              <a:cxn ang="f31">
                <a:pos x="f58" y="f54"/>
              </a:cxn>
              <a:cxn ang="f31">
                <a:pos x="f40" y="f59"/>
              </a:cxn>
            </a:cxnLst>
            <a:rect l="f57" t="f64" r="f58" b="f65"/>
            <a:pathLst>
              <a:path>
                <a:moveTo>
                  <a:pt x="f37" y="f59"/>
                </a:moveTo>
                <a:lnTo>
                  <a:pt x="f53" y="f37"/>
                </a:lnTo>
                <a:lnTo>
                  <a:pt x="f40" y="f59"/>
                </a:lnTo>
                <a:lnTo>
                  <a:pt x="f58" y="f59"/>
                </a:lnTo>
                <a:lnTo>
                  <a:pt x="f58" y="f61"/>
                </a:lnTo>
                <a:lnTo>
                  <a:pt x="f40" y="f61"/>
                </a:lnTo>
                <a:lnTo>
                  <a:pt x="f53" y="f41"/>
                </a:lnTo>
                <a:lnTo>
                  <a:pt x="f37" y="f61"/>
                </a:lnTo>
                <a:lnTo>
                  <a:pt x="f57" y="f61"/>
                </a:lnTo>
                <a:lnTo>
                  <a:pt x="f57" y="f59"/>
                </a:lnTo>
                <a:close/>
              </a:path>
            </a:pathLst>
          </a:custGeom>
          <a:solidFill>
            <a:srgbClr val="4472C4"/>
          </a:solidFill>
          <a:ln w="12701" cap="flat">
            <a:solidFill>
              <a:srgbClr val="2F528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24" name="Pfeil: nach oben und unten 43">
            <a:extLst>
              <a:ext uri="{FF2B5EF4-FFF2-40B4-BE49-F238E27FC236}">
                <a16:creationId xmlns:a16="http://schemas.microsoft.com/office/drawing/2014/main" id="{D2455AEB-57C0-00F2-E40A-82BD4E48BA9B}"/>
              </a:ext>
            </a:extLst>
          </p:cNvPr>
          <p:cNvSpPr/>
          <p:nvPr/>
        </p:nvSpPr>
        <p:spPr>
          <a:xfrm rot="7158248">
            <a:off x="9276698" y="1312513"/>
            <a:ext cx="308406" cy="2547361"/>
          </a:xfrm>
          <a:custGeom>
            <a:avLst>
              <a:gd name="f9" fmla="val 50000"/>
              <a:gd name="f10" fmla="val 50000"/>
            </a:avLst>
            <a:gdLst>
              <a:gd name="f2" fmla="val 10800000"/>
              <a:gd name="f3" fmla="val 5400000"/>
              <a:gd name="f4" fmla="val 180"/>
              <a:gd name="f5" fmla="val w"/>
              <a:gd name="f6" fmla="val h"/>
              <a:gd name="f7" fmla="val ss"/>
              <a:gd name="f8" fmla="val 0"/>
              <a:gd name="f9" fmla="val 50000"/>
              <a:gd name="f10" fmla="val 50000"/>
              <a:gd name="f11" fmla="+- 0 0 -270"/>
              <a:gd name="f12" fmla="+- 0 0 -90"/>
              <a:gd name="f13" fmla="abs f5"/>
              <a:gd name="f14" fmla="abs f6"/>
              <a:gd name="f15" fmla="abs f7"/>
              <a:gd name="f16" fmla="val f8"/>
              <a:gd name="f17" fmla="val f9"/>
              <a:gd name="f18" fmla="val f10"/>
              <a:gd name="f19" fmla="*/ f11 f2 1"/>
              <a:gd name="f20" fmla="*/ f12 f2 1"/>
              <a:gd name="f21" fmla="?: f13 f5 1"/>
              <a:gd name="f22" fmla="?: f14 f6 1"/>
              <a:gd name="f23" fmla="?: f15 f7 1"/>
              <a:gd name="f24" fmla="*/ f19 1 f4"/>
              <a:gd name="f25" fmla="*/ f20 1 f4"/>
              <a:gd name="f26" fmla="*/ f21 1 21600"/>
              <a:gd name="f27" fmla="*/ f22 1 21600"/>
              <a:gd name="f28" fmla="*/ 21600 f21 1"/>
              <a:gd name="f29" fmla="*/ 21600 f22 1"/>
              <a:gd name="f30" fmla="+- f24 0 f3"/>
              <a:gd name="f31" fmla="+- f25 0 f3"/>
              <a:gd name="f32" fmla="min f27 f26"/>
              <a:gd name="f33" fmla="*/ f28 1 f23"/>
              <a:gd name="f34" fmla="*/ f29 1 f23"/>
              <a:gd name="f35" fmla="val f33"/>
              <a:gd name="f36" fmla="val f34"/>
              <a:gd name="f37" fmla="*/ f16 f32 1"/>
              <a:gd name="f38" fmla="+- f36 0 f16"/>
              <a:gd name="f39" fmla="+- f35 0 f16"/>
              <a:gd name="f40" fmla="*/ f35 f32 1"/>
              <a:gd name="f41" fmla="*/ f36 f32 1"/>
              <a:gd name="f42" fmla="*/ f38 1 2"/>
              <a:gd name="f43" fmla="*/ f39 1 2"/>
              <a:gd name="f44" fmla="min f39 f38"/>
              <a:gd name="f45" fmla="*/ f39 f17 1"/>
              <a:gd name="f46" fmla="+- f16 f42 0"/>
              <a:gd name="f47" fmla="+- f16 f43 0"/>
              <a:gd name="f48" fmla="*/ f44 f18 1"/>
              <a:gd name="f49" fmla="*/ f45 1 200000"/>
              <a:gd name="f50" fmla="*/ f48 1 100000"/>
              <a:gd name="f51" fmla="+- f47 0 f49"/>
              <a:gd name="f52" fmla="+- f47 f49 0"/>
              <a:gd name="f53" fmla="*/ f47 f32 1"/>
              <a:gd name="f54" fmla="*/ f46 f32 1"/>
              <a:gd name="f55" fmla="+- f36 0 f50"/>
              <a:gd name="f56" fmla="*/ f51 f50 1"/>
              <a:gd name="f57" fmla="*/ f51 f32 1"/>
              <a:gd name="f58" fmla="*/ f52 f32 1"/>
              <a:gd name="f59" fmla="*/ f50 f32 1"/>
              <a:gd name="f60" fmla="*/ f56 1 f43"/>
              <a:gd name="f61" fmla="*/ f55 f32 1"/>
              <a:gd name="f62" fmla="+- f50 0 f60"/>
              <a:gd name="f63" fmla="+- f55 f60 0"/>
              <a:gd name="f64" fmla="*/ f62 f32 1"/>
              <a:gd name="f65" fmla="*/ f63 f32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0">
                <a:pos x="f37" y="f59"/>
              </a:cxn>
              <a:cxn ang="f30">
                <a:pos x="f57" y="f54"/>
              </a:cxn>
              <a:cxn ang="f30">
                <a:pos x="f37" y="f61"/>
              </a:cxn>
              <a:cxn ang="f31">
                <a:pos x="f40" y="f61"/>
              </a:cxn>
              <a:cxn ang="f31">
                <a:pos x="f58" y="f54"/>
              </a:cxn>
              <a:cxn ang="f31">
                <a:pos x="f40" y="f59"/>
              </a:cxn>
            </a:cxnLst>
            <a:rect l="f57" t="f64" r="f58" b="f65"/>
            <a:pathLst>
              <a:path>
                <a:moveTo>
                  <a:pt x="f37" y="f59"/>
                </a:moveTo>
                <a:lnTo>
                  <a:pt x="f53" y="f37"/>
                </a:lnTo>
                <a:lnTo>
                  <a:pt x="f40" y="f59"/>
                </a:lnTo>
                <a:lnTo>
                  <a:pt x="f58" y="f59"/>
                </a:lnTo>
                <a:lnTo>
                  <a:pt x="f58" y="f61"/>
                </a:lnTo>
                <a:lnTo>
                  <a:pt x="f40" y="f61"/>
                </a:lnTo>
                <a:lnTo>
                  <a:pt x="f53" y="f41"/>
                </a:lnTo>
                <a:lnTo>
                  <a:pt x="f37" y="f61"/>
                </a:lnTo>
                <a:lnTo>
                  <a:pt x="f57" y="f61"/>
                </a:lnTo>
                <a:lnTo>
                  <a:pt x="f57" y="f59"/>
                </a:lnTo>
                <a:close/>
              </a:path>
            </a:pathLst>
          </a:custGeom>
          <a:solidFill>
            <a:srgbClr val="4472C4"/>
          </a:solidFill>
          <a:ln w="12701" cap="flat">
            <a:solidFill>
              <a:srgbClr val="2F528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25" name="Textfeld 14">
            <a:extLst>
              <a:ext uri="{FF2B5EF4-FFF2-40B4-BE49-F238E27FC236}">
                <a16:creationId xmlns:a16="http://schemas.microsoft.com/office/drawing/2014/main" id="{B0A631AB-D503-5C91-D25E-D167A6686133}"/>
              </a:ext>
            </a:extLst>
          </p:cNvPr>
          <p:cNvSpPr txBox="1"/>
          <p:nvPr/>
        </p:nvSpPr>
        <p:spPr>
          <a:xfrm>
            <a:off x="7455880" y="2392491"/>
            <a:ext cx="2326983" cy="646334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Übertragen der </a:t>
            </a:r>
            <a:br>
              <a: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</a:br>
            <a:r>
              <a: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Netzwerkkonfiguration</a:t>
            </a:r>
          </a:p>
        </p:txBody>
      </p:sp>
      <p:pic>
        <p:nvPicPr>
          <p:cNvPr id="26" name="Picture 2" descr="Shop mit LoRaWAN Gateways, Sensoren">
            <a:extLst>
              <a:ext uri="{FF2B5EF4-FFF2-40B4-BE49-F238E27FC236}">
                <a16:creationId xmlns:a16="http://schemas.microsoft.com/office/drawing/2014/main" id="{7EB20CA0-A54D-BF85-1948-2F8C31E7381D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8942127" y="3736503"/>
            <a:ext cx="914400" cy="914400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27" name="Picture 2" descr="Shop mit LoRaWAN Gateways, Sensoren">
            <a:extLst>
              <a:ext uri="{FF2B5EF4-FFF2-40B4-BE49-F238E27FC236}">
                <a16:creationId xmlns:a16="http://schemas.microsoft.com/office/drawing/2014/main" id="{D4B1840C-FF97-286D-E595-EC5F742FC329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9094521" y="3888906"/>
            <a:ext cx="914400" cy="914400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28" name="Picture 2" descr="Shop mit LoRaWAN Gateways, Sensoren">
            <a:extLst>
              <a:ext uri="{FF2B5EF4-FFF2-40B4-BE49-F238E27FC236}">
                <a16:creationId xmlns:a16="http://schemas.microsoft.com/office/drawing/2014/main" id="{47D4240D-7069-A645-C1B4-3A5E09E2FBD1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9246924" y="4041300"/>
            <a:ext cx="914400" cy="914400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29" name="Picture 2" descr="Shop mit LoRaWAN Gateways, Sensoren">
            <a:extLst>
              <a:ext uri="{FF2B5EF4-FFF2-40B4-BE49-F238E27FC236}">
                <a16:creationId xmlns:a16="http://schemas.microsoft.com/office/drawing/2014/main" id="{C326EFD7-B722-D360-0CAE-714A8ACB6A67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9399327" y="4193703"/>
            <a:ext cx="914400" cy="914400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30" name="Picture 2" descr="Shop mit LoRaWAN Gateways, Sensoren">
            <a:extLst>
              <a:ext uri="{FF2B5EF4-FFF2-40B4-BE49-F238E27FC236}">
                <a16:creationId xmlns:a16="http://schemas.microsoft.com/office/drawing/2014/main" id="{26004957-6739-83B6-2E36-36B3ABDD269B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9551721" y="4346106"/>
            <a:ext cx="914400" cy="914400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31" name="Picture 2" descr="Shop mit LoRaWAN Gateways, Sensoren">
            <a:extLst>
              <a:ext uri="{FF2B5EF4-FFF2-40B4-BE49-F238E27FC236}">
                <a16:creationId xmlns:a16="http://schemas.microsoft.com/office/drawing/2014/main" id="{A1BEE5A7-1602-CFF2-5E16-7502950185E6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9704124" y="4498500"/>
            <a:ext cx="914400" cy="914400"/>
          </a:xfrm>
          <a:prstGeom prst="rect">
            <a:avLst/>
          </a:prstGeom>
          <a:noFill/>
          <a:ln cap="flat">
            <a:noFill/>
          </a:ln>
        </p:spPr>
      </p:pic>
    </p:spTree>
    <p:extLst>
      <p:ext uri="{BB962C8B-B14F-4D97-AF65-F5344CB8AC3E}">
        <p14:creationId xmlns:p14="http://schemas.microsoft.com/office/powerpoint/2010/main" val="31212713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4" descr="Laptop mit einfarbiger Füllung">
            <a:extLst>
              <a:ext uri="{FF2B5EF4-FFF2-40B4-BE49-F238E27FC236}">
                <a16:creationId xmlns:a16="http://schemas.microsoft.com/office/drawing/2014/main" id="{CCDCB557-F411-87A7-56AB-44E47BAD14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4556" y="3182203"/>
            <a:ext cx="914400" cy="914400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3" name="Picture 2" descr="Shop mit LoRaWAN Gateways, Sensoren">
            <a:extLst>
              <a:ext uri="{FF2B5EF4-FFF2-40B4-BE49-F238E27FC236}">
                <a16:creationId xmlns:a16="http://schemas.microsoft.com/office/drawing/2014/main" id="{0209F45C-3302-4740-14E5-2B78BB3C3957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6821981" y="1076495"/>
            <a:ext cx="914400" cy="914400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4" name="Grafik 6" descr="Drahtlosrouter Silhouette">
            <a:extLst>
              <a:ext uri="{FF2B5EF4-FFF2-40B4-BE49-F238E27FC236}">
                <a16:creationId xmlns:a16="http://schemas.microsoft.com/office/drawing/2014/main" id="{BDA03E6C-892C-062B-ECA9-83B4D29F1FA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24556" y="1195459"/>
            <a:ext cx="914400" cy="914400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5" name="Grafik 8" descr="Synchronisierende Cloud Silhouette">
            <a:extLst>
              <a:ext uri="{FF2B5EF4-FFF2-40B4-BE49-F238E27FC236}">
                <a16:creationId xmlns:a16="http://schemas.microsoft.com/office/drawing/2014/main" id="{71D81AC3-9B1A-B5E6-E9AC-971795DCF35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144548" y="1195459"/>
            <a:ext cx="914400" cy="914400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6" name="Pfeil: nach oben und unten 9">
            <a:extLst>
              <a:ext uri="{FF2B5EF4-FFF2-40B4-BE49-F238E27FC236}">
                <a16:creationId xmlns:a16="http://schemas.microsoft.com/office/drawing/2014/main" id="{468884C6-E9FB-CF19-0321-D5B9ACC0CAC5}"/>
              </a:ext>
            </a:extLst>
          </p:cNvPr>
          <p:cNvSpPr/>
          <p:nvPr/>
        </p:nvSpPr>
        <p:spPr>
          <a:xfrm>
            <a:off x="1452908" y="2249488"/>
            <a:ext cx="257696" cy="789712"/>
          </a:xfrm>
          <a:custGeom>
            <a:avLst>
              <a:gd name="f9" fmla="val 50000"/>
              <a:gd name="f10" fmla="val 50000"/>
            </a:avLst>
            <a:gdLst>
              <a:gd name="f2" fmla="val 10800000"/>
              <a:gd name="f3" fmla="val 5400000"/>
              <a:gd name="f4" fmla="val 180"/>
              <a:gd name="f5" fmla="val w"/>
              <a:gd name="f6" fmla="val h"/>
              <a:gd name="f7" fmla="val ss"/>
              <a:gd name="f8" fmla="val 0"/>
              <a:gd name="f9" fmla="val 50000"/>
              <a:gd name="f10" fmla="val 50000"/>
              <a:gd name="f11" fmla="+- 0 0 -270"/>
              <a:gd name="f12" fmla="+- 0 0 -90"/>
              <a:gd name="f13" fmla="abs f5"/>
              <a:gd name="f14" fmla="abs f6"/>
              <a:gd name="f15" fmla="abs f7"/>
              <a:gd name="f16" fmla="val f8"/>
              <a:gd name="f17" fmla="val f9"/>
              <a:gd name="f18" fmla="val f10"/>
              <a:gd name="f19" fmla="*/ f11 f2 1"/>
              <a:gd name="f20" fmla="*/ f12 f2 1"/>
              <a:gd name="f21" fmla="?: f13 f5 1"/>
              <a:gd name="f22" fmla="?: f14 f6 1"/>
              <a:gd name="f23" fmla="?: f15 f7 1"/>
              <a:gd name="f24" fmla="*/ f19 1 f4"/>
              <a:gd name="f25" fmla="*/ f20 1 f4"/>
              <a:gd name="f26" fmla="*/ f21 1 21600"/>
              <a:gd name="f27" fmla="*/ f22 1 21600"/>
              <a:gd name="f28" fmla="*/ 21600 f21 1"/>
              <a:gd name="f29" fmla="*/ 21600 f22 1"/>
              <a:gd name="f30" fmla="+- f24 0 f3"/>
              <a:gd name="f31" fmla="+- f25 0 f3"/>
              <a:gd name="f32" fmla="min f27 f26"/>
              <a:gd name="f33" fmla="*/ f28 1 f23"/>
              <a:gd name="f34" fmla="*/ f29 1 f23"/>
              <a:gd name="f35" fmla="val f33"/>
              <a:gd name="f36" fmla="val f34"/>
              <a:gd name="f37" fmla="*/ f16 f32 1"/>
              <a:gd name="f38" fmla="+- f36 0 f16"/>
              <a:gd name="f39" fmla="+- f35 0 f16"/>
              <a:gd name="f40" fmla="*/ f35 f32 1"/>
              <a:gd name="f41" fmla="*/ f36 f32 1"/>
              <a:gd name="f42" fmla="*/ f38 1 2"/>
              <a:gd name="f43" fmla="*/ f39 1 2"/>
              <a:gd name="f44" fmla="min f39 f38"/>
              <a:gd name="f45" fmla="*/ f39 f17 1"/>
              <a:gd name="f46" fmla="+- f16 f42 0"/>
              <a:gd name="f47" fmla="+- f16 f43 0"/>
              <a:gd name="f48" fmla="*/ f44 f18 1"/>
              <a:gd name="f49" fmla="*/ f45 1 200000"/>
              <a:gd name="f50" fmla="*/ f48 1 100000"/>
              <a:gd name="f51" fmla="+- f47 0 f49"/>
              <a:gd name="f52" fmla="+- f47 f49 0"/>
              <a:gd name="f53" fmla="*/ f47 f32 1"/>
              <a:gd name="f54" fmla="*/ f46 f32 1"/>
              <a:gd name="f55" fmla="+- f36 0 f50"/>
              <a:gd name="f56" fmla="*/ f51 f50 1"/>
              <a:gd name="f57" fmla="*/ f51 f32 1"/>
              <a:gd name="f58" fmla="*/ f52 f32 1"/>
              <a:gd name="f59" fmla="*/ f50 f32 1"/>
              <a:gd name="f60" fmla="*/ f56 1 f43"/>
              <a:gd name="f61" fmla="*/ f55 f32 1"/>
              <a:gd name="f62" fmla="+- f50 0 f60"/>
              <a:gd name="f63" fmla="+- f55 f60 0"/>
              <a:gd name="f64" fmla="*/ f62 f32 1"/>
              <a:gd name="f65" fmla="*/ f63 f32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0">
                <a:pos x="f37" y="f59"/>
              </a:cxn>
              <a:cxn ang="f30">
                <a:pos x="f57" y="f54"/>
              </a:cxn>
              <a:cxn ang="f30">
                <a:pos x="f37" y="f61"/>
              </a:cxn>
              <a:cxn ang="f31">
                <a:pos x="f40" y="f61"/>
              </a:cxn>
              <a:cxn ang="f31">
                <a:pos x="f58" y="f54"/>
              </a:cxn>
              <a:cxn ang="f31">
                <a:pos x="f40" y="f59"/>
              </a:cxn>
            </a:cxnLst>
            <a:rect l="f57" t="f64" r="f58" b="f65"/>
            <a:pathLst>
              <a:path>
                <a:moveTo>
                  <a:pt x="f37" y="f59"/>
                </a:moveTo>
                <a:lnTo>
                  <a:pt x="f53" y="f37"/>
                </a:lnTo>
                <a:lnTo>
                  <a:pt x="f40" y="f59"/>
                </a:lnTo>
                <a:lnTo>
                  <a:pt x="f58" y="f59"/>
                </a:lnTo>
                <a:lnTo>
                  <a:pt x="f58" y="f61"/>
                </a:lnTo>
                <a:lnTo>
                  <a:pt x="f40" y="f61"/>
                </a:lnTo>
                <a:lnTo>
                  <a:pt x="f53" y="f41"/>
                </a:lnTo>
                <a:lnTo>
                  <a:pt x="f37" y="f61"/>
                </a:lnTo>
                <a:lnTo>
                  <a:pt x="f57" y="f61"/>
                </a:lnTo>
                <a:lnTo>
                  <a:pt x="f57" y="f59"/>
                </a:lnTo>
                <a:close/>
              </a:path>
            </a:pathLst>
          </a:custGeom>
          <a:solidFill>
            <a:srgbClr val="4472C4"/>
          </a:solidFill>
          <a:ln w="12701" cap="flat">
            <a:solidFill>
              <a:srgbClr val="2F528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7" name="Pfeil: nach oben und unten 10">
            <a:extLst>
              <a:ext uri="{FF2B5EF4-FFF2-40B4-BE49-F238E27FC236}">
                <a16:creationId xmlns:a16="http://schemas.microsoft.com/office/drawing/2014/main" id="{6FCC509A-FE80-FD5A-416F-179F472EE62B}"/>
              </a:ext>
            </a:extLst>
          </p:cNvPr>
          <p:cNvSpPr/>
          <p:nvPr/>
        </p:nvSpPr>
        <p:spPr>
          <a:xfrm rot="16200004">
            <a:off x="2462909" y="1386651"/>
            <a:ext cx="257696" cy="789712"/>
          </a:xfrm>
          <a:custGeom>
            <a:avLst>
              <a:gd name="f9" fmla="val 50000"/>
              <a:gd name="f10" fmla="val 50000"/>
            </a:avLst>
            <a:gdLst>
              <a:gd name="f2" fmla="val 10800000"/>
              <a:gd name="f3" fmla="val 5400000"/>
              <a:gd name="f4" fmla="val 180"/>
              <a:gd name="f5" fmla="val w"/>
              <a:gd name="f6" fmla="val h"/>
              <a:gd name="f7" fmla="val ss"/>
              <a:gd name="f8" fmla="val 0"/>
              <a:gd name="f9" fmla="val 50000"/>
              <a:gd name="f10" fmla="val 50000"/>
              <a:gd name="f11" fmla="+- 0 0 -270"/>
              <a:gd name="f12" fmla="+- 0 0 -90"/>
              <a:gd name="f13" fmla="abs f5"/>
              <a:gd name="f14" fmla="abs f6"/>
              <a:gd name="f15" fmla="abs f7"/>
              <a:gd name="f16" fmla="val f8"/>
              <a:gd name="f17" fmla="val f9"/>
              <a:gd name="f18" fmla="val f10"/>
              <a:gd name="f19" fmla="*/ f11 f2 1"/>
              <a:gd name="f20" fmla="*/ f12 f2 1"/>
              <a:gd name="f21" fmla="?: f13 f5 1"/>
              <a:gd name="f22" fmla="?: f14 f6 1"/>
              <a:gd name="f23" fmla="?: f15 f7 1"/>
              <a:gd name="f24" fmla="*/ f19 1 f4"/>
              <a:gd name="f25" fmla="*/ f20 1 f4"/>
              <a:gd name="f26" fmla="*/ f21 1 21600"/>
              <a:gd name="f27" fmla="*/ f22 1 21600"/>
              <a:gd name="f28" fmla="*/ 21600 f21 1"/>
              <a:gd name="f29" fmla="*/ 21600 f22 1"/>
              <a:gd name="f30" fmla="+- f24 0 f3"/>
              <a:gd name="f31" fmla="+- f25 0 f3"/>
              <a:gd name="f32" fmla="min f27 f26"/>
              <a:gd name="f33" fmla="*/ f28 1 f23"/>
              <a:gd name="f34" fmla="*/ f29 1 f23"/>
              <a:gd name="f35" fmla="val f33"/>
              <a:gd name="f36" fmla="val f34"/>
              <a:gd name="f37" fmla="*/ f16 f32 1"/>
              <a:gd name="f38" fmla="+- f36 0 f16"/>
              <a:gd name="f39" fmla="+- f35 0 f16"/>
              <a:gd name="f40" fmla="*/ f35 f32 1"/>
              <a:gd name="f41" fmla="*/ f36 f32 1"/>
              <a:gd name="f42" fmla="*/ f38 1 2"/>
              <a:gd name="f43" fmla="*/ f39 1 2"/>
              <a:gd name="f44" fmla="min f39 f38"/>
              <a:gd name="f45" fmla="*/ f39 f17 1"/>
              <a:gd name="f46" fmla="+- f16 f42 0"/>
              <a:gd name="f47" fmla="+- f16 f43 0"/>
              <a:gd name="f48" fmla="*/ f44 f18 1"/>
              <a:gd name="f49" fmla="*/ f45 1 200000"/>
              <a:gd name="f50" fmla="*/ f48 1 100000"/>
              <a:gd name="f51" fmla="+- f47 0 f49"/>
              <a:gd name="f52" fmla="+- f47 f49 0"/>
              <a:gd name="f53" fmla="*/ f47 f32 1"/>
              <a:gd name="f54" fmla="*/ f46 f32 1"/>
              <a:gd name="f55" fmla="+- f36 0 f50"/>
              <a:gd name="f56" fmla="*/ f51 f50 1"/>
              <a:gd name="f57" fmla="*/ f51 f32 1"/>
              <a:gd name="f58" fmla="*/ f52 f32 1"/>
              <a:gd name="f59" fmla="*/ f50 f32 1"/>
              <a:gd name="f60" fmla="*/ f56 1 f43"/>
              <a:gd name="f61" fmla="*/ f55 f32 1"/>
              <a:gd name="f62" fmla="+- f50 0 f60"/>
              <a:gd name="f63" fmla="+- f55 f60 0"/>
              <a:gd name="f64" fmla="*/ f62 f32 1"/>
              <a:gd name="f65" fmla="*/ f63 f32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0">
                <a:pos x="f37" y="f59"/>
              </a:cxn>
              <a:cxn ang="f30">
                <a:pos x="f57" y="f54"/>
              </a:cxn>
              <a:cxn ang="f30">
                <a:pos x="f37" y="f61"/>
              </a:cxn>
              <a:cxn ang="f31">
                <a:pos x="f40" y="f61"/>
              </a:cxn>
              <a:cxn ang="f31">
                <a:pos x="f58" y="f54"/>
              </a:cxn>
              <a:cxn ang="f31">
                <a:pos x="f40" y="f59"/>
              </a:cxn>
            </a:cxnLst>
            <a:rect l="f57" t="f64" r="f58" b="f65"/>
            <a:pathLst>
              <a:path>
                <a:moveTo>
                  <a:pt x="f37" y="f59"/>
                </a:moveTo>
                <a:lnTo>
                  <a:pt x="f53" y="f37"/>
                </a:lnTo>
                <a:lnTo>
                  <a:pt x="f40" y="f59"/>
                </a:lnTo>
                <a:lnTo>
                  <a:pt x="f58" y="f59"/>
                </a:lnTo>
                <a:lnTo>
                  <a:pt x="f58" y="f61"/>
                </a:lnTo>
                <a:lnTo>
                  <a:pt x="f40" y="f61"/>
                </a:lnTo>
                <a:lnTo>
                  <a:pt x="f53" y="f41"/>
                </a:lnTo>
                <a:lnTo>
                  <a:pt x="f37" y="f61"/>
                </a:lnTo>
                <a:lnTo>
                  <a:pt x="f57" y="f61"/>
                </a:lnTo>
                <a:lnTo>
                  <a:pt x="f57" y="f59"/>
                </a:lnTo>
                <a:close/>
              </a:path>
            </a:pathLst>
          </a:custGeom>
          <a:solidFill>
            <a:srgbClr val="4472C4"/>
          </a:solidFill>
          <a:ln w="12701" cap="flat">
            <a:solidFill>
              <a:srgbClr val="2F528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8" name="Textfeld 12">
            <a:extLst>
              <a:ext uri="{FF2B5EF4-FFF2-40B4-BE49-F238E27FC236}">
                <a16:creationId xmlns:a16="http://schemas.microsoft.com/office/drawing/2014/main" id="{AD774AE2-91B8-7E3A-11FE-AD58E1E5FD0A}"/>
              </a:ext>
            </a:extLst>
          </p:cNvPr>
          <p:cNvSpPr txBox="1"/>
          <p:nvPr/>
        </p:nvSpPr>
        <p:spPr>
          <a:xfrm>
            <a:off x="6572688" y="1990895"/>
            <a:ext cx="1156533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IoT Device</a:t>
            </a:r>
          </a:p>
        </p:txBody>
      </p:sp>
      <p:pic>
        <p:nvPicPr>
          <p:cNvPr id="9" name="Grafik 3" descr="Drahtlosrouter mit einfarbiger Füllung">
            <a:extLst>
              <a:ext uri="{FF2B5EF4-FFF2-40B4-BE49-F238E27FC236}">
                <a16:creationId xmlns:a16="http://schemas.microsoft.com/office/drawing/2014/main" id="{9BAEE5BC-42D4-567D-867D-CAC8B76D234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008598" y="1076495"/>
            <a:ext cx="914400" cy="914400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10" name="Pfeil: nach oben und unten 5">
            <a:extLst>
              <a:ext uri="{FF2B5EF4-FFF2-40B4-BE49-F238E27FC236}">
                <a16:creationId xmlns:a16="http://schemas.microsoft.com/office/drawing/2014/main" id="{BF409D54-1131-DB23-87DB-37D8A2B6A04C}"/>
              </a:ext>
            </a:extLst>
          </p:cNvPr>
          <p:cNvSpPr/>
          <p:nvPr/>
        </p:nvSpPr>
        <p:spPr>
          <a:xfrm rot="14104729">
            <a:off x="4661471" y="1946309"/>
            <a:ext cx="257696" cy="732891"/>
          </a:xfrm>
          <a:custGeom>
            <a:avLst>
              <a:gd name="f9" fmla="val 50000"/>
              <a:gd name="f10" fmla="val 50000"/>
            </a:avLst>
            <a:gdLst>
              <a:gd name="f2" fmla="val 10800000"/>
              <a:gd name="f3" fmla="val 5400000"/>
              <a:gd name="f4" fmla="val 180"/>
              <a:gd name="f5" fmla="val w"/>
              <a:gd name="f6" fmla="val h"/>
              <a:gd name="f7" fmla="val ss"/>
              <a:gd name="f8" fmla="val 0"/>
              <a:gd name="f9" fmla="val 50000"/>
              <a:gd name="f10" fmla="val 50000"/>
              <a:gd name="f11" fmla="+- 0 0 -270"/>
              <a:gd name="f12" fmla="+- 0 0 -90"/>
              <a:gd name="f13" fmla="abs f5"/>
              <a:gd name="f14" fmla="abs f6"/>
              <a:gd name="f15" fmla="abs f7"/>
              <a:gd name="f16" fmla="val f8"/>
              <a:gd name="f17" fmla="val f9"/>
              <a:gd name="f18" fmla="val f10"/>
              <a:gd name="f19" fmla="*/ f11 f2 1"/>
              <a:gd name="f20" fmla="*/ f12 f2 1"/>
              <a:gd name="f21" fmla="?: f13 f5 1"/>
              <a:gd name="f22" fmla="?: f14 f6 1"/>
              <a:gd name="f23" fmla="?: f15 f7 1"/>
              <a:gd name="f24" fmla="*/ f19 1 f4"/>
              <a:gd name="f25" fmla="*/ f20 1 f4"/>
              <a:gd name="f26" fmla="*/ f21 1 21600"/>
              <a:gd name="f27" fmla="*/ f22 1 21600"/>
              <a:gd name="f28" fmla="*/ 21600 f21 1"/>
              <a:gd name="f29" fmla="*/ 21600 f22 1"/>
              <a:gd name="f30" fmla="+- f24 0 f3"/>
              <a:gd name="f31" fmla="+- f25 0 f3"/>
              <a:gd name="f32" fmla="min f27 f26"/>
              <a:gd name="f33" fmla="*/ f28 1 f23"/>
              <a:gd name="f34" fmla="*/ f29 1 f23"/>
              <a:gd name="f35" fmla="val f33"/>
              <a:gd name="f36" fmla="val f34"/>
              <a:gd name="f37" fmla="*/ f16 f32 1"/>
              <a:gd name="f38" fmla="+- f36 0 f16"/>
              <a:gd name="f39" fmla="+- f35 0 f16"/>
              <a:gd name="f40" fmla="*/ f35 f32 1"/>
              <a:gd name="f41" fmla="*/ f36 f32 1"/>
              <a:gd name="f42" fmla="*/ f38 1 2"/>
              <a:gd name="f43" fmla="*/ f39 1 2"/>
              <a:gd name="f44" fmla="min f39 f38"/>
              <a:gd name="f45" fmla="*/ f39 f17 1"/>
              <a:gd name="f46" fmla="+- f16 f42 0"/>
              <a:gd name="f47" fmla="+- f16 f43 0"/>
              <a:gd name="f48" fmla="*/ f44 f18 1"/>
              <a:gd name="f49" fmla="*/ f45 1 200000"/>
              <a:gd name="f50" fmla="*/ f48 1 100000"/>
              <a:gd name="f51" fmla="+- f47 0 f49"/>
              <a:gd name="f52" fmla="+- f47 f49 0"/>
              <a:gd name="f53" fmla="*/ f47 f32 1"/>
              <a:gd name="f54" fmla="*/ f46 f32 1"/>
              <a:gd name="f55" fmla="+- f36 0 f50"/>
              <a:gd name="f56" fmla="*/ f51 f50 1"/>
              <a:gd name="f57" fmla="*/ f51 f32 1"/>
              <a:gd name="f58" fmla="*/ f52 f32 1"/>
              <a:gd name="f59" fmla="*/ f50 f32 1"/>
              <a:gd name="f60" fmla="*/ f56 1 f43"/>
              <a:gd name="f61" fmla="*/ f55 f32 1"/>
              <a:gd name="f62" fmla="+- f50 0 f60"/>
              <a:gd name="f63" fmla="+- f55 f60 0"/>
              <a:gd name="f64" fmla="*/ f62 f32 1"/>
              <a:gd name="f65" fmla="*/ f63 f32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0">
                <a:pos x="f37" y="f59"/>
              </a:cxn>
              <a:cxn ang="f30">
                <a:pos x="f57" y="f54"/>
              </a:cxn>
              <a:cxn ang="f30">
                <a:pos x="f37" y="f61"/>
              </a:cxn>
              <a:cxn ang="f31">
                <a:pos x="f40" y="f61"/>
              </a:cxn>
              <a:cxn ang="f31">
                <a:pos x="f58" y="f54"/>
              </a:cxn>
              <a:cxn ang="f31">
                <a:pos x="f40" y="f59"/>
              </a:cxn>
            </a:cxnLst>
            <a:rect l="f57" t="f64" r="f58" b="f65"/>
            <a:pathLst>
              <a:path>
                <a:moveTo>
                  <a:pt x="f37" y="f59"/>
                </a:moveTo>
                <a:lnTo>
                  <a:pt x="f53" y="f37"/>
                </a:lnTo>
                <a:lnTo>
                  <a:pt x="f40" y="f59"/>
                </a:lnTo>
                <a:lnTo>
                  <a:pt x="f58" y="f59"/>
                </a:lnTo>
                <a:lnTo>
                  <a:pt x="f58" y="f61"/>
                </a:lnTo>
                <a:lnTo>
                  <a:pt x="f40" y="f61"/>
                </a:lnTo>
                <a:lnTo>
                  <a:pt x="f53" y="f41"/>
                </a:lnTo>
                <a:lnTo>
                  <a:pt x="f37" y="f61"/>
                </a:lnTo>
                <a:lnTo>
                  <a:pt x="f57" y="f61"/>
                </a:lnTo>
                <a:lnTo>
                  <a:pt x="f57" y="f59"/>
                </a:lnTo>
                <a:close/>
              </a:path>
            </a:pathLst>
          </a:custGeom>
          <a:solidFill>
            <a:srgbClr val="4472C4"/>
          </a:solidFill>
          <a:ln w="12701" cap="flat">
            <a:solidFill>
              <a:srgbClr val="2F528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11" name="Pfeil: nach oben und unten 7">
            <a:extLst>
              <a:ext uri="{FF2B5EF4-FFF2-40B4-BE49-F238E27FC236}">
                <a16:creationId xmlns:a16="http://schemas.microsoft.com/office/drawing/2014/main" id="{2E54940B-3665-0608-87C8-A5C0382C24D5}"/>
              </a:ext>
            </a:extLst>
          </p:cNvPr>
          <p:cNvSpPr/>
          <p:nvPr/>
        </p:nvSpPr>
        <p:spPr>
          <a:xfrm rot="16200004">
            <a:off x="4460735" y="1350815"/>
            <a:ext cx="257696" cy="789712"/>
          </a:xfrm>
          <a:custGeom>
            <a:avLst>
              <a:gd name="f9" fmla="val 50000"/>
              <a:gd name="f10" fmla="val 50000"/>
            </a:avLst>
            <a:gdLst>
              <a:gd name="f2" fmla="val 10800000"/>
              <a:gd name="f3" fmla="val 5400000"/>
              <a:gd name="f4" fmla="val 180"/>
              <a:gd name="f5" fmla="val w"/>
              <a:gd name="f6" fmla="val h"/>
              <a:gd name="f7" fmla="val ss"/>
              <a:gd name="f8" fmla="val 0"/>
              <a:gd name="f9" fmla="val 50000"/>
              <a:gd name="f10" fmla="val 50000"/>
              <a:gd name="f11" fmla="+- 0 0 -270"/>
              <a:gd name="f12" fmla="+- 0 0 -90"/>
              <a:gd name="f13" fmla="abs f5"/>
              <a:gd name="f14" fmla="abs f6"/>
              <a:gd name="f15" fmla="abs f7"/>
              <a:gd name="f16" fmla="val f8"/>
              <a:gd name="f17" fmla="val f9"/>
              <a:gd name="f18" fmla="val f10"/>
              <a:gd name="f19" fmla="*/ f11 f2 1"/>
              <a:gd name="f20" fmla="*/ f12 f2 1"/>
              <a:gd name="f21" fmla="?: f13 f5 1"/>
              <a:gd name="f22" fmla="?: f14 f6 1"/>
              <a:gd name="f23" fmla="?: f15 f7 1"/>
              <a:gd name="f24" fmla="*/ f19 1 f4"/>
              <a:gd name="f25" fmla="*/ f20 1 f4"/>
              <a:gd name="f26" fmla="*/ f21 1 21600"/>
              <a:gd name="f27" fmla="*/ f22 1 21600"/>
              <a:gd name="f28" fmla="*/ 21600 f21 1"/>
              <a:gd name="f29" fmla="*/ 21600 f22 1"/>
              <a:gd name="f30" fmla="+- f24 0 f3"/>
              <a:gd name="f31" fmla="+- f25 0 f3"/>
              <a:gd name="f32" fmla="min f27 f26"/>
              <a:gd name="f33" fmla="*/ f28 1 f23"/>
              <a:gd name="f34" fmla="*/ f29 1 f23"/>
              <a:gd name="f35" fmla="val f33"/>
              <a:gd name="f36" fmla="val f34"/>
              <a:gd name="f37" fmla="*/ f16 f32 1"/>
              <a:gd name="f38" fmla="+- f36 0 f16"/>
              <a:gd name="f39" fmla="+- f35 0 f16"/>
              <a:gd name="f40" fmla="*/ f35 f32 1"/>
              <a:gd name="f41" fmla="*/ f36 f32 1"/>
              <a:gd name="f42" fmla="*/ f38 1 2"/>
              <a:gd name="f43" fmla="*/ f39 1 2"/>
              <a:gd name="f44" fmla="min f39 f38"/>
              <a:gd name="f45" fmla="*/ f39 f17 1"/>
              <a:gd name="f46" fmla="+- f16 f42 0"/>
              <a:gd name="f47" fmla="+- f16 f43 0"/>
              <a:gd name="f48" fmla="*/ f44 f18 1"/>
              <a:gd name="f49" fmla="*/ f45 1 200000"/>
              <a:gd name="f50" fmla="*/ f48 1 100000"/>
              <a:gd name="f51" fmla="+- f47 0 f49"/>
              <a:gd name="f52" fmla="+- f47 f49 0"/>
              <a:gd name="f53" fmla="*/ f47 f32 1"/>
              <a:gd name="f54" fmla="*/ f46 f32 1"/>
              <a:gd name="f55" fmla="+- f36 0 f50"/>
              <a:gd name="f56" fmla="*/ f51 f50 1"/>
              <a:gd name="f57" fmla="*/ f51 f32 1"/>
              <a:gd name="f58" fmla="*/ f52 f32 1"/>
              <a:gd name="f59" fmla="*/ f50 f32 1"/>
              <a:gd name="f60" fmla="*/ f56 1 f43"/>
              <a:gd name="f61" fmla="*/ f55 f32 1"/>
              <a:gd name="f62" fmla="+- f50 0 f60"/>
              <a:gd name="f63" fmla="+- f55 f60 0"/>
              <a:gd name="f64" fmla="*/ f62 f32 1"/>
              <a:gd name="f65" fmla="*/ f63 f32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0">
                <a:pos x="f37" y="f59"/>
              </a:cxn>
              <a:cxn ang="f30">
                <a:pos x="f57" y="f54"/>
              </a:cxn>
              <a:cxn ang="f30">
                <a:pos x="f37" y="f61"/>
              </a:cxn>
              <a:cxn ang="f31">
                <a:pos x="f40" y="f61"/>
              </a:cxn>
              <a:cxn ang="f31">
                <a:pos x="f58" y="f54"/>
              </a:cxn>
              <a:cxn ang="f31">
                <a:pos x="f40" y="f59"/>
              </a:cxn>
            </a:cxnLst>
            <a:rect l="f57" t="f64" r="f58" b="f65"/>
            <a:pathLst>
              <a:path>
                <a:moveTo>
                  <a:pt x="f37" y="f59"/>
                </a:moveTo>
                <a:lnTo>
                  <a:pt x="f53" y="f37"/>
                </a:lnTo>
                <a:lnTo>
                  <a:pt x="f40" y="f59"/>
                </a:lnTo>
                <a:lnTo>
                  <a:pt x="f58" y="f59"/>
                </a:lnTo>
                <a:lnTo>
                  <a:pt x="f58" y="f61"/>
                </a:lnTo>
                <a:lnTo>
                  <a:pt x="f40" y="f61"/>
                </a:lnTo>
                <a:lnTo>
                  <a:pt x="f53" y="f41"/>
                </a:lnTo>
                <a:lnTo>
                  <a:pt x="f37" y="f61"/>
                </a:lnTo>
                <a:lnTo>
                  <a:pt x="f57" y="f61"/>
                </a:lnTo>
                <a:lnTo>
                  <a:pt x="f57" y="f59"/>
                </a:lnTo>
                <a:close/>
              </a:path>
            </a:pathLst>
          </a:custGeom>
          <a:solidFill>
            <a:srgbClr val="4472C4"/>
          </a:solidFill>
          <a:ln w="12701" cap="flat">
            <a:solidFill>
              <a:srgbClr val="2F528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pic>
        <p:nvPicPr>
          <p:cNvPr id="12" name="Picture 2" descr="Shop mit LoRaWAN Gateways, Sensoren">
            <a:extLst>
              <a:ext uri="{FF2B5EF4-FFF2-40B4-BE49-F238E27FC236}">
                <a16:creationId xmlns:a16="http://schemas.microsoft.com/office/drawing/2014/main" id="{70EBF7E1-9A0A-8B37-1E92-AD831CA3C6B0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3724923" y="2921266"/>
            <a:ext cx="914400" cy="914400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13" name="Textfeld 11">
            <a:extLst>
              <a:ext uri="{FF2B5EF4-FFF2-40B4-BE49-F238E27FC236}">
                <a16:creationId xmlns:a16="http://schemas.microsoft.com/office/drawing/2014/main" id="{E6A258BC-ABBE-2C0F-3FE1-4DAEC7054472}"/>
              </a:ext>
            </a:extLst>
          </p:cNvPr>
          <p:cNvSpPr txBox="1"/>
          <p:nvPr/>
        </p:nvSpPr>
        <p:spPr>
          <a:xfrm>
            <a:off x="3475630" y="3835666"/>
            <a:ext cx="1156533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IoT Device</a:t>
            </a:r>
          </a:p>
        </p:txBody>
      </p:sp>
      <p:sp>
        <p:nvSpPr>
          <p:cNvPr id="14" name="Pfeil: nach oben und unten 15">
            <a:extLst>
              <a:ext uri="{FF2B5EF4-FFF2-40B4-BE49-F238E27FC236}">
                <a16:creationId xmlns:a16="http://schemas.microsoft.com/office/drawing/2014/main" id="{309D4D64-2494-6D19-529C-E1AAF763A48D}"/>
              </a:ext>
            </a:extLst>
          </p:cNvPr>
          <p:cNvSpPr/>
          <p:nvPr/>
        </p:nvSpPr>
        <p:spPr>
          <a:xfrm rot="16200004">
            <a:off x="6243642" y="1350815"/>
            <a:ext cx="257696" cy="789712"/>
          </a:xfrm>
          <a:custGeom>
            <a:avLst>
              <a:gd name="f9" fmla="val 50000"/>
              <a:gd name="f10" fmla="val 50000"/>
            </a:avLst>
            <a:gdLst>
              <a:gd name="f2" fmla="val 10800000"/>
              <a:gd name="f3" fmla="val 5400000"/>
              <a:gd name="f4" fmla="val 180"/>
              <a:gd name="f5" fmla="val w"/>
              <a:gd name="f6" fmla="val h"/>
              <a:gd name="f7" fmla="val ss"/>
              <a:gd name="f8" fmla="val 0"/>
              <a:gd name="f9" fmla="val 50000"/>
              <a:gd name="f10" fmla="val 50000"/>
              <a:gd name="f11" fmla="+- 0 0 -270"/>
              <a:gd name="f12" fmla="+- 0 0 -90"/>
              <a:gd name="f13" fmla="abs f5"/>
              <a:gd name="f14" fmla="abs f6"/>
              <a:gd name="f15" fmla="abs f7"/>
              <a:gd name="f16" fmla="val f8"/>
              <a:gd name="f17" fmla="val f9"/>
              <a:gd name="f18" fmla="val f10"/>
              <a:gd name="f19" fmla="*/ f11 f2 1"/>
              <a:gd name="f20" fmla="*/ f12 f2 1"/>
              <a:gd name="f21" fmla="?: f13 f5 1"/>
              <a:gd name="f22" fmla="?: f14 f6 1"/>
              <a:gd name="f23" fmla="?: f15 f7 1"/>
              <a:gd name="f24" fmla="*/ f19 1 f4"/>
              <a:gd name="f25" fmla="*/ f20 1 f4"/>
              <a:gd name="f26" fmla="*/ f21 1 21600"/>
              <a:gd name="f27" fmla="*/ f22 1 21600"/>
              <a:gd name="f28" fmla="*/ 21600 f21 1"/>
              <a:gd name="f29" fmla="*/ 21600 f22 1"/>
              <a:gd name="f30" fmla="+- f24 0 f3"/>
              <a:gd name="f31" fmla="+- f25 0 f3"/>
              <a:gd name="f32" fmla="min f27 f26"/>
              <a:gd name="f33" fmla="*/ f28 1 f23"/>
              <a:gd name="f34" fmla="*/ f29 1 f23"/>
              <a:gd name="f35" fmla="val f33"/>
              <a:gd name="f36" fmla="val f34"/>
              <a:gd name="f37" fmla="*/ f16 f32 1"/>
              <a:gd name="f38" fmla="+- f36 0 f16"/>
              <a:gd name="f39" fmla="+- f35 0 f16"/>
              <a:gd name="f40" fmla="*/ f35 f32 1"/>
              <a:gd name="f41" fmla="*/ f36 f32 1"/>
              <a:gd name="f42" fmla="*/ f38 1 2"/>
              <a:gd name="f43" fmla="*/ f39 1 2"/>
              <a:gd name="f44" fmla="min f39 f38"/>
              <a:gd name="f45" fmla="*/ f39 f17 1"/>
              <a:gd name="f46" fmla="+- f16 f42 0"/>
              <a:gd name="f47" fmla="+- f16 f43 0"/>
              <a:gd name="f48" fmla="*/ f44 f18 1"/>
              <a:gd name="f49" fmla="*/ f45 1 200000"/>
              <a:gd name="f50" fmla="*/ f48 1 100000"/>
              <a:gd name="f51" fmla="+- f47 0 f49"/>
              <a:gd name="f52" fmla="+- f47 f49 0"/>
              <a:gd name="f53" fmla="*/ f47 f32 1"/>
              <a:gd name="f54" fmla="*/ f46 f32 1"/>
              <a:gd name="f55" fmla="+- f36 0 f50"/>
              <a:gd name="f56" fmla="*/ f51 f50 1"/>
              <a:gd name="f57" fmla="*/ f51 f32 1"/>
              <a:gd name="f58" fmla="*/ f52 f32 1"/>
              <a:gd name="f59" fmla="*/ f50 f32 1"/>
              <a:gd name="f60" fmla="*/ f56 1 f43"/>
              <a:gd name="f61" fmla="*/ f55 f32 1"/>
              <a:gd name="f62" fmla="+- f50 0 f60"/>
              <a:gd name="f63" fmla="+- f55 f60 0"/>
              <a:gd name="f64" fmla="*/ f62 f32 1"/>
              <a:gd name="f65" fmla="*/ f63 f32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0">
                <a:pos x="f37" y="f59"/>
              </a:cxn>
              <a:cxn ang="f30">
                <a:pos x="f57" y="f54"/>
              </a:cxn>
              <a:cxn ang="f30">
                <a:pos x="f37" y="f61"/>
              </a:cxn>
              <a:cxn ang="f31">
                <a:pos x="f40" y="f61"/>
              </a:cxn>
              <a:cxn ang="f31">
                <a:pos x="f58" y="f54"/>
              </a:cxn>
              <a:cxn ang="f31">
                <a:pos x="f40" y="f59"/>
              </a:cxn>
            </a:cxnLst>
            <a:rect l="f57" t="f64" r="f58" b="f65"/>
            <a:pathLst>
              <a:path>
                <a:moveTo>
                  <a:pt x="f37" y="f59"/>
                </a:moveTo>
                <a:lnTo>
                  <a:pt x="f53" y="f37"/>
                </a:lnTo>
                <a:lnTo>
                  <a:pt x="f40" y="f59"/>
                </a:lnTo>
                <a:lnTo>
                  <a:pt x="f58" y="f59"/>
                </a:lnTo>
                <a:lnTo>
                  <a:pt x="f58" y="f61"/>
                </a:lnTo>
                <a:lnTo>
                  <a:pt x="f40" y="f61"/>
                </a:lnTo>
                <a:lnTo>
                  <a:pt x="f53" y="f41"/>
                </a:lnTo>
                <a:lnTo>
                  <a:pt x="f37" y="f61"/>
                </a:lnTo>
                <a:lnTo>
                  <a:pt x="f57" y="f61"/>
                </a:lnTo>
                <a:lnTo>
                  <a:pt x="f57" y="f59"/>
                </a:lnTo>
                <a:close/>
              </a:path>
            </a:pathLst>
          </a:custGeom>
          <a:solidFill>
            <a:srgbClr val="4472C4"/>
          </a:solidFill>
          <a:ln w="12701" cap="flat">
            <a:solidFill>
              <a:srgbClr val="2F528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EE27BD0C-AF7E-B09B-89FD-5B809A8307CF}"/>
              </a:ext>
            </a:extLst>
          </p:cNvPr>
          <p:cNvSpPr txBox="1"/>
          <p:nvPr/>
        </p:nvSpPr>
        <p:spPr>
          <a:xfrm>
            <a:off x="6579565" y="656027"/>
            <a:ext cx="1399233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cunning:orca</a:t>
            </a:r>
          </a:p>
        </p:txBody>
      </p:sp>
      <p:sp>
        <p:nvSpPr>
          <p:cNvPr id="16" name="Textfeld 18">
            <a:extLst>
              <a:ext uri="{FF2B5EF4-FFF2-40B4-BE49-F238E27FC236}">
                <a16:creationId xmlns:a16="http://schemas.microsoft.com/office/drawing/2014/main" id="{C02619C6-F80B-2855-22A2-0BE2891CFF0D}"/>
              </a:ext>
            </a:extLst>
          </p:cNvPr>
          <p:cNvSpPr txBox="1"/>
          <p:nvPr/>
        </p:nvSpPr>
        <p:spPr>
          <a:xfrm>
            <a:off x="3436777" y="2634611"/>
            <a:ext cx="1935748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ugly:meeter</a:t>
            </a:r>
          </a:p>
        </p:txBody>
      </p:sp>
      <p:pic>
        <p:nvPicPr>
          <p:cNvPr id="17" name="Picture 2" descr="Shop mit LoRaWAN Gateways, Sensoren">
            <a:extLst>
              <a:ext uri="{FF2B5EF4-FFF2-40B4-BE49-F238E27FC236}">
                <a16:creationId xmlns:a16="http://schemas.microsoft.com/office/drawing/2014/main" id="{3FACF7AF-FCCA-15FE-F648-10CC3D0858E1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5258312" y="3189000"/>
            <a:ext cx="914400" cy="914400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18" name="Textfeld 17">
            <a:extLst>
              <a:ext uri="{FF2B5EF4-FFF2-40B4-BE49-F238E27FC236}">
                <a16:creationId xmlns:a16="http://schemas.microsoft.com/office/drawing/2014/main" id="{36CA0D9D-BD46-53A4-5BC3-F0A500FE7B02}"/>
              </a:ext>
            </a:extLst>
          </p:cNvPr>
          <p:cNvSpPr txBox="1"/>
          <p:nvPr/>
        </p:nvSpPr>
        <p:spPr>
          <a:xfrm>
            <a:off x="5009020" y="4103400"/>
            <a:ext cx="1156533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IoT Device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6327FAC3-6E04-0F2C-851D-632FD25574EA}"/>
              </a:ext>
            </a:extLst>
          </p:cNvPr>
          <p:cNvSpPr txBox="1"/>
          <p:nvPr/>
        </p:nvSpPr>
        <p:spPr>
          <a:xfrm>
            <a:off x="4970167" y="2902345"/>
            <a:ext cx="1935748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stunning:button</a:t>
            </a:r>
          </a:p>
        </p:txBody>
      </p:sp>
      <p:pic>
        <p:nvPicPr>
          <p:cNvPr id="20" name="Picture 2" descr="Shop mit LoRaWAN Gateways, Sensoren">
            <a:extLst>
              <a:ext uri="{FF2B5EF4-FFF2-40B4-BE49-F238E27FC236}">
                <a16:creationId xmlns:a16="http://schemas.microsoft.com/office/drawing/2014/main" id="{E9A6FE5E-0734-48E5-19A2-F5D2A3EB74F9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7840825" y="3189220"/>
            <a:ext cx="914400" cy="914400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21" name="Textfeld 40">
            <a:extLst>
              <a:ext uri="{FF2B5EF4-FFF2-40B4-BE49-F238E27FC236}">
                <a16:creationId xmlns:a16="http://schemas.microsoft.com/office/drawing/2014/main" id="{FE9BE1D0-E793-9EBA-4487-8BC244DACFDB}"/>
              </a:ext>
            </a:extLst>
          </p:cNvPr>
          <p:cNvSpPr txBox="1"/>
          <p:nvPr/>
        </p:nvSpPr>
        <p:spPr>
          <a:xfrm>
            <a:off x="7591532" y="4103620"/>
            <a:ext cx="1156533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IoT Device</a:t>
            </a:r>
          </a:p>
        </p:txBody>
      </p:sp>
      <p:sp>
        <p:nvSpPr>
          <p:cNvPr id="22" name="Textfeld 41">
            <a:extLst>
              <a:ext uri="{FF2B5EF4-FFF2-40B4-BE49-F238E27FC236}">
                <a16:creationId xmlns:a16="http://schemas.microsoft.com/office/drawing/2014/main" id="{BA88D4A6-B5E7-9233-DF32-CC80C2F2ED70}"/>
              </a:ext>
            </a:extLst>
          </p:cNvPr>
          <p:cNvSpPr txBox="1"/>
          <p:nvPr/>
        </p:nvSpPr>
        <p:spPr>
          <a:xfrm>
            <a:off x="7552679" y="2902555"/>
            <a:ext cx="1935748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keen:switch</a:t>
            </a:r>
          </a:p>
        </p:txBody>
      </p:sp>
      <p:pic>
        <p:nvPicPr>
          <p:cNvPr id="23" name="Picture 2" descr="Shop mit LoRaWAN Gateways, Sensoren">
            <a:extLst>
              <a:ext uri="{FF2B5EF4-FFF2-40B4-BE49-F238E27FC236}">
                <a16:creationId xmlns:a16="http://schemas.microsoft.com/office/drawing/2014/main" id="{610E093A-059A-0DB6-C584-705B0701B341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6172712" y="3189000"/>
            <a:ext cx="914400" cy="914400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24" name="Picture 2" descr="Shop mit LoRaWAN Gateways, Sensoren">
            <a:extLst>
              <a:ext uri="{FF2B5EF4-FFF2-40B4-BE49-F238E27FC236}">
                <a16:creationId xmlns:a16="http://schemas.microsoft.com/office/drawing/2014/main" id="{D411DD2D-CE80-18CF-6A8C-E06820A3C1D0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6325106" y="3341403"/>
            <a:ext cx="914400" cy="914400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25" name="Picture 2" descr="Shop mit LoRaWAN Gateways, Sensoren">
            <a:extLst>
              <a:ext uri="{FF2B5EF4-FFF2-40B4-BE49-F238E27FC236}">
                <a16:creationId xmlns:a16="http://schemas.microsoft.com/office/drawing/2014/main" id="{43950034-4952-FB8B-1704-5B56E27B50DB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6477509" y="3493797"/>
            <a:ext cx="914400" cy="914400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26" name="Picture 2" descr="Shop mit LoRaWAN Gateways, Sensoren">
            <a:extLst>
              <a:ext uri="{FF2B5EF4-FFF2-40B4-BE49-F238E27FC236}">
                <a16:creationId xmlns:a16="http://schemas.microsoft.com/office/drawing/2014/main" id="{F2D8B2CC-FCDE-BCB9-3084-0A02A77FB801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6629912" y="3646200"/>
            <a:ext cx="914400" cy="914400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27" name="Picture 2" descr="Shop mit LoRaWAN Gateways, Sensoren">
            <a:extLst>
              <a:ext uri="{FF2B5EF4-FFF2-40B4-BE49-F238E27FC236}">
                <a16:creationId xmlns:a16="http://schemas.microsoft.com/office/drawing/2014/main" id="{FB01E0F4-9457-0736-D921-F37349137C24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6782306" y="3798603"/>
            <a:ext cx="914400" cy="914400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28" name="Picture 2" descr="Shop mit LoRaWAN Gateways, Sensoren">
            <a:extLst>
              <a:ext uri="{FF2B5EF4-FFF2-40B4-BE49-F238E27FC236}">
                <a16:creationId xmlns:a16="http://schemas.microsoft.com/office/drawing/2014/main" id="{947652C3-B0E5-E45B-7DF5-16AA54AB7BB8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6934709" y="3950997"/>
            <a:ext cx="914400" cy="914400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29" name="Pfeil: nach oben und unten 5">
            <a:extLst>
              <a:ext uri="{FF2B5EF4-FFF2-40B4-BE49-F238E27FC236}">
                <a16:creationId xmlns:a16="http://schemas.microsoft.com/office/drawing/2014/main" id="{598565CA-866D-2D94-5F81-1EC87705C827}"/>
              </a:ext>
            </a:extLst>
          </p:cNvPr>
          <p:cNvSpPr/>
          <p:nvPr/>
        </p:nvSpPr>
        <p:spPr>
          <a:xfrm rot="10800000">
            <a:off x="5174674" y="2045281"/>
            <a:ext cx="257696" cy="732891"/>
          </a:xfrm>
          <a:custGeom>
            <a:avLst>
              <a:gd name="f9" fmla="val 50000"/>
              <a:gd name="f10" fmla="val 50000"/>
            </a:avLst>
            <a:gdLst>
              <a:gd name="f2" fmla="val 10800000"/>
              <a:gd name="f3" fmla="val 5400000"/>
              <a:gd name="f4" fmla="val 180"/>
              <a:gd name="f5" fmla="val w"/>
              <a:gd name="f6" fmla="val h"/>
              <a:gd name="f7" fmla="val ss"/>
              <a:gd name="f8" fmla="val 0"/>
              <a:gd name="f9" fmla="val 50000"/>
              <a:gd name="f10" fmla="val 50000"/>
              <a:gd name="f11" fmla="+- 0 0 -270"/>
              <a:gd name="f12" fmla="+- 0 0 -90"/>
              <a:gd name="f13" fmla="abs f5"/>
              <a:gd name="f14" fmla="abs f6"/>
              <a:gd name="f15" fmla="abs f7"/>
              <a:gd name="f16" fmla="val f8"/>
              <a:gd name="f17" fmla="val f9"/>
              <a:gd name="f18" fmla="val f10"/>
              <a:gd name="f19" fmla="*/ f11 f2 1"/>
              <a:gd name="f20" fmla="*/ f12 f2 1"/>
              <a:gd name="f21" fmla="?: f13 f5 1"/>
              <a:gd name="f22" fmla="?: f14 f6 1"/>
              <a:gd name="f23" fmla="?: f15 f7 1"/>
              <a:gd name="f24" fmla="*/ f19 1 f4"/>
              <a:gd name="f25" fmla="*/ f20 1 f4"/>
              <a:gd name="f26" fmla="*/ f21 1 21600"/>
              <a:gd name="f27" fmla="*/ f22 1 21600"/>
              <a:gd name="f28" fmla="*/ 21600 f21 1"/>
              <a:gd name="f29" fmla="*/ 21600 f22 1"/>
              <a:gd name="f30" fmla="+- f24 0 f3"/>
              <a:gd name="f31" fmla="+- f25 0 f3"/>
              <a:gd name="f32" fmla="min f27 f26"/>
              <a:gd name="f33" fmla="*/ f28 1 f23"/>
              <a:gd name="f34" fmla="*/ f29 1 f23"/>
              <a:gd name="f35" fmla="val f33"/>
              <a:gd name="f36" fmla="val f34"/>
              <a:gd name="f37" fmla="*/ f16 f32 1"/>
              <a:gd name="f38" fmla="+- f36 0 f16"/>
              <a:gd name="f39" fmla="+- f35 0 f16"/>
              <a:gd name="f40" fmla="*/ f35 f32 1"/>
              <a:gd name="f41" fmla="*/ f36 f32 1"/>
              <a:gd name="f42" fmla="*/ f38 1 2"/>
              <a:gd name="f43" fmla="*/ f39 1 2"/>
              <a:gd name="f44" fmla="min f39 f38"/>
              <a:gd name="f45" fmla="*/ f39 f17 1"/>
              <a:gd name="f46" fmla="+- f16 f42 0"/>
              <a:gd name="f47" fmla="+- f16 f43 0"/>
              <a:gd name="f48" fmla="*/ f44 f18 1"/>
              <a:gd name="f49" fmla="*/ f45 1 200000"/>
              <a:gd name="f50" fmla="*/ f48 1 100000"/>
              <a:gd name="f51" fmla="+- f47 0 f49"/>
              <a:gd name="f52" fmla="+- f47 f49 0"/>
              <a:gd name="f53" fmla="*/ f47 f32 1"/>
              <a:gd name="f54" fmla="*/ f46 f32 1"/>
              <a:gd name="f55" fmla="+- f36 0 f50"/>
              <a:gd name="f56" fmla="*/ f51 f50 1"/>
              <a:gd name="f57" fmla="*/ f51 f32 1"/>
              <a:gd name="f58" fmla="*/ f52 f32 1"/>
              <a:gd name="f59" fmla="*/ f50 f32 1"/>
              <a:gd name="f60" fmla="*/ f56 1 f43"/>
              <a:gd name="f61" fmla="*/ f55 f32 1"/>
              <a:gd name="f62" fmla="+- f50 0 f60"/>
              <a:gd name="f63" fmla="+- f55 f60 0"/>
              <a:gd name="f64" fmla="*/ f62 f32 1"/>
              <a:gd name="f65" fmla="*/ f63 f32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0">
                <a:pos x="f37" y="f59"/>
              </a:cxn>
              <a:cxn ang="f30">
                <a:pos x="f57" y="f54"/>
              </a:cxn>
              <a:cxn ang="f30">
                <a:pos x="f37" y="f61"/>
              </a:cxn>
              <a:cxn ang="f31">
                <a:pos x="f40" y="f61"/>
              </a:cxn>
              <a:cxn ang="f31">
                <a:pos x="f58" y="f54"/>
              </a:cxn>
              <a:cxn ang="f31">
                <a:pos x="f40" y="f59"/>
              </a:cxn>
            </a:cxnLst>
            <a:rect l="f57" t="f64" r="f58" b="f65"/>
            <a:pathLst>
              <a:path>
                <a:moveTo>
                  <a:pt x="f37" y="f59"/>
                </a:moveTo>
                <a:lnTo>
                  <a:pt x="f53" y="f37"/>
                </a:lnTo>
                <a:lnTo>
                  <a:pt x="f40" y="f59"/>
                </a:lnTo>
                <a:lnTo>
                  <a:pt x="f58" y="f59"/>
                </a:lnTo>
                <a:lnTo>
                  <a:pt x="f58" y="f61"/>
                </a:lnTo>
                <a:lnTo>
                  <a:pt x="f40" y="f61"/>
                </a:lnTo>
                <a:lnTo>
                  <a:pt x="f53" y="f41"/>
                </a:lnTo>
                <a:lnTo>
                  <a:pt x="f37" y="f61"/>
                </a:lnTo>
                <a:lnTo>
                  <a:pt x="f57" y="f61"/>
                </a:lnTo>
                <a:lnTo>
                  <a:pt x="f57" y="f59"/>
                </a:lnTo>
                <a:close/>
              </a:path>
            </a:pathLst>
          </a:custGeom>
          <a:solidFill>
            <a:srgbClr val="4472C4"/>
          </a:solidFill>
          <a:ln w="12701" cap="flat">
            <a:solidFill>
              <a:srgbClr val="2F528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30" name="Pfeil: nach oben und unten 5">
            <a:extLst>
              <a:ext uri="{FF2B5EF4-FFF2-40B4-BE49-F238E27FC236}">
                <a16:creationId xmlns:a16="http://schemas.microsoft.com/office/drawing/2014/main" id="{99C0D514-D75D-AD5C-4D4E-C054C2F2B26F}"/>
              </a:ext>
            </a:extLst>
          </p:cNvPr>
          <p:cNvSpPr/>
          <p:nvPr/>
        </p:nvSpPr>
        <p:spPr>
          <a:xfrm rot="9532080">
            <a:off x="5566015" y="1993785"/>
            <a:ext cx="257696" cy="732891"/>
          </a:xfrm>
          <a:custGeom>
            <a:avLst>
              <a:gd name="f9" fmla="val 50000"/>
              <a:gd name="f10" fmla="val 50000"/>
            </a:avLst>
            <a:gdLst>
              <a:gd name="f2" fmla="val 10800000"/>
              <a:gd name="f3" fmla="val 5400000"/>
              <a:gd name="f4" fmla="val 180"/>
              <a:gd name="f5" fmla="val w"/>
              <a:gd name="f6" fmla="val h"/>
              <a:gd name="f7" fmla="val ss"/>
              <a:gd name="f8" fmla="val 0"/>
              <a:gd name="f9" fmla="val 50000"/>
              <a:gd name="f10" fmla="val 50000"/>
              <a:gd name="f11" fmla="+- 0 0 -270"/>
              <a:gd name="f12" fmla="+- 0 0 -90"/>
              <a:gd name="f13" fmla="abs f5"/>
              <a:gd name="f14" fmla="abs f6"/>
              <a:gd name="f15" fmla="abs f7"/>
              <a:gd name="f16" fmla="val f8"/>
              <a:gd name="f17" fmla="val f9"/>
              <a:gd name="f18" fmla="val f10"/>
              <a:gd name="f19" fmla="*/ f11 f2 1"/>
              <a:gd name="f20" fmla="*/ f12 f2 1"/>
              <a:gd name="f21" fmla="?: f13 f5 1"/>
              <a:gd name="f22" fmla="?: f14 f6 1"/>
              <a:gd name="f23" fmla="?: f15 f7 1"/>
              <a:gd name="f24" fmla="*/ f19 1 f4"/>
              <a:gd name="f25" fmla="*/ f20 1 f4"/>
              <a:gd name="f26" fmla="*/ f21 1 21600"/>
              <a:gd name="f27" fmla="*/ f22 1 21600"/>
              <a:gd name="f28" fmla="*/ 21600 f21 1"/>
              <a:gd name="f29" fmla="*/ 21600 f22 1"/>
              <a:gd name="f30" fmla="+- f24 0 f3"/>
              <a:gd name="f31" fmla="+- f25 0 f3"/>
              <a:gd name="f32" fmla="min f27 f26"/>
              <a:gd name="f33" fmla="*/ f28 1 f23"/>
              <a:gd name="f34" fmla="*/ f29 1 f23"/>
              <a:gd name="f35" fmla="val f33"/>
              <a:gd name="f36" fmla="val f34"/>
              <a:gd name="f37" fmla="*/ f16 f32 1"/>
              <a:gd name="f38" fmla="+- f36 0 f16"/>
              <a:gd name="f39" fmla="+- f35 0 f16"/>
              <a:gd name="f40" fmla="*/ f35 f32 1"/>
              <a:gd name="f41" fmla="*/ f36 f32 1"/>
              <a:gd name="f42" fmla="*/ f38 1 2"/>
              <a:gd name="f43" fmla="*/ f39 1 2"/>
              <a:gd name="f44" fmla="min f39 f38"/>
              <a:gd name="f45" fmla="*/ f39 f17 1"/>
              <a:gd name="f46" fmla="+- f16 f42 0"/>
              <a:gd name="f47" fmla="+- f16 f43 0"/>
              <a:gd name="f48" fmla="*/ f44 f18 1"/>
              <a:gd name="f49" fmla="*/ f45 1 200000"/>
              <a:gd name="f50" fmla="*/ f48 1 100000"/>
              <a:gd name="f51" fmla="+- f47 0 f49"/>
              <a:gd name="f52" fmla="+- f47 f49 0"/>
              <a:gd name="f53" fmla="*/ f47 f32 1"/>
              <a:gd name="f54" fmla="*/ f46 f32 1"/>
              <a:gd name="f55" fmla="+- f36 0 f50"/>
              <a:gd name="f56" fmla="*/ f51 f50 1"/>
              <a:gd name="f57" fmla="*/ f51 f32 1"/>
              <a:gd name="f58" fmla="*/ f52 f32 1"/>
              <a:gd name="f59" fmla="*/ f50 f32 1"/>
              <a:gd name="f60" fmla="*/ f56 1 f43"/>
              <a:gd name="f61" fmla="*/ f55 f32 1"/>
              <a:gd name="f62" fmla="+- f50 0 f60"/>
              <a:gd name="f63" fmla="+- f55 f60 0"/>
              <a:gd name="f64" fmla="*/ f62 f32 1"/>
              <a:gd name="f65" fmla="*/ f63 f32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0">
                <a:pos x="f37" y="f59"/>
              </a:cxn>
              <a:cxn ang="f30">
                <a:pos x="f57" y="f54"/>
              </a:cxn>
              <a:cxn ang="f30">
                <a:pos x="f37" y="f61"/>
              </a:cxn>
              <a:cxn ang="f31">
                <a:pos x="f40" y="f61"/>
              </a:cxn>
              <a:cxn ang="f31">
                <a:pos x="f58" y="f54"/>
              </a:cxn>
              <a:cxn ang="f31">
                <a:pos x="f40" y="f59"/>
              </a:cxn>
            </a:cxnLst>
            <a:rect l="f57" t="f64" r="f58" b="f65"/>
            <a:pathLst>
              <a:path>
                <a:moveTo>
                  <a:pt x="f37" y="f59"/>
                </a:moveTo>
                <a:lnTo>
                  <a:pt x="f53" y="f37"/>
                </a:lnTo>
                <a:lnTo>
                  <a:pt x="f40" y="f59"/>
                </a:lnTo>
                <a:lnTo>
                  <a:pt x="f58" y="f59"/>
                </a:lnTo>
                <a:lnTo>
                  <a:pt x="f58" y="f61"/>
                </a:lnTo>
                <a:lnTo>
                  <a:pt x="f40" y="f61"/>
                </a:lnTo>
                <a:lnTo>
                  <a:pt x="f53" y="f41"/>
                </a:lnTo>
                <a:lnTo>
                  <a:pt x="f37" y="f61"/>
                </a:lnTo>
                <a:lnTo>
                  <a:pt x="f57" y="f61"/>
                </a:lnTo>
                <a:lnTo>
                  <a:pt x="f57" y="f59"/>
                </a:lnTo>
                <a:close/>
              </a:path>
            </a:pathLst>
          </a:custGeom>
          <a:solidFill>
            <a:srgbClr val="4472C4"/>
          </a:solidFill>
          <a:ln w="12701" cap="flat">
            <a:solidFill>
              <a:srgbClr val="2F528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31" name="Pfeil: nach oben und unten 5">
            <a:extLst>
              <a:ext uri="{FF2B5EF4-FFF2-40B4-BE49-F238E27FC236}">
                <a16:creationId xmlns:a16="http://schemas.microsoft.com/office/drawing/2014/main" id="{2C0F1BF5-7816-982E-ECDE-3C2AAEEEE6F3}"/>
              </a:ext>
            </a:extLst>
          </p:cNvPr>
          <p:cNvSpPr/>
          <p:nvPr/>
        </p:nvSpPr>
        <p:spPr>
          <a:xfrm rot="7380811">
            <a:off x="6446236" y="1587675"/>
            <a:ext cx="257696" cy="1827418"/>
          </a:xfrm>
          <a:custGeom>
            <a:avLst>
              <a:gd name="f9" fmla="val 50000"/>
              <a:gd name="f10" fmla="val 50000"/>
            </a:avLst>
            <a:gdLst>
              <a:gd name="f2" fmla="val 10800000"/>
              <a:gd name="f3" fmla="val 5400000"/>
              <a:gd name="f4" fmla="val 180"/>
              <a:gd name="f5" fmla="val w"/>
              <a:gd name="f6" fmla="val h"/>
              <a:gd name="f7" fmla="val ss"/>
              <a:gd name="f8" fmla="val 0"/>
              <a:gd name="f9" fmla="val 50000"/>
              <a:gd name="f10" fmla="val 50000"/>
              <a:gd name="f11" fmla="+- 0 0 -270"/>
              <a:gd name="f12" fmla="+- 0 0 -90"/>
              <a:gd name="f13" fmla="abs f5"/>
              <a:gd name="f14" fmla="abs f6"/>
              <a:gd name="f15" fmla="abs f7"/>
              <a:gd name="f16" fmla="val f8"/>
              <a:gd name="f17" fmla="val f9"/>
              <a:gd name="f18" fmla="val f10"/>
              <a:gd name="f19" fmla="*/ f11 f2 1"/>
              <a:gd name="f20" fmla="*/ f12 f2 1"/>
              <a:gd name="f21" fmla="?: f13 f5 1"/>
              <a:gd name="f22" fmla="?: f14 f6 1"/>
              <a:gd name="f23" fmla="?: f15 f7 1"/>
              <a:gd name="f24" fmla="*/ f19 1 f4"/>
              <a:gd name="f25" fmla="*/ f20 1 f4"/>
              <a:gd name="f26" fmla="*/ f21 1 21600"/>
              <a:gd name="f27" fmla="*/ f22 1 21600"/>
              <a:gd name="f28" fmla="*/ 21600 f21 1"/>
              <a:gd name="f29" fmla="*/ 21600 f22 1"/>
              <a:gd name="f30" fmla="+- f24 0 f3"/>
              <a:gd name="f31" fmla="+- f25 0 f3"/>
              <a:gd name="f32" fmla="min f27 f26"/>
              <a:gd name="f33" fmla="*/ f28 1 f23"/>
              <a:gd name="f34" fmla="*/ f29 1 f23"/>
              <a:gd name="f35" fmla="val f33"/>
              <a:gd name="f36" fmla="val f34"/>
              <a:gd name="f37" fmla="*/ f16 f32 1"/>
              <a:gd name="f38" fmla="+- f36 0 f16"/>
              <a:gd name="f39" fmla="+- f35 0 f16"/>
              <a:gd name="f40" fmla="*/ f35 f32 1"/>
              <a:gd name="f41" fmla="*/ f36 f32 1"/>
              <a:gd name="f42" fmla="*/ f38 1 2"/>
              <a:gd name="f43" fmla="*/ f39 1 2"/>
              <a:gd name="f44" fmla="min f39 f38"/>
              <a:gd name="f45" fmla="*/ f39 f17 1"/>
              <a:gd name="f46" fmla="+- f16 f42 0"/>
              <a:gd name="f47" fmla="+- f16 f43 0"/>
              <a:gd name="f48" fmla="*/ f44 f18 1"/>
              <a:gd name="f49" fmla="*/ f45 1 200000"/>
              <a:gd name="f50" fmla="*/ f48 1 100000"/>
              <a:gd name="f51" fmla="+- f47 0 f49"/>
              <a:gd name="f52" fmla="+- f47 f49 0"/>
              <a:gd name="f53" fmla="*/ f47 f32 1"/>
              <a:gd name="f54" fmla="*/ f46 f32 1"/>
              <a:gd name="f55" fmla="+- f36 0 f50"/>
              <a:gd name="f56" fmla="*/ f51 f50 1"/>
              <a:gd name="f57" fmla="*/ f51 f32 1"/>
              <a:gd name="f58" fmla="*/ f52 f32 1"/>
              <a:gd name="f59" fmla="*/ f50 f32 1"/>
              <a:gd name="f60" fmla="*/ f56 1 f43"/>
              <a:gd name="f61" fmla="*/ f55 f32 1"/>
              <a:gd name="f62" fmla="+- f50 0 f60"/>
              <a:gd name="f63" fmla="+- f55 f60 0"/>
              <a:gd name="f64" fmla="*/ f62 f32 1"/>
              <a:gd name="f65" fmla="*/ f63 f32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0">
                <a:pos x="f37" y="f59"/>
              </a:cxn>
              <a:cxn ang="f30">
                <a:pos x="f57" y="f54"/>
              </a:cxn>
              <a:cxn ang="f30">
                <a:pos x="f37" y="f61"/>
              </a:cxn>
              <a:cxn ang="f31">
                <a:pos x="f40" y="f61"/>
              </a:cxn>
              <a:cxn ang="f31">
                <a:pos x="f58" y="f54"/>
              </a:cxn>
              <a:cxn ang="f31">
                <a:pos x="f40" y="f59"/>
              </a:cxn>
            </a:cxnLst>
            <a:rect l="f57" t="f64" r="f58" b="f65"/>
            <a:pathLst>
              <a:path>
                <a:moveTo>
                  <a:pt x="f37" y="f59"/>
                </a:moveTo>
                <a:lnTo>
                  <a:pt x="f53" y="f37"/>
                </a:lnTo>
                <a:lnTo>
                  <a:pt x="f40" y="f59"/>
                </a:lnTo>
                <a:lnTo>
                  <a:pt x="f58" y="f59"/>
                </a:lnTo>
                <a:lnTo>
                  <a:pt x="f58" y="f61"/>
                </a:lnTo>
                <a:lnTo>
                  <a:pt x="f40" y="f61"/>
                </a:lnTo>
                <a:lnTo>
                  <a:pt x="f53" y="f41"/>
                </a:lnTo>
                <a:lnTo>
                  <a:pt x="f37" y="f61"/>
                </a:lnTo>
                <a:lnTo>
                  <a:pt x="f57" y="f61"/>
                </a:lnTo>
                <a:lnTo>
                  <a:pt x="f57" y="f59"/>
                </a:lnTo>
                <a:close/>
              </a:path>
            </a:pathLst>
          </a:custGeom>
          <a:solidFill>
            <a:srgbClr val="4472C4"/>
          </a:solidFill>
          <a:ln w="12701" cap="flat">
            <a:solidFill>
              <a:srgbClr val="2F528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32" name="Textfeld 13">
            <a:extLst>
              <a:ext uri="{FF2B5EF4-FFF2-40B4-BE49-F238E27FC236}">
                <a16:creationId xmlns:a16="http://schemas.microsoft.com/office/drawing/2014/main" id="{F7A9A8C8-3D82-95CE-473C-9E8B5202AEC1}"/>
              </a:ext>
            </a:extLst>
          </p:cNvPr>
          <p:cNvSpPr txBox="1"/>
          <p:nvPr/>
        </p:nvSpPr>
        <p:spPr>
          <a:xfrm>
            <a:off x="4252581" y="277632"/>
            <a:ext cx="2326984" cy="923330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8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IoT Device verbindet </a:t>
            </a:r>
            <a:br>
              <a:rPr lang="de-DE" sz="18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</a:br>
            <a:r>
              <a:rPr lang="de-DE" sz="18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sich mit konfigurierter</a:t>
            </a:r>
            <a:br>
              <a:rPr lang="de-DE" sz="18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</a:br>
            <a:r>
              <a:rPr lang="de-DE" sz="18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Netzwerkkonfiguration</a:t>
            </a:r>
          </a:p>
        </p:txBody>
      </p:sp>
    </p:spTree>
    <p:extLst>
      <p:ext uri="{BB962C8B-B14F-4D97-AF65-F5344CB8AC3E}">
        <p14:creationId xmlns:p14="http://schemas.microsoft.com/office/powerpoint/2010/main" val="28975472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4" descr="Laptop mit einfarbiger Füllung">
            <a:extLst>
              <a:ext uri="{FF2B5EF4-FFF2-40B4-BE49-F238E27FC236}">
                <a16:creationId xmlns:a16="http://schemas.microsoft.com/office/drawing/2014/main" id="{3CD521FF-CAFE-8E34-28E5-B5D3121D1E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4556" y="3182203"/>
            <a:ext cx="914400" cy="914400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3" name="Picture 2" descr="Shop mit LoRaWAN Gateways, Sensoren">
            <a:extLst>
              <a:ext uri="{FF2B5EF4-FFF2-40B4-BE49-F238E27FC236}">
                <a16:creationId xmlns:a16="http://schemas.microsoft.com/office/drawing/2014/main" id="{4EB36300-A2CF-6D9B-8B43-30BF5BF87AC8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6821981" y="1076495"/>
            <a:ext cx="914400" cy="914400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4" name="Grafik 6" descr="Drahtlosrouter Silhouette">
            <a:extLst>
              <a:ext uri="{FF2B5EF4-FFF2-40B4-BE49-F238E27FC236}">
                <a16:creationId xmlns:a16="http://schemas.microsoft.com/office/drawing/2014/main" id="{348E8571-128A-7634-D5A1-B8ABA3A75DF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24556" y="1195459"/>
            <a:ext cx="914400" cy="914400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5" name="Grafik 8" descr="Synchronisierende Cloud Silhouette">
            <a:extLst>
              <a:ext uri="{FF2B5EF4-FFF2-40B4-BE49-F238E27FC236}">
                <a16:creationId xmlns:a16="http://schemas.microsoft.com/office/drawing/2014/main" id="{CF726F31-A68E-45A3-A1B4-9176A800A10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144548" y="1195459"/>
            <a:ext cx="914400" cy="914400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6" name="Pfeil: nach oben und unten 9">
            <a:extLst>
              <a:ext uri="{FF2B5EF4-FFF2-40B4-BE49-F238E27FC236}">
                <a16:creationId xmlns:a16="http://schemas.microsoft.com/office/drawing/2014/main" id="{F14152E0-B480-A656-5795-8D8D1E5CC389}"/>
              </a:ext>
            </a:extLst>
          </p:cNvPr>
          <p:cNvSpPr/>
          <p:nvPr/>
        </p:nvSpPr>
        <p:spPr>
          <a:xfrm>
            <a:off x="1452908" y="2249488"/>
            <a:ext cx="257696" cy="789712"/>
          </a:xfrm>
          <a:custGeom>
            <a:avLst>
              <a:gd name="f9" fmla="val 50000"/>
              <a:gd name="f10" fmla="val 50000"/>
            </a:avLst>
            <a:gdLst>
              <a:gd name="f2" fmla="val 10800000"/>
              <a:gd name="f3" fmla="val 5400000"/>
              <a:gd name="f4" fmla="val 180"/>
              <a:gd name="f5" fmla="val w"/>
              <a:gd name="f6" fmla="val h"/>
              <a:gd name="f7" fmla="val ss"/>
              <a:gd name="f8" fmla="val 0"/>
              <a:gd name="f9" fmla="val 50000"/>
              <a:gd name="f10" fmla="val 50000"/>
              <a:gd name="f11" fmla="+- 0 0 -270"/>
              <a:gd name="f12" fmla="+- 0 0 -90"/>
              <a:gd name="f13" fmla="abs f5"/>
              <a:gd name="f14" fmla="abs f6"/>
              <a:gd name="f15" fmla="abs f7"/>
              <a:gd name="f16" fmla="val f8"/>
              <a:gd name="f17" fmla="val f9"/>
              <a:gd name="f18" fmla="val f10"/>
              <a:gd name="f19" fmla="*/ f11 f2 1"/>
              <a:gd name="f20" fmla="*/ f12 f2 1"/>
              <a:gd name="f21" fmla="?: f13 f5 1"/>
              <a:gd name="f22" fmla="?: f14 f6 1"/>
              <a:gd name="f23" fmla="?: f15 f7 1"/>
              <a:gd name="f24" fmla="*/ f19 1 f4"/>
              <a:gd name="f25" fmla="*/ f20 1 f4"/>
              <a:gd name="f26" fmla="*/ f21 1 21600"/>
              <a:gd name="f27" fmla="*/ f22 1 21600"/>
              <a:gd name="f28" fmla="*/ 21600 f21 1"/>
              <a:gd name="f29" fmla="*/ 21600 f22 1"/>
              <a:gd name="f30" fmla="+- f24 0 f3"/>
              <a:gd name="f31" fmla="+- f25 0 f3"/>
              <a:gd name="f32" fmla="min f27 f26"/>
              <a:gd name="f33" fmla="*/ f28 1 f23"/>
              <a:gd name="f34" fmla="*/ f29 1 f23"/>
              <a:gd name="f35" fmla="val f33"/>
              <a:gd name="f36" fmla="val f34"/>
              <a:gd name="f37" fmla="*/ f16 f32 1"/>
              <a:gd name="f38" fmla="+- f36 0 f16"/>
              <a:gd name="f39" fmla="+- f35 0 f16"/>
              <a:gd name="f40" fmla="*/ f35 f32 1"/>
              <a:gd name="f41" fmla="*/ f36 f32 1"/>
              <a:gd name="f42" fmla="*/ f38 1 2"/>
              <a:gd name="f43" fmla="*/ f39 1 2"/>
              <a:gd name="f44" fmla="min f39 f38"/>
              <a:gd name="f45" fmla="*/ f39 f17 1"/>
              <a:gd name="f46" fmla="+- f16 f42 0"/>
              <a:gd name="f47" fmla="+- f16 f43 0"/>
              <a:gd name="f48" fmla="*/ f44 f18 1"/>
              <a:gd name="f49" fmla="*/ f45 1 200000"/>
              <a:gd name="f50" fmla="*/ f48 1 100000"/>
              <a:gd name="f51" fmla="+- f47 0 f49"/>
              <a:gd name="f52" fmla="+- f47 f49 0"/>
              <a:gd name="f53" fmla="*/ f47 f32 1"/>
              <a:gd name="f54" fmla="*/ f46 f32 1"/>
              <a:gd name="f55" fmla="+- f36 0 f50"/>
              <a:gd name="f56" fmla="*/ f51 f50 1"/>
              <a:gd name="f57" fmla="*/ f51 f32 1"/>
              <a:gd name="f58" fmla="*/ f52 f32 1"/>
              <a:gd name="f59" fmla="*/ f50 f32 1"/>
              <a:gd name="f60" fmla="*/ f56 1 f43"/>
              <a:gd name="f61" fmla="*/ f55 f32 1"/>
              <a:gd name="f62" fmla="+- f50 0 f60"/>
              <a:gd name="f63" fmla="+- f55 f60 0"/>
              <a:gd name="f64" fmla="*/ f62 f32 1"/>
              <a:gd name="f65" fmla="*/ f63 f32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0">
                <a:pos x="f37" y="f59"/>
              </a:cxn>
              <a:cxn ang="f30">
                <a:pos x="f57" y="f54"/>
              </a:cxn>
              <a:cxn ang="f30">
                <a:pos x="f37" y="f61"/>
              </a:cxn>
              <a:cxn ang="f31">
                <a:pos x="f40" y="f61"/>
              </a:cxn>
              <a:cxn ang="f31">
                <a:pos x="f58" y="f54"/>
              </a:cxn>
              <a:cxn ang="f31">
                <a:pos x="f40" y="f59"/>
              </a:cxn>
            </a:cxnLst>
            <a:rect l="f57" t="f64" r="f58" b="f65"/>
            <a:pathLst>
              <a:path>
                <a:moveTo>
                  <a:pt x="f37" y="f59"/>
                </a:moveTo>
                <a:lnTo>
                  <a:pt x="f53" y="f37"/>
                </a:lnTo>
                <a:lnTo>
                  <a:pt x="f40" y="f59"/>
                </a:lnTo>
                <a:lnTo>
                  <a:pt x="f58" y="f59"/>
                </a:lnTo>
                <a:lnTo>
                  <a:pt x="f58" y="f61"/>
                </a:lnTo>
                <a:lnTo>
                  <a:pt x="f40" y="f61"/>
                </a:lnTo>
                <a:lnTo>
                  <a:pt x="f53" y="f41"/>
                </a:lnTo>
                <a:lnTo>
                  <a:pt x="f37" y="f61"/>
                </a:lnTo>
                <a:lnTo>
                  <a:pt x="f57" y="f61"/>
                </a:lnTo>
                <a:lnTo>
                  <a:pt x="f57" y="f59"/>
                </a:lnTo>
                <a:close/>
              </a:path>
            </a:pathLst>
          </a:custGeom>
          <a:solidFill>
            <a:srgbClr val="4472C4"/>
          </a:solidFill>
          <a:ln w="12701" cap="flat">
            <a:solidFill>
              <a:srgbClr val="2F528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7" name="Pfeil: nach oben und unten 10">
            <a:extLst>
              <a:ext uri="{FF2B5EF4-FFF2-40B4-BE49-F238E27FC236}">
                <a16:creationId xmlns:a16="http://schemas.microsoft.com/office/drawing/2014/main" id="{163814E2-EC9B-8510-51E1-49EFBC511CB6}"/>
              </a:ext>
            </a:extLst>
          </p:cNvPr>
          <p:cNvSpPr/>
          <p:nvPr/>
        </p:nvSpPr>
        <p:spPr>
          <a:xfrm rot="16200004">
            <a:off x="2462909" y="1386651"/>
            <a:ext cx="257696" cy="789712"/>
          </a:xfrm>
          <a:custGeom>
            <a:avLst>
              <a:gd name="f9" fmla="val 50000"/>
              <a:gd name="f10" fmla="val 50000"/>
            </a:avLst>
            <a:gdLst>
              <a:gd name="f2" fmla="val 10800000"/>
              <a:gd name="f3" fmla="val 5400000"/>
              <a:gd name="f4" fmla="val 180"/>
              <a:gd name="f5" fmla="val w"/>
              <a:gd name="f6" fmla="val h"/>
              <a:gd name="f7" fmla="val ss"/>
              <a:gd name="f8" fmla="val 0"/>
              <a:gd name="f9" fmla="val 50000"/>
              <a:gd name="f10" fmla="val 50000"/>
              <a:gd name="f11" fmla="+- 0 0 -270"/>
              <a:gd name="f12" fmla="+- 0 0 -90"/>
              <a:gd name="f13" fmla="abs f5"/>
              <a:gd name="f14" fmla="abs f6"/>
              <a:gd name="f15" fmla="abs f7"/>
              <a:gd name="f16" fmla="val f8"/>
              <a:gd name="f17" fmla="val f9"/>
              <a:gd name="f18" fmla="val f10"/>
              <a:gd name="f19" fmla="*/ f11 f2 1"/>
              <a:gd name="f20" fmla="*/ f12 f2 1"/>
              <a:gd name="f21" fmla="?: f13 f5 1"/>
              <a:gd name="f22" fmla="?: f14 f6 1"/>
              <a:gd name="f23" fmla="?: f15 f7 1"/>
              <a:gd name="f24" fmla="*/ f19 1 f4"/>
              <a:gd name="f25" fmla="*/ f20 1 f4"/>
              <a:gd name="f26" fmla="*/ f21 1 21600"/>
              <a:gd name="f27" fmla="*/ f22 1 21600"/>
              <a:gd name="f28" fmla="*/ 21600 f21 1"/>
              <a:gd name="f29" fmla="*/ 21600 f22 1"/>
              <a:gd name="f30" fmla="+- f24 0 f3"/>
              <a:gd name="f31" fmla="+- f25 0 f3"/>
              <a:gd name="f32" fmla="min f27 f26"/>
              <a:gd name="f33" fmla="*/ f28 1 f23"/>
              <a:gd name="f34" fmla="*/ f29 1 f23"/>
              <a:gd name="f35" fmla="val f33"/>
              <a:gd name="f36" fmla="val f34"/>
              <a:gd name="f37" fmla="*/ f16 f32 1"/>
              <a:gd name="f38" fmla="+- f36 0 f16"/>
              <a:gd name="f39" fmla="+- f35 0 f16"/>
              <a:gd name="f40" fmla="*/ f35 f32 1"/>
              <a:gd name="f41" fmla="*/ f36 f32 1"/>
              <a:gd name="f42" fmla="*/ f38 1 2"/>
              <a:gd name="f43" fmla="*/ f39 1 2"/>
              <a:gd name="f44" fmla="min f39 f38"/>
              <a:gd name="f45" fmla="*/ f39 f17 1"/>
              <a:gd name="f46" fmla="+- f16 f42 0"/>
              <a:gd name="f47" fmla="+- f16 f43 0"/>
              <a:gd name="f48" fmla="*/ f44 f18 1"/>
              <a:gd name="f49" fmla="*/ f45 1 200000"/>
              <a:gd name="f50" fmla="*/ f48 1 100000"/>
              <a:gd name="f51" fmla="+- f47 0 f49"/>
              <a:gd name="f52" fmla="+- f47 f49 0"/>
              <a:gd name="f53" fmla="*/ f47 f32 1"/>
              <a:gd name="f54" fmla="*/ f46 f32 1"/>
              <a:gd name="f55" fmla="+- f36 0 f50"/>
              <a:gd name="f56" fmla="*/ f51 f50 1"/>
              <a:gd name="f57" fmla="*/ f51 f32 1"/>
              <a:gd name="f58" fmla="*/ f52 f32 1"/>
              <a:gd name="f59" fmla="*/ f50 f32 1"/>
              <a:gd name="f60" fmla="*/ f56 1 f43"/>
              <a:gd name="f61" fmla="*/ f55 f32 1"/>
              <a:gd name="f62" fmla="+- f50 0 f60"/>
              <a:gd name="f63" fmla="+- f55 f60 0"/>
              <a:gd name="f64" fmla="*/ f62 f32 1"/>
              <a:gd name="f65" fmla="*/ f63 f32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0">
                <a:pos x="f37" y="f59"/>
              </a:cxn>
              <a:cxn ang="f30">
                <a:pos x="f57" y="f54"/>
              </a:cxn>
              <a:cxn ang="f30">
                <a:pos x="f37" y="f61"/>
              </a:cxn>
              <a:cxn ang="f31">
                <a:pos x="f40" y="f61"/>
              </a:cxn>
              <a:cxn ang="f31">
                <a:pos x="f58" y="f54"/>
              </a:cxn>
              <a:cxn ang="f31">
                <a:pos x="f40" y="f59"/>
              </a:cxn>
            </a:cxnLst>
            <a:rect l="f57" t="f64" r="f58" b="f65"/>
            <a:pathLst>
              <a:path>
                <a:moveTo>
                  <a:pt x="f37" y="f59"/>
                </a:moveTo>
                <a:lnTo>
                  <a:pt x="f53" y="f37"/>
                </a:lnTo>
                <a:lnTo>
                  <a:pt x="f40" y="f59"/>
                </a:lnTo>
                <a:lnTo>
                  <a:pt x="f58" y="f59"/>
                </a:lnTo>
                <a:lnTo>
                  <a:pt x="f58" y="f61"/>
                </a:lnTo>
                <a:lnTo>
                  <a:pt x="f40" y="f61"/>
                </a:lnTo>
                <a:lnTo>
                  <a:pt x="f53" y="f41"/>
                </a:lnTo>
                <a:lnTo>
                  <a:pt x="f37" y="f61"/>
                </a:lnTo>
                <a:lnTo>
                  <a:pt x="f57" y="f61"/>
                </a:lnTo>
                <a:lnTo>
                  <a:pt x="f57" y="f59"/>
                </a:lnTo>
                <a:close/>
              </a:path>
            </a:pathLst>
          </a:custGeom>
          <a:solidFill>
            <a:srgbClr val="4472C4"/>
          </a:solidFill>
          <a:ln w="12701" cap="flat">
            <a:solidFill>
              <a:srgbClr val="2F528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8" name="Textfeld 12">
            <a:extLst>
              <a:ext uri="{FF2B5EF4-FFF2-40B4-BE49-F238E27FC236}">
                <a16:creationId xmlns:a16="http://schemas.microsoft.com/office/drawing/2014/main" id="{84F0981F-A8A4-408F-1E31-F6D1817ADEE9}"/>
              </a:ext>
            </a:extLst>
          </p:cNvPr>
          <p:cNvSpPr txBox="1"/>
          <p:nvPr/>
        </p:nvSpPr>
        <p:spPr>
          <a:xfrm>
            <a:off x="6572688" y="1990895"/>
            <a:ext cx="1156533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IoT Device</a:t>
            </a:r>
          </a:p>
        </p:txBody>
      </p:sp>
      <p:pic>
        <p:nvPicPr>
          <p:cNvPr id="9" name="Grafik 3" descr="Drahtlosrouter mit einfarbiger Füllung">
            <a:extLst>
              <a:ext uri="{FF2B5EF4-FFF2-40B4-BE49-F238E27FC236}">
                <a16:creationId xmlns:a16="http://schemas.microsoft.com/office/drawing/2014/main" id="{7006D99B-A8D6-332C-87E4-7ED8DD7059D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008598" y="1076495"/>
            <a:ext cx="914400" cy="914400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10" name="Pfeil: nach oben und unten 5">
            <a:extLst>
              <a:ext uri="{FF2B5EF4-FFF2-40B4-BE49-F238E27FC236}">
                <a16:creationId xmlns:a16="http://schemas.microsoft.com/office/drawing/2014/main" id="{A4B3D506-4B8F-F467-5937-BAA6ED7229FB}"/>
              </a:ext>
            </a:extLst>
          </p:cNvPr>
          <p:cNvSpPr/>
          <p:nvPr/>
        </p:nvSpPr>
        <p:spPr>
          <a:xfrm rot="14104729">
            <a:off x="4661471" y="1946309"/>
            <a:ext cx="257696" cy="732891"/>
          </a:xfrm>
          <a:custGeom>
            <a:avLst>
              <a:gd name="f9" fmla="val 50000"/>
              <a:gd name="f10" fmla="val 50000"/>
            </a:avLst>
            <a:gdLst>
              <a:gd name="f2" fmla="val 10800000"/>
              <a:gd name="f3" fmla="val 5400000"/>
              <a:gd name="f4" fmla="val 180"/>
              <a:gd name="f5" fmla="val w"/>
              <a:gd name="f6" fmla="val h"/>
              <a:gd name="f7" fmla="val ss"/>
              <a:gd name="f8" fmla="val 0"/>
              <a:gd name="f9" fmla="val 50000"/>
              <a:gd name="f10" fmla="val 50000"/>
              <a:gd name="f11" fmla="+- 0 0 -270"/>
              <a:gd name="f12" fmla="+- 0 0 -90"/>
              <a:gd name="f13" fmla="abs f5"/>
              <a:gd name="f14" fmla="abs f6"/>
              <a:gd name="f15" fmla="abs f7"/>
              <a:gd name="f16" fmla="val f8"/>
              <a:gd name="f17" fmla="val f9"/>
              <a:gd name="f18" fmla="val f10"/>
              <a:gd name="f19" fmla="*/ f11 f2 1"/>
              <a:gd name="f20" fmla="*/ f12 f2 1"/>
              <a:gd name="f21" fmla="?: f13 f5 1"/>
              <a:gd name="f22" fmla="?: f14 f6 1"/>
              <a:gd name="f23" fmla="?: f15 f7 1"/>
              <a:gd name="f24" fmla="*/ f19 1 f4"/>
              <a:gd name="f25" fmla="*/ f20 1 f4"/>
              <a:gd name="f26" fmla="*/ f21 1 21600"/>
              <a:gd name="f27" fmla="*/ f22 1 21600"/>
              <a:gd name="f28" fmla="*/ 21600 f21 1"/>
              <a:gd name="f29" fmla="*/ 21600 f22 1"/>
              <a:gd name="f30" fmla="+- f24 0 f3"/>
              <a:gd name="f31" fmla="+- f25 0 f3"/>
              <a:gd name="f32" fmla="min f27 f26"/>
              <a:gd name="f33" fmla="*/ f28 1 f23"/>
              <a:gd name="f34" fmla="*/ f29 1 f23"/>
              <a:gd name="f35" fmla="val f33"/>
              <a:gd name="f36" fmla="val f34"/>
              <a:gd name="f37" fmla="*/ f16 f32 1"/>
              <a:gd name="f38" fmla="+- f36 0 f16"/>
              <a:gd name="f39" fmla="+- f35 0 f16"/>
              <a:gd name="f40" fmla="*/ f35 f32 1"/>
              <a:gd name="f41" fmla="*/ f36 f32 1"/>
              <a:gd name="f42" fmla="*/ f38 1 2"/>
              <a:gd name="f43" fmla="*/ f39 1 2"/>
              <a:gd name="f44" fmla="min f39 f38"/>
              <a:gd name="f45" fmla="*/ f39 f17 1"/>
              <a:gd name="f46" fmla="+- f16 f42 0"/>
              <a:gd name="f47" fmla="+- f16 f43 0"/>
              <a:gd name="f48" fmla="*/ f44 f18 1"/>
              <a:gd name="f49" fmla="*/ f45 1 200000"/>
              <a:gd name="f50" fmla="*/ f48 1 100000"/>
              <a:gd name="f51" fmla="+- f47 0 f49"/>
              <a:gd name="f52" fmla="+- f47 f49 0"/>
              <a:gd name="f53" fmla="*/ f47 f32 1"/>
              <a:gd name="f54" fmla="*/ f46 f32 1"/>
              <a:gd name="f55" fmla="+- f36 0 f50"/>
              <a:gd name="f56" fmla="*/ f51 f50 1"/>
              <a:gd name="f57" fmla="*/ f51 f32 1"/>
              <a:gd name="f58" fmla="*/ f52 f32 1"/>
              <a:gd name="f59" fmla="*/ f50 f32 1"/>
              <a:gd name="f60" fmla="*/ f56 1 f43"/>
              <a:gd name="f61" fmla="*/ f55 f32 1"/>
              <a:gd name="f62" fmla="+- f50 0 f60"/>
              <a:gd name="f63" fmla="+- f55 f60 0"/>
              <a:gd name="f64" fmla="*/ f62 f32 1"/>
              <a:gd name="f65" fmla="*/ f63 f32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0">
                <a:pos x="f37" y="f59"/>
              </a:cxn>
              <a:cxn ang="f30">
                <a:pos x="f57" y="f54"/>
              </a:cxn>
              <a:cxn ang="f30">
                <a:pos x="f37" y="f61"/>
              </a:cxn>
              <a:cxn ang="f31">
                <a:pos x="f40" y="f61"/>
              </a:cxn>
              <a:cxn ang="f31">
                <a:pos x="f58" y="f54"/>
              </a:cxn>
              <a:cxn ang="f31">
                <a:pos x="f40" y="f59"/>
              </a:cxn>
            </a:cxnLst>
            <a:rect l="f57" t="f64" r="f58" b="f65"/>
            <a:pathLst>
              <a:path>
                <a:moveTo>
                  <a:pt x="f37" y="f59"/>
                </a:moveTo>
                <a:lnTo>
                  <a:pt x="f53" y="f37"/>
                </a:lnTo>
                <a:lnTo>
                  <a:pt x="f40" y="f59"/>
                </a:lnTo>
                <a:lnTo>
                  <a:pt x="f58" y="f59"/>
                </a:lnTo>
                <a:lnTo>
                  <a:pt x="f58" y="f61"/>
                </a:lnTo>
                <a:lnTo>
                  <a:pt x="f40" y="f61"/>
                </a:lnTo>
                <a:lnTo>
                  <a:pt x="f53" y="f41"/>
                </a:lnTo>
                <a:lnTo>
                  <a:pt x="f37" y="f61"/>
                </a:lnTo>
                <a:lnTo>
                  <a:pt x="f57" y="f61"/>
                </a:lnTo>
                <a:lnTo>
                  <a:pt x="f57" y="f59"/>
                </a:lnTo>
                <a:close/>
              </a:path>
            </a:pathLst>
          </a:custGeom>
          <a:solidFill>
            <a:srgbClr val="4472C4"/>
          </a:solidFill>
          <a:ln w="12701" cap="flat">
            <a:solidFill>
              <a:srgbClr val="2F528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11" name="Pfeil: nach oben und unten 7">
            <a:extLst>
              <a:ext uri="{FF2B5EF4-FFF2-40B4-BE49-F238E27FC236}">
                <a16:creationId xmlns:a16="http://schemas.microsoft.com/office/drawing/2014/main" id="{A7FD5F26-E18E-E97F-0558-578D90D08646}"/>
              </a:ext>
            </a:extLst>
          </p:cNvPr>
          <p:cNvSpPr/>
          <p:nvPr/>
        </p:nvSpPr>
        <p:spPr>
          <a:xfrm rot="16200004">
            <a:off x="4460735" y="1350815"/>
            <a:ext cx="257696" cy="789712"/>
          </a:xfrm>
          <a:custGeom>
            <a:avLst>
              <a:gd name="f9" fmla="val 50000"/>
              <a:gd name="f10" fmla="val 50000"/>
            </a:avLst>
            <a:gdLst>
              <a:gd name="f2" fmla="val 10800000"/>
              <a:gd name="f3" fmla="val 5400000"/>
              <a:gd name="f4" fmla="val 180"/>
              <a:gd name="f5" fmla="val w"/>
              <a:gd name="f6" fmla="val h"/>
              <a:gd name="f7" fmla="val ss"/>
              <a:gd name="f8" fmla="val 0"/>
              <a:gd name="f9" fmla="val 50000"/>
              <a:gd name="f10" fmla="val 50000"/>
              <a:gd name="f11" fmla="+- 0 0 -270"/>
              <a:gd name="f12" fmla="+- 0 0 -90"/>
              <a:gd name="f13" fmla="abs f5"/>
              <a:gd name="f14" fmla="abs f6"/>
              <a:gd name="f15" fmla="abs f7"/>
              <a:gd name="f16" fmla="val f8"/>
              <a:gd name="f17" fmla="val f9"/>
              <a:gd name="f18" fmla="val f10"/>
              <a:gd name="f19" fmla="*/ f11 f2 1"/>
              <a:gd name="f20" fmla="*/ f12 f2 1"/>
              <a:gd name="f21" fmla="?: f13 f5 1"/>
              <a:gd name="f22" fmla="?: f14 f6 1"/>
              <a:gd name="f23" fmla="?: f15 f7 1"/>
              <a:gd name="f24" fmla="*/ f19 1 f4"/>
              <a:gd name="f25" fmla="*/ f20 1 f4"/>
              <a:gd name="f26" fmla="*/ f21 1 21600"/>
              <a:gd name="f27" fmla="*/ f22 1 21600"/>
              <a:gd name="f28" fmla="*/ 21600 f21 1"/>
              <a:gd name="f29" fmla="*/ 21600 f22 1"/>
              <a:gd name="f30" fmla="+- f24 0 f3"/>
              <a:gd name="f31" fmla="+- f25 0 f3"/>
              <a:gd name="f32" fmla="min f27 f26"/>
              <a:gd name="f33" fmla="*/ f28 1 f23"/>
              <a:gd name="f34" fmla="*/ f29 1 f23"/>
              <a:gd name="f35" fmla="val f33"/>
              <a:gd name="f36" fmla="val f34"/>
              <a:gd name="f37" fmla="*/ f16 f32 1"/>
              <a:gd name="f38" fmla="+- f36 0 f16"/>
              <a:gd name="f39" fmla="+- f35 0 f16"/>
              <a:gd name="f40" fmla="*/ f35 f32 1"/>
              <a:gd name="f41" fmla="*/ f36 f32 1"/>
              <a:gd name="f42" fmla="*/ f38 1 2"/>
              <a:gd name="f43" fmla="*/ f39 1 2"/>
              <a:gd name="f44" fmla="min f39 f38"/>
              <a:gd name="f45" fmla="*/ f39 f17 1"/>
              <a:gd name="f46" fmla="+- f16 f42 0"/>
              <a:gd name="f47" fmla="+- f16 f43 0"/>
              <a:gd name="f48" fmla="*/ f44 f18 1"/>
              <a:gd name="f49" fmla="*/ f45 1 200000"/>
              <a:gd name="f50" fmla="*/ f48 1 100000"/>
              <a:gd name="f51" fmla="+- f47 0 f49"/>
              <a:gd name="f52" fmla="+- f47 f49 0"/>
              <a:gd name="f53" fmla="*/ f47 f32 1"/>
              <a:gd name="f54" fmla="*/ f46 f32 1"/>
              <a:gd name="f55" fmla="+- f36 0 f50"/>
              <a:gd name="f56" fmla="*/ f51 f50 1"/>
              <a:gd name="f57" fmla="*/ f51 f32 1"/>
              <a:gd name="f58" fmla="*/ f52 f32 1"/>
              <a:gd name="f59" fmla="*/ f50 f32 1"/>
              <a:gd name="f60" fmla="*/ f56 1 f43"/>
              <a:gd name="f61" fmla="*/ f55 f32 1"/>
              <a:gd name="f62" fmla="+- f50 0 f60"/>
              <a:gd name="f63" fmla="+- f55 f60 0"/>
              <a:gd name="f64" fmla="*/ f62 f32 1"/>
              <a:gd name="f65" fmla="*/ f63 f32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0">
                <a:pos x="f37" y="f59"/>
              </a:cxn>
              <a:cxn ang="f30">
                <a:pos x="f57" y="f54"/>
              </a:cxn>
              <a:cxn ang="f30">
                <a:pos x="f37" y="f61"/>
              </a:cxn>
              <a:cxn ang="f31">
                <a:pos x="f40" y="f61"/>
              </a:cxn>
              <a:cxn ang="f31">
                <a:pos x="f58" y="f54"/>
              </a:cxn>
              <a:cxn ang="f31">
                <a:pos x="f40" y="f59"/>
              </a:cxn>
            </a:cxnLst>
            <a:rect l="f57" t="f64" r="f58" b="f65"/>
            <a:pathLst>
              <a:path>
                <a:moveTo>
                  <a:pt x="f37" y="f59"/>
                </a:moveTo>
                <a:lnTo>
                  <a:pt x="f53" y="f37"/>
                </a:lnTo>
                <a:lnTo>
                  <a:pt x="f40" y="f59"/>
                </a:lnTo>
                <a:lnTo>
                  <a:pt x="f58" y="f59"/>
                </a:lnTo>
                <a:lnTo>
                  <a:pt x="f58" y="f61"/>
                </a:lnTo>
                <a:lnTo>
                  <a:pt x="f40" y="f61"/>
                </a:lnTo>
                <a:lnTo>
                  <a:pt x="f53" y="f41"/>
                </a:lnTo>
                <a:lnTo>
                  <a:pt x="f37" y="f61"/>
                </a:lnTo>
                <a:lnTo>
                  <a:pt x="f57" y="f61"/>
                </a:lnTo>
                <a:lnTo>
                  <a:pt x="f57" y="f59"/>
                </a:lnTo>
                <a:close/>
              </a:path>
            </a:pathLst>
          </a:custGeom>
          <a:solidFill>
            <a:srgbClr val="4472C4"/>
          </a:solidFill>
          <a:ln w="12701" cap="flat">
            <a:solidFill>
              <a:srgbClr val="2F528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pic>
        <p:nvPicPr>
          <p:cNvPr id="12" name="Picture 2" descr="Shop mit LoRaWAN Gateways, Sensoren">
            <a:extLst>
              <a:ext uri="{FF2B5EF4-FFF2-40B4-BE49-F238E27FC236}">
                <a16:creationId xmlns:a16="http://schemas.microsoft.com/office/drawing/2014/main" id="{CD658EFD-A4C6-91B8-4B0E-62E7E85E7D87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3724923" y="2921266"/>
            <a:ext cx="914400" cy="914400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13" name="Textfeld 11">
            <a:extLst>
              <a:ext uri="{FF2B5EF4-FFF2-40B4-BE49-F238E27FC236}">
                <a16:creationId xmlns:a16="http://schemas.microsoft.com/office/drawing/2014/main" id="{BF9E5D05-E9D8-F434-381B-770E3B25A498}"/>
              </a:ext>
            </a:extLst>
          </p:cNvPr>
          <p:cNvSpPr txBox="1"/>
          <p:nvPr/>
        </p:nvSpPr>
        <p:spPr>
          <a:xfrm>
            <a:off x="3475630" y="3835666"/>
            <a:ext cx="1156533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IoT Device</a:t>
            </a:r>
          </a:p>
        </p:txBody>
      </p:sp>
      <p:sp>
        <p:nvSpPr>
          <p:cNvPr id="14" name="Pfeil: nach oben und unten 15">
            <a:extLst>
              <a:ext uri="{FF2B5EF4-FFF2-40B4-BE49-F238E27FC236}">
                <a16:creationId xmlns:a16="http://schemas.microsoft.com/office/drawing/2014/main" id="{20D9CD7B-AB4C-3EE2-8508-B990BEC53617}"/>
              </a:ext>
            </a:extLst>
          </p:cNvPr>
          <p:cNvSpPr/>
          <p:nvPr/>
        </p:nvSpPr>
        <p:spPr>
          <a:xfrm rot="16200004">
            <a:off x="6243642" y="1350815"/>
            <a:ext cx="257696" cy="789712"/>
          </a:xfrm>
          <a:custGeom>
            <a:avLst>
              <a:gd name="f9" fmla="val 50000"/>
              <a:gd name="f10" fmla="val 50000"/>
            </a:avLst>
            <a:gdLst>
              <a:gd name="f2" fmla="val 10800000"/>
              <a:gd name="f3" fmla="val 5400000"/>
              <a:gd name="f4" fmla="val 180"/>
              <a:gd name="f5" fmla="val w"/>
              <a:gd name="f6" fmla="val h"/>
              <a:gd name="f7" fmla="val ss"/>
              <a:gd name="f8" fmla="val 0"/>
              <a:gd name="f9" fmla="val 50000"/>
              <a:gd name="f10" fmla="val 50000"/>
              <a:gd name="f11" fmla="+- 0 0 -270"/>
              <a:gd name="f12" fmla="+- 0 0 -90"/>
              <a:gd name="f13" fmla="abs f5"/>
              <a:gd name="f14" fmla="abs f6"/>
              <a:gd name="f15" fmla="abs f7"/>
              <a:gd name="f16" fmla="val f8"/>
              <a:gd name="f17" fmla="val f9"/>
              <a:gd name="f18" fmla="val f10"/>
              <a:gd name="f19" fmla="*/ f11 f2 1"/>
              <a:gd name="f20" fmla="*/ f12 f2 1"/>
              <a:gd name="f21" fmla="?: f13 f5 1"/>
              <a:gd name="f22" fmla="?: f14 f6 1"/>
              <a:gd name="f23" fmla="?: f15 f7 1"/>
              <a:gd name="f24" fmla="*/ f19 1 f4"/>
              <a:gd name="f25" fmla="*/ f20 1 f4"/>
              <a:gd name="f26" fmla="*/ f21 1 21600"/>
              <a:gd name="f27" fmla="*/ f22 1 21600"/>
              <a:gd name="f28" fmla="*/ 21600 f21 1"/>
              <a:gd name="f29" fmla="*/ 21600 f22 1"/>
              <a:gd name="f30" fmla="+- f24 0 f3"/>
              <a:gd name="f31" fmla="+- f25 0 f3"/>
              <a:gd name="f32" fmla="min f27 f26"/>
              <a:gd name="f33" fmla="*/ f28 1 f23"/>
              <a:gd name="f34" fmla="*/ f29 1 f23"/>
              <a:gd name="f35" fmla="val f33"/>
              <a:gd name="f36" fmla="val f34"/>
              <a:gd name="f37" fmla="*/ f16 f32 1"/>
              <a:gd name="f38" fmla="+- f36 0 f16"/>
              <a:gd name="f39" fmla="+- f35 0 f16"/>
              <a:gd name="f40" fmla="*/ f35 f32 1"/>
              <a:gd name="f41" fmla="*/ f36 f32 1"/>
              <a:gd name="f42" fmla="*/ f38 1 2"/>
              <a:gd name="f43" fmla="*/ f39 1 2"/>
              <a:gd name="f44" fmla="min f39 f38"/>
              <a:gd name="f45" fmla="*/ f39 f17 1"/>
              <a:gd name="f46" fmla="+- f16 f42 0"/>
              <a:gd name="f47" fmla="+- f16 f43 0"/>
              <a:gd name="f48" fmla="*/ f44 f18 1"/>
              <a:gd name="f49" fmla="*/ f45 1 200000"/>
              <a:gd name="f50" fmla="*/ f48 1 100000"/>
              <a:gd name="f51" fmla="+- f47 0 f49"/>
              <a:gd name="f52" fmla="+- f47 f49 0"/>
              <a:gd name="f53" fmla="*/ f47 f32 1"/>
              <a:gd name="f54" fmla="*/ f46 f32 1"/>
              <a:gd name="f55" fmla="+- f36 0 f50"/>
              <a:gd name="f56" fmla="*/ f51 f50 1"/>
              <a:gd name="f57" fmla="*/ f51 f32 1"/>
              <a:gd name="f58" fmla="*/ f52 f32 1"/>
              <a:gd name="f59" fmla="*/ f50 f32 1"/>
              <a:gd name="f60" fmla="*/ f56 1 f43"/>
              <a:gd name="f61" fmla="*/ f55 f32 1"/>
              <a:gd name="f62" fmla="+- f50 0 f60"/>
              <a:gd name="f63" fmla="+- f55 f60 0"/>
              <a:gd name="f64" fmla="*/ f62 f32 1"/>
              <a:gd name="f65" fmla="*/ f63 f32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0">
                <a:pos x="f37" y="f59"/>
              </a:cxn>
              <a:cxn ang="f30">
                <a:pos x="f57" y="f54"/>
              </a:cxn>
              <a:cxn ang="f30">
                <a:pos x="f37" y="f61"/>
              </a:cxn>
              <a:cxn ang="f31">
                <a:pos x="f40" y="f61"/>
              </a:cxn>
              <a:cxn ang="f31">
                <a:pos x="f58" y="f54"/>
              </a:cxn>
              <a:cxn ang="f31">
                <a:pos x="f40" y="f59"/>
              </a:cxn>
            </a:cxnLst>
            <a:rect l="f57" t="f64" r="f58" b="f65"/>
            <a:pathLst>
              <a:path>
                <a:moveTo>
                  <a:pt x="f37" y="f59"/>
                </a:moveTo>
                <a:lnTo>
                  <a:pt x="f53" y="f37"/>
                </a:lnTo>
                <a:lnTo>
                  <a:pt x="f40" y="f59"/>
                </a:lnTo>
                <a:lnTo>
                  <a:pt x="f58" y="f59"/>
                </a:lnTo>
                <a:lnTo>
                  <a:pt x="f58" y="f61"/>
                </a:lnTo>
                <a:lnTo>
                  <a:pt x="f40" y="f61"/>
                </a:lnTo>
                <a:lnTo>
                  <a:pt x="f53" y="f41"/>
                </a:lnTo>
                <a:lnTo>
                  <a:pt x="f37" y="f61"/>
                </a:lnTo>
                <a:lnTo>
                  <a:pt x="f57" y="f61"/>
                </a:lnTo>
                <a:lnTo>
                  <a:pt x="f57" y="f59"/>
                </a:lnTo>
                <a:close/>
              </a:path>
            </a:pathLst>
          </a:custGeom>
          <a:solidFill>
            <a:srgbClr val="4472C4"/>
          </a:solidFill>
          <a:ln w="12701" cap="flat">
            <a:solidFill>
              <a:srgbClr val="2F528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42A5B8BA-A78C-9A25-2133-A557D33AE8DB}"/>
              </a:ext>
            </a:extLst>
          </p:cNvPr>
          <p:cNvSpPr txBox="1"/>
          <p:nvPr/>
        </p:nvSpPr>
        <p:spPr>
          <a:xfrm>
            <a:off x="6579565" y="656027"/>
            <a:ext cx="1399233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cunning:orca</a:t>
            </a:r>
          </a:p>
        </p:txBody>
      </p:sp>
      <p:sp>
        <p:nvSpPr>
          <p:cNvPr id="16" name="Textfeld 18">
            <a:extLst>
              <a:ext uri="{FF2B5EF4-FFF2-40B4-BE49-F238E27FC236}">
                <a16:creationId xmlns:a16="http://schemas.microsoft.com/office/drawing/2014/main" id="{26EBC197-083C-8F44-FD73-E5A5C973278B}"/>
              </a:ext>
            </a:extLst>
          </p:cNvPr>
          <p:cNvSpPr txBox="1"/>
          <p:nvPr/>
        </p:nvSpPr>
        <p:spPr>
          <a:xfrm>
            <a:off x="3436777" y="2634611"/>
            <a:ext cx="1935748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80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ugly:meeter</a:t>
            </a:r>
            <a:endParaRPr lang="de-DE" sz="18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</p:txBody>
      </p:sp>
      <p:pic>
        <p:nvPicPr>
          <p:cNvPr id="17" name="Picture 2" descr="Shop mit LoRaWAN Gateways, Sensoren">
            <a:extLst>
              <a:ext uri="{FF2B5EF4-FFF2-40B4-BE49-F238E27FC236}">
                <a16:creationId xmlns:a16="http://schemas.microsoft.com/office/drawing/2014/main" id="{1986FE80-8A44-4966-F2D7-0CB783D23FFC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5258312" y="3189000"/>
            <a:ext cx="914400" cy="914400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18" name="Textfeld 17">
            <a:extLst>
              <a:ext uri="{FF2B5EF4-FFF2-40B4-BE49-F238E27FC236}">
                <a16:creationId xmlns:a16="http://schemas.microsoft.com/office/drawing/2014/main" id="{44FD6C65-B1E7-C470-635F-ABBADC23BC1E}"/>
              </a:ext>
            </a:extLst>
          </p:cNvPr>
          <p:cNvSpPr txBox="1"/>
          <p:nvPr/>
        </p:nvSpPr>
        <p:spPr>
          <a:xfrm>
            <a:off x="5009020" y="4103400"/>
            <a:ext cx="1156533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IoT Device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606593FA-1C81-68AF-84FF-C845B0ADB3BE}"/>
              </a:ext>
            </a:extLst>
          </p:cNvPr>
          <p:cNvSpPr txBox="1"/>
          <p:nvPr/>
        </p:nvSpPr>
        <p:spPr>
          <a:xfrm>
            <a:off x="4970167" y="2902345"/>
            <a:ext cx="1935748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stunning:button</a:t>
            </a:r>
          </a:p>
        </p:txBody>
      </p:sp>
      <p:pic>
        <p:nvPicPr>
          <p:cNvPr id="20" name="Picture 2" descr="Shop mit LoRaWAN Gateways, Sensoren">
            <a:extLst>
              <a:ext uri="{FF2B5EF4-FFF2-40B4-BE49-F238E27FC236}">
                <a16:creationId xmlns:a16="http://schemas.microsoft.com/office/drawing/2014/main" id="{319E24DE-6E73-A838-7478-D7A1E35A11C9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7840825" y="3189220"/>
            <a:ext cx="914400" cy="914400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21" name="Textfeld 40">
            <a:extLst>
              <a:ext uri="{FF2B5EF4-FFF2-40B4-BE49-F238E27FC236}">
                <a16:creationId xmlns:a16="http://schemas.microsoft.com/office/drawing/2014/main" id="{0C2B961E-E8F5-4B2C-8D35-74A2B16481F5}"/>
              </a:ext>
            </a:extLst>
          </p:cNvPr>
          <p:cNvSpPr txBox="1"/>
          <p:nvPr/>
        </p:nvSpPr>
        <p:spPr>
          <a:xfrm>
            <a:off x="7591532" y="4103620"/>
            <a:ext cx="1156533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IoT Device</a:t>
            </a:r>
          </a:p>
        </p:txBody>
      </p:sp>
      <p:sp>
        <p:nvSpPr>
          <p:cNvPr id="22" name="Textfeld 41">
            <a:extLst>
              <a:ext uri="{FF2B5EF4-FFF2-40B4-BE49-F238E27FC236}">
                <a16:creationId xmlns:a16="http://schemas.microsoft.com/office/drawing/2014/main" id="{2CECCB75-63FD-DCCA-E96C-EE6A85AC01E9}"/>
              </a:ext>
            </a:extLst>
          </p:cNvPr>
          <p:cNvSpPr txBox="1"/>
          <p:nvPr/>
        </p:nvSpPr>
        <p:spPr>
          <a:xfrm>
            <a:off x="7552679" y="2902555"/>
            <a:ext cx="1935748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keen:switch</a:t>
            </a:r>
          </a:p>
        </p:txBody>
      </p:sp>
      <p:pic>
        <p:nvPicPr>
          <p:cNvPr id="23" name="Picture 2" descr="Shop mit LoRaWAN Gateways, Sensoren">
            <a:extLst>
              <a:ext uri="{FF2B5EF4-FFF2-40B4-BE49-F238E27FC236}">
                <a16:creationId xmlns:a16="http://schemas.microsoft.com/office/drawing/2014/main" id="{7A2DF1C8-B552-F712-E57A-96C73851AF4F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6172712" y="3189000"/>
            <a:ext cx="914400" cy="914400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24" name="Picture 2" descr="Shop mit LoRaWAN Gateways, Sensoren">
            <a:extLst>
              <a:ext uri="{FF2B5EF4-FFF2-40B4-BE49-F238E27FC236}">
                <a16:creationId xmlns:a16="http://schemas.microsoft.com/office/drawing/2014/main" id="{F2F200A4-79A5-2FAC-5B40-9E9056F4B43D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6325106" y="3341403"/>
            <a:ext cx="914400" cy="914400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25" name="Picture 2" descr="Shop mit LoRaWAN Gateways, Sensoren">
            <a:extLst>
              <a:ext uri="{FF2B5EF4-FFF2-40B4-BE49-F238E27FC236}">
                <a16:creationId xmlns:a16="http://schemas.microsoft.com/office/drawing/2014/main" id="{E321A73E-33EA-7DC0-15F7-DD30C87120C2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6477509" y="3493797"/>
            <a:ext cx="914400" cy="914400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26" name="Picture 2" descr="Shop mit LoRaWAN Gateways, Sensoren">
            <a:extLst>
              <a:ext uri="{FF2B5EF4-FFF2-40B4-BE49-F238E27FC236}">
                <a16:creationId xmlns:a16="http://schemas.microsoft.com/office/drawing/2014/main" id="{1CDBA939-175D-20E7-C0F5-2908419F0CA9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6629912" y="3646200"/>
            <a:ext cx="914400" cy="914400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27" name="Picture 2" descr="Shop mit LoRaWAN Gateways, Sensoren">
            <a:extLst>
              <a:ext uri="{FF2B5EF4-FFF2-40B4-BE49-F238E27FC236}">
                <a16:creationId xmlns:a16="http://schemas.microsoft.com/office/drawing/2014/main" id="{8735E820-C170-906D-65DF-E867A8072CA8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6782306" y="3798603"/>
            <a:ext cx="914400" cy="914400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28" name="Picture 2" descr="Shop mit LoRaWAN Gateways, Sensoren">
            <a:extLst>
              <a:ext uri="{FF2B5EF4-FFF2-40B4-BE49-F238E27FC236}">
                <a16:creationId xmlns:a16="http://schemas.microsoft.com/office/drawing/2014/main" id="{19E0C63F-2B95-527C-D9ED-69F1742B4A4B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6934709" y="3950997"/>
            <a:ext cx="914400" cy="914400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29" name="Pfeil: nach oben und unten 5">
            <a:extLst>
              <a:ext uri="{FF2B5EF4-FFF2-40B4-BE49-F238E27FC236}">
                <a16:creationId xmlns:a16="http://schemas.microsoft.com/office/drawing/2014/main" id="{0B776CF0-1C06-4479-8191-F720B280BE0F}"/>
              </a:ext>
            </a:extLst>
          </p:cNvPr>
          <p:cNvSpPr/>
          <p:nvPr/>
        </p:nvSpPr>
        <p:spPr>
          <a:xfrm rot="10800000">
            <a:off x="5174674" y="2045281"/>
            <a:ext cx="257696" cy="732891"/>
          </a:xfrm>
          <a:custGeom>
            <a:avLst>
              <a:gd name="f9" fmla="val 50000"/>
              <a:gd name="f10" fmla="val 50000"/>
            </a:avLst>
            <a:gdLst>
              <a:gd name="f2" fmla="val 10800000"/>
              <a:gd name="f3" fmla="val 5400000"/>
              <a:gd name="f4" fmla="val 180"/>
              <a:gd name="f5" fmla="val w"/>
              <a:gd name="f6" fmla="val h"/>
              <a:gd name="f7" fmla="val ss"/>
              <a:gd name="f8" fmla="val 0"/>
              <a:gd name="f9" fmla="val 50000"/>
              <a:gd name="f10" fmla="val 50000"/>
              <a:gd name="f11" fmla="+- 0 0 -270"/>
              <a:gd name="f12" fmla="+- 0 0 -90"/>
              <a:gd name="f13" fmla="abs f5"/>
              <a:gd name="f14" fmla="abs f6"/>
              <a:gd name="f15" fmla="abs f7"/>
              <a:gd name="f16" fmla="val f8"/>
              <a:gd name="f17" fmla="val f9"/>
              <a:gd name="f18" fmla="val f10"/>
              <a:gd name="f19" fmla="*/ f11 f2 1"/>
              <a:gd name="f20" fmla="*/ f12 f2 1"/>
              <a:gd name="f21" fmla="?: f13 f5 1"/>
              <a:gd name="f22" fmla="?: f14 f6 1"/>
              <a:gd name="f23" fmla="?: f15 f7 1"/>
              <a:gd name="f24" fmla="*/ f19 1 f4"/>
              <a:gd name="f25" fmla="*/ f20 1 f4"/>
              <a:gd name="f26" fmla="*/ f21 1 21600"/>
              <a:gd name="f27" fmla="*/ f22 1 21600"/>
              <a:gd name="f28" fmla="*/ 21600 f21 1"/>
              <a:gd name="f29" fmla="*/ 21600 f22 1"/>
              <a:gd name="f30" fmla="+- f24 0 f3"/>
              <a:gd name="f31" fmla="+- f25 0 f3"/>
              <a:gd name="f32" fmla="min f27 f26"/>
              <a:gd name="f33" fmla="*/ f28 1 f23"/>
              <a:gd name="f34" fmla="*/ f29 1 f23"/>
              <a:gd name="f35" fmla="val f33"/>
              <a:gd name="f36" fmla="val f34"/>
              <a:gd name="f37" fmla="*/ f16 f32 1"/>
              <a:gd name="f38" fmla="+- f36 0 f16"/>
              <a:gd name="f39" fmla="+- f35 0 f16"/>
              <a:gd name="f40" fmla="*/ f35 f32 1"/>
              <a:gd name="f41" fmla="*/ f36 f32 1"/>
              <a:gd name="f42" fmla="*/ f38 1 2"/>
              <a:gd name="f43" fmla="*/ f39 1 2"/>
              <a:gd name="f44" fmla="min f39 f38"/>
              <a:gd name="f45" fmla="*/ f39 f17 1"/>
              <a:gd name="f46" fmla="+- f16 f42 0"/>
              <a:gd name="f47" fmla="+- f16 f43 0"/>
              <a:gd name="f48" fmla="*/ f44 f18 1"/>
              <a:gd name="f49" fmla="*/ f45 1 200000"/>
              <a:gd name="f50" fmla="*/ f48 1 100000"/>
              <a:gd name="f51" fmla="+- f47 0 f49"/>
              <a:gd name="f52" fmla="+- f47 f49 0"/>
              <a:gd name="f53" fmla="*/ f47 f32 1"/>
              <a:gd name="f54" fmla="*/ f46 f32 1"/>
              <a:gd name="f55" fmla="+- f36 0 f50"/>
              <a:gd name="f56" fmla="*/ f51 f50 1"/>
              <a:gd name="f57" fmla="*/ f51 f32 1"/>
              <a:gd name="f58" fmla="*/ f52 f32 1"/>
              <a:gd name="f59" fmla="*/ f50 f32 1"/>
              <a:gd name="f60" fmla="*/ f56 1 f43"/>
              <a:gd name="f61" fmla="*/ f55 f32 1"/>
              <a:gd name="f62" fmla="+- f50 0 f60"/>
              <a:gd name="f63" fmla="+- f55 f60 0"/>
              <a:gd name="f64" fmla="*/ f62 f32 1"/>
              <a:gd name="f65" fmla="*/ f63 f32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0">
                <a:pos x="f37" y="f59"/>
              </a:cxn>
              <a:cxn ang="f30">
                <a:pos x="f57" y="f54"/>
              </a:cxn>
              <a:cxn ang="f30">
                <a:pos x="f37" y="f61"/>
              </a:cxn>
              <a:cxn ang="f31">
                <a:pos x="f40" y="f61"/>
              </a:cxn>
              <a:cxn ang="f31">
                <a:pos x="f58" y="f54"/>
              </a:cxn>
              <a:cxn ang="f31">
                <a:pos x="f40" y="f59"/>
              </a:cxn>
            </a:cxnLst>
            <a:rect l="f57" t="f64" r="f58" b="f65"/>
            <a:pathLst>
              <a:path>
                <a:moveTo>
                  <a:pt x="f37" y="f59"/>
                </a:moveTo>
                <a:lnTo>
                  <a:pt x="f53" y="f37"/>
                </a:lnTo>
                <a:lnTo>
                  <a:pt x="f40" y="f59"/>
                </a:lnTo>
                <a:lnTo>
                  <a:pt x="f58" y="f59"/>
                </a:lnTo>
                <a:lnTo>
                  <a:pt x="f58" y="f61"/>
                </a:lnTo>
                <a:lnTo>
                  <a:pt x="f40" y="f61"/>
                </a:lnTo>
                <a:lnTo>
                  <a:pt x="f53" y="f41"/>
                </a:lnTo>
                <a:lnTo>
                  <a:pt x="f37" y="f61"/>
                </a:lnTo>
                <a:lnTo>
                  <a:pt x="f57" y="f61"/>
                </a:lnTo>
                <a:lnTo>
                  <a:pt x="f57" y="f59"/>
                </a:lnTo>
                <a:close/>
              </a:path>
            </a:pathLst>
          </a:custGeom>
          <a:solidFill>
            <a:srgbClr val="4472C4"/>
          </a:solidFill>
          <a:ln w="12701" cap="flat">
            <a:solidFill>
              <a:srgbClr val="2F528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30" name="Pfeil: nach oben und unten 5">
            <a:extLst>
              <a:ext uri="{FF2B5EF4-FFF2-40B4-BE49-F238E27FC236}">
                <a16:creationId xmlns:a16="http://schemas.microsoft.com/office/drawing/2014/main" id="{E5860B43-6B89-53D2-34F7-381B2B45B199}"/>
              </a:ext>
            </a:extLst>
          </p:cNvPr>
          <p:cNvSpPr/>
          <p:nvPr/>
        </p:nvSpPr>
        <p:spPr>
          <a:xfrm rot="9532080">
            <a:off x="5566015" y="1993785"/>
            <a:ext cx="257696" cy="732891"/>
          </a:xfrm>
          <a:custGeom>
            <a:avLst>
              <a:gd name="f9" fmla="val 50000"/>
              <a:gd name="f10" fmla="val 50000"/>
            </a:avLst>
            <a:gdLst>
              <a:gd name="f2" fmla="val 10800000"/>
              <a:gd name="f3" fmla="val 5400000"/>
              <a:gd name="f4" fmla="val 180"/>
              <a:gd name="f5" fmla="val w"/>
              <a:gd name="f6" fmla="val h"/>
              <a:gd name="f7" fmla="val ss"/>
              <a:gd name="f8" fmla="val 0"/>
              <a:gd name="f9" fmla="val 50000"/>
              <a:gd name="f10" fmla="val 50000"/>
              <a:gd name="f11" fmla="+- 0 0 -270"/>
              <a:gd name="f12" fmla="+- 0 0 -90"/>
              <a:gd name="f13" fmla="abs f5"/>
              <a:gd name="f14" fmla="abs f6"/>
              <a:gd name="f15" fmla="abs f7"/>
              <a:gd name="f16" fmla="val f8"/>
              <a:gd name="f17" fmla="val f9"/>
              <a:gd name="f18" fmla="val f10"/>
              <a:gd name="f19" fmla="*/ f11 f2 1"/>
              <a:gd name="f20" fmla="*/ f12 f2 1"/>
              <a:gd name="f21" fmla="?: f13 f5 1"/>
              <a:gd name="f22" fmla="?: f14 f6 1"/>
              <a:gd name="f23" fmla="?: f15 f7 1"/>
              <a:gd name="f24" fmla="*/ f19 1 f4"/>
              <a:gd name="f25" fmla="*/ f20 1 f4"/>
              <a:gd name="f26" fmla="*/ f21 1 21600"/>
              <a:gd name="f27" fmla="*/ f22 1 21600"/>
              <a:gd name="f28" fmla="*/ 21600 f21 1"/>
              <a:gd name="f29" fmla="*/ 21600 f22 1"/>
              <a:gd name="f30" fmla="+- f24 0 f3"/>
              <a:gd name="f31" fmla="+- f25 0 f3"/>
              <a:gd name="f32" fmla="min f27 f26"/>
              <a:gd name="f33" fmla="*/ f28 1 f23"/>
              <a:gd name="f34" fmla="*/ f29 1 f23"/>
              <a:gd name="f35" fmla="val f33"/>
              <a:gd name="f36" fmla="val f34"/>
              <a:gd name="f37" fmla="*/ f16 f32 1"/>
              <a:gd name="f38" fmla="+- f36 0 f16"/>
              <a:gd name="f39" fmla="+- f35 0 f16"/>
              <a:gd name="f40" fmla="*/ f35 f32 1"/>
              <a:gd name="f41" fmla="*/ f36 f32 1"/>
              <a:gd name="f42" fmla="*/ f38 1 2"/>
              <a:gd name="f43" fmla="*/ f39 1 2"/>
              <a:gd name="f44" fmla="min f39 f38"/>
              <a:gd name="f45" fmla="*/ f39 f17 1"/>
              <a:gd name="f46" fmla="+- f16 f42 0"/>
              <a:gd name="f47" fmla="+- f16 f43 0"/>
              <a:gd name="f48" fmla="*/ f44 f18 1"/>
              <a:gd name="f49" fmla="*/ f45 1 200000"/>
              <a:gd name="f50" fmla="*/ f48 1 100000"/>
              <a:gd name="f51" fmla="+- f47 0 f49"/>
              <a:gd name="f52" fmla="+- f47 f49 0"/>
              <a:gd name="f53" fmla="*/ f47 f32 1"/>
              <a:gd name="f54" fmla="*/ f46 f32 1"/>
              <a:gd name="f55" fmla="+- f36 0 f50"/>
              <a:gd name="f56" fmla="*/ f51 f50 1"/>
              <a:gd name="f57" fmla="*/ f51 f32 1"/>
              <a:gd name="f58" fmla="*/ f52 f32 1"/>
              <a:gd name="f59" fmla="*/ f50 f32 1"/>
              <a:gd name="f60" fmla="*/ f56 1 f43"/>
              <a:gd name="f61" fmla="*/ f55 f32 1"/>
              <a:gd name="f62" fmla="+- f50 0 f60"/>
              <a:gd name="f63" fmla="+- f55 f60 0"/>
              <a:gd name="f64" fmla="*/ f62 f32 1"/>
              <a:gd name="f65" fmla="*/ f63 f32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0">
                <a:pos x="f37" y="f59"/>
              </a:cxn>
              <a:cxn ang="f30">
                <a:pos x="f57" y="f54"/>
              </a:cxn>
              <a:cxn ang="f30">
                <a:pos x="f37" y="f61"/>
              </a:cxn>
              <a:cxn ang="f31">
                <a:pos x="f40" y="f61"/>
              </a:cxn>
              <a:cxn ang="f31">
                <a:pos x="f58" y="f54"/>
              </a:cxn>
              <a:cxn ang="f31">
                <a:pos x="f40" y="f59"/>
              </a:cxn>
            </a:cxnLst>
            <a:rect l="f57" t="f64" r="f58" b="f65"/>
            <a:pathLst>
              <a:path>
                <a:moveTo>
                  <a:pt x="f37" y="f59"/>
                </a:moveTo>
                <a:lnTo>
                  <a:pt x="f53" y="f37"/>
                </a:lnTo>
                <a:lnTo>
                  <a:pt x="f40" y="f59"/>
                </a:lnTo>
                <a:lnTo>
                  <a:pt x="f58" y="f59"/>
                </a:lnTo>
                <a:lnTo>
                  <a:pt x="f58" y="f61"/>
                </a:lnTo>
                <a:lnTo>
                  <a:pt x="f40" y="f61"/>
                </a:lnTo>
                <a:lnTo>
                  <a:pt x="f53" y="f41"/>
                </a:lnTo>
                <a:lnTo>
                  <a:pt x="f37" y="f61"/>
                </a:lnTo>
                <a:lnTo>
                  <a:pt x="f57" y="f61"/>
                </a:lnTo>
                <a:lnTo>
                  <a:pt x="f57" y="f59"/>
                </a:lnTo>
                <a:close/>
              </a:path>
            </a:pathLst>
          </a:custGeom>
          <a:solidFill>
            <a:srgbClr val="4472C4"/>
          </a:solidFill>
          <a:ln w="12701" cap="flat">
            <a:solidFill>
              <a:srgbClr val="2F528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31" name="Pfeil: nach oben und unten 5">
            <a:extLst>
              <a:ext uri="{FF2B5EF4-FFF2-40B4-BE49-F238E27FC236}">
                <a16:creationId xmlns:a16="http://schemas.microsoft.com/office/drawing/2014/main" id="{3D243B36-82E8-F9A5-5D48-B18AE2F4D48F}"/>
              </a:ext>
            </a:extLst>
          </p:cNvPr>
          <p:cNvSpPr/>
          <p:nvPr/>
        </p:nvSpPr>
        <p:spPr>
          <a:xfrm rot="7380811">
            <a:off x="6446236" y="1587675"/>
            <a:ext cx="257696" cy="1827418"/>
          </a:xfrm>
          <a:custGeom>
            <a:avLst>
              <a:gd name="f9" fmla="val 50000"/>
              <a:gd name="f10" fmla="val 50000"/>
            </a:avLst>
            <a:gdLst>
              <a:gd name="f2" fmla="val 10800000"/>
              <a:gd name="f3" fmla="val 5400000"/>
              <a:gd name="f4" fmla="val 180"/>
              <a:gd name="f5" fmla="val w"/>
              <a:gd name="f6" fmla="val h"/>
              <a:gd name="f7" fmla="val ss"/>
              <a:gd name="f8" fmla="val 0"/>
              <a:gd name="f9" fmla="val 50000"/>
              <a:gd name="f10" fmla="val 50000"/>
              <a:gd name="f11" fmla="+- 0 0 -270"/>
              <a:gd name="f12" fmla="+- 0 0 -90"/>
              <a:gd name="f13" fmla="abs f5"/>
              <a:gd name="f14" fmla="abs f6"/>
              <a:gd name="f15" fmla="abs f7"/>
              <a:gd name="f16" fmla="val f8"/>
              <a:gd name="f17" fmla="val f9"/>
              <a:gd name="f18" fmla="val f10"/>
              <a:gd name="f19" fmla="*/ f11 f2 1"/>
              <a:gd name="f20" fmla="*/ f12 f2 1"/>
              <a:gd name="f21" fmla="?: f13 f5 1"/>
              <a:gd name="f22" fmla="?: f14 f6 1"/>
              <a:gd name="f23" fmla="?: f15 f7 1"/>
              <a:gd name="f24" fmla="*/ f19 1 f4"/>
              <a:gd name="f25" fmla="*/ f20 1 f4"/>
              <a:gd name="f26" fmla="*/ f21 1 21600"/>
              <a:gd name="f27" fmla="*/ f22 1 21600"/>
              <a:gd name="f28" fmla="*/ 21600 f21 1"/>
              <a:gd name="f29" fmla="*/ 21600 f22 1"/>
              <a:gd name="f30" fmla="+- f24 0 f3"/>
              <a:gd name="f31" fmla="+- f25 0 f3"/>
              <a:gd name="f32" fmla="min f27 f26"/>
              <a:gd name="f33" fmla="*/ f28 1 f23"/>
              <a:gd name="f34" fmla="*/ f29 1 f23"/>
              <a:gd name="f35" fmla="val f33"/>
              <a:gd name="f36" fmla="val f34"/>
              <a:gd name="f37" fmla="*/ f16 f32 1"/>
              <a:gd name="f38" fmla="+- f36 0 f16"/>
              <a:gd name="f39" fmla="+- f35 0 f16"/>
              <a:gd name="f40" fmla="*/ f35 f32 1"/>
              <a:gd name="f41" fmla="*/ f36 f32 1"/>
              <a:gd name="f42" fmla="*/ f38 1 2"/>
              <a:gd name="f43" fmla="*/ f39 1 2"/>
              <a:gd name="f44" fmla="min f39 f38"/>
              <a:gd name="f45" fmla="*/ f39 f17 1"/>
              <a:gd name="f46" fmla="+- f16 f42 0"/>
              <a:gd name="f47" fmla="+- f16 f43 0"/>
              <a:gd name="f48" fmla="*/ f44 f18 1"/>
              <a:gd name="f49" fmla="*/ f45 1 200000"/>
              <a:gd name="f50" fmla="*/ f48 1 100000"/>
              <a:gd name="f51" fmla="+- f47 0 f49"/>
              <a:gd name="f52" fmla="+- f47 f49 0"/>
              <a:gd name="f53" fmla="*/ f47 f32 1"/>
              <a:gd name="f54" fmla="*/ f46 f32 1"/>
              <a:gd name="f55" fmla="+- f36 0 f50"/>
              <a:gd name="f56" fmla="*/ f51 f50 1"/>
              <a:gd name="f57" fmla="*/ f51 f32 1"/>
              <a:gd name="f58" fmla="*/ f52 f32 1"/>
              <a:gd name="f59" fmla="*/ f50 f32 1"/>
              <a:gd name="f60" fmla="*/ f56 1 f43"/>
              <a:gd name="f61" fmla="*/ f55 f32 1"/>
              <a:gd name="f62" fmla="+- f50 0 f60"/>
              <a:gd name="f63" fmla="+- f55 f60 0"/>
              <a:gd name="f64" fmla="*/ f62 f32 1"/>
              <a:gd name="f65" fmla="*/ f63 f32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0">
                <a:pos x="f37" y="f59"/>
              </a:cxn>
              <a:cxn ang="f30">
                <a:pos x="f57" y="f54"/>
              </a:cxn>
              <a:cxn ang="f30">
                <a:pos x="f37" y="f61"/>
              </a:cxn>
              <a:cxn ang="f31">
                <a:pos x="f40" y="f61"/>
              </a:cxn>
              <a:cxn ang="f31">
                <a:pos x="f58" y="f54"/>
              </a:cxn>
              <a:cxn ang="f31">
                <a:pos x="f40" y="f59"/>
              </a:cxn>
            </a:cxnLst>
            <a:rect l="f57" t="f64" r="f58" b="f65"/>
            <a:pathLst>
              <a:path>
                <a:moveTo>
                  <a:pt x="f37" y="f59"/>
                </a:moveTo>
                <a:lnTo>
                  <a:pt x="f53" y="f37"/>
                </a:lnTo>
                <a:lnTo>
                  <a:pt x="f40" y="f59"/>
                </a:lnTo>
                <a:lnTo>
                  <a:pt x="f58" y="f59"/>
                </a:lnTo>
                <a:lnTo>
                  <a:pt x="f58" y="f61"/>
                </a:lnTo>
                <a:lnTo>
                  <a:pt x="f40" y="f61"/>
                </a:lnTo>
                <a:lnTo>
                  <a:pt x="f53" y="f41"/>
                </a:lnTo>
                <a:lnTo>
                  <a:pt x="f37" y="f61"/>
                </a:lnTo>
                <a:lnTo>
                  <a:pt x="f57" y="f61"/>
                </a:lnTo>
                <a:lnTo>
                  <a:pt x="f57" y="f59"/>
                </a:lnTo>
                <a:close/>
              </a:path>
            </a:pathLst>
          </a:custGeom>
          <a:solidFill>
            <a:srgbClr val="4472C4"/>
          </a:solidFill>
          <a:ln w="12701" cap="flat">
            <a:solidFill>
              <a:srgbClr val="2F528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32" name="Textfeld 13">
            <a:extLst>
              <a:ext uri="{FF2B5EF4-FFF2-40B4-BE49-F238E27FC236}">
                <a16:creationId xmlns:a16="http://schemas.microsoft.com/office/drawing/2014/main" id="{6B0EB079-746E-128A-FEF8-C13234D4433D}"/>
              </a:ext>
            </a:extLst>
          </p:cNvPr>
          <p:cNvSpPr txBox="1"/>
          <p:nvPr/>
        </p:nvSpPr>
        <p:spPr>
          <a:xfrm>
            <a:off x="547327" y="4011070"/>
            <a:ext cx="2828018" cy="1754326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8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Vollständige Wartung des </a:t>
            </a:r>
            <a:br>
              <a:rPr lang="de-DE" sz="18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</a:br>
            <a:r>
              <a:rPr lang="de-DE" sz="18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gesamten Netzwerks über</a:t>
            </a:r>
            <a:br>
              <a:rPr lang="de-DE" sz="18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</a:br>
            <a:r>
              <a:rPr lang="de-DE" sz="18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die Cloud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dirty="0">
                <a:solidFill>
                  <a:srgbClr val="000000"/>
                </a:solidFill>
                <a:latin typeface="Calibri"/>
              </a:rPr>
              <a:t>Einfaches Auffinden der IoT </a:t>
            </a:r>
            <a:br>
              <a:rPr lang="de-DE" dirty="0">
                <a:solidFill>
                  <a:srgbClr val="000000"/>
                </a:solidFill>
                <a:latin typeface="Calibri"/>
              </a:rPr>
            </a:br>
            <a:r>
              <a:rPr lang="de-DE" dirty="0">
                <a:solidFill>
                  <a:srgbClr val="000000"/>
                </a:solidFill>
                <a:latin typeface="Calibri"/>
              </a:rPr>
              <a:t>Devices über den Namen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dirty="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228412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4" descr="Laptop mit einfarbiger Füllung">
            <a:extLst>
              <a:ext uri="{FF2B5EF4-FFF2-40B4-BE49-F238E27FC236}">
                <a16:creationId xmlns:a16="http://schemas.microsoft.com/office/drawing/2014/main" id="{CCDCB557-F411-87A7-56AB-44E47BAD14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4556" y="3182203"/>
            <a:ext cx="914400" cy="914400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3" name="Picture 2" descr="Shop mit LoRaWAN Gateways, Sensoren">
            <a:extLst>
              <a:ext uri="{FF2B5EF4-FFF2-40B4-BE49-F238E27FC236}">
                <a16:creationId xmlns:a16="http://schemas.microsoft.com/office/drawing/2014/main" id="{0209F45C-3302-4740-14E5-2B78BB3C3957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6821981" y="1076495"/>
            <a:ext cx="914400" cy="914400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4" name="Grafik 6" descr="Drahtlosrouter Silhouette">
            <a:extLst>
              <a:ext uri="{FF2B5EF4-FFF2-40B4-BE49-F238E27FC236}">
                <a16:creationId xmlns:a16="http://schemas.microsoft.com/office/drawing/2014/main" id="{BDA03E6C-892C-062B-ECA9-83B4D29F1FA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24556" y="1195459"/>
            <a:ext cx="914400" cy="914400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5" name="Grafik 8" descr="Synchronisierende Cloud Silhouette">
            <a:extLst>
              <a:ext uri="{FF2B5EF4-FFF2-40B4-BE49-F238E27FC236}">
                <a16:creationId xmlns:a16="http://schemas.microsoft.com/office/drawing/2014/main" id="{71D81AC3-9B1A-B5E6-E9AC-971795DCF35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144548" y="1195459"/>
            <a:ext cx="914400" cy="914400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6" name="Pfeil: nach oben und unten 9">
            <a:extLst>
              <a:ext uri="{FF2B5EF4-FFF2-40B4-BE49-F238E27FC236}">
                <a16:creationId xmlns:a16="http://schemas.microsoft.com/office/drawing/2014/main" id="{468884C6-E9FB-CF19-0321-D5B9ACC0CAC5}"/>
              </a:ext>
            </a:extLst>
          </p:cNvPr>
          <p:cNvSpPr/>
          <p:nvPr/>
        </p:nvSpPr>
        <p:spPr>
          <a:xfrm>
            <a:off x="1452908" y="2249488"/>
            <a:ext cx="257696" cy="789712"/>
          </a:xfrm>
          <a:custGeom>
            <a:avLst>
              <a:gd name="f9" fmla="val 50000"/>
              <a:gd name="f10" fmla="val 50000"/>
            </a:avLst>
            <a:gdLst>
              <a:gd name="f2" fmla="val 10800000"/>
              <a:gd name="f3" fmla="val 5400000"/>
              <a:gd name="f4" fmla="val 180"/>
              <a:gd name="f5" fmla="val w"/>
              <a:gd name="f6" fmla="val h"/>
              <a:gd name="f7" fmla="val ss"/>
              <a:gd name="f8" fmla="val 0"/>
              <a:gd name="f9" fmla="val 50000"/>
              <a:gd name="f10" fmla="val 50000"/>
              <a:gd name="f11" fmla="+- 0 0 -270"/>
              <a:gd name="f12" fmla="+- 0 0 -90"/>
              <a:gd name="f13" fmla="abs f5"/>
              <a:gd name="f14" fmla="abs f6"/>
              <a:gd name="f15" fmla="abs f7"/>
              <a:gd name="f16" fmla="val f8"/>
              <a:gd name="f17" fmla="val f9"/>
              <a:gd name="f18" fmla="val f10"/>
              <a:gd name="f19" fmla="*/ f11 f2 1"/>
              <a:gd name="f20" fmla="*/ f12 f2 1"/>
              <a:gd name="f21" fmla="?: f13 f5 1"/>
              <a:gd name="f22" fmla="?: f14 f6 1"/>
              <a:gd name="f23" fmla="?: f15 f7 1"/>
              <a:gd name="f24" fmla="*/ f19 1 f4"/>
              <a:gd name="f25" fmla="*/ f20 1 f4"/>
              <a:gd name="f26" fmla="*/ f21 1 21600"/>
              <a:gd name="f27" fmla="*/ f22 1 21600"/>
              <a:gd name="f28" fmla="*/ 21600 f21 1"/>
              <a:gd name="f29" fmla="*/ 21600 f22 1"/>
              <a:gd name="f30" fmla="+- f24 0 f3"/>
              <a:gd name="f31" fmla="+- f25 0 f3"/>
              <a:gd name="f32" fmla="min f27 f26"/>
              <a:gd name="f33" fmla="*/ f28 1 f23"/>
              <a:gd name="f34" fmla="*/ f29 1 f23"/>
              <a:gd name="f35" fmla="val f33"/>
              <a:gd name="f36" fmla="val f34"/>
              <a:gd name="f37" fmla="*/ f16 f32 1"/>
              <a:gd name="f38" fmla="+- f36 0 f16"/>
              <a:gd name="f39" fmla="+- f35 0 f16"/>
              <a:gd name="f40" fmla="*/ f35 f32 1"/>
              <a:gd name="f41" fmla="*/ f36 f32 1"/>
              <a:gd name="f42" fmla="*/ f38 1 2"/>
              <a:gd name="f43" fmla="*/ f39 1 2"/>
              <a:gd name="f44" fmla="min f39 f38"/>
              <a:gd name="f45" fmla="*/ f39 f17 1"/>
              <a:gd name="f46" fmla="+- f16 f42 0"/>
              <a:gd name="f47" fmla="+- f16 f43 0"/>
              <a:gd name="f48" fmla="*/ f44 f18 1"/>
              <a:gd name="f49" fmla="*/ f45 1 200000"/>
              <a:gd name="f50" fmla="*/ f48 1 100000"/>
              <a:gd name="f51" fmla="+- f47 0 f49"/>
              <a:gd name="f52" fmla="+- f47 f49 0"/>
              <a:gd name="f53" fmla="*/ f47 f32 1"/>
              <a:gd name="f54" fmla="*/ f46 f32 1"/>
              <a:gd name="f55" fmla="+- f36 0 f50"/>
              <a:gd name="f56" fmla="*/ f51 f50 1"/>
              <a:gd name="f57" fmla="*/ f51 f32 1"/>
              <a:gd name="f58" fmla="*/ f52 f32 1"/>
              <a:gd name="f59" fmla="*/ f50 f32 1"/>
              <a:gd name="f60" fmla="*/ f56 1 f43"/>
              <a:gd name="f61" fmla="*/ f55 f32 1"/>
              <a:gd name="f62" fmla="+- f50 0 f60"/>
              <a:gd name="f63" fmla="+- f55 f60 0"/>
              <a:gd name="f64" fmla="*/ f62 f32 1"/>
              <a:gd name="f65" fmla="*/ f63 f32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0">
                <a:pos x="f37" y="f59"/>
              </a:cxn>
              <a:cxn ang="f30">
                <a:pos x="f57" y="f54"/>
              </a:cxn>
              <a:cxn ang="f30">
                <a:pos x="f37" y="f61"/>
              </a:cxn>
              <a:cxn ang="f31">
                <a:pos x="f40" y="f61"/>
              </a:cxn>
              <a:cxn ang="f31">
                <a:pos x="f58" y="f54"/>
              </a:cxn>
              <a:cxn ang="f31">
                <a:pos x="f40" y="f59"/>
              </a:cxn>
            </a:cxnLst>
            <a:rect l="f57" t="f64" r="f58" b="f65"/>
            <a:pathLst>
              <a:path>
                <a:moveTo>
                  <a:pt x="f37" y="f59"/>
                </a:moveTo>
                <a:lnTo>
                  <a:pt x="f53" y="f37"/>
                </a:lnTo>
                <a:lnTo>
                  <a:pt x="f40" y="f59"/>
                </a:lnTo>
                <a:lnTo>
                  <a:pt x="f58" y="f59"/>
                </a:lnTo>
                <a:lnTo>
                  <a:pt x="f58" y="f61"/>
                </a:lnTo>
                <a:lnTo>
                  <a:pt x="f40" y="f61"/>
                </a:lnTo>
                <a:lnTo>
                  <a:pt x="f53" y="f41"/>
                </a:lnTo>
                <a:lnTo>
                  <a:pt x="f37" y="f61"/>
                </a:lnTo>
                <a:lnTo>
                  <a:pt x="f57" y="f61"/>
                </a:lnTo>
                <a:lnTo>
                  <a:pt x="f57" y="f59"/>
                </a:lnTo>
                <a:close/>
              </a:path>
            </a:pathLst>
          </a:custGeom>
          <a:solidFill>
            <a:srgbClr val="4472C4"/>
          </a:solidFill>
          <a:ln w="12701" cap="flat">
            <a:solidFill>
              <a:srgbClr val="2F528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7" name="Pfeil: nach oben und unten 10">
            <a:extLst>
              <a:ext uri="{FF2B5EF4-FFF2-40B4-BE49-F238E27FC236}">
                <a16:creationId xmlns:a16="http://schemas.microsoft.com/office/drawing/2014/main" id="{6FCC509A-FE80-FD5A-416F-179F472EE62B}"/>
              </a:ext>
            </a:extLst>
          </p:cNvPr>
          <p:cNvSpPr/>
          <p:nvPr/>
        </p:nvSpPr>
        <p:spPr>
          <a:xfrm rot="16200004">
            <a:off x="2462909" y="1386651"/>
            <a:ext cx="257696" cy="789712"/>
          </a:xfrm>
          <a:custGeom>
            <a:avLst>
              <a:gd name="f9" fmla="val 50000"/>
              <a:gd name="f10" fmla="val 50000"/>
            </a:avLst>
            <a:gdLst>
              <a:gd name="f2" fmla="val 10800000"/>
              <a:gd name="f3" fmla="val 5400000"/>
              <a:gd name="f4" fmla="val 180"/>
              <a:gd name="f5" fmla="val w"/>
              <a:gd name="f6" fmla="val h"/>
              <a:gd name="f7" fmla="val ss"/>
              <a:gd name="f8" fmla="val 0"/>
              <a:gd name="f9" fmla="val 50000"/>
              <a:gd name="f10" fmla="val 50000"/>
              <a:gd name="f11" fmla="+- 0 0 -270"/>
              <a:gd name="f12" fmla="+- 0 0 -90"/>
              <a:gd name="f13" fmla="abs f5"/>
              <a:gd name="f14" fmla="abs f6"/>
              <a:gd name="f15" fmla="abs f7"/>
              <a:gd name="f16" fmla="val f8"/>
              <a:gd name="f17" fmla="val f9"/>
              <a:gd name="f18" fmla="val f10"/>
              <a:gd name="f19" fmla="*/ f11 f2 1"/>
              <a:gd name="f20" fmla="*/ f12 f2 1"/>
              <a:gd name="f21" fmla="?: f13 f5 1"/>
              <a:gd name="f22" fmla="?: f14 f6 1"/>
              <a:gd name="f23" fmla="?: f15 f7 1"/>
              <a:gd name="f24" fmla="*/ f19 1 f4"/>
              <a:gd name="f25" fmla="*/ f20 1 f4"/>
              <a:gd name="f26" fmla="*/ f21 1 21600"/>
              <a:gd name="f27" fmla="*/ f22 1 21600"/>
              <a:gd name="f28" fmla="*/ 21600 f21 1"/>
              <a:gd name="f29" fmla="*/ 21600 f22 1"/>
              <a:gd name="f30" fmla="+- f24 0 f3"/>
              <a:gd name="f31" fmla="+- f25 0 f3"/>
              <a:gd name="f32" fmla="min f27 f26"/>
              <a:gd name="f33" fmla="*/ f28 1 f23"/>
              <a:gd name="f34" fmla="*/ f29 1 f23"/>
              <a:gd name="f35" fmla="val f33"/>
              <a:gd name="f36" fmla="val f34"/>
              <a:gd name="f37" fmla="*/ f16 f32 1"/>
              <a:gd name="f38" fmla="+- f36 0 f16"/>
              <a:gd name="f39" fmla="+- f35 0 f16"/>
              <a:gd name="f40" fmla="*/ f35 f32 1"/>
              <a:gd name="f41" fmla="*/ f36 f32 1"/>
              <a:gd name="f42" fmla="*/ f38 1 2"/>
              <a:gd name="f43" fmla="*/ f39 1 2"/>
              <a:gd name="f44" fmla="min f39 f38"/>
              <a:gd name="f45" fmla="*/ f39 f17 1"/>
              <a:gd name="f46" fmla="+- f16 f42 0"/>
              <a:gd name="f47" fmla="+- f16 f43 0"/>
              <a:gd name="f48" fmla="*/ f44 f18 1"/>
              <a:gd name="f49" fmla="*/ f45 1 200000"/>
              <a:gd name="f50" fmla="*/ f48 1 100000"/>
              <a:gd name="f51" fmla="+- f47 0 f49"/>
              <a:gd name="f52" fmla="+- f47 f49 0"/>
              <a:gd name="f53" fmla="*/ f47 f32 1"/>
              <a:gd name="f54" fmla="*/ f46 f32 1"/>
              <a:gd name="f55" fmla="+- f36 0 f50"/>
              <a:gd name="f56" fmla="*/ f51 f50 1"/>
              <a:gd name="f57" fmla="*/ f51 f32 1"/>
              <a:gd name="f58" fmla="*/ f52 f32 1"/>
              <a:gd name="f59" fmla="*/ f50 f32 1"/>
              <a:gd name="f60" fmla="*/ f56 1 f43"/>
              <a:gd name="f61" fmla="*/ f55 f32 1"/>
              <a:gd name="f62" fmla="+- f50 0 f60"/>
              <a:gd name="f63" fmla="+- f55 f60 0"/>
              <a:gd name="f64" fmla="*/ f62 f32 1"/>
              <a:gd name="f65" fmla="*/ f63 f32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0">
                <a:pos x="f37" y="f59"/>
              </a:cxn>
              <a:cxn ang="f30">
                <a:pos x="f57" y="f54"/>
              </a:cxn>
              <a:cxn ang="f30">
                <a:pos x="f37" y="f61"/>
              </a:cxn>
              <a:cxn ang="f31">
                <a:pos x="f40" y="f61"/>
              </a:cxn>
              <a:cxn ang="f31">
                <a:pos x="f58" y="f54"/>
              </a:cxn>
              <a:cxn ang="f31">
                <a:pos x="f40" y="f59"/>
              </a:cxn>
            </a:cxnLst>
            <a:rect l="f57" t="f64" r="f58" b="f65"/>
            <a:pathLst>
              <a:path>
                <a:moveTo>
                  <a:pt x="f37" y="f59"/>
                </a:moveTo>
                <a:lnTo>
                  <a:pt x="f53" y="f37"/>
                </a:lnTo>
                <a:lnTo>
                  <a:pt x="f40" y="f59"/>
                </a:lnTo>
                <a:lnTo>
                  <a:pt x="f58" y="f59"/>
                </a:lnTo>
                <a:lnTo>
                  <a:pt x="f58" y="f61"/>
                </a:lnTo>
                <a:lnTo>
                  <a:pt x="f40" y="f61"/>
                </a:lnTo>
                <a:lnTo>
                  <a:pt x="f53" y="f41"/>
                </a:lnTo>
                <a:lnTo>
                  <a:pt x="f37" y="f61"/>
                </a:lnTo>
                <a:lnTo>
                  <a:pt x="f57" y="f61"/>
                </a:lnTo>
                <a:lnTo>
                  <a:pt x="f57" y="f59"/>
                </a:lnTo>
                <a:close/>
              </a:path>
            </a:pathLst>
          </a:custGeom>
          <a:solidFill>
            <a:srgbClr val="4472C4"/>
          </a:solidFill>
          <a:ln w="12701" cap="flat">
            <a:solidFill>
              <a:srgbClr val="2F528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8" name="Textfeld 12">
            <a:extLst>
              <a:ext uri="{FF2B5EF4-FFF2-40B4-BE49-F238E27FC236}">
                <a16:creationId xmlns:a16="http://schemas.microsoft.com/office/drawing/2014/main" id="{AD774AE2-91B8-7E3A-11FE-AD58E1E5FD0A}"/>
              </a:ext>
            </a:extLst>
          </p:cNvPr>
          <p:cNvSpPr txBox="1"/>
          <p:nvPr/>
        </p:nvSpPr>
        <p:spPr>
          <a:xfrm>
            <a:off x="6572688" y="1990895"/>
            <a:ext cx="1156533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IoT Device</a:t>
            </a:r>
          </a:p>
        </p:txBody>
      </p:sp>
      <p:pic>
        <p:nvPicPr>
          <p:cNvPr id="9" name="Grafik 3" descr="Drahtlosrouter mit einfarbiger Füllung">
            <a:extLst>
              <a:ext uri="{FF2B5EF4-FFF2-40B4-BE49-F238E27FC236}">
                <a16:creationId xmlns:a16="http://schemas.microsoft.com/office/drawing/2014/main" id="{9BAEE5BC-42D4-567D-867D-CAC8B76D234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008598" y="1076495"/>
            <a:ext cx="914400" cy="914400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10" name="Pfeil: nach oben und unten 5">
            <a:extLst>
              <a:ext uri="{FF2B5EF4-FFF2-40B4-BE49-F238E27FC236}">
                <a16:creationId xmlns:a16="http://schemas.microsoft.com/office/drawing/2014/main" id="{BF409D54-1131-DB23-87DB-37D8A2B6A04C}"/>
              </a:ext>
            </a:extLst>
          </p:cNvPr>
          <p:cNvSpPr/>
          <p:nvPr/>
        </p:nvSpPr>
        <p:spPr>
          <a:xfrm rot="14104729">
            <a:off x="4661471" y="1946309"/>
            <a:ext cx="257696" cy="732891"/>
          </a:xfrm>
          <a:custGeom>
            <a:avLst>
              <a:gd name="f9" fmla="val 50000"/>
              <a:gd name="f10" fmla="val 50000"/>
            </a:avLst>
            <a:gdLst>
              <a:gd name="f2" fmla="val 10800000"/>
              <a:gd name="f3" fmla="val 5400000"/>
              <a:gd name="f4" fmla="val 180"/>
              <a:gd name="f5" fmla="val w"/>
              <a:gd name="f6" fmla="val h"/>
              <a:gd name="f7" fmla="val ss"/>
              <a:gd name="f8" fmla="val 0"/>
              <a:gd name="f9" fmla="val 50000"/>
              <a:gd name="f10" fmla="val 50000"/>
              <a:gd name="f11" fmla="+- 0 0 -270"/>
              <a:gd name="f12" fmla="+- 0 0 -90"/>
              <a:gd name="f13" fmla="abs f5"/>
              <a:gd name="f14" fmla="abs f6"/>
              <a:gd name="f15" fmla="abs f7"/>
              <a:gd name="f16" fmla="val f8"/>
              <a:gd name="f17" fmla="val f9"/>
              <a:gd name="f18" fmla="val f10"/>
              <a:gd name="f19" fmla="*/ f11 f2 1"/>
              <a:gd name="f20" fmla="*/ f12 f2 1"/>
              <a:gd name="f21" fmla="?: f13 f5 1"/>
              <a:gd name="f22" fmla="?: f14 f6 1"/>
              <a:gd name="f23" fmla="?: f15 f7 1"/>
              <a:gd name="f24" fmla="*/ f19 1 f4"/>
              <a:gd name="f25" fmla="*/ f20 1 f4"/>
              <a:gd name="f26" fmla="*/ f21 1 21600"/>
              <a:gd name="f27" fmla="*/ f22 1 21600"/>
              <a:gd name="f28" fmla="*/ 21600 f21 1"/>
              <a:gd name="f29" fmla="*/ 21600 f22 1"/>
              <a:gd name="f30" fmla="+- f24 0 f3"/>
              <a:gd name="f31" fmla="+- f25 0 f3"/>
              <a:gd name="f32" fmla="min f27 f26"/>
              <a:gd name="f33" fmla="*/ f28 1 f23"/>
              <a:gd name="f34" fmla="*/ f29 1 f23"/>
              <a:gd name="f35" fmla="val f33"/>
              <a:gd name="f36" fmla="val f34"/>
              <a:gd name="f37" fmla="*/ f16 f32 1"/>
              <a:gd name="f38" fmla="+- f36 0 f16"/>
              <a:gd name="f39" fmla="+- f35 0 f16"/>
              <a:gd name="f40" fmla="*/ f35 f32 1"/>
              <a:gd name="f41" fmla="*/ f36 f32 1"/>
              <a:gd name="f42" fmla="*/ f38 1 2"/>
              <a:gd name="f43" fmla="*/ f39 1 2"/>
              <a:gd name="f44" fmla="min f39 f38"/>
              <a:gd name="f45" fmla="*/ f39 f17 1"/>
              <a:gd name="f46" fmla="+- f16 f42 0"/>
              <a:gd name="f47" fmla="+- f16 f43 0"/>
              <a:gd name="f48" fmla="*/ f44 f18 1"/>
              <a:gd name="f49" fmla="*/ f45 1 200000"/>
              <a:gd name="f50" fmla="*/ f48 1 100000"/>
              <a:gd name="f51" fmla="+- f47 0 f49"/>
              <a:gd name="f52" fmla="+- f47 f49 0"/>
              <a:gd name="f53" fmla="*/ f47 f32 1"/>
              <a:gd name="f54" fmla="*/ f46 f32 1"/>
              <a:gd name="f55" fmla="+- f36 0 f50"/>
              <a:gd name="f56" fmla="*/ f51 f50 1"/>
              <a:gd name="f57" fmla="*/ f51 f32 1"/>
              <a:gd name="f58" fmla="*/ f52 f32 1"/>
              <a:gd name="f59" fmla="*/ f50 f32 1"/>
              <a:gd name="f60" fmla="*/ f56 1 f43"/>
              <a:gd name="f61" fmla="*/ f55 f32 1"/>
              <a:gd name="f62" fmla="+- f50 0 f60"/>
              <a:gd name="f63" fmla="+- f55 f60 0"/>
              <a:gd name="f64" fmla="*/ f62 f32 1"/>
              <a:gd name="f65" fmla="*/ f63 f32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0">
                <a:pos x="f37" y="f59"/>
              </a:cxn>
              <a:cxn ang="f30">
                <a:pos x="f57" y="f54"/>
              </a:cxn>
              <a:cxn ang="f30">
                <a:pos x="f37" y="f61"/>
              </a:cxn>
              <a:cxn ang="f31">
                <a:pos x="f40" y="f61"/>
              </a:cxn>
              <a:cxn ang="f31">
                <a:pos x="f58" y="f54"/>
              </a:cxn>
              <a:cxn ang="f31">
                <a:pos x="f40" y="f59"/>
              </a:cxn>
            </a:cxnLst>
            <a:rect l="f57" t="f64" r="f58" b="f65"/>
            <a:pathLst>
              <a:path>
                <a:moveTo>
                  <a:pt x="f37" y="f59"/>
                </a:moveTo>
                <a:lnTo>
                  <a:pt x="f53" y="f37"/>
                </a:lnTo>
                <a:lnTo>
                  <a:pt x="f40" y="f59"/>
                </a:lnTo>
                <a:lnTo>
                  <a:pt x="f58" y="f59"/>
                </a:lnTo>
                <a:lnTo>
                  <a:pt x="f58" y="f61"/>
                </a:lnTo>
                <a:lnTo>
                  <a:pt x="f40" y="f61"/>
                </a:lnTo>
                <a:lnTo>
                  <a:pt x="f53" y="f41"/>
                </a:lnTo>
                <a:lnTo>
                  <a:pt x="f37" y="f61"/>
                </a:lnTo>
                <a:lnTo>
                  <a:pt x="f57" y="f61"/>
                </a:lnTo>
                <a:lnTo>
                  <a:pt x="f57" y="f59"/>
                </a:lnTo>
                <a:close/>
              </a:path>
            </a:pathLst>
          </a:custGeom>
          <a:solidFill>
            <a:srgbClr val="4472C4"/>
          </a:solidFill>
          <a:ln w="12701" cap="flat">
            <a:solidFill>
              <a:srgbClr val="2F528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11" name="Pfeil: nach oben und unten 7">
            <a:extLst>
              <a:ext uri="{FF2B5EF4-FFF2-40B4-BE49-F238E27FC236}">
                <a16:creationId xmlns:a16="http://schemas.microsoft.com/office/drawing/2014/main" id="{2E54940B-3665-0608-87C8-A5C0382C24D5}"/>
              </a:ext>
            </a:extLst>
          </p:cNvPr>
          <p:cNvSpPr/>
          <p:nvPr/>
        </p:nvSpPr>
        <p:spPr>
          <a:xfrm rot="16200004">
            <a:off x="4460735" y="1350815"/>
            <a:ext cx="257696" cy="789712"/>
          </a:xfrm>
          <a:custGeom>
            <a:avLst>
              <a:gd name="f9" fmla="val 50000"/>
              <a:gd name="f10" fmla="val 50000"/>
            </a:avLst>
            <a:gdLst>
              <a:gd name="f2" fmla="val 10800000"/>
              <a:gd name="f3" fmla="val 5400000"/>
              <a:gd name="f4" fmla="val 180"/>
              <a:gd name="f5" fmla="val w"/>
              <a:gd name="f6" fmla="val h"/>
              <a:gd name="f7" fmla="val ss"/>
              <a:gd name="f8" fmla="val 0"/>
              <a:gd name="f9" fmla="val 50000"/>
              <a:gd name="f10" fmla="val 50000"/>
              <a:gd name="f11" fmla="+- 0 0 -270"/>
              <a:gd name="f12" fmla="+- 0 0 -90"/>
              <a:gd name="f13" fmla="abs f5"/>
              <a:gd name="f14" fmla="abs f6"/>
              <a:gd name="f15" fmla="abs f7"/>
              <a:gd name="f16" fmla="val f8"/>
              <a:gd name="f17" fmla="val f9"/>
              <a:gd name="f18" fmla="val f10"/>
              <a:gd name="f19" fmla="*/ f11 f2 1"/>
              <a:gd name="f20" fmla="*/ f12 f2 1"/>
              <a:gd name="f21" fmla="?: f13 f5 1"/>
              <a:gd name="f22" fmla="?: f14 f6 1"/>
              <a:gd name="f23" fmla="?: f15 f7 1"/>
              <a:gd name="f24" fmla="*/ f19 1 f4"/>
              <a:gd name="f25" fmla="*/ f20 1 f4"/>
              <a:gd name="f26" fmla="*/ f21 1 21600"/>
              <a:gd name="f27" fmla="*/ f22 1 21600"/>
              <a:gd name="f28" fmla="*/ 21600 f21 1"/>
              <a:gd name="f29" fmla="*/ 21600 f22 1"/>
              <a:gd name="f30" fmla="+- f24 0 f3"/>
              <a:gd name="f31" fmla="+- f25 0 f3"/>
              <a:gd name="f32" fmla="min f27 f26"/>
              <a:gd name="f33" fmla="*/ f28 1 f23"/>
              <a:gd name="f34" fmla="*/ f29 1 f23"/>
              <a:gd name="f35" fmla="val f33"/>
              <a:gd name="f36" fmla="val f34"/>
              <a:gd name="f37" fmla="*/ f16 f32 1"/>
              <a:gd name="f38" fmla="+- f36 0 f16"/>
              <a:gd name="f39" fmla="+- f35 0 f16"/>
              <a:gd name="f40" fmla="*/ f35 f32 1"/>
              <a:gd name="f41" fmla="*/ f36 f32 1"/>
              <a:gd name="f42" fmla="*/ f38 1 2"/>
              <a:gd name="f43" fmla="*/ f39 1 2"/>
              <a:gd name="f44" fmla="min f39 f38"/>
              <a:gd name="f45" fmla="*/ f39 f17 1"/>
              <a:gd name="f46" fmla="+- f16 f42 0"/>
              <a:gd name="f47" fmla="+- f16 f43 0"/>
              <a:gd name="f48" fmla="*/ f44 f18 1"/>
              <a:gd name="f49" fmla="*/ f45 1 200000"/>
              <a:gd name="f50" fmla="*/ f48 1 100000"/>
              <a:gd name="f51" fmla="+- f47 0 f49"/>
              <a:gd name="f52" fmla="+- f47 f49 0"/>
              <a:gd name="f53" fmla="*/ f47 f32 1"/>
              <a:gd name="f54" fmla="*/ f46 f32 1"/>
              <a:gd name="f55" fmla="+- f36 0 f50"/>
              <a:gd name="f56" fmla="*/ f51 f50 1"/>
              <a:gd name="f57" fmla="*/ f51 f32 1"/>
              <a:gd name="f58" fmla="*/ f52 f32 1"/>
              <a:gd name="f59" fmla="*/ f50 f32 1"/>
              <a:gd name="f60" fmla="*/ f56 1 f43"/>
              <a:gd name="f61" fmla="*/ f55 f32 1"/>
              <a:gd name="f62" fmla="+- f50 0 f60"/>
              <a:gd name="f63" fmla="+- f55 f60 0"/>
              <a:gd name="f64" fmla="*/ f62 f32 1"/>
              <a:gd name="f65" fmla="*/ f63 f32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0">
                <a:pos x="f37" y="f59"/>
              </a:cxn>
              <a:cxn ang="f30">
                <a:pos x="f57" y="f54"/>
              </a:cxn>
              <a:cxn ang="f30">
                <a:pos x="f37" y="f61"/>
              </a:cxn>
              <a:cxn ang="f31">
                <a:pos x="f40" y="f61"/>
              </a:cxn>
              <a:cxn ang="f31">
                <a:pos x="f58" y="f54"/>
              </a:cxn>
              <a:cxn ang="f31">
                <a:pos x="f40" y="f59"/>
              </a:cxn>
            </a:cxnLst>
            <a:rect l="f57" t="f64" r="f58" b="f65"/>
            <a:pathLst>
              <a:path>
                <a:moveTo>
                  <a:pt x="f37" y="f59"/>
                </a:moveTo>
                <a:lnTo>
                  <a:pt x="f53" y="f37"/>
                </a:lnTo>
                <a:lnTo>
                  <a:pt x="f40" y="f59"/>
                </a:lnTo>
                <a:lnTo>
                  <a:pt x="f58" y="f59"/>
                </a:lnTo>
                <a:lnTo>
                  <a:pt x="f58" y="f61"/>
                </a:lnTo>
                <a:lnTo>
                  <a:pt x="f40" y="f61"/>
                </a:lnTo>
                <a:lnTo>
                  <a:pt x="f53" y="f41"/>
                </a:lnTo>
                <a:lnTo>
                  <a:pt x="f37" y="f61"/>
                </a:lnTo>
                <a:lnTo>
                  <a:pt x="f57" y="f61"/>
                </a:lnTo>
                <a:lnTo>
                  <a:pt x="f57" y="f59"/>
                </a:lnTo>
                <a:close/>
              </a:path>
            </a:pathLst>
          </a:custGeom>
          <a:solidFill>
            <a:srgbClr val="4472C4"/>
          </a:solidFill>
          <a:ln w="12701" cap="flat">
            <a:solidFill>
              <a:srgbClr val="2F528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pic>
        <p:nvPicPr>
          <p:cNvPr id="12" name="Picture 2" descr="Shop mit LoRaWAN Gateways, Sensoren">
            <a:extLst>
              <a:ext uri="{FF2B5EF4-FFF2-40B4-BE49-F238E27FC236}">
                <a16:creationId xmlns:a16="http://schemas.microsoft.com/office/drawing/2014/main" id="{70EBF7E1-9A0A-8B37-1E92-AD831CA3C6B0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3724923" y="2921266"/>
            <a:ext cx="914400" cy="914400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13" name="Textfeld 11">
            <a:extLst>
              <a:ext uri="{FF2B5EF4-FFF2-40B4-BE49-F238E27FC236}">
                <a16:creationId xmlns:a16="http://schemas.microsoft.com/office/drawing/2014/main" id="{E6A258BC-ABBE-2C0F-3FE1-4DAEC7054472}"/>
              </a:ext>
            </a:extLst>
          </p:cNvPr>
          <p:cNvSpPr txBox="1"/>
          <p:nvPr/>
        </p:nvSpPr>
        <p:spPr>
          <a:xfrm>
            <a:off x="3475630" y="3835666"/>
            <a:ext cx="1156533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IoT Device</a:t>
            </a:r>
          </a:p>
        </p:txBody>
      </p:sp>
      <p:sp>
        <p:nvSpPr>
          <p:cNvPr id="14" name="Pfeil: nach oben und unten 15">
            <a:extLst>
              <a:ext uri="{FF2B5EF4-FFF2-40B4-BE49-F238E27FC236}">
                <a16:creationId xmlns:a16="http://schemas.microsoft.com/office/drawing/2014/main" id="{309D4D64-2494-6D19-529C-E1AAF763A48D}"/>
              </a:ext>
            </a:extLst>
          </p:cNvPr>
          <p:cNvSpPr/>
          <p:nvPr/>
        </p:nvSpPr>
        <p:spPr>
          <a:xfrm rot="16200004">
            <a:off x="6243642" y="1350815"/>
            <a:ext cx="257696" cy="789712"/>
          </a:xfrm>
          <a:custGeom>
            <a:avLst>
              <a:gd name="f9" fmla="val 50000"/>
              <a:gd name="f10" fmla="val 50000"/>
            </a:avLst>
            <a:gdLst>
              <a:gd name="f2" fmla="val 10800000"/>
              <a:gd name="f3" fmla="val 5400000"/>
              <a:gd name="f4" fmla="val 180"/>
              <a:gd name="f5" fmla="val w"/>
              <a:gd name="f6" fmla="val h"/>
              <a:gd name="f7" fmla="val ss"/>
              <a:gd name="f8" fmla="val 0"/>
              <a:gd name="f9" fmla="val 50000"/>
              <a:gd name="f10" fmla="val 50000"/>
              <a:gd name="f11" fmla="+- 0 0 -270"/>
              <a:gd name="f12" fmla="+- 0 0 -90"/>
              <a:gd name="f13" fmla="abs f5"/>
              <a:gd name="f14" fmla="abs f6"/>
              <a:gd name="f15" fmla="abs f7"/>
              <a:gd name="f16" fmla="val f8"/>
              <a:gd name="f17" fmla="val f9"/>
              <a:gd name="f18" fmla="val f10"/>
              <a:gd name="f19" fmla="*/ f11 f2 1"/>
              <a:gd name="f20" fmla="*/ f12 f2 1"/>
              <a:gd name="f21" fmla="?: f13 f5 1"/>
              <a:gd name="f22" fmla="?: f14 f6 1"/>
              <a:gd name="f23" fmla="?: f15 f7 1"/>
              <a:gd name="f24" fmla="*/ f19 1 f4"/>
              <a:gd name="f25" fmla="*/ f20 1 f4"/>
              <a:gd name="f26" fmla="*/ f21 1 21600"/>
              <a:gd name="f27" fmla="*/ f22 1 21600"/>
              <a:gd name="f28" fmla="*/ 21600 f21 1"/>
              <a:gd name="f29" fmla="*/ 21600 f22 1"/>
              <a:gd name="f30" fmla="+- f24 0 f3"/>
              <a:gd name="f31" fmla="+- f25 0 f3"/>
              <a:gd name="f32" fmla="min f27 f26"/>
              <a:gd name="f33" fmla="*/ f28 1 f23"/>
              <a:gd name="f34" fmla="*/ f29 1 f23"/>
              <a:gd name="f35" fmla="val f33"/>
              <a:gd name="f36" fmla="val f34"/>
              <a:gd name="f37" fmla="*/ f16 f32 1"/>
              <a:gd name="f38" fmla="+- f36 0 f16"/>
              <a:gd name="f39" fmla="+- f35 0 f16"/>
              <a:gd name="f40" fmla="*/ f35 f32 1"/>
              <a:gd name="f41" fmla="*/ f36 f32 1"/>
              <a:gd name="f42" fmla="*/ f38 1 2"/>
              <a:gd name="f43" fmla="*/ f39 1 2"/>
              <a:gd name="f44" fmla="min f39 f38"/>
              <a:gd name="f45" fmla="*/ f39 f17 1"/>
              <a:gd name="f46" fmla="+- f16 f42 0"/>
              <a:gd name="f47" fmla="+- f16 f43 0"/>
              <a:gd name="f48" fmla="*/ f44 f18 1"/>
              <a:gd name="f49" fmla="*/ f45 1 200000"/>
              <a:gd name="f50" fmla="*/ f48 1 100000"/>
              <a:gd name="f51" fmla="+- f47 0 f49"/>
              <a:gd name="f52" fmla="+- f47 f49 0"/>
              <a:gd name="f53" fmla="*/ f47 f32 1"/>
              <a:gd name="f54" fmla="*/ f46 f32 1"/>
              <a:gd name="f55" fmla="+- f36 0 f50"/>
              <a:gd name="f56" fmla="*/ f51 f50 1"/>
              <a:gd name="f57" fmla="*/ f51 f32 1"/>
              <a:gd name="f58" fmla="*/ f52 f32 1"/>
              <a:gd name="f59" fmla="*/ f50 f32 1"/>
              <a:gd name="f60" fmla="*/ f56 1 f43"/>
              <a:gd name="f61" fmla="*/ f55 f32 1"/>
              <a:gd name="f62" fmla="+- f50 0 f60"/>
              <a:gd name="f63" fmla="+- f55 f60 0"/>
              <a:gd name="f64" fmla="*/ f62 f32 1"/>
              <a:gd name="f65" fmla="*/ f63 f32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0">
                <a:pos x="f37" y="f59"/>
              </a:cxn>
              <a:cxn ang="f30">
                <a:pos x="f57" y="f54"/>
              </a:cxn>
              <a:cxn ang="f30">
                <a:pos x="f37" y="f61"/>
              </a:cxn>
              <a:cxn ang="f31">
                <a:pos x="f40" y="f61"/>
              </a:cxn>
              <a:cxn ang="f31">
                <a:pos x="f58" y="f54"/>
              </a:cxn>
              <a:cxn ang="f31">
                <a:pos x="f40" y="f59"/>
              </a:cxn>
            </a:cxnLst>
            <a:rect l="f57" t="f64" r="f58" b="f65"/>
            <a:pathLst>
              <a:path>
                <a:moveTo>
                  <a:pt x="f37" y="f59"/>
                </a:moveTo>
                <a:lnTo>
                  <a:pt x="f53" y="f37"/>
                </a:lnTo>
                <a:lnTo>
                  <a:pt x="f40" y="f59"/>
                </a:lnTo>
                <a:lnTo>
                  <a:pt x="f58" y="f59"/>
                </a:lnTo>
                <a:lnTo>
                  <a:pt x="f58" y="f61"/>
                </a:lnTo>
                <a:lnTo>
                  <a:pt x="f40" y="f61"/>
                </a:lnTo>
                <a:lnTo>
                  <a:pt x="f53" y="f41"/>
                </a:lnTo>
                <a:lnTo>
                  <a:pt x="f37" y="f61"/>
                </a:lnTo>
                <a:lnTo>
                  <a:pt x="f57" y="f61"/>
                </a:lnTo>
                <a:lnTo>
                  <a:pt x="f57" y="f59"/>
                </a:lnTo>
                <a:close/>
              </a:path>
            </a:pathLst>
          </a:custGeom>
          <a:solidFill>
            <a:srgbClr val="4472C4"/>
          </a:solidFill>
          <a:ln w="12701" cap="flat">
            <a:solidFill>
              <a:srgbClr val="2F528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EE27BD0C-AF7E-B09B-89FD-5B809A8307CF}"/>
              </a:ext>
            </a:extLst>
          </p:cNvPr>
          <p:cNvSpPr txBox="1"/>
          <p:nvPr/>
        </p:nvSpPr>
        <p:spPr>
          <a:xfrm>
            <a:off x="6579565" y="656027"/>
            <a:ext cx="1399233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cunning:orca</a:t>
            </a:r>
          </a:p>
        </p:txBody>
      </p:sp>
      <p:sp>
        <p:nvSpPr>
          <p:cNvPr id="16" name="Textfeld 18">
            <a:extLst>
              <a:ext uri="{FF2B5EF4-FFF2-40B4-BE49-F238E27FC236}">
                <a16:creationId xmlns:a16="http://schemas.microsoft.com/office/drawing/2014/main" id="{C02619C6-F80B-2855-22A2-0BE2891CFF0D}"/>
              </a:ext>
            </a:extLst>
          </p:cNvPr>
          <p:cNvSpPr txBox="1"/>
          <p:nvPr/>
        </p:nvSpPr>
        <p:spPr>
          <a:xfrm>
            <a:off x="3436777" y="2634611"/>
            <a:ext cx="1935748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ugly:meeter</a:t>
            </a:r>
          </a:p>
        </p:txBody>
      </p:sp>
      <p:pic>
        <p:nvPicPr>
          <p:cNvPr id="17" name="Picture 2" descr="Shop mit LoRaWAN Gateways, Sensoren">
            <a:extLst>
              <a:ext uri="{FF2B5EF4-FFF2-40B4-BE49-F238E27FC236}">
                <a16:creationId xmlns:a16="http://schemas.microsoft.com/office/drawing/2014/main" id="{3FACF7AF-FCCA-15FE-F648-10CC3D0858E1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5258312" y="3189000"/>
            <a:ext cx="914400" cy="914400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18" name="Textfeld 17">
            <a:extLst>
              <a:ext uri="{FF2B5EF4-FFF2-40B4-BE49-F238E27FC236}">
                <a16:creationId xmlns:a16="http://schemas.microsoft.com/office/drawing/2014/main" id="{36CA0D9D-BD46-53A4-5BC3-F0A500FE7B02}"/>
              </a:ext>
            </a:extLst>
          </p:cNvPr>
          <p:cNvSpPr txBox="1"/>
          <p:nvPr/>
        </p:nvSpPr>
        <p:spPr>
          <a:xfrm>
            <a:off x="5009020" y="4103400"/>
            <a:ext cx="1156533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IoT Device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6327FAC3-6E04-0F2C-851D-632FD25574EA}"/>
              </a:ext>
            </a:extLst>
          </p:cNvPr>
          <p:cNvSpPr txBox="1"/>
          <p:nvPr/>
        </p:nvSpPr>
        <p:spPr>
          <a:xfrm>
            <a:off x="4970167" y="2902345"/>
            <a:ext cx="1935748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stunning:button</a:t>
            </a:r>
          </a:p>
        </p:txBody>
      </p:sp>
      <p:pic>
        <p:nvPicPr>
          <p:cNvPr id="20" name="Picture 2" descr="Shop mit LoRaWAN Gateways, Sensoren">
            <a:extLst>
              <a:ext uri="{FF2B5EF4-FFF2-40B4-BE49-F238E27FC236}">
                <a16:creationId xmlns:a16="http://schemas.microsoft.com/office/drawing/2014/main" id="{E9A6FE5E-0734-48E5-19A2-F5D2A3EB74F9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7840825" y="3189220"/>
            <a:ext cx="914400" cy="914400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21" name="Textfeld 40">
            <a:extLst>
              <a:ext uri="{FF2B5EF4-FFF2-40B4-BE49-F238E27FC236}">
                <a16:creationId xmlns:a16="http://schemas.microsoft.com/office/drawing/2014/main" id="{FE9BE1D0-E793-9EBA-4487-8BC244DACFDB}"/>
              </a:ext>
            </a:extLst>
          </p:cNvPr>
          <p:cNvSpPr txBox="1"/>
          <p:nvPr/>
        </p:nvSpPr>
        <p:spPr>
          <a:xfrm>
            <a:off x="7591532" y="4103620"/>
            <a:ext cx="1156533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IoT Device</a:t>
            </a:r>
          </a:p>
        </p:txBody>
      </p:sp>
      <p:sp>
        <p:nvSpPr>
          <p:cNvPr id="22" name="Textfeld 41">
            <a:extLst>
              <a:ext uri="{FF2B5EF4-FFF2-40B4-BE49-F238E27FC236}">
                <a16:creationId xmlns:a16="http://schemas.microsoft.com/office/drawing/2014/main" id="{BA88D4A6-B5E7-9233-DF32-CC80C2F2ED70}"/>
              </a:ext>
            </a:extLst>
          </p:cNvPr>
          <p:cNvSpPr txBox="1"/>
          <p:nvPr/>
        </p:nvSpPr>
        <p:spPr>
          <a:xfrm>
            <a:off x="7552679" y="2902555"/>
            <a:ext cx="1935748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keen:switch</a:t>
            </a:r>
          </a:p>
        </p:txBody>
      </p:sp>
      <p:sp>
        <p:nvSpPr>
          <p:cNvPr id="29" name="Pfeil: nach oben und unten 5">
            <a:extLst>
              <a:ext uri="{FF2B5EF4-FFF2-40B4-BE49-F238E27FC236}">
                <a16:creationId xmlns:a16="http://schemas.microsoft.com/office/drawing/2014/main" id="{598565CA-866D-2D94-5F81-1EC87705C827}"/>
              </a:ext>
            </a:extLst>
          </p:cNvPr>
          <p:cNvSpPr/>
          <p:nvPr/>
        </p:nvSpPr>
        <p:spPr>
          <a:xfrm rot="10800000">
            <a:off x="5174674" y="2045281"/>
            <a:ext cx="257696" cy="732891"/>
          </a:xfrm>
          <a:custGeom>
            <a:avLst>
              <a:gd name="f9" fmla="val 50000"/>
              <a:gd name="f10" fmla="val 50000"/>
            </a:avLst>
            <a:gdLst>
              <a:gd name="f2" fmla="val 10800000"/>
              <a:gd name="f3" fmla="val 5400000"/>
              <a:gd name="f4" fmla="val 180"/>
              <a:gd name="f5" fmla="val w"/>
              <a:gd name="f6" fmla="val h"/>
              <a:gd name="f7" fmla="val ss"/>
              <a:gd name="f8" fmla="val 0"/>
              <a:gd name="f9" fmla="val 50000"/>
              <a:gd name="f10" fmla="val 50000"/>
              <a:gd name="f11" fmla="+- 0 0 -270"/>
              <a:gd name="f12" fmla="+- 0 0 -90"/>
              <a:gd name="f13" fmla="abs f5"/>
              <a:gd name="f14" fmla="abs f6"/>
              <a:gd name="f15" fmla="abs f7"/>
              <a:gd name="f16" fmla="val f8"/>
              <a:gd name="f17" fmla="val f9"/>
              <a:gd name="f18" fmla="val f10"/>
              <a:gd name="f19" fmla="*/ f11 f2 1"/>
              <a:gd name="f20" fmla="*/ f12 f2 1"/>
              <a:gd name="f21" fmla="?: f13 f5 1"/>
              <a:gd name="f22" fmla="?: f14 f6 1"/>
              <a:gd name="f23" fmla="?: f15 f7 1"/>
              <a:gd name="f24" fmla="*/ f19 1 f4"/>
              <a:gd name="f25" fmla="*/ f20 1 f4"/>
              <a:gd name="f26" fmla="*/ f21 1 21600"/>
              <a:gd name="f27" fmla="*/ f22 1 21600"/>
              <a:gd name="f28" fmla="*/ 21600 f21 1"/>
              <a:gd name="f29" fmla="*/ 21600 f22 1"/>
              <a:gd name="f30" fmla="+- f24 0 f3"/>
              <a:gd name="f31" fmla="+- f25 0 f3"/>
              <a:gd name="f32" fmla="min f27 f26"/>
              <a:gd name="f33" fmla="*/ f28 1 f23"/>
              <a:gd name="f34" fmla="*/ f29 1 f23"/>
              <a:gd name="f35" fmla="val f33"/>
              <a:gd name="f36" fmla="val f34"/>
              <a:gd name="f37" fmla="*/ f16 f32 1"/>
              <a:gd name="f38" fmla="+- f36 0 f16"/>
              <a:gd name="f39" fmla="+- f35 0 f16"/>
              <a:gd name="f40" fmla="*/ f35 f32 1"/>
              <a:gd name="f41" fmla="*/ f36 f32 1"/>
              <a:gd name="f42" fmla="*/ f38 1 2"/>
              <a:gd name="f43" fmla="*/ f39 1 2"/>
              <a:gd name="f44" fmla="min f39 f38"/>
              <a:gd name="f45" fmla="*/ f39 f17 1"/>
              <a:gd name="f46" fmla="+- f16 f42 0"/>
              <a:gd name="f47" fmla="+- f16 f43 0"/>
              <a:gd name="f48" fmla="*/ f44 f18 1"/>
              <a:gd name="f49" fmla="*/ f45 1 200000"/>
              <a:gd name="f50" fmla="*/ f48 1 100000"/>
              <a:gd name="f51" fmla="+- f47 0 f49"/>
              <a:gd name="f52" fmla="+- f47 f49 0"/>
              <a:gd name="f53" fmla="*/ f47 f32 1"/>
              <a:gd name="f54" fmla="*/ f46 f32 1"/>
              <a:gd name="f55" fmla="+- f36 0 f50"/>
              <a:gd name="f56" fmla="*/ f51 f50 1"/>
              <a:gd name="f57" fmla="*/ f51 f32 1"/>
              <a:gd name="f58" fmla="*/ f52 f32 1"/>
              <a:gd name="f59" fmla="*/ f50 f32 1"/>
              <a:gd name="f60" fmla="*/ f56 1 f43"/>
              <a:gd name="f61" fmla="*/ f55 f32 1"/>
              <a:gd name="f62" fmla="+- f50 0 f60"/>
              <a:gd name="f63" fmla="+- f55 f60 0"/>
              <a:gd name="f64" fmla="*/ f62 f32 1"/>
              <a:gd name="f65" fmla="*/ f63 f32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0">
                <a:pos x="f37" y="f59"/>
              </a:cxn>
              <a:cxn ang="f30">
                <a:pos x="f57" y="f54"/>
              </a:cxn>
              <a:cxn ang="f30">
                <a:pos x="f37" y="f61"/>
              </a:cxn>
              <a:cxn ang="f31">
                <a:pos x="f40" y="f61"/>
              </a:cxn>
              <a:cxn ang="f31">
                <a:pos x="f58" y="f54"/>
              </a:cxn>
              <a:cxn ang="f31">
                <a:pos x="f40" y="f59"/>
              </a:cxn>
            </a:cxnLst>
            <a:rect l="f57" t="f64" r="f58" b="f65"/>
            <a:pathLst>
              <a:path>
                <a:moveTo>
                  <a:pt x="f37" y="f59"/>
                </a:moveTo>
                <a:lnTo>
                  <a:pt x="f53" y="f37"/>
                </a:lnTo>
                <a:lnTo>
                  <a:pt x="f40" y="f59"/>
                </a:lnTo>
                <a:lnTo>
                  <a:pt x="f58" y="f59"/>
                </a:lnTo>
                <a:lnTo>
                  <a:pt x="f58" y="f61"/>
                </a:lnTo>
                <a:lnTo>
                  <a:pt x="f40" y="f61"/>
                </a:lnTo>
                <a:lnTo>
                  <a:pt x="f53" y="f41"/>
                </a:lnTo>
                <a:lnTo>
                  <a:pt x="f37" y="f61"/>
                </a:lnTo>
                <a:lnTo>
                  <a:pt x="f57" y="f61"/>
                </a:lnTo>
                <a:lnTo>
                  <a:pt x="f57" y="f59"/>
                </a:lnTo>
                <a:close/>
              </a:path>
            </a:pathLst>
          </a:custGeom>
          <a:solidFill>
            <a:srgbClr val="4472C4"/>
          </a:solidFill>
          <a:ln w="12701" cap="flat">
            <a:solidFill>
              <a:srgbClr val="2F528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30" name="Pfeil: nach oben und unten 5">
            <a:extLst>
              <a:ext uri="{FF2B5EF4-FFF2-40B4-BE49-F238E27FC236}">
                <a16:creationId xmlns:a16="http://schemas.microsoft.com/office/drawing/2014/main" id="{99C0D514-D75D-AD5C-4D4E-C054C2F2B26F}"/>
              </a:ext>
            </a:extLst>
          </p:cNvPr>
          <p:cNvSpPr/>
          <p:nvPr/>
        </p:nvSpPr>
        <p:spPr>
          <a:xfrm rot="9532080">
            <a:off x="5566015" y="1993785"/>
            <a:ext cx="257696" cy="732891"/>
          </a:xfrm>
          <a:custGeom>
            <a:avLst>
              <a:gd name="f9" fmla="val 50000"/>
              <a:gd name="f10" fmla="val 50000"/>
            </a:avLst>
            <a:gdLst>
              <a:gd name="f2" fmla="val 10800000"/>
              <a:gd name="f3" fmla="val 5400000"/>
              <a:gd name="f4" fmla="val 180"/>
              <a:gd name="f5" fmla="val w"/>
              <a:gd name="f6" fmla="val h"/>
              <a:gd name="f7" fmla="val ss"/>
              <a:gd name="f8" fmla="val 0"/>
              <a:gd name="f9" fmla="val 50000"/>
              <a:gd name="f10" fmla="val 50000"/>
              <a:gd name="f11" fmla="+- 0 0 -270"/>
              <a:gd name="f12" fmla="+- 0 0 -90"/>
              <a:gd name="f13" fmla="abs f5"/>
              <a:gd name="f14" fmla="abs f6"/>
              <a:gd name="f15" fmla="abs f7"/>
              <a:gd name="f16" fmla="val f8"/>
              <a:gd name="f17" fmla="val f9"/>
              <a:gd name="f18" fmla="val f10"/>
              <a:gd name="f19" fmla="*/ f11 f2 1"/>
              <a:gd name="f20" fmla="*/ f12 f2 1"/>
              <a:gd name="f21" fmla="?: f13 f5 1"/>
              <a:gd name="f22" fmla="?: f14 f6 1"/>
              <a:gd name="f23" fmla="?: f15 f7 1"/>
              <a:gd name="f24" fmla="*/ f19 1 f4"/>
              <a:gd name="f25" fmla="*/ f20 1 f4"/>
              <a:gd name="f26" fmla="*/ f21 1 21600"/>
              <a:gd name="f27" fmla="*/ f22 1 21600"/>
              <a:gd name="f28" fmla="*/ 21600 f21 1"/>
              <a:gd name="f29" fmla="*/ 21600 f22 1"/>
              <a:gd name="f30" fmla="+- f24 0 f3"/>
              <a:gd name="f31" fmla="+- f25 0 f3"/>
              <a:gd name="f32" fmla="min f27 f26"/>
              <a:gd name="f33" fmla="*/ f28 1 f23"/>
              <a:gd name="f34" fmla="*/ f29 1 f23"/>
              <a:gd name="f35" fmla="val f33"/>
              <a:gd name="f36" fmla="val f34"/>
              <a:gd name="f37" fmla="*/ f16 f32 1"/>
              <a:gd name="f38" fmla="+- f36 0 f16"/>
              <a:gd name="f39" fmla="+- f35 0 f16"/>
              <a:gd name="f40" fmla="*/ f35 f32 1"/>
              <a:gd name="f41" fmla="*/ f36 f32 1"/>
              <a:gd name="f42" fmla="*/ f38 1 2"/>
              <a:gd name="f43" fmla="*/ f39 1 2"/>
              <a:gd name="f44" fmla="min f39 f38"/>
              <a:gd name="f45" fmla="*/ f39 f17 1"/>
              <a:gd name="f46" fmla="+- f16 f42 0"/>
              <a:gd name="f47" fmla="+- f16 f43 0"/>
              <a:gd name="f48" fmla="*/ f44 f18 1"/>
              <a:gd name="f49" fmla="*/ f45 1 200000"/>
              <a:gd name="f50" fmla="*/ f48 1 100000"/>
              <a:gd name="f51" fmla="+- f47 0 f49"/>
              <a:gd name="f52" fmla="+- f47 f49 0"/>
              <a:gd name="f53" fmla="*/ f47 f32 1"/>
              <a:gd name="f54" fmla="*/ f46 f32 1"/>
              <a:gd name="f55" fmla="+- f36 0 f50"/>
              <a:gd name="f56" fmla="*/ f51 f50 1"/>
              <a:gd name="f57" fmla="*/ f51 f32 1"/>
              <a:gd name="f58" fmla="*/ f52 f32 1"/>
              <a:gd name="f59" fmla="*/ f50 f32 1"/>
              <a:gd name="f60" fmla="*/ f56 1 f43"/>
              <a:gd name="f61" fmla="*/ f55 f32 1"/>
              <a:gd name="f62" fmla="+- f50 0 f60"/>
              <a:gd name="f63" fmla="+- f55 f60 0"/>
              <a:gd name="f64" fmla="*/ f62 f32 1"/>
              <a:gd name="f65" fmla="*/ f63 f32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0">
                <a:pos x="f37" y="f59"/>
              </a:cxn>
              <a:cxn ang="f30">
                <a:pos x="f57" y="f54"/>
              </a:cxn>
              <a:cxn ang="f30">
                <a:pos x="f37" y="f61"/>
              </a:cxn>
              <a:cxn ang="f31">
                <a:pos x="f40" y="f61"/>
              </a:cxn>
              <a:cxn ang="f31">
                <a:pos x="f58" y="f54"/>
              </a:cxn>
              <a:cxn ang="f31">
                <a:pos x="f40" y="f59"/>
              </a:cxn>
            </a:cxnLst>
            <a:rect l="f57" t="f64" r="f58" b="f65"/>
            <a:pathLst>
              <a:path>
                <a:moveTo>
                  <a:pt x="f37" y="f59"/>
                </a:moveTo>
                <a:lnTo>
                  <a:pt x="f53" y="f37"/>
                </a:lnTo>
                <a:lnTo>
                  <a:pt x="f40" y="f59"/>
                </a:lnTo>
                <a:lnTo>
                  <a:pt x="f58" y="f59"/>
                </a:lnTo>
                <a:lnTo>
                  <a:pt x="f58" y="f61"/>
                </a:lnTo>
                <a:lnTo>
                  <a:pt x="f40" y="f61"/>
                </a:lnTo>
                <a:lnTo>
                  <a:pt x="f53" y="f41"/>
                </a:lnTo>
                <a:lnTo>
                  <a:pt x="f37" y="f61"/>
                </a:lnTo>
                <a:lnTo>
                  <a:pt x="f57" y="f61"/>
                </a:lnTo>
                <a:lnTo>
                  <a:pt x="f57" y="f59"/>
                </a:lnTo>
                <a:close/>
              </a:path>
            </a:pathLst>
          </a:custGeom>
          <a:solidFill>
            <a:srgbClr val="4472C4"/>
          </a:solidFill>
          <a:ln w="12701" cap="flat">
            <a:solidFill>
              <a:srgbClr val="2F528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31" name="Pfeil: nach oben und unten 5">
            <a:extLst>
              <a:ext uri="{FF2B5EF4-FFF2-40B4-BE49-F238E27FC236}">
                <a16:creationId xmlns:a16="http://schemas.microsoft.com/office/drawing/2014/main" id="{2C0F1BF5-7816-982E-ECDE-3C2AAEEEE6F3}"/>
              </a:ext>
            </a:extLst>
          </p:cNvPr>
          <p:cNvSpPr/>
          <p:nvPr/>
        </p:nvSpPr>
        <p:spPr>
          <a:xfrm rot="7380811">
            <a:off x="6446236" y="1587675"/>
            <a:ext cx="257696" cy="1827418"/>
          </a:xfrm>
          <a:custGeom>
            <a:avLst>
              <a:gd name="f9" fmla="val 50000"/>
              <a:gd name="f10" fmla="val 50000"/>
            </a:avLst>
            <a:gdLst>
              <a:gd name="f2" fmla="val 10800000"/>
              <a:gd name="f3" fmla="val 5400000"/>
              <a:gd name="f4" fmla="val 180"/>
              <a:gd name="f5" fmla="val w"/>
              <a:gd name="f6" fmla="val h"/>
              <a:gd name="f7" fmla="val ss"/>
              <a:gd name="f8" fmla="val 0"/>
              <a:gd name="f9" fmla="val 50000"/>
              <a:gd name="f10" fmla="val 50000"/>
              <a:gd name="f11" fmla="+- 0 0 -270"/>
              <a:gd name="f12" fmla="+- 0 0 -90"/>
              <a:gd name="f13" fmla="abs f5"/>
              <a:gd name="f14" fmla="abs f6"/>
              <a:gd name="f15" fmla="abs f7"/>
              <a:gd name="f16" fmla="val f8"/>
              <a:gd name="f17" fmla="val f9"/>
              <a:gd name="f18" fmla="val f10"/>
              <a:gd name="f19" fmla="*/ f11 f2 1"/>
              <a:gd name="f20" fmla="*/ f12 f2 1"/>
              <a:gd name="f21" fmla="?: f13 f5 1"/>
              <a:gd name="f22" fmla="?: f14 f6 1"/>
              <a:gd name="f23" fmla="?: f15 f7 1"/>
              <a:gd name="f24" fmla="*/ f19 1 f4"/>
              <a:gd name="f25" fmla="*/ f20 1 f4"/>
              <a:gd name="f26" fmla="*/ f21 1 21600"/>
              <a:gd name="f27" fmla="*/ f22 1 21600"/>
              <a:gd name="f28" fmla="*/ 21600 f21 1"/>
              <a:gd name="f29" fmla="*/ 21600 f22 1"/>
              <a:gd name="f30" fmla="+- f24 0 f3"/>
              <a:gd name="f31" fmla="+- f25 0 f3"/>
              <a:gd name="f32" fmla="min f27 f26"/>
              <a:gd name="f33" fmla="*/ f28 1 f23"/>
              <a:gd name="f34" fmla="*/ f29 1 f23"/>
              <a:gd name="f35" fmla="val f33"/>
              <a:gd name="f36" fmla="val f34"/>
              <a:gd name="f37" fmla="*/ f16 f32 1"/>
              <a:gd name="f38" fmla="+- f36 0 f16"/>
              <a:gd name="f39" fmla="+- f35 0 f16"/>
              <a:gd name="f40" fmla="*/ f35 f32 1"/>
              <a:gd name="f41" fmla="*/ f36 f32 1"/>
              <a:gd name="f42" fmla="*/ f38 1 2"/>
              <a:gd name="f43" fmla="*/ f39 1 2"/>
              <a:gd name="f44" fmla="min f39 f38"/>
              <a:gd name="f45" fmla="*/ f39 f17 1"/>
              <a:gd name="f46" fmla="+- f16 f42 0"/>
              <a:gd name="f47" fmla="+- f16 f43 0"/>
              <a:gd name="f48" fmla="*/ f44 f18 1"/>
              <a:gd name="f49" fmla="*/ f45 1 200000"/>
              <a:gd name="f50" fmla="*/ f48 1 100000"/>
              <a:gd name="f51" fmla="+- f47 0 f49"/>
              <a:gd name="f52" fmla="+- f47 f49 0"/>
              <a:gd name="f53" fmla="*/ f47 f32 1"/>
              <a:gd name="f54" fmla="*/ f46 f32 1"/>
              <a:gd name="f55" fmla="+- f36 0 f50"/>
              <a:gd name="f56" fmla="*/ f51 f50 1"/>
              <a:gd name="f57" fmla="*/ f51 f32 1"/>
              <a:gd name="f58" fmla="*/ f52 f32 1"/>
              <a:gd name="f59" fmla="*/ f50 f32 1"/>
              <a:gd name="f60" fmla="*/ f56 1 f43"/>
              <a:gd name="f61" fmla="*/ f55 f32 1"/>
              <a:gd name="f62" fmla="+- f50 0 f60"/>
              <a:gd name="f63" fmla="+- f55 f60 0"/>
              <a:gd name="f64" fmla="*/ f62 f32 1"/>
              <a:gd name="f65" fmla="*/ f63 f32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0">
                <a:pos x="f37" y="f59"/>
              </a:cxn>
              <a:cxn ang="f30">
                <a:pos x="f57" y="f54"/>
              </a:cxn>
              <a:cxn ang="f30">
                <a:pos x="f37" y="f61"/>
              </a:cxn>
              <a:cxn ang="f31">
                <a:pos x="f40" y="f61"/>
              </a:cxn>
              <a:cxn ang="f31">
                <a:pos x="f58" y="f54"/>
              </a:cxn>
              <a:cxn ang="f31">
                <a:pos x="f40" y="f59"/>
              </a:cxn>
            </a:cxnLst>
            <a:rect l="f57" t="f64" r="f58" b="f65"/>
            <a:pathLst>
              <a:path>
                <a:moveTo>
                  <a:pt x="f37" y="f59"/>
                </a:moveTo>
                <a:lnTo>
                  <a:pt x="f53" y="f37"/>
                </a:lnTo>
                <a:lnTo>
                  <a:pt x="f40" y="f59"/>
                </a:lnTo>
                <a:lnTo>
                  <a:pt x="f58" y="f59"/>
                </a:lnTo>
                <a:lnTo>
                  <a:pt x="f58" y="f61"/>
                </a:lnTo>
                <a:lnTo>
                  <a:pt x="f40" y="f61"/>
                </a:lnTo>
                <a:lnTo>
                  <a:pt x="f53" y="f41"/>
                </a:lnTo>
                <a:lnTo>
                  <a:pt x="f37" y="f61"/>
                </a:lnTo>
                <a:lnTo>
                  <a:pt x="f57" y="f61"/>
                </a:lnTo>
                <a:lnTo>
                  <a:pt x="f57" y="f59"/>
                </a:lnTo>
                <a:close/>
              </a:path>
            </a:pathLst>
          </a:custGeom>
          <a:solidFill>
            <a:srgbClr val="4472C4"/>
          </a:solidFill>
          <a:ln w="12701" cap="flat">
            <a:solidFill>
              <a:srgbClr val="2F528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32" name="Textfeld 13">
            <a:extLst>
              <a:ext uri="{FF2B5EF4-FFF2-40B4-BE49-F238E27FC236}">
                <a16:creationId xmlns:a16="http://schemas.microsoft.com/office/drawing/2014/main" id="{F7A9A8C8-3D82-95CE-473C-9E8B5202AEC1}"/>
              </a:ext>
            </a:extLst>
          </p:cNvPr>
          <p:cNvSpPr txBox="1"/>
          <p:nvPr/>
        </p:nvSpPr>
        <p:spPr>
          <a:xfrm>
            <a:off x="3211428" y="422925"/>
            <a:ext cx="2884572" cy="646331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8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Bluetooth Geräte über </a:t>
            </a:r>
            <a:br>
              <a:rPr lang="de-DE" sz="18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</a:br>
            <a:r>
              <a:rPr lang="de-DE" sz="18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die IoT Struktur in der Cloud</a:t>
            </a:r>
          </a:p>
        </p:txBody>
      </p:sp>
      <p:pic>
        <p:nvPicPr>
          <p:cNvPr id="34" name="Grafik 33">
            <a:extLst>
              <a:ext uri="{FF2B5EF4-FFF2-40B4-BE49-F238E27FC236}">
                <a16:creationId xmlns:a16="http://schemas.microsoft.com/office/drawing/2014/main" id="{D4E1E275-3E01-A53F-A5F1-5C51E13681C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890804" y="4766942"/>
            <a:ext cx="1271751" cy="1192450"/>
          </a:xfrm>
          <a:prstGeom prst="rect">
            <a:avLst/>
          </a:prstGeom>
        </p:spPr>
      </p:pic>
      <p:sp>
        <p:nvSpPr>
          <p:cNvPr id="35" name="Pfeil: nach oben und unten 5">
            <a:extLst>
              <a:ext uri="{FF2B5EF4-FFF2-40B4-BE49-F238E27FC236}">
                <a16:creationId xmlns:a16="http://schemas.microsoft.com/office/drawing/2014/main" id="{2D48DFA9-D9CC-1DE4-3BD7-263C40F6890C}"/>
              </a:ext>
            </a:extLst>
          </p:cNvPr>
          <p:cNvSpPr/>
          <p:nvPr/>
        </p:nvSpPr>
        <p:spPr>
          <a:xfrm rot="14104729">
            <a:off x="3033707" y="3921622"/>
            <a:ext cx="257696" cy="732891"/>
          </a:xfrm>
          <a:custGeom>
            <a:avLst>
              <a:gd name="f9" fmla="val 50000"/>
              <a:gd name="f10" fmla="val 50000"/>
            </a:avLst>
            <a:gdLst>
              <a:gd name="f2" fmla="val 10800000"/>
              <a:gd name="f3" fmla="val 5400000"/>
              <a:gd name="f4" fmla="val 180"/>
              <a:gd name="f5" fmla="val w"/>
              <a:gd name="f6" fmla="val h"/>
              <a:gd name="f7" fmla="val ss"/>
              <a:gd name="f8" fmla="val 0"/>
              <a:gd name="f9" fmla="val 50000"/>
              <a:gd name="f10" fmla="val 50000"/>
              <a:gd name="f11" fmla="+- 0 0 -270"/>
              <a:gd name="f12" fmla="+- 0 0 -90"/>
              <a:gd name="f13" fmla="abs f5"/>
              <a:gd name="f14" fmla="abs f6"/>
              <a:gd name="f15" fmla="abs f7"/>
              <a:gd name="f16" fmla="val f8"/>
              <a:gd name="f17" fmla="val f9"/>
              <a:gd name="f18" fmla="val f10"/>
              <a:gd name="f19" fmla="*/ f11 f2 1"/>
              <a:gd name="f20" fmla="*/ f12 f2 1"/>
              <a:gd name="f21" fmla="?: f13 f5 1"/>
              <a:gd name="f22" fmla="?: f14 f6 1"/>
              <a:gd name="f23" fmla="?: f15 f7 1"/>
              <a:gd name="f24" fmla="*/ f19 1 f4"/>
              <a:gd name="f25" fmla="*/ f20 1 f4"/>
              <a:gd name="f26" fmla="*/ f21 1 21600"/>
              <a:gd name="f27" fmla="*/ f22 1 21600"/>
              <a:gd name="f28" fmla="*/ 21600 f21 1"/>
              <a:gd name="f29" fmla="*/ 21600 f22 1"/>
              <a:gd name="f30" fmla="+- f24 0 f3"/>
              <a:gd name="f31" fmla="+- f25 0 f3"/>
              <a:gd name="f32" fmla="min f27 f26"/>
              <a:gd name="f33" fmla="*/ f28 1 f23"/>
              <a:gd name="f34" fmla="*/ f29 1 f23"/>
              <a:gd name="f35" fmla="val f33"/>
              <a:gd name="f36" fmla="val f34"/>
              <a:gd name="f37" fmla="*/ f16 f32 1"/>
              <a:gd name="f38" fmla="+- f36 0 f16"/>
              <a:gd name="f39" fmla="+- f35 0 f16"/>
              <a:gd name="f40" fmla="*/ f35 f32 1"/>
              <a:gd name="f41" fmla="*/ f36 f32 1"/>
              <a:gd name="f42" fmla="*/ f38 1 2"/>
              <a:gd name="f43" fmla="*/ f39 1 2"/>
              <a:gd name="f44" fmla="min f39 f38"/>
              <a:gd name="f45" fmla="*/ f39 f17 1"/>
              <a:gd name="f46" fmla="+- f16 f42 0"/>
              <a:gd name="f47" fmla="+- f16 f43 0"/>
              <a:gd name="f48" fmla="*/ f44 f18 1"/>
              <a:gd name="f49" fmla="*/ f45 1 200000"/>
              <a:gd name="f50" fmla="*/ f48 1 100000"/>
              <a:gd name="f51" fmla="+- f47 0 f49"/>
              <a:gd name="f52" fmla="+- f47 f49 0"/>
              <a:gd name="f53" fmla="*/ f47 f32 1"/>
              <a:gd name="f54" fmla="*/ f46 f32 1"/>
              <a:gd name="f55" fmla="+- f36 0 f50"/>
              <a:gd name="f56" fmla="*/ f51 f50 1"/>
              <a:gd name="f57" fmla="*/ f51 f32 1"/>
              <a:gd name="f58" fmla="*/ f52 f32 1"/>
              <a:gd name="f59" fmla="*/ f50 f32 1"/>
              <a:gd name="f60" fmla="*/ f56 1 f43"/>
              <a:gd name="f61" fmla="*/ f55 f32 1"/>
              <a:gd name="f62" fmla="+- f50 0 f60"/>
              <a:gd name="f63" fmla="+- f55 f60 0"/>
              <a:gd name="f64" fmla="*/ f62 f32 1"/>
              <a:gd name="f65" fmla="*/ f63 f32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0">
                <a:pos x="f37" y="f59"/>
              </a:cxn>
              <a:cxn ang="f30">
                <a:pos x="f57" y="f54"/>
              </a:cxn>
              <a:cxn ang="f30">
                <a:pos x="f37" y="f61"/>
              </a:cxn>
              <a:cxn ang="f31">
                <a:pos x="f40" y="f61"/>
              </a:cxn>
              <a:cxn ang="f31">
                <a:pos x="f58" y="f54"/>
              </a:cxn>
              <a:cxn ang="f31">
                <a:pos x="f40" y="f59"/>
              </a:cxn>
            </a:cxnLst>
            <a:rect l="f57" t="f64" r="f58" b="f65"/>
            <a:pathLst>
              <a:path>
                <a:moveTo>
                  <a:pt x="f37" y="f59"/>
                </a:moveTo>
                <a:lnTo>
                  <a:pt x="f53" y="f37"/>
                </a:lnTo>
                <a:lnTo>
                  <a:pt x="f40" y="f59"/>
                </a:lnTo>
                <a:lnTo>
                  <a:pt x="f58" y="f59"/>
                </a:lnTo>
                <a:lnTo>
                  <a:pt x="f58" y="f61"/>
                </a:lnTo>
                <a:lnTo>
                  <a:pt x="f40" y="f61"/>
                </a:lnTo>
                <a:lnTo>
                  <a:pt x="f53" y="f41"/>
                </a:lnTo>
                <a:lnTo>
                  <a:pt x="f37" y="f61"/>
                </a:lnTo>
                <a:lnTo>
                  <a:pt x="f57" y="f61"/>
                </a:lnTo>
                <a:lnTo>
                  <a:pt x="f57" y="f59"/>
                </a:lnTo>
                <a:close/>
              </a:path>
            </a:pathLst>
          </a:custGeom>
          <a:solidFill>
            <a:srgbClr val="4472C4"/>
          </a:solidFill>
          <a:ln w="12701" cap="flat">
            <a:solidFill>
              <a:srgbClr val="2F528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pic>
        <p:nvPicPr>
          <p:cNvPr id="36" name="Grafik 35">
            <a:extLst>
              <a:ext uri="{FF2B5EF4-FFF2-40B4-BE49-F238E27FC236}">
                <a16:creationId xmlns:a16="http://schemas.microsoft.com/office/drawing/2014/main" id="{BD491E21-6589-C593-A98C-611DF0FEFFD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555628" y="4766942"/>
            <a:ext cx="1271751" cy="1192450"/>
          </a:xfrm>
          <a:prstGeom prst="rect">
            <a:avLst/>
          </a:prstGeom>
        </p:spPr>
      </p:pic>
      <p:sp>
        <p:nvSpPr>
          <p:cNvPr id="37" name="Pfeil: nach oben und unten 5">
            <a:extLst>
              <a:ext uri="{FF2B5EF4-FFF2-40B4-BE49-F238E27FC236}">
                <a16:creationId xmlns:a16="http://schemas.microsoft.com/office/drawing/2014/main" id="{222CFDA4-D676-01FE-801B-925EF168D56B}"/>
              </a:ext>
            </a:extLst>
          </p:cNvPr>
          <p:cNvSpPr/>
          <p:nvPr/>
        </p:nvSpPr>
        <p:spPr>
          <a:xfrm rot="9532080">
            <a:off x="8810362" y="3921842"/>
            <a:ext cx="257696" cy="732891"/>
          </a:xfrm>
          <a:custGeom>
            <a:avLst>
              <a:gd name="f9" fmla="val 50000"/>
              <a:gd name="f10" fmla="val 50000"/>
            </a:avLst>
            <a:gdLst>
              <a:gd name="f2" fmla="val 10800000"/>
              <a:gd name="f3" fmla="val 5400000"/>
              <a:gd name="f4" fmla="val 180"/>
              <a:gd name="f5" fmla="val w"/>
              <a:gd name="f6" fmla="val h"/>
              <a:gd name="f7" fmla="val ss"/>
              <a:gd name="f8" fmla="val 0"/>
              <a:gd name="f9" fmla="val 50000"/>
              <a:gd name="f10" fmla="val 50000"/>
              <a:gd name="f11" fmla="+- 0 0 -270"/>
              <a:gd name="f12" fmla="+- 0 0 -90"/>
              <a:gd name="f13" fmla="abs f5"/>
              <a:gd name="f14" fmla="abs f6"/>
              <a:gd name="f15" fmla="abs f7"/>
              <a:gd name="f16" fmla="val f8"/>
              <a:gd name="f17" fmla="val f9"/>
              <a:gd name="f18" fmla="val f10"/>
              <a:gd name="f19" fmla="*/ f11 f2 1"/>
              <a:gd name="f20" fmla="*/ f12 f2 1"/>
              <a:gd name="f21" fmla="?: f13 f5 1"/>
              <a:gd name="f22" fmla="?: f14 f6 1"/>
              <a:gd name="f23" fmla="?: f15 f7 1"/>
              <a:gd name="f24" fmla="*/ f19 1 f4"/>
              <a:gd name="f25" fmla="*/ f20 1 f4"/>
              <a:gd name="f26" fmla="*/ f21 1 21600"/>
              <a:gd name="f27" fmla="*/ f22 1 21600"/>
              <a:gd name="f28" fmla="*/ 21600 f21 1"/>
              <a:gd name="f29" fmla="*/ 21600 f22 1"/>
              <a:gd name="f30" fmla="+- f24 0 f3"/>
              <a:gd name="f31" fmla="+- f25 0 f3"/>
              <a:gd name="f32" fmla="min f27 f26"/>
              <a:gd name="f33" fmla="*/ f28 1 f23"/>
              <a:gd name="f34" fmla="*/ f29 1 f23"/>
              <a:gd name="f35" fmla="val f33"/>
              <a:gd name="f36" fmla="val f34"/>
              <a:gd name="f37" fmla="*/ f16 f32 1"/>
              <a:gd name="f38" fmla="+- f36 0 f16"/>
              <a:gd name="f39" fmla="+- f35 0 f16"/>
              <a:gd name="f40" fmla="*/ f35 f32 1"/>
              <a:gd name="f41" fmla="*/ f36 f32 1"/>
              <a:gd name="f42" fmla="*/ f38 1 2"/>
              <a:gd name="f43" fmla="*/ f39 1 2"/>
              <a:gd name="f44" fmla="min f39 f38"/>
              <a:gd name="f45" fmla="*/ f39 f17 1"/>
              <a:gd name="f46" fmla="+- f16 f42 0"/>
              <a:gd name="f47" fmla="+- f16 f43 0"/>
              <a:gd name="f48" fmla="*/ f44 f18 1"/>
              <a:gd name="f49" fmla="*/ f45 1 200000"/>
              <a:gd name="f50" fmla="*/ f48 1 100000"/>
              <a:gd name="f51" fmla="+- f47 0 f49"/>
              <a:gd name="f52" fmla="+- f47 f49 0"/>
              <a:gd name="f53" fmla="*/ f47 f32 1"/>
              <a:gd name="f54" fmla="*/ f46 f32 1"/>
              <a:gd name="f55" fmla="+- f36 0 f50"/>
              <a:gd name="f56" fmla="*/ f51 f50 1"/>
              <a:gd name="f57" fmla="*/ f51 f32 1"/>
              <a:gd name="f58" fmla="*/ f52 f32 1"/>
              <a:gd name="f59" fmla="*/ f50 f32 1"/>
              <a:gd name="f60" fmla="*/ f56 1 f43"/>
              <a:gd name="f61" fmla="*/ f55 f32 1"/>
              <a:gd name="f62" fmla="+- f50 0 f60"/>
              <a:gd name="f63" fmla="+- f55 f60 0"/>
              <a:gd name="f64" fmla="*/ f62 f32 1"/>
              <a:gd name="f65" fmla="*/ f63 f32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0">
                <a:pos x="f37" y="f59"/>
              </a:cxn>
              <a:cxn ang="f30">
                <a:pos x="f57" y="f54"/>
              </a:cxn>
              <a:cxn ang="f30">
                <a:pos x="f37" y="f61"/>
              </a:cxn>
              <a:cxn ang="f31">
                <a:pos x="f40" y="f61"/>
              </a:cxn>
              <a:cxn ang="f31">
                <a:pos x="f58" y="f54"/>
              </a:cxn>
              <a:cxn ang="f31">
                <a:pos x="f40" y="f59"/>
              </a:cxn>
            </a:cxnLst>
            <a:rect l="f57" t="f64" r="f58" b="f65"/>
            <a:pathLst>
              <a:path>
                <a:moveTo>
                  <a:pt x="f37" y="f59"/>
                </a:moveTo>
                <a:lnTo>
                  <a:pt x="f53" y="f37"/>
                </a:lnTo>
                <a:lnTo>
                  <a:pt x="f40" y="f59"/>
                </a:lnTo>
                <a:lnTo>
                  <a:pt x="f58" y="f59"/>
                </a:lnTo>
                <a:lnTo>
                  <a:pt x="f58" y="f61"/>
                </a:lnTo>
                <a:lnTo>
                  <a:pt x="f40" y="f61"/>
                </a:lnTo>
                <a:lnTo>
                  <a:pt x="f53" y="f41"/>
                </a:lnTo>
                <a:lnTo>
                  <a:pt x="f37" y="f61"/>
                </a:lnTo>
                <a:lnTo>
                  <a:pt x="f57" y="f61"/>
                </a:lnTo>
                <a:lnTo>
                  <a:pt x="f57" y="f59"/>
                </a:lnTo>
                <a:close/>
              </a:path>
            </a:pathLst>
          </a:custGeom>
          <a:solidFill>
            <a:srgbClr val="4472C4"/>
          </a:solidFill>
          <a:ln w="12701" cap="flat">
            <a:solidFill>
              <a:srgbClr val="2F528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986253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288</Words>
  <Application>Microsoft Office PowerPoint</Application>
  <PresentationFormat>Breitbild</PresentationFormat>
  <Paragraphs>75</Paragraphs>
  <Slides>10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6" baseType="lpstr">
      <vt:lpstr>Arial</vt:lpstr>
      <vt:lpstr>Arial Narrow</vt:lpstr>
      <vt:lpstr>Calibri</vt:lpstr>
      <vt:lpstr>Calibri Light</vt:lpstr>
      <vt:lpstr>Wingdings</vt:lpstr>
      <vt:lpstr>Office Theme</vt:lpstr>
      <vt:lpstr>Automatic IoT Onboarding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Bauer, Stefanie</dc:creator>
  <cp:lastModifiedBy>Hüttenhofer, Kilian</cp:lastModifiedBy>
  <cp:revision>31</cp:revision>
  <dcterms:created xsi:type="dcterms:W3CDTF">2017-04-07T11:05:57Z</dcterms:created>
  <dcterms:modified xsi:type="dcterms:W3CDTF">2022-11-15T14:35:54Z</dcterms:modified>
</cp:coreProperties>
</file>