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9" r:id="rId4"/>
    <p:sldId id="277" r:id="rId5"/>
    <p:sldId id="278" r:id="rId6"/>
    <p:sldId id="283" r:id="rId8"/>
    <p:sldId id="280" r:id="rId9"/>
    <p:sldId id="286" r:id="rId10"/>
    <p:sldId id="28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18177" cy="540482"/>
          </a:xfrm>
        </p:spPr>
        <p:txBody>
          <a:bodyPr>
            <a:normAutofit/>
          </a:bodyPr>
          <a:lstStyle>
            <a:lvl1pPr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4496-F2EC-49A6-8CB6-F62797DFC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C65F-72C5-4FB4-B17C-A4588FE040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自建充电桩平台技术方案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2020-9-7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建设目标和定位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199" y="1309427"/>
            <a:ext cx="9870649" cy="366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接入市面的公共充电桩（比如：特来电）</a:t>
            </a: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marL="742950" lvl="2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做到即插即充</a:t>
            </a: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marL="742950" lvl="2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做到自动结算</a:t>
            </a: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marL="742950" lvl="2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无需下载各家第三方</a:t>
            </a: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App</a:t>
            </a:r>
            <a:endParaRPr lang="en-US" altLang="zh-CN" sz="1600" kern="0" dirty="0">
              <a:solidFill>
                <a:srgbClr val="000000"/>
              </a:solidFill>
              <a:latin typeface="宋体" panose="02010600030101010101" pitchFamily="2" charset="-122"/>
              <a:sym typeface="+mn-ea"/>
            </a:endParaRPr>
          </a:p>
          <a:p>
            <a:pPr marL="285750" lvl="1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自建宝能汽车私桩，以及充电管理平台服务于宝能汽车车主</a:t>
            </a: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2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实现宝能汽车车主车辆的充电</a:t>
            </a: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2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实现车主充电桩的分享，私桩公用</a:t>
            </a: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2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实现私桩公用的计费，支付，需要为第三方车主提供充电的</a:t>
            </a: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app</a:t>
            </a:r>
            <a:endParaRPr lang="en-US" altLang="zh-CN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lvl="1" indent="-285750" defTabSz="914400">
              <a:buFont typeface="Wingdings" panose="05000000000000000000" pitchFamily="2" charset="2"/>
              <a:buChar char="n"/>
            </a:pP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建立宝能汽车</a:t>
            </a: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品牌桩</a:t>
            </a: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，服务于广大新能源汽车车主</a:t>
            </a: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由第三方代工生产充电桩</a:t>
            </a:r>
            <a:endParaRPr lang="zh-CN" altLang="zh-CN" sz="1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桩接入宝能充电管理平台</a:t>
            </a:r>
            <a:endParaRPr lang="zh-CN" altLang="zh-CN" sz="1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桩由宝能汽车运营</a:t>
            </a:r>
            <a:endParaRPr lang="zh-CN" altLang="zh-CN" sz="1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000000"/>
                </a:solidFill>
                <a:latin typeface="宋体" panose="02010600030101010101" pitchFamily="2" charset="-122"/>
              </a:rPr>
              <a:t>使宝能的桩成为公共桩的一部分</a:t>
            </a:r>
            <a:endParaRPr lang="zh-CN" altLang="zh-CN" sz="18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285750" lvl="0" indent="-285750">
              <a:buFont typeface="Wingdings" panose="05000000000000000000" charset="0"/>
              <a:buChar char=""/>
            </a:pPr>
            <a:endParaRPr lang="zh-CN" altLang="en-US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/>
        </p:nvGraphicFramePr>
        <p:xfrm>
          <a:off x="1096645" y="1674495"/>
          <a:ext cx="9827260" cy="323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00"/>
                <a:gridCol w="1802765"/>
                <a:gridCol w="5522595"/>
              </a:tblGrid>
              <a:tr h="426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建设阶段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建设周期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建设内容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35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接入几大充电平台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打通几家平台的支付，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无感支付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实现即插即充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35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建设私桩接入平台，实现桩的控制和管理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实现私桩的公用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实现有感支付</a:t>
                      </a:r>
                      <a:r>
                        <a:rPr lang="en-US" altLang="zh-CN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无感支付</a:t>
                      </a:r>
                      <a:endParaRPr lang="en-US" altLang="zh-CN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实现无网充电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9359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建设品牌桩接入平台，实现桩的控制，管理和运营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将品牌桩接入到各大充电平台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实现品牌桩的计费，收费</a:t>
                      </a:r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整体建设策略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260475" y="2272030"/>
            <a:ext cx="2101215" cy="55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第三方充电平台接入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61110" y="3321685"/>
            <a:ext cx="2101215" cy="55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家用私桩建设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61110" y="4237355"/>
            <a:ext cx="2101215" cy="551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品牌桩建设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2" idx="2"/>
            <a:endCxn id="4" idx="0"/>
          </p:cNvCxnSpPr>
          <p:nvPr/>
        </p:nvCxnSpPr>
        <p:spPr>
          <a:xfrm>
            <a:off x="2311400" y="2823845"/>
            <a:ext cx="635" cy="4978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>
            <a:off x="2312035" y="3873500"/>
            <a:ext cx="0" cy="3638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技术架构</a:t>
            </a:r>
            <a:r>
              <a:rPr lang="en-US" altLang="zh-CN"/>
              <a:t>-</a:t>
            </a:r>
            <a:r>
              <a:rPr lang="zh-CN" altLang="en-US"/>
              <a:t>第三方充电平台的接入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199" y="1309427"/>
            <a:ext cx="987064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建设目标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接入几大充电平台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实现即插即充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打通几家平台的支付，实现无感支付</a:t>
            </a:r>
            <a:endParaRPr lang="zh-C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3790315"/>
            <a:ext cx="106857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充电流程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indent="0">
              <a:buNone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目前桩能够识别当前充电车辆的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号，只能根据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号从桩运营商平台查询出车辆所连接的充电桩桩位。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车辆进场，根据定位识别桩运营商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充电枪插入车辆充电口，桩识别车辆的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号，并上报到桩运营商平台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车机或手机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显示充电枪就绪的画面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用户在手机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上或者车机上发出开始充电的指令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车联平台向充电桩运营平台发出充电指令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计费支付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车联充电完毕，向车联网平台发出充电结算的指令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车联网平台向充电服务平台查询当此充电账单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车联网平台采用免密支付功能，对账单进行结算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车联网平台采用月结模式同充电服务平台进行账单结算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00" y="2451100"/>
            <a:ext cx="4119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结算机制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宝能车联网平台同第三方充电服务平台结算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>
              <a:buFont typeface="Wingdings" panose="05000000000000000000" charset="0"/>
              <a:buChar char="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采用预付费模式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2" indent="-171450">
              <a:buFont typeface="Wingdings" panose="05000000000000000000" charset="0"/>
              <a:buChar char="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采用后付费月结模式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用户同宝能车联网平台进行支付结算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>
              <a:buFont typeface="Wingdings" panose="05000000000000000000" charset="0"/>
              <a:buChar char="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需要用户开通免密支付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技术架构</a:t>
            </a:r>
            <a:r>
              <a:rPr lang="en-US" altLang="zh-CN"/>
              <a:t>-</a:t>
            </a:r>
            <a:r>
              <a:rPr lang="zh-CN" altLang="en-US"/>
              <a:t>第三方充电平台的接入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91665" y="1917065"/>
            <a:ext cx="915670" cy="70929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充电桩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89020" y="1043940"/>
            <a:ext cx="7392035" cy="1891665"/>
          </a:xfrm>
          <a:prstGeom prst="roundRect">
            <a:avLst>
              <a:gd name="adj" fmla="val 30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第三方充电服务平台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85290" y="4572635"/>
            <a:ext cx="1327785" cy="59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89655" y="3600450"/>
            <a:ext cx="7391400" cy="228790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宝能车联网平台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箭头连接符 11"/>
          <p:cNvCxnSpPr>
            <a:stCxn id="10" idx="0"/>
            <a:endCxn id="4" idx="2"/>
          </p:cNvCxnSpPr>
          <p:nvPr/>
        </p:nvCxnSpPr>
        <p:spPr>
          <a:xfrm flipV="1">
            <a:off x="2349500" y="2613660"/>
            <a:ext cx="0" cy="19462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3"/>
            <a:endCxn id="15" idx="1"/>
          </p:cNvCxnSpPr>
          <p:nvPr/>
        </p:nvCxnSpPr>
        <p:spPr>
          <a:xfrm flipV="1">
            <a:off x="3013075" y="4870450"/>
            <a:ext cx="3030855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043930" y="4660265"/>
            <a:ext cx="115633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43930" y="2057400"/>
            <a:ext cx="115633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箭头连接符 16"/>
          <p:cNvCxnSpPr>
            <a:stCxn id="15" idx="0"/>
            <a:endCxn id="16" idx="2"/>
          </p:cNvCxnSpPr>
          <p:nvPr/>
        </p:nvCxnSpPr>
        <p:spPr>
          <a:xfrm flipV="1">
            <a:off x="6622415" y="2465070"/>
            <a:ext cx="0" cy="21824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6" idx="1"/>
            <a:endCxn id="4" idx="3"/>
          </p:cNvCxnSpPr>
          <p:nvPr/>
        </p:nvCxnSpPr>
        <p:spPr>
          <a:xfrm rot="10800000" flipV="1">
            <a:off x="2807335" y="2254885"/>
            <a:ext cx="3236595" cy="4445"/>
          </a:xfrm>
          <a:prstGeom prst="bentConnector3">
            <a:avLst>
              <a:gd name="adj1" fmla="val 499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53055" y="1917065"/>
            <a:ext cx="12484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充电控制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872095" y="2061845"/>
            <a:ext cx="115633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结算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871460" y="4662170"/>
            <a:ext cx="115633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结算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5" name="肘形连接符 24"/>
          <p:cNvCxnSpPr>
            <a:stCxn id="4" idx="0"/>
            <a:endCxn id="36" idx="1"/>
          </p:cNvCxnSpPr>
          <p:nvPr/>
        </p:nvCxnSpPr>
        <p:spPr>
          <a:xfrm rot="16200000">
            <a:off x="4053840" y="-73660"/>
            <a:ext cx="286385" cy="36950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53055" y="1352550"/>
            <a:ext cx="12484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充电计费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27"/>
          <p:cNvCxnSpPr>
            <a:stCxn id="15" idx="3"/>
            <a:endCxn id="21" idx="1"/>
          </p:cNvCxnSpPr>
          <p:nvPr/>
        </p:nvCxnSpPr>
        <p:spPr>
          <a:xfrm>
            <a:off x="7200265" y="4870450"/>
            <a:ext cx="671195" cy="1905"/>
          </a:xfrm>
          <a:prstGeom prst="bentConnector3">
            <a:avLst>
              <a:gd name="adj1" fmla="val 500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285990" y="4135120"/>
            <a:ext cx="4749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充电结束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03750" y="2366010"/>
            <a:ext cx="115633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充电桩查询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03750" y="3898900"/>
            <a:ext cx="115633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充电桩查询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2" name="直接箭头连接符 31"/>
          <p:cNvCxnSpPr>
            <a:stCxn id="31" idx="0"/>
            <a:endCxn id="30" idx="2"/>
          </p:cNvCxnSpPr>
          <p:nvPr/>
        </p:nvCxnSpPr>
        <p:spPr>
          <a:xfrm flipV="1">
            <a:off x="5182235" y="2786380"/>
            <a:ext cx="0" cy="1112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0" idx="3"/>
            <a:endCxn id="31" idx="1"/>
          </p:cNvCxnSpPr>
          <p:nvPr/>
        </p:nvCxnSpPr>
        <p:spPr>
          <a:xfrm flipV="1">
            <a:off x="3013075" y="4109085"/>
            <a:ext cx="1590675" cy="762000"/>
          </a:xfrm>
          <a:prstGeom prst="bentConnector3">
            <a:avLst>
              <a:gd name="adj1" fmla="val 5002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95700" y="4606925"/>
            <a:ext cx="1983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充电控制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进度查询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95700" y="3859530"/>
            <a:ext cx="1003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充电桩查询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044565" y="1420495"/>
            <a:ext cx="115633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计费服务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121650" y="3773805"/>
            <a:ext cx="906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账单查询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结算支付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肘形连接符 6"/>
          <p:cNvCxnSpPr>
            <a:stCxn id="21" idx="0"/>
            <a:endCxn id="20" idx="2"/>
          </p:cNvCxnSpPr>
          <p:nvPr/>
        </p:nvCxnSpPr>
        <p:spPr>
          <a:xfrm rot="16200000">
            <a:off x="7372985" y="3571875"/>
            <a:ext cx="2179955" cy="635"/>
          </a:xfrm>
          <a:prstGeom prst="bentConnector3">
            <a:avLst>
              <a:gd name="adj1" fmla="val 499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40" idx="1"/>
          </p:cNvCxnSpPr>
          <p:nvPr/>
        </p:nvCxnSpPr>
        <p:spPr>
          <a:xfrm>
            <a:off x="9027795" y="4872355"/>
            <a:ext cx="771525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5958205" y="6076950"/>
            <a:ext cx="1327785" cy="419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2" idx="0"/>
            <a:endCxn id="15" idx="2"/>
          </p:cNvCxnSpPr>
          <p:nvPr/>
        </p:nvCxnSpPr>
        <p:spPr>
          <a:xfrm rot="16200000">
            <a:off x="6124258" y="5578793"/>
            <a:ext cx="99631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009890" y="5231130"/>
            <a:ext cx="879475" cy="420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8" name="直接连接符 37"/>
          <p:cNvCxnSpPr>
            <a:stCxn id="21" idx="2"/>
            <a:endCxn id="24" idx="0"/>
          </p:cNvCxnSpPr>
          <p:nvPr/>
        </p:nvCxnSpPr>
        <p:spPr>
          <a:xfrm>
            <a:off x="8462645" y="5082540"/>
            <a:ext cx="0" cy="14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56005" y="5888355"/>
            <a:ext cx="47040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充电电量和费用如何实时同步到车机上？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供应商能提供推送接口么？或者轮询查询？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免密支付存在一定概率的扣款失败，需要车厂承担风险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可以考虑采用电子钱包的模式，要求用户预先充值，充电过程中锁定余额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799320" y="4234180"/>
            <a:ext cx="1037590" cy="1314450"/>
          </a:xfrm>
          <a:prstGeom prst="roundRect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支付平台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58580" y="4559935"/>
            <a:ext cx="9099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免密支付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31180" y="5375910"/>
            <a:ext cx="1983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充电控制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进度查询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035925" y="1420495"/>
            <a:ext cx="828040" cy="4203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5" name="直接箭头连接符 44"/>
          <p:cNvCxnSpPr>
            <a:stCxn id="20" idx="0"/>
            <a:endCxn id="44" idx="4"/>
          </p:cNvCxnSpPr>
          <p:nvPr/>
        </p:nvCxnSpPr>
        <p:spPr>
          <a:xfrm flipH="1" flipV="1">
            <a:off x="8462645" y="1840865"/>
            <a:ext cx="635" cy="220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6" idx="3"/>
            <a:endCxn id="44" idx="2"/>
          </p:cNvCxnSpPr>
          <p:nvPr/>
        </p:nvCxnSpPr>
        <p:spPr>
          <a:xfrm>
            <a:off x="7200900" y="1630680"/>
            <a:ext cx="8350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799320" y="3688715"/>
            <a:ext cx="1037590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定期结算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8" name="肘形连接符 47"/>
          <p:cNvCxnSpPr>
            <a:stCxn id="47" idx="0"/>
            <a:endCxn id="20" idx="3"/>
          </p:cNvCxnSpPr>
          <p:nvPr/>
        </p:nvCxnSpPr>
        <p:spPr>
          <a:xfrm rot="16200000" flipV="1">
            <a:off x="8964930" y="2335530"/>
            <a:ext cx="1416685" cy="12896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" idx="1"/>
            <a:endCxn id="31" idx="2"/>
          </p:cNvCxnSpPr>
          <p:nvPr/>
        </p:nvCxnSpPr>
        <p:spPr>
          <a:xfrm rot="10800000">
            <a:off x="5182235" y="4318635"/>
            <a:ext cx="775970" cy="19678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技术架构</a:t>
            </a:r>
            <a:r>
              <a:rPr lang="en-US" altLang="zh-CN"/>
              <a:t>-</a:t>
            </a:r>
            <a:r>
              <a:rPr lang="zh-CN" altLang="en-US"/>
              <a:t>家用私桩的建设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8199" y="1309427"/>
            <a:ext cx="9870649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建设目标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建设私桩接入平台，实现桩的控制和管理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实现私桩的公用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实现有感支付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无感支付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实现无网充电</a:t>
            </a:r>
            <a:endParaRPr lang="zh-C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3540760"/>
            <a:ext cx="1068578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充电流程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前提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桩能够识别当前充电车辆的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能识别车辆是否是车主车辆，或者白名单中的车辆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充电枪插入车辆充电口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桩识别车辆的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vin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号，判断是否是白名单中的车辆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扫码打开小程序，完成授信支付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车辆向桩发出请求充电的指令（用户在手机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或者车机上发出开始充电的指令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桩判断开始并充电计费 （充电桩，允许设置对外开放充电的时间范围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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充电完毕，授信确认，并显示账单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0" lvl="3" indent="-34290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支付到用户的电子钱包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00" y="2451100"/>
            <a:ext cx="6273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结算机制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车联网平台为车主的车，或者白名单的车辆不生成计费订单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车辆平台为其他用户生成计费订单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非车主，非白名单中用户需要采用预先支付授信的模式进行授信支付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buFont typeface="Wingdings" panose="05000000000000000000" charset="0"/>
              <a:buChar char="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充电完毕进行授信确认</a:t>
            </a:r>
            <a:endParaRPr lang="zh-CN" altLang="en-US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444875" y="1544955"/>
            <a:ext cx="6431915" cy="3339465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宝能车联网平台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91050" y="2020570"/>
            <a:ext cx="3559810" cy="1844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充电服务平台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技术架构</a:t>
            </a:r>
            <a:r>
              <a:rPr lang="en-US" altLang="zh-CN"/>
              <a:t>-</a:t>
            </a:r>
            <a:r>
              <a:rPr lang="zh-CN" altLang="en-US"/>
              <a:t>家用私桩的建设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160780" y="4338955"/>
            <a:ext cx="1327785" cy="54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车辆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肘形连接符 27"/>
          <p:cNvCxnSpPr>
            <a:stCxn id="24" idx="3"/>
            <a:endCxn id="27" idx="1"/>
          </p:cNvCxnSpPr>
          <p:nvPr/>
        </p:nvCxnSpPr>
        <p:spPr>
          <a:xfrm>
            <a:off x="6604635" y="3578225"/>
            <a:ext cx="17970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160780" y="2433955"/>
            <a:ext cx="1328420" cy="1271270"/>
          </a:xfrm>
          <a:prstGeom prst="roundRect">
            <a:avLst>
              <a:gd name="adj" fmla="val 83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p>
            <a:pPr algn="ctr" fontAlgn="t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充电桩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579745" y="2869565"/>
            <a:ext cx="102489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充电计费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直接箭头连接符 6"/>
          <p:cNvCxnSpPr>
            <a:stCxn id="5" idx="3"/>
            <a:endCxn id="20" idx="1"/>
          </p:cNvCxnSpPr>
          <p:nvPr/>
        </p:nvCxnSpPr>
        <p:spPr>
          <a:xfrm flipV="1">
            <a:off x="2489200" y="3060700"/>
            <a:ext cx="237617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0"/>
            <a:endCxn id="5" idx="2"/>
          </p:cNvCxnSpPr>
          <p:nvPr/>
        </p:nvCxnSpPr>
        <p:spPr>
          <a:xfrm flipV="1">
            <a:off x="1824990" y="3705225"/>
            <a:ext cx="0" cy="63373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8716010" y="2657475"/>
            <a:ext cx="1037590" cy="1844675"/>
          </a:xfrm>
          <a:prstGeom prst="roundRect">
            <a:avLst/>
          </a:prstGeom>
          <a:solidFill>
            <a:srgbClr val="00B05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支付平台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31155" y="5493385"/>
            <a:ext cx="1327785" cy="419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16" idx="0"/>
            <a:endCxn id="24" idx="2"/>
          </p:cNvCxnSpPr>
          <p:nvPr/>
        </p:nvCxnSpPr>
        <p:spPr>
          <a:xfrm rot="16200000" flipV="1">
            <a:off x="5224780" y="4622800"/>
            <a:ext cx="1737995" cy="3175"/>
          </a:xfrm>
          <a:prstGeom prst="bentConnector3">
            <a:avLst>
              <a:gd name="adj1" fmla="val 499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865370" y="2379980"/>
            <a:ext cx="554355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充电桩接入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579745" y="3401060"/>
            <a:ext cx="102489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充电服务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74030" y="2393950"/>
            <a:ext cx="102489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充电配置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784340" y="3401060"/>
            <a:ext cx="102489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充电结算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784340" y="2926080"/>
            <a:ext cx="102489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充电运维管理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784340" y="2461895"/>
            <a:ext cx="1024890" cy="354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充电运营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09230" y="3223895"/>
            <a:ext cx="906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授信确认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79085" y="5060315"/>
            <a:ext cx="1983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充电控制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进度查询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683635" y="4336415"/>
            <a:ext cx="1983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充电控制</a:t>
            </a:r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进度查询</a:t>
            </a:r>
            <a:endPara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80" y="3401060"/>
            <a:ext cx="63055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白名单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205085" y="3499485"/>
            <a:ext cx="157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代充电桩主记账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支付到桩主的电子钱包中</a:t>
            </a:r>
            <a:endParaRPr lang="zh-CN" altLang="en-US" sz="1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肘形连接符 46"/>
          <p:cNvCxnSpPr>
            <a:stCxn id="10" idx="3"/>
            <a:endCxn id="24" idx="2"/>
          </p:cNvCxnSpPr>
          <p:nvPr/>
        </p:nvCxnSpPr>
        <p:spPr>
          <a:xfrm flipV="1">
            <a:off x="2488565" y="3755390"/>
            <a:ext cx="3603625" cy="85661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7" idx="3"/>
            <a:endCxn id="9" idx="1"/>
          </p:cNvCxnSpPr>
          <p:nvPr/>
        </p:nvCxnSpPr>
        <p:spPr>
          <a:xfrm>
            <a:off x="7809230" y="3578225"/>
            <a:ext cx="906780" cy="19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技术架构</a:t>
            </a:r>
            <a:r>
              <a:rPr lang="en-US" altLang="zh-CN"/>
              <a:t>-</a:t>
            </a:r>
            <a:r>
              <a:rPr lang="zh-CN" altLang="en-US"/>
              <a:t>品牌桩的建设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199" y="1309427"/>
            <a:ext cx="9870649" cy="61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914400">
              <a:buFont typeface="Wingdings" panose="05000000000000000000" pitchFamily="2" charset="2"/>
              <a:buChar char="n"/>
            </a:pPr>
            <a:r>
              <a:rPr lang="en-US" altLang="zh-CN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CP</a:t>
            </a:r>
            <a:r>
              <a:rPr lang="zh-CN" altLang="en-US" sz="1600" kern="0" dirty="0">
                <a:solidFill>
                  <a:srgbClr val="000000"/>
                </a:solidFill>
                <a:latin typeface="宋体" panose="02010600030101010101" pitchFamily="2" charset="-122"/>
              </a:rPr>
              <a:t>服务平台特点</a:t>
            </a:r>
            <a:endParaRPr lang="en-US" altLang="zh-CN" sz="1600" kern="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zh-CN" sz="1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演示</Application>
  <PresentationFormat>宽屏</PresentationFormat>
  <Paragraphs>204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等线 Light</vt:lpstr>
      <vt:lpstr>等线</vt:lpstr>
      <vt:lpstr>Arial Unicode MS</vt:lpstr>
      <vt:lpstr>Calibri</vt:lpstr>
      <vt:lpstr>Office 主题​​</vt:lpstr>
      <vt:lpstr>自建充电桩平台技术方案</vt:lpstr>
      <vt:lpstr>建设目标和定位</vt:lpstr>
      <vt:lpstr>整体建设策略</vt:lpstr>
      <vt:lpstr>技术架构-第三方充电平台的接入</vt:lpstr>
      <vt:lpstr>技术架构-第三方充电平台的接入</vt:lpstr>
      <vt:lpstr>技术架构-家用私桩的建设</vt:lpstr>
      <vt:lpstr>技术架构-家用私桩的建设</vt:lpstr>
      <vt:lpstr>技术架构-品牌桩的建设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q_s_c1@163.com</dc:creator>
  <cp:lastModifiedBy>qinshucai1</cp:lastModifiedBy>
  <cp:revision>439</cp:revision>
  <dcterms:created xsi:type="dcterms:W3CDTF">2020-06-04T11:07:00Z</dcterms:created>
  <dcterms:modified xsi:type="dcterms:W3CDTF">2020-09-10T07:07:37Z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