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8" r:id="rId4"/>
    <p:sldId id="258" r:id="rId5"/>
    <p:sldId id="259" r:id="rId6"/>
    <p:sldId id="261" r:id="rId7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3D97-1CC0-4266-9596-26177BFD8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CE1FF-69B8-4AC4-BEAB-6C285C4B4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CE1FF-69B8-4AC4-BEAB-6C285C4B4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8177" cy="540482"/>
          </a:xfrm>
        </p:spPr>
        <p:txBody>
          <a:bodyPr>
            <a:norm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977900" y="906145"/>
            <a:ext cx="11000105" cy="48437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云服务系统应用层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标题 66"/>
          <p:cNvSpPr>
            <a:spLocks noGrp="1"/>
          </p:cNvSpPr>
          <p:nvPr>
            <p:ph type="title"/>
          </p:nvPr>
        </p:nvSpPr>
        <p:spPr>
          <a:xfrm>
            <a:off x="838199" y="314326"/>
            <a:ext cx="10618177" cy="540482"/>
          </a:xfrm>
        </p:spPr>
        <p:txBody>
          <a:bodyPr/>
          <a:lstStyle/>
          <a:p>
            <a:r>
              <a:rPr lang="zh-CN" altLang="en-US" dirty="0"/>
              <a:t>整体业务架构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758815" y="3833495"/>
            <a:ext cx="6111240" cy="789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能力支撑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758180" y="1474470"/>
            <a:ext cx="2924175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03680" y="4716145"/>
            <a:ext cx="10368280" cy="52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技术支撑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3045" y="1474470"/>
            <a:ext cx="201549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485" y="1475105"/>
            <a:ext cx="311150" cy="42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车辆接入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7910" y="1475105"/>
            <a:ext cx="2066925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3680" y="3833495"/>
            <a:ext cx="4161155" cy="790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40095" y="198691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98945" y="198691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远程诊断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74430" y="404749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40730" y="406654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37460" y="198691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用户设置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9894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车辆设置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84009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84009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实时车况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79894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车辆事件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71240" y="4326890"/>
            <a:ext cx="1022985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车辆数据采集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571240" y="4081145"/>
            <a:ext cx="1022985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用户数据采集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673475" y="1986915"/>
            <a:ext cx="91821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6930" y="1726565"/>
            <a:ext cx="903605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58925" y="1986915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用户账户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559560" y="4067175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用户服务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840730" y="4314190"/>
            <a:ext cx="79200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5840730" y="4319905"/>
            <a:ext cx="918210" cy="22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799580" y="4342130"/>
            <a:ext cx="79200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799580" y="4314825"/>
            <a:ext cx="918210" cy="21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529840" y="4326890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MNO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558925" y="17265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车主资料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2545715" y="17265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用户资料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545715" y="2755900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服务授权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558925" y="2755900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密码安全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559560" y="4326890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用户角色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2545715" y="3002915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车辆绑定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558925" y="3002915"/>
            <a:ext cx="93472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服务协议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254571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账号绑定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55892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54571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155892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认证鉴权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3673475" y="1726565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40095" y="17265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车辆激活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367347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车辆过户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63232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车辆换件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367347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车辆报废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98945" y="17265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车辆合同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40095" y="2755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远程监控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6798945" y="2755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远程协助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764145" y="198691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行驶轨迹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7764145" y="17265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电子围栏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7773035" y="2247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759065" y="2755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安全防盗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0095" y="300291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Ecall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与救援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6799580" y="4074160"/>
            <a:ext cx="91821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646930" y="1986915"/>
            <a:ext cx="918210" cy="20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车辆标签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538095" y="4067175"/>
            <a:ext cx="93472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服务套餐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57480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4635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51790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48945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46100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3255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64780" y="4047490"/>
            <a:ext cx="918210" cy="22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764780" y="4333875"/>
            <a:ext cx="918210" cy="21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733280" y="404749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774430" y="434213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流媒体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76414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维修保养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401560" y="4935220"/>
            <a:ext cx="918210" cy="21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632325" y="250507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673475" y="2755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632325" y="2755900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车型车系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77900" y="6517005"/>
            <a:ext cx="11000740" cy="2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8535" y="5800725"/>
            <a:ext cx="10998835" cy="631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501775" y="5331460"/>
            <a:ext cx="10368280" cy="3670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微服务应用框架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576070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501265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26460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351655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大数据存储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276850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日志监控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8977630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自动化构建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9902825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891520" y="6054725"/>
            <a:ext cx="8699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052435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源码管理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6202045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性能监控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127240" y="6054725"/>
            <a:ext cx="885825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安全监控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650740" y="5394960"/>
            <a:ext cx="1227455" cy="211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服务注册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264275" y="5394960"/>
            <a:ext cx="1227455" cy="211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服务发现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098165" y="5394960"/>
            <a:ext cx="1227455" cy="211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63195" y="920750"/>
            <a:ext cx="674370" cy="592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车端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10185" y="2074545"/>
            <a:ext cx="579120" cy="163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13995" y="3833495"/>
            <a:ext cx="579120" cy="288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网联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545715" y="296545"/>
            <a:ext cx="5789930" cy="530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端用户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236075" y="296545"/>
            <a:ext cx="1912620" cy="530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端运营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KSO_Shape"/>
          <p:cNvSpPr/>
          <p:nvPr/>
        </p:nvSpPr>
        <p:spPr bwMode="auto">
          <a:xfrm>
            <a:off x="3112135" y="458470"/>
            <a:ext cx="299720" cy="31686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000">
              <a:solidFill>
                <a:srgbClr val="E7E6E6">
                  <a:lumMod val="60000"/>
                  <a:lumOff val="40000"/>
                </a:srgb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84" name="Picture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0" y="429895"/>
            <a:ext cx="336550" cy="345440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0" y="440055"/>
            <a:ext cx="372745" cy="321310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20" y="494030"/>
            <a:ext cx="268605" cy="267335"/>
          </a:xfrm>
          <a:prstGeom prst="rect">
            <a:avLst/>
          </a:prstGeom>
        </p:spPr>
      </p:pic>
      <p:sp>
        <p:nvSpPr>
          <p:cNvPr id="135" name="KSO_Shape"/>
          <p:cNvSpPr/>
          <p:nvPr/>
        </p:nvSpPr>
        <p:spPr bwMode="auto">
          <a:xfrm>
            <a:off x="9481447" y="530225"/>
            <a:ext cx="169196" cy="250548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000">
              <a:solidFill>
                <a:srgbClr val="E7E6E6">
                  <a:lumMod val="60000"/>
                  <a:lumOff val="40000"/>
                </a:srgb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720" y="511175"/>
            <a:ext cx="293370" cy="276225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8729345" y="2880995"/>
            <a:ext cx="3140075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运营支撑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729345" y="1475105"/>
            <a:ext cx="1093470" cy="718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863455" y="1463040"/>
            <a:ext cx="1093470" cy="749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501775" y="3321050"/>
            <a:ext cx="7174865" cy="481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生态服务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761855" y="350202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充电桩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5475605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UBI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9773920" y="322008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8815070" y="322008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0743565" y="322135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8815070" y="350202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1007725" y="1463040"/>
            <a:ext cx="864235" cy="1366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呼叫中心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560195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3521075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2523490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电台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4516755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6432550" y="3542665"/>
            <a:ext cx="918210" cy="21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违章查询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8729345" y="2247265"/>
            <a:ext cx="1093470" cy="572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内部系统对接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9865360" y="2247265"/>
            <a:ext cx="1093470" cy="582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外部系统对接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086485" y="1171575"/>
            <a:ext cx="7590790" cy="203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用户接入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8729345" y="1171575"/>
            <a:ext cx="3140710" cy="203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运营运维接入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10436029" y="2411025"/>
            <a:ext cx="1252557" cy="1709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内容供应商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标题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平台</a:t>
            </a:r>
            <a:endParaRPr lang="zh-CN" altLang="en-US" dirty="0"/>
          </a:p>
        </p:txBody>
      </p:sp>
      <p:sp>
        <p:nvSpPr>
          <p:cNvPr id="7" name="圆角矩形 49"/>
          <p:cNvSpPr/>
          <p:nvPr/>
        </p:nvSpPr>
        <p:spPr>
          <a:xfrm>
            <a:off x="4067809" y="2398282"/>
            <a:ext cx="5168018" cy="2845837"/>
          </a:xfrm>
          <a:prstGeom prst="roundRect">
            <a:avLst>
              <a:gd name="adj" fmla="val 3187"/>
            </a:avLst>
          </a:prstGeom>
          <a:solidFill>
            <a:srgbClr val="FFC000"/>
          </a:solidFill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内容服务平台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圆角矩形 55"/>
          <p:cNvSpPr/>
          <p:nvPr/>
        </p:nvSpPr>
        <p:spPr>
          <a:xfrm>
            <a:off x="4189122" y="2595585"/>
            <a:ext cx="475302" cy="1324741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 panose="02010600030101010101" pitchFamily="2" charset="-122"/>
              </a:rPr>
              <a:t>标准化接口</a:t>
            </a:r>
            <a:endParaRPr lang="zh-CN" altLang="en-US" sz="12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圆角矩形 57"/>
          <p:cNvSpPr/>
          <p:nvPr/>
        </p:nvSpPr>
        <p:spPr>
          <a:xfrm>
            <a:off x="5875988" y="4451917"/>
            <a:ext cx="1017108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>
                <a:solidFill>
                  <a:srgbClr val="FFFFFF"/>
                </a:solidFill>
                <a:latin typeface="微软雅黑" panose="020B0503020204020204" pitchFamily="34" charset="-122"/>
              </a:rPr>
              <a:t>内容持久化</a:t>
            </a:r>
            <a:endParaRPr lang="zh-CN" altLang="en-US" sz="1000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圆角矩形 60"/>
          <p:cNvSpPr/>
          <p:nvPr/>
        </p:nvSpPr>
        <p:spPr>
          <a:xfrm>
            <a:off x="4920258" y="4451917"/>
            <a:ext cx="894807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缓存服务</a:t>
            </a:r>
            <a:endParaRPr lang="zh-CN" altLang="en-US" sz="1000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 62"/>
          <p:cNvSpPr/>
          <p:nvPr/>
        </p:nvSpPr>
        <p:spPr>
          <a:xfrm>
            <a:off x="5369649" y="2805547"/>
            <a:ext cx="1941516" cy="904815"/>
          </a:xfrm>
          <a:prstGeom prst="roundRect">
            <a:avLst>
              <a:gd name="adj" fmla="val 9827"/>
            </a:avLst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服务调度引擎</a:t>
            </a:r>
            <a:endParaRPr lang="en-US" altLang="zh-CN" sz="100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pPr algn="ctr" defTabSz="914400"/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（缓存，持久化，日志，异常处理，供应商选择，适配调度等）</a:t>
            </a:r>
            <a:endParaRPr lang="zh-CN" altLang="en-US" sz="10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圆角矩形 63"/>
          <p:cNvSpPr/>
          <p:nvPr/>
        </p:nvSpPr>
        <p:spPr>
          <a:xfrm>
            <a:off x="7868924" y="2595952"/>
            <a:ext cx="594977" cy="1336640"/>
          </a:xfrm>
          <a:prstGeom prst="roundRect">
            <a:avLst>
              <a:gd name="adj" fmla="val 15855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服务适配器</a:t>
            </a:r>
            <a:endParaRPr lang="zh-CN" altLang="en-US" sz="10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肘形连接符 70"/>
          <p:cNvCxnSpPr>
            <a:stCxn id="12" idx="3"/>
            <a:endCxn id="115" idx="1"/>
          </p:cNvCxnSpPr>
          <p:nvPr/>
        </p:nvCxnSpPr>
        <p:spPr>
          <a:xfrm>
            <a:off x="8463901" y="3264272"/>
            <a:ext cx="1972128" cy="17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接箭头连接符 15"/>
          <p:cNvCxnSpPr>
            <a:stCxn id="11" idx="3"/>
            <a:endCxn id="12" idx="1"/>
          </p:cNvCxnSpPr>
          <p:nvPr/>
        </p:nvCxnSpPr>
        <p:spPr>
          <a:xfrm>
            <a:off x="7311165" y="3257955"/>
            <a:ext cx="557759" cy="6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肘形连接符 74"/>
          <p:cNvCxnSpPr>
            <a:stCxn id="193" idx="0"/>
            <a:endCxn id="33" idx="2"/>
          </p:cNvCxnSpPr>
          <p:nvPr/>
        </p:nvCxnSpPr>
        <p:spPr>
          <a:xfrm rot="5400000" flipH="1" flipV="1">
            <a:off x="940184" y="1868180"/>
            <a:ext cx="1351733" cy="99547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0" name="圆角矩形 75"/>
          <p:cNvSpPr/>
          <p:nvPr/>
        </p:nvSpPr>
        <p:spPr>
          <a:xfrm>
            <a:off x="4915794" y="4776117"/>
            <a:ext cx="899058" cy="24606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访问日志</a:t>
            </a:r>
            <a:endParaRPr lang="zh-CN" altLang="en-US" sz="1000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圆角矩形 76"/>
          <p:cNvSpPr/>
          <p:nvPr/>
        </p:nvSpPr>
        <p:spPr>
          <a:xfrm>
            <a:off x="6954018" y="4776117"/>
            <a:ext cx="833261" cy="2455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访问监控</a:t>
            </a:r>
            <a:endParaRPr lang="zh-CN" altLang="en-US" sz="1000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圆角矩形 77"/>
          <p:cNvSpPr/>
          <p:nvPr/>
        </p:nvSpPr>
        <p:spPr>
          <a:xfrm>
            <a:off x="2811023" y="2748642"/>
            <a:ext cx="324638" cy="104079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 panose="02010600030101010101" pitchFamily="2" charset="-122"/>
              </a:rPr>
              <a:t>接入网关</a:t>
            </a:r>
            <a:endParaRPr lang="zh-CN" altLang="en-US" sz="12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stCxn id="193" idx="3"/>
            <a:endCxn id="32" idx="2"/>
          </p:cNvCxnSpPr>
          <p:nvPr/>
        </p:nvCxnSpPr>
        <p:spPr>
          <a:xfrm>
            <a:off x="1400019" y="3265124"/>
            <a:ext cx="579279" cy="508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5" name="圆角矩形 80"/>
          <p:cNvSpPr/>
          <p:nvPr/>
        </p:nvSpPr>
        <p:spPr>
          <a:xfrm>
            <a:off x="6954018" y="4451917"/>
            <a:ext cx="833261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服务配置</a:t>
            </a:r>
            <a:endParaRPr lang="zh-CN" altLang="en-US" sz="1000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云形 31"/>
          <p:cNvSpPr/>
          <p:nvPr/>
        </p:nvSpPr>
        <p:spPr>
          <a:xfrm>
            <a:off x="1977646" y="3100975"/>
            <a:ext cx="532567" cy="33847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</a:rPr>
              <a:t>私网</a:t>
            </a:r>
            <a:r>
              <a:rPr lang="en-US" altLang="zh-CN" sz="1000" kern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33" name="云形 32"/>
          <p:cNvSpPr/>
          <p:nvPr/>
        </p:nvSpPr>
        <p:spPr>
          <a:xfrm>
            <a:off x="2112137" y="1520814"/>
            <a:ext cx="532567" cy="33847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</a:rPr>
              <a:t>公网</a:t>
            </a:r>
            <a:r>
              <a:rPr lang="en-US" altLang="zh-CN" sz="1000" kern="0" dirty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22" idx="1"/>
          </p:cNvCxnSpPr>
          <p:nvPr/>
        </p:nvCxnSpPr>
        <p:spPr>
          <a:xfrm flipV="1">
            <a:off x="2509769" y="3269038"/>
            <a:ext cx="301254" cy="1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5" name="直接箭头连接符 34"/>
          <p:cNvCxnSpPr>
            <a:stCxn id="22" idx="3"/>
            <a:endCxn id="8" idx="1"/>
          </p:cNvCxnSpPr>
          <p:nvPr/>
        </p:nvCxnSpPr>
        <p:spPr>
          <a:xfrm flipV="1">
            <a:off x="3135661" y="3257956"/>
            <a:ext cx="1053461" cy="110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肘形连接符 22"/>
          <p:cNvCxnSpPr>
            <a:stCxn id="33" idx="0"/>
            <a:endCxn id="115" idx="0"/>
          </p:cNvCxnSpPr>
          <p:nvPr/>
        </p:nvCxnSpPr>
        <p:spPr>
          <a:xfrm>
            <a:off x="2644260" y="1690052"/>
            <a:ext cx="8418048" cy="720973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圆角矩形 88"/>
          <p:cNvSpPr/>
          <p:nvPr/>
        </p:nvSpPr>
        <p:spPr>
          <a:xfrm>
            <a:off x="10635247" y="2828931"/>
            <a:ext cx="833271" cy="2137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酷我音乐</a:t>
            </a:r>
            <a:endParaRPr lang="zh-CN" altLang="en-US" sz="1000" b="1" kern="0" dirty="0">
              <a:solidFill>
                <a:schemeClr val="bg1"/>
              </a:solidFill>
              <a:latin typeface="微软雅黑" panose="020B0503020204020204" pitchFamily="34" charset="-122"/>
              <a:sym typeface="Helvetica"/>
            </a:endParaRPr>
          </a:p>
        </p:txBody>
      </p:sp>
      <p:sp>
        <p:nvSpPr>
          <p:cNvPr id="43" name="圆角矩形 89"/>
          <p:cNvSpPr/>
          <p:nvPr/>
        </p:nvSpPr>
        <p:spPr>
          <a:xfrm>
            <a:off x="10635247" y="3229411"/>
            <a:ext cx="833271" cy="2137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风华天气</a:t>
            </a:r>
            <a:endParaRPr lang="zh-CN" altLang="en-US" sz="1000" b="1" kern="0" dirty="0">
              <a:solidFill>
                <a:schemeClr val="bg1"/>
              </a:solidFill>
              <a:latin typeface="微软雅黑" panose="020B0503020204020204" pitchFamily="34" charset="-122"/>
              <a:sym typeface="Helvetica"/>
            </a:endParaRPr>
          </a:p>
        </p:txBody>
      </p:sp>
      <p:sp>
        <p:nvSpPr>
          <p:cNvPr id="44" name="圆角矩形 90"/>
          <p:cNvSpPr/>
          <p:nvPr/>
        </p:nvSpPr>
        <p:spPr>
          <a:xfrm>
            <a:off x="10660701" y="3671784"/>
            <a:ext cx="833271" cy="2137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腾讯新闻</a:t>
            </a:r>
            <a:endParaRPr lang="zh-CN" altLang="en-US" sz="1000" b="1" kern="0" dirty="0">
              <a:solidFill>
                <a:schemeClr val="bg1"/>
              </a:solidFill>
              <a:latin typeface="微软雅黑" panose="020B0503020204020204" pitchFamily="34" charset="-122"/>
              <a:sym typeface="Helvetica"/>
            </a:endParaRPr>
          </a:p>
        </p:txBody>
      </p:sp>
      <p:sp>
        <p:nvSpPr>
          <p:cNvPr id="54" name="圆角矩形 103"/>
          <p:cNvSpPr/>
          <p:nvPr/>
        </p:nvSpPr>
        <p:spPr>
          <a:xfrm>
            <a:off x="2163881" y="5752410"/>
            <a:ext cx="1624995" cy="878157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安全服务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914400"/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cxnSp>
        <p:nvCxnSpPr>
          <p:cNvPr id="57" name="肘形连接符 111"/>
          <p:cNvCxnSpPr>
            <a:stCxn id="22" idx="2"/>
            <a:endCxn id="54" idx="0"/>
          </p:cNvCxnSpPr>
          <p:nvPr/>
        </p:nvCxnSpPr>
        <p:spPr>
          <a:xfrm rot="16200000" flipH="1">
            <a:off x="1993372" y="4769403"/>
            <a:ext cx="1962976" cy="303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圆角矩形 118"/>
          <p:cNvSpPr/>
          <p:nvPr/>
        </p:nvSpPr>
        <p:spPr>
          <a:xfrm>
            <a:off x="6692449" y="5728424"/>
            <a:ext cx="2534930" cy="904495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内容管理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监控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sp>
        <p:nvSpPr>
          <p:cNvPr id="59" name="圆角矩形 119"/>
          <p:cNvSpPr/>
          <p:nvPr/>
        </p:nvSpPr>
        <p:spPr>
          <a:xfrm>
            <a:off x="6896540" y="6051988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供应商管理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圆角矩形 120"/>
          <p:cNvSpPr/>
          <p:nvPr/>
        </p:nvSpPr>
        <p:spPr>
          <a:xfrm>
            <a:off x="7961723" y="6051988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服务供应商切换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圆角矩形 127"/>
          <p:cNvSpPr/>
          <p:nvPr/>
        </p:nvSpPr>
        <p:spPr>
          <a:xfrm>
            <a:off x="6894731" y="6356419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策略管理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圆角矩形 128"/>
          <p:cNvSpPr/>
          <p:nvPr/>
        </p:nvSpPr>
        <p:spPr>
          <a:xfrm>
            <a:off x="7959914" y="6356419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CP</a:t>
            </a:r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服务监控</a:t>
            </a:r>
            <a:r>
              <a:rPr lang="en-US" altLang="zh-CN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…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54184" y="1463411"/>
            <a:ext cx="1731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大流量媒体（音乐，视频</a:t>
            </a:r>
            <a:r>
              <a:rPr lang="en-US" altLang="zh-CN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,…</a:t>
            </a:r>
            <a:r>
              <a:rPr lang="zh-CN" altLang="en-US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 sz="10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1" name="直接箭头连接符 150"/>
          <p:cNvCxnSpPr>
            <a:stCxn id="8" idx="3"/>
            <a:endCxn id="11" idx="1"/>
          </p:cNvCxnSpPr>
          <p:nvPr/>
        </p:nvCxnSpPr>
        <p:spPr>
          <a:xfrm flipV="1">
            <a:off x="4664424" y="3257955"/>
            <a:ext cx="705225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2" name="矩形 151"/>
          <p:cNvSpPr/>
          <p:nvPr/>
        </p:nvSpPr>
        <p:spPr>
          <a:xfrm>
            <a:off x="4720900" y="4275443"/>
            <a:ext cx="3239014" cy="8442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1" idx="2"/>
            <a:endCxn id="152" idx="0"/>
          </p:cNvCxnSpPr>
          <p:nvPr/>
        </p:nvCxnSpPr>
        <p:spPr>
          <a:xfrm>
            <a:off x="6340407" y="3710362"/>
            <a:ext cx="0" cy="5650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4" name="圆角矩形 63"/>
          <p:cNvSpPr/>
          <p:nvPr/>
        </p:nvSpPr>
        <p:spPr>
          <a:xfrm>
            <a:off x="8021324" y="2748352"/>
            <a:ext cx="594977" cy="1336640"/>
          </a:xfrm>
          <a:prstGeom prst="roundRect">
            <a:avLst>
              <a:gd name="adj" fmla="val 15855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服务适配器</a:t>
            </a:r>
            <a:endParaRPr lang="zh-CN" altLang="en-US" sz="10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65" name="圆角矩形 63"/>
          <p:cNvSpPr/>
          <p:nvPr/>
        </p:nvSpPr>
        <p:spPr>
          <a:xfrm>
            <a:off x="8173724" y="2900752"/>
            <a:ext cx="594977" cy="1336640"/>
          </a:xfrm>
          <a:prstGeom prst="roundRect">
            <a:avLst>
              <a:gd name="adj" fmla="val 15855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服务适配器</a:t>
            </a:r>
            <a:endParaRPr lang="zh-CN" altLang="en-US" sz="10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67" name="圆角矩形 119"/>
          <p:cNvSpPr/>
          <p:nvPr/>
        </p:nvSpPr>
        <p:spPr>
          <a:xfrm>
            <a:off x="2488984" y="6154430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登录认证服务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8" name="圆角矩形 55"/>
          <p:cNvSpPr/>
          <p:nvPr/>
        </p:nvSpPr>
        <p:spPr>
          <a:xfrm>
            <a:off x="4341522" y="2747985"/>
            <a:ext cx="475302" cy="1324741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 panose="02010600030101010101" pitchFamily="2" charset="-122"/>
              </a:rPr>
              <a:t>标准化接口</a:t>
            </a:r>
            <a:endParaRPr lang="zh-CN" altLang="en-US" sz="12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69" name="圆角矩形 55"/>
          <p:cNvSpPr/>
          <p:nvPr/>
        </p:nvSpPr>
        <p:spPr>
          <a:xfrm>
            <a:off x="4493922" y="2900385"/>
            <a:ext cx="475302" cy="1324741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 panose="02010600030101010101" pitchFamily="2" charset="-122"/>
              </a:rPr>
              <a:t>标准化接口</a:t>
            </a:r>
            <a:endParaRPr lang="zh-CN" altLang="en-US" sz="12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70" name="流程图: 磁盘 169"/>
          <p:cNvSpPr/>
          <p:nvPr/>
        </p:nvSpPr>
        <p:spPr>
          <a:xfrm>
            <a:off x="8173643" y="4544193"/>
            <a:ext cx="752721" cy="319951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箭头连接符 171"/>
          <p:cNvCxnSpPr>
            <a:stCxn id="152" idx="3"/>
            <a:endCxn id="170" idx="2"/>
          </p:cNvCxnSpPr>
          <p:nvPr/>
        </p:nvCxnSpPr>
        <p:spPr>
          <a:xfrm>
            <a:off x="7959914" y="4697549"/>
            <a:ext cx="213995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18"/>
          <p:cNvSpPr/>
          <p:nvPr/>
        </p:nvSpPr>
        <p:spPr>
          <a:xfrm>
            <a:off x="4067668" y="5760481"/>
            <a:ext cx="1023010" cy="872438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日志数据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cxnSp>
        <p:nvCxnSpPr>
          <p:cNvPr id="176" name="连接符: 肘形 175"/>
          <p:cNvCxnSpPr>
            <a:stCxn id="20" idx="2"/>
            <a:endCxn id="174" idx="0"/>
          </p:cNvCxnSpPr>
          <p:nvPr/>
        </p:nvCxnSpPr>
        <p:spPr>
          <a:xfrm rot="5400000">
            <a:off x="4603097" y="4998254"/>
            <a:ext cx="738303" cy="78615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连接符: 肘形 186"/>
          <p:cNvCxnSpPr>
            <a:stCxn id="58" idx="0"/>
            <a:endCxn id="152" idx="2"/>
          </p:cNvCxnSpPr>
          <p:nvPr/>
        </p:nvCxnSpPr>
        <p:spPr>
          <a:xfrm rot="16200000" flipV="1">
            <a:off x="6845777" y="4614286"/>
            <a:ext cx="608769" cy="1619507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/>
          <p:cNvCxnSpPr>
            <a:stCxn id="58" idx="1"/>
            <a:endCxn id="174" idx="3"/>
          </p:cNvCxnSpPr>
          <p:nvPr/>
        </p:nvCxnSpPr>
        <p:spPr>
          <a:xfrm flipH="1">
            <a:off x="5090678" y="6180672"/>
            <a:ext cx="1601771" cy="1602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3" name="图片 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02" y="3041785"/>
            <a:ext cx="563417" cy="446677"/>
          </a:xfrm>
          <a:prstGeom prst="rect">
            <a:avLst/>
          </a:prstGeom>
        </p:spPr>
      </p:pic>
      <p:sp>
        <p:nvSpPr>
          <p:cNvPr id="203" name="云形 202"/>
          <p:cNvSpPr/>
          <p:nvPr/>
        </p:nvSpPr>
        <p:spPr>
          <a:xfrm>
            <a:off x="9689284" y="3042697"/>
            <a:ext cx="279619" cy="49266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ker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2262434" y="3412503"/>
            <a:ext cx="1687398" cy="115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用户服务</a:t>
            </a:r>
            <a:endParaRPr lang="zh-CN" altLang="en-US" sz="1400" dirty="0"/>
          </a:p>
        </p:txBody>
      </p:sp>
      <p:sp>
        <p:nvSpPr>
          <p:cNvPr id="4" name="矩形: 圆角 3"/>
          <p:cNvSpPr/>
          <p:nvPr/>
        </p:nvSpPr>
        <p:spPr>
          <a:xfrm>
            <a:off x="5412557" y="3412503"/>
            <a:ext cx="1687398" cy="115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客户关系</a:t>
            </a:r>
            <a:endParaRPr lang="zh-CN" altLang="en-US" sz="1400" dirty="0"/>
          </a:p>
        </p:txBody>
      </p:sp>
      <p:sp>
        <p:nvSpPr>
          <p:cNvPr id="5" name="矩形: 圆角 4"/>
          <p:cNvSpPr/>
          <p:nvPr/>
        </p:nvSpPr>
        <p:spPr>
          <a:xfrm>
            <a:off x="5412557" y="1557780"/>
            <a:ext cx="1687398" cy="115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经销商管理</a:t>
            </a:r>
            <a:endParaRPr lang="zh-CN" altLang="en-US" sz="1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9832" y="3782176"/>
            <a:ext cx="146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019" y="4288728"/>
            <a:ext cx="781051" cy="547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77" y="1823253"/>
            <a:ext cx="61912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849" y="1846321"/>
            <a:ext cx="657225" cy="57150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1"/>
            <a:endCxn id="5" idx="3"/>
          </p:cNvCxnSpPr>
          <p:nvPr/>
        </p:nvCxnSpPr>
        <p:spPr>
          <a:xfrm flipH="1" flipV="1">
            <a:off x="7099955" y="2132815"/>
            <a:ext cx="120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1"/>
            <a:endCxn id="9" idx="3"/>
          </p:cNvCxnSpPr>
          <p:nvPr/>
        </p:nvCxnSpPr>
        <p:spPr>
          <a:xfrm flipH="1">
            <a:off x="8919402" y="2132071"/>
            <a:ext cx="1261447" cy="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32785" y="24193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经销商系统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77824" y="24185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经销商用户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7447" y="18463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购车资料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145396" y="18493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购车资料</a:t>
            </a:r>
            <a:endParaRPr lang="zh-CN" altLang="en-US" sz="1200" dirty="0"/>
          </a:p>
        </p:txBody>
      </p:sp>
      <p:sp>
        <p:nvSpPr>
          <p:cNvPr id="22" name="矩形: 圆角 21"/>
          <p:cNvSpPr/>
          <p:nvPr/>
        </p:nvSpPr>
        <p:spPr>
          <a:xfrm>
            <a:off x="5780134" y="2123320"/>
            <a:ext cx="991847" cy="2952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销售资料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5" idx="2"/>
            <a:endCxn id="4" idx="0"/>
          </p:cNvCxnSpPr>
          <p:nvPr/>
        </p:nvCxnSpPr>
        <p:spPr>
          <a:xfrm>
            <a:off x="6256256" y="2707849"/>
            <a:ext cx="0" cy="7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2611221" y="3772750"/>
            <a:ext cx="991847" cy="2952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用户信息</a:t>
            </a:r>
            <a:endParaRPr lang="zh-CN" altLang="en-US" sz="1200" dirty="0"/>
          </a:p>
        </p:txBody>
      </p:sp>
      <p:sp>
        <p:nvSpPr>
          <p:cNvPr id="27" name="矩形: 圆角 26"/>
          <p:cNvSpPr/>
          <p:nvPr/>
        </p:nvSpPr>
        <p:spPr>
          <a:xfrm>
            <a:off x="5780133" y="3772750"/>
            <a:ext cx="991847" cy="2952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客户档案</a:t>
            </a:r>
            <a:endParaRPr lang="zh-CN" altLang="en-US" sz="1200" dirty="0"/>
          </a:p>
        </p:txBody>
      </p:sp>
      <p:sp>
        <p:nvSpPr>
          <p:cNvPr id="28" name="矩形: 圆角 27"/>
          <p:cNvSpPr/>
          <p:nvPr/>
        </p:nvSpPr>
        <p:spPr>
          <a:xfrm>
            <a:off x="5780132" y="4132996"/>
            <a:ext cx="991847" cy="2952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购车资料</a:t>
            </a:r>
            <a:endParaRPr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0" y="3093759"/>
            <a:ext cx="200025" cy="600075"/>
          </a:xfrm>
          <a:prstGeom prst="rect">
            <a:avLst/>
          </a:prstGeom>
        </p:spPr>
      </p:pic>
      <p:cxnSp>
        <p:nvCxnSpPr>
          <p:cNvPr id="36" name="连接符: 肘形 35"/>
          <p:cNvCxnSpPr>
            <a:stCxn id="34" idx="3"/>
            <a:endCxn id="3" idx="1"/>
          </p:cNvCxnSpPr>
          <p:nvPr/>
        </p:nvCxnSpPr>
        <p:spPr>
          <a:xfrm>
            <a:off x="1140545" y="3393797"/>
            <a:ext cx="1121889" cy="593741"/>
          </a:xfrm>
          <a:prstGeom prst="bentConnector3">
            <a:avLst>
              <a:gd name="adj1" fmla="val 67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8" idx="3"/>
            <a:endCxn id="3" idx="1"/>
          </p:cNvCxnSpPr>
          <p:nvPr/>
        </p:nvCxnSpPr>
        <p:spPr>
          <a:xfrm flipV="1">
            <a:off x="1531070" y="3987538"/>
            <a:ext cx="731364" cy="57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0491" y="4916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车主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58" y="36436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潜客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281085" y="35468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信息同步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949832" y="4341840"/>
            <a:ext cx="146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281085" y="41064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资料查询</a:t>
            </a:r>
            <a:endParaRPr lang="zh-CN" altLang="en-US" sz="1200" dirty="0"/>
          </a:p>
        </p:txBody>
      </p:sp>
      <p:sp>
        <p:nvSpPr>
          <p:cNvPr id="52" name="矩形: 圆角 51"/>
          <p:cNvSpPr/>
          <p:nvPr/>
        </p:nvSpPr>
        <p:spPr>
          <a:xfrm>
            <a:off x="2268719" y="5222448"/>
            <a:ext cx="1687398" cy="8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车辆服务</a:t>
            </a:r>
            <a:endParaRPr lang="zh-CN" altLang="en-US" sz="1400" dirty="0"/>
          </a:p>
        </p:txBody>
      </p:sp>
      <p:sp>
        <p:nvSpPr>
          <p:cNvPr id="53" name="矩形: 圆角 52"/>
          <p:cNvSpPr/>
          <p:nvPr/>
        </p:nvSpPr>
        <p:spPr>
          <a:xfrm>
            <a:off x="2611221" y="5594312"/>
            <a:ext cx="991847" cy="2952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车辆信息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" idx="2"/>
            <a:endCxn id="52" idx="0"/>
          </p:cNvCxnSpPr>
          <p:nvPr/>
        </p:nvCxnSpPr>
        <p:spPr>
          <a:xfrm>
            <a:off x="3106133" y="4562572"/>
            <a:ext cx="6285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后台管理系统整体架构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79080" y="1877980"/>
            <a:ext cx="2641364" cy="1985561"/>
          </a:xfrm>
          <a:prstGeom prst="roundRect">
            <a:avLst>
              <a:gd name="adj" fmla="val 5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用户管理系统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5504663" y="2017266"/>
            <a:ext cx="3045362" cy="1013255"/>
          </a:xfrm>
          <a:prstGeom prst="roundRect">
            <a:avLst>
              <a:gd name="adj" fmla="val 6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统一认证中心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5821958" y="4694768"/>
            <a:ext cx="2182945" cy="1430522"/>
          </a:xfrm>
          <a:prstGeom prst="roundRect">
            <a:avLst>
              <a:gd name="adj" fmla="val 9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管理子系统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620139" y="3504150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权限服务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6324424" y="5070143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安全过滤器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5647040" y="2512291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验证服务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6971095" y="2512291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统一登录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连接符: 肘形 20"/>
          <p:cNvCxnSpPr>
            <a:stCxn id="37" idx="0"/>
            <a:endCxn id="40" idx="2"/>
          </p:cNvCxnSpPr>
          <p:nvPr/>
        </p:nvCxnSpPr>
        <p:spPr>
          <a:xfrm rot="5400000" flipH="1" flipV="1">
            <a:off x="6081407" y="3591450"/>
            <a:ext cx="2310717" cy="646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37" idx="0"/>
            <a:endCxn id="39" idx="2"/>
          </p:cNvCxnSpPr>
          <p:nvPr/>
        </p:nvCxnSpPr>
        <p:spPr>
          <a:xfrm rot="16200000" flipV="1">
            <a:off x="5419380" y="3576093"/>
            <a:ext cx="2310717" cy="6773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37" idx="1"/>
            <a:endCxn id="11" idx="2"/>
          </p:cNvCxnSpPr>
          <p:nvPr/>
        </p:nvCxnSpPr>
        <p:spPr>
          <a:xfrm rot="10800000">
            <a:off x="3209146" y="3751285"/>
            <a:ext cx="3115279" cy="1442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3363165" y="2230115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2082117" y="2230115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权限树管理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2082118" y="3191158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用户授权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082118" y="2871394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78890" y="3423469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928880" y="34234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登录跳转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40" idx="3"/>
            <a:endCxn id="84" idx="3"/>
          </p:cNvCxnSpPr>
          <p:nvPr/>
        </p:nvCxnSpPr>
        <p:spPr>
          <a:xfrm flipH="1">
            <a:off x="7502434" y="2635859"/>
            <a:ext cx="646672" cy="3273993"/>
          </a:xfrm>
          <a:prstGeom prst="bentConnector3">
            <a:avLst>
              <a:gd name="adj1" fmla="val -353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913824" y="34234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登录返回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36752" y="494382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获取权限清单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6324423" y="5417643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权限检查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磁盘 65"/>
          <p:cNvSpPr/>
          <p:nvPr/>
        </p:nvSpPr>
        <p:spPr>
          <a:xfrm>
            <a:off x="4333606" y="994213"/>
            <a:ext cx="1194488" cy="421286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连接符: 肘形 68"/>
          <p:cNvCxnSpPr>
            <a:stCxn id="6" idx="0"/>
            <a:endCxn id="66" idx="2"/>
          </p:cNvCxnSpPr>
          <p:nvPr/>
        </p:nvCxnSpPr>
        <p:spPr>
          <a:xfrm rot="5400000" flipH="1" flipV="1">
            <a:off x="3480122" y="1024496"/>
            <a:ext cx="673124" cy="1033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/>
          <p:cNvCxnSpPr>
            <a:stCxn id="33" idx="0"/>
            <a:endCxn id="66" idx="4"/>
          </p:cNvCxnSpPr>
          <p:nvPr/>
        </p:nvCxnSpPr>
        <p:spPr>
          <a:xfrm rot="16200000" flipV="1">
            <a:off x="5871514" y="861436"/>
            <a:ext cx="812410" cy="14992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013623" y="9942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登录检查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054846" y="96808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3361033" y="2552660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2079985" y="2552660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人员组织管理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3361033" y="2866779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用户辖区管理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8995256" y="4740042"/>
            <a:ext cx="2182945" cy="375376"/>
          </a:xfrm>
          <a:prstGeom prst="roundRect">
            <a:avLst>
              <a:gd name="adj" fmla="val 9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社区管理子系统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8995256" y="5297525"/>
            <a:ext cx="2182945" cy="330785"/>
          </a:xfrm>
          <a:prstGeom prst="roundRect">
            <a:avLst>
              <a:gd name="adj" fmla="val 9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后台管理子系统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8995256" y="5789733"/>
            <a:ext cx="2182945" cy="330785"/>
          </a:xfrm>
          <a:prstGeom prst="roundRect">
            <a:avLst>
              <a:gd name="adj" fmla="val 9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6324423" y="5786284"/>
            <a:ext cx="1178011" cy="24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75504" y="4374045"/>
            <a:ext cx="105026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/>
          <p:cNvSpPr/>
          <p:nvPr/>
        </p:nvSpPr>
        <p:spPr>
          <a:xfrm>
            <a:off x="2603085" y="6290681"/>
            <a:ext cx="8575116" cy="404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统一运营门户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71967" y="5258978"/>
            <a:ext cx="1400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业务子系统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71968" y="2552660"/>
            <a:ext cx="1400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统一框架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2449195" y="1365250"/>
            <a:ext cx="8378190" cy="4125595"/>
          </a:xfrm>
          <a:prstGeom prst="rect">
            <a:avLst/>
          </a:prstGeom>
          <a:blipFill>
            <a:blip r:embed="rId1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95980" y="2171700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TSP-Cloud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3395980" y="4833530"/>
            <a:ext cx="2783840" cy="579120"/>
          </a:xfrm>
          <a:prstGeom prst="roundRect">
            <a:avLst/>
          </a:prstGeom>
          <a:blipFill>
            <a:blip r:embed="rId2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BigData storage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395980" y="3946435"/>
            <a:ext cx="1655445" cy="719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077710" y="3068955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Voice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078345" y="2171700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Navi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243830" y="3068955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369310" y="1557655"/>
            <a:ext cx="5363845" cy="4895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用户网关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43830" y="2171700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967470" y="1559560"/>
            <a:ext cx="1563370" cy="8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Call-Center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3395980" y="3068955"/>
            <a:ext cx="1655445" cy="719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New-Energy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967470" y="2484120"/>
            <a:ext cx="1563370" cy="292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2607945" y="2171700"/>
            <a:ext cx="579755" cy="2508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设备网关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347460" y="4832350"/>
            <a:ext cx="2385695" cy="579120"/>
          </a:xfrm>
          <a:prstGeom prst="roundRect">
            <a:avLst/>
          </a:prstGeom>
          <a:blipFill>
            <a:blip r:embed="rId2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5243830" y="3960495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BigData Analysis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449195" y="5687060"/>
            <a:ext cx="8378825" cy="482600"/>
          </a:xfrm>
          <a:prstGeom prst="roundRect">
            <a:avLst/>
          </a:prstGeom>
          <a:blipFill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48560" y="6249670"/>
            <a:ext cx="8379460" cy="461010"/>
          </a:xfrm>
          <a:prstGeom prst="roundRect">
            <a:avLst/>
          </a:prstGeom>
          <a:blipFill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7078345" y="3960495"/>
            <a:ext cx="165544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ADAS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60" y="531495"/>
            <a:ext cx="357505" cy="685165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770" y="531495"/>
            <a:ext cx="737870" cy="685165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405" y="576580"/>
            <a:ext cx="832485" cy="640080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" y="2538730"/>
            <a:ext cx="1304290" cy="616585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75" y="3432810"/>
            <a:ext cx="1191260" cy="671830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360" y="4431030"/>
            <a:ext cx="1247775" cy="882650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24235" y="3155315"/>
            <a:ext cx="942975" cy="61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宽屏</PresentationFormat>
  <Paragraphs>424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Helvetica</vt:lpstr>
      <vt:lpstr>等线 Light</vt:lpstr>
      <vt:lpstr>等线</vt:lpstr>
      <vt:lpstr>Arial Unicode MS</vt:lpstr>
      <vt:lpstr>Office 主题​​</vt:lpstr>
      <vt:lpstr>PowerPoint 演示文稿</vt:lpstr>
      <vt:lpstr>整体业务架构</vt:lpstr>
      <vt:lpstr>CP/SP平台</vt:lpstr>
      <vt:lpstr>。 </vt:lpstr>
      <vt:lpstr>后台管理系统整体架构 </vt:lpstr>
      <vt:lpstr>整体技术架构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qinshucai1</cp:lastModifiedBy>
  <cp:revision>431</cp:revision>
  <dcterms:created xsi:type="dcterms:W3CDTF">2020-06-04T11:07:00Z</dcterms:created>
  <dcterms:modified xsi:type="dcterms:W3CDTF">2020-10-19T09:50:17Z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