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58" r:id="rId5"/>
    <p:sldId id="25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3432-0084-4F85-B841-66CFEDEFA1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0B9E-3867-48ED-9E4E-7E83BA3EE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7370"/>
          </a:xfrm>
        </p:spPr>
        <p:txBody>
          <a:bodyPr/>
          <a:lstStyle>
            <a:lvl1pPr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3432-0084-4F85-B841-66CFEDEFA1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0B9E-3867-48ED-9E4E-7E83BA3EE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63432-0084-4F85-B841-66CFEDEFA1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20B9E-3867-48ED-9E4E-7E83BA3EE5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550025" y="1883410"/>
            <a:ext cx="2193925" cy="4569460"/>
          </a:xfrm>
          <a:prstGeom prst="rect">
            <a:avLst/>
          </a:prstGeom>
          <a:solidFill>
            <a:schemeClr val="bg1"/>
          </a:solidFill>
          <a:ln>
            <a:solidFill>
              <a:srgbClr val="25252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818630" y="5254625"/>
            <a:ext cx="1722120" cy="855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dirty="0">
                <a:ln>
                  <a:solidFill>
                    <a:schemeClr val="tx1"/>
                  </a:solidFill>
                </a:ln>
                <a:noFill/>
              </a:rPr>
              <a:t>邮件服务</a:t>
            </a:r>
            <a:endParaRPr lang="zh-CN" altLang="en-US" sz="10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818780" y="3077287"/>
            <a:ext cx="1722300" cy="1202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dirty="0">
                <a:ln>
                  <a:solidFill>
                    <a:schemeClr val="tx1"/>
                  </a:solidFill>
                </a:ln>
                <a:noFill/>
              </a:rPr>
              <a:t>短信服务</a:t>
            </a:r>
            <a:endParaRPr lang="zh-CN" altLang="en-US" sz="10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/>
              <a:t>消息推送</a:t>
            </a:r>
            <a:endParaRPr lang="zh-CN" altLang="en-US" sz="1800" b="1" dirty="0"/>
          </a:p>
        </p:txBody>
      </p:sp>
      <p:sp>
        <p:nvSpPr>
          <p:cNvPr id="35" name="矩形 34"/>
          <p:cNvSpPr/>
          <p:nvPr/>
        </p:nvSpPr>
        <p:spPr>
          <a:xfrm>
            <a:off x="6928207" y="2350435"/>
            <a:ext cx="1507633" cy="2785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消息推送</a:t>
            </a:r>
            <a:r>
              <a:rPr lang="en-US" altLang="zh-CN" sz="1200" dirty="0"/>
              <a:t>(</a:t>
            </a:r>
            <a:r>
              <a:rPr lang="zh-CN" altLang="en-US" sz="1200" dirty="0"/>
              <a:t>极光推送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6928207" y="3619878"/>
            <a:ext cx="1507633" cy="2785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TBox</a:t>
            </a:r>
            <a:r>
              <a:rPr lang="zh-CN" altLang="en-US" sz="1200" dirty="0"/>
              <a:t>短信指令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6926113" y="4810810"/>
            <a:ext cx="1507633" cy="2785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Tbox</a:t>
            </a:r>
            <a:r>
              <a:rPr lang="zh-CN" altLang="en-US" sz="1200" dirty="0"/>
              <a:t>消息推送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11007873" y="2252273"/>
            <a:ext cx="554508" cy="461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ln>
                  <a:solidFill>
                    <a:schemeClr val="tx1"/>
                  </a:solidFill>
                </a:ln>
                <a:noFill/>
              </a:rPr>
              <a:t>手机</a:t>
            </a:r>
            <a:r>
              <a:rPr lang="en-US" altLang="zh-CN" sz="1000" dirty="0">
                <a:ln>
                  <a:solidFill>
                    <a:schemeClr val="tx1"/>
                  </a:solidFill>
                </a:ln>
                <a:noFill/>
              </a:rPr>
              <a:t>App</a:t>
            </a:r>
            <a:endParaRPr lang="zh-CN" altLang="en-US" sz="10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999785" y="2976890"/>
            <a:ext cx="554508" cy="555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>
                  <a:solidFill>
                    <a:schemeClr val="tx1"/>
                  </a:solidFill>
                </a:ln>
                <a:noFill/>
              </a:rPr>
              <a:t>手机</a:t>
            </a:r>
            <a:endParaRPr lang="zh-CN" altLang="en-US" sz="1000" dirty="0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9" name="连接符: 肘形 8"/>
          <p:cNvCxnSpPr>
            <a:stCxn id="35" idx="3"/>
            <a:endCxn id="40" idx="1"/>
          </p:cNvCxnSpPr>
          <p:nvPr/>
        </p:nvCxnSpPr>
        <p:spPr>
          <a:xfrm flipV="1">
            <a:off x="8448040" y="2482850"/>
            <a:ext cx="2571750" cy="6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35" idx="3"/>
            <a:endCxn id="41" idx="1"/>
          </p:cNvCxnSpPr>
          <p:nvPr/>
        </p:nvCxnSpPr>
        <p:spPr>
          <a:xfrm>
            <a:off x="8448040" y="2489835"/>
            <a:ext cx="2563495" cy="764540"/>
          </a:xfrm>
          <a:prstGeom prst="bentConnector3">
            <a:avLst>
              <a:gd name="adj1" fmla="val 5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999785" y="4047865"/>
            <a:ext cx="554508" cy="406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n>
                  <a:solidFill>
                    <a:schemeClr val="tx1"/>
                  </a:solidFill>
                </a:ln>
                <a:noFill/>
              </a:rPr>
              <a:t>TBox</a:t>
            </a:r>
            <a:endParaRPr lang="zh-CN" altLang="en-US" sz="1000" dirty="0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4" name="连接符: 肘形 23"/>
          <p:cNvCxnSpPr>
            <a:stCxn id="36" idx="3"/>
            <a:endCxn id="44" idx="1"/>
          </p:cNvCxnSpPr>
          <p:nvPr/>
        </p:nvCxnSpPr>
        <p:spPr>
          <a:xfrm>
            <a:off x="8448040" y="3759835"/>
            <a:ext cx="2563495" cy="491490"/>
          </a:xfrm>
          <a:prstGeom prst="bentConnector3">
            <a:avLst>
              <a:gd name="adj1" fmla="val 5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/>
          <p:cNvCxnSpPr>
            <a:stCxn id="37" idx="3"/>
            <a:endCxn id="44" idx="1"/>
          </p:cNvCxnSpPr>
          <p:nvPr/>
        </p:nvCxnSpPr>
        <p:spPr>
          <a:xfrm flipV="1">
            <a:off x="8433435" y="4251325"/>
            <a:ext cx="2566035" cy="699135"/>
          </a:xfrm>
          <a:prstGeom prst="bentConnector3">
            <a:avLst>
              <a:gd name="adj1" fmla="val 5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926112" y="5479654"/>
            <a:ext cx="1507633" cy="2785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邮件发送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6928207" y="5775701"/>
            <a:ext cx="1507633" cy="2785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邮件模板</a:t>
            </a:r>
            <a:endParaRPr lang="zh-CN" altLang="en-US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0017506" y="2865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手机短信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8743738" y="473612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汇聚</a:t>
            </a:r>
            <a:r>
              <a:rPr lang="en-US" altLang="zh-CN" sz="1200" dirty="0"/>
              <a:t>SDK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6926112" y="3942639"/>
            <a:ext cx="1507633" cy="2785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短信模板</a:t>
            </a:r>
            <a:endParaRPr lang="zh-CN" altLang="en-US" sz="1200" dirty="0"/>
          </a:p>
        </p:txBody>
      </p:sp>
      <p:sp>
        <p:nvSpPr>
          <p:cNvPr id="55" name="文本框 54"/>
          <p:cNvSpPr txBox="1"/>
          <p:nvPr/>
        </p:nvSpPr>
        <p:spPr>
          <a:xfrm>
            <a:off x="8550483" y="350211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运营商</a:t>
            </a:r>
            <a:r>
              <a:rPr lang="en-US" altLang="zh-CN" sz="1200" dirty="0"/>
              <a:t>API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818630" y="4601845"/>
            <a:ext cx="1722120" cy="591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dirty="0" err="1">
                <a:ln>
                  <a:solidFill>
                    <a:schemeClr val="tx1"/>
                  </a:solidFill>
                </a:ln>
                <a:noFill/>
              </a:rPr>
              <a:t>Tbox</a:t>
            </a:r>
            <a:r>
              <a:rPr lang="zh-CN" altLang="en-US" sz="1000" dirty="0">
                <a:ln>
                  <a:solidFill>
                    <a:schemeClr val="tx1"/>
                  </a:solidFill>
                </a:ln>
                <a:noFill/>
              </a:rPr>
              <a:t>指令下行</a:t>
            </a:r>
            <a:endParaRPr lang="zh-CN" altLang="en-US" sz="10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999785" y="1575609"/>
            <a:ext cx="554508" cy="461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>
                  <a:solidFill>
                    <a:schemeClr val="tx1"/>
                  </a:solidFill>
                </a:ln>
                <a:noFill/>
              </a:rPr>
              <a:t>车机</a:t>
            </a:r>
            <a:r>
              <a:rPr lang="en-US" altLang="zh-CN" sz="1000" dirty="0">
                <a:ln>
                  <a:solidFill>
                    <a:schemeClr val="tx1"/>
                  </a:solidFill>
                </a:ln>
                <a:noFill/>
              </a:rPr>
              <a:t>App</a:t>
            </a:r>
            <a:endParaRPr lang="zh-CN" altLang="en-US" sz="1000" dirty="0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60" name="连接符: 肘形 59"/>
          <p:cNvCxnSpPr>
            <a:stCxn id="35" idx="3"/>
            <a:endCxn id="61" idx="1"/>
          </p:cNvCxnSpPr>
          <p:nvPr/>
        </p:nvCxnSpPr>
        <p:spPr>
          <a:xfrm flipV="1">
            <a:off x="8448040" y="1805940"/>
            <a:ext cx="2563495" cy="683895"/>
          </a:xfrm>
          <a:prstGeom prst="bentConnector3">
            <a:avLst>
              <a:gd name="adj1" fmla="val 5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550025" y="607695"/>
            <a:ext cx="2193925" cy="96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dirty="0">
                <a:ln>
                  <a:solidFill>
                    <a:schemeClr val="tx1"/>
                  </a:solidFill>
                </a:ln>
                <a:noFill/>
              </a:rPr>
              <a:t>消息中心服务</a:t>
            </a:r>
            <a:endParaRPr lang="zh-CN" altLang="en-US" sz="10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3" name="矩形: 圆角 62"/>
          <p:cNvSpPr/>
          <p:nvPr/>
        </p:nvSpPr>
        <p:spPr>
          <a:xfrm>
            <a:off x="6925667" y="872532"/>
            <a:ext cx="1501200" cy="2772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消息管理</a:t>
            </a:r>
            <a:endParaRPr lang="zh-CN" altLang="en-US" sz="1200" dirty="0"/>
          </a:p>
        </p:txBody>
      </p:sp>
      <p:cxnSp>
        <p:nvCxnSpPr>
          <p:cNvPr id="66" name="连接符: 肘形 65"/>
          <p:cNvCxnSpPr>
            <a:stCxn id="61" idx="0"/>
            <a:endCxn id="64" idx="3"/>
          </p:cNvCxnSpPr>
          <p:nvPr/>
        </p:nvCxnSpPr>
        <p:spPr>
          <a:xfrm rot="16200000" flipV="1">
            <a:off x="9768523" y="66993"/>
            <a:ext cx="483870" cy="2533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/>
          <p:cNvCxnSpPr>
            <a:stCxn id="40" idx="3"/>
            <a:endCxn id="64" idx="3"/>
          </p:cNvCxnSpPr>
          <p:nvPr/>
        </p:nvCxnSpPr>
        <p:spPr>
          <a:xfrm flipH="1" flipV="1">
            <a:off x="8743950" y="1091565"/>
            <a:ext cx="2818130" cy="1391285"/>
          </a:xfrm>
          <a:prstGeom prst="bentConnector3">
            <a:avLst>
              <a:gd name="adj1" fmla="val -8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/>
          <p:cNvSpPr/>
          <p:nvPr/>
        </p:nvSpPr>
        <p:spPr>
          <a:xfrm>
            <a:off x="6914872" y="1173900"/>
            <a:ext cx="1501200" cy="2772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消息记录</a:t>
            </a:r>
            <a:endParaRPr lang="zh-CN" altLang="en-US" sz="1200" dirty="0"/>
          </a:p>
        </p:txBody>
      </p:sp>
      <p:sp>
        <p:nvSpPr>
          <p:cNvPr id="75" name="文本框 74"/>
          <p:cNvSpPr txBox="1"/>
          <p:nvPr/>
        </p:nvSpPr>
        <p:spPr>
          <a:xfrm>
            <a:off x="10038929" y="22421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消息推送</a:t>
            </a:r>
            <a:endParaRPr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10038930" y="15324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消息推送</a:t>
            </a:r>
            <a:endParaRPr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1075690" y="4554220"/>
            <a:ext cx="1318260" cy="860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dirty="0">
                <a:ln>
                  <a:solidFill>
                    <a:schemeClr val="tx1"/>
                  </a:solidFill>
                </a:ln>
                <a:noFill/>
              </a:rPr>
              <a:t>业务应用</a:t>
            </a:r>
            <a:endParaRPr lang="zh-CN" altLang="en-US" sz="1000" dirty="0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80" name="连接符: 肘形 79"/>
          <p:cNvCxnSpPr>
            <a:stCxn id="2" idx="3"/>
          </p:cNvCxnSpPr>
          <p:nvPr/>
        </p:nvCxnSpPr>
        <p:spPr>
          <a:xfrm>
            <a:off x="5583555" y="3202305"/>
            <a:ext cx="975995" cy="372745"/>
          </a:xfrm>
          <a:prstGeom prst="bentConnector3">
            <a:avLst>
              <a:gd name="adj1" fmla="val 48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/>
          <p:cNvCxnSpPr>
            <a:stCxn id="2" idx="3"/>
            <a:endCxn id="30" idx="1"/>
          </p:cNvCxnSpPr>
          <p:nvPr/>
        </p:nvCxnSpPr>
        <p:spPr>
          <a:xfrm flipV="1">
            <a:off x="5583555" y="1427480"/>
            <a:ext cx="951230" cy="17748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1203325" y="4813300"/>
            <a:ext cx="1088390" cy="4184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通知，广播等</a:t>
            </a:r>
            <a:r>
              <a:rPr lang="en-US" altLang="zh-CN" sz="1200" dirty="0"/>
              <a:t>….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8508248" y="2244370"/>
            <a:ext cx="1563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消息</a:t>
            </a:r>
            <a:r>
              <a:rPr lang="en-US" altLang="zh-CN" sz="1200" dirty="0"/>
              <a:t>(</a:t>
            </a:r>
            <a:r>
              <a:rPr lang="zh-CN" altLang="en-US" sz="1200" dirty="0"/>
              <a:t>指令</a:t>
            </a:r>
            <a:r>
              <a:rPr lang="en-US" altLang="zh-CN" sz="1200" dirty="0"/>
              <a:t>/</a:t>
            </a:r>
            <a:r>
              <a:rPr lang="zh-CN" altLang="en-US" sz="1200" dirty="0"/>
              <a:t>非指令类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96" name="流程图: 磁盘 95"/>
          <p:cNvSpPr/>
          <p:nvPr/>
        </p:nvSpPr>
        <p:spPr>
          <a:xfrm>
            <a:off x="7264027" y="6133888"/>
            <a:ext cx="829559" cy="24038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>
            <a:stCxn id="58" idx="2"/>
            <a:endCxn id="96" idx="0"/>
          </p:cNvCxnSpPr>
          <p:nvPr/>
        </p:nvCxnSpPr>
        <p:spPr>
          <a:xfrm flipH="1">
            <a:off x="7678660" y="6098199"/>
            <a:ext cx="1270" cy="10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流程图: 磁盘 99"/>
          <p:cNvSpPr/>
          <p:nvPr/>
        </p:nvSpPr>
        <p:spPr>
          <a:xfrm>
            <a:off x="7298835" y="4253500"/>
            <a:ext cx="829559" cy="24038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流程图: 磁盘 101"/>
          <p:cNvSpPr/>
          <p:nvPr/>
        </p:nvSpPr>
        <p:spPr>
          <a:xfrm>
            <a:off x="7027816" y="1494396"/>
            <a:ext cx="829559" cy="24038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10038929" y="397776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唤醒短信</a:t>
            </a:r>
            <a:endParaRPr lang="zh-CN" altLang="en-US" sz="1200" dirty="0"/>
          </a:p>
        </p:txBody>
      </p:sp>
      <p:sp>
        <p:nvSpPr>
          <p:cNvPr id="106" name="矩形 105"/>
          <p:cNvSpPr/>
          <p:nvPr/>
        </p:nvSpPr>
        <p:spPr>
          <a:xfrm>
            <a:off x="6817657" y="2078557"/>
            <a:ext cx="1722300" cy="736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dirty="0">
                <a:ln>
                  <a:solidFill>
                    <a:schemeClr val="tx1"/>
                  </a:solidFill>
                </a:ln>
                <a:noFill/>
              </a:rPr>
              <a:t>消息推送服务（车机，</a:t>
            </a:r>
            <a:r>
              <a:rPr lang="en-US" altLang="zh-CN" sz="1000" dirty="0">
                <a:ln>
                  <a:solidFill>
                    <a:schemeClr val="tx1"/>
                  </a:solidFill>
                </a:ln>
                <a:noFill/>
              </a:rPr>
              <a:t>App</a:t>
            </a:r>
            <a:r>
              <a:rPr lang="zh-CN" altLang="en-US" sz="1000" dirty="0">
                <a:ln>
                  <a:solidFill>
                    <a:schemeClr val="tx1"/>
                  </a:solidFill>
                </a:ln>
                <a:noFill/>
              </a:rPr>
              <a:t>）</a:t>
            </a:r>
            <a:endParaRPr lang="zh-CN" altLang="en-US" sz="10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931985" y="3296617"/>
            <a:ext cx="1507633" cy="2785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手机短信</a:t>
            </a:r>
            <a:endParaRPr lang="zh-CN" altLang="en-US" sz="1200" dirty="0"/>
          </a:p>
        </p:txBody>
      </p:sp>
      <p:cxnSp>
        <p:nvCxnSpPr>
          <p:cNvPr id="112" name="连接符: 肘形 111"/>
          <p:cNvCxnSpPr>
            <a:stCxn id="110" idx="3"/>
          </p:cNvCxnSpPr>
          <p:nvPr/>
        </p:nvCxnSpPr>
        <p:spPr>
          <a:xfrm>
            <a:off x="8451850" y="3436620"/>
            <a:ext cx="2527300" cy="3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流程图: 磁盘 115"/>
          <p:cNvSpPr/>
          <p:nvPr/>
        </p:nvSpPr>
        <p:spPr>
          <a:xfrm>
            <a:off x="7251247" y="2703632"/>
            <a:ext cx="829559" cy="24038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8743834" y="816196"/>
            <a:ext cx="11550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获取</a:t>
            </a:r>
            <a:r>
              <a:rPr lang="en-US" altLang="zh-CN" sz="1200" dirty="0"/>
              <a:t>/</a:t>
            </a:r>
            <a:r>
              <a:rPr lang="zh-CN" altLang="en-US" sz="1200" dirty="0"/>
              <a:t>阅读</a:t>
            </a:r>
            <a:r>
              <a:rPr lang="zh-CN" altLang="en-US" sz="1200" dirty="0"/>
              <a:t>消息</a:t>
            </a:r>
            <a:endParaRPr lang="zh-CN" altLang="en-US" sz="12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8550482" y="319281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第三方短信平台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3057525" y="2037080"/>
            <a:ext cx="2526030" cy="233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zh-CN" altLang="en-US" sz="1000" dirty="0">
                <a:ln>
                  <a:solidFill>
                    <a:schemeClr val="tx1"/>
                  </a:solidFill>
                </a:ln>
                <a:noFill/>
              </a:rPr>
              <a:t>消息推送调度</a:t>
            </a:r>
            <a:r>
              <a:rPr lang="zh-CN" altLang="en-US" sz="1000" dirty="0">
                <a:ln>
                  <a:solidFill>
                    <a:schemeClr val="tx1"/>
                  </a:solidFill>
                </a:ln>
                <a:noFill/>
              </a:rPr>
              <a:t>平台</a:t>
            </a:r>
            <a:endParaRPr lang="zh-CN" altLang="en-US" sz="10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178810" y="2772410"/>
            <a:ext cx="1616075" cy="1405255"/>
          </a:xfrm>
          <a:prstGeom prst="roundRect">
            <a:avLst>
              <a:gd name="adj" fmla="val 541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推送接口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937760" y="2350135"/>
            <a:ext cx="528955" cy="1270000"/>
          </a:xfrm>
          <a:prstGeom prst="roundRect">
            <a:avLst>
              <a:gd name="adj" fmla="val 10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消息推送调度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276600" y="3078480"/>
            <a:ext cx="859790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车机推送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76600" y="3461385"/>
            <a:ext cx="859790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手机设备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推送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76600" y="3827145"/>
            <a:ext cx="859790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推送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磁盘 12"/>
          <p:cNvSpPr/>
          <p:nvPr/>
        </p:nvSpPr>
        <p:spPr>
          <a:xfrm>
            <a:off x="4866640" y="3794760"/>
            <a:ext cx="671195" cy="38227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178810" y="2369185"/>
            <a:ext cx="1616075" cy="34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推送任务管理接口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58160" y="1575435"/>
            <a:ext cx="2525395" cy="288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000" dirty="0">
                <a:ln>
                  <a:solidFill>
                    <a:schemeClr val="tx1"/>
                  </a:solidFill>
                </a:ln>
                <a:noFill/>
              </a:rPr>
              <a:t>推送管理门户</a:t>
            </a:r>
            <a:endParaRPr lang="zh-CN" altLang="en-US" sz="1000" dirty="0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7" name="肘形连接符 16"/>
          <p:cNvCxnSpPr>
            <a:stCxn id="16" idx="2"/>
          </p:cNvCxnSpPr>
          <p:nvPr/>
        </p:nvCxnSpPr>
        <p:spPr>
          <a:xfrm rot="5400000" flipV="1">
            <a:off x="4207510" y="1964690"/>
            <a:ext cx="210185" cy="7620"/>
          </a:xfrm>
          <a:prstGeom prst="bentConnector3">
            <a:avLst>
              <a:gd name="adj1" fmla="val 50000"/>
            </a:avLst>
          </a:prstGeom>
          <a:ln>
            <a:solidFill>
              <a:srgbClr val="2525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0190" y="1170940"/>
            <a:ext cx="25450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28600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批量推送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推送重试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推送任务调度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离线推送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登录后从消息中心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登录后从各个端的缓存拉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在线实时推送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定时推送（业务场景？？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面向用户推送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面向设备登录用户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78" idx="0"/>
            <a:endCxn id="3" idx="1"/>
          </p:cNvCxnSpPr>
          <p:nvPr/>
        </p:nvCxnSpPr>
        <p:spPr>
          <a:xfrm rot="16200000">
            <a:off x="1917383" y="3292793"/>
            <a:ext cx="1078865" cy="14439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060575" y="3226435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任务调度推送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62425" y="3081020"/>
            <a:ext cx="554990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短信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162425" y="3442335"/>
            <a:ext cx="554990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肘形连接符 26"/>
          <p:cNvCxnSpPr>
            <a:stCxn id="78" idx="2"/>
          </p:cNvCxnSpPr>
          <p:nvPr/>
        </p:nvCxnSpPr>
        <p:spPr>
          <a:xfrm rot="5400000" flipV="1">
            <a:off x="3910965" y="3237865"/>
            <a:ext cx="447040" cy="47999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78" idx="0"/>
            <a:endCxn id="64" idx="1"/>
          </p:cNvCxnSpPr>
          <p:nvPr/>
        </p:nvCxnSpPr>
        <p:spPr>
          <a:xfrm rot="16200000">
            <a:off x="2411095" y="415290"/>
            <a:ext cx="3462655" cy="48152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534785" y="1378585"/>
            <a:ext cx="85725" cy="9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164330" y="5586095"/>
            <a:ext cx="1503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单对象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无需持久化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立即推，单对象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肘形连接符 32"/>
          <p:cNvCxnSpPr>
            <a:stCxn id="44" idx="3"/>
            <a:endCxn id="64" idx="3"/>
          </p:cNvCxnSpPr>
          <p:nvPr/>
        </p:nvCxnSpPr>
        <p:spPr>
          <a:xfrm flipH="1" flipV="1">
            <a:off x="8743950" y="1091565"/>
            <a:ext cx="2809875" cy="3159760"/>
          </a:xfrm>
          <a:prstGeom prst="bentConnector3">
            <a:avLst>
              <a:gd name="adj1" fmla="val -8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16730" y="758190"/>
            <a:ext cx="135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单对象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需持久化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立即推，单对象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591810" y="160782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需持久化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91810" y="366712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无需持久化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（支持重试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842375" y="5254625"/>
            <a:ext cx="33070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28600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如果设备在线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立即推送消息，并获得反馈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如果反馈失败，则超时重试一定次数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如果设备不在线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如果允许延迟送达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缓存消息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否则返回下发失败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842375" y="113030"/>
            <a:ext cx="31997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28600" indent="-228600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获取未读的新消息 （设备首次连上后台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按条件获取历史消息 （用户查询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设置已读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831975" y="3503295"/>
            <a:ext cx="155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重试，定时，周期性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433310" y="1798320"/>
            <a:ext cx="19843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28600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车机建议采用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推送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关键指标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38200" y="1300480"/>
            <a:ext cx="51104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28600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推送渠道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调用方需要明确自己的推送渠道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推送对象和范围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调用方需要明确自己的推送范围，筛选出推送的对象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和类型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推送的时机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立即推送，直接调用接口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定时推送，走批量任务调度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周期性推送，走批量任务调度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消息推送的方式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时效性，定义消息的有效期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必达性，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走批量任务调度，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有效期内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重试机制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回执，消息中心已读，未读支持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持久化，消息中心支持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消息内容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需要定义消息的类型，渠道（消息中心中区分）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内容类型，等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彻底的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7315" y="1227455"/>
            <a:ext cx="5209540" cy="3342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48433" y="773061"/>
            <a:ext cx="3303374" cy="2006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消息推送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0853" y="1391928"/>
            <a:ext cx="1245977" cy="3707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极光推送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670853" y="2288681"/>
            <a:ext cx="1245977" cy="3707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车机消息推送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685520" y="1595333"/>
            <a:ext cx="906162" cy="91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云端消息平台统一接口</a:t>
            </a:r>
            <a:endParaRPr lang="zh-CN" altLang="en-US" sz="1400" dirty="0"/>
          </a:p>
        </p:txBody>
      </p:sp>
      <p:cxnSp>
        <p:nvCxnSpPr>
          <p:cNvPr id="10" name="连接符: 肘形 9"/>
          <p:cNvCxnSpPr>
            <a:stCxn id="8" idx="1"/>
            <a:endCxn id="7" idx="3"/>
          </p:cNvCxnSpPr>
          <p:nvPr/>
        </p:nvCxnSpPr>
        <p:spPr>
          <a:xfrm rot="10800000" flipV="1">
            <a:off x="5916830" y="2051243"/>
            <a:ext cx="768690" cy="422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/>
          <p:cNvCxnSpPr>
            <a:stCxn id="28" idx="1"/>
            <a:endCxn id="29" idx="3"/>
          </p:cNvCxnSpPr>
          <p:nvPr/>
        </p:nvCxnSpPr>
        <p:spPr>
          <a:xfrm rot="10800000">
            <a:off x="3889548" y="3345320"/>
            <a:ext cx="4312505" cy="5112"/>
          </a:xfrm>
          <a:prstGeom prst="bentConnector3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8" idx="1"/>
            <a:endCxn id="5" idx="3"/>
          </p:cNvCxnSpPr>
          <p:nvPr/>
        </p:nvCxnSpPr>
        <p:spPr>
          <a:xfrm rot="10800000">
            <a:off x="5916830" y="1577281"/>
            <a:ext cx="768690" cy="473963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092515" y="798147"/>
            <a:ext cx="2364005" cy="3428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远程控制服务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826837" y="2126648"/>
            <a:ext cx="554508" cy="1227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+mn-ea"/>
              </a:rPr>
              <a:t>手机</a:t>
            </a:r>
            <a:r>
              <a:rPr lang="en-US" altLang="zh-CN" sz="1400" b="1" dirty="0">
                <a:solidFill>
                  <a:schemeClr val="tx1"/>
                </a:solidFill>
                <a:latin typeface="+mn-ea"/>
              </a:rPr>
              <a:t>App</a:t>
            </a:r>
            <a:endParaRPr lang="zh-CN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02052" y="3165080"/>
            <a:ext cx="1072466" cy="3707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设备接入</a:t>
            </a:r>
            <a:r>
              <a:rPr lang="en-US" altLang="zh-CN" sz="1200" dirty="0"/>
              <a:t>SDK</a:t>
            </a:r>
            <a:endParaRPr lang="zh-CN" altLang="en-US" sz="1200" dirty="0"/>
          </a:p>
        </p:txBody>
      </p:sp>
      <p:sp>
        <p:nvSpPr>
          <p:cNvPr id="29" name="矩形: 圆角 28"/>
          <p:cNvSpPr/>
          <p:nvPr/>
        </p:nvSpPr>
        <p:spPr>
          <a:xfrm>
            <a:off x="2917482" y="2882972"/>
            <a:ext cx="972065" cy="924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汇聚平台</a:t>
            </a:r>
            <a:endParaRPr lang="zh-CN" altLang="en-US" sz="1400" dirty="0"/>
          </a:p>
        </p:txBody>
      </p:sp>
      <p:cxnSp>
        <p:nvCxnSpPr>
          <p:cNvPr id="34" name="连接符: 肘形 33"/>
          <p:cNvCxnSpPr>
            <a:stCxn id="29" idx="2"/>
            <a:endCxn id="28" idx="2"/>
          </p:cNvCxnSpPr>
          <p:nvPr/>
        </p:nvCxnSpPr>
        <p:spPr>
          <a:xfrm rot="5400000" flipH="1" flipV="1">
            <a:off x="5934958" y="1004341"/>
            <a:ext cx="271884" cy="5334770"/>
          </a:xfrm>
          <a:prstGeom prst="bentConnector3">
            <a:avLst>
              <a:gd name="adj1" fmla="val -8408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202053" y="1859422"/>
            <a:ext cx="1072466" cy="3707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远控响应处理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9057399" y="2553463"/>
            <a:ext cx="1098706" cy="3707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远控指令</a:t>
            </a:r>
            <a:endParaRPr lang="zh-CN" altLang="en-US" sz="1200" dirty="0"/>
          </a:p>
        </p:txBody>
      </p:sp>
      <p:cxnSp>
        <p:nvCxnSpPr>
          <p:cNvPr id="42" name="连接符: 肘形 41"/>
          <p:cNvCxnSpPr>
            <a:stCxn id="39" idx="2"/>
            <a:endCxn id="28" idx="3"/>
          </p:cNvCxnSpPr>
          <p:nvPr/>
        </p:nvCxnSpPr>
        <p:spPr>
          <a:xfrm rot="5400000">
            <a:off x="9227503" y="2971182"/>
            <a:ext cx="426265" cy="33223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/>
          <p:cNvCxnSpPr>
            <a:stCxn id="38" idx="1"/>
            <a:endCxn id="8" idx="3"/>
          </p:cNvCxnSpPr>
          <p:nvPr/>
        </p:nvCxnSpPr>
        <p:spPr>
          <a:xfrm rot="10800000" flipV="1">
            <a:off x="7591683" y="2044773"/>
            <a:ext cx="610371" cy="64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/>
          <p:cNvCxnSpPr>
            <a:stCxn id="5" idx="0"/>
            <a:endCxn id="19" idx="0"/>
          </p:cNvCxnSpPr>
          <p:nvPr/>
        </p:nvCxnSpPr>
        <p:spPr>
          <a:xfrm rot="16200000" flipH="1">
            <a:off x="7831606" y="-1145836"/>
            <a:ext cx="734720" cy="5810249"/>
          </a:xfrm>
          <a:prstGeom prst="bentConnector3">
            <a:avLst>
              <a:gd name="adj1" fmla="val -31114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/>
          <p:cNvCxnSpPr>
            <a:stCxn id="19" idx="1"/>
            <a:endCxn id="39" idx="3"/>
          </p:cNvCxnSpPr>
          <p:nvPr/>
        </p:nvCxnSpPr>
        <p:spPr>
          <a:xfrm rot="10800000">
            <a:off x="10156105" y="2738815"/>
            <a:ext cx="670732" cy="1552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/>
          <p:cNvSpPr/>
          <p:nvPr/>
        </p:nvSpPr>
        <p:spPr>
          <a:xfrm>
            <a:off x="657227" y="2877825"/>
            <a:ext cx="972065" cy="9246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TBox</a:t>
            </a:r>
            <a:endParaRPr lang="zh-CN" altLang="en-US" sz="1400" dirty="0"/>
          </a:p>
        </p:txBody>
      </p:sp>
      <p:cxnSp>
        <p:nvCxnSpPr>
          <p:cNvPr id="16" name="直接箭头连接符 15"/>
          <p:cNvCxnSpPr>
            <a:stCxn id="25" idx="3"/>
            <a:endCxn id="29" idx="1"/>
          </p:cNvCxnSpPr>
          <p:nvPr/>
        </p:nvCxnSpPr>
        <p:spPr>
          <a:xfrm>
            <a:off x="1629292" y="3340173"/>
            <a:ext cx="1288190" cy="51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云形 21"/>
          <p:cNvSpPr/>
          <p:nvPr/>
        </p:nvSpPr>
        <p:spPr>
          <a:xfrm>
            <a:off x="1949536" y="3078622"/>
            <a:ext cx="535461" cy="51386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448432" y="4414708"/>
            <a:ext cx="3303376" cy="828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车辆事件处理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70853" y="4686276"/>
            <a:ext cx="1291285" cy="3707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设备接入</a:t>
            </a:r>
            <a:r>
              <a:rPr lang="en-US" altLang="zh-CN" sz="1200" dirty="0"/>
              <a:t>SDK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6229864" y="4686276"/>
            <a:ext cx="1291285" cy="3707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远控响应处理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4448432" y="5401667"/>
            <a:ext cx="3303376" cy="326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数据采集处理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48431" y="5911869"/>
            <a:ext cx="3303376" cy="32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" name="连接符: 肘形 2"/>
          <p:cNvCxnSpPr>
            <a:stCxn id="29" idx="2"/>
            <a:endCxn id="26" idx="1"/>
          </p:cNvCxnSpPr>
          <p:nvPr/>
        </p:nvCxnSpPr>
        <p:spPr>
          <a:xfrm rot="16200000" flipH="1">
            <a:off x="3415350" y="3795832"/>
            <a:ext cx="1021247" cy="10449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/>
          <p:cNvCxnSpPr>
            <a:stCxn id="29" idx="2"/>
            <a:endCxn id="31" idx="1"/>
          </p:cNvCxnSpPr>
          <p:nvPr/>
        </p:nvCxnSpPr>
        <p:spPr>
          <a:xfrm rot="16200000" flipH="1">
            <a:off x="3047364" y="4163818"/>
            <a:ext cx="1757219" cy="10449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29" idx="2"/>
            <a:endCxn id="33" idx="1"/>
          </p:cNvCxnSpPr>
          <p:nvPr/>
        </p:nvCxnSpPr>
        <p:spPr>
          <a:xfrm rot="16200000" flipH="1">
            <a:off x="2792262" y="4418921"/>
            <a:ext cx="2267422" cy="10449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/>
          <p:cNvCxnSpPr>
            <a:stCxn id="28" idx="0"/>
            <a:endCxn id="38" idx="2"/>
          </p:cNvCxnSpPr>
          <p:nvPr/>
        </p:nvCxnSpPr>
        <p:spPr>
          <a:xfrm rot="5400000" flipH="1" flipV="1">
            <a:off x="8270808" y="2697603"/>
            <a:ext cx="934954" cy="1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消息推送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车机或</a:t>
            </a:r>
            <a:r>
              <a:rPr lang="en-US" altLang="zh-CN"/>
              <a:t>App</a:t>
            </a:r>
            <a:r>
              <a:rPr lang="zh-CN" altLang="en-US"/>
              <a:t>端消息中心</a:t>
            </a:r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2846571" y="1209830"/>
            <a:ext cx="2458277" cy="1949056"/>
          </a:xfrm>
          <a:prstGeom prst="roundRect">
            <a:avLst>
              <a:gd name="adj" fmla="val 4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8473" y="1687990"/>
            <a:ext cx="1971923" cy="14195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207026" y="1773140"/>
            <a:ext cx="1924215" cy="32259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230880" y="2204415"/>
            <a:ext cx="1924215" cy="32259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3230880" y="2645596"/>
            <a:ext cx="1924215" cy="32259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9676737" y="1245349"/>
            <a:ext cx="1979876" cy="1700767"/>
          </a:xfrm>
          <a:prstGeom prst="roundRect">
            <a:avLst>
              <a:gd name="adj" fmla="val 4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消息管理</a:t>
            </a:r>
            <a:endParaRPr lang="en-US" altLang="zh-CN" dirty="0"/>
          </a:p>
          <a:p>
            <a:pPr algn="ctr"/>
            <a:r>
              <a:rPr lang="zh-CN" altLang="en-US" dirty="0"/>
              <a:t>消息发布，撤销，编辑</a:t>
            </a:r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2911506" y="4094702"/>
            <a:ext cx="2458277" cy="2150615"/>
          </a:xfrm>
          <a:prstGeom prst="roundRect">
            <a:avLst>
              <a:gd name="adj" fmla="val 4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6180" y="4767011"/>
            <a:ext cx="1971923" cy="14195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3236180" y="4905788"/>
            <a:ext cx="1924215" cy="32259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3236180" y="5325578"/>
            <a:ext cx="1924215" cy="32259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3236181" y="5745368"/>
            <a:ext cx="1924215" cy="32259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6178164" y="2806893"/>
            <a:ext cx="2202511" cy="1534520"/>
          </a:xfrm>
          <a:prstGeom prst="roundRect">
            <a:avLst>
              <a:gd name="adj" fmla="val 4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消息中心</a:t>
            </a:r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9676737" y="3947404"/>
            <a:ext cx="1979876" cy="1700767"/>
          </a:xfrm>
          <a:prstGeom prst="roundRect">
            <a:avLst>
              <a:gd name="adj" fmla="val 4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应用模块</a:t>
            </a:r>
            <a:endParaRPr lang="en-US" altLang="zh-CN" dirty="0"/>
          </a:p>
          <a:p>
            <a:pPr algn="ctr"/>
            <a:r>
              <a:rPr lang="zh-CN" altLang="en-US" dirty="0"/>
              <a:t>各个业务模块</a:t>
            </a:r>
            <a:endParaRPr lang="en-US" altLang="zh-CN" dirty="0"/>
          </a:p>
          <a:p>
            <a:pPr algn="ctr"/>
            <a:r>
              <a:rPr lang="zh-CN" altLang="en-US" dirty="0"/>
              <a:t>运营</a:t>
            </a:r>
            <a:endParaRPr lang="zh-CN" altLang="en-US" dirty="0"/>
          </a:p>
        </p:txBody>
      </p:sp>
      <p:cxnSp>
        <p:nvCxnSpPr>
          <p:cNvPr id="18" name="连接符: 肘形 17"/>
          <p:cNvCxnSpPr>
            <a:stCxn id="16" idx="1"/>
            <a:endCxn id="15" idx="3"/>
          </p:cNvCxnSpPr>
          <p:nvPr/>
        </p:nvCxnSpPr>
        <p:spPr>
          <a:xfrm rot="10800000">
            <a:off x="8380675" y="3574154"/>
            <a:ext cx="1296062" cy="1223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/>
          <p:cNvCxnSpPr>
            <a:stCxn id="9" idx="1"/>
            <a:endCxn id="15" idx="3"/>
          </p:cNvCxnSpPr>
          <p:nvPr/>
        </p:nvCxnSpPr>
        <p:spPr>
          <a:xfrm rot="10800000" flipV="1">
            <a:off x="8380675" y="2095733"/>
            <a:ext cx="1296062" cy="1478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1"/>
            <a:endCxn id="15" idx="1"/>
          </p:cNvCxnSpPr>
          <p:nvPr/>
        </p:nvCxnSpPr>
        <p:spPr>
          <a:xfrm>
            <a:off x="6178164" y="357415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5155095" y="2095732"/>
            <a:ext cx="1023069" cy="147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5" idx="1"/>
          </p:cNvCxnSpPr>
          <p:nvPr/>
        </p:nvCxnSpPr>
        <p:spPr>
          <a:xfrm flipV="1">
            <a:off x="5225331" y="3574153"/>
            <a:ext cx="952833" cy="159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178164" y="4424537"/>
            <a:ext cx="3085106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用户相关的消息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设备类型相关的消息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面向不同终端的消息（车机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app,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消息分类（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消息类型（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文本消息）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时效性（有效期）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新消息（新消息，排序）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获取消息列表（已读，未读，时间等）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已读设置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获取消息的详情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消息管理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230588" y="2095732"/>
            <a:ext cx="1367624" cy="549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数据模型</a:t>
            </a:r>
            <a:endParaRPr lang="zh-CN" altLang="en-US" dirty="0"/>
          </a:p>
        </p:txBody>
      </p:sp>
      <p:sp>
        <p:nvSpPr>
          <p:cNvPr id="41" name="矩形: 圆角 40"/>
          <p:cNvSpPr/>
          <p:nvPr/>
        </p:nvSpPr>
        <p:spPr>
          <a:xfrm>
            <a:off x="230588" y="3174569"/>
            <a:ext cx="1367624" cy="549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接口设计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0" idx="2"/>
            <a:endCxn id="41" idx="0"/>
          </p:cNvCxnSpPr>
          <p:nvPr/>
        </p:nvCxnSpPr>
        <p:spPr>
          <a:xfrm>
            <a:off x="914400" y="2645596"/>
            <a:ext cx="0" cy="52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/>
          <p:cNvSpPr/>
          <p:nvPr/>
        </p:nvSpPr>
        <p:spPr>
          <a:xfrm>
            <a:off x="230588" y="4424537"/>
            <a:ext cx="1872537" cy="1403769"/>
          </a:xfrm>
          <a:prstGeom prst="roundRect">
            <a:avLst>
              <a:gd name="adj" fmla="val 7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场景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营销活动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运维的通知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新闻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个性化推荐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升级通知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WPS 演示</Application>
  <PresentationFormat>宽屏</PresentationFormat>
  <Paragraphs>211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Office 主题​​</vt:lpstr>
      <vt:lpstr>消息推送</vt:lpstr>
      <vt:lpstr>PowerPoint 演示文稿</vt:lpstr>
      <vt:lpstr>消息推送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q_s_c1@163.com</dc:creator>
  <cp:lastModifiedBy>qinshucai1</cp:lastModifiedBy>
  <cp:revision>58</cp:revision>
  <dcterms:created xsi:type="dcterms:W3CDTF">2020-07-20T06:44:00Z</dcterms:created>
  <dcterms:modified xsi:type="dcterms:W3CDTF">2020-09-01T08:45:37Z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