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796" r:id="rId3"/>
    <p:sldId id="841" r:id="rId4"/>
    <p:sldId id="842" r:id="rId6"/>
    <p:sldId id="844" r:id="rId7"/>
    <p:sldId id="846" r:id="rId8"/>
    <p:sldId id="819" r:id="rId9"/>
    <p:sldId id="840" r:id="rId10"/>
    <p:sldId id="845" r:id="rId11"/>
  </p:sldIdLst>
  <p:sldSz cx="12192000" cy="6858000"/>
  <p:notesSz cx="6802120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FFFFFF"/>
    <a:srgbClr val="0080FF"/>
    <a:srgbClr val="008019"/>
    <a:srgbClr val="000066"/>
    <a:srgbClr val="8C8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5865" autoAdjust="0"/>
  </p:normalViewPr>
  <p:slideViewPr>
    <p:cSldViewPr snapToGrid="0" snapToObjects="1">
      <p:cViewPr varScale="1">
        <p:scale>
          <a:sx n="86" d="100"/>
          <a:sy n="86" d="100"/>
        </p:scale>
        <p:origin x="667" y="62"/>
      </p:cViewPr>
      <p:guideLst>
        <p:guide orient="horz" pos="1990"/>
        <p:guide pos="207"/>
        <p:guide pos="7571"/>
        <p:guide orient="horz" pos="164"/>
        <p:guide orient="horz" pos="4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8"/>
    </p:cViewPr>
  </p:sorterViewPr>
  <p:notesViewPr>
    <p:cSldViewPr snapToGrid="0" snapToObjects="1">
      <p:cViewPr varScale="1">
        <p:scale>
          <a:sx n="48" d="100"/>
          <a:sy n="48" d="100"/>
        </p:scale>
        <p:origin x="276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8B8C-4E4E-9831-A4569E29A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42FB-CFE7-4F3A-905A-18AFD0C45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8F6B07A-10A1-4C07-AFEF-8D85507B1B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宝能汽车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883" y="36512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1"/>
          <p:cNvGrpSpPr/>
          <p:nvPr userDrawn="1"/>
        </p:nvGrpSpPr>
        <p:grpSpPr>
          <a:xfrm>
            <a:off x="10206038" y="365125"/>
            <a:ext cx="1147445" cy="215900"/>
            <a:chOff x="8640" y="3156"/>
            <a:chExt cx="1807" cy="34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72800"/>
            <a:ext cx="54279" cy="540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70920" y="6604000"/>
            <a:ext cx="644525" cy="179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55660" y="911503"/>
            <a:ext cx="11863539" cy="5108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u="none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4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2093" y="27368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 userDrawn="1"/>
        </p:nvGrpSpPr>
        <p:grpSpPr>
          <a:xfrm>
            <a:off x="10392093" y="911225"/>
            <a:ext cx="1147445" cy="215900"/>
            <a:chOff x="8640" y="3156"/>
            <a:chExt cx="1807" cy="34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832000" y="6668538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自主泊车系统</a:t>
            </a:r>
            <a:endParaRPr lang="zh-CN" altLang="en-US" sz="4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11335" y="56718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2020-08-31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67375" y="208216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覃树才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8770" y="294449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智能网联研究院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自主泊车系统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业务需求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7350" y="1422400"/>
            <a:ext cx="662178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自动代客泊车（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AVP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寻找泊车位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停车场查询 或基于位置的停车场搜索，推荐（手机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车机）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停车场信息以及车位信息等查询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车机）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停车位预定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预定取消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车机）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停车位冲突与再分配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停车位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下发到车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车辆进场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车辆到达接车区，开启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AVP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模式，将车辆控制权交给自动驾驶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车辆从云端获取高精地图（如有更新）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车辆场内行驶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车辆到达闸机入口，车牌识别后抬杆，车辆识别到抬杆后，驶入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车辆摄像头识别到地锁 已放下后，驶入车位，告知云端车辆停妥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车辆场内行驶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感知场内异常状态，上报到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平台，通知到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和场端系统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车辆状态信息上报到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平台，通知到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和场端系统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车辆位置上报到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平台，通知到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和场端系统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自动泊车视频和雷达等信息上传到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 （建议只传关键图片）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车辆到达目的地，通知车主，归还车辆控制权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自动泊车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取车异常，请求人工接管，通知到手机App和场端系统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车辆离场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下发车辆召回指令（手机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停车费查询和支付（手机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支付时机待定：事前支付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事后支付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车辆场内行驶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车辆到达出口，车牌号识别，车辆识别到抬杆后，离场，车辆开往车辆交接区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车辆到达交接区，识别出车主后，停在接车人身边，打开车门，欢迎上车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自主泊车系统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业务需求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7350" y="1422400"/>
            <a:ext cx="58597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+mj-lt"/>
              <a:buAutoNum type="arabicPeriod" startAt="2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家庭自动泊车（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泊车线路学习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驾车人通过手动驾车，车辆自动记忆，学习线路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泊车线路学习结果上传到云端，云端需要记录不同车位的泊车轨迹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泊车线路在云端不断的优化和更新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自动泊车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上下发自动泊车指令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车辆开始驾驶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车辆停妥后通知手机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自动驾驶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车辆在泊车线上的位置信息实时传输到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车辆状态信息传输到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云端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自动泊车视频和雷达等信息上传到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车辆停妥后通知手机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下发取车指令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车辆自动驾驶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车辆行驶出车位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驾驶员接管车辆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自主泊车系统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业务需求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7350" y="1422400"/>
            <a:ext cx="64693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+mj-lt"/>
              <a:buAutoNum type="arabicPeriod" startAt="3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宝能车联网平台支撑需求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免密支付开通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停车场接入管理，管理有哪些停车场，以及停车场的位置，车位数量，收费标准等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周边停车场的查询与推荐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停车场地图数据同步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要求将各家场端的地图信息定期同步到宝能车联网平台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停车线路数据存储与优化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自主泊车系统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业务相关</a:t>
            </a:r>
            <a:r>
              <a:rPr lang="en-US" altLang="zh-CN" dirty="0"/>
              <a:t>-Q&amp;A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03860" y="1554480"/>
            <a:ext cx="35737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高精地图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高精地图，第三方愿意给到我们吗？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高精地图包的初始化大小，更新包大小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线路优化，在云端如何优化，具体算法？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车端给算法，云端提供计算能力和存储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如何实现车场互传？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通过云端中转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5725" y="4860925"/>
            <a:ext cx="3263900" cy="174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车端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356995" y="5836285"/>
            <a:ext cx="3185795" cy="659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472180" y="5109210"/>
            <a:ext cx="1069340" cy="689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27605" y="5109210"/>
            <a:ext cx="1017905" cy="689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55725" y="2880995"/>
            <a:ext cx="3263900" cy="14624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停车场场端系统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26970" y="3587115"/>
            <a:ext cx="1028700" cy="6597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6" name="肘形连接符 85"/>
          <p:cNvCxnSpPr>
            <a:stCxn id="18" idx="1"/>
            <a:endCxn id="84" idx="3"/>
          </p:cNvCxnSpPr>
          <p:nvPr/>
        </p:nvCxnSpPr>
        <p:spPr>
          <a:xfrm rot="10800000">
            <a:off x="6921500" y="1835785"/>
            <a:ext cx="1395730" cy="1790700"/>
          </a:xfrm>
          <a:prstGeom prst="bentConnector3">
            <a:avLst>
              <a:gd name="adj1" fmla="val 50000"/>
            </a:avLst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17230" y="2772410"/>
            <a:ext cx="3053715" cy="1707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宝能车联网平台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自主泊车系统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代客泊车</a:t>
            </a:r>
            <a:r>
              <a:rPr lang="en-US" altLang="zh-CN" dirty="0"/>
              <a:t>AVP</a:t>
            </a:r>
            <a:r>
              <a:rPr lang="zh-CN" altLang="en-US" dirty="0"/>
              <a:t>系统架构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17230" y="1181100"/>
            <a:ext cx="3053715" cy="1061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App/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车机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37530" y="2578100"/>
            <a:ext cx="1283970" cy="21240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停车场云端系统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16" idx="3"/>
            <a:endCxn id="8" idx="1"/>
          </p:cNvCxnSpPr>
          <p:nvPr/>
        </p:nvCxnSpPr>
        <p:spPr>
          <a:xfrm>
            <a:off x="4619625" y="3612515"/>
            <a:ext cx="1017905" cy="27940"/>
          </a:xfrm>
          <a:prstGeom prst="straightConnector1">
            <a:avLst/>
          </a:prstGeom>
          <a:ln>
            <a:solidFill>
              <a:srgbClr val="25252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7" idx="2"/>
            <a:endCxn id="18" idx="0"/>
          </p:cNvCxnSpPr>
          <p:nvPr/>
        </p:nvCxnSpPr>
        <p:spPr>
          <a:xfrm rot="5400000">
            <a:off x="9579610" y="2507615"/>
            <a:ext cx="529590" cy="3175"/>
          </a:xfrm>
          <a:prstGeom prst="bentConnector2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1"/>
            <a:endCxn id="8" idx="3"/>
          </p:cNvCxnSpPr>
          <p:nvPr/>
        </p:nvCxnSpPr>
        <p:spPr>
          <a:xfrm flipH="1">
            <a:off x="6921500" y="3626485"/>
            <a:ext cx="1395730" cy="13970"/>
          </a:xfrm>
          <a:prstGeom prst="straightConnector1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云形 33"/>
          <p:cNvSpPr/>
          <p:nvPr/>
        </p:nvSpPr>
        <p:spPr>
          <a:xfrm>
            <a:off x="7823200" y="3429635"/>
            <a:ext cx="212725" cy="49593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386445" y="34944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停车场状态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434080" y="4343400"/>
            <a:ext cx="0" cy="517525"/>
          </a:xfrm>
          <a:prstGeom prst="straightConnector1">
            <a:avLst/>
          </a:prstGeom>
          <a:ln>
            <a:solidFill>
              <a:srgbClr val="25252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00705" y="4479925"/>
            <a:ext cx="10229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v2x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近场通讯？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28930" y="3437890"/>
            <a:ext cx="824230" cy="348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16" idx="1"/>
            <a:endCxn id="45" idx="6"/>
          </p:cNvCxnSpPr>
          <p:nvPr/>
        </p:nvCxnSpPr>
        <p:spPr>
          <a:xfrm flipH="1">
            <a:off x="1153160" y="3612515"/>
            <a:ext cx="202565" cy="0"/>
          </a:xfrm>
          <a:prstGeom prst="straightConnector1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391650" y="34944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车位预约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0387965" y="319214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下发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386445" y="412178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泊车数据接收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9391650" y="412178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自动泊车指令下发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470785" y="518414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闸机状态接收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542415" y="3365500"/>
            <a:ext cx="785495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闸机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地锁控制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510280" y="392557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泊车数据接收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8386445" y="192468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停车费查询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9391650" y="192468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停车支付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8386445" y="16148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停车场查找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9391650" y="16148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车位预约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387965" y="16148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下发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479040" y="618744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地图更新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386445" y="130175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AVP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477645" y="618744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AVP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519805" y="518414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位置上报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519805" y="54883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运行状态上报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519805" y="588708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视频上报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519805" y="618490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接管请求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462530" y="392874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闸机状态发送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462530" y="36214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地锁状态发送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470785" y="54883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地锁状态接收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0387965" y="412178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AVP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智能推荐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0387965" y="34944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预约召唤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10387965" y="192468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预约召唤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79040" y="588708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车辆召唤服务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386445" y="319214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AVP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3519805" y="36214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车辆入场感知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519805" y="33166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车辆出场感知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37530" y="1691005"/>
            <a:ext cx="1283970" cy="289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停车场云端系统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356360" y="1691005"/>
            <a:ext cx="3185795" cy="289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停车场场端系统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/>
          <p:cNvCxnSpPr>
            <a:stCxn id="85" idx="3"/>
            <a:endCxn id="84" idx="1"/>
          </p:cNvCxnSpPr>
          <p:nvPr/>
        </p:nvCxnSpPr>
        <p:spPr>
          <a:xfrm>
            <a:off x="4542155" y="1824990"/>
            <a:ext cx="1095375" cy="0"/>
          </a:xfrm>
          <a:prstGeom prst="straightConnector1">
            <a:avLst/>
          </a:prstGeom>
          <a:ln>
            <a:solidFill>
              <a:srgbClr val="25252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6123305" y="1980565"/>
            <a:ext cx="459740" cy="641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..........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995930" y="2002155"/>
            <a:ext cx="459740" cy="8566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..............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>
            <a:stCxn id="92" idx="0"/>
            <a:endCxn id="91" idx="2"/>
          </p:cNvCxnSpPr>
          <p:nvPr/>
        </p:nvCxnSpPr>
        <p:spPr>
          <a:xfrm flipV="1">
            <a:off x="2936875" y="4246880"/>
            <a:ext cx="4445" cy="862330"/>
          </a:xfrm>
          <a:prstGeom prst="straightConnector1">
            <a:avLst/>
          </a:prstGeom>
          <a:ln>
            <a:solidFill>
              <a:srgbClr val="252525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4" idx="0"/>
            <a:endCxn id="58" idx="2"/>
          </p:cNvCxnSpPr>
          <p:nvPr/>
        </p:nvCxnSpPr>
        <p:spPr>
          <a:xfrm flipH="1" flipV="1">
            <a:off x="3996690" y="4195445"/>
            <a:ext cx="10160" cy="913765"/>
          </a:xfrm>
          <a:prstGeom prst="straightConnector1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94" idx="3"/>
            <a:endCxn id="49" idx="2"/>
          </p:cNvCxnSpPr>
          <p:nvPr/>
        </p:nvCxnSpPr>
        <p:spPr>
          <a:xfrm flipV="1">
            <a:off x="4541520" y="4391660"/>
            <a:ext cx="4331335" cy="1062355"/>
          </a:xfrm>
          <a:prstGeom prst="bentConnector2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98" idx="3"/>
            <a:endCxn id="18" idx="2"/>
          </p:cNvCxnSpPr>
          <p:nvPr/>
        </p:nvCxnSpPr>
        <p:spPr>
          <a:xfrm flipV="1">
            <a:off x="4542790" y="4479925"/>
            <a:ext cx="5301615" cy="1685925"/>
          </a:xfrm>
          <a:prstGeom prst="bentConnector2">
            <a:avLst/>
          </a:prstGeom>
          <a:ln>
            <a:solidFill>
              <a:srgbClr val="25252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5793740" y="333629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停车费查询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793105" y="300545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车位状态信息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793105" y="365887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车位预约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793105" y="397700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停车支付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792470" y="431292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高精地图数据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386445" y="3806190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停车费查询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391650" y="380682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停车支付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0387965" y="380682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高精地图服务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477645" y="5887085"/>
            <a:ext cx="972000" cy="27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路径上报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9391650" y="3192145"/>
            <a:ext cx="972000" cy="27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路径管理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云形 106"/>
          <p:cNvSpPr/>
          <p:nvPr/>
        </p:nvSpPr>
        <p:spPr>
          <a:xfrm>
            <a:off x="4982845" y="1640205"/>
            <a:ext cx="212725" cy="49593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云形 107"/>
          <p:cNvSpPr/>
          <p:nvPr/>
        </p:nvSpPr>
        <p:spPr>
          <a:xfrm>
            <a:off x="4983480" y="3364230"/>
            <a:ext cx="212725" cy="49593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云形 108"/>
          <p:cNvSpPr/>
          <p:nvPr/>
        </p:nvSpPr>
        <p:spPr>
          <a:xfrm>
            <a:off x="7823200" y="5206365"/>
            <a:ext cx="212725" cy="49593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云形 109"/>
          <p:cNvSpPr/>
          <p:nvPr/>
        </p:nvSpPr>
        <p:spPr>
          <a:xfrm>
            <a:off x="7823200" y="5943600"/>
            <a:ext cx="212725" cy="49593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8386445" y="288988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停车场接入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10387965" y="2889885"/>
            <a:ext cx="972000" cy="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免密支付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9540240" y="2366645"/>
            <a:ext cx="607060" cy="21145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自主泊车系统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记忆泊车</a:t>
            </a:r>
            <a:r>
              <a:rPr lang="en-US" altLang="zh-CN" dirty="0"/>
              <a:t>HPP</a:t>
            </a:r>
            <a:r>
              <a:rPr lang="zh-CN" altLang="en-US" dirty="0"/>
              <a:t>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自主泊车系统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0730" y="1627505"/>
            <a:ext cx="1236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召回车辆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近场通讯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1363</Words>
  <Application>WPS 演示</Application>
  <PresentationFormat>宽屏</PresentationFormat>
  <Paragraphs>228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FZLanTingHei-L-GBK-M</vt:lpstr>
      <vt:lpstr>黑体</vt:lpstr>
      <vt:lpstr>Times New Roman</vt:lpstr>
      <vt:lpstr>Calibri</vt:lpstr>
      <vt:lpstr>等线</vt:lpstr>
      <vt:lpstr>Arial Unicode MS</vt:lpstr>
      <vt:lpstr>等线 Light</vt:lpstr>
      <vt:lpstr>Calibri Light</vt:lpstr>
      <vt:lpstr>Office 主题</vt:lpstr>
      <vt:lpstr>自主泊车系统</vt:lpstr>
      <vt:lpstr>自主泊车系统</vt:lpstr>
      <vt:lpstr>自主泊车系统</vt:lpstr>
      <vt:lpstr>自主泊车系统</vt:lpstr>
      <vt:lpstr>自主泊车系统</vt:lpstr>
      <vt:lpstr>自主泊车系统</vt:lpstr>
      <vt:lpstr>自主泊车系统</vt:lpstr>
      <vt:lpstr>自主泊车系统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qinshucai1</cp:lastModifiedBy>
  <cp:revision>2804</cp:revision>
  <cp:lastPrinted>2017-12-08T11:11:00Z</cp:lastPrinted>
  <dcterms:created xsi:type="dcterms:W3CDTF">2017-11-16T03:29:00Z</dcterms:created>
  <dcterms:modified xsi:type="dcterms:W3CDTF">2020-09-10T07:07:40Z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