
<file path=[Content_Types].xml><?xml version="1.0" encoding="utf-8"?>
<Types xmlns="http://schemas.openxmlformats.org/package/2006/content-types">
  <Default Extension="vml" ContentType="application/vnd.openxmlformats-officedocument.vmlDrawing"/>
  <Default Extension="pptx" ContentType="application/vnd.openxmlformats-officedocument.presentationml.presentation"/>
  <Default Extension="xlsx" ContentType="application/vnd.openxmlformats-officedocument.spreadsheetml.sheet"/>
  <Default Extension="bin" ContentType="application/vnd.openxmlformats-officedocument.oleObject"/>
  <Default Extension="jpeg" ContentType="image/jpe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42"/>
  </p:handoutMasterIdLst>
  <p:sldIdLst>
    <p:sldId id="702" r:id="rId4"/>
    <p:sldId id="1481" r:id="rId6"/>
    <p:sldId id="1247" r:id="rId7"/>
    <p:sldId id="1609" r:id="rId8"/>
    <p:sldId id="1299" r:id="rId9"/>
    <p:sldId id="1386" r:id="rId10"/>
    <p:sldId id="1289" r:id="rId11"/>
    <p:sldId id="1399" r:id="rId12"/>
    <p:sldId id="1387" r:id="rId13"/>
    <p:sldId id="1450" r:id="rId14"/>
    <p:sldId id="1449" r:id="rId15"/>
    <p:sldId id="1388" r:id="rId16"/>
    <p:sldId id="1389" r:id="rId17"/>
    <p:sldId id="1384" r:id="rId18"/>
    <p:sldId id="1391" r:id="rId19"/>
    <p:sldId id="1448" r:id="rId20"/>
    <p:sldId id="1509" r:id="rId21"/>
    <p:sldId id="1590" r:id="rId22"/>
    <p:sldId id="1572" r:id="rId23"/>
    <p:sldId id="1610" r:id="rId24"/>
    <p:sldId id="1338" r:id="rId25"/>
    <p:sldId id="1555" r:id="rId26"/>
    <p:sldId id="1294" r:id="rId27"/>
    <p:sldId id="1423" r:id="rId28"/>
    <p:sldId id="1541" r:id="rId29"/>
    <p:sldId id="1470" r:id="rId30"/>
    <p:sldId id="1412" r:id="rId31"/>
    <p:sldId id="1436" r:id="rId32"/>
    <p:sldId id="1413" r:id="rId33"/>
    <p:sldId id="1415" r:id="rId34"/>
    <p:sldId id="1416" r:id="rId35"/>
    <p:sldId id="1414" r:id="rId36"/>
    <p:sldId id="1424" r:id="rId37"/>
    <p:sldId id="1426" r:id="rId38"/>
    <p:sldId id="1471" r:id="rId39"/>
    <p:sldId id="1553" r:id="rId40"/>
    <p:sldId id="638" r:id="rId41"/>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B25350-D9C0-4A43-AED5-74AB61467077}">
          <p14:sldIdLst>
            <p14:sldId id="702"/>
            <p14:sldId id="1481"/>
            <p14:sldId id="1247"/>
          </p14:sldIdLst>
        </p14:section>
        <p14:section name="方案介绍" id="{b7e8db55-64dc-431b-b19d-885b0b84328d}">
          <p14:sldIdLst>
            <p14:sldId id="1609"/>
          </p14:sldIdLst>
        </p14:section>
        <p14:section name="蓝牙钥匙管理（TSP-TBOX）" id="{826CFCE4-FF31-4390-8CD3-8C287A291F80}">
          <p14:sldIdLst>
            <p14:sldId id="1299"/>
            <p14:sldId id="1386"/>
            <p14:sldId id="1289"/>
            <p14:sldId id="1399"/>
            <p14:sldId id="1387"/>
            <p14:sldId id="1450"/>
            <p14:sldId id="1449"/>
            <p14:sldId id="1388"/>
            <p14:sldId id="1389"/>
            <p14:sldId id="1384"/>
            <p14:sldId id="1391"/>
            <p14:sldId id="1448"/>
            <p14:sldId id="1509"/>
            <p14:sldId id="1590"/>
            <p14:sldId id="1572"/>
          </p14:sldIdLst>
        </p14:section>
        <p14:section name="蓝牙交互（APP-TBOX）" id="{8CD9B45A-1DF2-4B9E-8E8B-E3F7ED550199}">
          <p14:sldIdLst>
            <p14:sldId id="1610"/>
            <p14:sldId id="1338"/>
            <p14:sldId id="1555"/>
            <p14:sldId id="1294"/>
            <p14:sldId id="1423"/>
            <p14:sldId id="1541"/>
            <p14:sldId id="1470"/>
            <p14:sldId id="1412"/>
            <p14:sldId id="1436"/>
            <p14:sldId id="1413"/>
            <p14:sldId id="1415"/>
            <p14:sldId id="1416"/>
            <p14:sldId id="1414"/>
            <p14:sldId id="1424"/>
            <p14:sldId id="1426"/>
            <p14:sldId id="1471"/>
            <p14:sldId id="1553"/>
            <p14:sldId id="638"/>
          </p14:sldIdLst>
        </p14:section>
        <p14:section name="无标题节" id="{07750E4A-E1D3-4E3F-803C-8A0B8DEDF75E}">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文亮" initials="李文亮" lastIdx="2" clrIdx="0"/>
  <p:cmAuthor id="1" name="Young Allen" initials="YA" lastIdx="0" clrIdx="0"/>
  <p:cmAuthor id="2" name="liu leo" initials="ll" lastIdx="1" clrIdx="1"/>
  <p:cmAuthor id="3" name="段昌伟" initials="段昌伟"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C5A2B"/>
    <a:srgbClr val="067BCE"/>
    <a:srgbClr val="FFF2C0"/>
    <a:srgbClr val="FBD272"/>
    <a:srgbClr val="FBEDDC"/>
    <a:srgbClr val="138EE7"/>
    <a:srgbClr val="0C83D8"/>
    <a:srgbClr val="E46C0A"/>
    <a:srgbClr val="A0C7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0898" autoAdjust="0"/>
  </p:normalViewPr>
  <p:slideViewPr>
    <p:cSldViewPr>
      <p:cViewPr varScale="1">
        <p:scale>
          <a:sx n="114" d="100"/>
          <a:sy n="114" d="100"/>
        </p:scale>
        <p:origin x="240" y="84"/>
      </p:cViewPr>
      <p:guideLst/>
    </p:cSldViewPr>
  </p:slideViewPr>
  <p:notesTextViewPr>
    <p:cViewPr>
      <p:scale>
        <a:sx n="75" d="100"/>
        <a:sy n="75" d="100"/>
      </p:scale>
      <p:origin x="0" y="0"/>
    </p:cViewPr>
  </p:notesTextViewPr>
  <p:notesViewPr>
    <p:cSldViewPr snapToGrid="0">
      <p:cViewPr varScale="1">
        <p:scale>
          <a:sx n="67" d="100"/>
          <a:sy n="67" d="100"/>
        </p:scale>
        <p:origin x="3120" y="72"/>
      </p:cViewPr>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D732816-5DC6-4BEE-8566-1428ABB160E6}" type="datetimeFigureOut">
              <a:rPr lang="zh-CN" altLang="en-US" smtClean="0"/>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2570CCE-0627-4E07-83D4-3BA4F99D82C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EEB8E97-7CC5-4AF0-A5B9-E54164952E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9012E5E-AC20-4E6D-8983-6967D1B09D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012E5E-AC20-4E6D-8983-6967D1B09D0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报告一共分为</a:t>
            </a:r>
            <a:r>
              <a:rPr lang="en-US" altLang="zh-CN"/>
              <a:t>6</a:t>
            </a:r>
            <a:r>
              <a:rPr lang="zh-CN" altLang="en-US"/>
              <a:t>个部分</a:t>
            </a:r>
            <a:endParaRPr lang="zh-CN" altLang="en-US"/>
          </a:p>
          <a:p>
            <a:r>
              <a:rPr lang="en-US" altLang="zh-CN"/>
              <a:t>1.</a:t>
            </a:r>
            <a:r>
              <a:rPr lang="zh-CN" altLang="en-US"/>
              <a:t>项目背景，主要介绍智能网联整体的技术趋势与当前宝能汽车智能车联的实际发展情况介绍</a:t>
            </a:r>
            <a:endParaRPr lang="zh-CN" altLang="en-US"/>
          </a:p>
          <a:p>
            <a:r>
              <a:rPr lang="en-US" altLang="zh-CN"/>
              <a:t>2.</a:t>
            </a:r>
            <a:r>
              <a:rPr lang="zh-CN" altLang="en-US"/>
              <a:t>项目概述    智能车联总体项目规划以及本次立项报告范围、本次项目目标、业务框架、技术方案、研发策略</a:t>
            </a:r>
            <a:endParaRPr lang="zh-CN" altLang="en-US"/>
          </a:p>
          <a:p>
            <a:r>
              <a:rPr lang="en-US" altLang="zh-CN"/>
              <a:t>3.</a:t>
            </a:r>
            <a:r>
              <a:rPr lang="zh-CN" altLang="en-US"/>
              <a:t>项目计划    细化项目各关键任务的时间节点</a:t>
            </a:r>
            <a:endParaRPr lang="zh-CN" altLang="en-US"/>
          </a:p>
          <a:p>
            <a:r>
              <a:rPr lang="en-US" altLang="zh-CN"/>
              <a:t>4.</a:t>
            </a:r>
            <a:r>
              <a:rPr lang="zh-CN" altLang="en-US"/>
              <a:t>研发组织    介绍本项目开展所需要涉及的各个部门以及任务分工</a:t>
            </a:r>
            <a:endParaRPr lang="zh-CN" altLang="en-US"/>
          </a:p>
          <a:p>
            <a:r>
              <a:rPr lang="en-US" altLang="zh-CN"/>
              <a:t>5.</a:t>
            </a:r>
            <a:r>
              <a:rPr lang="zh-CN" altLang="en-US"/>
              <a:t>项目预算    介绍本项目开展所需要的总体费用情况</a:t>
            </a:r>
            <a:endParaRPr lang="zh-CN" altLang="en-US"/>
          </a:p>
          <a:p>
            <a:r>
              <a:rPr lang="en-US" altLang="zh-CN"/>
              <a:t>6.</a:t>
            </a:r>
            <a:r>
              <a:rPr lang="zh-CN" altLang="en-US"/>
              <a:t>提请批准事项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异常处理机制</a:t>
            </a:r>
            <a:endParaRPr lang="zh-CN" altLang="en-US"/>
          </a:p>
          <a:p>
            <a:r>
              <a:rPr lang="en-US" altLang="zh-CN"/>
              <a:t>2.CAN</a:t>
            </a:r>
            <a:r>
              <a:rPr lang="zh-CN" altLang="en-US"/>
              <a:t>唤醒休眠   </a:t>
            </a:r>
            <a:endParaRPr lang="zh-CN" altLang="en-US"/>
          </a:p>
          <a:p>
            <a:r>
              <a:rPr lang="en-US" altLang="zh-CN"/>
              <a:t>3.</a:t>
            </a:r>
            <a:r>
              <a:rPr lang="zh-CN" altLang="en-US"/>
              <a:t>电源状态</a:t>
            </a:r>
            <a:r>
              <a:rPr lang="en-US" altLang="zh-CN"/>
              <a:t>/</a:t>
            </a:r>
            <a:r>
              <a:rPr lang="zh-CN" altLang="en-US"/>
              <a:t>电源管理</a:t>
            </a:r>
            <a:endParaRPr lang="en-US" altLang="zh-CN"/>
          </a:p>
          <a:p>
            <a:r>
              <a:rPr lang="en-US" altLang="zh-CN"/>
              <a:t>4.</a:t>
            </a:r>
            <a:r>
              <a:rPr lang="zh-CN" altLang="zh-CN"/>
              <a:t>车控鉴权（蓝牙</a:t>
            </a:r>
            <a:r>
              <a:rPr lang="en-US" altLang="zh-CN"/>
              <a:t>/</a:t>
            </a:r>
            <a:r>
              <a:rPr lang="zh-CN" altLang="en-US"/>
              <a:t>远程  </a:t>
            </a:r>
            <a:r>
              <a:rPr lang="zh-CN" altLang="zh-CN"/>
              <a:t>其他</a:t>
            </a:r>
            <a:r>
              <a:rPr lang="en-US" altLang="zh-CN"/>
              <a:t>ECU</a:t>
            </a:r>
            <a:r>
              <a:rPr lang="zh-CN" altLang="zh-CN"/>
              <a:t>）</a:t>
            </a:r>
            <a:endParaRPr lang="zh-CN" altLang="zh-CN"/>
          </a:p>
          <a:p>
            <a:r>
              <a:rPr lang="en-US" altLang="zh-CN"/>
              <a:t>5.</a:t>
            </a:r>
            <a:r>
              <a:rPr lang="zh-CN" altLang="en-US"/>
              <a:t>完整的处理流程</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异常处理机制</a:t>
            </a:r>
            <a:endParaRPr lang="zh-CN" altLang="en-US"/>
          </a:p>
          <a:p>
            <a:r>
              <a:rPr lang="en-US" altLang="zh-CN"/>
              <a:t>2.CAN</a:t>
            </a:r>
            <a:r>
              <a:rPr lang="zh-CN" altLang="en-US"/>
              <a:t>唤醒休眠   </a:t>
            </a:r>
            <a:endParaRPr lang="zh-CN" altLang="en-US"/>
          </a:p>
          <a:p>
            <a:r>
              <a:rPr lang="en-US" altLang="zh-CN"/>
              <a:t>3.</a:t>
            </a:r>
            <a:r>
              <a:rPr lang="zh-CN" altLang="en-US"/>
              <a:t>电源状态</a:t>
            </a:r>
            <a:r>
              <a:rPr lang="en-US" altLang="zh-CN"/>
              <a:t>/</a:t>
            </a:r>
            <a:r>
              <a:rPr lang="zh-CN" altLang="en-US"/>
              <a:t>电源管理</a:t>
            </a:r>
            <a:endParaRPr lang="en-US" altLang="zh-CN"/>
          </a:p>
          <a:p>
            <a:r>
              <a:rPr lang="en-US" altLang="zh-CN"/>
              <a:t>4.</a:t>
            </a:r>
            <a:r>
              <a:rPr lang="zh-CN" altLang="zh-CN"/>
              <a:t>车控鉴权（蓝牙</a:t>
            </a:r>
            <a:r>
              <a:rPr lang="en-US" altLang="zh-CN"/>
              <a:t>/</a:t>
            </a:r>
            <a:r>
              <a:rPr lang="zh-CN" altLang="en-US"/>
              <a:t>远程  </a:t>
            </a:r>
            <a:r>
              <a:rPr lang="zh-CN" altLang="zh-CN"/>
              <a:t>其他</a:t>
            </a:r>
            <a:r>
              <a:rPr lang="en-US" altLang="zh-CN"/>
              <a:t>ECU</a:t>
            </a:r>
            <a:r>
              <a:rPr lang="zh-CN" altLang="zh-CN"/>
              <a:t>）</a:t>
            </a:r>
            <a:endParaRPr lang="zh-CN" altLang="zh-CN"/>
          </a:p>
          <a:p>
            <a:r>
              <a:rPr lang="en-US" altLang="zh-CN"/>
              <a:t>5.</a:t>
            </a:r>
            <a:r>
              <a:rPr lang="zh-CN" altLang="en-US"/>
              <a:t>完整的处理流程</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设备</a:t>
            </a:r>
            <a:r>
              <a:rPr lang="en-US" altLang="zh-CN"/>
              <a:t>ID </a:t>
            </a:r>
            <a:r>
              <a:rPr lang="zh-CN" altLang="en-US"/>
              <a:t>唯一性</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明文 </a:t>
            </a:r>
            <a:r>
              <a:rPr lang="en-US" altLang="zh-CN">
                <a:sym typeface="+mn-ea"/>
              </a:rPr>
              <a:t>137byte </a:t>
            </a:r>
            <a:r>
              <a:rPr lang="zh-CN" altLang="en-US">
                <a:sym typeface="+mn-ea"/>
              </a:rPr>
              <a:t>公钥加密后</a:t>
            </a:r>
            <a:r>
              <a:rPr lang="en-US" altLang="zh-CN">
                <a:sym typeface="+mn-ea"/>
              </a:rPr>
              <a:t>185byte    140byte </a:t>
            </a:r>
            <a:r>
              <a:rPr lang="zh-CN" altLang="en-US">
                <a:sym typeface="+mn-ea"/>
              </a:rPr>
              <a:t>明文  公钥加密后</a:t>
            </a:r>
            <a:r>
              <a:rPr lang="en-US" altLang="zh-CN">
                <a:sym typeface="+mn-ea"/>
              </a:rPr>
              <a:t>189byte</a:t>
            </a:r>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报告一共分为</a:t>
            </a:r>
            <a:r>
              <a:rPr lang="en-US" altLang="zh-CN"/>
              <a:t>6</a:t>
            </a:r>
            <a:r>
              <a:rPr lang="zh-CN" altLang="en-US"/>
              <a:t>个部分</a:t>
            </a:r>
            <a:endParaRPr lang="zh-CN" altLang="en-US"/>
          </a:p>
          <a:p>
            <a:r>
              <a:rPr lang="en-US" altLang="zh-CN"/>
              <a:t>1.</a:t>
            </a:r>
            <a:r>
              <a:rPr lang="zh-CN" altLang="en-US"/>
              <a:t>项目背景，主要介绍智能网联整体的技术趋势与当前宝能汽车智能车联的实际发展情况介绍</a:t>
            </a:r>
            <a:endParaRPr lang="zh-CN" altLang="en-US"/>
          </a:p>
          <a:p>
            <a:r>
              <a:rPr lang="en-US" altLang="zh-CN"/>
              <a:t>2.</a:t>
            </a:r>
            <a:r>
              <a:rPr lang="zh-CN" altLang="en-US"/>
              <a:t>项目概述    智能车联总体项目规划以及本次立项报告范围、本次项目目标、业务框架、技术方案、研发策略</a:t>
            </a:r>
            <a:endParaRPr lang="zh-CN" altLang="en-US"/>
          </a:p>
          <a:p>
            <a:r>
              <a:rPr lang="en-US" altLang="zh-CN"/>
              <a:t>3.</a:t>
            </a:r>
            <a:r>
              <a:rPr lang="zh-CN" altLang="en-US"/>
              <a:t>项目计划    细化项目各关键任务的时间节点</a:t>
            </a:r>
            <a:endParaRPr lang="zh-CN" altLang="en-US"/>
          </a:p>
          <a:p>
            <a:r>
              <a:rPr lang="en-US" altLang="zh-CN"/>
              <a:t>4.</a:t>
            </a:r>
            <a:r>
              <a:rPr lang="zh-CN" altLang="en-US"/>
              <a:t>研发组织    介绍本项目开展所需要涉及的各个部门以及任务分工</a:t>
            </a:r>
            <a:endParaRPr lang="zh-CN" altLang="en-US"/>
          </a:p>
          <a:p>
            <a:r>
              <a:rPr lang="en-US" altLang="zh-CN"/>
              <a:t>5.</a:t>
            </a:r>
            <a:r>
              <a:rPr lang="zh-CN" altLang="en-US"/>
              <a:t>项目预算    介绍本项目开展所需要的总体费用情况</a:t>
            </a:r>
            <a:endParaRPr lang="zh-CN" altLang="en-US"/>
          </a:p>
          <a:p>
            <a:r>
              <a:rPr lang="en-US" altLang="zh-CN"/>
              <a:t>6.</a:t>
            </a:r>
            <a:r>
              <a:rPr lang="zh-CN" altLang="en-US"/>
              <a:t>提请批准事项 </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不解析协议，快速认证</a:t>
            </a:r>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明文 </a:t>
            </a:r>
            <a:r>
              <a:rPr lang="en-US" altLang="zh-CN"/>
              <a:t>137byte </a:t>
            </a:r>
            <a:r>
              <a:rPr lang="zh-CN" altLang="en-US"/>
              <a:t>公钥加密后</a:t>
            </a:r>
            <a:r>
              <a:rPr lang="en-US" altLang="zh-CN"/>
              <a:t>185byte    140byte </a:t>
            </a:r>
            <a:r>
              <a:rPr lang="zh-CN" altLang="en-US"/>
              <a:t>明文  公钥加密后</a:t>
            </a:r>
            <a:r>
              <a:rPr lang="en-US" altLang="zh-CN"/>
              <a:t>189byte</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明文 </a:t>
            </a:r>
            <a:r>
              <a:rPr lang="en-US" altLang="zh-CN"/>
              <a:t>137byte </a:t>
            </a:r>
            <a:r>
              <a:rPr lang="zh-CN" altLang="en-US"/>
              <a:t>公钥加密后</a:t>
            </a:r>
            <a:r>
              <a:rPr lang="en-US" altLang="zh-CN"/>
              <a:t>185byte    140byte </a:t>
            </a:r>
            <a:r>
              <a:rPr lang="zh-CN" altLang="en-US"/>
              <a:t>明文  公钥加密后</a:t>
            </a:r>
            <a:r>
              <a:rPr lang="en-US" altLang="zh-CN"/>
              <a:t>189byte</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明文 </a:t>
            </a:r>
            <a:r>
              <a:rPr lang="en-US" altLang="zh-CN"/>
              <a:t>137byte </a:t>
            </a:r>
            <a:r>
              <a:rPr lang="zh-CN" altLang="en-US"/>
              <a:t>公钥加密后</a:t>
            </a:r>
            <a:r>
              <a:rPr lang="en-US" altLang="zh-CN"/>
              <a:t>185byte    140byte </a:t>
            </a:r>
            <a:r>
              <a:rPr lang="zh-CN" altLang="en-US"/>
              <a:t>明文  公钥加密后</a:t>
            </a:r>
            <a:r>
              <a:rPr lang="en-US" altLang="zh-CN"/>
              <a:t>189byte</a:t>
            </a:r>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明文 </a:t>
            </a:r>
            <a:r>
              <a:rPr lang="en-US" altLang="zh-CN"/>
              <a:t>137byte </a:t>
            </a:r>
            <a:r>
              <a:rPr lang="zh-CN" altLang="en-US"/>
              <a:t>公钥加密后</a:t>
            </a:r>
            <a:r>
              <a:rPr lang="en-US" altLang="zh-CN"/>
              <a:t>185byte    140byte </a:t>
            </a:r>
            <a:r>
              <a:rPr lang="zh-CN" altLang="en-US"/>
              <a:t>明文  公钥加密后</a:t>
            </a:r>
            <a:r>
              <a:rPr lang="en-US" altLang="zh-CN"/>
              <a:t>189byte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报告一共分为</a:t>
            </a:r>
            <a:r>
              <a:rPr lang="en-US" altLang="zh-CN"/>
              <a:t>6</a:t>
            </a:r>
            <a:r>
              <a:rPr lang="zh-CN" altLang="en-US"/>
              <a:t>个部分</a:t>
            </a:r>
            <a:endParaRPr lang="zh-CN" altLang="en-US"/>
          </a:p>
          <a:p>
            <a:r>
              <a:rPr lang="en-US" altLang="zh-CN"/>
              <a:t>1.</a:t>
            </a:r>
            <a:r>
              <a:rPr lang="zh-CN" altLang="en-US"/>
              <a:t>项目背景，主要介绍智能网联整体的技术趋势与当前宝能汽车智能车联的实际发展情况介绍</a:t>
            </a:r>
            <a:endParaRPr lang="zh-CN" altLang="en-US"/>
          </a:p>
          <a:p>
            <a:r>
              <a:rPr lang="en-US" altLang="zh-CN"/>
              <a:t>2.</a:t>
            </a:r>
            <a:r>
              <a:rPr lang="zh-CN" altLang="en-US"/>
              <a:t>项目概述    智能车联总体项目规划以及本次立项报告范围、本次项目目标、业务框架、技术方案、研发策略</a:t>
            </a:r>
            <a:endParaRPr lang="zh-CN" altLang="en-US"/>
          </a:p>
          <a:p>
            <a:r>
              <a:rPr lang="en-US" altLang="zh-CN"/>
              <a:t>3.</a:t>
            </a:r>
            <a:r>
              <a:rPr lang="zh-CN" altLang="en-US"/>
              <a:t>项目计划    细化项目各关键任务的时间节点</a:t>
            </a:r>
            <a:endParaRPr lang="zh-CN" altLang="en-US"/>
          </a:p>
          <a:p>
            <a:r>
              <a:rPr lang="en-US" altLang="zh-CN"/>
              <a:t>4.</a:t>
            </a:r>
            <a:r>
              <a:rPr lang="zh-CN" altLang="en-US"/>
              <a:t>研发组织    介绍本项目开展所需要涉及的各个部门以及任务分工</a:t>
            </a:r>
            <a:endParaRPr lang="zh-CN" altLang="en-US"/>
          </a:p>
          <a:p>
            <a:r>
              <a:rPr lang="en-US" altLang="zh-CN"/>
              <a:t>5.</a:t>
            </a:r>
            <a:r>
              <a:rPr lang="zh-CN" altLang="en-US"/>
              <a:t>项目预算    介绍本项目开展所需要的总体费用情况</a:t>
            </a:r>
            <a:endParaRPr lang="zh-CN" altLang="en-US"/>
          </a:p>
          <a:p>
            <a:r>
              <a:rPr lang="en-US" altLang="zh-CN"/>
              <a:t>6.</a:t>
            </a:r>
            <a:r>
              <a:rPr lang="zh-CN" altLang="en-US"/>
              <a:t>提请批准事项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6" name="标题 1"/>
          <p:cNvSpPr>
            <a:spLocks noGrp="1"/>
          </p:cNvSpPr>
          <p:nvPr>
            <p:ph type="title"/>
          </p:nvPr>
        </p:nvSpPr>
        <p:spPr>
          <a:xfrm>
            <a:off x="1219200" y="4134700"/>
            <a:ext cx="10607885" cy="759877"/>
          </a:xfrm>
          <a:prstGeom prst="rect">
            <a:avLst/>
          </a:prstGeom>
        </p:spPr>
        <p:txBody>
          <a:bodyPr anchor="ctr"/>
          <a:lstStyle>
            <a:lvl1pPr>
              <a:defRPr sz="3200" b="1" baseline="0">
                <a:solidFill>
                  <a:srgbClr val="0070C0"/>
                </a:solidFill>
                <a:latin typeface="Times New Roman" panose="02020603050405020304" pitchFamily="18" charset="0"/>
                <a:ea typeface="楷体" panose="02010609060101010101" pitchFamily="49" charset="-122"/>
              </a:defRPr>
            </a:lvl1pPr>
          </a:lstStyle>
          <a:p>
            <a:r>
              <a:rPr lang="zh-CN" altLang="en-US" dirty="0"/>
              <a:t>单击此处编辑母版标题样式</a:t>
            </a:r>
            <a:endParaRPr lang="zh-SG" altLang="en-US" dirty="0"/>
          </a:p>
        </p:txBody>
      </p:sp>
      <p:sp>
        <p:nvSpPr>
          <p:cNvPr id="9" name="文本占位符 3"/>
          <p:cNvSpPr>
            <a:spLocks noGrp="1"/>
          </p:cNvSpPr>
          <p:nvPr>
            <p:ph type="body" sz="half" idx="2"/>
          </p:nvPr>
        </p:nvSpPr>
        <p:spPr>
          <a:xfrm>
            <a:off x="1219201" y="5140955"/>
            <a:ext cx="7437119" cy="624845"/>
          </a:xfrm>
          <a:prstGeom prst="rect">
            <a:avLst/>
          </a:prstGeom>
        </p:spPr>
        <p:txBody>
          <a:bodyPr lIns="0" tIns="0" rIns="0" bIns="0" anchor="ctr">
            <a:noAutofit/>
          </a:bodyPr>
          <a:lstStyle>
            <a:lvl1pPr marL="0" indent="0" algn="just">
              <a:spcBef>
                <a:spcPts val="0"/>
              </a:spcBef>
              <a:buNone/>
              <a:defRPr sz="2665" b="1" baseline="0">
                <a:solidFill>
                  <a:srgbClr val="0070C0"/>
                </a:solidFill>
                <a:latin typeface="Times New Roman" panose="02020603050405020304" pitchFamily="18" charset="0"/>
                <a:ea typeface="楷体" panose="02010609060101010101" pitchFamily="49" charset="-122"/>
              </a:defRPr>
            </a:lvl1pPr>
            <a:lvl2pPr marL="609600" indent="0">
              <a:buNone/>
              <a:defRPr sz="1865"/>
            </a:lvl2pPr>
            <a:lvl3pPr marL="1219200" indent="0">
              <a:buNone/>
              <a:defRPr sz="1600"/>
            </a:lvl3pPr>
            <a:lvl4pPr marL="1828800" indent="0">
              <a:buNone/>
              <a:defRPr sz="1335"/>
            </a:lvl4pPr>
            <a:lvl5pPr marL="2438400" indent="0">
              <a:buNone/>
              <a:defRPr sz="1335"/>
            </a:lvl5pPr>
            <a:lvl6pPr marL="3048000" indent="0">
              <a:buNone/>
              <a:defRPr sz="1335"/>
            </a:lvl6pPr>
            <a:lvl7pPr marL="3657600" indent="0">
              <a:buNone/>
              <a:defRPr sz="1335"/>
            </a:lvl7pPr>
            <a:lvl8pPr marL="4266565" indent="0">
              <a:buNone/>
              <a:defRPr sz="1335"/>
            </a:lvl8pPr>
            <a:lvl9pPr marL="4876165" indent="0">
              <a:buNone/>
              <a:defRPr sz="1335"/>
            </a:lvl9pPr>
          </a:lstStyle>
          <a:p>
            <a:pPr lvl="0"/>
            <a:r>
              <a:rPr lang="zh-CN" altLang="en-US" dirty="0"/>
              <a:t>单击此处编辑母版文本样式</a:t>
            </a:r>
            <a:endParaRPr lang="zh-CN" altLang="en-US" dirty="0"/>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0" y="1"/>
            <a:ext cx="12192000" cy="345440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BN">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sp>
        <p:nvSpPr>
          <p:cNvPr id="20" name="灯片编号占位符 5"/>
          <p:cNvSpPr txBox="1"/>
          <p:nvPr userDrawn="1"/>
        </p:nvSpPr>
        <p:spPr>
          <a:xfrm>
            <a:off x="11232670" y="6371167"/>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
        <p:nvSpPr>
          <p:cNvPr id="9" name="bk object 17"/>
          <p:cNvSpPr/>
          <p:nvPr userDrawn="1"/>
        </p:nvSpPr>
        <p:spPr>
          <a:xfrm>
            <a:off x="0" y="697880"/>
            <a:ext cx="12192000" cy="0"/>
          </a:xfrm>
          <a:custGeom>
            <a:avLst/>
            <a:gdLst/>
            <a:ahLst/>
            <a:cxnLst/>
            <a:rect l="l" t="t" r="r" b="b"/>
            <a:pathLst>
              <a:path w="9144000">
                <a:moveTo>
                  <a:pt x="0" y="0"/>
                </a:moveTo>
                <a:lnTo>
                  <a:pt x="9144000" y="0"/>
                </a:lnTo>
              </a:path>
            </a:pathLst>
          </a:custGeom>
          <a:ln w="19050">
            <a:solidFill>
              <a:srgbClr val="4F80BD"/>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BN">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sp>
        <p:nvSpPr>
          <p:cNvPr id="20" name="灯片编号占位符 5"/>
          <p:cNvSpPr txBox="1"/>
          <p:nvPr userDrawn="1"/>
        </p:nvSpPr>
        <p:spPr>
          <a:xfrm>
            <a:off x="11232670" y="6371167"/>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
        <p:nvSpPr>
          <p:cNvPr id="9" name="bk object 17"/>
          <p:cNvSpPr/>
          <p:nvPr userDrawn="1"/>
        </p:nvSpPr>
        <p:spPr>
          <a:xfrm>
            <a:off x="0" y="697880"/>
            <a:ext cx="12192000" cy="0"/>
          </a:xfrm>
          <a:custGeom>
            <a:avLst/>
            <a:gdLst/>
            <a:ahLst/>
            <a:cxnLst/>
            <a:rect l="l" t="t" r="r" b="b"/>
            <a:pathLst>
              <a:path w="9144000">
                <a:moveTo>
                  <a:pt x="0" y="0"/>
                </a:moveTo>
                <a:lnTo>
                  <a:pt x="9144000" y="0"/>
                </a:lnTo>
              </a:path>
            </a:pathLst>
          </a:custGeom>
          <a:ln w="19050">
            <a:solidFill>
              <a:srgbClr val="4F80BD"/>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sz="32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E48CDF5-E311-4585-A02B-E0528E1FFE46}"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8621616-26BF-4E47-8C01-98D9F388261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100FA-73A5-409A-B3CE-628F53F4AD74}"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E01EE5D-26FB-46D5-A381-ECFB35BF1D34}" type="slidenum">
              <a:rPr lang="zh-CN" altLang="en-US" smtClean="0">
                <a:solidFill>
                  <a:prstClr val="black">
                    <a:tint val="75000"/>
                  </a:prstClr>
                </a:solidFill>
              </a:rPr>
            </a:fld>
            <a:endParaRPr lang="zh-CN" altLang="en-US">
              <a:solidFill>
                <a:prstClr val="black">
                  <a:tint val="75000"/>
                </a:prstClr>
              </a:solidFill>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标题 1"/>
          <p:cNvSpPr>
            <a:spLocks noGrp="1"/>
          </p:cNvSpPr>
          <p:nvPr>
            <p:ph type="title"/>
          </p:nvPr>
        </p:nvSpPr>
        <p:spPr>
          <a:xfrm>
            <a:off x="1219200" y="4134700"/>
            <a:ext cx="10607885" cy="759877"/>
          </a:xfrm>
          <a:prstGeom prst="rect">
            <a:avLst/>
          </a:prstGeom>
        </p:spPr>
        <p:txBody>
          <a:bodyPr/>
          <a:lstStyle>
            <a:lvl1pPr>
              <a:defRPr sz="3225" b="1" baseline="0">
                <a:latin typeface="Times New Roman" panose="02020603050405020304" pitchFamily="18" charset="0"/>
                <a:ea typeface="楷体" panose="02010609060101010101" pitchFamily="49" charset="-122"/>
              </a:defRPr>
            </a:lvl1pPr>
          </a:lstStyle>
          <a:p>
            <a:r>
              <a:rPr lang="zh-CN" altLang="en-US" dirty="0"/>
              <a:t>单击此处编辑母版标题样式</a:t>
            </a:r>
            <a:endParaRPr lang="zh-SG" altLang="en-US" dirty="0"/>
          </a:p>
        </p:txBody>
      </p:sp>
      <p:sp>
        <p:nvSpPr>
          <p:cNvPr id="9" name="文本占位符 3"/>
          <p:cNvSpPr>
            <a:spLocks noGrp="1"/>
          </p:cNvSpPr>
          <p:nvPr>
            <p:ph type="body" sz="half" idx="2"/>
          </p:nvPr>
        </p:nvSpPr>
        <p:spPr>
          <a:xfrm>
            <a:off x="1219201" y="5140955"/>
            <a:ext cx="7437119" cy="624845"/>
          </a:xfrm>
          <a:prstGeom prst="rect">
            <a:avLst/>
          </a:prstGeom>
        </p:spPr>
        <p:txBody>
          <a:bodyPr lIns="0" tIns="0" rIns="0" bIns="0" anchor="ctr">
            <a:noAutofit/>
          </a:bodyPr>
          <a:lstStyle>
            <a:lvl1pPr marL="0" indent="0" algn="just">
              <a:spcBef>
                <a:spcPts val="0"/>
              </a:spcBef>
              <a:buNone/>
              <a:defRPr sz="2655" b="1" baseline="0">
                <a:solidFill>
                  <a:schemeClr val="tx1"/>
                </a:solidFill>
                <a:latin typeface="Times New Roman" panose="02020603050405020304" pitchFamily="18" charset="0"/>
                <a:ea typeface="楷体" panose="02010609060101010101" pitchFamily="49" charset="-122"/>
              </a:defRPr>
            </a:lvl1pPr>
            <a:lvl2pPr marL="609600" indent="0">
              <a:buNone/>
              <a:defRPr sz="1895"/>
            </a:lvl2pPr>
            <a:lvl3pPr marL="1219200" indent="0">
              <a:buNone/>
              <a:defRPr sz="1610"/>
            </a:lvl3pPr>
            <a:lvl4pPr marL="1828800" indent="0">
              <a:buNone/>
              <a:defRPr sz="1325"/>
            </a:lvl4pPr>
            <a:lvl5pPr marL="2438400" indent="0">
              <a:buNone/>
              <a:defRPr sz="1325"/>
            </a:lvl5pPr>
            <a:lvl6pPr marL="3047365" indent="0">
              <a:buNone/>
              <a:defRPr sz="1325"/>
            </a:lvl6pPr>
            <a:lvl7pPr marL="3656965" indent="0">
              <a:buNone/>
              <a:defRPr sz="1325"/>
            </a:lvl7pPr>
            <a:lvl8pPr marL="4266565" indent="0">
              <a:buNone/>
              <a:defRPr sz="1325"/>
            </a:lvl8pPr>
            <a:lvl9pPr marL="4876165" indent="0">
              <a:buNone/>
              <a:defRPr sz="1325"/>
            </a:lvl9pPr>
          </a:lstStyle>
          <a:p>
            <a:pPr lvl="0"/>
            <a:r>
              <a:rPr lang="zh-CN" altLang="en-US" dirty="0"/>
              <a:t>单击此处编辑母版文本样式</a:t>
            </a:r>
            <a:endParaRPr lang="zh-CN" altLang="en-US" dirty="0"/>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2" y="1"/>
            <a:ext cx="12192002" cy="345459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863" y="6443393"/>
            <a:ext cx="537927" cy="28671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grpSp>
        <p:nvGrpSpPr>
          <p:cNvPr id="3" name="组合 2"/>
          <p:cNvGrpSpPr/>
          <p:nvPr userDrawn="1"/>
        </p:nvGrpSpPr>
        <p:grpSpPr>
          <a:xfrm rot="16200000">
            <a:off x="1422296" y="-1252977"/>
            <a:ext cx="812800" cy="3217159"/>
            <a:chOff x="762000" y="982906"/>
            <a:chExt cx="790876" cy="2098781"/>
          </a:xfrm>
        </p:grpSpPr>
        <p:sp>
          <p:nvSpPr>
            <p:cNvPr id="4" name="MH_Others_2"/>
            <p:cNvSpPr txBox="1"/>
            <p:nvPr>
              <p:custDataLst>
                <p:tags r:id="rId2"/>
              </p:custDataLst>
            </p:nvPr>
          </p:nvSpPr>
          <p:spPr>
            <a:xfrm>
              <a:off x="762000" y="982906"/>
              <a:ext cx="790876" cy="891431"/>
            </a:xfrm>
            <a:prstGeom prst="rect">
              <a:avLst/>
            </a:prstGeom>
            <a:noFill/>
          </p:spPr>
          <p:txBody>
            <a:bodyPr vert="eaVert" wrap="square" rtlCol="0" anchor="ctr" anchorCtr="0">
              <a:noAutofit/>
            </a:bodyPr>
            <a:lstStyle/>
            <a:p>
              <a:r>
                <a:rPr lang="en-US" altLang="zh-CN" sz="5400" dirty="0">
                  <a:solidFill>
                    <a:srgbClr val="4F81BD"/>
                  </a:solidFill>
                  <a:latin typeface="华文细黑" panose="02010600040101010101" pitchFamily="2" charset="-122"/>
                  <a:ea typeface="华文细黑" panose="02010600040101010101" pitchFamily="2" charset="-122"/>
                </a:rPr>
                <a:t>C</a:t>
              </a:r>
              <a:endParaRPr lang="zh-CN" altLang="en-US" sz="2400" dirty="0">
                <a:solidFill>
                  <a:srgbClr val="4F81BD"/>
                </a:solidFill>
                <a:latin typeface="华文细黑" panose="02010600040101010101" pitchFamily="2" charset="-122"/>
                <a:ea typeface="华文细黑" panose="02010600040101010101" pitchFamily="2" charset="-122"/>
              </a:endParaRPr>
            </a:p>
          </p:txBody>
        </p:sp>
        <p:sp>
          <p:nvSpPr>
            <p:cNvPr id="5" name="MH_Others_4"/>
            <p:cNvSpPr/>
            <p:nvPr>
              <p:custDataLst>
                <p:tags r:id="rId3"/>
              </p:custDataLst>
            </p:nvPr>
          </p:nvSpPr>
          <p:spPr>
            <a:xfrm>
              <a:off x="860860" y="1446872"/>
              <a:ext cx="461665" cy="1634815"/>
            </a:xfrm>
            <a:prstGeom prst="rect">
              <a:avLst/>
            </a:prstGeom>
          </p:spPr>
          <p:txBody>
            <a:bodyPr vert="eaVert" wrap="square">
              <a:noAutofit/>
            </a:bodyPr>
            <a:lstStyle/>
            <a:p>
              <a:r>
                <a:rPr lang="en-US" altLang="zh-CN" spc="500" dirty="0">
                  <a:solidFill>
                    <a:srgbClr val="0070C0"/>
                  </a:solidFill>
                  <a:latin typeface="华文细黑" panose="02010600040101010101" pitchFamily="2" charset="-122"/>
                  <a:ea typeface="华文细黑" panose="02010600040101010101" pitchFamily="2" charset="-122"/>
                </a:rPr>
                <a:t>ONTENTS</a:t>
              </a:r>
              <a:endParaRPr lang="zh-CN" altLang="en-US" spc="500" dirty="0">
                <a:solidFill>
                  <a:srgbClr val="0070C0"/>
                </a:solidFill>
                <a:latin typeface="华文细黑" panose="02010600040101010101" pitchFamily="2" charset="-122"/>
                <a:ea typeface="华文细黑" panose="02010600040101010101" pitchFamily="2" charset="-122"/>
              </a:endParaRPr>
            </a:p>
          </p:txBody>
        </p:sp>
      </p:grpSp>
      <p:cxnSp>
        <p:nvCxnSpPr>
          <p:cNvPr id="6" name="MH_Others_1"/>
          <p:cNvCxnSpPr/>
          <p:nvPr userDrawn="1">
            <p:custDataLst>
              <p:tags r:id="rId4"/>
            </p:custDataLst>
          </p:nvPr>
        </p:nvCxnSpPr>
        <p:spPr>
          <a:xfrm>
            <a:off x="2032000" y="1165370"/>
            <a:ext cx="0" cy="493063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sp>
        <p:nvSpPr>
          <p:cNvPr id="2" name="Holder 2"/>
          <p:cNvSpPr>
            <a:spLocks noGrp="1"/>
          </p:cNvSpPr>
          <p:nvPr>
            <p:ph type="title"/>
          </p:nvPr>
        </p:nvSpPr>
        <p:spPr>
          <a:xfrm>
            <a:off x="533825" y="83379"/>
            <a:ext cx="10412082" cy="546224"/>
          </a:xfrm>
          <a:prstGeom prst="rect">
            <a:avLst/>
          </a:prstGeom>
        </p:spPr>
        <p:txBody>
          <a:bodyPr lIns="0" tIns="0" rIns="0" bIns="0" anchor="ctr"/>
          <a:lstStyle>
            <a:lvl1pPr>
              <a:defRPr sz="2400" b="1" baseline="0">
                <a:solidFill>
                  <a:srgbClr val="0070C0"/>
                </a:solidFill>
                <a:latin typeface="微软雅黑" panose="020B0503020204020204" pitchFamily="34" charset="-122"/>
                <a:ea typeface="微软雅黑" panose="020B0503020204020204" pitchFamily="34" charset="-122"/>
              </a:defRPr>
            </a:lvl1pPr>
          </a:lstStyle>
          <a:p>
            <a:endParaRPr dirty="0"/>
          </a:p>
        </p:txBody>
      </p:sp>
      <p:sp>
        <p:nvSpPr>
          <p:cNvPr id="20" name="灯片编号占位符 5"/>
          <p:cNvSpPr txBox="1"/>
          <p:nvPr userDrawn="1"/>
        </p:nvSpPr>
        <p:spPr>
          <a:xfrm>
            <a:off x="11426338" y="6371167"/>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56" y="6437994"/>
            <a:ext cx="567345" cy="30238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
        <p:nvSpPr>
          <p:cNvPr id="12" name="bk object 17"/>
          <p:cNvSpPr/>
          <p:nvPr userDrawn="1"/>
        </p:nvSpPr>
        <p:spPr>
          <a:xfrm>
            <a:off x="0" y="697880"/>
            <a:ext cx="12192000" cy="0"/>
          </a:xfrm>
          <a:custGeom>
            <a:avLst/>
            <a:gdLst/>
            <a:ahLst/>
            <a:cxnLst/>
            <a:rect l="l" t="t" r="r" b="b"/>
            <a:pathLst>
              <a:path w="9144000">
                <a:moveTo>
                  <a:pt x="0" y="0"/>
                </a:moveTo>
                <a:lnTo>
                  <a:pt x="9144000" y="0"/>
                </a:lnTo>
              </a:path>
            </a:pathLst>
          </a:custGeom>
          <a:ln w="3175">
            <a:solidFill>
              <a:schemeClr val="accent3"/>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
        <p:nvSpPr>
          <p:cNvPr id="13" name="bk object 17"/>
          <p:cNvSpPr/>
          <p:nvPr userDrawn="1"/>
        </p:nvSpPr>
        <p:spPr>
          <a:xfrm>
            <a:off x="0" y="700939"/>
            <a:ext cx="12192000" cy="0"/>
          </a:xfrm>
          <a:custGeom>
            <a:avLst/>
            <a:gdLst/>
            <a:ahLst/>
            <a:cxnLst/>
            <a:rect l="l" t="t" r="r" b="b"/>
            <a:pathLst>
              <a:path w="9144000">
                <a:moveTo>
                  <a:pt x="0" y="0"/>
                </a:moveTo>
                <a:lnTo>
                  <a:pt x="9144000" y="0"/>
                </a:lnTo>
              </a:path>
            </a:pathLst>
          </a:custGeom>
          <a:ln w="3175">
            <a:solidFill>
              <a:schemeClr val="accent3"/>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sp>
        <p:nvSpPr>
          <p:cNvPr id="13" name="文本框 12"/>
          <p:cNvSpPr txBox="1"/>
          <p:nvPr userDrawn="1"/>
        </p:nvSpPr>
        <p:spPr>
          <a:xfrm>
            <a:off x="2861478" y="4458574"/>
            <a:ext cx="6469038" cy="666786"/>
          </a:xfrm>
          <a:prstGeom prst="rect">
            <a:avLst/>
          </a:prstGeom>
          <a:noFill/>
        </p:spPr>
        <p:txBody>
          <a:bodyPr wrap="square" rtlCol="0">
            <a:spAutoFit/>
          </a:bodyPr>
          <a:lstStyle/>
          <a:p>
            <a:pPr algn="ctr" defTabSz="914400" eaLnBrk="0" fontAlgn="base" hangingPunct="0">
              <a:spcAft>
                <a:spcPct val="0"/>
              </a:spcAft>
              <a:defRPr/>
            </a:pPr>
            <a:r>
              <a:rPr lang="zh-CN" altLang="en-US" sz="3735" b="1" kern="0" dirty="0">
                <a:solidFill>
                  <a:srgbClr val="1F6AAD"/>
                </a:solidFill>
                <a:latin typeface="楷体" panose="02010609060101010101" pitchFamily="49" charset="-122"/>
                <a:ea typeface="楷体" panose="02010609060101010101" pitchFamily="49" charset="-122"/>
                <a:cs typeface="Times New Roman" panose="02020603050405020304" pitchFamily="18" charset="0"/>
              </a:rPr>
              <a:t>建一流企业</a:t>
            </a:r>
            <a:r>
              <a:rPr lang="zh-CN" altLang="en-US" sz="3735" b="1" kern="0">
                <a:solidFill>
                  <a:srgbClr val="1F6AAD"/>
                </a:solidFill>
                <a:latin typeface="楷体" panose="02010609060101010101" pitchFamily="49" charset="-122"/>
                <a:ea typeface="楷体" panose="02010609060101010101" pitchFamily="49" charset="-122"/>
                <a:cs typeface="Times New Roman" panose="02020603050405020304" pitchFamily="18" charset="0"/>
              </a:rPr>
              <a:t>树百年品牌</a:t>
            </a:r>
            <a:endParaRPr lang="zh-CN" altLang="en-US" sz="3735" b="1" kern="0" dirty="0">
              <a:solidFill>
                <a:srgbClr val="1F6AAD"/>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1" name="图片 20"/>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0" y="1"/>
            <a:ext cx="12192000" cy="345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灯片编号占位符 5"/>
          <p:cNvSpPr txBox="1"/>
          <p:nvPr userDrawn="1"/>
        </p:nvSpPr>
        <p:spPr>
          <a:xfrm>
            <a:off x="11334324" y="6421965"/>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N">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sp>
        <p:nvSpPr>
          <p:cNvPr id="2" name="Holder 2"/>
          <p:cNvSpPr>
            <a:spLocks noGrp="1"/>
          </p:cNvSpPr>
          <p:nvPr>
            <p:ph type="title"/>
          </p:nvPr>
        </p:nvSpPr>
        <p:spPr>
          <a:xfrm>
            <a:off x="708237" y="-65055"/>
            <a:ext cx="10607885" cy="759877"/>
          </a:xfrm>
          <a:prstGeom prst="rect">
            <a:avLst/>
          </a:prstGeom>
        </p:spPr>
        <p:txBody>
          <a:bodyPr lIns="0" tIns="0" rIns="0" bIns="0" anchor="ctr"/>
          <a:lstStyle>
            <a:lvl1pPr>
              <a:defRPr b="1" baseline="0">
                <a:latin typeface="楷体" panose="02010609060101010101" pitchFamily="49" charset="-122"/>
                <a:ea typeface="楷体" panose="02010609060101010101" pitchFamily="49" charset="-122"/>
              </a:defRPr>
            </a:lvl1pPr>
          </a:lstStyle>
          <a:p>
            <a:endParaRPr dirty="0"/>
          </a:p>
        </p:txBody>
      </p:sp>
      <p:sp>
        <p:nvSpPr>
          <p:cNvPr id="20" name="灯片编号占位符 5"/>
          <p:cNvSpPr txBox="1"/>
          <p:nvPr userDrawn="1"/>
        </p:nvSpPr>
        <p:spPr>
          <a:xfrm>
            <a:off x="11334324" y="6421965"/>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
        <p:nvSpPr>
          <p:cNvPr id="12" name="bk object 17"/>
          <p:cNvSpPr/>
          <p:nvPr userDrawn="1"/>
        </p:nvSpPr>
        <p:spPr>
          <a:xfrm>
            <a:off x="0" y="697880"/>
            <a:ext cx="12192000" cy="0"/>
          </a:xfrm>
          <a:custGeom>
            <a:avLst/>
            <a:gdLst/>
            <a:ahLst/>
            <a:cxnLst/>
            <a:rect l="l" t="t" r="r" b="b"/>
            <a:pathLst>
              <a:path w="9144000">
                <a:moveTo>
                  <a:pt x="0" y="0"/>
                </a:moveTo>
                <a:lnTo>
                  <a:pt x="9144000" y="0"/>
                </a:lnTo>
              </a:path>
            </a:pathLst>
          </a:custGeom>
          <a:ln w="3175">
            <a:solidFill>
              <a:schemeClr val="accent3"/>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
        <p:nvSpPr>
          <p:cNvPr id="13" name="bk object 17"/>
          <p:cNvSpPr/>
          <p:nvPr userDrawn="1"/>
        </p:nvSpPr>
        <p:spPr>
          <a:xfrm>
            <a:off x="0" y="700939"/>
            <a:ext cx="12192000" cy="0"/>
          </a:xfrm>
          <a:custGeom>
            <a:avLst/>
            <a:gdLst/>
            <a:ahLst/>
            <a:cxnLst/>
            <a:rect l="l" t="t" r="r" b="b"/>
            <a:pathLst>
              <a:path w="9144000">
                <a:moveTo>
                  <a:pt x="0" y="0"/>
                </a:moveTo>
                <a:lnTo>
                  <a:pt x="9144000" y="0"/>
                </a:lnTo>
              </a:path>
            </a:pathLst>
          </a:custGeom>
          <a:ln w="3175">
            <a:solidFill>
              <a:schemeClr val="accent3"/>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content">
    <p:spTree>
      <p:nvGrpSpPr>
        <p:cNvPr id="1" name=""/>
        <p:cNvGrpSpPr/>
        <p:nvPr/>
      </p:nvGrpSpPr>
      <p:grpSpPr>
        <a:xfrm>
          <a:off x="0" y="0"/>
          <a:ext cx="0" cy="0"/>
          <a:chOff x="0" y="0"/>
          <a:chExt cx="0" cy="0"/>
        </a:xfrm>
      </p:grpSpPr>
      <p:sp>
        <p:nvSpPr>
          <p:cNvPr id="2" name="标题 1"/>
          <p:cNvSpPr>
            <a:spLocks noGrp="1"/>
          </p:cNvSpPr>
          <p:nvPr>
            <p:ph type="title"/>
          </p:nvPr>
        </p:nvSpPr>
        <p:spPr>
          <a:xfrm>
            <a:off x="442800" y="162000"/>
            <a:ext cx="7962900" cy="451304"/>
          </a:xfrm>
          <a:prstGeom prst="rect">
            <a:avLst/>
          </a:prstGeom>
        </p:spPr>
        <p:txBody>
          <a:bodyPr/>
          <a:lstStyle>
            <a:lvl1pPr>
              <a:defRPr kumimoji="1" lang="zh-CN" altLang="en-US" sz="2400" b="1" kern="1200" dirty="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zh-CN" altLang="en-US" dirty="0"/>
          </a:p>
        </p:txBody>
      </p:sp>
      <p:sp>
        <p:nvSpPr>
          <p:cNvPr id="6" name="内容占位符 5"/>
          <p:cNvSpPr>
            <a:spLocks noGrp="1"/>
          </p:cNvSpPr>
          <p:nvPr>
            <p:ph sz="quarter" idx="10"/>
          </p:nvPr>
        </p:nvSpPr>
        <p:spPr>
          <a:xfrm>
            <a:off x="1514475" y="1589088"/>
            <a:ext cx="8553450" cy="3490912"/>
          </a:xfrm>
          <a:prstGeom prst="rect">
            <a:avLst/>
          </a:prstGeom>
        </p:spPr>
        <p:txBody>
          <a:bodyPr/>
          <a:lstStyle>
            <a:lvl1pPr marL="0" indent="0">
              <a:buNone/>
              <a:defRPr lang="zh-CN" altLang="en-US" sz="1400" b="1"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628650" indent="-171450">
              <a:buFont typeface="Wingdings" panose="05000000000000000000" pitchFamily="2" charset="2"/>
              <a:buChar char="n"/>
              <a:defRPr lang="zh-CN" altLang="en-US" sz="1200" kern="1200" dirty="0" smtClean="0">
                <a:solidFill>
                  <a:schemeClr val="tx1">
                    <a:lumMod val="75000"/>
                    <a:lumOff val="25000"/>
                  </a:schemeClr>
                </a:solidFill>
                <a:latin typeface="微软雅黑 Light" panose="020B0502040204020203" charset="-122"/>
                <a:ea typeface="微软雅黑 Light" panose="020B0502040204020203" charset="-122"/>
                <a:cs typeface="微软雅黑 Light" panose="020B0502040204020203" charset="-122"/>
              </a:defRPr>
            </a:lvl2pPr>
          </a:lstStyle>
          <a:p>
            <a:pPr lvl="0"/>
            <a:r>
              <a:rPr lang="zh-CN" altLang="en-US"/>
              <a:t>单击此处编辑母版文本样式</a:t>
            </a:r>
            <a:endParaRPr lang="zh-CN" altLang="en-US"/>
          </a:p>
          <a:p>
            <a:pPr lvl="1"/>
            <a:r>
              <a:rPr lang="zh-CN" altLang="en-US"/>
              <a:t>第二级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N">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sp>
        <p:nvSpPr>
          <p:cNvPr id="20" name="灯片编号占位符 5"/>
          <p:cNvSpPr txBox="1"/>
          <p:nvPr userDrawn="1"/>
        </p:nvSpPr>
        <p:spPr>
          <a:xfrm>
            <a:off x="10798809" y="6371167"/>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BN">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sp>
        <p:nvSpPr>
          <p:cNvPr id="20" name="灯片编号占位符 5"/>
          <p:cNvSpPr txBox="1"/>
          <p:nvPr userDrawn="1"/>
        </p:nvSpPr>
        <p:spPr>
          <a:xfrm>
            <a:off x="11232670" y="6371167"/>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
        <p:nvSpPr>
          <p:cNvPr id="9" name="bk object 17"/>
          <p:cNvSpPr/>
          <p:nvPr userDrawn="1"/>
        </p:nvSpPr>
        <p:spPr>
          <a:xfrm>
            <a:off x="0" y="697880"/>
            <a:ext cx="12192000" cy="0"/>
          </a:xfrm>
          <a:custGeom>
            <a:avLst/>
            <a:gdLst/>
            <a:ahLst/>
            <a:cxnLst/>
            <a:rect l="l" t="t" r="r" b="b"/>
            <a:pathLst>
              <a:path w="9144000">
                <a:moveTo>
                  <a:pt x="0" y="0"/>
                </a:moveTo>
                <a:lnTo>
                  <a:pt x="9144000" y="0"/>
                </a:lnTo>
              </a:path>
            </a:pathLst>
          </a:custGeom>
          <a:ln w="19050">
            <a:solidFill>
              <a:srgbClr val="4F80BD"/>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 Id="rId3" Type="http://schemas.openxmlformats.org/officeDocument/2006/relationships/tags" Target="../tags/tag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pic>
        <p:nvPicPr>
          <p:cNvPr id="6" name="图片 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
        <p:nvSpPr>
          <p:cNvPr id="7" name="bk object 17"/>
          <p:cNvSpPr/>
          <p:nvPr userDrawn="1"/>
        </p:nvSpPr>
        <p:spPr>
          <a:xfrm>
            <a:off x="0" y="697880"/>
            <a:ext cx="12192000" cy="0"/>
          </a:xfrm>
          <a:custGeom>
            <a:avLst/>
            <a:gdLst/>
            <a:ahLst/>
            <a:cxnLst/>
            <a:rect l="l" t="t" r="r" b="b"/>
            <a:pathLst>
              <a:path w="9144000">
                <a:moveTo>
                  <a:pt x="0" y="0"/>
                </a:moveTo>
                <a:lnTo>
                  <a:pt x="9144000" y="0"/>
                </a:lnTo>
              </a:path>
            </a:pathLst>
          </a:custGeom>
          <a:ln w="3175">
            <a:solidFill>
              <a:schemeClr val="accent3"/>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
        <p:nvSpPr>
          <p:cNvPr id="8" name="bk object 17"/>
          <p:cNvSpPr/>
          <p:nvPr userDrawn="1"/>
        </p:nvSpPr>
        <p:spPr>
          <a:xfrm>
            <a:off x="0" y="700939"/>
            <a:ext cx="12192000" cy="0"/>
          </a:xfrm>
          <a:custGeom>
            <a:avLst/>
            <a:gdLst/>
            <a:ahLst/>
            <a:cxnLst/>
            <a:rect l="l" t="t" r="r" b="b"/>
            <a:pathLst>
              <a:path w="9144000">
                <a:moveTo>
                  <a:pt x="0" y="0"/>
                </a:moveTo>
                <a:lnTo>
                  <a:pt x="9144000" y="0"/>
                </a:lnTo>
              </a:path>
            </a:pathLst>
          </a:custGeom>
          <a:ln w="3175">
            <a:solidFill>
              <a:schemeClr val="accent3"/>
            </a:solidFill>
          </a:ln>
        </p:spPr>
        <p:style>
          <a:lnRef idx="1">
            <a:schemeClr val="accent5"/>
          </a:lnRef>
          <a:fillRef idx="0">
            <a:schemeClr val="accent5"/>
          </a:fillRef>
          <a:effectRef idx="0">
            <a:schemeClr val="accent5"/>
          </a:effectRef>
          <a:fontRef idx="minor">
            <a:schemeClr val="tx1"/>
          </a:fontRef>
        </p:style>
        <p:txBody>
          <a:bodyPr wrap="square" lIns="0" tIns="0" rIns="0" bIns="0" rtlCol="0">
            <a:noAutofit/>
          </a:bodyPr>
          <a:lstStyle/>
          <a:p>
            <a:pPr fontAlgn="base">
              <a:spcBef>
                <a:spcPct val="0"/>
              </a:spcBef>
              <a:spcAft>
                <a:spcPct val="0"/>
              </a:spcAft>
            </a:pPr>
            <a:endParaRPr sz="1705" dirty="0">
              <a:solidFill>
                <a:prstClr val="black"/>
              </a:solidFill>
              <a:latin typeface="仿宋" panose="02010609060101010101" pitchFamily="49" charset="-122"/>
              <a:ea typeface="仿宋"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3"/>
            </p:custDataLst>
          </p:nvPr>
        </p:nvGraphicFramePr>
        <p:xfrm>
          <a:off x="1506" y="1506"/>
          <a:ext cx="1505" cy="1505"/>
        </p:xfrm>
        <a:graphic>
          <a:graphicData uri="http://schemas.openxmlformats.org/presentationml/2006/ole">
            <mc:AlternateContent xmlns:mc="http://schemas.openxmlformats.org/markup-compatibility/2006">
              <mc:Choice xmlns:v="urn:schemas-microsoft-com:vml" Requires="v">
                <p:oleObj spid="_x0000_s14174" name="think-cell Slide" r:id="rId4" imgW="12700" imgH="12700" progId="TCLayout.ActiveDocument.1">
                  <p:embed/>
                </p:oleObj>
              </mc:Choice>
              <mc:Fallback>
                <p:oleObj name="think-cell Slide" r:id="rId4" imgW="12700" imgH="12700" progId="TCLayout.ActiveDocument.1">
                  <p:embed/>
                  <p:pic>
                    <p:nvPicPr>
                      <p:cNvPr id="0" name="图片 12834"/>
                      <p:cNvPicPr/>
                      <p:nvPr/>
                    </p:nvPicPr>
                    <p:blipFill>
                      <a:blip r:embed="rId5"/>
                      <a:stretch>
                        <a:fillRect/>
                      </a:stretch>
                    </p:blipFill>
                    <p:spPr>
                      <a:xfrm>
                        <a:off x="1506" y="1506"/>
                        <a:ext cx="1505" cy="1505"/>
                      </a:xfrm>
                      <a:prstGeom prst="rect">
                        <a:avLst/>
                      </a:prstGeom>
                    </p:spPr>
                  </p:pic>
                </p:oleObj>
              </mc:Fallback>
            </mc:AlternateContent>
          </a:graphicData>
        </a:graphic>
      </p:graphicFrame>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pPr fontAlgn="base">
              <a:spcBef>
                <a:spcPct val="0"/>
              </a:spcBef>
              <a:spcAft>
                <a:spcPct val="0"/>
              </a:spcAft>
            </a:pPr>
            <a:fld id="{BE6F71C9-ED53-4AFF-A43C-038BF099FA0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pPr fontAlgn="base">
              <a:spcBef>
                <a:spcPct val="0"/>
              </a:spcBef>
              <a:spcAft>
                <a:spcPct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pPr fontAlgn="base">
              <a:spcBef>
                <a:spcPct val="0"/>
              </a:spcBef>
              <a:spcAft>
                <a:spcPct val="0"/>
              </a:spcAft>
            </a:pPr>
            <a:fld id="{3E01EE5D-26FB-46D5-A381-ECFB35BF1D34}"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4.vml"/><Relationship Id="rId3" Type="http://schemas.openxmlformats.org/officeDocument/2006/relationships/slideLayout" Target="../slideLayouts/slideLayout5.xml"/><Relationship Id="rId2" Type="http://schemas.openxmlformats.org/officeDocument/2006/relationships/image" Target="../media/image11.wmf"/><Relationship Id="rId1" Type="http://schemas.openxmlformats.org/officeDocument/2006/relationships/package" Target="../embeddings/Workbook2.xls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8.xml"/><Relationship Id="rId7" Type="http://schemas.openxmlformats.org/officeDocument/2006/relationships/image" Target="../media/image10.wmf"/><Relationship Id="rId6" Type="http://schemas.openxmlformats.org/officeDocument/2006/relationships/package" Target="../embeddings/Presentation1.pptx"/><Relationship Id="rId5" Type="http://schemas.openxmlformats.org/officeDocument/2006/relationships/image" Target="../media/image9.wmf"/><Relationship Id="rId4" Type="http://schemas.openxmlformats.org/officeDocument/2006/relationships/oleObject" Target="../embeddings/oleObject2.bin"/><Relationship Id="rId3" Type="http://schemas.openxmlformats.org/officeDocument/2006/relationships/image" Target="../media/image8.png"/><Relationship Id="rId2" Type="http://schemas.openxmlformats.org/officeDocument/2006/relationships/image" Target="../media/image7.png"/><Relationship Id="rId10" Type="http://schemas.openxmlformats.org/officeDocument/2006/relationships/notesSlide" Target="../notesSlides/notesSlide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3.vml"/><Relationship Id="rId3" Type="http://schemas.openxmlformats.org/officeDocument/2006/relationships/slideLayout" Target="../slideLayouts/slideLayout5.xml"/><Relationship Id="rId2" Type="http://schemas.openxmlformats.org/officeDocument/2006/relationships/image" Target="../media/image11.wmf"/><Relationship Id="rId1" Type="http://schemas.openxmlformats.org/officeDocument/2006/relationships/package" Target="../embeddings/Workbook1.xls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a:spLocks noGrp="1"/>
          </p:cNvSpPr>
          <p:nvPr/>
        </p:nvSpPr>
        <p:spPr>
          <a:xfrm>
            <a:off x="641684" y="3733810"/>
            <a:ext cx="9873916" cy="1583754"/>
          </a:xfrm>
          <a:prstGeom prst="rect">
            <a:avLst/>
          </a:prstGeom>
        </p:spPr>
        <p:txBody>
          <a:bodyPr lIns="0" tIns="0" rIns="0" bIns="0" anchor="ctr">
            <a:normAutofit fontScale="50000"/>
          </a:bodyPr>
          <a:lstStyle>
            <a:lvl1pPr>
              <a:defRPr sz="3200" b="1" baseline="0">
                <a:solidFill>
                  <a:srgbClr val="0070C0"/>
                </a:solidFill>
                <a:latin typeface="Times New Roman" panose="02020603050405020304" pitchFamily="18" charset="0"/>
                <a:ea typeface="楷体" panose="02010609060101010101" pitchFamily="49" charset="-122"/>
              </a:defRPr>
            </a:lvl1pPr>
          </a:lstStyle>
          <a:p>
            <a:pPr algn="l" rtl="0">
              <a:lnSpc>
                <a:spcPct val="200000"/>
              </a:lnSpc>
            </a:pPr>
            <a:r>
              <a:rPr lang="zh-CN" altLang="en-US" dirty="0">
                <a:latin typeface="微软雅黑" panose="020B0503020204020204" pitchFamily="34" charset="-122"/>
                <a:ea typeface="微软雅黑" panose="020B0503020204020204" pitchFamily="34" charset="-122"/>
                <a:cs typeface="+mn-cs"/>
              </a:rPr>
              <a:t>蓝牙钥匙方案设计</a:t>
            </a:r>
            <a:endParaRPr lang="zh-CN" altLang="en-US" dirty="0">
              <a:latin typeface="微软雅黑" panose="020B0503020204020204" pitchFamily="34" charset="-122"/>
              <a:ea typeface="微软雅黑" panose="020B0503020204020204" pitchFamily="34" charset="-122"/>
              <a:cs typeface="+mn-cs"/>
            </a:endParaRPr>
          </a:p>
          <a:p>
            <a:pPr algn="l" rtl="0">
              <a:lnSpc>
                <a:spcPct val="200000"/>
              </a:lnSpc>
            </a:pPr>
            <a:r>
              <a:rPr lang="zh-CN" altLang="en-US" sz="2400" dirty="0">
                <a:latin typeface="微软雅黑" panose="020B0503020204020204" pitchFamily="34" charset="-122"/>
                <a:ea typeface="微软雅黑" panose="020B0503020204020204" pitchFamily="34" charset="-122"/>
                <a:cs typeface="+mn-cs"/>
              </a:rPr>
              <a:t>邓利华</a:t>
            </a:r>
            <a:r>
              <a:rPr lang="en-US" altLang="zh-CN" sz="2400" dirty="0">
                <a:latin typeface="微软雅黑" panose="020B0503020204020204" pitchFamily="34" charset="-122"/>
                <a:ea typeface="微软雅黑" panose="020B0503020204020204" pitchFamily="34" charset="-122"/>
                <a:cs typeface="+mn-cs"/>
              </a:rPr>
              <a:t>/</a:t>
            </a:r>
            <a:r>
              <a:rPr lang="zh-CN" altLang="en-US" sz="2400" dirty="0">
                <a:latin typeface="微软雅黑" panose="020B0503020204020204" pitchFamily="34" charset="-122"/>
                <a:ea typeface="微软雅黑" panose="020B0503020204020204" pitchFamily="34" charset="-122"/>
                <a:cs typeface="+mn-cs"/>
              </a:rPr>
              <a:t>车端开发科</a:t>
            </a:r>
            <a:r>
              <a:rPr lang="en-US" altLang="zh-CN" dirty="0">
                <a:latin typeface="微软雅黑" panose="020B0503020204020204" pitchFamily="34" charset="-122"/>
                <a:ea typeface="微软雅黑" panose="020B0503020204020204" pitchFamily="34" charset="-122"/>
                <a:cs typeface="+mn-cs"/>
              </a:rPr>
              <a:t>/</a:t>
            </a:r>
            <a:r>
              <a:rPr lang="zh-CN" altLang="en-US" sz="2400" dirty="0">
                <a:solidFill>
                  <a:srgbClr val="0070C0"/>
                </a:solidFill>
                <a:latin typeface="微软雅黑" panose="020B0503020204020204" pitchFamily="34" charset="-122"/>
                <a:ea typeface="微软雅黑" panose="020B0503020204020204" pitchFamily="34" charset="-122"/>
                <a:cs typeface="+mn-cs"/>
              </a:rPr>
              <a:t>智能车联研发部 </a:t>
            </a:r>
            <a:r>
              <a:rPr lang="en-US" altLang="zh-CN" sz="2400" dirty="0">
                <a:solidFill>
                  <a:srgbClr val="0070C0"/>
                </a:solidFill>
                <a:latin typeface="微软雅黑" panose="020B0503020204020204" pitchFamily="34" charset="-122"/>
                <a:ea typeface="微软雅黑" panose="020B0503020204020204" pitchFamily="34" charset="-122"/>
                <a:cs typeface="+mn-cs"/>
              </a:rPr>
              <a:t>| </a:t>
            </a:r>
            <a:r>
              <a:rPr lang="zh-CN" altLang="en-US" sz="2400" dirty="0">
                <a:solidFill>
                  <a:srgbClr val="0070C0"/>
                </a:solidFill>
                <a:latin typeface="微软雅黑" panose="020B0503020204020204" pitchFamily="34" charset="-122"/>
                <a:ea typeface="微软雅黑" panose="020B0503020204020204" pitchFamily="34" charset="-122"/>
                <a:cs typeface="+mn-cs"/>
              </a:rPr>
              <a:t>智能网联</a:t>
            </a:r>
            <a:r>
              <a:rPr lang="zh-CN" altLang="en-US" sz="2400" dirty="0">
                <a:latin typeface="微软雅黑" panose="020B0503020204020204" pitchFamily="34" charset="-122"/>
                <a:ea typeface="微软雅黑" panose="020B0503020204020204" pitchFamily="34" charset="-122"/>
                <a:cs typeface="+mn-cs"/>
              </a:rPr>
              <a:t>研究院</a:t>
            </a:r>
            <a:endParaRPr lang="zh-CN" altLang="en-US" sz="2400" dirty="0">
              <a:latin typeface="微软雅黑" panose="020B0503020204020204" pitchFamily="34" charset="-122"/>
              <a:ea typeface="微软雅黑" panose="020B0503020204020204" pitchFamily="34" charset="-122"/>
              <a:cs typeface="+mn-cs"/>
            </a:endParaRPr>
          </a:p>
          <a:p>
            <a:pPr algn="l" rtl="0">
              <a:lnSpc>
                <a:spcPct val="200000"/>
              </a:lnSpc>
            </a:pPr>
            <a:r>
              <a:rPr lang="en-US" altLang="zh-CN" sz="2400" dirty="0">
                <a:solidFill>
                  <a:srgbClr val="0070C0"/>
                </a:solidFill>
                <a:latin typeface="微软雅黑" panose="020B0503020204020204" pitchFamily="34" charset="-122"/>
                <a:ea typeface="微软雅黑" panose="020B0503020204020204" pitchFamily="34" charset="-122"/>
                <a:cs typeface="+mn-cs"/>
              </a:rPr>
              <a:t>2020/8/3</a:t>
            </a:r>
            <a:endParaRPr lang="en-US" altLang="zh-CN" sz="2400"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643890" y="169545"/>
            <a:ext cx="53930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TSP-&gt;Tbox</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查询</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6</a:t>
            </a:r>
            <a:endParaRPr lang="en-US" sz="2400" b="1" dirty="0">
              <a:solidFill>
                <a:schemeClr val="bg1"/>
              </a:solidFill>
              <a:latin typeface="Calibri" panose="020F0502020204030204" charset="0"/>
            </a:endParaRPr>
          </a:p>
        </p:txBody>
      </p:sp>
      <p:sp>
        <p:nvSpPr>
          <p:cNvPr id="8" name="矩形 7"/>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1625" y="793750"/>
            <a:ext cx="1355090" cy="368300"/>
          </a:xfrm>
          <a:prstGeom prst="rect">
            <a:avLst/>
          </a:prstGeom>
          <a:solidFill>
            <a:schemeClr val="accent6">
              <a:lumMod val="40000"/>
              <a:lumOff val="60000"/>
            </a:schemeClr>
          </a:solidFill>
        </p:spPr>
        <p:txBody>
          <a:bodyPr wrap="square" rtlCol="0">
            <a:spAutoFit/>
          </a:bodyPr>
          <a:lstStyle/>
          <a:p>
            <a:r>
              <a:rPr lang="zh-CN" altLang="en-US"/>
              <a:t>查询（预留）</a:t>
            </a:r>
            <a:endParaRPr lang="zh-CN" altLang="en-US"/>
          </a:p>
        </p:txBody>
      </p:sp>
      <p:sp>
        <p:nvSpPr>
          <p:cNvPr id="19" name="文本框 18"/>
          <p:cNvSpPr txBox="1"/>
          <p:nvPr/>
        </p:nvSpPr>
        <p:spPr>
          <a:xfrm>
            <a:off x="280670" y="2235835"/>
            <a:ext cx="1355090" cy="368300"/>
          </a:xfrm>
          <a:prstGeom prst="rect">
            <a:avLst/>
          </a:prstGeom>
          <a:solidFill>
            <a:schemeClr val="accent6">
              <a:lumMod val="40000"/>
              <a:lumOff val="60000"/>
            </a:schemeClr>
          </a:solidFill>
        </p:spPr>
        <p:txBody>
          <a:bodyPr wrap="square" rtlCol="0">
            <a:spAutoFit/>
          </a:bodyPr>
          <a:lstStyle/>
          <a:p>
            <a:r>
              <a:rPr lang="zh-CN" altLang="en-US"/>
              <a:t>查询应答</a:t>
            </a:r>
            <a:endParaRPr lang="zh-CN" altLang="en-US"/>
          </a:p>
        </p:txBody>
      </p:sp>
      <p:sp>
        <p:nvSpPr>
          <p:cNvPr id="6" name="文本框 5"/>
          <p:cNvSpPr txBox="1"/>
          <p:nvPr/>
        </p:nvSpPr>
        <p:spPr>
          <a:xfrm>
            <a:off x="219075" y="3677285"/>
            <a:ext cx="1416685" cy="368300"/>
          </a:xfrm>
          <a:prstGeom prst="rect">
            <a:avLst/>
          </a:prstGeom>
          <a:solidFill>
            <a:schemeClr val="accent6">
              <a:lumMod val="40000"/>
              <a:lumOff val="60000"/>
            </a:schemeClr>
          </a:solidFill>
        </p:spPr>
        <p:txBody>
          <a:bodyPr wrap="square" rtlCol="0">
            <a:spAutoFit/>
          </a:bodyPr>
          <a:lstStyle/>
          <a:p>
            <a:r>
              <a:rPr lang="zh-CN" altLang="en-US"/>
              <a:t>查询（预留）</a:t>
            </a:r>
            <a:endParaRPr lang="zh-CN" altLang="en-US"/>
          </a:p>
        </p:txBody>
      </p:sp>
      <p:sp>
        <p:nvSpPr>
          <p:cNvPr id="7" name="文本框 6"/>
          <p:cNvSpPr txBox="1"/>
          <p:nvPr/>
        </p:nvSpPr>
        <p:spPr>
          <a:xfrm>
            <a:off x="301625" y="5256530"/>
            <a:ext cx="1355090" cy="368300"/>
          </a:xfrm>
          <a:prstGeom prst="rect">
            <a:avLst/>
          </a:prstGeom>
          <a:solidFill>
            <a:schemeClr val="accent6">
              <a:lumMod val="40000"/>
              <a:lumOff val="60000"/>
            </a:schemeClr>
          </a:solidFill>
        </p:spPr>
        <p:txBody>
          <a:bodyPr wrap="square" rtlCol="0">
            <a:spAutoFit/>
          </a:bodyPr>
          <a:lstStyle/>
          <a:p>
            <a:r>
              <a:rPr lang="zh-CN" altLang="en-US"/>
              <a:t>查询应答</a:t>
            </a:r>
            <a:endParaRPr lang="zh-CN" altLang="en-US"/>
          </a:p>
        </p:txBody>
      </p:sp>
      <p:graphicFrame>
        <p:nvGraphicFramePr>
          <p:cNvPr id="2" name="表格 1"/>
          <p:cNvGraphicFramePr/>
          <p:nvPr/>
        </p:nvGraphicFramePr>
        <p:xfrm>
          <a:off x="1635760" y="793750"/>
          <a:ext cx="7382510" cy="1219200"/>
        </p:xfrm>
        <a:graphic>
          <a:graphicData uri="http://schemas.openxmlformats.org/drawingml/2006/table">
            <a:tbl>
              <a:tblPr firstRow="1" bandRow="1">
                <a:tableStyleId>{5C22544A-7EE6-4342-B048-85BDC9FD1C3A}</a:tableStyleId>
              </a:tblPr>
              <a:tblGrid>
                <a:gridCol w="637540"/>
                <a:gridCol w="780415"/>
                <a:gridCol w="969010"/>
                <a:gridCol w="1554480"/>
                <a:gridCol w="927100"/>
                <a:gridCol w="827405"/>
                <a:gridCol w="843280"/>
                <a:gridCol w="843280"/>
              </a:tblGrid>
              <a:tr h="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2">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rPr>
                        <a:t>2</a:t>
                      </a:r>
                      <a:r>
                        <a:rPr lang="zh-CN" altLang="en-US" sz="1400">
                          <a:ea typeface="宋体" panose="02010600030101010101" pitchFamily="2" charset="-122"/>
                        </a:rPr>
                        <a:t>：查询</a:t>
                      </a: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1.</a:t>
                      </a:r>
                      <a:r>
                        <a:rPr lang="zh-CN" altLang="en-US" sz="1400">
                          <a:ea typeface="宋体" panose="02010600030101010101" pitchFamily="2" charset="-122"/>
                          <a:sym typeface="+mn-ea"/>
                        </a:rPr>
                        <a:t>查询特定钥匙</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r>
                        <a:rPr lang="en-US" altLang="zh-CN" sz="1400"/>
                        <a:t>    N</a:t>
                      </a:r>
                      <a:endParaRPr lang="en-US" altLang="zh-CN" sz="1400"/>
                    </a:p>
                  </a:txBody>
                  <a:tcPr/>
                </a:tc>
                <a:tc>
                  <a:txBody>
                    <a:bodyPr/>
                    <a:p>
                      <a:pPr>
                        <a:buNone/>
                      </a:pPr>
                      <a:endParaRPr lang="zh-CN" altLang="en-US" sz="1400"/>
                    </a:p>
                  </a:txBody>
                  <a:tcPr/>
                </a:tc>
              </a:tr>
            </a:tbl>
          </a:graphicData>
        </a:graphic>
      </p:graphicFrame>
      <p:graphicFrame>
        <p:nvGraphicFramePr>
          <p:cNvPr id="5" name="表格 4"/>
          <p:cNvGraphicFramePr/>
          <p:nvPr/>
        </p:nvGraphicFramePr>
        <p:xfrm>
          <a:off x="1595755" y="2235835"/>
          <a:ext cx="10020935" cy="1219200"/>
        </p:xfrm>
        <a:graphic>
          <a:graphicData uri="http://schemas.openxmlformats.org/drawingml/2006/table">
            <a:tbl>
              <a:tblPr firstRow="1" bandRow="1">
                <a:tableStyleId>{5C22544A-7EE6-4342-B048-85BDC9FD1C3A}</a:tableStyleId>
              </a:tblPr>
              <a:tblGrid>
                <a:gridCol w="638175"/>
                <a:gridCol w="750570"/>
                <a:gridCol w="901065"/>
                <a:gridCol w="1681480"/>
                <a:gridCol w="1679575"/>
                <a:gridCol w="865505"/>
                <a:gridCol w="796925"/>
                <a:gridCol w="1006475"/>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rowSpan="2">
                  <a:txBody>
                    <a:bodyPr/>
                    <a:p>
                      <a:pPr algn="ctr">
                        <a:buNone/>
                      </a:pPr>
                      <a:r>
                        <a:rPr lang="zh-CN" altLang="en-US" sz="1400">
                          <a:sym typeface="+mn-ea"/>
                        </a:rPr>
                        <a:t>查询结果</a:t>
                      </a:r>
                      <a:endParaRPr lang="zh-CN" altLang="en-US" sz="1400">
                        <a:sym typeface="+mn-ea"/>
                      </a:endParaRPr>
                    </a:p>
                  </a:txBody>
                  <a:tcPr/>
                </a:tc>
                <a:tc gridSpan="3">
                  <a:txBody>
                    <a:bodyPr/>
                    <a:p>
                      <a:pPr>
                        <a:buNone/>
                      </a:pPr>
                      <a:r>
                        <a:rPr lang="en-US" altLang="zh-CN" sz="1400">
                          <a:solidFill>
                            <a:schemeClr val="bg1"/>
                          </a:solidFill>
                          <a:sym typeface="+mn-ea"/>
                        </a:rPr>
                        <a:t>            </a:t>
                      </a:r>
                      <a:r>
                        <a:rPr lang="zh-CN" altLang="en-US" sz="1400">
                          <a:solidFill>
                            <a:schemeClr val="bg1"/>
                          </a:solidFill>
                          <a:sym typeface="+mn-ea"/>
                        </a:rPr>
                        <a:t>查询数据内容</a:t>
                      </a:r>
                      <a:endParaRPr lang="zh-CN" altLang="en-US" sz="1400">
                        <a:solidFill>
                          <a:schemeClr val="bg1"/>
                        </a:solidFill>
                        <a:sym typeface="+mn-ea"/>
                      </a:endParaRPr>
                    </a:p>
                  </a:txBody>
                  <a:tcPr/>
                </a:tc>
                <a:tc hMerge="1">
                  <a:tcPr/>
                </a:tc>
                <a:tc hMerge="1">
                  <a:tcPr/>
                </a:tc>
              </a:tr>
              <a:tr h="0">
                <a:tc vMerge="1">
                  <a:tcPr/>
                </a:tc>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a:buNone/>
                      </a:pPr>
                      <a:r>
                        <a:rPr lang="zh-CN" altLang="en-US" sz="1400"/>
                        <a:t>用户类型</a:t>
                      </a:r>
                      <a:endParaRPr lang="zh-CN" altLang="en-US" sz="1400"/>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r>
              <a:tr h="186690">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rPr>
                        <a:t>2</a:t>
                      </a:r>
                      <a:r>
                        <a:rPr lang="zh-CN" altLang="en-US" sz="1400">
                          <a:ea typeface="宋体" panose="02010600030101010101" pitchFamily="2" charset="-122"/>
                        </a:rPr>
                        <a:t>：查询</a:t>
                      </a: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1.</a:t>
                      </a:r>
                      <a:r>
                        <a:rPr lang="zh-CN" altLang="en-US" sz="1400">
                          <a:ea typeface="宋体" panose="02010600030101010101" pitchFamily="2" charset="-122"/>
                          <a:sym typeface="+mn-ea"/>
                        </a:rPr>
                        <a:t>查询特定钥匙</a:t>
                      </a:r>
                      <a:endParaRPr lang="zh-CN" altLang="en-US" sz="1400">
                        <a:ea typeface="宋体" panose="02010600030101010101" pitchFamily="2" charset="-122"/>
                      </a:endParaRPr>
                    </a:p>
                  </a:txBody>
                  <a:tcPr/>
                </a:tc>
                <a:tc>
                  <a:txBody>
                    <a:bodyPr/>
                    <a:p>
                      <a:pPr>
                        <a:buNone/>
                      </a:pP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9" name="表格 8"/>
          <p:cNvGraphicFramePr/>
          <p:nvPr/>
        </p:nvGraphicFramePr>
        <p:xfrm>
          <a:off x="1595755" y="3677285"/>
          <a:ext cx="7822565" cy="1235075"/>
        </p:xfrm>
        <a:graphic>
          <a:graphicData uri="http://schemas.openxmlformats.org/drawingml/2006/table">
            <a:tbl>
              <a:tblPr firstRow="1" bandRow="1">
                <a:tableStyleId>{5C22544A-7EE6-4342-B048-85BDC9FD1C3A}</a:tableStyleId>
              </a:tblPr>
              <a:tblGrid>
                <a:gridCol w="870585"/>
                <a:gridCol w="898525"/>
                <a:gridCol w="1275080"/>
                <a:gridCol w="1590040"/>
                <a:gridCol w="1071245"/>
                <a:gridCol w="1058545"/>
                <a:gridCol w="1058545"/>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32067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rPr>
                        <a:t>2</a:t>
                      </a:r>
                      <a:r>
                        <a:rPr lang="zh-CN" altLang="en-US" sz="1400">
                          <a:ea typeface="宋体" panose="02010600030101010101" pitchFamily="2" charset="-122"/>
                        </a:rPr>
                        <a:t>：查询</a:t>
                      </a: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2.</a:t>
                      </a:r>
                      <a:r>
                        <a:rPr lang="zh-CN" altLang="en-US" sz="1400">
                          <a:ea typeface="宋体" panose="02010600030101010101" pitchFamily="2" charset="-122"/>
                          <a:sym typeface="+mn-ea"/>
                        </a:rPr>
                        <a:t>查询所有钥匙</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11" name="表格 10"/>
          <p:cNvGraphicFramePr/>
          <p:nvPr/>
        </p:nvGraphicFramePr>
        <p:xfrm>
          <a:off x="1595755" y="5256530"/>
          <a:ext cx="10439400" cy="1219200"/>
        </p:xfrm>
        <a:graphic>
          <a:graphicData uri="http://schemas.openxmlformats.org/drawingml/2006/table">
            <a:tbl>
              <a:tblPr firstRow="1" bandRow="1">
                <a:tableStyleId>{5C22544A-7EE6-4342-B048-85BDC9FD1C3A}</a:tableStyleId>
              </a:tblPr>
              <a:tblGrid>
                <a:gridCol w="648335"/>
                <a:gridCol w="768985"/>
                <a:gridCol w="955040"/>
                <a:gridCol w="1426210"/>
                <a:gridCol w="899160"/>
                <a:gridCol w="843280"/>
                <a:gridCol w="1040130"/>
                <a:gridCol w="821690"/>
                <a:gridCol w="951865"/>
                <a:gridCol w="968375"/>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rowSpan="2">
                  <a:txBody>
                    <a:bodyPr/>
                    <a:p>
                      <a:pPr algn="ctr">
                        <a:buNone/>
                      </a:pPr>
                      <a:r>
                        <a:rPr lang="zh-CN" altLang="en-US" sz="1400">
                          <a:sym typeface="+mn-ea"/>
                        </a:rPr>
                        <a:t>查询结果</a:t>
                      </a:r>
                      <a:endParaRPr lang="zh-CN" altLang="en-US" sz="1400">
                        <a:sym typeface="+mn-ea"/>
                      </a:endParaRPr>
                    </a:p>
                  </a:txBody>
                  <a:tcPr/>
                </a:tc>
                <a:tc gridSpan="4">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hMerge="1">
                  <a:tcPr/>
                </a:tc>
                <a:tc>
                  <a:txBody>
                    <a:bodyPr/>
                    <a:p>
                      <a:pPr>
                        <a:buNone/>
                      </a:pPr>
                      <a:endParaRPr lang="zh-CN" altLang="en-US" sz="1400">
                        <a:solidFill>
                          <a:schemeClr val="bg1"/>
                        </a:solidFill>
                        <a:sym typeface="+mn-ea"/>
                      </a:endParaRPr>
                    </a:p>
                  </a:txBody>
                  <a:tcPr/>
                </a:tc>
              </a:tr>
              <a:tr h="304800">
                <a:tc vMerge="1">
                  <a:tcPr/>
                </a:tc>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钥匙数量</a:t>
                      </a:r>
                      <a:endParaRPr lang="zh-CN" altLang="en-US" sz="1400"/>
                    </a:p>
                  </a:txBody>
                  <a:tcPr/>
                </a:tc>
                <a:tc>
                  <a:txBody>
                    <a:bodyPr/>
                    <a:p>
                      <a:pPr>
                        <a:buNone/>
                      </a:pPr>
                      <a:r>
                        <a:rPr lang="zh-CN" altLang="en-US" sz="1400"/>
                        <a:t>钥匙</a:t>
                      </a:r>
                      <a:r>
                        <a:rPr lang="en-US" altLang="zh-CN" sz="1400"/>
                        <a:t>ID</a:t>
                      </a:r>
                      <a:endParaRPr lang="en-US" altLang="zh-CN" sz="1400"/>
                    </a:p>
                  </a:txBody>
                  <a:tcPr/>
                </a:tc>
                <a:tc>
                  <a:txBody>
                    <a:bodyPr/>
                    <a:p>
                      <a:pPr>
                        <a:buNone/>
                      </a:pPr>
                      <a:r>
                        <a:rPr lang="zh-CN" altLang="en-US" sz="1400"/>
                        <a:t>用户类型</a:t>
                      </a:r>
                      <a:endParaRPr lang="zh-CN" altLang="en-US" sz="1400"/>
                    </a:p>
                  </a:txBody>
                  <a:tcPr/>
                </a:tc>
                <a:tc>
                  <a:txBody>
                    <a:bodyPr/>
                    <a:p>
                      <a:pPr>
                        <a:buNone/>
                      </a:pPr>
                      <a:r>
                        <a:rPr lang="zh-CN" altLang="en-US" sz="1400"/>
                        <a:t>钥匙列表</a:t>
                      </a:r>
                      <a:endParaRPr lang="zh-CN" altLang="en-US" sz="1400"/>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9*</a:t>
                      </a:r>
                      <a:r>
                        <a:rPr lang="zh-CN" altLang="en-US" sz="1400">
                          <a:ea typeface="宋体" panose="02010600030101010101" pitchFamily="2" charset="-122"/>
                        </a:rPr>
                        <a:t>（</a:t>
                      </a:r>
                      <a:r>
                        <a:rPr lang="en-US" altLang="zh-CN" sz="1400">
                          <a:ea typeface="宋体" panose="02010600030101010101" pitchFamily="2" charset="-122"/>
                        </a:rPr>
                        <a:t>N-1</a:t>
                      </a:r>
                      <a:r>
                        <a:rPr lang="zh-CN" altLang="en-US" sz="1400">
                          <a:ea typeface="宋体" panose="02010600030101010101" pitchFamily="2" charset="-122"/>
                        </a:rPr>
                        <a:t>）</a:t>
                      </a:r>
                      <a:endParaRPr lang="zh-CN" altLang="en-US" sz="1400">
                        <a:ea typeface="宋体" panose="02010600030101010101" pitchFamily="2" charset="-122"/>
                      </a:endParaRPr>
                    </a:p>
                  </a:txBody>
                  <a:tcPr/>
                </a:tc>
              </a:tr>
              <a:tr h="186690">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rPr>
                        <a:t>2</a:t>
                      </a:r>
                      <a:r>
                        <a:rPr lang="zh-CN" altLang="en-US" sz="1400">
                          <a:ea typeface="宋体" panose="02010600030101010101" pitchFamily="2" charset="-122"/>
                        </a:rPr>
                        <a:t>：查询</a:t>
                      </a: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2.</a:t>
                      </a:r>
                      <a:r>
                        <a:rPr lang="zh-CN" altLang="en-US" sz="1400">
                          <a:ea typeface="宋体" panose="02010600030101010101" pitchFamily="2" charset="-122"/>
                          <a:sym typeface="+mn-ea"/>
                        </a:rPr>
                        <a:t>查询所有钥匙</a:t>
                      </a:r>
                      <a:endParaRPr lang="zh-CN" altLang="en-US" sz="1400">
                        <a:ea typeface="宋体" panose="02010600030101010101" pitchFamily="2" charset="-122"/>
                      </a:endParaRPr>
                    </a:p>
                  </a:txBody>
                  <a:tcPr/>
                </a:tc>
                <a:tc>
                  <a:txBody>
                    <a:bodyPr/>
                    <a:p>
                      <a:pPr>
                        <a:buNone/>
                      </a:pPr>
                      <a:r>
                        <a:rPr lang="zh-CN" altLang="en-US" sz="1400">
                          <a:solidFill>
                            <a:srgbClr val="FF0000"/>
                          </a:solidFill>
                          <a:ea typeface="宋体" panose="02010600030101010101" pitchFamily="2" charset="-122"/>
                        </a:rPr>
                        <a:t>查询状态</a:t>
                      </a:r>
                      <a:endParaRPr lang="zh-CN" altLang="en-US" sz="1400">
                        <a:solidFill>
                          <a:srgbClr val="FF0000"/>
                        </a:solidFill>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643890" y="169545"/>
            <a:ext cx="53930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TSP-&gt;Tbox</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删除</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7</a:t>
            </a:r>
            <a:endParaRPr lang="en-US" sz="2400" b="1" dirty="0">
              <a:solidFill>
                <a:schemeClr val="bg1"/>
              </a:solidFill>
              <a:latin typeface="Calibri" panose="020F0502020204030204" charset="0"/>
            </a:endParaRPr>
          </a:p>
        </p:txBody>
      </p:sp>
      <p:sp>
        <p:nvSpPr>
          <p:cNvPr id="8" name="矩形 7"/>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43890" y="1091565"/>
            <a:ext cx="864235" cy="368300"/>
          </a:xfrm>
          <a:prstGeom prst="rect">
            <a:avLst/>
          </a:prstGeom>
          <a:solidFill>
            <a:schemeClr val="accent6">
              <a:lumMod val="40000"/>
              <a:lumOff val="60000"/>
            </a:schemeClr>
          </a:solidFill>
        </p:spPr>
        <p:txBody>
          <a:bodyPr wrap="square" rtlCol="0">
            <a:spAutoFit/>
          </a:bodyPr>
          <a:lstStyle/>
          <a:p>
            <a:r>
              <a:rPr lang="zh-CN" altLang="en-US"/>
              <a:t>删除</a:t>
            </a:r>
            <a:endParaRPr lang="zh-CN" altLang="en-US"/>
          </a:p>
        </p:txBody>
      </p:sp>
      <p:sp>
        <p:nvSpPr>
          <p:cNvPr id="10" name="文本框 9"/>
          <p:cNvSpPr txBox="1"/>
          <p:nvPr/>
        </p:nvSpPr>
        <p:spPr>
          <a:xfrm>
            <a:off x="1315085" y="5535295"/>
            <a:ext cx="7328535" cy="306705"/>
          </a:xfrm>
          <a:prstGeom prst="rect">
            <a:avLst/>
          </a:prstGeom>
          <a:solidFill>
            <a:schemeClr val="accent6">
              <a:lumMod val="40000"/>
              <a:lumOff val="60000"/>
            </a:schemeClr>
          </a:solidFill>
        </p:spPr>
        <p:txBody>
          <a:bodyPr wrap="square" rtlCol="0">
            <a:spAutoFit/>
          </a:bodyPr>
          <a:lstStyle/>
          <a:p>
            <a:r>
              <a:rPr lang="en-US" altLang="zh-CN" sz="1400">
                <a:sym typeface="+mn-ea"/>
              </a:rPr>
              <a:t>TBOX </a:t>
            </a:r>
            <a:r>
              <a:rPr lang="zh-CN" altLang="en-US" sz="1400">
                <a:sym typeface="+mn-ea"/>
              </a:rPr>
              <a:t>应答：字段：删除结果；长度：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graphicFrame>
        <p:nvGraphicFramePr>
          <p:cNvPr id="2" name="表格 1"/>
          <p:cNvGraphicFramePr/>
          <p:nvPr/>
        </p:nvGraphicFramePr>
        <p:xfrm>
          <a:off x="1508125" y="1091565"/>
          <a:ext cx="8825230" cy="1219200"/>
        </p:xfrm>
        <a:graphic>
          <a:graphicData uri="http://schemas.openxmlformats.org/drawingml/2006/table">
            <a:tbl>
              <a:tblPr firstRow="1" bandRow="1">
                <a:tableStyleId>{5C22544A-7EE6-4342-B048-85BDC9FD1C3A}</a:tableStyleId>
              </a:tblPr>
              <a:tblGrid>
                <a:gridCol w="691515"/>
                <a:gridCol w="846455"/>
                <a:gridCol w="949960"/>
                <a:gridCol w="1569720"/>
                <a:gridCol w="1222375"/>
                <a:gridCol w="897255"/>
                <a:gridCol w="1114425"/>
                <a:gridCol w="1533525"/>
              </a:tblGrid>
              <a:tr h="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2">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rPr>
                        <a:t>3</a:t>
                      </a:r>
                      <a:r>
                        <a:rPr lang="zh-CN" altLang="en-US" sz="1400">
                          <a:ea typeface="宋体" panose="02010600030101010101" pitchFamily="2" charset="-122"/>
                        </a:rPr>
                        <a:t>：删除</a:t>
                      </a:r>
                      <a:endParaRPr lang="zh-CN" altLang="en-US" sz="1400">
                        <a:ea typeface="宋体" panose="02010600030101010101" pitchFamily="2" charset="-122"/>
                      </a:endParaRPr>
                    </a:p>
                  </a:txBody>
                  <a:tcPr/>
                </a:tc>
                <a:tc>
                  <a:txBody>
                    <a:bodyPr/>
                    <a:p>
                      <a:pPr>
                        <a:buNone/>
                      </a:pPr>
                      <a:r>
                        <a:rPr lang="en-US" altLang="zh-CN" sz="1400">
                          <a:sym typeface="+mn-ea"/>
                        </a:rPr>
                        <a:t>1</a:t>
                      </a:r>
                      <a:r>
                        <a:rPr lang="zh-CN" altLang="en-US" sz="1400">
                          <a:ea typeface="宋体" panose="02010600030101010101" pitchFamily="2" charset="-122"/>
                          <a:sym typeface="+mn-ea"/>
                        </a:rPr>
                        <a:t>：删除某把钥匙</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r>
                        <a:rPr lang="en-US" altLang="zh-CN" sz="1400"/>
                        <a:t>     N</a:t>
                      </a:r>
                      <a:endParaRPr lang="en-US" altLang="zh-CN" sz="1400"/>
                    </a:p>
                  </a:txBody>
                  <a:tcPr/>
                </a:tc>
                <a:tc>
                  <a:txBody>
                    <a:bodyPr/>
                    <a:p>
                      <a:pPr>
                        <a:buNone/>
                      </a:pPr>
                      <a:endParaRPr lang="zh-CN" altLang="en-US" sz="1400"/>
                    </a:p>
                  </a:txBody>
                  <a:tcPr/>
                </a:tc>
              </a:tr>
            </a:tbl>
          </a:graphicData>
        </a:graphic>
      </p:graphicFrame>
      <p:graphicFrame>
        <p:nvGraphicFramePr>
          <p:cNvPr id="5" name="表格 4"/>
          <p:cNvGraphicFramePr/>
          <p:nvPr/>
        </p:nvGraphicFramePr>
        <p:xfrm>
          <a:off x="1508125" y="4138930"/>
          <a:ext cx="8150860" cy="1235075"/>
        </p:xfrm>
        <a:graphic>
          <a:graphicData uri="http://schemas.openxmlformats.org/drawingml/2006/table">
            <a:tbl>
              <a:tblPr firstRow="1" bandRow="1">
                <a:tableStyleId>{5C22544A-7EE6-4342-B048-85BDC9FD1C3A}</a:tableStyleId>
              </a:tblPr>
              <a:tblGrid>
                <a:gridCol w="738926"/>
                <a:gridCol w="762641"/>
                <a:gridCol w="1082249"/>
                <a:gridCol w="1703705"/>
                <a:gridCol w="1093672"/>
                <a:gridCol w="1510665"/>
                <a:gridCol w="1259205"/>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rowSpan="2">
                  <a:txBody>
                    <a:bodyPr/>
                    <a:p>
                      <a:pPr>
                        <a:buNone/>
                      </a:pPr>
                      <a:r>
                        <a:rPr lang="zh-CN" altLang="en-US" sz="1400">
                          <a:sym typeface="+mn-ea"/>
                        </a:rPr>
                        <a:t>云端签名长度</a:t>
                      </a:r>
                      <a:endParaRPr lang="zh-CN" altLang="en-US" sz="1400">
                        <a:sym typeface="+mn-ea"/>
                      </a:endParaRPr>
                    </a:p>
                    <a:p>
                      <a:pPr>
                        <a:buNone/>
                      </a:pPr>
                      <a:endParaRPr lang="zh-CN" altLang="en-US" sz="1400"/>
                    </a:p>
                  </a:txBody>
                  <a:tcPr/>
                </a:tc>
                <a:tc rowSpan="2">
                  <a:txBody>
                    <a:bodyPr/>
                    <a:p>
                      <a:pPr>
                        <a:buNone/>
                      </a:pPr>
                      <a:r>
                        <a:rPr lang="zh-CN" altLang="en-US" sz="1400">
                          <a:sym typeface="+mn-ea"/>
                        </a:rPr>
                        <a:t>云端签名</a:t>
                      </a:r>
                      <a:endParaRPr lang="zh-CN" altLang="en-US" sz="1400"/>
                    </a:p>
                    <a:p>
                      <a:pPr>
                        <a:buNone/>
                      </a:pP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32067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rPr>
                        <a:t>3</a:t>
                      </a:r>
                      <a:r>
                        <a:rPr lang="zh-CN" altLang="en-US" sz="1400">
                          <a:ea typeface="宋体" panose="02010600030101010101" pitchFamily="2" charset="-122"/>
                        </a:rPr>
                        <a:t>：删除</a:t>
                      </a: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2</a:t>
                      </a:r>
                      <a:r>
                        <a:rPr lang="zh-CN" altLang="en-US" sz="1400">
                          <a:ea typeface="宋体" panose="02010600030101010101" pitchFamily="2" charset="-122"/>
                          <a:sym typeface="+mn-ea"/>
                        </a:rPr>
                        <a:t>：删除所有钥匙</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sp>
        <p:nvSpPr>
          <p:cNvPr id="14" name="文本框 13"/>
          <p:cNvSpPr txBox="1"/>
          <p:nvPr/>
        </p:nvSpPr>
        <p:spPr>
          <a:xfrm>
            <a:off x="1508125" y="2780030"/>
            <a:ext cx="7328535" cy="306705"/>
          </a:xfrm>
          <a:prstGeom prst="rect">
            <a:avLst/>
          </a:prstGeom>
          <a:solidFill>
            <a:schemeClr val="accent6">
              <a:lumMod val="40000"/>
              <a:lumOff val="60000"/>
            </a:schemeClr>
          </a:solidFill>
        </p:spPr>
        <p:txBody>
          <a:bodyPr wrap="square" rtlCol="0">
            <a:spAutoFit/>
          </a:bodyPr>
          <a:p>
            <a:r>
              <a:rPr lang="en-US" altLang="zh-CN" sz="1400">
                <a:sym typeface="+mn-ea"/>
              </a:rPr>
              <a:t>TBOX </a:t>
            </a:r>
            <a:r>
              <a:rPr lang="zh-CN" altLang="en-US" sz="1400">
                <a:sym typeface="+mn-ea"/>
              </a:rPr>
              <a:t>应答：字段：删除结果；长度：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TSP-&gt;Tbox</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修改</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8</a:t>
            </a:r>
            <a:endParaRPr lang="en-US" sz="2400" b="1" dirty="0">
              <a:solidFill>
                <a:schemeClr val="bg1"/>
              </a:solidFill>
              <a:latin typeface="Calibri" panose="020F0502020204030204" charset="0"/>
            </a:endParaRPr>
          </a:p>
        </p:txBody>
      </p:sp>
      <p:sp>
        <p:nvSpPr>
          <p:cNvPr id="2" name="文本框 1"/>
          <p:cNvSpPr txBox="1"/>
          <p:nvPr/>
        </p:nvSpPr>
        <p:spPr>
          <a:xfrm>
            <a:off x="527685" y="930275"/>
            <a:ext cx="1513840" cy="368300"/>
          </a:xfrm>
          <a:prstGeom prst="rect">
            <a:avLst/>
          </a:prstGeom>
          <a:solidFill>
            <a:schemeClr val="accent6">
              <a:lumMod val="40000"/>
              <a:lumOff val="60000"/>
            </a:schemeClr>
          </a:solidFill>
        </p:spPr>
        <p:txBody>
          <a:bodyPr wrap="square" rtlCol="0">
            <a:spAutoFit/>
          </a:bodyPr>
          <a:p>
            <a:r>
              <a:rPr lang="zh-CN" altLang="en-US"/>
              <a:t>修改有效期</a:t>
            </a:r>
            <a:endParaRPr lang="zh-CN" altLang="en-US"/>
          </a:p>
        </p:txBody>
      </p:sp>
      <p:sp>
        <p:nvSpPr>
          <p:cNvPr id="7" name="文本框 6"/>
          <p:cNvSpPr txBox="1"/>
          <p:nvPr/>
        </p:nvSpPr>
        <p:spPr>
          <a:xfrm>
            <a:off x="542925" y="3211195"/>
            <a:ext cx="7328535" cy="306705"/>
          </a:xfrm>
          <a:prstGeom prst="rect">
            <a:avLst/>
          </a:prstGeom>
          <a:solidFill>
            <a:schemeClr val="accent6">
              <a:lumMod val="40000"/>
              <a:lumOff val="60000"/>
            </a:schemeClr>
          </a:solidFill>
        </p:spPr>
        <p:txBody>
          <a:bodyPr wrap="square" rtlCol="0">
            <a:spAutoFit/>
          </a:bodyPr>
          <a:p>
            <a:r>
              <a:rPr lang="en-US" altLang="zh-CN" sz="1400">
                <a:sym typeface="+mn-ea"/>
              </a:rPr>
              <a:t>TBOX </a:t>
            </a:r>
            <a:r>
              <a:rPr lang="zh-CN" altLang="en-US" sz="1400">
                <a:sym typeface="+mn-ea"/>
              </a:rPr>
              <a:t>应答：字段：修改结果；长度：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12" name="文本框 11"/>
          <p:cNvSpPr txBox="1"/>
          <p:nvPr/>
        </p:nvSpPr>
        <p:spPr>
          <a:xfrm>
            <a:off x="527685" y="5901055"/>
            <a:ext cx="7328535" cy="306705"/>
          </a:xfrm>
          <a:prstGeom prst="rect">
            <a:avLst/>
          </a:prstGeom>
          <a:solidFill>
            <a:schemeClr val="accent6">
              <a:lumMod val="40000"/>
              <a:lumOff val="60000"/>
            </a:schemeClr>
          </a:solidFill>
        </p:spPr>
        <p:txBody>
          <a:bodyPr wrap="square" rtlCol="0">
            <a:spAutoFit/>
          </a:bodyPr>
          <a:p>
            <a:r>
              <a:rPr lang="en-US" altLang="zh-CN" sz="1400">
                <a:sym typeface="+mn-ea"/>
              </a:rPr>
              <a:t>TBOX </a:t>
            </a:r>
            <a:r>
              <a:rPr lang="zh-CN" altLang="en-US" sz="1400">
                <a:sym typeface="+mn-ea"/>
              </a:rPr>
              <a:t>应答：字段：修改结果；长度：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14" name="文本框 13"/>
          <p:cNvSpPr txBox="1"/>
          <p:nvPr/>
        </p:nvSpPr>
        <p:spPr>
          <a:xfrm>
            <a:off x="527685" y="3953510"/>
            <a:ext cx="1513840" cy="368300"/>
          </a:xfrm>
          <a:prstGeom prst="rect">
            <a:avLst/>
          </a:prstGeom>
          <a:solidFill>
            <a:schemeClr val="accent6">
              <a:lumMod val="40000"/>
              <a:lumOff val="60000"/>
            </a:schemeClr>
          </a:solidFill>
        </p:spPr>
        <p:txBody>
          <a:bodyPr wrap="square" rtlCol="0">
            <a:spAutoFit/>
          </a:bodyPr>
          <a:p>
            <a:r>
              <a:rPr lang="zh-CN" altLang="en-US"/>
              <a:t>修改权限</a:t>
            </a:r>
            <a:endParaRPr lang="zh-CN" altLang="en-US"/>
          </a:p>
        </p:txBody>
      </p:sp>
      <p:graphicFrame>
        <p:nvGraphicFramePr>
          <p:cNvPr id="15" name="表格 14"/>
          <p:cNvGraphicFramePr/>
          <p:nvPr/>
        </p:nvGraphicFramePr>
        <p:xfrm>
          <a:off x="542925" y="1298575"/>
          <a:ext cx="9699625" cy="1432560"/>
        </p:xfrm>
        <a:graphic>
          <a:graphicData uri="http://schemas.openxmlformats.org/drawingml/2006/table">
            <a:tbl>
              <a:tblPr firstRow="1" bandRow="1">
                <a:tableStyleId>{5C22544A-7EE6-4342-B048-85BDC9FD1C3A}</a:tableStyleId>
              </a:tblPr>
              <a:tblGrid>
                <a:gridCol w="597128"/>
                <a:gridCol w="731120"/>
                <a:gridCol w="821190"/>
                <a:gridCol w="1356048"/>
                <a:gridCol w="926465"/>
                <a:gridCol w="923925"/>
                <a:gridCol w="1036841"/>
                <a:gridCol w="1036912"/>
                <a:gridCol w="1135063"/>
                <a:gridCol w="1135063"/>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4">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marL="0" marR="0" algn="l" rtl="0" eaLnBrk="1" fontAlgn="auto" latinLnBrk="0" hangingPunct="1">
                        <a:buNone/>
                      </a:pPr>
                      <a:r>
                        <a:rPr lang="zh-CN" altLang="en-US" sz="1400">
                          <a:cs typeface="+mn-ea"/>
                        </a:rPr>
                        <a:t>生效时间</a:t>
                      </a:r>
                      <a:endParaRPr lang="zh-CN" altLang="en-US" sz="1400">
                        <a:cs typeface="+mn-ea"/>
                      </a:endParaRPr>
                    </a:p>
                  </a:txBody>
                  <a:tcPr/>
                </a:tc>
                <a:tc>
                  <a:txBody>
                    <a:bodyPr/>
                    <a:p>
                      <a:pPr marL="0" marR="0" algn="l" rtl="0" eaLnBrk="1" fontAlgn="auto" latinLnBrk="0" hangingPunct="1">
                        <a:buNone/>
                      </a:pPr>
                      <a:r>
                        <a:rPr lang="zh-CN" altLang="en-US" sz="1400">
                          <a:cs typeface="+mn-ea"/>
                        </a:rPr>
                        <a:t>失效时间</a:t>
                      </a:r>
                      <a:endParaRPr lang="zh-CN" altLang="en-US" sz="1400">
                        <a:cs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4</a:t>
                      </a:r>
                      <a:endParaRPr lang="en-US" altLang="zh-CN" sz="1400"/>
                    </a:p>
                  </a:txBody>
                  <a:tcPr/>
                </a:tc>
                <a:tc>
                  <a:txBody>
                    <a:bodyPr/>
                    <a:p>
                      <a:pPr algn="ctr">
                        <a:buNone/>
                      </a:pPr>
                      <a:r>
                        <a:rPr lang="en-US" altLang="zh-CN" sz="1400"/>
                        <a:t>4</a:t>
                      </a:r>
                      <a:endParaRPr lang="en-US" altLang="zh-CN" sz="1400"/>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sym typeface="+mn-ea"/>
                        </a:rPr>
                        <a:t>4</a:t>
                      </a:r>
                      <a:r>
                        <a:rPr lang="zh-CN" altLang="en-US" sz="1400">
                          <a:ea typeface="宋体" panose="02010600030101010101" pitchFamily="2" charset="-122"/>
                          <a:sym typeface="+mn-ea"/>
                        </a:rPr>
                        <a:t>：修改有效期</a:t>
                      </a:r>
                      <a:endParaRPr lang="zh-CN" altLang="en-US" sz="1400" b="1">
                        <a:ea typeface="宋体" panose="02010600030101010101" pitchFamily="2" charset="-122"/>
                      </a:endParaRPr>
                    </a:p>
                  </a:txBody>
                  <a:tcPr/>
                </a:tc>
                <a:tc>
                  <a:txBody>
                    <a:bodyPr/>
                    <a:p>
                      <a:pPr>
                        <a:buNone/>
                      </a:pPr>
                      <a:r>
                        <a:rPr lang="en-US" altLang="zh-CN" sz="1400">
                          <a:ea typeface="宋体" panose="02010600030101010101" pitchFamily="2" charset="-122"/>
                          <a:sym typeface="+mn-ea"/>
                        </a:rPr>
                        <a:t>1</a:t>
                      </a:r>
                      <a:r>
                        <a:rPr lang="zh-CN" altLang="en-US" sz="1400">
                          <a:ea typeface="宋体" panose="02010600030101010101" pitchFamily="2" charset="-122"/>
                          <a:sym typeface="+mn-ea"/>
                        </a:rPr>
                        <a:t>：修改指定钥匙有效期</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r>
                        <a:rPr lang="en-US" altLang="zh-CN" sz="1400"/>
                        <a:t>        N    </a:t>
                      </a:r>
                      <a:endParaRPr lang="en-US" altLang="zh-CN" sz="1400"/>
                    </a:p>
                  </a:txBody>
                  <a:tcPr/>
                </a:tc>
                <a:tc>
                  <a:txBody>
                    <a:bodyPr/>
                    <a:p>
                      <a:pPr>
                        <a:buNone/>
                      </a:pPr>
                      <a:endParaRPr lang="zh-CN" altLang="en-US" sz="1400"/>
                    </a:p>
                  </a:txBody>
                  <a:tcPr/>
                </a:tc>
              </a:tr>
            </a:tbl>
          </a:graphicData>
        </a:graphic>
      </p:graphicFrame>
      <p:graphicFrame>
        <p:nvGraphicFramePr>
          <p:cNvPr id="16" name="表格 15"/>
          <p:cNvGraphicFramePr/>
          <p:nvPr/>
        </p:nvGraphicFramePr>
        <p:xfrm>
          <a:off x="542925" y="4321810"/>
          <a:ext cx="8990965" cy="1432560"/>
        </p:xfrm>
        <a:graphic>
          <a:graphicData uri="http://schemas.openxmlformats.org/drawingml/2006/table">
            <a:tbl>
              <a:tblPr firstRow="1" bandRow="1">
                <a:tableStyleId>{5C22544A-7EE6-4342-B048-85BDC9FD1C3A}</a:tableStyleId>
              </a:tblPr>
              <a:tblGrid>
                <a:gridCol w="597128"/>
                <a:gridCol w="731120"/>
                <a:gridCol w="821190"/>
                <a:gridCol w="1356048"/>
                <a:gridCol w="926465"/>
                <a:gridCol w="923925"/>
                <a:gridCol w="1036912"/>
                <a:gridCol w="1332230"/>
                <a:gridCol w="126619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3">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p>
                      <a:pPr>
                        <a:buNone/>
                      </a:pP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marL="0" marR="0" algn="l" rtl="0" eaLnBrk="1" fontAlgn="auto" latinLnBrk="0" hangingPunct="1">
                        <a:buNone/>
                      </a:pPr>
                      <a:r>
                        <a:rPr lang="zh-CN" altLang="en-US" sz="1400">
                          <a:cs typeface="+mn-ea"/>
                        </a:rPr>
                        <a:t>权限</a:t>
                      </a:r>
                      <a:endParaRPr lang="zh-CN" altLang="en-US" sz="1400">
                        <a:cs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sym typeface="+mn-ea"/>
                        </a:rPr>
                        <a:t>5</a:t>
                      </a:r>
                      <a:r>
                        <a:rPr lang="zh-CN" altLang="en-US" sz="1400">
                          <a:ea typeface="宋体" panose="02010600030101010101" pitchFamily="2" charset="-122"/>
                          <a:sym typeface="+mn-ea"/>
                        </a:rPr>
                        <a:t>：修改权限</a:t>
                      </a:r>
                      <a:endParaRPr lang="zh-CN" altLang="en-US" sz="1400" b="1">
                        <a:ea typeface="宋体" panose="02010600030101010101" pitchFamily="2" charset="-122"/>
                      </a:endParaRPr>
                    </a:p>
                  </a:txBody>
                  <a:tcPr/>
                </a:tc>
                <a:tc>
                  <a:txBody>
                    <a:bodyPr/>
                    <a:p>
                      <a:pPr>
                        <a:buNone/>
                      </a:pPr>
                      <a:r>
                        <a:rPr lang="en-US" altLang="zh-CN" sz="1400">
                          <a:ea typeface="宋体" panose="02010600030101010101" pitchFamily="2" charset="-122"/>
                          <a:sym typeface="+mn-ea"/>
                        </a:rPr>
                        <a:t>1</a:t>
                      </a:r>
                      <a:r>
                        <a:rPr lang="zh-CN" altLang="en-US" sz="1400">
                          <a:ea typeface="宋体" panose="02010600030101010101" pitchFamily="2" charset="-122"/>
                          <a:sym typeface="+mn-ea"/>
                        </a:rPr>
                        <a:t>：修改指定钥匙权限</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r>
                        <a:rPr lang="en-US" altLang="zh-CN" sz="1400"/>
                        <a:t>         N</a:t>
                      </a:r>
                      <a:endParaRPr lang="en-US" altLang="zh-CN" sz="1400"/>
                    </a:p>
                  </a:txBody>
                  <a:tcPr/>
                </a:tc>
                <a:tc>
                  <a:txBody>
                    <a:bodyPr/>
                    <a:p>
                      <a:pPr>
                        <a:buNone/>
                      </a:pPr>
                      <a:endParaRPr lang="zh-CN" altLang="en-US" sz="14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TSP-&gt;Tbox</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更新</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9</a:t>
            </a:r>
            <a:endParaRPr lang="en-US" sz="2400" b="1" dirty="0">
              <a:solidFill>
                <a:schemeClr val="bg1"/>
              </a:solidFill>
              <a:latin typeface="Calibri" panose="020F0502020204030204" charset="0"/>
            </a:endParaRPr>
          </a:p>
        </p:txBody>
      </p:sp>
      <p:sp>
        <p:nvSpPr>
          <p:cNvPr id="7" name="文本框 6"/>
          <p:cNvSpPr txBox="1"/>
          <p:nvPr/>
        </p:nvSpPr>
        <p:spPr>
          <a:xfrm>
            <a:off x="528320" y="2776855"/>
            <a:ext cx="7328535" cy="306705"/>
          </a:xfrm>
          <a:prstGeom prst="rect">
            <a:avLst/>
          </a:prstGeom>
          <a:solidFill>
            <a:schemeClr val="accent6">
              <a:lumMod val="40000"/>
              <a:lumOff val="60000"/>
            </a:schemeClr>
          </a:solidFill>
        </p:spPr>
        <p:txBody>
          <a:bodyPr wrap="square" rtlCol="0">
            <a:spAutoFit/>
          </a:bodyPr>
          <a:p>
            <a:r>
              <a:rPr lang="en-US" altLang="zh-CN" sz="1400">
                <a:sym typeface="+mn-ea"/>
              </a:rPr>
              <a:t>TBOX </a:t>
            </a:r>
            <a:r>
              <a:rPr lang="zh-CN" altLang="en-US" sz="1400">
                <a:sym typeface="+mn-ea"/>
              </a:rPr>
              <a:t>应答：字段：修改结果；长度：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9" name="文本框 8"/>
          <p:cNvSpPr txBox="1"/>
          <p:nvPr/>
        </p:nvSpPr>
        <p:spPr>
          <a:xfrm>
            <a:off x="512445" y="975995"/>
            <a:ext cx="1513840" cy="368300"/>
          </a:xfrm>
          <a:prstGeom prst="rect">
            <a:avLst/>
          </a:prstGeom>
          <a:solidFill>
            <a:schemeClr val="accent6">
              <a:lumMod val="40000"/>
              <a:lumOff val="60000"/>
            </a:schemeClr>
          </a:solidFill>
        </p:spPr>
        <p:txBody>
          <a:bodyPr wrap="square" rtlCol="0">
            <a:spAutoFit/>
          </a:bodyPr>
          <a:p>
            <a:r>
              <a:rPr lang="zh-CN" altLang="en-US"/>
              <a:t>更新密钥</a:t>
            </a:r>
            <a:endParaRPr lang="zh-CN" altLang="en-US"/>
          </a:p>
        </p:txBody>
      </p:sp>
      <p:sp>
        <p:nvSpPr>
          <p:cNvPr id="12" name="文本框 11"/>
          <p:cNvSpPr txBox="1"/>
          <p:nvPr/>
        </p:nvSpPr>
        <p:spPr>
          <a:xfrm>
            <a:off x="528320" y="5680075"/>
            <a:ext cx="7328535" cy="306705"/>
          </a:xfrm>
          <a:prstGeom prst="rect">
            <a:avLst/>
          </a:prstGeom>
          <a:solidFill>
            <a:schemeClr val="accent6">
              <a:lumMod val="40000"/>
              <a:lumOff val="60000"/>
            </a:schemeClr>
          </a:solidFill>
        </p:spPr>
        <p:txBody>
          <a:bodyPr wrap="square" rtlCol="0">
            <a:spAutoFit/>
          </a:bodyPr>
          <a:p>
            <a:r>
              <a:rPr lang="en-US" altLang="zh-CN" sz="1400">
                <a:sym typeface="+mn-ea"/>
              </a:rPr>
              <a:t>TBOX </a:t>
            </a:r>
            <a:r>
              <a:rPr lang="zh-CN" altLang="en-US" sz="1400">
                <a:sym typeface="+mn-ea"/>
              </a:rPr>
              <a:t>应答：字段：修改结果；长度：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13" name="文本框 12"/>
          <p:cNvSpPr txBox="1"/>
          <p:nvPr/>
        </p:nvSpPr>
        <p:spPr>
          <a:xfrm>
            <a:off x="512445" y="3879215"/>
            <a:ext cx="1513840" cy="368300"/>
          </a:xfrm>
          <a:prstGeom prst="rect">
            <a:avLst/>
          </a:prstGeom>
          <a:solidFill>
            <a:schemeClr val="accent6">
              <a:lumMod val="40000"/>
              <a:lumOff val="60000"/>
            </a:schemeClr>
          </a:solidFill>
        </p:spPr>
        <p:txBody>
          <a:bodyPr wrap="square" rtlCol="0">
            <a:spAutoFit/>
          </a:bodyPr>
          <a:p>
            <a:r>
              <a:rPr lang="zh-CN" altLang="en-US"/>
              <a:t>更新</a:t>
            </a:r>
            <a:r>
              <a:rPr lang="en-US" altLang="zh-CN"/>
              <a:t>PIN</a:t>
            </a:r>
            <a:r>
              <a:rPr lang="zh-CN" altLang="en-US"/>
              <a:t>码</a:t>
            </a:r>
            <a:endParaRPr lang="zh-CN" altLang="en-US"/>
          </a:p>
        </p:txBody>
      </p:sp>
      <p:graphicFrame>
        <p:nvGraphicFramePr>
          <p:cNvPr id="14" name="表格 13"/>
          <p:cNvGraphicFramePr/>
          <p:nvPr/>
        </p:nvGraphicFramePr>
        <p:xfrm>
          <a:off x="528320" y="1344295"/>
          <a:ext cx="10777855" cy="1432560"/>
        </p:xfrm>
        <a:graphic>
          <a:graphicData uri="http://schemas.openxmlformats.org/drawingml/2006/table">
            <a:tbl>
              <a:tblPr firstRow="1" bandRow="1">
                <a:tableStyleId>{5C22544A-7EE6-4342-B048-85BDC9FD1C3A}</a:tableStyleId>
              </a:tblPr>
              <a:tblGrid>
                <a:gridCol w="668655"/>
                <a:gridCol w="808355"/>
                <a:gridCol w="1248410"/>
                <a:gridCol w="2048510"/>
                <a:gridCol w="1261745"/>
                <a:gridCol w="1258570"/>
                <a:gridCol w="1570990"/>
                <a:gridCol w="1047750"/>
                <a:gridCol w="86487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3">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marL="0" marR="0" algn="l" rtl="0" eaLnBrk="1" fontAlgn="auto" latinLnBrk="0" hangingPunct="1">
                        <a:buNone/>
                      </a:pPr>
                      <a:r>
                        <a:rPr lang="zh-CN" altLang="en-US" sz="1400">
                          <a:cs typeface="+mn-ea"/>
                        </a:rPr>
                        <a:t>密钥</a:t>
                      </a:r>
                      <a:endParaRPr lang="zh-CN" altLang="en-US" sz="1400">
                        <a:cs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113</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sym typeface="+mn-ea"/>
                        </a:rPr>
                        <a:t>6</a:t>
                      </a:r>
                      <a:r>
                        <a:rPr lang="zh-CN" altLang="en-US" sz="1400">
                          <a:ea typeface="宋体" panose="02010600030101010101" pitchFamily="2" charset="-122"/>
                          <a:sym typeface="+mn-ea"/>
                        </a:rPr>
                        <a:t>：更新钥匙</a:t>
                      </a:r>
                      <a:endParaRPr lang="zh-CN" altLang="en-US" sz="1400" b="1">
                        <a:ea typeface="宋体" panose="02010600030101010101" pitchFamily="2" charset="-122"/>
                      </a:endParaRPr>
                    </a:p>
                  </a:txBody>
                  <a:tcPr/>
                </a:tc>
                <a:tc>
                  <a:txBody>
                    <a:bodyPr/>
                    <a:p>
                      <a:pPr>
                        <a:buNone/>
                      </a:pPr>
                      <a:r>
                        <a:rPr lang="en-US" altLang="zh-CN" sz="1400">
                          <a:ea typeface="宋体" panose="02010600030101010101" pitchFamily="2" charset="-122"/>
                          <a:sym typeface="+mn-ea"/>
                        </a:rPr>
                        <a:t>1</a:t>
                      </a:r>
                      <a:r>
                        <a:rPr lang="zh-CN" altLang="en-US" sz="1400">
                          <a:ea typeface="宋体" panose="02010600030101010101" pitchFamily="2" charset="-122"/>
                          <a:sym typeface="+mn-ea"/>
                        </a:rPr>
                        <a:t>：更新指定钥匙权限</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r>
                        <a:rPr lang="zh-CN" altLang="en-US" sz="1400">
                          <a:sym typeface="+mn-ea"/>
                        </a:rPr>
                        <a:t>车端公钥加密</a:t>
                      </a:r>
                      <a:r>
                        <a:rPr lang="en-US" altLang="zh-CN" sz="1400">
                          <a:sym typeface="+mn-ea"/>
                        </a:rPr>
                        <a:t>16byte</a:t>
                      </a:r>
                      <a:r>
                        <a:rPr lang="zh-CN" altLang="en-US" sz="1400">
                          <a:sym typeface="+mn-ea"/>
                        </a:rPr>
                        <a:t>后的密文</a:t>
                      </a: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15" name="表格 14"/>
          <p:cNvGraphicFramePr/>
          <p:nvPr/>
        </p:nvGraphicFramePr>
        <p:xfrm>
          <a:off x="528320" y="4247515"/>
          <a:ext cx="10804525" cy="1432560"/>
        </p:xfrm>
        <a:graphic>
          <a:graphicData uri="http://schemas.openxmlformats.org/drawingml/2006/table">
            <a:tbl>
              <a:tblPr firstRow="1" bandRow="1">
                <a:tableStyleId>{5C22544A-7EE6-4342-B048-85BDC9FD1C3A}</a:tableStyleId>
              </a:tblPr>
              <a:tblGrid>
                <a:gridCol w="541155"/>
                <a:gridCol w="654218"/>
                <a:gridCol w="1174302"/>
                <a:gridCol w="827922"/>
                <a:gridCol w="810962"/>
                <a:gridCol w="783590"/>
                <a:gridCol w="1216660"/>
                <a:gridCol w="1530407"/>
                <a:gridCol w="1530407"/>
                <a:gridCol w="867410"/>
                <a:gridCol w="86741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5">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hMerge="1">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数量</a:t>
                      </a:r>
                      <a:endParaRPr lang="zh-CN" altLang="en-US" sz="1400"/>
                    </a:p>
                  </a:txBody>
                  <a:tcPr/>
                </a:tc>
                <a:tc>
                  <a:txBody>
                    <a:bodyPr/>
                    <a:p>
                      <a:pPr>
                        <a:buNone/>
                      </a:pPr>
                      <a:r>
                        <a:rPr lang="en-US" altLang="zh-CN" sz="1400"/>
                        <a:t>PIN</a:t>
                      </a:r>
                      <a:r>
                        <a:rPr lang="zh-CN" altLang="en-US" sz="1400"/>
                        <a:t>码编号</a:t>
                      </a:r>
                      <a:endParaRPr lang="zh-CN" altLang="en-US" sz="1400"/>
                    </a:p>
                  </a:txBody>
                  <a:tcPr/>
                </a:tc>
                <a:tc>
                  <a:txBody>
                    <a:bodyPr/>
                    <a:p>
                      <a:pPr marL="0" marR="0" algn="l" rtl="0" eaLnBrk="1" fontAlgn="auto" latinLnBrk="0" hangingPunct="1">
                        <a:buNone/>
                      </a:pPr>
                      <a:r>
                        <a:rPr lang="en-US" altLang="zh-CN" sz="1400">
                          <a:cs typeface="+mn-ea"/>
                        </a:rPr>
                        <a:t>PIN</a:t>
                      </a:r>
                      <a:r>
                        <a:rPr lang="zh-CN" altLang="en-US" sz="1400">
                          <a:cs typeface="+mn-ea"/>
                        </a:rPr>
                        <a:t>码</a:t>
                      </a:r>
                      <a:endParaRPr lang="zh-CN" altLang="en-US" sz="1400">
                        <a:cs typeface="+mn-ea"/>
                      </a:endParaRPr>
                    </a:p>
                  </a:txBody>
                  <a:tcPr/>
                </a:tc>
                <a:tc>
                  <a:txBody>
                    <a:bodyPr/>
                    <a:p>
                      <a:pPr marL="0" marR="0" algn="l" rtl="0" eaLnBrk="1" fontAlgn="auto" latinLnBrk="0" hangingPunct="1">
                        <a:buNone/>
                      </a:pPr>
                      <a:r>
                        <a:rPr lang="en-US" altLang="zh-CN" sz="1400">
                          <a:cs typeface="+mn-ea"/>
                        </a:rPr>
                        <a:t>PIN</a:t>
                      </a:r>
                      <a:r>
                        <a:rPr lang="zh-CN" altLang="en-US" sz="1400">
                          <a:cs typeface="+mn-ea"/>
                        </a:rPr>
                        <a:t>码列表</a:t>
                      </a:r>
                      <a:endParaRPr lang="zh-CN" altLang="en-US" sz="1400">
                        <a:cs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t>8</a:t>
                      </a:r>
                      <a:endParaRPr lang="en-US" altLang="zh-CN" sz="1400"/>
                    </a:p>
                  </a:txBody>
                  <a:tcPr/>
                </a:tc>
                <a:tc>
                  <a:txBody>
                    <a:bodyPr/>
                    <a:p>
                      <a:pPr algn="ctr">
                        <a:buNone/>
                      </a:pPr>
                      <a:r>
                        <a:rPr lang="en-US" altLang="zh-CN" sz="1400"/>
                        <a:t>9*</a:t>
                      </a:r>
                      <a:r>
                        <a:rPr lang="zh-CN" altLang="en-US" sz="1400">
                          <a:ea typeface="宋体" panose="02010600030101010101" pitchFamily="2" charset="-122"/>
                        </a:rPr>
                        <a:t>（</a:t>
                      </a:r>
                      <a:r>
                        <a:rPr lang="en-US" altLang="zh-CN" sz="1400">
                          <a:ea typeface="宋体" panose="02010600030101010101" pitchFamily="2" charset="-122"/>
                        </a:rPr>
                        <a:t>n-1</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sym typeface="+mn-ea"/>
                        </a:rPr>
                        <a:t>7</a:t>
                      </a:r>
                      <a:r>
                        <a:rPr lang="zh-CN" altLang="en-US" sz="1400">
                          <a:ea typeface="宋体" panose="02010600030101010101" pitchFamily="2" charset="-122"/>
                          <a:sym typeface="+mn-ea"/>
                        </a:rPr>
                        <a:t>：更新</a:t>
                      </a:r>
                      <a:r>
                        <a:rPr lang="en-US" altLang="zh-CN" sz="1400">
                          <a:ea typeface="宋体" panose="02010600030101010101" pitchFamily="2" charset="-122"/>
                          <a:sym typeface="+mn-ea"/>
                        </a:rPr>
                        <a:t>PIN</a:t>
                      </a:r>
                      <a:r>
                        <a:rPr lang="zh-CN" altLang="en-US" sz="1400">
                          <a:ea typeface="宋体" panose="02010600030101010101" pitchFamily="2" charset="-122"/>
                          <a:sym typeface="+mn-ea"/>
                        </a:rPr>
                        <a:t>码</a:t>
                      </a:r>
                      <a:endParaRPr lang="zh-CN" altLang="en-US" sz="1400" b="1">
                        <a:ea typeface="宋体" panose="02010600030101010101" pitchFamily="2" charset="-122"/>
                      </a:endParaRPr>
                    </a:p>
                  </a:txBody>
                  <a:tcPr/>
                </a:tc>
                <a:tc>
                  <a:txBody>
                    <a:bodyPr/>
                    <a:p>
                      <a:pPr>
                        <a:buNone/>
                      </a:pPr>
                      <a:r>
                        <a:rPr lang="en-US" sz="1400">
                          <a:ea typeface="宋体" panose="02010600030101010101" pitchFamily="2" charset="-122"/>
                          <a:sym typeface="+mn-ea"/>
                        </a:rPr>
                        <a:t>0</a:t>
                      </a:r>
                      <a:endParaRPr 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r>
                        <a:rPr lang="zh-CN" altLang="en-US" sz="1400"/>
                        <a:t>采用用户类型为编号</a:t>
                      </a: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87692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Tbox-&gt;TSP</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蓝牙信息上传</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10</a:t>
            </a:r>
            <a:endParaRPr lang="en-US" sz="2400" b="1" dirty="0">
              <a:solidFill>
                <a:schemeClr val="bg1"/>
              </a:solidFill>
              <a:latin typeface="Calibri" panose="020F0502020204030204" charset="0"/>
            </a:endParaRPr>
          </a:p>
        </p:txBody>
      </p:sp>
      <p:graphicFrame>
        <p:nvGraphicFramePr>
          <p:cNvPr id="2" name="表格 1"/>
          <p:cNvGraphicFramePr/>
          <p:nvPr/>
        </p:nvGraphicFramePr>
        <p:xfrm>
          <a:off x="643890" y="936625"/>
          <a:ext cx="9985375" cy="3474720"/>
        </p:xfrm>
        <a:graphic>
          <a:graphicData uri="http://schemas.openxmlformats.org/drawingml/2006/table">
            <a:tbl>
              <a:tblPr firstRow="1" bandRow="1">
                <a:tableStyleId>{5C22544A-7EE6-4342-B048-85BDC9FD1C3A}</a:tableStyleId>
              </a:tblPr>
              <a:tblGrid>
                <a:gridCol w="1885315"/>
                <a:gridCol w="1291590"/>
                <a:gridCol w="2217420"/>
                <a:gridCol w="4591050"/>
              </a:tblGrid>
              <a:tr h="381000">
                <a:tc>
                  <a:txBody>
                    <a:bodyPr/>
                    <a:lstStyle/>
                    <a:p>
                      <a:pPr>
                        <a:buNone/>
                      </a:pPr>
                      <a:r>
                        <a:rPr lang="zh-CN" altLang="en-US" sz="1400"/>
                        <a:t>名称</a:t>
                      </a:r>
                      <a:endParaRPr lang="zh-CN" altLang="en-US" sz="1400"/>
                    </a:p>
                  </a:txBody>
                  <a:tcPr/>
                </a:tc>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zh-CN" altLang="en-US" sz="1400"/>
                        <a:t>描述</a:t>
                      </a:r>
                      <a:endParaRPr lang="zh-CN" altLang="en-US" sz="1400"/>
                    </a:p>
                  </a:txBody>
                  <a:tcPr/>
                </a:tc>
                <a:tc>
                  <a:txBody>
                    <a:bodyPr/>
                    <a:lstStyle/>
                    <a:p>
                      <a:pPr>
                        <a:buNone/>
                      </a:pPr>
                      <a:r>
                        <a:rPr lang="zh-CN" altLang="en-US" sz="1400"/>
                        <a:t>备注</a:t>
                      </a:r>
                      <a:endParaRPr lang="zh-CN" altLang="en-US" sz="1400"/>
                    </a:p>
                  </a:txBody>
                  <a:tcPr/>
                </a:tc>
              </a:tr>
              <a:tr h="167005">
                <a:tc>
                  <a:txBody>
                    <a:bodyPr/>
                    <a:lstStyle/>
                    <a:p>
                      <a:pPr>
                        <a:buNone/>
                      </a:pPr>
                      <a:r>
                        <a:rPr lang="zh-CN" altLang="en-US" sz="1400"/>
                        <a:t>蓝牙</a:t>
                      </a:r>
                      <a:r>
                        <a:rPr lang="en-US" altLang="zh-CN" sz="1400"/>
                        <a:t>MAC</a:t>
                      </a:r>
                      <a:r>
                        <a:rPr lang="zh-CN" altLang="en-US" sz="1400"/>
                        <a:t>地址</a:t>
                      </a:r>
                      <a:endParaRPr lang="zh-CN" altLang="en-US" sz="1400"/>
                    </a:p>
                  </a:txBody>
                  <a:tcPr/>
                </a:tc>
                <a:tc>
                  <a:txBody>
                    <a:bodyPr/>
                    <a:lstStyle/>
                    <a:p>
                      <a:pPr>
                        <a:buNone/>
                      </a:pPr>
                      <a:r>
                        <a:rPr lang="en-US" altLang="zh-CN" sz="1400"/>
                        <a:t>6</a:t>
                      </a:r>
                      <a:endParaRPr lang="en-US" altLang="zh-CN" sz="1400"/>
                    </a:p>
                  </a:txBody>
                  <a:tcPr/>
                </a:tc>
                <a:tc>
                  <a:txBody>
                    <a:bodyPr/>
                    <a:lstStyle/>
                    <a:p>
                      <a:pPr>
                        <a:buNone/>
                      </a:pPr>
                      <a:endParaRPr lang="zh-CN" altLang="en-US" sz="1400"/>
                    </a:p>
                  </a:txBody>
                  <a:tcPr/>
                </a:tc>
                <a:tc>
                  <a:txBody>
                    <a:bodyPr/>
                    <a:lstStyle/>
                    <a:p>
                      <a:pPr>
                        <a:buNone/>
                      </a:pPr>
                      <a:r>
                        <a:rPr lang="zh-CN" altLang="en-US" sz="1400"/>
                        <a:t>用于蓝牙连接</a:t>
                      </a:r>
                      <a:endParaRPr lang="zh-CN" altLang="en-US" sz="1400"/>
                    </a:p>
                  </a:txBody>
                  <a:tcPr/>
                </a:tc>
              </a:tr>
              <a:tr h="518160">
                <a:tc>
                  <a:txBody>
                    <a:bodyPr/>
                    <a:lstStyle/>
                    <a:p>
                      <a:pPr>
                        <a:buNone/>
                      </a:pPr>
                      <a:r>
                        <a:rPr lang="zh-CN" altLang="en-US" sz="1400"/>
                        <a:t>控制器序列号</a:t>
                      </a:r>
                      <a:endParaRPr lang="zh-CN" altLang="en-US" sz="1400"/>
                    </a:p>
                  </a:txBody>
                  <a:tcPr/>
                </a:tc>
                <a:tc>
                  <a:txBody>
                    <a:bodyPr/>
                    <a:lstStyle/>
                    <a:p>
                      <a:pPr>
                        <a:buNone/>
                      </a:pPr>
                      <a:r>
                        <a:rPr lang="en-US" sz="1400">
                          <a:ea typeface="宋体" panose="02010600030101010101" pitchFamily="2" charset="-122"/>
                        </a:rPr>
                        <a:t>20</a:t>
                      </a:r>
                      <a:endParaRPr lang="en-US" sz="1400">
                        <a:ea typeface="宋体" panose="02010600030101010101" pitchFamily="2" charset="-122"/>
                      </a:endParaRPr>
                    </a:p>
                  </a:txBody>
                  <a:tcPr/>
                </a:tc>
                <a:tc>
                  <a:txBody>
                    <a:bodyPr/>
                    <a:lstStyle/>
                    <a:p>
                      <a:pPr>
                        <a:buNone/>
                      </a:pPr>
                      <a:endParaRPr lang="zh-CN" altLang="en-US" sz="1400">
                        <a:ea typeface="宋体" panose="02010600030101010101" pitchFamily="2" charset="-122"/>
                      </a:endParaRPr>
                    </a:p>
                  </a:txBody>
                  <a:tcPr/>
                </a:tc>
                <a:tc>
                  <a:txBody>
                    <a:bodyPr/>
                    <a:lstStyle/>
                    <a:p>
                      <a:pPr>
                        <a:buNone/>
                      </a:pPr>
                      <a:r>
                        <a:rPr lang="zh-CN" altLang="en-US" sz="1400"/>
                        <a:t>每个</a:t>
                      </a:r>
                      <a:r>
                        <a:rPr lang="en-US" altLang="zh-CN" sz="1400"/>
                        <a:t>ECU</a:t>
                      </a:r>
                      <a:r>
                        <a:rPr lang="zh-CN" altLang="en-US" sz="1400"/>
                        <a:t>有单独的序列号，</a:t>
                      </a:r>
                      <a:r>
                        <a:rPr lang="en-US" altLang="zh-CN" sz="1400"/>
                        <a:t>TBOX</a:t>
                      </a:r>
                      <a:r>
                        <a:rPr lang="zh-CN" altLang="en-US" sz="1400"/>
                        <a:t>用</a:t>
                      </a:r>
                      <a:r>
                        <a:rPr lang="en-US" altLang="zh-CN" sz="1400"/>
                        <a:t>ICCID</a:t>
                      </a:r>
                      <a:r>
                        <a:rPr lang="zh-CN" altLang="en-US" sz="1400">
                          <a:ea typeface="宋体" panose="02010600030101010101" pitchFamily="2" charset="-122"/>
                        </a:rPr>
                        <a:t>？用于车端钥匙读卡器绑定（蓝牙钥匙可用</a:t>
                      </a:r>
                      <a:r>
                        <a:rPr lang="en-US" altLang="zh-CN" sz="1400">
                          <a:ea typeface="宋体" panose="02010600030101010101" pitchFamily="2" charset="-122"/>
                        </a:rPr>
                        <a:t>MAC</a:t>
                      </a:r>
                      <a:r>
                        <a:rPr lang="zh-CN" altLang="en-US" sz="1400">
                          <a:ea typeface="宋体" panose="02010600030101010101" pitchFamily="2" charset="-122"/>
                        </a:rPr>
                        <a:t>代替，</a:t>
                      </a:r>
                      <a:r>
                        <a:rPr lang="en-US" altLang="zh-CN" sz="1400">
                          <a:ea typeface="宋体" panose="02010600030101010101" pitchFamily="2" charset="-122"/>
                        </a:rPr>
                        <a:t>NFC</a:t>
                      </a:r>
                      <a:r>
                        <a:rPr lang="zh-CN" altLang="en-US" sz="1400">
                          <a:ea typeface="宋体" panose="02010600030101010101" pitchFamily="2" charset="-122"/>
                        </a:rPr>
                        <a:t>？）</a:t>
                      </a:r>
                      <a:endParaRPr lang="zh-CN" altLang="en-US" sz="1400">
                        <a:ea typeface="宋体" panose="02010600030101010101" pitchFamily="2" charset="-122"/>
                      </a:endParaRPr>
                    </a:p>
                  </a:txBody>
                  <a:tcPr/>
                </a:tc>
              </a:tr>
              <a:tr h="381000">
                <a:tc>
                  <a:txBody>
                    <a:bodyPr/>
                    <a:lstStyle/>
                    <a:p>
                      <a:pPr>
                        <a:buNone/>
                      </a:pPr>
                      <a:endParaRPr lang="zh-CN" altLang="en-US" sz="1400"/>
                    </a:p>
                    <a:p>
                      <a:pPr>
                        <a:buNone/>
                      </a:pPr>
                      <a:endParaRPr lang="zh-CN" altLang="en-US" sz="1400"/>
                    </a:p>
                    <a:p>
                      <a:pPr>
                        <a:buNone/>
                      </a:pPr>
                      <a:r>
                        <a:rPr lang="zh-CN" altLang="en-US" sz="1400"/>
                        <a:t>蓝牙钥匙硬件配置</a:t>
                      </a:r>
                      <a:endParaRPr lang="zh-CN" altLang="en-US" sz="1400"/>
                    </a:p>
                  </a:txBody>
                  <a:tcPr/>
                </a:tc>
                <a:tc>
                  <a:txBody>
                    <a:bodyPr/>
                    <a:lstStyle/>
                    <a:p>
                      <a:pPr>
                        <a:buNone/>
                      </a:pPr>
                      <a:endParaRPr lang="zh-CN" altLang="en-US" sz="1400">
                        <a:ea typeface="宋体" panose="02010600030101010101" pitchFamily="2" charset="-122"/>
                      </a:endParaRPr>
                    </a:p>
                    <a:p>
                      <a:pPr>
                        <a:buNone/>
                      </a:pPr>
                      <a:endParaRPr lang="zh-CN" altLang="en-US" sz="1400">
                        <a:ea typeface="宋体" panose="02010600030101010101" pitchFamily="2" charset="-122"/>
                      </a:endParaRPr>
                    </a:p>
                    <a:p>
                      <a:pP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lstStyle/>
                    <a:p>
                      <a:pPr>
                        <a:buNone/>
                      </a:pPr>
                      <a:r>
                        <a:rPr lang="en-US" altLang="zh-CN" sz="1400"/>
                        <a:t>0</a:t>
                      </a:r>
                      <a:r>
                        <a:rPr lang="zh-CN" altLang="en-US" sz="1400">
                          <a:ea typeface="宋体" panose="02010600030101010101" pitchFamily="2" charset="-122"/>
                        </a:rPr>
                        <a:t>：无效</a:t>
                      </a:r>
                      <a:endParaRPr lang="zh-CN" altLang="en-US" sz="1400">
                        <a:ea typeface="宋体" panose="02010600030101010101" pitchFamily="2" charset="-122"/>
                      </a:endParaRPr>
                    </a:p>
                    <a:p>
                      <a:pPr>
                        <a:buNone/>
                      </a:pPr>
                      <a:r>
                        <a:rPr lang="en-US" altLang="zh-CN" sz="1400">
                          <a:ea typeface="宋体" panose="02010600030101010101" pitchFamily="2" charset="-122"/>
                        </a:rPr>
                        <a:t>1</a:t>
                      </a:r>
                      <a:r>
                        <a:rPr lang="zh-CN" altLang="en-US" sz="1400">
                          <a:ea typeface="宋体" panose="02010600030101010101" pitchFamily="2" charset="-122"/>
                        </a:rPr>
                        <a:t>：没有蓝牙钥匙</a:t>
                      </a:r>
                      <a:endParaRPr lang="zh-CN" altLang="en-US" sz="1400">
                        <a:ea typeface="宋体" panose="02010600030101010101" pitchFamily="2" charset="-122"/>
                      </a:endParaRPr>
                    </a:p>
                    <a:p>
                      <a:pPr>
                        <a:buNone/>
                      </a:pPr>
                      <a:r>
                        <a:rPr lang="en-US" altLang="zh-CN" sz="1400">
                          <a:ea typeface="宋体" panose="02010600030101010101" pitchFamily="2" charset="-122"/>
                        </a:rPr>
                        <a:t>2</a:t>
                      </a:r>
                      <a:r>
                        <a:rPr lang="zh-CN" altLang="en-US" sz="1400">
                          <a:ea typeface="宋体" panose="02010600030101010101" pitchFamily="2" charset="-122"/>
                        </a:rPr>
                        <a:t>：蓝牙天线（</a:t>
                      </a:r>
                      <a:r>
                        <a:rPr lang="en-US" altLang="zh-CN" sz="1400">
                          <a:ea typeface="宋体" panose="02010600030101010101" pitchFamily="2" charset="-122"/>
                        </a:rPr>
                        <a:t>1</a:t>
                      </a:r>
                      <a:r>
                        <a:rPr lang="zh-CN" altLang="en-US" sz="1400">
                          <a:ea typeface="宋体" panose="02010600030101010101" pitchFamily="2" charset="-122"/>
                        </a:rPr>
                        <a:t>）</a:t>
                      </a:r>
                      <a:endParaRPr lang="zh-CN" altLang="en-US" sz="1400">
                        <a:ea typeface="宋体" panose="02010600030101010101" pitchFamily="2" charset="-122"/>
                      </a:endParaRPr>
                    </a:p>
                    <a:p>
                      <a:pPr>
                        <a:buNone/>
                      </a:pPr>
                      <a:r>
                        <a:rPr lang="en-US" altLang="zh-CN" sz="1400">
                          <a:ea typeface="宋体" panose="02010600030101010101" pitchFamily="2" charset="-122"/>
                        </a:rPr>
                        <a:t>3</a:t>
                      </a:r>
                      <a:r>
                        <a:rPr lang="zh-CN" altLang="en-US" sz="1400">
                          <a:ea typeface="宋体" panose="02010600030101010101" pitchFamily="2" charset="-122"/>
                        </a:rPr>
                        <a:t>：蓝牙天线（</a:t>
                      </a:r>
                      <a:r>
                        <a:rPr lang="en-US" altLang="zh-CN" sz="1400">
                          <a:ea typeface="宋体" panose="02010600030101010101" pitchFamily="2" charset="-122"/>
                        </a:rPr>
                        <a:t>1+3</a:t>
                      </a:r>
                      <a:r>
                        <a:rPr lang="zh-CN" altLang="en-US" sz="1400">
                          <a:ea typeface="宋体" panose="02010600030101010101" pitchFamily="2" charset="-122"/>
                        </a:rPr>
                        <a:t>）</a:t>
                      </a:r>
                      <a:endParaRPr lang="zh-CN" altLang="en-US" sz="1400">
                        <a:ea typeface="宋体" panose="02010600030101010101" pitchFamily="2" charset="-122"/>
                      </a:endParaRPr>
                    </a:p>
                    <a:p>
                      <a:pPr>
                        <a:buNone/>
                      </a:pPr>
                      <a:r>
                        <a:rPr lang="en-US" altLang="zh-CN" sz="1400">
                          <a:ea typeface="宋体" panose="02010600030101010101" pitchFamily="2" charset="-122"/>
                        </a:rPr>
                        <a:t>4</a:t>
                      </a:r>
                      <a:r>
                        <a:rPr lang="zh-CN" altLang="en-US" sz="1400">
                          <a:ea typeface="宋体" panose="02010600030101010101" pitchFamily="2" charset="-122"/>
                        </a:rPr>
                        <a:t>：蓝牙天线（</a:t>
                      </a:r>
                      <a:r>
                        <a:rPr lang="en-US" altLang="zh-CN" sz="1400">
                          <a:ea typeface="宋体" panose="02010600030101010101" pitchFamily="2" charset="-122"/>
                        </a:rPr>
                        <a:t>1+5</a:t>
                      </a:r>
                      <a:r>
                        <a:rPr lang="zh-CN" altLang="en-US" sz="1400">
                          <a:ea typeface="宋体" panose="02010600030101010101" pitchFamily="2" charset="-122"/>
                        </a:rPr>
                        <a:t>）</a:t>
                      </a:r>
                      <a:endParaRPr lang="zh-CN" altLang="en-US" sz="1400">
                        <a:ea typeface="宋体" panose="02010600030101010101" pitchFamily="2" charset="-122"/>
                      </a:endParaRPr>
                    </a:p>
                    <a:p>
                      <a:pPr>
                        <a:buNone/>
                      </a:pPr>
                      <a:r>
                        <a:rPr lang="en-US" altLang="zh-CN" sz="1400">
                          <a:ea typeface="宋体" panose="02010600030101010101" pitchFamily="2" charset="-122"/>
                        </a:rPr>
                        <a:t>5</a:t>
                      </a:r>
                      <a:r>
                        <a:rPr lang="zh-CN" altLang="en-US" sz="1400">
                          <a:ea typeface="宋体" panose="02010600030101010101" pitchFamily="2" charset="-122"/>
                        </a:rPr>
                        <a:t>：蓝牙天线（</a:t>
                      </a:r>
                      <a:r>
                        <a:rPr lang="en-US" altLang="zh-CN" sz="1400">
                          <a:ea typeface="宋体" panose="02010600030101010101" pitchFamily="2" charset="-122"/>
                        </a:rPr>
                        <a:t>1+6</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lstStyle/>
                    <a:p>
                      <a:pPr>
                        <a:buNone/>
                      </a:pPr>
                      <a:endParaRPr lang="zh-CN" altLang="en-US" sz="1400"/>
                    </a:p>
                    <a:p>
                      <a:pPr>
                        <a:buNone/>
                      </a:pPr>
                      <a:endParaRPr lang="zh-CN" altLang="en-US" sz="1400"/>
                    </a:p>
                    <a:p>
                      <a:pPr>
                        <a:buNone/>
                      </a:pPr>
                      <a:r>
                        <a:rPr lang="zh-CN" altLang="en-US" sz="1400"/>
                        <a:t>需要主控</a:t>
                      </a:r>
                      <a:r>
                        <a:rPr lang="en-US" altLang="zh-CN" sz="1400"/>
                        <a:t>ECU </a:t>
                      </a:r>
                      <a:r>
                        <a:rPr lang="zh-CN" altLang="en-US" sz="1400"/>
                        <a:t>自学习、识别与管理车辆硬件方案</a:t>
                      </a:r>
                      <a:endParaRPr lang="zh-CN" altLang="en-US" sz="1400"/>
                    </a:p>
                  </a:txBody>
                  <a:tcPr/>
                </a:tc>
              </a:tr>
              <a:tr h="381000">
                <a:tc>
                  <a:txBody>
                    <a:bodyPr/>
                    <a:lstStyle/>
                    <a:p>
                      <a:pPr>
                        <a:buNone/>
                      </a:pPr>
                      <a:r>
                        <a:rPr lang="zh-CN" altLang="en-US" sz="1400"/>
                        <a:t>控制器编码</a:t>
                      </a:r>
                      <a:endParaRPr lang="zh-CN" altLang="en-US" sz="1400"/>
                    </a:p>
                  </a:txBody>
                  <a:tcPr/>
                </a:tc>
                <a:tc>
                  <a:txBody>
                    <a:bodyPr/>
                    <a:lstStyle/>
                    <a:p>
                      <a:pPr>
                        <a:buNone/>
                      </a:pPr>
                      <a:r>
                        <a:rPr lang="en-US" altLang="zh-CN" sz="1400">
                          <a:ea typeface="宋体" panose="02010600030101010101" pitchFamily="2" charset="-122"/>
                        </a:rPr>
                        <a:t>20</a:t>
                      </a:r>
                      <a:endParaRPr lang="en-US" altLang="zh-CN" sz="1400">
                        <a:ea typeface="宋体" panose="02010600030101010101" pitchFamily="2" charset="-122"/>
                      </a:endParaRPr>
                    </a:p>
                  </a:txBody>
                  <a:tcPr/>
                </a:tc>
                <a:tc>
                  <a:txBody>
                    <a:bodyPr/>
                    <a:lstStyle/>
                    <a:p>
                      <a:pPr>
                        <a:buNone/>
                      </a:pPr>
                      <a:endParaRPr lang="zh-CN" altLang="en-US" sz="1400"/>
                    </a:p>
                  </a:txBody>
                  <a:tcPr/>
                </a:tc>
                <a:tc>
                  <a:txBody>
                    <a:bodyPr/>
                    <a:lstStyle/>
                    <a:p>
                      <a:pPr>
                        <a:buNone/>
                      </a:pPr>
                      <a:r>
                        <a:rPr lang="zh-CN" altLang="en-US" sz="1400"/>
                        <a:t>区分与管理控制器车端蓝牙钥匙控制器类型（零部件编号）</a:t>
                      </a:r>
                      <a:endParaRPr lang="zh-CN" altLang="en-US" sz="1400"/>
                    </a:p>
                  </a:txBody>
                  <a:tcPr/>
                </a:tc>
              </a:tr>
              <a:tr h="381000">
                <a:tc>
                  <a:txBody>
                    <a:bodyPr/>
                    <a:lstStyle/>
                    <a:p>
                      <a:pPr>
                        <a:buNone/>
                      </a:pPr>
                      <a:r>
                        <a:rPr lang="zh-CN" altLang="en-US" sz="1400"/>
                        <a:t>软件版本</a:t>
                      </a:r>
                      <a:endParaRPr lang="zh-CN" altLang="en-US" sz="1400"/>
                    </a:p>
                  </a:txBody>
                  <a:tcPr/>
                </a:tc>
                <a:tc>
                  <a:txBody>
                    <a:bodyPr/>
                    <a:lstStyle/>
                    <a:p>
                      <a:pPr>
                        <a:buNone/>
                      </a:pPr>
                      <a:r>
                        <a:rPr lang="en-US" sz="1400">
                          <a:ea typeface="宋体" panose="02010600030101010101" pitchFamily="2" charset="-122"/>
                        </a:rPr>
                        <a:t>20</a:t>
                      </a:r>
                      <a:endParaRPr lang="en-US" sz="1400">
                        <a:ea typeface="宋体" panose="02010600030101010101" pitchFamily="2" charset="-122"/>
                      </a:endParaRPr>
                    </a:p>
                  </a:txBody>
                  <a:tcPr/>
                </a:tc>
                <a:tc>
                  <a:txBody>
                    <a:bodyPr/>
                    <a:lstStyle/>
                    <a:p>
                      <a:pPr>
                        <a:buNone/>
                      </a:pPr>
                      <a:r>
                        <a:rPr lang="zh-CN" altLang="en-US" sz="1400"/>
                        <a:t>年月日 </a:t>
                      </a:r>
                      <a:r>
                        <a:rPr lang="en-US" altLang="zh-CN" sz="1400"/>
                        <a:t>+</a:t>
                      </a:r>
                      <a:r>
                        <a:rPr lang="zh-CN" altLang="en-US" sz="1400"/>
                        <a:t>阶段、修改批次</a:t>
                      </a:r>
                      <a:endParaRPr lang="zh-CN" altLang="en-US" sz="1400"/>
                    </a:p>
                  </a:txBody>
                  <a:tcPr/>
                </a:tc>
                <a:tc>
                  <a:txBody>
                    <a:bodyPr/>
                    <a:lstStyle/>
                    <a:p>
                      <a:pPr>
                        <a:buNone/>
                      </a:pPr>
                      <a:r>
                        <a:rPr lang="zh-CN" altLang="en-US" sz="1400"/>
                        <a:t>蓝牙钥匙控制器版本</a:t>
                      </a:r>
                      <a:endParaRPr lang="zh-CN" altLang="en-US" sz="1400"/>
                    </a:p>
                  </a:txBody>
                  <a:tcPr/>
                </a:tc>
              </a:tr>
            </a:tbl>
          </a:graphicData>
        </a:graphic>
      </p:graphicFrame>
      <p:sp>
        <p:nvSpPr>
          <p:cNvPr id="5" name="文本框 4"/>
          <p:cNvSpPr txBox="1"/>
          <p:nvPr/>
        </p:nvSpPr>
        <p:spPr>
          <a:xfrm>
            <a:off x="6325870" y="4481195"/>
            <a:ext cx="3134360" cy="737235"/>
          </a:xfrm>
          <a:prstGeom prst="rect">
            <a:avLst/>
          </a:prstGeom>
          <a:solidFill>
            <a:schemeClr val="accent2">
              <a:lumMod val="20000"/>
              <a:lumOff val="80000"/>
            </a:schemeClr>
          </a:solidFill>
        </p:spPr>
        <p:txBody>
          <a:bodyPr wrap="square" rtlCol="0">
            <a:spAutoFit/>
          </a:bodyPr>
          <a:lstStyle/>
          <a:p>
            <a:r>
              <a:rPr lang="zh-CN" altLang="en-US" sz="1400"/>
              <a:t>处理逻辑：</a:t>
            </a:r>
            <a:endParaRPr lang="zh-CN" altLang="en-US" sz="1400"/>
          </a:p>
          <a:p>
            <a:r>
              <a:rPr lang="en-US" altLang="zh-CN" sz="1400"/>
              <a:t>1.</a:t>
            </a:r>
            <a:r>
              <a:rPr lang="zh-CN" altLang="en-US" sz="1400"/>
              <a:t>上</a:t>
            </a:r>
            <a:r>
              <a:rPr lang="en-US" altLang="zh-CN" sz="1400"/>
              <a:t>ON</a:t>
            </a:r>
            <a:r>
              <a:rPr lang="zh-CN" altLang="en-US" sz="1400"/>
              <a:t>档电主动上传？</a:t>
            </a:r>
            <a:endParaRPr lang="zh-CN" altLang="en-US" sz="1400"/>
          </a:p>
          <a:p>
            <a:r>
              <a:rPr lang="en-US" altLang="zh-CN" sz="1400"/>
              <a:t>2.TSP</a:t>
            </a:r>
            <a:r>
              <a:rPr lang="zh-CN" altLang="en-US" sz="1400"/>
              <a:t>请求上传（预留）</a:t>
            </a:r>
            <a:endParaRPr lang="zh-CN" altLang="en-US" sz="1400"/>
          </a:p>
        </p:txBody>
      </p:sp>
      <p:sp>
        <p:nvSpPr>
          <p:cNvPr id="6" name="左箭头 5"/>
          <p:cNvSpPr/>
          <p:nvPr/>
        </p:nvSpPr>
        <p:spPr>
          <a:xfrm>
            <a:off x="9458960" y="4726940"/>
            <a:ext cx="407670" cy="406400"/>
          </a:xfrm>
          <a:prstGeom prst="leftArrow">
            <a:avLst/>
          </a:prstGeom>
        </p:spPr>
        <p:style>
          <a:lnRef idx="1">
            <a:schemeClr val="accent1"/>
          </a:lnRef>
          <a:fillRef idx="2">
            <a:schemeClr val="accent1"/>
          </a:fillRef>
          <a:effectRef idx="1">
            <a:schemeClr val="accent1"/>
          </a:effectRef>
          <a:fontRef idx="minor">
            <a:schemeClr val="dk1"/>
          </a:fontRef>
        </p:style>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866630" y="4619625"/>
            <a:ext cx="2070100" cy="521970"/>
          </a:xfrm>
          <a:prstGeom prst="rect">
            <a:avLst/>
          </a:prstGeom>
          <a:solidFill>
            <a:schemeClr val="accent2">
              <a:lumMod val="20000"/>
              <a:lumOff val="80000"/>
            </a:schemeClr>
          </a:solidFill>
        </p:spPr>
        <p:txBody>
          <a:bodyPr wrap="square" rtlCol="0">
            <a:spAutoFit/>
          </a:bodyPr>
          <a:lstStyle/>
          <a:p>
            <a:r>
              <a:rPr lang="zh-CN" altLang="en-US" sz="1400"/>
              <a:t>版本变更、换件后需上传更新</a:t>
            </a:r>
            <a:endParaRPr lang="zh-CN" altLang="en-US" sz="1400"/>
          </a:p>
        </p:txBody>
      </p:sp>
      <p:sp>
        <p:nvSpPr>
          <p:cNvPr id="8" name="文本框 7"/>
          <p:cNvSpPr txBox="1"/>
          <p:nvPr/>
        </p:nvSpPr>
        <p:spPr>
          <a:xfrm>
            <a:off x="695960" y="5079365"/>
            <a:ext cx="2049145" cy="368300"/>
          </a:xfrm>
          <a:prstGeom prst="rect">
            <a:avLst/>
          </a:prstGeom>
          <a:solidFill>
            <a:schemeClr val="accent6">
              <a:lumMod val="40000"/>
              <a:lumOff val="60000"/>
            </a:schemeClr>
          </a:solidFill>
        </p:spPr>
        <p:txBody>
          <a:bodyPr wrap="square" rtlCol="0">
            <a:spAutoFit/>
          </a:bodyPr>
          <a:lstStyle/>
          <a:p>
            <a:r>
              <a:rPr lang="zh-CN" altLang="en-US"/>
              <a:t>车辆蓝牙信息</a:t>
            </a:r>
            <a:endParaRPr lang="zh-CN" altLang="en-US"/>
          </a:p>
        </p:txBody>
      </p:sp>
      <p:graphicFrame>
        <p:nvGraphicFramePr>
          <p:cNvPr id="9" name="表格 8"/>
          <p:cNvGraphicFramePr/>
          <p:nvPr/>
        </p:nvGraphicFramePr>
        <p:xfrm>
          <a:off x="643890" y="5447665"/>
          <a:ext cx="11068050" cy="1219200"/>
        </p:xfrm>
        <a:graphic>
          <a:graphicData uri="http://schemas.openxmlformats.org/drawingml/2006/table">
            <a:tbl>
              <a:tblPr firstRow="1" bandRow="1">
                <a:tableStyleId>{5C22544A-7EE6-4342-B048-85BDC9FD1C3A}</a:tableStyleId>
              </a:tblPr>
              <a:tblGrid>
                <a:gridCol w="624840"/>
                <a:gridCol w="673100"/>
                <a:gridCol w="1723390"/>
                <a:gridCol w="685165"/>
                <a:gridCol w="729615"/>
                <a:gridCol w="1002030"/>
                <a:gridCol w="1304925"/>
                <a:gridCol w="1301115"/>
                <a:gridCol w="1097915"/>
                <a:gridCol w="927100"/>
                <a:gridCol w="998855"/>
              </a:tblGrid>
              <a:tr h="304800">
                <a:tc rowSpan="2">
                  <a:txBody>
                    <a:bodyPr/>
                    <a:lstStyle/>
                    <a:p>
                      <a:pPr>
                        <a:buNone/>
                      </a:pPr>
                      <a:r>
                        <a:rPr lang="zh-CN" altLang="en-US" sz="1400"/>
                        <a:t>字段</a:t>
                      </a:r>
                      <a:endParaRPr lang="zh-CN" altLang="en-US" sz="1400"/>
                    </a:p>
                  </a:txBody>
                  <a:tcPr/>
                </a:tc>
                <a:tc rowSpan="2">
                  <a:txBody>
                    <a:bodyPr/>
                    <a:lstStyle/>
                    <a:p>
                      <a:pPr>
                        <a:buNone/>
                      </a:pPr>
                      <a:r>
                        <a:rPr lang="zh-CN" altLang="en-US" sz="1400">
                          <a:sym typeface="+mn-ea"/>
                        </a:rPr>
                        <a:t>车辆</a:t>
                      </a:r>
                      <a:r>
                        <a:rPr lang="en-US" altLang="zh-CN" sz="1400">
                          <a:sym typeface="+mn-ea"/>
                        </a:rPr>
                        <a:t>ID</a:t>
                      </a:r>
                      <a:endParaRPr lang="en-US" altLang="zh-CN" sz="1400">
                        <a:sym typeface="+mn-ea"/>
                      </a:endParaRPr>
                    </a:p>
                  </a:txBody>
                  <a:tcPr/>
                </a:tc>
                <a:tc rowSpan="2">
                  <a:txBody>
                    <a:bodyPr/>
                    <a:lstStyle/>
                    <a:p>
                      <a:pPr>
                        <a:buNone/>
                      </a:pPr>
                      <a:r>
                        <a:rPr lang="zh-CN" altLang="en-US" sz="1400"/>
                        <a:t>业务类型</a:t>
                      </a:r>
                      <a:endParaRPr lang="zh-CN" altLang="en-US" sz="1400"/>
                    </a:p>
                  </a:txBody>
                  <a:tcPr/>
                </a:tc>
                <a:tc rowSpan="2">
                  <a:txBody>
                    <a:bodyPr/>
                    <a:lstStyle/>
                    <a:p>
                      <a:pPr>
                        <a:buNone/>
                      </a:pPr>
                      <a:r>
                        <a:rPr lang="zh-CN" altLang="en-US" sz="1400"/>
                        <a:t>业务命令</a:t>
                      </a:r>
                      <a:endParaRPr lang="zh-CN" altLang="en-US" sz="1400"/>
                    </a:p>
                  </a:txBody>
                  <a:tcPr/>
                </a:tc>
                <a:tc gridSpan="6">
                  <a:txBody>
                    <a:bodyPr/>
                    <a:lstStyle/>
                    <a:p>
                      <a:pPr>
                        <a:buNone/>
                      </a:pPr>
                      <a:r>
                        <a:rPr lang="en-US" altLang="zh-CN" sz="1400"/>
                        <a:t>                                                     </a:t>
                      </a:r>
                      <a:r>
                        <a:rPr lang="zh-CN" altLang="en-US" sz="1400"/>
                        <a:t>签名信息</a:t>
                      </a:r>
                      <a:endParaRPr lang="zh-CN" altLang="en-US" sz="1400"/>
                    </a:p>
                  </a:txBody>
                  <a:tcPr/>
                </a:tc>
                <a:tc hMerge="1">
                  <a:tcPr/>
                </a:tc>
                <a:tc hMerge="1">
                  <a:tcPr/>
                </a:tc>
                <a:tc hMerge="1">
                  <a:tcPr/>
                </a:tc>
                <a:tc hMerge="1">
                  <a:tcPr/>
                </a:tc>
                <a:tc hMerge="1">
                  <a:tcPr/>
                </a:tc>
                <a:tc rowSpan="2">
                  <a:txBody>
                    <a:bodyPr/>
                    <a:lstStyle/>
                    <a:p>
                      <a:pPr>
                        <a:buNone/>
                      </a:pPr>
                      <a:r>
                        <a:rPr lang="zh-CN" altLang="en-US" sz="1400" strike="sngStrike">
                          <a:solidFill>
                            <a:schemeClr val="bg1">
                              <a:lumMod val="95000"/>
                            </a:schemeClr>
                          </a:solidFill>
                          <a:uFillTx/>
                        </a:rPr>
                        <a:t>T-BOX端签名</a:t>
                      </a:r>
                      <a:endParaRPr lang="zh-CN" altLang="en-US" sz="1400" strike="sngStrike">
                        <a:solidFill>
                          <a:schemeClr val="bg1">
                            <a:lumMod val="95000"/>
                          </a:schemeClr>
                        </a:solidFill>
                        <a:uFillTx/>
                      </a:endParaRPr>
                    </a:p>
                  </a:txBody>
                  <a:tcPr/>
                </a:tc>
              </a:tr>
              <a:tr h="304800">
                <a:tc vMerge="1">
                  <a:tcPr/>
                </a:tc>
                <a:tc vMerge="1">
                  <a:tcPr/>
                </a:tc>
                <a:tc vMerge="1">
                  <a:tcPr/>
                </a:tc>
                <a:tc vMerge="1">
                  <a:tcPr/>
                </a:tc>
                <a:tc>
                  <a:txBody>
                    <a:bodyPr/>
                    <a:lstStyle/>
                    <a:p>
                      <a:pPr>
                        <a:buNone/>
                      </a:pPr>
                      <a:r>
                        <a:rPr lang="zh-CN" altLang="en-US" sz="1400"/>
                        <a:t>时间戳</a:t>
                      </a:r>
                      <a:endParaRPr lang="zh-CN" altLang="en-US" sz="1400"/>
                    </a:p>
                  </a:txBody>
                  <a:tcPr/>
                </a:tc>
                <a:tc>
                  <a:txBody>
                    <a:bodyPr/>
                    <a:lstStyle/>
                    <a:p>
                      <a:pPr>
                        <a:buNone/>
                      </a:pPr>
                      <a:r>
                        <a:rPr lang="en-US" altLang="zh-CN" sz="1400"/>
                        <a:t>MAC</a:t>
                      </a:r>
                      <a:r>
                        <a:rPr lang="zh-CN" altLang="en-US" sz="1400"/>
                        <a:t>地址</a:t>
                      </a:r>
                      <a:endParaRPr lang="zh-CN" altLang="en-US" sz="1400"/>
                    </a:p>
                  </a:txBody>
                  <a:tcPr/>
                </a:tc>
                <a:tc>
                  <a:txBody>
                    <a:bodyPr/>
                    <a:lstStyle/>
                    <a:p>
                      <a:pPr>
                        <a:buNone/>
                      </a:pPr>
                      <a:r>
                        <a:rPr lang="zh-CN" altLang="en-US" sz="1400"/>
                        <a:t>蓝牙硬件配置</a:t>
                      </a:r>
                      <a:endParaRPr lang="zh-CN" altLang="en-US" sz="1400"/>
                    </a:p>
                  </a:txBody>
                  <a:tcPr/>
                </a:tc>
                <a:tc>
                  <a:txBody>
                    <a:bodyPr/>
                    <a:lstStyle/>
                    <a:p>
                      <a:pPr>
                        <a:buNone/>
                      </a:pPr>
                      <a:r>
                        <a:rPr lang="zh-CN" altLang="en-US" sz="1400">
                          <a:sym typeface="+mn-ea"/>
                        </a:rPr>
                        <a:t>控制器序列号</a:t>
                      </a:r>
                      <a:endParaRPr lang="zh-CN" altLang="en-US" sz="1400"/>
                    </a:p>
                  </a:txBody>
                  <a:tcPr/>
                </a:tc>
                <a:tc>
                  <a:txBody>
                    <a:bodyPr/>
                    <a:lstStyle/>
                    <a:p>
                      <a:pPr>
                        <a:buNone/>
                      </a:pPr>
                      <a:r>
                        <a:rPr lang="zh-CN" altLang="en-US" sz="1400"/>
                        <a:t>控制器编码</a:t>
                      </a:r>
                      <a:endParaRPr lang="zh-CN" altLang="en-US" sz="1400"/>
                    </a:p>
                  </a:txBody>
                  <a:tcPr/>
                </a:tc>
                <a:tc>
                  <a:txBody>
                    <a:bodyPr/>
                    <a:lstStyle/>
                    <a:p>
                      <a:pPr>
                        <a:buNone/>
                      </a:pPr>
                      <a:r>
                        <a:rPr lang="zh-CN" altLang="en-US" sz="1400"/>
                        <a:t>软件版本</a:t>
                      </a:r>
                      <a:endParaRPr lang="zh-CN" altLang="en-US" sz="1400"/>
                    </a:p>
                  </a:txBody>
                  <a:tcPr/>
                </a:tc>
                <a:tc vMerge="1">
                  <a:tcPr/>
                </a:tc>
              </a:tr>
              <a:tr h="304800">
                <a:tc>
                  <a:txBody>
                    <a:bodyPr/>
                    <a:lstStyle/>
                    <a:p>
                      <a:pPr>
                        <a:buNone/>
                      </a:pPr>
                      <a:r>
                        <a:rPr lang="zh-CN" altLang="en-US" sz="1400"/>
                        <a:t>长度</a:t>
                      </a:r>
                      <a:endParaRPr lang="zh-CN" altLang="en-US" sz="1400"/>
                    </a:p>
                  </a:txBody>
                  <a:tcPr/>
                </a:tc>
                <a:tc>
                  <a:txBody>
                    <a:bodyPr/>
                    <a:lstStyle/>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4</a:t>
                      </a:r>
                      <a:endParaRPr lang="en-US" altLang="zh-CN" sz="1400"/>
                    </a:p>
                  </a:txBody>
                  <a:tcPr/>
                </a:tc>
                <a:tc>
                  <a:txBody>
                    <a:bodyPr/>
                    <a:lstStyle/>
                    <a:p>
                      <a:pPr algn="ctr">
                        <a:buNone/>
                      </a:pPr>
                      <a:r>
                        <a:rPr lang="en-US" altLang="zh-CN" sz="1400"/>
                        <a:t>6</a:t>
                      </a:r>
                      <a:endParaRPr lang="en-US" altLang="zh-CN" sz="1400"/>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ea typeface="宋体" panose="02010600030101010101" pitchFamily="2" charset="-122"/>
                        </a:rPr>
                        <a:t>20</a:t>
                      </a:r>
                      <a:endParaRPr lang="en-US" altLang="zh-CN" sz="1400">
                        <a:ea typeface="宋体" panose="02010600030101010101" pitchFamily="2" charset="-122"/>
                      </a:endParaRPr>
                    </a:p>
                  </a:txBody>
                  <a:tcPr/>
                </a:tc>
                <a:tc>
                  <a:txBody>
                    <a:bodyPr/>
                    <a:lstStyle/>
                    <a:p>
                      <a:pPr algn="ctr">
                        <a:buNone/>
                      </a:pPr>
                      <a:r>
                        <a:rPr lang="en-US" altLang="zh-CN" sz="1400"/>
                        <a:t>20</a:t>
                      </a:r>
                      <a:endParaRPr lang="en-US" altLang="zh-CN" sz="1400"/>
                    </a:p>
                  </a:txBody>
                  <a:tcPr/>
                </a:tc>
                <a:tc>
                  <a:txBody>
                    <a:bodyPr/>
                    <a:lstStyle/>
                    <a:p>
                      <a:pPr algn="ctr">
                        <a:buNone/>
                      </a:pPr>
                      <a:r>
                        <a:rPr lang="en-US" altLang="zh-CN" sz="1400"/>
                        <a:t>20</a:t>
                      </a:r>
                      <a:endParaRPr lang="en-US" altLang="zh-CN" sz="1400"/>
                    </a:p>
                  </a:txBody>
                  <a:tcPr/>
                </a:tc>
                <a:tc>
                  <a:txBody>
                    <a:bodyPr/>
                    <a:lstStyle/>
                    <a:p>
                      <a:pPr algn="ctr">
                        <a:buNone/>
                      </a:pPr>
                      <a:r>
                        <a:rPr lang="zh-CN" altLang="en-US" sz="1400">
                          <a:solidFill>
                            <a:schemeClr val="tx1"/>
                          </a:solidFill>
                        </a:rPr>
                        <a:t>可取消</a:t>
                      </a:r>
                      <a:endParaRPr lang="en-US" altLang="zh-CN" sz="1400">
                        <a:solidFill>
                          <a:schemeClr val="tx1"/>
                        </a:solidFill>
                      </a:endParaRPr>
                    </a:p>
                  </a:txBody>
                  <a:tcPr/>
                </a:tc>
              </a:tr>
              <a:tr h="203200">
                <a:tc>
                  <a:txBody>
                    <a:bodyPr/>
                    <a:lstStyle/>
                    <a:p>
                      <a:pPr>
                        <a:buNone/>
                      </a:pPr>
                      <a:r>
                        <a:rPr lang="zh-CN" altLang="en-US" sz="1400"/>
                        <a:t>描述</a:t>
                      </a:r>
                      <a:endParaRPr lang="zh-CN" altLang="en-US" sz="1400"/>
                    </a:p>
                  </a:txBody>
                  <a:tcPr/>
                </a:tc>
                <a:tc>
                  <a:txBody>
                    <a:bodyPr/>
                    <a:lstStyle/>
                    <a:p>
                      <a:pPr>
                        <a:buNone/>
                      </a:pPr>
                      <a:r>
                        <a:rPr lang="en-US" altLang="zh-CN" sz="1400"/>
                        <a:t>VIN</a:t>
                      </a:r>
                      <a:r>
                        <a:rPr lang="zh-CN" altLang="en-US" sz="1400"/>
                        <a:t>码</a:t>
                      </a:r>
                      <a:endParaRPr lang="zh-CN" altLang="en-US" sz="1400"/>
                    </a:p>
                  </a:txBody>
                  <a:tcPr/>
                </a:tc>
                <a:tc>
                  <a:txBody>
                    <a:bodyPr/>
                    <a:lstStyle/>
                    <a:p>
                      <a:pPr>
                        <a:buNone/>
                      </a:pPr>
                      <a:r>
                        <a:rPr lang="en-US" altLang="zh-CN" sz="1400">
                          <a:ea typeface="宋体" panose="02010600030101010101" pitchFamily="2" charset="-122"/>
                          <a:sym typeface="+mn-ea"/>
                        </a:rPr>
                        <a:t>21</a:t>
                      </a:r>
                      <a:r>
                        <a:rPr lang="zh-CN" altLang="en-US" sz="1400">
                          <a:ea typeface="宋体" panose="02010600030101010101" pitchFamily="2" charset="-122"/>
                          <a:sym typeface="+mn-ea"/>
                        </a:rPr>
                        <a:t>：上报蓝牙信息</a:t>
                      </a:r>
                      <a:endParaRPr lang="zh-CN" altLang="en-US" sz="1400">
                        <a:ea typeface="宋体" panose="02010600030101010101" pitchFamily="2" charset="-122"/>
                        <a:sym typeface="+mn-ea"/>
                      </a:endParaRPr>
                    </a:p>
                  </a:txBody>
                  <a:tcPr/>
                </a:tc>
                <a:tc>
                  <a:txBody>
                    <a:bodyPr/>
                    <a:lstStyle/>
                    <a:p>
                      <a:pPr>
                        <a:buNone/>
                      </a:pPr>
                      <a:r>
                        <a:rPr lang="en-US" altLang="zh-CN" sz="1400">
                          <a:ea typeface="宋体" panose="02010600030101010101" pitchFamily="2" charset="-122"/>
                          <a:sym typeface="+mn-ea"/>
                        </a:rPr>
                        <a:t>0</a:t>
                      </a:r>
                      <a:endParaRPr lang="en-US" altLang="zh-CN"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solidFill>
                          <a:schemeClr val="bg1">
                            <a:lumMod val="95000"/>
                          </a:schemeClr>
                        </a:solidFill>
                        <a:ea typeface="宋体" panose="02010600030101010101" pitchFamily="2" charset="-122"/>
                        <a:sym typeface="+mn-ea"/>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Tbox-&gt;TSP</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&gt;&gt;PIN</a:t>
            </a:r>
            <a:r>
              <a:rPr lang="zh-CN" altLang="en-US" sz="2400" b="1" dirty="0">
                <a:latin typeface="微软雅黑" panose="020B0503020204020204" pitchFamily="34" charset="-122"/>
                <a:ea typeface="微软雅黑" panose="020B0503020204020204" pitchFamily="34" charset="-122"/>
                <a:sym typeface="+mn-ea"/>
              </a:rPr>
              <a:t>码请求</a:t>
            </a:r>
            <a:endParaRPr lang="zh-CN" altLang="en-US" sz="2400" b="1" dirty="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11</a:t>
            </a:r>
            <a:endParaRPr lang="en-US" sz="2400" b="1" dirty="0">
              <a:solidFill>
                <a:schemeClr val="bg1"/>
              </a:solidFill>
              <a:latin typeface="Calibri" panose="020F0502020204030204" charset="0"/>
            </a:endParaRPr>
          </a:p>
        </p:txBody>
      </p:sp>
      <p:sp>
        <p:nvSpPr>
          <p:cNvPr id="11" name="文本框 10"/>
          <p:cNvSpPr txBox="1"/>
          <p:nvPr/>
        </p:nvSpPr>
        <p:spPr>
          <a:xfrm>
            <a:off x="497205" y="1509395"/>
            <a:ext cx="1513840" cy="368300"/>
          </a:xfrm>
          <a:prstGeom prst="rect">
            <a:avLst/>
          </a:prstGeom>
          <a:solidFill>
            <a:schemeClr val="accent6">
              <a:lumMod val="40000"/>
              <a:lumOff val="60000"/>
            </a:schemeClr>
          </a:solidFill>
        </p:spPr>
        <p:txBody>
          <a:bodyPr wrap="square" rtlCol="0">
            <a:spAutoFit/>
          </a:bodyPr>
          <a:lstStyle/>
          <a:p>
            <a:r>
              <a:rPr lang="en-US" altLang="zh-CN"/>
              <a:t>PIN</a:t>
            </a:r>
            <a:r>
              <a:rPr lang="zh-CN" altLang="en-US"/>
              <a:t>码请求</a:t>
            </a:r>
            <a:endParaRPr lang="zh-CN" altLang="en-US"/>
          </a:p>
        </p:txBody>
      </p:sp>
      <p:sp>
        <p:nvSpPr>
          <p:cNvPr id="6" name="文本框 5"/>
          <p:cNvSpPr txBox="1"/>
          <p:nvPr/>
        </p:nvSpPr>
        <p:spPr>
          <a:xfrm>
            <a:off x="497205" y="4152265"/>
            <a:ext cx="1099185" cy="306705"/>
          </a:xfrm>
          <a:prstGeom prst="rect">
            <a:avLst/>
          </a:prstGeom>
          <a:solidFill>
            <a:schemeClr val="accent6">
              <a:lumMod val="40000"/>
              <a:lumOff val="60000"/>
            </a:schemeClr>
          </a:solidFill>
        </p:spPr>
        <p:txBody>
          <a:bodyPr wrap="square" rtlCol="0">
            <a:spAutoFit/>
          </a:bodyPr>
          <a:lstStyle/>
          <a:p>
            <a:r>
              <a:rPr lang="en-US" altLang="zh-CN" sz="1400">
                <a:sym typeface="+mn-ea"/>
              </a:rPr>
              <a:t>TSP</a:t>
            </a:r>
            <a:r>
              <a:rPr lang="zh-CN" altLang="en-US" sz="1400">
                <a:sym typeface="+mn-ea"/>
              </a:rPr>
              <a:t>应答：</a:t>
            </a:r>
            <a:endParaRPr lang="zh-CN" altLang="en-US" sz="1400"/>
          </a:p>
        </p:txBody>
      </p:sp>
      <p:graphicFrame>
        <p:nvGraphicFramePr>
          <p:cNvPr id="7" name="表格 6"/>
          <p:cNvGraphicFramePr/>
          <p:nvPr/>
        </p:nvGraphicFramePr>
        <p:xfrm>
          <a:off x="497205" y="1877695"/>
          <a:ext cx="7440295" cy="1219200"/>
        </p:xfrm>
        <a:graphic>
          <a:graphicData uri="http://schemas.openxmlformats.org/drawingml/2006/table">
            <a:tbl>
              <a:tblPr firstRow="1" bandRow="1">
                <a:tableStyleId>{5C22544A-7EE6-4342-B048-85BDC9FD1C3A}</a:tableStyleId>
              </a:tblPr>
              <a:tblGrid>
                <a:gridCol w="862330"/>
                <a:gridCol w="1087755"/>
                <a:gridCol w="1961515"/>
                <a:gridCol w="925195"/>
                <a:gridCol w="1065530"/>
                <a:gridCol w="1537970"/>
              </a:tblGrid>
              <a:tr h="304800">
                <a:tc rowSpan="2">
                  <a:txBody>
                    <a:bodyPr/>
                    <a:lstStyle/>
                    <a:p>
                      <a:pPr>
                        <a:buNone/>
                      </a:pPr>
                      <a:r>
                        <a:rPr lang="zh-CN" altLang="en-US" sz="1400"/>
                        <a:t>字段</a:t>
                      </a:r>
                      <a:endParaRPr lang="zh-CN" altLang="en-US" sz="1400"/>
                    </a:p>
                  </a:txBody>
                  <a:tcPr/>
                </a:tc>
                <a:tc rowSpan="2">
                  <a:txBody>
                    <a:bodyPr/>
                    <a:lstStyle/>
                    <a:p>
                      <a:pPr>
                        <a:buNone/>
                      </a:pPr>
                      <a:r>
                        <a:rPr lang="zh-CN" altLang="en-US" sz="1400">
                          <a:sym typeface="+mn-ea"/>
                        </a:rPr>
                        <a:t>车辆</a:t>
                      </a:r>
                      <a:r>
                        <a:rPr lang="en-US" altLang="zh-CN" sz="1400">
                          <a:sym typeface="+mn-ea"/>
                        </a:rPr>
                        <a:t>ID</a:t>
                      </a:r>
                      <a:endParaRPr lang="en-US" altLang="zh-CN" sz="1400">
                        <a:sym typeface="+mn-ea"/>
                      </a:endParaRPr>
                    </a:p>
                  </a:txBody>
                  <a:tcPr/>
                </a:tc>
                <a:tc rowSpan="2">
                  <a:txBody>
                    <a:bodyPr/>
                    <a:lstStyle/>
                    <a:p>
                      <a:pPr>
                        <a:buNone/>
                      </a:pPr>
                      <a:r>
                        <a:rPr lang="zh-CN" altLang="en-US" sz="1400"/>
                        <a:t>业务类型</a:t>
                      </a:r>
                      <a:endParaRPr lang="zh-CN" altLang="en-US" sz="1400"/>
                    </a:p>
                  </a:txBody>
                  <a:tcPr/>
                </a:tc>
                <a:tc rowSpan="2">
                  <a:txBody>
                    <a:bodyPr/>
                    <a:lstStyle/>
                    <a:p>
                      <a:pPr>
                        <a:buNone/>
                      </a:pPr>
                      <a:r>
                        <a:rPr lang="zh-CN" altLang="en-US" sz="1400"/>
                        <a:t>业务命令</a:t>
                      </a:r>
                      <a:endParaRPr lang="zh-CN" altLang="en-US" sz="1400"/>
                    </a:p>
                  </a:txBody>
                  <a:tcPr/>
                </a:tc>
                <a:tc>
                  <a:txBody>
                    <a:bodyPr/>
                    <a:lstStyle/>
                    <a:p>
                      <a:pPr>
                        <a:buNone/>
                      </a:pPr>
                      <a:r>
                        <a:rPr lang="en-US" altLang="zh-CN" sz="1400"/>
                        <a:t>   </a:t>
                      </a:r>
                      <a:r>
                        <a:rPr lang="zh-CN" altLang="en-US" sz="1400"/>
                        <a:t>签名信息</a:t>
                      </a:r>
                      <a:r>
                        <a:rPr lang="en-US" altLang="zh-CN" sz="1400"/>
                        <a:t>                             </a:t>
                      </a:r>
                      <a:endParaRPr lang="zh-CN" altLang="en-US" sz="1400"/>
                    </a:p>
                  </a:txBody>
                  <a:tcPr/>
                </a:tc>
                <a:tc rowSpan="2">
                  <a:txBody>
                    <a:bodyPr/>
                    <a:lstStyle/>
                    <a:p>
                      <a:pPr>
                        <a:buNone/>
                      </a:pPr>
                      <a:r>
                        <a:rPr lang="zh-CN" altLang="en-US" sz="1400" strike="sngStrike"/>
                        <a:t>T-BOX端签名</a:t>
                      </a:r>
                      <a:endParaRPr lang="zh-CN" altLang="en-US" sz="1400" strike="sngStrike"/>
                    </a:p>
                  </a:txBody>
                  <a:tcPr/>
                </a:tc>
              </a:tr>
              <a:tr h="304800">
                <a:tc vMerge="1">
                  <a:tcPr/>
                </a:tc>
                <a:tc vMerge="1">
                  <a:tcPr/>
                </a:tc>
                <a:tc vMerge="1">
                  <a:tcPr/>
                </a:tc>
                <a:tc vMerge="1">
                  <a:tcPr/>
                </a:tc>
                <a:tc>
                  <a:txBody>
                    <a:bodyPr/>
                    <a:lstStyle/>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a:tc>
                <a:tc vMerge="1">
                  <a:tcPr/>
                </a:tc>
              </a:tr>
              <a:tr h="304800">
                <a:tc>
                  <a:txBody>
                    <a:bodyPr/>
                    <a:lstStyle/>
                    <a:p>
                      <a:pPr>
                        <a:buNone/>
                      </a:pPr>
                      <a:r>
                        <a:rPr lang="zh-CN" altLang="en-US" sz="1400"/>
                        <a:t>长度</a:t>
                      </a:r>
                      <a:endParaRPr lang="zh-CN" altLang="en-US" sz="1400"/>
                    </a:p>
                  </a:txBody>
                  <a:tcPr/>
                </a:tc>
                <a:tc>
                  <a:txBody>
                    <a:bodyPr/>
                    <a:lstStyle/>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c>
                  <a:txBody>
                    <a:bodyPr/>
                    <a:lstStyle/>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a:tc>
                <a:tc>
                  <a:txBody>
                    <a:bodyPr/>
                    <a:lstStyle/>
                    <a:p>
                      <a:pPr algn="ctr">
                        <a:buNone/>
                      </a:pPr>
                      <a:r>
                        <a:rPr lang="en-US" altLang="zh-CN" sz="1400" strike="sngStrike"/>
                        <a:t>64</a:t>
                      </a:r>
                      <a:endParaRPr lang="en-US" altLang="zh-CN" sz="1400" strike="sngStrike"/>
                    </a:p>
                  </a:txBody>
                  <a:tcPr/>
                </a:tc>
              </a:tr>
              <a:tr h="203200">
                <a:tc>
                  <a:txBody>
                    <a:bodyPr/>
                    <a:lstStyle/>
                    <a:p>
                      <a:pPr>
                        <a:buNone/>
                      </a:pPr>
                      <a:r>
                        <a:rPr lang="zh-CN" altLang="en-US" sz="1400"/>
                        <a:t>描述</a:t>
                      </a:r>
                      <a:endParaRPr lang="zh-CN" altLang="en-US" sz="1400"/>
                    </a:p>
                  </a:txBody>
                  <a:tcPr/>
                </a:tc>
                <a:tc>
                  <a:txBody>
                    <a:bodyPr/>
                    <a:lstStyle/>
                    <a:p>
                      <a:pPr>
                        <a:buNone/>
                      </a:pPr>
                      <a:r>
                        <a:rPr lang="en-US" altLang="zh-CN" sz="1400"/>
                        <a:t>VIN</a:t>
                      </a:r>
                      <a:r>
                        <a:rPr lang="zh-CN" altLang="en-US" sz="1400"/>
                        <a:t>码</a:t>
                      </a:r>
                      <a:endParaRPr lang="zh-CN" altLang="en-US" sz="1400"/>
                    </a:p>
                  </a:txBody>
                  <a:tcPr/>
                </a:tc>
                <a:tc>
                  <a:txBody>
                    <a:bodyPr/>
                    <a:lstStyle/>
                    <a:p>
                      <a:pPr>
                        <a:buNone/>
                      </a:pPr>
                      <a:r>
                        <a:rPr lang="en-US" altLang="zh-CN" sz="1400">
                          <a:ea typeface="宋体" panose="02010600030101010101" pitchFamily="2" charset="-122"/>
                          <a:sym typeface="+mn-ea"/>
                        </a:rPr>
                        <a:t>0x19</a:t>
                      </a:r>
                      <a:r>
                        <a:rPr lang="zh-CN" altLang="en-US" sz="1400">
                          <a:ea typeface="宋体" panose="02010600030101010101" pitchFamily="2" charset="-122"/>
                          <a:sym typeface="+mn-ea"/>
                        </a:rPr>
                        <a:t>：</a:t>
                      </a:r>
                      <a:r>
                        <a:rPr lang="en-US" altLang="zh-CN" sz="1400">
                          <a:ea typeface="宋体" panose="02010600030101010101" pitchFamily="2" charset="-122"/>
                          <a:sym typeface="+mn-ea"/>
                        </a:rPr>
                        <a:t>PIN</a:t>
                      </a:r>
                      <a:r>
                        <a:rPr lang="zh-CN" altLang="en-US" sz="1400">
                          <a:ea typeface="宋体" panose="02010600030101010101" pitchFamily="2" charset="-122"/>
                          <a:sym typeface="+mn-ea"/>
                        </a:rPr>
                        <a:t>码请求</a:t>
                      </a:r>
                      <a:endParaRPr lang="zh-CN" altLang="en-US" sz="1400">
                        <a:ea typeface="宋体" panose="02010600030101010101" pitchFamily="2" charset="-122"/>
                        <a:sym typeface="+mn-ea"/>
                      </a:endParaRPr>
                    </a:p>
                  </a:txBody>
                  <a:tcPr/>
                </a:tc>
                <a:tc>
                  <a:txBody>
                    <a:bodyPr/>
                    <a:lstStyle/>
                    <a:p>
                      <a:pPr>
                        <a:buNone/>
                      </a:pPr>
                      <a:r>
                        <a:rPr lang="en-US" altLang="zh-CN" sz="1400">
                          <a:ea typeface="宋体" panose="02010600030101010101" pitchFamily="2" charset="-122"/>
                          <a:sym typeface="+mn-ea"/>
                        </a:rPr>
                        <a:t>       0</a:t>
                      </a:r>
                      <a:endParaRPr lang="en-US" altLang="zh-CN"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strike="sngStrike">
                        <a:ea typeface="宋体" panose="02010600030101010101" pitchFamily="2" charset="-122"/>
                        <a:sym typeface="+mn-ea"/>
                      </a:endParaRPr>
                    </a:p>
                  </a:txBody>
                  <a:tcPr/>
                </a:tc>
              </a:tr>
            </a:tbl>
          </a:graphicData>
        </a:graphic>
      </p:graphicFrame>
      <p:graphicFrame>
        <p:nvGraphicFramePr>
          <p:cNvPr id="2" name="表格 1"/>
          <p:cNvGraphicFramePr/>
          <p:nvPr/>
        </p:nvGraphicFramePr>
        <p:xfrm>
          <a:off x="497205" y="4458970"/>
          <a:ext cx="10922635" cy="1432560"/>
        </p:xfrm>
        <a:graphic>
          <a:graphicData uri="http://schemas.openxmlformats.org/drawingml/2006/table">
            <a:tbl>
              <a:tblPr firstRow="1" bandRow="1">
                <a:tableStyleId>{5C22544A-7EE6-4342-B048-85BDC9FD1C3A}</a:tableStyleId>
              </a:tblPr>
              <a:tblGrid>
                <a:gridCol w="681355"/>
                <a:gridCol w="719956"/>
                <a:gridCol w="1185257"/>
                <a:gridCol w="998103"/>
                <a:gridCol w="719539"/>
                <a:gridCol w="655045"/>
                <a:gridCol w="1144856"/>
                <a:gridCol w="829788"/>
                <a:gridCol w="1407532"/>
                <a:gridCol w="1390015"/>
                <a:gridCol w="119126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5">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hMerge="1">
                  <a:tcPr/>
                </a:tc>
                <a:tc hMerge="1">
                  <a:tcPr/>
                </a:tc>
                <a:tc rowSpan="2">
                  <a:txBody>
                    <a:bodyPr/>
                    <a:p>
                      <a:pPr>
                        <a:buNone/>
                      </a:pPr>
                      <a:r>
                        <a:rPr lang="zh-CN" altLang="en-US" sz="1400">
                          <a:sym typeface="+mn-ea"/>
                        </a:rPr>
                        <a:t>云端签名长度</a:t>
                      </a:r>
                      <a:endParaRPr lang="zh-CN" altLang="en-US" sz="1400">
                        <a:sym typeface="+mn-ea"/>
                      </a:endParaRPr>
                    </a:p>
                    <a:p>
                      <a:pPr>
                        <a:buNone/>
                      </a:pPr>
                      <a:endParaRPr lang="en-US" altLang="zh-CN" sz="1400"/>
                    </a:p>
                  </a:txBody>
                  <a:tcPr/>
                </a:tc>
                <a:tc rowSpan="2">
                  <a:txBody>
                    <a:bodyPr/>
                    <a:p>
                      <a:pPr>
                        <a:buNone/>
                      </a:pPr>
                      <a:r>
                        <a:rPr lang="zh-CN" altLang="en-US" sz="1400"/>
                        <a:t>云端签名</a:t>
                      </a: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数量</a:t>
                      </a:r>
                      <a:endParaRPr lang="zh-CN" altLang="en-US" sz="1400"/>
                    </a:p>
                  </a:txBody>
                  <a:tcPr/>
                </a:tc>
                <a:tc>
                  <a:txBody>
                    <a:bodyPr/>
                    <a:p>
                      <a:pPr>
                        <a:buNone/>
                      </a:pPr>
                      <a:r>
                        <a:rPr lang="en-US" altLang="zh-CN" sz="1400"/>
                        <a:t>PIN</a:t>
                      </a:r>
                      <a:r>
                        <a:rPr lang="zh-CN" altLang="en-US" sz="1400"/>
                        <a:t>码编号</a:t>
                      </a:r>
                      <a:endParaRPr lang="zh-CN" altLang="en-US" sz="1400"/>
                    </a:p>
                  </a:txBody>
                  <a:tcPr/>
                </a:tc>
                <a:tc>
                  <a:txBody>
                    <a:bodyPr/>
                    <a:p>
                      <a:pPr marL="0" marR="0" algn="l" rtl="0" eaLnBrk="1" fontAlgn="auto" latinLnBrk="0" hangingPunct="1">
                        <a:buNone/>
                      </a:pPr>
                      <a:r>
                        <a:rPr lang="en-US" altLang="zh-CN" sz="1400">
                          <a:cs typeface="+mn-ea"/>
                        </a:rPr>
                        <a:t>PIN</a:t>
                      </a:r>
                      <a:r>
                        <a:rPr lang="zh-CN" altLang="en-US" sz="1400">
                          <a:cs typeface="+mn-ea"/>
                        </a:rPr>
                        <a:t>码</a:t>
                      </a:r>
                      <a:endParaRPr lang="zh-CN" altLang="en-US" sz="1400">
                        <a:cs typeface="+mn-ea"/>
                      </a:endParaRPr>
                    </a:p>
                  </a:txBody>
                  <a:tcPr/>
                </a:tc>
                <a:tc>
                  <a:txBody>
                    <a:bodyPr/>
                    <a:p>
                      <a:pPr marL="0" marR="0" algn="l" rtl="0" eaLnBrk="1" fontAlgn="auto" latinLnBrk="0" hangingPunct="1">
                        <a:buNone/>
                      </a:pPr>
                      <a:r>
                        <a:rPr lang="en-US" altLang="zh-CN" sz="1400">
                          <a:cs typeface="+mn-ea"/>
                        </a:rPr>
                        <a:t>PIN</a:t>
                      </a:r>
                      <a:r>
                        <a:rPr lang="zh-CN" altLang="en-US" sz="1400">
                          <a:cs typeface="+mn-ea"/>
                        </a:rPr>
                        <a:t>码列表</a:t>
                      </a:r>
                      <a:endParaRPr lang="zh-CN" altLang="en-US" sz="1400">
                        <a:cs typeface="+mn-ea"/>
                      </a:endParaRPr>
                    </a:p>
                  </a:txBody>
                  <a:tcPr/>
                </a:tc>
                <a:tc vMerge="1">
                  <a:tcPr/>
                </a:tc>
                <a:tc vMerge="1">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t>8</a:t>
                      </a:r>
                      <a:endParaRPr lang="en-US" altLang="zh-CN" sz="1400"/>
                    </a:p>
                  </a:txBody>
                  <a:tcPr/>
                </a:tc>
                <a:tc>
                  <a:txBody>
                    <a:bodyPr/>
                    <a:p>
                      <a:pPr algn="ctr">
                        <a:buNone/>
                      </a:pPr>
                      <a:r>
                        <a:rPr lang="en-US" altLang="zh-CN" sz="1400"/>
                        <a:t>9*</a:t>
                      </a:r>
                      <a:r>
                        <a:rPr lang="zh-CN" altLang="en-US" sz="1400">
                          <a:ea typeface="宋体" panose="02010600030101010101" pitchFamily="2" charset="-122"/>
                        </a:rPr>
                        <a:t>（</a:t>
                      </a:r>
                      <a:r>
                        <a:rPr lang="en-US" altLang="zh-CN" sz="1400">
                          <a:ea typeface="宋体" panose="02010600030101010101" pitchFamily="2" charset="-122"/>
                        </a:rPr>
                        <a:t>n-1</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64</a:t>
                      </a:r>
                      <a:endParaRPr lang="en-US" altLang="zh-CN" sz="1400">
                        <a:solidFill>
                          <a:srgbClr val="FF0000"/>
                        </a:solidFill>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r>
                        <a:rPr lang="en-US" altLang="zh-CN" sz="1400"/>
                        <a:t>VIN</a:t>
                      </a:r>
                      <a:r>
                        <a:rPr lang="zh-CN" altLang="en-US" sz="1400"/>
                        <a:t>码</a:t>
                      </a:r>
                      <a:endParaRPr lang="zh-CN" altLang="en-US" sz="1400"/>
                    </a:p>
                  </a:txBody>
                  <a:tcPr/>
                </a:tc>
                <a:tc>
                  <a:txBody>
                    <a:bodyPr/>
                    <a:p>
                      <a:pPr>
                        <a:buNone/>
                      </a:pPr>
                      <a:r>
                        <a:rPr lang="en-US" altLang="zh-CN" sz="1400">
                          <a:ea typeface="宋体" panose="02010600030101010101" pitchFamily="2" charset="-122"/>
                          <a:sym typeface="+mn-ea"/>
                        </a:rPr>
                        <a:t>0x19</a:t>
                      </a:r>
                      <a:r>
                        <a:rPr lang="zh-CN" altLang="en-US" sz="1400">
                          <a:ea typeface="宋体" panose="02010600030101010101" pitchFamily="2" charset="-122"/>
                          <a:sym typeface="+mn-ea"/>
                        </a:rPr>
                        <a:t>：</a:t>
                      </a:r>
                      <a:r>
                        <a:rPr lang="en-US" altLang="zh-CN" sz="1400">
                          <a:ea typeface="宋体" panose="02010600030101010101" pitchFamily="2" charset="-122"/>
                          <a:sym typeface="+mn-ea"/>
                        </a:rPr>
                        <a:t>PIN</a:t>
                      </a:r>
                      <a:r>
                        <a:rPr lang="zh-CN" altLang="en-US" sz="1400">
                          <a:ea typeface="宋体" panose="02010600030101010101" pitchFamily="2" charset="-122"/>
                          <a:sym typeface="+mn-ea"/>
                        </a:rPr>
                        <a:t>码请求</a:t>
                      </a:r>
                      <a:endParaRPr lang="zh-CN" altLang="en-US" sz="1400">
                        <a:ea typeface="宋体" panose="02010600030101010101" pitchFamily="2" charset="-122"/>
                        <a:sym typeface="+mn-ea"/>
                      </a:endParaRPr>
                    </a:p>
                  </a:txBody>
                  <a:tcPr/>
                </a:tc>
                <a:tc>
                  <a:txBody>
                    <a:bodyPr/>
                    <a:p>
                      <a:pPr>
                        <a:buNone/>
                      </a:pPr>
                      <a:r>
                        <a:rPr lang="en-US" sz="1400">
                          <a:ea typeface="宋体" panose="02010600030101010101" pitchFamily="2" charset="-122"/>
                          <a:sym typeface="+mn-ea"/>
                        </a:rPr>
                        <a:t>       0</a:t>
                      </a:r>
                      <a:endParaRPr lang="en-US" sz="1400">
                        <a:ea typeface="宋体" panose="02010600030101010101" pitchFamily="2" charset="-122"/>
                      </a:endParaRPr>
                    </a:p>
                  </a:txBody>
                  <a:tcPr/>
                </a:tc>
                <a:tc>
                  <a:txBody>
                    <a:bodyPr/>
                    <a:p>
                      <a:pPr>
                        <a:buNone/>
                      </a:pPr>
                      <a:endParaRPr lang="zh-CN" altLang="en-US" sz="1400"/>
                    </a:p>
                  </a:txBody>
                  <a:tcPr/>
                </a:tc>
                <a:tc>
                  <a:txBody>
                    <a:bodyPr/>
                    <a:p>
                      <a:pPr>
                        <a:buNone/>
                      </a:pPr>
                      <a:r>
                        <a:rPr lang="en-US" altLang="zh-CN" sz="1400"/>
                        <a:t>n</a:t>
                      </a:r>
                      <a:endParaRPr lang="en-US" altLang="zh-CN" sz="1400"/>
                    </a:p>
                  </a:txBody>
                  <a:tcPr/>
                </a:tc>
                <a:tc>
                  <a:txBody>
                    <a:bodyPr/>
                    <a:p>
                      <a:pPr>
                        <a:buNone/>
                      </a:pPr>
                      <a:r>
                        <a:rPr lang="zh-CN" altLang="en-US" sz="1400"/>
                        <a:t>采用用户类型为编号</a:t>
                      </a: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strike="sngStrike"/>
                    </a:p>
                  </a:txBody>
                  <a:tcPr/>
                </a:tc>
                <a:tc>
                  <a:txBody>
                    <a:bodyPr/>
                    <a:p>
                      <a:pPr>
                        <a:buNone/>
                      </a:pPr>
                      <a:endParaRPr lang="zh-CN" altLang="en-US" sz="1400" strike="sngStrike"/>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lstStyle/>
          <a:p>
            <a:pPr marR="0" defTabSz="914400" fontAlgn="auto">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Tbox-&gt;TSP</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注销通知</a:t>
            </a:r>
            <a:endParaRPr lang="zh-CN" altLang="en-US" sz="2400" b="1" dirty="0">
              <a:latin typeface="微软雅黑" panose="020B0503020204020204" pitchFamily="34" charset="-122"/>
              <a:ea typeface="微软雅黑" panose="020B0503020204020204" pitchFamily="34" charset="-122"/>
              <a:sym typeface="+mn-ea"/>
            </a:endParaRPr>
          </a:p>
          <a:p>
            <a:pPr marR="0" defTabSz="914400" fontAlgn="auto">
              <a:lnSpc>
                <a:spcPct val="100000"/>
              </a:lnSpc>
              <a:spcBef>
                <a:spcPts val="0"/>
              </a:spcBef>
            </a:pP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12</a:t>
            </a:r>
            <a:endParaRPr lang="en-US" sz="2400" b="1" dirty="0">
              <a:solidFill>
                <a:schemeClr val="bg1"/>
              </a:solidFill>
              <a:latin typeface="Calibri" panose="020F0502020204030204" charset="0"/>
            </a:endParaRPr>
          </a:p>
        </p:txBody>
      </p:sp>
      <p:sp>
        <p:nvSpPr>
          <p:cNvPr id="10" name="文本框 9"/>
          <p:cNvSpPr txBox="1"/>
          <p:nvPr/>
        </p:nvSpPr>
        <p:spPr>
          <a:xfrm>
            <a:off x="497205" y="5367020"/>
            <a:ext cx="7328535" cy="306705"/>
          </a:xfrm>
          <a:prstGeom prst="rect">
            <a:avLst/>
          </a:prstGeom>
          <a:solidFill>
            <a:schemeClr val="accent6">
              <a:lumMod val="40000"/>
              <a:lumOff val="60000"/>
            </a:schemeClr>
          </a:solidFill>
        </p:spPr>
        <p:txBody>
          <a:bodyPr wrap="square" rtlCol="0">
            <a:spAutoFit/>
          </a:bodyPr>
          <a:lstStyle/>
          <a:p>
            <a:r>
              <a:rPr lang="en-US" altLang="zh-CN" sz="1400">
                <a:sym typeface="+mn-ea"/>
              </a:rPr>
              <a:t>TSP</a:t>
            </a:r>
            <a:r>
              <a:rPr lang="zh-CN" altLang="en-US" sz="1400">
                <a:sym typeface="+mn-ea"/>
              </a:rPr>
              <a:t>应答：字段：通知反馈；长度：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11" name="文本框 10"/>
          <p:cNvSpPr txBox="1"/>
          <p:nvPr/>
        </p:nvSpPr>
        <p:spPr>
          <a:xfrm>
            <a:off x="497205" y="1509395"/>
            <a:ext cx="1513840" cy="368300"/>
          </a:xfrm>
          <a:prstGeom prst="rect">
            <a:avLst/>
          </a:prstGeom>
          <a:solidFill>
            <a:schemeClr val="accent6">
              <a:lumMod val="40000"/>
              <a:lumOff val="60000"/>
            </a:schemeClr>
          </a:solidFill>
        </p:spPr>
        <p:txBody>
          <a:bodyPr wrap="square" rtlCol="0">
            <a:spAutoFit/>
          </a:bodyPr>
          <a:lstStyle/>
          <a:p>
            <a:r>
              <a:rPr lang="zh-CN" altLang="en-US"/>
              <a:t>注销通知</a:t>
            </a:r>
            <a:endParaRPr lang="zh-CN" altLang="en-US"/>
          </a:p>
        </p:txBody>
      </p:sp>
      <p:sp>
        <p:nvSpPr>
          <p:cNvPr id="2" name="云形标注 1"/>
          <p:cNvSpPr/>
          <p:nvPr/>
        </p:nvSpPr>
        <p:spPr>
          <a:xfrm>
            <a:off x="8884920" y="3582035"/>
            <a:ext cx="1796415" cy="944880"/>
          </a:xfrm>
          <a:prstGeom prst="cloudCallout">
            <a:avLst>
              <a:gd name="adj1" fmla="val -80858"/>
              <a:gd name="adj2" fmla="val -91397"/>
            </a:avLst>
          </a:prstGeom>
          <a:solidFill>
            <a:srgbClr val="0070C0"/>
          </a:solidFill>
          <a:ln w="9525" algn="ctr">
            <a:solidFill>
              <a:schemeClr val="tx1">
                <a:lumMod val="50000"/>
                <a:lumOff val="50000"/>
              </a:schemeClr>
            </a:solidFill>
            <a:round/>
          </a:ln>
        </p:spPr>
        <p:txBody>
          <a:bodyPr wrap="square" lIns="0" tIns="0" rIns="0" bIns="0" anchor="ctr"/>
          <a:lstStyle/>
          <a:p>
            <a:pPr algn="ctr"/>
            <a:r>
              <a:rPr lang="zh-CN" altLang="en-US" sz="1400" dirty="0">
                <a:solidFill>
                  <a:schemeClr val="bg1">
                    <a:lumMod val="95000"/>
                  </a:schemeClr>
                </a:solidFill>
                <a:latin typeface="微软雅黑" panose="020B0503020204020204" pitchFamily="34" charset="-122"/>
                <a:ea typeface="微软雅黑" panose="020B0503020204020204" pitchFamily="34" charset="-122"/>
              </a:rPr>
              <a:t>车端先注销再通知</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nvGraphicFramePr>
        <p:xfrm>
          <a:off x="497205" y="1877695"/>
          <a:ext cx="8956675" cy="1219200"/>
        </p:xfrm>
        <a:graphic>
          <a:graphicData uri="http://schemas.openxmlformats.org/drawingml/2006/table">
            <a:tbl>
              <a:tblPr firstRow="1" bandRow="1">
                <a:tableStyleId>{5C22544A-7EE6-4342-B048-85BDC9FD1C3A}</a:tableStyleId>
              </a:tblPr>
              <a:tblGrid>
                <a:gridCol w="624840"/>
                <a:gridCol w="788670"/>
                <a:gridCol w="1305560"/>
                <a:gridCol w="786130"/>
                <a:gridCol w="772160"/>
                <a:gridCol w="1031240"/>
                <a:gridCol w="1344930"/>
                <a:gridCol w="1114425"/>
              </a:tblGrid>
              <a:tr h="304800">
                <a:tc rowSpan="2">
                  <a:txBody>
                    <a:bodyPr/>
                    <a:lstStyle/>
                    <a:p>
                      <a:pPr>
                        <a:buNone/>
                      </a:pPr>
                      <a:r>
                        <a:rPr lang="zh-CN" altLang="en-US" sz="1400"/>
                        <a:t>字段</a:t>
                      </a:r>
                      <a:endParaRPr lang="zh-CN" altLang="en-US" sz="1400"/>
                    </a:p>
                  </a:txBody>
                  <a:tcPr/>
                </a:tc>
                <a:tc rowSpan="2">
                  <a:txBody>
                    <a:bodyPr/>
                    <a:lstStyle/>
                    <a:p>
                      <a:pPr>
                        <a:buNone/>
                      </a:pPr>
                      <a:r>
                        <a:rPr lang="zh-CN" altLang="en-US" sz="1400">
                          <a:sym typeface="+mn-ea"/>
                        </a:rPr>
                        <a:t>车辆</a:t>
                      </a:r>
                      <a:r>
                        <a:rPr lang="en-US" altLang="zh-CN" sz="1400">
                          <a:sym typeface="+mn-ea"/>
                        </a:rPr>
                        <a:t>ID</a:t>
                      </a:r>
                      <a:endParaRPr lang="en-US" altLang="zh-CN" sz="1400">
                        <a:sym typeface="+mn-ea"/>
                      </a:endParaRPr>
                    </a:p>
                  </a:txBody>
                  <a:tcPr/>
                </a:tc>
                <a:tc rowSpan="2">
                  <a:txBody>
                    <a:bodyPr/>
                    <a:lstStyle/>
                    <a:p>
                      <a:pPr>
                        <a:buNone/>
                      </a:pPr>
                      <a:r>
                        <a:rPr lang="zh-CN" altLang="en-US" sz="1400"/>
                        <a:t>业务类型</a:t>
                      </a:r>
                      <a:endParaRPr lang="zh-CN" altLang="en-US" sz="1400"/>
                    </a:p>
                  </a:txBody>
                  <a:tcPr/>
                </a:tc>
                <a:tc rowSpan="2">
                  <a:txBody>
                    <a:bodyPr/>
                    <a:lstStyle/>
                    <a:p>
                      <a:pPr>
                        <a:buNone/>
                      </a:pPr>
                      <a:r>
                        <a:rPr lang="zh-CN" altLang="en-US" sz="1400"/>
                        <a:t>业务命令</a:t>
                      </a:r>
                      <a:endParaRPr lang="zh-CN" altLang="en-US" sz="1400"/>
                    </a:p>
                  </a:txBody>
                  <a:tcPr/>
                </a:tc>
                <a:tc gridSpan="3">
                  <a:txBody>
                    <a:bodyPr/>
                    <a:lstStyle/>
                    <a:p>
                      <a:pPr>
                        <a:buNone/>
                      </a:pPr>
                      <a:r>
                        <a:rPr lang="en-US" altLang="zh-CN" sz="1400"/>
                        <a:t>                                  </a:t>
                      </a:r>
                      <a:r>
                        <a:rPr lang="zh-CN" altLang="en-US" sz="1400"/>
                        <a:t>签名信息</a:t>
                      </a:r>
                      <a:endParaRPr lang="zh-CN" altLang="en-US" sz="1400"/>
                    </a:p>
                  </a:txBody>
                  <a:tcPr/>
                </a:tc>
                <a:tc hMerge="1">
                  <a:tcPr/>
                </a:tc>
                <a:tc hMerge="1">
                  <a:tcPr/>
                </a:tc>
                <a:tc rowSpan="2">
                  <a:txBody>
                    <a:bodyPr/>
                    <a:lstStyle/>
                    <a:p>
                      <a:pPr>
                        <a:buNone/>
                      </a:pPr>
                      <a:r>
                        <a:rPr lang="zh-CN" altLang="en-US" sz="1400" strike="sngStrike"/>
                        <a:t>T-BOX端签名</a:t>
                      </a:r>
                      <a:endParaRPr lang="zh-CN" altLang="en-US" sz="1400" strike="sngStrike"/>
                    </a:p>
                  </a:txBody>
                  <a:tcPr/>
                </a:tc>
              </a:tr>
              <a:tr h="304800">
                <a:tc vMerge="1">
                  <a:tcPr/>
                </a:tc>
                <a:tc vMerge="1">
                  <a:tcPr/>
                </a:tc>
                <a:tc vMerge="1">
                  <a:tcPr/>
                </a:tc>
                <a:tc vMerge="1">
                  <a:tcPr/>
                </a:tc>
                <a:tc>
                  <a:txBody>
                    <a:bodyPr/>
                    <a:lstStyle/>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钥匙ID</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注销时间</a:t>
                      </a:r>
                      <a:endParaRPr lang="zh-CN" altLang="en-US" sz="1400" b="0">
                        <a:ea typeface="宋体" panose="02010600030101010101" pitchFamily="2" charset="-122"/>
                        <a:cs typeface="+mn-ea"/>
                      </a:endParaRPr>
                    </a:p>
                  </a:txBody>
                  <a:tcPr marL="0" marR="0" marT="0" marB="1"/>
                </a:tc>
                <a:tc vMerge="1">
                  <a:tcPr/>
                </a:tc>
              </a:tr>
              <a:tr h="304800">
                <a:tc>
                  <a:txBody>
                    <a:bodyPr/>
                    <a:lstStyle/>
                    <a:p>
                      <a:pPr>
                        <a:buNone/>
                      </a:pPr>
                      <a:r>
                        <a:rPr lang="zh-CN" altLang="en-US" sz="1400"/>
                        <a:t>长度</a:t>
                      </a:r>
                      <a:endParaRPr lang="zh-CN" altLang="en-US" sz="1400"/>
                    </a:p>
                  </a:txBody>
                  <a:tcPr/>
                </a:tc>
                <a:tc>
                  <a:txBody>
                    <a:bodyPr/>
                    <a:lstStyle/>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c>
                  <a:txBody>
                    <a:bodyPr/>
                    <a:lstStyle/>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8</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a:tc>
                <a:tc>
                  <a:txBody>
                    <a:bodyPr/>
                    <a:lstStyle/>
                    <a:p>
                      <a:pPr algn="ctr">
                        <a:buNone/>
                      </a:pPr>
                      <a:r>
                        <a:rPr lang="en-US" altLang="zh-CN" sz="1400" strike="sngStrike"/>
                        <a:t>64</a:t>
                      </a:r>
                      <a:endParaRPr lang="en-US" altLang="zh-CN" sz="1400" strike="sngStrike"/>
                    </a:p>
                  </a:txBody>
                  <a:tcPr/>
                </a:tc>
              </a:tr>
              <a:tr h="203200">
                <a:tc>
                  <a:txBody>
                    <a:bodyPr/>
                    <a:lstStyle/>
                    <a:p>
                      <a:pPr>
                        <a:buNone/>
                      </a:pPr>
                      <a:r>
                        <a:rPr lang="zh-CN" altLang="en-US" sz="1400"/>
                        <a:t>描述</a:t>
                      </a:r>
                      <a:endParaRPr lang="zh-CN" altLang="en-US" sz="1400"/>
                    </a:p>
                  </a:txBody>
                  <a:tcPr/>
                </a:tc>
                <a:tc>
                  <a:txBody>
                    <a:bodyPr/>
                    <a:lstStyle/>
                    <a:p>
                      <a:pPr>
                        <a:buNone/>
                      </a:pPr>
                      <a:r>
                        <a:rPr lang="en-US" altLang="zh-CN" sz="1400"/>
                        <a:t>VIN</a:t>
                      </a:r>
                      <a:r>
                        <a:rPr lang="zh-CN" altLang="en-US" sz="1400"/>
                        <a:t>码</a:t>
                      </a:r>
                      <a:endParaRPr lang="zh-CN" altLang="en-US" sz="1400"/>
                    </a:p>
                  </a:txBody>
                  <a:tcPr/>
                </a:tc>
                <a:tc>
                  <a:txBody>
                    <a:bodyPr/>
                    <a:lstStyle/>
                    <a:p>
                      <a:pPr>
                        <a:buNone/>
                      </a:pPr>
                      <a:r>
                        <a:rPr lang="en-US" altLang="zh-CN" sz="1400">
                          <a:ea typeface="宋体" panose="02010600030101010101" pitchFamily="2" charset="-122"/>
                          <a:sym typeface="+mn-ea"/>
                        </a:rPr>
                        <a:t>0x16</a:t>
                      </a:r>
                      <a:r>
                        <a:rPr lang="zh-CN" altLang="en-US" sz="1400">
                          <a:ea typeface="宋体" panose="02010600030101010101" pitchFamily="2" charset="-122"/>
                          <a:sym typeface="+mn-ea"/>
                        </a:rPr>
                        <a:t>：注销通知</a:t>
                      </a:r>
                      <a:endParaRPr lang="zh-CN" altLang="en-US" sz="1400">
                        <a:ea typeface="宋体" panose="02010600030101010101" pitchFamily="2" charset="-122"/>
                        <a:sym typeface="+mn-ea"/>
                      </a:endParaRPr>
                    </a:p>
                  </a:txBody>
                  <a:tcPr/>
                </a:tc>
                <a:tc>
                  <a:txBody>
                    <a:bodyPr/>
                    <a:lstStyle/>
                    <a:p>
                      <a:pPr>
                        <a:buNone/>
                      </a:pPr>
                      <a:r>
                        <a:rPr lang="en-US" altLang="zh-CN" sz="1400">
                          <a:ea typeface="宋体" panose="02010600030101010101" pitchFamily="2" charset="-122"/>
                          <a:sym typeface="+mn-ea"/>
                        </a:rPr>
                        <a:t>0</a:t>
                      </a:r>
                      <a:endParaRPr lang="en-US" altLang="zh-CN"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r>
            </a:tbl>
          </a:graphicData>
        </a:graphic>
      </p:graphicFrame>
      <p:graphicFrame>
        <p:nvGraphicFramePr>
          <p:cNvPr id="6" name="表格 5"/>
          <p:cNvGraphicFramePr/>
          <p:nvPr/>
        </p:nvGraphicFramePr>
        <p:xfrm>
          <a:off x="497205" y="4239260"/>
          <a:ext cx="6015355" cy="1127760"/>
        </p:xfrm>
        <a:graphic>
          <a:graphicData uri="http://schemas.openxmlformats.org/drawingml/2006/table">
            <a:tbl>
              <a:tblPr firstRow="1" bandRow="1">
                <a:tableStyleId>{5C22544A-7EE6-4342-B048-85BDC9FD1C3A}</a:tableStyleId>
              </a:tblPr>
              <a:tblGrid>
                <a:gridCol w="1206500"/>
                <a:gridCol w="1096645"/>
                <a:gridCol w="1205230"/>
                <a:gridCol w="2506980"/>
              </a:tblGrid>
              <a:tr h="304800">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字段</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类型</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命令</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操作结果</a:t>
                      </a:r>
                      <a:endParaRPr lang="en-US" altLang="zh-CN" sz="1400" b="0">
                        <a:solidFill>
                          <a:schemeClr val="dk1"/>
                        </a:solidFill>
                        <a:ea typeface="宋体" panose="02010600030101010101" pitchFamily="2" charset="-122"/>
                        <a:cs typeface="+mn-ea"/>
                      </a:endParaRPr>
                    </a:p>
                  </a:txBody>
                  <a:tcPr marL="68580" marR="68580" marT="0" marB="0"/>
                </a:tc>
              </a:tr>
              <a:tr h="304800">
                <a:tc>
                  <a:txBody>
                    <a:bodyPr/>
                    <a:lstStyle/>
                    <a:p>
                      <a:pPr marL="0" marR="0" algn="l" rtl="0" eaLnBrk="1" fontAlgn="auto" latinLnBrk="0" hangingPunct="1">
                        <a:buNone/>
                      </a:pPr>
                      <a:r>
                        <a:rPr lang="en-US" altLang="zh-CN" sz="1400" b="0">
                          <a:ea typeface="宋体" panose="02010600030101010101" pitchFamily="2" charset="-122"/>
                          <a:cs typeface="+mn-ea"/>
                        </a:rPr>
                        <a:t>长度（byte）</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r>
              <a:tr h="304800">
                <a:tc>
                  <a:txBody>
                    <a:bodyPr/>
                    <a:lstStyle/>
                    <a:p>
                      <a:pPr marL="0" marR="0" algn="l" rtl="0" eaLnBrk="1" fontAlgn="auto" latinLnBrk="0" hangingPunct="1">
                        <a:buNone/>
                      </a:pPr>
                      <a:r>
                        <a:rPr lang="en-US" altLang="zh-CN" sz="1400" b="0">
                          <a:ea typeface="宋体" panose="02010600030101010101" pitchFamily="2" charset="-122"/>
                          <a:cs typeface="+mn-ea"/>
                        </a:rPr>
                        <a:t>描述</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a:ea typeface="宋体" panose="02010600030101010101" pitchFamily="2" charset="-122"/>
                          <a:sym typeface="+mn-ea"/>
                        </a:rPr>
                        <a:t>0x16</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0</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0：无效1：成功2-n：失败原因</a:t>
                      </a:r>
                      <a:endParaRPr lang="en-US" altLang="zh-CN" sz="1400" b="0">
                        <a:ea typeface="宋体" panose="02010600030101010101" pitchFamily="2" charset="-122"/>
                        <a:cs typeface="+mn-ea"/>
                      </a:endParaRPr>
                    </a:p>
                  </a:txBody>
                  <a:tcPr marL="0" marR="0" marT="0" marB="1"/>
                </a:tc>
              </a:tr>
              <a:tr h="203200">
                <a:tc>
                  <a:txBody>
                    <a:bodyPr/>
                    <a:lstStyle/>
                    <a:p>
                      <a:pPr marL="0" marR="0" algn="l" rtl="0" eaLnBrk="1" fontAlgn="auto" latinLnBrk="0" hangingPunct="1">
                        <a:buNone/>
                      </a:pPr>
                      <a:r>
                        <a:rPr lang="en-US" altLang="zh-CN" sz="1400">
                          <a:ea typeface="宋体" panose="02010600030101010101" pitchFamily="2" charset="-122"/>
                          <a:cs typeface="+mn-ea"/>
                        </a:rPr>
                        <a:t>字段</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操作类型</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操作命令</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操作结果</a:t>
                      </a:r>
                      <a:endParaRPr lang="en-US" altLang="zh-CN" sz="1400">
                        <a:ea typeface="宋体" panose="02010600030101010101" pitchFamily="2" charset="-122"/>
                        <a:cs typeface="+mn-ea"/>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141085" cy="375920"/>
          </a:xfrm>
          <a:prstGeom prst="rect">
            <a:avLst/>
          </a:prstGeom>
        </p:spPr>
        <p:txBody>
          <a:bodyPr/>
          <a:lstStyle/>
          <a:p>
            <a:pPr marR="0" defTabSz="914400" fontAlgn="auto">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Tbox-&gt;TSP</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离线删除通知</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12</a:t>
            </a:r>
            <a:endParaRPr lang="en-US" sz="2400" b="1" dirty="0">
              <a:solidFill>
                <a:schemeClr val="bg1"/>
              </a:solidFill>
              <a:latin typeface="Calibri" panose="020F0502020204030204" charset="0"/>
            </a:endParaRPr>
          </a:p>
        </p:txBody>
      </p:sp>
      <p:sp>
        <p:nvSpPr>
          <p:cNvPr id="10" name="文本框 9"/>
          <p:cNvSpPr txBox="1"/>
          <p:nvPr/>
        </p:nvSpPr>
        <p:spPr>
          <a:xfrm>
            <a:off x="497205" y="5367020"/>
            <a:ext cx="7328535" cy="306705"/>
          </a:xfrm>
          <a:prstGeom prst="rect">
            <a:avLst/>
          </a:prstGeom>
          <a:solidFill>
            <a:schemeClr val="accent6">
              <a:lumMod val="40000"/>
              <a:lumOff val="60000"/>
            </a:schemeClr>
          </a:solidFill>
        </p:spPr>
        <p:txBody>
          <a:bodyPr wrap="square" rtlCol="0">
            <a:spAutoFit/>
          </a:bodyPr>
          <a:lstStyle/>
          <a:p>
            <a:r>
              <a:rPr lang="en-US" altLang="zh-CN" sz="1400">
                <a:sym typeface="+mn-ea"/>
              </a:rPr>
              <a:t>TSP</a:t>
            </a:r>
            <a:r>
              <a:rPr lang="zh-CN" altLang="en-US" sz="1400">
                <a:sym typeface="+mn-ea"/>
              </a:rPr>
              <a:t>应答：字段：通知反馈；长度：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11" name="文本框 10"/>
          <p:cNvSpPr txBox="1"/>
          <p:nvPr/>
        </p:nvSpPr>
        <p:spPr>
          <a:xfrm>
            <a:off x="497205" y="1509395"/>
            <a:ext cx="2038985" cy="368300"/>
          </a:xfrm>
          <a:prstGeom prst="rect">
            <a:avLst/>
          </a:prstGeom>
          <a:solidFill>
            <a:schemeClr val="accent6">
              <a:lumMod val="40000"/>
              <a:lumOff val="60000"/>
            </a:schemeClr>
          </a:solidFill>
        </p:spPr>
        <p:txBody>
          <a:bodyPr wrap="square" rtlCol="0">
            <a:spAutoFit/>
          </a:bodyPr>
          <a:lstStyle/>
          <a:p>
            <a:r>
              <a:rPr lang="zh-CN" altLang="en-US"/>
              <a:t>离线删除通知</a:t>
            </a:r>
            <a:endParaRPr lang="zh-CN" altLang="en-US"/>
          </a:p>
        </p:txBody>
      </p:sp>
      <p:sp>
        <p:nvSpPr>
          <p:cNvPr id="2" name="云形标注 1"/>
          <p:cNvSpPr/>
          <p:nvPr/>
        </p:nvSpPr>
        <p:spPr>
          <a:xfrm>
            <a:off x="8884920" y="3582035"/>
            <a:ext cx="1796415" cy="944880"/>
          </a:xfrm>
          <a:prstGeom prst="cloudCallout">
            <a:avLst>
              <a:gd name="adj1" fmla="val -80858"/>
              <a:gd name="adj2" fmla="val -91397"/>
            </a:avLst>
          </a:prstGeom>
          <a:solidFill>
            <a:srgbClr val="0070C0"/>
          </a:solidFill>
          <a:ln w="9525" algn="ctr">
            <a:solidFill>
              <a:schemeClr val="tx1">
                <a:lumMod val="50000"/>
                <a:lumOff val="50000"/>
              </a:schemeClr>
            </a:solidFill>
            <a:round/>
          </a:ln>
        </p:spPr>
        <p:txBody>
          <a:bodyPr wrap="square" lIns="0" tIns="0" rIns="0" bIns="0" anchor="ctr"/>
          <a:lstStyle/>
          <a:p>
            <a:pPr algn="ctr"/>
            <a:r>
              <a:rPr lang="zh-CN" altLang="en-US" sz="1400" dirty="0">
                <a:solidFill>
                  <a:schemeClr val="bg1">
                    <a:lumMod val="95000"/>
                  </a:schemeClr>
                </a:solidFill>
                <a:latin typeface="微软雅黑" panose="020B0503020204020204" pitchFamily="34" charset="-122"/>
                <a:ea typeface="微软雅黑" panose="020B0503020204020204" pitchFamily="34" charset="-122"/>
              </a:rPr>
              <a:t>车端先注销再通知</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nvGraphicFramePr>
        <p:xfrm>
          <a:off x="497205" y="1877695"/>
          <a:ext cx="10413365" cy="1219200"/>
        </p:xfrm>
        <a:graphic>
          <a:graphicData uri="http://schemas.openxmlformats.org/drawingml/2006/table">
            <a:tbl>
              <a:tblPr firstRow="1" bandRow="1">
                <a:tableStyleId>{5C22544A-7EE6-4342-B048-85BDC9FD1C3A}</a:tableStyleId>
              </a:tblPr>
              <a:tblGrid>
                <a:gridCol w="727075"/>
                <a:gridCol w="916305"/>
                <a:gridCol w="1517650"/>
                <a:gridCol w="913765"/>
                <a:gridCol w="897890"/>
                <a:gridCol w="1199515"/>
                <a:gridCol w="1382395"/>
                <a:gridCol w="1563370"/>
                <a:gridCol w="1295400"/>
              </a:tblGrid>
              <a:tr h="304800">
                <a:tc rowSpan="2">
                  <a:txBody>
                    <a:bodyPr/>
                    <a:lstStyle/>
                    <a:p>
                      <a:pPr>
                        <a:buNone/>
                      </a:pPr>
                      <a:r>
                        <a:rPr lang="zh-CN" altLang="en-US" sz="1400"/>
                        <a:t>字段</a:t>
                      </a:r>
                      <a:endParaRPr lang="zh-CN" altLang="en-US" sz="1400"/>
                    </a:p>
                  </a:txBody>
                  <a:tcPr/>
                </a:tc>
                <a:tc rowSpan="2">
                  <a:txBody>
                    <a:bodyPr/>
                    <a:lstStyle/>
                    <a:p>
                      <a:pPr>
                        <a:buNone/>
                      </a:pPr>
                      <a:r>
                        <a:rPr lang="zh-CN" altLang="en-US" sz="1400">
                          <a:sym typeface="+mn-ea"/>
                        </a:rPr>
                        <a:t>车辆</a:t>
                      </a:r>
                      <a:r>
                        <a:rPr lang="en-US" altLang="zh-CN" sz="1400">
                          <a:sym typeface="+mn-ea"/>
                        </a:rPr>
                        <a:t>ID</a:t>
                      </a:r>
                      <a:endParaRPr lang="en-US" altLang="zh-CN" sz="1400">
                        <a:sym typeface="+mn-ea"/>
                      </a:endParaRPr>
                    </a:p>
                  </a:txBody>
                  <a:tcPr/>
                </a:tc>
                <a:tc rowSpan="2">
                  <a:txBody>
                    <a:bodyPr/>
                    <a:lstStyle/>
                    <a:p>
                      <a:pPr>
                        <a:buNone/>
                      </a:pPr>
                      <a:r>
                        <a:rPr lang="zh-CN" altLang="en-US" sz="1400"/>
                        <a:t>业务类型</a:t>
                      </a:r>
                      <a:endParaRPr lang="zh-CN" altLang="en-US" sz="1400"/>
                    </a:p>
                  </a:txBody>
                  <a:tcPr/>
                </a:tc>
                <a:tc rowSpan="2">
                  <a:txBody>
                    <a:bodyPr/>
                    <a:lstStyle/>
                    <a:p>
                      <a:pPr>
                        <a:buNone/>
                      </a:pPr>
                      <a:r>
                        <a:rPr lang="zh-CN" altLang="en-US" sz="1400"/>
                        <a:t>业务命令</a:t>
                      </a:r>
                      <a:endParaRPr lang="zh-CN" altLang="en-US" sz="1400"/>
                    </a:p>
                  </a:txBody>
                  <a:tcPr/>
                </a:tc>
                <a:tc gridSpan="4">
                  <a:txBody>
                    <a:bodyPr/>
                    <a:lstStyle/>
                    <a:p>
                      <a:pPr>
                        <a:buNone/>
                      </a:pPr>
                      <a:r>
                        <a:rPr lang="en-US" altLang="zh-CN" sz="1400"/>
                        <a:t>                                  </a:t>
                      </a:r>
                      <a:r>
                        <a:rPr lang="zh-CN" altLang="en-US" sz="1400"/>
                        <a:t>签名信息</a:t>
                      </a:r>
                      <a:endParaRPr lang="zh-CN" altLang="en-US" sz="1400"/>
                    </a:p>
                  </a:txBody>
                  <a:tcPr/>
                </a:tc>
                <a:tc hMerge="1">
                  <a:tcPr/>
                </a:tc>
                <a:tc hMerge="1">
                  <a:tcPr/>
                </a:tc>
                <a:tc hMerge="1">
                  <a:tcPr/>
                </a:tc>
                <a:tc rowSpan="2">
                  <a:txBody>
                    <a:bodyPr/>
                    <a:lstStyle/>
                    <a:p>
                      <a:pPr>
                        <a:buNone/>
                      </a:pPr>
                      <a:r>
                        <a:rPr lang="zh-CN" altLang="en-US" sz="1400" strike="sngStrike"/>
                        <a:t>T-BOX端签名</a:t>
                      </a:r>
                      <a:endParaRPr lang="zh-CN" altLang="en-US" sz="1400" strike="sngStrike"/>
                    </a:p>
                  </a:txBody>
                  <a:tcPr/>
                </a:tc>
              </a:tr>
              <a:tr h="304800">
                <a:tc vMerge="1">
                  <a:tcPr/>
                </a:tc>
                <a:tc vMerge="1">
                  <a:tcPr/>
                </a:tc>
                <a:tc vMerge="1">
                  <a:tcPr/>
                </a:tc>
                <a:tc vMerge="1">
                  <a:tcPr/>
                </a:tc>
                <a:tc>
                  <a:txBody>
                    <a:bodyPr/>
                    <a:lstStyle/>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a:tc>
                <a:tc>
                  <a:txBody>
                    <a:bodyPr/>
                    <a:lstStyle/>
                    <a:p>
                      <a:pPr marL="0" indent="0" algn="ctr">
                        <a:buNone/>
                      </a:pPr>
                      <a:r>
                        <a:rPr lang="en-US" altLang="zh-CN" sz="1400" b="0">
                          <a:ea typeface="宋体" panose="02010600030101010101" pitchFamily="2" charset="-122"/>
                          <a:cs typeface="+mn-ea"/>
                        </a:rPr>
                        <a:t>U</a:t>
                      </a:r>
                      <a:r>
                        <a:rPr lang="zh-CN" altLang="en-US" sz="1400" b="0">
                          <a:ea typeface="宋体" panose="02010600030101010101" pitchFamily="2" charset="-122"/>
                          <a:cs typeface="+mn-ea"/>
                        </a:rPr>
                        <a:t>ID</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钥匙</a:t>
                      </a:r>
                      <a:r>
                        <a:rPr lang="en-US" altLang="zh-CN" sz="1400" b="0">
                          <a:ea typeface="宋体" panose="02010600030101010101" pitchFamily="2" charset="-122"/>
                          <a:cs typeface="+mn-ea"/>
                        </a:rPr>
                        <a:t>ID</a:t>
                      </a:r>
                      <a:endParaRPr lang="en-US" altLang="zh-CN"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删除时间</a:t>
                      </a:r>
                      <a:endParaRPr lang="zh-CN" altLang="en-US" sz="1400" b="0">
                        <a:ea typeface="宋体" panose="02010600030101010101" pitchFamily="2" charset="-122"/>
                        <a:cs typeface="+mn-ea"/>
                      </a:endParaRPr>
                    </a:p>
                  </a:txBody>
                  <a:tcPr marL="0" marR="0" marT="0" marB="1"/>
                </a:tc>
                <a:tc vMerge="1">
                  <a:tcPr/>
                </a:tc>
              </a:tr>
              <a:tr h="304800">
                <a:tc>
                  <a:txBody>
                    <a:bodyPr/>
                    <a:lstStyle/>
                    <a:p>
                      <a:pPr>
                        <a:buNone/>
                      </a:pPr>
                      <a:r>
                        <a:rPr lang="zh-CN" altLang="en-US" sz="1400"/>
                        <a:t>长度</a:t>
                      </a:r>
                      <a:endParaRPr lang="zh-CN" altLang="en-US" sz="1400"/>
                    </a:p>
                  </a:txBody>
                  <a:tcPr/>
                </a:tc>
                <a:tc>
                  <a:txBody>
                    <a:bodyPr/>
                    <a:lstStyle/>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c>
                  <a:txBody>
                    <a:bodyPr/>
                    <a:lstStyle/>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8</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1</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a:tc>
                <a:tc>
                  <a:txBody>
                    <a:bodyPr/>
                    <a:lstStyle/>
                    <a:p>
                      <a:pPr algn="ctr">
                        <a:buNone/>
                      </a:pPr>
                      <a:r>
                        <a:rPr lang="en-US" altLang="zh-CN" sz="1400" strike="sngStrike"/>
                        <a:t>64</a:t>
                      </a:r>
                      <a:endParaRPr lang="en-US" altLang="zh-CN" sz="1400" strike="sngStrike"/>
                    </a:p>
                  </a:txBody>
                  <a:tcPr/>
                </a:tc>
              </a:tr>
              <a:tr h="203200">
                <a:tc>
                  <a:txBody>
                    <a:bodyPr/>
                    <a:lstStyle/>
                    <a:p>
                      <a:pPr>
                        <a:buNone/>
                      </a:pPr>
                      <a:r>
                        <a:rPr lang="zh-CN" altLang="en-US" sz="1400"/>
                        <a:t>描述</a:t>
                      </a:r>
                      <a:endParaRPr lang="zh-CN" altLang="en-US" sz="1400"/>
                    </a:p>
                  </a:txBody>
                  <a:tcPr/>
                </a:tc>
                <a:tc>
                  <a:txBody>
                    <a:bodyPr/>
                    <a:lstStyle/>
                    <a:p>
                      <a:pPr>
                        <a:buNone/>
                      </a:pPr>
                      <a:r>
                        <a:rPr lang="en-US" altLang="zh-CN" sz="1400"/>
                        <a:t>VIN</a:t>
                      </a:r>
                      <a:r>
                        <a:rPr lang="zh-CN" altLang="en-US" sz="1400"/>
                        <a:t>码</a:t>
                      </a:r>
                      <a:endParaRPr lang="zh-CN" altLang="en-US" sz="1400"/>
                    </a:p>
                  </a:txBody>
                  <a:tcPr/>
                </a:tc>
                <a:tc>
                  <a:txBody>
                    <a:bodyPr/>
                    <a:lstStyle/>
                    <a:p>
                      <a:pPr>
                        <a:buNone/>
                      </a:pPr>
                      <a:r>
                        <a:rPr lang="en-US" sz="1400">
                          <a:ea typeface="宋体" panose="02010600030101010101" pitchFamily="2" charset="-122"/>
                          <a:sym typeface="+mn-ea"/>
                        </a:rPr>
                        <a:t>0x18</a:t>
                      </a:r>
                      <a:r>
                        <a:rPr lang="zh-CN" altLang="en-US" sz="1400">
                          <a:ea typeface="宋体" panose="02010600030101010101" pitchFamily="2" charset="-122"/>
                          <a:sym typeface="+mn-ea"/>
                        </a:rPr>
                        <a:t>：删除通知</a:t>
                      </a:r>
                      <a:endParaRPr lang="zh-CN" altLang="en-US" sz="1400">
                        <a:ea typeface="宋体" panose="02010600030101010101" pitchFamily="2" charset="-122"/>
                        <a:sym typeface="+mn-ea"/>
                      </a:endParaRPr>
                    </a:p>
                  </a:txBody>
                  <a:tcPr/>
                </a:tc>
                <a:tc>
                  <a:txBody>
                    <a:bodyPr/>
                    <a:lstStyle/>
                    <a:p>
                      <a:pPr>
                        <a:buNone/>
                      </a:pPr>
                      <a:r>
                        <a:rPr lang="en-US" altLang="zh-CN" sz="1400">
                          <a:ea typeface="宋体" panose="02010600030101010101" pitchFamily="2" charset="-122"/>
                          <a:sym typeface="+mn-ea"/>
                        </a:rPr>
                        <a:t>0</a:t>
                      </a:r>
                      <a:endParaRPr lang="en-US" altLang="zh-CN"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r>
            </a:tbl>
          </a:graphicData>
        </a:graphic>
      </p:graphicFrame>
      <p:graphicFrame>
        <p:nvGraphicFramePr>
          <p:cNvPr id="6" name="表格 5"/>
          <p:cNvGraphicFramePr/>
          <p:nvPr/>
        </p:nvGraphicFramePr>
        <p:xfrm>
          <a:off x="497205" y="4239260"/>
          <a:ext cx="6015355" cy="1127760"/>
        </p:xfrm>
        <a:graphic>
          <a:graphicData uri="http://schemas.openxmlformats.org/drawingml/2006/table">
            <a:tbl>
              <a:tblPr firstRow="1" bandRow="1">
                <a:tableStyleId>{5C22544A-7EE6-4342-B048-85BDC9FD1C3A}</a:tableStyleId>
              </a:tblPr>
              <a:tblGrid>
                <a:gridCol w="1206500"/>
                <a:gridCol w="1096645"/>
                <a:gridCol w="1205230"/>
                <a:gridCol w="2506980"/>
              </a:tblGrid>
              <a:tr h="304800">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字段</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类型</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命令</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操作结果</a:t>
                      </a:r>
                      <a:endParaRPr lang="en-US" altLang="zh-CN" sz="1400" b="0">
                        <a:solidFill>
                          <a:schemeClr val="dk1"/>
                        </a:solidFill>
                        <a:ea typeface="宋体" panose="02010600030101010101" pitchFamily="2" charset="-122"/>
                        <a:cs typeface="+mn-ea"/>
                      </a:endParaRPr>
                    </a:p>
                  </a:txBody>
                  <a:tcPr marL="68580" marR="68580" marT="0" marB="0"/>
                </a:tc>
              </a:tr>
              <a:tr h="304800">
                <a:tc>
                  <a:txBody>
                    <a:bodyPr/>
                    <a:lstStyle/>
                    <a:p>
                      <a:pPr marL="0" marR="0" algn="l" rtl="0" eaLnBrk="1" fontAlgn="auto" latinLnBrk="0" hangingPunct="1">
                        <a:buNone/>
                      </a:pPr>
                      <a:r>
                        <a:rPr lang="en-US" altLang="zh-CN" sz="1400" b="0">
                          <a:ea typeface="宋体" panose="02010600030101010101" pitchFamily="2" charset="-122"/>
                          <a:cs typeface="+mn-ea"/>
                        </a:rPr>
                        <a:t>长度（byte）</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r>
              <a:tr h="304800">
                <a:tc>
                  <a:txBody>
                    <a:bodyPr/>
                    <a:lstStyle/>
                    <a:p>
                      <a:pPr marL="0" marR="0" algn="l" rtl="0" eaLnBrk="1" fontAlgn="auto" latinLnBrk="0" hangingPunct="1">
                        <a:buNone/>
                      </a:pPr>
                      <a:r>
                        <a:rPr lang="en-US" altLang="zh-CN" sz="1400" b="0">
                          <a:ea typeface="宋体" panose="02010600030101010101" pitchFamily="2" charset="-122"/>
                          <a:cs typeface="+mn-ea"/>
                        </a:rPr>
                        <a:t>描述</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0x18</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0</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0：无效1：成功2-n：失败原因</a:t>
                      </a:r>
                      <a:endParaRPr lang="en-US" altLang="zh-CN" sz="1400" b="0">
                        <a:ea typeface="宋体" panose="02010600030101010101" pitchFamily="2" charset="-122"/>
                        <a:cs typeface="+mn-ea"/>
                      </a:endParaRPr>
                    </a:p>
                  </a:txBody>
                  <a:tcPr marL="0" marR="0" marT="0" marB="1"/>
                </a:tc>
              </a:tr>
              <a:tr h="203200">
                <a:tc>
                  <a:txBody>
                    <a:bodyPr/>
                    <a:lstStyle/>
                    <a:p>
                      <a:pPr marL="0" marR="0" algn="l" rtl="0" eaLnBrk="1" fontAlgn="auto" latinLnBrk="0" hangingPunct="1">
                        <a:buNone/>
                      </a:pPr>
                      <a:r>
                        <a:rPr lang="en-US" altLang="zh-CN" sz="1400">
                          <a:ea typeface="宋体" panose="02010600030101010101" pitchFamily="2" charset="-122"/>
                          <a:cs typeface="+mn-ea"/>
                        </a:rPr>
                        <a:t>字段</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操作类型</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操作命令</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操作结果</a:t>
                      </a:r>
                      <a:endParaRPr lang="en-US" altLang="zh-CN" sz="1400">
                        <a:ea typeface="宋体" panose="02010600030101010101" pitchFamily="2" charset="-122"/>
                        <a:cs typeface="+mn-ea"/>
                      </a:endParaRPr>
                    </a:p>
                  </a:txBody>
                  <a:tcPr marL="68580" marR="68580" marT="0" marB="0"/>
                </a:tc>
              </a:tr>
            </a:tbl>
          </a:graphicData>
        </a:graphic>
      </p:graphicFrame>
      <p:sp>
        <p:nvSpPr>
          <p:cNvPr id="5" name="文本框 4"/>
          <p:cNvSpPr txBox="1"/>
          <p:nvPr/>
        </p:nvSpPr>
        <p:spPr>
          <a:xfrm>
            <a:off x="8884920" y="4721860"/>
            <a:ext cx="2398395" cy="645160"/>
          </a:xfrm>
          <a:prstGeom prst="rect">
            <a:avLst/>
          </a:prstGeom>
          <a:solidFill>
            <a:schemeClr val="accent3"/>
          </a:solidFill>
        </p:spPr>
        <p:txBody>
          <a:bodyPr wrap="square" rtlCol="0">
            <a:spAutoFit/>
          </a:bodyPr>
          <a:lstStyle/>
          <a:p>
            <a:r>
              <a:rPr lang="zh-CN" altLang="en-US"/>
              <a:t>通知类业务，签名是否必要？</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174105" cy="375920"/>
          </a:xfrm>
          <a:prstGeom prst="rect">
            <a:avLst/>
          </a:prstGeom>
        </p:spPr>
        <p:txBody>
          <a:bodyPr/>
          <a:lstStyle/>
          <a:p>
            <a:pPr marR="0" defTabSz="914400" fontAlgn="auto">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Tbox-&gt;TSP</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离线激活通知</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12</a:t>
            </a:r>
            <a:endParaRPr lang="en-US" sz="2400" b="1" dirty="0">
              <a:solidFill>
                <a:schemeClr val="bg1"/>
              </a:solidFill>
              <a:latin typeface="Calibri" panose="020F0502020204030204" charset="0"/>
            </a:endParaRPr>
          </a:p>
        </p:txBody>
      </p:sp>
      <p:sp>
        <p:nvSpPr>
          <p:cNvPr id="10" name="文本框 9"/>
          <p:cNvSpPr txBox="1"/>
          <p:nvPr/>
        </p:nvSpPr>
        <p:spPr>
          <a:xfrm>
            <a:off x="497205" y="5367020"/>
            <a:ext cx="7328535" cy="306705"/>
          </a:xfrm>
          <a:prstGeom prst="rect">
            <a:avLst/>
          </a:prstGeom>
          <a:solidFill>
            <a:schemeClr val="accent6">
              <a:lumMod val="40000"/>
              <a:lumOff val="60000"/>
            </a:schemeClr>
          </a:solidFill>
        </p:spPr>
        <p:txBody>
          <a:bodyPr wrap="square" rtlCol="0">
            <a:spAutoFit/>
          </a:bodyPr>
          <a:lstStyle/>
          <a:p>
            <a:r>
              <a:rPr lang="en-US" altLang="zh-CN" sz="1400">
                <a:sym typeface="+mn-ea"/>
              </a:rPr>
              <a:t>TSP</a:t>
            </a:r>
            <a:r>
              <a:rPr lang="zh-CN" altLang="en-US" sz="1400">
                <a:sym typeface="+mn-ea"/>
              </a:rPr>
              <a:t>应答：字段：通知反馈；长度：</a:t>
            </a:r>
            <a:r>
              <a:rPr lang="en-US" altLang="zh-CN" sz="1400">
                <a:sym typeface="+mn-ea"/>
              </a:rPr>
              <a:t>1</a:t>
            </a:r>
            <a:r>
              <a:rPr lang="zh-CN" altLang="en-US" sz="1400">
                <a:sym typeface="+mn-ea"/>
              </a:rPr>
              <a:t>；描述：</a:t>
            </a:r>
            <a:r>
              <a:rPr lang="en-US" altLang="zh-CN" sz="1400">
                <a:sym typeface="+mn-ea"/>
              </a:rPr>
              <a:t>0-</a:t>
            </a:r>
            <a:r>
              <a:rPr lang="zh-CN" altLang="en-US" sz="1400">
                <a:sym typeface="+mn-ea"/>
              </a:rPr>
              <a:t>无效，</a:t>
            </a:r>
            <a:r>
              <a:rPr lang="en-US" altLang="zh-CN" sz="1400">
                <a:sym typeface="+mn-ea"/>
              </a:rPr>
              <a:t>1-</a:t>
            </a:r>
            <a:r>
              <a:rPr lang="zh-CN" altLang="en-US" sz="1400">
                <a:sym typeface="+mn-ea"/>
              </a:rPr>
              <a:t>注册成功，</a:t>
            </a:r>
            <a:r>
              <a:rPr lang="en-US" altLang="zh-CN" sz="1400">
                <a:sym typeface="+mn-ea"/>
              </a:rPr>
              <a:t>2-</a:t>
            </a:r>
            <a:r>
              <a:rPr lang="zh-CN" altLang="en-US" sz="1400">
                <a:sym typeface="+mn-ea"/>
              </a:rPr>
              <a:t>（失败具体原因）</a:t>
            </a:r>
            <a:endParaRPr lang="zh-CN" altLang="en-US" sz="1400"/>
          </a:p>
        </p:txBody>
      </p:sp>
      <p:sp>
        <p:nvSpPr>
          <p:cNvPr id="11" name="文本框 10"/>
          <p:cNvSpPr txBox="1"/>
          <p:nvPr/>
        </p:nvSpPr>
        <p:spPr>
          <a:xfrm>
            <a:off x="497205" y="1509395"/>
            <a:ext cx="2038985" cy="368300"/>
          </a:xfrm>
          <a:prstGeom prst="rect">
            <a:avLst/>
          </a:prstGeom>
          <a:solidFill>
            <a:schemeClr val="accent6">
              <a:lumMod val="40000"/>
              <a:lumOff val="60000"/>
            </a:schemeClr>
          </a:solidFill>
        </p:spPr>
        <p:txBody>
          <a:bodyPr wrap="square" rtlCol="0">
            <a:spAutoFit/>
          </a:bodyPr>
          <a:lstStyle/>
          <a:p>
            <a:r>
              <a:rPr lang="zh-CN" altLang="en-US"/>
              <a:t>离线删除通知</a:t>
            </a:r>
            <a:endParaRPr lang="zh-CN" altLang="en-US"/>
          </a:p>
        </p:txBody>
      </p:sp>
      <p:sp>
        <p:nvSpPr>
          <p:cNvPr id="2" name="云形标注 1"/>
          <p:cNvSpPr/>
          <p:nvPr/>
        </p:nvSpPr>
        <p:spPr>
          <a:xfrm>
            <a:off x="8884920" y="3582035"/>
            <a:ext cx="1796415" cy="944880"/>
          </a:xfrm>
          <a:prstGeom prst="cloudCallout">
            <a:avLst>
              <a:gd name="adj1" fmla="val -80858"/>
              <a:gd name="adj2" fmla="val -91397"/>
            </a:avLst>
          </a:prstGeom>
          <a:solidFill>
            <a:srgbClr val="0070C0"/>
          </a:solidFill>
          <a:ln w="9525" algn="ctr">
            <a:solidFill>
              <a:schemeClr val="tx1">
                <a:lumMod val="50000"/>
                <a:lumOff val="50000"/>
              </a:schemeClr>
            </a:solidFill>
            <a:round/>
          </a:ln>
        </p:spPr>
        <p:txBody>
          <a:bodyPr wrap="square" lIns="0" tIns="0" rIns="0" bIns="0" anchor="ctr"/>
          <a:lstStyle/>
          <a:p>
            <a:pPr algn="ctr"/>
            <a:r>
              <a:rPr lang="zh-CN" altLang="en-US" sz="1400" dirty="0">
                <a:solidFill>
                  <a:schemeClr val="bg1">
                    <a:lumMod val="95000"/>
                  </a:schemeClr>
                </a:solidFill>
                <a:latin typeface="微软雅黑" panose="020B0503020204020204" pitchFamily="34" charset="-122"/>
                <a:ea typeface="微软雅黑" panose="020B0503020204020204" pitchFamily="34" charset="-122"/>
              </a:rPr>
              <a:t>车端先注销再通知</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nvGraphicFramePr>
        <p:xfrm>
          <a:off x="497205" y="1877695"/>
          <a:ext cx="10939145" cy="1219200"/>
        </p:xfrm>
        <a:graphic>
          <a:graphicData uri="http://schemas.openxmlformats.org/drawingml/2006/table">
            <a:tbl>
              <a:tblPr firstRow="1" bandRow="1">
                <a:tableStyleId>{5C22544A-7EE6-4342-B048-85BDC9FD1C3A}</a:tableStyleId>
              </a:tblPr>
              <a:tblGrid>
                <a:gridCol w="727075"/>
                <a:gridCol w="916305"/>
                <a:gridCol w="1517650"/>
                <a:gridCol w="913765"/>
                <a:gridCol w="897890"/>
                <a:gridCol w="870585"/>
                <a:gridCol w="831215"/>
                <a:gridCol w="978535"/>
                <a:gridCol w="969010"/>
                <a:gridCol w="969010"/>
                <a:gridCol w="1348105"/>
              </a:tblGrid>
              <a:tr h="304800">
                <a:tc rowSpan="2">
                  <a:txBody>
                    <a:bodyPr/>
                    <a:lstStyle/>
                    <a:p>
                      <a:pPr>
                        <a:buNone/>
                      </a:pPr>
                      <a:r>
                        <a:rPr lang="zh-CN" altLang="en-US" sz="1400"/>
                        <a:t>字段</a:t>
                      </a:r>
                      <a:endParaRPr lang="zh-CN" altLang="en-US" sz="1400"/>
                    </a:p>
                  </a:txBody>
                  <a:tcPr/>
                </a:tc>
                <a:tc rowSpan="2">
                  <a:txBody>
                    <a:bodyPr/>
                    <a:lstStyle/>
                    <a:p>
                      <a:pPr>
                        <a:buNone/>
                      </a:pPr>
                      <a:r>
                        <a:rPr lang="zh-CN" altLang="en-US" sz="1400">
                          <a:sym typeface="+mn-ea"/>
                        </a:rPr>
                        <a:t>车辆</a:t>
                      </a:r>
                      <a:r>
                        <a:rPr lang="en-US" altLang="zh-CN" sz="1400">
                          <a:sym typeface="+mn-ea"/>
                        </a:rPr>
                        <a:t>ID</a:t>
                      </a:r>
                      <a:endParaRPr lang="en-US" altLang="zh-CN" sz="1400">
                        <a:sym typeface="+mn-ea"/>
                      </a:endParaRPr>
                    </a:p>
                  </a:txBody>
                  <a:tcPr/>
                </a:tc>
                <a:tc rowSpan="2">
                  <a:txBody>
                    <a:bodyPr/>
                    <a:lstStyle/>
                    <a:p>
                      <a:pPr>
                        <a:buNone/>
                      </a:pPr>
                      <a:r>
                        <a:rPr lang="zh-CN" altLang="en-US" sz="1400"/>
                        <a:t>业务类型</a:t>
                      </a:r>
                      <a:endParaRPr lang="zh-CN" altLang="en-US" sz="1400"/>
                    </a:p>
                  </a:txBody>
                  <a:tcPr/>
                </a:tc>
                <a:tc rowSpan="2">
                  <a:txBody>
                    <a:bodyPr/>
                    <a:lstStyle/>
                    <a:p>
                      <a:pPr>
                        <a:buNone/>
                      </a:pPr>
                      <a:r>
                        <a:rPr lang="zh-CN" altLang="en-US" sz="1400"/>
                        <a:t>业务命令</a:t>
                      </a:r>
                      <a:endParaRPr lang="zh-CN" altLang="en-US" sz="1400"/>
                    </a:p>
                  </a:txBody>
                  <a:tcPr/>
                </a:tc>
                <a:tc gridSpan="6">
                  <a:txBody>
                    <a:bodyPr/>
                    <a:lstStyle/>
                    <a:p>
                      <a:pPr>
                        <a:buNone/>
                      </a:pPr>
                      <a:r>
                        <a:rPr lang="en-US" altLang="zh-CN" sz="1400"/>
                        <a:t>                                  </a:t>
                      </a:r>
                      <a:r>
                        <a:rPr lang="zh-CN" altLang="en-US" sz="1400"/>
                        <a:t>签名信息</a:t>
                      </a:r>
                      <a:endParaRPr lang="zh-CN" altLang="en-US" sz="1400"/>
                    </a:p>
                  </a:txBody>
                  <a:tcPr/>
                </a:tc>
                <a:tc hMerge="1">
                  <a:tcPr/>
                </a:tc>
                <a:tc hMerge="1">
                  <a:tcPr/>
                </a:tc>
                <a:tc hMerge="1">
                  <a:tcPr/>
                </a:tc>
                <a:tc hMerge="1">
                  <a:tcPr/>
                </a:tc>
                <a:tc hMerge="1">
                  <a:tcPr/>
                </a:tc>
                <a:tc rowSpan="2">
                  <a:txBody>
                    <a:bodyPr/>
                    <a:lstStyle/>
                    <a:p>
                      <a:pPr>
                        <a:buNone/>
                      </a:pPr>
                      <a:r>
                        <a:rPr lang="zh-CN" altLang="en-US" sz="1400" strike="sngStrike"/>
                        <a:t>T-BOX端签名</a:t>
                      </a:r>
                      <a:endParaRPr lang="zh-CN" altLang="en-US" sz="1400" strike="sngStrike"/>
                    </a:p>
                  </a:txBody>
                  <a:tcPr/>
                </a:tc>
              </a:tr>
              <a:tr h="304800">
                <a:tc vMerge="1">
                  <a:tcPr/>
                </a:tc>
                <a:tc vMerge="1">
                  <a:tcPr/>
                </a:tc>
                <a:tc vMerge="1">
                  <a:tcPr/>
                </a:tc>
                <a:tc vMerge="1">
                  <a:tcPr/>
                </a:tc>
                <a:tc>
                  <a:txBody>
                    <a:bodyPr/>
                    <a:lstStyle/>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授权码</a:t>
                      </a:r>
                      <a:endParaRPr lang="zh-CN" altLang="en-US" sz="1400" b="0">
                        <a:ea typeface="宋体" panose="02010600030101010101" pitchFamily="2" charset="-122"/>
                        <a:cs typeface="+mn-ea"/>
                      </a:endParaRPr>
                    </a:p>
                  </a:txBody>
                  <a:tcPr marL="0" marR="0" marT="0" marB="1"/>
                </a:tc>
                <a:tc>
                  <a:txBody>
                    <a:bodyPr/>
                    <a:lstStyle/>
                    <a:p>
                      <a:pPr marL="0" indent="0" algn="ctr">
                        <a:buNone/>
                      </a:pPr>
                      <a:r>
                        <a:rPr lang="en-US" altLang="zh-CN" sz="1400" b="0">
                          <a:ea typeface="宋体" panose="02010600030101010101" pitchFamily="2" charset="-122"/>
                          <a:cs typeface="+mn-ea"/>
                        </a:rPr>
                        <a:t>U</a:t>
                      </a:r>
                      <a:r>
                        <a:rPr lang="zh-CN" altLang="en-US" sz="1400" b="0">
                          <a:ea typeface="宋体" panose="02010600030101010101" pitchFamily="2" charset="-122"/>
                          <a:cs typeface="+mn-ea"/>
                        </a:rPr>
                        <a:t>ID</a:t>
                      </a:r>
                      <a:endParaRPr lang="zh-CN" altLang="en-US"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钥匙</a:t>
                      </a:r>
                      <a:r>
                        <a:rPr lang="en-US" altLang="zh-CN" sz="1400" b="0">
                          <a:ea typeface="宋体" panose="02010600030101010101" pitchFamily="2" charset="-122"/>
                          <a:cs typeface="+mn-ea"/>
                        </a:rPr>
                        <a:t>ID</a:t>
                      </a:r>
                      <a:endParaRPr lang="en-US" altLang="zh-CN" sz="1400" b="0">
                        <a:ea typeface="宋体" panose="02010600030101010101" pitchFamily="2" charset="-122"/>
                        <a:cs typeface="+mn-ea"/>
                      </a:endParaRPr>
                    </a:p>
                  </a:txBody>
                  <a:tcPr marL="0" marR="0" marT="0" marB="1"/>
                </a:tc>
                <a:tc>
                  <a:txBody>
                    <a:bodyPr/>
                    <a:p>
                      <a:pPr marL="0" indent="0" algn="ctr">
                        <a:buNone/>
                      </a:pPr>
                      <a:r>
                        <a:rPr lang="zh-CN" altLang="en-US" sz="1400" b="0">
                          <a:ea typeface="宋体" panose="02010600030101010101" pitchFamily="2" charset="-122"/>
                          <a:cs typeface="+mn-ea"/>
                        </a:rPr>
                        <a:t>类型</a:t>
                      </a:r>
                      <a:endParaRPr lang="zh-CN" altLang="en-US" sz="1400" b="0">
                        <a:ea typeface="宋体" panose="02010600030101010101" pitchFamily="2" charset="-122"/>
                        <a:cs typeface="+mn-ea"/>
                      </a:endParaRPr>
                    </a:p>
                  </a:txBody>
                  <a:tcPr marL="0" marR="0" marT="0" marB="1"/>
                </a:tc>
                <a:tc>
                  <a:txBody>
                    <a:bodyPr/>
                    <a:p>
                      <a:pPr marL="0" indent="0" algn="ctr">
                        <a:buNone/>
                      </a:pPr>
                      <a:r>
                        <a:rPr lang="zh-CN" altLang="en-US" sz="1400" b="0">
                          <a:ea typeface="宋体" panose="02010600030101010101" pitchFamily="2" charset="-122"/>
                          <a:cs typeface="+mn-ea"/>
                        </a:rPr>
                        <a:t>激活时间</a:t>
                      </a:r>
                      <a:endParaRPr lang="zh-CN" altLang="en-US" sz="1400" b="0">
                        <a:ea typeface="宋体" panose="02010600030101010101" pitchFamily="2" charset="-122"/>
                        <a:cs typeface="+mn-ea"/>
                      </a:endParaRPr>
                    </a:p>
                  </a:txBody>
                  <a:tcPr marL="0" marR="0" marT="0" marB="1"/>
                </a:tc>
                <a:tc vMerge="1">
                  <a:tcPr/>
                </a:tc>
              </a:tr>
              <a:tr h="304800">
                <a:tc>
                  <a:txBody>
                    <a:bodyPr/>
                    <a:lstStyle/>
                    <a:p>
                      <a:pPr>
                        <a:buNone/>
                      </a:pPr>
                      <a:r>
                        <a:rPr lang="zh-CN" altLang="en-US" sz="1400"/>
                        <a:t>长度</a:t>
                      </a:r>
                      <a:endParaRPr lang="zh-CN" altLang="en-US" sz="1400"/>
                    </a:p>
                  </a:txBody>
                  <a:tcPr/>
                </a:tc>
                <a:tc>
                  <a:txBody>
                    <a:bodyPr/>
                    <a:lstStyle/>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c>
                  <a:txBody>
                    <a:bodyPr/>
                    <a:lstStyle/>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a:tc>
                <a:tc>
                  <a:txBody>
                    <a:bodyPr/>
                    <a:lstStyle/>
                    <a:p>
                      <a:pPr marL="0" indent="0" algn="ctr">
                        <a:buNone/>
                      </a:pPr>
                      <a:r>
                        <a:rPr lang="en-US" altLang="zh-CN" sz="1400" b="0">
                          <a:ea typeface="宋体" panose="02010600030101010101" pitchFamily="2" charset="-122"/>
                          <a:cs typeface="+mn-ea"/>
                        </a:rPr>
                        <a:t>4</a:t>
                      </a:r>
                      <a:endParaRPr lang="en-US" altLang="zh-CN" sz="1400" b="0">
                        <a:ea typeface="宋体" panose="02010600030101010101" pitchFamily="2" charset="-122"/>
                        <a:cs typeface="+mn-ea"/>
                      </a:endParaRPr>
                    </a:p>
                  </a:txBody>
                  <a:tcPr marL="0" marR="0" marT="0" marB="1"/>
                </a:tc>
                <a:tc>
                  <a:txBody>
                    <a:bodyPr/>
                    <a:lstStyle/>
                    <a:p>
                      <a:pPr marL="0" indent="0" algn="ctr">
                        <a:buNone/>
                      </a:pPr>
                      <a:r>
                        <a:rPr lang="zh-CN" altLang="en-US" sz="1400" b="0">
                          <a:ea typeface="宋体" panose="02010600030101010101" pitchFamily="2" charset="-122"/>
                          <a:cs typeface="+mn-ea"/>
                        </a:rPr>
                        <a:t>8</a:t>
                      </a:r>
                      <a:endParaRPr lang="zh-CN" altLang="en-US" sz="1400" b="0">
                        <a:ea typeface="宋体" panose="02010600030101010101" pitchFamily="2" charset="-122"/>
                        <a:cs typeface="+mn-ea"/>
                      </a:endParaRPr>
                    </a:p>
                  </a:txBody>
                  <a:tcPr marL="0" marR="0" marT="0" marB="1"/>
                </a:tc>
                <a:tc>
                  <a:txBody>
                    <a:bodyPr/>
                    <a:lstStyle/>
                    <a:p>
                      <a:pPr marL="0" indent="0" algn="ctr">
                        <a:buNone/>
                      </a:pPr>
                      <a:r>
                        <a:rPr lang="en-US" altLang="zh-CN" sz="1400" b="0">
                          <a:ea typeface="宋体" panose="02010600030101010101" pitchFamily="2" charset="-122"/>
                          <a:cs typeface="+mn-ea"/>
                        </a:rPr>
                        <a:t>8</a:t>
                      </a:r>
                      <a:endParaRPr lang="en-US" altLang="zh-CN" sz="1400" b="0">
                        <a:ea typeface="宋体" panose="02010600030101010101" pitchFamily="2" charset="-122"/>
                        <a:cs typeface="+mn-ea"/>
                      </a:endParaRPr>
                    </a:p>
                  </a:txBody>
                  <a:tcPr marL="0" marR="0" marT="0" marB="1"/>
                </a:tc>
                <a:tc>
                  <a:txBody>
                    <a:bodyPr/>
                    <a:p>
                      <a:pPr marL="0" indent="0" algn="ctr">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p>
                      <a:pPr marL="0" indent="0" algn="ctr">
                        <a:buNone/>
                      </a:pPr>
                      <a:r>
                        <a:rPr lang="en-US" altLang="zh-CN" sz="1400" b="0">
                          <a:ea typeface="宋体" panose="02010600030101010101" pitchFamily="2" charset="-122"/>
                          <a:cs typeface="+mn-ea"/>
                        </a:rPr>
                        <a:t>4</a:t>
                      </a:r>
                      <a:endParaRPr lang="en-US" altLang="zh-CN" sz="1400" b="0">
                        <a:ea typeface="宋体" panose="02010600030101010101" pitchFamily="2" charset="-122"/>
                        <a:cs typeface="+mn-ea"/>
                      </a:endParaRPr>
                    </a:p>
                  </a:txBody>
                  <a:tcPr marL="0" marR="0" marT="0" marB="1"/>
                </a:tc>
                <a:tc>
                  <a:txBody>
                    <a:bodyPr/>
                    <a:lstStyle/>
                    <a:p>
                      <a:pPr algn="ctr">
                        <a:buNone/>
                      </a:pPr>
                      <a:r>
                        <a:rPr lang="en-US" altLang="zh-CN" sz="1400" strike="sngStrike"/>
                        <a:t>64</a:t>
                      </a:r>
                      <a:endParaRPr lang="en-US" altLang="zh-CN" sz="1400" strike="sngStrike"/>
                    </a:p>
                  </a:txBody>
                  <a:tcPr/>
                </a:tc>
              </a:tr>
              <a:tr h="203200">
                <a:tc>
                  <a:txBody>
                    <a:bodyPr/>
                    <a:lstStyle/>
                    <a:p>
                      <a:pPr>
                        <a:buNone/>
                      </a:pPr>
                      <a:r>
                        <a:rPr lang="zh-CN" altLang="en-US" sz="1400"/>
                        <a:t>描述</a:t>
                      </a:r>
                      <a:endParaRPr lang="zh-CN" altLang="en-US" sz="1400"/>
                    </a:p>
                  </a:txBody>
                  <a:tcPr/>
                </a:tc>
                <a:tc>
                  <a:txBody>
                    <a:bodyPr/>
                    <a:lstStyle/>
                    <a:p>
                      <a:pPr>
                        <a:buNone/>
                      </a:pPr>
                      <a:r>
                        <a:rPr lang="en-US" altLang="zh-CN" sz="1400"/>
                        <a:t>VIN</a:t>
                      </a:r>
                      <a:r>
                        <a:rPr lang="zh-CN" altLang="en-US" sz="1400"/>
                        <a:t>码</a:t>
                      </a:r>
                      <a:endParaRPr lang="zh-CN" altLang="en-US" sz="1400"/>
                    </a:p>
                  </a:txBody>
                  <a:tcPr/>
                </a:tc>
                <a:tc>
                  <a:txBody>
                    <a:bodyPr/>
                    <a:lstStyle/>
                    <a:p>
                      <a:pPr>
                        <a:buNone/>
                      </a:pPr>
                      <a:r>
                        <a:rPr lang="en-US" sz="1400">
                          <a:ea typeface="宋体" panose="02010600030101010101" pitchFamily="2" charset="-122"/>
                          <a:sym typeface="+mn-ea"/>
                        </a:rPr>
                        <a:t>0x17</a:t>
                      </a:r>
                      <a:r>
                        <a:rPr lang="zh-CN" altLang="en-US" sz="1400">
                          <a:ea typeface="宋体" panose="02010600030101010101" pitchFamily="2" charset="-122"/>
                          <a:sym typeface="+mn-ea"/>
                        </a:rPr>
                        <a:t>：激活通知</a:t>
                      </a:r>
                      <a:endParaRPr lang="zh-CN" altLang="en-US" sz="1400">
                        <a:ea typeface="宋体" panose="02010600030101010101" pitchFamily="2" charset="-122"/>
                        <a:sym typeface="+mn-ea"/>
                      </a:endParaRPr>
                    </a:p>
                  </a:txBody>
                  <a:tcPr/>
                </a:tc>
                <a:tc>
                  <a:txBody>
                    <a:bodyPr/>
                    <a:lstStyle/>
                    <a:p>
                      <a:pPr>
                        <a:buNone/>
                      </a:pPr>
                      <a:r>
                        <a:rPr lang="en-US" altLang="zh-CN" sz="1400">
                          <a:ea typeface="宋体" panose="02010600030101010101" pitchFamily="2" charset="-122"/>
                          <a:sym typeface="+mn-ea"/>
                        </a:rPr>
                        <a:t>      0</a:t>
                      </a:r>
                      <a:endParaRPr lang="en-US" altLang="zh-CN"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lstStyle/>
                    <a:p>
                      <a:pPr>
                        <a:buNone/>
                      </a:pPr>
                      <a:endParaRPr lang="zh-CN" altLang="en-US" sz="1400">
                        <a:ea typeface="宋体" panose="02010600030101010101" pitchFamily="2" charset="-122"/>
                        <a:sym typeface="+mn-ea"/>
                      </a:endParaRPr>
                    </a:p>
                  </a:txBody>
                  <a:tcPr/>
                </a:tc>
              </a:tr>
            </a:tbl>
          </a:graphicData>
        </a:graphic>
      </p:graphicFrame>
      <p:graphicFrame>
        <p:nvGraphicFramePr>
          <p:cNvPr id="6" name="表格 5"/>
          <p:cNvGraphicFramePr/>
          <p:nvPr/>
        </p:nvGraphicFramePr>
        <p:xfrm>
          <a:off x="497205" y="4239260"/>
          <a:ext cx="6461760" cy="1127760"/>
        </p:xfrm>
        <a:graphic>
          <a:graphicData uri="http://schemas.openxmlformats.org/drawingml/2006/table">
            <a:tbl>
              <a:tblPr firstRow="1" bandRow="1">
                <a:tableStyleId>{5C22544A-7EE6-4342-B048-85BDC9FD1C3A}</a:tableStyleId>
              </a:tblPr>
              <a:tblGrid>
                <a:gridCol w="1206500"/>
                <a:gridCol w="1005205"/>
                <a:gridCol w="1099820"/>
                <a:gridCol w="3150235"/>
              </a:tblGrid>
              <a:tr h="304800">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字段</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类型</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命令</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操作结果</a:t>
                      </a:r>
                      <a:endParaRPr lang="en-US" altLang="zh-CN" sz="1400" b="0">
                        <a:solidFill>
                          <a:schemeClr val="dk1"/>
                        </a:solidFill>
                        <a:ea typeface="宋体" panose="02010600030101010101" pitchFamily="2" charset="-122"/>
                        <a:cs typeface="+mn-ea"/>
                      </a:endParaRPr>
                    </a:p>
                  </a:txBody>
                  <a:tcPr marL="68580" marR="68580" marT="0" marB="0"/>
                </a:tc>
              </a:tr>
              <a:tr h="304800">
                <a:tc>
                  <a:txBody>
                    <a:bodyPr/>
                    <a:lstStyle/>
                    <a:p>
                      <a:pPr marL="0" marR="0" algn="l" rtl="0" eaLnBrk="1" fontAlgn="auto" latinLnBrk="0" hangingPunct="1">
                        <a:buNone/>
                      </a:pPr>
                      <a:r>
                        <a:rPr lang="en-US" altLang="zh-CN" sz="1400" b="0">
                          <a:ea typeface="宋体" panose="02010600030101010101" pitchFamily="2" charset="-122"/>
                          <a:cs typeface="+mn-ea"/>
                        </a:rPr>
                        <a:t>长度（byte）</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r>
              <a:tr h="304800">
                <a:tc>
                  <a:txBody>
                    <a:bodyPr/>
                    <a:lstStyle/>
                    <a:p>
                      <a:pPr marL="0" marR="0" algn="l" rtl="0" eaLnBrk="1" fontAlgn="auto" latinLnBrk="0" hangingPunct="1">
                        <a:buNone/>
                      </a:pPr>
                      <a:r>
                        <a:rPr lang="en-US" altLang="zh-CN" sz="1400" b="0">
                          <a:ea typeface="宋体" panose="02010600030101010101" pitchFamily="2" charset="-122"/>
                          <a:cs typeface="+mn-ea"/>
                        </a:rPr>
                        <a:t>描述</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sz="1400">
                          <a:ea typeface="宋体" panose="02010600030101010101" pitchFamily="2" charset="-122"/>
                          <a:sym typeface="+mn-ea"/>
                        </a:rPr>
                        <a:t>0x</a:t>
                      </a:r>
                      <a:r>
                        <a:rPr lang="en-US" altLang="zh-CN" sz="1400" b="0">
                          <a:ea typeface="宋体" panose="02010600030101010101" pitchFamily="2" charset="-122"/>
                          <a:cs typeface="+mn-ea"/>
                        </a:rPr>
                        <a:t>17</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0</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0：无效1：成功2-n：失败原因</a:t>
                      </a:r>
                      <a:endParaRPr lang="en-US" altLang="zh-CN" sz="1400" b="0">
                        <a:ea typeface="宋体" panose="02010600030101010101" pitchFamily="2" charset="-122"/>
                        <a:cs typeface="+mn-ea"/>
                      </a:endParaRPr>
                    </a:p>
                  </a:txBody>
                  <a:tcPr marL="0" marR="0" marT="0" marB="1"/>
                </a:tc>
              </a:tr>
              <a:tr h="203200">
                <a:tc>
                  <a:txBody>
                    <a:bodyPr/>
                    <a:lstStyle/>
                    <a:p>
                      <a:pPr marL="0" marR="0" algn="l" rtl="0" eaLnBrk="1" fontAlgn="auto" latinLnBrk="0" hangingPunct="1">
                        <a:buNone/>
                      </a:pPr>
                      <a:r>
                        <a:rPr lang="en-US" altLang="zh-CN" sz="1400">
                          <a:ea typeface="宋体" panose="02010600030101010101" pitchFamily="2" charset="-122"/>
                          <a:cs typeface="+mn-ea"/>
                        </a:rPr>
                        <a:t>字段</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操作类型</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操作命令</a:t>
                      </a:r>
                      <a:endParaRPr lang="en-US" altLang="zh-CN" sz="1400">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a:ea typeface="宋体" panose="02010600030101010101" pitchFamily="2" charset="-122"/>
                          <a:cs typeface="+mn-ea"/>
                        </a:rPr>
                        <a:t>操作结果</a:t>
                      </a:r>
                      <a:endParaRPr lang="en-US" altLang="zh-CN" sz="1400">
                        <a:ea typeface="宋体" panose="02010600030101010101" pitchFamily="2" charset="-122"/>
                        <a:cs typeface="+mn-ea"/>
                      </a:endParaRPr>
                    </a:p>
                  </a:txBody>
                  <a:tcPr marL="68580" marR="68580" marT="0" marB="0"/>
                </a:tc>
              </a:tr>
            </a:tbl>
          </a:graphicData>
        </a:graphic>
      </p:graphicFrame>
      <p:sp>
        <p:nvSpPr>
          <p:cNvPr id="5" name="文本框 4"/>
          <p:cNvSpPr txBox="1"/>
          <p:nvPr/>
        </p:nvSpPr>
        <p:spPr>
          <a:xfrm>
            <a:off x="8884920" y="4721860"/>
            <a:ext cx="2398395" cy="645160"/>
          </a:xfrm>
          <a:prstGeom prst="rect">
            <a:avLst/>
          </a:prstGeom>
          <a:solidFill>
            <a:schemeClr val="accent3"/>
          </a:solidFill>
        </p:spPr>
        <p:txBody>
          <a:bodyPr wrap="square" rtlCol="0">
            <a:spAutoFit/>
          </a:bodyPr>
          <a:lstStyle/>
          <a:p>
            <a:r>
              <a:rPr lang="zh-CN" altLang="en-US"/>
              <a:t>通知类业务，签名是否必要？</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643890" y="169545"/>
            <a:ext cx="6228715" cy="375920"/>
          </a:xfrm>
          <a:prstGeom prst="rect">
            <a:avLst/>
          </a:prstGeom>
        </p:spPr>
        <p:txBody>
          <a:bodyPr/>
          <a:lstStyle/>
          <a:p>
            <a:pPr marR="0" lvl="0" algn="l" defTabSz="914400" eaLnBrk="1" fontAlgn="auto" latinLnBrk="0" hangingPunct="1">
              <a:lnSpc>
                <a:spcPct val="100000"/>
              </a:lnSpc>
              <a:spcBef>
                <a:spcPts val="0"/>
              </a:spcBef>
            </a:pPr>
            <a:r>
              <a:rPr lang="en-US" sz="2400" b="1" dirty="0">
                <a:latin typeface="微软雅黑" panose="020B0503020204020204" pitchFamily="34" charset="-122"/>
                <a:ea typeface="微软雅黑" panose="020B0503020204020204" pitchFamily="34" charset="-122"/>
                <a:sym typeface="+mn-ea"/>
              </a:rPr>
              <a:t>TSP</a:t>
            </a:r>
            <a:r>
              <a:rPr lang="zh-CN" altLang="en-US" sz="2400" b="1" dirty="0">
                <a:latin typeface="微软雅黑" panose="020B0503020204020204" pitchFamily="34" charset="-122"/>
                <a:ea typeface="微软雅黑" panose="020B0503020204020204" pitchFamily="34" charset="-122"/>
                <a:sym typeface="+mn-ea"/>
              </a:rPr>
              <a:t>下发离线激活数据包</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13</a:t>
            </a:r>
            <a:endParaRPr lang="en-US" sz="2400" b="1" dirty="0">
              <a:solidFill>
                <a:schemeClr val="bg1"/>
              </a:solidFill>
              <a:latin typeface="Calibri" panose="020F0502020204030204" charset="0"/>
            </a:endParaRPr>
          </a:p>
        </p:txBody>
      </p:sp>
      <p:sp>
        <p:nvSpPr>
          <p:cNvPr id="2" name="矩形 1"/>
          <p:cNvSpPr/>
          <p:nvPr/>
        </p:nvSpPr>
        <p:spPr>
          <a:xfrm>
            <a:off x="643890" y="638048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15" name="表格 14"/>
          <p:cNvGraphicFramePr/>
          <p:nvPr/>
        </p:nvGraphicFramePr>
        <p:xfrm>
          <a:off x="1161415" y="838835"/>
          <a:ext cx="10637520" cy="2613660"/>
        </p:xfrm>
        <a:graphic>
          <a:graphicData uri="http://schemas.openxmlformats.org/drawingml/2006/table">
            <a:tbl>
              <a:tblPr firstRow="1" bandRow="1">
                <a:tableStyleId>{5C22544A-7EE6-4342-B048-85BDC9FD1C3A}</a:tableStyleId>
              </a:tblPr>
              <a:tblGrid>
                <a:gridCol w="860425"/>
                <a:gridCol w="859155"/>
                <a:gridCol w="788035"/>
                <a:gridCol w="882015"/>
                <a:gridCol w="1122045"/>
                <a:gridCol w="999490"/>
                <a:gridCol w="930910"/>
                <a:gridCol w="976630"/>
                <a:gridCol w="953135"/>
                <a:gridCol w="1132840"/>
                <a:gridCol w="1132840"/>
              </a:tblGrid>
              <a:tr h="468630">
                <a:tc gridSpan="9">
                  <a:txBody>
                    <a:bodyPr/>
                    <a:p>
                      <a:pPr algn="ctr">
                        <a:buNone/>
                      </a:pPr>
                      <a:r>
                        <a:rPr lang="zh-CN" altLang="en-US" sz="1400">
                          <a:solidFill>
                            <a:srgbClr val="FF0000"/>
                          </a:solidFill>
                          <a:sym typeface="+mn-ea"/>
                        </a:rPr>
                        <a:t>授权凭证</a:t>
                      </a:r>
                      <a:r>
                        <a:rPr lang="zh-CN" altLang="en-US" sz="1400">
                          <a:sym typeface="+mn-ea"/>
                        </a:rPr>
                        <a:t>（车端公钥加密以下数据）</a:t>
                      </a:r>
                      <a:endParaRPr lang="zh-CN" altLang="en-US" sz="1400">
                        <a:sym typeface="+mn-ea"/>
                      </a:endParaRPr>
                    </a:p>
                  </a:txBody>
                  <a:tcPr>
                    <a:solidFill>
                      <a:srgbClr val="4F81BD"/>
                    </a:solidFill>
                  </a:tcPr>
                </a:tc>
                <a:tc hMerge="1">
                  <a:tcPr/>
                </a:tc>
                <a:tc hMerge="1">
                  <a:tcPr/>
                </a:tc>
                <a:tc hMerge="1">
                  <a:tcPr/>
                </a:tc>
                <a:tc hMerge="1">
                  <a:tcPr/>
                </a:tc>
                <a:tc hMerge="1">
                  <a:tcPr/>
                </a:tc>
                <a:tc hMerge="1">
                  <a:tcPr/>
                </a:tc>
                <a:tc hMerge="1">
                  <a:tcPr/>
                </a:tc>
                <a:tc hMerge="1">
                  <a:tcPr/>
                </a:tc>
                <a:tc rowSpan="2">
                  <a:txBody>
                    <a:bodyPr/>
                    <a:p>
                      <a:pPr>
                        <a:buNone/>
                      </a:pPr>
                      <a:endParaRPr lang="zh-CN" altLang="en-US" sz="1400"/>
                    </a:p>
                    <a:p>
                      <a:pPr>
                        <a:buNone/>
                      </a:pPr>
                      <a:r>
                        <a:rPr lang="zh-CN" altLang="en-US" sz="1400"/>
                        <a:t>云端签名长度</a:t>
                      </a:r>
                      <a:endParaRPr lang="zh-CN" altLang="en-US" sz="1400"/>
                    </a:p>
                  </a:txBody>
                  <a:tcPr/>
                </a:tc>
                <a:tc rowSpan="2">
                  <a:txBody>
                    <a:bodyPr/>
                    <a:p>
                      <a:pPr>
                        <a:buNone/>
                      </a:pPr>
                      <a:r>
                        <a:rPr lang="zh-CN" altLang="en-US" sz="1400">
                          <a:sym typeface="+mn-ea"/>
                        </a:rPr>
                        <a:t>授权凭证签名</a:t>
                      </a:r>
                      <a:endParaRPr lang="zh-CN" altLang="en-US" sz="1400">
                        <a:sym typeface="+mn-ea"/>
                      </a:endParaRPr>
                    </a:p>
                    <a:p>
                      <a:pPr>
                        <a:buNone/>
                      </a:pPr>
                      <a:endParaRPr lang="zh-CN" altLang="en-US" sz="1400"/>
                    </a:p>
                  </a:txBody>
                  <a:tcPr/>
                </a:tc>
              </a:tr>
              <a:tr h="468630">
                <a:tc>
                  <a:txBody>
                    <a:bodyPr/>
                    <a:p>
                      <a:pPr marL="0" marR="0" algn="l" rtl="0" eaLnBrk="1" fontAlgn="auto" latinLnBrk="0" hangingPunct="1">
                        <a:buNone/>
                      </a:pPr>
                      <a:r>
                        <a:rPr lang="zh-CN" altLang="en-US" sz="1400" b="1">
                          <a:solidFill>
                            <a:schemeClr val="lt1"/>
                          </a:solidFill>
                          <a:cs typeface="+mn-ea"/>
                          <a:sym typeface="+mn-ea"/>
                        </a:rPr>
                        <a:t>车辆</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用户ID</a:t>
                      </a:r>
                      <a:endParaRPr lang="zh-CN" altLang="en-US"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钥匙ID</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用户类型</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KEY</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开始时间</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结束时间</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功能权限</a:t>
                      </a:r>
                      <a:endParaRPr lang="zh-CN" altLang="en-US" sz="1400" b="1">
                        <a:solidFill>
                          <a:schemeClr val="lt1"/>
                        </a:solidFill>
                        <a:cs typeface="+mn-ea"/>
                      </a:endParaRPr>
                    </a:p>
                  </a:txBody>
                  <a:tcPr>
                    <a:solidFill>
                      <a:srgbClr val="4F81BD"/>
                    </a:solidFill>
                  </a:tcPr>
                </a:tc>
                <a:tc vMerge="1">
                  <a:tcPr>
                    <a:solidFill>
                      <a:srgbClr val="4F81BD"/>
                    </a:solidFill>
                  </a:tcPr>
                </a:tc>
                <a:tc vMerge="1">
                  <a:tcPr/>
                </a:tc>
              </a:tr>
              <a:tr h="304800">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sz="1400">
                          <a:ea typeface="宋体" panose="02010600030101010101" pitchFamily="2" charset="-122"/>
                        </a:rPr>
                        <a:t>16</a:t>
                      </a:r>
                      <a:endParaRPr 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8</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2</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N</a:t>
                      </a:r>
                      <a:endParaRPr lang="en-US" altLang="zh-CN" sz="1400">
                        <a:solidFill>
                          <a:schemeClr val="tx1"/>
                        </a:solidFill>
                        <a:ea typeface="宋体" panose="02010600030101010101" pitchFamily="2" charset="-122"/>
                      </a:endParaRPr>
                    </a:p>
                  </a:txBody>
                  <a:tcPr/>
                </a:tc>
              </a:tr>
              <a:tr h="1158240">
                <a:tc>
                  <a:txBody>
                    <a:bodyPr/>
                    <a:p>
                      <a:pPr>
                        <a:buNone/>
                      </a:pPr>
                      <a:r>
                        <a:rPr lang="zh-CN" altLang="en-US" sz="1400"/>
                        <a:t>车架号</a:t>
                      </a:r>
                      <a:endParaRPr lang="zh-CN" altLang="en-US" sz="1400"/>
                    </a:p>
                  </a:txBody>
                  <a:tcPr/>
                </a:tc>
                <a:tc>
                  <a:txBody>
                    <a:bodyPr/>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r>
                        <a:rPr lang="en-US" altLang="zh-CN" sz="1400">
                          <a:sym typeface="+mn-ea"/>
                        </a:rPr>
                        <a:t>0.</a:t>
                      </a:r>
                      <a:r>
                        <a:rPr lang="zh-CN" altLang="en-US" sz="1400">
                          <a:sym typeface="+mn-ea"/>
                        </a:rPr>
                        <a:t>无效 </a:t>
                      </a:r>
                      <a:endParaRPr lang="zh-CN" altLang="en-US" sz="1400">
                        <a:sym typeface="+mn-ea"/>
                      </a:endParaRPr>
                    </a:p>
                    <a:p>
                      <a:pPr>
                        <a:buNone/>
                      </a:pPr>
                      <a:r>
                        <a:rPr lang="en-US" altLang="zh-CN" sz="1400">
                          <a:sym typeface="+mn-ea"/>
                        </a:rPr>
                        <a:t>1.</a:t>
                      </a:r>
                      <a:r>
                        <a:rPr lang="zh-CN" altLang="en-US" sz="1400">
                          <a:sym typeface="+mn-ea"/>
                        </a:rPr>
                        <a:t>车主</a:t>
                      </a:r>
                      <a:endParaRPr lang="zh-CN" altLang="en-US" sz="1400">
                        <a:sym typeface="+mn-ea"/>
                      </a:endParaRPr>
                    </a:p>
                    <a:p>
                      <a:pPr>
                        <a:buNone/>
                      </a:pPr>
                      <a:r>
                        <a:rPr lang="en-US" altLang="zh-CN" sz="1400">
                          <a:sym typeface="+mn-ea"/>
                        </a:rPr>
                        <a:t>2.</a:t>
                      </a:r>
                      <a:r>
                        <a:rPr lang="zh-CN" altLang="en-US" sz="1400">
                          <a:ea typeface="宋体" panose="02010600030101010101" pitchFamily="2" charset="-122"/>
                          <a:sym typeface="+mn-ea"/>
                        </a:rPr>
                        <a:t>家人</a:t>
                      </a:r>
                      <a:endParaRPr lang="zh-CN" altLang="en-US" sz="1400">
                        <a:ea typeface="宋体" panose="02010600030101010101" pitchFamily="2" charset="-122"/>
                        <a:sym typeface="+mn-ea"/>
                      </a:endParaRPr>
                    </a:p>
                    <a:p>
                      <a:pPr>
                        <a:buNone/>
                      </a:pPr>
                      <a:r>
                        <a:rPr lang="en-US" altLang="zh-CN" sz="1400">
                          <a:sym typeface="+mn-ea"/>
                        </a:rPr>
                        <a:t>3.</a:t>
                      </a:r>
                      <a:r>
                        <a:rPr lang="zh-CN" altLang="en-US" sz="1400">
                          <a:ea typeface="宋体" panose="02010600030101010101" pitchFamily="2" charset="-122"/>
                          <a:sym typeface="+mn-ea"/>
                        </a:rPr>
                        <a:t>朋友</a:t>
                      </a:r>
                      <a:endParaRPr lang="zh-CN" altLang="en-US" sz="1400">
                        <a:ea typeface="宋体" panose="02010600030101010101" pitchFamily="2" charset="-122"/>
                        <a:sym typeface="+mn-ea"/>
                      </a:endParaRPr>
                    </a:p>
                    <a:p>
                      <a:pPr>
                        <a:buNone/>
                      </a:pPr>
                      <a:r>
                        <a:rPr lang="en-US" altLang="zh-CN" sz="1400">
                          <a:sym typeface="+mn-ea"/>
                        </a:rPr>
                        <a:t>4.</a:t>
                      </a:r>
                      <a:r>
                        <a:rPr lang="zh-CN" altLang="en-US" sz="1400">
                          <a:ea typeface="宋体" panose="02010600030101010101" pitchFamily="2" charset="-122"/>
                          <a:sym typeface="+mn-ea"/>
                        </a:rPr>
                        <a:t>其他</a:t>
                      </a:r>
                      <a:endParaRPr lang="zh-CN" altLang="en-US" sz="1400"/>
                    </a:p>
                  </a:txBody>
                  <a:tcPr/>
                </a:tc>
                <a:tc>
                  <a:txBody>
                    <a:bodyPr/>
                    <a:p>
                      <a:pPr>
                        <a:buNone/>
                      </a:pPr>
                      <a:r>
                        <a:rPr lang="zh-CN" altLang="en-US" sz="1400"/>
                        <a:t>蓝牙钥匙</a:t>
                      </a:r>
                      <a:r>
                        <a:rPr lang="en-US" altLang="zh-CN" sz="1400"/>
                        <a:t>KEY</a:t>
                      </a:r>
                      <a:endParaRPr lang="en-US" altLang="zh-CN" sz="1400"/>
                    </a:p>
                  </a:txBody>
                  <a:tcPr/>
                </a:tc>
                <a:tc>
                  <a:txBody>
                    <a:bodyPr/>
                    <a:p>
                      <a:pPr>
                        <a:buNone/>
                      </a:pPr>
                      <a:endParaRPr lang="zh-CN" altLang="en-US" sz="1400">
                        <a:ea typeface="宋体" panose="02010600030101010101" pitchFamily="2" charset="-122"/>
                      </a:endParaRPr>
                    </a:p>
                  </a:txBody>
                  <a:tcPr/>
                </a:tc>
                <a:tc>
                  <a:txBody>
                    <a:bodyPr/>
                    <a:p>
                      <a:pPr>
                        <a:buNone/>
                      </a:pPr>
                      <a:r>
                        <a:rPr lang="zh-CN" altLang="zh-CN" sz="1400" b="0">
                          <a:ea typeface="宋体" panose="02010600030101010101" pitchFamily="2" charset="-122"/>
                        </a:rPr>
                        <a:t>永久有效：</a:t>
                      </a:r>
                      <a:r>
                        <a:rPr lang="en-US" altLang="zh-CN" sz="1400" b="0"/>
                        <a:t>0xFFFFFFFF</a:t>
                      </a:r>
                      <a:endParaRPr lang="en-US" altLang="zh-CN" sz="1400" b="0"/>
                    </a:p>
                  </a:txBody>
                  <a:tcPr/>
                </a:tc>
                <a:tc>
                  <a:txBody>
                    <a:bodyPr/>
                    <a:p>
                      <a:pPr>
                        <a:buNone/>
                      </a:pPr>
                      <a:endParaRPr lang="zh-CN" altLang="en-US" sz="1400"/>
                    </a:p>
                  </a:txBody>
                  <a:tcPr/>
                </a:tc>
                <a:tc>
                  <a:txBody>
                    <a:bodyPr/>
                    <a:p>
                      <a:pPr>
                        <a:buNone/>
                      </a:pPr>
                      <a:endParaRPr lang="zh-CN" altLang="en-US" sz="1400">
                        <a:sym typeface="+mn-ea"/>
                      </a:endParaRPr>
                    </a:p>
                    <a:p>
                      <a:pPr>
                        <a:buNone/>
                      </a:pPr>
                      <a:endParaRPr lang="zh-CN" altLang="en-US" sz="1400">
                        <a:solidFill>
                          <a:srgbClr val="FF0000"/>
                        </a:solidFill>
                        <a:sym typeface="+mn-ea"/>
                      </a:endParaRPr>
                    </a:p>
                    <a:p>
                      <a:pPr>
                        <a:buNone/>
                      </a:pPr>
                      <a:r>
                        <a:rPr lang="en-US" altLang="zh-CN" sz="1400"/>
                        <a:t>N</a:t>
                      </a:r>
                      <a:endParaRPr lang="en-US" altLang="zh-CN" sz="1400"/>
                    </a:p>
                  </a:txBody>
                  <a:tcPr/>
                </a:tc>
                <a:tc>
                  <a:txBody>
                    <a:bodyPr/>
                    <a:p>
                      <a:pPr>
                        <a:buNone/>
                      </a:pPr>
                      <a:r>
                        <a:rPr lang="zh-CN" altLang="en-US" sz="1400">
                          <a:sym typeface="+mn-ea"/>
                        </a:rPr>
                        <a:t>授权凭证数据区 云端签名</a:t>
                      </a:r>
                      <a:r>
                        <a:rPr lang="zh-CN" altLang="en-US" sz="1400">
                          <a:solidFill>
                            <a:srgbClr val="FF0000"/>
                          </a:solidFill>
                          <a:sym typeface="+mn-ea"/>
                        </a:rPr>
                        <a:t>（带公钥证书）</a:t>
                      </a:r>
                      <a:endParaRPr lang="zh-CN" altLang="en-US" sz="1400"/>
                    </a:p>
                  </a:txBody>
                  <a:tcPr/>
                </a:tc>
              </a:tr>
            </a:tbl>
          </a:graphicData>
        </a:graphic>
      </p:graphicFrame>
      <p:graphicFrame>
        <p:nvGraphicFramePr>
          <p:cNvPr id="16" name="表格 15"/>
          <p:cNvGraphicFramePr/>
          <p:nvPr/>
        </p:nvGraphicFramePr>
        <p:xfrm>
          <a:off x="1175385" y="4383405"/>
          <a:ext cx="7200265" cy="1219200"/>
        </p:xfrm>
        <a:graphic>
          <a:graphicData uri="http://schemas.openxmlformats.org/drawingml/2006/table">
            <a:tbl>
              <a:tblPr firstRow="1" bandRow="1">
                <a:tableStyleId>{5C22544A-7EE6-4342-B048-85BDC9FD1C3A}</a:tableStyleId>
              </a:tblPr>
              <a:tblGrid>
                <a:gridCol w="1114458"/>
                <a:gridCol w="1112887"/>
                <a:gridCol w="1208681"/>
                <a:gridCol w="988695"/>
                <a:gridCol w="1382802"/>
                <a:gridCol w="1392742"/>
              </a:tblGrid>
              <a:tr h="304800">
                <a:tc gridSpan="6">
                  <a:txBody>
                    <a:bodyPr/>
                    <a:p>
                      <a:pPr algn="ctr">
                        <a:buNone/>
                      </a:pPr>
                      <a:r>
                        <a:rPr lang="zh-CN" altLang="en-US" sz="1400">
                          <a:sym typeface="+mn-ea"/>
                        </a:rPr>
                        <a:t>激活数据包（</a:t>
                      </a:r>
                      <a:r>
                        <a:rPr lang="en-US" altLang="zh-CN" sz="1400">
                          <a:sym typeface="+mn-ea"/>
                        </a:rPr>
                        <a:t>PKI </a:t>
                      </a:r>
                      <a:r>
                        <a:rPr lang="zh-CN" altLang="en-US" sz="1400">
                          <a:ea typeface="宋体" panose="02010600030101010101" pitchFamily="2" charset="-122"/>
                          <a:sym typeface="+mn-ea"/>
                        </a:rPr>
                        <a:t>对称密</a:t>
                      </a:r>
                      <a:r>
                        <a:rPr lang="zh-CN" altLang="en-US" sz="1400">
                          <a:sym typeface="+mn-ea"/>
                        </a:rPr>
                        <a:t>钥加密）</a:t>
                      </a:r>
                      <a:endParaRPr lang="zh-CN" altLang="en-US" sz="1400">
                        <a:sym typeface="+mn-ea"/>
                      </a:endParaRPr>
                    </a:p>
                  </a:txBody>
                  <a:tcPr>
                    <a:solidFill>
                      <a:srgbClr val="4F81BD"/>
                    </a:solidFill>
                  </a:tcPr>
                </a:tc>
                <a:tc hMerge="1">
                  <a:tcPr/>
                </a:tc>
                <a:tc hMerge="1">
                  <a:tcPr/>
                </a:tc>
                <a:tc hMerge="1">
                  <a:tcPr/>
                </a:tc>
                <a:tc hMerge="1">
                  <a:tcPr/>
                </a:tc>
                <a:tc hMerge="1">
                  <a:tcPr/>
                </a:tc>
              </a:tr>
              <a:tr h="304800">
                <a:tc>
                  <a:txBody>
                    <a:bodyPr/>
                    <a:p>
                      <a:pPr marL="0" marR="0" algn="l" rtl="0" eaLnBrk="1" fontAlgn="auto" latinLnBrk="0" hangingPunct="1">
                        <a:buNone/>
                      </a:pPr>
                      <a:r>
                        <a:rPr lang="zh-CN" altLang="en-US" sz="1400" b="1">
                          <a:solidFill>
                            <a:schemeClr val="lt1"/>
                          </a:solidFill>
                          <a:cs typeface="+mn-ea"/>
                          <a:sym typeface="+mn-ea"/>
                        </a:rPr>
                        <a:t>用户</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车端随机数</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rgbClr val="FF0000"/>
                          </a:solidFill>
                          <a:cs typeface="+mn-ea"/>
                        </a:rPr>
                        <a:t>授权凭证</a:t>
                      </a:r>
                      <a:endParaRPr lang="zh-CN" altLang="en-US" sz="1400" b="1">
                        <a:solidFill>
                          <a:srgbClr val="FF0000"/>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云端签名长度</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授权凭证签名</a:t>
                      </a:r>
                      <a:endParaRPr lang="zh-CN" altLang="en-US" sz="1400" b="1">
                        <a:solidFill>
                          <a:schemeClr val="lt1"/>
                        </a:solidFill>
                        <a:cs typeface="+mn-ea"/>
                      </a:endParaRPr>
                    </a:p>
                  </a:txBody>
                  <a:tcPr>
                    <a:solidFill>
                      <a:srgbClr val="4F81BD"/>
                    </a:solidFill>
                  </a:tcPr>
                </a:tc>
              </a:tr>
              <a:tr h="304800">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10</a:t>
                      </a:r>
                      <a:endParaRPr lang="en-US" altLang="zh-CN" sz="1400">
                        <a:solidFill>
                          <a:schemeClr val="tx1"/>
                        </a:solidFill>
                        <a:ea typeface="宋体" panose="02010600030101010101" pitchFamily="2" charset="-122"/>
                      </a:endParaRPr>
                    </a:p>
                  </a:txBody>
                  <a:tcPr/>
                </a:tc>
                <a:tc>
                  <a:txBody>
                    <a:bodyPr/>
                    <a:p>
                      <a:pPr algn="ctr">
                        <a:buNone/>
                      </a:pPr>
                      <a:r>
                        <a:rPr lang="en-US" altLang="en-US" sz="1400">
                          <a:ea typeface="宋体" panose="02010600030101010101" pitchFamily="2" charset="-122"/>
                        </a:rPr>
                        <a:t>256</a:t>
                      </a:r>
                      <a:endParaRPr lang="en-US"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2</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N</a:t>
                      </a:r>
                      <a:endParaRPr lang="en-US" altLang="zh-CN" sz="1400">
                        <a:solidFill>
                          <a:schemeClr val="tx1"/>
                        </a:solidFill>
                        <a:ea typeface="宋体" panose="02010600030101010101" pitchFamily="2" charset="-122"/>
                      </a:endParaRPr>
                    </a:p>
                  </a:txBody>
                  <a:tcPr/>
                </a:tc>
              </a:tr>
              <a:tr h="248920">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en-US" altLang="zh-CN" sz="1400" b="0"/>
                    </a:p>
                  </a:txBody>
                  <a:tcPr/>
                </a:tc>
                <a:tc>
                  <a:txBody>
                    <a:bodyPr/>
                    <a:p>
                      <a:pPr>
                        <a:buNone/>
                      </a:pPr>
                      <a:r>
                        <a:rPr lang="en-US" altLang="zh-CN" sz="1400" b="0"/>
                        <a:t>       N</a:t>
                      </a:r>
                      <a:endParaRPr lang="en-US" altLang="zh-CN" sz="1400" b="0"/>
                    </a:p>
                  </a:txBody>
                  <a:tcPr/>
                </a:tc>
                <a:tc>
                  <a:txBody>
                    <a:bodyPr/>
                    <a:p>
                      <a:pPr>
                        <a:buNone/>
                      </a:pPr>
                      <a:endParaRPr lang="zh-CN" altLang="en-US" sz="1400"/>
                    </a:p>
                  </a:txBody>
                  <a:tcPr/>
                </a:tc>
              </a:tr>
            </a:tbl>
          </a:graphicData>
        </a:graphic>
      </p:graphicFrame>
      <p:sp>
        <p:nvSpPr>
          <p:cNvPr id="17" name="左大括号 16"/>
          <p:cNvSpPr/>
          <p:nvPr/>
        </p:nvSpPr>
        <p:spPr>
          <a:xfrm rot="16200000">
            <a:off x="5457190" y="-441325"/>
            <a:ext cx="335915" cy="7767955"/>
          </a:xfrm>
          <a:prstGeom prst="leftBrace">
            <a:avLst>
              <a:gd name="adj1" fmla="val 8333"/>
              <a:gd name="adj2" fmla="val 5145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8" name="直接箭头连接符 17"/>
          <p:cNvCxnSpPr>
            <a:stCxn id="17" idx="1"/>
          </p:cNvCxnSpPr>
          <p:nvPr/>
        </p:nvCxnSpPr>
        <p:spPr>
          <a:xfrm flipH="1">
            <a:off x="4925695" y="3610610"/>
            <a:ext cx="812165" cy="112331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447030" y="3623945"/>
            <a:ext cx="2928620" cy="368300"/>
          </a:xfrm>
          <a:prstGeom prst="rect">
            <a:avLst/>
          </a:prstGeom>
          <a:noFill/>
        </p:spPr>
        <p:txBody>
          <a:bodyPr wrap="square" rtlCol="0">
            <a:spAutoFit/>
          </a:bodyPr>
          <a:p>
            <a:r>
              <a:rPr lang="zh-CN" altLang="en-US"/>
              <a:t>公钥加密后数据 </a:t>
            </a:r>
            <a:r>
              <a:rPr lang="en-US" altLang="zh-CN"/>
              <a:t>256yte</a:t>
            </a:r>
            <a:endParaRPr lang="zh-CN" altLang="en-US"/>
          </a:p>
        </p:txBody>
      </p:sp>
      <p:sp>
        <p:nvSpPr>
          <p:cNvPr id="20" name="左大括号 19"/>
          <p:cNvSpPr/>
          <p:nvPr/>
        </p:nvSpPr>
        <p:spPr>
          <a:xfrm rot="16200000">
            <a:off x="4607560" y="2605405"/>
            <a:ext cx="335280" cy="6329045"/>
          </a:xfrm>
          <a:prstGeom prst="leftBrace">
            <a:avLst>
              <a:gd name="adj1" fmla="val 8333"/>
              <a:gd name="adj2" fmla="val 5145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2991485" y="5937885"/>
            <a:ext cx="3568700" cy="368300"/>
          </a:xfrm>
          <a:prstGeom prst="rect">
            <a:avLst/>
          </a:prstGeom>
          <a:noFill/>
        </p:spPr>
        <p:txBody>
          <a:bodyPr wrap="square" rtlCol="0">
            <a:spAutoFit/>
          </a:bodyPr>
          <a:p>
            <a:r>
              <a:rPr lang="zh-CN" altLang="en-US"/>
              <a:t>激活数据包 公钥加密后 </a:t>
            </a:r>
            <a:r>
              <a:rPr lang="en-US" altLang="zh-CN"/>
              <a:t>xxx  byte</a:t>
            </a:r>
            <a:endParaRPr lang="en-US" altLang="zh-CN"/>
          </a:p>
        </p:txBody>
      </p:sp>
      <p:sp>
        <p:nvSpPr>
          <p:cNvPr id="23" name="文本框 22"/>
          <p:cNvSpPr txBox="1"/>
          <p:nvPr/>
        </p:nvSpPr>
        <p:spPr>
          <a:xfrm>
            <a:off x="50800" y="838835"/>
            <a:ext cx="1109980" cy="368300"/>
          </a:xfrm>
          <a:prstGeom prst="rect">
            <a:avLst/>
          </a:prstGeom>
          <a:solidFill>
            <a:srgbClr val="FFC000"/>
          </a:solidFill>
        </p:spPr>
        <p:txBody>
          <a:bodyPr wrap="square" rtlCol="0">
            <a:spAutoFit/>
          </a:bodyPr>
          <a:p>
            <a:r>
              <a:rPr lang="zh-CN" altLang="en-US"/>
              <a:t>云端下发</a:t>
            </a:r>
            <a:endParaRPr lang="zh-CN" altLang="en-US"/>
          </a:p>
        </p:txBody>
      </p:sp>
      <p:sp>
        <p:nvSpPr>
          <p:cNvPr id="24" name="文本框 23"/>
          <p:cNvSpPr txBox="1"/>
          <p:nvPr/>
        </p:nvSpPr>
        <p:spPr>
          <a:xfrm>
            <a:off x="50165" y="4015105"/>
            <a:ext cx="2484120" cy="368300"/>
          </a:xfrm>
          <a:prstGeom prst="rect">
            <a:avLst/>
          </a:prstGeom>
          <a:solidFill>
            <a:srgbClr val="FFC000"/>
          </a:solidFill>
        </p:spPr>
        <p:txBody>
          <a:bodyPr wrap="square" rtlCol="0">
            <a:spAutoFit/>
          </a:bodyPr>
          <a:p>
            <a:r>
              <a:rPr lang="en-US" altLang="zh-CN"/>
              <a:t>APP</a:t>
            </a:r>
            <a:r>
              <a:rPr lang="zh-CN" altLang="en-US"/>
              <a:t>组装的激活数据包</a:t>
            </a:r>
            <a:endParaRPr lang="zh-CN" altLang="en-US"/>
          </a:p>
        </p:txBody>
      </p:sp>
      <p:sp>
        <p:nvSpPr>
          <p:cNvPr id="25" name="文本框 24"/>
          <p:cNvSpPr txBox="1"/>
          <p:nvPr/>
        </p:nvSpPr>
        <p:spPr>
          <a:xfrm>
            <a:off x="342265" y="6496050"/>
            <a:ext cx="6831330" cy="306705"/>
          </a:xfrm>
          <a:prstGeom prst="rect">
            <a:avLst/>
          </a:prstGeom>
          <a:noFill/>
        </p:spPr>
        <p:txBody>
          <a:bodyPr wrap="square" rtlCol="0">
            <a:spAutoFit/>
          </a:bodyPr>
          <a:p>
            <a:r>
              <a:rPr lang="zh-CN" altLang="en-US" sz="1400"/>
              <a:t>注：授权凭证，每次激活码不一样，可保证激活数据包内容不一样，故不用加时间戳。</a:t>
            </a:r>
            <a:endParaRPr lang="zh-CN" altLang="en-US" sz="1400"/>
          </a:p>
        </p:txBody>
      </p:sp>
      <p:sp>
        <p:nvSpPr>
          <p:cNvPr id="26" name="文本框 25"/>
          <p:cNvSpPr txBox="1"/>
          <p:nvPr/>
        </p:nvSpPr>
        <p:spPr>
          <a:xfrm>
            <a:off x="8597900" y="4383405"/>
            <a:ext cx="3410585" cy="2306955"/>
          </a:xfrm>
          <a:prstGeom prst="rect">
            <a:avLst/>
          </a:prstGeom>
          <a:solidFill>
            <a:schemeClr val="accent2">
              <a:lumMod val="20000"/>
              <a:lumOff val="80000"/>
            </a:schemeClr>
          </a:solidFill>
        </p:spPr>
        <p:txBody>
          <a:bodyPr wrap="square" rtlCol="0">
            <a:spAutoFit/>
          </a:bodyPr>
          <a:p>
            <a:r>
              <a:rPr lang="zh-CN" altLang="en-US" sz="1200"/>
              <a:t>车端处理逻辑：</a:t>
            </a:r>
            <a:endParaRPr lang="zh-CN" altLang="en-US" sz="1200"/>
          </a:p>
          <a:p>
            <a:pPr marL="171450" indent="-171450">
              <a:buFont typeface="Wingdings" panose="05000000000000000000" charset="0"/>
              <a:buChar char=""/>
            </a:pPr>
            <a:r>
              <a:rPr lang="zh-CN" altLang="en-US" sz="1200"/>
              <a:t>对激活数据用相同密钥编号对称密钥解密；</a:t>
            </a:r>
            <a:endParaRPr lang="zh-CN" altLang="en-US" sz="1200"/>
          </a:p>
          <a:p>
            <a:pPr marL="171450" indent="-171450">
              <a:buFont typeface="Wingdings" panose="05000000000000000000" charset="0"/>
              <a:buChar char=""/>
            </a:pPr>
            <a:r>
              <a:rPr lang="zh-CN" altLang="en-US" sz="1200"/>
              <a:t>对比随机数是否一致；</a:t>
            </a:r>
            <a:endParaRPr lang="zh-CN" altLang="en-US" sz="1200"/>
          </a:p>
          <a:p>
            <a:pPr marL="171450" indent="-171450">
              <a:buFont typeface="Wingdings" panose="05000000000000000000" charset="0"/>
              <a:buChar char=""/>
            </a:pPr>
            <a:r>
              <a:rPr lang="zh-CN" altLang="en-US" sz="1200"/>
              <a:t>对授权凭证</a:t>
            </a:r>
            <a:r>
              <a:rPr lang="zh-CN" altLang="en-US" sz="1200">
                <a:sym typeface="+mn-ea"/>
              </a:rPr>
              <a:t>用</a:t>
            </a:r>
            <a:r>
              <a:rPr lang="en-US" altLang="zh-CN" sz="1200">
                <a:sym typeface="+mn-ea"/>
              </a:rPr>
              <a:t>TBOX</a:t>
            </a:r>
            <a:r>
              <a:rPr lang="zh-CN" altLang="en-US" sz="1200">
                <a:sym typeface="+mn-ea"/>
              </a:rPr>
              <a:t>私钥解密；</a:t>
            </a:r>
            <a:endParaRPr lang="zh-CN" altLang="en-US" sz="1200">
              <a:sym typeface="+mn-ea"/>
            </a:endParaRPr>
          </a:p>
          <a:p>
            <a:pPr marL="171450" indent="-171450">
              <a:buFont typeface="Wingdings" panose="05000000000000000000" charset="0"/>
              <a:buChar char=""/>
            </a:pPr>
            <a:r>
              <a:rPr lang="zh-CN" altLang="en-US" sz="1200"/>
              <a:t>云端验签是否一致；</a:t>
            </a:r>
            <a:endParaRPr lang="zh-CN" altLang="en-US" sz="1200"/>
          </a:p>
          <a:p>
            <a:pPr marL="171450" indent="-171450">
              <a:buFont typeface="Wingdings" panose="05000000000000000000" charset="0"/>
              <a:buChar char=""/>
            </a:pPr>
            <a:r>
              <a:rPr lang="zh-CN" altLang="en-US" sz="1200"/>
              <a:t>对比授权码 和 用户</a:t>
            </a:r>
            <a:r>
              <a:rPr lang="en-US" altLang="zh-CN" sz="1200"/>
              <a:t>ID </a:t>
            </a:r>
            <a:r>
              <a:rPr lang="zh-CN" altLang="en-US" sz="1200"/>
              <a:t>是否与授权凭证内数据一致；</a:t>
            </a:r>
            <a:endParaRPr lang="zh-CN" altLang="en-US" sz="1200"/>
          </a:p>
          <a:p>
            <a:pPr marL="171450" indent="-171450">
              <a:buFont typeface="Wingdings" panose="05000000000000000000" charset="0"/>
              <a:buChar char=""/>
            </a:pPr>
            <a:r>
              <a:rPr lang="zh-CN" altLang="en-US" sz="1200"/>
              <a:t>判断是否在授权（钥匙）有效期内</a:t>
            </a:r>
            <a:endParaRPr lang="zh-CN" altLang="en-US" sz="1200"/>
          </a:p>
          <a:p>
            <a:pPr marL="171450" indent="-171450">
              <a:buFont typeface="Wingdings" panose="05000000000000000000" charset="0"/>
              <a:buChar char=""/>
            </a:pPr>
            <a:r>
              <a:rPr lang="zh-CN" altLang="en-US" sz="1200"/>
              <a:t>判断授权码是否使用过；【每把授权钥匙存储？】</a:t>
            </a:r>
            <a:endParaRPr lang="zh-CN" altLang="en-US" sz="1200"/>
          </a:p>
          <a:p>
            <a:pPr marL="171450" indent="-171450">
              <a:buFont typeface="Wingdings" panose="05000000000000000000" charset="0"/>
              <a:buChar char=""/>
            </a:pPr>
            <a:r>
              <a:rPr lang="zh-CN" altLang="en-US" sz="1200"/>
              <a:t>判断</a:t>
            </a:r>
            <a:r>
              <a:rPr lang="en-US" altLang="zh-CN" sz="1200"/>
              <a:t>VIN</a:t>
            </a:r>
            <a:r>
              <a:rPr lang="zh-CN" altLang="en-US" sz="1200"/>
              <a:t>是否本车；</a:t>
            </a:r>
            <a:endParaRPr lang="zh-CN" altLang="en-US" sz="1200"/>
          </a:p>
          <a:p>
            <a:pPr marL="171450" indent="-171450">
              <a:buFont typeface="Wingdings" panose="05000000000000000000" charset="0"/>
              <a:buChar char=""/>
            </a:pPr>
            <a:r>
              <a:rPr lang="zh-CN" altLang="en-US" sz="1200"/>
              <a:t>以上都满足则激活成功，存储蓝牙钥匙</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892175" y="960120"/>
          <a:ext cx="9977755" cy="5349240"/>
        </p:xfrm>
        <a:graphic>
          <a:graphicData uri="http://schemas.openxmlformats.org/drawingml/2006/table">
            <a:tbl>
              <a:tblPr firstRow="1" bandRow="1">
                <a:tableStyleId>{5C22544A-7EE6-4342-B048-85BDC9FD1C3A}</a:tableStyleId>
              </a:tblPr>
              <a:tblGrid>
                <a:gridCol w="1499870"/>
                <a:gridCol w="6250940"/>
                <a:gridCol w="2226945"/>
              </a:tblGrid>
              <a:tr h="381000">
                <a:tc>
                  <a:txBody>
                    <a:bodyPr/>
                    <a:lstStyle/>
                    <a:p>
                      <a:pPr>
                        <a:buNone/>
                      </a:pPr>
                      <a:r>
                        <a:rPr lang="zh-CN" altLang="en-US"/>
                        <a:t>日期</a:t>
                      </a:r>
                      <a:r>
                        <a:rPr lang="en-US" altLang="zh-CN"/>
                        <a:t>ID</a:t>
                      </a:r>
                      <a:endParaRPr lang="en-US" altLang="zh-CN"/>
                    </a:p>
                  </a:txBody>
                  <a:tcPr/>
                </a:tc>
                <a:tc>
                  <a:txBody>
                    <a:bodyPr/>
                    <a:lstStyle/>
                    <a:p>
                      <a:pPr>
                        <a:buNone/>
                      </a:pPr>
                      <a:r>
                        <a:rPr lang="zh-CN" altLang="en-US"/>
                        <a:t>内容</a:t>
                      </a:r>
                      <a:endParaRPr lang="zh-CN" altLang="en-US"/>
                    </a:p>
                  </a:txBody>
                  <a:tcPr/>
                </a:tc>
                <a:tc>
                  <a:txBody>
                    <a:bodyPr/>
                    <a:lstStyle/>
                    <a:p>
                      <a:pPr>
                        <a:buNone/>
                      </a:pPr>
                      <a:r>
                        <a:rPr lang="zh-CN" altLang="en-US"/>
                        <a:t>备注</a:t>
                      </a:r>
                      <a:endParaRPr lang="zh-CN" altLang="en-US"/>
                    </a:p>
                  </a:txBody>
                  <a:tcPr/>
                </a:tc>
              </a:tr>
              <a:tr h="381000">
                <a:tc>
                  <a:txBody>
                    <a:bodyPr/>
                    <a:lstStyle/>
                    <a:p>
                      <a:pPr>
                        <a:buNone/>
                      </a:pPr>
                      <a:r>
                        <a:rPr lang="en-US" altLang="zh-CN" sz="1400"/>
                        <a:t>2020.8.12</a:t>
                      </a:r>
                      <a:endParaRPr lang="en-US" altLang="zh-CN" sz="1400"/>
                    </a:p>
                  </a:txBody>
                  <a:tcPr/>
                </a:tc>
                <a:tc>
                  <a:txBody>
                    <a:bodyPr/>
                    <a:lstStyle/>
                    <a:p>
                      <a:pPr>
                        <a:buNone/>
                      </a:pPr>
                      <a:r>
                        <a:rPr lang="en-US" altLang="zh-CN" sz="1400"/>
                        <a:t>1. </a:t>
                      </a:r>
                      <a:r>
                        <a:rPr lang="zh-CN" altLang="en-US" sz="1400"/>
                        <a:t>增加离线分享钥匙流程激活数据结构</a:t>
                      </a:r>
                      <a:endParaRPr lang="zh-CN" altLang="en-US" sz="1400"/>
                    </a:p>
                    <a:p>
                      <a:pPr>
                        <a:buNone/>
                      </a:pPr>
                      <a:r>
                        <a:rPr lang="en-US" altLang="zh-CN" sz="1400"/>
                        <a:t>2.</a:t>
                      </a:r>
                      <a:r>
                        <a:rPr lang="zh-CN" altLang="en-US" sz="1400"/>
                        <a:t>修改激活流程</a:t>
                      </a:r>
                      <a:endParaRPr lang="zh-CN" altLang="en-US" sz="1400"/>
                    </a:p>
                    <a:p>
                      <a:pPr>
                        <a:buNone/>
                      </a:pPr>
                      <a:r>
                        <a:rPr lang="en-US" altLang="zh-CN" sz="1400"/>
                        <a:t>3.</a:t>
                      </a:r>
                      <a:r>
                        <a:rPr lang="zh-CN" altLang="en-US" sz="1400"/>
                        <a:t>修改激活接口定义</a:t>
                      </a:r>
                      <a:endParaRPr lang="zh-CN" altLang="en-US" sz="1400"/>
                    </a:p>
                    <a:p>
                      <a:pPr>
                        <a:buNone/>
                      </a:pPr>
                      <a:r>
                        <a:rPr lang="en-US" altLang="zh-CN" sz="1400"/>
                        <a:t>4.</a:t>
                      </a:r>
                      <a:r>
                        <a:rPr lang="zh-CN" altLang="en-US" sz="1400"/>
                        <a:t>增加离线注销接口定义</a:t>
                      </a:r>
                      <a:endParaRPr lang="zh-CN" altLang="en-US" sz="1400"/>
                    </a:p>
                  </a:txBody>
                  <a:tcPr/>
                </a:tc>
                <a:tc>
                  <a:txBody>
                    <a:bodyPr/>
                    <a:lstStyle/>
                    <a:p>
                      <a:pPr>
                        <a:buNone/>
                      </a:pPr>
                      <a:endParaRPr lang="zh-CN" altLang="en-US" sz="1400"/>
                    </a:p>
                  </a:txBody>
                  <a:tcPr/>
                </a:tc>
              </a:tr>
              <a:tr h="381000">
                <a:tc>
                  <a:txBody>
                    <a:bodyPr/>
                    <a:lstStyle/>
                    <a:p>
                      <a:pPr>
                        <a:buNone/>
                      </a:pPr>
                      <a:r>
                        <a:rPr lang="en-US" altLang="zh-CN" sz="1400">
                          <a:sym typeface="+mn-ea"/>
                        </a:rPr>
                        <a:t>2020.8.12</a:t>
                      </a:r>
                      <a:endParaRPr lang="en-US" altLang="zh-CN" sz="1400">
                        <a:sym typeface="+mn-ea"/>
                      </a:endParaRPr>
                    </a:p>
                  </a:txBody>
                  <a:tcPr/>
                </a:tc>
                <a:tc>
                  <a:txBody>
                    <a:bodyPr/>
                    <a:lstStyle/>
                    <a:p>
                      <a:pPr>
                        <a:buNone/>
                      </a:pPr>
                      <a:r>
                        <a:rPr lang="en-US" altLang="zh-CN" sz="1400"/>
                        <a:t>1.</a:t>
                      </a:r>
                      <a:r>
                        <a:rPr lang="zh-CN" altLang="en-US" sz="1400"/>
                        <a:t>修改用户</a:t>
                      </a:r>
                      <a:r>
                        <a:rPr lang="en-US" altLang="zh-CN" sz="1400"/>
                        <a:t>ID 16byte-&gt;8byte</a:t>
                      </a:r>
                      <a:endParaRPr lang="en-US" altLang="zh-CN" sz="1400"/>
                    </a:p>
                  </a:txBody>
                  <a:tcPr/>
                </a:tc>
                <a:tc>
                  <a:txBody>
                    <a:bodyPr/>
                    <a:lstStyle/>
                    <a:p>
                      <a:pPr>
                        <a:buNone/>
                      </a:pPr>
                      <a:r>
                        <a:rPr lang="zh-CN" altLang="en-US" sz="1400"/>
                        <a:t>账号系统确定的</a:t>
                      </a:r>
                      <a:endParaRPr lang="zh-CN" altLang="en-US" sz="1400"/>
                    </a:p>
                  </a:txBody>
                  <a:tcPr/>
                </a:tc>
              </a:tr>
              <a:tr h="381000">
                <a:tc>
                  <a:txBody>
                    <a:bodyPr/>
                    <a:lstStyle/>
                    <a:p>
                      <a:pPr>
                        <a:buNone/>
                      </a:pPr>
                      <a:r>
                        <a:rPr lang="en-US" altLang="zh-CN" sz="1400"/>
                        <a:t>2020.9.3</a:t>
                      </a:r>
                      <a:endParaRPr lang="en-US" altLang="zh-CN" sz="1400"/>
                    </a:p>
                  </a:txBody>
                  <a:tcPr/>
                </a:tc>
                <a:tc>
                  <a:txBody>
                    <a:bodyPr/>
                    <a:lstStyle/>
                    <a:p>
                      <a:pPr>
                        <a:buNone/>
                      </a:pPr>
                      <a:r>
                        <a:rPr lang="zh-CN" altLang="en-US" sz="1400"/>
                        <a:t>激活数据中取消激活凭证有效期（产品定义</a:t>
                      </a:r>
                      <a:r>
                        <a:rPr lang="zh-CN" altLang="en-US" sz="1400">
                          <a:sym typeface="+mn-ea"/>
                        </a:rPr>
                        <a:t>激活凭证有效期</a:t>
                      </a:r>
                      <a:r>
                        <a:rPr lang="zh-CN" altLang="en-US" sz="1400"/>
                        <a:t>同钥匙有效期）</a:t>
                      </a:r>
                      <a:endParaRPr lang="zh-CN" altLang="en-US" sz="1400"/>
                    </a:p>
                  </a:txBody>
                  <a:tcPr/>
                </a:tc>
                <a:tc>
                  <a:txBody>
                    <a:bodyPr/>
                    <a:lstStyle/>
                    <a:p>
                      <a:pPr>
                        <a:buNone/>
                      </a:pPr>
                      <a:endParaRPr lang="zh-CN" altLang="en-US" sz="1400"/>
                    </a:p>
                  </a:txBody>
                  <a:tcPr/>
                </a:tc>
              </a:tr>
              <a:tr h="381000">
                <a:tc>
                  <a:txBody>
                    <a:bodyPr/>
                    <a:lstStyle/>
                    <a:p>
                      <a:pPr>
                        <a:buNone/>
                      </a:pPr>
                      <a:r>
                        <a:rPr lang="en-US" altLang="zh-CN" sz="1400"/>
                        <a:t>2020.9.8</a:t>
                      </a:r>
                      <a:endParaRPr lang="en-US" altLang="zh-CN" sz="1400"/>
                    </a:p>
                  </a:txBody>
                  <a:tcPr/>
                </a:tc>
                <a:tc>
                  <a:txBody>
                    <a:bodyPr/>
                    <a:lstStyle/>
                    <a:p>
                      <a:pPr>
                        <a:buNone/>
                      </a:pPr>
                      <a:r>
                        <a:rPr lang="zh-CN" altLang="en-US" sz="1400">
                          <a:ea typeface="宋体" panose="02010600030101010101" pitchFamily="2" charset="-122"/>
                        </a:rPr>
                        <a:t>离线删除中增加</a:t>
                      </a:r>
                      <a:r>
                        <a:rPr lang="en-US" altLang="zh-CN" sz="1400">
                          <a:ea typeface="宋体" panose="02010600030101010101" pitchFamily="2" charset="-122"/>
                        </a:rPr>
                        <a:t>UID </a:t>
                      </a:r>
                      <a:r>
                        <a:rPr lang="zh-CN" altLang="en-US" sz="1400">
                          <a:ea typeface="宋体" panose="02010600030101010101" pitchFamily="2" charset="-122"/>
                        </a:rPr>
                        <a:t>信息</a:t>
                      </a:r>
                      <a:endParaRPr lang="zh-CN" altLang="en-US" sz="1400">
                        <a:ea typeface="宋体" panose="02010600030101010101" pitchFamily="2" charset="-122"/>
                      </a:endParaRPr>
                    </a:p>
                  </a:txBody>
                  <a:tcPr/>
                </a:tc>
                <a:tc>
                  <a:txBody>
                    <a:bodyPr/>
                    <a:lstStyle/>
                    <a:p>
                      <a:pPr>
                        <a:buNone/>
                      </a:pPr>
                      <a:r>
                        <a:rPr lang="zh-CN" altLang="en-US" sz="1400"/>
                        <a:t>限定</a:t>
                      </a:r>
                      <a:r>
                        <a:rPr lang="en-US" altLang="zh-CN" sz="1400"/>
                        <a:t>UID</a:t>
                      </a:r>
                      <a:r>
                        <a:rPr lang="zh-CN" altLang="en-US" sz="1400">
                          <a:ea typeface="宋体" panose="02010600030101010101" pitchFamily="2" charset="-122"/>
                        </a:rPr>
                        <a:t>操作权限</a:t>
                      </a:r>
                      <a:endParaRPr lang="zh-CN" altLang="en-US" sz="1400">
                        <a:ea typeface="宋体" panose="02010600030101010101" pitchFamily="2" charset="-122"/>
                      </a:endParaRPr>
                    </a:p>
                  </a:txBody>
                  <a:tcPr/>
                </a:tc>
              </a:tr>
              <a:tr h="381000">
                <a:tc>
                  <a:txBody>
                    <a:bodyPr/>
                    <a:lstStyle/>
                    <a:p>
                      <a:pPr>
                        <a:buNone/>
                      </a:pPr>
                      <a:r>
                        <a:rPr lang="en-US" altLang="zh-CN" sz="1400">
                          <a:sym typeface="+mn-ea"/>
                        </a:rPr>
                        <a:t>2020.9.9</a:t>
                      </a:r>
                      <a:endParaRPr lang="en-US" altLang="zh-CN" sz="1400">
                        <a:sym typeface="+mn-ea"/>
                      </a:endParaRPr>
                    </a:p>
                  </a:txBody>
                  <a:tcPr/>
                </a:tc>
                <a:tc>
                  <a:txBody>
                    <a:bodyPr/>
                    <a:lstStyle/>
                    <a:p>
                      <a:pPr>
                        <a:buNone/>
                      </a:pPr>
                      <a:r>
                        <a:rPr lang="zh-CN" altLang="en-US" sz="1400"/>
                        <a:t>连接断开通知增加 钥匙到期自动注销 后，断开连接</a:t>
                      </a:r>
                      <a:endParaRPr lang="zh-CN" altLang="en-US" sz="1400"/>
                    </a:p>
                  </a:txBody>
                  <a:tcPr/>
                </a:tc>
                <a:tc>
                  <a:txBody>
                    <a:bodyPr/>
                    <a:lstStyle/>
                    <a:p>
                      <a:pPr>
                        <a:buNone/>
                      </a:pPr>
                      <a:endParaRPr lang="zh-CN" altLang="en-US" sz="1400"/>
                    </a:p>
                  </a:txBody>
                  <a:tcPr/>
                </a:tc>
              </a:tr>
              <a:tr h="381000">
                <a:tc>
                  <a:txBody>
                    <a:bodyPr/>
                    <a:lstStyle/>
                    <a:p>
                      <a:pPr>
                        <a:buNone/>
                      </a:pPr>
                      <a:r>
                        <a:rPr lang="en-US" altLang="zh-CN" sz="1400"/>
                        <a:t>2020.9.15</a:t>
                      </a:r>
                      <a:endParaRPr lang="en-US" altLang="zh-CN" sz="1400"/>
                    </a:p>
                  </a:txBody>
                  <a:tcPr/>
                </a:tc>
                <a:tc>
                  <a:txBody>
                    <a:bodyPr/>
                    <a:lstStyle/>
                    <a:p>
                      <a:pPr>
                        <a:buNone/>
                      </a:pPr>
                      <a:r>
                        <a:rPr lang="zh-CN" altLang="en-US" sz="1400"/>
                        <a:t>查询响应增加查询结果</a:t>
                      </a:r>
                      <a:r>
                        <a:rPr lang="en-US" altLang="zh-CN" sz="1400"/>
                        <a:t>/</a:t>
                      </a:r>
                      <a:r>
                        <a:rPr lang="zh-CN" altLang="en-US" sz="1400"/>
                        <a:t>状态</a:t>
                      </a:r>
                      <a:endParaRPr lang="zh-CN" altLang="en-US" sz="1400"/>
                    </a:p>
                  </a:txBody>
                  <a:tcPr/>
                </a:tc>
                <a:tc>
                  <a:txBody>
                    <a:bodyPr/>
                    <a:lstStyle/>
                    <a:p>
                      <a:pPr>
                        <a:buNone/>
                      </a:pPr>
                      <a:endParaRPr lang="zh-CN" altLang="en-US" sz="1400"/>
                    </a:p>
                  </a:txBody>
                  <a:tcPr/>
                </a:tc>
              </a:tr>
              <a:tr h="381000">
                <a:tc>
                  <a:txBody>
                    <a:bodyPr/>
                    <a:lstStyle/>
                    <a:p>
                      <a:pPr>
                        <a:buNone/>
                      </a:pPr>
                      <a:r>
                        <a:rPr lang="en-US" altLang="zh-CN" sz="1400">
                          <a:sym typeface="+mn-ea"/>
                        </a:rPr>
                        <a:t>2020.9.21</a:t>
                      </a:r>
                      <a:endParaRPr lang="en-US" altLang="zh-CN" sz="1400">
                        <a:sym typeface="+mn-ea"/>
                      </a:endParaRPr>
                    </a:p>
                  </a:txBody>
                  <a:tcPr/>
                </a:tc>
                <a:tc>
                  <a:txBody>
                    <a:bodyPr/>
                    <a:lstStyle/>
                    <a:p>
                      <a:pPr>
                        <a:buNone/>
                      </a:pPr>
                      <a:r>
                        <a:rPr lang="zh-CN" altLang="en-US" sz="1400"/>
                        <a:t>离线激活取消一层公钥加密</a:t>
                      </a:r>
                      <a:endParaRPr lang="zh-CN" altLang="en-US" sz="1400"/>
                    </a:p>
                  </a:txBody>
                  <a:tcPr/>
                </a:tc>
                <a:tc>
                  <a:txBody>
                    <a:bodyPr/>
                    <a:lstStyle/>
                    <a:p>
                      <a:pPr>
                        <a:buNone/>
                      </a:pPr>
                      <a:endParaRPr lang="zh-CN" altLang="en-US" sz="1400"/>
                    </a:p>
                  </a:txBody>
                  <a:tcPr/>
                </a:tc>
              </a:tr>
              <a:tr h="0">
                <a:tc>
                  <a:txBody>
                    <a:bodyPr/>
                    <a:lstStyle/>
                    <a:p>
                      <a:pPr>
                        <a:buNone/>
                      </a:pPr>
                      <a:r>
                        <a:rPr lang="en-US" altLang="zh-CN" sz="1400">
                          <a:sym typeface="+mn-ea"/>
                        </a:rPr>
                        <a:t>2020.10.28</a:t>
                      </a:r>
                      <a:endParaRPr lang="en-US" altLang="zh-CN" sz="1400">
                        <a:sym typeface="+mn-ea"/>
                      </a:endParaRPr>
                    </a:p>
                  </a:txBody>
                  <a:tcPr/>
                </a:tc>
                <a:tc>
                  <a:txBody>
                    <a:bodyPr/>
                    <a:lstStyle/>
                    <a:p>
                      <a:pPr>
                        <a:buNone/>
                      </a:pPr>
                      <a:r>
                        <a:rPr lang="zh-CN" altLang="en-US" sz="1400"/>
                        <a:t>蓝牙车控 </a:t>
                      </a:r>
                      <a:r>
                        <a:rPr lang="en-US" altLang="zh-CN" sz="1400"/>
                        <a:t>CMAC </a:t>
                      </a:r>
                      <a:r>
                        <a:rPr lang="zh-CN" altLang="en-US" sz="1400"/>
                        <a:t>的</a:t>
                      </a:r>
                      <a:r>
                        <a:rPr lang="en-US" altLang="zh-CN" sz="1400"/>
                        <a:t>KEY </a:t>
                      </a:r>
                      <a:r>
                        <a:rPr lang="zh-CN" altLang="en-US" sz="1400"/>
                        <a:t>为</a:t>
                      </a:r>
                      <a:r>
                        <a:rPr lang="en-US" altLang="zh-CN" sz="1400"/>
                        <a:t>UID+KEYID</a:t>
                      </a:r>
                      <a:endParaRPr lang="en-US" altLang="zh-CN" sz="1400"/>
                    </a:p>
                  </a:txBody>
                  <a:tcPr/>
                </a:tc>
                <a:tc>
                  <a:txBody>
                    <a:bodyPr/>
                    <a:lstStyle/>
                    <a:p>
                      <a:pPr>
                        <a:buNone/>
                      </a:pPr>
                      <a:endParaRPr lang="zh-CN" altLang="en-US" sz="1400"/>
                    </a:p>
                  </a:txBody>
                  <a:tcPr/>
                </a:tc>
              </a:tr>
              <a:tr h="0">
                <a:tc>
                  <a:txBody>
                    <a:bodyPr/>
                    <a:lstStyle/>
                    <a:p>
                      <a:pPr>
                        <a:buNone/>
                      </a:pPr>
                      <a:r>
                        <a:rPr lang="en-US" altLang="zh-CN" sz="1400">
                          <a:sym typeface="+mn-ea"/>
                        </a:rPr>
                        <a:t>2020.11.13</a:t>
                      </a:r>
                      <a:endParaRPr lang="en-US" altLang="zh-CN" sz="1400">
                        <a:sym typeface="+mn-ea"/>
                      </a:endParaRPr>
                    </a:p>
                  </a:txBody>
                  <a:tcPr/>
                </a:tc>
                <a:tc>
                  <a:txBody>
                    <a:bodyPr/>
                    <a:lstStyle/>
                    <a:p>
                      <a:pPr>
                        <a:buNone/>
                      </a:pPr>
                      <a:r>
                        <a:rPr lang="zh-CN" altLang="en-US" sz="1400"/>
                        <a:t>取消车端上传 的数字签名</a:t>
                      </a:r>
                      <a:endParaRPr lang="zh-CN" altLang="en-US" sz="1400"/>
                    </a:p>
                  </a:txBody>
                  <a:tcPr/>
                </a:tc>
                <a:tc>
                  <a:txBody>
                    <a:bodyPr/>
                    <a:lstStyle/>
                    <a:p>
                      <a:pPr>
                        <a:buNone/>
                      </a:pPr>
                      <a:endParaRPr lang="zh-CN" altLang="en-US" sz="1400"/>
                    </a:p>
                  </a:txBody>
                  <a:tcPr/>
                </a:tc>
              </a:tr>
              <a:tr h="0">
                <a:tc>
                  <a:txBody>
                    <a:bodyPr/>
                    <a:p>
                      <a:pPr>
                        <a:buNone/>
                      </a:pPr>
                      <a:r>
                        <a:rPr lang="en-US" altLang="zh-CN" sz="1400">
                          <a:sym typeface="+mn-ea"/>
                        </a:rPr>
                        <a:t>2020.12.7</a:t>
                      </a:r>
                      <a:endParaRPr lang="en-US" altLang="zh-CN" sz="1400">
                        <a:sym typeface="+mn-ea"/>
                      </a:endParaRPr>
                    </a:p>
                    <a:p>
                      <a:pPr>
                        <a:buNone/>
                      </a:pPr>
                      <a:endParaRPr lang="en-US" altLang="zh-CN" sz="1400">
                        <a:sym typeface="+mn-ea"/>
                      </a:endParaRPr>
                    </a:p>
                  </a:txBody>
                  <a:tcPr/>
                </a:tc>
                <a:tc>
                  <a:txBody>
                    <a:bodyPr/>
                    <a:p>
                      <a:pPr>
                        <a:buNone/>
                      </a:pPr>
                      <a:r>
                        <a:rPr lang="en-US" altLang="zh-CN" sz="1400">
                          <a:sym typeface="+mn-ea"/>
                        </a:rPr>
                        <a:t>1.</a:t>
                      </a:r>
                      <a:r>
                        <a:rPr lang="zh-CN" altLang="en-US" sz="1400">
                          <a:sym typeface="+mn-ea"/>
                        </a:rPr>
                        <a:t>数字签名前增加签名长度字段</a:t>
                      </a:r>
                      <a:endParaRPr lang="zh-CN" altLang="en-US" sz="1400">
                        <a:sym typeface="+mn-ea"/>
                      </a:endParaRPr>
                    </a:p>
                    <a:p>
                      <a:pPr>
                        <a:buNone/>
                      </a:pPr>
                      <a:r>
                        <a:rPr lang="en-US" altLang="zh-CN" sz="1400">
                          <a:sym typeface="+mn-ea"/>
                        </a:rPr>
                        <a:t>2.APP</a:t>
                      </a:r>
                      <a:r>
                        <a:rPr lang="zh-CN" altLang="en-US" sz="1400">
                          <a:sym typeface="+mn-ea"/>
                        </a:rPr>
                        <a:t>发给</a:t>
                      </a:r>
                      <a:r>
                        <a:rPr lang="en-US" altLang="zh-CN" sz="1400">
                          <a:sym typeface="+mn-ea"/>
                        </a:rPr>
                        <a:t>TBOX</a:t>
                      </a:r>
                      <a:r>
                        <a:rPr lang="zh-CN" altLang="en-US" sz="1400">
                          <a:sym typeface="+mn-ea"/>
                        </a:rPr>
                        <a:t>的离线激活数据包变更为</a:t>
                      </a:r>
                      <a:r>
                        <a:rPr lang="en-US" altLang="zh-CN" sz="1400">
                          <a:sym typeface="+mn-ea"/>
                        </a:rPr>
                        <a:t>PKI</a:t>
                      </a:r>
                      <a:r>
                        <a:rPr lang="zh-CN" altLang="en-US" sz="1400">
                          <a:sym typeface="+mn-ea"/>
                        </a:rPr>
                        <a:t>提供的对称密钥加密</a:t>
                      </a:r>
                      <a:endParaRPr lang="zh-CN" altLang="en-US" sz="1400"/>
                    </a:p>
                  </a:txBody>
                  <a:tcPr/>
                </a:tc>
                <a:tc>
                  <a:txBody>
                    <a:bodyPr/>
                    <a:p>
                      <a:pPr>
                        <a:buNone/>
                      </a:pPr>
                      <a:endParaRPr lang="zh-CN" altLang="en-US" sz="1400"/>
                    </a:p>
                  </a:txBody>
                  <a:tcPr/>
                </a:tc>
              </a:tr>
              <a:tr h="116840">
                <a:tc>
                  <a:txBody>
                    <a:bodyPr/>
                    <a:p>
                      <a:pPr>
                        <a:buNone/>
                      </a:pPr>
                      <a:r>
                        <a:rPr lang="en-US" altLang="zh-CN" sz="1400">
                          <a:sym typeface="+mn-ea"/>
                        </a:rPr>
                        <a:t>2020.12.17</a:t>
                      </a:r>
                      <a:endParaRPr lang="en-US" altLang="zh-CN" sz="1400">
                        <a:sym typeface="+mn-ea"/>
                      </a:endParaRPr>
                    </a:p>
                  </a:txBody>
                  <a:tcPr/>
                </a:tc>
                <a:tc>
                  <a:txBody>
                    <a:bodyPr/>
                    <a:p>
                      <a:pPr>
                        <a:buNone/>
                      </a:pPr>
                      <a:r>
                        <a:rPr lang="zh-CN" altLang="en-US" sz="1400"/>
                        <a:t>离线激活业务不涉及长度字段，恢复到变更前</a:t>
                      </a:r>
                      <a:endParaRPr lang="zh-CN" altLang="en-US" sz="1400"/>
                    </a:p>
                  </a:txBody>
                  <a:tcPr/>
                </a:tc>
                <a:tc>
                  <a:txBody>
                    <a:bodyPr/>
                    <a:p>
                      <a:pPr>
                        <a:buNone/>
                      </a:pPr>
                      <a:endParaRPr lang="zh-CN" altLang="en-US" sz="1400"/>
                    </a:p>
                  </a:txBody>
                  <a:tcPr/>
                </a:tc>
              </a:tr>
              <a:tr h="116840">
                <a:tc>
                  <a:txBody>
                    <a:bodyPr/>
                    <a:p>
                      <a:pPr>
                        <a:buNone/>
                      </a:pPr>
                      <a:r>
                        <a:rPr lang="en-US" altLang="zh-CN" sz="1400">
                          <a:sym typeface="+mn-ea"/>
                        </a:rPr>
                        <a:t>2021.3.2</a:t>
                      </a:r>
                      <a:endParaRPr lang="en-US" altLang="zh-CN" sz="1400">
                        <a:sym typeface="+mn-ea"/>
                      </a:endParaRPr>
                    </a:p>
                  </a:txBody>
                  <a:tcPr/>
                </a:tc>
                <a:tc>
                  <a:txBody>
                    <a:bodyPr/>
                    <a:p>
                      <a:pPr>
                        <a:buNone/>
                      </a:pPr>
                      <a:r>
                        <a:rPr lang="en-US" altLang="zh-CN" sz="1400"/>
                        <a:t>1.</a:t>
                      </a:r>
                      <a:r>
                        <a:rPr lang="zh-CN" altLang="en-US" sz="1400"/>
                        <a:t>增加方案设计章节</a:t>
                      </a:r>
                      <a:endParaRPr lang="zh-CN" altLang="en-US" sz="1400"/>
                    </a:p>
                    <a:p>
                      <a:pPr>
                        <a:buNone/>
                      </a:pPr>
                      <a:r>
                        <a:rPr lang="en-US" altLang="zh-CN" sz="1400"/>
                        <a:t>2.</a:t>
                      </a:r>
                      <a:r>
                        <a:rPr lang="zh-CN" altLang="en-US" sz="1400"/>
                        <a:t>增加功能清单</a:t>
                      </a:r>
                      <a:endParaRPr lang="zh-CN" altLang="en-US" sz="1400"/>
                    </a:p>
                  </a:txBody>
                  <a:tcPr/>
                </a:tc>
                <a:tc>
                  <a:txBody>
                    <a:bodyPr/>
                    <a:p>
                      <a:pPr>
                        <a:buNone/>
                      </a:pPr>
                      <a:endParaRPr lang="zh-CN" altLang="en-US" sz="1400"/>
                    </a:p>
                  </a:txBody>
                  <a:tcPr/>
                </a:tc>
              </a:tr>
            </a:tbl>
          </a:graphicData>
        </a:graphic>
      </p:graphicFrame>
      <p:sp>
        <p:nvSpPr>
          <p:cNvPr id="3" name="文本框 2"/>
          <p:cNvSpPr txBox="1"/>
          <p:nvPr/>
        </p:nvSpPr>
        <p:spPr>
          <a:xfrm>
            <a:off x="892175" y="170815"/>
            <a:ext cx="2355850" cy="368300"/>
          </a:xfrm>
          <a:prstGeom prst="rect">
            <a:avLst/>
          </a:prstGeom>
          <a:noFill/>
        </p:spPr>
        <p:txBody>
          <a:bodyPr wrap="square" rtlCol="0">
            <a:spAutoFit/>
          </a:bodyPr>
          <a:lstStyle/>
          <a:p>
            <a:r>
              <a:rPr lang="zh-CN" altLang="en-US">
                <a:sym typeface="+mn-ea"/>
              </a:rPr>
              <a:t>修改记录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APP-TBOX</a:t>
            </a:r>
            <a:r>
              <a:rPr lang="zh-CN" altLang="en-US" sz="2400" b="1" dirty="0" smtClean="0">
                <a:latin typeface="微软雅黑" panose="020B0503020204020204" pitchFamily="34" charset="-122"/>
                <a:ea typeface="微软雅黑" panose="020B0503020204020204" pitchFamily="34" charset="-122"/>
                <a:sym typeface="+mn-ea"/>
              </a:rPr>
              <a:t>交互</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功能清单</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graphicFrame>
        <p:nvGraphicFramePr>
          <p:cNvPr id="40" name="表格 39"/>
          <p:cNvGraphicFramePr/>
          <p:nvPr/>
        </p:nvGraphicFramePr>
        <p:xfrm>
          <a:off x="2023745" y="2163445"/>
          <a:ext cx="7782560" cy="2196465"/>
        </p:xfrm>
        <a:graphic>
          <a:graphicData uri="http://schemas.openxmlformats.org/drawingml/2006/table">
            <a:tbl>
              <a:tblPr firstRow="1" bandRow="1">
                <a:tableStyleId>{5C22544A-7EE6-4342-B048-85BDC9FD1C3A}</a:tableStyleId>
              </a:tblPr>
              <a:tblGrid>
                <a:gridCol w="624840"/>
                <a:gridCol w="1175385"/>
                <a:gridCol w="1512570"/>
                <a:gridCol w="4469765"/>
              </a:tblGrid>
              <a:tr h="304800">
                <a:tc>
                  <a:txBody>
                    <a:bodyPr/>
                    <a:p>
                      <a:pPr algn="ctr">
                        <a:buNone/>
                      </a:pPr>
                      <a:r>
                        <a:rPr lang="zh-CN" altLang="en-US" sz="1400"/>
                        <a:t>序号</a:t>
                      </a:r>
                      <a:endParaRPr lang="zh-CN" altLang="en-US" sz="1400"/>
                    </a:p>
                  </a:txBody>
                  <a:tcPr/>
                </a:tc>
                <a:tc>
                  <a:txBody>
                    <a:bodyPr/>
                    <a:p>
                      <a:pPr algn="ctr">
                        <a:buNone/>
                      </a:pPr>
                      <a:r>
                        <a:rPr lang="zh-CN" altLang="en-US" sz="1400"/>
                        <a:t>功能</a:t>
                      </a:r>
                      <a:endParaRPr lang="zh-CN" altLang="en-US" sz="1400"/>
                    </a:p>
                  </a:txBody>
                  <a:tcPr/>
                </a:tc>
                <a:tc>
                  <a:txBody>
                    <a:bodyPr/>
                    <a:p>
                      <a:pPr algn="ctr">
                        <a:buNone/>
                      </a:pPr>
                      <a:r>
                        <a:rPr lang="zh-CN" altLang="en-US" sz="1400"/>
                        <a:t>关键路径</a:t>
                      </a:r>
                      <a:endParaRPr lang="zh-CN" altLang="en-US" sz="1400"/>
                    </a:p>
                  </a:txBody>
                  <a:tcPr/>
                </a:tc>
                <a:tc>
                  <a:txBody>
                    <a:bodyPr/>
                    <a:p>
                      <a:pPr algn="ctr">
                        <a:buNone/>
                      </a:pPr>
                      <a:r>
                        <a:rPr lang="zh-CN" altLang="en-US" sz="1400"/>
                        <a:t>功能描述</a:t>
                      </a:r>
                      <a:endParaRPr lang="zh-CN" altLang="en-US" sz="1400"/>
                    </a:p>
                  </a:txBody>
                  <a:tcPr/>
                </a:tc>
              </a:tr>
              <a:tr h="367665">
                <a:tc>
                  <a:txBody>
                    <a:bodyPr/>
                    <a:p>
                      <a:pPr>
                        <a:buNone/>
                      </a:pPr>
                      <a:r>
                        <a:rPr lang="en-US" altLang="zh-CN" sz="1400"/>
                        <a:t>1</a:t>
                      </a:r>
                      <a:endParaRPr lang="en-US" altLang="zh-CN" sz="1400"/>
                    </a:p>
                  </a:txBody>
                  <a:tcPr/>
                </a:tc>
                <a:tc>
                  <a:txBody>
                    <a:bodyPr/>
                    <a:p>
                      <a:pPr>
                        <a:buNone/>
                      </a:pPr>
                      <a:r>
                        <a:rPr lang="zh-CN" altLang="en-US" sz="1400"/>
                        <a:t>蓝牙连接</a:t>
                      </a:r>
                      <a:endParaRPr lang="zh-CN" altLang="en-US" sz="1400"/>
                    </a:p>
                  </a:txBody>
                  <a:tcPr/>
                </a:tc>
                <a:tc>
                  <a:txBody>
                    <a:bodyPr/>
                    <a:p>
                      <a:pPr>
                        <a:buNone/>
                      </a:pPr>
                      <a:r>
                        <a:rPr lang="en-US" altLang="zh-CN" sz="1400"/>
                        <a:t>APP-&gt;BLE</a:t>
                      </a:r>
                      <a:endParaRPr lang="en-US" altLang="zh-CN" sz="1400"/>
                    </a:p>
                  </a:txBody>
                  <a:tcPr/>
                </a:tc>
                <a:tc>
                  <a:txBody>
                    <a:bodyPr/>
                    <a:p>
                      <a:pPr>
                        <a:buNone/>
                      </a:pPr>
                      <a:r>
                        <a:rPr lang="zh-CN" altLang="en-US" sz="1400"/>
                        <a:t>建立蓝牙连接</a:t>
                      </a:r>
                      <a:endParaRPr lang="zh-CN" altLang="en-US" sz="1400"/>
                    </a:p>
                  </a:txBody>
                  <a:tcPr/>
                </a:tc>
              </a:tr>
              <a:tr h="243840">
                <a:tc>
                  <a:txBody>
                    <a:bodyPr/>
                    <a:p>
                      <a:pPr>
                        <a:buNone/>
                      </a:pPr>
                      <a:r>
                        <a:rPr lang="en-US" altLang="zh-CN" sz="1400"/>
                        <a:t>2</a:t>
                      </a:r>
                      <a:endParaRPr lang="en-US" altLang="zh-CN" sz="1400"/>
                    </a:p>
                  </a:txBody>
                  <a:tcPr/>
                </a:tc>
                <a:tc>
                  <a:txBody>
                    <a:bodyPr/>
                    <a:p>
                      <a:pPr>
                        <a:buNone/>
                      </a:pPr>
                      <a:r>
                        <a:rPr lang="en-US" altLang="zh-CN" sz="1400"/>
                        <a:t>PIN</a:t>
                      </a:r>
                      <a:r>
                        <a:rPr lang="zh-CN" altLang="en-US" sz="1400"/>
                        <a:t>码认证</a:t>
                      </a:r>
                      <a:endParaRPr lang="zh-CN" altLang="en-US" sz="1400"/>
                    </a:p>
                  </a:txBody>
                  <a:tcPr/>
                </a:tc>
                <a:tc>
                  <a:txBody>
                    <a:bodyPr/>
                    <a:p>
                      <a:pPr>
                        <a:buNone/>
                      </a:pPr>
                      <a:r>
                        <a:rPr lang="en-US" altLang="zh-CN" sz="1400">
                          <a:sym typeface="+mn-ea"/>
                        </a:rPr>
                        <a:t>APP-&gt;BLE</a:t>
                      </a:r>
                      <a:endParaRPr lang="en-US" altLang="zh-CN" sz="1400">
                        <a:sym typeface="+mn-ea"/>
                      </a:endParaRPr>
                    </a:p>
                  </a:txBody>
                  <a:tcPr/>
                </a:tc>
                <a:tc>
                  <a:txBody>
                    <a:bodyPr/>
                    <a:p>
                      <a:pPr>
                        <a:buNone/>
                      </a:pPr>
                      <a:r>
                        <a:rPr lang="en-US" altLang="zh-CN" sz="1400"/>
                        <a:t>APP</a:t>
                      </a:r>
                      <a:r>
                        <a:rPr lang="zh-CN" altLang="en-US" sz="1400"/>
                        <a:t>与蓝牙模块进行一级鉴权</a:t>
                      </a:r>
                      <a:endParaRPr lang="zh-CN" altLang="en-US" sz="1400"/>
                    </a:p>
                  </a:txBody>
                  <a:tcPr/>
                </a:tc>
              </a:tr>
              <a:tr h="304800">
                <a:tc>
                  <a:txBody>
                    <a:bodyPr/>
                    <a:p>
                      <a:pPr>
                        <a:buNone/>
                      </a:pPr>
                      <a:r>
                        <a:rPr lang="en-US" altLang="zh-CN" sz="1400"/>
                        <a:t>3</a:t>
                      </a:r>
                      <a:endParaRPr lang="en-US" altLang="zh-CN" sz="1400"/>
                    </a:p>
                  </a:txBody>
                  <a:tcPr/>
                </a:tc>
                <a:tc>
                  <a:txBody>
                    <a:bodyPr/>
                    <a:p>
                      <a:pPr>
                        <a:buNone/>
                      </a:pPr>
                      <a:r>
                        <a:rPr lang="zh-CN" altLang="en-US" sz="1400"/>
                        <a:t>身份认证</a:t>
                      </a:r>
                      <a:endParaRPr lang="zh-CN" altLang="en-US" sz="1400"/>
                    </a:p>
                  </a:txBody>
                  <a:tcPr/>
                </a:tc>
                <a:tc>
                  <a:txBody>
                    <a:bodyPr/>
                    <a:p>
                      <a:pPr>
                        <a:buNone/>
                      </a:pPr>
                      <a:r>
                        <a:rPr lang="en-US" altLang="zh-CN" sz="1400">
                          <a:sym typeface="+mn-ea"/>
                        </a:rPr>
                        <a:t>APP-&gt;TBOX</a:t>
                      </a:r>
                      <a:endParaRPr lang="en-US" altLang="zh-CN" sz="1400">
                        <a:sym typeface="+mn-ea"/>
                      </a:endParaRPr>
                    </a:p>
                  </a:txBody>
                  <a:tcPr/>
                </a:tc>
                <a:tc>
                  <a:txBody>
                    <a:bodyPr/>
                    <a:p>
                      <a:pPr>
                        <a:buNone/>
                      </a:pPr>
                      <a:r>
                        <a:rPr lang="zh-CN" altLang="en-US" sz="1400"/>
                        <a:t>一级鉴权通过后</a:t>
                      </a:r>
                      <a:r>
                        <a:rPr lang="en-US" altLang="zh-CN" sz="1400"/>
                        <a:t>APP</a:t>
                      </a:r>
                      <a:r>
                        <a:rPr lang="zh-CN" altLang="en-US" sz="1400"/>
                        <a:t>与</a:t>
                      </a:r>
                      <a:r>
                        <a:rPr lang="en-US" altLang="zh-CN" sz="1400"/>
                        <a:t>TBOX</a:t>
                      </a:r>
                      <a:r>
                        <a:rPr lang="zh-CN" altLang="en-US" sz="1400"/>
                        <a:t>进行身份认证</a:t>
                      </a:r>
                      <a:endParaRPr lang="zh-CN" altLang="en-US" sz="1400"/>
                    </a:p>
                  </a:txBody>
                  <a:tcPr/>
                </a:tc>
              </a:tr>
              <a:tr h="209550">
                <a:tc>
                  <a:txBody>
                    <a:bodyPr/>
                    <a:p>
                      <a:pPr>
                        <a:buNone/>
                      </a:pPr>
                      <a:r>
                        <a:rPr lang="en-US" altLang="zh-CN" sz="1400"/>
                        <a:t>4</a:t>
                      </a:r>
                      <a:endParaRPr lang="en-US" altLang="zh-CN" sz="1400"/>
                    </a:p>
                  </a:txBody>
                  <a:tcPr/>
                </a:tc>
                <a:tc>
                  <a:txBody>
                    <a:bodyPr/>
                    <a:p>
                      <a:pPr>
                        <a:buNone/>
                      </a:pPr>
                      <a:r>
                        <a:rPr lang="zh-CN" altLang="en-US" sz="1400"/>
                        <a:t>蓝牙控制</a:t>
                      </a:r>
                      <a:endParaRPr lang="zh-CN" altLang="en-US" sz="1400"/>
                    </a:p>
                  </a:txBody>
                  <a:tcPr/>
                </a:tc>
                <a:tc>
                  <a:txBody>
                    <a:bodyPr/>
                    <a:p>
                      <a:pPr>
                        <a:buNone/>
                      </a:pPr>
                      <a:r>
                        <a:rPr lang="en-US" altLang="zh-CN" sz="1400">
                          <a:sym typeface="+mn-ea"/>
                        </a:rPr>
                        <a:t>APP-&gt;TBOX</a:t>
                      </a:r>
                      <a:endParaRPr lang="en-US" altLang="zh-CN" sz="1400">
                        <a:sym typeface="+mn-ea"/>
                      </a:endParaRPr>
                    </a:p>
                  </a:txBody>
                  <a:tcPr/>
                </a:tc>
                <a:tc>
                  <a:txBody>
                    <a:bodyPr/>
                    <a:p>
                      <a:pPr>
                        <a:buNone/>
                      </a:pPr>
                      <a:r>
                        <a:rPr lang="en-US" altLang="zh-CN" sz="1400"/>
                        <a:t>APP</a:t>
                      </a:r>
                      <a:r>
                        <a:rPr lang="zh-CN" altLang="en-US" sz="1400"/>
                        <a:t>上操作车辆解闭锁、升降窗等控制</a:t>
                      </a:r>
                      <a:endParaRPr lang="zh-CN" altLang="en-US" sz="1400"/>
                    </a:p>
                  </a:txBody>
                  <a:tcPr/>
                </a:tc>
              </a:tr>
              <a:tr h="304800">
                <a:tc>
                  <a:txBody>
                    <a:bodyPr/>
                    <a:p>
                      <a:pPr>
                        <a:buNone/>
                      </a:pPr>
                      <a:r>
                        <a:rPr lang="en-US" altLang="zh-CN" sz="1400"/>
                        <a:t>5</a:t>
                      </a:r>
                      <a:endParaRPr lang="en-US" altLang="zh-CN" sz="1400"/>
                    </a:p>
                  </a:txBody>
                  <a:tcPr/>
                </a:tc>
                <a:tc>
                  <a:txBody>
                    <a:bodyPr/>
                    <a:p>
                      <a:pPr>
                        <a:buNone/>
                      </a:pPr>
                      <a:r>
                        <a:rPr lang="zh-CN" altLang="en-US" sz="1400"/>
                        <a:t>离线激活</a:t>
                      </a:r>
                      <a:endParaRPr lang="zh-CN" altLang="en-US" sz="1400"/>
                    </a:p>
                  </a:txBody>
                  <a:tcPr/>
                </a:tc>
                <a:tc>
                  <a:txBody>
                    <a:bodyPr/>
                    <a:p>
                      <a:pPr>
                        <a:buNone/>
                      </a:pPr>
                      <a:r>
                        <a:rPr lang="en-US" altLang="zh-CN" sz="1400">
                          <a:sym typeface="+mn-ea"/>
                        </a:rPr>
                        <a:t>APP-&gt;TBOX</a:t>
                      </a:r>
                      <a:endParaRPr lang="en-US" altLang="zh-CN" sz="1400">
                        <a:sym typeface="+mn-ea"/>
                      </a:endParaRPr>
                    </a:p>
                  </a:txBody>
                  <a:tcPr/>
                </a:tc>
                <a:tc>
                  <a:txBody>
                    <a:bodyPr/>
                    <a:p>
                      <a:pPr>
                        <a:buNone/>
                      </a:pPr>
                      <a:r>
                        <a:rPr lang="zh-CN" altLang="en-US" sz="1400"/>
                        <a:t>通过蓝牙通道</a:t>
                      </a:r>
                      <a:r>
                        <a:rPr lang="zh-CN" altLang="en-US" sz="1400">
                          <a:sym typeface="+mn-ea"/>
                        </a:rPr>
                        <a:t>注册</a:t>
                      </a:r>
                      <a:r>
                        <a:rPr lang="zh-CN" altLang="en-US" sz="1400"/>
                        <a:t>借车人钥匙</a:t>
                      </a:r>
                      <a:endParaRPr lang="zh-CN" altLang="en-US" sz="1400"/>
                    </a:p>
                  </a:txBody>
                  <a:tcPr/>
                </a:tc>
              </a:tr>
              <a:tr h="0">
                <a:tc>
                  <a:txBody>
                    <a:bodyPr/>
                    <a:p>
                      <a:pPr>
                        <a:buNone/>
                      </a:pPr>
                      <a:r>
                        <a:rPr lang="en-US" altLang="zh-CN" sz="1400"/>
                        <a:t>6</a:t>
                      </a:r>
                      <a:endParaRPr lang="en-US" altLang="zh-CN" sz="1400"/>
                    </a:p>
                  </a:txBody>
                  <a:tcPr/>
                </a:tc>
                <a:tc>
                  <a:txBody>
                    <a:bodyPr/>
                    <a:p>
                      <a:pPr>
                        <a:buNone/>
                      </a:pPr>
                      <a:r>
                        <a:rPr lang="zh-CN" altLang="en-US" sz="1400"/>
                        <a:t>离线删除</a:t>
                      </a:r>
                      <a:endParaRPr lang="zh-CN" altLang="en-US" sz="1400"/>
                    </a:p>
                  </a:txBody>
                  <a:tcPr/>
                </a:tc>
                <a:tc>
                  <a:txBody>
                    <a:bodyPr/>
                    <a:p>
                      <a:pPr>
                        <a:buNone/>
                      </a:pPr>
                      <a:r>
                        <a:rPr lang="en-US" altLang="zh-CN" sz="1400">
                          <a:sym typeface="+mn-ea"/>
                        </a:rPr>
                        <a:t>APP-&gt;TBOX</a:t>
                      </a:r>
                      <a:endParaRPr lang="en-US" altLang="zh-CN" sz="1400">
                        <a:sym typeface="+mn-ea"/>
                      </a:endParaRPr>
                    </a:p>
                  </a:txBody>
                  <a:tcPr/>
                </a:tc>
                <a:tc>
                  <a:txBody>
                    <a:bodyPr/>
                    <a:p>
                      <a:pPr>
                        <a:buNone/>
                      </a:pPr>
                      <a:r>
                        <a:rPr lang="zh-CN" altLang="en-US" sz="1400"/>
                        <a:t>通过蓝牙通道删除一把钥匙</a:t>
                      </a:r>
                      <a:endParaRPr lang="zh-CN" altLang="en-US" sz="140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168390"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业务流程</a:t>
            </a:r>
            <a:r>
              <a:rPr lang="en-US" altLang="zh-CN" sz="2400" b="1" dirty="0">
                <a:latin typeface="微软雅黑" panose="020B0503020204020204" pitchFamily="34" charset="-122"/>
                <a:ea typeface="微软雅黑" panose="020B0503020204020204" pitchFamily="34" charset="-122"/>
                <a:sym typeface="+mn-ea"/>
              </a:rPr>
              <a:t>&gt;&gt;PIN</a:t>
            </a:r>
            <a:r>
              <a:rPr lang="zh-CN" altLang="en-US" sz="2400" b="1" dirty="0">
                <a:latin typeface="微软雅黑" panose="020B0503020204020204" pitchFamily="34" charset="-122"/>
                <a:ea typeface="微软雅黑" panose="020B0503020204020204" pitchFamily="34" charset="-122"/>
                <a:sym typeface="+mn-ea"/>
              </a:rPr>
              <a:t>码认证</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cxnSp>
        <p:nvCxnSpPr>
          <p:cNvPr id="45" name="直接连接符 44"/>
          <p:cNvCxnSpPr/>
          <p:nvPr/>
        </p:nvCxnSpPr>
        <p:spPr>
          <a:xfrm flipH="1">
            <a:off x="2811145" y="1612265"/>
            <a:ext cx="26670" cy="328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220335" y="1624965"/>
            <a:ext cx="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2"/>
          </p:cNvCxnSpPr>
          <p:nvPr/>
        </p:nvCxnSpPr>
        <p:spPr>
          <a:xfrm>
            <a:off x="7476490" y="1612265"/>
            <a:ext cx="14605" cy="3190875"/>
          </a:xfrm>
          <a:prstGeom prst="line">
            <a:avLst/>
          </a:prstGeom>
        </p:spPr>
        <p:style>
          <a:lnRef idx="1">
            <a:schemeClr val="accent1"/>
          </a:lnRef>
          <a:fillRef idx="0">
            <a:schemeClr val="accent1"/>
          </a:fillRef>
          <a:effectRef idx="0">
            <a:schemeClr val="accent1"/>
          </a:effectRef>
          <a:fontRef idx="minor">
            <a:schemeClr val="tx1"/>
          </a:fontRef>
        </p:style>
      </p:cxnSp>
      <p:sp>
        <p:nvSpPr>
          <p:cNvPr id="48" name="流程图: 过程 47"/>
          <p:cNvSpPr/>
          <p:nvPr/>
        </p:nvSpPr>
        <p:spPr>
          <a:xfrm>
            <a:off x="2568575" y="132334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APP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49" name="流程图: 过程 48"/>
          <p:cNvSpPr/>
          <p:nvPr/>
        </p:nvSpPr>
        <p:spPr>
          <a:xfrm>
            <a:off x="4975225" y="1335405"/>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TSP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50" name="流程图: 过程 49"/>
          <p:cNvSpPr/>
          <p:nvPr/>
        </p:nvSpPr>
        <p:spPr>
          <a:xfrm>
            <a:off x="7208520" y="132334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BLE</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52" name="直接箭头连接符 51"/>
          <p:cNvCxnSpPr/>
          <p:nvPr/>
        </p:nvCxnSpPr>
        <p:spPr>
          <a:xfrm flipV="1">
            <a:off x="5235575" y="1923415"/>
            <a:ext cx="437007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2865120" y="2148205"/>
            <a:ext cx="237553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400040" y="1792605"/>
            <a:ext cx="4205605" cy="275590"/>
          </a:xfrm>
          <a:prstGeom prst="rect">
            <a:avLst/>
          </a:prstGeom>
          <a:noFill/>
        </p:spPr>
        <p:txBody>
          <a:bodyPr wrap="square" rtlCol="0">
            <a:spAutoFit/>
          </a:bodyPr>
          <a:lstStyle/>
          <a:p>
            <a:r>
              <a:rPr lang="zh-CN" altLang="en-US" sz="1200"/>
              <a:t>车辆证书下发成功后下发</a:t>
            </a:r>
            <a:r>
              <a:rPr lang="en-US" altLang="zh-CN" sz="1200"/>
              <a:t>PIN</a:t>
            </a:r>
            <a:r>
              <a:rPr lang="zh-CN" altLang="en-US" sz="1200"/>
              <a:t>码列表（</a:t>
            </a:r>
            <a:r>
              <a:rPr lang="en-US" altLang="zh-CN" sz="1200"/>
              <a:t>PIN</a:t>
            </a:r>
            <a:r>
              <a:rPr lang="zh-CN" altLang="en-US" sz="1200"/>
              <a:t>码编号</a:t>
            </a:r>
            <a:r>
              <a:rPr lang="en-US" altLang="zh-CN" sz="1200"/>
              <a:t>+PIN</a:t>
            </a:r>
            <a:r>
              <a:rPr lang="zh-CN" altLang="en-US" sz="1200"/>
              <a:t>码）</a:t>
            </a:r>
            <a:endParaRPr lang="zh-CN" altLang="en-US" sz="1200"/>
          </a:p>
        </p:txBody>
      </p:sp>
      <p:sp>
        <p:nvSpPr>
          <p:cNvPr id="56" name="文本框 55"/>
          <p:cNvSpPr txBox="1"/>
          <p:nvPr/>
        </p:nvSpPr>
        <p:spPr>
          <a:xfrm>
            <a:off x="2916555" y="1937385"/>
            <a:ext cx="2225040" cy="460375"/>
          </a:xfrm>
          <a:prstGeom prst="rect">
            <a:avLst/>
          </a:prstGeom>
          <a:noFill/>
        </p:spPr>
        <p:txBody>
          <a:bodyPr wrap="square" rtlCol="0">
            <a:spAutoFit/>
          </a:bodyPr>
          <a:lstStyle/>
          <a:p>
            <a:r>
              <a:rPr lang="zh-CN" altLang="en-US" sz="1200"/>
              <a:t>申请蓝牙钥匙时下发特定车辆、特定角色（编号）</a:t>
            </a:r>
            <a:r>
              <a:rPr lang="en-US" altLang="zh-CN" sz="1200"/>
              <a:t>PIN</a:t>
            </a:r>
            <a:r>
              <a:rPr lang="zh-CN" altLang="en-US" sz="1200"/>
              <a:t>码</a:t>
            </a:r>
            <a:endParaRPr lang="zh-CN" altLang="en-US" sz="1200"/>
          </a:p>
        </p:txBody>
      </p:sp>
      <p:cxnSp>
        <p:nvCxnSpPr>
          <p:cNvPr id="57" name="直接连接符 56"/>
          <p:cNvCxnSpPr/>
          <p:nvPr/>
        </p:nvCxnSpPr>
        <p:spPr>
          <a:xfrm>
            <a:off x="2772410" y="2820035"/>
            <a:ext cx="4718685" cy="317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3506470" y="2689860"/>
            <a:ext cx="995045" cy="275590"/>
          </a:xfrm>
          <a:prstGeom prst="rect">
            <a:avLst/>
          </a:prstGeom>
          <a:noFill/>
        </p:spPr>
        <p:txBody>
          <a:bodyPr wrap="square" rtlCol="0">
            <a:spAutoFit/>
          </a:bodyPr>
          <a:lstStyle/>
          <a:p>
            <a:r>
              <a:rPr lang="zh-CN" altLang="en-US" sz="1200"/>
              <a:t>蓝牙连接</a:t>
            </a:r>
            <a:endParaRPr lang="zh-CN" altLang="en-US" sz="1200"/>
          </a:p>
        </p:txBody>
      </p:sp>
      <p:sp>
        <p:nvSpPr>
          <p:cNvPr id="59" name="文本框 58"/>
          <p:cNvSpPr txBox="1"/>
          <p:nvPr/>
        </p:nvSpPr>
        <p:spPr>
          <a:xfrm>
            <a:off x="919480" y="5012690"/>
            <a:ext cx="2747010" cy="1198880"/>
          </a:xfrm>
          <a:prstGeom prst="rect">
            <a:avLst/>
          </a:prstGeom>
          <a:noFill/>
          <a:ln>
            <a:solidFill>
              <a:schemeClr val="accent6"/>
            </a:solidFill>
          </a:ln>
        </p:spPr>
        <p:txBody>
          <a:bodyPr wrap="square" rtlCol="0">
            <a:spAutoFit/>
          </a:bodyPr>
          <a:lstStyle/>
          <a:p>
            <a:r>
              <a:rPr lang="en-US" altLang="zh-CN" sz="1200"/>
              <a:t>1.PIN</a:t>
            </a:r>
            <a:r>
              <a:rPr lang="zh-CN" altLang="en-US" sz="1200"/>
              <a:t>码</a:t>
            </a:r>
            <a:r>
              <a:rPr lang="en-US" altLang="zh-CN" sz="1200"/>
              <a:t>MD5</a:t>
            </a:r>
            <a:r>
              <a:rPr lang="zh-CN" altLang="en-US" sz="1200"/>
              <a:t>值作为加密</a:t>
            </a:r>
            <a:r>
              <a:rPr lang="en-US" altLang="zh-CN" sz="1200"/>
              <a:t>KEY 16byte</a:t>
            </a:r>
            <a:endParaRPr lang="en-US" altLang="zh-CN" sz="1200"/>
          </a:p>
          <a:p>
            <a:r>
              <a:rPr lang="en-US" altLang="zh-CN" sz="1200"/>
              <a:t>2.</a:t>
            </a:r>
            <a:r>
              <a:rPr lang="zh-CN" altLang="en-US" sz="1200"/>
              <a:t>获取当前时间 </a:t>
            </a:r>
            <a:r>
              <a:rPr lang="en-US" altLang="zh-CN" sz="1200"/>
              <a:t>4byte;</a:t>
            </a:r>
            <a:endParaRPr lang="en-US" altLang="zh-CN" sz="1200"/>
          </a:p>
          <a:p>
            <a:r>
              <a:rPr lang="en-US" altLang="zh-CN" sz="1200"/>
              <a:t>3.KEY</a:t>
            </a:r>
            <a:r>
              <a:rPr lang="zh-CN" altLang="zh-CN" sz="1200"/>
              <a:t>与时间戳</a:t>
            </a:r>
            <a:r>
              <a:rPr lang="zh-CN" altLang="en-US" sz="1200"/>
              <a:t>生成</a:t>
            </a:r>
            <a:r>
              <a:rPr lang="en-US" altLang="zh-CN" sz="1200"/>
              <a:t>10 byte CMAC</a:t>
            </a:r>
            <a:endParaRPr lang="en-US" altLang="zh-CN" sz="1200"/>
          </a:p>
          <a:p>
            <a:r>
              <a:rPr lang="en-US" altLang="zh-CN" sz="1200"/>
              <a:t>3.</a:t>
            </a:r>
            <a:r>
              <a:rPr lang="zh-CN" altLang="en-US" sz="1200"/>
              <a:t>用</a:t>
            </a:r>
            <a:r>
              <a:rPr lang="en-US" altLang="zh-CN" sz="1200"/>
              <a:t>KEY</a:t>
            </a:r>
            <a:r>
              <a:rPr lang="zh-CN" altLang="en-US" sz="1200"/>
              <a:t>加密（时间戳</a:t>
            </a:r>
            <a:r>
              <a:rPr lang="en-US" altLang="zh-CN" sz="1200"/>
              <a:t>+</a:t>
            </a:r>
            <a:r>
              <a:rPr lang="en-US" altLang="zh-CN" sz="1200">
                <a:sym typeface="+mn-ea"/>
              </a:rPr>
              <a:t>CMAC</a:t>
            </a:r>
            <a:r>
              <a:rPr lang="zh-CN" altLang="en-US" sz="1200">
                <a:sym typeface="+mn-ea"/>
              </a:rPr>
              <a:t>）</a:t>
            </a:r>
            <a:r>
              <a:rPr lang="zh-CN" altLang="en-US" sz="1200"/>
              <a:t>生成</a:t>
            </a:r>
            <a:r>
              <a:rPr lang="en-US" altLang="zh-CN" sz="1200"/>
              <a:t>16byte PIN</a:t>
            </a:r>
            <a:r>
              <a:rPr lang="zh-CN" altLang="en-US" sz="1200"/>
              <a:t>码</a:t>
            </a:r>
            <a:r>
              <a:rPr lang="zh-CN" altLang="en-US" sz="1200">
                <a:sym typeface="+mn-ea"/>
              </a:rPr>
              <a:t>认证报文</a:t>
            </a:r>
            <a:endParaRPr lang="zh-CN" altLang="en-US" sz="1200">
              <a:sym typeface="+mn-ea"/>
            </a:endParaRPr>
          </a:p>
          <a:p>
            <a:r>
              <a:rPr lang="en-US" altLang="zh-CN" sz="1200"/>
              <a:t>4.</a:t>
            </a:r>
            <a:r>
              <a:rPr lang="zh-CN" altLang="en-US" sz="1200"/>
              <a:t>发送</a:t>
            </a:r>
            <a:r>
              <a:rPr lang="en-US" altLang="zh-CN" sz="1200"/>
              <a:t>PIN</a:t>
            </a:r>
            <a:r>
              <a:rPr lang="zh-CN" altLang="en-US" sz="1200"/>
              <a:t>码认证报文</a:t>
            </a:r>
            <a:endParaRPr lang="zh-CN" altLang="en-US" sz="1200"/>
          </a:p>
        </p:txBody>
      </p:sp>
      <p:cxnSp>
        <p:nvCxnSpPr>
          <p:cNvPr id="60" name="直接连接符 59"/>
          <p:cNvCxnSpPr/>
          <p:nvPr/>
        </p:nvCxnSpPr>
        <p:spPr>
          <a:xfrm>
            <a:off x="2864485" y="3401060"/>
            <a:ext cx="4581525" cy="698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506470" y="3123565"/>
            <a:ext cx="2787015" cy="275590"/>
          </a:xfrm>
          <a:prstGeom prst="rect">
            <a:avLst/>
          </a:prstGeom>
          <a:noFill/>
        </p:spPr>
        <p:txBody>
          <a:bodyPr wrap="square" rtlCol="0">
            <a:spAutoFit/>
          </a:bodyPr>
          <a:lstStyle/>
          <a:p>
            <a:r>
              <a:rPr lang="zh-CN" altLang="zh-CN" sz="1200"/>
              <a:t>用户类型</a:t>
            </a:r>
            <a:r>
              <a:rPr lang="en-US" altLang="zh-CN" sz="1200"/>
              <a:t>+</a:t>
            </a:r>
            <a:r>
              <a:rPr lang="zh-CN" altLang="zh-CN" sz="1200"/>
              <a:t>认证</a:t>
            </a:r>
            <a:r>
              <a:rPr lang="en-US" altLang="zh-CN" sz="1200"/>
              <a:t>PIN 16 BYTE </a:t>
            </a:r>
            <a:endParaRPr lang="en-US" altLang="zh-CN" sz="1200"/>
          </a:p>
        </p:txBody>
      </p:sp>
      <p:sp>
        <p:nvSpPr>
          <p:cNvPr id="62" name="文本框 61"/>
          <p:cNvSpPr txBox="1"/>
          <p:nvPr/>
        </p:nvSpPr>
        <p:spPr>
          <a:xfrm>
            <a:off x="7099300" y="5199380"/>
            <a:ext cx="3791585" cy="1014730"/>
          </a:xfrm>
          <a:prstGeom prst="rect">
            <a:avLst/>
          </a:prstGeom>
          <a:noFill/>
          <a:ln>
            <a:solidFill>
              <a:schemeClr val="accent6"/>
            </a:solidFill>
          </a:ln>
        </p:spPr>
        <p:txBody>
          <a:bodyPr wrap="square" rtlCol="0">
            <a:spAutoFit/>
          </a:bodyPr>
          <a:lstStyle/>
          <a:p>
            <a:r>
              <a:rPr lang="en-US" altLang="zh-CN" sz="1200"/>
              <a:t>1.PIN</a:t>
            </a:r>
            <a:r>
              <a:rPr lang="zh-CN" altLang="en-US" sz="1200"/>
              <a:t>码</a:t>
            </a:r>
            <a:r>
              <a:rPr lang="en-US" altLang="zh-CN" sz="1200"/>
              <a:t>MD5</a:t>
            </a:r>
            <a:r>
              <a:rPr lang="zh-CN" altLang="en-US" sz="1200"/>
              <a:t>值作为解密</a:t>
            </a:r>
            <a:r>
              <a:rPr lang="en-US" altLang="zh-CN" sz="1200"/>
              <a:t>KEY</a:t>
            </a:r>
            <a:endParaRPr lang="en-US" altLang="zh-CN" sz="1200"/>
          </a:p>
          <a:p>
            <a:r>
              <a:rPr lang="en-US" altLang="zh-CN" sz="1200"/>
              <a:t>2.</a:t>
            </a:r>
            <a:r>
              <a:rPr lang="zh-CN" altLang="en-US" sz="1200"/>
              <a:t>解密</a:t>
            </a:r>
            <a:r>
              <a:rPr lang="en-US" altLang="zh-CN" sz="1200"/>
              <a:t>PIN</a:t>
            </a:r>
            <a:r>
              <a:rPr lang="zh-CN" altLang="en-US" sz="1200"/>
              <a:t>码</a:t>
            </a:r>
            <a:r>
              <a:rPr lang="zh-CN" altLang="en-US" sz="1200">
                <a:sym typeface="+mn-ea"/>
              </a:rPr>
              <a:t>认证</a:t>
            </a:r>
            <a:r>
              <a:rPr lang="zh-CN" altLang="en-US" sz="1200"/>
              <a:t>密文，得到发送时间</a:t>
            </a:r>
            <a:endParaRPr lang="zh-CN" altLang="en-US" sz="1200"/>
          </a:p>
          <a:p>
            <a:r>
              <a:rPr lang="en-US" altLang="zh-CN" sz="1200"/>
              <a:t>3.</a:t>
            </a:r>
            <a:r>
              <a:rPr lang="zh-CN" altLang="en-US" sz="1200"/>
              <a:t>生成</a:t>
            </a:r>
            <a:r>
              <a:rPr lang="en-US" altLang="zh-CN" sz="1200"/>
              <a:t>CMAC</a:t>
            </a:r>
            <a:r>
              <a:rPr lang="zh-CN" altLang="en-US" sz="1200"/>
              <a:t>比对是否被篡改</a:t>
            </a:r>
            <a:endParaRPr lang="zh-CN" altLang="en-US" sz="1200"/>
          </a:p>
          <a:p>
            <a:r>
              <a:rPr lang="en-US" altLang="zh-CN" sz="1200"/>
              <a:t>4.</a:t>
            </a:r>
            <a:r>
              <a:rPr lang="zh-CN" altLang="en-US" sz="1200"/>
              <a:t>获取本地时间，比对误差是否</a:t>
            </a:r>
            <a:r>
              <a:rPr lang="en-US" altLang="zh-CN" sz="1200"/>
              <a:t>&lt;10S(</a:t>
            </a:r>
            <a:r>
              <a:rPr lang="zh-CN" altLang="zh-CN" sz="1200">
                <a:solidFill>
                  <a:srgbClr val="FF0000"/>
                </a:solidFill>
              </a:rPr>
              <a:t>有风险，预留</a:t>
            </a:r>
            <a:r>
              <a:rPr lang="en-US" altLang="zh-CN" sz="1200"/>
              <a:t>)</a:t>
            </a:r>
            <a:endParaRPr lang="en-US" altLang="zh-CN" sz="1200"/>
          </a:p>
          <a:p>
            <a:r>
              <a:rPr lang="en-US" altLang="zh-CN" sz="1200"/>
              <a:t>5.</a:t>
            </a:r>
            <a:r>
              <a:rPr lang="zh-CN" altLang="en-US" sz="1200"/>
              <a:t>是则认证通过</a:t>
            </a:r>
            <a:endParaRPr lang="zh-CN" altLang="en-US" sz="1200"/>
          </a:p>
        </p:txBody>
      </p:sp>
      <p:sp>
        <p:nvSpPr>
          <p:cNvPr id="29" name="流程图: 决策 28"/>
          <p:cNvSpPr/>
          <p:nvPr/>
        </p:nvSpPr>
        <p:spPr>
          <a:xfrm>
            <a:off x="6932295" y="3683635"/>
            <a:ext cx="1082675" cy="525145"/>
          </a:xfrm>
          <a:prstGeom prst="flowChartDecision">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认证通过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a:stCxn id="29" idx="1"/>
          </p:cNvCxnSpPr>
          <p:nvPr/>
        </p:nvCxnSpPr>
        <p:spPr>
          <a:xfrm flipH="1">
            <a:off x="2835275" y="3946525"/>
            <a:ext cx="4097020" cy="127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103880" y="3601720"/>
            <a:ext cx="3707765" cy="460375"/>
          </a:xfrm>
          <a:prstGeom prst="rect">
            <a:avLst/>
          </a:prstGeom>
          <a:noFill/>
        </p:spPr>
        <p:txBody>
          <a:bodyPr wrap="square" rtlCol="0">
            <a:spAutoFit/>
          </a:bodyPr>
          <a:lstStyle/>
          <a:p>
            <a:r>
              <a:rPr lang="zh-CN" altLang="zh-CN" sz="1200"/>
              <a:t>【</a:t>
            </a:r>
            <a:r>
              <a:rPr lang="en-US" altLang="zh-CN" sz="1200"/>
              <a:t>SID</a:t>
            </a:r>
            <a:r>
              <a:rPr lang="zh-CN" altLang="en-US" sz="1200"/>
              <a:t>：</a:t>
            </a:r>
            <a:r>
              <a:rPr lang="en-US" altLang="zh-CN" sz="1200"/>
              <a:t>0 </a:t>
            </a:r>
            <a:r>
              <a:rPr lang="zh-CN" altLang="en-US" sz="1200"/>
              <a:t>断开通知</a:t>
            </a:r>
            <a:r>
              <a:rPr lang="zh-CN" altLang="zh-CN" sz="1200"/>
              <a:t>】反馈失败，</a:t>
            </a:r>
            <a:r>
              <a:rPr lang="en-US" altLang="zh-CN" sz="1200"/>
              <a:t>100ms</a:t>
            </a:r>
            <a:r>
              <a:rPr lang="zh-CN" altLang="en-US" sz="1200"/>
              <a:t>后 </a:t>
            </a:r>
            <a:r>
              <a:rPr lang="zh-CN" altLang="zh-CN" sz="1200"/>
              <a:t>断开连接  </a:t>
            </a:r>
            <a:r>
              <a:rPr lang="zh-CN" altLang="zh-CN" sz="1200">
                <a:sym typeface="+mn-ea"/>
              </a:rPr>
              <a:t>（携带</a:t>
            </a:r>
            <a:r>
              <a:rPr lang="en-US" altLang="zh-CN" sz="1200">
                <a:sym typeface="+mn-ea"/>
              </a:rPr>
              <a:t>MTU</a:t>
            </a:r>
            <a:r>
              <a:rPr lang="zh-CN" altLang="zh-CN" sz="1200">
                <a:sym typeface="+mn-ea"/>
              </a:rPr>
              <a:t>）</a:t>
            </a:r>
            <a:endParaRPr lang="en-US" altLang="zh-CN" sz="1200"/>
          </a:p>
        </p:txBody>
      </p:sp>
      <p:cxnSp>
        <p:nvCxnSpPr>
          <p:cNvPr id="7" name="直接连接符 6"/>
          <p:cNvCxnSpPr/>
          <p:nvPr/>
        </p:nvCxnSpPr>
        <p:spPr>
          <a:xfrm flipH="1">
            <a:off x="2811145" y="4599305"/>
            <a:ext cx="4652645"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04515" y="4347845"/>
            <a:ext cx="4105275" cy="275590"/>
          </a:xfrm>
          <a:prstGeom prst="rect">
            <a:avLst/>
          </a:prstGeom>
          <a:noFill/>
        </p:spPr>
        <p:txBody>
          <a:bodyPr wrap="square" rtlCol="0">
            <a:spAutoFit/>
          </a:bodyPr>
          <a:lstStyle/>
          <a:p>
            <a:r>
              <a:rPr lang="zh-CN" altLang="zh-CN" sz="1200">
                <a:sym typeface="+mn-ea"/>
              </a:rPr>
              <a:t>【</a:t>
            </a:r>
            <a:r>
              <a:rPr lang="en-US" altLang="zh-CN" sz="1200">
                <a:sym typeface="+mn-ea"/>
              </a:rPr>
              <a:t>SID</a:t>
            </a:r>
            <a:r>
              <a:rPr lang="zh-CN" altLang="en-US" sz="1200">
                <a:sym typeface="+mn-ea"/>
              </a:rPr>
              <a:t>：</a:t>
            </a:r>
            <a:r>
              <a:rPr lang="en-US" altLang="zh-CN" sz="1200">
                <a:sym typeface="+mn-ea"/>
              </a:rPr>
              <a:t>0</a:t>
            </a:r>
            <a:r>
              <a:rPr lang="zh-CN" altLang="zh-CN" sz="1200">
                <a:sym typeface="+mn-ea"/>
              </a:rPr>
              <a:t>】</a:t>
            </a:r>
            <a:r>
              <a:rPr lang="zh-CN" altLang="zh-CN" sz="1200"/>
              <a:t>是，反馈认证成功（携带连接设备</a:t>
            </a:r>
            <a:r>
              <a:rPr lang="en-US" altLang="zh-CN" sz="1200"/>
              <a:t>MTU</a:t>
            </a:r>
            <a:r>
              <a:rPr lang="zh-CN" altLang="zh-CN" sz="1200"/>
              <a:t>）</a:t>
            </a:r>
            <a:endParaRPr lang="zh-CN" altLang="zh-CN" sz="1200"/>
          </a:p>
        </p:txBody>
      </p:sp>
      <p:cxnSp>
        <p:nvCxnSpPr>
          <p:cNvPr id="11" name="直接连接符 10"/>
          <p:cNvCxnSpPr/>
          <p:nvPr/>
        </p:nvCxnSpPr>
        <p:spPr>
          <a:xfrm flipH="1">
            <a:off x="9636125" y="1624330"/>
            <a:ext cx="7620" cy="32562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流程图: 过程 11"/>
          <p:cNvSpPr/>
          <p:nvPr/>
        </p:nvSpPr>
        <p:spPr>
          <a:xfrm>
            <a:off x="9374505" y="132334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T-BOX</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15" name="直接箭头连接符 14"/>
          <p:cNvCxnSpPr>
            <a:stCxn id="2" idx="0"/>
          </p:cNvCxnSpPr>
          <p:nvPr/>
        </p:nvCxnSpPr>
        <p:spPr>
          <a:xfrm flipV="1">
            <a:off x="7484110" y="4283710"/>
            <a:ext cx="212153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014970" y="4155440"/>
            <a:ext cx="1078230" cy="460375"/>
          </a:xfrm>
          <a:prstGeom prst="rect">
            <a:avLst/>
          </a:prstGeom>
          <a:noFill/>
        </p:spPr>
        <p:txBody>
          <a:bodyPr wrap="square" rtlCol="0">
            <a:spAutoFit/>
          </a:bodyPr>
          <a:lstStyle/>
          <a:p>
            <a:r>
              <a:rPr lang="zh-CN" sz="1200"/>
              <a:t>唤醒</a:t>
            </a:r>
            <a:r>
              <a:rPr lang="en-US" altLang="zh-CN" sz="1200"/>
              <a:t>T-BOX</a:t>
            </a:r>
            <a:r>
              <a:rPr lang="zh-CN" altLang="en-US" sz="1200"/>
              <a:t>，传类型</a:t>
            </a:r>
            <a:endParaRPr lang="zh-CN" altLang="en-US" sz="1200"/>
          </a:p>
        </p:txBody>
      </p:sp>
      <p:cxnSp>
        <p:nvCxnSpPr>
          <p:cNvPr id="19" name="肘形连接符 18"/>
          <p:cNvCxnSpPr/>
          <p:nvPr/>
        </p:nvCxnSpPr>
        <p:spPr>
          <a:xfrm rot="5400000">
            <a:off x="1391285" y="3623310"/>
            <a:ext cx="1596390" cy="1165225"/>
          </a:xfrm>
          <a:prstGeom prst="bentConnector3">
            <a:avLst>
              <a:gd name="adj1" fmla="val 377"/>
            </a:avLst>
          </a:prstGeom>
          <a:ln w="28575" cmpd="sng">
            <a:solidFill>
              <a:schemeClr val="accent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5400000" flipV="1">
            <a:off x="6969125" y="3989705"/>
            <a:ext cx="1809115" cy="645160"/>
          </a:xfrm>
          <a:prstGeom prst="bentConnector3">
            <a:avLst>
              <a:gd name="adj1" fmla="val -684"/>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152390" y="192341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757170" y="328231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416165" y="333946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416165" y="430276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687820" y="3693795"/>
            <a:ext cx="411480" cy="368300"/>
          </a:xfrm>
          <a:prstGeom prst="rect">
            <a:avLst/>
          </a:prstGeom>
          <a:noFill/>
        </p:spPr>
        <p:txBody>
          <a:bodyPr wrap="none" rtlCol="0">
            <a:spAutoFit/>
          </a:bodyPr>
          <a:lstStyle/>
          <a:p>
            <a:r>
              <a:rPr lang="zh-CN" altLang="en-US"/>
              <a:t>否</a:t>
            </a:r>
            <a:endParaRPr lang="zh-CN" altLang="en-US"/>
          </a:p>
        </p:txBody>
      </p:sp>
      <p:sp>
        <p:nvSpPr>
          <p:cNvPr id="9" name="文本框 8"/>
          <p:cNvSpPr txBox="1"/>
          <p:nvPr/>
        </p:nvSpPr>
        <p:spPr>
          <a:xfrm>
            <a:off x="7099300" y="4208780"/>
            <a:ext cx="411480" cy="368300"/>
          </a:xfrm>
          <a:prstGeom prst="rect">
            <a:avLst/>
          </a:prstGeom>
          <a:noFill/>
        </p:spPr>
        <p:txBody>
          <a:bodyPr wrap="none" rtlCol="0">
            <a:spAutoFit/>
          </a:bodyPr>
          <a:lstStyle/>
          <a:p>
            <a:r>
              <a:rPr lang="zh-CN" altLang="en-US"/>
              <a:t>是</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168390"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业务流程</a:t>
            </a:r>
            <a:r>
              <a:rPr lang="en-US" altLang="zh-CN" sz="2400" b="1" dirty="0">
                <a:latin typeface="微软雅黑" panose="020B0503020204020204" pitchFamily="34" charset="-122"/>
                <a:ea typeface="微软雅黑" panose="020B0503020204020204" pitchFamily="34" charset="-122"/>
                <a:sym typeface="+mn-ea"/>
              </a:rPr>
              <a:t>&gt;&gt;PIN</a:t>
            </a:r>
            <a:r>
              <a:rPr lang="zh-CN" altLang="en-US" sz="2400" b="1" dirty="0">
                <a:latin typeface="微软雅黑" panose="020B0503020204020204" pitchFamily="34" charset="-122"/>
                <a:ea typeface="微软雅黑" panose="020B0503020204020204" pitchFamily="34" charset="-122"/>
                <a:sym typeface="+mn-ea"/>
              </a:rPr>
              <a:t>码认证</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cxnSp>
        <p:nvCxnSpPr>
          <p:cNvPr id="45" name="直接连接符 44"/>
          <p:cNvCxnSpPr/>
          <p:nvPr/>
        </p:nvCxnSpPr>
        <p:spPr>
          <a:xfrm flipH="1">
            <a:off x="2811145" y="1612265"/>
            <a:ext cx="26670" cy="328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220335" y="1624965"/>
            <a:ext cx="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2"/>
          </p:cNvCxnSpPr>
          <p:nvPr/>
        </p:nvCxnSpPr>
        <p:spPr>
          <a:xfrm>
            <a:off x="7476490" y="1612265"/>
            <a:ext cx="14605" cy="3190875"/>
          </a:xfrm>
          <a:prstGeom prst="line">
            <a:avLst/>
          </a:prstGeom>
        </p:spPr>
        <p:style>
          <a:lnRef idx="1">
            <a:schemeClr val="accent1"/>
          </a:lnRef>
          <a:fillRef idx="0">
            <a:schemeClr val="accent1"/>
          </a:fillRef>
          <a:effectRef idx="0">
            <a:schemeClr val="accent1"/>
          </a:effectRef>
          <a:fontRef idx="minor">
            <a:schemeClr val="tx1"/>
          </a:fontRef>
        </p:style>
      </p:cxnSp>
      <p:sp>
        <p:nvSpPr>
          <p:cNvPr id="48" name="流程图: 过程 47"/>
          <p:cNvSpPr/>
          <p:nvPr/>
        </p:nvSpPr>
        <p:spPr>
          <a:xfrm>
            <a:off x="2568575" y="132334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APP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49" name="流程图: 过程 48"/>
          <p:cNvSpPr/>
          <p:nvPr/>
        </p:nvSpPr>
        <p:spPr>
          <a:xfrm>
            <a:off x="4975225" y="1335405"/>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TSP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50" name="流程图: 过程 49"/>
          <p:cNvSpPr/>
          <p:nvPr/>
        </p:nvSpPr>
        <p:spPr>
          <a:xfrm>
            <a:off x="7208520" y="132334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BLE</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52" name="直接箭头连接符 51"/>
          <p:cNvCxnSpPr/>
          <p:nvPr/>
        </p:nvCxnSpPr>
        <p:spPr>
          <a:xfrm flipV="1">
            <a:off x="5235575" y="1923415"/>
            <a:ext cx="437007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2865120" y="2148205"/>
            <a:ext cx="237553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400040" y="1792605"/>
            <a:ext cx="4205605" cy="275590"/>
          </a:xfrm>
          <a:prstGeom prst="rect">
            <a:avLst/>
          </a:prstGeom>
          <a:noFill/>
        </p:spPr>
        <p:txBody>
          <a:bodyPr wrap="square" rtlCol="0">
            <a:spAutoFit/>
          </a:bodyPr>
          <a:lstStyle/>
          <a:p>
            <a:r>
              <a:rPr lang="zh-CN" altLang="en-US" sz="1200"/>
              <a:t>车辆证书下发成功后下发</a:t>
            </a:r>
            <a:r>
              <a:rPr lang="en-US" altLang="zh-CN" sz="1200"/>
              <a:t>PIN</a:t>
            </a:r>
            <a:r>
              <a:rPr lang="zh-CN" altLang="en-US" sz="1200"/>
              <a:t>码列表（</a:t>
            </a:r>
            <a:r>
              <a:rPr lang="en-US" altLang="zh-CN" sz="1200"/>
              <a:t>PIN</a:t>
            </a:r>
            <a:r>
              <a:rPr lang="zh-CN" altLang="en-US" sz="1200"/>
              <a:t>码编号</a:t>
            </a:r>
            <a:r>
              <a:rPr lang="en-US" altLang="zh-CN" sz="1200"/>
              <a:t>+PIN</a:t>
            </a:r>
            <a:r>
              <a:rPr lang="zh-CN" altLang="en-US" sz="1200"/>
              <a:t>码）</a:t>
            </a:r>
            <a:endParaRPr lang="zh-CN" altLang="en-US" sz="1200"/>
          </a:p>
        </p:txBody>
      </p:sp>
      <p:sp>
        <p:nvSpPr>
          <p:cNvPr id="56" name="文本框 55"/>
          <p:cNvSpPr txBox="1"/>
          <p:nvPr/>
        </p:nvSpPr>
        <p:spPr>
          <a:xfrm>
            <a:off x="2916555" y="1937385"/>
            <a:ext cx="2225040" cy="460375"/>
          </a:xfrm>
          <a:prstGeom prst="rect">
            <a:avLst/>
          </a:prstGeom>
          <a:noFill/>
        </p:spPr>
        <p:txBody>
          <a:bodyPr wrap="square" rtlCol="0">
            <a:spAutoFit/>
          </a:bodyPr>
          <a:lstStyle/>
          <a:p>
            <a:r>
              <a:rPr lang="zh-CN" altLang="en-US" sz="1200"/>
              <a:t>申请蓝牙钥匙时下发特定车辆、特定角色（编号）</a:t>
            </a:r>
            <a:r>
              <a:rPr lang="en-US" altLang="zh-CN" sz="1200"/>
              <a:t>PIN</a:t>
            </a:r>
            <a:r>
              <a:rPr lang="zh-CN" altLang="en-US" sz="1200"/>
              <a:t>码</a:t>
            </a:r>
            <a:endParaRPr lang="zh-CN" altLang="en-US" sz="1200"/>
          </a:p>
        </p:txBody>
      </p:sp>
      <p:cxnSp>
        <p:nvCxnSpPr>
          <p:cNvPr id="57" name="直接连接符 56"/>
          <p:cNvCxnSpPr/>
          <p:nvPr/>
        </p:nvCxnSpPr>
        <p:spPr>
          <a:xfrm>
            <a:off x="2772410" y="2820035"/>
            <a:ext cx="4718685" cy="317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3506470" y="2689860"/>
            <a:ext cx="995045" cy="275590"/>
          </a:xfrm>
          <a:prstGeom prst="rect">
            <a:avLst/>
          </a:prstGeom>
          <a:noFill/>
        </p:spPr>
        <p:txBody>
          <a:bodyPr wrap="square" rtlCol="0">
            <a:spAutoFit/>
          </a:bodyPr>
          <a:lstStyle/>
          <a:p>
            <a:r>
              <a:rPr lang="zh-CN" altLang="en-US" sz="1200"/>
              <a:t>蓝牙连接</a:t>
            </a:r>
            <a:endParaRPr lang="zh-CN" altLang="en-US" sz="1200"/>
          </a:p>
        </p:txBody>
      </p:sp>
      <p:sp>
        <p:nvSpPr>
          <p:cNvPr id="59" name="文本框 58"/>
          <p:cNvSpPr txBox="1"/>
          <p:nvPr/>
        </p:nvSpPr>
        <p:spPr>
          <a:xfrm>
            <a:off x="919480" y="5012690"/>
            <a:ext cx="2747010" cy="1198880"/>
          </a:xfrm>
          <a:prstGeom prst="rect">
            <a:avLst/>
          </a:prstGeom>
          <a:noFill/>
          <a:ln>
            <a:solidFill>
              <a:schemeClr val="accent6"/>
            </a:solidFill>
          </a:ln>
        </p:spPr>
        <p:txBody>
          <a:bodyPr wrap="square" rtlCol="0">
            <a:spAutoFit/>
          </a:bodyPr>
          <a:lstStyle/>
          <a:p>
            <a:r>
              <a:rPr lang="en-US" altLang="zh-CN" sz="1200"/>
              <a:t>1.PIN</a:t>
            </a:r>
            <a:r>
              <a:rPr lang="zh-CN" altLang="en-US" sz="1200"/>
              <a:t>码</a:t>
            </a:r>
            <a:r>
              <a:rPr lang="en-US" altLang="zh-CN" sz="1200"/>
              <a:t>MD5</a:t>
            </a:r>
            <a:r>
              <a:rPr lang="zh-CN" altLang="en-US" sz="1200"/>
              <a:t>值作为加密</a:t>
            </a:r>
            <a:r>
              <a:rPr lang="en-US" altLang="zh-CN" sz="1200"/>
              <a:t>KEY 16byte</a:t>
            </a:r>
            <a:endParaRPr lang="en-US" altLang="zh-CN" sz="1200"/>
          </a:p>
          <a:p>
            <a:r>
              <a:rPr lang="en-US" altLang="zh-CN" sz="1200"/>
              <a:t>2.</a:t>
            </a:r>
            <a:r>
              <a:rPr lang="zh-CN" altLang="en-US" sz="1200"/>
              <a:t>获取当前时间 </a:t>
            </a:r>
            <a:r>
              <a:rPr lang="en-US" altLang="zh-CN" sz="1200"/>
              <a:t>4byte;</a:t>
            </a:r>
            <a:endParaRPr lang="en-US" altLang="zh-CN" sz="1200"/>
          </a:p>
          <a:p>
            <a:r>
              <a:rPr lang="en-US" altLang="zh-CN" sz="1200"/>
              <a:t>3.KEY</a:t>
            </a:r>
            <a:r>
              <a:rPr lang="zh-CN" altLang="zh-CN" sz="1200"/>
              <a:t>与时间戳</a:t>
            </a:r>
            <a:r>
              <a:rPr lang="zh-CN" altLang="en-US" sz="1200"/>
              <a:t>生成</a:t>
            </a:r>
            <a:r>
              <a:rPr lang="en-US" altLang="zh-CN" sz="1200"/>
              <a:t>10 byte CMAC</a:t>
            </a:r>
            <a:endParaRPr lang="en-US" altLang="zh-CN" sz="1200"/>
          </a:p>
          <a:p>
            <a:r>
              <a:rPr lang="en-US" altLang="zh-CN" sz="1200"/>
              <a:t>3.</a:t>
            </a:r>
            <a:r>
              <a:rPr lang="zh-CN" altLang="en-US" sz="1200"/>
              <a:t>用</a:t>
            </a:r>
            <a:r>
              <a:rPr lang="en-US" altLang="zh-CN" sz="1200"/>
              <a:t>KEY</a:t>
            </a:r>
            <a:r>
              <a:rPr lang="zh-CN" altLang="en-US" sz="1200"/>
              <a:t>加密（时间戳</a:t>
            </a:r>
            <a:r>
              <a:rPr lang="en-US" altLang="zh-CN" sz="1200"/>
              <a:t>+</a:t>
            </a:r>
            <a:r>
              <a:rPr lang="en-US" altLang="zh-CN" sz="1200">
                <a:sym typeface="+mn-ea"/>
              </a:rPr>
              <a:t>CMAC</a:t>
            </a:r>
            <a:r>
              <a:rPr lang="zh-CN" altLang="en-US" sz="1200">
                <a:sym typeface="+mn-ea"/>
              </a:rPr>
              <a:t>）</a:t>
            </a:r>
            <a:r>
              <a:rPr lang="zh-CN" altLang="en-US" sz="1200"/>
              <a:t>生成</a:t>
            </a:r>
            <a:r>
              <a:rPr lang="en-US" altLang="zh-CN" sz="1200"/>
              <a:t>16byte PIN</a:t>
            </a:r>
            <a:r>
              <a:rPr lang="zh-CN" altLang="en-US" sz="1200"/>
              <a:t>码</a:t>
            </a:r>
            <a:r>
              <a:rPr lang="zh-CN" altLang="en-US" sz="1200">
                <a:sym typeface="+mn-ea"/>
              </a:rPr>
              <a:t>认证报文</a:t>
            </a:r>
            <a:endParaRPr lang="zh-CN" altLang="en-US" sz="1200">
              <a:sym typeface="+mn-ea"/>
            </a:endParaRPr>
          </a:p>
          <a:p>
            <a:r>
              <a:rPr lang="en-US" altLang="zh-CN" sz="1200"/>
              <a:t>4.</a:t>
            </a:r>
            <a:r>
              <a:rPr lang="zh-CN" altLang="en-US" sz="1200"/>
              <a:t>发送</a:t>
            </a:r>
            <a:r>
              <a:rPr lang="en-US" altLang="zh-CN" sz="1200"/>
              <a:t>PIN</a:t>
            </a:r>
            <a:r>
              <a:rPr lang="zh-CN" altLang="en-US" sz="1200"/>
              <a:t>码认证报文</a:t>
            </a:r>
            <a:endParaRPr lang="zh-CN" altLang="en-US" sz="1200"/>
          </a:p>
        </p:txBody>
      </p:sp>
      <p:cxnSp>
        <p:nvCxnSpPr>
          <p:cNvPr id="60" name="直接连接符 59"/>
          <p:cNvCxnSpPr/>
          <p:nvPr/>
        </p:nvCxnSpPr>
        <p:spPr>
          <a:xfrm>
            <a:off x="2864485" y="3401060"/>
            <a:ext cx="4581525" cy="698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506470" y="3123565"/>
            <a:ext cx="2787015" cy="275590"/>
          </a:xfrm>
          <a:prstGeom prst="rect">
            <a:avLst/>
          </a:prstGeom>
          <a:noFill/>
        </p:spPr>
        <p:txBody>
          <a:bodyPr wrap="square" rtlCol="0">
            <a:spAutoFit/>
          </a:bodyPr>
          <a:lstStyle/>
          <a:p>
            <a:r>
              <a:rPr lang="zh-CN" altLang="zh-CN" sz="1200"/>
              <a:t>用户类型</a:t>
            </a:r>
            <a:r>
              <a:rPr lang="en-US" altLang="zh-CN" sz="1200"/>
              <a:t>+</a:t>
            </a:r>
            <a:r>
              <a:rPr lang="zh-CN" altLang="zh-CN" sz="1200"/>
              <a:t>认证</a:t>
            </a:r>
            <a:r>
              <a:rPr lang="en-US" altLang="zh-CN" sz="1200"/>
              <a:t>PIN 16 BYTE </a:t>
            </a:r>
            <a:endParaRPr lang="en-US" altLang="zh-CN" sz="1200"/>
          </a:p>
        </p:txBody>
      </p:sp>
      <p:sp>
        <p:nvSpPr>
          <p:cNvPr id="62" name="文本框 61"/>
          <p:cNvSpPr txBox="1"/>
          <p:nvPr/>
        </p:nvSpPr>
        <p:spPr>
          <a:xfrm>
            <a:off x="7099300" y="5199380"/>
            <a:ext cx="3791585" cy="1014730"/>
          </a:xfrm>
          <a:prstGeom prst="rect">
            <a:avLst/>
          </a:prstGeom>
          <a:noFill/>
          <a:ln>
            <a:solidFill>
              <a:schemeClr val="accent6"/>
            </a:solidFill>
          </a:ln>
        </p:spPr>
        <p:txBody>
          <a:bodyPr wrap="square" rtlCol="0">
            <a:spAutoFit/>
          </a:bodyPr>
          <a:lstStyle/>
          <a:p>
            <a:r>
              <a:rPr lang="en-US" altLang="zh-CN" sz="1200"/>
              <a:t>1.PIN</a:t>
            </a:r>
            <a:r>
              <a:rPr lang="zh-CN" altLang="en-US" sz="1200"/>
              <a:t>码</a:t>
            </a:r>
            <a:r>
              <a:rPr lang="en-US" altLang="zh-CN" sz="1200"/>
              <a:t>MD5</a:t>
            </a:r>
            <a:r>
              <a:rPr lang="zh-CN" altLang="en-US" sz="1200"/>
              <a:t>值作为解密</a:t>
            </a:r>
            <a:r>
              <a:rPr lang="en-US" altLang="zh-CN" sz="1200"/>
              <a:t>KEY</a:t>
            </a:r>
            <a:endParaRPr lang="en-US" altLang="zh-CN" sz="1200"/>
          </a:p>
          <a:p>
            <a:r>
              <a:rPr lang="en-US" altLang="zh-CN" sz="1200"/>
              <a:t>2.</a:t>
            </a:r>
            <a:r>
              <a:rPr lang="zh-CN" altLang="en-US" sz="1200"/>
              <a:t>解密</a:t>
            </a:r>
            <a:r>
              <a:rPr lang="en-US" altLang="zh-CN" sz="1200"/>
              <a:t>PIN</a:t>
            </a:r>
            <a:r>
              <a:rPr lang="zh-CN" altLang="en-US" sz="1200"/>
              <a:t>码</a:t>
            </a:r>
            <a:r>
              <a:rPr lang="zh-CN" altLang="en-US" sz="1200">
                <a:sym typeface="+mn-ea"/>
              </a:rPr>
              <a:t>认证</a:t>
            </a:r>
            <a:r>
              <a:rPr lang="zh-CN" altLang="en-US" sz="1200"/>
              <a:t>密文，得到发送时间</a:t>
            </a:r>
            <a:endParaRPr lang="zh-CN" altLang="en-US" sz="1200"/>
          </a:p>
          <a:p>
            <a:r>
              <a:rPr lang="en-US" altLang="zh-CN" sz="1200"/>
              <a:t>3.</a:t>
            </a:r>
            <a:r>
              <a:rPr lang="zh-CN" altLang="en-US" sz="1200"/>
              <a:t>生成</a:t>
            </a:r>
            <a:r>
              <a:rPr lang="en-US" altLang="zh-CN" sz="1200"/>
              <a:t>CMAC</a:t>
            </a:r>
            <a:r>
              <a:rPr lang="zh-CN" altLang="en-US" sz="1200"/>
              <a:t>比对是否被篡改</a:t>
            </a:r>
            <a:endParaRPr lang="zh-CN" altLang="en-US" sz="1200"/>
          </a:p>
          <a:p>
            <a:r>
              <a:rPr lang="en-US" altLang="zh-CN" sz="1200" strike="sngStrike"/>
              <a:t>4.</a:t>
            </a:r>
            <a:r>
              <a:rPr lang="zh-CN" altLang="en-US" sz="1200" strike="sngStrike"/>
              <a:t>获取本地时间，比对误差是否</a:t>
            </a:r>
            <a:r>
              <a:rPr lang="en-US" altLang="zh-CN" sz="1200" strike="sngStrike"/>
              <a:t>&lt;10S(</a:t>
            </a:r>
            <a:r>
              <a:rPr lang="zh-CN" altLang="zh-CN" sz="1200" strike="sngStrike">
                <a:solidFill>
                  <a:srgbClr val="FF0000"/>
                </a:solidFill>
              </a:rPr>
              <a:t>有风险，预留</a:t>
            </a:r>
            <a:r>
              <a:rPr lang="en-US" altLang="zh-CN" sz="1200" strike="sngStrike"/>
              <a:t>)</a:t>
            </a:r>
            <a:endParaRPr lang="en-US" altLang="zh-CN" sz="1200" strike="sngStrike"/>
          </a:p>
          <a:p>
            <a:r>
              <a:rPr lang="en-US" altLang="zh-CN" sz="1200"/>
              <a:t>5.</a:t>
            </a:r>
            <a:r>
              <a:rPr lang="zh-CN" altLang="en-US" sz="1200"/>
              <a:t>是则认证通过</a:t>
            </a:r>
            <a:endParaRPr lang="zh-CN" altLang="en-US" sz="1200"/>
          </a:p>
        </p:txBody>
      </p:sp>
      <p:sp>
        <p:nvSpPr>
          <p:cNvPr id="29" name="流程图: 决策 28"/>
          <p:cNvSpPr/>
          <p:nvPr/>
        </p:nvSpPr>
        <p:spPr>
          <a:xfrm>
            <a:off x="6932295" y="3683635"/>
            <a:ext cx="1082675" cy="525145"/>
          </a:xfrm>
          <a:prstGeom prst="flowChartDecision">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认证通过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a:stCxn id="29" idx="1"/>
          </p:cNvCxnSpPr>
          <p:nvPr/>
        </p:nvCxnSpPr>
        <p:spPr>
          <a:xfrm flipH="1">
            <a:off x="2835275" y="3946525"/>
            <a:ext cx="4097020" cy="127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103880" y="3601720"/>
            <a:ext cx="3707765" cy="460375"/>
          </a:xfrm>
          <a:prstGeom prst="rect">
            <a:avLst/>
          </a:prstGeom>
          <a:noFill/>
        </p:spPr>
        <p:txBody>
          <a:bodyPr wrap="square" rtlCol="0">
            <a:spAutoFit/>
          </a:bodyPr>
          <a:lstStyle/>
          <a:p>
            <a:r>
              <a:rPr lang="zh-CN" altLang="zh-CN" sz="1200"/>
              <a:t>【</a:t>
            </a:r>
            <a:r>
              <a:rPr lang="en-US" altLang="zh-CN" sz="1200"/>
              <a:t>SID</a:t>
            </a:r>
            <a:r>
              <a:rPr lang="zh-CN" altLang="en-US" sz="1200"/>
              <a:t>：</a:t>
            </a:r>
            <a:r>
              <a:rPr lang="en-US" altLang="zh-CN" sz="1200"/>
              <a:t>0 </a:t>
            </a:r>
            <a:r>
              <a:rPr lang="zh-CN" altLang="en-US" sz="1200"/>
              <a:t>断开通知</a:t>
            </a:r>
            <a:r>
              <a:rPr lang="zh-CN" altLang="zh-CN" sz="1200"/>
              <a:t>】反馈失败，</a:t>
            </a:r>
            <a:r>
              <a:rPr lang="en-US" altLang="zh-CN" sz="1200"/>
              <a:t>100ms</a:t>
            </a:r>
            <a:r>
              <a:rPr lang="zh-CN" altLang="en-US" sz="1200"/>
              <a:t>后 </a:t>
            </a:r>
            <a:r>
              <a:rPr lang="zh-CN" altLang="zh-CN" sz="1200"/>
              <a:t>断开连接  </a:t>
            </a:r>
            <a:r>
              <a:rPr lang="zh-CN" altLang="zh-CN" sz="1200">
                <a:sym typeface="+mn-ea"/>
              </a:rPr>
              <a:t>（携带</a:t>
            </a:r>
            <a:r>
              <a:rPr lang="en-US" altLang="zh-CN" sz="1200">
                <a:sym typeface="+mn-ea"/>
              </a:rPr>
              <a:t>MTU</a:t>
            </a:r>
            <a:r>
              <a:rPr lang="zh-CN" altLang="zh-CN" sz="1200">
                <a:sym typeface="+mn-ea"/>
              </a:rPr>
              <a:t>）</a:t>
            </a:r>
            <a:endParaRPr lang="en-US" altLang="zh-CN" sz="1200"/>
          </a:p>
        </p:txBody>
      </p:sp>
      <p:cxnSp>
        <p:nvCxnSpPr>
          <p:cNvPr id="7" name="直接连接符 6"/>
          <p:cNvCxnSpPr/>
          <p:nvPr/>
        </p:nvCxnSpPr>
        <p:spPr>
          <a:xfrm flipH="1">
            <a:off x="2811145" y="4599305"/>
            <a:ext cx="4652645"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04515" y="4347845"/>
            <a:ext cx="4105275" cy="275590"/>
          </a:xfrm>
          <a:prstGeom prst="rect">
            <a:avLst/>
          </a:prstGeom>
          <a:noFill/>
        </p:spPr>
        <p:txBody>
          <a:bodyPr wrap="square" rtlCol="0">
            <a:spAutoFit/>
          </a:bodyPr>
          <a:lstStyle/>
          <a:p>
            <a:r>
              <a:rPr lang="zh-CN" altLang="zh-CN" sz="1200">
                <a:sym typeface="+mn-ea"/>
              </a:rPr>
              <a:t>【</a:t>
            </a:r>
            <a:r>
              <a:rPr lang="en-US" altLang="zh-CN" sz="1200">
                <a:sym typeface="+mn-ea"/>
              </a:rPr>
              <a:t>SID</a:t>
            </a:r>
            <a:r>
              <a:rPr lang="zh-CN" altLang="en-US" sz="1200">
                <a:sym typeface="+mn-ea"/>
              </a:rPr>
              <a:t>：</a:t>
            </a:r>
            <a:r>
              <a:rPr lang="en-US" altLang="zh-CN" sz="1200">
                <a:sym typeface="+mn-ea"/>
              </a:rPr>
              <a:t>0</a:t>
            </a:r>
            <a:r>
              <a:rPr lang="zh-CN" altLang="zh-CN" sz="1200">
                <a:sym typeface="+mn-ea"/>
              </a:rPr>
              <a:t>】</a:t>
            </a:r>
            <a:r>
              <a:rPr lang="zh-CN" altLang="zh-CN" sz="1200"/>
              <a:t>是，反馈认证成功（携带连接设备</a:t>
            </a:r>
            <a:r>
              <a:rPr lang="en-US" altLang="zh-CN" sz="1200"/>
              <a:t>MTU</a:t>
            </a:r>
            <a:r>
              <a:rPr lang="zh-CN" altLang="zh-CN" sz="1200"/>
              <a:t>）</a:t>
            </a:r>
            <a:endParaRPr lang="zh-CN" altLang="zh-CN" sz="1200"/>
          </a:p>
        </p:txBody>
      </p:sp>
      <p:cxnSp>
        <p:nvCxnSpPr>
          <p:cNvPr id="11" name="直接连接符 10"/>
          <p:cNvCxnSpPr/>
          <p:nvPr/>
        </p:nvCxnSpPr>
        <p:spPr>
          <a:xfrm flipH="1">
            <a:off x="9636125" y="1624330"/>
            <a:ext cx="7620" cy="32562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流程图: 过程 11"/>
          <p:cNvSpPr/>
          <p:nvPr/>
        </p:nvSpPr>
        <p:spPr>
          <a:xfrm>
            <a:off x="9374505" y="132334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T-BOX</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15" name="直接箭头连接符 14"/>
          <p:cNvCxnSpPr>
            <a:stCxn id="2" idx="0"/>
          </p:cNvCxnSpPr>
          <p:nvPr/>
        </p:nvCxnSpPr>
        <p:spPr>
          <a:xfrm flipV="1">
            <a:off x="7484110" y="4283710"/>
            <a:ext cx="212153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014970" y="4155440"/>
            <a:ext cx="1078230" cy="275590"/>
          </a:xfrm>
          <a:prstGeom prst="rect">
            <a:avLst/>
          </a:prstGeom>
          <a:noFill/>
        </p:spPr>
        <p:txBody>
          <a:bodyPr wrap="square" rtlCol="0">
            <a:spAutoFit/>
          </a:bodyPr>
          <a:lstStyle/>
          <a:p>
            <a:r>
              <a:rPr lang="zh-CN" sz="1200"/>
              <a:t>唤醒</a:t>
            </a:r>
            <a:r>
              <a:rPr lang="en-US" altLang="zh-CN" sz="1200"/>
              <a:t>T-BOX</a:t>
            </a:r>
            <a:endParaRPr lang="en-US" altLang="zh-CN" sz="1200"/>
          </a:p>
        </p:txBody>
      </p:sp>
      <p:cxnSp>
        <p:nvCxnSpPr>
          <p:cNvPr id="19" name="肘形连接符 18"/>
          <p:cNvCxnSpPr/>
          <p:nvPr/>
        </p:nvCxnSpPr>
        <p:spPr>
          <a:xfrm rot="5400000">
            <a:off x="1391285" y="3623310"/>
            <a:ext cx="1596390" cy="1165225"/>
          </a:xfrm>
          <a:prstGeom prst="bentConnector3">
            <a:avLst>
              <a:gd name="adj1" fmla="val 377"/>
            </a:avLst>
          </a:prstGeom>
          <a:ln w="28575" cmpd="sng">
            <a:solidFill>
              <a:schemeClr val="accent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5400000" flipV="1">
            <a:off x="6969125" y="3989705"/>
            <a:ext cx="1809115" cy="645160"/>
          </a:xfrm>
          <a:prstGeom prst="bentConnector3">
            <a:avLst>
              <a:gd name="adj1" fmla="val -684"/>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152390" y="192341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757170" y="328231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416165" y="333946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416165" y="430276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687820" y="3693795"/>
            <a:ext cx="411480" cy="368300"/>
          </a:xfrm>
          <a:prstGeom prst="rect">
            <a:avLst/>
          </a:prstGeom>
          <a:noFill/>
        </p:spPr>
        <p:txBody>
          <a:bodyPr wrap="none" rtlCol="0">
            <a:spAutoFit/>
          </a:bodyPr>
          <a:lstStyle/>
          <a:p>
            <a:r>
              <a:rPr lang="zh-CN" altLang="en-US"/>
              <a:t>否</a:t>
            </a:r>
            <a:endParaRPr lang="zh-CN" altLang="en-US"/>
          </a:p>
        </p:txBody>
      </p:sp>
      <p:sp>
        <p:nvSpPr>
          <p:cNvPr id="9" name="文本框 8"/>
          <p:cNvSpPr txBox="1"/>
          <p:nvPr/>
        </p:nvSpPr>
        <p:spPr>
          <a:xfrm>
            <a:off x="7099300" y="4208780"/>
            <a:ext cx="411480" cy="368300"/>
          </a:xfrm>
          <a:prstGeom prst="rect">
            <a:avLst/>
          </a:prstGeom>
          <a:noFill/>
        </p:spPr>
        <p:txBody>
          <a:bodyPr wrap="none" rtlCol="0">
            <a:spAutoFit/>
          </a:bodyPr>
          <a:lstStyle/>
          <a:p>
            <a:r>
              <a:rPr lang="zh-CN" altLang="en-US"/>
              <a:t>是</a:t>
            </a: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22871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业务流程</a:t>
            </a:r>
            <a:r>
              <a:rPr lang="en-US" altLang="zh-CN" sz="2400" b="1" dirty="0">
                <a:latin typeface="微软雅黑" panose="020B0503020204020204" pitchFamily="34" charset="-122"/>
                <a:ea typeface="微软雅黑" panose="020B0503020204020204" pitchFamily="34" charset="-122"/>
                <a:sym typeface="+mn-ea"/>
              </a:rPr>
              <a:t>&gt;&gt;</a:t>
            </a:r>
            <a:r>
              <a:rPr lang="zh-CN" altLang="zh-CN" sz="2400" b="1" dirty="0">
                <a:latin typeface="微软雅黑" panose="020B0503020204020204" pitchFamily="34" charset="-122"/>
                <a:ea typeface="微软雅黑" panose="020B0503020204020204" pitchFamily="34" charset="-122"/>
                <a:sym typeface="+mn-ea"/>
              </a:rPr>
              <a:t>登录</a:t>
            </a:r>
            <a:endParaRPr lang="zh-CN" altLang="zh-CN"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cxnSp>
        <p:nvCxnSpPr>
          <p:cNvPr id="2" name="直接连接符 1"/>
          <p:cNvCxnSpPr>
            <a:stCxn id="12" idx="2"/>
          </p:cNvCxnSpPr>
          <p:nvPr/>
        </p:nvCxnSpPr>
        <p:spPr>
          <a:xfrm flipH="1">
            <a:off x="3693795" y="1043305"/>
            <a:ext cx="13335" cy="5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13" idx="2"/>
          </p:cNvCxnSpPr>
          <p:nvPr/>
        </p:nvCxnSpPr>
        <p:spPr>
          <a:xfrm flipH="1">
            <a:off x="6438900" y="1043305"/>
            <a:ext cx="17145" cy="564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722370" y="1222375"/>
            <a:ext cx="2741930" cy="127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311650" y="1085215"/>
            <a:ext cx="995045" cy="275590"/>
          </a:xfrm>
          <a:prstGeom prst="rect">
            <a:avLst/>
          </a:prstGeom>
          <a:noFill/>
        </p:spPr>
        <p:txBody>
          <a:bodyPr wrap="square" rtlCol="0">
            <a:spAutoFit/>
          </a:bodyPr>
          <a:lstStyle/>
          <a:p>
            <a:r>
              <a:rPr lang="zh-CN" altLang="en-US" sz="1200"/>
              <a:t>蓝牙连接</a:t>
            </a:r>
            <a:endParaRPr lang="zh-CN" altLang="en-US" sz="1200"/>
          </a:p>
        </p:txBody>
      </p:sp>
      <p:cxnSp>
        <p:nvCxnSpPr>
          <p:cNvPr id="8" name="直接连接符 7"/>
          <p:cNvCxnSpPr/>
          <p:nvPr/>
        </p:nvCxnSpPr>
        <p:spPr>
          <a:xfrm>
            <a:off x="3763010" y="1831340"/>
            <a:ext cx="5015865" cy="13335"/>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流程图: 过程 11"/>
          <p:cNvSpPr/>
          <p:nvPr/>
        </p:nvSpPr>
        <p:spPr>
          <a:xfrm>
            <a:off x="3439160" y="75438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APP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3" name="流程图: 过程 12"/>
          <p:cNvSpPr/>
          <p:nvPr/>
        </p:nvSpPr>
        <p:spPr>
          <a:xfrm>
            <a:off x="6188075" y="75438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BLE</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787900" y="1699895"/>
            <a:ext cx="986790" cy="275590"/>
          </a:xfrm>
          <a:prstGeom prst="rect">
            <a:avLst/>
          </a:prstGeom>
          <a:noFill/>
        </p:spPr>
        <p:txBody>
          <a:bodyPr wrap="square" rtlCol="0">
            <a:spAutoFit/>
          </a:bodyPr>
          <a:lstStyle/>
          <a:p>
            <a:r>
              <a:rPr lang="en-US" altLang="zh-CN" sz="1200"/>
              <a:t>PIN</a:t>
            </a:r>
            <a:r>
              <a:rPr lang="zh-CN" altLang="en-US" sz="1200"/>
              <a:t>码认证</a:t>
            </a:r>
            <a:endParaRPr lang="en-US" altLang="zh-CN" sz="1200"/>
          </a:p>
        </p:txBody>
      </p:sp>
      <p:cxnSp>
        <p:nvCxnSpPr>
          <p:cNvPr id="16" name="直接连接符 15"/>
          <p:cNvCxnSpPr>
            <a:stCxn id="17" idx="2"/>
          </p:cNvCxnSpPr>
          <p:nvPr/>
        </p:nvCxnSpPr>
        <p:spPr>
          <a:xfrm flipH="1">
            <a:off x="8733790" y="1043305"/>
            <a:ext cx="33020" cy="57346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流程图: 过程 16"/>
          <p:cNvSpPr/>
          <p:nvPr/>
        </p:nvSpPr>
        <p:spPr>
          <a:xfrm>
            <a:off x="8498840" y="75438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TBOX</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a:endCxn id="9" idx="3"/>
          </p:cNvCxnSpPr>
          <p:nvPr/>
        </p:nvCxnSpPr>
        <p:spPr>
          <a:xfrm flipH="1">
            <a:off x="3775075" y="3216275"/>
            <a:ext cx="4954270" cy="63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19905" y="3026410"/>
            <a:ext cx="3312795" cy="275590"/>
          </a:xfrm>
          <a:prstGeom prst="rect">
            <a:avLst/>
          </a:prstGeom>
          <a:noFill/>
        </p:spPr>
        <p:txBody>
          <a:bodyPr wrap="square" rtlCol="0">
            <a:spAutoFit/>
          </a:bodyPr>
          <a:lstStyle/>
          <a:p>
            <a:r>
              <a:rPr lang="zh-CN" altLang="en-US" sz="1200"/>
              <a:t>【</a:t>
            </a:r>
            <a:r>
              <a:rPr lang="en-US" altLang="zh-CN" sz="1200"/>
              <a:t>SID</a:t>
            </a:r>
            <a:r>
              <a:rPr lang="zh-CN" altLang="en-US" sz="1200"/>
              <a:t>：</a:t>
            </a:r>
            <a:r>
              <a:rPr lang="en-US" altLang="zh-CN" sz="1200"/>
              <a:t>1</a:t>
            </a:r>
            <a:r>
              <a:rPr lang="zh-CN" altLang="en-US" sz="1200"/>
              <a:t>】随机数</a:t>
            </a:r>
            <a:r>
              <a:rPr lang="zh-CN" altLang="en-US" sz="1200">
                <a:sym typeface="+mn-ea"/>
              </a:rPr>
              <a:t> </a:t>
            </a:r>
            <a:r>
              <a:rPr lang="en-US" altLang="zh-CN" sz="1200">
                <a:sym typeface="+mn-ea"/>
              </a:rPr>
              <a:t>10byte+CMAC 4byte</a:t>
            </a:r>
            <a:endParaRPr lang="zh-CN" altLang="en-US" sz="1200"/>
          </a:p>
        </p:txBody>
      </p:sp>
      <p:cxnSp>
        <p:nvCxnSpPr>
          <p:cNvPr id="27" name="直接连接符 26"/>
          <p:cNvCxnSpPr/>
          <p:nvPr/>
        </p:nvCxnSpPr>
        <p:spPr>
          <a:xfrm flipV="1">
            <a:off x="3707130" y="4869180"/>
            <a:ext cx="4953635" cy="19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333875" y="4595495"/>
            <a:ext cx="3744595" cy="275590"/>
          </a:xfrm>
          <a:prstGeom prst="rect">
            <a:avLst/>
          </a:prstGeom>
          <a:noFill/>
        </p:spPr>
        <p:txBody>
          <a:bodyPr wrap="square" rtlCol="0">
            <a:spAutoFit/>
          </a:bodyPr>
          <a:lstStyle/>
          <a:p>
            <a:r>
              <a:rPr lang="zh-CN" altLang="en-US" sz="1200"/>
              <a:t>【</a:t>
            </a:r>
            <a:r>
              <a:rPr lang="en-US" altLang="zh-CN" sz="1200"/>
              <a:t>SID:0x10</a:t>
            </a:r>
            <a:r>
              <a:rPr lang="zh-CN" altLang="en-US" sz="1200"/>
              <a:t>】是，蓝牙登陆（设备</a:t>
            </a:r>
            <a:r>
              <a:rPr lang="en-US" altLang="zh-CN" sz="1200"/>
              <a:t>ID+</a:t>
            </a:r>
            <a:r>
              <a:rPr lang="zh-CN" altLang="en-US" sz="1200"/>
              <a:t>登录密文）</a:t>
            </a:r>
            <a:endParaRPr lang="zh-CN" altLang="en-US" sz="1200"/>
          </a:p>
        </p:txBody>
      </p:sp>
      <p:sp>
        <p:nvSpPr>
          <p:cNvPr id="29" name="流程图: 决策 28"/>
          <p:cNvSpPr/>
          <p:nvPr/>
        </p:nvSpPr>
        <p:spPr>
          <a:xfrm>
            <a:off x="3148330" y="3519170"/>
            <a:ext cx="1082675" cy="296545"/>
          </a:xfrm>
          <a:prstGeom prst="flowChartDecision">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校验通过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flipV="1">
            <a:off x="4231005" y="3665855"/>
            <a:ext cx="4543425" cy="19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03395" y="3438525"/>
            <a:ext cx="2845435" cy="275590"/>
          </a:xfrm>
          <a:prstGeom prst="rect">
            <a:avLst/>
          </a:prstGeom>
          <a:noFill/>
        </p:spPr>
        <p:txBody>
          <a:bodyPr wrap="square" rtlCol="0">
            <a:spAutoFit/>
          </a:bodyPr>
          <a:lstStyle/>
          <a:p>
            <a:r>
              <a:rPr lang="zh-CN" altLang="en-US" sz="1200"/>
              <a:t>【</a:t>
            </a:r>
            <a:r>
              <a:rPr lang="en-US" altLang="zh-CN" sz="1200"/>
              <a:t>SID</a:t>
            </a:r>
            <a:r>
              <a:rPr lang="zh-CN" altLang="en-US" sz="1200"/>
              <a:t>：</a:t>
            </a:r>
            <a:r>
              <a:rPr lang="en-US" altLang="zh-CN" sz="1200"/>
              <a:t>1</a:t>
            </a:r>
            <a:r>
              <a:rPr lang="zh-CN" altLang="en-US" sz="1200"/>
              <a:t>】否，报错，断开连接</a:t>
            </a:r>
            <a:endParaRPr lang="zh-CN" altLang="en-US" sz="1200"/>
          </a:p>
        </p:txBody>
      </p:sp>
      <p:sp>
        <p:nvSpPr>
          <p:cNvPr id="33" name="流程图: 决策 32"/>
          <p:cNvSpPr/>
          <p:nvPr/>
        </p:nvSpPr>
        <p:spPr>
          <a:xfrm>
            <a:off x="8208645" y="5652770"/>
            <a:ext cx="1082675" cy="296545"/>
          </a:xfrm>
          <a:prstGeom prst="flowChartDecision">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校验通过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flipH="1">
            <a:off x="3689350" y="5806440"/>
            <a:ext cx="4519295" cy="1905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706870" y="5530850"/>
            <a:ext cx="1370965" cy="275590"/>
          </a:xfrm>
          <a:prstGeom prst="rect">
            <a:avLst/>
          </a:prstGeom>
          <a:noFill/>
        </p:spPr>
        <p:txBody>
          <a:bodyPr wrap="square" rtlCol="0">
            <a:spAutoFit/>
          </a:bodyPr>
          <a:lstStyle/>
          <a:p>
            <a:r>
              <a:rPr lang="zh-CN" altLang="en-US" sz="1200"/>
              <a:t>否，断开连接</a:t>
            </a:r>
            <a:endParaRPr lang="zh-CN" altLang="en-US" sz="1200"/>
          </a:p>
        </p:txBody>
      </p:sp>
      <p:cxnSp>
        <p:nvCxnSpPr>
          <p:cNvPr id="36" name="直接连接符 35"/>
          <p:cNvCxnSpPr/>
          <p:nvPr/>
        </p:nvCxnSpPr>
        <p:spPr>
          <a:xfrm>
            <a:off x="3689350" y="6451600"/>
            <a:ext cx="5039995" cy="444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57955" y="6176010"/>
            <a:ext cx="3838575" cy="275590"/>
          </a:xfrm>
          <a:prstGeom prst="rect">
            <a:avLst/>
          </a:prstGeom>
          <a:noFill/>
        </p:spPr>
        <p:txBody>
          <a:bodyPr wrap="square" rtlCol="0">
            <a:spAutoFit/>
          </a:bodyPr>
          <a:lstStyle/>
          <a:p>
            <a:r>
              <a:rPr lang="zh-CN" altLang="en-US" sz="1200"/>
              <a:t>控车、钥匙管理（会话密钥加密 控制数据）</a:t>
            </a:r>
            <a:endParaRPr lang="zh-CN" altLang="en-US" sz="1200"/>
          </a:p>
        </p:txBody>
      </p:sp>
      <p:cxnSp>
        <p:nvCxnSpPr>
          <p:cNvPr id="10" name="直接箭头连接符 9"/>
          <p:cNvCxnSpPr>
            <a:stCxn id="49" idx="1"/>
            <a:endCxn id="24" idx="3"/>
          </p:cNvCxnSpPr>
          <p:nvPr/>
        </p:nvCxnSpPr>
        <p:spPr>
          <a:xfrm flipH="1">
            <a:off x="8834120" y="3223260"/>
            <a:ext cx="457200" cy="0"/>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89585" y="2811145"/>
            <a:ext cx="2110105" cy="553085"/>
          </a:xfrm>
          <a:prstGeom prst="rect">
            <a:avLst/>
          </a:prstGeom>
          <a:noFill/>
          <a:ln>
            <a:solidFill>
              <a:schemeClr val="accent2">
                <a:lumMod val="60000"/>
                <a:lumOff val="40000"/>
              </a:schemeClr>
            </a:solidFill>
          </a:ln>
        </p:spPr>
        <p:txBody>
          <a:bodyPr wrap="square" rtlCol="0">
            <a:spAutoFit/>
          </a:bodyPr>
          <a:lstStyle/>
          <a:p>
            <a:r>
              <a:rPr lang="en-US" altLang="zh-CN" sz="1000"/>
              <a:t>1.</a:t>
            </a:r>
            <a:r>
              <a:rPr lang="zh-CN" altLang="en-US" sz="1000"/>
              <a:t>接收随机数</a:t>
            </a:r>
            <a:r>
              <a:rPr lang="en-US" altLang="zh-CN" sz="1000"/>
              <a:t>10 byte</a:t>
            </a:r>
            <a:r>
              <a:rPr lang="zh-CN" altLang="en-US" sz="1000"/>
              <a:t>（会话因子）</a:t>
            </a:r>
            <a:endParaRPr lang="zh-CN" altLang="en-US" sz="1000"/>
          </a:p>
          <a:p>
            <a:r>
              <a:rPr lang="en-US" altLang="zh-CN" sz="1000"/>
              <a:t>2.</a:t>
            </a:r>
            <a:r>
              <a:rPr lang="en-US" altLang="zh-CN" sz="1000">
                <a:sym typeface="+mn-ea"/>
              </a:rPr>
              <a:t>1.PIN</a:t>
            </a:r>
            <a:r>
              <a:rPr lang="zh-CN" altLang="en-US" sz="1000">
                <a:sym typeface="+mn-ea"/>
              </a:rPr>
              <a:t>码</a:t>
            </a:r>
            <a:r>
              <a:rPr lang="en-US" altLang="zh-CN" sz="1000">
                <a:sym typeface="+mn-ea"/>
              </a:rPr>
              <a:t>MD5</a:t>
            </a:r>
            <a:r>
              <a:rPr lang="zh-CN" altLang="en-US" sz="1000">
                <a:sym typeface="+mn-ea"/>
              </a:rPr>
              <a:t>值作为</a:t>
            </a:r>
            <a:r>
              <a:rPr lang="en-US" altLang="zh-CN" sz="1000">
                <a:sym typeface="+mn-ea"/>
              </a:rPr>
              <a:t>KEY</a:t>
            </a:r>
            <a:endParaRPr lang="en-US" altLang="zh-CN" sz="1000"/>
          </a:p>
          <a:p>
            <a:r>
              <a:rPr lang="en-US" altLang="zh-CN" sz="1000"/>
              <a:t>3.</a:t>
            </a:r>
            <a:r>
              <a:rPr lang="zh-CN" altLang="en-US" sz="1000"/>
              <a:t>对随机数生成</a:t>
            </a:r>
            <a:r>
              <a:rPr lang="en-US" altLang="zh-CN" sz="1000"/>
              <a:t>CMAC</a:t>
            </a:r>
            <a:r>
              <a:rPr lang="zh-CN" altLang="en-US" sz="1000"/>
              <a:t>，验证</a:t>
            </a:r>
            <a:r>
              <a:rPr lang="en-US" altLang="zh-CN" sz="1000"/>
              <a:t>MAC</a:t>
            </a:r>
            <a:endParaRPr lang="zh-CN" altLang="en-US" sz="1000"/>
          </a:p>
        </p:txBody>
      </p:sp>
      <p:cxnSp>
        <p:nvCxnSpPr>
          <p:cNvPr id="30" name="直接箭头连接符 29"/>
          <p:cNvCxnSpPr/>
          <p:nvPr/>
        </p:nvCxnSpPr>
        <p:spPr>
          <a:xfrm flipH="1">
            <a:off x="2599690" y="3215005"/>
            <a:ext cx="1089660" cy="3175"/>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38" name="文本框 37"/>
          <p:cNvSpPr txBox="1"/>
          <p:nvPr/>
        </p:nvSpPr>
        <p:spPr>
          <a:xfrm>
            <a:off x="473075" y="4364990"/>
            <a:ext cx="2675890" cy="1014730"/>
          </a:xfrm>
          <a:prstGeom prst="rect">
            <a:avLst/>
          </a:prstGeom>
          <a:noFill/>
          <a:ln>
            <a:solidFill>
              <a:schemeClr val="accent2">
                <a:lumMod val="60000"/>
                <a:lumOff val="40000"/>
              </a:schemeClr>
            </a:solidFill>
          </a:ln>
        </p:spPr>
        <p:txBody>
          <a:bodyPr wrap="square" rtlCol="0">
            <a:spAutoFit/>
          </a:bodyPr>
          <a:lstStyle/>
          <a:p>
            <a:r>
              <a:rPr lang="en-US" altLang="zh-CN" sz="1000"/>
              <a:t>1.</a:t>
            </a:r>
            <a:r>
              <a:rPr lang="zh-CN" altLang="en-US" sz="1000"/>
              <a:t>本车蓝牙钥匙</a:t>
            </a:r>
            <a:r>
              <a:rPr lang="en-US" altLang="zh-CN" sz="1000"/>
              <a:t>KEY</a:t>
            </a:r>
            <a:r>
              <a:rPr lang="zh-CN" altLang="en-US" sz="1000"/>
              <a:t>加密会话因子得到会话密钥</a:t>
            </a:r>
            <a:endParaRPr lang="zh-CN" altLang="en-US" sz="1000"/>
          </a:p>
          <a:p>
            <a:r>
              <a:rPr lang="en-US" altLang="zh-CN" sz="1000"/>
              <a:t>2.</a:t>
            </a:r>
            <a:r>
              <a:rPr lang="zh-CN" altLang="en-US" sz="1000"/>
              <a:t>会话密钥对（</a:t>
            </a:r>
            <a:r>
              <a:rPr lang="zh-CN" altLang="en-US" sz="1000">
                <a:sym typeface="+mn-ea"/>
              </a:rPr>
              <a:t>用户</a:t>
            </a:r>
            <a:r>
              <a:rPr lang="en-US" altLang="zh-CN" sz="1000">
                <a:sym typeface="+mn-ea"/>
              </a:rPr>
              <a:t>ID + </a:t>
            </a:r>
            <a:r>
              <a:rPr lang="zh-CN" altLang="en-US" sz="1000">
                <a:sym typeface="+mn-ea"/>
              </a:rPr>
              <a:t>设备</a:t>
            </a:r>
            <a:r>
              <a:rPr lang="en-US" altLang="zh-CN" sz="1000">
                <a:sym typeface="+mn-ea"/>
              </a:rPr>
              <a:t>ID</a:t>
            </a:r>
            <a:r>
              <a:rPr lang="zh-CN" altLang="en-US" sz="1000"/>
              <a:t>）生成</a:t>
            </a:r>
            <a:r>
              <a:rPr lang="en-US" altLang="zh-CN" sz="1000"/>
              <a:t>10byte CMAC</a:t>
            </a:r>
            <a:endParaRPr lang="zh-CN" altLang="en-US" sz="1000"/>
          </a:p>
          <a:p>
            <a:r>
              <a:rPr lang="en-US" altLang="zh-CN" sz="1000"/>
              <a:t>3.</a:t>
            </a:r>
            <a:r>
              <a:rPr lang="zh-CN" altLang="en-US" sz="1000"/>
              <a:t>会话密钥对整包数据（用户</a:t>
            </a:r>
            <a:r>
              <a:rPr lang="en-US" altLang="zh-CN" sz="1000"/>
              <a:t>ID+</a:t>
            </a:r>
            <a:r>
              <a:rPr lang="zh-CN" altLang="en-US" sz="1000"/>
              <a:t>设备</a:t>
            </a:r>
            <a:r>
              <a:rPr lang="en-US" altLang="zh-CN" sz="1000"/>
              <a:t>ID+CMAC</a:t>
            </a:r>
            <a:r>
              <a:rPr lang="zh-CN" altLang="en-US" sz="1000"/>
              <a:t>）加密生成登录密文</a:t>
            </a:r>
            <a:endParaRPr lang="zh-CN" altLang="en-US" sz="1000"/>
          </a:p>
        </p:txBody>
      </p:sp>
      <p:cxnSp>
        <p:nvCxnSpPr>
          <p:cNvPr id="39" name="直接箭头连接符 38"/>
          <p:cNvCxnSpPr>
            <a:stCxn id="38" idx="3"/>
            <a:endCxn id="18" idx="1"/>
          </p:cNvCxnSpPr>
          <p:nvPr/>
        </p:nvCxnSpPr>
        <p:spPr>
          <a:xfrm flipV="1">
            <a:off x="3148965" y="4869180"/>
            <a:ext cx="490855" cy="3175"/>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41" name="文本框 40"/>
          <p:cNvSpPr txBox="1"/>
          <p:nvPr/>
        </p:nvSpPr>
        <p:spPr>
          <a:xfrm>
            <a:off x="9291320" y="4413250"/>
            <a:ext cx="2174875" cy="1168400"/>
          </a:xfrm>
          <a:prstGeom prst="rect">
            <a:avLst/>
          </a:prstGeom>
          <a:noFill/>
          <a:ln>
            <a:solidFill>
              <a:schemeClr val="accent2">
                <a:lumMod val="60000"/>
                <a:lumOff val="40000"/>
              </a:schemeClr>
            </a:solidFill>
          </a:ln>
        </p:spPr>
        <p:txBody>
          <a:bodyPr wrap="square" rtlCol="0">
            <a:spAutoFit/>
          </a:bodyPr>
          <a:lstStyle/>
          <a:p>
            <a:r>
              <a:rPr lang="en-US" altLang="zh-CN" sz="1000"/>
              <a:t>1.</a:t>
            </a:r>
            <a:r>
              <a:rPr lang="zh-CN" altLang="en-US" sz="1000"/>
              <a:t>通过设备</a:t>
            </a:r>
            <a:r>
              <a:rPr lang="en-US" altLang="zh-CN" sz="1000"/>
              <a:t>ID</a:t>
            </a:r>
            <a:r>
              <a:rPr lang="zh-CN" altLang="en-US" sz="1000"/>
              <a:t>找到钥匙</a:t>
            </a:r>
            <a:r>
              <a:rPr lang="en-US" altLang="zh-CN" sz="1000"/>
              <a:t>KEY</a:t>
            </a:r>
            <a:endParaRPr lang="en-US" altLang="zh-CN" sz="1000"/>
          </a:p>
          <a:p>
            <a:r>
              <a:rPr lang="en-US" altLang="zh-CN" sz="1000"/>
              <a:t>2.KEY</a:t>
            </a:r>
            <a:r>
              <a:rPr lang="zh-CN" altLang="en-US" sz="1000"/>
              <a:t>加密会话因子得到会话密钥</a:t>
            </a:r>
            <a:endParaRPr lang="zh-CN" altLang="en-US" sz="1000"/>
          </a:p>
          <a:p>
            <a:r>
              <a:rPr lang="en-US" altLang="zh-CN" sz="1000"/>
              <a:t>3.</a:t>
            </a:r>
            <a:r>
              <a:rPr lang="zh-CN" altLang="en-US" sz="1000"/>
              <a:t>会话密钥解密密文；</a:t>
            </a:r>
            <a:endParaRPr lang="zh-CN" altLang="en-US" sz="1000"/>
          </a:p>
          <a:p>
            <a:r>
              <a:rPr lang="en-US" altLang="zh-CN" sz="1000"/>
              <a:t>4.</a:t>
            </a:r>
            <a:r>
              <a:rPr lang="zh-CN" altLang="en-US" sz="1000">
                <a:sym typeface="+mn-ea"/>
              </a:rPr>
              <a:t>会话密钥对（用户</a:t>
            </a:r>
            <a:r>
              <a:rPr lang="en-US" altLang="zh-CN" sz="1000">
                <a:sym typeface="+mn-ea"/>
              </a:rPr>
              <a:t>ID + </a:t>
            </a:r>
            <a:r>
              <a:rPr lang="zh-CN" altLang="en-US" sz="1000">
                <a:sym typeface="+mn-ea"/>
              </a:rPr>
              <a:t>设备</a:t>
            </a:r>
            <a:r>
              <a:rPr lang="en-US" altLang="zh-CN" sz="1000">
                <a:sym typeface="+mn-ea"/>
              </a:rPr>
              <a:t>ID</a:t>
            </a:r>
            <a:r>
              <a:rPr lang="zh-CN" altLang="en-US" sz="1000">
                <a:sym typeface="+mn-ea"/>
              </a:rPr>
              <a:t>）生成</a:t>
            </a:r>
            <a:r>
              <a:rPr lang="en-US" altLang="zh-CN" sz="1000">
                <a:sym typeface="+mn-ea"/>
              </a:rPr>
              <a:t>10byte CMAC</a:t>
            </a:r>
            <a:r>
              <a:rPr lang="zh-CN" altLang="en-US" sz="1000"/>
              <a:t>，验证</a:t>
            </a:r>
            <a:r>
              <a:rPr lang="en-US" altLang="zh-CN" sz="1000"/>
              <a:t>CMAC</a:t>
            </a:r>
            <a:endParaRPr lang="en-US" altLang="zh-CN" sz="1000"/>
          </a:p>
          <a:p>
            <a:r>
              <a:rPr lang="en-US" altLang="zh-CN" sz="1000"/>
              <a:t>5.</a:t>
            </a:r>
            <a:r>
              <a:rPr lang="zh-CN" altLang="en-US" sz="1000"/>
              <a:t>根据设备</a:t>
            </a:r>
            <a:r>
              <a:rPr lang="en-US" altLang="zh-CN" sz="1000"/>
              <a:t>ID</a:t>
            </a:r>
            <a:r>
              <a:rPr lang="zh-CN" altLang="en-US" sz="1000"/>
              <a:t>找到本钥匙用户</a:t>
            </a:r>
            <a:r>
              <a:rPr lang="en-US" altLang="zh-CN" sz="1000"/>
              <a:t>ID </a:t>
            </a:r>
            <a:r>
              <a:rPr lang="zh-CN" altLang="en-US" sz="1000"/>
              <a:t>，进行对比</a:t>
            </a:r>
            <a:endParaRPr lang="zh-CN" altLang="en-US" sz="1000"/>
          </a:p>
        </p:txBody>
      </p:sp>
      <p:cxnSp>
        <p:nvCxnSpPr>
          <p:cNvPr id="42" name="直接箭头连接符 41"/>
          <p:cNvCxnSpPr/>
          <p:nvPr/>
        </p:nvCxnSpPr>
        <p:spPr>
          <a:xfrm>
            <a:off x="8688705" y="4871085"/>
            <a:ext cx="602615" cy="635"/>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43" name="肘形连接符 42"/>
          <p:cNvCxnSpPr>
            <a:stCxn id="14" idx="2"/>
            <a:endCxn id="29" idx="1"/>
          </p:cNvCxnSpPr>
          <p:nvPr/>
        </p:nvCxnSpPr>
        <p:spPr>
          <a:xfrm rot="5400000" flipV="1">
            <a:off x="2194878" y="2714308"/>
            <a:ext cx="303530" cy="1603375"/>
          </a:xfrm>
          <a:prstGeom prst="bentConnector2">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44" name="肘形连接符 43"/>
          <p:cNvCxnSpPr>
            <a:stCxn id="41" idx="2"/>
            <a:endCxn id="33" idx="3"/>
          </p:cNvCxnSpPr>
          <p:nvPr/>
        </p:nvCxnSpPr>
        <p:spPr>
          <a:xfrm rot="5400000">
            <a:off x="9725343" y="5147628"/>
            <a:ext cx="219710" cy="1087755"/>
          </a:xfrm>
          <a:prstGeom prst="bentConnector2">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49" name="文本框 48"/>
          <p:cNvSpPr txBox="1"/>
          <p:nvPr/>
        </p:nvSpPr>
        <p:spPr>
          <a:xfrm>
            <a:off x="9291320" y="2946400"/>
            <a:ext cx="1838960" cy="553085"/>
          </a:xfrm>
          <a:prstGeom prst="rect">
            <a:avLst/>
          </a:prstGeom>
          <a:noFill/>
          <a:ln>
            <a:solidFill>
              <a:schemeClr val="accent2">
                <a:lumMod val="60000"/>
                <a:lumOff val="40000"/>
              </a:schemeClr>
            </a:solidFill>
          </a:ln>
        </p:spPr>
        <p:txBody>
          <a:bodyPr wrap="square" rtlCol="0">
            <a:spAutoFit/>
          </a:bodyPr>
          <a:lstStyle/>
          <a:p>
            <a:r>
              <a:rPr lang="en-US" altLang="zh-CN" sz="1000"/>
              <a:t>1.</a:t>
            </a:r>
            <a:r>
              <a:rPr lang="en-US" altLang="zh-CN" sz="1000">
                <a:sym typeface="+mn-ea"/>
              </a:rPr>
              <a:t>PIN</a:t>
            </a:r>
            <a:r>
              <a:rPr lang="zh-CN" altLang="en-US" sz="1000">
                <a:sym typeface="+mn-ea"/>
              </a:rPr>
              <a:t>码的</a:t>
            </a:r>
            <a:r>
              <a:rPr lang="en-US" altLang="zh-CN" sz="1000">
                <a:sym typeface="+mn-ea"/>
              </a:rPr>
              <a:t>MD5</a:t>
            </a:r>
            <a:r>
              <a:rPr lang="zh-CN" altLang="en-US" sz="1000">
                <a:sym typeface="+mn-ea"/>
              </a:rPr>
              <a:t>值作为</a:t>
            </a:r>
            <a:r>
              <a:rPr lang="en-US" altLang="zh-CN" sz="1000">
                <a:sym typeface="+mn-ea"/>
              </a:rPr>
              <a:t>KEY</a:t>
            </a:r>
            <a:endParaRPr lang="en-US" altLang="zh-CN" sz="1000">
              <a:sym typeface="+mn-ea"/>
            </a:endParaRPr>
          </a:p>
          <a:p>
            <a:r>
              <a:rPr lang="en-US" altLang="zh-CN" sz="1000">
                <a:sym typeface="+mn-ea"/>
              </a:rPr>
              <a:t>2.</a:t>
            </a:r>
            <a:r>
              <a:rPr lang="zh-CN" altLang="en-US" sz="1000">
                <a:sym typeface="+mn-ea"/>
              </a:rPr>
              <a:t>生成随机数</a:t>
            </a:r>
            <a:r>
              <a:rPr lang="en-US" altLang="zh-CN" sz="1000">
                <a:sym typeface="+mn-ea"/>
              </a:rPr>
              <a:t>10byte</a:t>
            </a:r>
            <a:endParaRPr lang="en-US" altLang="zh-CN" sz="1000">
              <a:sym typeface="+mn-ea"/>
            </a:endParaRPr>
          </a:p>
          <a:p>
            <a:r>
              <a:rPr lang="en-US" altLang="zh-CN" sz="1000"/>
              <a:t>3.KEY</a:t>
            </a:r>
            <a:r>
              <a:rPr lang="zh-CN" altLang="en-US" sz="1000"/>
              <a:t>对随机数生成</a:t>
            </a:r>
            <a:r>
              <a:rPr lang="en-US" altLang="zh-CN" sz="1000"/>
              <a:t>CMAC</a:t>
            </a:r>
            <a:r>
              <a:rPr lang="zh-CN" altLang="en-US" sz="1000"/>
              <a:t>值</a:t>
            </a:r>
            <a:endParaRPr lang="zh-CN" altLang="en-US" sz="1000"/>
          </a:p>
        </p:txBody>
      </p:sp>
      <p:cxnSp>
        <p:nvCxnSpPr>
          <p:cNvPr id="11" name="直接连接符 10"/>
          <p:cNvCxnSpPr/>
          <p:nvPr/>
        </p:nvCxnSpPr>
        <p:spPr>
          <a:xfrm flipV="1">
            <a:off x="416560" y="2362200"/>
            <a:ext cx="11579225" cy="6159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698865" y="307594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3639820" y="306959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639820" y="472186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8660765" y="472567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3689350" y="6174105"/>
            <a:ext cx="5016500" cy="19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706870" y="5900420"/>
            <a:ext cx="1370965" cy="275590"/>
          </a:xfrm>
          <a:prstGeom prst="rect">
            <a:avLst/>
          </a:prstGeom>
          <a:noFill/>
        </p:spPr>
        <p:txBody>
          <a:bodyPr wrap="square" rtlCol="0">
            <a:spAutoFit/>
          </a:bodyPr>
          <a:lstStyle/>
          <a:p>
            <a:r>
              <a:rPr lang="zh-CN" altLang="en-US" sz="1200"/>
              <a:t>是，登陆成功</a:t>
            </a:r>
            <a:endParaRPr lang="zh-CN"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22871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业务流程</a:t>
            </a:r>
            <a:r>
              <a:rPr lang="en-US" altLang="zh-CN" sz="2400" b="1" dirty="0">
                <a:latin typeface="微软雅黑" panose="020B0503020204020204" pitchFamily="34" charset="-122"/>
                <a:ea typeface="微软雅黑" panose="020B0503020204020204" pitchFamily="34" charset="-122"/>
                <a:sym typeface="+mn-ea"/>
              </a:rPr>
              <a:t>&gt;&gt;</a:t>
            </a:r>
            <a:r>
              <a:rPr lang="zh-CN" altLang="zh-CN" sz="2400" b="1" dirty="0">
                <a:latin typeface="微软雅黑" panose="020B0503020204020204" pitchFamily="34" charset="-122"/>
                <a:ea typeface="微软雅黑" panose="020B0503020204020204" pitchFamily="34" charset="-122"/>
                <a:sym typeface="+mn-ea"/>
              </a:rPr>
              <a:t>激活</a:t>
            </a:r>
            <a:endParaRPr lang="zh-CN" altLang="zh-CN"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5</a:t>
            </a:r>
            <a:endParaRPr lang="en-US" sz="2400" b="1" dirty="0">
              <a:solidFill>
                <a:schemeClr val="bg1"/>
              </a:solidFill>
              <a:latin typeface="Calibri" panose="020F0502020204030204" charset="0"/>
            </a:endParaRPr>
          </a:p>
        </p:txBody>
      </p:sp>
      <p:cxnSp>
        <p:nvCxnSpPr>
          <p:cNvPr id="2" name="直接连接符 1"/>
          <p:cNvCxnSpPr>
            <a:stCxn id="12" idx="2"/>
          </p:cNvCxnSpPr>
          <p:nvPr/>
        </p:nvCxnSpPr>
        <p:spPr>
          <a:xfrm flipH="1">
            <a:off x="3693795" y="1043305"/>
            <a:ext cx="13335" cy="5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13" idx="2"/>
          </p:cNvCxnSpPr>
          <p:nvPr/>
        </p:nvCxnSpPr>
        <p:spPr>
          <a:xfrm flipH="1">
            <a:off x="6438900" y="1043305"/>
            <a:ext cx="17145" cy="564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722370" y="1222375"/>
            <a:ext cx="2741930" cy="127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311650" y="1085215"/>
            <a:ext cx="995045" cy="275590"/>
          </a:xfrm>
          <a:prstGeom prst="rect">
            <a:avLst/>
          </a:prstGeom>
          <a:noFill/>
        </p:spPr>
        <p:txBody>
          <a:bodyPr wrap="square" rtlCol="0">
            <a:spAutoFit/>
          </a:bodyPr>
          <a:lstStyle/>
          <a:p>
            <a:r>
              <a:rPr lang="zh-CN" altLang="en-US" sz="1200"/>
              <a:t>蓝牙连接</a:t>
            </a:r>
            <a:endParaRPr lang="zh-CN" altLang="en-US" sz="1200"/>
          </a:p>
        </p:txBody>
      </p:sp>
      <p:sp>
        <p:nvSpPr>
          <p:cNvPr id="12" name="流程图: 过程 11"/>
          <p:cNvSpPr/>
          <p:nvPr/>
        </p:nvSpPr>
        <p:spPr>
          <a:xfrm>
            <a:off x="3439160" y="75438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APP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3" name="流程图: 过程 12"/>
          <p:cNvSpPr/>
          <p:nvPr/>
        </p:nvSpPr>
        <p:spPr>
          <a:xfrm>
            <a:off x="6188075" y="75438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BLE</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a:stCxn id="17" idx="2"/>
          </p:cNvCxnSpPr>
          <p:nvPr/>
        </p:nvCxnSpPr>
        <p:spPr>
          <a:xfrm flipH="1">
            <a:off x="8733790" y="1043305"/>
            <a:ext cx="33020" cy="57346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流程图: 过程 16"/>
          <p:cNvSpPr/>
          <p:nvPr/>
        </p:nvSpPr>
        <p:spPr>
          <a:xfrm>
            <a:off x="8498840" y="754380"/>
            <a:ext cx="535940" cy="288925"/>
          </a:xfrm>
          <a:prstGeom prst="flowChartProcess">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TBOX</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a:endCxn id="18" idx="3"/>
          </p:cNvCxnSpPr>
          <p:nvPr/>
        </p:nvCxnSpPr>
        <p:spPr>
          <a:xfrm flipH="1">
            <a:off x="3775075" y="3216275"/>
            <a:ext cx="4954270" cy="63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19905" y="3026410"/>
            <a:ext cx="3312795" cy="275590"/>
          </a:xfrm>
          <a:prstGeom prst="rect">
            <a:avLst/>
          </a:prstGeom>
          <a:noFill/>
        </p:spPr>
        <p:txBody>
          <a:bodyPr wrap="square" rtlCol="0">
            <a:spAutoFit/>
          </a:bodyPr>
          <a:lstStyle/>
          <a:p>
            <a:r>
              <a:rPr lang="zh-CN" altLang="en-US" sz="1200"/>
              <a:t>随机数</a:t>
            </a:r>
            <a:r>
              <a:rPr lang="zh-CN" altLang="en-US" sz="1200">
                <a:sym typeface="+mn-ea"/>
              </a:rPr>
              <a:t> </a:t>
            </a:r>
            <a:r>
              <a:rPr lang="en-US" altLang="zh-CN" sz="1200">
                <a:sym typeface="+mn-ea"/>
              </a:rPr>
              <a:t>10byte+CMAC 4byte</a:t>
            </a:r>
            <a:endParaRPr lang="zh-CN" altLang="en-US" sz="1200"/>
          </a:p>
        </p:txBody>
      </p:sp>
      <p:cxnSp>
        <p:nvCxnSpPr>
          <p:cNvPr id="27" name="直接连接符 26"/>
          <p:cNvCxnSpPr>
            <a:endCxn id="21" idx="1"/>
          </p:cNvCxnSpPr>
          <p:nvPr/>
        </p:nvCxnSpPr>
        <p:spPr>
          <a:xfrm flipV="1">
            <a:off x="3707130" y="4867275"/>
            <a:ext cx="4936490" cy="381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333875" y="4595495"/>
            <a:ext cx="3744595" cy="275590"/>
          </a:xfrm>
          <a:prstGeom prst="rect">
            <a:avLst/>
          </a:prstGeom>
          <a:noFill/>
        </p:spPr>
        <p:txBody>
          <a:bodyPr wrap="square" rtlCol="0">
            <a:spAutoFit/>
          </a:bodyPr>
          <a:lstStyle/>
          <a:p>
            <a:r>
              <a:rPr lang="zh-CN" altLang="en-US" sz="1200"/>
              <a:t>是，激活报文转发（公钥加密后的钥匙信息  ）</a:t>
            </a:r>
            <a:endParaRPr lang="zh-CN" altLang="en-US" sz="1200"/>
          </a:p>
        </p:txBody>
      </p:sp>
      <p:sp>
        <p:nvSpPr>
          <p:cNvPr id="29" name="流程图: 决策 28"/>
          <p:cNvSpPr/>
          <p:nvPr/>
        </p:nvSpPr>
        <p:spPr>
          <a:xfrm>
            <a:off x="3148330" y="3519170"/>
            <a:ext cx="1082675" cy="296545"/>
          </a:xfrm>
          <a:prstGeom prst="flowChartDecision">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校验通过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flipV="1">
            <a:off x="4231005" y="3665855"/>
            <a:ext cx="4543425" cy="19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03395" y="3438525"/>
            <a:ext cx="1727835" cy="275590"/>
          </a:xfrm>
          <a:prstGeom prst="rect">
            <a:avLst/>
          </a:prstGeom>
          <a:noFill/>
        </p:spPr>
        <p:txBody>
          <a:bodyPr wrap="square" rtlCol="0">
            <a:spAutoFit/>
          </a:bodyPr>
          <a:lstStyle/>
          <a:p>
            <a:r>
              <a:rPr lang="zh-CN" altLang="en-US" sz="1200"/>
              <a:t>否，报错，断开连接</a:t>
            </a:r>
            <a:endParaRPr lang="zh-CN" altLang="en-US" sz="1200"/>
          </a:p>
        </p:txBody>
      </p:sp>
      <p:sp>
        <p:nvSpPr>
          <p:cNvPr id="33" name="流程图: 决策 32"/>
          <p:cNvSpPr/>
          <p:nvPr/>
        </p:nvSpPr>
        <p:spPr>
          <a:xfrm>
            <a:off x="8208645" y="5652770"/>
            <a:ext cx="1082675" cy="296545"/>
          </a:xfrm>
          <a:prstGeom prst="flowChartDecision">
            <a:avLst/>
          </a:prstGeom>
          <a:noFill/>
          <a:ln w="9525" algn="ctr">
            <a:solidFill>
              <a:schemeClr val="accent1"/>
            </a:solidFill>
            <a:round/>
          </a:ln>
          <a:extLst>
            <a:ext uri="{909E8E84-426E-40DD-AFC4-6F175D3DCCD1}">
              <a14:hiddenFill xmlns:a14="http://schemas.microsoft.com/office/drawing/2010/main">
                <a:solidFill>
                  <a:srgbClr val="0070C0"/>
                </a:solidFill>
              </a14:hiddenFill>
            </a:ext>
          </a:extLst>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校验通过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flipH="1">
            <a:off x="3689350" y="5806440"/>
            <a:ext cx="4519295" cy="1905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438900" y="5525770"/>
            <a:ext cx="1370965" cy="275590"/>
          </a:xfrm>
          <a:prstGeom prst="rect">
            <a:avLst/>
          </a:prstGeom>
          <a:noFill/>
        </p:spPr>
        <p:txBody>
          <a:bodyPr wrap="square" rtlCol="0">
            <a:spAutoFit/>
          </a:bodyPr>
          <a:lstStyle/>
          <a:p>
            <a:r>
              <a:rPr lang="zh-CN" altLang="en-US" sz="1200"/>
              <a:t>否，激活失败</a:t>
            </a:r>
            <a:endParaRPr lang="zh-CN" altLang="en-US" sz="1200"/>
          </a:p>
        </p:txBody>
      </p:sp>
      <p:sp>
        <p:nvSpPr>
          <p:cNvPr id="37" name="文本框 36"/>
          <p:cNvSpPr txBox="1"/>
          <p:nvPr/>
        </p:nvSpPr>
        <p:spPr>
          <a:xfrm>
            <a:off x="6438900" y="5949315"/>
            <a:ext cx="2505710" cy="275590"/>
          </a:xfrm>
          <a:prstGeom prst="rect">
            <a:avLst/>
          </a:prstGeom>
          <a:noFill/>
        </p:spPr>
        <p:txBody>
          <a:bodyPr wrap="square" rtlCol="0">
            <a:spAutoFit/>
          </a:bodyPr>
          <a:lstStyle/>
          <a:p>
            <a:r>
              <a:rPr lang="zh-CN" altLang="en-US" sz="1200"/>
              <a:t>是，激活成功</a:t>
            </a:r>
            <a:endParaRPr lang="zh-CN" altLang="en-US" sz="1200"/>
          </a:p>
        </p:txBody>
      </p:sp>
      <p:cxnSp>
        <p:nvCxnSpPr>
          <p:cNvPr id="10" name="直接箭头连接符 9"/>
          <p:cNvCxnSpPr>
            <a:stCxn id="49" idx="1"/>
          </p:cNvCxnSpPr>
          <p:nvPr/>
        </p:nvCxnSpPr>
        <p:spPr>
          <a:xfrm flipH="1">
            <a:off x="8778875" y="3223260"/>
            <a:ext cx="512445" cy="17780"/>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89585" y="2811145"/>
            <a:ext cx="2110105" cy="553085"/>
          </a:xfrm>
          <a:prstGeom prst="rect">
            <a:avLst/>
          </a:prstGeom>
          <a:noFill/>
          <a:ln>
            <a:solidFill>
              <a:schemeClr val="accent2">
                <a:lumMod val="60000"/>
                <a:lumOff val="40000"/>
              </a:schemeClr>
            </a:solidFill>
          </a:ln>
        </p:spPr>
        <p:txBody>
          <a:bodyPr wrap="square" rtlCol="0">
            <a:spAutoFit/>
          </a:bodyPr>
          <a:lstStyle/>
          <a:p>
            <a:r>
              <a:rPr lang="en-US" altLang="zh-CN" sz="1000"/>
              <a:t>1.</a:t>
            </a:r>
            <a:r>
              <a:rPr lang="zh-CN" altLang="en-US" sz="1000"/>
              <a:t>接收随机数</a:t>
            </a:r>
            <a:r>
              <a:rPr lang="en-US" altLang="zh-CN" sz="1000"/>
              <a:t>10 byte</a:t>
            </a:r>
            <a:r>
              <a:rPr lang="zh-CN" altLang="en-US" sz="1000"/>
              <a:t>（会话因子）</a:t>
            </a:r>
            <a:endParaRPr lang="zh-CN" altLang="en-US" sz="1000"/>
          </a:p>
          <a:p>
            <a:r>
              <a:rPr lang="en-US" altLang="zh-CN" sz="1000"/>
              <a:t>2.</a:t>
            </a:r>
            <a:r>
              <a:rPr lang="en-US" altLang="zh-CN" sz="1000">
                <a:sym typeface="+mn-ea"/>
              </a:rPr>
              <a:t>1.PIN</a:t>
            </a:r>
            <a:r>
              <a:rPr lang="zh-CN" altLang="en-US" sz="1000">
                <a:sym typeface="+mn-ea"/>
              </a:rPr>
              <a:t>码</a:t>
            </a:r>
            <a:r>
              <a:rPr lang="en-US" altLang="zh-CN" sz="1000">
                <a:sym typeface="+mn-ea"/>
              </a:rPr>
              <a:t>MD5</a:t>
            </a:r>
            <a:r>
              <a:rPr lang="zh-CN" altLang="en-US" sz="1000">
                <a:sym typeface="+mn-ea"/>
              </a:rPr>
              <a:t>值作为</a:t>
            </a:r>
            <a:r>
              <a:rPr lang="en-US" altLang="zh-CN" sz="1000">
                <a:sym typeface="+mn-ea"/>
              </a:rPr>
              <a:t>KEY</a:t>
            </a:r>
            <a:endParaRPr lang="en-US" altLang="zh-CN" sz="1000"/>
          </a:p>
          <a:p>
            <a:r>
              <a:rPr lang="en-US" altLang="zh-CN" sz="1000"/>
              <a:t>3.</a:t>
            </a:r>
            <a:r>
              <a:rPr lang="zh-CN" altLang="en-US" sz="1000"/>
              <a:t>对随机数生成</a:t>
            </a:r>
            <a:r>
              <a:rPr lang="en-US" altLang="zh-CN" sz="1000"/>
              <a:t>CMAC</a:t>
            </a:r>
            <a:r>
              <a:rPr lang="zh-CN" altLang="en-US" sz="1000"/>
              <a:t>，验证</a:t>
            </a:r>
            <a:r>
              <a:rPr lang="en-US" altLang="zh-CN" sz="1000"/>
              <a:t>MAC</a:t>
            </a:r>
            <a:endParaRPr lang="zh-CN" altLang="en-US" sz="1000"/>
          </a:p>
        </p:txBody>
      </p:sp>
      <p:cxnSp>
        <p:nvCxnSpPr>
          <p:cNvPr id="30" name="直接箭头连接符 29"/>
          <p:cNvCxnSpPr/>
          <p:nvPr/>
        </p:nvCxnSpPr>
        <p:spPr>
          <a:xfrm flipH="1">
            <a:off x="2599690" y="3215005"/>
            <a:ext cx="1089660" cy="3175"/>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38" name="文本框 37"/>
          <p:cNvSpPr txBox="1"/>
          <p:nvPr/>
        </p:nvSpPr>
        <p:spPr>
          <a:xfrm>
            <a:off x="489585" y="4595495"/>
            <a:ext cx="2557780" cy="553085"/>
          </a:xfrm>
          <a:prstGeom prst="rect">
            <a:avLst/>
          </a:prstGeom>
          <a:noFill/>
          <a:ln>
            <a:solidFill>
              <a:schemeClr val="accent2">
                <a:lumMod val="60000"/>
                <a:lumOff val="40000"/>
              </a:schemeClr>
            </a:solidFill>
          </a:ln>
        </p:spPr>
        <p:txBody>
          <a:bodyPr wrap="square" rtlCol="0">
            <a:spAutoFit/>
          </a:bodyPr>
          <a:lstStyle/>
          <a:p>
            <a:r>
              <a:rPr lang="en-US" altLang="zh-CN" sz="1000"/>
              <a:t>1.</a:t>
            </a:r>
            <a:r>
              <a:rPr lang="zh-CN" altLang="en-US" sz="1000"/>
              <a:t>组包激活数据（用户</a:t>
            </a:r>
            <a:r>
              <a:rPr lang="en-US" altLang="zh-CN" sz="1000"/>
              <a:t>ID+</a:t>
            </a:r>
            <a:r>
              <a:rPr lang="zh-CN" altLang="en-US" sz="1000"/>
              <a:t>授权码</a:t>
            </a:r>
            <a:r>
              <a:rPr lang="en-US" altLang="zh-CN" sz="1000"/>
              <a:t>+</a:t>
            </a:r>
            <a:r>
              <a:rPr lang="zh-CN" altLang="en-US" sz="1000"/>
              <a:t>车端随机数</a:t>
            </a:r>
            <a:r>
              <a:rPr lang="en-US" altLang="zh-CN" sz="1000"/>
              <a:t>+</a:t>
            </a:r>
            <a:r>
              <a:rPr lang="zh-CN" altLang="en-US" sz="1000"/>
              <a:t>授权凭证</a:t>
            </a:r>
            <a:r>
              <a:rPr lang="en-US" altLang="zh-CN" sz="1000"/>
              <a:t>+</a:t>
            </a:r>
            <a:r>
              <a:rPr lang="zh-CN" altLang="en-US" sz="1000"/>
              <a:t>授权凭证签名）</a:t>
            </a:r>
            <a:endParaRPr lang="zh-CN" altLang="en-US" sz="1000"/>
          </a:p>
          <a:p>
            <a:r>
              <a:rPr lang="en-US" altLang="zh-CN" sz="1000"/>
              <a:t>2.</a:t>
            </a:r>
            <a:r>
              <a:rPr lang="zh-CN" altLang="en-US" sz="1000"/>
              <a:t>激活数据用车端公钥加密</a:t>
            </a:r>
            <a:endParaRPr lang="zh-CN" altLang="en-US" sz="1000"/>
          </a:p>
        </p:txBody>
      </p:sp>
      <p:cxnSp>
        <p:nvCxnSpPr>
          <p:cNvPr id="39" name="直接箭头连接符 38"/>
          <p:cNvCxnSpPr>
            <a:stCxn id="38" idx="3"/>
          </p:cNvCxnSpPr>
          <p:nvPr/>
        </p:nvCxnSpPr>
        <p:spPr>
          <a:xfrm flipV="1">
            <a:off x="3047365" y="4871720"/>
            <a:ext cx="573405" cy="635"/>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41" name="文本框 40"/>
          <p:cNvSpPr txBox="1"/>
          <p:nvPr/>
        </p:nvSpPr>
        <p:spPr>
          <a:xfrm>
            <a:off x="9291320" y="4566920"/>
            <a:ext cx="1838960" cy="398780"/>
          </a:xfrm>
          <a:prstGeom prst="rect">
            <a:avLst/>
          </a:prstGeom>
          <a:noFill/>
          <a:ln>
            <a:solidFill>
              <a:schemeClr val="accent2">
                <a:lumMod val="60000"/>
                <a:lumOff val="40000"/>
              </a:schemeClr>
            </a:solidFill>
          </a:ln>
        </p:spPr>
        <p:txBody>
          <a:bodyPr wrap="square" rtlCol="0">
            <a:spAutoFit/>
          </a:bodyPr>
          <a:lstStyle/>
          <a:p>
            <a:r>
              <a:rPr lang="en-US" altLang="zh-CN" sz="1000"/>
              <a:t>1.</a:t>
            </a:r>
            <a:r>
              <a:rPr lang="zh-CN" altLang="en-US" sz="1000"/>
              <a:t>车端私钥解密</a:t>
            </a:r>
            <a:endParaRPr lang="zh-CN" altLang="en-US" sz="1000"/>
          </a:p>
          <a:p>
            <a:r>
              <a:rPr lang="en-US" altLang="zh-CN" sz="1000"/>
              <a:t>2.</a:t>
            </a:r>
            <a:r>
              <a:rPr lang="zh-CN" altLang="en-US" sz="1000"/>
              <a:t>云端签名验签</a:t>
            </a:r>
            <a:endParaRPr lang="zh-CN" altLang="en-US" sz="1000"/>
          </a:p>
        </p:txBody>
      </p:sp>
      <p:cxnSp>
        <p:nvCxnSpPr>
          <p:cNvPr id="42" name="直接箭头连接符 41"/>
          <p:cNvCxnSpPr/>
          <p:nvPr/>
        </p:nvCxnSpPr>
        <p:spPr>
          <a:xfrm>
            <a:off x="8688705" y="4871085"/>
            <a:ext cx="602615" cy="635"/>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43" name="肘形连接符 42"/>
          <p:cNvCxnSpPr>
            <a:stCxn id="14" idx="2"/>
            <a:endCxn id="29" idx="1"/>
          </p:cNvCxnSpPr>
          <p:nvPr/>
        </p:nvCxnSpPr>
        <p:spPr>
          <a:xfrm rot="5400000" flipV="1">
            <a:off x="2194878" y="2714308"/>
            <a:ext cx="303530" cy="1603375"/>
          </a:xfrm>
          <a:prstGeom prst="bentConnector2">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44" name="肘形连接符 43"/>
          <p:cNvCxnSpPr>
            <a:stCxn id="41" idx="2"/>
            <a:endCxn id="33" idx="3"/>
          </p:cNvCxnSpPr>
          <p:nvPr/>
        </p:nvCxnSpPr>
        <p:spPr>
          <a:xfrm rot="5400000">
            <a:off x="9333230" y="4923790"/>
            <a:ext cx="835660" cy="919480"/>
          </a:xfrm>
          <a:prstGeom prst="bentConnector2">
            <a:avLst/>
          </a:prstGeom>
          <a:ln>
            <a:tailEnd type="arrow" w="med" len="med"/>
          </a:ln>
        </p:spPr>
        <p:style>
          <a:lnRef idx="2">
            <a:schemeClr val="accent2"/>
          </a:lnRef>
          <a:fillRef idx="0">
            <a:schemeClr val="accent2"/>
          </a:fillRef>
          <a:effectRef idx="1">
            <a:schemeClr val="accent2"/>
          </a:effectRef>
          <a:fontRef idx="minor">
            <a:schemeClr val="tx1"/>
          </a:fontRef>
        </p:style>
      </p:cxnSp>
      <p:sp>
        <p:nvSpPr>
          <p:cNvPr id="49" name="文本框 48"/>
          <p:cNvSpPr txBox="1"/>
          <p:nvPr/>
        </p:nvSpPr>
        <p:spPr>
          <a:xfrm>
            <a:off x="9291320" y="2946400"/>
            <a:ext cx="1838960" cy="553085"/>
          </a:xfrm>
          <a:prstGeom prst="rect">
            <a:avLst/>
          </a:prstGeom>
          <a:noFill/>
          <a:ln>
            <a:solidFill>
              <a:schemeClr val="accent2">
                <a:lumMod val="60000"/>
                <a:lumOff val="40000"/>
              </a:schemeClr>
            </a:solidFill>
          </a:ln>
        </p:spPr>
        <p:txBody>
          <a:bodyPr wrap="square" rtlCol="0">
            <a:spAutoFit/>
          </a:bodyPr>
          <a:lstStyle/>
          <a:p>
            <a:r>
              <a:rPr lang="en-US" altLang="zh-CN" sz="1000"/>
              <a:t>1.</a:t>
            </a:r>
            <a:r>
              <a:rPr lang="en-US" altLang="zh-CN" sz="1000">
                <a:sym typeface="+mn-ea"/>
              </a:rPr>
              <a:t>PIN</a:t>
            </a:r>
            <a:r>
              <a:rPr lang="zh-CN" altLang="en-US" sz="1000">
                <a:sym typeface="+mn-ea"/>
              </a:rPr>
              <a:t>码</a:t>
            </a:r>
            <a:r>
              <a:rPr lang="en-US" altLang="zh-CN" sz="1000">
                <a:sym typeface="+mn-ea"/>
              </a:rPr>
              <a:t>MD5</a:t>
            </a:r>
            <a:r>
              <a:rPr lang="zh-CN" altLang="en-US" sz="1000">
                <a:sym typeface="+mn-ea"/>
              </a:rPr>
              <a:t>值作为</a:t>
            </a:r>
            <a:r>
              <a:rPr lang="en-US" altLang="zh-CN" sz="1000">
                <a:sym typeface="+mn-ea"/>
              </a:rPr>
              <a:t>KEY</a:t>
            </a:r>
            <a:endParaRPr lang="en-US" altLang="zh-CN" sz="1000">
              <a:sym typeface="+mn-ea"/>
            </a:endParaRPr>
          </a:p>
          <a:p>
            <a:r>
              <a:rPr lang="en-US" altLang="zh-CN" sz="1000">
                <a:sym typeface="+mn-ea"/>
              </a:rPr>
              <a:t>2.</a:t>
            </a:r>
            <a:r>
              <a:rPr lang="zh-CN" altLang="en-US" sz="1000">
                <a:sym typeface="+mn-ea"/>
              </a:rPr>
              <a:t>生成随机数</a:t>
            </a:r>
            <a:r>
              <a:rPr lang="en-US" altLang="zh-CN" sz="1000">
                <a:sym typeface="+mn-ea"/>
              </a:rPr>
              <a:t>10byte</a:t>
            </a:r>
            <a:endParaRPr lang="en-US" altLang="zh-CN" sz="1000">
              <a:sym typeface="+mn-ea"/>
            </a:endParaRPr>
          </a:p>
          <a:p>
            <a:r>
              <a:rPr lang="en-US" altLang="zh-CN" sz="1000"/>
              <a:t>3.</a:t>
            </a:r>
            <a:r>
              <a:rPr lang="zh-CN" altLang="en-US" sz="1000"/>
              <a:t>对随机数生成</a:t>
            </a:r>
            <a:r>
              <a:rPr lang="en-US" altLang="zh-CN" sz="1000"/>
              <a:t>CMAC</a:t>
            </a:r>
            <a:r>
              <a:rPr lang="zh-CN" altLang="en-US" sz="1000"/>
              <a:t>值</a:t>
            </a:r>
            <a:endParaRPr lang="zh-CN" altLang="en-US" sz="1000"/>
          </a:p>
        </p:txBody>
      </p:sp>
      <p:cxnSp>
        <p:nvCxnSpPr>
          <p:cNvPr id="11" name="直接连接符 10"/>
          <p:cNvCxnSpPr/>
          <p:nvPr/>
        </p:nvCxnSpPr>
        <p:spPr>
          <a:xfrm flipH="1">
            <a:off x="3722370" y="6174105"/>
            <a:ext cx="5028565" cy="19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63010" y="1831340"/>
            <a:ext cx="5015865" cy="13335"/>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787900" y="1699895"/>
            <a:ext cx="986790" cy="275590"/>
          </a:xfrm>
          <a:prstGeom prst="rect">
            <a:avLst/>
          </a:prstGeom>
          <a:noFill/>
        </p:spPr>
        <p:txBody>
          <a:bodyPr wrap="square" rtlCol="0">
            <a:spAutoFit/>
          </a:bodyPr>
          <a:lstStyle/>
          <a:p>
            <a:r>
              <a:rPr lang="en-US" altLang="zh-CN" sz="1200"/>
              <a:t>PIN</a:t>
            </a:r>
            <a:r>
              <a:rPr lang="zh-CN" altLang="en-US" sz="1200"/>
              <a:t>码认证</a:t>
            </a:r>
            <a:endParaRPr lang="en-US" altLang="zh-CN" sz="1200"/>
          </a:p>
        </p:txBody>
      </p:sp>
      <p:cxnSp>
        <p:nvCxnSpPr>
          <p:cNvPr id="9" name="直接连接符 8"/>
          <p:cNvCxnSpPr/>
          <p:nvPr/>
        </p:nvCxnSpPr>
        <p:spPr>
          <a:xfrm flipV="1">
            <a:off x="416560" y="2362200"/>
            <a:ext cx="11579225" cy="6159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639820" y="3069590"/>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8682355" y="308546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3639820" y="474408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8643620" y="4719955"/>
            <a:ext cx="135255" cy="294005"/>
          </a:xfrm>
          <a:prstGeom prst="rect">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639820" y="6572250"/>
            <a:ext cx="5066030" cy="6985"/>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31410" y="6412865"/>
            <a:ext cx="986790" cy="275590"/>
          </a:xfrm>
          <a:prstGeom prst="rect">
            <a:avLst/>
          </a:prstGeom>
          <a:noFill/>
        </p:spPr>
        <p:txBody>
          <a:bodyPr wrap="square" rtlCol="0">
            <a:spAutoFit/>
          </a:bodyPr>
          <a:lstStyle/>
          <a:p>
            <a:r>
              <a:rPr lang="zh-CN" altLang="en-US" sz="1200"/>
              <a:t>蓝牙登陆</a:t>
            </a:r>
            <a:endParaRPr lang="zh-CN"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22871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业务流程</a:t>
            </a:r>
            <a:r>
              <a:rPr lang="en-US" altLang="zh-CN" sz="2400" b="1" dirty="0">
                <a:latin typeface="微软雅黑" panose="020B0503020204020204" pitchFamily="34" charset="-122"/>
                <a:ea typeface="微软雅黑" panose="020B0503020204020204" pitchFamily="34" charset="-122"/>
                <a:sym typeface="+mn-ea"/>
              </a:rPr>
              <a:t>&gt;&gt;</a:t>
            </a:r>
            <a:r>
              <a:rPr lang="zh-CN" altLang="zh-CN" sz="2400" b="1" dirty="0">
                <a:latin typeface="微软雅黑" panose="020B0503020204020204" pitchFamily="34" charset="-122"/>
                <a:ea typeface="微软雅黑" panose="020B0503020204020204" pitchFamily="34" charset="-122"/>
                <a:sym typeface="+mn-ea"/>
              </a:rPr>
              <a:t>激活数据包</a:t>
            </a:r>
            <a:endParaRPr lang="zh-CN" altLang="zh-CN"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6</a:t>
            </a:r>
            <a:endParaRPr lang="en-US" sz="2400" b="1" dirty="0">
              <a:solidFill>
                <a:schemeClr val="bg1"/>
              </a:solidFill>
              <a:latin typeface="Calibri" panose="020F0502020204030204" charset="0"/>
            </a:endParaRPr>
          </a:p>
        </p:txBody>
      </p:sp>
      <p:sp>
        <p:nvSpPr>
          <p:cNvPr id="24" name="圆角矩形 23"/>
          <p:cNvSpPr/>
          <p:nvPr/>
        </p:nvSpPr>
        <p:spPr>
          <a:xfrm>
            <a:off x="247015" y="1706245"/>
            <a:ext cx="5502910" cy="2785745"/>
          </a:xfrm>
          <a:prstGeom prst="roundRect">
            <a:avLst>
              <a:gd name="adj" fmla="val 7377"/>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授权信息</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5" name="圆角矩形 24"/>
          <p:cNvSpPr/>
          <p:nvPr/>
        </p:nvSpPr>
        <p:spPr>
          <a:xfrm>
            <a:off x="1757045" y="3470910"/>
            <a:ext cx="2553970" cy="882650"/>
          </a:xfrm>
          <a:prstGeom prst="roundRect">
            <a:avLst>
              <a:gd name="adj" fmla="val 7790"/>
            </a:avLst>
          </a:prstGeom>
          <a:ln>
            <a:solidFill>
              <a:schemeClr val="bg1"/>
            </a:solidFill>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latin typeface="微软雅黑" panose="020B0503020204020204" pitchFamily="34" charset="-122"/>
                <a:ea typeface="微软雅黑" panose="020B0503020204020204" pitchFamily="34" charset="-122"/>
              </a:rPr>
              <a:t>授权凭证</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TBox</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公钥加密</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5" name="矩形 44"/>
          <p:cNvSpPr/>
          <p:nvPr/>
        </p:nvSpPr>
        <p:spPr>
          <a:xfrm>
            <a:off x="1789430" y="3917950"/>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7" name="圆角矩形 46"/>
          <p:cNvSpPr/>
          <p:nvPr/>
        </p:nvSpPr>
        <p:spPr>
          <a:xfrm>
            <a:off x="4510405" y="3663315"/>
            <a:ext cx="1096010" cy="473075"/>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云端签名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cxnSp>
        <p:nvCxnSpPr>
          <p:cNvPr id="48" name="直接箭头连接符 47"/>
          <p:cNvCxnSpPr>
            <a:stCxn id="25" idx="3"/>
            <a:endCxn id="47" idx="1"/>
          </p:cNvCxnSpPr>
          <p:nvPr/>
        </p:nvCxnSpPr>
        <p:spPr>
          <a:xfrm flipV="1">
            <a:off x="4311015" y="3900170"/>
            <a:ext cx="199390" cy="120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47345" y="2980055"/>
            <a:ext cx="120523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solidFill>
                  <a:schemeClr val="tx1"/>
                </a:solidFill>
                <a:latin typeface="微软雅黑" panose="020B0503020204020204" pitchFamily="34" charset="-122"/>
                <a:ea typeface="微软雅黑" panose="020B0503020204020204" pitchFamily="34" charset="-122"/>
              </a:rPr>
              <a:t>蓝牙连接名</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 name="圆角矩形 50"/>
          <p:cNvSpPr/>
          <p:nvPr/>
        </p:nvSpPr>
        <p:spPr>
          <a:xfrm>
            <a:off x="24765" y="1468755"/>
            <a:ext cx="120523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solidFill>
                  <a:schemeClr val="tx1"/>
                </a:solidFill>
                <a:latin typeface="微软雅黑" panose="020B0503020204020204" pitchFamily="34" charset="-122"/>
                <a:ea typeface="微软雅黑" panose="020B0503020204020204" pitchFamily="34" charset="-122"/>
              </a:rPr>
              <a:t>蓝牙连接</a:t>
            </a:r>
            <a:r>
              <a:rPr lang="en-US" altLang="zh-CN" sz="1000" kern="0" dirty="0">
                <a:solidFill>
                  <a:schemeClr val="tx1"/>
                </a:solidFill>
                <a:latin typeface="微软雅黑" panose="020B0503020204020204" pitchFamily="34" charset="-122"/>
                <a:ea typeface="微软雅黑" panose="020B0503020204020204" pitchFamily="34" charset="-122"/>
              </a:rPr>
              <a:t>pin</a:t>
            </a:r>
            <a:endParaRPr lang="en-US" altLang="zh-CN" sz="1000" kern="0" dirty="0">
              <a:solidFill>
                <a:schemeClr val="tx1"/>
              </a:solidFill>
              <a:latin typeface="微软雅黑" panose="020B0503020204020204" pitchFamily="34" charset="-122"/>
              <a:ea typeface="微软雅黑" panose="020B0503020204020204" pitchFamily="34" charset="-122"/>
            </a:endParaRPr>
          </a:p>
        </p:txBody>
      </p:sp>
      <p:sp>
        <p:nvSpPr>
          <p:cNvPr id="52" name="圆角矩形 51"/>
          <p:cNvSpPr/>
          <p:nvPr/>
        </p:nvSpPr>
        <p:spPr>
          <a:xfrm>
            <a:off x="347345" y="2691765"/>
            <a:ext cx="120523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en-US" altLang="zh-CN" sz="1000" kern="0" dirty="0">
                <a:solidFill>
                  <a:schemeClr val="tx1"/>
                </a:solidFill>
                <a:latin typeface="微软雅黑" panose="020B0503020204020204" pitchFamily="34" charset="-122"/>
                <a:ea typeface="微软雅黑" panose="020B0503020204020204" pitchFamily="34" charset="-122"/>
              </a:rPr>
              <a:t>TBox</a:t>
            </a:r>
            <a:r>
              <a:rPr lang="zh-CN" altLang="en-US" sz="1000" kern="0" dirty="0">
                <a:solidFill>
                  <a:schemeClr val="tx1"/>
                </a:solidFill>
                <a:latin typeface="微软雅黑" panose="020B0503020204020204" pitchFamily="34" charset="-122"/>
                <a:ea typeface="微软雅黑" panose="020B0503020204020204" pitchFamily="34" charset="-122"/>
              </a:rPr>
              <a:t>公钥</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3" name="圆角矩形 52"/>
          <p:cNvSpPr/>
          <p:nvPr/>
        </p:nvSpPr>
        <p:spPr>
          <a:xfrm>
            <a:off x="347345" y="3570605"/>
            <a:ext cx="120523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5" name="圆角矩形 54"/>
          <p:cNvSpPr/>
          <p:nvPr/>
        </p:nvSpPr>
        <p:spPr>
          <a:xfrm>
            <a:off x="7143115" y="1283335"/>
            <a:ext cx="4023360" cy="1570990"/>
          </a:xfrm>
          <a:prstGeom prst="roundRect">
            <a:avLst>
              <a:gd name="adj" fmla="val 5482"/>
            </a:avLst>
          </a:prstGeom>
          <a:solidFill>
            <a:schemeClr val="tx1"/>
          </a:solid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蓝牙激活请求</a:t>
            </a:r>
            <a:r>
              <a:rPr lang="en-US" altLang="zh-CN" sz="1000" kern="0" dirty="0">
                <a:solidFill>
                  <a:schemeClr val="bg1"/>
                </a:solidFill>
                <a:latin typeface="微软雅黑" panose="020B0503020204020204" pitchFamily="34" charset="-122"/>
                <a:ea typeface="微软雅黑" panose="020B0503020204020204" pitchFamily="34" charset="-122"/>
              </a:rPr>
              <a:t>(TBox</a:t>
            </a:r>
            <a:r>
              <a:rPr lang="zh-CN" altLang="en-US" sz="1000" kern="0" dirty="0">
                <a:solidFill>
                  <a:schemeClr val="bg1"/>
                </a:solidFill>
                <a:latin typeface="微软雅黑" panose="020B0503020204020204" pitchFamily="34" charset="-122"/>
                <a:ea typeface="微软雅黑" panose="020B0503020204020204" pitchFamily="34" charset="-122"/>
              </a:rPr>
              <a:t>公钥加密</a:t>
            </a:r>
            <a:r>
              <a:rPr lang="en-US" altLang="zh-CN" sz="1000" kern="0" dirty="0">
                <a:solidFill>
                  <a:schemeClr val="bg1"/>
                </a:solidFill>
                <a:latin typeface="微软雅黑" panose="020B0503020204020204" pitchFamily="34" charset="-122"/>
                <a:ea typeface="微软雅黑" panose="020B0503020204020204" pitchFamily="34" charset="-122"/>
              </a:rPr>
              <a:t>)</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56" name="圆角矩形 55"/>
          <p:cNvSpPr/>
          <p:nvPr/>
        </p:nvSpPr>
        <p:spPr>
          <a:xfrm>
            <a:off x="10130790" y="1896110"/>
            <a:ext cx="912495" cy="897255"/>
          </a:xfrm>
          <a:prstGeom prst="roundRect">
            <a:avLst>
              <a:gd name="adj" fmla="val 7790"/>
            </a:avLst>
          </a:prstGeom>
          <a:solidFill>
            <a:schemeClr val="bg1">
              <a:lumMod val="5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defTabSz="914400"/>
            <a:r>
              <a:rPr lang="zh-CN" altLang="en-US" sz="1000" kern="0" dirty="0">
                <a:latin typeface="微软雅黑" panose="020B0503020204020204" pitchFamily="34" charset="-122"/>
                <a:ea typeface="微软雅黑" panose="020B0503020204020204" pitchFamily="34" charset="-122"/>
              </a:rPr>
              <a:t>授权凭证签名</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云端签名</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cxnSp>
        <p:nvCxnSpPr>
          <p:cNvPr id="57" name="直接箭头连接符 56"/>
          <p:cNvCxnSpPr>
            <a:endCxn id="56" idx="1"/>
          </p:cNvCxnSpPr>
          <p:nvPr/>
        </p:nvCxnSpPr>
        <p:spPr>
          <a:xfrm flipV="1">
            <a:off x="9243060" y="2345055"/>
            <a:ext cx="887730" cy="3175"/>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230110" y="1562100"/>
            <a:ext cx="680085" cy="237490"/>
          </a:xfrm>
          <a:prstGeom prst="roundRect">
            <a:avLst>
              <a:gd name="adj" fmla="val 7790"/>
            </a:avLst>
          </a:prstGeom>
          <a:solidFill>
            <a:schemeClr val="bg1">
              <a:lumMod val="5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noProof="0" dirty="0">
                <a:latin typeface="微软雅黑" panose="020B0503020204020204" pitchFamily="34" charset="-122"/>
                <a:ea typeface="微软雅黑" panose="020B0503020204020204" pitchFamily="34" charset="-122"/>
              </a:rPr>
              <a:t>用户</a:t>
            </a:r>
            <a:r>
              <a:rPr lang="en-US" altLang="zh-CN" sz="1000" kern="0" noProof="0" dirty="0">
                <a:latin typeface="微软雅黑" panose="020B0503020204020204" pitchFamily="34" charset="-122"/>
                <a:ea typeface="微软雅黑" panose="020B0503020204020204" pitchFamily="34" charset="-122"/>
              </a:rPr>
              <a:t>ID</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0" name="圆角矩形 59"/>
          <p:cNvSpPr/>
          <p:nvPr/>
        </p:nvSpPr>
        <p:spPr>
          <a:xfrm>
            <a:off x="9423400" y="1575435"/>
            <a:ext cx="680085" cy="237490"/>
          </a:xfrm>
          <a:prstGeom prst="roundRect">
            <a:avLst>
              <a:gd name="adj" fmla="val 7790"/>
            </a:avLst>
          </a:prstGeom>
          <a:solidFill>
            <a:schemeClr val="bg1">
              <a:lumMod val="5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kumimoji="0" lang="zh-CN" altLang="en-US" sz="1000" b="0" i="0" u="none" strike="dblStrike" kern="0" cap="none" spc="0" normalizeH="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dblStrike" kern="0" cap="none" spc="0" normalizeH="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 name="圆角矩形 60"/>
          <p:cNvSpPr/>
          <p:nvPr/>
        </p:nvSpPr>
        <p:spPr>
          <a:xfrm>
            <a:off x="7143115" y="3209925"/>
            <a:ext cx="4023360" cy="1584325"/>
          </a:xfrm>
          <a:prstGeom prst="roundRect">
            <a:avLst>
              <a:gd name="adj" fmla="val 5482"/>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latin typeface="微软雅黑" panose="020B0503020204020204" pitchFamily="34" charset="-122"/>
                <a:ea typeface="微软雅黑" panose="020B0503020204020204" pitchFamily="34" charset="-122"/>
              </a:rPr>
              <a:t>蓝牙激活请求</a:t>
            </a:r>
            <a:r>
              <a:rPr lang="en-US" altLang="zh-CN" sz="1000" kern="0" dirty="0">
                <a:latin typeface="微软雅黑" panose="020B0503020204020204" pitchFamily="34" charset="-122"/>
                <a:ea typeface="微软雅黑" panose="020B0503020204020204" pitchFamily="34" charset="-122"/>
              </a:rPr>
              <a:t>(</a:t>
            </a:r>
            <a:r>
              <a:rPr lang="zh-CN" altLang="en-US" sz="1000" kern="0" dirty="0">
                <a:latin typeface="微软雅黑" panose="020B0503020204020204" pitchFamily="34" charset="-122"/>
                <a:ea typeface="微软雅黑" panose="020B0503020204020204" pitchFamily="34" charset="-122"/>
              </a:rPr>
              <a:t>已解密</a:t>
            </a:r>
            <a:r>
              <a:rPr lang="en-US" altLang="zh-CN" sz="1000" kern="0" dirty="0">
                <a:latin typeface="微软雅黑" panose="020B0503020204020204" pitchFamily="34" charset="-122"/>
                <a:ea typeface="微软雅黑" panose="020B0503020204020204" pitchFamily="34" charset="-122"/>
              </a:rPr>
              <a:t>)</a:t>
            </a:r>
            <a:endParaRPr lang="zh-CN" altLang="en-US" sz="1000" kern="0" dirty="0">
              <a:latin typeface="微软雅黑" panose="020B0503020204020204" pitchFamily="34" charset="-122"/>
              <a:ea typeface="微软雅黑" panose="020B0503020204020204" pitchFamily="34" charset="-122"/>
            </a:endParaRPr>
          </a:p>
        </p:txBody>
      </p:sp>
      <p:sp>
        <p:nvSpPr>
          <p:cNvPr id="62" name="圆角矩形 61"/>
          <p:cNvSpPr/>
          <p:nvPr/>
        </p:nvSpPr>
        <p:spPr>
          <a:xfrm>
            <a:off x="10208260" y="3975100"/>
            <a:ext cx="890270" cy="664845"/>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平台签名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cxnSp>
        <p:nvCxnSpPr>
          <p:cNvPr id="63" name="直接箭头连接符 62"/>
          <p:cNvCxnSpPr>
            <a:stCxn id="55" idx="2"/>
            <a:endCxn id="61" idx="0"/>
          </p:cNvCxnSpPr>
          <p:nvPr/>
        </p:nvCxnSpPr>
        <p:spPr>
          <a:xfrm>
            <a:off x="9154795" y="2854325"/>
            <a:ext cx="0" cy="355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190990" y="3015615"/>
            <a:ext cx="1145540" cy="153670"/>
          </a:xfrm>
          <a:prstGeom prst="rect">
            <a:avLst/>
          </a:prstGeom>
          <a:noFill/>
        </p:spPr>
        <p:txBody>
          <a:bodyPr wrap="square" lIns="0" tIns="0" rIns="0" bIns="0" rtlCol="0">
            <a:spAutoFit/>
          </a:bodyPr>
          <a:lstStyle/>
          <a:p>
            <a:pPr marL="0" marR="0" indent="0" defTabSz="914400" eaLnBrk="1" fontAlgn="auto" latinLnBrk="0" hangingPunct="1">
              <a:lnSpc>
                <a:spcPct val="100000"/>
              </a:lnSpc>
              <a:spcBef>
                <a:spcPts val="0"/>
              </a:spcBef>
              <a:spcAft>
                <a:spcPts val="0"/>
              </a:spcAft>
              <a:buClrTx/>
              <a:buSzTx/>
              <a:buFontTx/>
              <a:buNone/>
            </a:pPr>
            <a:r>
              <a:rPr kumimoji="0" lang="en-US" altLang="zh-CN"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TBox</a:t>
            </a:r>
            <a:r>
              <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私钥解密</a:t>
            </a:r>
            <a:endPar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6" name="文本框 65"/>
          <p:cNvSpPr txBox="1"/>
          <p:nvPr/>
        </p:nvSpPr>
        <p:spPr>
          <a:xfrm>
            <a:off x="8155940" y="4904740"/>
            <a:ext cx="1145540" cy="153670"/>
          </a:xfrm>
          <a:prstGeom prst="rect">
            <a:avLst/>
          </a:prstGeom>
          <a:noFill/>
        </p:spPr>
        <p:txBody>
          <a:bodyPr wrap="square" lIns="0" tIns="0" rIns="0" bIns="0" rtlCol="0">
            <a:spAutoFit/>
          </a:bodyPr>
          <a:lstStyle/>
          <a:p>
            <a:pPr marL="0" marR="0" indent="0" defTabSz="914400" eaLnBrk="1" fontAlgn="auto" latinLnBrk="0" hangingPunct="1">
              <a:lnSpc>
                <a:spcPct val="100000"/>
              </a:lnSpc>
              <a:spcBef>
                <a:spcPts val="0"/>
              </a:spcBef>
              <a:spcAft>
                <a:spcPts val="0"/>
              </a:spcAft>
              <a:buClrTx/>
              <a:buSzTx/>
              <a:buFontTx/>
              <a:buNone/>
            </a:pPr>
            <a:r>
              <a:rPr kumimoji="0" lang="en-US" altLang="zh-CN"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TBox</a:t>
            </a:r>
            <a:r>
              <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私钥解密</a:t>
            </a:r>
            <a:endPar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7" name="圆角矩形 66"/>
          <p:cNvSpPr/>
          <p:nvPr/>
        </p:nvSpPr>
        <p:spPr>
          <a:xfrm>
            <a:off x="8155940" y="1575435"/>
            <a:ext cx="996315" cy="237490"/>
          </a:xfrm>
          <a:prstGeom prst="roundRect">
            <a:avLst>
              <a:gd name="adj" fmla="val 7790"/>
            </a:avLst>
          </a:prstGeom>
          <a:solidFill>
            <a:schemeClr val="bg1">
              <a:lumMod val="5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防重放随机数</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8" name="圆角矩形 67"/>
          <p:cNvSpPr/>
          <p:nvPr/>
        </p:nvSpPr>
        <p:spPr>
          <a:xfrm>
            <a:off x="7285355" y="3558540"/>
            <a:ext cx="68008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用户ID</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70" name="圆角矩形 69"/>
          <p:cNvSpPr/>
          <p:nvPr/>
        </p:nvSpPr>
        <p:spPr>
          <a:xfrm>
            <a:off x="9342755" y="3558540"/>
            <a:ext cx="68008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71" name="圆角矩形 70"/>
          <p:cNvSpPr/>
          <p:nvPr/>
        </p:nvSpPr>
        <p:spPr>
          <a:xfrm>
            <a:off x="8158480" y="3558540"/>
            <a:ext cx="99631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防重放随机数</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cxnSp>
        <p:nvCxnSpPr>
          <p:cNvPr id="72" name="肘形连接符 71"/>
          <p:cNvCxnSpPr>
            <a:stCxn id="62" idx="2"/>
            <a:endCxn id="93" idx="0"/>
          </p:cNvCxnSpPr>
          <p:nvPr/>
        </p:nvCxnSpPr>
        <p:spPr>
          <a:xfrm rot="5400000">
            <a:off x="9418320" y="4298950"/>
            <a:ext cx="894080" cy="157607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109" idx="2"/>
            <a:endCxn id="93" idx="0"/>
          </p:cNvCxnSpPr>
          <p:nvPr/>
        </p:nvCxnSpPr>
        <p:spPr>
          <a:xfrm rot="5400000" flipV="1">
            <a:off x="8457565" y="4914265"/>
            <a:ext cx="785495" cy="454025"/>
          </a:xfrm>
          <a:prstGeom prst="bentConnector3">
            <a:avLst>
              <a:gd name="adj1" fmla="val 5004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9342755" y="4904740"/>
            <a:ext cx="1374140" cy="153670"/>
          </a:xfrm>
          <a:prstGeom prst="rect">
            <a:avLst/>
          </a:prstGeom>
          <a:noFill/>
        </p:spPr>
        <p:txBody>
          <a:bodyPr wrap="square" lIns="0" tIns="0" rIns="0" bIns="0" rtlCol="0">
            <a:spAutoFit/>
          </a:bodyPr>
          <a:lstStyle/>
          <a:p>
            <a:pPr marL="0" marR="0" indent="0" defTabSz="914400" eaLnBrk="1" fontAlgn="auto" latinLnBrk="0" hangingPunct="1">
              <a:lnSpc>
                <a:spcPct val="100000"/>
              </a:lnSpc>
              <a:spcBef>
                <a:spcPts val="0"/>
              </a:spcBef>
              <a:spcAft>
                <a:spcPts val="0"/>
              </a:spcAft>
              <a:buClrTx/>
              <a:buSzTx/>
              <a:buFontTx/>
              <a:buNone/>
            </a:pPr>
            <a:r>
              <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车主</a:t>
            </a:r>
            <a:r>
              <a:rPr kumimoji="0" lang="en-US" altLang="zh-CN"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平台公钥验证签名</a:t>
            </a:r>
            <a:endParaRPr kumimoji="0" lang="zh-CN" altLang="en-US" sz="1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矩形 95"/>
          <p:cNvSpPr/>
          <p:nvPr/>
        </p:nvSpPr>
        <p:spPr>
          <a:xfrm>
            <a:off x="1757680" y="4136390"/>
            <a:ext cx="100584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0" name="圆角矩形 99"/>
          <p:cNvSpPr/>
          <p:nvPr/>
        </p:nvSpPr>
        <p:spPr>
          <a:xfrm>
            <a:off x="347345" y="3865880"/>
            <a:ext cx="120523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solidFill>
                  <a:schemeClr val="tx1"/>
                </a:solidFill>
                <a:latin typeface="微软雅黑" panose="020B0503020204020204" pitchFamily="34" charset="-122"/>
                <a:ea typeface="微软雅黑" panose="020B0503020204020204" pitchFamily="34" charset="-122"/>
              </a:rPr>
              <a:t>蓝牙钥匙有效期</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01" name="矩形 100"/>
          <p:cNvSpPr/>
          <p:nvPr/>
        </p:nvSpPr>
        <p:spPr>
          <a:xfrm>
            <a:off x="2437765" y="3917950"/>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 name="矩形 101"/>
          <p:cNvSpPr/>
          <p:nvPr/>
        </p:nvSpPr>
        <p:spPr>
          <a:xfrm>
            <a:off x="3041015" y="3907790"/>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3" name="圆角矩形 102"/>
          <p:cNvSpPr/>
          <p:nvPr/>
        </p:nvSpPr>
        <p:spPr>
          <a:xfrm>
            <a:off x="7248525" y="1903730"/>
            <a:ext cx="2755265" cy="882650"/>
          </a:xfrm>
          <a:prstGeom prst="roundRect">
            <a:avLst>
              <a:gd name="adj" fmla="val 7790"/>
            </a:avLst>
          </a:prstGeom>
          <a:ln>
            <a:solidFill>
              <a:schemeClr val="bg1"/>
            </a:solidFill>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latin typeface="微软雅黑" panose="020B0503020204020204" pitchFamily="34" charset="-122"/>
                <a:ea typeface="微软雅黑" panose="020B0503020204020204" pitchFamily="34" charset="-122"/>
              </a:rPr>
              <a:t>授权凭证</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TBox</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公钥加密</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04" name="矩形 103"/>
          <p:cNvSpPr/>
          <p:nvPr/>
        </p:nvSpPr>
        <p:spPr>
          <a:xfrm>
            <a:off x="7280910" y="2350135"/>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6" name="矩形 105"/>
          <p:cNvSpPr/>
          <p:nvPr/>
        </p:nvSpPr>
        <p:spPr>
          <a:xfrm>
            <a:off x="7301230" y="2569210"/>
            <a:ext cx="974725"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7" name="矩形 106"/>
          <p:cNvSpPr/>
          <p:nvPr/>
        </p:nvSpPr>
        <p:spPr>
          <a:xfrm>
            <a:off x="7929245" y="2350135"/>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8" name="矩形 107"/>
          <p:cNvSpPr/>
          <p:nvPr/>
        </p:nvSpPr>
        <p:spPr>
          <a:xfrm>
            <a:off x="8609965" y="2339975"/>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9" name="圆角矩形 108"/>
          <p:cNvSpPr/>
          <p:nvPr/>
        </p:nvSpPr>
        <p:spPr>
          <a:xfrm>
            <a:off x="7241540" y="3865880"/>
            <a:ext cx="2763520" cy="882650"/>
          </a:xfrm>
          <a:prstGeom prst="roundRect">
            <a:avLst>
              <a:gd name="adj" fmla="val 7790"/>
            </a:avLst>
          </a:prstGeom>
          <a:ln>
            <a:solidFill>
              <a:schemeClr val="bg1"/>
            </a:solidFill>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lang="zh-CN" altLang="en-US" sz="1000" kern="0" dirty="0">
                <a:latin typeface="微软雅黑" panose="020B0503020204020204" pitchFamily="34" charset="-122"/>
                <a:ea typeface="微软雅黑" panose="020B0503020204020204" pitchFamily="34" charset="-122"/>
              </a:rPr>
              <a:t>授权凭证</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TBox</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公钥加密</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10" name="矩形 109"/>
          <p:cNvSpPr/>
          <p:nvPr/>
        </p:nvSpPr>
        <p:spPr>
          <a:xfrm>
            <a:off x="7268624" y="4307205"/>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2" name="矩形 111"/>
          <p:cNvSpPr/>
          <p:nvPr/>
        </p:nvSpPr>
        <p:spPr>
          <a:xfrm>
            <a:off x="7268845" y="4525645"/>
            <a:ext cx="100711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3" name="矩形 112"/>
          <p:cNvSpPr/>
          <p:nvPr/>
        </p:nvSpPr>
        <p:spPr>
          <a:xfrm>
            <a:off x="7921625" y="4312920"/>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4" name="矩形 113"/>
          <p:cNvSpPr/>
          <p:nvPr/>
        </p:nvSpPr>
        <p:spPr>
          <a:xfrm>
            <a:off x="8602345" y="4302760"/>
            <a:ext cx="58166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15" name="直接箭头连接符 114"/>
          <p:cNvCxnSpPr>
            <a:stCxn id="109" idx="3"/>
            <a:endCxn id="62" idx="1"/>
          </p:cNvCxnSpPr>
          <p:nvPr/>
        </p:nvCxnSpPr>
        <p:spPr>
          <a:xfrm>
            <a:off x="10005060" y="4307205"/>
            <a:ext cx="203200" cy="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643577" y="3880378"/>
            <a:ext cx="581432" cy="178738"/>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权限清单</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4" name="矩形 73"/>
          <p:cNvSpPr/>
          <p:nvPr/>
        </p:nvSpPr>
        <p:spPr>
          <a:xfrm>
            <a:off x="1809529" y="3613874"/>
            <a:ext cx="581562" cy="178420"/>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矩形 74"/>
          <p:cNvSpPr/>
          <p:nvPr/>
        </p:nvSpPr>
        <p:spPr>
          <a:xfrm>
            <a:off x="9236657" y="2339868"/>
            <a:ext cx="581432" cy="178738"/>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权限清单</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矩形 75"/>
          <p:cNvSpPr/>
          <p:nvPr/>
        </p:nvSpPr>
        <p:spPr>
          <a:xfrm>
            <a:off x="7261004" y="2031454"/>
            <a:ext cx="581562" cy="178420"/>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7" name="矩形 76"/>
          <p:cNvSpPr/>
          <p:nvPr/>
        </p:nvSpPr>
        <p:spPr>
          <a:xfrm>
            <a:off x="3459480" y="3613785"/>
            <a:ext cx="76581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8" name="矩形 77"/>
          <p:cNvSpPr/>
          <p:nvPr/>
        </p:nvSpPr>
        <p:spPr>
          <a:xfrm>
            <a:off x="8997315" y="4065270"/>
            <a:ext cx="76581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9" name="矩形 78"/>
          <p:cNvSpPr/>
          <p:nvPr/>
        </p:nvSpPr>
        <p:spPr>
          <a:xfrm>
            <a:off x="7268624" y="4059644"/>
            <a:ext cx="581562" cy="178420"/>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矩形 79"/>
          <p:cNvSpPr/>
          <p:nvPr/>
        </p:nvSpPr>
        <p:spPr>
          <a:xfrm>
            <a:off x="9112885" y="2031365"/>
            <a:ext cx="76581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4" name="矩形 83"/>
          <p:cNvSpPr/>
          <p:nvPr/>
        </p:nvSpPr>
        <p:spPr>
          <a:xfrm>
            <a:off x="9232212" y="4265188"/>
            <a:ext cx="581432" cy="178738"/>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权限清单</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5" name="圆角矩形 84"/>
          <p:cNvSpPr/>
          <p:nvPr/>
        </p:nvSpPr>
        <p:spPr>
          <a:xfrm>
            <a:off x="1752600" y="2201545"/>
            <a:ext cx="2553970" cy="1186180"/>
          </a:xfrm>
          <a:prstGeom prst="roundRect">
            <a:avLst>
              <a:gd name="adj" fmla="val 7790"/>
            </a:avLst>
          </a:prstGeom>
          <a:ln>
            <a:solidFill>
              <a:schemeClr val="bg1"/>
            </a:solidFill>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algn="ctr" defTabSz="914400"/>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加密的蓝牙钥匙</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被授权人</a:t>
            </a: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App</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公钥加密</a:t>
            </a:r>
            <a:endPar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6" name="矩形 85"/>
          <p:cNvSpPr/>
          <p:nvPr/>
        </p:nvSpPr>
        <p:spPr>
          <a:xfrm>
            <a:off x="3459480" y="2750820"/>
            <a:ext cx="766445"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蓝牙钥匙（公钥加密</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7" name="圆角矩形 86"/>
          <p:cNvSpPr/>
          <p:nvPr/>
        </p:nvSpPr>
        <p:spPr>
          <a:xfrm>
            <a:off x="4510405" y="2557780"/>
            <a:ext cx="1096010" cy="473075"/>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云端签名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cxnSp>
        <p:nvCxnSpPr>
          <p:cNvPr id="88" name="直接箭头连接符 87"/>
          <p:cNvCxnSpPr>
            <a:stCxn id="85" idx="3"/>
            <a:endCxn id="87" idx="1"/>
          </p:cNvCxnSpPr>
          <p:nvPr/>
        </p:nvCxnSpPr>
        <p:spPr>
          <a:xfrm>
            <a:off x="4306570" y="2794635"/>
            <a:ext cx="20383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855884" y="2750909"/>
            <a:ext cx="581562" cy="178420"/>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0" name="矩形 89"/>
          <p:cNvSpPr/>
          <p:nvPr/>
        </p:nvSpPr>
        <p:spPr>
          <a:xfrm>
            <a:off x="2602230" y="2750820"/>
            <a:ext cx="742950" cy="178435"/>
          </a:xfrm>
          <a:prstGeom prst="rect">
            <a:avLst/>
          </a:prstGeom>
          <a:noFill/>
          <a:ln w="12700" cap="flat" cmpd="sng" algn="ctr">
            <a:solidFill>
              <a:schemeClr val="bg2"/>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3" name="圆角矩形 92"/>
          <p:cNvSpPr/>
          <p:nvPr/>
        </p:nvSpPr>
        <p:spPr>
          <a:xfrm>
            <a:off x="7437755" y="5534025"/>
            <a:ext cx="3279140" cy="894080"/>
          </a:xfrm>
          <a:prstGeom prst="roundRect">
            <a:avLst>
              <a:gd name="adj" fmla="val 7790"/>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lstStyle/>
          <a:p>
            <a:pPr lvl="0" algn="ctr" defTabSz="914400">
              <a:spcBef>
                <a:spcPts val="0"/>
              </a:spcBef>
              <a:spcAft>
                <a:spcPts val="0"/>
              </a:spcAft>
              <a:buClrTx/>
              <a:buSzTx/>
              <a:buFontTx/>
            </a:pPr>
            <a:r>
              <a:rPr lang="zh-CN" altLang="en-US" sz="1000" kern="0" noProof="0" dirty="0">
                <a:ln>
                  <a:noFill/>
                </a:ln>
                <a:effectLst/>
                <a:uLnTx/>
                <a:uFillTx/>
                <a:latin typeface="微软雅黑" panose="020B0503020204020204" pitchFamily="34" charset="-122"/>
                <a:ea typeface="微软雅黑" panose="020B0503020204020204" pitchFamily="34" charset="-122"/>
                <a:sym typeface="+mn-ea"/>
              </a:rPr>
              <a:t>授权凭证</a:t>
            </a:r>
            <a:endParaRPr lang="zh-CN" altLang="en-US" sz="1000" kern="0" noProof="0" dirty="0">
              <a:ln>
                <a:noFill/>
              </a:ln>
              <a:effectLst/>
              <a:uLnTx/>
              <a:uFillTx/>
              <a:latin typeface="微软雅黑" panose="020B0503020204020204" pitchFamily="34" charset="-122"/>
              <a:ea typeface="微软雅黑" panose="020B0503020204020204" pitchFamily="34" charset="-122"/>
              <a:sym typeface="+mn-ea"/>
            </a:endParaRPr>
          </a:p>
          <a:p>
            <a:pPr lvl="0" algn="ctr" defTabSz="914400">
              <a:spcBef>
                <a:spcPts val="0"/>
              </a:spcBef>
              <a:spcAft>
                <a:spcPts val="0"/>
              </a:spcAft>
              <a:buClrTx/>
              <a:buSzTx/>
              <a:buFontTx/>
            </a:pPr>
            <a:r>
              <a:rPr lang="zh-CN" altLang="en-US" sz="1000" kern="0" noProof="0" dirty="0">
                <a:ln>
                  <a:noFill/>
                </a:ln>
                <a:effectLst/>
                <a:uLnTx/>
                <a:uFillTx/>
                <a:latin typeface="微软雅黑" panose="020B0503020204020204" pitchFamily="34" charset="-122"/>
                <a:ea typeface="微软雅黑" panose="020B0503020204020204" pitchFamily="34" charset="-122"/>
                <a:sym typeface="+mn-ea"/>
              </a:rPr>
              <a:t>(已解密)</a:t>
            </a:r>
            <a:endParaRPr lang="zh-CN" altLang="en-US" sz="1000" kern="0"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94" name="矩形 93"/>
          <p:cNvSpPr/>
          <p:nvPr/>
        </p:nvSpPr>
        <p:spPr>
          <a:xfrm>
            <a:off x="7626985" y="595185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8" name="矩形 97"/>
          <p:cNvSpPr/>
          <p:nvPr/>
        </p:nvSpPr>
        <p:spPr>
          <a:xfrm>
            <a:off x="7647305" y="6170930"/>
            <a:ext cx="113284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9" name="矩形 98"/>
          <p:cNvSpPr/>
          <p:nvPr/>
        </p:nvSpPr>
        <p:spPr>
          <a:xfrm>
            <a:off x="8275320" y="595185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1" name="矩形 120"/>
          <p:cNvSpPr/>
          <p:nvPr/>
        </p:nvSpPr>
        <p:spPr>
          <a:xfrm>
            <a:off x="8956040" y="595185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3" name="矩形 122"/>
          <p:cNvSpPr/>
          <p:nvPr/>
        </p:nvSpPr>
        <p:spPr>
          <a:xfrm>
            <a:off x="9626547" y="5951748"/>
            <a:ext cx="581432" cy="178738"/>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权限清单</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4" name="矩形 123"/>
          <p:cNvSpPr/>
          <p:nvPr/>
        </p:nvSpPr>
        <p:spPr>
          <a:xfrm>
            <a:off x="9777730" y="5628005"/>
            <a:ext cx="76581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用户</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5" name="矩形 124"/>
          <p:cNvSpPr/>
          <p:nvPr/>
        </p:nvSpPr>
        <p:spPr>
          <a:xfrm>
            <a:off x="7500399" y="5628094"/>
            <a:ext cx="581562" cy="178420"/>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6" name="矩形 125"/>
          <p:cNvSpPr/>
          <p:nvPr/>
        </p:nvSpPr>
        <p:spPr>
          <a:xfrm>
            <a:off x="10048187" y="6170823"/>
            <a:ext cx="581432" cy="178738"/>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8" name="矩形 127"/>
          <p:cNvSpPr/>
          <p:nvPr/>
        </p:nvSpPr>
        <p:spPr>
          <a:xfrm>
            <a:off x="9343390" y="4519930"/>
            <a:ext cx="60325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9" name="矩形 128"/>
          <p:cNvSpPr/>
          <p:nvPr/>
        </p:nvSpPr>
        <p:spPr>
          <a:xfrm>
            <a:off x="9295130" y="2563495"/>
            <a:ext cx="60325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0" name="矩形 129"/>
          <p:cNvSpPr/>
          <p:nvPr/>
        </p:nvSpPr>
        <p:spPr>
          <a:xfrm>
            <a:off x="3232785" y="4136390"/>
            <a:ext cx="60325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1" name="文本框 130"/>
          <p:cNvSpPr txBox="1"/>
          <p:nvPr/>
        </p:nvSpPr>
        <p:spPr>
          <a:xfrm>
            <a:off x="381635" y="1283335"/>
            <a:ext cx="1528445" cy="368300"/>
          </a:xfrm>
          <a:prstGeom prst="rect">
            <a:avLst/>
          </a:prstGeom>
          <a:solidFill>
            <a:srgbClr val="FFC000"/>
          </a:solidFill>
        </p:spPr>
        <p:txBody>
          <a:bodyPr wrap="square" rtlCol="0">
            <a:spAutoFit/>
          </a:bodyPr>
          <a:lstStyle/>
          <a:p>
            <a:r>
              <a:rPr lang="en-US" altLang="zh-CN"/>
              <a:t>TSP-&gt;APP</a:t>
            </a:r>
            <a:endParaRPr lang="en-US" altLang="zh-CN"/>
          </a:p>
        </p:txBody>
      </p:sp>
      <p:sp>
        <p:nvSpPr>
          <p:cNvPr id="132" name="文本框 131"/>
          <p:cNvSpPr txBox="1"/>
          <p:nvPr/>
        </p:nvSpPr>
        <p:spPr>
          <a:xfrm>
            <a:off x="7179310" y="822960"/>
            <a:ext cx="2122170" cy="368300"/>
          </a:xfrm>
          <a:prstGeom prst="rect">
            <a:avLst/>
          </a:prstGeom>
          <a:solidFill>
            <a:srgbClr val="FFC000"/>
          </a:solidFill>
        </p:spPr>
        <p:txBody>
          <a:bodyPr wrap="square" rtlCol="0">
            <a:spAutoFit/>
          </a:bodyPr>
          <a:lstStyle/>
          <a:p>
            <a:r>
              <a:rPr lang="en-US" altLang="zh-CN"/>
              <a:t>APP-&gt;</a:t>
            </a:r>
            <a:r>
              <a:rPr lang="zh-CN" altLang="en-US"/>
              <a:t>车端蓝牙</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643890" y="169545"/>
            <a:ext cx="622871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业务流程</a:t>
            </a:r>
            <a:r>
              <a:rPr lang="en-US" altLang="zh-CN" sz="2400" b="1" dirty="0">
                <a:latin typeface="微软雅黑" panose="020B0503020204020204" pitchFamily="34" charset="-122"/>
                <a:ea typeface="微软雅黑" panose="020B0503020204020204" pitchFamily="34" charset="-122"/>
                <a:sym typeface="+mn-ea"/>
              </a:rPr>
              <a:t>&gt;&gt;</a:t>
            </a:r>
            <a:r>
              <a:rPr lang="zh-CN" altLang="zh-CN" sz="2400" b="1" dirty="0">
                <a:latin typeface="微软雅黑" panose="020B0503020204020204" pitchFamily="34" charset="-122"/>
                <a:ea typeface="微软雅黑" panose="020B0503020204020204" pitchFamily="34" charset="-122"/>
                <a:sym typeface="+mn-ea"/>
              </a:rPr>
              <a:t>激活数据格式</a:t>
            </a:r>
            <a:endParaRPr lang="zh-CN" altLang="zh-CN"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7</a:t>
            </a:r>
            <a:endParaRPr lang="en-US" sz="2400" b="1" dirty="0">
              <a:solidFill>
                <a:schemeClr val="bg1"/>
              </a:solidFill>
              <a:latin typeface="Calibri" panose="020F0502020204030204" charset="0"/>
            </a:endParaRPr>
          </a:p>
        </p:txBody>
      </p:sp>
      <p:sp>
        <p:nvSpPr>
          <p:cNvPr id="2" name="矩形 1"/>
          <p:cNvSpPr/>
          <p:nvPr/>
        </p:nvSpPr>
        <p:spPr>
          <a:xfrm>
            <a:off x="643890" y="638048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15" name="表格 14"/>
          <p:cNvGraphicFramePr/>
          <p:nvPr/>
        </p:nvGraphicFramePr>
        <p:xfrm>
          <a:off x="1161415" y="838835"/>
          <a:ext cx="10637520" cy="2613660"/>
        </p:xfrm>
        <a:graphic>
          <a:graphicData uri="http://schemas.openxmlformats.org/drawingml/2006/table">
            <a:tbl>
              <a:tblPr firstRow="1" bandRow="1">
                <a:tableStyleId>{5C22544A-7EE6-4342-B048-85BDC9FD1C3A}</a:tableStyleId>
              </a:tblPr>
              <a:tblGrid>
                <a:gridCol w="860425"/>
                <a:gridCol w="859155"/>
                <a:gridCol w="788035"/>
                <a:gridCol w="882015"/>
                <a:gridCol w="1122045"/>
                <a:gridCol w="999490"/>
                <a:gridCol w="930910"/>
                <a:gridCol w="976630"/>
                <a:gridCol w="953135"/>
                <a:gridCol w="1132840"/>
              </a:tblGrid>
              <a:tr h="468630">
                <a:tc gridSpan="9">
                  <a:txBody>
                    <a:bodyPr/>
                    <a:p>
                      <a:pPr algn="ctr">
                        <a:buNone/>
                      </a:pPr>
                      <a:r>
                        <a:rPr lang="zh-CN" altLang="en-US" sz="1400">
                          <a:solidFill>
                            <a:srgbClr val="FF0000"/>
                          </a:solidFill>
                          <a:sym typeface="+mn-ea"/>
                        </a:rPr>
                        <a:t>授权凭证</a:t>
                      </a:r>
                      <a:r>
                        <a:rPr lang="zh-CN" altLang="en-US" sz="1400">
                          <a:sym typeface="+mn-ea"/>
                        </a:rPr>
                        <a:t>（车端公钥加密以下数据）</a:t>
                      </a:r>
                      <a:endParaRPr lang="zh-CN" altLang="en-US" sz="1400">
                        <a:sym typeface="+mn-ea"/>
                      </a:endParaRPr>
                    </a:p>
                  </a:txBody>
                  <a:tcPr>
                    <a:solidFill>
                      <a:srgbClr val="4F81BD"/>
                    </a:solidFill>
                  </a:tcPr>
                </a:tc>
                <a:tc hMerge="1">
                  <a:tcPr/>
                </a:tc>
                <a:tc hMerge="1">
                  <a:tcPr/>
                </a:tc>
                <a:tc hMerge="1">
                  <a:tcPr/>
                </a:tc>
                <a:tc hMerge="1">
                  <a:tcPr/>
                </a:tc>
                <a:tc hMerge="1">
                  <a:tcPr/>
                </a:tc>
                <a:tc hMerge="1">
                  <a:tcPr/>
                </a:tc>
                <a:tc hMerge="1">
                  <a:tcPr/>
                </a:tc>
                <a:tc hMerge="1">
                  <a:tcPr/>
                </a:tc>
                <a:tc rowSpan="2">
                  <a:txBody>
                    <a:bodyPr/>
                    <a:p>
                      <a:pPr>
                        <a:buNone/>
                      </a:pPr>
                      <a:r>
                        <a:rPr lang="zh-CN" altLang="en-US" sz="1400">
                          <a:sym typeface="+mn-ea"/>
                        </a:rPr>
                        <a:t>授权凭证签名</a:t>
                      </a:r>
                      <a:endParaRPr lang="zh-CN" altLang="en-US" sz="1400">
                        <a:sym typeface="+mn-ea"/>
                      </a:endParaRPr>
                    </a:p>
                    <a:p>
                      <a:pPr>
                        <a:buNone/>
                      </a:pPr>
                      <a:endParaRPr lang="zh-CN" altLang="en-US" sz="1400"/>
                    </a:p>
                  </a:txBody>
                  <a:tcPr/>
                </a:tc>
              </a:tr>
              <a:tr h="468630">
                <a:tc>
                  <a:txBody>
                    <a:bodyPr/>
                    <a:p>
                      <a:pPr marL="0" marR="0" algn="l" rtl="0" eaLnBrk="1" fontAlgn="auto" latinLnBrk="0" hangingPunct="1">
                        <a:buNone/>
                      </a:pPr>
                      <a:r>
                        <a:rPr lang="zh-CN" altLang="en-US" sz="1400" b="1">
                          <a:solidFill>
                            <a:schemeClr val="lt1"/>
                          </a:solidFill>
                          <a:cs typeface="+mn-ea"/>
                          <a:sym typeface="+mn-ea"/>
                        </a:rPr>
                        <a:t>车辆</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用户ID</a:t>
                      </a:r>
                      <a:endParaRPr lang="zh-CN" altLang="en-US"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钥匙ID</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用户类型</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KEY</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开始时间</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结束时间</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功能权限</a:t>
                      </a:r>
                      <a:endParaRPr lang="zh-CN" altLang="en-US" sz="1400" b="1">
                        <a:solidFill>
                          <a:schemeClr val="lt1"/>
                        </a:solidFill>
                        <a:cs typeface="+mn-ea"/>
                      </a:endParaRPr>
                    </a:p>
                  </a:txBody>
                  <a:tcPr>
                    <a:solidFill>
                      <a:srgbClr val="4F81BD"/>
                    </a:solidFill>
                  </a:tcPr>
                </a:tc>
                <a:tc vMerge="1">
                  <a:tcPr/>
                </a:tc>
              </a:tr>
              <a:tr h="304800">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sz="1400">
                          <a:ea typeface="宋体" panose="02010600030101010101" pitchFamily="2" charset="-122"/>
                        </a:rPr>
                        <a:t>16</a:t>
                      </a:r>
                      <a:endParaRPr 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8</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N</a:t>
                      </a:r>
                      <a:endParaRPr lang="en-US" altLang="zh-CN" sz="1400">
                        <a:solidFill>
                          <a:schemeClr val="tx1"/>
                        </a:solidFill>
                        <a:ea typeface="宋体" panose="02010600030101010101" pitchFamily="2" charset="-122"/>
                      </a:endParaRPr>
                    </a:p>
                  </a:txBody>
                  <a:tcPr/>
                </a:tc>
              </a:tr>
              <a:tr h="1158240">
                <a:tc>
                  <a:txBody>
                    <a:bodyPr/>
                    <a:p>
                      <a:pPr>
                        <a:buNone/>
                      </a:pPr>
                      <a:r>
                        <a:rPr lang="zh-CN" altLang="en-US" sz="1400"/>
                        <a:t>车架号</a:t>
                      </a:r>
                      <a:endParaRPr lang="zh-CN" altLang="en-US" sz="1400"/>
                    </a:p>
                  </a:txBody>
                  <a:tcPr/>
                </a:tc>
                <a:tc>
                  <a:txBody>
                    <a:bodyPr/>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r>
                        <a:rPr lang="en-US" altLang="zh-CN" sz="1400">
                          <a:sym typeface="+mn-ea"/>
                        </a:rPr>
                        <a:t>0.</a:t>
                      </a:r>
                      <a:r>
                        <a:rPr lang="zh-CN" altLang="en-US" sz="1400">
                          <a:sym typeface="+mn-ea"/>
                        </a:rPr>
                        <a:t>无效 </a:t>
                      </a:r>
                      <a:endParaRPr lang="zh-CN" altLang="en-US" sz="1400">
                        <a:sym typeface="+mn-ea"/>
                      </a:endParaRPr>
                    </a:p>
                    <a:p>
                      <a:pPr>
                        <a:buNone/>
                      </a:pPr>
                      <a:r>
                        <a:rPr lang="en-US" altLang="zh-CN" sz="1400">
                          <a:sym typeface="+mn-ea"/>
                        </a:rPr>
                        <a:t>1.</a:t>
                      </a:r>
                      <a:r>
                        <a:rPr lang="zh-CN" altLang="en-US" sz="1400">
                          <a:sym typeface="+mn-ea"/>
                        </a:rPr>
                        <a:t>车主</a:t>
                      </a:r>
                      <a:endParaRPr lang="zh-CN" altLang="en-US" sz="1400">
                        <a:sym typeface="+mn-ea"/>
                      </a:endParaRPr>
                    </a:p>
                    <a:p>
                      <a:pPr>
                        <a:buNone/>
                      </a:pPr>
                      <a:r>
                        <a:rPr lang="en-US" altLang="zh-CN" sz="1400">
                          <a:sym typeface="+mn-ea"/>
                        </a:rPr>
                        <a:t>2.</a:t>
                      </a:r>
                      <a:r>
                        <a:rPr lang="zh-CN" altLang="en-US" sz="1400">
                          <a:ea typeface="宋体" panose="02010600030101010101" pitchFamily="2" charset="-122"/>
                          <a:sym typeface="+mn-ea"/>
                        </a:rPr>
                        <a:t>家人</a:t>
                      </a:r>
                      <a:endParaRPr lang="zh-CN" altLang="en-US" sz="1400">
                        <a:ea typeface="宋体" panose="02010600030101010101" pitchFamily="2" charset="-122"/>
                        <a:sym typeface="+mn-ea"/>
                      </a:endParaRPr>
                    </a:p>
                    <a:p>
                      <a:pPr>
                        <a:buNone/>
                      </a:pPr>
                      <a:r>
                        <a:rPr lang="en-US" altLang="zh-CN" sz="1400">
                          <a:sym typeface="+mn-ea"/>
                        </a:rPr>
                        <a:t>3.</a:t>
                      </a:r>
                      <a:r>
                        <a:rPr lang="zh-CN" altLang="en-US" sz="1400">
                          <a:ea typeface="宋体" panose="02010600030101010101" pitchFamily="2" charset="-122"/>
                          <a:sym typeface="+mn-ea"/>
                        </a:rPr>
                        <a:t>朋友</a:t>
                      </a:r>
                      <a:endParaRPr lang="zh-CN" altLang="en-US" sz="1400">
                        <a:ea typeface="宋体" panose="02010600030101010101" pitchFamily="2" charset="-122"/>
                        <a:sym typeface="+mn-ea"/>
                      </a:endParaRPr>
                    </a:p>
                    <a:p>
                      <a:pPr>
                        <a:buNone/>
                      </a:pPr>
                      <a:r>
                        <a:rPr lang="en-US" altLang="zh-CN" sz="1400">
                          <a:sym typeface="+mn-ea"/>
                        </a:rPr>
                        <a:t>4.</a:t>
                      </a:r>
                      <a:r>
                        <a:rPr lang="zh-CN" altLang="en-US" sz="1400">
                          <a:ea typeface="宋体" panose="02010600030101010101" pitchFamily="2" charset="-122"/>
                          <a:sym typeface="+mn-ea"/>
                        </a:rPr>
                        <a:t>其他</a:t>
                      </a:r>
                      <a:endParaRPr lang="zh-CN" altLang="en-US" sz="1400"/>
                    </a:p>
                  </a:txBody>
                  <a:tcPr/>
                </a:tc>
                <a:tc>
                  <a:txBody>
                    <a:bodyPr/>
                    <a:p>
                      <a:pPr>
                        <a:buNone/>
                      </a:pPr>
                      <a:r>
                        <a:rPr lang="zh-CN" altLang="en-US" sz="1400"/>
                        <a:t>蓝牙钥匙</a:t>
                      </a:r>
                      <a:r>
                        <a:rPr lang="en-US" altLang="zh-CN" sz="1400"/>
                        <a:t>KEY</a:t>
                      </a:r>
                      <a:endParaRPr lang="en-US" altLang="zh-CN" sz="1400"/>
                    </a:p>
                  </a:txBody>
                  <a:tcPr/>
                </a:tc>
                <a:tc>
                  <a:txBody>
                    <a:bodyPr/>
                    <a:p>
                      <a:pPr>
                        <a:buNone/>
                      </a:pPr>
                      <a:endParaRPr lang="zh-CN" altLang="en-US" sz="1400">
                        <a:ea typeface="宋体" panose="02010600030101010101" pitchFamily="2" charset="-122"/>
                      </a:endParaRPr>
                    </a:p>
                  </a:txBody>
                  <a:tcPr/>
                </a:tc>
                <a:tc>
                  <a:txBody>
                    <a:bodyPr/>
                    <a:p>
                      <a:pPr>
                        <a:buNone/>
                      </a:pPr>
                      <a:r>
                        <a:rPr lang="zh-CN" altLang="zh-CN" sz="1400" b="0">
                          <a:ea typeface="宋体" panose="02010600030101010101" pitchFamily="2" charset="-122"/>
                        </a:rPr>
                        <a:t>永久有效：</a:t>
                      </a:r>
                      <a:r>
                        <a:rPr lang="en-US" altLang="zh-CN" sz="1400" b="0"/>
                        <a:t>0xFFFFFFFF</a:t>
                      </a:r>
                      <a:endParaRPr lang="en-US" altLang="zh-CN" sz="1400" b="0"/>
                    </a:p>
                  </a:txBody>
                  <a:tcPr/>
                </a:tc>
                <a:tc>
                  <a:txBody>
                    <a:bodyPr/>
                    <a:p>
                      <a:pPr>
                        <a:buNone/>
                      </a:pPr>
                      <a:endParaRPr lang="zh-CN" altLang="en-US" sz="1400"/>
                    </a:p>
                  </a:txBody>
                  <a:tcPr/>
                </a:tc>
                <a:tc>
                  <a:txBody>
                    <a:bodyPr/>
                    <a:p>
                      <a:pPr>
                        <a:buNone/>
                      </a:pPr>
                      <a:r>
                        <a:rPr lang="zh-CN" altLang="en-US" sz="1400">
                          <a:sym typeface="+mn-ea"/>
                        </a:rPr>
                        <a:t>授权凭证数据区 云端签名</a:t>
                      </a:r>
                      <a:r>
                        <a:rPr lang="zh-CN" altLang="en-US" sz="1400">
                          <a:solidFill>
                            <a:srgbClr val="FF0000"/>
                          </a:solidFill>
                          <a:sym typeface="+mn-ea"/>
                        </a:rPr>
                        <a:t>（带公钥证书）</a:t>
                      </a:r>
                      <a:endParaRPr lang="zh-CN" altLang="en-US" sz="1400"/>
                    </a:p>
                  </a:txBody>
                  <a:tcPr/>
                </a:tc>
              </a:tr>
            </a:tbl>
          </a:graphicData>
        </a:graphic>
      </p:graphicFrame>
      <p:graphicFrame>
        <p:nvGraphicFramePr>
          <p:cNvPr id="16" name="表格 15"/>
          <p:cNvGraphicFramePr/>
          <p:nvPr/>
        </p:nvGraphicFramePr>
        <p:xfrm>
          <a:off x="1175385" y="4383405"/>
          <a:ext cx="7200265" cy="1219200"/>
        </p:xfrm>
        <a:graphic>
          <a:graphicData uri="http://schemas.openxmlformats.org/drawingml/2006/table">
            <a:tbl>
              <a:tblPr firstRow="1" bandRow="1">
                <a:tableStyleId>{5C22544A-7EE6-4342-B048-85BDC9FD1C3A}</a:tableStyleId>
              </a:tblPr>
              <a:tblGrid>
                <a:gridCol w="1114458"/>
                <a:gridCol w="1112887"/>
                <a:gridCol w="1208681"/>
                <a:gridCol w="988695"/>
                <a:gridCol w="1392742"/>
              </a:tblGrid>
              <a:tr h="304800">
                <a:tc gridSpan="5">
                  <a:txBody>
                    <a:bodyPr/>
                    <a:p>
                      <a:pPr algn="ctr">
                        <a:buNone/>
                      </a:pPr>
                      <a:r>
                        <a:rPr lang="zh-CN" altLang="en-US" sz="1400">
                          <a:sym typeface="+mn-ea"/>
                        </a:rPr>
                        <a:t>激活数据包（</a:t>
                      </a:r>
                      <a:r>
                        <a:rPr lang="en-US" altLang="zh-CN" sz="1400">
                          <a:sym typeface="+mn-ea"/>
                        </a:rPr>
                        <a:t>PKI </a:t>
                      </a:r>
                      <a:r>
                        <a:rPr lang="zh-CN" altLang="en-US" sz="1400">
                          <a:ea typeface="宋体" panose="02010600030101010101" pitchFamily="2" charset="-122"/>
                          <a:sym typeface="+mn-ea"/>
                        </a:rPr>
                        <a:t>对称密</a:t>
                      </a:r>
                      <a:r>
                        <a:rPr lang="zh-CN" altLang="en-US" sz="1400">
                          <a:sym typeface="+mn-ea"/>
                        </a:rPr>
                        <a:t>钥加密）</a:t>
                      </a:r>
                      <a:endParaRPr lang="zh-CN" altLang="en-US" sz="1400">
                        <a:sym typeface="+mn-ea"/>
                      </a:endParaRPr>
                    </a:p>
                  </a:txBody>
                  <a:tcPr>
                    <a:solidFill>
                      <a:srgbClr val="4F81BD"/>
                    </a:solidFill>
                  </a:tcPr>
                </a:tc>
                <a:tc hMerge="1">
                  <a:tcPr/>
                </a:tc>
                <a:tc hMerge="1">
                  <a:tcPr/>
                </a:tc>
                <a:tc hMerge="1">
                  <a:tcPr/>
                </a:tc>
                <a:tc hMerge="1">
                  <a:tcPr/>
                </a:tc>
              </a:tr>
              <a:tr h="304800">
                <a:tc>
                  <a:txBody>
                    <a:bodyPr/>
                    <a:p>
                      <a:pPr marL="0" marR="0" algn="l" rtl="0" eaLnBrk="1" fontAlgn="auto" latinLnBrk="0" hangingPunct="1">
                        <a:buNone/>
                      </a:pPr>
                      <a:r>
                        <a:rPr lang="zh-CN" altLang="en-US" sz="1400" b="1">
                          <a:solidFill>
                            <a:schemeClr val="lt1"/>
                          </a:solidFill>
                          <a:cs typeface="+mn-ea"/>
                          <a:sym typeface="+mn-ea"/>
                        </a:rPr>
                        <a:t>用户</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车端随机数</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rgbClr val="FF0000"/>
                          </a:solidFill>
                          <a:cs typeface="+mn-ea"/>
                        </a:rPr>
                        <a:t>授权凭证</a:t>
                      </a:r>
                      <a:endParaRPr lang="zh-CN" altLang="en-US" sz="1400" b="1">
                        <a:solidFill>
                          <a:srgbClr val="FF0000"/>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授权凭证签名</a:t>
                      </a:r>
                      <a:endParaRPr lang="zh-CN" altLang="en-US" sz="1400" b="1">
                        <a:solidFill>
                          <a:schemeClr val="lt1"/>
                        </a:solidFill>
                        <a:cs typeface="+mn-ea"/>
                      </a:endParaRPr>
                    </a:p>
                  </a:txBody>
                  <a:tcPr>
                    <a:solidFill>
                      <a:srgbClr val="4F81BD"/>
                    </a:solidFill>
                  </a:tcPr>
                </a:tc>
              </a:tr>
              <a:tr h="304800">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10</a:t>
                      </a:r>
                      <a:endParaRPr lang="en-US" altLang="zh-CN" sz="1400">
                        <a:solidFill>
                          <a:schemeClr val="tx1"/>
                        </a:solidFill>
                        <a:ea typeface="宋体" panose="02010600030101010101" pitchFamily="2" charset="-122"/>
                      </a:endParaRPr>
                    </a:p>
                  </a:txBody>
                  <a:tcPr/>
                </a:tc>
                <a:tc>
                  <a:txBody>
                    <a:bodyPr/>
                    <a:p>
                      <a:pPr algn="ctr">
                        <a:buNone/>
                      </a:pPr>
                      <a:r>
                        <a:rPr lang="en-US" altLang="en-US" sz="1400">
                          <a:ea typeface="宋体" panose="02010600030101010101" pitchFamily="2" charset="-122"/>
                        </a:rPr>
                        <a:t>256</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N</a:t>
                      </a:r>
                      <a:endParaRPr lang="en-US" altLang="zh-CN" sz="1400">
                        <a:solidFill>
                          <a:schemeClr val="tx1"/>
                        </a:solidFill>
                        <a:ea typeface="宋体" panose="02010600030101010101" pitchFamily="2" charset="-122"/>
                      </a:endParaRPr>
                    </a:p>
                  </a:txBody>
                  <a:tcPr/>
                </a:tc>
              </a:tr>
              <a:tr h="248920">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en-US" altLang="zh-CN" sz="1400" b="0"/>
                    </a:p>
                  </a:txBody>
                  <a:tcPr/>
                </a:tc>
                <a:tc>
                  <a:txBody>
                    <a:bodyPr/>
                    <a:p>
                      <a:pPr>
                        <a:buNone/>
                      </a:pPr>
                      <a:endParaRPr lang="zh-CN" altLang="en-US" sz="1400"/>
                    </a:p>
                  </a:txBody>
                  <a:tcPr/>
                </a:tc>
              </a:tr>
            </a:tbl>
          </a:graphicData>
        </a:graphic>
      </p:graphicFrame>
      <p:sp>
        <p:nvSpPr>
          <p:cNvPr id="17" name="左大括号 16"/>
          <p:cNvSpPr/>
          <p:nvPr/>
        </p:nvSpPr>
        <p:spPr>
          <a:xfrm rot="16200000">
            <a:off x="5457190" y="-441325"/>
            <a:ext cx="335915" cy="7767955"/>
          </a:xfrm>
          <a:prstGeom prst="leftBrace">
            <a:avLst>
              <a:gd name="adj1" fmla="val 8333"/>
              <a:gd name="adj2" fmla="val 5145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8" name="直接箭头连接符 17"/>
          <p:cNvCxnSpPr>
            <a:stCxn id="17" idx="1"/>
          </p:cNvCxnSpPr>
          <p:nvPr/>
        </p:nvCxnSpPr>
        <p:spPr>
          <a:xfrm flipH="1">
            <a:off x="5240655" y="3610610"/>
            <a:ext cx="497205" cy="1078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447030" y="3623945"/>
            <a:ext cx="2928620" cy="368300"/>
          </a:xfrm>
          <a:prstGeom prst="rect">
            <a:avLst/>
          </a:prstGeom>
          <a:noFill/>
        </p:spPr>
        <p:txBody>
          <a:bodyPr wrap="square" rtlCol="0">
            <a:spAutoFit/>
          </a:bodyPr>
          <a:p>
            <a:r>
              <a:rPr lang="zh-CN" altLang="en-US"/>
              <a:t>公钥加密后数据 </a:t>
            </a:r>
            <a:r>
              <a:rPr lang="en-US" altLang="zh-CN"/>
              <a:t>256yte</a:t>
            </a:r>
            <a:endParaRPr lang="zh-CN" altLang="en-US"/>
          </a:p>
        </p:txBody>
      </p:sp>
      <p:sp>
        <p:nvSpPr>
          <p:cNvPr id="20" name="左大括号 19"/>
          <p:cNvSpPr/>
          <p:nvPr/>
        </p:nvSpPr>
        <p:spPr>
          <a:xfrm rot="16200000">
            <a:off x="4607560" y="2605405"/>
            <a:ext cx="335280" cy="6329045"/>
          </a:xfrm>
          <a:prstGeom prst="leftBrace">
            <a:avLst>
              <a:gd name="adj1" fmla="val 8333"/>
              <a:gd name="adj2" fmla="val 5145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2991485" y="5937885"/>
            <a:ext cx="3568700" cy="368300"/>
          </a:xfrm>
          <a:prstGeom prst="rect">
            <a:avLst/>
          </a:prstGeom>
          <a:noFill/>
        </p:spPr>
        <p:txBody>
          <a:bodyPr wrap="square" rtlCol="0">
            <a:spAutoFit/>
          </a:bodyPr>
          <a:p>
            <a:r>
              <a:rPr lang="zh-CN" altLang="en-US"/>
              <a:t>激活数据包 公钥加密后 </a:t>
            </a:r>
            <a:r>
              <a:rPr lang="en-US" altLang="zh-CN"/>
              <a:t>xxx  byte</a:t>
            </a:r>
            <a:endParaRPr lang="en-US" altLang="zh-CN"/>
          </a:p>
        </p:txBody>
      </p:sp>
      <p:sp>
        <p:nvSpPr>
          <p:cNvPr id="23" name="文本框 22"/>
          <p:cNvSpPr txBox="1"/>
          <p:nvPr/>
        </p:nvSpPr>
        <p:spPr>
          <a:xfrm>
            <a:off x="50800" y="838835"/>
            <a:ext cx="1109980" cy="368300"/>
          </a:xfrm>
          <a:prstGeom prst="rect">
            <a:avLst/>
          </a:prstGeom>
          <a:solidFill>
            <a:srgbClr val="FFC000"/>
          </a:solidFill>
        </p:spPr>
        <p:txBody>
          <a:bodyPr wrap="square" rtlCol="0">
            <a:spAutoFit/>
          </a:bodyPr>
          <a:p>
            <a:r>
              <a:rPr lang="zh-CN" altLang="en-US"/>
              <a:t>云端下发</a:t>
            </a:r>
            <a:endParaRPr lang="zh-CN" altLang="en-US"/>
          </a:p>
        </p:txBody>
      </p:sp>
      <p:sp>
        <p:nvSpPr>
          <p:cNvPr id="24" name="文本框 23"/>
          <p:cNvSpPr txBox="1"/>
          <p:nvPr/>
        </p:nvSpPr>
        <p:spPr>
          <a:xfrm>
            <a:off x="50165" y="4015105"/>
            <a:ext cx="2484120" cy="368300"/>
          </a:xfrm>
          <a:prstGeom prst="rect">
            <a:avLst/>
          </a:prstGeom>
          <a:solidFill>
            <a:srgbClr val="FFC000"/>
          </a:solidFill>
        </p:spPr>
        <p:txBody>
          <a:bodyPr wrap="square" rtlCol="0">
            <a:spAutoFit/>
          </a:bodyPr>
          <a:p>
            <a:r>
              <a:rPr lang="en-US" altLang="zh-CN"/>
              <a:t>APP</a:t>
            </a:r>
            <a:r>
              <a:rPr lang="zh-CN" altLang="en-US"/>
              <a:t>组装的激活数据包</a:t>
            </a:r>
            <a:endParaRPr lang="zh-CN" altLang="en-US"/>
          </a:p>
        </p:txBody>
      </p:sp>
      <p:sp>
        <p:nvSpPr>
          <p:cNvPr id="25" name="文本框 24"/>
          <p:cNvSpPr txBox="1"/>
          <p:nvPr/>
        </p:nvSpPr>
        <p:spPr>
          <a:xfrm>
            <a:off x="342265" y="6496050"/>
            <a:ext cx="6831330" cy="306705"/>
          </a:xfrm>
          <a:prstGeom prst="rect">
            <a:avLst/>
          </a:prstGeom>
          <a:noFill/>
        </p:spPr>
        <p:txBody>
          <a:bodyPr wrap="square" rtlCol="0">
            <a:spAutoFit/>
          </a:bodyPr>
          <a:p>
            <a:r>
              <a:rPr lang="zh-CN" altLang="en-US" sz="1400"/>
              <a:t>注：授权凭证，每次激活码不一样，可保证激活数据包内容不一样，故不用加时间戳。</a:t>
            </a:r>
            <a:endParaRPr lang="zh-CN" altLang="en-US" sz="1400"/>
          </a:p>
        </p:txBody>
      </p:sp>
      <p:sp>
        <p:nvSpPr>
          <p:cNvPr id="26" name="文本框 25"/>
          <p:cNvSpPr txBox="1"/>
          <p:nvPr/>
        </p:nvSpPr>
        <p:spPr>
          <a:xfrm>
            <a:off x="8597900" y="4383405"/>
            <a:ext cx="3410585" cy="2306955"/>
          </a:xfrm>
          <a:prstGeom prst="rect">
            <a:avLst/>
          </a:prstGeom>
          <a:solidFill>
            <a:schemeClr val="accent2">
              <a:lumMod val="20000"/>
              <a:lumOff val="80000"/>
            </a:schemeClr>
          </a:solidFill>
        </p:spPr>
        <p:txBody>
          <a:bodyPr wrap="square" rtlCol="0">
            <a:spAutoFit/>
          </a:bodyPr>
          <a:p>
            <a:r>
              <a:rPr lang="zh-CN" altLang="en-US" sz="1200"/>
              <a:t>车端处理逻辑：</a:t>
            </a:r>
            <a:endParaRPr lang="zh-CN" altLang="en-US" sz="1200"/>
          </a:p>
          <a:p>
            <a:pPr marL="171450" indent="-171450">
              <a:buFont typeface="Wingdings" panose="05000000000000000000" charset="0"/>
              <a:buChar char=""/>
            </a:pPr>
            <a:r>
              <a:rPr lang="zh-CN" altLang="en-US" sz="1200"/>
              <a:t>对激活数据用相同密钥编号对称密钥解密；</a:t>
            </a:r>
            <a:endParaRPr lang="zh-CN" altLang="en-US" sz="1200"/>
          </a:p>
          <a:p>
            <a:pPr marL="171450" indent="-171450">
              <a:buFont typeface="Wingdings" panose="05000000000000000000" charset="0"/>
              <a:buChar char=""/>
            </a:pPr>
            <a:r>
              <a:rPr lang="zh-CN" altLang="en-US" sz="1200"/>
              <a:t>对比随机数是否一致；</a:t>
            </a:r>
            <a:endParaRPr lang="zh-CN" altLang="en-US" sz="1200"/>
          </a:p>
          <a:p>
            <a:pPr marL="171450" indent="-171450">
              <a:buFont typeface="Wingdings" panose="05000000000000000000" charset="0"/>
              <a:buChar char=""/>
            </a:pPr>
            <a:r>
              <a:rPr lang="zh-CN" altLang="en-US" sz="1200"/>
              <a:t>对授权凭证</a:t>
            </a:r>
            <a:r>
              <a:rPr lang="zh-CN" altLang="en-US" sz="1200">
                <a:sym typeface="+mn-ea"/>
              </a:rPr>
              <a:t>用</a:t>
            </a:r>
            <a:r>
              <a:rPr lang="en-US" altLang="zh-CN" sz="1200">
                <a:sym typeface="+mn-ea"/>
              </a:rPr>
              <a:t>TBOX</a:t>
            </a:r>
            <a:r>
              <a:rPr lang="zh-CN" altLang="en-US" sz="1200">
                <a:sym typeface="+mn-ea"/>
              </a:rPr>
              <a:t>私钥解密；</a:t>
            </a:r>
            <a:endParaRPr lang="zh-CN" altLang="en-US" sz="1200">
              <a:sym typeface="+mn-ea"/>
            </a:endParaRPr>
          </a:p>
          <a:p>
            <a:pPr marL="171450" indent="-171450">
              <a:buFont typeface="Wingdings" panose="05000000000000000000" charset="0"/>
              <a:buChar char=""/>
            </a:pPr>
            <a:r>
              <a:rPr lang="zh-CN" altLang="en-US" sz="1200"/>
              <a:t>云端验签是否一致；</a:t>
            </a:r>
            <a:endParaRPr lang="zh-CN" altLang="en-US" sz="1200"/>
          </a:p>
          <a:p>
            <a:pPr marL="171450" indent="-171450">
              <a:buFont typeface="Wingdings" panose="05000000000000000000" charset="0"/>
              <a:buChar char=""/>
            </a:pPr>
            <a:r>
              <a:rPr lang="zh-CN" altLang="en-US" sz="1200"/>
              <a:t>对比授权码 和 用户</a:t>
            </a:r>
            <a:r>
              <a:rPr lang="en-US" altLang="zh-CN" sz="1200"/>
              <a:t>ID </a:t>
            </a:r>
            <a:r>
              <a:rPr lang="zh-CN" altLang="en-US" sz="1200"/>
              <a:t>是否与授权凭证内数据一致；</a:t>
            </a:r>
            <a:endParaRPr lang="zh-CN" altLang="en-US" sz="1200"/>
          </a:p>
          <a:p>
            <a:pPr marL="171450" indent="-171450">
              <a:buFont typeface="Wingdings" panose="05000000000000000000" charset="0"/>
              <a:buChar char=""/>
            </a:pPr>
            <a:r>
              <a:rPr lang="zh-CN" altLang="en-US" sz="1200"/>
              <a:t>判断是否在授权（钥匙）有效期内</a:t>
            </a:r>
            <a:endParaRPr lang="zh-CN" altLang="en-US" sz="1200"/>
          </a:p>
          <a:p>
            <a:pPr marL="171450" indent="-171450">
              <a:buFont typeface="Wingdings" panose="05000000000000000000" charset="0"/>
              <a:buChar char=""/>
            </a:pPr>
            <a:r>
              <a:rPr lang="zh-CN" altLang="en-US" sz="1200"/>
              <a:t>判断授权码是否使用过；【每把授权钥匙存储？】</a:t>
            </a:r>
            <a:endParaRPr lang="zh-CN" altLang="en-US" sz="1200"/>
          </a:p>
          <a:p>
            <a:pPr marL="171450" indent="-171450">
              <a:buFont typeface="Wingdings" panose="05000000000000000000" charset="0"/>
              <a:buChar char=""/>
            </a:pPr>
            <a:r>
              <a:rPr lang="zh-CN" altLang="en-US" sz="1200"/>
              <a:t>判断</a:t>
            </a:r>
            <a:r>
              <a:rPr lang="en-US" altLang="zh-CN" sz="1200"/>
              <a:t>VIN</a:t>
            </a:r>
            <a:r>
              <a:rPr lang="zh-CN" altLang="en-US" sz="1200"/>
              <a:t>是否本车；</a:t>
            </a:r>
            <a:endParaRPr lang="zh-CN" altLang="en-US" sz="1200"/>
          </a:p>
          <a:p>
            <a:pPr marL="171450" indent="-171450">
              <a:buFont typeface="Wingdings" panose="05000000000000000000" charset="0"/>
              <a:buChar char=""/>
            </a:pPr>
            <a:r>
              <a:rPr lang="zh-CN" altLang="en-US" sz="1200"/>
              <a:t>以上都满足则激活成功，存储蓝牙钥匙</a:t>
            </a:r>
            <a:endParaRPr lang="zh-CN"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99884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数据格式</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8</a:t>
            </a:r>
            <a:endParaRPr lang="en-US" sz="2400" b="1" dirty="0">
              <a:solidFill>
                <a:schemeClr val="bg1"/>
              </a:solidFill>
              <a:latin typeface="Calibri" panose="020F0502020204030204" charset="0"/>
            </a:endParaRPr>
          </a:p>
        </p:txBody>
      </p:sp>
      <p:graphicFrame>
        <p:nvGraphicFramePr>
          <p:cNvPr id="24" name="表格 23"/>
          <p:cNvGraphicFramePr>
            <a:graphicFrameLocks noGrp="1"/>
          </p:cNvGraphicFramePr>
          <p:nvPr/>
        </p:nvGraphicFramePr>
        <p:xfrm>
          <a:off x="24765" y="788035"/>
          <a:ext cx="11562080" cy="5808980"/>
        </p:xfrm>
        <a:graphic>
          <a:graphicData uri="http://schemas.openxmlformats.org/drawingml/2006/table">
            <a:tbl>
              <a:tblPr firstRow="1" bandRow="1">
                <a:tableStyleId>{5C22544A-7EE6-4342-B048-85BDC9FD1C3A}</a:tableStyleId>
              </a:tblPr>
              <a:tblGrid>
                <a:gridCol w="834390"/>
                <a:gridCol w="851535"/>
                <a:gridCol w="700405"/>
                <a:gridCol w="2723515"/>
                <a:gridCol w="6452235"/>
              </a:tblGrid>
              <a:tr h="322580">
                <a:tc>
                  <a:txBody>
                    <a:bodyPr/>
                    <a:lstStyle/>
                    <a:p>
                      <a:r>
                        <a:rPr lang="zh-CN" altLang="en-US" sz="1400" dirty="0">
                          <a:latin typeface="微软雅黑" panose="020B0503020204020204" pitchFamily="34" charset="-122"/>
                          <a:ea typeface="微软雅黑" panose="020B0503020204020204" pitchFamily="34" charset="-122"/>
                        </a:rPr>
                        <a:t>字段</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sz="1400" dirty="0">
                          <a:latin typeface="微软雅黑" panose="020B0503020204020204" pitchFamily="34" charset="-122"/>
                          <a:ea typeface="微软雅黑" panose="020B0503020204020204" pitchFamily="34" charset="-122"/>
                        </a:rPr>
                        <a:t>字节数</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sz="1400" dirty="0">
                          <a:latin typeface="微软雅黑" panose="020B0503020204020204" pitchFamily="34" charset="-122"/>
                          <a:ea typeface="微软雅黑" panose="020B0503020204020204" pitchFamily="34" charset="-122"/>
                        </a:rPr>
                        <a:t>位</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sz="1400" dirty="0">
                          <a:latin typeface="微软雅黑" panose="020B0503020204020204" pitchFamily="34" charset="-122"/>
                          <a:ea typeface="微软雅黑" panose="020B0503020204020204" pitchFamily="34" charset="-122"/>
                        </a:rPr>
                        <a:t>定义</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sz="1400" dirty="0">
                          <a:latin typeface="微软雅黑" panose="020B0503020204020204" pitchFamily="34" charset="-122"/>
                          <a:ea typeface="微软雅黑" panose="020B0503020204020204" pitchFamily="34" charset="-122"/>
                        </a:rPr>
                        <a:t>说明</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r>
              <a:tr h="457200">
                <a:tc>
                  <a:txBody>
                    <a:bodyPr/>
                    <a:lstStyle/>
                    <a:p>
                      <a:pPr>
                        <a:buNone/>
                      </a:pPr>
                      <a:r>
                        <a:rPr lang="zh-CN" altLang="en-US" sz="1200" dirty="0">
                          <a:latin typeface="微软雅黑" panose="020B0503020204020204" pitchFamily="34" charset="-122"/>
                          <a:ea typeface="微软雅黑" panose="020B0503020204020204" pitchFamily="34" charset="-122"/>
                        </a:rPr>
                        <a:t>数据帧头</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r>
                        <a:rPr lang="en-US" altLang="zh-CN" sz="1200" dirty="0">
                          <a:latin typeface="微软雅黑" panose="020B0503020204020204" pitchFamily="34" charset="-122"/>
                          <a:ea typeface="微软雅黑" panose="020B0503020204020204" pitchFamily="34" charset="-122"/>
                        </a:rPr>
                        <a:t>2</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APP</a:t>
                      </a:r>
                      <a:r>
                        <a:rPr lang="zh-CN" altLang="zh-CN" sz="1200" dirty="0">
                          <a:latin typeface="微软雅黑" panose="020B0503020204020204" pitchFamily="34" charset="-122"/>
                          <a:ea typeface="微软雅黑" panose="020B0503020204020204" pitchFamily="34" charset="-122"/>
                        </a:rPr>
                        <a:t>发送：</a:t>
                      </a:r>
                      <a:r>
                        <a:rPr lang="en-US" altLang="zh-CN" sz="1200" dirty="0">
                          <a:latin typeface="微软雅黑" panose="020B0503020204020204" pitchFamily="34" charset="-122"/>
                          <a:ea typeface="微软雅黑" panose="020B0503020204020204" pitchFamily="34" charset="-122"/>
                          <a:sym typeface="+mn-ea"/>
                        </a:rPr>
                        <a:t>55AA</a:t>
                      </a:r>
                      <a:r>
                        <a:rPr lang="zh-CN"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sym typeface="+mn-ea"/>
                        </a:rPr>
                        <a:t>车端发送：</a:t>
                      </a:r>
                      <a:r>
                        <a:rPr lang="en-US" altLang="zh-CN" sz="1200" dirty="0">
                          <a:latin typeface="微软雅黑" panose="020B0503020204020204" pitchFamily="34" charset="-122"/>
                          <a:ea typeface="微软雅黑" panose="020B0503020204020204" pitchFamily="34" charset="-122"/>
                          <a:sym typeface="+mn-ea"/>
                        </a:rPr>
                        <a:t>AA55</a:t>
                      </a:r>
                      <a:endParaRPr lang="zh-CN" altLang="en-US"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sym typeface="+mn-ea"/>
                        </a:rPr>
                        <a:t>APP</a:t>
                      </a:r>
                      <a:r>
                        <a:rPr lang="zh-CN" altLang="zh-CN" sz="1200" dirty="0">
                          <a:latin typeface="微软雅黑" panose="020B0503020204020204" pitchFamily="34" charset="-122"/>
                          <a:ea typeface="微软雅黑" panose="020B0503020204020204" pitchFamily="34" charset="-122"/>
                          <a:sym typeface="+mn-ea"/>
                        </a:rPr>
                        <a:t>发送：</a:t>
                      </a:r>
                      <a:r>
                        <a:rPr lang="en-US" altLang="zh-CN" sz="1200" dirty="0">
                          <a:latin typeface="微软雅黑" panose="020B0503020204020204" pitchFamily="34" charset="-122"/>
                          <a:ea typeface="微软雅黑" panose="020B0503020204020204" pitchFamily="34" charset="-122"/>
                          <a:sym typeface="+mn-ea"/>
                        </a:rPr>
                        <a:t>55BB</a:t>
                      </a:r>
                      <a:r>
                        <a:rPr lang="zh-CN"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车端发送：</a:t>
                      </a:r>
                      <a:r>
                        <a:rPr lang="en-US" altLang="zh-CN" sz="1200" dirty="0">
                          <a:latin typeface="微软雅黑" panose="020B0503020204020204" pitchFamily="34" charset="-122"/>
                          <a:ea typeface="微软雅黑" panose="020B0503020204020204" pitchFamily="34" charset="-122"/>
                          <a:sym typeface="+mn-ea"/>
                        </a:rPr>
                        <a:t>BB55</a:t>
                      </a:r>
                      <a:endParaRPr lang="zh-CN" altLang="en-US" sz="1200" dirty="0">
                        <a:latin typeface="微软雅黑" panose="020B0503020204020204" pitchFamily="34" charset="-122"/>
                        <a:ea typeface="微软雅黑" panose="020B0503020204020204" pitchFamily="34" charset="-122"/>
                      </a:endParaRPr>
                    </a:p>
                  </a:txBody>
                  <a:tcP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端发送的数据帧前两个字节为帧头</a:t>
                      </a:r>
                      <a:r>
                        <a:rPr lang="en-US" altLang="zh-CN" sz="1200" dirty="0">
                          <a:latin typeface="微软雅黑" panose="020B0503020204020204" pitchFamily="34" charset="-122"/>
                          <a:ea typeface="微软雅黑" panose="020B0503020204020204" pitchFamily="34" charset="-122"/>
                        </a:rPr>
                        <a:t>0x55AA</a:t>
                      </a:r>
                      <a:r>
                        <a:rPr lang="zh-CN" altLang="en-US" sz="1200" dirty="0">
                          <a:latin typeface="微软雅黑" panose="020B0503020204020204" pitchFamily="34" charset="-122"/>
                          <a:ea typeface="微软雅黑" panose="020B0503020204020204" pitchFamily="34" charset="-122"/>
                        </a:rPr>
                        <a:t>，车端发送的数据为</a:t>
                      </a:r>
                      <a:r>
                        <a:rPr lang="en-US" altLang="zh-CN" sz="1200" dirty="0">
                          <a:latin typeface="微软雅黑" panose="020B0503020204020204" pitchFamily="34" charset="-122"/>
                          <a:ea typeface="微软雅黑" panose="020B0503020204020204" pitchFamily="34" charset="-122"/>
                        </a:rPr>
                        <a:t>0x</a:t>
                      </a:r>
                      <a:r>
                        <a:rPr lang="en-US" altLang="zh-CN" sz="1200" dirty="0">
                          <a:latin typeface="微软雅黑" panose="020B0503020204020204" pitchFamily="34" charset="-122"/>
                          <a:ea typeface="微软雅黑" panose="020B0503020204020204" pitchFamily="34" charset="-122"/>
                          <a:sym typeface="+mn-ea"/>
                        </a:rPr>
                        <a:t>AA</a:t>
                      </a:r>
                      <a:r>
                        <a:rPr lang="en-US" sz="1200" dirty="0">
                          <a:latin typeface="微软雅黑" panose="020B0503020204020204" pitchFamily="34" charset="-122"/>
                          <a:ea typeface="微软雅黑" panose="020B0503020204020204" pitchFamily="34" charset="-122"/>
                          <a:sym typeface="+mn-ea"/>
                        </a:rPr>
                        <a:t>55</a:t>
                      </a:r>
                      <a:r>
                        <a:rPr lang="zh-CN" altLang="en-US" sz="1200" dirty="0">
                          <a:latin typeface="微软雅黑" panose="020B0503020204020204" pitchFamily="34" charset="-122"/>
                          <a:ea typeface="微软雅黑" panose="020B0503020204020204" pitchFamily="34" charset="-122"/>
                          <a:sym typeface="+mn-ea"/>
                        </a:rPr>
                        <a:t>；</a:t>
                      </a:r>
                      <a:endParaRPr lang="zh-CN" altLang="en-US" sz="1200" dirty="0">
                        <a:latin typeface="微软雅黑" panose="020B0503020204020204" pitchFamily="34" charset="-122"/>
                        <a:ea typeface="微软雅黑" panose="020B0503020204020204" pitchFamily="34" charset="-122"/>
                        <a:sym typeface="+mn-ea"/>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sym typeface="+mn-ea"/>
                        </a:rPr>
                        <a:t>【特定数据长度时（</a:t>
                      </a:r>
                      <a:r>
                        <a:rPr lang="en-US" altLang="zh-CN" sz="1200" dirty="0">
                          <a:latin typeface="微软雅黑" panose="020B0503020204020204" pitchFamily="34" charset="-122"/>
                          <a:ea typeface="微软雅黑" panose="020B0503020204020204" pitchFamily="34" charset="-122"/>
                          <a:sym typeface="+mn-ea"/>
                        </a:rPr>
                        <a:t>20byte</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APP</a:t>
                      </a:r>
                      <a:r>
                        <a:rPr lang="zh-CN" altLang="zh-CN" sz="1200" dirty="0">
                          <a:latin typeface="微软雅黑" panose="020B0503020204020204" pitchFamily="34" charset="-122"/>
                          <a:ea typeface="微软雅黑" panose="020B0503020204020204" pitchFamily="34" charset="-122"/>
                          <a:sym typeface="+mn-ea"/>
                        </a:rPr>
                        <a:t>发送为</a:t>
                      </a:r>
                      <a:r>
                        <a:rPr lang="en-US" altLang="zh-CN" sz="1200" dirty="0">
                          <a:latin typeface="微软雅黑" panose="020B0503020204020204" pitchFamily="34" charset="-122"/>
                          <a:ea typeface="微软雅黑" panose="020B0503020204020204" pitchFamily="34" charset="-122"/>
                          <a:sym typeface="+mn-ea"/>
                        </a:rPr>
                        <a:t>0x55BB</a:t>
                      </a:r>
                      <a:r>
                        <a:rPr lang="zh-CN"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车端发送为</a:t>
                      </a:r>
                      <a:r>
                        <a:rPr lang="en-US" altLang="zh-CN" sz="1200" dirty="0">
                          <a:latin typeface="微软雅黑" panose="020B0503020204020204" pitchFamily="34" charset="-122"/>
                          <a:ea typeface="微软雅黑" panose="020B0503020204020204" pitchFamily="34" charset="-122"/>
                          <a:sym typeface="+mn-ea"/>
                        </a:rPr>
                        <a:t>0xBB55</a:t>
                      </a:r>
                      <a:r>
                        <a:rPr lang="zh-CN" altLang="en-US" sz="1200" dirty="0">
                          <a:ea typeface="微软雅黑" panose="020B0503020204020204" pitchFamily="34" charset="-122"/>
                          <a:sym typeface="+mn-ea"/>
                        </a:rPr>
                        <a:t>，</a:t>
                      </a:r>
                      <a:r>
                        <a:rPr lang="en-US" altLang="zh-CN" sz="1200" dirty="0">
                          <a:ea typeface="微软雅黑" panose="020B0503020204020204" pitchFamily="34" charset="-122"/>
                          <a:sym typeface="+mn-ea"/>
                        </a:rPr>
                        <a:t>j</a:t>
                      </a:r>
                      <a:r>
                        <a:rPr lang="zh-CN" altLang="en-US" sz="1200" dirty="0">
                          <a:ea typeface="微软雅黑" panose="020B0503020204020204" pitchFamily="34" charset="-122"/>
                          <a:sym typeface="+mn-ea"/>
                        </a:rPr>
                        <a:t>仅</a:t>
                      </a:r>
                      <a:r>
                        <a:rPr lang="zh-CN" altLang="en-US" sz="1200" dirty="0">
                          <a:latin typeface="微软雅黑" panose="020B0503020204020204" pitchFamily="34" charset="-122"/>
                          <a:ea typeface="微软雅黑" panose="020B0503020204020204" pitchFamily="34" charset="-122"/>
                          <a:sym typeface="+mn-ea"/>
                        </a:rPr>
                        <a:t>单帧发送 不存在 剩余帧数和 数据长度】</a:t>
                      </a:r>
                      <a:endParaRPr lang="zh-CN" altLang="en-US" sz="1200" dirty="0">
                        <a:latin typeface="微软雅黑" panose="020B0503020204020204" pitchFamily="34" charset="-122"/>
                        <a:ea typeface="微软雅黑" panose="020B0503020204020204" pitchFamily="34" charset="-122"/>
                        <a:sym typeface="+mn-ea"/>
                      </a:endParaRPr>
                    </a:p>
                  </a:txBody>
                  <a:tcPr>
                    <a:lnB w="12700" cap="flat" cmpd="sng" algn="ctr">
                      <a:solidFill>
                        <a:schemeClr val="tx1"/>
                      </a:solidFill>
                      <a:prstDash val="solid"/>
                      <a:round/>
                      <a:headEnd type="none" w="med" len="med"/>
                      <a:tailEnd type="none" w="med" len="med"/>
                    </a:lnB>
                    <a:solidFill>
                      <a:schemeClr val="accent1">
                        <a:lumMod val="20000"/>
                        <a:lumOff val="80000"/>
                      </a:schemeClr>
                    </a:solidFill>
                  </a:tcPr>
                </a:tc>
              </a:tr>
              <a:tr h="259080">
                <a:tc rowSpan="4">
                  <a:txBody>
                    <a:bodyPr/>
                    <a:lstStyle/>
                    <a:p>
                      <a:r>
                        <a:rPr lang="zh-CN" altLang="en-US" sz="1200" dirty="0">
                          <a:latin typeface="微软雅黑" panose="020B0503020204020204" pitchFamily="34" charset="-122"/>
                          <a:ea typeface="微软雅黑" panose="020B0503020204020204" pitchFamily="34" charset="-122"/>
                        </a:rPr>
                        <a:t>帧标识</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rowSpan="4">
                  <a:txBody>
                    <a:bodyPr/>
                    <a:lstStyle/>
                    <a:p>
                      <a:pPr algn="ct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algn="l"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7-6</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消息类型 </a:t>
                      </a:r>
                      <a:r>
                        <a:rPr lang="en-US" altLang="zh-CN"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sym typeface="+mn-ea"/>
                        </a:rPr>
                        <a:t>0 – </a:t>
                      </a:r>
                      <a:r>
                        <a:rPr lang="zh-CN" altLang="en-US" sz="1200" dirty="0">
                          <a:latin typeface="微软雅黑" panose="020B0503020204020204" pitchFamily="34" charset="-122"/>
                          <a:ea typeface="微软雅黑" panose="020B0503020204020204" pitchFamily="34" charset="-122"/>
                          <a:sym typeface="+mn-ea"/>
                        </a:rPr>
                        <a:t>业务请求</a:t>
                      </a:r>
                      <a:endParaRPr lang="en-US" altLang="zh-CN" sz="1200" baseline="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sym typeface="+mn-ea"/>
                        </a:rPr>
                        <a:t>                  1 – </a:t>
                      </a:r>
                      <a:r>
                        <a:rPr lang="zh-CN" altLang="en-US" sz="1200" dirty="0">
                          <a:latin typeface="微软雅黑" panose="020B0503020204020204" pitchFamily="34" charset="-122"/>
                          <a:ea typeface="微软雅黑" panose="020B0503020204020204" pitchFamily="34" charset="-122"/>
                          <a:sym typeface="+mn-ea"/>
                        </a:rPr>
                        <a:t>业务响应</a:t>
                      </a:r>
                      <a:endParaRPr lang="zh-CN" altLang="en-US" sz="1200" baseline="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solidFill>
                            <a:schemeClr val="tx1"/>
                          </a:solidFill>
                          <a:uFillTx/>
                          <a:latin typeface="微软雅黑" panose="020B0503020204020204" pitchFamily="34" charset="-122"/>
                          <a:ea typeface="微软雅黑" panose="020B0503020204020204" pitchFamily="34" charset="-122"/>
                          <a:sym typeface="+mn-ea"/>
                        </a:rPr>
                        <a:t>                  2 – PIN</a:t>
                      </a:r>
                      <a:r>
                        <a:rPr lang="zh-CN" altLang="en-US" sz="1200" dirty="0">
                          <a:solidFill>
                            <a:schemeClr val="tx1"/>
                          </a:solidFill>
                          <a:uFillTx/>
                          <a:latin typeface="微软雅黑" panose="020B0503020204020204" pitchFamily="34" charset="-122"/>
                          <a:ea typeface="微软雅黑" panose="020B0503020204020204" pitchFamily="34" charset="-122"/>
                          <a:sym typeface="+mn-ea"/>
                        </a:rPr>
                        <a:t>码认证</a:t>
                      </a:r>
                      <a:endParaRPr lang="zh-CN" altLang="en-US" sz="1200" dirty="0">
                        <a:solidFill>
                          <a:schemeClr val="tx1"/>
                        </a:solidFill>
                        <a:uFillTx/>
                        <a:latin typeface="微软雅黑" panose="020B0503020204020204" pitchFamily="34" charset="-122"/>
                        <a:ea typeface="微软雅黑" panose="020B0503020204020204" pitchFamily="34" charset="-122"/>
                        <a:sym typeface="+mn-ea"/>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如果是主动向对方发消息，则类型设置为</a:t>
                      </a:r>
                      <a:r>
                        <a:rPr lang="en-US" altLang="zh-CN" sz="1200" dirty="0">
                          <a:latin typeface="微软雅黑" panose="020B0503020204020204" pitchFamily="34" charset="-122"/>
                          <a:ea typeface="微软雅黑" panose="020B0503020204020204" pitchFamily="34" charset="-122"/>
                        </a:rPr>
                        <a:t>0</a:t>
                      </a: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如果是对对方消息的响应，则类型设置为</a:t>
                      </a: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solidFill>
                            <a:schemeClr val="tx1"/>
                          </a:solidFill>
                          <a:uFillTx/>
                          <a:latin typeface="微软雅黑" panose="020B0503020204020204" pitchFamily="34" charset="-122"/>
                          <a:ea typeface="微软雅黑" panose="020B0503020204020204" pitchFamily="34" charset="-122"/>
                        </a:rPr>
                        <a:t>手机连接后发起</a:t>
                      </a:r>
                      <a:r>
                        <a:rPr lang="en-US" altLang="zh-CN" sz="1200" dirty="0">
                          <a:solidFill>
                            <a:schemeClr val="tx1"/>
                          </a:solidFill>
                          <a:uFillTx/>
                          <a:latin typeface="微软雅黑" panose="020B0503020204020204" pitchFamily="34" charset="-122"/>
                          <a:ea typeface="微软雅黑" panose="020B0503020204020204" pitchFamily="34" charset="-122"/>
                        </a:rPr>
                        <a:t>PIN</a:t>
                      </a:r>
                      <a:r>
                        <a:rPr lang="zh-CN" altLang="en-US" sz="1200" dirty="0">
                          <a:solidFill>
                            <a:schemeClr val="tx1"/>
                          </a:solidFill>
                          <a:uFillTx/>
                          <a:latin typeface="微软雅黑" panose="020B0503020204020204" pitchFamily="34" charset="-122"/>
                          <a:ea typeface="微软雅黑" panose="020B0503020204020204" pitchFamily="34" charset="-122"/>
                        </a:rPr>
                        <a:t>码认证（为单帧发送，固定</a:t>
                      </a:r>
                      <a:r>
                        <a:rPr lang="en-US" altLang="zh-CN" sz="1200" dirty="0">
                          <a:solidFill>
                            <a:schemeClr val="tx1"/>
                          </a:solidFill>
                          <a:uFillTx/>
                          <a:latin typeface="微软雅黑" panose="020B0503020204020204" pitchFamily="34" charset="-122"/>
                          <a:ea typeface="微软雅黑" panose="020B0503020204020204" pitchFamily="34" charset="-122"/>
                        </a:rPr>
                        <a:t>20byte</a:t>
                      </a:r>
                      <a:r>
                        <a:rPr lang="zh-CN" altLang="en-US" sz="1200" dirty="0">
                          <a:solidFill>
                            <a:schemeClr val="tx1"/>
                          </a:solidFill>
                          <a:uFillTx/>
                          <a:latin typeface="微软雅黑" panose="020B0503020204020204" pitchFamily="34" charset="-122"/>
                          <a:ea typeface="微软雅黑" panose="020B0503020204020204" pitchFamily="34" charset="-122"/>
                        </a:rPr>
                        <a:t>，最后一个字节为编码）</a:t>
                      </a:r>
                      <a:endParaRPr lang="zh-CN" altLang="en-US" sz="1200" dirty="0">
                        <a:solidFill>
                          <a:schemeClr val="tx1"/>
                        </a:solidFill>
                        <a:uFillTx/>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535430">
                <a:tc vMerge="1">
                  <a:tcPr/>
                </a:tc>
                <a:tc vMerge="1">
                  <a:tcPr>
                    <a:solidFill>
                      <a:schemeClr val="accent1">
                        <a:lumMod val="20000"/>
                        <a:lumOff val="80000"/>
                      </a:schemeClr>
                    </a:solidFill>
                  </a:tcPr>
                </a:tc>
                <a:tc>
                  <a:txBody>
                    <a:bodyPr/>
                    <a:lstStyle/>
                    <a:p>
                      <a:r>
                        <a:rPr lang="en-US" altLang="zh-CN" sz="1200" dirty="0">
                          <a:latin typeface="微软雅黑" panose="020B0503020204020204" pitchFamily="34" charset="-122"/>
                          <a:ea typeface="微软雅黑" panose="020B0503020204020204" pitchFamily="34" charset="-122"/>
                        </a:rPr>
                        <a:t>5-4</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zh-CN" altLang="en-US" sz="1200" dirty="0">
                          <a:latin typeface="微软雅黑" panose="020B0503020204020204" pitchFamily="34" charset="-122"/>
                          <a:ea typeface="微软雅黑" panose="020B0503020204020204" pitchFamily="34" charset="-122"/>
                        </a:rPr>
                        <a:t>是否需要响应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消息类型</a:t>
                      </a:r>
                      <a:r>
                        <a:rPr lang="en-US" altLang="zh-CN" sz="1200" dirty="0">
                          <a:latin typeface="微软雅黑" panose="020B0503020204020204" pitchFamily="34" charset="-122"/>
                          <a:ea typeface="微软雅黑" panose="020B0503020204020204" pitchFamily="34" charset="-122"/>
                        </a:rPr>
                        <a:t>=0)</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0 – </a:t>
                      </a:r>
                      <a:r>
                        <a:rPr lang="zh-CN" altLang="en-US" sz="1200" dirty="0">
                          <a:latin typeface="微软雅黑" panose="020B0503020204020204" pitchFamily="34" charset="-122"/>
                          <a:ea typeface="微软雅黑" panose="020B0503020204020204" pitchFamily="34" charset="-122"/>
                        </a:rPr>
                        <a:t>不需要</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1 – </a:t>
                      </a:r>
                      <a:r>
                        <a:rPr lang="zh-CN" altLang="en-US" sz="1200" dirty="0">
                          <a:latin typeface="微软雅黑" panose="020B0503020204020204" pitchFamily="34" charset="-122"/>
                          <a:ea typeface="微软雅黑" panose="020B0503020204020204" pitchFamily="34" charset="-122"/>
                        </a:rPr>
                        <a:t>需要</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响应类型</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消息类型</a:t>
                      </a: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0 </a:t>
                      </a:r>
                      <a:r>
                        <a:rPr lang="en-US" altLang="zh-CN" sz="1200" baseline="0" dirty="0">
                          <a:latin typeface="微软雅黑" panose="020B0503020204020204" pitchFamily="34" charset="-122"/>
                          <a:ea typeface="微软雅黑" panose="020B0503020204020204" pitchFamily="34" charset="-122"/>
                        </a:rPr>
                        <a:t>–</a:t>
                      </a:r>
                      <a:r>
                        <a:rPr lang="zh-CN" altLang="en-US" sz="1200" baseline="0" dirty="0">
                          <a:latin typeface="微软雅黑" panose="020B0503020204020204" pitchFamily="34" charset="-122"/>
                          <a:ea typeface="微软雅黑" panose="020B0503020204020204" pitchFamily="34" charset="-122"/>
                        </a:rPr>
                        <a:t>消息帧丢失，需重传</a:t>
                      </a:r>
                      <a:endParaRPr lang="en-US" altLang="zh-CN" sz="1200" baseline="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1 </a:t>
                      </a:r>
                      <a:r>
                        <a:rPr lang="en-US" altLang="zh-CN" sz="1200" baseline="0" dirty="0">
                          <a:latin typeface="微软雅黑" panose="020B0503020204020204" pitchFamily="34" charset="-122"/>
                          <a:ea typeface="微软雅黑" panose="020B0503020204020204" pitchFamily="34" charset="-122"/>
                        </a:rPr>
                        <a:t>–</a:t>
                      </a:r>
                      <a:r>
                        <a:rPr lang="zh-CN" altLang="en-US" sz="1200" baseline="0" dirty="0">
                          <a:latin typeface="微软雅黑" panose="020B0503020204020204" pitchFamily="34" charset="-122"/>
                          <a:ea typeface="微软雅黑" panose="020B0503020204020204" pitchFamily="34" charset="-122"/>
                        </a:rPr>
                        <a:t>消息接收失败</a:t>
                      </a:r>
                      <a:endParaRPr lang="en-US" altLang="zh-CN" sz="1200" baseline="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sym typeface="+mn-ea"/>
                        </a:rPr>
                        <a:t>业务消息响应（接收成功）</a:t>
                      </a:r>
                      <a:endParaRPr lang="en-US" altLang="zh-CN" sz="1200" baseline="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整个消息完全接收成功或者失败必须给发送方一个接收结果的响应；</a:t>
                      </a: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此处的“是否响应”是指消息接收方是否需要给对方一个业务上的响应结果（调用返回值）</a:t>
                      </a:r>
                      <a:endParaRPr lang="zh-CN" altLang="en-US"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589280">
                <a:tc vMerge="1">
                  <a:tcPr/>
                </a:tc>
                <a:tc vMerge="1">
                  <a:tcPr/>
                </a:tc>
                <a:tc>
                  <a:txBody>
                    <a:bodyPr/>
                    <a:lstStyle/>
                    <a:p>
                      <a:r>
                        <a:rPr lang="en-US" altLang="zh-CN" sz="1200" dirty="0">
                          <a:latin typeface="微软雅黑" panose="020B0503020204020204" pitchFamily="34" charset="-122"/>
                          <a:ea typeface="微软雅黑" panose="020B0503020204020204" pitchFamily="34" charset="-122"/>
                        </a:rPr>
                        <a:t>3-2</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帧类型          </a:t>
                      </a:r>
                      <a:r>
                        <a:rPr lang="en-US" altLang="zh-CN" sz="1200" dirty="0">
                          <a:latin typeface="微软雅黑" panose="020B0503020204020204" pitchFamily="34" charset="-122"/>
                          <a:ea typeface="微软雅黑" panose="020B0503020204020204" pitchFamily="34" charset="-122"/>
                          <a:sym typeface="+mn-ea"/>
                        </a:rPr>
                        <a:t>0 – </a:t>
                      </a:r>
                      <a:r>
                        <a:rPr lang="zh-CN" altLang="en-US" sz="1200" dirty="0">
                          <a:latin typeface="微软雅黑" panose="020B0503020204020204" pitchFamily="34" charset="-122"/>
                          <a:ea typeface="微软雅黑" panose="020B0503020204020204" pitchFamily="34" charset="-122"/>
                          <a:sym typeface="+mn-ea"/>
                        </a:rPr>
                        <a:t>单帧</a:t>
                      </a:r>
                      <a:endParaRPr lang="zh-CN" altLang="en-US"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sym typeface="+mn-ea"/>
                        </a:rPr>
                        <a:t>                    1 – </a:t>
                      </a:r>
                      <a:r>
                        <a:rPr lang="zh-CN" altLang="en-US" sz="1200" dirty="0">
                          <a:latin typeface="微软雅黑" panose="020B0503020204020204" pitchFamily="34" charset="-122"/>
                          <a:ea typeface="微软雅黑" panose="020B0503020204020204" pitchFamily="34" charset="-122"/>
                          <a:sym typeface="+mn-ea"/>
                        </a:rPr>
                        <a:t>首帧</a:t>
                      </a:r>
                      <a:endParaRPr lang="zh-CN" altLang="en-US" sz="1200" dirty="0">
                        <a:latin typeface="微软雅黑" panose="020B0503020204020204" pitchFamily="34" charset="-122"/>
                        <a:ea typeface="微软雅黑" panose="020B0503020204020204" pitchFamily="34" charset="-122"/>
                        <a:sym typeface="+mn-ea"/>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sym typeface="+mn-ea"/>
                        </a:rPr>
                        <a:t>                    2 – </a:t>
                      </a:r>
                      <a:r>
                        <a:rPr lang="zh-CN" altLang="en-US" sz="1200" dirty="0">
                          <a:latin typeface="微软雅黑" panose="020B0503020204020204" pitchFamily="34" charset="-122"/>
                          <a:ea typeface="微软雅黑" panose="020B0503020204020204" pitchFamily="34" charset="-122"/>
                          <a:sym typeface="+mn-ea"/>
                        </a:rPr>
                        <a:t>连续帧</a:t>
                      </a:r>
                      <a:endParaRPr lang="zh-CN" altLang="en-US"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如果业务数据可以直接通过头帧剩余的空间传输，则分帧类型设置为</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，否则设置为</a:t>
                      </a: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vMerge="1">
                  <a:tcPr/>
                </a:tc>
                <a:tc vMerge="1">
                  <a:tcPr/>
                </a:tc>
                <a:tc>
                  <a:txBody>
                    <a:bodyPr/>
                    <a:lstStyle/>
                    <a:p>
                      <a:r>
                        <a:rPr lang="en-US" altLang="zh-CN" sz="1200" dirty="0">
                          <a:latin typeface="微软雅黑" panose="020B0503020204020204" pitchFamily="34" charset="-122"/>
                          <a:ea typeface="微软雅黑" panose="020B0503020204020204" pitchFamily="34" charset="-122"/>
                        </a:rPr>
                        <a:t>1-0</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数据加密       </a:t>
                      </a:r>
                      <a:r>
                        <a:rPr lang="en-US" altLang="zh-CN" sz="1200" dirty="0">
                          <a:latin typeface="微软雅黑" panose="020B0503020204020204" pitchFamily="34" charset="-122"/>
                          <a:ea typeface="微软雅黑" panose="020B0503020204020204" pitchFamily="34" charset="-122"/>
                          <a:sym typeface="+mn-ea"/>
                        </a:rPr>
                        <a:t>0 – </a:t>
                      </a:r>
                      <a:r>
                        <a:rPr lang="zh-CN" altLang="en-US" sz="1200" dirty="0">
                          <a:latin typeface="微软雅黑" panose="020B0503020204020204" pitchFamily="34" charset="-122"/>
                          <a:ea typeface="微软雅黑" panose="020B0503020204020204" pitchFamily="34" charset="-122"/>
                          <a:sym typeface="+mn-ea"/>
                        </a:rPr>
                        <a:t>不加密</a:t>
                      </a:r>
                      <a:endParaRPr lang="zh-CN" altLang="en-US" sz="1200" dirty="0">
                        <a:latin typeface="微软雅黑" panose="020B0503020204020204" pitchFamily="34" charset="-122"/>
                        <a:ea typeface="微软雅黑" panose="020B0503020204020204" pitchFamily="34" charset="-122"/>
                        <a:sym typeface="+mn-ea"/>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sym typeface="+mn-ea"/>
                        </a:rPr>
                        <a:t>                    1 – AES128</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：消息数据区是加密后传输，解密时需接收并拼接所有消息数据区后进行解密</a:t>
                      </a:r>
                      <a:endParaRPr lang="zh-CN" altLang="en-US"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r>
                        <a:rPr lang="zh-CN" altLang="en-US" sz="1200" dirty="0">
                          <a:latin typeface="微软雅黑" panose="020B0503020204020204" pitchFamily="34" charset="-122"/>
                          <a:ea typeface="微软雅黑" panose="020B0503020204020204" pitchFamily="34" charset="-122"/>
                        </a:rPr>
                        <a:t>剩余帧数</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algn="ctr"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7-0</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0-255</a:t>
                      </a:r>
                      <a:endParaRPr lang="zh-CN" altLang="en-US"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总帧数采用一个无符号字节表达，最大支持</a:t>
                      </a:r>
                      <a:r>
                        <a:rPr lang="en-US" altLang="zh-CN" sz="1200" dirty="0">
                          <a:latin typeface="微软雅黑" panose="020B0503020204020204" pitchFamily="34" charset="-122"/>
                          <a:ea typeface="微软雅黑" panose="020B0503020204020204" pitchFamily="34" charset="-122"/>
                        </a:rPr>
                        <a:t>255</a:t>
                      </a:r>
                      <a:r>
                        <a:rPr lang="zh-CN" altLang="en-US" sz="1200" dirty="0">
                          <a:latin typeface="微软雅黑" panose="020B0503020204020204" pitchFamily="34" charset="-122"/>
                          <a:ea typeface="微软雅黑" panose="020B0503020204020204" pitchFamily="34" charset="-122"/>
                        </a:rPr>
                        <a:t>帧</a:t>
                      </a:r>
                      <a:endParaRPr lang="zh-CN" altLang="en-US" sz="1200" dirty="0">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包含头帧和数据帧；  </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74320">
                <a:tc>
                  <a:txBody>
                    <a:bodyPr/>
                    <a:lstStyle/>
                    <a:p>
                      <a:r>
                        <a:rPr lang="zh-CN" altLang="en-US" sz="1200" dirty="0">
                          <a:latin typeface="微软雅黑" panose="020B0503020204020204" pitchFamily="34" charset="-122"/>
                          <a:ea typeface="微软雅黑" panose="020B0503020204020204" pitchFamily="34" charset="-122"/>
                        </a:rPr>
                        <a:t>数据长度</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algn="ctr"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7-0</a:t>
                      </a:r>
                      <a:endParaRPr lang="en-US" altLang="zh-CN"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最大值：</a:t>
                      </a:r>
                      <a:r>
                        <a:rPr lang="en-US" altLang="zh-CN" sz="1200" dirty="0">
                          <a:latin typeface="微软雅黑" panose="020B0503020204020204" pitchFamily="34" charset="-122"/>
                          <a:ea typeface="微软雅黑" panose="020B0503020204020204" pitchFamily="34" charset="-122"/>
                        </a:rPr>
                        <a:t>n-</a:t>
                      </a:r>
                      <a:r>
                        <a:rPr lang="en-US" sz="1200" dirty="0">
                          <a:latin typeface="微软雅黑" panose="020B0503020204020204" pitchFamily="34" charset="-122"/>
                          <a:ea typeface="微软雅黑" panose="020B0503020204020204" pitchFamily="34" charset="-122"/>
                        </a:rPr>
                        <a:t>6</a:t>
                      </a:r>
                      <a:endParaRPr lang="en-US"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指当前帧的实际数据长度，可最大携带</a:t>
                      </a:r>
                      <a:r>
                        <a:rPr lang="en-US" altLang="zh-CN" sz="1200" dirty="0">
                          <a:latin typeface="微软雅黑" panose="020B0503020204020204" pitchFamily="34" charset="-122"/>
                          <a:ea typeface="微软雅黑" panose="020B0503020204020204" pitchFamily="34" charset="-122"/>
                        </a:rPr>
                        <a:t>n-6</a:t>
                      </a:r>
                      <a:r>
                        <a:rPr lang="zh-CN" altLang="en-US" sz="1200" dirty="0">
                          <a:latin typeface="微软雅黑" panose="020B0503020204020204" pitchFamily="34" charset="-122"/>
                          <a:ea typeface="微软雅黑" panose="020B0503020204020204" pitchFamily="34" charset="-122"/>
                        </a:rPr>
                        <a:t>个字节</a:t>
                      </a:r>
                      <a:endParaRPr lang="zh-CN" altLang="en-US" sz="1200" dirty="0">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r>
              <a:tr h="0">
                <a:tc rowSpan="2">
                  <a:txBody>
                    <a:bodyPr/>
                    <a:lstStyle/>
                    <a:p>
                      <a:pPr marL="0" algn="l" defTabSz="913765" rtl="0" eaLnBrk="1" latinLnBrk="0" hangingPunct="1"/>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p>
                      <a:pPr marL="0" algn="l" defTabSz="913765"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消息数据</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       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7-0</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业务指令</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业务指令代表某项功能指令</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r h="0">
                <a:tc vMerge="1">
                  <a:tcPr>
                    <a:solidFill>
                      <a:schemeClr val="accent1">
                        <a:lumMod val="20000"/>
                        <a:lumOff val="80000"/>
                      </a:schemeClr>
                    </a:solidFill>
                  </a:tcPr>
                </a:tc>
                <a:tc>
                  <a:txBody>
                    <a:bodyPr/>
                    <a:lstStyle/>
                    <a:p>
                      <a:pPr marL="0" algn="l" defTabSz="913765" rtl="0" eaLnBrk="1" latinLnBrk="0" hangingPunct="1">
                        <a:buNone/>
                      </a:pPr>
                      <a:r>
                        <a:rPr lang="en-US" altLang="zh-CN" sz="1200" kern="1200" dirty="0">
                          <a:latin typeface="微软雅黑" panose="020B0503020204020204" pitchFamily="34" charset="-122"/>
                          <a:ea typeface="微软雅黑" panose="020B0503020204020204" pitchFamily="34" charset="-122"/>
                          <a:cs typeface="+mn-cs"/>
                          <a:sym typeface="+mn-ea"/>
                        </a:rPr>
                        <a:t>0 ~ (n-7)</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buNone/>
                      </a:pP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业务内容</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r h="0">
                <a:tc>
                  <a:txBody>
                    <a:bodyPr/>
                    <a:lstStyle/>
                    <a:p>
                      <a:pPr marL="0" algn="l" defTabSz="913765" rtl="0" eaLnBrk="1" latinLnBrk="0" hangingPunct="1">
                        <a:buNone/>
                      </a:pPr>
                      <a:r>
                        <a:rPr lang="zh-CN" altLang="en-US" sz="1200" kern="1200" dirty="0">
                          <a:solidFill>
                            <a:schemeClr val="dk1"/>
                          </a:solidFill>
                          <a:latin typeface="微软雅黑" panose="020B0503020204020204" pitchFamily="34" charset="-122"/>
                          <a:ea typeface="微软雅黑" panose="020B0503020204020204" pitchFamily="34" charset="-122"/>
                          <a:cs typeface="+mn-cs"/>
                        </a:rPr>
                        <a:t>校验位</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buNone/>
                      </a:pPr>
                      <a:r>
                        <a:rPr lang="en-US" altLang="zh-CN" sz="1200" kern="1200" dirty="0">
                          <a:solidFill>
                            <a:schemeClr val="dk1"/>
                          </a:solidFill>
                          <a:latin typeface="微软雅黑" panose="020B0503020204020204" pitchFamily="34" charset="-122"/>
                          <a:ea typeface="微软雅黑" panose="020B0503020204020204" pitchFamily="34" charset="-122"/>
                          <a:cs typeface="+mn-cs"/>
                        </a:rPr>
                        <a:t>       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buNone/>
                      </a:pPr>
                      <a:r>
                        <a:rPr lang="en-US" altLang="zh-CN" sz="1200" kern="1200" dirty="0">
                          <a:solidFill>
                            <a:schemeClr val="dk1"/>
                          </a:solidFill>
                          <a:latin typeface="微软雅黑" panose="020B0503020204020204" pitchFamily="34" charset="-122"/>
                          <a:ea typeface="微软雅黑" panose="020B0503020204020204" pitchFamily="34" charset="-122"/>
                          <a:cs typeface="+mn-cs"/>
                        </a:rPr>
                        <a:t>7-0</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该帧数据校验码</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从第</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字节到第</a:t>
                      </a:r>
                      <a:r>
                        <a:rPr lang="en-US" altLang="zh-CN" sz="1200" dirty="0">
                          <a:latin typeface="微软雅黑" panose="020B0503020204020204" pitchFamily="34" charset="-122"/>
                          <a:ea typeface="微软雅黑" panose="020B0503020204020204" pitchFamily="34" charset="-122"/>
                        </a:rPr>
                        <a:t>n-1 </a:t>
                      </a:r>
                      <a:r>
                        <a:rPr lang="zh-CN" altLang="en-US" sz="1200" dirty="0">
                          <a:latin typeface="微软雅黑" panose="020B0503020204020204" pitchFamily="34" charset="-122"/>
                          <a:ea typeface="微软雅黑" panose="020B0503020204020204" pitchFamily="34" charset="-122"/>
                        </a:rPr>
                        <a:t>字节的</a:t>
                      </a:r>
                      <a:r>
                        <a:rPr lang="en-US" altLang="zh-CN" sz="1200" dirty="0">
                          <a:latin typeface="微软雅黑" panose="020B0503020204020204" pitchFamily="34" charset="-122"/>
                          <a:ea typeface="微软雅黑" panose="020B0503020204020204" pitchFamily="34" charset="-122"/>
                        </a:rPr>
                        <a:t>CRC8 </a:t>
                      </a:r>
                      <a:r>
                        <a:rPr lang="zh-CN" altLang="en-US" sz="1200" dirty="0">
                          <a:latin typeface="微软雅黑" panose="020B0503020204020204" pitchFamily="34" charset="-122"/>
                          <a:ea typeface="微软雅黑" panose="020B0503020204020204" pitchFamily="34" charset="-122"/>
                        </a:rPr>
                        <a:t>值</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57085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帧类型</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9</a:t>
            </a:r>
            <a:endParaRPr lang="en-US" sz="2400" b="1" dirty="0">
              <a:solidFill>
                <a:schemeClr val="bg1"/>
              </a:solidFill>
              <a:latin typeface="Calibri" panose="020F0502020204030204" charset="0"/>
            </a:endParaRPr>
          </a:p>
        </p:txBody>
      </p:sp>
      <p:graphicFrame>
        <p:nvGraphicFramePr>
          <p:cNvPr id="10" name="表格 9"/>
          <p:cNvGraphicFramePr/>
          <p:nvPr/>
        </p:nvGraphicFramePr>
        <p:xfrm>
          <a:off x="844550" y="1296670"/>
          <a:ext cx="10502055" cy="1432560"/>
        </p:xfrm>
        <a:graphic>
          <a:graphicData uri="http://schemas.openxmlformats.org/drawingml/2006/table">
            <a:tbl>
              <a:tblPr firstRow="1" bandRow="1">
                <a:tableStyleId>{5C22544A-7EE6-4342-B048-85BDC9FD1C3A}</a:tableStyleId>
              </a:tblPr>
              <a:tblGrid>
                <a:gridCol w="1005840"/>
                <a:gridCol w="959485"/>
                <a:gridCol w="988695"/>
                <a:gridCol w="1041400"/>
                <a:gridCol w="833755"/>
                <a:gridCol w="898525"/>
                <a:gridCol w="3618020"/>
                <a:gridCol w="1156335"/>
              </a:tblGrid>
              <a:tr h="304800">
                <a:tc>
                  <a:txBody>
                    <a:bodyPr/>
                    <a:lstStyle/>
                    <a:p>
                      <a:pPr algn="ctr">
                        <a:buNone/>
                      </a:pPr>
                      <a:r>
                        <a:rPr lang="zh-CN" altLang="en-US" sz="1400"/>
                        <a:t>字节</a:t>
                      </a:r>
                      <a:endParaRPr lang="zh-CN" altLang="en-US" sz="1400"/>
                    </a:p>
                  </a:txBody>
                  <a:tcPr/>
                </a:tc>
                <a:tc>
                  <a:txBody>
                    <a:bodyPr/>
                    <a:lstStyle/>
                    <a:p>
                      <a:pPr algn="ctr">
                        <a:buNone/>
                      </a:pPr>
                      <a:r>
                        <a:rPr lang="en-US" altLang="zh-CN" sz="1400"/>
                        <a:t>1-2</a:t>
                      </a:r>
                      <a:endParaRPr lang="en-US" altLang="zh-CN" sz="1400"/>
                    </a:p>
                  </a:txBody>
                  <a:tcPr/>
                </a:tc>
                <a:tc gridSpan="4">
                  <a:txBody>
                    <a:bodyPr/>
                    <a:lstStyle/>
                    <a:p>
                      <a:pPr algn="ctr">
                        <a:buNone/>
                      </a:pPr>
                      <a:r>
                        <a:rPr lang="en-US" altLang="zh-CN" sz="1400"/>
                        <a:t>3</a:t>
                      </a:r>
                      <a:endParaRPr lang="en-US" altLang="zh-CN" sz="1400"/>
                    </a:p>
                  </a:txBody>
                  <a:tcPr/>
                </a:tc>
                <a:tc hMerge="1">
                  <a:tcPr/>
                </a:tc>
                <a:tc hMerge="1">
                  <a:tcPr/>
                </a:tc>
                <a:tc hMerge="1">
                  <a:tcPr/>
                </a:tc>
                <a:tc>
                  <a:txBody>
                    <a:bodyPr/>
                    <a:lstStyle/>
                    <a:p>
                      <a:pPr algn="ctr">
                        <a:buNone/>
                      </a:pPr>
                      <a:r>
                        <a:rPr lang="en-US" altLang="zh-CN" sz="1400"/>
                        <a:t>4-19</a:t>
                      </a:r>
                      <a:endParaRPr lang="en-US" altLang="zh-CN" sz="1400"/>
                    </a:p>
                  </a:txBody>
                  <a:tcPr/>
                </a:tc>
                <a:tc>
                  <a:txBody>
                    <a:bodyPr/>
                    <a:lstStyle/>
                    <a:p>
                      <a:pPr algn="ctr">
                        <a:buNone/>
                      </a:pPr>
                      <a:r>
                        <a:rPr lang="en-US" altLang="zh-CN" sz="1400"/>
                        <a:t>20</a:t>
                      </a:r>
                      <a:endParaRPr lang="en-US" altLang="zh-CN" sz="1400"/>
                    </a:p>
                  </a:txBody>
                  <a:tcPr/>
                </a:tc>
              </a:tr>
              <a:tr h="222250">
                <a:tc rowSpan="2">
                  <a:txBody>
                    <a:bodyPr/>
                    <a:lstStyle/>
                    <a:p>
                      <a:pPr>
                        <a:buNone/>
                      </a:pPr>
                      <a:endParaRPr lang="en-US" altLang="zh-CN" sz="1400"/>
                    </a:p>
                    <a:p>
                      <a:pPr>
                        <a:buNone/>
                      </a:pPr>
                      <a:r>
                        <a:rPr lang="en-US" altLang="zh-CN" sz="1400"/>
                        <a:t>PIN</a:t>
                      </a:r>
                      <a:r>
                        <a:rPr lang="zh-CN" altLang="en-US" sz="1400"/>
                        <a:t>码帧</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en-US" altLang="zh-CN" sz="1200"/>
                        <a:t>         </a:t>
                      </a:r>
                      <a:r>
                        <a:rPr lang="zh-CN" altLang="en-US" sz="1200"/>
                        <a:t>数据区</a:t>
                      </a:r>
                      <a:endParaRPr lang="zh-CN" altLang="en-US" sz="1200"/>
                    </a:p>
                  </a:txBody>
                  <a:tcPr/>
                </a:tc>
                <a:tc>
                  <a:txBody>
                    <a:bodyPr/>
                    <a:lstStyle/>
                    <a:p>
                      <a:pPr>
                        <a:buNone/>
                      </a:pPr>
                      <a:r>
                        <a:rPr lang="en-US" altLang="zh-CN" sz="1200"/>
                        <a:t>PIN</a:t>
                      </a:r>
                      <a:r>
                        <a:rPr lang="zh-CN" altLang="en-US" sz="1200"/>
                        <a:t>码编号</a:t>
                      </a:r>
                      <a:endParaRPr lang="zh-CN" altLang="en-US" sz="1200"/>
                    </a:p>
                  </a:txBody>
                  <a:tcPr/>
                </a:tc>
              </a:tr>
              <a:tr h="222250">
                <a:tc vMerge="1">
                  <a:tcPr/>
                </a:tc>
                <a:tc>
                  <a:txBody>
                    <a:bodyPr/>
                    <a:lstStyle/>
                    <a:p>
                      <a:pPr>
                        <a:buNone/>
                      </a:pPr>
                      <a:r>
                        <a:rPr lang="en-US" altLang="zh-CN" sz="1200"/>
                        <a:t>0x55BB</a:t>
                      </a:r>
                      <a:endParaRPr lang="en-US" altLang="zh-CN" sz="1200"/>
                    </a:p>
                  </a:txBody>
                  <a:tcPr/>
                </a:tc>
                <a:tc>
                  <a:txBody>
                    <a:bodyPr/>
                    <a:lstStyle/>
                    <a:p>
                      <a:pPr>
                        <a:buNone/>
                      </a:pPr>
                      <a:r>
                        <a:rPr lang="en-US" altLang="zh-CN" sz="1200"/>
                        <a:t>2</a:t>
                      </a:r>
                      <a:r>
                        <a:rPr lang="zh-CN" altLang="en-US" sz="1200">
                          <a:ea typeface="宋体" panose="02010600030101010101" pitchFamily="2" charset="-122"/>
                        </a:rPr>
                        <a:t>（</a:t>
                      </a:r>
                      <a:r>
                        <a:rPr lang="en-US" altLang="zh-CN" sz="1200">
                          <a:ea typeface="宋体" panose="02010600030101010101" pitchFamily="2" charset="-122"/>
                        </a:rPr>
                        <a:t>PIN</a:t>
                      </a:r>
                      <a:r>
                        <a:rPr lang="zh-CN" altLang="en-US" sz="1200">
                          <a:ea typeface="宋体" panose="02010600030101010101" pitchFamily="2" charset="-122"/>
                        </a:rPr>
                        <a:t>码帧）</a:t>
                      </a:r>
                      <a:endParaRPr lang="zh-CN" altLang="en-US" sz="1200">
                        <a:ea typeface="宋体" panose="02010600030101010101" pitchFamily="2" charset="-122"/>
                      </a:endParaRPr>
                    </a:p>
                  </a:txBody>
                  <a:tcPr/>
                </a:tc>
                <a:tc>
                  <a:txBody>
                    <a:bodyPr/>
                    <a:lstStyle/>
                    <a:p>
                      <a:pPr>
                        <a:buNone/>
                      </a:pPr>
                      <a:r>
                        <a:rPr lang="en-US" altLang="zh-CN" sz="1200"/>
                        <a:t>1</a:t>
                      </a:r>
                      <a:r>
                        <a:rPr lang="en-US" altLang="zh-CN" sz="1200">
                          <a:ea typeface="宋体" panose="02010600030101010101" pitchFamily="2" charset="-122"/>
                        </a:rPr>
                        <a:t>(</a:t>
                      </a:r>
                      <a:r>
                        <a:rPr lang="zh-CN" altLang="en-US" sz="1200">
                          <a:ea typeface="宋体" panose="02010600030101010101" pitchFamily="2" charset="-122"/>
                        </a:rPr>
                        <a:t>需要响应</a:t>
                      </a:r>
                      <a:r>
                        <a:rPr lang="en-US" altLang="zh-CN" sz="1200">
                          <a:ea typeface="宋体" panose="02010600030101010101" pitchFamily="2" charset="-122"/>
                        </a:rPr>
                        <a:t>)</a:t>
                      </a:r>
                      <a:endParaRPr lang="en-US" altLang="zh-CN" sz="1200">
                        <a:ea typeface="宋体" panose="02010600030101010101" pitchFamily="2" charset="-122"/>
                      </a:endParaRPr>
                    </a:p>
                  </a:txBody>
                  <a:tcPr/>
                </a:tc>
                <a:tc>
                  <a:txBody>
                    <a:bodyPr/>
                    <a:lstStyle/>
                    <a:p>
                      <a:pPr>
                        <a:buNone/>
                      </a:pPr>
                      <a:r>
                        <a:rPr lang="en-US" altLang="zh-CN" sz="1200"/>
                        <a:t>0</a:t>
                      </a:r>
                      <a:r>
                        <a:rPr lang="en-US" altLang="zh-CN" sz="1200">
                          <a:ea typeface="宋体" panose="02010600030101010101" pitchFamily="2" charset="-122"/>
                        </a:rPr>
                        <a:t>(</a:t>
                      </a:r>
                      <a:r>
                        <a:rPr lang="zh-CN" altLang="en-US" sz="1200">
                          <a:ea typeface="宋体" panose="02010600030101010101" pitchFamily="2" charset="-122"/>
                        </a:rPr>
                        <a:t>单帧</a:t>
                      </a:r>
                      <a:r>
                        <a:rPr lang="en-US" altLang="zh-CN" sz="1200">
                          <a:ea typeface="宋体" panose="02010600030101010101" pitchFamily="2" charset="-122"/>
                        </a:rPr>
                        <a:t>)</a:t>
                      </a:r>
                      <a:endParaRPr lang="en-US" altLang="zh-CN" sz="1200">
                        <a:ea typeface="宋体" panose="02010600030101010101" pitchFamily="2" charset="-122"/>
                      </a:endParaRPr>
                    </a:p>
                  </a:txBody>
                  <a:tcPr/>
                </a:tc>
                <a:tc>
                  <a:txBody>
                    <a:bodyPr/>
                    <a:lstStyle/>
                    <a:p>
                      <a:pPr>
                        <a:buNone/>
                      </a:pPr>
                      <a:r>
                        <a:rPr lang="en-US" altLang="zh-CN" sz="1200"/>
                        <a:t>0</a:t>
                      </a:r>
                      <a:r>
                        <a:rPr lang="en-US" altLang="zh-CN" sz="1200">
                          <a:ea typeface="宋体" panose="02010600030101010101" pitchFamily="2" charset="-122"/>
                        </a:rPr>
                        <a:t>(</a:t>
                      </a:r>
                      <a:r>
                        <a:rPr lang="zh-CN" altLang="en-US" sz="1200">
                          <a:ea typeface="宋体" panose="02010600030101010101" pitchFamily="2" charset="-122"/>
                        </a:rPr>
                        <a:t>不加密</a:t>
                      </a:r>
                      <a:r>
                        <a:rPr lang="en-US" altLang="zh-CN" sz="1200">
                          <a:ea typeface="宋体" panose="02010600030101010101" pitchFamily="2" charset="-122"/>
                        </a:rPr>
                        <a:t>)</a:t>
                      </a:r>
                      <a:endParaRPr lang="en-US" altLang="zh-CN" sz="1200">
                        <a:ea typeface="宋体" panose="02010600030101010101" pitchFamily="2" charset="-122"/>
                      </a:endParaRPr>
                    </a:p>
                  </a:txBody>
                  <a:tcPr/>
                </a:tc>
                <a:tc>
                  <a:txBody>
                    <a:bodyPr/>
                    <a:lstStyle/>
                    <a:p>
                      <a:pPr>
                        <a:buNone/>
                      </a:pPr>
                      <a:r>
                        <a:rPr lang="en-US" altLang="zh-CN" sz="1200"/>
                        <a:t>        PIN</a:t>
                      </a:r>
                      <a:r>
                        <a:rPr lang="zh-CN" altLang="en-US" sz="1200"/>
                        <a:t>码数据</a:t>
                      </a:r>
                      <a:endParaRPr lang="zh-CN" altLang="en-US" sz="1200"/>
                    </a:p>
                  </a:txBody>
                  <a:tcPr/>
                </a:tc>
                <a:tc>
                  <a:txBody>
                    <a:bodyPr/>
                    <a:lstStyle/>
                    <a:p>
                      <a:pPr>
                        <a:buNone/>
                      </a:pPr>
                      <a:r>
                        <a:rPr lang="en-US" altLang="zh-CN" sz="1200"/>
                        <a:t>1~N</a:t>
                      </a:r>
                      <a:endParaRPr lang="en-US" altLang="zh-CN" sz="1200"/>
                    </a:p>
                  </a:txBody>
                  <a:tcPr/>
                </a:tc>
              </a:tr>
              <a:tr h="304800">
                <a:tc rowSpan="2">
                  <a:txBody>
                    <a:bodyPr/>
                    <a:lstStyle/>
                    <a:p>
                      <a:pPr>
                        <a:buNone/>
                      </a:pPr>
                      <a:r>
                        <a:rPr lang="zh-CN" altLang="en-US" sz="1400"/>
                        <a:t>特定数据帧 （</a:t>
                      </a:r>
                      <a:r>
                        <a:rPr lang="en-US" altLang="zh-CN" sz="1400"/>
                        <a:t>eg</a:t>
                      </a:r>
                      <a:r>
                        <a:rPr lang="zh-CN" altLang="en-US" sz="1400"/>
                        <a:t>）</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en-US" altLang="zh-CN" sz="1200"/>
                        <a:t>         </a:t>
                      </a:r>
                      <a:r>
                        <a:rPr lang="zh-CN" altLang="en-US" sz="1200"/>
                        <a:t>数据区</a:t>
                      </a:r>
                      <a:endParaRPr lang="zh-CN" altLang="en-US" sz="1200"/>
                    </a:p>
                  </a:txBody>
                  <a:tcPr/>
                </a:tc>
                <a:tc>
                  <a:txBody>
                    <a:bodyPr/>
                    <a:lstStyle/>
                    <a:p>
                      <a:pPr>
                        <a:buNone/>
                      </a:pPr>
                      <a:r>
                        <a:rPr lang="en-US" altLang="zh-CN" sz="1200">
                          <a:sym typeface="+mn-ea"/>
                        </a:rPr>
                        <a:t>CRC8</a:t>
                      </a:r>
                      <a:endParaRPr lang="en-US" altLang="zh-CN" sz="1200"/>
                    </a:p>
                  </a:txBody>
                  <a:tcPr/>
                </a:tc>
              </a:tr>
              <a:tr h="222250">
                <a:tc vMerge="1">
                  <a:tcPr/>
                </a:tc>
                <a:tc>
                  <a:txBody>
                    <a:bodyPr/>
                    <a:lstStyle/>
                    <a:p>
                      <a:pPr>
                        <a:buNone/>
                      </a:pPr>
                      <a:r>
                        <a:rPr lang="en-US" altLang="zh-CN" sz="1200">
                          <a:sym typeface="+mn-ea"/>
                        </a:rPr>
                        <a:t>0x55BB</a:t>
                      </a:r>
                      <a:endParaRPr lang="zh-CN" altLang="en-US" sz="1200"/>
                    </a:p>
                  </a:txBody>
                  <a:tcPr/>
                </a:tc>
                <a:tc>
                  <a:txBody>
                    <a:bodyPr/>
                    <a:lstStyle/>
                    <a:p>
                      <a:pPr>
                        <a:buNone/>
                      </a:pPr>
                      <a:r>
                        <a:rPr lang="en-US" altLang="zh-CN" sz="1200"/>
                        <a:t>0(</a:t>
                      </a:r>
                      <a:r>
                        <a:rPr lang="zh-CN" altLang="en-US" sz="1200"/>
                        <a:t>请求</a:t>
                      </a:r>
                      <a:r>
                        <a:rPr lang="en-US" altLang="zh-CN" sz="1200"/>
                        <a:t>)</a:t>
                      </a:r>
                      <a:endParaRPr lang="en-US" altLang="zh-CN" sz="1200"/>
                    </a:p>
                  </a:txBody>
                  <a:tcPr/>
                </a:tc>
                <a:tc>
                  <a:txBody>
                    <a:bodyPr/>
                    <a:lstStyle/>
                    <a:p>
                      <a:pPr>
                        <a:buNone/>
                      </a:pPr>
                      <a:r>
                        <a:rPr lang="en-US" altLang="zh-CN" sz="1200"/>
                        <a:t>1</a:t>
                      </a:r>
                      <a:r>
                        <a:rPr lang="en-US" altLang="zh-CN" sz="1200">
                          <a:sym typeface="+mn-ea"/>
                        </a:rPr>
                        <a:t>(</a:t>
                      </a:r>
                      <a:r>
                        <a:rPr lang="zh-CN" altLang="en-US" sz="1200">
                          <a:ea typeface="宋体" panose="02010600030101010101" pitchFamily="2" charset="-122"/>
                          <a:sym typeface="+mn-ea"/>
                        </a:rPr>
                        <a:t>需要响应</a:t>
                      </a:r>
                      <a:r>
                        <a:rPr lang="en-US" altLang="zh-CN" sz="1200">
                          <a:sym typeface="+mn-ea"/>
                        </a:rPr>
                        <a:t>)</a:t>
                      </a:r>
                      <a:endParaRPr lang="en-US" altLang="zh-CN" sz="1200"/>
                    </a:p>
                  </a:txBody>
                  <a:tcPr/>
                </a:tc>
                <a:tc>
                  <a:txBody>
                    <a:bodyPr/>
                    <a:lstStyle/>
                    <a:p>
                      <a:pPr>
                        <a:buNone/>
                      </a:pPr>
                      <a:r>
                        <a:rPr lang="en-US" altLang="zh-CN" sz="1200"/>
                        <a:t>0</a:t>
                      </a:r>
                      <a:r>
                        <a:rPr lang="en-US" altLang="zh-CN" sz="1200">
                          <a:ea typeface="宋体" panose="02010600030101010101" pitchFamily="2" charset="-122"/>
                          <a:sym typeface="+mn-ea"/>
                        </a:rPr>
                        <a:t>(</a:t>
                      </a:r>
                      <a:r>
                        <a:rPr lang="zh-CN" altLang="en-US" sz="1200">
                          <a:ea typeface="宋体" panose="02010600030101010101" pitchFamily="2" charset="-122"/>
                          <a:sym typeface="+mn-ea"/>
                        </a:rPr>
                        <a:t>单帧</a:t>
                      </a:r>
                      <a:r>
                        <a:rPr lang="en-US" altLang="zh-CN" sz="1200">
                          <a:ea typeface="宋体" panose="02010600030101010101" pitchFamily="2" charset="-122"/>
                          <a:sym typeface="+mn-ea"/>
                        </a:rPr>
                        <a:t>)</a:t>
                      </a:r>
                      <a:endParaRPr lang="en-US" altLang="zh-CN" sz="1200"/>
                    </a:p>
                  </a:txBody>
                  <a:tcPr/>
                </a:tc>
                <a:tc>
                  <a:txBody>
                    <a:bodyPr/>
                    <a:lstStyle/>
                    <a:p>
                      <a:pPr>
                        <a:buNone/>
                      </a:pPr>
                      <a:r>
                        <a:rPr lang="en-US" altLang="zh-CN" sz="1200"/>
                        <a:t>1(</a:t>
                      </a:r>
                      <a:r>
                        <a:rPr lang="zh-CN" altLang="en-US" sz="1200"/>
                        <a:t>加密</a:t>
                      </a:r>
                      <a:r>
                        <a:rPr lang="en-US" altLang="zh-CN" sz="1200"/>
                        <a:t>)</a:t>
                      </a:r>
                      <a:endParaRPr lang="zh-CN" altLang="en-US" sz="1200">
                        <a:ea typeface="宋体" panose="02010600030101010101" pitchFamily="2" charset="-122"/>
                      </a:endParaRPr>
                    </a:p>
                  </a:txBody>
                  <a:tcPr/>
                </a:tc>
                <a:tc>
                  <a:txBody>
                    <a:bodyPr/>
                    <a:lstStyle/>
                    <a:p>
                      <a:pPr>
                        <a:buNone/>
                      </a:pPr>
                      <a:r>
                        <a:rPr lang="zh-CN" altLang="en-US" sz="1200"/>
                        <a:t>业务指令</a:t>
                      </a:r>
                      <a:r>
                        <a:rPr lang="en-US" altLang="zh-CN" sz="1200"/>
                        <a:t>+</a:t>
                      </a:r>
                      <a:r>
                        <a:rPr lang="zh-CN" altLang="en-US" sz="1200"/>
                        <a:t>指令内容</a:t>
                      </a:r>
                      <a:endParaRPr lang="zh-CN" altLang="en-US" sz="1200"/>
                    </a:p>
                  </a:txBody>
                  <a:tcPr/>
                </a:tc>
                <a:tc>
                  <a:txBody>
                    <a:bodyPr/>
                    <a:lstStyle/>
                    <a:p>
                      <a:pPr>
                        <a:buNone/>
                      </a:pPr>
                      <a:endParaRPr lang="en-US" altLang="zh-CN" sz="1200"/>
                    </a:p>
                  </a:txBody>
                  <a:tcPr/>
                </a:tc>
              </a:tr>
            </a:tbl>
          </a:graphicData>
        </a:graphic>
      </p:graphicFrame>
      <p:graphicFrame>
        <p:nvGraphicFramePr>
          <p:cNvPr id="7" name="表格 6"/>
          <p:cNvGraphicFramePr/>
          <p:nvPr/>
        </p:nvGraphicFramePr>
        <p:xfrm>
          <a:off x="844550" y="4010025"/>
          <a:ext cx="10502055" cy="1584960"/>
        </p:xfrm>
        <a:graphic>
          <a:graphicData uri="http://schemas.openxmlformats.org/drawingml/2006/table">
            <a:tbl>
              <a:tblPr firstRow="1" bandRow="1">
                <a:tableStyleId>{5C22544A-7EE6-4342-B048-85BDC9FD1C3A}</a:tableStyleId>
              </a:tblPr>
              <a:tblGrid>
                <a:gridCol w="1005840"/>
                <a:gridCol w="982345"/>
                <a:gridCol w="965835"/>
                <a:gridCol w="1040765"/>
                <a:gridCol w="820420"/>
                <a:gridCol w="898525"/>
                <a:gridCol w="749935"/>
                <a:gridCol w="1176020"/>
                <a:gridCol w="767715"/>
                <a:gridCol w="938320"/>
                <a:gridCol w="1156335"/>
              </a:tblGrid>
              <a:tr h="304800">
                <a:tc>
                  <a:txBody>
                    <a:bodyPr/>
                    <a:lstStyle/>
                    <a:p>
                      <a:pPr algn="ctr">
                        <a:buNone/>
                      </a:pPr>
                      <a:r>
                        <a:rPr lang="zh-CN" altLang="en-US" sz="1400"/>
                        <a:t>字节</a:t>
                      </a:r>
                      <a:endParaRPr lang="zh-CN" altLang="en-US" sz="1400"/>
                    </a:p>
                  </a:txBody>
                  <a:tcPr/>
                </a:tc>
                <a:tc>
                  <a:txBody>
                    <a:bodyPr/>
                    <a:lstStyle/>
                    <a:p>
                      <a:pPr algn="ctr">
                        <a:buNone/>
                      </a:pPr>
                      <a:r>
                        <a:rPr lang="en-US" altLang="zh-CN" sz="1400"/>
                        <a:t>1-2</a:t>
                      </a:r>
                      <a:endParaRPr lang="en-US" altLang="zh-CN" sz="1400"/>
                    </a:p>
                  </a:txBody>
                  <a:tcPr/>
                </a:tc>
                <a:tc gridSpan="4">
                  <a:txBody>
                    <a:bodyPr/>
                    <a:lstStyle/>
                    <a:p>
                      <a:pPr algn="ctr">
                        <a:buNone/>
                      </a:pPr>
                      <a:r>
                        <a:rPr lang="en-US" altLang="zh-CN" sz="1400"/>
                        <a:t>3</a:t>
                      </a:r>
                      <a:endParaRPr lang="en-US" altLang="zh-CN" sz="1400"/>
                    </a:p>
                  </a:txBody>
                  <a:tcPr/>
                </a:tc>
                <a:tc hMerge="1">
                  <a:tcPr/>
                </a:tc>
                <a:tc hMerge="1">
                  <a:tcPr/>
                </a:tc>
                <a:tc hMerge="1">
                  <a:tcPr/>
                </a:tc>
                <a:tc>
                  <a:txBody>
                    <a:bodyPr/>
                    <a:lstStyle/>
                    <a:p>
                      <a:pPr>
                        <a:buNone/>
                      </a:pPr>
                      <a:r>
                        <a:rPr lang="en-US" altLang="zh-CN" sz="1400"/>
                        <a:t>4</a:t>
                      </a:r>
                      <a:endParaRPr lang="en-US" altLang="zh-CN" sz="1400"/>
                    </a:p>
                  </a:txBody>
                  <a:tcPr/>
                </a:tc>
                <a:tc>
                  <a:txBody>
                    <a:bodyPr/>
                    <a:lstStyle/>
                    <a:p>
                      <a:pPr>
                        <a:buNone/>
                      </a:pPr>
                      <a:r>
                        <a:rPr lang="en-US" altLang="zh-CN" sz="1400"/>
                        <a:t>5</a:t>
                      </a:r>
                      <a:endParaRPr lang="en-US" altLang="zh-CN" sz="1400"/>
                    </a:p>
                  </a:txBody>
                  <a:tcPr/>
                </a:tc>
                <a:tc gridSpan="2">
                  <a:txBody>
                    <a:bodyPr/>
                    <a:lstStyle/>
                    <a:p>
                      <a:pPr algn="ctr">
                        <a:buNone/>
                      </a:pPr>
                      <a:r>
                        <a:rPr lang="en-US" altLang="zh-CN" sz="1400"/>
                        <a:t> 6 - (N-1)</a:t>
                      </a:r>
                      <a:endParaRPr lang="en-US" altLang="zh-CN" sz="1400"/>
                    </a:p>
                  </a:txBody>
                  <a:tcPr/>
                </a:tc>
                <a:tc hMerge="1">
                  <a:tcPr/>
                </a:tc>
                <a:tc>
                  <a:txBody>
                    <a:bodyPr/>
                    <a:lstStyle/>
                    <a:p>
                      <a:pPr algn="ctr">
                        <a:buNone/>
                      </a:pPr>
                      <a:r>
                        <a:rPr lang="en-US" altLang="zh-CN" sz="1400"/>
                        <a:t>N</a:t>
                      </a:r>
                      <a:endParaRPr lang="en-US" altLang="zh-CN" sz="1400"/>
                    </a:p>
                  </a:txBody>
                  <a:tcPr/>
                </a:tc>
              </a:tr>
              <a:tr h="457200">
                <a:tc rowSpan="2">
                  <a:txBody>
                    <a:bodyPr/>
                    <a:lstStyle/>
                    <a:p>
                      <a:pPr>
                        <a:buNone/>
                      </a:pPr>
                      <a:r>
                        <a:rPr lang="zh-CN" altLang="en-US" sz="1400"/>
                        <a:t>单帧</a:t>
                      </a:r>
                      <a:endParaRPr lang="zh-CN" altLang="en-US" sz="1400"/>
                    </a:p>
                    <a:p>
                      <a:pPr>
                        <a:buNone/>
                      </a:pPr>
                      <a:r>
                        <a:rPr lang="zh-CN" altLang="en-US" sz="1400"/>
                        <a:t>（</a:t>
                      </a:r>
                      <a:r>
                        <a:rPr lang="en-US" altLang="zh-CN" sz="1400"/>
                        <a:t>eg</a:t>
                      </a:r>
                      <a:r>
                        <a:rPr lang="zh-CN" altLang="en-US" sz="1400"/>
                        <a:t>）</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剩余传输帧数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t>业务指令</a:t>
                      </a:r>
                      <a:endParaRPr lang="zh-CN" altLang="en-US" sz="1200"/>
                    </a:p>
                  </a:txBody>
                  <a:tcPr/>
                </a:tc>
                <a:tc>
                  <a:txBody>
                    <a:bodyPr/>
                    <a:lstStyle/>
                    <a:p>
                      <a:pPr>
                        <a:buNone/>
                      </a:pPr>
                      <a:r>
                        <a:rPr lang="zh-CN" altLang="en-US" sz="1200"/>
                        <a:t>指令内容</a:t>
                      </a:r>
                      <a:endParaRPr lang="zh-CN" altLang="en-US" sz="1200"/>
                    </a:p>
                  </a:txBody>
                  <a:tcPr/>
                </a:tc>
                <a:tc>
                  <a:txBody>
                    <a:bodyPr/>
                    <a:lstStyle/>
                    <a:p>
                      <a:pPr>
                        <a:buNone/>
                      </a:pPr>
                      <a:r>
                        <a:rPr lang="en-US" altLang="zh-CN" sz="1200"/>
                        <a:t>CRC8</a:t>
                      </a:r>
                      <a:endParaRPr lang="en-US" altLang="zh-CN" sz="1200"/>
                    </a:p>
                  </a:txBody>
                  <a:tcPr/>
                </a:tc>
              </a:tr>
              <a:tr h="222250">
                <a:tc vMerge="1">
                  <a:tcPr/>
                </a:tc>
                <a:tc>
                  <a:txBody>
                    <a:bodyPr/>
                    <a:lstStyle/>
                    <a:p>
                      <a:pPr>
                        <a:buNone/>
                      </a:pPr>
                      <a:r>
                        <a:rPr lang="en-US" altLang="zh-CN" sz="1200">
                          <a:sym typeface="+mn-ea"/>
                        </a:rPr>
                        <a:t>0x55</a:t>
                      </a:r>
                      <a:r>
                        <a:rPr lang="en-US" sz="1200">
                          <a:sym typeface="+mn-ea"/>
                        </a:rPr>
                        <a:t>AA</a:t>
                      </a:r>
                      <a:endParaRPr lang="en-US" sz="1200"/>
                    </a:p>
                  </a:txBody>
                  <a:tcPr/>
                </a:tc>
                <a:tc>
                  <a:txBody>
                    <a:bodyPr/>
                    <a:lstStyle/>
                    <a:p>
                      <a:pPr>
                        <a:buNone/>
                      </a:pPr>
                      <a:r>
                        <a:rPr lang="en-US" altLang="zh-CN" sz="1200"/>
                        <a:t>0(</a:t>
                      </a:r>
                      <a:r>
                        <a:rPr lang="zh-CN" altLang="en-US" sz="1200"/>
                        <a:t>请求</a:t>
                      </a:r>
                      <a:r>
                        <a:rPr lang="en-US" altLang="zh-CN" sz="1200"/>
                        <a:t>)</a:t>
                      </a:r>
                      <a:endParaRPr lang="en-US" altLang="zh-CN" sz="1200"/>
                    </a:p>
                  </a:txBody>
                  <a:tcPr/>
                </a:tc>
                <a:tc>
                  <a:txBody>
                    <a:bodyPr/>
                    <a:lstStyle/>
                    <a:p>
                      <a:pPr>
                        <a:buNone/>
                      </a:pPr>
                      <a:r>
                        <a:rPr lang="en-US" altLang="zh-CN" sz="1200"/>
                        <a:t>1</a:t>
                      </a:r>
                      <a:r>
                        <a:rPr lang="en-US" altLang="zh-CN" sz="1200">
                          <a:sym typeface="+mn-ea"/>
                        </a:rPr>
                        <a:t>(</a:t>
                      </a:r>
                      <a:r>
                        <a:rPr lang="zh-CN" altLang="en-US" sz="1200">
                          <a:ea typeface="宋体" panose="02010600030101010101" pitchFamily="2" charset="-122"/>
                          <a:sym typeface="+mn-ea"/>
                        </a:rPr>
                        <a:t>需要响应</a:t>
                      </a:r>
                      <a:r>
                        <a:rPr lang="en-US" altLang="zh-CN" sz="1200">
                          <a:sym typeface="+mn-ea"/>
                        </a:rPr>
                        <a:t>)</a:t>
                      </a:r>
                      <a:endParaRPr lang="en-US" altLang="zh-CN" sz="1200"/>
                    </a:p>
                  </a:txBody>
                  <a:tcPr/>
                </a:tc>
                <a:tc>
                  <a:txBody>
                    <a:bodyPr/>
                    <a:lstStyle/>
                    <a:p>
                      <a:pPr>
                        <a:buNone/>
                      </a:pPr>
                      <a:r>
                        <a:rPr lang="en-US" altLang="zh-CN" sz="1200"/>
                        <a:t>0</a:t>
                      </a:r>
                      <a:r>
                        <a:rPr lang="en-US" altLang="zh-CN" sz="1200">
                          <a:ea typeface="宋体" panose="02010600030101010101" pitchFamily="2" charset="-122"/>
                          <a:sym typeface="+mn-ea"/>
                        </a:rPr>
                        <a:t>(</a:t>
                      </a:r>
                      <a:r>
                        <a:rPr lang="zh-CN" altLang="en-US" sz="1200">
                          <a:ea typeface="宋体" panose="02010600030101010101" pitchFamily="2" charset="-122"/>
                          <a:sym typeface="+mn-ea"/>
                        </a:rPr>
                        <a:t>单帧</a:t>
                      </a:r>
                      <a:r>
                        <a:rPr lang="en-US" altLang="zh-CN" sz="1200">
                          <a:ea typeface="宋体" panose="02010600030101010101" pitchFamily="2" charset="-122"/>
                          <a:sym typeface="+mn-ea"/>
                        </a:rPr>
                        <a:t>)</a:t>
                      </a:r>
                      <a:endParaRPr lang="en-US" altLang="zh-CN" sz="1200"/>
                    </a:p>
                  </a:txBody>
                  <a:tcPr/>
                </a:tc>
                <a:tc>
                  <a:txBody>
                    <a:bodyPr/>
                    <a:lstStyle/>
                    <a:p>
                      <a:pPr>
                        <a:buNone/>
                      </a:pPr>
                      <a:r>
                        <a:rPr lang="en-US" altLang="zh-CN" sz="1200"/>
                        <a:t>1(</a:t>
                      </a:r>
                      <a:r>
                        <a:rPr lang="zh-CN" altLang="en-US" sz="1200"/>
                        <a:t>加密</a:t>
                      </a:r>
                      <a:r>
                        <a:rPr lang="en-US" altLang="zh-CN" sz="1200"/>
                        <a:t>)</a:t>
                      </a:r>
                      <a:endParaRPr lang="zh-CN" altLang="en-US" sz="1200">
                        <a:ea typeface="宋体" panose="02010600030101010101" pitchFamily="2" charset="-122"/>
                      </a:endParaRPr>
                    </a:p>
                  </a:txBody>
                  <a:tcPr/>
                </a:tc>
                <a:tc>
                  <a:txBody>
                    <a:bodyPr/>
                    <a:lstStyle/>
                    <a:p>
                      <a:pPr>
                        <a:buNone/>
                      </a:pPr>
                      <a:r>
                        <a:rPr lang="en-US" altLang="zh-CN" sz="1200"/>
                        <a:t>0</a:t>
                      </a:r>
                      <a:endParaRPr lang="en-US" altLang="zh-CN" sz="1200"/>
                    </a:p>
                  </a:txBody>
                  <a:tcPr/>
                </a:tc>
                <a:tc>
                  <a:txBody>
                    <a:bodyPr/>
                    <a:lstStyle/>
                    <a:p>
                      <a:pPr>
                        <a:buNone/>
                      </a:pPr>
                      <a:r>
                        <a:rPr lang="zh-CN" altLang="en-US" sz="1200"/>
                        <a:t>实际有效数据</a:t>
                      </a: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en-US" altLang="zh-CN" sz="1200"/>
                    </a:p>
                  </a:txBody>
                  <a:tcPr/>
                </a:tc>
              </a:tr>
              <a:tr h="222250">
                <a:tc rowSpan="2">
                  <a:txBody>
                    <a:bodyPr/>
                    <a:lstStyle/>
                    <a:p>
                      <a:pPr>
                        <a:buNone/>
                      </a:pPr>
                      <a:r>
                        <a:rPr lang="zh-CN" altLang="en-US" sz="1400"/>
                        <a:t>多帧（</a:t>
                      </a:r>
                      <a:r>
                        <a:rPr lang="en-US" altLang="zh-CN" sz="1400"/>
                        <a:t>eg</a:t>
                      </a:r>
                      <a:r>
                        <a:rPr lang="zh-CN" altLang="en-US" sz="1400"/>
                        <a:t>）</a:t>
                      </a:r>
                      <a:endParaRPr lang="zh-CN" altLang="en-US" sz="1400"/>
                    </a:p>
                  </a:txBody>
                  <a:tcPr/>
                </a:tc>
                <a:tc>
                  <a:txBody>
                    <a:bodyPr/>
                    <a:lstStyle/>
                    <a:p>
                      <a:pPr>
                        <a:buNone/>
                      </a:pPr>
                      <a:r>
                        <a:rPr lang="en-US" altLang="zh-CN" sz="1200">
                          <a:sym typeface="+mn-ea"/>
                        </a:rPr>
                        <a:t>0x55</a:t>
                      </a:r>
                      <a:r>
                        <a:rPr lang="en-US" sz="1200">
                          <a:sym typeface="+mn-ea"/>
                        </a:rPr>
                        <a:t>AA</a:t>
                      </a:r>
                      <a:endParaRPr lang="zh-CN" altLang="en-US" sz="1200"/>
                    </a:p>
                  </a:txBody>
                  <a:tcPr/>
                </a:tc>
                <a:tc>
                  <a:txBody>
                    <a:bodyPr/>
                    <a:lstStyle/>
                    <a:p>
                      <a:pPr>
                        <a:buNone/>
                      </a:pPr>
                      <a:r>
                        <a:rPr lang="en-US" altLang="zh-CN" sz="1200"/>
                        <a:t>0(</a:t>
                      </a:r>
                      <a:r>
                        <a:rPr lang="zh-CN" altLang="en-US" sz="1200"/>
                        <a:t>请求</a:t>
                      </a:r>
                      <a:r>
                        <a:rPr lang="en-US" altLang="zh-CN" sz="1200"/>
                        <a:t>)</a:t>
                      </a:r>
                      <a:endParaRPr lang="en-US" altLang="zh-CN" sz="1200"/>
                    </a:p>
                  </a:txBody>
                  <a:tcPr/>
                </a:tc>
                <a:tc>
                  <a:txBody>
                    <a:bodyPr/>
                    <a:lstStyle/>
                    <a:p>
                      <a:pPr>
                        <a:buNone/>
                      </a:pPr>
                      <a:r>
                        <a:rPr lang="en-US" altLang="zh-CN" sz="1200"/>
                        <a:t>1</a:t>
                      </a:r>
                      <a:r>
                        <a:rPr lang="en-US" altLang="zh-CN" sz="1200">
                          <a:sym typeface="+mn-ea"/>
                        </a:rPr>
                        <a:t>(</a:t>
                      </a:r>
                      <a:r>
                        <a:rPr lang="zh-CN" altLang="en-US" sz="1200">
                          <a:ea typeface="宋体" panose="02010600030101010101" pitchFamily="2" charset="-122"/>
                          <a:sym typeface="+mn-ea"/>
                        </a:rPr>
                        <a:t>需要响应</a:t>
                      </a:r>
                      <a:r>
                        <a:rPr lang="en-US" altLang="zh-CN" sz="1200">
                          <a:sym typeface="+mn-ea"/>
                        </a:rPr>
                        <a:t>)</a:t>
                      </a:r>
                      <a:endParaRPr lang="en-US" altLang="zh-CN" sz="1200"/>
                    </a:p>
                  </a:txBody>
                  <a:tcPr/>
                </a:tc>
                <a:tc>
                  <a:txBody>
                    <a:bodyPr/>
                    <a:lstStyle/>
                    <a:p>
                      <a:pPr>
                        <a:buNone/>
                      </a:pPr>
                      <a:r>
                        <a:rPr lang="en-US" altLang="zh-CN" sz="1200"/>
                        <a:t>1</a:t>
                      </a:r>
                      <a:r>
                        <a:rPr lang="en-US" altLang="zh-CN" sz="1200">
                          <a:ea typeface="宋体" panose="02010600030101010101" pitchFamily="2" charset="-122"/>
                          <a:sym typeface="+mn-ea"/>
                        </a:rPr>
                        <a:t>(</a:t>
                      </a:r>
                      <a:r>
                        <a:rPr lang="zh-CN" altLang="en-US" sz="1200">
                          <a:ea typeface="宋体" panose="02010600030101010101" pitchFamily="2" charset="-122"/>
                          <a:sym typeface="+mn-ea"/>
                        </a:rPr>
                        <a:t>首帧</a:t>
                      </a:r>
                      <a:r>
                        <a:rPr lang="en-US" altLang="zh-CN" sz="1200">
                          <a:ea typeface="宋体" panose="02010600030101010101" pitchFamily="2" charset="-122"/>
                          <a:sym typeface="+mn-ea"/>
                        </a:rPr>
                        <a:t>)</a:t>
                      </a:r>
                      <a:endParaRPr lang="en-US" altLang="zh-CN" sz="1200"/>
                    </a:p>
                  </a:txBody>
                  <a:tcPr/>
                </a:tc>
                <a:tc>
                  <a:txBody>
                    <a:bodyPr/>
                    <a:lstStyle/>
                    <a:p>
                      <a:pPr>
                        <a:buNone/>
                      </a:pPr>
                      <a:r>
                        <a:rPr lang="en-US" altLang="zh-CN" sz="1200"/>
                        <a:t>1(</a:t>
                      </a:r>
                      <a:r>
                        <a:rPr lang="zh-CN" altLang="en-US" sz="1200"/>
                        <a:t>加密</a:t>
                      </a:r>
                      <a:r>
                        <a:rPr lang="en-US" altLang="zh-CN" sz="1200"/>
                        <a:t>)</a:t>
                      </a:r>
                      <a:endParaRPr lang="zh-CN" altLang="en-US" sz="1200">
                        <a:ea typeface="宋体" panose="02010600030101010101" pitchFamily="2" charset="-122"/>
                      </a:endParaRPr>
                    </a:p>
                  </a:txBody>
                  <a:tcPr/>
                </a:tc>
                <a:tc>
                  <a:txBody>
                    <a:bodyPr/>
                    <a:lstStyle/>
                    <a:p>
                      <a:pPr>
                        <a:buNone/>
                      </a:pPr>
                      <a:r>
                        <a:rPr lang="en-US" altLang="zh-CN" sz="1200"/>
                        <a:t>M</a:t>
                      </a:r>
                      <a:endParaRPr lang="en-US" altLang="zh-CN" sz="1200"/>
                    </a:p>
                  </a:txBody>
                  <a:tcPr/>
                </a:tc>
                <a:tc>
                  <a:txBody>
                    <a:bodyPr/>
                    <a:lstStyle/>
                    <a:p>
                      <a:pPr>
                        <a:buNone/>
                      </a:pPr>
                      <a:r>
                        <a:rPr lang="en-US" altLang="zh-CN" sz="1200"/>
                        <a:t>N-6</a:t>
                      </a:r>
                      <a:endParaRPr lang="en-US" altLang="zh-CN"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en-US" altLang="zh-CN" sz="1200"/>
                    </a:p>
                  </a:txBody>
                  <a:tcPr/>
                </a:tc>
              </a:tr>
              <a:tr h="222250">
                <a:tc vMerge="1">
                  <a:tcPr/>
                </a:tc>
                <a:tc>
                  <a:txBody>
                    <a:bodyPr/>
                    <a:lstStyle/>
                    <a:p>
                      <a:pPr>
                        <a:buNone/>
                      </a:pPr>
                      <a:r>
                        <a:rPr lang="en-US" altLang="zh-CN" sz="1200">
                          <a:sym typeface="+mn-ea"/>
                        </a:rPr>
                        <a:t>0x55</a:t>
                      </a:r>
                      <a:r>
                        <a:rPr lang="en-US" sz="1200">
                          <a:sym typeface="+mn-ea"/>
                        </a:rPr>
                        <a:t>AA</a:t>
                      </a:r>
                      <a:endParaRPr lang="zh-CN" altLang="en-US" sz="1200"/>
                    </a:p>
                  </a:txBody>
                  <a:tcPr/>
                </a:tc>
                <a:tc>
                  <a:txBody>
                    <a:bodyPr/>
                    <a:lstStyle/>
                    <a:p>
                      <a:pPr>
                        <a:buNone/>
                      </a:pPr>
                      <a:r>
                        <a:rPr lang="en-US" altLang="zh-CN" sz="1200"/>
                        <a:t>0(</a:t>
                      </a:r>
                      <a:r>
                        <a:rPr lang="zh-CN" altLang="en-US" sz="1200"/>
                        <a:t>请求</a:t>
                      </a:r>
                      <a:r>
                        <a:rPr lang="en-US" altLang="zh-CN" sz="1200"/>
                        <a:t>)</a:t>
                      </a:r>
                      <a:endParaRPr lang="en-US" altLang="zh-CN" sz="1200"/>
                    </a:p>
                  </a:txBody>
                  <a:tcPr/>
                </a:tc>
                <a:tc>
                  <a:txBody>
                    <a:bodyPr/>
                    <a:lstStyle/>
                    <a:p>
                      <a:pPr>
                        <a:buNone/>
                      </a:pPr>
                      <a:r>
                        <a:rPr lang="en-US" altLang="zh-CN" sz="1200"/>
                        <a:t>1</a:t>
                      </a:r>
                      <a:r>
                        <a:rPr lang="en-US" altLang="zh-CN" sz="1200">
                          <a:sym typeface="+mn-ea"/>
                        </a:rPr>
                        <a:t>(</a:t>
                      </a:r>
                      <a:r>
                        <a:rPr lang="zh-CN" altLang="en-US" sz="1200">
                          <a:ea typeface="宋体" panose="02010600030101010101" pitchFamily="2" charset="-122"/>
                          <a:sym typeface="+mn-ea"/>
                        </a:rPr>
                        <a:t>需要响应</a:t>
                      </a:r>
                      <a:r>
                        <a:rPr lang="en-US" altLang="zh-CN" sz="1200">
                          <a:sym typeface="+mn-ea"/>
                        </a:rPr>
                        <a:t>)</a:t>
                      </a:r>
                      <a:endParaRPr lang="en-US" altLang="zh-CN" sz="1200"/>
                    </a:p>
                  </a:txBody>
                  <a:tcPr/>
                </a:tc>
                <a:tc>
                  <a:txBody>
                    <a:bodyPr/>
                    <a:lstStyle/>
                    <a:p>
                      <a:pPr>
                        <a:buNone/>
                      </a:pPr>
                      <a:r>
                        <a:rPr lang="en-US" altLang="zh-CN" sz="1200"/>
                        <a:t>2</a:t>
                      </a:r>
                      <a:r>
                        <a:rPr lang="en-US" altLang="zh-CN" sz="1200">
                          <a:ea typeface="宋体" panose="02010600030101010101" pitchFamily="2" charset="-122"/>
                          <a:sym typeface="+mn-ea"/>
                        </a:rPr>
                        <a:t>(l</a:t>
                      </a:r>
                      <a:r>
                        <a:rPr lang="zh-CN" altLang="en-US" sz="1200">
                          <a:ea typeface="宋体" panose="02010600030101010101" pitchFamily="2" charset="-122"/>
                          <a:sym typeface="+mn-ea"/>
                        </a:rPr>
                        <a:t>连续帧</a:t>
                      </a:r>
                      <a:r>
                        <a:rPr lang="en-US" altLang="zh-CN" sz="1200">
                          <a:ea typeface="宋体" panose="02010600030101010101" pitchFamily="2" charset="-122"/>
                          <a:sym typeface="+mn-ea"/>
                        </a:rPr>
                        <a:t>)</a:t>
                      </a:r>
                      <a:endParaRPr lang="en-US" altLang="zh-CN" sz="1200"/>
                    </a:p>
                  </a:txBody>
                  <a:tcPr/>
                </a:tc>
                <a:tc>
                  <a:txBody>
                    <a:bodyPr/>
                    <a:lstStyle/>
                    <a:p>
                      <a:pPr>
                        <a:buNone/>
                      </a:pPr>
                      <a:r>
                        <a:rPr lang="en-US" altLang="zh-CN" sz="1200"/>
                        <a:t>1(</a:t>
                      </a:r>
                      <a:r>
                        <a:rPr lang="zh-CN" altLang="en-US" sz="1200"/>
                        <a:t>加密</a:t>
                      </a:r>
                      <a:r>
                        <a:rPr lang="en-US" altLang="zh-CN" sz="1200"/>
                        <a:t>)</a:t>
                      </a:r>
                      <a:endParaRPr lang="zh-CN" altLang="en-US" sz="1200">
                        <a:ea typeface="宋体" panose="02010600030101010101" pitchFamily="2" charset="-122"/>
                      </a:endParaRPr>
                    </a:p>
                  </a:txBody>
                  <a:tcPr/>
                </a:tc>
                <a:tc>
                  <a:txBody>
                    <a:bodyPr/>
                    <a:lstStyle/>
                    <a:p>
                      <a:pPr>
                        <a:buNone/>
                      </a:pPr>
                      <a:r>
                        <a:rPr lang="en-US" altLang="zh-CN" sz="1200"/>
                        <a:t>0</a:t>
                      </a:r>
                      <a:endParaRPr lang="en-US" altLang="zh-CN" sz="1200"/>
                    </a:p>
                  </a:txBody>
                  <a:tcPr/>
                </a:tc>
                <a:tc>
                  <a:txBody>
                    <a:bodyPr/>
                    <a:lstStyle/>
                    <a:p>
                      <a:pPr>
                        <a:buNone/>
                      </a:pPr>
                      <a:r>
                        <a:rPr lang="zh-CN" altLang="en-US" sz="1200">
                          <a:sym typeface="+mn-ea"/>
                        </a:rPr>
                        <a:t>实际有效数据</a:t>
                      </a:r>
                      <a:endParaRPr lang="en-US" altLang="zh-CN"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en-US" altLang="zh-CN" sz="1200"/>
                    </a:p>
                  </a:txBody>
                  <a:tcPr/>
                </a:tc>
              </a:tr>
            </a:tbl>
          </a:graphicData>
        </a:graphic>
      </p:graphicFrame>
      <p:sp>
        <p:nvSpPr>
          <p:cNvPr id="12" name="文本框 11"/>
          <p:cNvSpPr txBox="1"/>
          <p:nvPr/>
        </p:nvSpPr>
        <p:spPr>
          <a:xfrm>
            <a:off x="844550" y="2729230"/>
            <a:ext cx="2844800" cy="521970"/>
          </a:xfrm>
          <a:prstGeom prst="rect">
            <a:avLst/>
          </a:prstGeom>
          <a:noFill/>
        </p:spPr>
        <p:txBody>
          <a:bodyPr wrap="square" rtlCol="0">
            <a:spAutoFit/>
          </a:bodyPr>
          <a:lstStyle/>
          <a:p>
            <a:r>
              <a:rPr lang="en-US" altLang="zh-CN" sz="1400"/>
              <a:t>1. PIN</a:t>
            </a:r>
            <a:r>
              <a:rPr lang="zh-CN" altLang="en-US" sz="1400"/>
              <a:t>码认证包</a:t>
            </a:r>
            <a:endParaRPr lang="zh-CN" altLang="en-US" sz="1400"/>
          </a:p>
          <a:p>
            <a:r>
              <a:rPr lang="en-US" altLang="zh-CN" sz="1400"/>
              <a:t>2. </a:t>
            </a:r>
            <a:r>
              <a:rPr lang="zh-CN" altLang="en-US" sz="1400"/>
              <a:t>车控指令 （密文 </a:t>
            </a:r>
            <a:r>
              <a:rPr lang="en-US" altLang="zh-CN" sz="1400"/>
              <a:t>16 byte</a:t>
            </a:r>
            <a:r>
              <a:rPr lang="zh-CN" altLang="en-US" sz="1400"/>
              <a:t>）</a:t>
            </a:r>
            <a:endParaRPr lang="zh-CN"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44855" y="627253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39127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业务指令</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10</a:t>
            </a:r>
            <a:endParaRPr lang="en-US" sz="2400" b="1" dirty="0">
              <a:solidFill>
                <a:schemeClr val="bg1"/>
              </a:solidFill>
              <a:latin typeface="Calibri" panose="020F0502020204030204" charset="0"/>
            </a:endParaRPr>
          </a:p>
        </p:txBody>
      </p:sp>
      <p:graphicFrame>
        <p:nvGraphicFramePr>
          <p:cNvPr id="5" name="表格 4"/>
          <p:cNvGraphicFramePr>
            <a:graphicFrameLocks noGrp="1"/>
          </p:cNvGraphicFramePr>
          <p:nvPr/>
        </p:nvGraphicFramePr>
        <p:xfrm>
          <a:off x="382905" y="1087120"/>
          <a:ext cx="2931795" cy="2242820"/>
        </p:xfrm>
        <a:graphic>
          <a:graphicData uri="http://schemas.openxmlformats.org/drawingml/2006/table">
            <a:tbl>
              <a:tblPr firstRow="1" bandRow="1">
                <a:tableStyleId>{5C22544A-7EE6-4342-B048-85BDC9FD1C3A}</a:tableStyleId>
              </a:tblPr>
              <a:tblGrid>
                <a:gridCol w="846539"/>
                <a:gridCol w="866140"/>
                <a:gridCol w="802067"/>
                <a:gridCol w="417049"/>
              </a:tblGrid>
              <a:tr h="322580">
                <a:tc>
                  <a:txBody>
                    <a:bodyPr/>
                    <a:lstStyle/>
                    <a:p>
                      <a:r>
                        <a:rPr lang="zh-CN" altLang="en-US" sz="1400" dirty="0">
                          <a:latin typeface="微软雅黑" panose="020B0503020204020204" pitchFamily="34" charset="-122"/>
                          <a:ea typeface="微软雅黑" panose="020B0503020204020204" pitchFamily="34" charset="-122"/>
                        </a:rPr>
                        <a:t>字段</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pPr>
                        <a:buNone/>
                      </a:pP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sz="1400" dirty="0">
                          <a:latin typeface="微软雅黑" panose="020B0503020204020204" pitchFamily="34" charset="-122"/>
                          <a:ea typeface="微软雅黑" panose="020B0503020204020204" pitchFamily="34" charset="-122"/>
                        </a:rPr>
                        <a:t>字节数</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pPr>
                        <a:buNone/>
                      </a:pP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r>
              <a:tr h="229870">
                <a:tc>
                  <a:txBody>
                    <a:bodyPr/>
                    <a:lstStyle/>
                    <a:p>
                      <a:pPr>
                        <a:buNone/>
                      </a:pPr>
                      <a:r>
                        <a:rPr lang="zh-CN" altLang="en-US" sz="1200" dirty="0">
                          <a:latin typeface="微软雅黑" panose="020B0503020204020204" pitchFamily="34" charset="-122"/>
                          <a:ea typeface="微软雅黑" panose="020B0503020204020204" pitchFamily="34" charset="-122"/>
                        </a:rPr>
                        <a:t>数据帧头</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r>
                        <a:rPr lang="en-US" altLang="zh-CN" sz="1200" dirty="0">
                          <a:latin typeface="微软雅黑" panose="020B0503020204020204" pitchFamily="34" charset="-122"/>
                          <a:ea typeface="微软雅黑" panose="020B0503020204020204" pitchFamily="34" charset="-122"/>
                        </a:rPr>
                        <a:t>2</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r h="274320">
                <a:tc>
                  <a:txBody>
                    <a:bodyPr/>
                    <a:lstStyle/>
                    <a:p>
                      <a:pPr>
                        <a:buNone/>
                      </a:pPr>
                      <a:r>
                        <a:rPr lang="zh-CN" altLang="en-US" sz="1200" dirty="0">
                          <a:latin typeface="微软雅黑" panose="020B0503020204020204" pitchFamily="34" charset="-122"/>
                          <a:ea typeface="微软雅黑" panose="020B0503020204020204" pitchFamily="34" charset="-122"/>
                        </a:rPr>
                        <a:t>帧标识</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r h="0">
                <a:tc>
                  <a:txBody>
                    <a:bodyPr/>
                    <a:lstStyle/>
                    <a:p>
                      <a:r>
                        <a:rPr lang="zh-CN" altLang="en-US" sz="1200" dirty="0">
                          <a:latin typeface="微软雅黑" panose="020B0503020204020204" pitchFamily="34" charset="-122"/>
                          <a:ea typeface="微软雅黑" panose="020B0503020204020204" pitchFamily="34" charset="-122"/>
                        </a:rPr>
                        <a:t>剩余帧数</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algn="ctr"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ctr"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ctr"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r>
              <a:tr h="274320">
                <a:tc>
                  <a:txBody>
                    <a:bodyPr/>
                    <a:lstStyle/>
                    <a:p>
                      <a:r>
                        <a:rPr lang="zh-CN" altLang="en-US" sz="1200" dirty="0">
                          <a:latin typeface="微软雅黑" panose="020B0503020204020204" pitchFamily="34" charset="-122"/>
                          <a:ea typeface="微软雅黑" panose="020B0503020204020204" pitchFamily="34" charset="-122"/>
                        </a:rPr>
                        <a:t>数据长度</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marL="0" algn="ctr"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ctr" defTabSz="913765" rtl="0" eaLnBrk="1" latinLnBrk="0" hangingPunct="1"/>
                      <a:r>
                        <a:rPr lang="en-US" altLang="zh-CN" sz="1200" kern="1200" dirty="0">
                          <a:solidFill>
                            <a:schemeClr val="dk1"/>
                          </a:solidFill>
                          <a:latin typeface="微软雅黑" panose="020B0503020204020204" pitchFamily="34" charset="-122"/>
                          <a:ea typeface="微软雅黑" panose="020B0503020204020204" pitchFamily="34" charset="-122"/>
                          <a:cs typeface="+mn-cs"/>
                        </a:rPr>
                        <a:t>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ctr"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r>
              <a:tr h="0">
                <a:tc rowSpan="2">
                  <a:txBody>
                    <a:bodyPr/>
                    <a:lstStyle/>
                    <a:p>
                      <a:pPr marL="0" algn="l" defTabSz="913765" rtl="0" eaLnBrk="1" latinLnBrk="0" hangingPunct="1"/>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p>
                      <a:pPr marL="0" algn="l" defTabSz="913765"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消息数据</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l" defTabSz="913765" rtl="0" eaLnBrk="1" latinLnBrk="0" hangingPunct="1">
                        <a:buNone/>
                      </a:pPr>
                      <a:r>
                        <a:rPr lang="zh-CN" altLang="en-US" sz="1200" kern="1200" dirty="0">
                          <a:solidFill>
                            <a:schemeClr val="dk1"/>
                          </a:solidFill>
                          <a:latin typeface="微软雅黑" panose="020B0503020204020204" pitchFamily="34" charset="-122"/>
                          <a:ea typeface="微软雅黑" panose="020B0503020204020204" pitchFamily="34" charset="-122"/>
                          <a:cs typeface="+mn-cs"/>
                        </a:rPr>
                        <a:t>业务指令</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ctr" defTabSz="913765" rtl="0" eaLnBrk="1" latinLnBrk="0" hangingPunct="1"/>
                      <a:r>
                        <a:rPr lang="en-US" sz="1200" kern="1200" dirty="0">
                          <a:latin typeface="微软雅黑" panose="020B0503020204020204" pitchFamily="34" charset="-122"/>
                          <a:ea typeface="微软雅黑" panose="020B0503020204020204" pitchFamily="34" charset="-122"/>
                          <a:cs typeface="+mn-cs"/>
                          <a:sym typeface="+mn-ea"/>
                        </a:rPr>
                        <a:t>1</a:t>
                      </a:r>
                      <a:endParaRPr 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r>
              <a:tr h="0">
                <a:tc vMerge="1">
                  <a:tcPr>
                    <a:solidFill>
                      <a:schemeClr val="accent1">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ctr" defTabSz="913765" rtl="0" eaLnBrk="1" latinLnBrk="0" hangingPunct="1">
                        <a:buNone/>
                      </a:pPr>
                      <a:r>
                        <a:rPr lang="en-US" altLang="zh-CN" sz="1200" kern="1200" dirty="0">
                          <a:solidFill>
                            <a:schemeClr val="dk1"/>
                          </a:solidFill>
                          <a:latin typeface="微软雅黑" panose="020B0503020204020204" pitchFamily="34" charset="-122"/>
                          <a:ea typeface="微软雅黑" panose="020B0503020204020204" pitchFamily="34" charset="-122"/>
                          <a:cs typeface="+mn-cs"/>
                        </a:rPr>
                        <a:t>0~n-7</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r>
              <a:tr h="274320">
                <a:tc>
                  <a:txBody>
                    <a:bodyPr/>
                    <a:lstStyle/>
                    <a:p>
                      <a:pPr marL="0" algn="l" defTabSz="913765" rtl="0" eaLnBrk="1" latinLnBrk="0" hangingPunct="1">
                        <a:buNone/>
                      </a:pPr>
                      <a:r>
                        <a:rPr lang="zh-CN" altLang="en-US" sz="1200" kern="1200" dirty="0">
                          <a:solidFill>
                            <a:schemeClr val="dk1"/>
                          </a:solidFill>
                          <a:latin typeface="微软雅黑" panose="020B0503020204020204" pitchFamily="34" charset="-122"/>
                          <a:ea typeface="微软雅黑" panose="020B0503020204020204" pitchFamily="34" charset="-122"/>
                          <a:cs typeface="+mn-cs"/>
                        </a:rPr>
                        <a:t>校验</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ctr" defTabSz="913765" rtl="0" eaLnBrk="1" latinLnBrk="0" hangingPunct="1">
                        <a:buNone/>
                      </a:pPr>
                      <a:r>
                        <a:rPr lang="en-US" altLang="zh-CN" sz="1200" kern="1200" dirty="0">
                          <a:solidFill>
                            <a:schemeClr val="dk1"/>
                          </a:solidFill>
                          <a:latin typeface="微软雅黑" panose="020B0503020204020204" pitchFamily="34" charset="-122"/>
                          <a:ea typeface="微软雅黑" panose="020B0503020204020204" pitchFamily="34" charset="-122"/>
                          <a:cs typeface="+mn-cs"/>
                        </a:rPr>
                        <a:t>       1</a:t>
                      </a: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1">
                        <a:lumMod val="20000"/>
                        <a:lumOff val="80000"/>
                      </a:schemeClr>
                    </a:solidFill>
                  </a:tcPr>
                </a:tc>
              </a:tr>
            </a:tbl>
          </a:graphicData>
        </a:graphic>
      </p:graphicFrame>
      <p:graphicFrame>
        <p:nvGraphicFramePr>
          <p:cNvPr id="6" name="表格 5"/>
          <p:cNvGraphicFramePr/>
          <p:nvPr/>
        </p:nvGraphicFramePr>
        <p:xfrm>
          <a:off x="4476115" y="791210"/>
          <a:ext cx="6935470" cy="3188970"/>
        </p:xfrm>
        <a:graphic>
          <a:graphicData uri="http://schemas.openxmlformats.org/drawingml/2006/table">
            <a:tbl>
              <a:tblPr firstRow="1" bandRow="1">
                <a:tableStyleId>{5C22544A-7EE6-4342-B048-85BDC9FD1C3A}</a:tableStyleId>
              </a:tblPr>
              <a:tblGrid>
                <a:gridCol w="1410335"/>
                <a:gridCol w="915035"/>
                <a:gridCol w="1270000"/>
                <a:gridCol w="2022475"/>
                <a:gridCol w="1317625"/>
              </a:tblGrid>
              <a:tr h="304800">
                <a:tc>
                  <a:txBody>
                    <a:bodyPr/>
                    <a:lstStyle/>
                    <a:p>
                      <a:pPr>
                        <a:buNone/>
                      </a:pPr>
                      <a:r>
                        <a:rPr lang="zh-CN" altLang="en-US" sz="1400"/>
                        <a:t>业务描述</a:t>
                      </a:r>
                      <a:endParaRPr lang="zh-CN" altLang="en-US" sz="1400"/>
                    </a:p>
                  </a:txBody>
                  <a:tcPr/>
                </a:tc>
                <a:tc>
                  <a:txBody>
                    <a:bodyPr/>
                    <a:lstStyle/>
                    <a:p>
                      <a:pPr>
                        <a:buNone/>
                      </a:pPr>
                      <a:r>
                        <a:rPr lang="zh-CN" altLang="en-US" sz="1400"/>
                        <a:t>业务指令</a:t>
                      </a:r>
                      <a:endParaRPr lang="zh-CN" altLang="en-US" sz="1400"/>
                    </a:p>
                  </a:txBody>
                  <a:tcPr/>
                </a:tc>
                <a:tc>
                  <a:txBody>
                    <a:bodyPr/>
                    <a:lstStyle/>
                    <a:p>
                      <a:pPr>
                        <a:buNone/>
                      </a:pPr>
                      <a:r>
                        <a:rPr lang="zh-CN" altLang="en-US" sz="1400"/>
                        <a:t>方向</a:t>
                      </a:r>
                      <a:endParaRPr lang="zh-CN" altLang="en-US" sz="1400"/>
                    </a:p>
                  </a:txBody>
                  <a:tcPr/>
                </a:tc>
                <a:tc>
                  <a:txBody>
                    <a:bodyPr/>
                    <a:lstStyle/>
                    <a:p>
                      <a:pPr>
                        <a:buNone/>
                      </a:pPr>
                      <a:r>
                        <a:rPr lang="zh-CN" altLang="en-US" sz="1400"/>
                        <a:t>消息数据长度（</a:t>
                      </a:r>
                      <a:r>
                        <a:rPr lang="en-US" altLang="zh-CN" sz="1400"/>
                        <a:t>byte</a:t>
                      </a:r>
                      <a:r>
                        <a:rPr lang="zh-CN" altLang="en-US" sz="1400"/>
                        <a:t>）</a:t>
                      </a:r>
                      <a:endParaRPr lang="zh-CN" altLang="en-US" sz="1400"/>
                    </a:p>
                  </a:txBody>
                  <a:tcPr/>
                </a:tc>
                <a:tc>
                  <a:txBody>
                    <a:bodyPr/>
                    <a:lstStyle/>
                    <a:p>
                      <a:pPr>
                        <a:buNone/>
                      </a:pPr>
                      <a:r>
                        <a:rPr lang="zh-CN" altLang="en-US" sz="1400"/>
                        <a:t>应答数据长度</a:t>
                      </a:r>
                      <a:endParaRPr lang="zh-CN" altLang="en-US" sz="1400"/>
                    </a:p>
                  </a:txBody>
                  <a:tcPr/>
                </a:tc>
              </a:tr>
              <a:tr h="418465">
                <a:tc>
                  <a:txBody>
                    <a:bodyPr/>
                    <a:lstStyle/>
                    <a:p>
                      <a:pPr>
                        <a:buNone/>
                      </a:pPr>
                      <a:r>
                        <a:rPr lang="en-US" altLang="zh-CN" sz="1200"/>
                        <a:t>PIN</a:t>
                      </a:r>
                      <a:r>
                        <a:rPr lang="zh-CN" altLang="en-US" sz="1200"/>
                        <a:t>码</a:t>
                      </a:r>
                      <a:endParaRPr lang="zh-CN" altLang="en-US" sz="1200"/>
                    </a:p>
                  </a:txBody>
                  <a:tcPr/>
                </a:tc>
                <a:tc>
                  <a:txBody>
                    <a:bodyPr/>
                    <a:lstStyle/>
                    <a:p>
                      <a:pPr>
                        <a:buNone/>
                      </a:pPr>
                      <a:endParaRPr lang="zh-CN" altLang="en-US" sz="1200">
                        <a:ea typeface="宋体" panose="02010600030101010101" pitchFamily="2" charset="-122"/>
                      </a:endParaRPr>
                    </a:p>
                  </a:txBody>
                  <a:tcPr/>
                </a:tc>
                <a:tc>
                  <a:txBody>
                    <a:bodyPr/>
                    <a:lstStyle/>
                    <a:p>
                      <a:pPr>
                        <a:buNone/>
                      </a:pPr>
                      <a:r>
                        <a:rPr lang="en-US" altLang="zh-CN" sz="1200">
                          <a:sym typeface="+mn-ea"/>
                        </a:rPr>
                        <a:t>APP-&gt;</a:t>
                      </a:r>
                      <a:r>
                        <a:rPr lang="zh-CN" altLang="en-US" sz="1200">
                          <a:sym typeface="+mn-ea"/>
                        </a:rPr>
                        <a:t>蓝牙</a:t>
                      </a:r>
                      <a:r>
                        <a:rPr lang="en-US" altLang="zh-CN" sz="1200">
                          <a:sym typeface="+mn-ea"/>
                        </a:rPr>
                        <a:t>ECU</a:t>
                      </a:r>
                      <a:endParaRPr lang="en-US" altLang="zh-CN" sz="1200"/>
                    </a:p>
                  </a:txBody>
                  <a:tcPr/>
                </a:tc>
                <a:tc>
                  <a:txBody>
                    <a:bodyPr/>
                    <a:lstStyle/>
                    <a:p>
                      <a:pPr algn="ctr">
                        <a:buNone/>
                      </a:pPr>
                      <a:r>
                        <a:rPr lang="en-US" altLang="zh-CN" sz="1200"/>
                        <a:t>16</a:t>
                      </a:r>
                      <a:endParaRPr lang="en-US" altLang="zh-CN" sz="1200"/>
                    </a:p>
                  </a:txBody>
                  <a:tcPr/>
                </a:tc>
                <a:tc>
                  <a:txBody>
                    <a:bodyPr/>
                    <a:lstStyle/>
                    <a:p>
                      <a:pPr algn="ctr">
                        <a:buNone/>
                      </a:pPr>
                      <a:r>
                        <a:rPr lang="en-US" altLang="zh-CN" sz="1200"/>
                        <a:t>2</a:t>
                      </a:r>
                      <a:endParaRPr lang="en-US" altLang="zh-CN" sz="1200"/>
                    </a:p>
                  </a:txBody>
                  <a:tcPr/>
                </a:tc>
              </a:tr>
              <a:tr h="274320">
                <a:tc>
                  <a:txBody>
                    <a:bodyPr/>
                    <a:lstStyle/>
                    <a:p>
                      <a:pPr>
                        <a:buNone/>
                      </a:pPr>
                      <a:r>
                        <a:rPr lang="en-US" altLang="zh-CN" sz="1200"/>
                        <a:t>Token+</a:t>
                      </a:r>
                      <a:r>
                        <a:rPr lang="zh-CN" altLang="en-US" sz="1200"/>
                        <a:t>反向认证</a:t>
                      </a:r>
                      <a:endParaRPr lang="zh-CN" altLang="en-US" sz="1200"/>
                    </a:p>
                  </a:txBody>
                  <a:tcPr/>
                </a:tc>
                <a:tc>
                  <a:txBody>
                    <a:bodyPr/>
                    <a:lstStyle/>
                    <a:p>
                      <a:pPr>
                        <a:buNone/>
                      </a:pPr>
                      <a:r>
                        <a:rPr lang="en-US" altLang="zh-CN" sz="1200"/>
                        <a:t>0x01</a:t>
                      </a:r>
                      <a:endParaRPr lang="en-US" altLang="zh-CN" sz="1200"/>
                    </a:p>
                  </a:txBody>
                  <a:tcPr/>
                </a:tc>
                <a:tc>
                  <a:txBody>
                    <a:bodyPr/>
                    <a:lstStyle/>
                    <a:p>
                      <a:pPr>
                        <a:buNone/>
                      </a:pPr>
                      <a:r>
                        <a:rPr lang="zh-CN" altLang="en-US" sz="1200"/>
                        <a:t>蓝牙</a:t>
                      </a:r>
                      <a:r>
                        <a:rPr lang="en-US" altLang="zh-CN" sz="1200"/>
                        <a:t>ECU-&gt;APP</a:t>
                      </a:r>
                      <a:endParaRPr lang="en-US" altLang="zh-CN" sz="1200"/>
                    </a:p>
                  </a:txBody>
                  <a:tcPr/>
                </a:tc>
                <a:tc>
                  <a:txBody>
                    <a:bodyPr/>
                    <a:lstStyle/>
                    <a:p>
                      <a:pPr algn="ctr">
                        <a:buNone/>
                      </a:pPr>
                      <a:r>
                        <a:rPr lang="en-US" altLang="zh-CN" sz="1200"/>
                        <a:t>14</a:t>
                      </a:r>
                      <a:endParaRPr lang="en-US" altLang="zh-CN" sz="1200"/>
                    </a:p>
                  </a:txBody>
                  <a:tcPr/>
                </a:tc>
                <a:tc>
                  <a:txBody>
                    <a:bodyPr/>
                    <a:lstStyle/>
                    <a:p>
                      <a:pPr algn="ctr">
                        <a:buNone/>
                      </a:pPr>
                      <a:r>
                        <a:rPr lang="en-US" altLang="zh-CN" sz="1200"/>
                        <a:t>2</a:t>
                      </a:r>
                      <a:r>
                        <a:rPr lang="zh-CN" altLang="en-US" sz="1200">
                          <a:ea typeface="宋体" panose="02010600030101010101" pitchFamily="2" charset="-122"/>
                        </a:rPr>
                        <a:t>？</a:t>
                      </a:r>
                      <a:endParaRPr lang="zh-CN" altLang="en-US" sz="1200">
                        <a:ea typeface="宋体" panose="02010600030101010101" pitchFamily="2" charset="-122"/>
                      </a:endParaRPr>
                    </a:p>
                  </a:txBody>
                  <a:tcPr/>
                </a:tc>
              </a:tr>
              <a:tr h="274320">
                <a:tc>
                  <a:txBody>
                    <a:bodyPr/>
                    <a:lstStyle/>
                    <a:p>
                      <a:pPr>
                        <a:buNone/>
                      </a:pPr>
                      <a:r>
                        <a:rPr lang="zh-CN" altLang="en-US" sz="1200"/>
                        <a:t>车辆状态通知</a:t>
                      </a:r>
                      <a:endParaRPr lang="zh-CN" altLang="en-US" sz="1200"/>
                    </a:p>
                  </a:txBody>
                  <a:tcPr/>
                </a:tc>
                <a:tc>
                  <a:txBody>
                    <a:bodyPr/>
                    <a:lstStyle/>
                    <a:p>
                      <a:pPr>
                        <a:buNone/>
                      </a:pPr>
                      <a:r>
                        <a:rPr lang="en-US" altLang="zh-CN" sz="1200">
                          <a:sym typeface="+mn-ea"/>
                        </a:rPr>
                        <a:t>0x02</a:t>
                      </a:r>
                      <a:endParaRPr lang="en-US" altLang="zh-CN" sz="1200"/>
                    </a:p>
                  </a:txBody>
                  <a:tcPr/>
                </a:tc>
                <a:tc>
                  <a:txBody>
                    <a:bodyPr/>
                    <a:lstStyle/>
                    <a:p>
                      <a:pPr>
                        <a:buNone/>
                      </a:pPr>
                      <a:r>
                        <a:rPr lang="zh-CN" altLang="en-US" sz="1200">
                          <a:sym typeface="+mn-ea"/>
                        </a:rPr>
                        <a:t>蓝牙</a:t>
                      </a:r>
                      <a:r>
                        <a:rPr lang="en-US" altLang="zh-CN" sz="1200">
                          <a:sym typeface="+mn-ea"/>
                        </a:rPr>
                        <a:t>ECU-&gt;APP</a:t>
                      </a:r>
                      <a:endParaRPr lang="zh-CN" altLang="en-US" sz="1200"/>
                    </a:p>
                  </a:txBody>
                  <a:tcPr/>
                </a:tc>
                <a:tc>
                  <a:txBody>
                    <a:bodyPr/>
                    <a:lstStyle/>
                    <a:p>
                      <a:pPr algn="ctr">
                        <a:buNone/>
                      </a:pPr>
                      <a:endParaRPr lang="en-US" altLang="zh-CN" sz="1200"/>
                    </a:p>
                  </a:txBody>
                  <a:tcPr/>
                </a:tc>
                <a:tc>
                  <a:txBody>
                    <a:bodyPr/>
                    <a:lstStyle/>
                    <a:p>
                      <a:pPr algn="ctr">
                        <a:buNone/>
                      </a:pPr>
                      <a:endParaRPr lang="en-US" altLang="zh-CN" sz="1200"/>
                    </a:p>
                  </a:txBody>
                  <a:tcPr/>
                </a:tc>
              </a:tr>
              <a:tr h="484505">
                <a:tc>
                  <a:txBody>
                    <a:bodyPr/>
                    <a:lstStyle/>
                    <a:p>
                      <a:pPr>
                        <a:buNone/>
                      </a:pPr>
                      <a:r>
                        <a:rPr lang="zh-CN" altLang="en-US" sz="1200"/>
                        <a:t>蓝牙断开通知</a:t>
                      </a:r>
                      <a:endParaRPr lang="zh-CN" altLang="en-US" sz="1200"/>
                    </a:p>
                  </a:txBody>
                  <a:tcPr/>
                </a:tc>
                <a:tc>
                  <a:txBody>
                    <a:bodyPr/>
                    <a:lstStyle/>
                    <a:p>
                      <a:pPr>
                        <a:buNone/>
                      </a:pPr>
                      <a:r>
                        <a:rPr lang="en-US" altLang="zh-CN" sz="1200"/>
                        <a:t>0x03</a:t>
                      </a:r>
                      <a:endParaRPr lang="en-US" altLang="zh-CN" sz="1200"/>
                    </a:p>
                  </a:txBody>
                  <a:tcPr/>
                </a:tc>
                <a:tc>
                  <a:txBody>
                    <a:bodyPr/>
                    <a:lstStyle/>
                    <a:p>
                      <a:pPr>
                        <a:buNone/>
                      </a:pPr>
                      <a:r>
                        <a:rPr lang="zh-CN" altLang="en-US" sz="1200">
                          <a:sym typeface="+mn-ea"/>
                        </a:rPr>
                        <a:t>蓝牙</a:t>
                      </a:r>
                      <a:r>
                        <a:rPr lang="en-US" altLang="zh-CN" sz="1200">
                          <a:sym typeface="+mn-ea"/>
                        </a:rPr>
                        <a:t>ECU-&gt;APP</a:t>
                      </a:r>
                      <a:endParaRPr lang="zh-CN" altLang="en-US" sz="1200"/>
                    </a:p>
                  </a:txBody>
                  <a:tcPr/>
                </a:tc>
                <a:tc>
                  <a:txBody>
                    <a:bodyPr/>
                    <a:lstStyle/>
                    <a:p>
                      <a:pPr algn="ctr">
                        <a:buNone/>
                      </a:pPr>
                      <a:r>
                        <a:rPr lang="en-US" altLang="zh-CN" sz="1200"/>
                        <a:t>1</a:t>
                      </a:r>
                      <a:endParaRPr lang="en-US" altLang="zh-CN" sz="1200"/>
                    </a:p>
                  </a:txBody>
                  <a:tcPr/>
                </a:tc>
                <a:tc>
                  <a:txBody>
                    <a:bodyPr/>
                    <a:lstStyle/>
                    <a:p>
                      <a:pPr algn="ctr">
                        <a:buNone/>
                      </a:pPr>
                      <a:endParaRPr lang="en-US" altLang="zh-CN" sz="1200"/>
                    </a:p>
                  </a:txBody>
                  <a:tcPr/>
                </a:tc>
              </a:tr>
              <a:tr h="274320">
                <a:tc>
                  <a:txBody>
                    <a:bodyPr/>
                    <a:lstStyle/>
                    <a:p>
                      <a:pPr>
                        <a:buNone/>
                      </a:pPr>
                      <a:r>
                        <a:rPr lang="zh-CN" altLang="en-US" sz="1200"/>
                        <a:t>登录指令</a:t>
                      </a:r>
                      <a:endParaRPr lang="zh-CN" altLang="en-US" sz="1200"/>
                    </a:p>
                  </a:txBody>
                  <a:tcPr/>
                </a:tc>
                <a:tc>
                  <a:txBody>
                    <a:bodyPr/>
                    <a:lstStyle/>
                    <a:p>
                      <a:pPr>
                        <a:buNone/>
                      </a:pPr>
                      <a:r>
                        <a:rPr lang="en-US" altLang="zh-CN" sz="1200"/>
                        <a:t>0x10</a:t>
                      </a:r>
                      <a:endParaRPr lang="en-US" altLang="zh-CN" sz="1200"/>
                    </a:p>
                  </a:txBody>
                  <a:tcPr/>
                </a:tc>
                <a:tc>
                  <a:txBody>
                    <a:bodyPr/>
                    <a:lstStyle/>
                    <a:p>
                      <a:pPr>
                        <a:buNone/>
                      </a:pPr>
                      <a:r>
                        <a:rPr lang="en-US" altLang="zh-CN" sz="1200">
                          <a:sym typeface="+mn-ea"/>
                        </a:rPr>
                        <a:t>APP-&gt;</a:t>
                      </a:r>
                      <a:r>
                        <a:rPr lang="zh-CN" altLang="en-US" sz="1200">
                          <a:sym typeface="+mn-ea"/>
                        </a:rPr>
                        <a:t>蓝牙</a:t>
                      </a:r>
                      <a:r>
                        <a:rPr lang="en-US" altLang="zh-CN" sz="1200">
                          <a:sym typeface="+mn-ea"/>
                        </a:rPr>
                        <a:t>ECU</a:t>
                      </a:r>
                      <a:endParaRPr lang="zh-CN" altLang="en-US" sz="1200"/>
                    </a:p>
                  </a:txBody>
                  <a:tcPr/>
                </a:tc>
                <a:tc>
                  <a:txBody>
                    <a:bodyPr/>
                    <a:lstStyle/>
                    <a:p>
                      <a:pPr algn="ctr">
                        <a:buNone/>
                      </a:pPr>
                      <a:r>
                        <a:rPr lang="en-US" altLang="zh-CN" sz="1200"/>
                        <a:t>54</a:t>
                      </a:r>
                      <a:endParaRPr lang="en-US" altLang="zh-CN" sz="1200"/>
                    </a:p>
                  </a:txBody>
                  <a:tcPr/>
                </a:tc>
                <a:tc>
                  <a:txBody>
                    <a:bodyPr/>
                    <a:lstStyle/>
                    <a:p>
                      <a:pPr algn="ctr">
                        <a:buNone/>
                      </a:pPr>
                      <a:r>
                        <a:rPr lang="en-US" altLang="zh-CN" sz="1200"/>
                        <a:t>2</a:t>
                      </a:r>
                      <a:endParaRPr lang="en-US" altLang="zh-CN" sz="1200"/>
                    </a:p>
                  </a:txBody>
                  <a:tcPr/>
                </a:tc>
              </a:tr>
              <a:tr h="274320">
                <a:tc>
                  <a:txBody>
                    <a:bodyPr/>
                    <a:lstStyle/>
                    <a:p>
                      <a:pPr>
                        <a:buNone/>
                      </a:pPr>
                      <a:r>
                        <a:rPr lang="zh-CN" altLang="en-US" sz="1200">
                          <a:sym typeface="+mn-ea"/>
                        </a:rPr>
                        <a:t>激活（借车授权）</a:t>
                      </a:r>
                      <a:endParaRPr lang="zh-CN" altLang="en-US" sz="1200"/>
                    </a:p>
                  </a:txBody>
                  <a:tcPr/>
                </a:tc>
                <a:tc>
                  <a:txBody>
                    <a:bodyPr/>
                    <a:lstStyle/>
                    <a:p>
                      <a:pPr>
                        <a:buNone/>
                      </a:pPr>
                      <a:r>
                        <a:rPr lang="en-US" altLang="zh-CN" sz="1200"/>
                        <a:t>0x11</a:t>
                      </a:r>
                      <a:endParaRPr lang="en-US" altLang="zh-CN" sz="1200"/>
                    </a:p>
                  </a:txBody>
                  <a:tcPr/>
                </a:tc>
                <a:tc>
                  <a:txBody>
                    <a:bodyPr/>
                    <a:lstStyle/>
                    <a:p>
                      <a:pPr>
                        <a:buNone/>
                      </a:pPr>
                      <a:r>
                        <a:rPr lang="en-US" altLang="zh-CN" sz="1200">
                          <a:sym typeface="+mn-ea"/>
                        </a:rPr>
                        <a:t>APP-&gt;</a:t>
                      </a:r>
                      <a:r>
                        <a:rPr lang="zh-CN" altLang="en-US" sz="1200">
                          <a:sym typeface="+mn-ea"/>
                        </a:rPr>
                        <a:t>蓝牙</a:t>
                      </a:r>
                      <a:r>
                        <a:rPr lang="en-US" altLang="zh-CN" sz="1200">
                          <a:sym typeface="+mn-ea"/>
                        </a:rPr>
                        <a:t>ECU</a:t>
                      </a:r>
                      <a:endParaRPr lang="zh-CN" altLang="en-US" sz="1200"/>
                    </a:p>
                  </a:txBody>
                  <a:tcPr/>
                </a:tc>
                <a:tc>
                  <a:txBody>
                    <a:bodyPr/>
                    <a:lstStyle/>
                    <a:p>
                      <a:pPr algn="ctr">
                        <a:buNone/>
                      </a:pPr>
                      <a:r>
                        <a:rPr lang="en-US" altLang="zh-CN" sz="1200">
                          <a:ea typeface="宋体" panose="02010600030101010101" pitchFamily="2" charset="-122"/>
                        </a:rPr>
                        <a:t>370</a:t>
                      </a:r>
                      <a:endParaRPr lang="en-US" altLang="zh-CN" sz="1200">
                        <a:ea typeface="宋体" panose="02010600030101010101" pitchFamily="2" charset="-122"/>
                      </a:endParaRPr>
                    </a:p>
                  </a:txBody>
                  <a:tcPr/>
                </a:tc>
                <a:tc>
                  <a:txBody>
                    <a:bodyPr/>
                    <a:lstStyle/>
                    <a:p>
                      <a:pPr algn="ctr">
                        <a:buNone/>
                      </a:pPr>
                      <a:endParaRPr lang="zh-CN" altLang="en-US" sz="1200"/>
                    </a:p>
                  </a:txBody>
                  <a:tcPr/>
                </a:tc>
              </a:tr>
              <a:tr h="274320">
                <a:tc>
                  <a:txBody>
                    <a:bodyPr/>
                    <a:lstStyle/>
                    <a:p>
                      <a:pPr>
                        <a:buNone/>
                      </a:pPr>
                      <a:r>
                        <a:rPr lang="zh-CN" altLang="en-US" sz="1200"/>
                        <a:t>离线钥匙管理</a:t>
                      </a:r>
                      <a:endParaRPr lang="zh-CN" altLang="en-US" sz="1200"/>
                    </a:p>
                  </a:txBody>
                  <a:tcPr/>
                </a:tc>
                <a:tc>
                  <a:txBody>
                    <a:bodyPr/>
                    <a:lstStyle/>
                    <a:p>
                      <a:pPr>
                        <a:buNone/>
                      </a:pPr>
                      <a:r>
                        <a:rPr lang="en-US" altLang="zh-CN" sz="1200"/>
                        <a:t>0x12</a:t>
                      </a:r>
                      <a:endParaRPr lang="en-US" altLang="zh-CN" sz="1200"/>
                    </a:p>
                  </a:txBody>
                  <a:tcPr/>
                </a:tc>
                <a:tc>
                  <a:txBody>
                    <a:bodyPr/>
                    <a:lstStyle/>
                    <a:p>
                      <a:pPr>
                        <a:buNone/>
                      </a:pPr>
                      <a:r>
                        <a:rPr lang="en-US" altLang="zh-CN" sz="1200">
                          <a:sym typeface="+mn-ea"/>
                        </a:rPr>
                        <a:t>APP-&gt;</a:t>
                      </a:r>
                      <a:r>
                        <a:rPr lang="zh-CN" altLang="en-US" sz="1200">
                          <a:sym typeface="+mn-ea"/>
                        </a:rPr>
                        <a:t>蓝牙</a:t>
                      </a:r>
                      <a:r>
                        <a:rPr lang="en-US" altLang="zh-CN" sz="1200">
                          <a:sym typeface="+mn-ea"/>
                        </a:rPr>
                        <a:t>ECU</a:t>
                      </a:r>
                      <a:endParaRPr lang="zh-CN" altLang="en-US" sz="1200"/>
                    </a:p>
                  </a:txBody>
                  <a:tcPr/>
                </a:tc>
                <a:tc>
                  <a:txBody>
                    <a:bodyPr/>
                    <a:lstStyle/>
                    <a:p>
                      <a:pPr algn="ctr">
                        <a:buNone/>
                      </a:pPr>
                      <a:r>
                        <a:rPr lang="zh-CN" altLang="en-US" sz="1200">
                          <a:ea typeface="宋体" panose="02010600030101010101" pitchFamily="2" charset="-122"/>
                        </a:rPr>
                        <a:t>（当前仅删除）</a:t>
                      </a:r>
                      <a:endParaRPr lang="zh-CN" altLang="en-US" sz="1200">
                        <a:ea typeface="宋体" panose="02010600030101010101" pitchFamily="2" charset="-122"/>
                      </a:endParaRPr>
                    </a:p>
                  </a:txBody>
                  <a:tcPr/>
                </a:tc>
                <a:tc>
                  <a:txBody>
                    <a:bodyPr/>
                    <a:lstStyle/>
                    <a:p>
                      <a:pPr algn="ctr">
                        <a:buNone/>
                      </a:pPr>
                      <a:endParaRPr lang="zh-CN" altLang="en-US" sz="1200"/>
                    </a:p>
                  </a:txBody>
                  <a:tcPr/>
                </a:tc>
              </a:tr>
              <a:tr h="304800">
                <a:tc>
                  <a:txBody>
                    <a:bodyPr/>
                    <a:lstStyle/>
                    <a:p>
                      <a:pPr>
                        <a:buNone/>
                      </a:pPr>
                      <a:r>
                        <a:rPr lang="zh-CN" altLang="en-US" sz="1200"/>
                        <a:t>车辆状态请求</a:t>
                      </a:r>
                      <a:endParaRPr lang="zh-CN" altLang="en-US" sz="1200"/>
                    </a:p>
                  </a:txBody>
                  <a:tcPr/>
                </a:tc>
                <a:tc>
                  <a:txBody>
                    <a:bodyPr/>
                    <a:lstStyle/>
                    <a:p>
                      <a:pPr>
                        <a:buNone/>
                      </a:pPr>
                      <a:r>
                        <a:rPr lang="en-US" altLang="zh-CN" sz="1200"/>
                        <a:t>0x20</a:t>
                      </a:r>
                      <a:endParaRPr lang="en-US" altLang="zh-CN" sz="1200"/>
                    </a:p>
                  </a:txBody>
                  <a:tcPr/>
                </a:tc>
                <a:tc>
                  <a:txBody>
                    <a:bodyPr/>
                    <a:lstStyle/>
                    <a:p>
                      <a:pPr>
                        <a:buNone/>
                      </a:pPr>
                      <a:r>
                        <a:rPr lang="en-US" altLang="zh-CN" sz="1200">
                          <a:sym typeface="+mn-ea"/>
                        </a:rPr>
                        <a:t>APP-&gt;</a:t>
                      </a:r>
                      <a:r>
                        <a:rPr lang="zh-CN" altLang="en-US" sz="1200">
                          <a:sym typeface="+mn-ea"/>
                        </a:rPr>
                        <a:t>蓝牙</a:t>
                      </a:r>
                      <a:r>
                        <a:rPr lang="en-US" altLang="zh-CN" sz="1200">
                          <a:sym typeface="+mn-ea"/>
                        </a:rPr>
                        <a:t>ECU</a:t>
                      </a:r>
                      <a:endParaRPr lang="zh-CN" altLang="en-US" sz="1200"/>
                    </a:p>
                  </a:txBody>
                  <a:tcPr/>
                </a:tc>
                <a:tc>
                  <a:txBody>
                    <a:bodyPr/>
                    <a:lstStyle/>
                    <a:p>
                      <a:pPr algn="ctr">
                        <a:buNone/>
                      </a:pPr>
                      <a:endParaRPr lang="zh-CN" altLang="en-US" sz="1200">
                        <a:ea typeface="宋体" panose="02010600030101010101" pitchFamily="2" charset="-122"/>
                      </a:endParaRPr>
                    </a:p>
                  </a:txBody>
                  <a:tcPr/>
                </a:tc>
                <a:tc>
                  <a:txBody>
                    <a:bodyPr/>
                    <a:lstStyle/>
                    <a:p>
                      <a:pPr algn="ctr">
                        <a:buNone/>
                      </a:pPr>
                      <a:endParaRPr lang="zh-CN" altLang="en-US" sz="1200"/>
                    </a:p>
                  </a:txBody>
                  <a:tcPr/>
                </a:tc>
              </a:tr>
              <a:tr h="304800">
                <a:tc>
                  <a:txBody>
                    <a:bodyPr/>
                    <a:lstStyle/>
                    <a:p>
                      <a:pPr>
                        <a:buNone/>
                      </a:pPr>
                      <a:r>
                        <a:rPr lang="zh-CN" altLang="en-US" sz="1200">
                          <a:sym typeface="+mn-ea"/>
                        </a:rPr>
                        <a:t>控制指令</a:t>
                      </a:r>
                      <a:endParaRPr lang="zh-CN" altLang="en-US" sz="1200"/>
                    </a:p>
                  </a:txBody>
                  <a:tcPr/>
                </a:tc>
                <a:tc>
                  <a:txBody>
                    <a:bodyPr/>
                    <a:lstStyle/>
                    <a:p>
                      <a:pPr>
                        <a:buNone/>
                      </a:pPr>
                      <a:r>
                        <a:rPr lang="en-US" altLang="zh-CN" sz="1200"/>
                        <a:t>0x30</a:t>
                      </a:r>
                      <a:endParaRPr lang="en-US" altLang="zh-CN" sz="1200"/>
                    </a:p>
                  </a:txBody>
                  <a:tcPr/>
                </a:tc>
                <a:tc>
                  <a:txBody>
                    <a:bodyPr/>
                    <a:lstStyle/>
                    <a:p>
                      <a:pPr>
                        <a:buNone/>
                      </a:pPr>
                      <a:r>
                        <a:rPr lang="en-US" altLang="zh-CN" sz="1200">
                          <a:sym typeface="+mn-ea"/>
                        </a:rPr>
                        <a:t>APP-&gt;</a:t>
                      </a:r>
                      <a:r>
                        <a:rPr lang="zh-CN" altLang="en-US" sz="1200">
                          <a:sym typeface="+mn-ea"/>
                        </a:rPr>
                        <a:t>蓝牙</a:t>
                      </a:r>
                      <a:r>
                        <a:rPr lang="en-US" altLang="zh-CN" sz="1200">
                          <a:sym typeface="+mn-ea"/>
                        </a:rPr>
                        <a:t>ECU</a:t>
                      </a:r>
                      <a:endParaRPr lang="zh-CN" altLang="en-US" sz="1200"/>
                    </a:p>
                  </a:txBody>
                  <a:tcPr/>
                </a:tc>
                <a:tc>
                  <a:txBody>
                    <a:bodyPr/>
                    <a:lstStyle/>
                    <a:p>
                      <a:pPr algn="ctr">
                        <a:buNone/>
                      </a:pPr>
                      <a:r>
                        <a:rPr lang="en-US" altLang="zh-CN" sz="1200"/>
                        <a:t>16</a:t>
                      </a:r>
                      <a:r>
                        <a:rPr lang="zh-CN" altLang="en-US" sz="1200">
                          <a:ea typeface="宋体" panose="02010600030101010101" pitchFamily="2" charset="-122"/>
                        </a:rPr>
                        <a:t>（密文）</a:t>
                      </a:r>
                      <a:endParaRPr lang="zh-CN" altLang="en-US" sz="1200">
                        <a:ea typeface="宋体" panose="02010600030101010101" pitchFamily="2" charset="-122"/>
                      </a:endParaRPr>
                    </a:p>
                  </a:txBody>
                  <a:tcPr/>
                </a:tc>
                <a:tc>
                  <a:txBody>
                    <a:bodyPr/>
                    <a:lstStyle/>
                    <a:p>
                      <a:pPr algn="ctr">
                        <a:buNone/>
                      </a:pPr>
                      <a:endParaRPr lang="zh-CN" altLang="en-US" sz="1200"/>
                    </a:p>
                  </a:txBody>
                  <a:tcPr/>
                </a:tc>
              </a:tr>
            </a:tbl>
          </a:graphicData>
        </a:graphic>
      </p:graphicFrame>
      <p:graphicFrame>
        <p:nvGraphicFramePr>
          <p:cNvPr id="9" name="表格 8"/>
          <p:cNvGraphicFramePr/>
          <p:nvPr/>
        </p:nvGraphicFramePr>
        <p:xfrm>
          <a:off x="4430395" y="4417695"/>
          <a:ext cx="4930096" cy="1993900"/>
        </p:xfrm>
        <a:graphic>
          <a:graphicData uri="http://schemas.openxmlformats.org/drawingml/2006/table">
            <a:tbl>
              <a:tblPr firstRow="1" bandRow="1">
                <a:tableStyleId>{5C22544A-7EE6-4342-B048-85BDC9FD1C3A}</a:tableStyleId>
              </a:tblPr>
              <a:tblGrid>
                <a:gridCol w="1057866"/>
                <a:gridCol w="1086485"/>
                <a:gridCol w="1543685"/>
                <a:gridCol w="1242060"/>
              </a:tblGrid>
              <a:tr h="304800">
                <a:tc>
                  <a:txBody>
                    <a:bodyPr/>
                    <a:lstStyle/>
                    <a:p>
                      <a:pPr>
                        <a:buNone/>
                      </a:pPr>
                      <a:r>
                        <a:rPr lang="zh-CN" altLang="en-US" sz="1400"/>
                        <a:t>业务描述</a:t>
                      </a:r>
                      <a:endParaRPr lang="zh-CN" altLang="en-US" sz="1400"/>
                    </a:p>
                  </a:txBody>
                  <a:tcPr/>
                </a:tc>
                <a:tc>
                  <a:txBody>
                    <a:bodyPr/>
                    <a:lstStyle/>
                    <a:p>
                      <a:pPr>
                        <a:buNone/>
                      </a:pPr>
                      <a:r>
                        <a:rPr lang="zh-CN" altLang="en-US" sz="1400"/>
                        <a:t>业务指令</a:t>
                      </a:r>
                      <a:endParaRPr lang="zh-CN" altLang="en-US" sz="1400"/>
                    </a:p>
                  </a:txBody>
                  <a:tcPr/>
                </a:tc>
                <a:tc>
                  <a:txBody>
                    <a:bodyPr/>
                    <a:lstStyle/>
                    <a:p>
                      <a:pPr>
                        <a:buNone/>
                      </a:pPr>
                      <a:r>
                        <a:rPr lang="zh-CN" altLang="en-US" sz="1400"/>
                        <a:t>指令内容</a:t>
                      </a:r>
                      <a:r>
                        <a:rPr lang="en-US" altLang="zh-CN" sz="1400"/>
                        <a:t>(1byte)</a:t>
                      </a:r>
                      <a:endParaRPr lang="en-US" altLang="zh-CN" sz="1400"/>
                    </a:p>
                  </a:txBody>
                  <a:tcPr/>
                </a:tc>
                <a:tc>
                  <a:txBody>
                    <a:bodyPr/>
                    <a:lstStyle/>
                    <a:p>
                      <a:pPr>
                        <a:buNone/>
                      </a:pPr>
                      <a:r>
                        <a:rPr lang="zh-CN" altLang="en-US" sz="1400"/>
                        <a:t>说明</a:t>
                      </a:r>
                      <a:endParaRPr lang="zh-CN" altLang="en-US" sz="1400"/>
                    </a:p>
                  </a:txBody>
                  <a:tcPr/>
                </a:tc>
              </a:tr>
              <a:tr h="0">
                <a:tc rowSpan="6">
                  <a:txBody>
                    <a:bodyPr/>
                    <a:lstStyle/>
                    <a:p>
                      <a:pPr>
                        <a:buNone/>
                      </a:pPr>
                      <a:r>
                        <a:rPr lang="zh-CN" altLang="en-US" sz="1200">
                          <a:sym typeface="+mn-ea"/>
                        </a:rPr>
                        <a:t>控制指令</a:t>
                      </a:r>
                      <a:endParaRPr lang="zh-CN" altLang="en-US" sz="1200"/>
                    </a:p>
                  </a:txBody>
                  <a:tcPr/>
                </a:tc>
                <a:tc rowSpan="6">
                  <a:txBody>
                    <a:bodyPr/>
                    <a:lstStyle/>
                    <a:p>
                      <a:pPr>
                        <a:buNone/>
                      </a:pPr>
                      <a:r>
                        <a:rPr lang="en-US" altLang="zh-CN" sz="1200"/>
                        <a:t>0x30</a:t>
                      </a:r>
                      <a:endParaRPr lang="en-US" altLang="zh-CN" sz="1200"/>
                    </a:p>
                  </a:txBody>
                  <a:tcPr/>
                </a:tc>
                <a:tc>
                  <a:txBody>
                    <a:bodyPr/>
                    <a:lstStyle/>
                    <a:p>
                      <a:pPr>
                        <a:buNone/>
                      </a:pPr>
                      <a:r>
                        <a:rPr lang="en-US" altLang="zh-CN" sz="1200"/>
                        <a:t>0x01</a:t>
                      </a:r>
                      <a:endParaRPr lang="en-US" altLang="zh-CN" sz="1200"/>
                    </a:p>
                  </a:txBody>
                  <a:tcPr/>
                </a:tc>
                <a:tc rowSpan="6">
                  <a:txBody>
                    <a:bodyPr/>
                    <a:lstStyle/>
                    <a:p>
                      <a:pPr>
                        <a:buNone/>
                      </a:pPr>
                      <a:endParaRPr lang="zh-CN" altLang="en-US" sz="1200"/>
                    </a:p>
                    <a:p>
                      <a:pPr>
                        <a:buNone/>
                      </a:pPr>
                      <a:endParaRPr lang="zh-CN" altLang="en-US" sz="1200"/>
                    </a:p>
                    <a:p>
                      <a:pPr>
                        <a:buNone/>
                      </a:pPr>
                      <a:r>
                        <a:rPr lang="zh-CN" altLang="en-US" sz="1200"/>
                        <a:t>可保持与云端功能列表一致</a:t>
                      </a:r>
                      <a:endParaRPr lang="zh-CN" altLang="en-US" sz="1200"/>
                    </a:p>
                  </a:txBody>
                  <a:tcPr/>
                </a:tc>
              </a:tr>
              <a:tr h="274320">
                <a:tc vMerge="1">
                  <a:tcPr/>
                </a:tc>
                <a:tc vMerge="1">
                  <a:tcPr/>
                </a:tc>
                <a:tc>
                  <a:txBody>
                    <a:bodyPr/>
                    <a:lstStyle/>
                    <a:p>
                      <a:pPr>
                        <a:buNone/>
                      </a:pPr>
                      <a:r>
                        <a:rPr lang="en-US" altLang="zh-CN" sz="1200"/>
                        <a:t>0x02</a:t>
                      </a:r>
                      <a:endParaRPr lang="en-US" altLang="zh-CN" sz="1200"/>
                    </a:p>
                  </a:txBody>
                  <a:tcPr/>
                </a:tc>
                <a:tc vMerge="1">
                  <a:tcPr/>
                </a:tc>
              </a:tr>
              <a:tr h="287020">
                <a:tc vMerge="1">
                  <a:tcPr/>
                </a:tc>
                <a:tc vMerge="1">
                  <a:tcPr/>
                </a:tc>
                <a:tc>
                  <a:txBody>
                    <a:bodyPr/>
                    <a:lstStyle/>
                    <a:p>
                      <a:pPr>
                        <a:buNone/>
                      </a:pPr>
                      <a:r>
                        <a:rPr lang="en-US" altLang="zh-CN" sz="1200"/>
                        <a:t>0x03</a:t>
                      </a:r>
                      <a:endParaRPr lang="en-US" altLang="zh-CN" sz="1200"/>
                    </a:p>
                  </a:txBody>
                  <a:tcPr/>
                </a:tc>
                <a:tc vMerge="1">
                  <a:tcPr/>
                </a:tc>
              </a:tr>
              <a:tr h="165100">
                <a:tc vMerge="1">
                  <a:tcPr/>
                </a:tc>
                <a:tc vMerge="1">
                  <a:tcPr/>
                </a:tc>
                <a:tc>
                  <a:txBody>
                    <a:bodyPr/>
                    <a:lstStyle/>
                    <a:p>
                      <a:pPr>
                        <a:buNone/>
                      </a:pPr>
                      <a:r>
                        <a:rPr lang="en-US" altLang="zh-CN" sz="1200">
                          <a:sym typeface="+mn-ea"/>
                        </a:rPr>
                        <a:t>0x0</a:t>
                      </a:r>
                      <a:r>
                        <a:rPr lang="en-US" sz="1200">
                          <a:sym typeface="+mn-ea"/>
                        </a:rPr>
                        <a:t>4</a:t>
                      </a:r>
                      <a:endParaRPr lang="en-US" sz="1200"/>
                    </a:p>
                  </a:txBody>
                  <a:tcPr/>
                </a:tc>
                <a:tc vMerge="1">
                  <a:tcPr/>
                </a:tc>
              </a:tr>
              <a:tr h="165100">
                <a:tc vMerge="1">
                  <a:tcPr/>
                </a:tc>
                <a:tc vMerge="1">
                  <a:tcPr/>
                </a:tc>
                <a:tc>
                  <a:txBody>
                    <a:bodyPr/>
                    <a:lstStyle/>
                    <a:p>
                      <a:pPr>
                        <a:buNone/>
                      </a:pPr>
                      <a:r>
                        <a:rPr lang="en-US" altLang="zh-CN" sz="1200">
                          <a:sym typeface="+mn-ea"/>
                        </a:rPr>
                        <a:t>0x0</a:t>
                      </a:r>
                      <a:r>
                        <a:rPr lang="en-US" sz="1200">
                          <a:sym typeface="+mn-ea"/>
                        </a:rPr>
                        <a:t>5</a:t>
                      </a:r>
                      <a:endParaRPr lang="en-US" sz="1200"/>
                    </a:p>
                  </a:txBody>
                  <a:tcPr/>
                </a:tc>
                <a:tc vMerge="1">
                  <a:tcPr/>
                </a:tc>
              </a:tr>
              <a:tr h="304800">
                <a:tc vMerge="1">
                  <a:tcPr/>
                </a:tc>
                <a:tc vMerge="1">
                  <a:tcPr/>
                </a:tc>
                <a:tc>
                  <a:txBody>
                    <a:bodyPr/>
                    <a:lstStyle/>
                    <a:p>
                      <a:pPr>
                        <a:buNone/>
                      </a:pPr>
                      <a:r>
                        <a:rPr lang="en-US" altLang="zh-CN" sz="1200">
                          <a:sym typeface="+mn-ea"/>
                        </a:rPr>
                        <a:t>0x0</a:t>
                      </a:r>
                      <a:r>
                        <a:rPr lang="en-US" sz="1200">
                          <a:sym typeface="+mn-ea"/>
                        </a:rPr>
                        <a:t>6</a:t>
                      </a:r>
                      <a:endParaRPr lang="en-US" sz="1200"/>
                    </a:p>
                  </a:txBody>
                  <a:tcPr/>
                </a:tc>
                <a:tc vMerge="1">
                  <a:tcPr/>
                </a:tc>
              </a:tr>
            </a:tbl>
          </a:graphicData>
        </a:graphic>
      </p:graphicFrame>
      <p:graphicFrame>
        <p:nvGraphicFramePr>
          <p:cNvPr id="10" name="对象 9">
            <a:hlinkClick r:id="" action="ppaction://ole?verb=0"/>
          </p:cNvPr>
          <p:cNvGraphicFramePr>
            <a:graphicFrameLocks noChangeAspect="1"/>
          </p:cNvGraphicFramePr>
          <p:nvPr/>
        </p:nvGraphicFramePr>
        <p:xfrm>
          <a:off x="10128885" y="4735195"/>
          <a:ext cx="1282700" cy="880110"/>
        </p:xfrm>
        <a:graphic>
          <a:graphicData uri="http://schemas.openxmlformats.org/presentationml/2006/ole">
            <mc:AlternateContent xmlns:mc="http://schemas.openxmlformats.org/markup-compatibility/2006">
              <mc:Choice xmlns:v="urn:schemas-microsoft-com:vml" Requires="v">
                <p:oleObj spid="_x0000_s14338" name="" showAsIcon="1" r:id="rId1" imgW="971550" imgH="666750" progId="Excel.Sheet.12">
                  <p:embed/>
                </p:oleObj>
              </mc:Choice>
              <mc:Fallback>
                <p:oleObj name="" showAsIcon="1" r:id="rId1" imgW="971550" imgH="666750" progId="Excel.Sheet.12">
                  <p:embed/>
                  <p:pic>
                    <p:nvPicPr>
                      <p:cNvPr id="0" name="图片 1024"/>
                      <p:cNvPicPr/>
                      <p:nvPr/>
                    </p:nvPicPr>
                    <p:blipFill>
                      <a:blip r:embed="rId2"/>
                      <a:stretch>
                        <a:fillRect/>
                      </a:stretch>
                    </p:blipFill>
                    <p:spPr>
                      <a:xfrm>
                        <a:off x="10128885" y="4735195"/>
                        <a:ext cx="1282700" cy="880110"/>
                      </a:xfrm>
                      <a:prstGeom prst="rect">
                        <a:avLst/>
                      </a:prstGeom>
                    </p:spPr>
                  </p:pic>
                </p:oleObj>
              </mc:Fallback>
            </mc:AlternateContent>
          </a:graphicData>
        </a:graphic>
      </p:graphicFrame>
      <p:graphicFrame>
        <p:nvGraphicFramePr>
          <p:cNvPr id="2" name="表格 1"/>
          <p:cNvGraphicFramePr>
            <a:graphicFrameLocks noGrp="1"/>
          </p:cNvGraphicFramePr>
          <p:nvPr/>
        </p:nvGraphicFramePr>
        <p:xfrm>
          <a:off x="382905" y="4144010"/>
          <a:ext cx="2931795" cy="1877060"/>
        </p:xfrm>
        <a:graphic>
          <a:graphicData uri="http://schemas.openxmlformats.org/drawingml/2006/table">
            <a:tbl>
              <a:tblPr firstRow="1" bandRow="1">
                <a:tableStyleId>{5C22544A-7EE6-4342-B048-85BDC9FD1C3A}</a:tableStyleId>
              </a:tblPr>
              <a:tblGrid>
                <a:gridCol w="846539"/>
                <a:gridCol w="671257"/>
                <a:gridCol w="1013460"/>
                <a:gridCol w="400539"/>
              </a:tblGrid>
              <a:tr h="322580">
                <a:tc>
                  <a:txBody>
                    <a:bodyPr/>
                    <a:lstStyle/>
                    <a:p>
                      <a:r>
                        <a:rPr lang="zh-CN" altLang="en-US" sz="1400" dirty="0">
                          <a:latin typeface="微软雅黑" panose="020B0503020204020204" pitchFamily="34" charset="-122"/>
                          <a:ea typeface="微软雅黑" panose="020B0503020204020204" pitchFamily="34" charset="-122"/>
                        </a:rPr>
                        <a:t>字段</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pPr>
                        <a:buNone/>
                      </a:pP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sz="1400" dirty="0">
                          <a:latin typeface="微软雅黑" panose="020B0503020204020204" pitchFamily="34" charset="-122"/>
                          <a:ea typeface="微软雅黑" panose="020B0503020204020204" pitchFamily="34" charset="-122"/>
                        </a:rPr>
                        <a:t>字节数</a:t>
                      </a: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c>
                  <a:txBody>
                    <a:bodyPr/>
                    <a:lstStyle/>
                    <a:p>
                      <a:pPr>
                        <a:buNone/>
                      </a:pPr>
                      <a:endParaRPr lang="zh-CN" altLang="en-US" sz="1400" dirty="0">
                        <a:latin typeface="微软雅黑" panose="020B0503020204020204" pitchFamily="34" charset="-122"/>
                        <a:ea typeface="微软雅黑" panose="020B0503020204020204" pitchFamily="34" charset="-122"/>
                      </a:endParaRPr>
                    </a:p>
                  </a:txBody>
                  <a:tcPr>
                    <a:solidFill>
                      <a:srgbClr val="0070C0"/>
                    </a:solidFill>
                  </a:tcPr>
                </a:tc>
              </a:tr>
              <a:tr h="229870">
                <a:tc>
                  <a:txBody>
                    <a:bodyPr/>
                    <a:lstStyle/>
                    <a:p>
                      <a:pPr>
                        <a:buNone/>
                      </a:pPr>
                      <a:r>
                        <a:rPr lang="zh-CN" altLang="en-US" sz="1200" dirty="0">
                          <a:latin typeface="微软雅黑" panose="020B0503020204020204" pitchFamily="34" charset="-122"/>
                          <a:ea typeface="微软雅黑" panose="020B0503020204020204" pitchFamily="34" charset="-122"/>
                        </a:rPr>
                        <a:t>数据帧头</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r>
                        <a:rPr lang="en-US" altLang="zh-CN" sz="1200" dirty="0">
                          <a:latin typeface="微软雅黑" panose="020B0503020204020204" pitchFamily="34" charset="-122"/>
                          <a:ea typeface="微软雅黑" panose="020B0503020204020204" pitchFamily="34" charset="-122"/>
                        </a:rPr>
                        <a:t>2</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r h="229870">
                <a:tc>
                  <a:txBody>
                    <a:bodyPr/>
                    <a:lstStyle/>
                    <a:p>
                      <a:pPr>
                        <a:buNone/>
                      </a:pPr>
                      <a:r>
                        <a:rPr lang="zh-CN" altLang="en-US" sz="1200" dirty="0">
                          <a:latin typeface="微软雅黑" panose="020B0503020204020204" pitchFamily="34" charset="-122"/>
                          <a:ea typeface="微软雅黑" panose="020B0503020204020204" pitchFamily="34" charset="-122"/>
                        </a:rPr>
                        <a:t>帧标识</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r h="229870">
                <a:tc rowSpan="2">
                  <a:txBody>
                    <a:bodyPr/>
                    <a:lstStyle/>
                    <a:p>
                      <a:pPr marL="0" algn="l" defTabSz="913765" rtl="0" eaLnBrk="1" latinLnBrk="0" hangingPunct="1"/>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p>
                      <a:pPr marL="0" algn="l" defTabSz="913765"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消息数据</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l" defTabSz="913765" rtl="0" eaLnBrk="1" latinLnBrk="0" hangingPunct="1">
                        <a:buNone/>
                      </a:pPr>
                      <a:r>
                        <a:rPr lang="zh-CN" altLang="en-US" sz="1200" kern="1200" dirty="0">
                          <a:solidFill>
                            <a:schemeClr val="dk1"/>
                          </a:solidFill>
                          <a:latin typeface="微软雅黑" panose="020B0503020204020204" pitchFamily="34" charset="-122"/>
                          <a:ea typeface="微软雅黑" panose="020B0503020204020204" pitchFamily="34" charset="-122"/>
                          <a:cs typeface="+mn-cs"/>
                        </a:rPr>
                        <a:t>业务指令</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ctr" defTabSz="913765" rtl="0" eaLnBrk="1" latinLnBrk="0" hangingPunct="1"/>
                      <a:r>
                        <a:rPr lang="en-US" sz="1200" kern="1200" dirty="0">
                          <a:latin typeface="微软雅黑" panose="020B0503020204020204" pitchFamily="34" charset="-122"/>
                          <a:ea typeface="微软雅黑" panose="020B0503020204020204" pitchFamily="34" charset="-122"/>
                          <a:cs typeface="+mn-cs"/>
                          <a:sym typeface="+mn-ea"/>
                        </a:rPr>
                        <a:t>1</a:t>
                      </a:r>
                      <a:endParaRPr 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r>
              <a:tr h="229870">
                <a:tc vMerge="1">
                  <a:tcPr>
                    <a:solidFill>
                      <a:schemeClr val="accent1">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ctr" defTabSz="913765" rtl="0" eaLnBrk="1" latinLnBrk="0" hangingPunct="1">
                        <a:buNone/>
                      </a:pPr>
                      <a:r>
                        <a:rPr lang="en-US" altLang="zh-CN" sz="1200" kern="1200" dirty="0">
                          <a:solidFill>
                            <a:schemeClr val="dk1"/>
                          </a:solidFill>
                          <a:latin typeface="微软雅黑" panose="020B0503020204020204" pitchFamily="34" charset="-122"/>
                          <a:ea typeface="微软雅黑" panose="020B0503020204020204" pitchFamily="34" charset="-122"/>
                          <a:cs typeface="+mn-cs"/>
                        </a:rPr>
                        <a:t>0~</a:t>
                      </a:r>
                      <a:r>
                        <a:rPr lang="zh-CN" altLang="en-US" sz="1200" kern="1200" dirty="0">
                          <a:solidFill>
                            <a:schemeClr val="dk1"/>
                          </a:solidFill>
                          <a:latin typeface="微软雅黑" panose="020B0503020204020204" pitchFamily="34" charset="-122"/>
                          <a:ea typeface="微软雅黑" panose="020B0503020204020204" pitchFamily="34" charset="-122"/>
                          <a:cs typeface="+mn-cs"/>
                        </a:rPr>
                        <a:t>（</a:t>
                      </a:r>
                      <a:r>
                        <a:rPr lang="en-US" altLang="zh-CN" sz="1200" kern="1200" dirty="0">
                          <a:solidFill>
                            <a:schemeClr val="dk1"/>
                          </a:solidFill>
                          <a:latin typeface="微软雅黑" panose="020B0503020204020204" pitchFamily="34" charset="-122"/>
                          <a:ea typeface="微软雅黑" panose="020B0503020204020204" pitchFamily="34" charset="-122"/>
                          <a:cs typeface="+mn-cs"/>
                        </a:rPr>
                        <a:t>n-4</a:t>
                      </a:r>
                      <a:r>
                        <a:rPr lang="zh-CN" altLang="en-US" sz="1200" kern="1200" dirty="0">
                          <a:solidFill>
                            <a:schemeClr val="dk1"/>
                          </a:solidFill>
                          <a:latin typeface="微软雅黑" panose="020B0503020204020204" pitchFamily="34" charset="-122"/>
                          <a:ea typeface="微软雅黑" panose="020B0503020204020204" pitchFamily="34" charset="-122"/>
                          <a:cs typeface="+mn-cs"/>
                        </a:rPr>
                        <a:t>）</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c>
                  <a:txBody>
                    <a:bodyPr/>
                    <a:lstStyle/>
                    <a:p>
                      <a:pPr marL="0" algn="l" defTabSz="913765" rtl="0" eaLnBrk="1" latinLnBrk="0" hangingPunct="1">
                        <a:buNone/>
                      </a:pPr>
                      <a:endParaRPr lang="en-US" altLang="zh-CN" sz="1200" kern="1200" dirty="0">
                        <a:solidFill>
                          <a:schemeClr val="dk1"/>
                        </a:solidFill>
                        <a:latin typeface="微软雅黑" panose="020B0503020204020204" pitchFamily="34" charset="-122"/>
                        <a:ea typeface="微软雅黑" panose="020B0503020204020204" pitchFamily="34" charset="-122"/>
                        <a:cs typeface="+mn-cs"/>
                      </a:endParaRPr>
                    </a:p>
                  </a:txBody>
                  <a:tcPr>
                    <a:solidFill>
                      <a:schemeClr val="accent2">
                        <a:lumMod val="20000"/>
                        <a:lumOff val="80000"/>
                      </a:schemeClr>
                    </a:solidFill>
                  </a:tcPr>
                </a:tc>
              </a:tr>
              <a:tr h="229870">
                <a:tc>
                  <a:txBody>
                    <a:bodyPr/>
                    <a:lstStyle/>
                    <a:p>
                      <a:pPr>
                        <a:buNone/>
                      </a:pPr>
                      <a:r>
                        <a:rPr lang="zh-CN" altLang="en-US" sz="1200" dirty="0">
                          <a:latin typeface="微软雅黑" panose="020B0503020204020204" pitchFamily="34" charset="-122"/>
                          <a:ea typeface="微软雅黑" panose="020B0503020204020204" pitchFamily="34" charset="-122"/>
                        </a:rPr>
                        <a:t>校验</a:t>
                      </a:r>
                      <a:endParaRPr lang="zh-CN" altLang="en-US"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r>
                        <a:rPr lang="en-US" altLang="zh-CN" sz="1200" dirty="0">
                          <a:latin typeface="微软雅黑" panose="020B0503020204020204" pitchFamily="34" charset="-122"/>
                          <a:ea typeface="微软雅黑" panose="020B0503020204020204" pitchFamily="34" charset="-122"/>
                        </a:rPr>
                        <a:t>1</a:t>
                      </a: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c>
                  <a:txBody>
                    <a:bodyPr/>
                    <a:lstStyle/>
                    <a:p>
                      <a:pPr algn="ctr">
                        <a:buNone/>
                      </a:pPr>
                      <a:endParaRPr lang="en-US" altLang="zh-CN" sz="1200" dirty="0">
                        <a:latin typeface="微软雅黑" panose="020B0503020204020204" pitchFamily="34" charset="-122"/>
                        <a:ea typeface="微软雅黑" panose="020B0503020204020204" pitchFamily="34" charset="-122"/>
                      </a:endParaRPr>
                    </a:p>
                  </a:txBody>
                  <a:tcPr>
                    <a:solidFill>
                      <a:schemeClr val="accent1">
                        <a:lumMod val="20000"/>
                        <a:lumOff val="80000"/>
                      </a:schemeClr>
                    </a:solidFill>
                  </a:tcPr>
                </a:tc>
              </a:tr>
            </a:tbl>
          </a:graphicData>
        </a:graphic>
      </p:graphicFrame>
      <p:cxnSp>
        <p:nvCxnSpPr>
          <p:cNvPr id="13" name="直接箭头连接符 12"/>
          <p:cNvCxnSpPr>
            <a:endCxn id="6" idx="1"/>
          </p:cNvCxnSpPr>
          <p:nvPr/>
        </p:nvCxnSpPr>
        <p:spPr>
          <a:xfrm flipV="1">
            <a:off x="3342640" y="2385695"/>
            <a:ext cx="1133475" cy="723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305810" y="2529205"/>
            <a:ext cx="1125220" cy="2745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下箭头 27"/>
          <p:cNvSpPr/>
          <p:nvPr/>
        </p:nvSpPr>
        <p:spPr>
          <a:xfrm>
            <a:off x="4703445" y="3980180"/>
            <a:ext cx="675005" cy="314960"/>
          </a:xfrm>
          <a:prstGeom prst="down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1594048"/>
            <a:ext cx="5038928" cy="2530287"/>
            <a:chOff x="0" y="2051771"/>
            <a:chExt cx="4507868" cy="2315950"/>
          </a:xfrm>
        </p:grpSpPr>
        <p:sp>
          <p:nvSpPr>
            <p:cNvPr id="24" name="文本框 8"/>
            <p:cNvSpPr txBox="1"/>
            <p:nvPr/>
          </p:nvSpPr>
          <p:spPr>
            <a:xfrm>
              <a:off x="3183098" y="2973710"/>
              <a:ext cx="1019780" cy="347200"/>
            </a:xfrm>
            <a:prstGeom prst="rect">
              <a:avLst/>
            </a:prstGeom>
            <a:noFill/>
          </p:spPr>
          <p:txBody>
            <a:bodyPr wrap="none" lIns="91372" tIns="45719" rIns="91372" bIns="45719" rtlCol="0">
              <a:spAutoFit/>
            </a:bodyPr>
            <a:lstStyle/>
            <a:p>
              <a:pPr defTabSz="608330">
                <a:defRPr/>
              </a:pPr>
              <a:r>
                <a:rPr kumimoji="1" lang="zh-CN" altLang="en-US" sz="1865" b="1" kern="0" dirty="0">
                  <a:solidFill>
                    <a:schemeClr val="tx1">
                      <a:lumMod val="75000"/>
                      <a:lumOff val="25000"/>
                    </a:schemeClr>
                  </a:solidFill>
                  <a:cs typeface="+mn-ea"/>
                  <a:sym typeface="+mn-lt"/>
                </a:rPr>
                <a:t>制作过程</a:t>
              </a:r>
              <a:endParaRPr kumimoji="1" lang="zh-CN" altLang="en-US" sz="1865" b="1" kern="0" dirty="0">
                <a:solidFill>
                  <a:schemeClr val="tx1">
                    <a:lumMod val="75000"/>
                    <a:lumOff val="25000"/>
                  </a:schemeClr>
                </a:solidFill>
                <a:cs typeface="+mn-ea"/>
                <a:sym typeface="+mn-lt"/>
              </a:endParaRPr>
            </a:p>
          </p:txBody>
        </p:sp>
        <p:sp>
          <p:nvSpPr>
            <p:cNvPr id="25" name="椭圆 24"/>
            <p:cNvSpPr/>
            <p:nvPr/>
          </p:nvSpPr>
          <p:spPr>
            <a:xfrm>
              <a:off x="2388162" y="303892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chemeClr val="tx1">
                      <a:lumMod val="75000"/>
                      <a:lumOff val="25000"/>
                    </a:schemeClr>
                  </a:solidFill>
                  <a:cs typeface="+mn-ea"/>
                  <a:sym typeface="+mn-lt"/>
                </a:rPr>
                <a:t>3</a:t>
              </a:r>
              <a:endParaRPr kumimoji="1" lang="zh-CN" altLang="en-US" sz="3200" b="1" kern="0" dirty="0">
                <a:solidFill>
                  <a:schemeClr val="tx1">
                    <a:lumMod val="75000"/>
                    <a:lumOff val="25000"/>
                  </a:schemeClr>
                </a:solidFill>
                <a:cs typeface="+mn-ea"/>
                <a:sym typeface="+mn-lt"/>
              </a:endParaRPr>
            </a:p>
          </p:txBody>
        </p:sp>
        <p:sp>
          <p:nvSpPr>
            <p:cNvPr id="26" name="直角三角形 25"/>
            <p:cNvSpPr/>
            <p:nvPr/>
          </p:nvSpPr>
          <p:spPr>
            <a:xfrm rot="5400000">
              <a:off x="4268601" y="4128455"/>
              <a:ext cx="182741" cy="29579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defTabSz="685800" rtl="0" fontAlgn="base">
                <a:spcBef>
                  <a:spcPct val="0"/>
                </a:spcBef>
                <a:spcAft>
                  <a:spcPct val="0"/>
                </a:spcAft>
                <a:defRPr sz="1300" kern="1200">
                  <a:solidFill>
                    <a:schemeClr val="lt1"/>
                  </a:solidFill>
                  <a:latin typeface="+mn-lt"/>
                  <a:ea typeface="+mn-ea"/>
                  <a:cs typeface="+mn-cs"/>
                </a:defRPr>
              </a:lvl1pPr>
              <a:lvl2pPr marL="342900" indent="114300" algn="l" defTabSz="685800" rtl="0" fontAlgn="base">
                <a:spcBef>
                  <a:spcPct val="0"/>
                </a:spcBef>
                <a:spcAft>
                  <a:spcPct val="0"/>
                </a:spcAft>
                <a:defRPr sz="1300" kern="1200">
                  <a:solidFill>
                    <a:schemeClr val="lt1"/>
                  </a:solidFill>
                  <a:latin typeface="+mn-lt"/>
                  <a:ea typeface="+mn-ea"/>
                  <a:cs typeface="+mn-cs"/>
                </a:defRPr>
              </a:lvl2pPr>
              <a:lvl3pPr marL="685800" indent="228600" algn="l" defTabSz="685800" rtl="0" fontAlgn="base">
                <a:spcBef>
                  <a:spcPct val="0"/>
                </a:spcBef>
                <a:spcAft>
                  <a:spcPct val="0"/>
                </a:spcAft>
                <a:defRPr sz="1300" kern="1200">
                  <a:solidFill>
                    <a:schemeClr val="lt1"/>
                  </a:solidFill>
                  <a:latin typeface="+mn-lt"/>
                  <a:ea typeface="+mn-ea"/>
                  <a:cs typeface="+mn-cs"/>
                </a:defRPr>
              </a:lvl3pPr>
              <a:lvl4pPr marL="1028700" indent="342900" algn="l" defTabSz="685800" rtl="0" fontAlgn="base">
                <a:spcBef>
                  <a:spcPct val="0"/>
                </a:spcBef>
                <a:spcAft>
                  <a:spcPct val="0"/>
                </a:spcAft>
                <a:defRPr sz="1300" kern="1200">
                  <a:solidFill>
                    <a:schemeClr val="lt1"/>
                  </a:solidFill>
                  <a:latin typeface="+mn-lt"/>
                  <a:ea typeface="+mn-ea"/>
                  <a:cs typeface="+mn-cs"/>
                </a:defRPr>
              </a:lvl4pPr>
              <a:lvl5pPr marL="1371600" indent="457200" algn="l" defTabSz="685800" rtl="0" fontAlgn="base">
                <a:spcBef>
                  <a:spcPct val="0"/>
                </a:spcBef>
                <a:spcAft>
                  <a:spcPct val="0"/>
                </a:spcAft>
                <a:defRPr sz="1300" kern="1200">
                  <a:solidFill>
                    <a:schemeClr val="lt1"/>
                  </a:solidFill>
                  <a:latin typeface="+mn-lt"/>
                  <a:ea typeface="+mn-ea"/>
                  <a:cs typeface="+mn-cs"/>
                </a:defRPr>
              </a:lvl5pPr>
              <a:lvl6pPr marL="2286000" algn="l" defTabSz="914400" rtl="0" eaLnBrk="1" latinLnBrk="0" hangingPunct="1">
                <a:defRPr sz="1300" kern="1200">
                  <a:solidFill>
                    <a:schemeClr val="lt1"/>
                  </a:solidFill>
                  <a:latin typeface="+mn-lt"/>
                  <a:ea typeface="+mn-ea"/>
                  <a:cs typeface="+mn-cs"/>
                </a:defRPr>
              </a:lvl6pPr>
              <a:lvl7pPr marL="2743200" algn="l" defTabSz="914400" rtl="0" eaLnBrk="1" latinLnBrk="0" hangingPunct="1">
                <a:defRPr sz="1300" kern="1200">
                  <a:solidFill>
                    <a:schemeClr val="lt1"/>
                  </a:solidFill>
                  <a:latin typeface="+mn-lt"/>
                  <a:ea typeface="+mn-ea"/>
                  <a:cs typeface="+mn-cs"/>
                </a:defRPr>
              </a:lvl7pPr>
              <a:lvl8pPr marL="3200400" algn="l" defTabSz="914400" rtl="0" eaLnBrk="1" latinLnBrk="0" hangingPunct="1">
                <a:defRPr sz="1300" kern="1200">
                  <a:solidFill>
                    <a:schemeClr val="lt1"/>
                  </a:solidFill>
                  <a:latin typeface="+mn-lt"/>
                  <a:ea typeface="+mn-ea"/>
                  <a:cs typeface="+mn-cs"/>
                </a:defRPr>
              </a:lvl8pPr>
              <a:lvl9pPr marL="3657600" algn="l" defTabSz="914400" rtl="0" eaLnBrk="1" latinLnBrk="0" hangingPunct="1">
                <a:defRPr sz="1300" kern="1200">
                  <a:solidFill>
                    <a:schemeClr val="lt1"/>
                  </a:solidFill>
                  <a:latin typeface="+mn-lt"/>
                  <a:ea typeface="+mn-ea"/>
                  <a:cs typeface="+mn-cs"/>
                </a:defRPr>
              </a:lvl9pPr>
            </a:lstStyle>
            <a:p>
              <a:pPr algn="ctr">
                <a:defRPr/>
              </a:pPr>
              <a:endParaRPr lang="zh-CN" altLang="en-US" noProof="1">
                <a:cs typeface="+mn-ea"/>
                <a:sym typeface="+mn-lt"/>
              </a:endParaRPr>
            </a:p>
          </p:txBody>
        </p:sp>
        <p:sp>
          <p:nvSpPr>
            <p:cNvPr id="27" name="矩形 26"/>
            <p:cNvSpPr/>
            <p:nvPr/>
          </p:nvSpPr>
          <p:spPr>
            <a:xfrm>
              <a:off x="0" y="2051771"/>
              <a:ext cx="4507868" cy="21332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defTabSz="685800" rtl="0" fontAlgn="base">
                <a:spcBef>
                  <a:spcPct val="0"/>
                </a:spcBef>
                <a:spcAft>
                  <a:spcPct val="0"/>
                </a:spcAft>
                <a:defRPr sz="1300" kern="1200">
                  <a:solidFill>
                    <a:schemeClr val="lt1"/>
                  </a:solidFill>
                  <a:latin typeface="+mn-lt"/>
                  <a:ea typeface="+mn-ea"/>
                  <a:cs typeface="+mn-cs"/>
                </a:defRPr>
              </a:lvl1pPr>
              <a:lvl2pPr marL="342900" indent="114300" algn="l" defTabSz="685800" rtl="0" fontAlgn="base">
                <a:spcBef>
                  <a:spcPct val="0"/>
                </a:spcBef>
                <a:spcAft>
                  <a:spcPct val="0"/>
                </a:spcAft>
                <a:defRPr sz="1300" kern="1200">
                  <a:solidFill>
                    <a:schemeClr val="lt1"/>
                  </a:solidFill>
                  <a:latin typeface="+mn-lt"/>
                  <a:ea typeface="+mn-ea"/>
                  <a:cs typeface="+mn-cs"/>
                </a:defRPr>
              </a:lvl2pPr>
              <a:lvl3pPr marL="685800" indent="228600" algn="l" defTabSz="685800" rtl="0" fontAlgn="base">
                <a:spcBef>
                  <a:spcPct val="0"/>
                </a:spcBef>
                <a:spcAft>
                  <a:spcPct val="0"/>
                </a:spcAft>
                <a:defRPr sz="1300" kern="1200">
                  <a:solidFill>
                    <a:schemeClr val="lt1"/>
                  </a:solidFill>
                  <a:latin typeface="+mn-lt"/>
                  <a:ea typeface="+mn-ea"/>
                  <a:cs typeface="+mn-cs"/>
                </a:defRPr>
              </a:lvl3pPr>
              <a:lvl4pPr marL="1028700" indent="342900" algn="l" defTabSz="685800" rtl="0" fontAlgn="base">
                <a:spcBef>
                  <a:spcPct val="0"/>
                </a:spcBef>
                <a:spcAft>
                  <a:spcPct val="0"/>
                </a:spcAft>
                <a:defRPr sz="1300" kern="1200">
                  <a:solidFill>
                    <a:schemeClr val="lt1"/>
                  </a:solidFill>
                  <a:latin typeface="+mn-lt"/>
                  <a:ea typeface="+mn-ea"/>
                  <a:cs typeface="+mn-cs"/>
                </a:defRPr>
              </a:lvl4pPr>
              <a:lvl5pPr marL="1371600" indent="457200" algn="l" defTabSz="685800" rtl="0" fontAlgn="base">
                <a:spcBef>
                  <a:spcPct val="0"/>
                </a:spcBef>
                <a:spcAft>
                  <a:spcPct val="0"/>
                </a:spcAft>
                <a:defRPr sz="1300" kern="1200">
                  <a:solidFill>
                    <a:schemeClr val="lt1"/>
                  </a:solidFill>
                  <a:latin typeface="+mn-lt"/>
                  <a:ea typeface="+mn-ea"/>
                  <a:cs typeface="+mn-cs"/>
                </a:defRPr>
              </a:lvl5pPr>
              <a:lvl6pPr marL="2286000" algn="l" defTabSz="914400" rtl="0" eaLnBrk="1" latinLnBrk="0" hangingPunct="1">
                <a:defRPr sz="1300" kern="1200">
                  <a:solidFill>
                    <a:schemeClr val="lt1"/>
                  </a:solidFill>
                  <a:latin typeface="+mn-lt"/>
                  <a:ea typeface="+mn-ea"/>
                  <a:cs typeface="+mn-cs"/>
                </a:defRPr>
              </a:lvl6pPr>
              <a:lvl7pPr marL="2743200" algn="l" defTabSz="914400" rtl="0" eaLnBrk="1" latinLnBrk="0" hangingPunct="1">
                <a:defRPr sz="1300" kern="1200">
                  <a:solidFill>
                    <a:schemeClr val="lt1"/>
                  </a:solidFill>
                  <a:latin typeface="+mn-lt"/>
                  <a:ea typeface="+mn-ea"/>
                  <a:cs typeface="+mn-cs"/>
                </a:defRPr>
              </a:lvl7pPr>
              <a:lvl8pPr marL="3200400" algn="l" defTabSz="914400" rtl="0" eaLnBrk="1" latinLnBrk="0" hangingPunct="1">
                <a:defRPr sz="1300" kern="1200">
                  <a:solidFill>
                    <a:schemeClr val="lt1"/>
                  </a:solidFill>
                  <a:latin typeface="+mn-lt"/>
                  <a:ea typeface="+mn-ea"/>
                  <a:cs typeface="+mn-cs"/>
                </a:defRPr>
              </a:lvl8pPr>
              <a:lvl9pPr marL="3657600" algn="l" defTabSz="914400" rtl="0" eaLnBrk="1" latinLnBrk="0" hangingPunct="1">
                <a:defRPr sz="1300" kern="1200">
                  <a:solidFill>
                    <a:schemeClr val="lt1"/>
                  </a:solidFill>
                  <a:latin typeface="+mn-lt"/>
                  <a:ea typeface="+mn-ea"/>
                  <a:cs typeface="+mn-cs"/>
                </a:defRPr>
              </a:lvl9pPr>
            </a:lstStyle>
            <a:p>
              <a:pPr algn="ctr">
                <a:defRPr/>
              </a:pPr>
              <a:endParaRPr lang="zh-CN" altLang="en-US" noProof="1">
                <a:cs typeface="+mn-ea"/>
                <a:sym typeface="+mn-lt"/>
              </a:endParaRPr>
            </a:p>
          </p:txBody>
        </p:sp>
        <p:sp>
          <p:nvSpPr>
            <p:cNvPr id="28" name="文本框 1"/>
            <p:cNvSpPr>
              <a:spLocks noChangeArrowheads="1"/>
            </p:cNvSpPr>
            <p:nvPr/>
          </p:nvSpPr>
          <p:spPr bwMode="auto">
            <a:xfrm>
              <a:off x="1017271" y="3505916"/>
              <a:ext cx="2473325" cy="366217"/>
            </a:xfrm>
            <a:prstGeom prst="rect">
              <a:avLst/>
            </a:prstGeom>
            <a:noFill/>
            <a:ln w="9525">
              <a:noFill/>
              <a:miter lim="800000"/>
            </a:ln>
          </p:spPr>
          <p:txBody>
            <a:bodyPr>
              <a:spAutoFit/>
            </a:bodyPr>
            <a:lstStyle>
              <a:defPPr>
                <a:defRPr lang="zh-CN"/>
              </a:defPPr>
              <a:lvl1pPr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9pPr>
            </a:lstStyle>
            <a:p>
              <a:pPr algn="ctr"/>
              <a:r>
                <a:rPr lang="en-US" altLang="zh-CN" sz="2000" dirty="0">
                  <a:solidFill>
                    <a:schemeClr val="bg1"/>
                  </a:solidFill>
                  <a:latin typeface="+mn-lt"/>
                  <a:ea typeface="+mn-ea"/>
                  <a:cs typeface="+mn-ea"/>
                  <a:sym typeface="+mn-lt"/>
                </a:rPr>
                <a:t>CONTENT</a:t>
              </a:r>
              <a:endParaRPr lang="en-US" altLang="zh-CN" sz="2000" dirty="0">
                <a:solidFill>
                  <a:schemeClr val="bg1"/>
                </a:solidFill>
                <a:latin typeface="+mn-lt"/>
                <a:ea typeface="+mn-ea"/>
                <a:cs typeface="+mn-ea"/>
                <a:sym typeface="+mn-lt"/>
              </a:endParaRPr>
            </a:p>
          </p:txBody>
        </p:sp>
        <p:sp>
          <p:nvSpPr>
            <p:cNvPr id="29" name="文本框 4"/>
            <p:cNvSpPr txBox="1">
              <a:spLocks noChangeArrowheads="1"/>
            </p:cNvSpPr>
            <p:nvPr/>
          </p:nvSpPr>
          <p:spPr bwMode="auto">
            <a:xfrm>
              <a:off x="1438367" y="2476078"/>
              <a:ext cx="1774018" cy="1014139"/>
            </a:xfrm>
            <a:prstGeom prst="rect">
              <a:avLst/>
            </a:prstGeom>
            <a:noFill/>
            <a:ln w="9525">
              <a:noFill/>
              <a:miter lim="800000"/>
            </a:ln>
          </p:spPr>
          <p:txBody>
            <a:bodyPr wrap="square">
              <a:spAutoFit/>
            </a:bodyPr>
            <a:lstStyle>
              <a:defPPr>
                <a:defRPr lang="zh-CN"/>
              </a:defPPr>
              <a:lvl1pPr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9pPr>
            </a:lstStyle>
            <a:p>
              <a:r>
                <a:rPr lang="zh-CN" altLang="en-US" sz="6600" b="1" dirty="0">
                  <a:solidFill>
                    <a:schemeClr val="bg1"/>
                  </a:solidFill>
                  <a:latin typeface="+mn-lt"/>
                  <a:ea typeface="+mn-ea"/>
                  <a:cs typeface="+mn-ea"/>
                  <a:sym typeface="+mn-lt"/>
                </a:rPr>
                <a:t>目录</a:t>
              </a:r>
              <a:endParaRPr lang="en-US" altLang="zh-CN" sz="6600" b="1" dirty="0">
                <a:solidFill>
                  <a:schemeClr val="bg1"/>
                </a:solidFill>
                <a:latin typeface="+mn-lt"/>
                <a:ea typeface="+mn-ea"/>
                <a:cs typeface="+mn-ea"/>
                <a:sym typeface="+mn-lt"/>
              </a:endParaRPr>
            </a:p>
          </p:txBody>
        </p:sp>
      </p:grpSp>
      <p:cxnSp>
        <p:nvCxnSpPr>
          <p:cNvPr id="57" name="直接连接符 56"/>
          <p:cNvCxnSpPr/>
          <p:nvPr/>
        </p:nvCxnSpPr>
        <p:spPr>
          <a:xfrm>
            <a:off x="6787887" y="1275620"/>
            <a:ext cx="0" cy="3780000"/>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45045" y="2603500"/>
            <a:ext cx="4751070" cy="368300"/>
            <a:chOff x="11567" y="3328"/>
            <a:chExt cx="7482" cy="580"/>
          </a:xfrm>
        </p:grpSpPr>
        <p:sp>
          <p:nvSpPr>
            <p:cNvPr id="31" name="矩形 30"/>
            <p:cNvSpPr/>
            <p:nvPr/>
          </p:nvSpPr>
          <p:spPr>
            <a:xfrm>
              <a:off x="12699" y="3328"/>
              <a:ext cx="6350" cy="580"/>
            </a:xfrm>
            <a:prstGeom prst="rect">
              <a:avLst/>
            </a:prstGeom>
            <a:noFill/>
            <a:ln w="9525" cap="flat" cmpd="sng" algn="ctr">
              <a:noFill/>
              <a:prstDash val="solid"/>
            </a:ln>
            <a:effectLst/>
          </p:spPr>
          <p:txBody>
            <a:bodyPr wrap="square">
              <a:spAutoFit/>
            </a:bodyPr>
            <a:lstStyle/>
            <a:p>
              <a:pPr marL="514350" lvl="0" indent="-514350" eaLnBrk="0" hangingPunct="0">
                <a:defRPr/>
              </a:pPr>
              <a:r>
                <a:rPr lang="zh-CN" altLang="en-US" kern="0" dirty="0">
                  <a:solidFill>
                    <a:schemeClr val="tx1">
                      <a:lumMod val="85000"/>
                      <a:lumOff val="15000"/>
                    </a:schemeClr>
                  </a:solidFill>
                  <a:cs typeface="+mn-ea"/>
                  <a:sym typeface="+mn-lt"/>
                </a:rPr>
                <a:t>蓝牙钥匙管理</a:t>
              </a:r>
              <a:endParaRPr lang="zh-CN" altLang="en-US" kern="0" dirty="0">
                <a:solidFill>
                  <a:schemeClr val="tx1">
                    <a:lumMod val="85000"/>
                    <a:lumOff val="15000"/>
                  </a:schemeClr>
                </a:solidFill>
                <a:cs typeface="+mn-ea"/>
                <a:sym typeface="+mn-lt"/>
              </a:endParaRPr>
            </a:p>
          </p:txBody>
        </p:sp>
        <p:sp>
          <p:nvSpPr>
            <p:cNvPr id="41" name="矩形 40"/>
            <p:cNvSpPr/>
            <p:nvPr/>
          </p:nvSpPr>
          <p:spPr>
            <a:xfrm>
              <a:off x="11567" y="3328"/>
              <a:ext cx="803" cy="580"/>
            </a:xfrm>
            <a:prstGeom prst="rect">
              <a:avLst/>
            </a:prstGeom>
            <a:solidFill>
              <a:srgbClr val="0070C0"/>
            </a:solidFill>
            <a:ln w="9525" cap="flat" cmpd="sng" algn="ctr">
              <a:noFill/>
              <a:prstDash val="solid"/>
            </a:ln>
            <a:effectLst/>
          </p:spPr>
          <p:txBody>
            <a:bodyPr wrap="square">
              <a:spAutoFit/>
            </a:bodyPr>
            <a:lstStyle/>
            <a:p>
              <a:pPr marL="514350" marR="0" lvl="0" indent="-514350" algn="ctr" defTabSz="914400" eaLnBrk="0" fontAlgn="auto" latinLnBrk="0" hangingPunct="0">
                <a:lnSpc>
                  <a:spcPct val="100000"/>
                </a:lnSpc>
                <a:spcBef>
                  <a:spcPts val="0"/>
                </a:spcBef>
                <a:spcAft>
                  <a:spcPts val="0"/>
                </a:spcAft>
                <a:buClrTx/>
                <a:buSzTx/>
                <a:defRPr/>
              </a:pPr>
              <a:r>
                <a:rPr lang="en-US" altLang="zh-CN" b="1" kern="0" dirty="0">
                  <a:solidFill>
                    <a:schemeClr val="bg1"/>
                  </a:solidFill>
                  <a:cs typeface="+mn-ea"/>
                  <a:sym typeface="+mn-lt"/>
                </a:rPr>
                <a:t>2</a:t>
              </a:r>
              <a:endParaRPr kumimoji="0" lang="en-US" altLang="zh-CN" b="1" i="0" u="none" strike="noStrike" kern="0" cap="none" spc="0" normalizeH="0" baseline="0" noProof="0" dirty="0">
                <a:ln>
                  <a:noFill/>
                </a:ln>
                <a:solidFill>
                  <a:schemeClr val="bg1"/>
                </a:solidFill>
                <a:effectLst/>
                <a:uLnTx/>
                <a:uFillTx/>
                <a:cs typeface="+mn-ea"/>
                <a:sym typeface="+mn-lt"/>
              </a:endParaRPr>
            </a:p>
          </p:txBody>
        </p:sp>
      </p:grpSp>
      <p:grpSp>
        <p:nvGrpSpPr>
          <p:cNvPr id="4" name="组合 3"/>
          <p:cNvGrpSpPr/>
          <p:nvPr/>
        </p:nvGrpSpPr>
        <p:grpSpPr>
          <a:xfrm>
            <a:off x="7345045" y="2057400"/>
            <a:ext cx="4751070" cy="368300"/>
            <a:chOff x="11567" y="2454"/>
            <a:chExt cx="7482" cy="580"/>
          </a:xfrm>
        </p:grpSpPr>
        <p:sp>
          <p:nvSpPr>
            <p:cNvPr id="37" name="矩形 36"/>
            <p:cNvSpPr/>
            <p:nvPr/>
          </p:nvSpPr>
          <p:spPr>
            <a:xfrm>
              <a:off x="12699" y="2454"/>
              <a:ext cx="6350" cy="580"/>
            </a:xfrm>
            <a:prstGeom prst="rect">
              <a:avLst/>
            </a:prstGeom>
            <a:noFill/>
            <a:ln w="38100" cap="flat" cmpd="sng" algn="ctr">
              <a:noFill/>
              <a:prstDash val="solid"/>
            </a:ln>
            <a:effectLst/>
          </p:spPr>
          <p:txBody>
            <a:bodyPr wrap="square">
              <a:spAutoFit/>
            </a:bodyPr>
            <a:lstStyle/>
            <a:p>
              <a:pPr marL="514350" marR="0" lvl="0" indent="-514350" defTabSz="914400" eaLnBrk="1" fontAlgn="auto" latinLnBrk="0" hangingPunct="1">
                <a:lnSpc>
                  <a:spcPct val="100000"/>
                </a:lnSpc>
                <a:spcBef>
                  <a:spcPts val="0"/>
                </a:spcBef>
                <a:spcAft>
                  <a:spcPts val="0"/>
                </a:spcAft>
                <a:buClrTx/>
                <a:buSzTx/>
                <a:defRPr/>
              </a:pPr>
              <a:r>
                <a:rPr lang="zh-CN" altLang="en-US" kern="0" dirty="0">
                  <a:solidFill>
                    <a:schemeClr val="tx1">
                      <a:lumMod val="85000"/>
                      <a:lumOff val="15000"/>
                    </a:schemeClr>
                  </a:solidFill>
                  <a:cs typeface="+mn-ea"/>
                  <a:sym typeface="+mn-lt"/>
                </a:rPr>
                <a:t>方案介绍</a:t>
              </a:r>
              <a:endParaRPr lang="zh-CN" altLang="en-US" kern="0" dirty="0">
                <a:solidFill>
                  <a:schemeClr val="tx1">
                    <a:lumMod val="85000"/>
                    <a:lumOff val="15000"/>
                  </a:schemeClr>
                </a:solidFill>
                <a:cs typeface="+mn-ea"/>
                <a:sym typeface="+mn-lt"/>
              </a:endParaRPr>
            </a:p>
          </p:txBody>
        </p:sp>
        <p:sp>
          <p:nvSpPr>
            <p:cNvPr id="47" name="矩形 46"/>
            <p:cNvSpPr/>
            <p:nvPr/>
          </p:nvSpPr>
          <p:spPr>
            <a:xfrm>
              <a:off x="11567" y="2454"/>
              <a:ext cx="803" cy="580"/>
            </a:xfrm>
            <a:prstGeom prst="rect">
              <a:avLst/>
            </a:prstGeom>
            <a:solidFill>
              <a:srgbClr val="0070C0"/>
            </a:solidFill>
            <a:ln w="38100" cap="flat" cmpd="sng" algn="ctr">
              <a:noFill/>
              <a:prstDash val="solid"/>
            </a:ln>
            <a:effectLst/>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defRPr/>
              </a:pPr>
              <a:r>
                <a:rPr kumimoji="0" lang="en-US" altLang="zh-CN" b="1" i="0" u="none" strike="noStrike" kern="0" cap="none" spc="0" normalizeH="0" baseline="0" noProof="0" dirty="0">
                  <a:ln>
                    <a:noFill/>
                  </a:ln>
                  <a:solidFill>
                    <a:schemeClr val="bg1"/>
                  </a:solidFill>
                  <a:effectLst/>
                  <a:uLnTx/>
                  <a:uFillTx/>
                  <a:cs typeface="+mn-ea"/>
                  <a:sym typeface="+mn-lt"/>
                </a:rPr>
                <a:t>1</a:t>
              </a:r>
              <a:endParaRPr kumimoji="0" lang="zh-CN" altLang="en-US" b="1" i="0" u="none" strike="noStrike" kern="0" cap="none" spc="0" normalizeH="0" baseline="0" noProof="0" dirty="0">
                <a:ln>
                  <a:noFill/>
                </a:ln>
                <a:solidFill>
                  <a:schemeClr val="bg1"/>
                </a:solidFill>
                <a:effectLst/>
                <a:uLnTx/>
                <a:uFillTx/>
                <a:cs typeface="+mn-ea"/>
                <a:sym typeface="+mn-lt"/>
              </a:endParaRPr>
            </a:p>
          </p:txBody>
        </p:sp>
      </p:grpSp>
      <p:grpSp>
        <p:nvGrpSpPr>
          <p:cNvPr id="7" name="组合 6"/>
          <p:cNvGrpSpPr/>
          <p:nvPr/>
        </p:nvGrpSpPr>
        <p:grpSpPr>
          <a:xfrm>
            <a:off x="7345045" y="3214370"/>
            <a:ext cx="4751070" cy="375285"/>
            <a:chOff x="11567" y="5005"/>
            <a:chExt cx="7482" cy="591"/>
          </a:xfrm>
        </p:grpSpPr>
        <p:sp>
          <p:nvSpPr>
            <p:cNvPr id="43" name="矩形 42"/>
            <p:cNvSpPr/>
            <p:nvPr/>
          </p:nvSpPr>
          <p:spPr>
            <a:xfrm>
              <a:off x="11567" y="5005"/>
              <a:ext cx="803" cy="580"/>
            </a:xfrm>
            <a:prstGeom prst="rect">
              <a:avLst/>
            </a:prstGeom>
            <a:solidFill>
              <a:srgbClr val="0070C0"/>
            </a:solidFill>
            <a:ln w="38100" cap="flat" cmpd="sng" algn="ctr">
              <a:noFill/>
              <a:prstDash val="solid"/>
            </a:ln>
            <a:effectLst/>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defRPr/>
              </a:pPr>
              <a:r>
                <a:rPr lang="en-US" altLang="zh-CN" b="1" kern="0" dirty="0">
                  <a:solidFill>
                    <a:schemeClr val="bg1"/>
                  </a:solidFill>
                  <a:cs typeface="+mn-ea"/>
                  <a:sym typeface="+mn-lt"/>
                </a:rPr>
                <a:t>3</a:t>
              </a:r>
              <a:endParaRPr kumimoji="0" lang="zh-CN" altLang="en-US" b="1" i="0" u="none" strike="noStrike" kern="0" cap="none" spc="0" normalizeH="0" baseline="0" noProof="0" dirty="0">
                <a:ln>
                  <a:noFill/>
                </a:ln>
                <a:solidFill>
                  <a:schemeClr val="bg1"/>
                </a:solidFill>
                <a:effectLst/>
                <a:uLnTx/>
                <a:uFillTx/>
                <a:cs typeface="+mn-ea"/>
                <a:sym typeface="+mn-lt"/>
              </a:endParaRPr>
            </a:p>
          </p:txBody>
        </p:sp>
        <p:sp>
          <p:nvSpPr>
            <p:cNvPr id="30" name="矩形 29"/>
            <p:cNvSpPr/>
            <p:nvPr/>
          </p:nvSpPr>
          <p:spPr>
            <a:xfrm>
              <a:off x="12699" y="5016"/>
              <a:ext cx="6350" cy="580"/>
            </a:xfrm>
            <a:prstGeom prst="rect">
              <a:avLst/>
            </a:prstGeom>
            <a:noFill/>
            <a:ln w="38100" cap="flat" cmpd="sng" algn="ctr">
              <a:noFill/>
              <a:prstDash val="solid"/>
            </a:ln>
            <a:effectLst/>
          </p:spPr>
          <p:txBody>
            <a:bodyPr wrap="square">
              <a:spAutoFit/>
            </a:bodyPr>
            <a:lstStyle/>
            <a:p>
              <a:pPr lvl="0">
                <a:defRPr/>
              </a:pPr>
              <a:r>
                <a:rPr lang="zh-CN" altLang="en-US" kern="0" dirty="0">
                  <a:solidFill>
                    <a:schemeClr val="tx1">
                      <a:lumMod val="85000"/>
                      <a:lumOff val="15000"/>
                    </a:schemeClr>
                  </a:solidFill>
                  <a:cs typeface="+mn-ea"/>
                  <a:sym typeface="+mn-lt"/>
                </a:rPr>
                <a:t>蓝牙交互方案</a:t>
              </a:r>
              <a:endParaRPr lang="zh-CN" altLang="en-US" kern="0" dirty="0">
                <a:solidFill>
                  <a:schemeClr val="tx1">
                    <a:lumMod val="85000"/>
                    <a:lumOff val="15000"/>
                  </a:schemeClr>
                </a:solidFill>
                <a:cs typeface="+mn-ea"/>
                <a:sym typeface="+mn-lt"/>
              </a:endParaRPr>
            </a:p>
          </p:txBody>
        </p:sp>
      </p:grpSp>
      <p:grpSp>
        <p:nvGrpSpPr>
          <p:cNvPr id="8" name="组合 7"/>
          <p:cNvGrpSpPr/>
          <p:nvPr/>
        </p:nvGrpSpPr>
        <p:grpSpPr>
          <a:xfrm>
            <a:off x="7345045" y="3766185"/>
            <a:ext cx="4751070" cy="380365"/>
            <a:chOff x="11567" y="5894"/>
            <a:chExt cx="7482" cy="599"/>
          </a:xfrm>
        </p:grpSpPr>
        <p:sp>
          <p:nvSpPr>
            <p:cNvPr id="32" name="矩形 31"/>
            <p:cNvSpPr/>
            <p:nvPr/>
          </p:nvSpPr>
          <p:spPr>
            <a:xfrm>
              <a:off x="11567" y="5913"/>
              <a:ext cx="803" cy="580"/>
            </a:xfrm>
            <a:prstGeom prst="rect">
              <a:avLst/>
            </a:prstGeom>
            <a:solidFill>
              <a:srgbClr val="0070C0"/>
            </a:solidFill>
            <a:ln w="38100" cap="flat" cmpd="sng" algn="ctr">
              <a:no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defRPr/>
              </a:pPr>
              <a:r>
                <a:rPr lang="en-US" b="1" kern="0" noProof="0" dirty="0">
                  <a:solidFill>
                    <a:schemeClr val="bg1"/>
                  </a:solidFill>
                  <a:cs typeface="+mn-ea"/>
                  <a:sym typeface="+mn-lt"/>
                </a:rPr>
                <a:t>4</a:t>
              </a:r>
              <a:endParaRPr kumimoji="0" lang="en-US" b="1" i="0" u="none" strike="noStrike" kern="0" cap="none" spc="0" normalizeH="0" baseline="0" noProof="0" dirty="0">
                <a:ln>
                  <a:noFill/>
                </a:ln>
                <a:solidFill>
                  <a:schemeClr val="bg1"/>
                </a:solidFill>
                <a:effectLst/>
                <a:uLnTx/>
                <a:uFillTx/>
                <a:cs typeface="+mn-ea"/>
                <a:sym typeface="+mn-lt"/>
              </a:endParaRPr>
            </a:p>
          </p:txBody>
        </p:sp>
        <p:sp>
          <p:nvSpPr>
            <p:cNvPr id="35" name="矩形 34"/>
            <p:cNvSpPr/>
            <p:nvPr/>
          </p:nvSpPr>
          <p:spPr>
            <a:xfrm>
              <a:off x="12699" y="5894"/>
              <a:ext cx="6350" cy="580"/>
            </a:xfrm>
            <a:prstGeom prst="rect">
              <a:avLst/>
            </a:prstGeom>
            <a:noFill/>
            <a:ln w="38100" cap="flat" cmpd="sng" algn="ctr">
              <a:noFill/>
              <a:prstDash val="solid"/>
            </a:ln>
            <a:effectLst/>
          </p:spPr>
          <p:txBody>
            <a:bodyPr wrap="square">
              <a:spAutoFit/>
            </a:bodyPr>
            <a:lstStyle/>
            <a:p>
              <a:pPr lvl="0">
                <a:defRPr/>
              </a:pPr>
              <a:r>
                <a:rPr lang="zh-CN" altLang="en-US" kern="0" dirty="0">
                  <a:solidFill>
                    <a:schemeClr val="tx1">
                      <a:lumMod val="85000"/>
                      <a:lumOff val="15000"/>
                    </a:schemeClr>
                  </a:solidFill>
                  <a:cs typeface="+mn-ea"/>
                  <a:sym typeface="+mn-lt"/>
                </a:rPr>
                <a:t>蓝牙交互接口定义</a:t>
              </a:r>
              <a:endParaRPr lang="zh-CN" altLang="en-US" kern="0" dirty="0">
                <a:solidFill>
                  <a:schemeClr val="tx1">
                    <a:lumMod val="85000"/>
                    <a:lumOff val="15000"/>
                  </a:schemeClr>
                </a:solidFill>
                <a:cs typeface="+mn-ea"/>
                <a:sym typeface="+mn-lt"/>
              </a:endParaRPr>
            </a:p>
          </p:txBody>
        </p:sp>
      </p:grpSp>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43890" y="628396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4144010"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&gt;&gt;PIN</a:t>
            </a:r>
            <a:r>
              <a:rPr lang="zh-CN" altLang="en-US" sz="2400" b="1" dirty="0">
                <a:latin typeface="微软雅黑" panose="020B0503020204020204" pitchFamily="34" charset="-122"/>
                <a:ea typeface="微软雅黑" panose="020B0503020204020204" pitchFamily="34" charset="-122"/>
                <a:sym typeface="+mn-ea"/>
              </a:rPr>
              <a:t>码认证</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11</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935355" y="1048385"/>
          <a:ext cx="8831580" cy="1463040"/>
        </p:xfrm>
        <a:graphic>
          <a:graphicData uri="http://schemas.openxmlformats.org/drawingml/2006/table">
            <a:tbl>
              <a:tblPr firstRow="1" bandRow="1">
                <a:tableStyleId>{5C22544A-7EE6-4342-B048-85BDC9FD1C3A}</a:tableStyleId>
              </a:tblPr>
              <a:tblGrid>
                <a:gridCol w="1005840"/>
                <a:gridCol w="1082040"/>
                <a:gridCol w="866140"/>
                <a:gridCol w="916940"/>
                <a:gridCol w="789940"/>
                <a:gridCol w="891540"/>
                <a:gridCol w="984250"/>
                <a:gridCol w="229489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buNone/>
                      </a:pPr>
                      <a:r>
                        <a:rPr lang="zh-CN" altLang="en-US" sz="1400"/>
                        <a:t>数据区</a:t>
                      </a:r>
                      <a:endParaRPr lang="zh-CN" altLang="en-US" sz="1400"/>
                    </a:p>
                  </a:txBody>
                  <a:tcPr/>
                </a:tc>
                <a:tc>
                  <a:txBody>
                    <a:bodyPr/>
                    <a:lstStyle/>
                    <a:p>
                      <a:pPr>
                        <a:buNone/>
                      </a:pPr>
                      <a:r>
                        <a:rPr lang="zh-CN" altLang="en-US" sz="1400"/>
                        <a:t>编号</a:t>
                      </a:r>
                      <a:endParaRPr lang="zh-CN" altLang="en-US" sz="1400"/>
                    </a:p>
                  </a:txBody>
                  <a:tcPr/>
                </a:tc>
              </a:tr>
              <a:tr h="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en-US" altLang="zh-CN" sz="1200">
                          <a:sym typeface="+mn-ea"/>
                        </a:rPr>
                        <a:t>PIN</a:t>
                      </a:r>
                      <a:r>
                        <a:rPr lang="zh-CN" altLang="en-US" sz="1200">
                          <a:sym typeface="+mn-ea"/>
                        </a:rPr>
                        <a:t>码</a:t>
                      </a:r>
                      <a:endParaRPr lang="zh-CN" altLang="en-US" sz="1200"/>
                    </a:p>
                  </a:txBody>
                  <a:tcPr/>
                </a:tc>
                <a:tc>
                  <a:txBody>
                    <a:bodyPr/>
                    <a:lstStyle/>
                    <a:p>
                      <a:pPr>
                        <a:buNone/>
                      </a:pPr>
                      <a:r>
                        <a:rPr lang="en-US" altLang="zh-CN" sz="1200"/>
                        <a:t>PIN</a:t>
                      </a:r>
                      <a:r>
                        <a:rPr lang="zh-CN" altLang="en-US" sz="1200">
                          <a:ea typeface="宋体" panose="02010600030101010101" pitchFamily="2" charset="-122"/>
                        </a:rPr>
                        <a:t>码编号（定义同用户类型）</a:t>
                      </a:r>
                      <a:endParaRPr lang="zh-CN" altLang="en-US" sz="1200">
                        <a:ea typeface="宋体" panose="02010600030101010101" pitchFamily="2" charset="-122"/>
                      </a:endParaRPr>
                    </a:p>
                  </a:txBody>
                  <a:tcPr/>
                </a:tc>
              </a:tr>
              <a:tr h="30480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128</a:t>
                      </a:r>
                      <a:endParaRPr lang="en-US" altLang="zh-CN" sz="1200"/>
                    </a:p>
                  </a:txBody>
                  <a:tcPr/>
                </a:tc>
                <a:tc>
                  <a:txBody>
                    <a:bodyPr/>
                    <a:lstStyle/>
                    <a:p>
                      <a:pPr>
                        <a:buNone/>
                      </a:pPr>
                      <a:r>
                        <a:rPr lang="en-US" altLang="zh-CN" sz="1200"/>
                        <a:t>8</a:t>
                      </a:r>
                      <a:endParaRPr lang="en-US" altLang="zh-CN" sz="1200"/>
                    </a:p>
                  </a:txBody>
                  <a:tcPr/>
                </a:tc>
              </a:tr>
              <a:tr h="0">
                <a:tc rowSpan="2">
                  <a:txBody>
                    <a:bodyPr/>
                    <a:lstStyle/>
                    <a:p>
                      <a:pPr>
                        <a:buNone/>
                      </a:pPr>
                      <a:endParaRPr lang="zh-CN" altLang="en-US" sz="1400"/>
                    </a:p>
                    <a:p>
                      <a:pPr>
                        <a:buNone/>
                      </a:pPr>
                      <a:r>
                        <a:rPr lang="zh-CN" altLang="en-US" sz="1400"/>
                        <a:t>值</a:t>
                      </a:r>
                      <a:endParaRPr lang="zh-CN" altLang="en-US" sz="1400"/>
                    </a:p>
                  </a:txBody>
                  <a:tcPr/>
                </a:tc>
                <a:tc rowSpan="2">
                  <a:txBody>
                    <a:bodyPr/>
                    <a:lstStyle/>
                    <a:p>
                      <a:pPr>
                        <a:buNone/>
                      </a:pPr>
                      <a:endParaRPr lang="en-US" altLang="zh-CN" sz="1200" dirty="0">
                        <a:latin typeface="微软雅黑" panose="020B0503020204020204" pitchFamily="34" charset="-122"/>
                        <a:ea typeface="微软雅黑" panose="020B0503020204020204" pitchFamily="34" charset="-122"/>
                        <a:sym typeface="+mn-ea"/>
                      </a:endParaRPr>
                    </a:p>
                    <a:p>
                      <a:pPr>
                        <a:buNone/>
                      </a:pPr>
                      <a:r>
                        <a:rPr lang="en-US" altLang="zh-CN" sz="1200" dirty="0">
                          <a:latin typeface="微软雅黑" panose="020B0503020204020204" pitchFamily="34" charset="-122"/>
                          <a:ea typeface="微软雅黑" panose="020B0503020204020204" pitchFamily="34" charset="-122"/>
                          <a:sym typeface="+mn-ea"/>
                        </a:rPr>
                        <a:t>0x55</a:t>
                      </a:r>
                      <a:r>
                        <a:rPr lang="en-US" sz="1200" dirty="0">
                          <a:latin typeface="微软雅黑" panose="020B0503020204020204" pitchFamily="34" charset="-122"/>
                          <a:ea typeface="微软雅黑" panose="020B0503020204020204" pitchFamily="34" charset="-122"/>
                          <a:sym typeface="+mn-ea"/>
                        </a:rPr>
                        <a:t>BB</a:t>
                      </a:r>
                      <a:endParaRPr lang="en-US" sz="1200"/>
                    </a:p>
                  </a:txBody>
                  <a:tcPr/>
                </a:tc>
                <a:tc>
                  <a:txBody>
                    <a:bodyPr/>
                    <a:lstStyle/>
                    <a:p>
                      <a:pPr>
                        <a:buNone/>
                      </a:pPr>
                      <a:r>
                        <a:rPr lang="en-US" altLang="zh-CN" sz="1200"/>
                        <a:t>2(PIN</a:t>
                      </a:r>
                      <a:r>
                        <a:rPr lang="zh-CN" altLang="en-US" sz="1200"/>
                        <a:t>码</a:t>
                      </a:r>
                      <a:r>
                        <a:rPr lang="en-US" altLang="zh-CN" sz="1200"/>
                        <a:t>)</a:t>
                      </a:r>
                      <a:endParaRPr lang="en-US" altLang="zh-CN" sz="1200"/>
                    </a:p>
                  </a:txBody>
                  <a:tcPr/>
                </a:tc>
                <a:tc>
                  <a:txBody>
                    <a:bodyPr/>
                    <a:lstStyle/>
                    <a:p>
                      <a:pPr>
                        <a:buNone/>
                      </a:pPr>
                      <a:r>
                        <a:rPr lang="en-US" altLang="zh-CN" sz="1200"/>
                        <a:t>1</a:t>
                      </a:r>
                      <a:r>
                        <a:rPr lang="zh-CN" altLang="en-US" sz="1200">
                          <a:ea typeface="宋体" panose="02010600030101010101" pitchFamily="2" charset="-122"/>
                        </a:rPr>
                        <a:t>（响应）</a:t>
                      </a:r>
                      <a:endParaRPr lang="zh-CN"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（单帧）</a:t>
                      </a:r>
                      <a:endParaRPr lang="zh-CN"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（不加密）</a:t>
                      </a:r>
                      <a:endParaRPr lang="zh-CN" altLang="en-US" sz="1200">
                        <a:ea typeface="宋体" panose="02010600030101010101" pitchFamily="2" charset="-122"/>
                      </a:endParaRPr>
                    </a:p>
                  </a:txBody>
                  <a:tcPr/>
                </a:tc>
                <a:tc rowSpan="2">
                  <a:txBody>
                    <a:bodyPr/>
                    <a:lstStyle/>
                    <a:p>
                      <a:pPr>
                        <a:buNone/>
                      </a:pPr>
                      <a:endParaRPr lang="en-US" altLang="zh-CN" sz="1200"/>
                    </a:p>
                    <a:p>
                      <a:pPr>
                        <a:buNone/>
                      </a:pPr>
                      <a:r>
                        <a:rPr lang="en-US" altLang="zh-CN" sz="1200"/>
                        <a:t>xxx</a:t>
                      </a:r>
                      <a:endParaRPr lang="en-US" altLang="zh-CN" sz="1200"/>
                    </a:p>
                  </a:txBody>
                  <a:tcPr/>
                </a:tc>
                <a:tc rowSpan="2">
                  <a:txBody>
                    <a:bodyPr/>
                    <a:lstStyle/>
                    <a:p>
                      <a:pPr>
                        <a:buNone/>
                      </a:pPr>
                      <a:endParaRPr lang="en-US" altLang="zh-CN" sz="1200"/>
                    </a:p>
                    <a:p>
                      <a:pPr>
                        <a:buNone/>
                      </a:pPr>
                      <a:r>
                        <a:rPr lang="en-US" altLang="zh-CN" sz="1200"/>
                        <a:t>xxx</a:t>
                      </a:r>
                      <a:endParaRPr lang="en-US" altLang="zh-CN" sz="1200"/>
                    </a:p>
                  </a:txBody>
                  <a:tcPr/>
                </a:tc>
              </a:tr>
              <a:tr h="0">
                <a:tc vMerge="1">
                  <a:tcPr/>
                </a:tc>
                <a:tc vMerge="1">
                  <a:tcPr/>
                </a:tc>
                <a:tc gridSpan="4">
                  <a:txBody>
                    <a:bodyPr/>
                    <a:lstStyle/>
                    <a:p>
                      <a:pPr algn="ctr">
                        <a:buNone/>
                      </a:pPr>
                      <a:r>
                        <a:rPr lang="en-US" altLang="zh-CN" sz="1200"/>
                        <a:t>0x90</a:t>
                      </a:r>
                      <a:endParaRPr lang="en-US" altLang="zh-CN" sz="1200"/>
                    </a:p>
                  </a:txBody>
                  <a:tcPr/>
                </a:tc>
                <a:tc hMerge="1">
                  <a:tcPr/>
                </a:tc>
                <a:tc hMerge="1">
                  <a:tcPr/>
                </a:tc>
                <a:tc hMerge="1">
                  <a:tcPr/>
                </a:tc>
                <a:tc vMerge="1">
                  <a:tcPr/>
                </a:tc>
                <a:tc vMerge="1">
                  <a:tcPr/>
                </a:tc>
              </a:tr>
            </a:tbl>
          </a:graphicData>
        </a:graphic>
      </p:graphicFrame>
      <p:sp>
        <p:nvSpPr>
          <p:cNvPr id="7" name="文本框 6"/>
          <p:cNvSpPr txBox="1"/>
          <p:nvPr/>
        </p:nvSpPr>
        <p:spPr>
          <a:xfrm>
            <a:off x="935355" y="5996940"/>
            <a:ext cx="5175250" cy="737235"/>
          </a:xfrm>
          <a:prstGeom prst="rect">
            <a:avLst/>
          </a:prstGeom>
          <a:noFill/>
        </p:spPr>
        <p:txBody>
          <a:bodyPr wrap="square" rtlCol="0">
            <a:spAutoFit/>
          </a:bodyPr>
          <a:lstStyle/>
          <a:p>
            <a:r>
              <a:rPr lang="en-US" altLang="zh-CN" sz="1400"/>
              <a:t>eg. </a:t>
            </a:r>
            <a:r>
              <a:rPr lang="zh-CN" altLang="en-US" sz="1400"/>
              <a:t>发起</a:t>
            </a:r>
            <a:r>
              <a:rPr lang="en-US" altLang="zh-CN" sz="1400"/>
              <a:t>PIN</a:t>
            </a:r>
            <a:r>
              <a:rPr lang="zh-CN" altLang="en-US" sz="1400"/>
              <a:t>码认证，反馈认证成功</a:t>
            </a:r>
            <a:endParaRPr lang="zh-CN" altLang="en-US" sz="1400"/>
          </a:p>
          <a:p>
            <a:r>
              <a:rPr lang="zh-CN" altLang="en-US" sz="1400" b="1"/>
              <a:t>发送：</a:t>
            </a:r>
            <a:r>
              <a:rPr lang="en-US" altLang="zh-CN" sz="1400"/>
              <a:t>0x55,0xAA,0x90,xx,xx,xx,xx,xx,xx,</a:t>
            </a:r>
            <a:endParaRPr lang="en-US" altLang="zh-CN" sz="1400"/>
          </a:p>
          <a:p>
            <a:r>
              <a:rPr lang="zh-CN" altLang="en-US" sz="1400" b="1">
                <a:sym typeface="+mn-ea"/>
              </a:rPr>
              <a:t>应答：</a:t>
            </a:r>
            <a:r>
              <a:rPr lang="en-US" altLang="zh-CN" sz="1400">
                <a:sym typeface="+mn-ea"/>
              </a:rPr>
              <a:t>0xAA,0x55,0xA0,0x00,0x02,0x00,0x01,xx</a:t>
            </a:r>
            <a:endParaRPr lang="en-US" altLang="zh-CN" sz="1400"/>
          </a:p>
        </p:txBody>
      </p:sp>
      <p:sp>
        <p:nvSpPr>
          <p:cNvPr id="8" name="文本框 7"/>
          <p:cNvSpPr txBox="1"/>
          <p:nvPr/>
        </p:nvSpPr>
        <p:spPr>
          <a:xfrm>
            <a:off x="24765" y="1048385"/>
            <a:ext cx="910590" cy="922020"/>
          </a:xfrm>
          <a:prstGeom prst="rect">
            <a:avLst/>
          </a:prstGeom>
          <a:solidFill>
            <a:schemeClr val="accent6">
              <a:lumMod val="20000"/>
              <a:lumOff val="80000"/>
            </a:schemeClr>
          </a:solidFill>
        </p:spPr>
        <p:txBody>
          <a:bodyPr wrap="square" rtlCol="0">
            <a:spAutoFit/>
          </a:bodyPr>
          <a:lstStyle/>
          <a:p>
            <a:r>
              <a:rPr lang="en-US" altLang="zh-CN"/>
              <a:t>APP -&gt; </a:t>
            </a:r>
            <a:r>
              <a:rPr lang="zh-CN" altLang="en-US"/>
              <a:t>蓝牙</a:t>
            </a:r>
            <a:r>
              <a:rPr lang="en-US" altLang="zh-CN"/>
              <a:t>ECU</a:t>
            </a:r>
            <a:endParaRPr lang="en-US" altLang="zh-CN"/>
          </a:p>
        </p:txBody>
      </p:sp>
      <p:sp>
        <p:nvSpPr>
          <p:cNvPr id="10" name="文本框 9"/>
          <p:cNvSpPr txBox="1"/>
          <p:nvPr/>
        </p:nvSpPr>
        <p:spPr>
          <a:xfrm>
            <a:off x="24765" y="4151630"/>
            <a:ext cx="911225" cy="922020"/>
          </a:xfrm>
          <a:prstGeom prst="rect">
            <a:avLst/>
          </a:prstGeom>
          <a:solidFill>
            <a:schemeClr val="accent6">
              <a:lumMod val="20000"/>
              <a:lumOff val="80000"/>
            </a:schemeClr>
          </a:solidFill>
        </p:spPr>
        <p:txBody>
          <a:bodyPr wrap="square" rtlCol="0">
            <a:spAutoFit/>
          </a:bodyPr>
          <a:lstStyle/>
          <a:p>
            <a:r>
              <a:rPr lang="zh-CN" altLang="en-US">
                <a:sym typeface="+mn-ea"/>
              </a:rPr>
              <a:t>蓝牙</a:t>
            </a:r>
            <a:r>
              <a:rPr lang="en-US" altLang="zh-CN">
                <a:sym typeface="+mn-ea"/>
              </a:rPr>
              <a:t>ECU</a:t>
            </a:r>
            <a:r>
              <a:rPr lang="zh-CN" altLang="en-US">
                <a:sym typeface="+mn-ea"/>
              </a:rPr>
              <a:t>  </a:t>
            </a:r>
            <a:r>
              <a:rPr lang="en-US" altLang="zh-CN"/>
              <a:t>-&gt; </a:t>
            </a:r>
            <a:r>
              <a:rPr lang="en-US" altLang="zh-CN">
                <a:sym typeface="+mn-ea"/>
              </a:rPr>
              <a:t>APP</a:t>
            </a:r>
            <a:endParaRPr lang="zh-CN" altLang="en-US"/>
          </a:p>
        </p:txBody>
      </p:sp>
      <p:graphicFrame>
        <p:nvGraphicFramePr>
          <p:cNvPr id="12" name="表格 11"/>
          <p:cNvGraphicFramePr/>
          <p:nvPr/>
        </p:nvGraphicFramePr>
        <p:xfrm>
          <a:off x="4389120" y="2895600"/>
          <a:ext cx="3413760" cy="914400"/>
        </p:xfrm>
        <a:graphic>
          <a:graphicData uri="http://schemas.openxmlformats.org/drawingml/2006/table">
            <a:tbl>
              <a:tblPr firstRow="1" bandRow="1">
                <a:tableStyleId>{5C22544A-7EE6-4342-B048-85BDC9FD1C3A}</a:tableStyleId>
              </a:tblPr>
              <a:tblGrid>
                <a:gridCol w="1235710"/>
                <a:gridCol w="988060"/>
                <a:gridCol w="1189990"/>
              </a:tblGrid>
              <a:tr h="0">
                <a:tc>
                  <a:txBody>
                    <a:bodyPr/>
                    <a:lstStyle/>
                    <a:p>
                      <a:pPr algn="ctr">
                        <a:buNone/>
                      </a:pPr>
                      <a:r>
                        <a:rPr lang="zh-CN" altLang="en-US" sz="1400"/>
                        <a:t>字段</a:t>
                      </a:r>
                      <a:endParaRPr lang="zh-CN" altLang="en-US" sz="1400"/>
                    </a:p>
                  </a:txBody>
                  <a:tcPr/>
                </a:tc>
                <a:tc>
                  <a:txBody>
                    <a:bodyPr/>
                    <a:lstStyle/>
                    <a:p>
                      <a:pPr algn="ctr">
                        <a:buNone/>
                      </a:pPr>
                      <a:r>
                        <a:rPr lang="zh-CN" altLang="en-US" sz="1400"/>
                        <a:t>时间戳</a:t>
                      </a:r>
                      <a:endParaRPr lang="zh-CN" altLang="en-US" sz="1400"/>
                    </a:p>
                  </a:txBody>
                  <a:tcPr/>
                </a:tc>
                <a:tc>
                  <a:txBody>
                    <a:bodyPr/>
                    <a:lstStyle/>
                    <a:p>
                      <a:pPr algn="ctr">
                        <a:buNone/>
                      </a:pPr>
                      <a:r>
                        <a:rPr lang="en-US" altLang="zh-CN" sz="1400"/>
                        <a:t>HMAC</a:t>
                      </a:r>
                      <a:endParaRPr lang="en-US" altLang="zh-CN" sz="1400"/>
                    </a:p>
                  </a:txBody>
                  <a:tcPr/>
                </a:tc>
              </a:tr>
              <a:tr h="179070">
                <a:tc>
                  <a:txBody>
                    <a:bodyPr/>
                    <a:lstStyle/>
                    <a:p>
                      <a:pPr>
                        <a:buNone/>
                      </a:pPr>
                      <a:r>
                        <a:rPr lang="zh-CN" altLang="en-US" sz="1400"/>
                        <a:t>描述</a:t>
                      </a:r>
                      <a:endParaRPr lang="zh-CN" altLang="en-US" sz="1400"/>
                    </a:p>
                  </a:txBody>
                  <a:tcPr/>
                </a:tc>
                <a:tc>
                  <a:txBody>
                    <a:bodyPr/>
                    <a:lstStyle/>
                    <a:p>
                      <a:pPr>
                        <a:buNone/>
                      </a:pPr>
                      <a:r>
                        <a:rPr lang="zh-CN" altLang="en-US" sz="1200"/>
                        <a:t>当前时间戳</a:t>
                      </a:r>
                      <a:endParaRPr lang="zh-CN" altLang="en-US" sz="1200"/>
                    </a:p>
                  </a:txBody>
                  <a:tcPr/>
                </a:tc>
                <a:tc>
                  <a:txBody>
                    <a:bodyPr/>
                    <a:lstStyle/>
                    <a:p>
                      <a:pPr>
                        <a:buNone/>
                      </a:pPr>
                      <a:r>
                        <a:rPr lang="zh-CN" altLang="en-US" sz="1200"/>
                        <a:t>生成的</a:t>
                      </a:r>
                      <a:r>
                        <a:rPr lang="en-US" altLang="zh-CN" sz="1200"/>
                        <a:t>MAC</a:t>
                      </a:r>
                      <a:r>
                        <a:rPr lang="zh-CN" altLang="en-US" sz="1200"/>
                        <a:t>值</a:t>
                      </a:r>
                      <a:endParaRPr lang="zh-CN" altLang="en-US" sz="1200"/>
                    </a:p>
                  </a:txBody>
                  <a:tcPr/>
                </a:tc>
              </a:tr>
              <a:tr h="0">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en-US" altLang="zh-CN" sz="1200"/>
                        <a:t>4</a:t>
                      </a:r>
                      <a:endParaRPr lang="en-US" altLang="zh-CN" sz="1200"/>
                    </a:p>
                  </a:txBody>
                  <a:tcPr/>
                </a:tc>
                <a:tc>
                  <a:txBody>
                    <a:bodyPr/>
                    <a:lstStyle/>
                    <a:p>
                      <a:pPr>
                        <a:buNone/>
                      </a:pPr>
                      <a:r>
                        <a:rPr lang="en-US" altLang="zh-CN" sz="1200"/>
                        <a:t>10</a:t>
                      </a:r>
                      <a:endParaRPr lang="en-US" altLang="zh-CN" sz="1200"/>
                    </a:p>
                  </a:txBody>
                  <a:tcPr/>
                </a:tc>
              </a:tr>
            </a:tbl>
          </a:graphicData>
        </a:graphic>
      </p:graphicFrame>
      <p:sp>
        <p:nvSpPr>
          <p:cNvPr id="14" name="下箭头 13"/>
          <p:cNvSpPr/>
          <p:nvPr/>
        </p:nvSpPr>
        <p:spPr>
          <a:xfrm>
            <a:off x="6666865" y="2580640"/>
            <a:ext cx="675005" cy="314960"/>
          </a:xfrm>
          <a:prstGeom prst="down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8687435" y="3413760"/>
            <a:ext cx="1179195" cy="369570"/>
          </a:xfrm>
          <a:prstGeom prst="rect">
            <a:avLst/>
          </a:prstGeom>
          <a:solidFill>
            <a:schemeClr val="accent1">
              <a:lumMod val="20000"/>
              <a:lumOff val="80000"/>
            </a:schemeClr>
          </a:solidFill>
          <a:ln w="9525" algn="ctr">
            <a:solidFill>
              <a:schemeClr val="tx1">
                <a:lumMod val="50000"/>
                <a:lumOff val="50000"/>
              </a:schemeClr>
            </a:solidFill>
            <a:round/>
          </a:ln>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数据加密</a:t>
            </a:r>
            <a:r>
              <a:rPr lang="en-US" altLang="zh-CN" sz="1000" dirty="0">
                <a:solidFill>
                  <a:schemeClr val="tx1"/>
                </a:solidFill>
                <a:latin typeface="微软雅黑" panose="020B0503020204020204" pitchFamily="34" charset="-122"/>
                <a:ea typeface="微软雅黑" panose="020B0503020204020204" pitchFamily="34" charset="-122"/>
              </a:rPr>
              <a:t>-&gt;16byte</a:t>
            </a:r>
            <a:endParaRPr lang="en-US" altLang="zh-CN" sz="1000" dirty="0">
              <a:solidFill>
                <a:schemeClr val="tx1"/>
              </a:solidFill>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flipV="1">
            <a:off x="7832090" y="3597910"/>
            <a:ext cx="855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7400925" y="2484120"/>
            <a:ext cx="1781175" cy="944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p:nvPr/>
        </p:nvGraphicFramePr>
        <p:xfrm>
          <a:off x="935355" y="4151630"/>
          <a:ext cx="10951758" cy="1706880"/>
        </p:xfrm>
        <a:graphic>
          <a:graphicData uri="http://schemas.openxmlformats.org/drawingml/2006/table">
            <a:tbl>
              <a:tblPr firstRow="1" bandRow="1">
                <a:tableStyleId>{5C22544A-7EE6-4342-B048-85BDC9FD1C3A}</a:tableStyleId>
              </a:tblPr>
              <a:tblGrid>
                <a:gridCol w="1125855"/>
                <a:gridCol w="1028700"/>
                <a:gridCol w="797773"/>
                <a:gridCol w="827405"/>
                <a:gridCol w="659310"/>
                <a:gridCol w="853701"/>
                <a:gridCol w="1130935"/>
                <a:gridCol w="1017270"/>
                <a:gridCol w="831744"/>
                <a:gridCol w="1094192"/>
                <a:gridCol w="789218"/>
                <a:gridCol w="795655"/>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lgn="ctr">
                        <a:buNone/>
                      </a:pPr>
                      <a:r>
                        <a:rPr lang="zh-CN" altLang="en-US" sz="1400"/>
                        <a:t>剩余帧数</a:t>
                      </a:r>
                      <a:endParaRPr lang="zh-CN" altLang="en-US" sz="1400"/>
                    </a:p>
                  </a:txBody>
                  <a:tcPr/>
                </a:tc>
                <a:tc>
                  <a:txBody>
                    <a:bodyPr/>
                    <a:lstStyle/>
                    <a:p>
                      <a:pPr algn="ctr">
                        <a:buNone/>
                      </a:pPr>
                      <a:r>
                        <a:rPr lang="zh-CN" altLang="en-US" sz="1400"/>
                        <a:t>数据长度</a:t>
                      </a:r>
                      <a:endParaRPr lang="zh-CN" altLang="en-US" sz="1400"/>
                    </a:p>
                  </a:txBody>
                  <a:tcPr/>
                </a:tc>
                <a:tc gridSpan="3">
                  <a:txBody>
                    <a:bodyPr/>
                    <a:lstStyle/>
                    <a:p>
                      <a:pPr>
                        <a:buNone/>
                      </a:pPr>
                      <a:r>
                        <a:rPr lang="en-US" altLang="zh-CN" sz="1400"/>
                        <a:t>                   </a:t>
                      </a:r>
                      <a:r>
                        <a:rPr lang="zh-CN" altLang="en-US" sz="1400"/>
                        <a:t>数据区</a:t>
                      </a:r>
                      <a:endParaRPr lang="zh-CN" altLang="en-US" sz="1400"/>
                    </a:p>
                  </a:txBody>
                  <a:tcPr/>
                </a:tc>
                <a:tc hMerge="1">
                  <a:tcPr/>
                </a:tc>
                <a:tc hMerge="1">
                  <a:tcPr/>
                </a:tc>
                <a:tc>
                  <a:txBody>
                    <a:bodyPr/>
                    <a:lstStyle/>
                    <a:p>
                      <a:pPr>
                        <a:buNone/>
                      </a:pPr>
                      <a:r>
                        <a:rPr lang="zh-CN" altLang="en-US" sz="1400"/>
                        <a:t>校验位</a:t>
                      </a:r>
                      <a:endParaRPr lang="zh-CN" altLang="en-US" sz="1400"/>
                    </a:p>
                  </a:txBody>
                  <a:tcPr/>
                </a:tc>
              </a:tr>
              <a:tr h="30480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响应类型</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剩余传输帧数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认证结果</a:t>
                      </a:r>
                      <a:endParaRPr lang="zh-CN" altLang="en-US" sz="1200">
                        <a:sym typeface="+mn-ea"/>
                      </a:endParaRPr>
                    </a:p>
                  </a:txBody>
                  <a:tcPr/>
                </a:tc>
                <a:tc>
                  <a:txBody>
                    <a:bodyPr/>
                    <a:lstStyle/>
                    <a:p>
                      <a:pPr>
                        <a:buNone/>
                      </a:pPr>
                      <a:r>
                        <a:rPr lang="en-US" altLang="zh-CN" sz="1200">
                          <a:sym typeface="+mn-ea"/>
                        </a:rPr>
                        <a:t>MTU</a:t>
                      </a:r>
                      <a:endParaRPr lang="en-US" altLang="zh-CN" sz="1200">
                        <a:sym typeface="+mn-ea"/>
                      </a:endParaRPr>
                    </a:p>
                  </a:txBody>
                  <a:tcPr/>
                </a:tc>
                <a:tc>
                  <a:txBody>
                    <a:bodyPr/>
                    <a:lstStyle/>
                    <a:p>
                      <a:pPr>
                        <a:buNone/>
                      </a:pPr>
                      <a:r>
                        <a:rPr lang="en-US" altLang="zh-CN" sz="1200"/>
                        <a:t>CRC8</a:t>
                      </a:r>
                      <a:endParaRPr lang="en-US" altLang="zh-CN" sz="1200"/>
                    </a:p>
                  </a:txBody>
                  <a:tcPr/>
                </a:tc>
              </a:tr>
              <a:tr h="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r>
              <a:tr h="320040">
                <a:tc rowSpan="2">
                  <a:txBody>
                    <a:bodyPr/>
                    <a:lstStyle/>
                    <a:p>
                      <a:pPr>
                        <a:buNone/>
                      </a:pPr>
                      <a:r>
                        <a:rPr lang="zh-CN" altLang="en-US" sz="1400"/>
                        <a:t>值</a:t>
                      </a:r>
                      <a:r>
                        <a:rPr lang="en-US" altLang="zh-CN" sz="1400">
                          <a:sym typeface="+mn-ea"/>
                        </a:rPr>
                        <a:t> </a:t>
                      </a:r>
                      <a:endParaRPr lang="en-US" altLang="zh-CN" sz="1400">
                        <a:sym typeface="+mn-ea"/>
                      </a:endParaRPr>
                    </a:p>
                  </a:txBody>
                  <a:tcPr/>
                </a:tc>
                <a:tc rowSpan="2">
                  <a:txBody>
                    <a:bodyPr/>
                    <a:lstStyle/>
                    <a:p>
                      <a:pPr>
                        <a:buNone/>
                      </a:pPr>
                      <a:r>
                        <a:rPr lang="en-US" altLang="zh-CN" sz="1200" dirty="0">
                          <a:latin typeface="微软雅黑" panose="020B0503020204020204" pitchFamily="34" charset="-122"/>
                          <a:ea typeface="微软雅黑" panose="020B0503020204020204" pitchFamily="34" charset="-122"/>
                          <a:sym typeface="+mn-ea"/>
                        </a:rPr>
                        <a:t>0xAA55</a:t>
                      </a:r>
                      <a:endParaRPr lang="zh-CN" altLang="en-US" sz="1200"/>
                    </a:p>
                  </a:txBody>
                  <a:tcPr/>
                </a:tc>
                <a:tc>
                  <a:txBody>
                    <a:bodyPr/>
                    <a:lstStyle/>
                    <a:p>
                      <a:pPr>
                        <a:buNone/>
                      </a:pPr>
                      <a:r>
                        <a:rPr lang="en-US" altLang="zh-CN" sz="1200"/>
                        <a:t>2</a:t>
                      </a:r>
                      <a:r>
                        <a:rPr lang="en-US" altLang="zh-CN" sz="1200">
                          <a:sym typeface="+mn-ea"/>
                        </a:rPr>
                        <a:t>(PIN</a:t>
                      </a:r>
                      <a:r>
                        <a:rPr lang="zh-CN" altLang="en-US" sz="1200">
                          <a:sym typeface="+mn-ea"/>
                        </a:rPr>
                        <a:t>码</a:t>
                      </a:r>
                      <a:r>
                        <a:rPr lang="en-US" altLang="zh-CN" sz="1200">
                          <a:sym typeface="+mn-ea"/>
                        </a:rPr>
                        <a:t>)</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0(</a:t>
                      </a:r>
                      <a:r>
                        <a:rPr lang="zh-CN" altLang="en-US" sz="1200"/>
                        <a:t>单帧</a:t>
                      </a:r>
                      <a:r>
                        <a:rPr lang="en-US" altLang="zh-CN" sz="1200"/>
                        <a:t>)</a:t>
                      </a:r>
                      <a:endParaRPr lang="zh-CN"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a:t>
                      </a:r>
                      <a:r>
                        <a:rPr lang="en-US" altLang="zh-CN" sz="1200">
                          <a:ea typeface="宋体" panose="02010600030101010101" pitchFamily="2" charset="-122"/>
                        </a:rPr>
                        <a:t>NO</a:t>
                      </a:r>
                      <a:r>
                        <a:rPr lang="zh-CN" altLang="en-US" sz="1200">
                          <a:ea typeface="宋体" panose="02010600030101010101" pitchFamily="2" charset="-122"/>
                        </a:rPr>
                        <a:t>）</a:t>
                      </a:r>
                      <a:endParaRPr lang="zh-CN" altLang="en-US" sz="1200">
                        <a:ea typeface="宋体" panose="02010600030101010101" pitchFamily="2" charset="-122"/>
                      </a:endParaRPr>
                    </a:p>
                  </a:txBody>
                  <a:tcPr/>
                </a:tc>
                <a:tc rowSpan="2">
                  <a:txBody>
                    <a:bodyPr/>
                    <a:lstStyle/>
                    <a:p>
                      <a:pPr>
                        <a:buNone/>
                      </a:pPr>
                      <a:r>
                        <a:rPr lang="en-US" altLang="zh-CN" sz="1200"/>
                        <a:t>0</a:t>
                      </a:r>
                      <a:endParaRPr lang="en-US" altLang="zh-CN" sz="1200"/>
                    </a:p>
                  </a:txBody>
                  <a:tcPr/>
                </a:tc>
                <a:tc rowSpan="2">
                  <a:txBody>
                    <a:bodyPr/>
                    <a:lstStyle/>
                    <a:p>
                      <a:pPr>
                        <a:buNone/>
                      </a:pPr>
                      <a:r>
                        <a:rPr lang="en-US" altLang="zh-CN" sz="1200"/>
                        <a:t>3</a:t>
                      </a:r>
                      <a:endParaRPr lang="en-US" altLang="zh-CN" sz="1200"/>
                    </a:p>
                  </a:txBody>
                  <a:tcPr/>
                </a:tc>
                <a:tc rowSpan="2">
                  <a:txBody>
                    <a:bodyPr/>
                    <a:lstStyle/>
                    <a:p>
                      <a:pPr>
                        <a:buNone/>
                      </a:pPr>
                      <a:r>
                        <a:rPr lang="en-US" altLang="zh-CN" sz="1200">
                          <a:ea typeface="宋体" panose="02010600030101010101" pitchFamily="2" charset="-122"/>
                        </a:rPr>
                        <a:t>0</a:t>
                      </a:r>
                      <a:r>
                        <a:rPr lang="zh-CN" altLang="en-US" sz="1200">
                          <a:ea typeface="宋体" panose="02010600030101010101" pitchFamily="2" charset="-122"/>
                        </a:rPr>
                        <a:t>：无效</a:t>
                      </a:r>
                      <a:endParaRPr lang="zh-CN" altLang="en-US" sz="1200">
                        <a:ea typeface="宋体" panose="02010600030101010101" pitchFamily="2" charset="-122"/>
                      </a:endParaRPr>
                    </a:p>
                  </a:txBody>
                  <a:tcPr/>
                </a:tc>
                <a:tc rowSpan="2">
                  <a:txBody>
                    <a:bodyPr/>
                    <a:lstStyle/>
                    <a:p>
                      <a:pPr>
                        <a:buNone/>
                      </a:pPr>
                      <a:r>
                        <a:rPr lang="en-US" altLang="zh-CN" sz="1200"/>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1</a:t>
                      </a:r>
                      <a:r>
                        <a:rPr lang="zh-CN" altLang="en-US" sz="1200">
                          <a:ea typeface="宋体" panose="02010600030101010101" pitchFamily="2" charset="-122"/>
                        </a:rPr>
                        <a:t>：认证成功</a:t>
                      </a:r>
                      <a:endParaRPr lang="zh-CN" altLang="en-US" sz="1200">
                        <a:ea typeface="宋体" panose="02010600030101010101" pitchFamily="2" charset="-122"/>
                      </a:endParaRPr>
                    </a:p>
                    <a:p>
                      <a:pPr>
                        <a:buNone/>
                      </a:pPr>
                      <a:r>
                        <a:rPr lang="en-US" altLang="zh-CN" sz="1200">
                          <a:ea typeface="宋体" panose="02010600030101010101" pitchFamily="2" charset="-122"/>
                        </a:rPr>
                        <a:t>2</a:t>
                      </a:r>
                      <a:r>
                        <a:rPr lang="zh-CN" altLang="en-US" sz="1200">
                          <a:ea typeface="宋体" panose="02010600030101010101" pitchFamily="2" charset="-122"/>
                        </a:rPr>
                        <a:t>：认证失败</a:t>
                      </a:r>
                      <a:endParaRPr lang="zh-CN" altLang="en-US" sz="1200">
                        <a:ea typeface="宋体" panose="02010600030101010101" pitchFamily="2" charset="-122"/>
                      </a:endParaRPr>
                    </a:p>
                  </a:txBody>
                  <a:tcPr/>
                </a:tc>
                <a:tc rowSpan="2">
                  <a:txBody>
                    <a:bodyPr/>
                    <a:lstStyle/>
                    <a:p>
                      <a:pPr>
                        <a:buNone/>
                      </a:pPr>
                      <a:r>
                        <a:rPr lang="en-US" altLang="zh-CN" sz="1200">
                          <a:ea typeface="宋体" panose="02010600030101010101" pitchFamily="2" charset="-122"/>
                        </a:rPr>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20~255</a:t>
                      </a:r>
                      <a:r>
                        <a:rPr lang="zh-CN" altLang="en-US" sz="1200">
                          <a:ea typeface="宋体" panose="02010600030101010101" pitchFamily="2" charset="-122"/>
                        </a:rPr>
                        <a:t>？</a:t>
                      </a:r>
                      <a:endParaRPr lang="zh-CN" altLang="en-US" sz="1200">
                        <a:ea typeface="宋体" panose="02010600030101010101" pitchFamily="2" charset="-122"/>
                      </a:endParaRPr>
                    </a:p>
                  </a:txBody>
                  <a:tcPr/>
                </a:tc>
                <a:tc rowSpan="2">
                  <a:txBody>
                    <a:bodyPr/>
                    <a:lstStyle/>
                    <a:p>
                      <a:pPr>
                        <a:buNone/>
                      </a:pPr>
                      <a:r>
                        <a:rPr lang="en-US" altLang="zh-CN" sz="1200"/>
                        <a:t>xxx</a:t>
                      </a:r>
                      <a:endParaRPr lang="en-US" altLang="zh-CN" sz="1200"/>
                    </a:p>
                  </a:txBody>
                  <a:tcPr/>
                </a:tc>
              </a:tr>
              <a:tr h="320040">
                <a:tc vMerge="1">
                  <a:tcPr/>
                </a:tc>
                <a:tc vMerge="1">
                  <a:tcPr/>
                </a:tc>
                <a:tc gridSpan="4">
                  <a:txBody>
                    <a:bodyPr/>
                    <a:lstStyle/>
                    <a:p>
                      <a:pPr>
                        <a:buNone/>
                      </a:pPr>
                      <a:r>
                        <a:rPr lang="en-US" altLang="zh-CN" sz="1200"/>
                        <a:t>         </a:t>
                      </a:r>
                      <a:endParaRPr lang="en-US" altLang="zh-CN" sz="1200"/>
                    </a:p>
                  </a:txBody>
                  <a:tcPr/>
                </a:tc>
                <a:tc hMerge="1">
                  <a:tcPr/>
                </a:tc>
                <a:tc hMerge="1">
                  <a:tcPr/>
                </a:tc>
                <a:tc hMerge="1">
                  <a:tcPr/>
                </a:tc>
                <a:tc vMerge="1">
                  <a:tcPr/>
                </a:tc>
                <a:tc vMerge="1">
                  <a:tcPr/>
                </a:tc>
                <a:tc vMerge="1">
                  <a:tcPr/>
                </a:tc>
                <a:tc vMerge="1">
                  <a:tcPr/>
                </a:tc>
                <a:tc vMerge="1">
                  <a:tcPr/>
                </a:tc>
                <a:tc vMerge="1">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4144010"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会话</a:t>
            </a:r>
            <a:r>
              <a:rPr lang="en-US" altLang="zh-CN" sz="2400" b="1" dirty="0">
                <a:latin typeface="微软雅黑" panose="020B0503020204020204" pitchFamily="34" charset="-122"/>
                <a:ea typeface="微软雅黑" panose="020B0503020204020204" pitchFamily="34" charset="-122"/>
                <a:sym typeface="+mn-ea"/>
              </a:rPr>
              <a:t>Token</a:t>
            </a:r>
            <a:endParaRPr lang="en-US" altLang="zh-CN"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12</a:t>
            </a:r>
            <a:endParaRPr lang="en-US" sz="2400" b="1" dirty="0">
              <a:solidFill>
                <a:schemeClr val="bg1"/>
              </a:solidFill>
              <a:latin typeface="Calibri" panose="020F0502020204030204" charset="0"/>
            </a:endParaRPr>
          </a:p>
        </p:txBody>
      </p:sp>
      <p:graphicFrame>
        <p:nvGraphicFramePr>
          <p:cNvPr id="10" name="表格 9"/>
          <p:cNvGraphicFramePr/>
          <p:nvPr/>
        </p:nvGraphicFramePr>
        <p:xfrm>
          <a:off x="1039495" y="931545"/>
          <a:ext cx="10112800" cy="1371600"/>
        </p:xfrm>
        <a:graphic>
          <a:graphicData uri="http://schemas.openxmlformats.org/drawingml/2006/table">
            <a:tbl>
              <a:tblPr firstRow="1" bandRow="1">
                <a:tableStyleId>{5C22544A-7EE6-4342-B048-85BDC9FD1C3A}</a:tableStyleId>
              </a:tblPr>
              <a:tblGrid>
                <a:gridCol w="1005840"/>
                <a:gridCol w="1031240"/>
                <a:gridCol w="916940"/>
                <a:gridCol w="853440"/>
                <a:gridCol w="675640"/>
                <a:gridCol w="840740"/>
                <a:gridCol w="923714"/>
                <a:gridCol w="1050290"/>
                <a:gridCol w="922655"/>
                <a:gridCol w="1125221"/>
                <a:gridCol w="76708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buNone/>
                      </a:pPr>
                      <a:r>
                        <a:rPr lang="zh-CN" altLang="en-US" sz="1400"/>
                        <a:t>剩余帧数</a:t>
                      </a:r>
                      <a:endParaRPr lang="zh-CN" altLang="en-US" sz="1400"/>
                    </a:p>
                  </a:txBody>
                  <a:tcPr/>
                </a:tc>
                <a:tc>
                  <a:txBody>
                    <a:bodyPr/>
                    <a:lstStyle/>
                    <a:p>
                      <a:pPr>
                        <a:buNone/>
                      </a:pPr>
                      <a:r>
                        <a:rPr lang="zh-CN" altLang="en-US" sz="1400"/>
                        <a:t>数据长度</a:t>
                      </a:r>
                      <a:endParaRPr lang="zh-CN" altLang="en-US" sz="1400"/>
                    </a:p>
                  </a:txBody>
                  <a:tcPr/>
                </a:tc>
                <a:tc gridSpan="2">
                  <a:txBody>
                    <a:bodyPr/>
                    <a:lstStyle/>
                    <a:p>
                      <a:pPr>
                        <a:buNone/>
                      </a:pPr>
                      <a:r>
                        <a:rPr lang="en-US" altLang="zh-CN" sz="1400"/>
                        <a:t>             </a:t>
                      </a:r>
                      <a:r>
                        <a:rPr lang="zh-CN" altLang="en-US" sz="1400"/>
                        <a:t>数据区</a:t>
                      </a:r>
                      <a:endParaRPr lang="zh-CN" altLang="en-US" sz="1400"/>
                    </a:p>
                  </a:txBody>
                  <a:tcPr/>
                </a:tc>
                <a:tc hMerge="1">
                  <a:tcPr/>
                </a:tc>
                <a:tc>
                  <a:txBody>
                    <a:bodyPr/>
                    <a:lstStyle/>
                    <a:p>
                      <a:pPr>
                        <a:buNone/>
                      </a:pPr>
                      <a:r>
                        <a:rPr lang="zh-CN" altLang="en-US" sz="1400"/>
                        <a:t>校验位</a:t>
                      </a:r>
                      <a:endParaRPr lang="zh-CN" altLang="en-US" sz="1400"/>
                    </a:p>
                  </a:txBody>
                  <a:tcPr/>
                </a:tc>
              </a:tr>
              <a:tr h="22225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剩余传输帧数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t>业务指令</a:t>
                      </a:r>
                      <a:endParaRPr lang="zh-CN" altLang="en-US" sz="1200"/>
                    </a:p>
                  </a:txBody>
                  <a:tcPr/>
                </a:tc>
                <a:tc>
                  <a:txBody>
                    <a:bodyPr/>
                    <a:lstStyle/>
                    <a:p>
                      <a:pPr>
                        <a:buNone/>
                      </a:pPr>
                      <a:r>
                        <a:rPr lang="zh-CN" altLang="en-US" sz="1200"/>
                        <a:t>登录指令内容</a:t>
                      </a:r>
                      <a:endParaRPr lang="zh-CN" altLang="en-US" sz="1200"/>
                    </a:p>
                  </a:txBody>
                  <a:tcPr/>
                </a:tc>
                <a:tc>
                  <a:txBody>
                    <a:bodyPr/>
                    <a:lstStyle/>
                    <a:p>
                      <a:pPr>
                        <a:buNone/>
                      </a:pPr>
                      <a:r>
                        <a:rPr lang="en-US" altLang="zh-CN" sz="1200"/>
                        <a:t>CRC8</a:t>
                      </a:r>
                      <a:endParaRPr lang="en-US" altLang="zh-CN" sz="1200"/>
                    </a:p>
                  </a:txBody>
                  <a:tcPr/>
                </a:tc>
              </a:tr>
              <a:tr h="30480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endParaRPr lang="en-US" altLang="zh-CN" sz="1200"/>
                    </a:p>
                  </a:txBody>
                  <a:tcPr/>
                </a:tc>
                <a:tc>
                  <a:txBody>
                    <a:bodyPr/>
                    <a:lstStyle/>
                    <a:p>
                      <a:pPr>
                        <a:buNone/>
                      </a:pPr>
                      <a:r>
                        <a:rPr lang="en-US" altLang="zh-CN" sz="1200"/>
                        <a:t>8</a:t>
                      </a:r>
                      <a:endParaRPr lang="en-US" altLang="zh-CN" sz="1200"/>
                    </a:p>
                  </a:txBody>
                  <a:tcPr/>
                </a:tc>
              </a:tr>
              <a:tr h="0">
                <a:tc>
                  <a:txBody>
                    <a:bodyPr/>
                    <a:lstStyle/>
                    <a:p>
                      <a:pPr>
                        <a:buNone/>
                      </a:pPr>
                      <a:r>
                        <a:rPr lang="zh-CN" altLang="en-US" sz="1400"/>
                        <a:t>值</a:t>
                      </a:r>
                      <a:endParaRPr lang="zh-CN" altLang="en-US" sz="1400"/>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0xAA55</a:t>
                      </a:r>
                      <a:endParaRPr lang="zh-CN" altLang="en-US" sz="1200"/>
                    </a:p>
                  </a:txBody>
                  <a:tcPr/>
                </a:tc>
                <a:tc>
                  <a:txBody>
                    <a:bodyPr/>
                    <a:lstStyle/>
                    <a:p>
                      <a:pPr>
                        <a:buNone/>
                      </a:pPr>
                      <a:r>
                        <a:rPr lang="en-US" altLang="zh-CN" sz="1200"/>
                        <a:t>0</a:t>
                      </a:r>
                      <a:r>
                        <a:rPr lang="zh-CN" altLang="en-US" sz="1200">
                          <a:ea typeface="宋体" panose="02010600030101010101" pitchFamily="2" charset="-122"/>
                        </a:rPr>
                        <a:t>（请求）</a:t>
                      </a:r>
                      <a:endParaRPr lang="zh-CN" altLang="en-US" sz="1200">
                        <a:ea typeface="宋体" panose="02010600030101010101" pitchFamily="2" charset="-122"/>
                      </a:endParaRPr>
                    </a:p>
                  </a:txBody>
                  <a:tcPr/>
                </a:tc>
                <a:tc>
                  <a:txBody>
                    <a:bodyPr/>
                    <a:lstStyle/>
                    <a:p>
                      <a:pPr>
                        <a:buNone/>
                      </a:pPr>
                      <a:r>
                        <a:rPr lang="en-US" altLang="zh-CN" sz="1200"/>
                        <a:t>1(</a:t>
                      </a:r>
                      <a:r>
                        <a:rPr lang="zh-CN" altLang="en-US" sz="1200"/>
                        <a:t>不响应</a:t>
                      </a:r>
                      <a:r>
                        <a:rPr lang="en-US" altLang="zh-CN" sz="1200"/>
                        <a:t>)</a:t>
                      </a:r>
                      <a:endParaRPr lang="en-US" altLang="zh-CN" sz="1200"/>
                    </a:p>
                  </a:txBody>
                  <a:tcPr/>
                </a:tc>
                <a:tc>
                  <a:txBody>
                    <a:bodyPr/>
                    <a:lstStyle/>
                    <a:p>
                      <a:pPr>
                        <a:buNone/>
                      </a:pPr>
                      <a:r>
                        <a:rPr lang="en-US" altLang="zh-CN" sz="1200"/>
                        <a:t>0</a:t>
                      </a:r>
                      <a:r>
                        <a:rPr lang="zh-CN" altLang="en-US" sz="1200">
                          <a:ea typeface="宋体" panose="02010600030101010101" pitchFamily="2" charset="-122"/>
                        </a:rPr>
                        <a:t>（单）</a:t>
                      </a:r>
                      <a:endParaRPr lang="zh-CN"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a:t>
                      </a:r>
                      <a:r>
                        <a:rPr lang="en-US" altLang="zh-CN" sz="1200">
                          <a:ea typeface="宋体" panose="02010600030101010101" pitchFamily="2" charset="-122"/>
                        </a:rPr>
                        <a:t>NO</a:t>
                      </a:r>
                      <a:r>
                        <a:rPr lang="zh-CN" altLang="en-US" sz="1200">
                          <a:ea typeface="宋体" panose="02010600030101010101" pitchFamily="2" charset="-122"/>
                        </a:rPr>
                        <a:t>）</a:t>
                      </a:r>
                      <a:endParaRPr lang="zh-CN" altLang="en-US" sz="1200">
                        <a:ea typeface="宋体" panose="02010600030101010101" pitchFamily="2" charset="-122"/>
                      </a:endParaRPr>
                    </a:p>
                  </a:txBody>
                  <a:tcPr/>
                </a:tc>
                <a:tc>
                  <a:txBody>
                    <a:bodyPr/>
                    <a:lstStyle/>
                    <a:p>
                      <a:pPr>
                        <a:buNone/>
                      </a:pPr>
                      <a:r>
                        <a:rPr lang="en-US" altLang="zh-CN" sz="1200"/>
                        <a:t>0</a:t>
                      </a:r>
                      <a:endParaRPr lang="en-US" altLang="zh-CN" sz="1200"/>
                    </a:p>
                  </a:txBody>
                  <a:tcPr/>
                </a:tc>
                <a:tc>
                  <a:txBody>
                    <a:bodyPr/>
                    <a:lstStyle/>
                    <a:p>
                      <a:pPr>
                        <a:buNone/>
                      </a:pPr>
                      <a:r>
                        <a:rPr lang="en-US" altLang="zh-CN" sz="1200"/>
                        <a:t>0x0F</a:t>
                      </a:r>
                      <a:endParaRPr lang="en-US" altLang="zh-CN" sz="1200"/>
                    </a:p>
                  </a:txBody>
                  <a:tcPr/>
                </a:tc>
                <a:tc>
                  <a:txBody>
                    <a:bodyPr/>
                    <a:lstStyle/>
                    <a:p>
                      <a:pPr>
                        <a:buNone/>
                      </a:pPr>
                      <a:r>
                        <a:rPr lang="en-US" altLang="zh-CN" sz="1200"/>
                        <a:t>0x01</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c>
                  <a:txBody>
                    <a:bodyPr/>
                    <a:lstStyle/>
                    <a:p>
                      <a:pPr>
                        <a:buNone/>
                      </a:pPr>
                      <a:r>
                        <a:rPr lang="en-US" altLang="zh-CN" sz="1200"/>
                        <a:t>xxx</a:t>
                      </a:r>
                      <a:endParaRPr lang="en-US" altLang="zh-CN" sz="1200"/>
                    </a:p>
                  </a:txBody>
                  <a:tcPr/>
                </a:tc>
              </a:tr>
            </a:tbl>
          </a:graphicData>
        </a:graphic>
      </p:graphicFrame>
      <p:sp>
        <p:nvSpPr>
          <p:cNvPr id="13" name="文本框 12"/>
          <p:cNvSpPr txBox="1"/>
          <p:nvPr/>
        </p:nvSpPr>
        <p:spPr>
          <a:xfrm>
            <a:off x="24765" y="931545"/>
            <a:ext cx="1014730" cy="922020"/>
          </a:xfrm>
          <a:prstGeom prst="rect">
            <a:avLst/>
          </a:prstGeom>
          <a:solidFill>
            <a:schemeClr val="accent6">
              <a:lumMod val="20000"/>
              <a:lumOff val="80000"/>
            </a:schemeClr>
          </a:solidFill>
        </p:spPr>
        <p:txBody>
          <a:bodyPr wrap="square" rtlCol="0">
            <a:spAutoFit/>
          </a:bodyPr>
          <a:lstStyle/>
          <a:p>
            <a:r>
              <a:rPr lang="zh-CN" altLang="en-US">
                <a:sym typeface="+mn-ea"/>
              </a:rPr>
              <a:t>蓝牙</a:t>
            </a:r>
            <a:r>
              <a:rPr lang="en-US" altLang="zh-CN">
                <a:sym typeface="+mn-ea"/>
              </a:rPr>
              <a:t>ECU</a:t>
            </a:r>
            <a:r>
              <a:rPr lang="zh-CN" altLang="en-US">
                <a:sym typeface="+mn-ea"/>
              </a:rPr>
              <a:t>  </a:t>
            </a:r>
            <a:r>
              <a:rPr lang="en-US" altLang="zh-CN"/>
              <a:t>-&gt; </a:t>
            </a:r>
            <a:r>
              <a:rPr lang="en-US" altLang="zh-CN">
                <a:sym typeface="+mn-ea"/>
              </a:rPr>
              <a:t>APP</a:t>
            </a:r>
            <a:endParaRPr lang="zh-CN" altLang="en-US"/>
          </a:p>
        </p:txBody>
      </p:sp>
      <p:sp>
        <p:nvSpPr>
          <p:cNvPr id="16" name="文本框 15"/>
          <p:cNvSpPr txBox="1"/>
          <p:nvPr/>
        </p:nvSpPr>
        <p:spPr>
          <a:xfrm>
            <a:off x="24765" y="4634865"/>
            <a:ext cx="1015365" cy="922020"/>
          </a:xfrm>
          <a:prstGeom prst="rect">
            <a:avLst/>
          </a:prstGeom>
          <a:solidFill>
            <a:schemeClr val="accent6">
              <a:lumMod val="20000"/>
              <a:lumOff val="80000"/>
            </a:schemeClr>
          </a:solidFill>
        </p:spPr>
        <p:txBody>
          <a:bodyPr wrap="square" rtlCol="0">
            <a:spAutoFit/>
          </a:bodyPr>
          <a:lstStyle/>
          <a:p>
            <a:r>
              <a:rPr lang="en-US" altLang="zh-CN"/>
              <a:t>APP -&gt; </a:t>
            </a:r>
            <a:r>
              <a:rPr lang="zh-CN" altLang="en-US"/>
              <a:t>蓝牙</a:t>
            </a:r>
            <a:r>
              <a:rPr lang="en-US" altLang="zh-CN"/>
              <a:t>ECU</a:t>
            </a:r>
            <a:endParaRPr lang="en-US" altLang="zh-CN"/>
          </a:p>
        </p:txBody>
      </p:sp>
      <p:graphicFrame>
        <p:nvGraphicFramePr>
          <p:cNvPr id="17" name="表格 16"/>
          <p:cNvGraphicFramePr/>
          <p:nvPr/>
        </p:nvGraphicFramePr>
        <p:xfrm>
          <a:off x="1039495" y="4634865"/>
          <a:ext cx="10128877" cy="1784350"/>
        </p:xfrm>
        <a:graphic>
          <a:graphicData uri="http://schemas.openxmlformats.org/drawingml/2006/table">
            <a:tbl>
              <a:tblPr firstRow="1" bandRow="1">
                <a:tableStyleId>{5C22544A-7EE6-4342-B048-85BDC9FD1C3A}</a:tableStyleId>
              </a:tblPr>
              <a:tblGrid>
                <a:gridCol w="1125855"/>
                <a:gridCol w="1028700"/>
                <a:gridCol w="797773"/>
                <a:gridCol w="827405"/>
                <a:gridCol w="659310"/>
                <a:gridCol w="853701"/>
                <a:gridCol w="1130935"/>
                <a:gridCol w="1017270"/>
                <a:gridCol w="831744"/>
                <a:gridCol w="1076000"/>
                <a:gridCol w="780184"/>
              </a:tblGrid>
              <a:tr h="38227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lgn="ctr">
                        <a:buNone/>
                      </a:pPr>
                      <a:r>
                        <a:rPr lang="zh-CN" altLang="en-US" sz="1400"/>
                        <a:t>剩余帧数</a:t>
                      </a:r>
                      <a:endParaRPr lang="zh-CN" altLang="en-US" sz="1400"/>
                    </a:p>
                  </a:txBody>
                  <a:tcPr/>
                </a:tc>
                <a:tc>
                  <a:txBody>
                    <a:bodyPr/>
                    <a:lstStyle/>
                    <a:p>
                      <a:pPr algn="ctr">
                        <a:buNone/>
                      </a:pPr>
                      <a:r>
                        <a:rPr lang="zh-CN" altLang="en-US" sz="1400"/>
                        <a:t>数据长度</a:t>
                      </a:r>
                      <a:endParaRPr lang="zh-CN" altLang="en-US" sz="1400"/>
                    </a:p>
                  </a:txBody>
                  <a:tcPr/>
                </a:tc>
                <a:tc gridSpan="2">
                  <a:txBody>
                    <a:bodyPr/>
                    <a:lstStyle/>
                    <a:p>
                      <a:pPr>
                        <a:buNone/>
                      </a:pPr>
                      <a:r>
                        <a:rPr lang="en-US" altLang="zh-CN" sz="1400"/>
                        <a:t>                  </a:t>
                      </a:r>
                      <a:r>
                        <a:rPr lang="zh-CN" altLang="en-US" sz="1400"/>
                        <a:t>数据区</a:t>
                      </a:r>
                      <a:endParaRPr lang="zh-CN" altLang="en-US" sz="1400"/>
                    </a:p>
                  </a:txBody>
                  <a:tcPr/>
                </a:tc>
                <a:tc hMerge="1">
                  <a:tcPr/>
                </a:tc>
                <a:tc>
                  <a:txBody>
                    <a:bodyPr/>
                    <a:lstStyle/>
                    <a:p>
                      <a:pPr>
                        <a:buNone/>
                      </a:pPr>
                      <a:r>
                        <a:rPr lang="zh-CN" altLang="en-US" sz="1400"/>
                        <a:t>校验位</a:t>
                      </a:r>
                      <a:endParaRPr lang="zh-CN" altLang="en-US" sz="1400"/>
                    </a:p>
                  </a:txBody>
                  <a:tcPr/>
                </a:tc>
              </a:tr>
              <a:tr h="30480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响应类型</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剩余传输帧数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连接断开</a:t>
                      </a:r>
                      <a:endParaRPr lang="zh-CN" altLang="en-US" sz="1200">
                        <a:sym typeface="+mn-ea"/>
                      </a:endParaRPr>
                    </a:p>
                  </a:txBody>
                  <a:tcPr/>
                </a:tc>
                <a:tc>
                  <a:txBody>
                    <a:bodyPr/>
                    <a:lstStyle/>
                    <a:p>
                      <a:pPr>
                        <a:buNone/>
                      </a:pPr>
                      <a:r>
                        <a:rPr lang="en-US" altLang="zh-CN" sz="1200"/>
                        <a:t>CRC8</a:t>
                      </a:r>
                      <a:endParaRPr lang="en-US" altLang="zh-CN" sz="1200"/>
                    </a:p>
                  </a:txBody>
                  <a:tcPr/>
                </a:tc>
              </a:tr>
              <a:tr h="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r>
              <a:tr h="558165">
                <a:tc>
                  <a:txBody>
                    <a:bodyPr/>
                    <a:lstStyle/>
                    <a:p>
                      <a:pPr>
                        <a:buNone/>
                      </a:pPr>
                      <a:r>
                        <a:rPr lang="zh-CN" altLang="en-US" sz="1400"/>
                        <a:t>值</a:t>
                      </a:r>
                      <a:r>
                        <a:rPr lang="en-US" altLang="zh-CN" sz="1400">
                          <a:sym typeface="+mn-ea"/>
                        </a:rPr>
                        <a:t> </a:t>
                      </a:r>
                      <a:endParaRPr lang="en-US" altLang="zh-CN" sz="1400">
                        <a:sym typeface="+mn-ea"/>
                      </a:endParaRPr>
                    </a:p>
                  </a:txBody>
                  <a:tcPr/>
                </a:tc>
                <a:tc>
                  <a:txBody>
                    <a:bodyPr/>
                    <a:lstStyle/>
                    <a:p>
                      <a:pPr>
                        <a:buNone/>
                      </a:pPr>
                      <a:endParaRPr lang="en-US" altLang="zh-CN" sz="1200" dirty="0">
                        <a:latin typeface="微软雅黑" panose="020B0503020204020204" pitchFamily="34" charset="-122"/>
                        <a:ea typeface="微软雅黑" panose="020B0503020204020204" pitchFamily="34" charset="-122"/>
                        <a:sym typeface="+mn-ea"/>
                      </a:endParaRPr>
                    </a:p>
                    <a:p>
                      <a:pPr>
                        <a:buNone/>
                      </a:pPr>
                      <a:r>
                        <a:rPr lang="en-US" altLang="zh-CN" sz="1200" dirty="0">
                          <a:latin typeface="微软雅黑" panose="020B0503020204020204" pitchFamily="34" charset="-122"/>
                          <a:ea typeface="微软雅黑" panose="020B0503020204020204" pitchFamily="34" charset="-122"/>
                          <a:sym typeface="+mn-ea"/>
                        </a:rPr>
                        <a:t>0x55AA</a:t>
                      </a:r>
                      <a:endParaRPr lang="zh-CN" altLang="en-US" sz="1200"/>
                    </a:p>
                    <a:p>
                      <a:pPr>
                        <a:buNone/>
                      </a:pPr>
                      <a:endParaRPr lang="zh-CN" altLang="en-US" sz="1200"/>
                    </a:p>
                  </a:txBody>
                  <a:tcPr/>
                </a:tc>
                <a:tc>
                  <a:txBody>
                    <a:bodyPr/>
                    <a:lstStyle/>
                    <a:p>
                      <a:pPr>
                        <a:buNone/>
                      </a:pPr>
                      <a:r>
                        <a:rPr lang="en-US" altLang="zh-CN" sz="1200"/>
                        <a:t>2</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sz="1200">
                          <a:ea typeface="宋体" panose="02010600030101010101" pitchFamily="2" charset="-122"/>
                        </a:rPr>
                        <a:t>0x20</a:t>
                      </a:r>
                      <a:endParaRPr 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1</a:t>
                      </a:r>
                      <a:r>
                        <a:rPr lang="zh-CN" altLang="en-US" sz="1200">
                          <a:ea typeface="宋体" panose="02010600030101010101" pitchFamily="2" charset="-122"/>
                        </a:rPr>
                        <a:t>：断开连接</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graphicFrame>
        <p:nvGraphicFramePr>
          <p:cNvPr id="18" name="表格 17"/>
          <p:cNvGraphicFramePr/>
          <p:nvPr/>
        </p:nvGraphicFramePr>
        <p:xfrm>
          <a:off x="5946775" y="2618105"/>
          <a:ext cx="5205730" cy="1143000"/>
        </p:xfrm>
        <a:graphic>
          <a:graphicData uri="http://schemas.openxmlformats.org/drawingml/2006/table">
            <a:tbl>
              <a:tblPr firstRow="1" bandRow="1">
                <a:tableStyleId>{5C22544A-7EE6-4342-B048-85BDC9FD1C3A}</a:tableStyleId>
              </a:tblPr>
              <a:tblGrid>
                <a:gridCol w="1329690"/>
                <a:gridCol w="1626870"/>
                <a:gridCol w="224917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随机数</a:t>
                      </a:r>
                      <a:endParaRPr lang="zh-CN" altLang="en-US" sz="1400"/>
                    </a:p>
                  </a:txBody>
                  <a:tcPr/>
                </a:tc>
                <a:tc>
                  <a:txBody>
                    <a:bodyPr/>
                    <a:lstStyle/>
                    <a:p>
                      <a:pPr algn="ctr">
                        <a:buNone/>
                      </a:pPr>
                      <a:r>
                        <a:rPr lang="en-US" altLang="zh-CN" sz="1400"/>
                        <a:t>CMAC</a:t>
                      </a:r>
                      <a:endParaRPr lang="en-US" altLang="zh-CN" sz="1400"/>
                    </a:p>
                  </a:txBody>
                  <a:tcPr/>
                </a:tc>
              </a:tr>
              <a:tr h="381000">
                <a:tc>
                  <a:txBody>
                    <a:bodyPr/>
                    <a:lstStyle/>
                    <a:p>
                      <a:pPr>
                        <a:buNone/>
                      </a:pPr>
                      <a:r>
                        <a:rPr lang="zh-CN" altLang="en-US" sz="1400"/>
                        <a:t>描述</a:t>
                      </a:r>
                      <a:endParaRPr lang="zh-CN" altLang="en-US" sz="1400"/>
                    </a:p>
                  </a:txBody>
                  <a:tcPr/>
                </a:tc>
                <a:tc>
                  <a:txBody>
                    <a:bodyPr/>
                    <a:lstStyle/>
                    <a:p>
                      <a:pPr>
                        <a:buNone/>
                      </a:pPr>
                      <a:r>
                        <a:rPr lang="zh-CN" altLang="en-US" sz="1200"/>
                        <a:t>车端产生随机数</a:t>
                      </a:r>
                      <a:endParaRPr lang="zh-CN" altLang="en-US" sz="1200"/>
                    </a:p>
                  </a:txBody>
                  <a:tcPr/>
                </a:tc>
                <a:tc>
                  <a:txBody>
                    <a:bodyPr/>
                    <a:lstStyle/>
                    <a:p>
                      <a:pPr>
                        <a:buNone/>
                      </a:pPr>
                      <a:r>
                        <a:rPr lang="en-US" altLang="zh-CN" sz="1200"/>
                        <a:t>PIN</a:t>
                      </a:r>
                      <a:r>
                        <a:rPr lang="zh-CN" altLang="en-US" sz="1200"/>
                        <a:t>码</a:t>
                      </a:r>
                      <a:r>
                        <a:rPr lang="en-US" altLang="zh-CN" sz="1200"/>
                        <a:t>MD5</a:t>
                      </a:r>
                      <a:r>
                        <a:rPr lang="zh-CN" altLang="en-US" sz="1200"/>
                        <a:t>值作为</a:t>
                      </a:r>
                      <a:r>
                        <a:rPr lang="en-US" altLang="zh-CN" sz="1200"/>
                        <a:t>KEY</a:t>
                      </a:r>
                      <a:r>
                        <a:rPr lang="zh-CN" altLang="en-US" sz="1200">
                          <a:ea typeface="宋体" panose="02010600030101010101" pitchFamily="2" charset="-122"/>
                        </a:rPr>
                        <a:t>，对</a:t>
                      </a:r>
                      <a:r>
                        <a:rPr lang="zh-CN" altLang="en-US" sz="1200"/>
                        <a:t>随机数产生的</a:t>
                      </a:r>
                      <a:r>
                        <a:rPr lang="en-US" altLang="zh-CN" sz="1200"/>
                        <a:t>MAC</a:t>
                      </a:r>
                      <a:r>
                        <a:rPr lang="zh-CN" altLang="en-US" sz="1200"/>
                        <a:t>值</a:t>
                      </a:r>
                      <a:endParaRPr lang="zh-CN" altLang="en-US" sz="1200"/>
                    </a:p>
                  </a:txBody>
                  <a:tcPr/>
                </a:tc>
              </a:tr>
              <a:tr h="381000">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en-US" altLang="zh-CN" sz="1200"/>
                        <a:t>10</a:t>
                      </a:r>
                      <a:endParaRPr lang="en-US" altLang="zh-CN" sz="1200"/>
                    </a:p>
                  </a:txBody>
                  <a:tcPr/>
                </a:tc>
                <a:tc>
                  <a:txBody>
                    <a:bodyPr/>
                    <a:lstStyle/>
                    <a:p>
                      <a:pPr>
                        <a:buNone/>
                      </a:pPr>
                      <a:r>
                        <a:rPr lang="en-US" altLang="zh-CN" sz="1200"/>
                        <a:t>4</a:t>
                      </a:r>
                      <a:endParaRPr lang="en-US" altLang="zh-CN" sz="1200"/>
                    </a:p>
                  </a:txBody>
                  <a:tcPr/>
                </a:tc>
              </a:tr>
            </a:tbl>
          </a:graphicData>
        </a:graphic>
      </p:graphicFrame>
      <p:sp>
        <p:nvSpPr>
          <p:cNvPr id="28" name="下箭头 27"/>
          <p:cNvSpPr/>
          <p:nvPr/>
        </p:nvSpPr>
        <p:spPr>
          <a:xfrm>
            <a:off x="9206865" y="2303145"/>
            <a:ext cx="675005" cy="314960"/>
          </a:xfrm>
          <a:prstGeom prst="down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43890" y="6322695"/>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4144010"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蓝牙登录</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13</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1039495" y="931545"/>
          <a:ext cx="10112800" cy="1371600"/>
        </p:xfrm>
        <a:graphic>
          <a:graphicData uri="http://schemas.openxmlformats.org/drawingml/2006/table">
            <a:tbl>
              <a:tblPr firstRow="1" bandRow="1">
                <a:tableStyleId>{5C22544A-7EE6-4342-B048-85BDC9FD1C3A}</a:tableStyleId>
              </a:tblPr>
              <a:tblGrid>
                <a:gridCol w="1005840"/>
                <a:gridCol w="1031240"/>
                <a:gridCol w="916940"/>
                <a:gridCol w="853440"/>
                <a:gridCol w="675640"/>
                <a:gridCol w="840740"/>
                <a:gridCol w="923714"/>
                <a:gridCol w="1050290"/>
                <a:gridCol w="1023938"/>
                <a:gridCol w="1023938"/>
                <a:gridCol w="76708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buNone/>
                      </a:pPr>
                      <a:r>
                        <a:rPr lang="zh-CN" altLang="en-US" sz="1400"/>
                        <a:t>剩余帧数</a:t>
                      </a:r>
                      <a:endParaRPr lang="zh-CN" altLang="en-US" sz="1400"/>
                    </a:p>
                  </a:txBody>
                  <a:tcPr/>
                </a:tc>
                <a:tc>
                  <a:txBody>
                    <a:bodyPr/>
                    <a:lstStyle/>
                    <a:p>
                      <a:pPr>
                        <a:buNone/>
                      </a:pPr>
                      <a:r>
                        <a:rPr lang="zh-CN" altLang="en-US" sz="1400"/>
                        <a:t>数据长度</a:t>
                      </a:r>
                      <a:endParaRPr lang="zh-CN" altLang="en-US" sz="1400"/>
                    </a:p>
                  </a:txBody>
                  <a:tcPr/>
                </a:tc>
                <a:tc gridSpan="2">
                  <a:txBody>
                    <a:bodyPr/>
                    <a:lstStyle/>
                    <a:p>
                      <a:pPr>
                        <a:buNone/>
                      </a:pPr>
                      <a:r>
                        <a:rPr lang="en-US" altLang="zh-CN" sz="1400"/>
                        <a:t>             </a:t>
                      </a:r>
                      <a:r>
                        <a:rPr lang="zh-CN" altLang="en-US" sz="1400"/>
                        <a:t>数据区</a:t>
                      </a:r>
                      <a:endParaRPr lang="zh-CN" altLang="en-US" sz="1400"/>
                    </a:p>
                  </a:txBody>
                  <a:tcPr/>
                </a:tc>
                <a:tc hMerge="1">
                  <a:tcPr/>
                </a:tc>
                <a:tc>
                  <a:txBody>
                    <a:bodyPr/>
                    <a:lstStyle/>
                    <a:p>
                      <a:pPr>
                        <a:buNone/>
                      </a:pPr>
                      <a:r>
                        <a:rPr lang="zh-CN" altLang="en-US" sz="1400"/>
                        <a:t>校验位</a:t>
                      </a:r>
                      <a:endParaRPr lang="zh-CN" altLang="en-US" sz="1400"/>
                    </a:p>
                  </a:txBody>
                  <a:tcPr/>
                </a:tc>
              </a:tr>
              <a:tr h="22225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t>业务指令</a:t>
                      </a:r>
                      <a:endParaRPr lang="zh-CN" altLang="en-US" sz="1200"/>
                    </a:p>
                  </a:txBody>
                  <a:tcPr/>
                </a:tc>
                <a:tc>
                  <a:txBody>
                    <a:bodyPr/>
                    <a:lstStyle/>
                    <a:p>
                      <a:pPr>
                        <a:buNone/>
                      </a:pPr>
                      <a:r>
                        <a:rPr lang="zh-CN" altLang="en-US" sz="1200"/>
                        <a:t>登录指令内容</a:t>
                      </a:r>
                      <a:endParaRPr lang="zh-CN" altLang="en-US" sz="1200"/>
                    </a:p>
                  </a:txBody>
                  <a:tcPr/>
                </a:tc>
                <a:tc>
                  <a:txBody>
                    <a:bodyPr/>
                    <a:lstStyle/>
                    <a:p>
                      <a:pPr>
                        <a:buNone/>
                      </a:pPr>
                      <a:r>
                        <a:rPr lang="en-US" altLang="zh-CN" sz="1200"/>
                        <a:t>CRC8</a:t>
                      </a:r>
                      <a:endParaRPr lang="en-US" altLang="zh-CN" sz="1200"/>
                    </a:p>
                  </a:txBody>
                  <a:tcPr/>
                </a:tc>
              </a:tr>
              <a:tr h="121285">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endParaRPr lang="en-US" altLang="zh-CN" sz="1200"/>
                    </a:p>
                  </a:txBody>
                  <a:tcPr/>
                </a:tc>
                <a:tc>
                  <a:txBody>
                    <a:bodyPr/>
                    <a:lstStyle/>
                    <a:p>
                      <a:pPr>
                        <a:buNone/>
                      </a:pPr>
                      <a:r>
                        <a:rPr lang="en-US" altLang="zh-CN" sz="1200"/>
                        <a:t>8</a:t>
                      </a:r>
                      <a:endParaRPr lang="en-US" altLang="zh-CN" sz="1200"/>
                    </a:p>
                  </a:txBody>
                  <a:tcPr/>
                </a:tc>
              </a:tr>
              <a:tr h="0">
                <a:tc>
                  <a:txBody>
                    <a:bodyPr/>
                    <a:lstStyle/>
                    <a:p>
                      <a:pPr>
                        <a:buNone/>
                      </a:pPr>
                      <a:r>
                        <a:rPr lang="zh-CN" altLang="en-US" sz="1400"/>
                        <a:t>值</a:t>
                      </a:r>
                      <a:endParaRPr lang="zh-CN" altLang="en-US" sz="1400"/>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0x55AA</a:t>
                      </a:r>
                      <a:endParaRPr lang="zh-CN" altLang="en-US" sz="1200"/>
                    </a:p>
                  </a:txBody>
                  <a:tcPr/>
                </a:tc>
                <a:tc>
                  <a:txBody>
                    <a:bodyPr/>
                    <a:lstStyle/>
                    <a:p>
                      <a:pPr>
                        <a:buNone/>
                      </a:pPr>
                      <a:r>
                        <a:rPr lang="en-US" altLang="zh-CN" sz="1200"/>
                        <a:t>0</a:t>
                      </a:r>
                      <a:endParaRPr lang="en-US" altLang="zh-CN" sz="1200"/>
                    </a:p>
                  </a:txBody>
                  <a:tcPr/>
                </a:tc>
                <a:tc>
                  <a:txBody>
                    <a:bodyPr/>
                    <a:lstStyle/>
                    <a:p>
                      <a:pPr>
                        <a:buNone/>
                      </a:pPr>
                      <a:r>
                        <a:rPr lang="en-US" altLang="zh-CN" sz="1200"/>
                        <a:t>1</a:t>
                      </a:r>
                      <a:endParaRPr lang="en-US" altLang="zh-CN" sz="1200"/>
                    </a:p>
                  </a:txBody>
                  <a:tcPr/>
                </a:tc>
                <a:tc>
                  <a:txBody>
                    <a:bodyPr/>
                    <a:lstStyle/>
                    <a:p>
                      <a:pPr>
                        <a:buNone/>
                      </a:pPr>
                      <a:r>
                        <a:rPr lang="en-US" altLang="zh-CN" sz="1200"/>
                        <a:t>1/2</a:t>
                      </a:r>
                      <a:endParaRPr lang="en-US" altLang="zh-CN" sz="1200"/>
                    </a:p>
                  </a:txBody>
                  <a:tcPr/>
                </a:tc>
                <a:tc>
                  <a:txBody>
                    <a:bodyPr/>
                    <a:lstStyle/>
                    <a:p>
                      <a:pPr>
                        <a:buNone/>
                      </a:pPr>
                      <a:r>
                        <a:rPr lang="en-US" altLang="zh-CN" sz="1200"/>
                        <a:t>0 </a:t>
                      </a:r>
                      <a:r>
                        <a:rPr lang="zh-CN" altLang="en-US" sz="1200"/>
                        <a:t>不加密</a:t>
                      </a:r>
                      <a:endParaRPr lang="zh-CN" altLang="en-US" sz="1200"/>
                    </a:p>
                  </a:txBody>
                  <a:tcPr/>
                </a:tc>
                <a:tc>
                  <a:txBody>
                    <a:bodyPr/>
                    <a:lstStyle/>
                    <a:p>
                      <a:pPr>
                        <a:buNone/>
                      </a:pPr>
                      <a:r>
                        <a:rPr lang="en-US" altLang="zh-CN" sz="1200"/>
                        <a:t>xx</a:t>
                      </a:r>
                      <a:endParaRPr lang="en-US" altLang="zh-CN" sz="1200"/>
                    </a:p>
                  </a:txBody>
                  <a:tcPr/>
                </a:tc>
                <a:tc>
                  <a:txBody>
                    <a:bodyPr/>
                    <a:lstStyle/>
                    <a:p>
                      <a:pPr>
                        <a:buNone/>
                      </a:pPr>
                      <a:r>
                        <a:rPr lang="en-US" altLang="zh-CN" sz="1200"/>
                        <a:t>?</a:t>
                      </a:r>
                      <a:endParaRPr lang="en-US" altLang="zh-CN" sz="1200"/>
                    </a:p>
                  </a:txBody>
                  <a:tcPr/>
                </a:tc>
                <a:tc>
                  <a:txBody>
                    <a:bodyPr/>
                    <a:lstStyle/>
                    <a:p>
                      <a:pPr>
                        <a:buNone/>
                      </a:pPr>
                      <a:r>
                        <a:rPr lang="en-US" altLang="zh-CN" sz="1200"/>
                        <a:t>0x10</a:t>
                      </a:r>
                      <a:r>
                        <a:rPr lang="zh-CN" altLang="en-US" sz="1200">
                          <a:ea typeface="宋体" panose="02010600030101010101" pitchFamily="2" charset="-122"/>
                        </a:rPr>
                        <a:t>（登录）</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c>
                  <a:txBody>
                    <a:bodyPr/>
                    <a:lstStyle/>
                    <a:p>
                      <a:pPr>
                        <a:buNone/>
                      </a:pPr>
                      <a:r>
                        <a:rPr lang="en-US" altLang="zh-CN" sz="1200"/>
                        <a:t>xxx</a:t>
                      </a:r>
                      <a:endParaRPr lang="en-US" altLang="zh-CN" sz="1200"/>
                    </a:p>
                  </a:txBody>
                  <a:tcPr/>
                </a:tc>
              </a:tr>
            </a:tbl>
          </a:graphicData>
        </a:graphic>
      </p:graphicFrame>
      <p:sp>
        <p:nvSpPr>
          <p:cNvPr id="10" name="文本框 9"/>
          <p:cNvSpPr txBox="1"/>
          <p:nvPr/>
        </p:nvSpPr>
        <p:spPr>
          <a:xfrm>
            <a:off x="24765" y="4634865"/>
            <a:ext cx="1014730" cy="922020"/>
          </a:xfrm>
          <a:prstGeom prst="rect">
            <a:avLst/>
          </a:prstGeom>
          <a:solidFill>
            <a:schemeClr val="accent6">
              <a:lumMod val="20000"/>
              <a:lumOff val="80000"/>
            </a:schemeClr>
          </a:solidFill>
        </p:spPr>
        <p:txBody>
          <a:bodyPr wrap="square" rtlCol="0">
            <a:spAutoFit/>
          </a:bodyPr>
          <a:lstStyle/>
          <a:p>
            <a:r>
              <a:rPr lang="zh-CN" altLang="en-US">
                <a:sym typeface="+mn-ea"/>
              </a:rPr>
              <a:t>蓝牙</a:t>
            </a:r>
            <a:r>
              <a:rPr lang="en-US" altLang="zh-CN">
                <a:sym typeface="+mn-ea"/>
              </a:rPr>
              <a:t>ECU</a:t>
            </a:r>
            <a:r>
              <a:rPr lang="zh-CN" altLang="en-US">
                <a:sym typeface="+mn-ea"/>
              </a:rPr>
              <a:t>  </a:t>
            </a:r>
            <a:r>
              <a:rPr lang="en-US" altLang="zh-CN"/>
              <a:t>-&gt; </a:t>
            </a:r>
            <a:r>
              <a:rPr lang="en-US" altLang="zh-CN">
                <a:sym typeface="+mn-ea"/>
              </a:rPr>
              <a:t>APP</a:t>
            </a:r>
            <a:endParaRPr lang="zh-CN" altLang="en-US"/>
          </a:p>
        </p:txBody>
      </p:sp>
      <p:graphicFrame>
        <p:nvGraphicFramePr>
          <p:cNvPr id="12" name="表格 11"/>
          <p:cNvGraphicFramePr/>
          <p:nvPr/>
        </p:nvGraphicFramePr>
        <p:xfrm>
          <a:off x="1039495" y="2513330"/>
          <a:ext cx="3512185" cy="1066800"/>
        </p:xfrm>
        <a:graphic>
          <a:graphicData uri="http://schemas.openxmlformats.org/drawingml/2006/table">
            <a:tbl>
              <a:tblPr firstRow="1" bandRow="1">
                <a:tableStyleId>{5C22544A-7EE6-4342-B048-85BDC9FD1C3A}</a:tableStyleId>
              </a:tblPr>
              <a:tblGrid>
                <a:gridCol w="1297940"/>
                <a:gridCol w="990600"/>
                <a:gridCol w="1223645"/>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设备</a:t>
                      </a:r>
                      <a:r>
                        <a:rPr lang="en-US" altLang="zh-CN" sz="1400"/>
                        <a:t>ID</a:t>
                      </a:r>
                      <a:endParaRPr lang="en-US" altLang="zh-CN" sz="1400"/>
                    </a:p>
                  </a:txBody>
                  <a:tcPr/>
                </a:tc>
                <a:tc>
                  <a:txBody>
                    <a:bodyPr/>
                    <a:lstStyle/>
                    <a:p>
                      <a:pPr algn="ctr">
                        <a:buNone/>
                      </a:pPr>
                      <a:r>
                        <a:rPr lang="zh-CN" altLang="en-US" sz="1400"/>
                        <a:t>登录密文</a:t>
                      </a:r>
                      <a:endParaRPr lang="zh-CN" altLang="en-US" sz="1400"/>
                    </a:p>
                  </a:txBody>
                  <a:tcPr/>
                </a:tc>
              </a:tr>
              <a:tr h="381000">
                <a:tc>
                  <a:txBody>
                    <a:bodyPr/>
                    <a:lstStyle/>
                    <a:p>
                      <a:pPr>
                        <a:buNone/>
                      </a:pPr>
                      <a:r>
                        <a:rPr lang="zh-CN" altLang="en-US" sz="1400"/>
                        <a:t>描述</a:t>
                      </a:r>
                      <a:endParaRPr lang="zh-CN" altLang="en-US" sz="1400"/>
                    </a:p>
                  </a:txBody>
                  <a:tcPr/>
                </a:tc>
                <a:tc>
                  <a:txBody>
                    <a:bodyPr/>
                    <a:lstStyle/>
                    <a:p>
                      <a:pPr>
                        <a:buNone/>
                      </a:pPr>
                      <a:endParaRPr lang="zh-CN" altLang="en-US" sz="1200"/>
                    </a:p>
                  </a:txBody>
                  <a:tcPr/>
                </a:tc>
                <a:tc>
                  <a:txBody>
                    <a:bodyPr/>
                    <a:lstStyle/>
                    <a:p>
                      <a:pPr>
                        <a:buNone/>
                      </a:pPr>
                      <a:endParaRPr lang="zh-CN" altLang="en-US" sz="1200"/>
                    </a:p>
                  </a:txBody>
                  <a:tcPr/>
                </a:tc>
              </a:tr>
              <a:tr h="381000">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endParaRPr lang="en-US" altLang="zh-CN" sz="1200"/>
                    </a:p>
                  </a:txBody>
                  <a:tcPr/>
                </a:tc>
                <a:tc>
                  <a:txBody>
                    <a:bodyPr/>
                    <a:lstStyle/>
                    <a:p>
                      <a:pPr>
                        <a:buNone/>
                      </a:pPr>
                      <a:endParaRPr lang="en-US" altLang="zh-CN" sz="1200"/>
                    </a:p>
                  </a:txBody>
                  <a:tcPr/>
                </a:tc>
              </a:tr>
            </a:tbl>
          </a:graphicData>
        </a:graphic>
      </p:graphicFrame>
      <p:sp>
        <p:nvSpPr>
          <p:cNvPr id="8" name="文本框 7"/>
          <p:cNvSpPr txBox="1"/>
          <p:nvPr/>
        </p:nvSpPr>
        <p:spPr>
          <a:xfrm>
            <a:off x="24765" y="931545"/>
            <a:ext cx="1015365" cy="922020"/>
          </a:xfrm>
          <a:prstGeom prst="rect">
            <a:avLst/>
          </a:prstGeom>
          <a:solidFill>
            <a:schemeClr val="accent6">
              <a:lumMod val="20000"/>
              <a:lumOff val="80000"/>
            </a:schemeClr>
          </a:solidFill>
        </p:spPr>
        <p:txBody>
          <a:bodyPr wrap="square" rtlCol="0">
            <a:spAutoFit/>
          </a:bodyPr>
          <a:lstStyle/>
          <a:p>
            <a:r>
              <a:rPr lang="en-US" altLang="zh-CN"/>
              <a:t>APP -&gt; </a:t>
            </a:r>
            <a:r>
              <a:rPr lang="zh-CN" altLang="en-US"/>
              <a:t>蓝牙</a:t>
            </a:r>
            <a:r>
              <a:rPr lang="en-US" altLang="zh-CN"/>
              <a:t>ECU</a:t>
            </a:r>
            <a:endParaRPr lang="en-US" altLang="zh-CN"/>
          </a:p>
        </p:txBody>
      </p:sp>
      <p:graphicFrame>
        <p:nvGraphicFramePr>
          <p:cNvPr id="19" name="表格 18"/>
          <p:cNvGraphicFramePr/>
          <p:nvPr/>
        </p:nvGraphicFramePr>
        <p:xfrm>
          <a:off x="1039495" y="4634865"/>
          <a:ext cx="10916199" cy="1784350"/>
        </p:xfrm>
        <a:graphic>
          <a:graphicData uri="http://schemas.openxmlformats.org/drawingml/2006/table">
            <a:tbl>
              <a:tblPr firstRow="1" bandRow="1">
                <a:tableStyleId>{5C22544A-7EE6-4342-B048-85BDC9FD1C3A}</a:tableStyleId>
              </a:tblPr>
              <a:tblGrid>
                <a:gridCol w="1040130"/>
                <a:gridCol w="957580"/>
                <a:gridCol w="725805"/>
                <a:gridCol w="841375"/>
                <a:gridCol w="730885"/>
                <a:gridCol w="767715"/>
                <a:gridCol w="1016000"/>
                <a:gridCol w="1032510"/>
                <a:gridCol w="874395"/>
                <a:gridCol w="1088982"/>
                <a:gridCol w="874352"/>
                <a:gridCol w="966470"/>
              </a:tblGrid>
              <a:tr h="38227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lgn="ctr">
                        <a:buNone/>
                      </a:pPr>
                      <a:r>
                        <a:rPr lang="zh-CN" altLang="en-US" sz="1400"/>
                        <a:t>剩余帧数</a:t>
                      </a:r>
                      <a:endParaRPr lang="zh-CN" altLang="en-US" sz="1400"/>
                    </a:p>
                  </a:txBody>
                  <a:tcPr/>
                </a:tc>
                <a:tc>
                  <a:txBody>
                    <a:bodyPr/>
                    <a:lstStyle/>
                    <a:p>
                      <a:pPr algn="ctr">
                        <a:buNone/>
                      </a:pPr>
                      <a:r>
                        <a:rPr lang="zh-CN" altLang="en-US" sz="1400"/>
                        <a:t>数据长度</a:t>
                      </a:r>
                      <a:endParaRPr lang="zh-CN" altLang="en-US" sz="1400"/>
                    </a:p>
                  </a:txBody>
                  <a:tcPr/>
                </a:tc>
                <a:tc gridSpan="3">
                  <a:txBody>
                    <a:bodyPr/>
                    <a:lstStyle/>
                    <a:p>
                      <a:pPr>
                        <a:buNone/>
                      </a:pPr>
                      <a:r>
                        <a:rPr lang="en-US" altLang="zh-CN" sz="1400"/>
                        <a:t>                  </a:t>
                      </a:r>
                      <a:r>
                        <a:rPr lang="zh-CN" altLang="en-US" sz="1400"/>
                        <a:t>数据区</a:t>
                      </a:r>
                      <a:endParaRPr lang="zh-CN" altLang="en-US" sz="1400"/>
                    </a:p>
                  </a:txBody>
                  <a:tcPr/>
                </a:tc>
                <a:tc hMerge="1">
                  <a:tcPr/>
                </a:tc>
                <a:tc hMerge="1">
                  <a:tcPr/>
                </a:tc>
                <a:tc>
                  <a:txBody>
                    <a:bodyPr/>
                    <a:lstStyle/>
                    <a:p>
                      <a:pPr>
                        <a:buNone/>
                      </a:pPr>
                      <a:r>
                        <a:rPr lang="zh-CN" altLang="en-US" sz="1400"/>
                        <a:t>校验位</a:t>
                      </a:r>
                      <a:endParaRPr lang="zh-CN" altLang="en-US" sz="1400"/>
                    </a:p>
                  </a:txBody>
                  <a:tcPr/>
                </a:tc>
              </a:tr>
              <a:tr h="45720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响应类型</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认证结果</a:t>
                      </a:r>
                      <a:endParaRPr lang="zh-CN" altLang="en-US" sz="1200">
                        <a:sym typeface="+mn-ea"/>
                      </a:endParaRPr>
                    </a:p>
                  </a:txBody>
                  <a:tcPr/>
                </a:tc>
                <a:tc>
                  <a:txBody>
                    <a:bodyPr/>
                    <a:lstStyle/>
                    <a:p>
                      <a:pPr>
                        <a:buNone/>
                      </a:pPr>
                      <a:r>
                        <a:rPr lang="zh-CN" altLang="en-US" sz="1200">
                          <a:sym typeface="+mn-ea"/>
                        </a:rPr>
                        <a:t>初始控车序列号</a:t>
                      </a:r>
                      <a:endParaRPr lang="zh-CN" altLang="en-US" sz="1200">
                        <a:sym typeface="+mn-ea"/>
                      </a:endParaRPr>
                    </a:p>
                  </a:txBody>
                  <a:tcPr/>
                </a:tc>
                <a:tc>
                  <a:txBody>
                    <a:bodyPr/>
                    <a:lstStyle/>
                    <a:p>
                      <a:pPr>
                        <a:buNone/>
                      </a:pPr>
                      <a:r>
                        <a:rPr lang="en-US" altLang="zh-CN" sz="1200"/>
                        <a:t>CRC8</a:t>
                      </a:r>
                      <a:endParaRPr lang="en-US" altLang="zh-CN" sz="1200"/>
                    </a:p>
                  </a:txBody>
                  <a:tcPr/>
                </a:tc>
              </a:tr>
              <a:tr h="30480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32</a:t>
                      </a:r>
                      <a:endParaRPr lang="en-US" altLang="zh-CN" sz="1200"/>
                    </a:p>
                  </a:txBody>
                  <a:tcPr/>
                </a:tc>
                <a:tc>
                  <a:txBody>
                    <a:bodyPr/>
                    <a:lstStyle/>
                    <a:p>
                      <a:pPr>
                        <a:buNone/>
                      </a:pPr>
                      <a:r>
                        <a:rPr lang="en-US" altLang="zh-CN" sz="1200"/>
                        <a:t>8</a:t>
                      </a:r>
                      <a:endParaRPr lang="en-US" altLang="zh-CN" sz="1200"/>
                    </a:p>
                  </a:txBody>
                  <a:tcPr/>
                </a:tc>
              </a:tr>
              <a:tr h="640080">
                <a:tc>
                  <a:txBody>
                    <a:bodyPr/>
                    <a:lstStyle/>
                    <a:p>
                      <a:pPr>
                        <a:buNone/>
                      </a:pPr>
                      <a:r>
                        <a:rPr lang="zh-CN" altLang="en-US" sz="1400"/>
                        <a:t>值</a:t>
                      </a:r>
                      <a:r>
                        <a:rPr lang="en-US" altLang="zh-CN" sz="1400">
                          <a:sym typeface="+mn-ea"/>
                        </a:rPr>
                        <a:t> </a:t>
                      </a:r>
                      <a:endParaRPr lang="en-US" altLang="zh-CN" sz="1400">
                        <a:sym typeface="+mn-ea"/>
                      </a:endParaRPr>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0xAA55</a:t>
                      </a:r>
                      <a:endParaRPr lang="zh-CN" altLang="en-US" sz="1200"/>
                    </a:p>
                  </a:txBody>
                  <a:tcPr/>
                </a:tc>
                <a:tc>
                  <a:txBody>
                    <a:bodyPr/>
                    <a:lstStyle/>
                    <a:p>
                      <a:pPr>
                        <a:buNone/>
                      </a:pPr>
                      <a:r>
                        <a:rPr lang="en-US" altLang="zh-CN" sz="1200"/>
                        <a:t>2</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sz="1200">
                          <a:ea typeface="宋体" panose="02010600030101010101" pitchFamily="2" charset="-122"/>
                        </a:rPr>
                        <a:t>0x10</a:t>
                      </a:r>
                      <a:r>
                        <a:rPr lang="zh-CN" altLang="en-US" sz="1200">
                          <a:ea typeface="宋体" panose="02010600030101010101" pitchFamily="2" charset="-122"/>
                        </a:rPr>
                        <a:t>（登录）</a:t>
                      </a:r>
                      <a:endParaRPr lang="zh-CN"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1</a:t>
                      </a:r>
                      <a:r>
                        <a:rPr lang="zh-CN" altLang="en-US" sz="1200">
                          <a:ea typeface="宋体" panose="02010600030101010101" pitchFamily="2" charset="-122"/>
                        </a:rPr>
                        <a:t>：认证成功</a:t>
                      </a:r>
                      <a:endParaRPr lang="zh-CN" altLang="en-US" sz="1200">
                        <a:ea typeface="宋体" panose="02010600030101010101" pitchFamily="2" charset="-122"/>
                      </a:endParaRPr>
                    </a:p>
                    <a:p>
                      <a:pPr>
                        <a:buNone/>
                      </a:pPr>
                      <a:r>
                        <a:rPr lang="en-US" altLang="zh-CN" sz="1200">
                          <a:ea typeface="宋体" panose="02010600030101010101" pitchFamily="2" charset="-122"/>
                        </a:rPr>
                        <a:t>2</a:t>
                      </a:r>
                      <a:r>
                        <a:rPr lang="zh-CN" altLang="en-US" sz="1200">
                          <a:ea typeface="宋体" panose="02010600030101010101" pitchFamily="2" charset="-122"/>
                        </a:rPr>
                        <a:t>：认证失败</a:t>
                      </a:r>
                      <a:endParaRPr lang="zh-CN" altLang="en-US" sz="1200">
                        <a:ea typeface="宋体" panose="02010600030101010101" pitchFamily="2" charset="-122"/>
                      </a:endParaRPr>
                    </a:p>
                  </a:txBody>
                  <a:tcPr/>
                </a:tc>
                <a:tc>
                  <a:txBody>
                    <a:bodyPr/>
                    <a:lstStyle/>
                    <a:p>
                      <a:pPr>
                        <a:buNone/>
                      </a:pPr>
                      <a:r>
                        <a:rPr lang="en-US" altLang="zh-CN" sz="1200">
                          <a:ea typeface="宋体" panose="02010600030101010101" pitchFamily="2" charset="-122"/>
                        </a:rPr>
                        <a:t>xxx</a:t>
                      </a:r>
                      <a:endParaRPr lang="en-US" altLang="zh-CN"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graphicFrame>
        <p:nvGraphicFramePr>
          <p:cNvPr id="6" name="表格 5"/>
          <p:cNvGraphicFramePr/>
          <p:nvPr/>
        </p:nvGraphicFramePr>
        <p:xfrm>
          <a:off x="1039495" y="2513330"/>
          <a:ext cx="3512185" cy="1066800"/>
        </p:xfrm>
        <a:graphic>
          <a:graphicData uri="http://schemas.openxmlformats.org/drawingml/2006/table">
            <a:tbl>
              <a:tblPr firstRow="1" bandRow="1">
                <a:tableStyleId>{5C22544A-7EE6-4342-B048-85BDC9FD1C3A}</a:tableStyleId>
              </a:tblPr>
              <a:tblGrid>
                <a:gridCol w="1297940"/>
                <a:gridCol w="990600"/>
                <a:gridCol w="1223645"/>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设备</a:t>
                      </a:r>
                      <a:r>
                        <a:rPr lang="en-US" altLang="zh-CN" sz="1400"/>
                        <a:t>ID</a:t>
                      </a:r>
                      <a:endParaRPr lang="en-US" altLang="zh-CN" sz="1400"/>
                    </a:p>
                  </a:txBody>
                  <a:tcPr/>
                </a:tc>
                <a:tc>
                  <a:txBody>
                    <a:bodyPr/>
                    <a:lstStyle/>
                    <a:p>
                      <a:pPr algn="ctr">
                        <a:buNone/>
                      </a:pPr>
                      <a:r>
                        <a:rPr lang="zh-CN" altLang="en-US" sz="1400"/>
                        <a:t>登录密文</a:t>
                      </a:r>
                      <a:endParaRPr lang="zh-CN" altLang="en-US" sz="1400"/>
                    </a:p>
                  </a:txBody>
                  <a:tcPr/>
                </a:tc>
              </a:tr>
              <a:tr h="381000">
                <a:tc>
                  <a:txBody>
                    <a:bodyPr/>
                    <a:lstStyle/>
                    <a:p>
                      <a:pPr>
                        <a:buNone/>
                      </a:pPr>
                      <a:r>
                        <a:rPr lang="zh-CN" altLang="en-US" sz="1400"/>
                        <a:t>描述</a:t>
                      </a:r>
                      <a:endParaRPr lang="zh-CN" altLang="en-US" sz="1400"/>
                    </a:p>
                  </a:txBody>
                  <a:tcPr/>
                </a:tc>
                <a:tc>
                  <a:txBody>
                    <a:bodyPr/>
                    <a:lstStyle/>
                    <a:p>
                      <a:pPr>
                        <a:buNone/>
                      </a:pPr>
                      <a:endParaRPr lang="zh-CN" altLang="en-US" sz="1200"/>
                    </a:p>
                  </a:txBody>
                  <a:tcPr/>
                </a:tc>
                <a:tc>
                  <a:txBody>
                    <a:bodyPr/>
                    <a:lstStyle/>
                    <a:p>
                      <a:pPr>
                        <a:buNone/>
                      </a:pPr>
                      <a:endParaRPr lang="zh-CN" altLang="en-US" sz="1200"/>
                    </a:p>
                  </a:txBody>
                  <a:tcPr/>
                </a:tc>
              </a:tr>
              <a:tr h="381000">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48</a:t>
                      </a:r>
                      <a:endParaRPr lang="en-US" altLang="zh-CN" sz="1200"/>
                    </a:p>
                  </a:txBody>
                  <a:tcPr/>
                </a:tc>
              </a:tr>
            </a:tbl>
          </a:graphicData>
        </a:graphic>
      </p:graphicFrame>
      <p:graphicFrame>
        <p:nvGraphicFramePr>
          <p:cNvPr id="7" name="表格 6"/>
          <p:cNvGraphicFramePr/>
          <p:nvPr/>
        </p:nvGraphicFramePr>
        <p:xfrm>
          <a:off x="5395595" y="2513330"/>
          <a:ext cx="4262120" cy="1143000"/>
        </p:xfrm>
        <a:graphic>
          <a:graphicData uri="http://schemas.openxmlformats.org/drawingml/2006/table">
            <a:tbl>
              <a:tblPr firstRow="1" bandRow="1">
                <a:tableStyleId>{5C22544A-7EE6-4342-B048-85BDC9FD1C3A}</a:tableStyleId>
              </a:tblPr>
              <a:tblGrid>
                <a:gridCol w="1266825"/>
                <a:gridCol w="862965"/>
                <a:gridCol w="1066165"/>
                <a:gridCol w="1066165"/>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用户</a:t>
                      </a:r>
                      <a:r>
                        <a:rPr lang="en-US" altLang="zh-CN" sz="1400"/>
                        <a:t>ID</a:t>
                      </a:r>
                      <a:endParaRPr lang="en-US" altLang="zh-CN" sz="1400"/>
                    </a:p>
                  </a:txBody>
                  <a:tcPr/>
                </a:tc>
                <a:tc>
                  <a:txBody>
                    <a:bodyPr/>
                    <a:lstStyle/>
                    <a:p>
                      <a:pPr algn="ctr">
                        <a:buNone/>
                      </a:pPr>
                      <a:r>
                        <a:rPr lang="zh-CN" altLang="en-US" sz="1400"/>
                        <a:t>设备</a:t>
                      </a:r>
                      <a:r>
                        <a:rPr lang="en-US" altLang="zh-CN" sz="1400"/>
                        <a:t>ID</a:t>
                      </a:r>
                      <a:endParaRPr lang="en-US" altLang="zh-CN" sz="1400"/>
                    </a:p>
                  </a:txBody>
                  <a:tcPr/>
                </a:tc>
                <a:tc>
                  <a:txBody>
                    <a:bodyPr/>
                    <a:lstStyle/>
                    <a:p>
                      <a:pPr algn="ctr">
                        <a:buNone/>
                      </a:pPr>
                      <a:r>
                        <a:rPr lang="en-US" altLang="zh-CN" sz="1400"/>
                        <a:t>CMAC</a:t>
                      </a:r>
                      <a:endParaRPr lang="en-US" altLang="zh-CN" sz="1400"/>
                    </a:p>
                  </a:txBody>
                  <a:tcPr/>
                </a:tc>
              </a:tr>
              <a:tr h="381000">
                <a:tc>
                  <a:txBody>
                    <a:bodyPr/>
                    <a:lstStyle/>
                    <a:p>
                      <a:pPr>
                        <a:buNone/>
                      </a:pPr>
                      <a:r>
                        <a:rPr lang="zh-CN" altLang="en-US" sz="1400"/>
                        <a:t>描述</a:t>
                      </a:r>
                      <a:endParaRPr lang="zh-CN" altLang="en-US" sz="1400"/>
                    </a:p>
                  </a:txBody>
                  <a:tcPr/>
                </a:tc>
                <a:tc>
                  <a:txBody>
                    <a:bodyPr/>
                    <a:lstStyle/>
                    <a:p>
                      <a:pPr>
                        <a:buNone/>
                      </a:pPr>
                      <a:r>
                        <a:rPr lang="en-US" altLang="zh-CN" sz="1200"/>
                        <a:t>userID</a:t>
                      </a:r>
                      <a:endParaRPr lang="en-US" altLang="zh-CN" sz="1200"/>
                    </a:p>
                  </a:txBody>
                  <a:tcPr/>
                </a:tc>
                <a:tc>
                  <a:txBody>
                    <a:bodyPr/>
                    <a:lstStyle/>
                    <a:p>
                      <a:pPr>
                        <a:buNone/>
                      </a:pPr>
                      <a:r>
                        <a:rPr lang="zh-CN" altLang="en-US" sz="1200"/>
                        <a:t>设备</a:t>
                      </a:r>
                      <a:r>
                        <a:rPr lang="en-US" altLang="zh-CN" sz="1200"/>
                        <a:t>ID</a:t>
                      </a:r>
                      <a:endParaRPr lang="en-US" altLang="zh-CN" sz="1200"/>
                    </a:p>
                  </a:txBody>
                  <a:tcPr/>
                </a:tc>
                <a:tc>
                  <a:txBody>
                    <a:bodyPr/>
                    <a:lstStyle/>
                    <a:p>
                      <a:pPr>
                        <a:buNone/>
                      </a:pPr>
                      <a:r>
                        <a:rPr lang="zh-CN" altLang="en-US" sz="1200"/>
                        <a:t>用户</a:t>
                      </a:r>
                      <a:r>
                        <a:rPr lang="en-US" altLang="zh-CN" sz="1200"/>
                        <a:t>ID+</a:t>
                      </a:r>
                      <a:r>
                        <a:rPr lang="zh-CN" altLang="en-US" sz="1200"/>
                        <a:t>设备</a:t>
                      </a:r>
                      <a:r>
                        <a:rPr lang="en-US" altLang="zh-CN" sz="1200"/>
                        <a:t>IDMAC</a:t>
                      </a:r>
                      <a:r>
                        <a:rPr lang="zh-CN" altLang="en-US" sz="1200"/>
                        <a:t>值</a:t>
                      </a:r>
                      <a:endParaRPr lang="zh-CN" altLang="en-US" sz="1200"/>
                    </a:p>
                  </a:txBody>
                  <a:tcPr/>
                </a:tc>
              </a:tr>
              <a:tr h="381000">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16</a:t>
                      </a:r>
                      <a:endParaRPr lang="en-US" altLang="zh-CN" sz="1200"/>
                    </a:p>
                  </a:txBody>
                  <a:tcPr/>
                </a:tc>
                <a:tc>
                  <a:txBody>
                    <a:bodyPr/>
                    <a:lstStyle/>
                    <a:p>
                      <a:pPr>
                        <a:buNone/>
                      </a:pPr>
                      <a:r>
                        <a:rPr lang="en-US" altLang="zh-CN" sz="1200"/>
                        <a:t>10</a:t>
                      </a:r>
                      <a:endParaRPr lang="en-US" altLang="zh-CN" sz="1200"/>
                    </a:p>
                  </a:txBody>
                  <a:tcPr/>
                </a:tc>
              </a:tr>
            </a:tbl>
          </a:graphicData>
        </a:graphic>
      </p:graphicFrame>
      <p:sp>
        <p:nvSpPr>
          <p:cNvPr id="11" name="左大括号 10"/>
          <p:cNvSpPr/>
          <p:nvPr/>
        </p:nvSpPr>
        <p:spPr>
          <a:xfrm rot="16200000">
            <a:off x="8046720" y="2723515"/>
            <a:ext cx="273050" cy="2139950"/>
          </a:xfrm>
          <a:prstGeom prst="lef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肘形连接符 14"/>
          <p:cNvCxnSpPr>
            <a:endCxn id="11" idx="1"/>
          </p:cNvCxnSpPr>
          <p:nvPr/>
        </p:nvCxnSpPr>
        <p:spPr>
          <a:xfrm>
            <a:off x="3772535" y="3616325"/>
            <a:ext cx="4410710" cy="313690"/>
          </a:xfrm>
          <a:prstGeom prst="bentConnector4">
            <a:avLst>
              <a:gd name="adj1" fmla="val 244"/>
              <a:gd name="adj2" fmla="val 17591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508500" y="3861435"/>
            <a:ext cx="2340610" cy="306705"/>
          </a:xfrm>
          <a:prstGeom prst="rect">
            <a:avLst/>
          </a:prstGeom>
          <a:noFill/>
        </p:spPr>
        <p:txBody>
          <a:bodyPr wrap="square" rtlCol="0">
            <a:spAutoFit/>
          </a:bodyPr>
          <a:lstStyle/>
          <a:p>
            <a:r>
              <a:rPr lang="zh-CN" altLang="en-US" sz="1400"/>
              <a:t>会话密钥加密 </a:t>
            </a:r>
            <a:endParaRPr lang="zh-CN" altLang="en-US" sz="1400"/>
          </a:p>
        </p:txBody>
      </p:sp>
      <p:cxnSp>
        <p:nvCxnSpPr>
          <p:cNvPr id="21" name="直接箭头连接符 20"/>
          <p:cNvCxnSpPr/>
          <p:nvPr/>
        </p:nvCxnSpPr>
        <p:spPr>
          <a:xfrm flipH="1">
            <a:off x="4554220" y="2299970"/>
            <a:ext cx="5202555" cy="232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0492105" y="5775325"/>
            <a:ext cx="13970" cy="803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321675" y="6578600"/>
            <a:ext cx="3220720" cy="306705"/>
          </a:xfrm>
          <a:prstGeom prst="rect">
            <a:avLst/>
          </a:prstGeom>
          <a:noFill/>
        </p:spPr>
        <p:txBody>
          <a:bodyPr wrap="square" rtlCol="0">
            <a:spAutoFit/>
          </a:bodyPr>
          <a:lstStyle/>
          <a:p>
            <a:r>
              <a:rPr lang="zh-CN" altLang="zh-CN" sz="1400"/>
              <a:t>控车指令以此为初始值进行累加</a:t>
            </a:r>
            <a:r>
              <a:rPr lang="zh-CN" sz="1400"/>
              <a:t>（</a:t>
            </a:r>
            <a:r>
              <a:rPr lang="en-US" altLang="zh-CN" sz="1400"/>
              <a:t>+1</a:t>
            </a:r>
            <a:r>
              <a:rPr lang="zh-CN" sz="1400"/>
              <a:t>）</a:t>
            </a:r>
            <a:endParaRPr lang="zh-CN"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37845" y="6322695"/>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4144010"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蓝牙激活</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14</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1039495" y="931545"/>
          <a:ext cx="10112800" cy="1371600"/>
        </p:xfrm>
        <a:graphic>
          <a:graphicData uri="http://schemas.openxmlformats.org/drawingml/2006/table">
            <a:tbl>
              <a:tblPr firstRow="1" bandRow="1">
                <a:tableStyleId>{5C22544A-7EE6-4342-B048-85BDC9FD1C3A}</a:tableStyleId>
              </a:tblPr>
              <a:tblGrid>
                <a:gridCol w="1005840"/>
                <a:gridCol w="1031240"/>
                <a:gridCol w="916940"/>
                <a:gridCol w="853440"/>
                <a:gridCol w="675640"/>
                <a:gridCol w="840740"/>
                <a:gridCol w="923714"/>
                <a:gridCol w="1050290"/>
                <a:gridCol w="1023938"/>
                <a:gridCol w="1023938"/>
                <a:gridCol w="76708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buNone/>
                      </a:pPr>
                      <a:r>
                        <a:rPr lang="zh-CN" altLang="en-US" sz="1400"/>
                        <a:t>剩余帧数</a:t>
                      </a:r>
                      <a:endParaRPr lang="zh-CN" altLang="en-US" sz="1400"/>
                    </a:p>
                  </a:txBody>
                  <a:tcPr/>
                </a:tc>
                <a:tc>
                  <a:txBody>
                    <a:bodyPr/>
                    <a:lstStyle/>
                    <a:p>
                      <a:pPr>
                        <a:buNone/>
                      </a:pPr>
                      <a:r>
                        <a:rPr lang="zh-CN" altLang="en-US" sz="1400"/>
                        <a:t>数据长度</a:t>
                      </a:r>
                      <a:endParaRPr lang="zh-CN" altLang="en-US" sz="1400"/>
                    </a:p>
                  </a:txBody>
                  <a:tcPr/>
                </a:tc>
                <a:tc gridSpan="2">
                  <a:txBody>
                    <a:bodyPr/>
                    <a:lstStyle/>
                    <a:p>
                      <a:pPr>
                        <a:buNone/>
                      </a:pPr>
                      <a:r>
                        <a:rPr lang="en-US" altLang="zh-CN" sz="1400"/>
                        <a:t>             </a:t>
                      </a:r>
                      <a:r>
                        <a:rPr lang="zh-CN" altLang="en-US" sz="1400"/>
                        <a:t>数据区</a:t>
                      </a:r>
                      <a:endParaRPr lang="zh-CN" altLang="en-US" sz="1400"/>
                    </a:p>
                  </a:txBody>
                  <a:tcPr/>
                </a:tc>
                <a:tc hMerge="1">
                  <a:tcPr/>
                </a:tc>
                <a:tc>
                  <a:txBody>
                    <a:bodyPr/>
                    <a:lstStyle/>
                    <a:p>
                      <a:pPr>
                        <a:buNone/>
                      </a:pPr>
                      <a:r>
                        <a:rPr lang="zh-CN" altLang="en-US" sz="1400"/>
                        <a:t>校验位</a:t>
                      </a:r>
                      <a:endParaRPr lang="zh-CN" altLang="en-US" sz="1400"/>
                    </a:p>
                  </a:txBody>
                  <a:tcPr/>
                </a:tc>
              </a:tr>
              <a:tr h="22225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t>业务指令</a:t>
                      </a:r>
                      <a:endParaRPr lang="zh-CN" altLang="en-US" sz="1200"/>
                    </a:p>
                  </a:txBody>
                  <a:tcPr/>
                </a:tc>
                <a:tc>
                  <a:txBody>
                    <a:bodyPr/>
                    <a:lstStyle/>
                    <a:p>
                      <a:pPr>
                        <a:buNone/>
                      </a:pPr>
                      <a:r>
                        <a:rPr lang="zh-CN" altLang="en-US" sz="1200"/>
                        <a:t>激活指令内容</a:t>
                      </a:r>
                      <a:endParaRPr lang="zh-CN" altLang="en-US" sz="1200"/>
                    </a:p>
                  </a:txBody>
                  <a:tcPr/>
                </a:tc>
                <a:tc>
                  <a:txBody>
                    <a:bodyPr/>
                    <a:lstStyle/>
                    <a:p>
                      <a:pPr>
                        <a:buNone/>
                      </a:pPr>
                      <a:r>
                        <a:rPr lang="en-US" altLang="zh-CN" sz="1200"/>
                        <a:t>CRC8</a:t>
                      </a:r>
                      <a:endParaRPr lang="en-US" altLang="zh-CN" sz="1200"/>
                    </a:p>
                  </a:txBody>
                  <a:tcPr/>
                </a:tc>
              </a:tr>
              <a:tr h="121285">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zh-CN" altLang="en-US" sz="1200">
                          <a:ea typeface="宋体" panose="02010600030101010101" pitchFamily="2" charset="-122"/>
                        </a:rPr>
                        <a:t>？</a:t>
                      </a:r>
                      <a:endParaRPr lang="zh-CN" altLang="en-US" sz="1200">
                        <a:ea typeface="宋体" panose="02010600030101010101" pitchFamily="2" charset="-122"/>
                      </a:endParaRPr>
                    </a:p>
                  </a:txBody>
                  <a:tcPr/>
                </a:tc>
                <a:tc>
                  <a:txBody>
                    <a:bodyPr/>
                    <a:lstStyle/>
                    <a:p>
                      <a:pPr>
                        <a:buNone/>
                      </a:pPr>
                      <a:r>
                        <a:rPr lang="en-US" altLang="zh-CN" sz="1200"/>
                        <a:t>8</a:t>
                      </a:r>
                      <a:endParaRPr lang="en-US" altLang="zh-CN" sz="1200"/>
                    </a:p>
                  </a:txBody>
                  <a:tcPr/>
                </a:tc>
              </a:tr>
              <a:tr h="0">
                <a:tc>
                  <a:txBody>
                    <a:bodyPr/>
                    <a:lstStyle/>
                    <a:p>
                      <a:pPr>
                        <a:buNone/>
                      </a:pPr>
                      <a:r>
                        <a:rPr lang="zh-CN" altLang="en-US" sz="1400"/>
                        <a:t>值</a:t>
                      </a:r>
                      <a:endParaRPr lang="zh-CN" altLang="en-US" sz="1400"/>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0x55AA</a:t>
                      </a:r>
                      <a:endParaRPr lang="zh-CN" altLang="en-US" sz="1200"/>
                    </a:p>
                  </a:txBody>
                  <a:tcPr/>
                </a:tc>
                <a:tc>
                  <a:txBody>
                    <a:bodyPr/>
                    <a:lstStyle/>
                    <a:p>
                      <a:pPr>
                        <a:buNone/>
                      </a:pPr>
                      <a:r>
                        <a:rPr lang="en-US" altLang="zh-CN" sz="1200"/>
                        <a:t>0</a:t>
                      </a:r>
                      <a:endParaRPr lang="en-US" altLang="zh-CN" sz="1200"/>
                    </a:p>
                  </a:txBody>
                  <a:tcPr/>
                </a:tc>
                <a:tc>
                  <a:txBody>
                    <a:bodyPr/>
                    <a:lstStyle/>
                    <a:p>
                      <a:pPr>
                        <a:buNone/>
                      </a:pPr>
                      <a:r>
                        <a:rPr lang="en-US" altLang="zh-CN" sz="1200"/>
                        <a:t>1</a:t>
                      </a:r>
                      <a:endParaRPr lang="en-US" altLang="zh-CN" sz="1200"/>
                    </a:p>
                  </a:txBody>
                  <a:tcPr/>
                </a:tc>
                <a:tc>
                  <a:txBody>
                    <a:bodyPr/>
                    <a:lstStyle/>
                    <a:p>
                      <a:pPr>
                        <a:buNone/>
                      </a:pPr>
                      <a:r>
                        <a:rPr lang="en-US" altLang="zh-CN" sz="1200"/>
                        <a:t>1/2</a:t>
                      </a:r>
                      <a:endParaRPr lang="en-US" altLang="zh-CN" sz="1200"/>
                    </a:p>
                  </a:txBody>
                  <a:tcPr/>
                </a:tc>
                <a:tc>
                  <a:txBody>
                    <a:bodyPr/>
                    <a:lstStyle/>
                    <a:p>
                      <a:pPr>
                        <a:buNone/>
                      </a:pPr>
                      <a:r>
                        <a:rPr lang="en-US" altLang="zh-CN" sz="1200"/>
                        <a:t>0 </a:t>
                      </a:r>
                      <a:r>
                        <a:rPr lang="zh-CN" altLang="en-US" sz="1200"/>
                        <a:t>不加密</a:t>
                      </a:r>
                      <a:endParaRPr lang="zh-CN" altLang="en-US" sz="1200"/>
                    </a:p>
                  </a:txBody>
                  <a:tcPr/>
                </a:tc>
                <a:tc>
                  <a:txBody>
                    <a:bodyPr/>
                    <a:lstStyle/>
                    <a:p>
                      <a:pPr>
                        <a:buNone/>
                      </a:pPr>
                      <a:r>
                        <a:rPr lang="en-US" altLang="zh-CN" sz="1200"/>
                        <a:t>xx</a:t>
                      </a:r>
                      <a:endParaRPr lang="en-US" altLang="zh-CN" sz="1200"/>
                    </a:p>
                  </a:txBody>
                  <a:tcPr/>
                </a:tc>
                <a:tc>
                  <a:txBody>
                    <a:bodyPr/>
                    <a:lstStyle/>
                    <a:p>
                      <a:pPr>
                        <a:buNone/>
                      </a:pPr>
                      <a:r>
                        <a:rPr lang="en-US" altLang="zh-CN" sz="1200"/>
                        <a:t>?</a:t>
                      </a:r>
                      <a:endParaRPr lang="en-US" altLang="zh-CN" sz="1200"/>
                    </a:p>
                  </a:txBody>
                  <a:tcPr/>
                </a:tc>
                <a:tc>
                  <a:txBody>
                    <a:bodyPr/>
                    <a:lstStyle/>
                    <a:p>
                      <a:pPr>
                        <a:buNone/>
                      </a:pPr>
                      <a:r>
                        <a:rPr lang="en-US" altLang="zh-CN" sz="1200"/>
                        <a:t>0x11</a:t>
                      </a:r>
                      <a:r>
                        <a:rPr lang="zh-CN" altLang="en-US" sz="1200">
                          <a:ea typeface="宋体" panose="02010600030101010101" pitchFamily="2" charset="-122"/>
                        </a:rPr>
                        <a:t>（激活）</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c>
                  <a:txBody>
                    <a:bodyPr/>
                    <a:lstStyle/>
                    <a:p>
                      <a:pPr>
                        <a:buNone/>
                      </a:pPr>
                      <a:r>
                        <a:rPr lang="en-US" altLang="zh-CN" sz="1200"/>
                        <a:t>xxx</a:t>
                      </a:r>
                      <a:endParaRPr lang="en-US" altLang="zh-CN" sz="1200"/>
                    </a:p>
                  </a:txBody>
                  <a:tcPr/>
                </a:tc>
              </a:tr>
            </a:tbl>
          </a:graphicData>
        </a:graphic>
      </p:graphicFrame>
      <p:sp>
        <p:nvSpPr>
          <p:cNvPr id="10" name="文本框 9"/>
          <p:cNvSpPr txBox="1"/>
          <p:nvPr/>
        </p:nvSpPr>
        <p:spPr>
          <a:xfrm>
            <a:off x="25400" y="4863465"/>
            <a:ext cx="1014730" cy="922020"/>
          </a:xfrm>
          <a:prstGeom prst="rect">
            <a:avLst/>
          </a:prstGeom>
          <a:solidFill>
            <a:schemeClr val="accent6">
              <a:lumMod val="20000"/>
              <a:lumOff val="80000"/>
            </a:schemeClr>
          </a:solidFill>
        </p:spPr>
        <p:txBody>
          <a:bodyPr wrap="square" rtlCol="0">
            <a:spAutoFit/>
          </a:bodyPr>
          <a:lstStyle/>
          <a:p>
            <a:r>
              <a:rPr lang="zh-CN" altLang="en-US">
                <a:sym typeface="+mn-ea"/>
              </a:rPr>
              <a:t>蓝牙</a:t>
            </a:r>
            <a:r>
              <a:rPr lang="en-US" altLang="zh-CN">
                <a:sym typeface="+mn-ea"/>
              </a:rPr>
              <a:t>ECU</a:t>
            </a:r>
            <a:r>
              <a:rPr lang="zh-CN" altLang="en-US">
                <a:sym typeface="+mn-ea"/>
              </a:rPr>
              <a:t>  </a:t>
            </a:r>
            <a:r>
              <a:rPr lang="en-US" altLang="zh-CN"/>
              <a:t>-&gt; </a:t>
            </a:r>
            <a:r>
              <a:rPr lang="en-US" altLang="zh-CN">
                <a:sym typeface="+mn-ea"/>
              </a:rPr>
              <a:t>APP</a:t>
            </a:r>
            <a:endParaRPr lang="zh-CN" altLang="en-US"/>
          </a:p>
        </p:txBody>
      </p:sp>
      <p:sp>
        <p:nvSpPr>
          <p:cNvPr id="8" name="文本框 7"/>
          <p:cNvSpPr txBox="1"/>
          <p:nvPr/>
        </p:nvSpPr>
        <p:spPr>
          <a:xfrm>
            <a:off x="24765" y="931545"/>
            <a:ext cx="1015365" cy="922020"/>
          </a:xfrm>
          <a:prstGeom prst="rect">
            <a:avLst/>
          </a:prstGeom>
          <a:solidFill>
            <a:schemeClr val="accent6">
              <a:lumMod val="20000"/>
              <a:lumOff val="80000"/>
            </a:schemeClr>
          </a:solidFill>
        </p:spPr>
        <p:txBody>
          <a:bodyPr wrap="square" rtlCol="0">
            <a:spAutoFit/>
          </a:bodyPr>
          <a:lstStyle/>
          <a:p>
            <a:r>
              <a:rPr lang="en-US" altLang="zh-CN"/>
              <a:t>APP -&gt; </a:t>
            </a:r>
            <a:r>
              <a:rPr lang="zh-CN" altLang="en-US"/>
              <a:t>蓝牙</a:t>
            </a:r>
            <a:r>
              <a:rPr lang="en-US" altLang="zh-CN"/>
              <a:t>ECU</a:t>
            </a:r>
            <a:endParaRPr lang="en-US" altLang="zh-CN"/>
          </a:p>
        </p:txBody>
      </p:sp>
      <p:graphicFrame>
        <p:nvGraphicFramePr>
          <p:cNvPr id="19" name="表格 18"/>
          <p:cNvGraphicFramePr/>
          <p:nvPr/>
        </p:nvGraphicFramePr>
        <p:xfrm>
          <a:off x="1040130" y="4863465"/>
          <a:ext cx="10128877" cy="1784350"/>
        </p:xfrm>
        <a:graphic>
          <a:graphicData uri="http://schemas.openxmlformats.org/drawingml/2006/table">
            <a:tbl>
              <a:tblPr firstRow="1" bandRow="1">
                <a:tableStyleId>{5C22544A-7EE6-4342-B048-85BDC9FD1C3A}</a:tableStyleId>
              </a:tblPr>
              <a:tblGrid>
                <a:gridCol w="1125855"/>
                <a:gridCol w="1028700"/>
                <a:gridCol w="797773"/>
                <a:gridCol w="827405"/>
                <a:gridCol w="659310"/>
                <a:gridCol w="853701"/>
                <a:gridCol w="1130935"/>
                <a:gridCol w="1017270"/>
                <a:gridCol w="831744"/>
                <a:gridCol w="1076000"/>
                <a:gridCol w="780184"/>
              </a:tblGrid>
              <a:tr h="38227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lgn="ctr">
                        <a:buNone/>
                      </a:pPr>
                      <a:r>
                        <a:rPr lang="zh-CN" altLang="en-US" sz="1400"/>
                        <a:t>剩余帧数</a:t>
                      </a:r>
                      <a:endParaRPr lang="zh-CN" altLang="en-US" sz="1400"/>
                    </a:p>
                  </a:txBody>
                  <a:tcPr/>
                </a:tc>
                <a:tc>
                  <a:txBody>
                    <a:bodyPr/>
                    <a:lstStyle/>
                    <a:p>
                      <a:pPr algn="ctr">
                        <a:buNone/>
                      </a:pPr>
                      <a:r>
                        <a:rPr lang="zh-CN" altLang="en-US" sz="1400"/>
                        <a:t>数据长度</a:t>
                      </a:r>
                      <a:endParaRPr lang="zh-CN" altLang="en-US" sz="1400"/>
                    </a:p>
                  </a:txBody>
                  <a:tcPr/>
                </a:tc>
                <a:tc gridSpan="2">
                  <a:txBody>
                    <a:bodyPr/>
                    <a:lstStyle/>
                    <a:p>
                      <a:pPr>
                        <a:buNone/>
                      </a:pPr>
                      <a:r>
                        <a:rPr lang="en-US" altLang="zh-CN" sz="1400"/>
                        <a:t>                  </a:t>
                      </a:r>
                      <a:r>
                        <a:rPr lang="zh-CN" altLang="en-US" sz="1400"/>
                        <a:t>数据区</a:t>
                      </a:r>
                      <a:endParaRPr lang="zh-CN" altLang="en-US" sz="1400"/>
                    </a:p>
                  </a:txBody>
                  <a:tcPr/>
                </a:tc>
                <a:tc hMerge="1">
                  <a:tcPr/>
                </a:tc>
                <a:tc>
                  <a:txBody>
                    <a:bodyPr/>
                    <a:lstStyle/>
                    <a:p>
                      <a:pPr>
                        <a:buNone/>
                      </a:pPr>
                      <a:r>
                        <a:rPr lang="zh-CN" altLang="en-US" sz="1400"/>
                        <a:t>校验位</a:t>
                      </a:r>
                      <a:endParaRPr lang="zh-CN" altLang="en-US" sz="1400"/>
                    </a:p>
                  </a:txBody>
                  <a:tcPr/>
                </a:tc>
              </a:tr>
              <a:tr h="30480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响应类型</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认证结果</a:t>
                      </a:r>
                      <a:endParaRPr lang="zh-CN" altLang="en-US" sz="1200">
                        <a:sym typeface="+mn-ea"/>
                      </a:endParaRPr>
                    </a:p>
                  </a:txBody>
                  <a:tcPr/>
                </a:tc>
                <a:tc>
                  <a:txBody>
                    <a:bodyPr/>
                    <a:lstStyle/>
                    <a:p>
                      <a:pPr>
                        <a:buNone/>
                      </a:pPr>
                      <a:r>
                        <a:rPr lang="en-US" altLang="zh-CN" sz="1200"/>
                        <a:t>CRC8</a:t>
                      </a:r>
                      <a:endParaRPr lang="en-US" altLang="zh-CN" sz="1200"/>
                    </a:p>
                  </a:txBody>
                  <a:tcPr/>
                </a:tc>
              </a:tr>
              <a:tr h="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r>
              <a:tr h="640080">
                <a:tc>
                  <a:txBody>
                    <a:bodyPr/>
                    <a:lstStyle/>
                    <a:p>
                      <a:pPr>
                        <a:buNone/>
                      </a:pPr>
                      <a:r>
                        <a:rPr lang="zh-CN" altLang="en-US" sz="1400"/>
                        <a:t>值</a:t>
                      </a:r>
                      <a:r>
                        <a:rPr lang="en-US" altLang="zh-CN" sz="1400">
                          <a:sym typeface="+mn-ea"/>
                        </a:rPr>
                        <a:t> </a:t>
                      </a:r>
                      <a:endParaRPr lang="en-US" altLang="zh-CN" sz="1400">
                        <a:sym typeface="+mn-ea"/>
                      </a:endParaRPr>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0xAA55</a:t>
                      </a:r>
                      <a:endParaRPr lang="zh-CN" altLang="en-US" sz="1200"/>
                    </a:p>
                  </a:txBody>
                  <a:tcPr/>
                </a:tc>
                <a:tc>
                  <a:txBody>
                    <a:bodyPr/>
                    <a:lstStyle/>
                    <a:p>
                      <a:pPr>
                        <a:buNone/>
                      </a:pPr>
                      <a:r>
                        <a:rPr lang="en-US" altLang="zh-CN" sz="1200"/>
                        <a:t>2</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sz="1200">
                          <a:ea typeface="宋体" panose="02010600030101010101" pitchFamily="2" charset="-122"/>
                        </a:rPr>
                        <a:t>0x11</a:t>
                      </a:r>
                      <a:r>
                        <a:rPr lang="zh-CN" altLang="en-US" sz="1200">
                          <a:ea typeface="宋体" panose="02010600030101010101" pitchFamily="2" charset="-122"/>
                        </a:rPr>
                        <a:t>（登录）</a:t>
                      </a:r>
                      <a:endParaRPr lang="zh-CN"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1</a:t>
                      </a:r>
                      <a:r>
                        <a:rPr lang="zh-CN" altLang="en-US" sz="1200">
                          <a:ea typeface="宋体" panose="02010600030101010101" pitchFamily="2" charset="-122"/>
                        </a:rPr>
                        <a:t>：激活成功</a:t>
                      </a:r>
                      <a:endParaRPr lang="zh-CN" altLang="en-US" sz="1200">
                        <a:ea typeface="宋体" panose="02010600030101010101" pitchFamily="2" charset="-122"/>
                      </a:endParaRPr>
                    </a:p>
                    <a:p>
                      <a:pPr>
                        <a:buNone/>
                      </a:pPr>
                      <a:r>
                        <a:rPr lang="en-US" altLang="zh-CN" sz="1200">
                          <a:ea typeface="宋体" panose="02010600030101010101" pitchFamily="2" charset="-122"/>
                        </a:rPr>
                        <a:t>2</a:t>
                      </a:r>
                      <a:r>
                        <a:rPr lang="zh-CN" altLang="en-US" sz="1200">
                          <a:ea typeface="宋体" panose="02010600030101010101" pitchFamily="2" charset="-122"/>
                        </a:rPr>
                        <a:t>：激活失败</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graphicFrame>
        <p:nvGraphicFramePr>
          <p:cNvPr id="2" name="表格 1"/>
          <p:cNvGraphicFramePr/>
          <p:nvPr/>
        </p:nvGraphicFramePr>
        <p:xfrm>
          <a:off x="1040130" y="3388360"/>
          <a:ext cx="9067166" cy="822960"/>
        </p:xfrm>
        <a:graphic>
          <a:graphicData uri="http://schemas.openxmlformats.org/drawingml/2006/table">
            <a:tbl>
              <a:tblPr firstRow="1" bandRow="1">
                <a:tableStyleId>{5C22544A-7EE6-4342-B048-85BDC9FD1C3A}</a:tableStyleId>
              </a:tblPr>
              <a:tblGrid>
                <a:gridCol w="1093470"/>
                <a:gridCol w="628650"/>
                <a:gridCol w="661035"/>
                <a:gridCol w="934086"/>
                <a:gridCol w="772795"/>
                <a:gridCol w="768985"/>
                <a:gridCol w="896620"/>
                <a:gridCol w="572770"/>
                <a:gridCol w="1005840"/>
                <a:gridCol w="802005"/>
                <a:gridCol w="930910"/>
              </a:tblGrid>
              <a:tr h="518160">
                <a:tc>
                  <a:txBody>
                    <a:bodyPr/>
                    <a:lstStyle/>
                    <a:p>
                      <a:pPr>
                        <a:buNone/>
                      </a:pPr>
                      <a:r>
                        <a:rPr lang="zh-CN" altLang="en-US" sz="1400">
                          <a:sym typeface="+mn-ea"/>
                        </a:rPr>
                        <a:t>字段</a:t>
                      </a:r>
                      <a:endParaRPr lang="zh-CN" altLang="en-US" sz="1400">
                        <a:sym typeface="+mn-ea"/>
                      </a:endParaRPr>
                    </a:p>
                  </a:txBody>
                  <a:tcPr/>
                </a:tc>
                <a:tc>
                  <a:txBody>
                    <a:bodyPr/>
                    <a:lstStyle/>
                    <a:p>
                      <a:pPr>
                        <a:buNone/>
                      </a:pPr>
                      <a:r>
                        <a:rPr lang="zh-CN" altLang="en-US" sz="1400">
                          <a:sym typeface="+mn-ea"/>
                        </a:rPr>
                        <a:t>车辆</a:t>
                      </a:r>
                      <a:r>
                        <a:rPr lang="en-US" altLang="zh-CN" sz="1400">
                          <a:sym typeface="+mn-ea"/>
                        </a:rPr>
                        <a:t>ID</a:t>
                      </a:r>
                      <a:endParaRPr lang="en-US" altLang="zh-CN" sz="1400">
                        <a:sym typeface="+mn-ea"/>
                      </a:endParaRPr>
                    </a:p>
                  </a:txBody>
                  <a:tcPr/>
                </a:tc>
                <a:tc>
                  <a:txBody>
                    <a:bodyPr/>
                    <a:lstStyle/>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tc>
                <a:tc>
                  <a:txBody>
                    <a:bodyPr/>
                    <a:lstStyle/>
                    <a:p>
                      <a:pPr marL="0" marR="0" algn="l" rtl="0" eaLnBrk="1" fontAlgn="auto" latinLnBrk="0" hangingPunct="1">
                        <a:buNone/>
                      </a:pPr>
                      <a:r>
                        <a:rPr lang="zh-CN" altLang="en-US" sz="1400" b="1">
                          <a:solidFill>
                            <a:schemeClr val="lt1"/>
                          </a:solidFill>
                          <a:cs typeface="+mn-ea"/>
                        </a:rPr>
                        <a:t>授权凭证有效期</a:t>
                      </a:r>
                      <a:endParaRPr lang="zh-CN" altLang="en-US" sz="1400" b="1">
                        <a:solidFill>
                          <a:schemeClr val="lt1"/>
                        </a:solidFill>
                        <a:cs typeface="+mn-ea"/>
                      </a:endParaRPr>
                    </a:p>
                  </a:txBody>
                  <a:tcPr/>
                </a:tc>
                <a:tc>
                  <a:txBody>
                    <a:bodyPr/>
                    <a:lstStyle/>
                    <a:p>
                      <a:pPr>
                        <a:buNone/>
                      </a:pPr>
                      <a:r>
                        <a:rPr lang="zh-CN" altLang="en-US" sz="1400">
                          <a:sym typeface="+mn-ea"/>
                        </a:rPr>
                        <a:t>用户</a:t>
                      </a:r>
                      <a:r>
                        <a:rPr lang="en-US" altLang="zh-CN" sz="1400">
                          <a:sym typeface="+mn-ea"/>
                        </a:rPr>
                        <a:t>ID</a:t>
                      </a:r>
                      <a:endParaRPr lang="en-US" altLang="zh-CN" sz="1400">
                        <a:sym typeface="+mn-ea"/>
                      </a:endParaRPr>
                    </a:p>
                  </a:txBody>
                  <a:tcPr/>
                </a:tc>
                <a:tc>
                  <a:txBody>
                    <a:bodyPr/>
                    <a:lstStyle/>
                    <a:p>
                      <a:pPr>
                        <a:buNone/>
                      </a:pPr>
                      <a:r>
                        <a:rPr lang="zh-CN" altLang="en-US" sz="1400"/>
                        <a:t>钥匙</a:t>
                      </a:r>
                      <a:r>
                        <a:rPr lang="en-US" altLang="zh-CN" sz="1400"/>
                        <a:t>ID</a:t>
                      </a:r>
                      <a:endParaRPr lang="en-US" altLang="zh-CN" sz="1400"/>
                    </a:p>
                  </a:txBody>
                  <a:tcPr/>
                </a:tc>
                <a:tc>
                  <a:txBody>
                    <a:bodyPr/>
                    <a:lstStyle/>
                    <a:p>
                      <a:pPr>
                        <a:buNone/>
                      </a:pPr>
                      <a:r>
                        <a:rPr lang="zh-CN" altLang="en-US" sz="1400"/>
                        <a:t>钥匙类型</a:t>
                      </a:r>
                      <a:endParaRPr lang="zh-CN" altLang="en-US" sz="1400"/>
                    </a:p>
                  </a:txBody>
                  <a:tcPr/>
                </a:tc>
                <a:tc>
                  <a:txBody>
                    <a:bodyPr/>
                    <a:lstStyle/>
                    <a:p>
                      <a:pPr>
                        <a:buNone/>
                      </a:pPr>
                      <a:r>
                        <a:rPr lang="en-US" altLang="zh-CN" sz="1400"/>
                        <a:t>KEY</a:t>
                      </a:r>
                      <a:endParaRPr lang="en-US" altLang="zh-CN" sz="1400"/>
                    </a:p>
                  </a:txBody>
                  <a:tcPr/>
                </a:tc>
                <a:tc>
                  <a:txBody>
                    <a:bodyPr/>
                    <a:lstStyle/>
                    <a:p>
                      <a:pPr>
                        <a:buNone/>
                      </a:pPr>
                      <a:r>
                        <a:rPr lang="zh-CN" altLang="en-US" sz="1400"/>
                        <a:t>开始时间</a:t>
                      </a:r>
                      <a:endParaRPr lang="zh-CN" altLang="en-US" sz="1400"/>
                    </a:p>
                  </a:txBody>
                  <a:tcPr/>
                </a:tc>
                <a:tc>
                  <a:txBody>
                    <a:bodyPr/>
                    <a:lstStyle/>
                    <a:p>
                      <a:pPr>
                        <a:buNone/>
                      </a:pPr>
                      <a:r>
                        <a:rPr lang="zh-CN" altLang="en-US" sz="1400"/>
                        <a:t>结束时间</a:t>
                      </a:r>
                      <a:endParaRPr lang="zh-CN" altLang="en-US" sz="1400"/>
                    </a:p>
                  </a:txBody>
                  <a:tcPr/>
                </a:tc>
                <a:tc>
                  <a:txBody>
                    <a:bodyPr/>
                    <a:lstStyle/>
                    <a:p>
                      <a:pPr>
                        <a:buNone/>
                      </a:pPr>
                      <a:r>
                        <a:rPr lang="zh-CN" altLang="en-US" sz="1400"/>
                        <a:t>功能权限</a:t>
                      </a:r>
                      <a:endParaRPr lang="zh-CN" altLang="en-US" sz="1400"/>
                    </a:p>
                  </a:txBody>
                  <a:tcPr/>
                </a:tc>
              </a:tr>
              <a:tr h="274320">
                <a:tc>
                  <a:txBody>
                    <a:bodyPr/>
                    <a:lstStyle/>
                    <a:p>
                      <a:pPr marL="0" marR="0" algn="l" rtl="0" eaLnBrk="1" fontAlgn="auto" latinLnBrk="0" hangingPunct="1">
                        <a:buNone/>
                      </a:pPr>
                      <a:r>
                        <a:rPr lang="zh-CN" altLang="en-US" sz="1200">
                          <a:cs typeface="+mn-ea"/>
                        </a:rPr>
                        <a:t>长度（byte）</a:t>
                      </a:r>
                      <a:endParaRPr lang="zh-CN" altLang="en-US" sz="1200">
                        <a:cs typeface="+mn-ea"/>
                      </a:endParaRPr>
                    </a:p>
                  </a:txBody>
                  <a:tcPr/>
                </a:tc>
                <a:tc>
                  <a:txBody>
                    <a:bodyPr/>
                    <a:lstStyle/>
                    <a:p>
                      <a:pPr marL="0" marR="0" algn="l" rtl="0" eaLnBrk="1" fontAlgn="auto" latinLnBrk="0" hangingPunct="1">
                        <a:buNone/>
                      </a:pPr>
                      <a:r>
                        <a:rPr lang="en-US" altLang="zh-CN" sz="1200">
                          <a:cs typeface="+mn-ea"/>
                        </a:rPr>
                        <a:t>17</a:t>
                      </a:r>
                      <a:endParaRPr lang="en-US" altLang="zh-CN" sz="1200">
                        <a:cs typeface="+mn-ea"/>
                      </a:endParaRPr>
                    </a:p>
                  </a:txBody>
                  <a:tcPr/>
                </a:tc>
                <a:tc>
                  <a:txBody>
                    <a:bodyPr/>
                    <a:lstStyle/>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lstStyle/>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lstStyle/>
                    <a:p>
                      <a:pPr marL="0" marR="0" algn="l" rtl="0" eaLnBrk="1" fontAlgn="auto" latinLnBrk="0" hangingPunct="1">
                        <a:buNone/>
                      </a:pPr>
                      <a:r>
                        <a:rPr lang="en-US" altLang="zh-CN" sz="1200">
                          <a:cs typeface="+mn-ea"/>
                        </a:rPr>
                        <a:t>8</a:t>
                      </a:r>
                      <a:endParaRPr lang="en-US" altLang="zh-CN" sz="1200">
                        <a:cs typeface="+mn-ea"/>
                      </a:endParaRPr>
                    </a:p>
                  </a:txBody>
                  <a:tcPr/>
                </a:tc>
                <a:tc>
                  <a:txBody>
                    <a:bodyPr/>
                    <a:lstStyle/>
                    <a:p>
                      <a:pPr marL="0" marR="0" algn="l" rtl="0" eaLnBrk="1" fontAlgn="auto" latinLnBrk="0" hangingPunct="1">
                        <a:buNone/>
                      </a:pPr>
                      <a:r>
                        <a:rPr lang="en-US" sz="1200">
                          <a:cs typeface="+mn-ea"/>
                        </a:rPr>
                        <a:t>8</a:t>
                      </a:r>
                      <a:endParaRPr lang="en-US" sz="1200">
                        <a:cs typeface="+mn-ea"/>
                      </a:endParaRPr>
                    </a:p>
                  </a:txBody>
                  <a:tcPr/>
                </a:tc>
                <a:tc>
                  <a:txBody>
                    <a:bodyPr/>
                    <a:lstStyle/>
                    <a:p>
                      <a:pPr marL="0" marR="0" algn="l" rtl="0" eaLnBrk="1" fontAlgn="auto" latinLnBrk="0" hangingPunct="1">
                        <a:buNone/>
                      </a:pPr>
                      <a:r>
                        <a:rPr lang="zh-CN" altLang="en-US" sz="1200">
                          <a:cs typeface="+mn-ea"/>
                        </a:rPr>
                        <a:t>1</a:t>
                      </a:r>
                      <a:endParaRPr lang="zh-CN" altLang="en-US" sz="1200">
                        <a:cs typeface="+mn-ea"/>
                      </a:endParaRPr>
                    </a:p>
                  </a:txBody>
                  <a:tcPr/>
                </a:tc>
                <a:tc>
                  <a:txBody>
                    <a:bodyPr/>
                    <a:lstStyle/>
                    <a:p>
                      <a:pPr marL="0" marR="0" algn="l" rtl="0" eaLnBrk="1" fontAlgn="auto" latinLnBrk="0" hangingPunct="1">
                        <a:buNone/>
                      </a:pPr>
                      <a:r>
                        <a:rPr lang="en-US" altLang="zh-CN" sz="1200">
                          <a:cs typeface="+mn-ea"/>
                        </a:rPr>
                        <a:t>113</a:t>
                      </a:r>
                      <a:endParaRPr lang="en-US" altLang="zh-CN" sz="1200">
                        <a:cs typeface="+mn-ea"/>
                      </a:endParaRPr>
                    </a:p>
                  </a:txBody>
                  <a:tcPr/>
                </a:tc>
                <a:tc>
                  <a:txBody>
                    <a:bodyPr/>
                    <a:lstStyle/>
                    <a:p>
                      <a:pPr marL="0" marR="0" algn="l" rtl="0" eaLnBrk="1" fontAlgn="auto" latinLnBrk="0" hangingPunct="1">
                        <a:buNone/>
                      </a:pPr>
                      <a:r>
                        <a:rPr lang="zh-CN" altLang="en-US" sz="1200">
                          <a:cs typeface="+mn-ea"/>
                        </a:rPr>
                        <a:t>4（时间戳）</a:t>
                      </a:r>
                      <a:endParaRPr lang="zh-CN" altLang="en-US" sz="1200">
                        <a:cs typeface="+mn-ea"/>
                      </a:endParaRPr>
                    </a:p>
                  </a:txBody>
                  <a:tcPr/>
                </a:tc>
                <a:tc>
                  <a:txBody>
                    <a:bodyPr/>
                    <a:lstStyle/>
                    <a:p>
                      <a:pPr marL="0" marR="0" algn="l" rtl="0" eaLnBrk="1" fontAlgn="auto" latinLnBrk="0" hangingPunct="1">
                        <a:buNone/>
                      </a:pPr>
                      <a:r>
                        <a:rPr lang="zh-CN" altLang="en-US" sz="1200">
                          <a:cs typeface="+mn-ea"/>
                        </a:rPr>
                        <a:t>4</a:t>
                      </a:r>
                      <a:endParaRPr lang="zh-CN" altLang="en-US" sz="1200">
                        <a:cs typeface="+mn-ea"/>
                      </a:endParaRPr>
                    </a:p>
                  </a:txBody>
                  <a:tcPr/>
                </a:tc>
                <a:tc>
                  <a:txBody>
                    <a:bodyPr/>
                    <a:lstStyle/>
                    <a:p>
                      <a:pPr marL="0" marR="0" algn="l" rtl="0" eaLnBrk="1" fontAlgn="auto" latinLnBrk="0" hangingPunct="1">
                        <a:buNone/>
                      </a:pPr>
                      <a:r>
                        <a:rPr lang="zh-CN" altLang="en-US" sz="1200">
                          <a:cs typeface="+mn-ea"/>
                        </a:rPr>
                        <a:t>8</a:t>
                      </a:r>
                      <a:endParaRPr lang="zh-CN" altLang="en-US" sz="1200">
                        <a:cs typeface="+mn-ea"/>
                      </a:endParaRPr>
                    </a:p>
                  </a:txBody>
                  <a:tcPr/>
                </a:tc>
              </a:tr>
            </a:tbl>
          </a:graphicData>
        </a:graphic>
      </p:graphicFrame>
      <p:sp>
        <p:nvSpPr>
          <p:cNvPr id="14" name="下箭头 13"/>
          <p:cNvSpPr/>
          <p:nvPr/>
        </p:nvSpPr>
        <p:spPr>
          <a:xfrm>
            <a:off x="9232900" y="2303145"/>
            <a:ext cx="675005" cy="316230"/>
          </a:xfrm>
          <a:prstGeom prst="down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9462770" y="2736215"/>
            <a:ext cx="1504315" cy="369570"/>
          </a:xfrm>
          <a:prstGeom prst="rect">
            <a:avLst/>
          </a:prstGeom>
          <a:solidFill>
            <a:schemeClr val="accent1">
              <a:lumMod val="20000"/>
              <a:lumOff val="80000"/>
            </a:schemeClr>
          </a:solidFill>
          <a:ln w="9525" algn="ctr">
            <a:solidFill>
              <a:schemeClr val="tx1">
                <a:lumMod val="50000"/>
                <a:lumOff val="50000"/>
              </a:schemeClr>
            </a:solidFill>
            <a:round/>
          </a:ln>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激活数据包，</a:t>
            </a:r>
            <a:r>
              <a:rPr lang="en-US" altLang="zh-CN" sz="1000" dirty="0">
                <a:solidFill>
                  <a:schemeClr val="tx1"/>
                </a:solidFill>
                <a:latin typeface="微软雅黑" panose="020B0503020204020204" pitchFamily="34" charset="-122"/>
                <a:ea typeface="微软雅黑" panose="020B0503020204020204" pitchFamily="34" charset="-122"/>
              </a:rPr>
              <a:t>TBOX</a:t>
            </a:r>
            <a:r>
              <a:rPr lang="zh-CN" altLang="en-US" sz="1000" dirty="0">
                <a:solidFill>
                  <a:schemeClr val="tx1"/>
                </a:solidFill>
                <a:latin typeface="微软雅黑" panose="020B0503020204020204" pitchFamily="34" charset="-122"/>
                <a:ea typeface="微软雅黑" panose="020B0503020204020204" pitchFamily="34" charset="-122"/>
              </a:rPr>
              <a:t>公钥加密</a:t>
            </a:r>
            <a:r>
              <a:rPr lang="en-US" altLang="zh-CN" sz="1000" dirty="0">
                <a:solidFill>
                  <a:schemeClr val="tx1"/>
                </a:solidFill>
                <a:latin typeface="微软雅黑" panose="020B0503020204020204" pitchFamily="34" charset="-122"/>
                <a:ea typeface="微软雅黑" panose="020B0503020204020204" pitchFamily="34" charset="-122"/>
              </a:rPr>
              <a:t>-&gt;370 byte</a:t>
            </a:r>
            <a:endParaRPr lang="en-US" altLang="zh-CN" sz="10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endCxn id="17" idx="1"/>
          </p:cNvCxnSpPr>
          <p:nvPr/>
        </p:nvCxnSpPr>
        <p:spPr>
          <a:xfrm flipV="1">
            <a:off x="8579485" y="2921000"/>
            <a:ext cx="88328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0"/>
          </p:cNvCxnSpPr>
          <p:nvPr/>
        </p:nvCxnSpPr>
        <p:spPr>
          <a:xfrm flipH="1" flipV="1">
            <a:off x="10017760" y="2127250"/>
            <a:ext cx="197485" cy="608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 name="表格 5"/>
          <p:cNvGraphicFramePr/>
          <p:nvPr/>
        </p:nvGraphicFramePr>
        <p:xfrm>
          <a:off x="3226435" y="2496185"/>
          <a:ext cx="5353050" cy="609600"/>
        </p:xfrm>
        <a:graphic>
          <a:graphicData uri="http://schemas.openxmlformats.org/drawingml/2006/table">
            <a:tbl>
              <a:tblPr firstRow="1" bandRow="1">
                <a:tableStyleId>{5C22544A-7EE6-4342-B048-85BDC9FD1C3A}</a:tableStyleId>
              </a:tblPr>
              <a:tblGrid>
                <a:gridCol w="846455"/>
                <a:gridCol w="989330"/>
                <a:gridCol w="1148715"/>
                <a:gridCol w="1057910"/>
                <a:gridCol w="1310640"/>
              </a:tblGrid>
              <a:tr h="146050">
                <a:tc>
                  <a:txBody>
                    <a:bodyPr/>
                    <a:lstStyle/>
                    <a:p>
                      <a:pPr marL="0" marR="0" algn="l" rtl="0" eaLnBrk="1" fontAlgn="auto" latinLnBrk="0" hangingPunct="1">
                        <a:buNone/>
                      </a:pPr>
                      <a:r>
                        <a:rPr lang="zh-CN" altLang="en-US" sz="1400" b="1">
                          <a:solidFill>
                            <a:schemeClr val="lt1"/>
                          </a:solidFill>
                          <a:cs typeface="+mn-ea"/>
                          <a:sym typeface="+mn-ea"/>
                        </a:rPr>
                        <a:t>用户</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lstStyle/>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lstStyle/>
                    <a:p>
                      <a:pPr marL="0" marR="0" algn="l" rtl="0" eaLnBrk="1" fontAlgn="auto" latinLnBrk="0" hangingPunct="1">
                        <a:buNone/>
                      </a:pPr>
                      <a:r>
                        <a:rPr lang="zh-CN" altLang="en-US" sz="1400" b="1">
                          <a:solidFill>
                            <a:schemeClr val="lt1"/>
                          </a:solidFill>
                          <a:cs typeface="+mn-ea"/>
                        </a:rPr>
                        <a:t>车端随机数</a:t>
                      </a:r>
                      <a:endParaRPr lang="zh-CN" altLang="en-US" sz="1400" b="1">
                        <a:solidFill>
                          <a:schemeClr val="lt1"/>
                        </a:solidFill>
                        <a:cs typeface="+mn-ea"/>
                      </a:endParaRPr>
                    </a:p>
                  </a:txBody>
                  <a:tcPr>
                    <a:solidFill>
                      <a:srgbClr val="4F81BD"/>
                    </a:solidFill>
                  </a:tcPr>
                </a:tc>
                <a:tc>
                  <a:txBody>
                    <a:bodyPr/>
                    <a:lstStyle/>
                    <a:p>
                      <a:pPr marL="0" marR="0" algn="l" rtl="0" eaLnBrk="1" fontAlgn="auto" latinLnBrk="0" hangingPunct="1">
                        <a:buNone/>
                      </a:pPr>
                      <a:r>
                        <a:rPr lang="zh-CN" altLang="en-US" sz="1400" b="1">
                          <a:solidFill>
                            <a:schemeClr val="lt1"/>
                          </a:solidFill>
                          <a:cs typeface="+mn-ea"/>
                        </a:rPr>
                        <a:t>授权凭证</a:t>
                      </a:r>
                      <a:endParaRPr lang="zh-CN" altLang="en-US" sz="1400" b="1">
                        <a:solidFill>
                          <a:schemeClr val="lt1"/>
                        </a:solidFill>
                        <a:cs typeface="+mn-ea"/>
                      </a:endParaRPr>
                    </a:p>
                  </a:txBody>
                  <a:tcPr>
                    <a:solidFill>
                      <a:srgbClr val="4F81BD"/>
                    </a:solidFill>
                  </a:tcPr>
                </a:tc>
                <a:tc>
                  <a:txBody>
                    <a:bodyPr/>
                    <a:lstStyle/>
                    <a:p>
                      <a:pPr marL="0" marR="0" algn="l" rtl="0" eaLnBrk="1" fontAlgn="auto" latinLnBrk="0" hangingPunct="1">
                        <a:buNone/>
                      </a:pPr>
                      <a:r>
                        <a:rPr lang="zh-CN" altLang="en-US" sz="1400" b="1">
                          <a:solidFill>
                            <a:schemeClr val="lt1"/>
                          </a:solidFill>
                          <a:cs typeface="+mn-ea"/>
                          <a:sym typeface="+mn-ea"/>
                        </a:rPr>
                        <a:t>授权凭证签名</a:t>
                      </a:r>
                      <a:endParaRPr lang="zh-CN" altLang="en-US" sz="1400" b="1">
                        <a:solidFill>
                          <a:schemeClr val="lt1"/>
                        </a:solidFill>
                        <a:cs typeface="+mn-ea"/>
                      </a:endParaRPr>
                    </a:p>
                  </a:txBody>
                  <a:tcPr>
                    <a:solidFill>
                      <a:srgbClr val="4F81BD"/>
                    </a:solidFill>
                  </a:tcPr>
                </a:tc>
              </a:tr>
              <a:tr h="0">
                <a:tc>
                  <a:txBody>
                    <a:bodyPr/>
                    <a:lstStyle/>
                    <a:p>
                      <a:pPr algn="ctr">
                        <a:buNone/>
                      </a:pPr>
                      <a:r>
                        <a:rPr lang="en-US" altLang="zh-CN" sz="1400">
                          <a:ea typeface="宋体" panose="02010600030101010101" pitchFamily="2" charset="-122"/>
                        </a:rPr>
                        <a:t>16</a:t>
                      </a:r>
                      <a:endParaRPr lang="en-US" altLang="zh-CN" sz="1400">
                        <a:ea typeface="宋体" panose="02010600030101010101" pitchFamily="2" charset="-122"/>
                      </a:endParaRPr>
                    </a:p>
                  </a:txBody>
                  <a:tcPr/>
                </a:tc>
                <a:tc>
                  <a:txBody>
                    <a:bodyPr/>
                    <a:lstStyle/>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lstStyle/>
                    <a:p>
                      <a:pPr algn="ctr">
                        <a:buNone/>
                      </a:pPr>
                      <a:r>
                        <a:rPr lang="en-US" altLang="zh-CN" sz="1400">
                          <a:solidFill>
                            <a:schemeClr val="tx1"/>
                          </a:solidFill>
                          <a:ea typeface="宋体" panose="02010600030101010101" pitchFamily="2" charset="-122"/>
                        </a:rPr>
                        <a:t>10</a:t>
                      </a:r>
                      <a:endParaRPr lang="en-US" altLang="zh-CN" sz="1400">
                        <a:solidFill>
                          <a:schemeClr val="tx1"/>
                        </a:solidFill>
                        <a:ea typeface="宋体" panose="02010600030101010101" pitchFamily="2" charset="-122"/>
                      </a:endParaRPr>
                    </a:p>
                  </a:txBody>
                  <a:tcPr/>
                </a:tc>
                <a:tc>
                  <a:txBody>
                    <a:bodyPr/>
                    <a:lstStyle/>
                    <a:p>
                      <a:pPr algn="ctr">
                        <a:buNone/>
                      </a:pPr>
                      <a:r>
                        <a:rPr lang="en-US" altLang="en-US" sz="1400">
                          <a:ea typeface="宋体" panose="02010600030101010101" pitchFamily="2" charset="-122"/>
                        </a:rPr>
                        <a:t>276</a:t>
                      </a:r>
                      <a:endParaRPr lang="en-US" altLang="en-US" sz="1400">
                        <a:ea typeface="宋体" panose="02010600030101010101" pitchFamily="2" charset="-122"/>
                      </a:endParaRPr>
                    </a:p>
                  </a:txBody>
                  <a:tcPr/>
                </a:tc>
                <a:tc>
                  <a:txBody>
                    <a:bodyPr/>
                    <a:lstStyle/>
                    <a:p>
                      <a:pPr algn="ctr">
                        <a:buNone/>
                      </a:pPr>
                      <a:r>
                        <a:rPr lang="en-US" altLang="zh-CN" sz="1400">
                          <a:solidFill>
                            <a:schemeClr val="tx1"/>
                          </a:solidFill>
                          <a:ea typeface="宋体" panose="02010600030101010101" pitchFamily="2" charset="-122"/>
                        </a:rPr>
                        <a:t>64</a:t>
                      </a:r>
                      <a:endParaRPr lang="en-US" altLang="zh-CN" sz="1400">
                        <a:solidFill>
                          <a:schemeClr val="tx1"/>
                        </a:solidFill>
                        <a:ea typeface="宋体" panose="02010600030101010101" pitchFamily="2" charset="-122"/>
                      </a:endParaRPr>
                    </a:p>
                  </a:txBody>
                  <a:tcPr/>
                </a:tc>
              </a:tr>
            </a:tbl>
          </a:graphicData>
        </a:graphic>
      </p:graphicFrame>
      <p:sp>
        <p:nvSpPr>
          <p:cNvPr id="11" name="下箭头 10"/>
          <p:cNvSpPr/>
          <p:nvPr/>
        </p:nvSpPr>
        <p:spPr>
          <a:xfrm>
            <a:off x="6315075" y="3105785"/>
            <a:ext cx="675005" cy="210185"/>
          </a:xfrm>
          <a:prstGeom prst="down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0542905" y="3728720"/>
            <a:ext cx="1489075" cy="369570"/>
          </a:xfrm>
          <a:prstGeom prst="rect">
            <a:avLst/>
          </a:prstGeom>
          <a:solidFill>
            <a:schemeClr val="accent1">
              <a:lumMod val="20000"/>
              <a:lumOff val="80000"/>
            </a:schemeClr>
          </a:solidFill>
          <a:ln w="9525" algn="ctr">
            <a:solidFill>
              <a:schemeClr val="tx1">
                <a:lumMod val="50000"/>
                <a:lumOff val="50000"/>
              </a:schemeClr>
            </a:solidFill>
            <a:round/>
          </a:ln>
        </p:spPr>
        <p:txBody>
          <a:bodyPr wrap="square" lIns="0" tIns="0" rIns="0" bIns="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授权凭证</a:t>
            </a:r>
            <a:r>
              <a:rPr lang="en-US" altLang="zh-CN" sz="1000" dirty="0">
                <a:solidFill>
                  <a:schemeClr val="tx1"/>
                </a:solidFill>
                <a:latin typeface="微软雅黑" panose="020B0503020204020204" pitchFamily="34" charset="-122"/>
                <a:ea typeface="微软雅黑" panose="020B0503020204020204" pitchFamily="34" charset="-122"/>
              </a:rPr>
              <a:t>TBOX</a:t>
            </a:r>
            <a:r>
              <a:rPr lang="zh-CN" altLang="en-US" sz="1000" dirty="0">
                <a:solidFill>
                  <a:schemeClr val="tx1"/>
                </a:solidFill>
                <a:latin typeface="微软雅黑" panose="020B0503020204020204" pitchFamily="34" charset="-122"/>
                <a:ea typeface="微软雅黑" panose="020B0503020204020204" pitchFamily="34" charset="-122"/>
              </a:rPr>
              <a:t>公钥加密</a:t>
            </a:r>
            <a:r>
              <a:rPr lang="en-US" altLang="zh-CN" sz="1000" dirty="0">
                <a:solidFill>
                  <a:schemeClr val="tx1"/>
                </a:solidFill>
                <a:latin typeface="微软雅黑" panose="020B0503020204020204" pitchFamily="34" charset="-122"/>
                <a:ea typeface="微软雅黑" panose="020B0503020204020204" pitchFamily="34" charset="-122"/>
              </a:rPr>
              <a:t>-&gt;276byte</a:t>
            </a:r>
            <a:endParaRPr lang="en-US" altLang="zh-CN" sz="1000" dirty="0">
              <a:solidFill>
                <a:schemeClr val="tx1"/>
              </a:solidFill>
              <a:latin typeface="微软雅黑" panose="020B0503020204020204" pitchFamily="34" charset="-122"/>
              <a:ea typeface="微软雅黑" panose="020B0503020204020204" pitchFamily="34" charset="-122"/>
            </a:endParaRPr>
          </a:p>
        </p:txBody>
      </p:sp>
      <p:cxnSp>
        <p:nvCxnSpPr>
          <p:cNvPr id="16" name="直接箭头连接符 15"/>
          <p:cNvCxnSpPr>
            <a:endCxn id="15" idx="1"/>
          </p:cNvCxnSpPr>
          <p:nvPr/>
        </p:nvCxnSpPr>
        <p:spPr>
          <a:xfrm flipV="1">
            <a:off x="10191115" y="3913505"/>
            <a:ext cx="35179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37845" y="6322695"/>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492696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控制指令</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15</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1039495" y="931545"/>
          <a:ext cx="10750129" cy="1219200"/>
        </p:xfrm>
        <a:graphic>
          <a:graphicData uri="http://schemas.openxmlformats.org/drawingml/2006/table">
            <a:tbl>
              <a:tblPr firstRow="1" bandRow="1">
                <a:tableStyleId>{5C22544A-7EE6-4342-B048-85BDC9FD1C3A}</a:tableStyleId>
              </a:tblPr>
              <a:tblGrid>
                <a:gridCol w="1005840"/>
                <a:gridCol w="1000125"/>
                <a:gridCol w="823595"/>
                <a:gridCol w="822325"/>
                <a:gridCol w="660400"/>
                <a:gridCol w="812800"/>
                <a:gridCol w="1180465"/>
                <a:gridCol w="1300480"/>
                <a:gridCol w="2361779"/>
                <a:gridCol w="78232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buNone/>
                      </a:pPr>
                      <a:r>
                        <a:rPr lang="zh-CN" altLang="en-US" sz="1400"/>
                        <a:t>剩余帧数</a:t>
                      </a:r>
                      <a:endParaRPr lang="zh-CN" altLang="en-US" sz="1400"/>
                    </a:p>
                  </a:txBody>
                  <a:tcPr/>
                </a:tc>
                <a:tc>
                  <a:txBody>
                    <a:bodyPr/>
                    <a:lstStyle/>
                    <a:p>
                      <a:pPr>
                        <a:buNone/>
                      </a:pPr>
                      <a:r>
                        <a:rPr lang="zh-CN" altLang="en-US" sz="1400"/>
                        <a:t>数据长度</a:t>
                      </a:r>
                      <a:endParaRPr lang="zh-CN" altLang="en-US" sz="1400"/>
                    </a:p>
                  </a:txBody>
                  <a:tcPr/>
                </a:tc>
                <a:tc>
                  <a:txBody>
                    <a:bodyPr/>
                    <a:lstStyle/>
                    <a:p>
                      <a:pPr>
                        <a:buNone/>
                      </a:pPr>
                      <a:r>
                        <a:rPr lang="en-US" altLang="zh-CN" sz="1400"/>
                        <a:t>             </a:t>
                      </a:r>
                      <a:r>
                        <a:rPr lang="zh-CN" altLang="en-US" sz="1400"/>
                        <a:t>数据区</a:t>
                      </a:r>
                      <a:endParaRPr lang="zh-CN" altLang="en-US" sz="1400"/>
                    </a:p>
                  </a:txBody>
                  <a:tcPr/>
                </a:tc>
                <a:tc>
                  <a:txBody>
                    <a:bodyPr/>
                    <a:lstStyle/>
                    <a:p>
                      <a:pPr>
                        <a:buNone/>
                      </a:pPr>
                      <a:r>
                        <a:rPr lang="zh-CN" altLang="en-US" sz="1400"/>
                        <a:t>校验位</a:t>
                      </a:r>
                      <a:endParaRPr lang="zh-CN" altLang="en-US" sz="1400"/>
                    </a:p>
                  </a:txBody>
                  <a:tcPr/>
                </a:tc>
              </a:tr>
              <a:tr h="22225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endParaRPr lang="zh-CN" altLang="en-US" sz="1200"/>
                    </a:p>
                  </a:txBody>
                  <a:tcPr/>
                </a:tc>
                <a:tc>
                  <a:txBody>
                    <a:bodyPr/>
                    <a:lstStyle/>
                    <a:p>
                      <a:pPr>
                        <a:buNone/>
                      </a:pPr>
                      <a:r>
                        <a:rPr lang="en-US" altLang="zh-CN" sz="1200"/>
                        <a:t>CRC8</a:t>
                      </a:r>
                      <a:endParaRPr lang="en-US" altLang="zh-CN" sz="1200"/>
                    </a:p>
                  </a:txBody>
                  <a:tcPr/>
                </a:tc>
              </a:tr>
              <a:tr h="121285">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128</a:t>
                      </a:r>
                      <a:endParaRPr lang="en-US" altLang="zh-CN" sz="1200"/>
                    </a:p>
                  </a:txBody>
                  <a:tcPr/>
                </a:tc>
                <a:tc>
                  <a:txBody>
                    <a:bodyPr/>
                    <a:lstStyle/>
                    <a:p>
                      <a:pPr>
                        <a:buNone/>
                      </a:pPr>
                      <a:r>
                        <a:rPr lang="en-US" altLang="zh-CN" sz="1200"/>
                        <a:t>8</a:t>
                      </a:r>
                      <a:endParaRPr lang="en-US" altLang="zh-CN" sz="1200"/>
                    </a:p>
                  </a:txBody>
                  <a:tcPr/>
                </a:tc>
              </a:tr>
              <a:tr h="0">
                <a:tc>
                  <a:txBody>
                    <a:bodyPr/>
                    <a:lstStyle/>
                    <a:p>
                      <a:pPr>
                        <a:buNone/>
                      </a:pPr>
                      <a:r>
                        <a:rPr lang="zh-CN" altLang="en-US" sz="1400"/>
                        <a:t>值</a:t>
                      </a:r>
                      <a:endParaRPr lang="zh-CN" altLang="en-US" sz="1400"/>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0x55BB</a:t>
                      </a:r>
                      <a:endParaRPr lang="zh-CN" altLang="en-US" sz="1200"/>
                    </a:p>
                  </a:txBody>
                  <a:tcPr/>
                </a:tc>
                <a:tc>
                  <a:txBody>
                    <a:bodyPr/>
                    <a:lstStyle/>
                    <a:p>
                      <a:pPr>
                        <a:buNone/>
                      </a:pPr>
                      <a:r>
                        <a:rPr lang="en-US" altLang="zh-CN" sz="1200"/>
                        <a:t>0</a:t>
                      </a:r>
                      <a:endParaRPr lang="en-US" altLang="zh-CN" sz="1200"/>
                    </a:p>
                  </a:txBody>
                  <a:tcPr/>
                </a:tc>
                <a:tc>
                  <a:txBody>
                    <a:bodyPr/>
                    <a:lstStyle/>
                    <a:p>
                      <a:pPr>
                        <a:buNone/>
                      </a:pPr>
                      <a:r>
                        <a:rPr lang="en-US" altLang="zh-CN" sz="1200"/>
                        <a:t>1</a:t>
                      </a:r>
                      <a:endParaRPr lang="en-US" altLang="zh-CN" sz="1200"/>
                    </a:p>
                  </a:txBody>
                  <a:tcPr/>
                </a:tc>
                <a:tc>
                  <a:txBody>
                    <a:bodyPr/>
                    <a:lstStyle/>
                    <a:p>
                      <a:pPr>
                        <a:buNone/>
                      </a:pPr>
                      <a:r>
                        <a:rPr lang="en-US" altLang="zh-CN" sz="1200"/>
                        <a:t>1/2</a:t>
                      </a:r>
                      <a:endParaRPr lang="en-US" altLang="zh-CN" sz="1200"/>
                    </a:p>
                  </a:txBody>
                  <a:tcPr/>
                </a:tc>
                <a:tc>
                  <a:txBody>
                    <a:bodyPr/>
                    <a:lstStyle/>
                    <a:p>
                      <a:pPr>
                        <a:buNone/>
                      </a:pPr>
                      <a:r>
                        <a:rPr lang="en-US" altLang="zh-CN" sz="1200"/>
                        <a:t>1  (</a:t>
                      </a:r>
                      <a:r>
                        <a:rPr lang="zh-CN" altLang="en-US" sz="1200"/>
                        <a:t>加密</a:t>
                      </a:r>
                      <a:r>
                        <a:rPr lang="en-US" altLang="zh-CN" sz="1200"/>
                        <a:t>)</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a:t>
                      </a:r>
                      <a:endParaRPr lang="en-US" altLang="zh-CN" sz="1200"/>
                    </a:p>
                  </a:txBody>
                  <a:tcPr/>
                </a:tc>
                <a:tc>
                  <a:txBody>
                    <a:bodyPr/>
                    <a:lstStyle/>
                    <a:p>
                      <a:pPr>
                        <a:buNone/>
                      </a:pP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sp>
        <p:nvSpPr>
          <p:cNvPr id="10" name="文本框 9"/>
          <p:cNvSpPr txBox="1"/>
          <p:nvPr/>
        </p:nvSpPr>
        <p:spPr>
          <a:xfrm>
            <a:off x="8890" y="4879340"/>
            <a:ext cx="1014730" cy="922020"/>
          </a:xfrm>
          <a:prstGeom prst="rect">
            <a:avLst/>
          </a:prstGeom>
          <a:solidFill>
            <a:schemeClr val="accent6">
              <a:lumMod val="20000"/>
              <a:lumOff val="80000"/>
            </a:schemeClr>
          </a:solidFill>
        </p:spPr>
        <p:txBody>
          <a:bodyPr wrap="square" rtlCol="0">
            <a:spAutoFit/>
          </a:bodyPr>
          <a:lstStyle/>
          <a:p>
            <a:r>
              <a:rPr lang="zh-CN" altLang="en-US">
                <a:sym typeface="+mn-ea"/>
              </a:rPr>
              <a:t>蓝牙</a:t>
            </a:r>
            <a:r>
              <a:rPr lang="en-US" altLang="zh-CN">
                <a:sym typeface="+mn-ea"/>
              </a:rPr>
              <a:t>ECU</a:t>
            </a:r>
            <a:r>
              <a:rPr lang="zh-CN" altLang="en-US">
                <a:sym typeface="+mn-ea"/>
              </a:rPr>
              <a:t>  </a:t>
            </a:r>
            <a:r>
              <a:rPr lang="en-US" altLang="zh-CN"/>
              <a:t>-&gt; </a:t>
            </a:r>
            <a:r>
              <a:rPr lang="en-US" altLang="zh-CN">
                <a:sym typeface="+mn-ea"/>
              </a:rPr>
              <a:t>APP</a:t>
            </a:r>
            <a:endParaRPr lang="zh-CN" altLang="en-US"/>
          </a:p>
        </p:txBody>
      </p:sp>
      <p:sp>
        <p:nvSpPr>
          <p:cNvPr id="8" name="文本框 7"/>
          <p:cNvSpPr txBox="1"/>
          <p:nvPr/>
        </p:nvSpPr>
        <p:spPr>
          <a:xfrm>
            <a:off x="24765" y="931545"/>
            <a:ext cx="1015365" cy="922020"/>
          </a:xfrm>
          <a:prstGeom prst="rect">
            <a:avLst/>
          </a:prstGeom>
          <a:solidFill>
            <a:schemeClr val="accent6">
              <a:lumMod val="20000"/>
              <a:lumOff val="80000"/>
            </a:schemeClr>
          </a:solidFill>
        </p:spPr>
        <p:txBody>
          <a:bodyPr wrap="square" rtlCol="0">
            <a:spAutoFit/>
          </a:bodyPr>
          <a:lstStyle/>
          <a:p>
            <a:r>
              <a:rPr lang="en-US" altLang="zh-CN"/>
              <a:t>APP -&gt; </a:t>
            </a:r>
            <a:r>
              <a:rPr lang="zh-CN" altLang="en-US"/>
              <a:t>蓝牙</a:t>
            </a:r>
            <a:r>
              <a:rPr lang="en-US" altLang="zh-CN"/>
              <a:t>ECU</a:t>
            </a:r>
            <a:endParaRPr lang="en-US" altLang="zh-CN"/>
          </a:p>
        </p:txBody>
      </p:sp>
      <p:graphicFrame>
        <p:nvGraphicFramePr>
          <p:cNvPr id="19" name="表格 18"/>
          <p:cNvGraphicFramePr/>
          <p:nvPr/>
        </p:nvGraphicFramePr>
        <p:xfrm>
          <a:off x="1023620" y="4879340"/>
          <a:ext cx="10128877" cy="1784350"/>
        </p:xfrm>
        <a:graphic>
          <a:graphicData uri="http://schemas.openxmlformats.org/drawingml/2006/table">
            <a:tbl>
              <a:tblPr firstRow="1" bandRow="1">
                <a:tableStyleId>{5C22544A-7EE6-4342-B048-85BDC9FD1C3A}</a:tableStyleId>
              </a:tblPr>
              <a:tblGrid>
                <a:gridCol w="1011555"/>
                <a:gridCol w="977900"/>
                <a:gridCol w="810260"/>
                <a:gridCol w="776605"/>
                <a:gridCol w="672465"/>
                <a:gridCol w="789940"/>
                <a:gridCol w="1105535"/>
                <a:gridCol w="966470"/>
                <a:gridCol w="600075"/>
                <a:gridCol w="600075"/>
                <a:gridCol w="1037813"/>
                <a:gridCol w="780184"/>
              </a:tblGrid>
              <a:tr h="38227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lgn="ctr">
                        <a:buNone/>
                      </a:pPr>
                      <a:r>
                        <a:rPr lang="zh-CN" altLang="en-US" sz="1400"/>
                        <a:t>剩余帧数</a:t>
                      </a:r>
                      <a:endParaRPr lang="zh-CN" altLang="en-US" sz="1400"/>
                    </a:p>
                  </a:txBody>
                  <a:tcPr/>
                </a:tc>
                <a:tc>
                  <a:txBody>
                    <a:bodyPr/>
                    <a:lstStyle/>
                    <a:p>
                      <a:pPr algn="ctr">
                        <a:buNone/>
                      </a:pPr>
                      <a:r>
                        <a:rPr lang="zh-CN" altLang="en-US" sz="1400"/>
                        <a:t>数据长度</a:t>
                      </a:r>
                      <a:endParaRPr lang="zh-CN" altLang="en-US" sz="1400"/>
                    </a:p>
                  </a:txBody>
                  <a:tcPr/>
                </a:tc>
                <a:tc gridSpan="3">
                  <a:txBody>
                    <a:bodyPr/>
                    <a:lstStyle/>
                    <a:p>
                      <a:pPr>
                        <a:buNone/>
                      </a:pPr>
                      <a:r>
                        <a:rPr lang="en-US" altLang="zh-CN" sz="1400"/>
                        <a:t>                  </a:t>
                      </a:r>
                      <a:r>
                        <a:rPr lang="zh-CN" altLang="en-US" sz="1400"/>
                        <a:t>数据区</a:t>
                      </a:r>
                      <a:endParaRPr lang="zh-CN" altLang="en-US" sz="1400"/>
                    </a:p>
                  </a:txBody>
                  <a:tcPr/>
                </a:tc>
                <a:tc hMerge="1">
                  <a:tcPr/>
                </a:tc>
                <a:tc hMerge="1">
                  <a:tcPr/>
                </a:tc>
                <a:tc>
                  <a:txBody>
                    <a:bodyPr/>
                    <a:lstStyle/>
                    <a:p>
                      <a:pPr>
                        <a:buNone/>
                      </a:pPr>
                      <a:r>
                        <a:rPr lang="zh-CN" altLang="en-US" sz="1400"/>
                        <a:t>校验位</a:t>
                      </a:r>
                      <a:endParaRPr lang="zh-CN" altLang="en-US" sz="1400"/>
                    </a:p>
                  </a:txBody>
                  <a:tcPr/>
                </a:tc>
              </a:tr>
              <a:tr h="30480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响应类型</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指令内容</a:t>
                      </a:r>
                      <a:endParaRPr lang="zh-CN" altLang="en-US" sz="1200">
                        <a:sym typeface="+mn-ea"/>
                      </a:endParaRPr>
                    </a:p>
                  </a:txBody>
                  <a:tcPr/>
                </a:tc>
                <a:tc>
                  <a:txBody>
                    <a:bodyPr/>
                    <a:lstStyle/>
                    <a:p>
                      <a:pPr>
                        <a:buNone/>
                      </a:pPr>
                      <a:r>
                        <a:rPr lang="zh-CN" altLang="en-US" sz="1200">
                          <a:sym typeface="+mn-ea"/>
                        </a:rPr>
                        <a:t>认证结果</a:t>
                      </a:r>
                      <a:endParaRPr lang="zh-CN" altLang="en-US" sz="1200">
                        <a:sym typeface="+mn-ea"/>
                      </a:endParaRPr>
                    </a:p>
                  </a:txBody>
                  <a:tcPr/>
                </a:tc>
                <a:tc>
                  <a:txBody>
                    <a:bodyPr/>
                    <a:lstStyle/>
                    <a:p>
                      <a:pPr>
                        <a:buNone/>
                      </a:pPr>
                      <a:r>
                        <a:rPr lang="en-US" altLang="zh-CN" sz="1200"/>
                        <a:t>CRC8</a:t>
                      </a:r>
                      <a:endParaRPr lang="en-US" altLang="zh-CN" sz="1200"/>
                    </a:p>
                  </a:txBody>
                  <a:tcPr/>
                </a:tc>
              </a:tr>
              <a:tr h="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r>
              <a:tr h="640080">
                <a:tc>
                  <a:txBody>
                    <a:bodyPr/>
                    <a:lstStyle/>
                    <a:p>
                      <a:pPr>
                        <a:buNone/>
                      </a:pPr>
                      <a:r>
                        <a:rPr lang="zh-CN" altLang="en-US" sz="1400"/>
                        <a:t>值</a:t>
                      </a:r>
                      <a:r>
                        <a:rPr lang="en-US" altLang="zh-CN" sz="1400">
                          <a:sym typeface="+mn-ea"/>
                        </a:rPr>
                        <a:t> </a:t>
                      </a:r>
                      <a:endParaRPr lang="en-US" altLang="zh-CN" sz="1400">
                        <a:sym typeface="+mn-ea"/>
                      </a:endParaRPr>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0xAA55</a:t>
                      </a:r>
                      <a:endParaRPr lang="zh-CN" altLang="en-US" sz="1200"/>
                    </a:p>
                  </a:txBody>
                  <a:tcPr/>
                </a:tc>
                <a:tc>
                  <a:txBody>
                    <a:bodyPr/>
                    <a:lstStyle/>
                    <a:p>
                      <a:pPr>
                        <a:buNone/>
                      </a:pPr>
                      <a:r>
                        <a:rPr lang="en-US" altLang="zh-CN" sz="1200"/>
                        <a:t>2</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sz="1200">
                          <a:ea typeface="宋体" panose="02010600030101010101" pitchFamily="2" charset="-122"/>
                        </a:rPr>
                        <a:t>0x30</a:t>
                      </a:r>
                      <a:endParaRPr lang="en-US" sz="1200">
                        <a:ea typeface="宋体" panose="02010600030101010101" pitchFamily="2" charset="-122"/>
                      </a:endParaRPr>
                    </a:p>
                  </a:txBody>
                  <a:tcPr/>
                </a:tc>
                <a:tc>
                  <a:txBody>
                    <a:bodyPr/>
                    <a:lstStyle/>
                    <a:p>
                      <a:pPr>
                        <a:buNone/>
                      </a:pPr>
                      <a:r>
                        <a:rPr lang="en-US" altLang="en-US" sz="1200">
                          <a:ea typeface="宋体" panose="02010600030101010101" pitchFamily="2" charset="-122"/>
                        </a:rPr>
                        <a:t>..</a:t>
                      </a:r>
                      <a:endParaRPr lang="en-US"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1</a:t>
                      </a:r>
                      <a:r>
                        <a:rPr lang="zh-CN" altLang="en-US" sz="1200">
                          <a:ea typeface="宋体" panose="02010600030101010101" pitchFamily="2" charset="-122"/>
                        </a:rPr>
                        <a:t>：控制成功</a:t>
                      </a:r>
                      <a:endParaRPr lang="zh-CN" altLang="en-US" sz="1200">
                        <a:ea typeface="宋体" panose="02010600030101010101" pitchFamily="2" charset="-122"/>
                      </a:endParaRPr>
                    </a:p>
                    <a:p>
                      <a:pPr>
                        <a:buNone/>
                      </a:pPr>
                      <a:r>
                        <a:rPr lang="en-US" altLang="zh-CN" sz="1200">
                          <a:ea typeface="宋体" panose="02010600030101010101" pitchFamily="2" charset="-122"/>
                        </a:rPr>
                        <a:t>2</a:t>
                      </a:r>
                      <a:r>
                        <a:rPr lang="zh-CN" altLang="en-US" sz="1200">
                          <a:ea typeface="宋体" panose="02010600030101010101" pitchFamily="2" charset="-122"/>
                        </a:rPr>
                        <a:t>：控制失败</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sp>
        <p:nvSpPr>
          <p:cNvPr id="9" name="左大括号 8"/>
          <p:cNvSpPr/>
          <p:nvPr/>
        </p:nvSpPr>
        <p:spPr>
          <a:xfrm rot="16200000">
            <a:off x="3092450" y="2717165"/>
            <a:ext cx="292735" cy="1831340"/>
          </a:xfrm>
          <a:prstGeom prst="leftBrace">
            <a:avLst>
              <a:gd name="adj1" fmla="val 8333"/>
              <a:gd name="adj2" fmla="val 477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4314190" y="3779520"/>
            <a:ext cx="2875915" cy="521970"/>
          </a:xfrm>
          <a:prstGeom prst="rect">
            <a:avLst/>
          </a:prstGeom>
          <a:noFill/>
          <a:ln>
            <a:solidFill>
              <a:schemeClr val="accent1"/>
            </a:solidFill>
          </a:ln>
        </p:spPr>
        <p:txBody>
          <a:bodyPr wrap="square" rtlCol="0">
            <a:spAutoFit/>
          </a:bodyPr>
          <a:lstStyle/>
          <a:p>
            <a:r>
              <a:rPr lang="zh-CN" altLang="en-US" sz="1400"/>
              <a:t>数据区作为明文，用户</a:t>
            </a:r>
            <a:r>
              <a:rPr lang="en-US" altLang="zh-CN" sz="1400"/>
              <a:t>ID+KEYID</a:t>
            </a:r>
            <a:r>
              <a:rPr lang="zh-CN" altLang="en-US" sz="1400"/>
              <a:t>为</a:t>
            </a:r>
            <a:r>
              <a:rPr lang="en-US" altLang="zh-CN" sz="1400"/>
              <a:t>KEY</a:t>
            </a:r>
            <a:r>
              <a:rPr lang="zh-CN" altLang="en-US" sz="1400"/>
              <a:t>，生成</a:t>
            </a:r>
            <a:r>
              <a:rPr lang="en-US" altLang="zh-CN" sz="1400"/>
              <a:t>CMAC</a:t>
            </a:r>
            <a:r>
              <a:rPr lang="zh-CN" altLang="en-US" sz="1400"/>
              <a:t>，取</a:t>
            </a:r>
            <a:r>
              <a:rPr lang="en-US" altLang="zh-CN" sz="1400"/>
              <a:t>4byte</a:t>
            </a:r>
            <a:endParaRPr lang="en-US" altLang="zh-CN" sz="1400"/>
          </a:p>
        </p:txBody>
      </p:sp>
      <p:cxnSp>
        <p:nvCxnSpPr>
          <p:cNvPr id="12" name="肘形连接符 11"/>
          <p:cNvCxnSpPr>
            <a:stCxn id="9" idx="1"/>
            <a:endCxn id="11" idx="2"/>
          </p:cNvCxnSpPr>
          <p:nvPr/>
        </p:nvCxnSpPr>
        <p:spPr>
          <a:xfrm rot="5400000" flipV="1">
            <a:off x="4213860" y="2762885"/>
            <a:ext cx="521970" cy="2555240"/>
          </a:xfrm>
          <a:prstGeom prst="bentConnector3">
            <a:avLst>
              <a:gd name="adj1" fmla="val 14562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p:nvPr/>
        </p:nvGraphicFramePr>
        <p:xfrm>
          <a:off x="1023620" y="2267585"/>
          <a:ext cx="4431665" cy="1219200"/>
        </p:xfrm>
        <a:graphic>
          <a:graphicData uri="http://schemas.openxmlformats.org/drawingml/2006/table">
            <a:tbl>
              <a:tblPr firstRow="1" bandRow="1">
                <a:tableStyleId>{5C22544A-7EE6-4342-B048-85BDC9FD1C3A}</a:tableStyleId>
              </a:tblPr>
              <a:tblGrid>
                <a:gridCol w="1082675"/>
                <a:gridCol w="871220"/>
                <a:gridCol w="892810"/>
                <a:gridCol w="776605"/>
                <a:gridCol w="808355"/>
              </a:tblGrid>
              <a:tr h="304800">
                <a:tc>
                  <a:txBody>
                    <a:bodyPr/>
                    <a:lstStyle/>
                    <a:p>
                      <a:pPr algn="ctr">
                        <a:buNone/>
                      </a:pPr>
                      <a:r>
                        <a:rPr lang="zh-CN" altLang="en-US" sz="1400"/>
                        <a:t>字段</a:t>
                      </a:r>
                      <a:endParaRPr lang="zh-CN" altLang="en-US" sz="1400"/>
                    </a:p>
                  </a:txBody>
                  <a:tcPr/>
                </a:tc>
                <a:tc gridSpan="4">
                  <a:txBody>
                    <a:bodyPr/>
                    <a:lstStyle/>
                    <a:p>
                      <a:pPr>
                        <a:buNone/>
                      </a:pPr>
                      <a:r>
                        <a:rPr lang="en-US" altLang="zh-CN" sz="1400"/>
                        <a:t>             </a:t>
                      </a:r>
                      <a:r>
                        <a:rPr lang="zh-CN" altLang="en-US" sz="1400"/>
                        <a:t>数据区</a:t>
                      </a:r>
                      <a:endParaRPr lang="zh-CN" altLang="en-US" sz="1400"/>
                    </a:p>
                  </a:txBody>
                  <a:tcPr/>
                </a:tc>
                <a:tc hMerge="1">
                  <a:tcPr/>
                </a:tc>
                <a:tc hMerge="1">
                  <a:tcPr/>
                </a:tc>
                <a:tc hMerge="1">
                  <a:tcPr/>
                </a:tc>
              </a:tr>
              <a:tr h="0">
                <a:tc>
                  <a:txBody>
                    <a:bodyPr/>
                    <a:lstStyle/>
                    <a:p>
                      <a:pPr>
                        <a:buNone/>
                      </a:pPr>
                      <a:r>
                        <a:rPr lang="zh-CN" altLang="en-US" sz="1400"/>
                        <a:t>描述</a:t>
                      </a:r>
                      <a:endParaRPr lang="zh-CN" altLang="en-US" sz="1400"/>
                    </a:p>
                  </a:txBody>
                  <a:tcPr/>
                </a:tc>
                <a:tc>
                  <a:txBody>
                    <a:bodyPr/>
                    <a:lstStyle/>
                    <a:p>
                      <a:pPr>
                        <a:buNone/>
                      </a:pPr>
                      <a:r>
                        <a:rPr lang="zh-CN" altLang="en-US" sz="1200"/>
                        <a:t>业务指令</a:t>
                      </a:r>
                      <a:endParaRPr lang="zh-CN" altLang="en-US" sz="1200"/>
                    </a:p>
                  </a:txBody>
                  <a:tcPr/>
                </a:tc>
                <a:tc>
                  <a:txBody>
                    <a:bodyPr/>
                    <a:lstStyle/>
                    <a:p>
                      <a:pPr>
                        <a:buNone/>
                      </a:pPr>
                      <a:r>
                        <a:rPr lang="zh-CN" altLang="en-US" sz="1200"/>
                        <a:t>控车指令</a:t>
                      </a:r>
                      <a:endParaRPr lang="zh-CN" altLang="en-US" sz="1200"/>
                    </a:p>
                  </a:txBody>
                  <a:tcPr/>
                </a:tc>
                <a:tc>
                  <a:txBody>
                    <a:bodyPr/>
                    <a:lstStyle/>
                    <a:p>
                      <a:pPr>
                        <a:buNone/>
                      </a:pPr>
                      <a:r>
                        <a:rPr lang="zh-CN" altLang="en-US" sz="1200"/>
                        <a:t>序列号</a:t>
                      </a:r>
                      <a:endParaRPr lang="zh-CN" altLang="en-US" sz="1200"/>
                    </a:p>
                  </a:txBody>
                  <a:tcPr/>
                </a:tc>
                <a:tc>
                  <a:txBody>
                    <a:bodyPr/>
                    <a:lstStyle/>
                    <a:p>
                      <a:pPr>
                        <a:buNone/>
                      </a:pPr>
                      <a:r>
                        <a:rPr lang="en-US" altLang="zh-CN" sz="1200"/>
                        <a:t>CMAC</a:t>
                      </a:r>
                      <a:endParaRPr lang="en-US" altLang="zh-CN" sz="1200"/>
                    </a:p>
                  </a:txBody>
                  <a:tcPr/>
                </a:tc>
              </a:tr>
              <a:tr h="207010">
                <a:tc>
                  <a:txBody>
                    <a:bodyPr/>
                    <a:lstStyle/>
                    <a:p>
                      <a:pPr>
                        <a:buNone/>
                      </a:pPr>
                      <a:r>
                        <a:rPr lang="zh-CN" altLang="en-US" sz="1400"/>
                        <a:t>长度（位）</a:t>
                      </a:r>
                      <a:endParaRPr lang="zh-CN" altLang="en-US" sz="1400"/>
                    </a:p>
                  </a:txBody>
                  <a:tcPr/>
                </a:tc>
                <a:tc>
                  <a:txBody>
                    <a:bodyPr/>
                    <a:lstStyle/>
                    <a:p>
                      <a:pPr>
                        <a:buNone/>
                      </a:pPr>
                      <a:r>
                        <a:rPr lang="en-US" altLang="zh-CN" sz="1200"/>
                        <a:t>8</a:t>
                      </a:r>
                      <a:endParaRPr lang="en-US" altLang="zh-CN" sz="1200"/>
                    </a:p>
                  </a:txBody>
                  <a:tcPr/>
                </a:tc>
                <a:tc>
                  <a:txBody>
                    <a:bodyPr/>
                    <a:lstStyle/>
                    <a:p>
                      <a:pPr>
                        <a:buNone/>
                      </a:pPr>
                      <a:r>
                        <a:rPr lang="en-US" altLang="zh-CN" sz="1200">
                          <a:ea typeface="宋体" panose="02010600030101010101" pitchFamily="2" charset="-122"/>
                        </a:rPr>
                        <a:t>8</a:t>
                      </a:r>
                      <a:endParaRPr lang="en-US" altLang="zh-CN" sz="1200">
                        <a:ea typeface="宋体" panose="02010600030101010101" pitchFamily="2" charset="-122"/>
                      </a:endParaRPr>
                    </a:p>
                  </a:txBody>
                  <a:tcPr/>
                </a:tc>
                <a:tc>
                  <a:txBody>
                    <a:bodyPr/>
                    <a:lstStyle/>
                    <a:p>
                      <a:pPr>
                        <a:buNone/>
                      </a:pPr>
                      <a:r>
                        <a:rPr lang="en-US" altLang="zh-CN" sz="1200">
                          <a:ea typeface="宋体" panose="02010600030101010101" pitchFamily="2" charset="-122"/>
                        </a:rPr>
                        <a:t>32</a:t>
                      </a:r>
                      <a:endParaRPr lang="en-US" altLang="zh-CN" sz="1200">
                        <a:ea typeface="宋体" panose="02010600030101010101" pitchFamily="2" charset="-122"/>
                      </a:endParaRPr>
                    </a:p>
                  </a:txBody>
                  <a:tcPr/>
                </a:tc>
                <a:tc>
                  <a:txBody>
                    <a:bodyPr/>
                    <a:lstStyle/>
                    <a:p>
                      <a:pPr>
                        <a:buNone/>
                      </a:pPr>
                      <a:r>
                        <a:rPr lang="en-US" altLang="zh-CN" sz="1200">
                          <a:ea typeface="宋体" panose="02010600030101010101" pitchFamily="2" charset="-122"/>
                        </a:rPr>
                        <a:t>32</a:t>
                      </a:r>
                      <a:endParaRPr lang="en-US" altLang="zh-CN" sz="1200">
                        <a:ea typeface="宋体" panose="02010600030101010101" pitchFamily="2" charset="-122"/>
                      </a:endParaRPr>
                    </a:p>
                  </a:txBody>
                  <a:tcPr/>
                </a:tc>
              </a:tr>
              <a:tr h="0">
                <a:tc>
                  <a:txBody>
                    <a:bodyPr/>
                    <a:lstStyle/>
                    <a:p>
                      <a:pPr>
                        <a:buNone/>
                      </a:pPr>
                      <a:r>
                        <a:rPr lang="zh-CN" altLang="en-US" sz="1400"/>
                        <a:t>值</a:t>
                      </a:r>
                      <a:endParaRPr lang="zh-CN" altLang="en-US" sz="1400"/>
                    </a:p>
                  </a:txBody>
                  <a:tcPr/>
                </a:tc>
                <a:tc>
                  <a:txBody>
                    <a:bodyPr/>
                    <a:lstStyle/>
                    <a:p>
                      <a:pPr>
                        <a:buNone/>
                      </a:pPr>
                      <a:r>
                        <a:rPr lang="en-US" altLang="zh-CN" sz="1200"/>
                        <a:t>0x20</a:t>
                      </a:r>
                      <a:endParaRPr lang="zh-CN" altLang="en-US" sz="1200">
                        <a:ea typeface="宋体" panose="02010600030101010101" pitchFamily="2" charset="-122"/>
                      </a:endParaRPr>
                    </a:p>
                  </a:txBody>
                  <a:tcPr/>
                </a:tc>
                <a:tc gridSpan="3">
                  <a:txBody>
                    <a:bodyPr/>
                    <a:lstStyle/>
                    <a:p>
                      <a:pPr>
                        <a:buNone/>
                      </a:pPr>
                      <a:r>
                        <a:rPr lang="en-US" altLang="zh-CN" sz="1200"/>
                        <a:t>xxx</a:t>
                      </a:r>
                      <a:endParaRPr lang="en-US" altLang="zh-CN" sz="1200"/>
                    </a:p>
                  </a:txBody>
                  <a:tcPr/>
                </a:tc>
                <a:tc hMerge="1">
                  <a:tcPr/>
                </a:tc>
                <a:tc hMerge="1">
                  <a:tcPr/>
                </a:tc>
              </a:tr>
            </a:tbl>
          </a:graphicData>
        </a:graphic>
      </p:graphicFrame>
      <p:sp>
        <p:nvSpPr>
          <p:cNvPr id="17" name="矩形 16"/>
          <p:cNvSpPr/>
          <p:nvPr/>
        </p:nvSpPr>
        <p:spPr>
          <a:xfrm>
            <a:off x="6485255" y="2717165"/>
            <a:ext cx="1471295" cy="769620"/>
          </a:xfrm>
          <a:prstGeom prst="rect">
            <a:avLst/>
          </a:prstGeom>
          <a:solidFill>
            <a:schemeClr val="accent1">
              <a:lumMod val="20000"/>
              <a:lumOff val="80000"/>
            </a:schemeClr>
          </a:solidFill>
          <a:ln w="9525" algn="ctr">
            <a:solidFill>
              <a:schemeClr val="tx1">
                <a:lumMod val="50000"/>
                <a:lumOff val="50000"/>
              </a:schemeClr>
            </a:solidFill>
            <a:round/>
          </a:ln>
        </p:spPr>
        <p:txBody>
          <a:bodyPr wrap="square" lIns="0" tIns="0" rIns="0" bIns="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数据区用会话密钥加密后发送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flipV="1">
            <a:off x="4743450" y="3114040"/>
            <a:ext cx="2540" cy="64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下箭头 19"/>
          <p:cNvSpPr/>
          <p:nvPr/>
        </p:nvSpPr>
        <p:spPr>
          <a:xfrm rot="16200000">
            <a:off x="5666740" y="2802890"/>
            <a:ext cx="675005" cy="503555"/>
          </a:xfrm>
          <a:prstGeom prst="down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1" name="肘形连接符 20"/>
          <p:cNvCxnSpPr>
            <a:stCxn id="17" idx="3"/>
          </p:cNvCxnSpPr>
          <p:nvPr/>
        </p:nvCxnSpPr>
        <p:spPr>
          <a:xfrm flipV="1">
            <a:off x="7956550" y="2169160"/>
            <a:ext cx="1918970" cy="932815"/>
          </a:xfrm>
          <a:prstGeom prst="bentConnector3">
            <a:avLst>
              <a:gd name="adj1" fmla="val 10009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37845" y="6322695"/>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492696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删除钥匙</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16</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1039495" y="931545"/>
          <a:ext cx="10750130" cy="1219200"/>
        </p:xfrm>
        <a:graphic>
          <a:graphicData uri="http://schemas.openxmlformats.org/drawingml/2006/table">
            <a:tbl>
              <a:tblPr firstRow="1" bandRow="1">
                <a:tableStyleId>{5C22544A-7EE6-4342-B048-85BDC9FD1C3A}</a:tableStyleId>
              </a:tblPr>
              <a:tblGrid>
                <a:gridCol w="1005840"/>
                <a:gridCol w="1000125"/>
                <a:gridCol w="823595"/>
                <a:gridCol w="822325"/>
                <a:gridCol w="660400"/>
                <a:gridCol w="812800"/>
                <a:gridCol w="1180465"/>
                <a:gridCol w="1300480"/>
                <a:gridCol w="1180890"/>
                <a:gridCol w="1180890"/>
                <a:gridCol w="782320"/>
              </a:tblGrid>
              <a:tr h="30480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buNone/>
                      </a:pPr>
                      <a:r>
                        <a:rPr lang="zh-CN" altLang="en-US" sz="1400"/>
                        <a:t>剩余帧数</a:t>
                      </a:r>
                      <a:endParaRPr lang="zh-CN" altLang="en-US" sz="1400"/>
                    </a:p>
                  </a:txBody>
                  <a:tcPr/>
                </a:tc>
                <a:tc>
                  <a:txBody>
                    <a:bodyPr/>
                    <a:lstStyle/>
                    <a:p>
                      <a:pPr>
                        <a:buNone/>
                      </a:pPr>
                      <a:r>
                        <a:rPr lang="zh-CN" altLang="en-US" sz="1400"/>
                        <a:t>数据长度</a:t>
                      </a:r>
                      <a:endParaRPr lang="zh-CN" altLang="en-US" sz="1400"/>
                    </a:p>
                  </a:txBody>
                  <a:tcPr/>
                </a:tc>
                <a:tc gridSpan="2">
                  <a:txBody>
                    <a:bodyPr/>
                    <a:lstStyle/>
                    <a:p>
                      <a:pPr>
                        <a:buNone/>
                      </a:pPr>
                      <a:r>
                        <a:rPr lang="en-US" altLang="zh-CN" sz="1400"/>
                        <a:t>             </a:t>
                      </a:r>
                      <a:r>
                        <a:rPr lang="zh-CN" altLang="en-US" sz="1400"/>
                        <a:t>数据区</a:t>
                      </a:r>
                      <a:endParaRPr lang="zh-CN" altLang="en-US" sz="1400"/>
                    </a:p>
                  </a:txBody>
                  <a:tcPr/>
                </a:tc>
                <a:tc hMerge="1">
                  <a:tcPr/>
                </a:tc>
                <a:tc>
                  <a:txBody>
                    <a:bodyPr/>
                    <a:lstStyle/>
                    <a:p>
                      <a:pPr>
                        <a:buNone/>
                      </a:pPr>
                      <a:r>
                        <a:rPr lang="zh-CN" altLang="en-US" sz="1400"/>
                        <a:t>校验位</a:t>
                      </a:r>
                      <a:endParaRPr lang="zh-CN" altLang="en-US" sz="1400"/>
                    </a:p>
                  </a:txBody>
                  <a:tcPr/>
                </a:tc>
              </a:tr>
              <a:tr h="22225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是否响应</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指令内容</a:t>
                      </a:r>
                      <a:endParaRPr lang="zh-CN" altLang="en-US" sz="1200">
                        <a:sym typeface="+mn-ea"/>
                      </a:endParaRPr>
                    </a:p>
                  </a:txBody>
                  <a:tcPr/>
                </a:tc>
                <a:tc>
                  <a:txBody>
                    <a:bodyPr/>
                    <a:lstStyle/>
                    <a:p>
                      <a:pPr>
                        <a:buNone/>
                      </a:pPr>
                      <a:r>
                        <a:rPr lang="en-US" altLang="zh-CN" sz="1200"/>
                        <a:t>CRC8</a:t>
                      </a:r>
                      <a:endParaRPr lang="en-US" altLang="zh-CN" sz="1200"/>
                    </a:p>
                  </a:txBody>
                  <a:tcPr/>
                </a:tc>
              </a:tr>
              <a:tr h="30480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96*8</a:t>
                      </a:r>
                      <a:endParaRPr lang="en-US" altLang="zh-CN" sz="1200"/>
                    </a:p>
                  </a:txBody>
                  <a:tcPr/>
                </a:tc>
                <a:tc>
                  <a:txBody>
                    <a:bodyPr/>
                    <a:lstStyle/>
                    <a:p>
                      <a:pPr>
                        <a:buNone/>
                      </a:pPr>
                      <a:r>
                        <a:rPr lang="en-US" altLang="zh-CN" sz="1200"/>
                        <a:t>8</a:t>
                      </a:r>
                      <a:endParaRPr lang="en-US" altLang="zh-CN" sz="1200"/>
                    </a:p>
                  </a:txBody>
                  <a:tcPr/>
                </a:tc>
              </a:tr>
              <a:tr h="0">
                <a:tc>
                  <a:txBody>
                    <a:bodyPr/>
                    <a:lstStyle/>
                    <a:p>
                      <a:pPr>
                        <a:buNone/>
                      </a:pPr>
                      <a:r>
                        <a:rPr lang="zh-CN" altLang="en-US" sz="1400"/>
                        <a:t>值</a:t>
                      </a:r>
                      <a:endParaRPr lang="zh-CN" altLang="en-US" sz="1400"/>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0x55BB</a:t>
                      </a:r>
                      <a:endParaRPr lang="zh-CN" altLang="en-US" sz="1200"/>
                    </a:p>
                  </a:txBody>
                  <a:tcPr/>
                </a:tc>
                <a:tc>
                  <a:txBody>
                    <a:bodyPr/>
                    <a:lstStyle/>
                    <a:p>
                      <a:pPr>
                        <a:buNone/>
                      </a:pPr>
                      <a:r>
                        <a:rPr lang="en-US" altLang="zh-CN" sz="1200"/>
                        <a:t>0</a:t>
                      </a:r>
                      <a:endParaRPr lang="en-US" altLang="zh-CN" sz="1200"/>
                    </a:p>
                  </a:txBody>
                  <a:tcPr/>
                </a:tc>
                <a:tc>
                  <a:txBody>
                    <a:bodyPr/>
                    <a:lstStyle/>
                    <a:p>
                      <a:pPr>
                        <a:buNone/>
                      </a:pPr>
                      <a:r>
                        <a:rPr lang="en-US" altLang="zh-CN" sz="1200"/>
                        <a:t>1</a:t>
                      </a:r>
                      <a:endParaRPr lang="en-US" altLang="zh-CN" sz="1200"/>
                    </a:p>
                  </a:txBody>
                  <a:tcPr/>
                </a:tc>
                <a:tc>
                  <a:txBody>
                    <a:bodyPr/>
                    <a:lstStyle/>
                    <a:p>
                      <a:pPr>
                        <a:buNone/>
                      </a:pPr>
                      <a:r>
                        <a:rPr lang="en-US" altLang="zh-CN" sz="1200"/>
                        <a:t>1/2</a:t>
                      </a:r>
                      <a:endParaRPr lang="en-US" altLang="zh-CN" sz="1200"/>
                    </a:p>
                  </a:txBody>
                  <a:tcPr/>
                </a:tc>
                <a:tc>
                  <a:txBody>
                    <a:bodyPr/>
                    <a:lstStyle/>
                    <a:p>
                      <a:pPr>
                        <a:buNone/>
                      </a:pPr>
                      <a:r>
                        <a:rPr lang="en-US" altLang="zh-CN" sz="1200"/>
                        <a:t>1  (</a:t>
                      </a:r>
                      <a:r>
                        <a:rPr lang="zh-CN" altLang="en-US" sz="1200"/>
                        <a:t>加密</a:t>
                      </a:r>
                      <a:r>
                        <a:rPr lang="en-US" altLang="zh-CN" sz="1200"/>
                        <a:t>)</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a:t>
                      </a:r>
                      <a:endParaRPr lang="en-US" altLang="zh-CN" sz="1200"/>
                    </a:p>
                  </a:txBody>
                  <a:tcPr/>
                </a:tc>
                <a:tc>
                  <a:txBody>
                    <a:bodyPr/>
                    <a:lstStyle/>
                    <a:p>
                      <a:pPr>
                        <a:buNone/>
                      </a:pPr>
                      <a:r>
                        <a:rPr lang="en-US" altLang="zh-CN" sz="1200">
                          <a:ea typeface="宋体" panose="02010600030101010101" pitchFamily="2" charset="-122"/>
                        </a:rPr>
                        <a:t>0x12</a:t>
                      </a:r>
                      <a:endParaRPr lang="en-US" altLang="zh-CN" sz="1200">
                        <a:ea typeface="宋体" panose="02010600030101010101" pitchFamily="2" charset="-122"/>
                      </a:endParaRPr>
                    </a:p>
                  </a:txBody>
                  <a:tcPr/>
                </a:tc>
                <a:tc>
                  <a:txBody>
                    <a:bodyPr/>
                    <a:lstStyle/>
                    <a:p>
                      <a:pPr>
                        <a:buNone/>
                      </a:pP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sp>
        <p:nvSpPr>
          <p:cNvPr id="10" name="文本框 9"/>
          <p:cNvSpPr txBox="1"/>
          <p:nvPr/>
        </p:nvSpPr>
        <p:spPr>
          <a:xfrm>
            <a:off x="8890" y="4879340"/>
            <a:ext cx="1014730" cy="922020"/>
          </a:xfrm>
          <a:prstGeom prst="rect">
            <a:avLst/>
          </a:prstGeom>
          <a:solidFill>
            <a:schemeClr val="accent6">
              <a:lumMod val="20000"/>
              <a:lumOff val="80000"/>
            </a:schemeClr>
          </a:solidFill>
        </p:spPr>
        <p:txBody>
          <a:bodyPr wrap="square" rtlCol="0">
            <a:spAutoFit/>
          </a:bodyPr>
          <a:lstStyle/>
          <a:p>
            <a:r>
              <a:rPr lang="zh-CN" altLang="en-US">
                <a:sym typeface="+mn-ea"/>
              </a:rPr>
              <a:t>蓝牙</a:t>
            </a:r>
            <a:r>
              <a:rPr lang="en-US" altLang="zh-CN">
                <a:sym typeface="+mn-ea"/>
              </a:rPr>
              <a:t>ECU</a:t>
            </a:r>
            <a:r>
              <a:rPr lang="zh-CN" altLang="en-US">
                <a:sym typeface="+mn-ea"/>
              </a:rPr>
              <a:t>  </a:t>
            </a:r>
            <a:r>
              <a:rPr lang="en-US" altLang="zh-CN"/>
              <a:t>-&gt; </a:t>
            </a:r>
            <a:r>
              <a:rPr lang="en-US" altLang="zh-CN">
                <a:sym typeface="+mn-ea"/>
              </a:rPr>
              <a:t>APP</a:t>
            </a:r>
            <a:endParaRPr lang="zh-CN" altLang="en-US"/>
          </a:p>
        </p:txBody>
      </p:sp>
      <p:sp>
        <p:nvSpPr>
          <p:cNvPr id="8" name="文本框 7"/>
          <p:cNvSpPr txBox="1"/>
          <p:nvPr/>
        </p:nvSpPr>
        <p:spPr>
          <a:xfrm>
            <a:off x="24765" y="931545"/>
            <a:ext cx="1015365" cy="922020"/>
          </a:xfrm>
          <a:prstGeom prst="rect">
            <a:avLst/>
          </a:prstGeom>
          <a:solidFill>
            <a:schemeClr val="accent6">
              <a:lumMod val="20000"/>
              <a:lumOff val="80000"/>
            </a:schemeClr>
          </a:solidFill>
        </p:spPr>
        <p:txBody>
          <a:bodyPr wrap="square" rtlCol="0">
            <a:spAutoFit/>
          </a:bodyPr>
          <a:lstStyle/>
          <a:p>
            <a:r>
              <a:rPr lang="en-US" altLang="zh-CN"/>
              <a:t>APP -&gt; </a:t>
            </a:r>
            <a:r>
              <a:rPr lang="zh-CN" altLang="en-US"/>
              <a:t>蓝牙</a:t>
            </a:r>
            <a:r>
              <a:rPr lang="en-US" altLang="zh-CN"/>
              <a:t>ECU</a:t>
            </a:r>
            <a:endParaRPr lang="en-US" altLang="zh-CN"/>
          </a:p>
        </p:txBody>
      </p:sp>
      <p:graphicFrame>
        <p:nvGraphicFramePr>
          <p:cNvPr id="19" name="表格 18"/>
          <p:cNvGraphicFramePr/>
          <p:nvPr/>
        </p:nvGraphicFramePr>
        <p:xfrm>
          <a:off x="1023620" y="4879340"/>
          <a:ext cx="10128877" cy="1784350"/>
        </p:xfrm>
        <a:graphic>
          <a:graphicData uri="http://schemas.openxmlformats.org/drawingml/2006/table">
            <a:tbl>
              <a:tblPr firstRow="1" bandRow="1">
                <a:tableStyleId>{5C22544A-7EE6-4342-B048-85BDC9FD1C3A}</a:tableStyleId>
              </a:tblPr>
              <a:tblGrid>
                <a:gridCol w="1011555"/>
                <a:gridCol w="977900"/>
                <a:gridCol w="810260"/>
                <a:gridCol w="776605"/>
                <a:gridCol w="672465"/>
                <a:gridCol w="789940"/>
                <a:gridCol w="1105535"/>
                <a:gridCol w="966470"/>
                <a:gridCol w="600075"/>
                <a:gridCol w="600075"/>
                <a:gridCol w="1037813"/>
                <a:gridCol w="780184"/>
              </a:tblGrid>
              <a:tr h="382270">
                <a:tc>
                  <a:txBody>
                    <a:bodyPr/>
                    <a:lstStyle/>
                    <a:p>
                      <a:pPr algn="ctr">
                        <a:buNone/>
                      </a:pPr>
                      <a:r>
                        <a:rPr lang="zh-CN" altLang="en-US" sz="1400"/>
                        <a:t>字段</a:t>
                      </a:r>
                      <a:endParaRPr lang="zh-CN" altLang="en-US" sz="1400"/>
                    </a:p>
                  </a:txBody>
                  <a:tcPr/>
                </a:tc>
                <a:tc>
                  <a:txBody>
                    <a:bodyPr/>
                    <a:lstStyle/>
                    <a:p>
                      <a:pPr algn="ctr">
                        <a:buNone/>
                      </a:pPr>
                      <a:r>
                        <a:rPr lang="zh-CN" altLang="en-US" sz="1400"/>
                        <a:t>数据帧头</a:t>
                      </a:r>
                      <a:endParaRPr lang="zh-CN" altLang="en-US" sz="1400"/>
                    </a:p>
                  </a:txBody>
                  <a:tcPr/>
                </a:tc>
                <a:tc gridSpan="4">
                  <a:txBody>
                    <a:bodyPr/>
                    <a:lstStyle/>
                    <a:p>
                      <a:pPr algn="ctr">
                        <a:buNone/>
                      </a:pPr>
                      <a:r>
                        <a:rPr lang="zh-CN" altLang="en-US" sz="1400"/>
                        <a:t>帧标识</a:t>
                      </a:r>
                      <a:endParaRPr lang="zh-CN" altLang="en-US" sz="1400"/>
                    </a:p>
                  </a:txBody>
                  <a:tcPr/>
                </a:tc>
                <a:tc hMerge="1">
                  <a:tcPr/>
                </a:tc>
                <a:tc hMerge="1">
                  <a:tcPr/>
                </a:tc>
                <a:tc hMerge="1">
                  <a:tcPr/>
                </a:tc>
                <a:tc>
                  <a:txBody>
                    <a:bodyPr/>
                    <a:lstStyle/>
                    <a:p>
                      <a:pPr algn="ctr">
                        <a:buNone/>
                      </a:pPr>
                      <a:r>
                        <a:rPr lang="zh-CN" altLang="en-US" sz="1400"/>
                        <a:t>剩余帧数</a:t>
                      </a:r>
                      <a:endParaRPr lang="zh-CN" altLang="en-US" sz="1400"/>
                    </a:p>
                  </a:txBody>
                  <a:tcPr/>
                </a:tc>
                <a:tc>
                  <a:txBody>
                    <a:bodyPr/>
                    <a:lstStyle/>
                    <a:p>
                      <a:pPr algn="ctr">
                        <a:buNone/>
                      </a:pPr>
                      <a:r>
                        <a:rPr lang="zh-CN" altLang="en-US" sz="1400"/>
                        <a:t>数据长度</a:t>
                      </a:r>
                      <a:endParaRPr lang="zh-CN" altLang="en-US" sz="1400"/>
                    </a:p>
                  </a:txBody>
                  <a:tcPr/>
                </a:tc>
                <a:tc gridSpan="3">
                  <a:txBody>
                    <a:bodyPr/>
                    <a:lstStyle/>
                    <a:p>
                      <a:pPr>
                        <a:buNone/>
                      </a:pPr>
                      <a:r>
                        <a:rPr lang="en-US" altLang="zh-CN" sz="1400"/>
                        <a:t>                  </a:t>
                      </a:r>
                      <a:r>
                        <a:rPr lang="zh-CN" altLang="en-US" sz="1400"/>
                        <a:t>数据区</a:t>
                      </a:r>
                      <a:endParaRPr lang="zh-CN" altLang="en-US" sz="1400"/>
                    </a:p>
                  </a:txBody>
                  <a:tcPr/>
                </a:tc>
                <a:tc hMerge="1">
                  <a:tcPr/>
                </a:tc>
                <a:tc hMerge="1">
                  <a:tcPr/>
                </a:tc>
                <a:tc>
                  <a:txBody>
                    <a:bodyPr/>
                    <a:lstStyle/>
                    <a:p>
                      <a:pPr>
                        <a:buNone/>
                      </a:pPr>
                      <a:r>
                        <a:rPr lang="zh-CN" altLang="en-US" sz="1400"/>
                        <a:t>校验位</a:t>
                      </a:r>
                      <a:endParaRPr lang="zh-CN" altLang="en-US" sz="1400"/>
                    </a:p>
                  </a:txBody>
                  <a:tcPr/>
                </a:tc>
              </a:tr>
              <a:tr h="304800">
                <a:tc>
                  <a:txBody>
                    <a:bodyPr/>
                    <a:lstStyle/>
                    <a:p>
                      <a:pPr>
                        <a:buNone/>
                      </a:pPr>
                      <a:r>
                        <a:rPr lang="zh-CN" altLang="en-US" sz="1400"/>
                        <a:t>描述</a:t>
                      </a:r>
                      <a:endParaRPr lang="zh-CN" altLang="en-US" sz="1400"/>
                    </a:p>
                  </a:txBody>
                  <a:tcPr/>
                </a:tc>
                <a:tc>
                  <a:txBody>
                    <a:bodyPr/>
                    <a:lstStyle/>
                    <a:p>
                      <a:pPr>
                        <a:buNone/>
                      </a:pPr>
                      <a:r>
                        <a:rPr lang="zh-CN" altLang="en-US" sz="1200"/>
                        <a:t>协议头数据</a:t>
                      </a:r>
                      <a:endParaRPr lang="zh-CN" altLang="en-US" sz="1200"/>
                    </a:p>
                  </a:txBody>
                  <a:tcPr/>
                </a:tc>
                <a:tc>
                  <a:txBody>
                    <a:bodyPr/>
                    <a:lstStyle/>
                    <a:p>
                      <a:pPr>
                        <a:buNone/>
                      </a:pPr>
                      <a:r>
                        <a:rPr lang="zh-CN" altLang="en-US" sz="1200"/>
                        <a:t>消息类型</a:t>
                      </a:r>
                      <a:endParaRPr lang="zh-CN" altLang="en-US" sz="1200"/>
                    </a:p>
                  </a:txBody>
                  <a:tcPr/>
                </a:tc>
                <a:tc>
                  <a:txBody>
                    <a:bodyPr/>
                    <a:lstStyle/>
                    <a:p>
                      <a:pPr>
                        <a:buNone/>
                      </a:pPr>
                      <a:r>
                        <a:rPr lang="zh-CN" altLang="en-US" sz="1200"/>
                        <a:t>响应类型</a:t>
                      </a:r>
                      <a:endParaRPr lang="zh-CN" altLang="en-US" sz="1200"/>
                    </a:p>
                  </a:txBody>
                  <a:tcPr/>
                </a:tc>
                <a:tc>
                  <a:txBody>
                    <a:bodyPr/>
                    <a:lstStyle/>
                    <a:p>
                      <a:pPr>
                        <a:buNone/>
                      </a:pPr>
                      <a:r>
                        <a:rPr lang="zh-CN" altLang="en-US" sz="1200"/>
                        <a:t>帧类型</a:t>
                      </a:r>
                      <a:endParaRPr lang="zh-CN" altLang="en-US" sz="1200"/>
                    </a:p>
                  </a:txBody>
                  <a:tcPr/>
                </a:tc>
                <a:tc>
                  <a:txBody>
                    <a:bodyPr/>
                    <a:lstStyle/>
                    <a:p>
                      <a:pPr>
                        <a:buNone/>
                      </a:pPr>
                      <a:r>
                        <a:rPr lang="zh-CN" altLang="en-US" sz="1200"/>
                        <a:t>数据加密</a:t>
                      </a:r>
                      <a:endParaRPr lang="zh-CN" altLang="en-US" sz="1200"/>
                    </a:p>
                  </a:txBody>
                  <a:tcPr/>
                </a:tc>
                <a:tc>
                  <a:txBody>
                    <a:bodyPr/>
                    <a:lstStyle/>
                    <a:p>
                      <a:pPr>
                        <a:buNone/>
                      </a:pPr>
                      <a:r>
                        <a:rPr lang="zh-CN" altLang="en-US" sz="1200"/>
                        <a:t>多帧传输帧数</a:t>
                      </a:r>
                      <a:endParaRPr lang="zh-CN" altLang="en-US" sz="1200"/>
                    </a:p>
                  </a:txBody>
                  <a:tcPr/>
                </a:tc>
                <a:tc>
                  <a:txBody>
                    <a:bodyPr/>
                    <a:lstStyle/>
                    <a:p>
                      <a:pPr>
                        <a:buNone/>
                      </a:pPr>
                      <a:r>
                        <a:rPr lang="zh-CN" altLang="en-US" sz="1200"/>
                        <a:t>当前帧数据长度</a:t>
                      </a:r>
                      <a:endParaRPr lang="zh-CN" altLang="en-US" sz="1200"/>
                    </a:p>
                  </a:txBody>
                  <a:tcPr/>
                </a:tc>
                <a:tc>
                  <a:txBody>
                    <a:bodyPr/>
                    <a:lstStyle/>
                    <a:p>
                      <a:pPr>
                        <a:buNone/>
                      </a:pPr>
                      <a:r>
                        <a:rPr lang="zh-CN" altLang="en-US" sz="1200">
                          <a:sym typeface="+mn-ea"/>
                        </a:rPr>
                        <a:t>业务指令</a:t>
                      </a:r>
                      <a:endParaRPr lang="zh-CN" altLang="en-US" sz="1200">
                        <a:sym typeface="+mn-ea"/>
                      </a:endParaRPr>
                    </a:p>
                  </a:txBody>
                  <a:tcPr/>
                </a:tc>
                <a:tc>
                  <a:txBody>
                    <a:bodyPr/>
                    <a:lstStyle/>
                    <a:p>
                      <a:pPr>
                        <a:buNone/>
                      </a:pPr>
                      <a:r>
                        <a:rPr lang="zh-CN" altLang="en-US" sz="1200">
                          <a:sym typeface="+mn-ea"/>
                        </a:rPr>
                        <a:t>指令内容</a:t>
                      </a:r>
                      <a:endParaRPr lang="zh-CN" altLang="en-US" sz="1200">
                        <a:sym typeface="+mn-ea"/>
                      </a:endParaRPr>
                    </a:p>
                  </a:txBody>
                  <a:tcPr/>
                </a:tc>
                <a:tc>
                  <a:txBody>
                    <a:bodyPr/>
                    <a:lstStyle/>
                    <a:p>
                      <a:pPr>
                        <a:buNone/>
                      </a:pPr>
                      <a:r>
                        <a:rPr lang="zh-CN" altLang="en-US" sz="1200">
                          <a:sym typeface="+mn-ea"/>
                        </a:rPr>
                        <a:t>认证结果</a:t>
                      </a:r>
                      <a:endParaRPr lang="zh-CN" altLang="en-US" sz="1200">
                        <a:sym typeface="+mn-ea"/>
                      </a:endParaRPr>
                    </a:p>
                  </a:txBody>
                  <a:tcPr/>
                </a:tc>
                <a:tc>
                  <a:txBody>
                    <a:bodyPr/>
                    <a:lstStyle/>
                    <a:p>
                      <a:pPr>
                        <a:buNone/>
                      </a:pPr>
                      <a:r>
                        <a:rPr lang="en-US" altLang="zh-CN" sz="1200"/>
                        <a:t>CRC8</a:t>
                      </a:r>
                      <a:endParaRPr lang="en-US" altLang="zh-CN" sz="1200"/>
                    </a:p>
                  </a:txBody>
                  <a:tcPr/>
                </a:tc>
              </a:tr>
              <a:tr h="0">
                <a:tc>
                  <a:txBody>
                    <a:bodyPr/>
                    <a:lstStyle/>
                    <a:p>
                      <a:pPr>
                        <a:buNone/>
                      </a:pPr>
                      <a:r>
                        <a:rPr lang="zh-CN" altLang="en-US" sz="1400"/>
                        <a:t>长度（位）</a:t>
                      </a:r>
                      <a:endParaRPr lang="zh-CN" altLang="en-US" sz="1400"/>
                    </a:p>
                  </a:txBody>
                  <a:tcPr/>
                </a:tc>
                <a:tc>
                  <a:txBody>
                    <a:bodyPr/>
                    <a:lstStyle/>
                    <a:p>
                      <a:pPr>
                        <a:buNone/>
                      </a:pPr>
                      <a:r>
                        <a:rPr lang="en-US" altLang="zh-CN" sz="1200"/>
                        <a:t>16</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c>
                  <a:txBody>
                    <a:bodyPr/>
                    <a:lstStyle/>
                    <a:p>
                      <a:pPr>
                        <a:buNone/>
                      </a:pPr>
                      <a:endParaRPr lang="en-US" altLang="zh-CN" sz="1200"/>
                    </a:p>
                  </a:txBody>
                  <a:tcPr/>
                </a:tc>
                <a:tc>
                  <a:txBody>
                    <a:bodyPr/>
                    <a:lstStyle/>
                    <a:p>
                      <a:pPr>
                        <a:buNone/>
                      </a:pPr>
                      <a:r>
                        <a:rPr lang="en-US" altLang="zh-CN" sz="1200"/>
                        <a:t>8</a:t>
                      </a:r>
                      <a:endParaRPr lang="en-US" altLang="zh-CN" sz="1200"/>
                    </a:p>
                  </a:txBody>
                  <a:tcPr/>
                </a:tc>
                <a:tc>
                  <a:txBody>
                    <a:bodyPr/>
                    <a:lstStyle/>
                    <a:p>
                      <a:pPr>
                        <a:buNone/>
                      </a:pPr>
                      <a:r>
                        <a:rPr lang="en-US" altLang="zh-CN" sz="1200"/>
                        <a:t>8</a:t>
                      </a:r>
                      <a:endParaRPr lang="en-US" altLang="zh-CN" sz="1200"/>
                    </a:p>
                  </a:txBody>
                  <a:tcPr/>
                </a:tc>
              </a:tr>
              <a:tr h="640080">
                <a:tc>
                  <a:txBody>
                    <a:bodyPr/>
                    <a:lstStyle/>
                    <a:p>
                      <a:pPr>
                        <a:buNone/>
                      </a:pPr>
                      <a:r>
                        <a:rPr lang="zh-CN" altLang="en-US" sz="1400"/>
                        <a:t>值</a:t>
                      </a:r>
                      <a:r>
                        <a:rPr lang="en-US" altLang="zh-CN" sz="1400">
                          <a:sym typeface="+mn-ea"/>
                        </a:rPr>
                        <a:t> </a:t>
                      </a:r>
                      <a:endParaRPr lang="en-US" altLang="zh-CN" sz="1400">
                        <a:sym typeface="+mn-ea"/>
                      </a:endParaRPr>
                    </a:p>
                  </a:txBody>
                  <a:tcPr/>
                </a:tc>
                <a:tc>
                  <a:txBody>
                    <a:bodyPr/>
                    <a:lstStyle/>
                    <a:p>
                      <a:pPr>
                        <a:buNone/>
                      </a:pPr>
                      <a:r>
                        <a:rPr lang="en-US" altLang="zh-CN" sz="1200" dirty="0">
                          <a:latin typeface="微软雅黑" panose="020B0503020204020204" pitchFamily="34" charset="-122"/>
                          <a:ea typeface="微软雅黑" panose="020B0503020204020204" pitchFamily="34" charset="-122"/>
                          <a:sym typeface="+mn-ea"/>
                        </a:rPr>
                        <a:t>0xAA55</a:t>
                      </a:r>
                      <a:endParaRPr lang="zh-CN" altLang="en-US" sz="1200"/>
                    </a:p>
                  </a:txBody>
                  <a:tcPr/>
                </a:tc>
                <a:tc>
                  <a:txBody>
                    <a:bodyPr/>
                    <a:lstStyle/>
                    <a:p>
                      <a:pPr>
                        <a:buNone/>
                      </a:pPr>
                      <a:r>
                        <a:rPr lang="en-US" altLang="zh-CN" sz="1200"/>
                        <a:t>2</a:t>
                      </a:r>
                      <a:endParaRPr lang="en-US" altLang="zh-CN" sz="1200"/>
                    </a:p>
                  </a:txBody>
                  <a:tcPr/>
                </a:tc>
                <a:tc>
                  <a:txBody>
                    <a:bodyPr/>
                    <a:lstStyle/>
                    <a:p>
                      <a:pPr>
                        <a:buNone/>
                      </a:pPr>
                      <a:r>
                        <a:rPr lang="en-US" altLang="zh-CN" sz="1200"/>
                        <a:t>xx</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0</a:t>
                      </a:r>
                      <a:endParaRPr lang="en-US" altLang="zh-CN" sz="1200"/>
                    </a:p>
                  </a:txBody>
                  <a:tcPr/>
                </a:tc>
                <a:tc>
                  <a:txBody>
                    <a:bodyPr/>
                    <a:lstStyle/>
                    <a:p>
                      <a:pPr>
                        <a:buNone/>
                      </a:pPr>
                      <a:r>
                        <a:rPr lang="en-US" altLang="zh-CN" sz="1200"/>
                        <a:t>2</a:t>
                      </a:r>
                      <a:endParaRPr lang="en-US" altLang="zh-CN" sz="1200"/>
                    </a:p>
                  </a:txBody>
                  <a:tcPr/>
                </a:tc>
                <a:tc>
                  <a:txBody>
                    <a:bodyPr/>
                    <a:lstStyle/>
                    <a:p>
                      <a:pPr>
                        <a:buNone/>
                      </a:pPr>
                      <a:r>
                        <a:rPr lang="en-US" sz="1200">
                          <a:ea typeface="宋体" panose="02010600030101010101" pitchFamily="2" charset="-122"/>
                        </a:rPr>
                        <a:t>0x30</a:t>
                      </a:r>
                      <a:endParaRPr lang="en-US" sz="1200">
                        <a:ea typeface="宋体" panose="02010600030101010101" pitchFamily="2" charset="-122"/>
                      </a:endParaRPr>
                    </a:p>
                  </a:txBody>
                  <a:tcPr/>
                </a:tc>
                <a:tc>
                  <a:txBody>
                    <a:bodyPr/>
                    <a:lstStyle/>
                    <a:p>
                      <a:pPr>
                        <a:buNone/>
                      </a:pPr>
                      <a:r>
                        <a:rPr lang="en-US" altLang="en-US" sz="1200">
                          <a:ea typeface="宋体" panose="02010600030101010101" pitchFamily="2" charset="-122"/>
                        </a:rPr>
                        <a:t>..</a:t>
                      </a:r>
                      <a:endParaRPr lang="en-US" altLang="en-US" sz="1200">
                        <a:ea typeface="宋体" panose="02010600030101010101" pitchFamily="2" charset="-122"/>
                      </a:endParaRPr>
                    </a:p>
                  </a:txBody>
                  <a:tcPr/>
                </a:tc>
                <a:tc>
                  <a:txBody>
                    <a:bodyPr/>
                    <a:lstStyle/>
                    <a:p>
                      <a:pPr>
                        <a:buNone/>
                      </a:pPr>
                      <a:r>
                        <a:rPr lang="en-US" altLang="zh-CN" sz="1200"/>
                        <a:t>0</a:t>
                      </a:r>
                      <a:r>
                        <a:rPr lang="zh-CN" altLang="en-US" sz="1200">
                          <a:ea typeface="宋体" panose="02010600030101010101" pitchFamily="2" charset="-122"/>
                        </a:rPr>
                        <a:t>：无效</a:t>
                      </a:r>
                      <a:endParaRPr lang="zh-CN" altLang="en-US" sz="1200">
                        <a:ea typeface="宋体" panose="02010600030101010101" pitchFamily="2" charset="-122"/>
                      </a:endParaRPr>
                    </a:p>
                    <a:p>
                      <a:pPr>
                        <a:buNone/>
                      </a:pPr>
                      <a:r>
                        <a:rPr lang="en-US" altLang="zh-CN" sz="1200">
                          <a:ea typeface="宋体" panose="02010600030101010101" pitchFamily="2" charset="-122"/>
                        </a:rPr>
                        <a:t>1</a:t>
                      </a:r>
                      <a:r>
                        <a:rPr lang="zh-CN" altLang="en-US" sz="1200">
                          <a:ea typeface="宋体" panose="02010600030101010101" pitchFamily="2" charset="-122"/>
                        </a:rPr>
                        <a:t>：控制成功</a:t>
                      </a:r>
                      <a:endParaRPr lang="zh-CN" altLang="en-US" sz="1200">
                        <a:ea typeface="宋体" panose="02010600030101010101" pitchFamily="2" charset="-122"/>
                      </a:endParaRPr>
                    </a:p>
                    <a:p>
                      <a:pPr>
                        <a:buNone/>
                      </a:pPr>
                      <a:r>
                        <a:rPr lang="en-US" altLang="zh-CN" sz="1200">
                          <a:ea typeface="宋体" panose="02010600030101010101" pitchFamily="2" charset="-122"/>
                        </a:rPr>
                        <a:t>2</a:t>
                      </a:r>
                      <a:r>
                        <a:rPr lang="zh-CN" altLang="en-US" sz="1200">
                          <a:ea typeface="宋体" panose="02010600030101010101" pitchFamily="2" charset="-122"/>
                        </a:rPr>
                        <a:t>：控制失败</a:t>
                      </a:r>
                      <a:endParaRPr lang="zh-CN" altLang="en-US" sz="1200">
                        <a:ea typeface="宋体" panose="02010600030101010101" pitchFamily="2" charset="-122"/>
                      </a:endParaRPr>
                    </a:p>
                  </a:txBody>
                  <a:tcPr/>
                </a:tc>
                <a:tc>
                  <a:txBody>
                    <a:bodyPr/>
                    <a:lstStyle/>
                    <a:p>
                      <a:pPr>
                        <a:buNone/>
                      </a:pPr>
                      <a:r>
                        <a:rPr lang="en-US" altLang="zh-CN" sz="1200"/>
                        <a:t>xxx</a:t>
                      </a:r>
                      <a:endParaRPr lang="en-US" altLang="zh-CN" sz="1200"/>
                    </a:p>
                  </a:txBody>
                  <a:tcPr/>
                </a:tc>
              </a:tr>
            </a:tbl>
          </a:graphicData>
        </a:graphic>
      </p:graphicFrame>
      <p:graphicFrame>
        <p:nvGraphicFramePr>
          <p:cNvPr id="11" name="表格 10"/>
          <p:cNvGraphicFramePr/>
          <p:nvPr/>
        </p:nvGraphicFramePr>
        <p:xfrm>
          <a:off x="1040130" y="2619375"/>
          <a:ext cx="6928486" cy="1219200"/>
        </p:xfrm>
        <a:graphic>
          <a:graphicData uri="http://schemas.openxmlformats.org/drawingml/2006/table">
            <a:tbl>
              <a:tblPr firstRow="1" bandRow="1">
                <a:tableStyleId>{5C22544A-7EE6-4342-B048-85BDC9FD1C3A}</a:tableStyleId>
              </a:tblPr>
              <a:tblGrid>
                <a:gridCol w="846455"/>
                <a:gridCol w="949960"/>
                <a:gridCol w="1569720"/>
                <a:gridCol w="870585"/>
                <a:gridCol w="861378"/>
                <a:gridCol w="861378"/>
                <a:gridCol w="969010"/>
              </a:tblGrid>
              <a:tr h="304800">
                <a:tc rowSpan="2">
                  <a:txBody>
                    <a:bodyPr/>
                    <a:lstStyle/>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lstStyle/>
                    <a:p>
                      <a:pPr algn="ctr">
                        <a:buNone/>
                      </a:pPr>
                      <a:r>
                        <a:rPr lang="zh-CN" altLang="en-US" sz="1400">
                          <a:sym typeface="+mn-ea"/>
                        </a:rPr>
                        <a:t>业务类型</a:t>
                      </a:r>
                      <a:endParaRPr lang="zh-CN" altLang="en-US" sz="1400">
                        <a:sym typeface="+mn-ea"/>
                      </a:endParaRPr>
                    </a:p>
                  </a:txBody>
                  <a:tcPr/>
                </a:tc>
                <a:tc rowSpan="2">
                  <a:txBody>
                    <a:bodyPr/>
                    <a:lstStyle/>
                    <a:p>
                      <a:pPr algn="ctr">
                        <a:buNone/>
                      </a:pPr>
                      <a:r>
                        <a:rPr lang="zh-CN" altLang="en-US" sz="1400">
                          <a:sym typeface="+mn-ea"/>
                        </a:rPr>
                        <a:t>业务命令</a:t>
                      </a:r>
                      <a:endParaRPr lang="zh-CN" altLang="en-US" sz="1400">
                        <a:sym typeface="+mn-ea"/>
                      </a:endParaRPr>
                    </a:p>
                  </a:txBody>
                  <a:tcPr/>
                </a:tc>
                <a:tc gridSpan="3">
                  <a:txBody>
                    <a:bodyPr/>
                    <a:lstStyle/>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rowSpan="2">
                  <a:txBody>
                    <a:bodyPr/>
                    <a:lstStyle/>
                    <a:p>
                      <a:pPr>
                        <a:buNone/>
                      </a:pPr>
                      <a:r>
                        <a:rPr lang="zh-CN" altLang="en-US" sz="1400"/>
                        <a:t>云端签名</a:t>
                      </a:r>
                      <a:endParaRPr lang="zh-CN" altLang="en-US" sz="1400"/>
                    </a:p>
                  </a:txBody>
                  <a:tcPr/>
                </a:tc>
              </a:tr>
              <a:tr h="304800">
                <a:tc vMerge="1">
                  <a:tcPr/>
                </a:tc>
                <a:tc vMerge="1">
                  <a:tcPr/>
                </a:tc>
                <a:tc vMerge="1">
                  <a:tcPr/>
                </a:tc>
                <a:tc>
                  <a:txBody>
                    <a:bodyPr/>
                    <a:lstStyle/>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lstStyle/>
                    <a:p>
                      <a:pPr>
                        <a:buNone/>
                      </a:pPr>
                      <a:r>
                        <a:rPr lang="en-US" altLang="zh-CN" sz="1400"/>
                        <a:t>UID</a:t>
                      </a:r>
                      <a:endParaRPr lang="en-US" altLang="zh-CN" sz="1400"/>
                    </a:p>
                  </a:txBody>
                  <a:tcPr/>
                </a:tc>
                <a:tc>
                  <a:txBody>
                    <a:bodyPr/>
                    <a:lstStyle/>
                    <a:p>
                      <a:pPr>
                        <a:buNone/>
                      </a:pPr>
                      <a:r>
                        <a:rPr lang="zh-CN" altLang="en-US" sz="1400"/>
                        <a:t>钥匙</a:t>
                      </a:r>
                      <a:r>
                        <a:rPr lang="en-US" altLang="zh-CN" sz="1400"/>
                        <a:t>ID</a:t>
                      </a:r>
                      <a:endParaRPr lang="en-US" altLang="zh-CN" sz="1400"/>
                    </a:p>
                  </a:txBody>
                  <a:tcPr/>
                </a:tc>
                <a:tc vMerge="1">
                  <a:tcPr/>
                </a:tc>
              </a:tr>
              <a:tr h="304800">
                <a:tc>
                  <a:txBody>
                    <a:bodyPr/>
                    <a:lstStyle/>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lstStyle/>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lstStyle/>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lstStyle/>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lstStyle/>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lstStyle/>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lstStyle/>
                    <a:p>
                      <a:pPr algn="ctr">
                        <a:buNone/>
                      </a:pPr>
                      <a:r>
                        <a:rPr lang="en-US" altLang="zh-CN" sz="1400">
                          <a:solidFill>
                            <a:srgbClr val="FF0000"/>
                          </a:solidFill>
                          <a:ea typeface="宋体" panose="02010600030101010101" pitchFamily="2" charset="-122"/>
                        </a:rPr>
                        <a:t>64</a:t>
                      </a:r>
                      <a:endParaRPr lang="en-US" altLang="zh-CN" sz="1400">
                        <a:solidFill>
                          <a:srgbClr val="FF0000"/>
                        </a:solidFill>
                        <a:ea typeface="宋体" panose="02010600030101010101" pitchFamily="2" charset="-122"/>
                      </a:endParaRPr>
                    </a:p>
                  </a:txBody>
                  <a:tcPr/>
                </a:tc>
              </a:tr>
              <a:tr h="128905">
                <a:tc>
                  <a:txBody>
                    <a:bodyPr/>
                    <a:lstStyle/>
                    <a:p>
                      <a:pPr>
                        <a:buNone/>
                      </a:pPr>
                      <a:r>
                        <a:rPr lang="en-US" altLang="zh-CN" sz="1400"/>
                        <a:t>VIN</a:t>
                      </a:r>
                      <a:r>
                        <a:rPr lang="zh-CN" altLang="en-US" sz="1400"/>
                        <a:t>码</a:t>
                      </a:r>
                      <a:endParaRPr lang="zh-CN" altLang="en-US" sz="1400"/>
                    </a:p>
                  </a:txBody>
                  <a:tcPr/>
                </a:tc>
                <a:tc>
                  <a:txBody>
                    <a:bodyPr/>
                    <a:lstStyle/>
                    <a:p>
                      <a:pPr>
                        <a:buNone/>
                      </a:pPr>
                      <a:r>
                        <a:rPr lang="en-US" altLang="zh-CN" sz="1400">
                          <a:ea typeface="宋体" panose="02010600030101010101" pitchFamily="2" charset="-122"/>
                        </a:rPr>
                        <a:t>3</a:t>
                      </a:r>
                      <a:r>
                        <a:rPr lang="zh-CN" altLang="en-US" sz="1400">
                          <a:ea typeface="宋体" panose="02010600030101010101" pitchFamily="2" charset="-122"/>
                        </a:rPr>
                        <a:t>：删除</a:t>
                      </a:r>
                      <a:endParaRPr lang="zh-CN" altLang="en-US" sz="1400">
                        <a:ea typeface="宋体" panose="02010600030101010101" pitchFamily="2" charset="-122"/>
                      </a:endParaRPr>
                    </a:p>
                  </a:txBody>
                  <a:tcPr/>
                </a:tc>
                <a:tc>
                  <a:txBody>
                    <a:bodyPr/>
                    <a:lstStyle/>
                    <a:p>
                      <a:pPr>
                        <a:buNone/>
                      </a:pPr>
                      <a:r>
                        <a:rPr lang="en-US" altLang="zh-CN" sz="1400">
                          <a:sym typeface="+mn-ea"/>
                        </a:rPr>
                        <a:t>1</a:t>
                      </a:r>
                      <a:r>
                        <a:rPr lang="zh-CN" altLang="en-US" sz="1400">
                          <a:ea typeface="宋体" panose="02010600030101010101" pitchFamily="2" charset="-122"/>
                          <a:sym typeface="+mn-ea"/>
                        </a:rPr>
                        <a:t>：删除某把钥匙</a:t>
                      </a:r>
                      <a:endParaRPr lang="zh-CN" altLang="en-US" sz="1400">
                        <a:ea typeface="宋体" panose="02010600030101010101" pitchFamily="2" charset="-122"/>
                      </a:endParaRPr>
                    </a:p>
                  </a:txBody>
                  <a:tcPr/>
                </a:tc>
                <a:tc>
                  <a:txBody>
                    <a:bodyPr/>
                    <a:lstStyle/>
                    <a:p>
                      <a:pPr>
                        <a:buNone/>
                      </a:pPr>
                      <a:endParaRPr lang="zh-CN" altLang="en-US" sz="1400"/>
                    </a:p>
                  </a:txBody>
                  <a:tcPr/>
                </a:tc>
                <a:tc>
                  <a:txBody>
                    <a:bodyPr/>
                    <a:lstStyle/>
                    <a:p>
                      <a:pPr>
                        <a:buNone/>
                      </a:pPr>
                      <a:endParaRPr lang="zh-CN" altLang="en-US" sz="1400"/>
                    </a:p>
                  </a:txBody>
                  <a:tcPr/>
                </a:tc>
                <a:tc>
                  <a:txBody>
                    <a:bodyPr/>
                    <a:lstStyle/>
                    <a:p>
                      <a:pPr>
                        <a:buNone/>
                      </a:pPr>
                      <a:endParaRPr lang="zh-CN" altLang="en-US" sz="1400"/>
                    </a:p>
                  </a:txBody>
                  <a:tcPr/>
                </a:tc>
                <a:tc>
                  <a:txBody>
                    <a:bodyPr/>
                    <a:lstStyle/>
                    <a:p>
                      <a:pPr>
                        <a:buNone/>
                      </a:pPr>
                      <a:endParaRPr lang="zh-CN" altLang="en-US" sz="1400"/>
                    </a:p>
                  </a:txBody>
                  <a:tcPr/>
                </a:tc>
              </a:tr>
            </a:tbl>
          </a:graphicData>
        </a:graphic>
      </p:graphicFrame>
      <p:sp>
        <p:nvSpPr>
          <p:cNvPr id="17" name="矩形 16"/>
          <p:cNvSpPr/>
          <p:nvPr/>
        </p:nvSpPr>
        <p:spPr>
          <a:xfrm>
            <a:off x="8089265" y="3044190"/>
            <a:ext cx="1471295" cy="769620"/>
          </a:xfrm>
          <a:prstGeom prst="rect">
            <a:avLst/>
          </a:prstGeom>
          <a:solidFill>
            <a:schemeClr val="accent1">
              <a:lumMod val="20000"/>
              <a:lumOff val="80000"/>
            </a:schemeClr>
          </a:solidFill>
          <a:ln w="9525" algn="ctr">
            <a:solidFill>
              <a:schemeClr val="tx1">
                <a:lumMod val="50000"/>
                <a:lumOff val="50000"/>
              </a:schemeClr>
            </a:solidFill>
            <a:round/>
          </a:ln>
        </p:spPr>
        <p:txBody>
          <a:bodyPr wrap="square" lIns="0" tIns="0" rIns="0" bIns="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数据区用会话密钥加密后发送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1" name="肘形连接符 20"/>
          <p:cNvCxnSpPr>
            <a:stCxn id="17" idx="3"/>
          </p:cNvCxnSpPr>
          <p:nvPr/>
        </p:nvCxnSpPr>
        <p:spPr>
          <a:xfrm flipV="1">
            <a:off x="9560560" y="2169160"/>
            <a:ext cx="900430" cy="12598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左大括号 5"/>
          <p:cNvSpPr/>
          <p:nvPr/>
        </p:nvSpPr>
        <p:spPr>
          <a:xfrm rot="16200000">
            <a:off x="4286250" y="1327785"/>
            <a:ext cx="134620" cy="5390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肘形连接符 6"/>
          <p:cNvCxnSpPr>
            <a:stCxn id="6" idx="1"/>
            <a:endCxn id="17" idx="2"/>
          </p:cNvCxnSpPr>
          <p:nvPr/>
        </p:nvCxnSpPr>
        <p:spPr>
          <a:xfrm rot="5400000" flipH="1" flipV="1">
            <a:off x="6450965" y="1716405"/>
            <a:ext cx="276860" cy="4471035"/>
          </a:xfrm>
          <a:prstGeom prst="bentConnector3">
            <a:avLst>
              <a:gd name="adj1" fmla="val -85894"/>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908040" y="4090670"/>
            <a:ext cx="1012825" cy="368300"/>
          </a:xfrm>
          <a:prstGeom prst="rect">
            <a:avLst/>
          </a:prstGeom>
          <a:noFill/>
        </p:spPr>
        <p:txBody>
          <a:bodyPr wrap="square" rtlCol="0">
            <a:spAutoFit/>
          </a:bodyPr>
          <a:lstStyle/>
          <a:p>
            <a:r>
              <a:rPr lang="en-US" altLang="zh-CN"/>
              <a:t>103byte</a:t>
            </a:r>
            <a:endParaRPr lang="en-US" altLang="zh-CN"/>
          </a:p>
        </p:txBody>
      </p:sp>
      <p:sp>
        <p:nvSpPr>
          <p:cNvPr id="12" name="文本框 11"/>
          <p:cNvSpPr txBox="1"/>
          <p:nvPr/>
        </p:nvSpPr>
        <p:spPr>
          <a:xfrm>
            <a:off x="9732010" y="3060700"/>
            <a:ext cx="1012825" cy="368300"/>
          </a:xfrm>
          <a:prstGeom prst="rect">
            <a:avLst/>
          </a:prstGeom>
          <a:noFill/>
        </p:spPr>
        <p:txBody>
          <a:bodyPr wrap="square" rtlCol="0">
            <a:spAutoFit/>
          </a:bodyPr>
          <a:lstStyle/>
          <a:p>
            <a:r>
              <a:rPr lang="en-US" altLang="zh-CN"/>
              <a:t>96byte</a:t>
            </a:r>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643890" y="169545"/>
            <a:ext cx="492696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蓝牙断开通知</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17</a:t>
            </a:r>
            <a:endParaRPr lang="en-US" sz="2400" b="1" dirty="0">
              <a:solidFill>
                <a:schemeClr val="bg1"/>
              </a:solidFill>
              <a:latin typeface="Calibri" panose="020F0502020204030204" charset="0"/>
            </a:endParaRPr>
          </a:p>
        </p:txBody>
      </p:sp>
      <p:sp>
        <p:nvSpPr>
          <p:cNvPr id="2" name="矩形 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43560" y="1196340"/>
            <a:ext cx="8252460" cy="1198880"/>
          </a:xfrm>
          <a:prstGeom prst="rect">
            <a:avLst/>
          </a:prstGeom>
          <a:noFill/>
        </p:spPr>
        <p:txBody>
          <a:bodyPr wrap="square" rtlCol="0">
            <a:spAutoFit/>
          </a:bodyPr>
          <a:lstStyle/>
          <a:p>
            <a:r>
              <a:rPr lang="en-US" altLang="zh-CN"/>
              <a:t>1.</a:t>
            </a:r>
            <a:r>
              <a:rPr lang="zh-CN" altLang="en-US"/>
              <a:t>钥匙到期自动注销 断开；</a:t>
            </a:r>
            <a:endParaRPr lang="zh-CN" altLang="en-US"/>
          </a:p>
          <a:p>
            <a:r>
              <a:rPr lang="en-US" altLang="zh-CN"/>
              <a:t>2.</a:t>
            </a:r>
            <a:r>
              <a:rPr lang="zh-CN" altLang="en-US"/>
              <a:t>钥匙被删除，</a:t>
            </a:r>
            <a:endParaRPr lang="zh-CN" altLang="en-US"/>
          </a:p>
          <a:p>
            <a:r>
              <a:rPr lang="en-US" altLang="zh-CN"/>
              <a:t>3.</a:t>
            </a:r>
            <a:r>
              <a:rPr lang="zh-CN" altLang="en-US"/>
              <a:t>钥匙更新</a:t>
            </a:r>
            <a:endParaRPr lang="zh-CN" altLang="en-US"/>
          </a:p>
          <a:p>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标题 3"/>
          <p:cNvSpPr txBox="1"/>
          <p:nvPr/>
        </p:nvSpPr>
        <p:spPr>
          <a:xfrm>
            <a:off x="643890" y="169545"/>
            <a:ext cx="2266950"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整体架构</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5"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sp>
        <p:nvSpPr>
          <p:cNvPr id="10" name="圆角矩形 9"/>
          <p:cNvSpPr/>
          <p:nvPr/>
        </p:nvSpPr>
        <p:spPr>
          <a:xfrm>
            <a:off x="3058160" y="2210435"/>
            <a:ext cx="2710815" cy="2415540"/>
          </a:xfrm>
          <a:prstGeom prst="roundRect">
            <a:avLst>
              <a:gd name="adj" fmla="val 8090"/>
            </a:avLst>
          </a:prstGeom>
          <a:solidFill>
            <a:schemeClr val="bg1">
              <a:lumMod val="50000"/>
            </a:schemeClr>
          </a:solidFill>
        </p:spPr>
        <p:style>
          <a:lnRef idx="1">
            <a:schemeClr val="accent3"/>
          </a:lnRef>
          <a:fillRef idx="3">
            <a:schemeClr val="accent3"/>
          </a:fillRef>
          <a:effectRef idx="2">
            <a:schemeClr val="accent3"/>
          </a:effectRef>
          <a:fontRef idx="minor">
            <a:schemeClr val="lt1"/>
          </a:fontRef>
        </p:style>
        <p:txBody>
          <a:bodyPr rtlCol="0" anchor="t" anchorCtr="0"/>
          <a:p>
            <a:pPr algn="ctr" fontAlgn="t"/>
            <a:r>
              <a:rPr lang="en-US" altLang="zh-CN">
                <a:solidFill>
                  <a:schemeClr val="bg1"/>
                </a:solidFill>
              </a:rPr>
              <a:t>TBox</a:t>
            </a:r>
            <a:endParaRPr lang="en-US" altLang="zh-CN">
              <a:solidFill>
                <a:schemeClr val="bg1"/>
              </a:solidFill>
            </a:endParaRPr>
          </a:p>
        </p:txBody>
      </p:sp>
      <p:sp>
        <p:nvSpPr>
          <p:cNvPr id="7" name="圆角矩形 6"/>
          <p:cNvSpPr/>
          <p:nvPr/>
        </p:nvSpPr>
        <p:spPr>
          <a:xfrm>
            <a:off x="7214870" y="2126615"/>
            <a:ext cx="2931795" cy="2604770"/>
          </a:xfrm>
          <a:prstGeom prst="roundRect">
            <a:avLst>
              <a:gd name="adj" fmla="val 2025"/>
            </a:avLst>
          </a:prstGeom>
          <a:solidFill>
            <a:schemeClr val="accent4">
              <a:lumMod val="40000"/>
              <a:lumOff val="6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a:r>
              <a:rPr lang="en-US" altLang="zh-CN" sz="1200" b="1" dirty="0">
                <a:solidFill>
                  <a:schemeClr val="tx1"/>
                </a:solidFill>
                <a:latin typeface="微软雅黑" panose="020B0503020204020204" pitchFamily="34" charset="-122"/>
                <a:ea typeface="微软雅黑" panose="020B0503020204020204" pitchFamily="34" charset="-122"/>
              </a:rPr>
              <a:t>TSP </a:t>
            </a:r>
            <a:r>
              <a:rPr lang="zh-CN" altLang="en-US" sz="1200" b="1" dirty="0">
                <a:solidFill>
                  <a:schemeClr val="tx1"/>
                </a:solidFill>
                <a:latin typeface="微软雅黑" panose="020B0503020204020204" pitchFamily="34" charset="-122"/>
                <a:ea typeface="微软雅黑" panose="020B0503020204020204" pitchFamily="34" charset="-122"/>
              </a:rPr>
              <a:t>平台</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0579229" y="3969350"/>
            <a:ext cx="972066" cy="328278"/>
          </a:xfrm>
          <a:prstGeom prst="roundRect">
            <a:avLst>
              <a:gd name="adj" fmla="val 840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chemeClr val="lt1"/>
                </a:solidFill>
                <a:latin typeface="微软雅黑" panose="020B0503020204020204" pitchFamily="34" charset="-122"/>
                <a:ea typeface="微软雅黑" panose="020B0503020204020204" pitchFamily="34" charset="-122"/>
              </a:rPr>
              <a:t>PKI</a:t>
            </a:r>
            <a:r>
              <a:rPr lang="zh-CN" altLang="en-US" sz="1200" dirty="0">
                <a:solidFill>
                  <a:schemeClr val="lt1"/>
                </a:solidFill>
                <a:latin typeface="微软雅黑" panose="020B0503020204020204" pitchFamily="34" charset="-122"/>
                <a:ea typeface="微软雅黑" panose="020B0503020204020204" pitchFamily="34" charset="-122"/>
              </a:rPr>
              <a:t>平台</a:t>
            </a:r>
            <a:endParaRPr lang="zh-CN" altLang="en-US" sz="1200" dirty="0">
              <a:solidFill>
                <a:schemeClr val="lt1"/>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stretch>
            <a:fillRect/>
          </a:stretch>
        </p:blipFill>
        <p:spPr>
          <a:xfrm>
            <a:off x="3341271" y="4363411"/>
            <a:ext cx="206168" cy="171807"/>
          </a:xfrm>
          <a:prstGeom prst="rect">
            <a:avLst/>
          </a:prstGeom>
        </p:spPr>
      </p:pic>
      <p:sp>
        <p:nvSpPr>
          <p:cNvPr id="35" name="圆角矩形 34"/>
          <p:cNvSpPr/>
          <p:nvPr/>
        </p:nvSpPr>
        <p:spPr>
          <a:xfrm>
            <a:off x="7802617" y="3988877"/>
            <a:ext cx="1069272" cy="286105"/>
          </a:xfrm>
          <a:prstGeom prst="roundRect">
            <a:avLst>
              <a:gd name="adj" fmla="val 10329"/>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PKI</a:t>
            </a:r>
            <a:r>
              <a:rPr lang="zh-CN" altLang="en-US" sz="1200" dirty="0">
                <a:latin typeface="微软雅黑" panose="020B0503020204020204" pitchFamily="34" charset="-122"/>
                <a:ea typeface="微软雅黑" panose="020B0503020204020204" pitchFamily="34" charset="-122"/>
              </a:rPr>
              <a:t>证书服务</a:t>
            </a:r>
            <a:endParaRPr lang="zh-CN" altLang="en-US" sz="1200" dirty="0">
              <a:latin typeface="微软雅黑" panose="020B0503020204020204" pitchFamily="34" charset="-122"/>
              <a:ea typeface="微软雅黑" panose="020B0503020204020204" pitchFamily="34" charset="-122"/>
            </a:endParaRPr>
          </a:p>
        </p:txBody>
      </p:sp>
      <p:sp>
        <p:nvSpPr>
          <p:cNvPr id="41" name="圆角矩形 40"/>
          <p:cNvSpPr/>
          <p:nvPr/>
        </p:nvSpPr>
        <p:spPr>
          <a:xfrm>
            <a:off x="7308861" y="2595279"/>
            <a:ext cx="1423201" cy="28610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蓝牙钥匙管理服务</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43" name="流程图: 磁盘 42"/>
          <p:cNvSpPr/>
          <p:nvPr/>
        </p:nvSpPr>
        <p:spPr>
          <a:xfrm>
            <a:off x="8972070" y="2611950"/>
            <a:ext cx="720876" cy="258232"/>
          </a:xfrm>
          <a:prstGeom prst="flowChartMagneticDisk">
            <a:avLst/>
          </a:prstGeom>
          <a:solidFill>
            <a:srgbClr val="2525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蓝牙钥匙</a:t>
            </a:r>
            <a:endParaRPr lang="zh-CN" altLang="en-US" sz="1000" dirty="0">
              <a:latin typeface="微软雅黑" panose="020B0503020204020204" pitchFamily="34" charset="-122"/>
              <a:ea typeface="微软雅黑" panose="020B0503020204020204" pitchFamily="34" charset="-122"/>
            </a:endParaRPr>
          </a:p>
        </p:txBody>
      </p:sp>
      <p:cxnSp>
        <p:nvCxnSpPr>
          <p:cNvPr id="45" name="直接箭头连接符 44"/>
          <p:cNvCxnSpPr>
            <a:stCxn id="41" idx="3"/>
            <a:endCxn id="43" idx="2"/>
          </p:cNvCxnSpPr>
          <p:nvPr/>
        </p:nvCxnSpPr>
        <p:spPr>
          <a:xfrm>
            <a:off x="8732062" y="2738967"/>
            <a:ext cx="240030" cy="2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12" idx="0"/>
            <a:endCxn id="41" idx="0"/>
          </p:cNvCxnSpPr>
          <p:nvPr/>
        </p:nvCxnSpPr>
        <p:spPr>
          <a:xfrm rot="16200000" flipH="1">
            <a:off x="4281805" y="-1143635"/>
            <a:ext cx="969010" cy="6508750"/>
          </a:xfrm>
          <a:prstGeom prst="bentConnector3">
            <a:avLst>
              <a:gd name="adj1" fmla="val -24574"/>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4024915" y="2595279"/>
            <a:ext cx="1565521" cy="28610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蓝牙钥匙管理</a:t>
            </a:r>
            <a:endParaRPr lang="zh-CN" altLang="en-US" sz="1000" dirty="0">
              <a:solidFill>
                <a:schemeClr val="dk1"/>
              </a:solidFill>
              <a:latin typeface="微软雅黑" panose="020B0503020204020204" pitchFamily="34" charset="-122"/>
              <a:ea typeface="微软雅黑" panose="020B0503020204020204" pitchFamily="34" charset="-122"/>
            </a:endParaRPr>
          </a:p>
        </p:txBody>
      </p:sp>
      <p:cxnSp>
        <p:nvCxnSpPr>
          <p:cNvPr id="53" name="肘形连接符 52"/>
          <p:cNvCxnSpPr>
            <a:stCxn id="41" idx="1"/>
            <a:endCxn id="51" idx="3"/>
          </p:cNvCxnSpPr>
          <p:nvPr/>
        </p:nvCxnSpPr>
        <p:spPr>
          <a:xfrm rot="10800000">
            <a:off x="5589905" y="2738755"/>
            <a:ext cx="1718945" cy="3175"/>
          </a:xfrm>
          <a:prstGeom prst="bentConnector2">
            <a:avLst/>
          </a:prstGeom>
          <a:ln w="285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2644463" y="1083260"/>
            <a:ext cx="4570482" cy="276999"/>
          </a:xfrm>
          <a:prstGeom prst="rect">
            <a:avLst/>
          </a:prstGeom>
          <a:noFill/>
        </p:spPr>
        <p:txBody>
          <a:bodyPr wrap="none" rtlCol="0">
            <a:spAutoFit/>
          </a:bodyPr>
          <a:p>
            <a:r>
              <a:rPr lang="en-US" altLang="zh-CN" sz="1200" dirty="0">
                <a:latin typeface="微软雅黑" panose="020B0503020204020204" pitchFamily="34" charset="-122"/>
                <a:ea typeface="微软雅黑" panose="020B0503020204020204" pitchFamily="34" charset="-122"/>
              </a:rPr>
              <a:t>https(</a:t>
            </a:r>
            <a:r>
              <a:rPr lang="zh-CN" altLang="en-US" sz="1200" dirty="0">
                <a:latin typeface="微软雅黑" panose="020B0503020204020204" pitchFamily="34" charset="-122"/>
                <a:ea typeface="微软雅黑" panose="020B0503020204020204" pitchFamily="34" charset="-122"/>
              </a:rPr>
              <a:t>远程，蓝牙钥匙申请，蓝牙钥匙授权，蓝牙钥匙管理等</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3662266" y="4225959"/>
            <a:ext cx="1703272" cy="398780"/>
          </a:xfrm>
          <a:prstGeom prst="rect">
            <a:avLst/>
          </a:prstGeom>
          <a:noFill/>
        </p:spPr>
        <p:txBody>
          <a:bodyPr wrap="square" rtlCol="0">
            <a:spAutoFit/>
          </a:bodyPr>
          <a:p>
            <a:r>
              <a:rPr lang="en-US" altLang="zh-CN" sz="1000" dirty="0" err="1">
                <a:solidFill>
                  <a:schemeClr val="bg1"/>
                </a:solidFill>
                <a:latin typeface="微软雅黑" panose="020B0503020204020204" pitchFamily="34" charset="-122"/>
                <a:ea typeface="微软雅黑" panose="020B0503020204020204" pitchFamily="34" charset="-122"/>
              </a:rPr>
              <a:t>TBox</a:t>
            </a:r>
            <a:r>
              <a:rPr lang="zh-CN" altLang="en-US" sz="1000" dirty="0">
                <a:solidFill>
                  <a:schemeClr val="bg1"/>
                </a:solidFill>
                <a:latin typeface="微软雅黑" panose="020B0503020204020204" pitchFamily="34" charset="-122"/>
                <a:ea typeface="微软雅黑" panose="020B0503020204020204" pitchFamily="34" charset="-122"/>
              </a:rPr>
              <a:t>证书和私钥</a:t>
            </a:r>
            <a:endParaRPr lang="en-US" altLang="zh-CN"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根证书</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934239" y="3835518"/>
            <a:ext cx="1569660"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证书在线申请与查询</a:t>
            </a:r>
            <a:endParaRPr lang="zh-CN" altLang="en-US" sz="1200" dirty="0">
              <a:latin typeface="微软雅黑" panose="020B0503020204020204" pitchFamily="34" charset="-122"/>
              <a:ea typeface="微软雅黑" panose="020B0503020204020204" pitchFamily="34" charset="-122"/>
            </a:endParaRPr>
          </a:p>
        </p:txBody>
      </p:sp>
      <p:sp>
        <p:nvSpPr>
          <p:cNvPr id="65" name="圆角矩形 64"/>
          <p:cNvSpPr/>
          <p:nvPr/>
        </p:nvSpPr>
        <p:spPr>
          <a:xfrm>
            <a:off x="3182370" y="2741213"/>
            <a:ext cx="645162" cy="980825"/>
          </a:xfrm>
          <a:prstGeom prst="roundRect">
            <a:avLst>
              <a:gd name="adj" fmla="val 7502"/>
            </a:avLst>
          </a:prstGeom>
          <a:solidFill>
            <a:srgbClr val="C00000"/>
          </a:solidFill>
          <a:ln w="12700" cap="flat" cmpd="sng" algn="ctr">
            <a:noFill/>
            <a:prstDash val="solid"/>
          </a:ln>
          <a:effectLst/>
        </p:spPr>
        <p:txBody>
          <a:bodyPr rot="0" spcFirstLastPara="0" vert="horz" wrap="square" lIns="36000" tIns="36000" rIns="36000" bIns="36000" numCol="1" spcCol="0" rtlCol="0" fromWordArt="0" anchor="t"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蓝牙模块</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66" name="圆角矩形 65"/>
          <p:cNvSpPr/>
          <p:nvPr/>
        </p:nvSpPr>
        <p:spPr>
          <a:xfrm>
            <a:off x="3278407" y="3013064"/>
            <a:ext cx="387593" cy="615380"/>
          </a:xfrm>
          <a:prstGeom prst="roundRect">
            <a:avLst/>
          </a:prstGeom>
          <a:solidFill>
            <a:schemeClr val="bg1"/>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36000" tIns="36000" rIns="36000" bIns="3600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蓝牙连接认证</a:t>
            </a:r>
            <a:endParaRPr kumimoji="0" lang="zh-CN" altLang="en-US" sz="1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70" name="肘形连接符 69"/>
          <p:cNvCxnSpPr>
            <a:stCxn id="12" idx="2"/>
          </p:cNvCxnSpPr>
          <p:nvPr/>
        </p:nvCxnSpPr>
        <p:spPr>
          <a:xfrm rot="5400000" flipV="1">
            <a:off x="1859915" y="1861820"/>
            <a:ext cx="973455" cy="1670050"/>
          </a:xfrm>
          <a:prstGeom prst="bentConnector2">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15" idx="0"/>
          </p:cNvCxnSpPr>
          <p:nvPr/>
        </p:nvCxnSpPr>
        <p:spPr>
          <a:xfrm rot="16200000">
            <a:off x="1907540" y="3023235"/>
            <a:ext cx="889000" cy="1659255"/>
          </a:xfrm>
          <a:prstGeom prst="bentConnector2">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5769201" y="2310396"/>
            <a:ext cx="542290" cy="460375"/>
          </a:xfrm>
          <a:prstGeom prst="rect">
            <a:avLst/>
          </a:prstGeom>
          <a:noFill/>
        </p:spPr>
        <p:txBody>
          <a:bodyPr wrap="none" rtlCol="0">
            <a:spAutoFit/>
          </a:bodyPr>
          <a:p>
            <a:r>
              <a:rPr lang="en-US" altLang="zh-CN" sz="1200" dirty="0" err="1">
                <a:latin typeface="微软雅黑" panose="020B0503020204020204" pitchFamily="34" charset="-122"/>
                <a:ea typeface="微软雅黑" panose="020B0503020204020204" pitchFamily="34" charset="-122"/>
              </a:rPr>
              <a:t>Mqtt</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TLS</a:t>
            </a:r>
            <a:endParaRPr lang="zh-CN" altLang="en-US" sz="1200" dirty="0">
              <a:latin typeface="微软雅黑" panose="020B0503020204020204" pitchFamily="34" charset="-122"/>
              <a:ea typeface="微软雅黑" panose="020B0503020204020204" pitchFamily="34" charset="-122"/>
            </a:endParaRPr>
          </a:p>
        </p:txBody>
      </p:sp>
      <p:pic>
        <p:nvPicPr>
          <p:cNvPr id="76" name="图片 75"/>
          <p:cNvPicPr>
            <a:picLocks noChangeAspect="1"/>
          </p:cNvPicPr>
          <p:nvPr/>
        </p:nvPicPr>
        <p:blipFill>
          <a:blip r:embed="rId2"/>
          <a:stretch>
            <a:fillRect/>
          </a:stretch>
        </p:blipFill>
        <p:spPr>
          <a:xfrm>
            <a:off x="1442290" y="2445091"/>
            <a:ext cx="139981" cy="191445"/>
          </a:xfrm>
          <a:prstGeom prst="rect">
            <a:avLst/>
          </a:prstGeom>
        </p:spPr>
      </p:pic>
      <p:pic>
        <p:nvPicPr>
          <p:cNvPr id="77" name="图片 76"/>
          <p:cNvPicPr>
            <a:picLocks noChangeAspect="1"/>
          </p:cNvPicPr>
          <p:nvPr/>
        </p:nvPicPr>
        <p:blipFill>
          <a:blip r:embed="rId2"/>
          <a:stretch>
            <a:fillRect/>
          </a:stretch>
        </p:blipFill>
        <p:spPr>
          <a:xfrm>
            <a:off x="1452658" y="3634278"/>
            <a:ext cx="139981" cy="191445"/>
          </a:xfrm>
          <a:prstGeom prst="rect">
            <a:avLst/>
          </a:prstGeom>
        </p:spPr>
      </p:pic>
      <p:sp>
        <p:nvSpPr>
          <p:cNvPr id="80" name="圆角矩形 79"/>
          <p:cNvSpPr/>
          <p:nvPr/>
        </p:nvSpPr>
        <p:spPr>
          <a:xfrm>
            <a:off x="4020435" y="2923800"/>
            <a:ext cx="1565521" cy="28610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蓝牙控制服务</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4025900" y="3586480"/>
            <a:ext cx="1560195" cy="28638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证书管理</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86" name="圆角矩形 85"/>
          <p:cNvSpPr/>
          <p:nvPr/>
        </p:nvSpPr>
        <p:spPr>
          <a:xfrm>
            <a:off x="4019550" y="3255010"/>
            <a:ext cx="1555115" cy="28638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蓝牙登录认证</a:t>
            </a:r>
            <a:endParaRPr lang="zh-CN" altLang="en-US" sz="1000" dirty="0">
              <a:solidFill>
                <a:schemeClr val="dk1"/>
              </a:solidFill>
              <a:latin typeface="微软雅黑" panose="020B0503020204020204" pitchFamily="34" charset="-122"/>
              <a:ea typeface="微软雅黑" panose="020B0503020204020204" pitchFamily="34" charset="-122"/>
            </a:endParaRPr>
          </a:p>
        </p:txBody>
      </p:sp>
      <p:cxnSp>
        <p:nvCxnSpPr>
          <p:cNvPr id="93" name="肘形连接符 92"/>
          <p:cNvCxnSpPr>
            <a:stCxn id="35" idx="3"/>
            <a:endCxn id="9" idx="1"/>
          </p:cNvCxnSpPr>
          <p:nvPr/>
        </p:nvCxnSpPr>
        <p:spPr>
          <a:xfrm>
            <a:off x="8872220" y="4132580"/>
            <a:ext cx="1706880" cy="12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642044" y="2955433"/>
            <a:ext cx="1415772" cy="461665"/>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蓝牙钥匙对称加密</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AES 128</a:t>
            </a:r>
            <a:endParaRPr lang="zh-CN" altLang="en-US" sz="1200" dirty="0">
              <a:latin typeface="微软雅黑" panose="020B0503020204020204" pitchFamily="34" charset="-122"/>
              <a:ea typeface="微软雅黑" panose="020B0503020204020204" pitchFamily="34" charset="-122"/>
            </a:endParaRPr>
          </a:p>
        </p:txBody>
      </p:sp>
      <p:cxnSp>
        <p:nvCxnSpPr>
          <p:cNvPr id="106" name="肘形连接符 105"/>
          <p:cNvCxnSpPr/>
          <p:nvPr/>
        </p:nvCxnSpPr>
        <p:spPr>
          <a:xfrm rot="5400000" flipH="1" flipV="1">
            <a:off x="3587750" y="823595"/>
            <a:ext cx="1993265" cy="6123305"/>
          </a:xfrm>
          <a:prstGeom prst="bentConnector4">
            <a:avLst>
              <a:gd name="adj1" fmla="val -16788"/>
              <a:gd name="adj2" fmla="val 99844"/>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2644751" y="4978573"/>
            <a:ext cx="3954929" cy="276999"/>
          </a:xfrm>
          <a:prstGeom prst="rect">
            <a:avLst/>
          </a:prstGeom>
          <a:noFill/>
        </p:spPr>
        <p:txBody>
          <a:bodyPr wrap="none" rtlCol="0">
            <a:spAutoFit/>
          </a:bodyPr>
          <a:p>
            <a:r>
              <a:rPr lang="en-US" altLang="zh-CN" sz="1200" dirty="0">
                <a:latin typeface="微软雅黑" panose="020B0503020204020204" pitchFamily="34" charset="-122"/>
                <a:ea typeface="微软雅黑" panose="020B0503020204020204" pitchFamily="34" charset="-122"/>
              </a:rPr>
              <a:t>https(</a:t>
            </a:r>
            <a:r>
              <a:rPr lang="zh-CN" altLang="en-US" sz="1200" dirty="0">
                <a:latin typeface="微软雅黑" panose="020B0503020204020204" pitchFamily="34" charset="-122"/>
                <a:ea typeface="微软雅黑" panose="020B0503020204020204" pitchFamily="34" charset="-122"/>
              </a:rPr>
              <a:t>远程控制，蓝牙钥匙授权确认，蓝牙钥匙归还等</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pic>
        <p:nvPicPr>
          <p:cNvPr id="110" name="图片 109"/>
          <p:cNvPicPr>
            <a:picLocks noChangeAspect="1"/>
          </p:cNvPicPr>
          <p:nvPr/>
        </p:nvPicPr>
        <p:blipFill>
          <a:blip r:embed="rId1"/>
          <a:stretch>
            <a:fillRect/>
          </a:stretch>
        </p:blipFill>
        <p:spPr>
          <a:xfrm>
            <a:off x="7881183" y="2938839"/>
            <a:ext cx="206168" cy="171807"/>
          </a:xfrm>
          <a:prstGeom prst="rect">
            <a:avLst/>
          </a:prstGeom>
        </p:spPr>
      </p:pic>
      <p:sp>
        <p:nvSpPr>
          <p:cNvPr id="111" name="文本框 110"/>
          <p:cNvSpPr txBox="1"/>
          <p:nvPr/>
        </p:nvSpPr>
        <p:spPr>
          <a:xfrm>
            <a:off x="8039267" y="2895992"/>
            <a:ext cx="2236510" cy="246221"/>
          </a:xfrm>
          <a:prstGeom prst="rect">
            <a:avLst/>
          </a:prstGeom>
          <a:noFill/>
        </p:spPr>
        <p:txBody>
          <a:bodyPr wrap="none" rtlCol="0">
            <a:spAutoFit/>
          </a:bodyPr>
          <a:p>
            <a:r>
              <a:rPr lang="zh-CN" altLang="en-US" sz="1000" dirty="0">
                <a:latin typeface="微软雅黑" panose="020B0503020204020204" pitchFamily="34" charset="-122"/>
                <a:ea typeface="微软雅黑" panose="020B0503020204020204" pitchFamily="34" charset="-122"/>
              </a:rPr>
              <a:t>云端蓝牙服务个人证书（公私钥对）</a:t>
            </a:r>
            <a:endParaRPr lang="zh-CN" altLang="en-US" sz="1000" dirty="0">
              <a:latin typeface="微软雅黑" panose="020B0503020204020204" pitchFamily="34" charset="-122"/>
              <a:ea typeface="微软雅黑" panose="020B0503020204020204" pitchFamily="34" charset="-122"/>
            </a:endParaRPr>
          </a:p>
        </p:txBody>
      </p:sp>
      <p:sp>
        <p:nvSpPr>
          <p:cNvPr id="49" name="流程图: 磁盘 48"/>
          <p:cNvSpPr/>
          <p:nvPr/>
        </p:nvSpPr>
        <p:spPr>
          <a:xfrm>
            <a:off x="7982243" y="3501383"/>
            <a:ext cx="720876" cy="258232"/>
          </a:xfrm>
          <a:prstGeom prst="flowChartMagneticDisk">
            <a:avLst/>
          </a:prstGeom>
          <a:solidFill>
            <a:srgbClr val="2525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证书服务</a:t>
            </a:r>
            <a:endParaRPr lang="zh-CN" altLang="en-US" sz="1000" dirty="0">
              <a:latin typeface="微软雅黑" panose="020B0503020204020204" pitchFamily="34" charset="-122"/>
              <a:ea typeface="微软雅黑" panose="020B0503020204020204" pitchFamily="34" charset="-122"/>
            </a:endParaRPr>
          </a:p>
        </p:txBody>
      </p:sp>
      <p:cxnSp>
        <p:nvCxnSpPr>
          <p:cNvPr id="20" name="直接箭头连接符 19"/>
          <p:cNvCxnSpPr>
            <a:stCxn id="35" idx="0"/>
            <a:endCxn id="49" idx="3"/>
          </p:cNvCxnSpPr>
          <p:nvPr/>
        </p:nvCxnSpPr>
        <p:spPr>
          <a:xfrm flipV="1">
            <a:off x="8337253" y="3759642"/>
            <a:ext cx="5080" cy="22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1"/>
          <a:stretch>
            <a:fillRect/>
          </a:stretch>
        </p:blipFill>
        <p:spPr>
          <a:xfrm>
            <a:off x="1734708" y="1954685"/>
            <a:ext cx="206168" cy="171807"/>
          </a:xfrm>
          <a:prstGeom prst="rect">
            <a:avLst/>
          </a:prstGeom>
        </p:spPr>
      </p:pic>
      <p:sp>
        <p:nvSpPr>
          <p:cNvPr id="50" name="圆角矩形 84"/>
          <p:cNvSpPr/>
          <p:nvPr/>
        </p:nvSpPr>
        <p:spPr>
          <a:xfrm>
            <a:off x="3326053" y="3935602"/>
            <a:ext cx="1105897" cy="321691"/>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sz="1000" dirty="0">
                <a:solidFill>
                  <a:schemeClr val="dk1"/>
                </a:solidFill>
                <a:latin typeface="微软雅黑" panose="020B0503020204020204" pitchFamily="34" charset="-122"/>
                <a:ea typeface="微软雅黑" panose="020B0503020204020204" pitchFamily="34" charset="-122"/>
              </a:rPr>
              <a:t>PIN</a:t>
            </a:r>
            <a:r>
              <a:rPr lang="zh-CN" altLang="en-US" sz="1000" dirty="0">
                <a:solidFill>
                  <a:schemeClr val="dk1"/>
                </a:solidFill>
                <a:latin typeface="微软雅黑" panose="020B0503020204020204" pitchFamily="34" charset="-122"/>
                <a:ea typeface="微软雅黑" panose="020B0503020204020204" pitchFamily="34" charset="-122"/>
              </a:rPr>
              <a:t>码管理</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54" name="圆角矩形 84"/>
          <p:cNvSpPr/>
          <p:nvPr/>
        </p:nvSpPr>
        <p:spPr>
          <a:xfrm>
            <a:off x="4474241" y="3935602"/>
            <a:ext cx="1105897" cy="321691"/>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蓝牙传输管理</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1626495" y="3384237"/>
            <a:ext cx="800219"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蓝牙控车</a:t>
            </a:r>
            <a:endParaRPr lang="zh-CN" altLang="en-US" sz="1200" dirty="0">
              <a:latin typeface="微软雅黑" panose="020B0503020204020204" pitchFamily="34" charset="-122"/>
              <a:ea typeface="微软雅黑" panose="020B0503020204020204" pitchFamily="34" charset="-122"/>
            </a:endParaRPr>
          </a:p>
        </p:txBody>
      </p:sp>
      <p:sp>
        <p:nvSpPr>
          <p:cNvPr id="21" name="云形 20"/>
          <p:cNvSpPr/>
          <p:nvPr/>
        </p:nvSpPr>
        <p:spPr>
          <a:xfrm>
            <a:off x="6599610" y="2445461"/>
            <a:ext cx="420193" cy="687861"/>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6" name="云形 5"/>
          <p:cNvSpPr/>
          <p:nvPr/>
        </p:nvSpPr>
        <p:spPr>
          <a:xfrm>
            <a:off x="7117080" y="1207770"/>
            <a:ext cx="419735" cy="611505"/>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8" name="云形 7"/>
          <p:cNvSpPr/>
          <p:nvPr/>
        </p:nvSpPr>
        <p:spPr>
          <a:xfrm>
            <a:off x="7116500" y="4847031"/>
            <a:ext cx="420193" cy="687861"/>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4" name="文本框 23"/>
          <p:cNvSpPr txBox="1"/>
          <p:nvPr/>
        </p:nvSpPr>
        <p:spPr>
          <a:xfrm>
            <a:off x="8731948" y="1207967"/>
            <a:ext cx="2048510" cy="829945"/>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云端职责（蓝牙钥匙方面）</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1. </a:t>
            </a:r>
            <a:r>
              <a:rPr lang="zh-CN" altLang="en-US" sz="1200" dirty="0">
                <a:latin typeface="微软雅黑" panose="020B0503020204020204" pitchFamily="34" charset="-122"/>
                <a:ea typeface="微软雅黑" panose="020B0503020204020204" pitchFamily="34" charset="-122"/>
              </a:rPr>
              <a:t>蓝牙钥匙的生成和存储</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2. </a:t>
            </a:r>
            <a:r>
              <a:rPr lang="zh-CN" altLang="en-US" sz="1200" dirty="0">
                <a:latin typeface="微软雅黑" panose="020B0503020204020204" pitchFamily="34" charset="-122"/>
                <a:ea typeface="微软雅黑" panose="020B0503020204020204" pitchFamily="34" charset="-122"/>
              </a:rPr>
              <a:t>蓝牙钥匙的管理</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3. </a:t>
            </a:r>
            <a:r>
              <a:rPr lang="zh-CN" altLang="en-US" sz="1200" dirty="0">
                <a:latin typeface="微软雅黑" panose="020B0503020204020204" pitchFamily="34" charset="-122"/>
                <a:ea typeface="微软雅黑" panose="020B0503020204020204" pitchFamily="34" charset="-122"/>
              </a:rPr>
              <a:t>蓝牙连接信息管理</a:t>
            </a:r>
            <a:endParaRPr lang="en-US" altLang="zh-CN" sz="12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365885" y="1626235"/>
            <a:ext cx="292100" cy="584200"/>
          </a:xfrm>
          <a:prstGeom prst="rect">
            <a:avLst/>
          </a:prstGeom>
        </p:spPr>
      </p:pic>
      <p:sp>
        <p:nvSpPr>
          <p:cNvPr id="14" name="文本框 13"/>
          <p:cNvSpPr txBox="1"/>
          <p:nvPr/>
        </p:nvSpPr>
        <p:spPr>
          <a:xfrm>
            <a:off x="1592580" y="1678940"/>
            <a:ext cx="597535" cy="275590"/>
          </a:xfrm>
          <a:prstGeom prst="rect">
            <a:avLst/>
          </a:prstGeom>
          <a:noFill/>
        </p:spPr>
        <p:txBody>
          <a:bodyPr wrap="square" rtlCol="0">
            <a:spAutoFit/>
          </a:bodyPr>
          <a:p>
            <a:r>
              <a:rPr lang="zh-CN" altLang="en-US" sz="1200" b="1"/>
              <a:t>车主</a:t>
            </a:r>
            <a:endParaRPr lang="zh-CN" altLang="en-US" sz="1200" b="1"/>
          </a:p>
        </p:txBody>
      </p:sp>
      <p:pic>
        <p:nvPicPr>
          <p:cNvPr id="15" name="图片 14"/>
          <p:cNvPicPr>
            <a:picLocks noChangeAspect="1"/>
          </p:cNvPicPr>
          <p:nvPr/>
        </p:nvPicPr>
        <p:blipFill>
          <a:blip r:embed="rId3"/>
          <a:stretch>
            <a:fillRect/>
          </a:stretch>
        </p:blipFill>
        <p:spPr>
          <a:xfrm>
            <a:off x="1376680" y="4297680"/>
            <a:ext cx="292100" cy="584200"/>
          </a:xfrm>
          <a:prstGeom prst="rect">
            <a:avLst/>
          </a:prstGeom>
        </p:spPr>
      </p:pic>
      <p:pic>
        <p:nvPicPr>
          <p:cNvPr id="16" name="图片 15"/>
          <p:cNvPicPr>
            <a:picLocks noChangeAspect="1"/>
          </p:cNvPicPr>
          <p:nvPr/>
        </p:nvPicPr>
        <p:blipFill>
          <a:blip r:embed="rId1"/>
          <a:stretch>
            <a:fillRect/>
          </a:stretch>
        </p:blipFill>
        <p:spPr>
          <a:xfrm>
            <a:off x="1810908" y="4639465"/>
            <a:ext cx="206168" cy="171807"/>
          </a:xfrm>
          <a:prstGeom prst="rect">
            <a:avLst/>
          </a:prstGeom>
        </p:spPr>
      </p:pic>
      <p:sp>
        <p:nvSpPr>
          <p:cNvPr id="17" name="文本框 16"/>
          <p:cNvSpPr txBox="1"/>
          <p:nvPr/>
        </p:nvSpPr>
        <p:spPr>
          <a:xfrm>
            <a:off x="1668780" y="4363720"/>
            <a:ext cx="804545" cy="275590"/>
          </a:xfrm>
          <a:prstGeom prst="rect">
            <a:avLst/>
          </a:prstGeom>
          <a:noFill/>
        </p:spPr>
        <p:txBody>
          <a:bodyPr wrap="square" rtlCol="0">
            <a:spAutoFit/>
          </a:bodyPr>
          <a:p>
            <a:r>
              <a:rPr lang="zh-CN" altLang="en-US" sz="1200" b="1"/>
              <a:t>被授权人</a:t>
            </a:r>
            <a:endParaRPr lang="zh-CN" altLang="en-US" sz="1200" b="1"/>
          </a:p>
        </p:txBody>
      </p:sp>
      <p:graphicFrame>
        <p:nvGraphicFramePr>
          <p:cNvPr id="11" name="对象 10">
            <a:hlinkClick r:id="" action="ppaction://ole?verb="/>
          </p:cNvPr>
          <p:cNvGraphicFramePr>
            <a:graphicFrameLocks noChangeAspect="1"/>
          </p:cNvGraphicFramePr>
          <p:nvPr/>
        </p:nvGraphicFramePr>
        <p:xfrm>
          <a:off x="311785" y="5752465"/>
          <a:ext cx="1423035" cy="806450"/>
        </p:xfrm>
        <a:graphic>
          <a:graphicData uri="http://schemas.openxmlformats.org/presentationml/2006/ole">
            <mc:AlternateContent xmlns:mc="http://schemas.openxmlformats.org/markup-compatibility/2006">
              <mc:Choice xmlns:v="urn:schemas-microsoft-com:vml" Requires="v">
                <p:oleObj spid="_x0000_s1025" name="" showAsIcon="1" r:id="rId4" imgW="971550" imgH="666750" progId="FoxitPhantomPDF.Document">
                  <p:embed/>
                </p:oleObj>
              </mc:Choice>
              <mc:Fallback>
                <p:oleObj name="" showAsIcon="1" r:id="rId4" imgW="971550" imgH="666750" progId="FoxitPhantomPDF.Document">
                  <p:embed/>
                  <p:pic>
                    <p:nvPicPr>
                      <p:cNvPr id="0" name="图片 1024"/>
                      <p:cNvPicPr/>
                      <p:nvPr/>
                    </p:nvPicPr>
                    <p:blipFill>
                      <a:blip r:embed="rId5"/>
                      <a:stretch>
                        <a:fillRect/>
                      </a:stretch>
                    </p:blipFill>
                    <p:spPr>
                      <a:xfrm>
                        <a:off x="311785" y="5752465"/>
                        <a:ext cx="1423035" cy="806450"/>
                      </a:xfrm>
                      <a:prstGeom prst="rect">
                        <a:avLst/>
                      </a:prstGeom>
                    </p:spPr>
                  </p:pic>
                </p:oleObj>
              </mc:Fallback>
            </mc:AlternateContent>
          </a:graphicData>
        </a:graphic>
      </p:graphicFrame>
      <p:sp>
        <p:nvSpPr>
          <p:cNvPr id="13" name="文本框 12"/>
          <p:cNvSpPr txBox="1"/>
          <p:nvPr/>
        </p:nvSpPr>
        <p:spPr>
          <a:xfrm>
            <a:off x="1581785" y="6066790"/>
            <a:ext cx="1929130" cy="521970"/>
          </a:xfrm>
          <a:prstGeom prst="rect">
            <a:avLst/>
          </a:prstGeom>
          <a:noFill/>
        </p:spPr>
        <p:txBody>
          <a:bodyPr wrap="square" rtlCol="0">
            <a:spAutoFit/>
          </a:bodyPr>
          <a:p>
            <a:r>
              <a:rPr lang="zh-CN" altLang="en-US" sz="1400">
                <a:solidFill>
                  <a:srgbClr val="0070C0"/>
                </a:solidFill>
              </a:rPr>
              <a:t>说明：方案架构部分可参考此文档</a:t>
            </a:r>
            <a:endParaRPr lang="zh-CN" altLang="en-US" sz="1400">
              <a:solidFill>
                <a:srgbClr val="0070C0"/>
              </a:solidFill>
            </a:endParaRPr>
          </a:p>
        </p:txBody>
      </p:sp>
      <p:sp>
        <p:nvSpPr>
          <p:cNvPr id="2" name="文本框 1"/>
          <p:cNvSpPr txBox="1"/>
          <p:nvPr/>
        </p:nvSpPr>
        <p:spPr>
          <a:xfrm>
            <a:off x="5365115" y="5752465"/>
            <a:ext cx="4579620" cy="953135"/>
          </a:xfrm>
          <a:prstGeom prst="rect">
            <a:avLst/>
          </a:prstGeom>
          <a:noFill/>
        </p:spPr>
        <p:txBody>
          <a:bodyPr wrap="square" rtlCol="0">
            <a:spAutoFit/>
          </a:bodyPr>
          <a:p>
            <a:r>
              <a:rPr lang="zh-CN" altLang="en-US" sz="1400">
                <a:solidFill>
                  <a:srgbClr val="0070C0"/>
                </a:solidFill>
              </a:rPr>
              <a:t>安全方案：</a:t>
            </a:r>
            <a:endParaRPr lang="zh-CN" altLang="en-US" sz="1400">
              <a:solidFill>
                <a:srgbClr val="0070C0"/>
              </a:solidFill>
            </a:endParaRPr>
          </a:p>
          <a:p>
            <a:r>
              <a:rPr lang="en-US" altLang="zh-CN" sz="1400">
                <a:solidFill>
                  <a:srgbClr val="0070C0"/>
                </a:solidFill>
              </a:rPr>
              <a:t>1.</a:t>
            </a:r>
            <a:r>
              <a:rPr lang="zh-CN" altLang="en-US" sz="1400">
                <a:solidFill>
                  <a:srgbClr val="0070C0"/>
                </a:solidFill>
              </a:rPr>
              <a:t>车云通信</a:t>
            </a:r>
            <a:r>
              <a:rPr lang="zh-CN" altLang="en-US" sz="1400">
                <a:solidFill>
                  <a:srgbClr val="0070C0"/>
                </a:solidFill>
                <a:sym typeface="+mn-ea"/>
              </a:rPr>
              <a:t>安全方案</a:t>
            </a:r>
            <a:r>
              <a:rPr lang="zh-CN" altLang="en-US" sz="1400">
                <a:solidFill>
                  <a:srgbClr val="0070C0"/>
                </a:solidFill>
              </a:rPr>
              <a:t>基于</a:t>
            </a:r>
            <a:r>
              <a:rPr lang="en-US" altLang="zh-CN" sz="1400">
                <a:solidFill>
                  <a:srgbClr val="0070C0"/>
                </a:solidFill>
              </a:rPr>
              <a:t>PKI</a:t>
            </a:r>
            <a:r>
              <a:rPr lang="zh-CN" altLang="en-US" sz="1400">
                <a:solidFill>
                  <a:srgbClr val="0070C0"/>
                </a:solidFill>
              </a:rPr>
              <a:t>体系的数字证书双向认证</a:t>
            </a:r>
            <a:endParaRPr lang="zh-CN" altLang="en-US" sz="1400">
              <a:solidFill>
                <a:srgbClr val="0070C0"/>
              </a:solidFill>
            </a:endParaRPr>
          </a:p>
          <a:p>
            <a:r>
              <a:rPr lang="en-US" altLang="zh-CN" sz="1400">
                <a:solidFill>
                  <a:srgbClr val="0070C0"/>
                </a:solidFill>
              </a:rPr>
              <a:t>2.</a:t>
            </a:r>
            <a:r>
              <a:rPr lang="zh-CN" altLang="en-US" sz="1400">
                <a:solidFill>
                  <a:srgbClr val="0070C0"/>
                </a:solidFill>
              </a:rPr>
              <a:t>车云存储安全基于</a:t>
            </a:r>
            <a:r>
              <a:rPr lang="en-US" altLang="zh-CN" sz="1400">
                <a:solidFill>
                  <a:srgbClr val="0070C0"/>
                </a:solidFill>
              </a:rPr>
              <a:t>PKI</a:t>
            </a:r>
            <a:r>
              <a:rPr lang="zh-CN" altLang="en-US" sz="1400">
                <a:solidFill>
                  <a:srgbClr val="0070C0"/>
                </a:solidFill>
              </a:rPr>
              <a:t>提供的白盒秘钥</a:t>
            </a:r>
            <a:endParaRPr lang="zh-CN" altLang="en-US" sz="1400">
              <a:solidFill>
                <a:srgbClr val="0070C0"/>
              </a:solidFill>
            </a:endParaRPr>
          </a:p>
          <a:p>
            <a:r>
              <a:rPr lang="en-US" altLang="zh-CN" sz="1400">
                <a:solidFill>
                  <a:srgbClr val="0070C0"/>
                </a:solidFill>
              </a:rPr>
              <a:t>3.</a:t>
            </a:r>
            <a:r>
              <a:rPr lang="zh-CN" altLang="en-US" sz="1400">
                <a:solidFill>
                  <a:srgbClr val="0070C0"/>
                </a:solidFill>
              </a:rPr>
              <a:t>蓝牙安全基于自主研发的多级安全认证机制</a:t>
            </a:r>
            <a:endParaRPr lang="en-US" altLang="zh-CN" sz="1400">
              <a:solidFill>
                <a:srgbClr val="0070C0"/>
              </a:solidFill>
            </a:endParaRPr>
          </a:p>
        </p:txBody>
      </p:sp>
      <p:graphicFrame>
        <p:nvGraphicFramePr>
          <p:cNvPr id="3" name="对象 2">
            <a:hlinkClick r:id="" action="ppaction://ole?verb="/>
          </p:cNvPr>
          <p:cNvGraphicFramePr>
            <a:graphicFrameLocks noChangeAspect="1"/>
          </p:cNvGraphicFramePr>
          <p:nvPr/>
        </p:nvGraphicFramePr>
        <p:xfrm>
          <a:off x="9692640" y="5754370"/>
          <a:ext cx="1215390" cy="834390"/>
        </p:xfrm>
        <a:graphic>
          <a:graphicData uri="http://schemas.openxmlformats.org/presentationml/2006/ole">
            <mc:AlternateContent xmlns:mc="http://schemas.openxmlformats.org/markup-compatibility/2006">
              <mc:Choice xmlns:v="urn:schemas-microsoft-com:vml" Requires="v">
                <p:oleObj spid="_x0000_s1026" name="" showAsIcon="1" r:id="rId6" imgW="971550" imgH="666750" progId="PowerPoint.Show.12">
                  <p:embed/>
                </p:oleObj>
              </mc:Choice>
              <mc:Fallback>
                <p:oleObj name="" showAsIcon="1" r:id="rId6" imgW="971550" imgH="666750" progId="PowerPoint.Show.12">
                  <p:embed/>
                  <p:pic>
                    <p:nvPicPr>
                      <p:cNvPr id="0" name="图片 1025"/>
                      <p:cNvPicPr/>
                      <p:nvPr/>
                    </p:nvPicPr>
                    <p:blipFill>
                      <a:blip r:embed="rId7"/>
                      <a:stretch>
                        <a:fillRect/>
                      </a:stretch>
                    </p:blipFill>
                    <p:spPr>
                      <a:xfrm>
                        <a:off x="9692640" y="5754370"/>
                        <a:ext cx="1215390" cy="8343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TSP-TBOX</a:t>
            </a:r>
            <a:r>
              <a:rPr lang="zh-CN" altLang="en-US" sz="2400" b="1" dirty="0">
                <a:latin typeface="微软雅黑" panose="020B0503020204020204" pitchFamily="34" charset="-122"/>
                <a:ea typeface="微软雅黑" panose="020B0503020204020204" pitchFamily="34" charset="-122"/>
                <a:sym typeface="+mn-ea"/>
              </a:rPr>
              <a:t>交互</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功能清单</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graphicFrame>
        <p:nvGraphicFramePr>
          <p:cNvPr id="40" name="表格 39"/>
          <p:cNvGraphicFramePr/>
          <p:nvPr/>
        </p:nvGraphicFramePr>
        <p:xfrm>
          <a:off x="148590" y="868680"/>
          <a:ext cx="11663680" cy="5485765"/>
        </p:xfrm>
        <a:graphic>
          <a:graphicData uri="http://schemas.openxmlformats.org/drawingml/2006/table">
            <a:tbl>
              <a:tblPr firstRow="1" bandRow="1">
                <a:tableStyleId>{5C22544A-7EE6-4342-B048-85BDC9FD1C3A}</a:tableStyleId>
              </a:tblPr>
              <a:tblGrid>
                <a:gridCol w="548640"/>
                <a:gridCol w="3589655"/>
                <a:gridCol w="786765"/>
                <a:gridCol w="1879600"/>
                <a:gridCol w="2574925"/>
                <a:gridCol w="2284095"/>
              </a:tblGrid>
              <a:tr h="182880">
                <a:tc>
                  <a:txBody>
                    <a:bodyPr/>
                    <a:lstStyle/>
                    <a:p>
                      <a:pPr algn="ctr">
                        <a:buNone/>
                      </a:pPr>
                      <a:r>
                        <a:rPr lang="zh-CN" altLang="en-US" sz="1400"/>
                        <a:t>序号</a:t>
                      </a:r>
                      <a:endParaRPr lang="zh-CN" altLang="en-US" sz="1400"/>
                    </a:p>
                  </a:txBody>
                  <a:tcPr/>
                </a:tc>
                <a:tc>
                  <a:txBody>
                    <a:bodyPr/>
                    <a:lstStyle/>
                    <a:p>
                      <a:pPr algn="ctr">
                        <a:buNone/>
                      </a:pPr>
                      <a:r>
                        <a:rPr lang="zh-CN" altLang="en-US" sz="1400"/>
                        <a:t>场景描述</a:t>
                      </a:r>
                      <a:endParaRPr lang="zh-CN" altLang="en-US" sz="1400"/>
                    </a:p>
                  </a:txBody>
                  <a:tcPr/>
                </a:tc>
                <a:tc>
                  <a:txBody>
                    <a:bodyPr/>
                    <a:lstStyle/>
                    <a:p>
                      <a:pPr algn="ctr">
                        <a:buNone/>
                      </a:pPr>
                      <a:r>
                        <a:rPr lang="zh-CN" altLang="en-US" sz="1400"/>
                        <a:t>主体</a:t>
                      </a:r>
                      <a:endParaRPr lang="zh-CN" altLang="en-US" sz="1400"/>
                    </a:p>
                  </a:txBody>
                  <a:tcPr/>
                </a:tc>
                <a:tc>
                  <a:txBody>
                    <a:bodyPr/>
                    <a:lstStyle/>
                    <a:p>
                      <a:pPr algn="ctr">
                        <a:buNone/>
                      </a:pPr>
                      <a:r>
                        <a:rPr lang="zh-CN" altLang="en-US" sz="1400"/>
                        <a:t>关键路径</a:t>
                      </a:r>
                      <a:endParaRPr lang="zh-CN" altLang="en-US" sz="1400"/>
                    </a:p>
                  </a:txBody>
                  <a:tcPr/>
                </a:tc>
                <a:tc>
                  <a:txBody>
                    <a:bodyPr/>
                    <a:lstStyle/>
                    <a:p>
                      <a:pPr algn="ctr">
                        <a:buNone/>
                      </a:pPr>
                      <a:r>
                        <a:rPr lang="zh-CN" altLang="en-US" sz="1400"/>
                        <a:t>车端功能</a:t>
                      </a:r>
                      <a:endParaRPr lang="zh-CN" altLang="en-US" sz="1400"/>
                    </a:p>
                  </a:txBody>
                  <a:tcPr/>
                </a:tc>
                <a:tc>
                  <a:txBody>
                    <a:bodyPr/>
                    <a:lstStyle/>
                    <a:p>
                      <a:pPr algn="ctr">
                        <a:buNone/>
                      </a:pPr>
                      <a:r>
                        <a:rPr lang="zh-CN" altLang="en-US" sz="1400"/>
                        <a:t>备注</a:t>
                      </a:r>
                      <a:endParaRPr lang="zh-CN" altLang="en-US" sz="1400"/>
                    </a:p>
                  </a:txBody>
                  <a:tcPr/>
                </a:tc>
              </a:tr>
              <a:tr h="367665">
                <a:tc>
                  <a:txBody>
                    <a:bodyPr/>
                    <a:lstStyle/>
                    <a:p>
                      <a:pPr>
                        <a:buNone/>
                      </a:pPr>
                      <a:endParaRPr lang="en-US" altLang="zh-CN" sz="1400"/>
                    </a:p>
                    <a:p>
                      <a:pPr>
                        <a:buNone/>
                      </a:pPr>
                      <a:r>
                        <a:rPr lang="en-US" altLang="zh-CN" sz="1400"/>
                        <a:t>1</a:t>
                      </a:r>
                      <a:endParaRPr lang="en-US" altLang="zh-CN" sz="1400"/>
                    </a:p>
                  </a:txBody>
                  <a:tcPr/>
                </a:tc>
                <a:tc>
                  <a:txBody>
                    <a:bodyPr/>
                    <a:lstStyle/>
                    <a:p>
                      <a:pPr>
                        <a:buNone/>
                      </a:pPr>
                      <a:r>
                        <a:rPr lang="zh-CN" altLang="en-US" sz="1400" b="1"/>
                        <a:t>申请：</a:t>
                      </a:r>
                      <a:r>
                        <a:rPr lang="zh-CN" altLang="en-US" sz="1400"/>
                        <a:t>车主在</a:t>
                      </a:r>
                      <a:r>
                        <a:rPr lang="en-US" altLang="zh-CN" sz="1400"/>
                        <a:t>APP</a:t>
                      </a:r>
                      <a:r>
                        <a:rPr lang="zh-CN" altLang="en-US" sz="1400"/>
                        <a:t>中绑定车辆后申请蓝牙钥匙</a:t>
                      </a:r>
                      <a:endParaRPr lang="zh-CN" altLang="en-US" sz="1400"/>
                    </a:p>
                  </a:txBody>
                  <a:tcPr/>
                </a:tc>
                <a:tc>
                  <a:txBody>
                    <a:bodyPr/>
                    <a:lstStyle/>
                    <a:p>
                      <a:pPr>
                        <a:buNone/>
                      </a:pPr>
                      <a:r>
                        <a:rPr lang="zh-CN" altLang="en-US" sz="1400"/>
                        <a:t>车主</a:t>
                      </a:r>
                      <a:endParaRPr lang="zh-CN" altLang="en-US" sz="1400"/>
                    </a:p>
                  </a:txBody>
                  <a:tcPr/>
                </a:tc>
                <a:tc>
                  <a:txBody>
                    <a:bodyPr/>
                    <a:lstStyle/>
                    <a:p>
                      <a:pPr>
                        <a:buNone/>
                      </a:pPr>
                      <a:r>
                        <a:rPr lang="en-US" altLang="zh-CN" sz="1400"/>
                        <a:t>APP-&gt;TSP-&gt;TBOX</a:t>
                      </a:r>
                      <a:endParaRPr lang="en-US" altLang="zh-CN" sz="1400"/>
                    </a:p>
                  </a:txBody>
                  <a:tcPr/>
                </a:tc>
                <a:tc>
                  <a:txBody>
                    <a:bodyPr/>
                    <a:lstStyle/>
                    <a:p>
                      <a:pPr>
                        <a:buNone/>
                      </a:pPr>
                      <a:r>
                        <a:rPr lang="zh-CN" altLang="en-US" sz="1400"/>
                        <a:t>单把钥匙注册</a:t>
                      </a:r>
                      <a:endParaRPr lang="zh-CN" altLang="en-US" sz="1400"/>
                    </a:p>
                  </a:txBody>
                  <a:tcPr/>
                </a:tc>
                <a:tc>
                  <a:txBody>
                    <a:bodyPr/>
                    <a:lstStyle/>
                    <a:p>
                      <a:pPr>
                        <a:buNone/>
                      </a:pPr>
                      <a:endParaRPr lang="zh-CN" altLang="en-US" sz="1400"/>
                    </a:p>
                  </a:txBody>
                  <a:tcPr/>
                </a:tc>
              </a:tr>
              <a:tr h="243840">
                <a:tc>
                  <a:txBody>
                    <a:bodyPr/>
                    <a:lstStyle/>
                    <a:p>
                      <a:pPr>
                        <a:buNone/>
                      </a:pPr>
                      <a:r>
                        <a:rPr lang="en-US" altLang="zh-CN" sz="1400"/>
                        <a:t>2</a:t>
                      </a:r>
                      <a:endParaRPr lang="en-US" altLang="zh-CN" sz="1400"/>
                    </a:p>
                  </a:txBody>
                  <a:tcPr/>
                </a:tc>
                <a:tc>
                  <a:txBody>
                    <a:bodyPr/>
                    <a:lstStyle/>
                    <a:p>
                      <a:pPr>
                        <a:buNone/>
                      </a:pPr>
                      <a:r>
                        <a:rPr lang="zh-CN" altLang="en-US" sz="1400" b="1"/>
                        <a:t>查询：</a:t>
                      </a:r>
                      <a:r>
                        <a:rPr lang="zh-CN" altLang="en-US" sz="1400"/>
                        <a:t>车主</a:t>
                      </a:r>
                      <a:r>
                        <a:rPr lang="en-US" altLang="zh-CN" sz="1400"/>
                        <a:t>/</a:t>
                      </a:r>
                      <a:r>
                        <a:rPr lang="zh-CN" altLang="en-US" sz="1400"/>
                        <a:t>借车人查询更新钥匙列表</a:t>
                      </a:r>
                      <a:endParaRPr lang="zh-CN" altLang="en-US" sz="1400"/>
                    </a:p>
                    <a:p>
                      <a:pPr>
                        <a:buNone/>
                      </a:pPr>
                      <a:r>
                        <a:rPr lang="en-US" altLang="zh-CN" sz="1400"/>
                        <a:t>TSP</a:t>
                      </a:r>
                      <a:r>
                        <a:rPr lang="zh-CN" altLang="en-US" sz="1400"/>
                        <a:t>与车辆信息同步</a:t>
                      </a:r>
                      <a:endParaRPr lang="zh-CN" altLang="en-US" sz="1400"/>
                    </a:p>
                  </a:txBody>
                  <a:tcPr/>
                </a:tc>
                <a:tc>
                  <a:txBody>
                    <a:bodyPr/>
                    <a:lstStyle/>
                    <a:p>
                      <a:pPr>
                        <a:buNone/>
                      </a:pPr>
                      <a:r>
                        <a:rPr lang="zh-CN" altLang="en-US" sz="1400">
                          <a:sym typeface="+mn-ea"/>
                        </a:rPr>
                        <a:t>用户</a:t>
                      </a:r>
                      <a:endParaRPr lang="zh-CN" altLang="en-US" sz="1400">
                        <a:sym typeface="+mn-ea"/>
                      </a:endParaRPr>
                    </a:p>
                  </a:txBody>
                  <a:tcPr/>
                </a:tc>
                <a:tc>
                  <a:txBody>
                    <a:bodyPr/>
                    <a:lstStyle/>
                    <a:p>
                      <a:pPr>
                        <a:buNone/>
                      </a:pPr>
                      <a:r>
                        <a:rPr lang="en-US" altLang="zh-CN" sz="1400">
                          <a:sym typeface="+mn-ea"/>
                        </a:rPr>
                        <a:t>TSP-&gt;TBOX</a:t>
                      </a:r>
                      <a:endParaRPr lang="en-US" altLang="zh-CN" sz="1400">
                        <a:sym typeface="+mn-ea"/>
                      </a:endParaRPr>
                    </a:p>
                  </a:txBody>
                  <a:tcPr/>
                </a:tc>
                <a:tc>
                  <a:txBody>
                    <a:bodyPr/>
                    <a:lstStyle/>
                    <a:p>
                      <a:pPr>
                        <a:buNone/>
                      </a:pPr>
                      <a:r>
                        <a:rPr lang="zh-CN" altLang="en-US" sz="1400"/>
                        <a:t>查询钥匙（钥匙数量</a:t>
                      </a:r>
                      <a:r>
                        <a:rPr lang="en-US" altLang="zh-CN" sz="1400"/>
                        <a:t>+ID</a:t>
                      </a:r>
                      <a:r>
                        <a:rPr lang="zh-CN" altLang="en-US" sz="1400"/>
                        <a:t>列表）</a:t>
                      </a:r>
                      <a:endParaRPr lang="zh-CN" altLang="en-US" sz="1400"/>
                    </a:p>
                  </a:txBody>
                  <a:tcPr/>
                </a:tc>
                <a:tc>
                  <a:txBody>
                    <a:bodyPr/>
                    <a:lstStyle/>
                    <a:p>
                      <a:pPr>
                        <a:buNone/>
                      </a:pPr>
                      <a:r>
                        <a:rPr lang="zh-CN" altLang="en-US" sz="1400"/>
                        <a:t>预留</a:t>
                      </a:r>
                      <a:endParaRPr lang="zh-CN" altLang="en-US" sz="1400"/>
                    </a:p>
                  </a:txBody>
                  <a:tcPr/>
                </a:tc>
              </a:tr>
              <a:tr h="209550">
                <a:tc>
                  <a:txBody>
                    <a:bodyPr/>
                    <a:lstStyle/>
                    <a:p>
                      <a:pPr>
                        <a:buNone/>
                      </a:pPr>
                      <a:r>
                        <a:rPr lang="en-US" altLang="zh-CN" sz="1400"/>
                        <a:t>3</a:t>
                      </a:r>
                      <a:endParaRPr lang="en-US" altLang="zh-CN" sz="1400"/>
                    </a:p>
                  </a:txBody>
                  <a:tcPr/>
                </a:tc>
                <a:tc>
                  <a:txBody>
                    <a:bodyPr/>
                    <a:lstStyle/>
                    <a:p>
                      <a:pPr>
                        <a:buNone/>
                      </a:pPr>
                      <a:r>
                        <a:rPr lang="zh-CN" altLang="en-US" sz="1400"/>
                        <a:t>同步钥匙信息</a:t>
                      </a:r>
                      <a:endParaRPr lang="zh-CN" altLang="en-US" sz="1400"/>
                    </a:p>
                  </a:txBody>
                  <a:tcPr/>
                </a:tc>
                <a:tc>
                  <a:txBody>
                    <a:bodyPr/>
                    <a:lstStyle/>
                    <a:p>
                      <a:pPr>
                        <a:buNone/>
                      </a:pPr>
                      <a:r>
                        <a:rPr lang="en-US" altLang="zh-CN" sz="1400">
                          <a:sym typeface="+mn-ea"/>
                        </a:rPr>
                        <a:t>TBOX</a:t>
                      </a:r>
                      <a:endParaRPr lang="zh-CN" altLang="en-US" sz="1400"/>
                    </a:p>
                  </a:txBody>
                  <a:tcPr/>
                </a:tc>
                <a:tc>
                  <a:txBody>
                    <a:bodyPr/>
                    <a:lstStyle/>
                    <a:p>
                      <a:pPr>
                        <a:buNone/>
                      </a:pPr>
                      <a:r>
                        <a:rPr lang="en-US" altLang="zh-CN" sz="1400">
                          <a:sym typeface="+mn-ea"/>
                        </a:rPr>
                        <a:t>TBOX-&gt;TSP</a:t>
                      </a:r>
                      <a:endParaRPr lang="en-US" altLang="zh-CN" sz="1400">
                        <a:sym typeface="+mn-ea"/>
                      </a:endParaRPr>
                    </a:p>
                  </a:txBody>
                  <a:tcPr/>
                </a:tc>
                <a:tc>
                  <a:txBody>
                    <a:bodyPr/>
                    <a:lstStyle/>
                    <a:p>
                      <a:pPr>
                        <a:buNone/>
                      </a:pPr>
                      <a:r>
                        <a:rPr lang="zh-CN" altLang="en-US" sz="1400">
                          <a:sym typeface="+mn-ea"/>
                        </a:rPr>
                        <a:t>主动同步钥匙信息</a:t>
                      </a:r>
                      <a:endParaRPr lang="zh-CN" altLang="en-US" sz="1400"/>
                    </a:p>
                  </a:txBody>
                  <a:tcPr/>
                </a:tc>
                <a:tc>
                  <a:txBody>
                    <a:bodyPr/>
                    <a:lstStyle/>
                    <a:p>
                      <a:pPr>
                        <a:buNone/>
                      </a:pPr>
                      <a:endParaRPr lang="zh-CN" altLang="en-US" sz="1400"/>
                    </a:p>
                  </a:txBody>
                  <a:tcPr/>
                </a:tc>
              </a:tr>
              <a:tr h="304800">
                <a:tc>
                  <a:txBody>
                    <a:bodyPr/>
                    <a:lstStyle/>
                    <a:p>
                      <a:pPr>
                        <a:buNone/>
                      </a:pPr>
                      <a:r>
                        <a:rPr lang="en-US" altLang="zh-CN" sz="1400"/>
                        <a:t>4</a:t>
                      </a:r>
                      <a:endParaRPr lang="en-US" altLang="zh-CN" sz="1400"/>
                    </a:p>
                  </a:txBody>
                  <a:tcPr/>
                </a:tc>
                <a:tc>
                  <a:txBody>
                    <a:bodyPr/>
                    <a:lstStyle/>
                    <a:p>
                      <a:pPr>
                        <a:buNone/>
                      </a:pPr>
                      <a:r>
                        <a:rPr lang="zh-CN" altLang="en-US" sz="1400" b="1"/>
                        <a:t>删除：</a:t>
                      </a:r>
                      <a:r>
                        <a:rPr lang="zh-CN" altLang="en-US" sz="1400"/>
                        <a:t>车主删除某把车钥匙</a:t>
                      </a:r>
                      <a:endParaRPr lang="zh-CN" altLang="en-US" sz="1400"/>
                    </a:p>
                  </a:txBody>
                  <a:tcPr/>
                </a:tc>
                <a:tc>
                  <a:txBody>
                    <a:bodyPr/>
                    <a:lstStyle/>
                    <a:p>
                      <a:pPr>
                        <a:buNone/>
                      </a:pPr>
                      <a:r>
                        <a:rPr lang="zh-CN" altLang="en-US" sz="1400"/>
                        <a:t>车主</a:t>
                      </a:r>
                      <a:endParaRPr lang="zh-CN" altLang="en-US" sz="1400"/>
                    </a:p>
                  </a:txBody>
                  <a:tcPr/>
                </a:tc>
                <a:tc>
                  <a:txBody>
                    <a:bodyPr/>
                    <a:lstStyle/>
                    <a:p>
                      <a:pPr>
                        <a:buNone/>
                      </a:pPr>
                      <a:r>
                        <a:rPr lang="en-US" altLang="zh-CN" sz="1400">
                          <a:sym typeface="+mn-ea"/>
                        </a:rPr>
                        <a:t>APP-&gt;TSP-&gt;TBOX</a:t>
                      </a:r>
                      <a:endParaRPr lang="en-US" altLang="zh-CN" sz="1400">
                        <a:sym typeface="+mn-ea"/>
                      </a:endParaRPr>
                    </a:p>
                  </a:txBody>
                  <a:tcPr/>
                </a:tc>
                <a:tc>
                  <a:txBody>
                    <a:bodyPr/>
                    <a:lstStyle/>
                    <a:p>
                      <a:pPr>
                        <a:buNone/>
                      </a:pPr>
                      <a:r>
                        <a:rPr lang="zh-CN" altLang="en-US" sz="1400"/>
                        <a:t>删除单把钥匙</a:t>
                      </a:r>
                      <a:endParaRPr lang="zh-CN" altLang="en-US" sz="1400"/>
                    </a:p>
                  </a:txBody>
                  <a:tcPr/>
                </a:tc>
                <a:tc>
                  <a:txBody>
                    <a:bodyPr/>
                    <a:lstStyle/>
                    <a:p>
                      <a:pPr>
                        <a:buNone/>
                      </a:pPr>
                      <a:endParaRPr lang="zh-CN" altLang="en-US" sz="1400"/>
                    </a:p>
                  </a:txBody>
                  <a:tcPr/>
                </a:tc>
              </a:tr>
              <a:tr h="0">
                <a:tc>
                  <a:txBody>
                    <a:bodyPr/>
                    <a:lstStyle/>
                    <a:p>
                      <a:pPr>
                        <a:buNone/>
                      </a:pPr>
                      <a:r>
                        <a:rPr lang="en-US" altLang="zh-CN" sz="1400"/>
                        <a:t>5</a:t>
                      </a:r>
                      <a:endParaRPr lang="en-US" altLang="zh-CN" sz="1400"/>
                    </a:p>
                  </a:txBody>
                  <a:tcPr/>
                </a:tc>
                <a:tc>
                  <a:txBody>
                    <a:bodyPr/>
                    <a:lstStyle/>
                    <a:p>
                      <a:pPr>
                        <a:buNone/>
                      </a:pPr>
                      <a:r>
                        <a:rPr lang="zh-CN" altLang="en-US" sz="1400" b="1"/>
                        <a:t>删除：</a:t>
                      </a:r>
                      <a:r>
                        <a:rPr lang="zh-CN" altLang="en-US" sz="1400">
                          <a:sym typeface="+mn-ea"/>
                        </a:rPr>
                        <a:t>车主收回借车人车钥匙</a:t>
                      </a:r>
                      <a:endParaRPr lang="zh-CN" altLang="en-US" sz="1400"/>
                    </a:p>
                  </a:txBody>
                  <a:tcPr/>
                </a:tc>
                <a:tc>
                  <a:txBody>
                    <a:bodyPr/>
                    <a:lstStyle/>
                    <a:p>
                      <a:pPr>
                        <a:buNone/>
                      </a:pPr>
                      <a:r>
                        <a:rPr lang="zh-CN" altLang="en-US" sz="1400"/>
                        <a:t>车主</a:t>
                      </a:r>
                      <a:endParaRPr lang="zh-CN" altLang="en-US" sz="1400"/>
                    </a:p>
                  </a:txBody>
                  <a:tcPr/>
                </a:tc>
                <a:tc>
                  <a:txBody>
                    <a:bodyPr/>
                    <a:lstStyle/>
                    <a:p>
                      <a:pPr>
                        <a:buNone/>
                      </a:pPr>
                      <a:r>
                        <a:rPr lang="en-US" altLang="zh-CN" sz="1400">
                          <a:sym typeface="+mn-ea"/>
                        </a:rPr>
                        <a:t>APP-&gt;TSP-&gt;TBOX</a:t>
                      </a:r>
                      <a:endParaRPr lang="en-US" altLang="zh-CN" sz="1400">
                        <a:sym typeface="+mn-ea"/>
                      </a:endParaRPr>
                    </a:p>
                  </a:txBody>
                  <a:tcPr/>
                </a:tc>
                <a:tc>
                  <a:txBody>
                    <a:bodyPr/>
                    <a:lstStyle/>
                    <a:p>
                      <a:pPr>
                        <a:buNone/>
                      </a:pPr>
                      <a:r>
                        <a:rPr lang="zh-CN" altLang="en-US" sz="1400"/>
                        <a:t>删除单把钥匙</a:t>
                      </a:r>
                      <a:endParaRPr lang="zh-CN" altLang="en-US" sz="1400"/>
                    </a:p>
                  </a:txBody>
                  <a:tcPr/>
                </a:tc>
                <a:tc>
                  <a:txBody>
                    <a:bodyPr/>
                    <a:lstStyle/>
                    <a:p>
                      <a:pPr>
                        <a:buNone/>
                      </a:pPr>
                      <a:endParaRPr lang="zh-CN" altLang="en-US" sz="1400"/>
                    </a:p>
                  </a:txBody>
                  <a:tcPr/>
                </a:tc>
              </a:tr>
              <a:tr h="472440">
                <a:tc>
                  <a:txBody>
                    <a:bodyPr/>
                    <a:lstStyle/>
                    <a:p>
                      <a:pPr>
                        <a:buNone/>
                      </a:pPr>
                      <a:r>
                        <a:rPr lang="en-US" altLang="zh-CN" sz="1400"/>
                        <a:t>6</a:t>
                      </a:r>
                      <a:endParaRPr lang="en-US" altLang="zh-CN" sz="1400"/>
                    </a:p>
                  </a:txBody>
                  <a:tcPr/>
                </a:tc>
                <a:tc>
                  <a:txBody>
                    <a:bodyPr/>
                    <a:lstStyle/>
                    <a:p>
                      <a:pPr>
                        <a:buNone/>
                      </a:pPr>
                      <a:r>
                        <a:rPr lang="zh-CN" altLang="en-US" sz="1400" b="1"/>
                        <a:t>借车：</a:t>
                      </a:r>
                      <a:r>
                        <a:rPr lang="zh-CN" altLang="en-US" sz="1400"/>
                        <a:t>借车人验证授权信息，并在车辆激活</a:t>
                      </a:r>
                      <a:endParaRPr lang="zh-CN" altLang="en-US" sz="1400"/>
                    </a:p>
                  </a:txBody>
                  <a:tcPr/>
                </a:tc>
                <a:tc>
                  <a:txBody>
                    <a:bodyPr/>
                    <a:lstStyle/>
                    <a:p>
                      <a:pPr>
                        <a:buNone/>
                      </a:pPr>
                      <a:r>
                        <a:rPr lang="zh-CN" altLang="en-US" sz="1400"/>
                        <a:t>借车人</a:t>
                      </a:r>
                      <a:endParaRPr lang="zh-CN" altLang="en-US" sz="1400"/>
                    </a:p>
                  </a:txBody>
                  <a:tcPr/>
                </a:tc>
                <a:tc>
                  <a:txBody>
                    <a:bodyPr/>
                    <a:lstStyle/>
                    <a:p>
                      <a:pPr>
                        <a:buNone/>
                      </a:pPr>
                      <a:r>
                        <a:rPr lang="en-US" altLang="zh-CN" sz="1400"/>
                        <a:t>APP-&gt;TSP-&gt;APP-&gt;TBOX</a:t>
                      </a:r>
                      <a:endParaRPr lang="en-US" altLang="zh-CN" sz="1400">
                        <a:ea typeface="宋体" panose="02010600030101010101" pitchFamily="2" charset="-122"/>
                      </a:endParaRPr>
                    </a:p>
                  </a:txBody>
                  <a:tcPr/>
                </a:tc>
                <a:tc>
                  <a:txBody>
                    <a:bodyPr/>
                    <a:lstStyle/>
                    <a:p>
                      <a:pPr>
                        <a:buNone/>
                      </a:pPr>
                      <a:r>
                        <a:rPr lang="zh-CN" altLang="en-US" sz="1400">
                          <a:sym typeface="+mn-ea"/>
                        </a:rPr>
                        <a:t>单把钥匙注册（借车人、蓝牙</a:t>
                      </a:r>
                      <a:r>
                        <a:rPr lang="en-US" altLang="zh-CN" sz="1400">
                          <a:sym typeface="+mn-ea"/>
                        </a:rPr>
                        <a:t>/CAN</a:t>
                      </a:r>
                      <a:r>
                        <a:rPr lang="zh-CN" altLang="en-US" sz="1400">
                          <a:sym typeface="+mn-ea"/>
                        </a:rPr>
                        <a:t>）</a:t>
                      </a:r>
                      <a:endParaRPr lang="zh-CN" altLang="en-US" sz="1400"/>
                    </a:p>
                  </a:txBody>
                  <a:tcPr/>
                </a:tc>
                <a:tc>
                  <a:txBody>
                    <a:bodyPr/>
                    <a:lstStyle/>
                    <a:p>
                      <a:pPr>
                        <a:buNone/>
                      </a:pPr>
                      <a:r>
                        <a:rPr lang="zh-CN" altLang="en-US" sz="1400"/>
                        <a:t>分享、借车、激活是一个完整的借车授权流程</a:t>
                      </a:r>
                      <a:endParaRPr lang="zh-CN" altLang="en-US" sz="1400"/>
                    </a:p>
                  </a:txBody>
                  <a:tcPr/>
                </a:tc>
              </a:tr>
              <a:tr h="266700">
                <a:tc>
                  <a:txBody>
                    <a:bodyPr/>
                    <a:lstStyle/>
                    <a:p>
                      <a:pPr>
                        <a:buNone/>
                      </a:pPr>
                      <a:r>
                        <a:rPr lang="en-US" altLang="zh-CN" sz="1400"/>
                        <a:t>7</a:t>
                      </a:r>
                      <a:endParaRPr lang="en-US" altLang="zh-CN" sz="1400"/>
                    </a:p>
                  </a:txBody>
                  <a:tcPr/>
                </a:tc>
                <a:tc>
                  <a:txBody>
                    <a:bodyPr/>
                    <a:lstStyle/>
                    <a:p>
                      <a:pPr>
                        <a:buNone/>
                      </a:pPr>
                      <a:r>
                        <a:rPr lang="zh-CN" altLang="en-US" sz="1400" b="1"/>
                        <a:t>还车：</a:t>
                      </a:r>
                      <a:r>
                        <a:rPr lang="zh-CN" altLang="en-US" sz="1400"/>
                        <a:t>借车人用完后主动归还数字钥匙</a:t>
                      </a:r>
                      <a:endParaRPr lang="zh-CN" altLang="en-US" sz="1400"/>
                    </a:p>
                  </a:txBody>
                  <a:tcPr/>
                </a:tc>
                <a:tc>
                  <a:txBody>
                    <a:bodyPr/>
                    <a:lstStyle/>
                    <a:p>
                      <a:pPr>
                        <a:buNone/>
                      </a:pPr>
                      <a:r>
                        <a:rPr lang="zh-CN" altLang="en-US" sz="1400"/>
                        <a:t>借车人</a:t>
                      </a:r>
                      <a:endParaRPr lang="zh-CN" altLang="en-US" sz="1400"/>
                    </a:p>
                  </a:txBody>
                  <a:tcPr/>
                </a:tc>
                <a:tc>
                  <a:txBody>
                    <a:bodyPr/>
                    <a:lstStyle/>
                    <a:p>
                      <a:pPr>
                        <a:buNone/>
                      </a:pPr>
                      <a:r>
                        <a:rPr lang="en-US" altLang="zh-CN" sz="1400">
                          <a:sym typeface="+mn-ea"/>
                        </a:rPr>
                        <a:t>APP-&gt;TSP-&gt;TBOX</a:t>
                      </a:r>
                      <a:endParaRPr lang="en-US" altLang="zh-CN" sz="1400">
                        <a:sym typeface="+mn-ea"/>
                      </a:endParaRPr>
                    </a:p>
                  </a:txBody>
                  <a:tcPr/>
                </a:tc>
                <a:tc>
                  <a:txBody>
                    <a:bodyPr/>
                    <a:lstStyle/>
                    <a:p>
                      <a:pPr>
                        <a:buNone/>
                      </a:pPr>
                      <a:r>
                        <a:rPr lang="zh-CN" altLang="en-US" sz="1400"/>
                        <a:t>删除单把钥匙</a:t>
                      </a:r>
                      <a:endParaRPr lang="zh-CN" altLang="en-US" sz="1400"/>
                    </a:p>
                  </a:txBody>
                  <a:tcPr/>
                </a:tc>
                <a:tc>
                  <a:txBody>
                    <a:bodyPr/>
                    <a:lstStyle/>
                    <a:p>
                      <a:pPr>
                        <a:buNone/>
                      </a:pPr>
                      <a:r>
                        <a:rPr lang="zh-CN" altLang="en-US" sz="1400"/>
                        <a:t>同删除流程</a:t>
                      </a:r>
                      <a:endParaRPr lang="zh-CN" altLang="en-US" sz="1400"/>
                    </a:p>
                  </a:txBody>
                  <a:tcPr/>
                </a:tc>
              </a:tr>
              <a:tr h="365125">
                <a:tc>
                  <a:txBody>
                    <a:bodyPr/>
                    <a:lstStyle/>
                    <a:p>
                      <a:pPr>
                        <a:buNone/>
                      </a:pPr>
                      <a:r>
                        <a:rPr lang="en-US" altLang="zh-CN" sz="1400"/>
                        <a:t>8</a:t>
                      </a:r>
                      <a:endParaRPr lang="en-US" altLang="zh-CN" sz="1400"/>
                    </a:p>
                  </a:txBody>
                  <a:tcPr/>
                </a:tc>
                <a:tc>
                  <a:txBody>
                    <a:bodyPr/>
                    <a:lstStyle/>
                    <a:p>
                      <a:pPr>
                        <a:buNone/>
                      </a:pPr>
                      <a:r>
                        <a:rPr lang="zh-CN" altLang="en-US" sz="1400" b="1"/>
                        <a:t>本地注销：</a:t>
                      </a:r>
                      <a:r>
                        <a:rPr lang="zh-CN" altLang="en-US" sz="1400"/>
                        <a:t>借车人钥匙权限到期后删除钥匙</a:t>
                      </a:r>
                      <a:endParaRPr lang="zh-CN" altLang="en-US" sz="1400"/>
                    </a:p>
                  </a:txBody>
                  <a:tcPr/>
                </a:tc>
                <a:tc>
                  <a:txBody>
                    <a:bodyPr/>
                    <a:lstStyle/>
                    <a:p>
                      <a:pPr>
                        <a:buNone/>
                      </a:pPr>
                      <a:r>
                        <a:rPr lang="en-US" altLang="zh-CN" sz="1400"/>
                        <a:t>TSP</a:t>
                      </a:r>
                      <a:endParaRPr lang="en-US" altLang="zh-CN" sz="1400"/>
                    </a:p>
                  </a:txBody>
                  <a:tcPr/>
                </a:tc>
                <a:tc>
                  <a:txBody>
                    <a:bodyPr/>
                    <a:lstStyle/>
                    <a:p>
                      <a:pPr>
                        <a:buNone/>
                      </a:pPr>
                      <a:r>
                        <a:rPr lang="en-US" altLang="zh-CN" sz="1400">
                          <a:sym typeface="+mn-ea"/>
                        </a:rPr>
                        <a:t>TBOX-&gt;TSP</a:t>
                      </a:r>
                      <a:endParaRPr lang="en-US" altLang="zh-CN" sz="1400"/>
                    </a:p>
                  </a:txBody>
                  <a:tcPr/>
                </a:tc>
                <a:tc>
                  <a:txBody>
                    <a:bodyPr/>
                    <a:lstStyle/>
                    <a:p>
                      <a:pPr>
                        <a:buNone/>
                      </a:pPr>
                      <a:r>
                        <a:rPr lang="zh-CN" altLang="en-US" sz="1400"/>
                        <a:t>本地注销后通知</a:t>
                      </a:r>
                      <a:endParaRPr lang="zh-CN" altLang="en-US" sz="1400"/>
                    </a:p>
                  </a:txBody>
                  <a:tcPr/>
                </a:tc>
                <a:tc>
                  <a:txBody>
                    <a:bodyPr/>
                    <a:lstStyle/>
                    <a:p>
                      <a:pPr>
                        <a:buNone/>
                      </a:pPr>
                      <a:r>
                        <a:rPr lang="zh-CN" altLang="en-US" sz="1400"/>
                        <a:t>可增加</a:t>
                      </a:r>
                      <a:r>
                        <a:rPr lang="en-US" altLang="zh-CN" sz="1400"/>
                        <a:t>APP-&gt;TBOX</a:t>
                      </a:r>
                      <a:endParaRPr lang="en-US" altLang="zh-CN" sz="1400"/>
                    </a:p>
                  </a:txBody>
                  <a:tcPr/>
                </a:tc>
              </a:tr>
              <a:tr h="304800">
                <a:tc>
                  <a:txBody>
                    <a:bodyPr/>
                    <a:lstStyle/>
                    <a:p>
                      <a:pPr>
                        <a:buNone/>
                      </a:pPr>
                      <a:r>
                        <a:rPr lang="en-US" altLang="zh-CN" sz="1400"/>
                        <a:t>9</a:t>
                      </a:r>
                      <a:endParaRPr lang="en-US" altLang="zh-CN" sz="1400"/>
                    </a:p>
                  </a:txBody>
                  <a:tcPr/>
                </a:tc>
                <a:tc>
                  <a:txBody>
                    <a:bodyPr/>
                    <a:lstStyle/>
                    <a:p>
                      <a:pPr>
                        <a:buNone/>
                      </a:pPr>
                      <a:r>
                        <a:rPr lang="zh-CN" altLang="en-US" sz="1400" b="1"/>
                        <a:t>车辆信息上传：</a:t>
                      </a:r>
                      <a:r>
                        <a:rPr lang="zh-CN" altLang="en-US" sz="1400"/>
                        <a:t>上传车辆及蓝牙信息</a:t>
                      </a:r>
                      <a:endParaRPr lang="zh-CN" altLang="en-US" sz="1400"/>
                    </a:p>
                  </a:txBody>
                  <a:tcPr/>
                </a:tc>
                <a:tc>
                  <a:txBody>
                    <a:bodyPr/>
                    <a:lstStyle/>
                    <a:p>
                      <a:pPr>
                        <a:buNone/>
                      </a:pPr>
                      <a:r>
                        <a:rPr lang="en-US" altLang="zh-CN" sz="1400"/>
                        <a:t>TBOX</a:t>
                      </a:r>
                      <a:endParaRPr lang="en-US" altLang="zh-CN" sz="1400"/>
                    </a:p>
                  </a:txBody>
                  <a:tcPr/>
                </a:tc>
                <a:tc>
                  <a:txBody>
                    <a:bodyPr/>
                    <a:lstStyle/>
                    <a:p>
                      <a:pPr>
                        <a:buNone/>
                      </a:pPr>
                      <a:r>
                        <a:rPr lang="en-US" altLang="zh-CN" sz="1400"/>
                        <a:t>TBOX-&gt;TSP</a:t>
                      </a:r>
                      <a:endParaRPr lang="en-US" altLang="zh-CN" sz="1400"/>
                    </a:p>
                  </a:txBody>
                  <a:tcPr/>
                </a:tc>
                <a:tc>
                  <a:txBody>
                    <a:bodyPr/>
                    <a:lstStyle/>
                    <a:p>
                      <a:pPr>
                        <a:buNone/>
                      </a:pPr>
                      <a:r>
                        <a:rPr lang="zh-CN" altLang="en-US" sz="1400"/>
                        <a:t>上传</a:t>
                      </a:r>
                      <a:r>
                        <a:rPr lang="en-US" altLang="zh-CN" sz="1400"/>
                        <a:t>MAC</a:t>
                      </a:r>
                      <a:r>
                        <a:rPr lang="zh-CN" altLang="en-US" sz="1400"/>
                        <a:t>地址、版本等</a:t>
                      </a:r>
                      <a:endParaRPr lang="zh-CN" altLang="en-US" sz="1400"/>
                    </a:p>
                  </a:txBody>
                  <a:tcPr/>
                </a:tc>
                <a:tc>
                  <a:txBody>
                    <a:bodyPr/>
                    <a:lstStyle/>
                    <a:p>
                      <a:pPr>
                        <a:buNone/>
                      </a:pPr>
                      <a:endParaRPr lang="zh-CN" altLang="en-US" sz="1400"/>
                    </a:p>
                  </a:txBody>
                  <a:tcPr/>
                </a:tc>
              </a:tr>
              <a:tr h="0">
                <a:tc>
                  <a:txBody>
                    <a:bodyPr/>
                    <a:lstStyle/>
                    <a:p>
                      <a:pPr>
                        <a:buNone/>
                      </a:pPr>
                      <a:r>
                        <a:rPr lang="en-US" altLang="zh-CN" sz="1400"/>
                        <a:t>10</a:t>
                      </a:r>
                      <a:endParaRPr lang="en-US" altLang="zh-CN" sz="1400"/>
                    </a:p>
                  </a:txBody>
                  <a:tcPr/>
                </a:tc>
                <a:tc>
                  <a:txBody>
                    <a:bodyPr/>
                    <a:lstStyle/>
                    <a:p>
                      <a:pPr>
                        <a:buNone/>
                      </a:pPr>
                      <a:r>
                        <a:rPr lang="zh-CN" altLang="en-US" sz="1400" b="1"/>
                        <a:t>车辆配置：</a:t>
                      </a:r>
                      <a:r>
                        <a:rPr lang="zh-CN" altLang="en-US" sz="1400"/>
                        <a:t>下发或更新</a:t>
                      </a:r>
                      <a:r>
                        <a:rPr lang="en-US" altLang="zh-CN" sz="1400"/>
                        <a:t>PIN</a:t>
                      </a:r>
                      <a:r>
                        <a:rPr lang="zh-CN" altLang="en-US" sz="1400"/>
                        <a:t>码列表</a:t>
                      </a:r>
                      <a:endParaRPr lang="zh-CN" altLang="en-US" sz="1400"/>
                    </a:p>
                  </a:txBody>
                  <a:tcPr/>
                </a:tc>
                <a:tc>
                  <a:txBody>
                    <a:bodyPr/>
                    <a:lstStyle/>
                    <a:p>
                      <a:pPr>
                        <a:buNone/>
                      </a:pPr>
                      <a:endParaRPr lang="en-US" altLang="zh-CN" sz="1400"/>
                    </a:p>
                  </a:txBody>
                  <a:tcPr/>
                </a:tc>
                <a:tc>
                  <a:txBody>
                    <a:bodyPr/>
                    <a:lstStyle/>
                    <a:p>
                      <a:pPr>
                        <a:buNone/>
                      </a:pPr>
                      <a:r>
                        <a:rPr lang="en-US" altLang="zh-CN" sz="1400">
                          <a:sym typeface="+mn-ea"/>
                        </a:rPr>
                        <a:t>TSP-&gt;TBOX</a:t>
                      </a:r>
                      <a:endParaRPr lang="en-US" altLang="zh-CN" sz="1400">
                        <a:sym typeface="+mn-ea"/>
                      </a:endParaRPr>
                    </a:p>
                  </a:txBody>
                  <a:tcPr/>
                </a:tc>
                <a:tc>
                  <a:txBody>
                    <a:bodyPr/>
                    <a:lstStyle/>
                    <a:p>
                      <a:pPr>
                        <a:buNone/>
                      </a:pPr>
                      <a:r>
                        <a:rPr lang="en-US" altLang="zh-CN" sz="1400"/>
                        <a:t>PIN</a:t>
                      </a:r>
                      <a:r>
                        <a:rPr lang="zh-CN" altLang="en-US" sz="1400"/>
                        <a:t>码</a:t>
                      </a:r>
                      <a:endParaRPr lang="zh-CN" altLang="en-US" sz="1400"/>
                    </a:p>
                  </a:txBody>
                  <a:tcPr/>
                </a:tc>
                <a:tc>
                  <a:txBody>
                    <a:bodyPr/>
                    <a:lstStyle/>
                    <a:p>
                      <a:pPr>
                        <a:buNone/>
                      </a:pPr>
                      <a:endParaRPr lang="zh-CN" altLang="en-US" sz="1400"/>
                    </a:p>
                  </a:txBody>
                  <a:tcPr/>
                </a:tc>
              </a:tr>
              <a:tr h="518160">
                <a:tc>
                  <a:txBody>
                    <a:bodyPr/>
                    <a:lstStyle/>
                    <a:p>
                      <a:pPr>
                        <a:buNone/>
                      </a:pPr>
                      <a:r>
                        <a:rPr lang="en-US" altLang="zh-CN" sz="1400"/>
                        <a:t>11</a:t>
                      </a:r>
                      <a:endParaRPr lang="en-US" altLang="zh-CN" sz="1400"/>
                    </a:p>
                  </a:txBody>
                  <a:tcPr/>
                </a:tc>
                <a:tc>
                  <a:txBody>
                    <a:bodyPr/>
                    <a:lstStyle/>
                    <a:p>
                      <a:pPr>
                        <a:buNone/>
                      </a:pPr>
                      <a:r>
                        <a:rPr lang="zh-CN" altLang="en-US" sz="1400" b="1"/>
                        <a:t>车辆过户：</a:t>
                      </a:r>
                      <a:r>
                        <a:rPr lang="zh-CN" altLang="en-US" sz="1400"/>
                        <a:t>账号注销</a:t>
                      </a:r>
                      <a:endParaRPr lang="zh-CN" altLang="en-US" sz="1400"/>
                    </a:p>
                  </a:txBody>
                  <a:tcPr/>
                </a:tc>
                <a:tc>
                  <a:txBody>
                    <a:bodyPr/>
                    <a:lstStyle/>
                    <a:p>
                      <a:pPr>
                        <a:buNone/>
                      </a:pPr>
                      <a:r>
                        <a:rPr lang="en-US" altLang="zh-CN" sz="1400"/>
                        <a:t>TSP</a:t>
                      </a:r>
                      <a:endParaRPr lang="en-US" altLang="zh-CN" sz="1400"/>
                    </a:p>
                  </a:txBody>
                  <a:tcPr/>
                </a:tc>
                <a:tc>
                  <a:txBody>
                    <a:bodyPr/>
                    <a:lstStyle/>
                    <a:p>
                      <a:pPr>
                        <a:buNone/>
                      </a:pPr>
                      <a:r>
                        <a:rPr lang="en-US" altLang="zh-CN" sz="1400">
                          <a:sym typeface="+mn-ea"/>
                        </a:rPr>
                        <a:t>TSP-&gt;APP</a:t>
                      </a:r>
                      <a:r>
                        <a:rPr lang="zh-CN" altLang="en-US" sz="1400">
                          <a:ea typeface="宋体" panose="02010600030101010101" pitchFamily="2" charset="-122"/>
                          <a:sym typeface="+mn-ea"/>
                        </a:rPr>
                        <a:t>；</a:t>
                      </a:r>
                      <a:r>
                        <a:rPr lang="en-US" altLang="zh-CN" sz="1400">
                          <a:sym typeface="+mn-ea"/>
                        </a:rPr>
                        <a:t>TSP-&gt;TBOX</a:t>
                      </a:r>
                      <a:endParaRPr lang="en-US" altLang="zh-CN" sz="1400">
                        <a:sym typeface="+mn-ea"/>
                      </a:endParaRPr>
                    </a:p>
                  </a:txBody>
                  <a:tcPr/>
                </a:tc>
                <a:tc>
                  <a:txBody>
                    <a:bodyPr/>
                    <a:lstStyle/>
                    <a:p>
                      <a:pPr>
                        <a:buNone/>
                      </a:pPr>
                      <a:r>
                        <a:rPr lang="zh-CN" altLang="en-US" sz="1400"/>
                        <a:t>删除所有钥匙</a:t>
                      </a:r>
                      <a:endParaRPr lang="zh-CN" altLang="en-US" sz="1400"/>
                    </a:p>
                  </a:txBody>
                  <a:tcPr/>
                </a:tc>
                <a:tc>
                  <a:txBody>
                    <a:bodyPr/>
                    <a:lstStyle/>
                    <a:p>
                      <a:pPr>
                        <a:buNone/>
                      </a:pPr>
                      <a:endParaRPr lang="zh-CN" altLang="en-US" sz="1400"/>
                    </a:p>
                  </a:txBody>
                  <a:tcPr/>
                </a:tc>
              </a:tr>
              <a:tr h="304800">
                <a:tc>
                  <a:txBody>
                    <a:bodyPr/>
                    <a:lstStyle/>
                    <a:p>
                      <a:pPr>
                        <a:buNone/>
                      </a:pPr>
                      <a:r>
                        <a:rPr lang="en-US" altLang="zh-CN" sz="1400"/>
                        <a:t>12</a:t>
                      </a:r>
                      <a:endParaRPr lang="en-US" altLang="zh-CN" sz="1400"/>
                    </a:p>
                  </a:txBody>
                  <a:tcPr/>
                </a:tc>
                <a:tc>
                  <a:txBody>
                    <a:bodyPr/>
                    <a:lstStyle/>
                    <a:p>
                      <a:pPr>
                        <a:buNone/>
                      </a:pPr>
                      <a:r>
                        <a:rPr lang="zh-CN" altLang="en-US" sz="1400" b="1"/>
                        <a:t>更新密钥：</a:t>
                      </a:r>
                      <a:r>
                        <a:rPr lang="zh-CN" altLang="en-US" sz="1400"/>
                        <a:t>到期后用户主动更新</a:t>
                      </a:r>
                      <a:r>
                        <a:rPr lang="zh-CN" altLang="en-US" sz="1400">
                          <a:sym typeface="+mn-ea"/>
                        </a:rPr>
                        <a:t>密钥</a:t>
                      </a:r>
                      <a:endParaRPr lang="zh-CN" altLang="en-US" sz="1400"/>
                    </a:p>
                  </a:txBody>
                  <a:tcPr/>
                </a:tc>
                <a:tc>
                  <a:txBody>
                    <a:bodyPr/>
                    <a:lstStyle/>
                    <a:p>
                      <a:pPr>
                        <a:buNone/>
                      </a:pPr>
                      <a:r>
                        <a:rPr lang="zh-CN" altLang="en-US" sz="1400"/>
                        <a:t>用户</a:t>
                      </a:r>
                      <a:endParaRPr lang="zh-CN" altLang="en-US" sz="1400"/>
                    </a:p>
                  </a:txBody>
                  <a:tcPr/>
                </a:tc>
                <a:tc>
                  <a:txBody>
                    <a:bodyPr/>
                    <a:lstStyle/>
                    <a:p>
                      <a:pPr>
                        <a:buNone/>
                      </a:pPr>
                      <a:r>
                        <a:rPr lang="en-US" altLang="zh-CN" sz="1400">
                          <a:sym typeface="+mn-ea"/>
                        </a:rPr>
                        <a:t>APP-&gt;TSP-&gt;TBOX</a:t>
                      </a:r>
                      <a:endParaRPr lang="en-US" altLang="zh-CN" sz="1400">
                        <a:sym typeface="+mn-ea"/>
                      </a:endParaRPr>
                    </a:p>
                  </a:txBody>
                  <a:tcPr/>
                </a:tc>
                <a:tc>
                  <a:txBody>
                    <a:bodyPr/>
                    <a:lstStyle/>
                    <a:p>
                      <a:pPr>
                        <a:buNone/>
                      </a:pPr>
                      <a:r>
                        <a:rPr lang="zh-CN" altLang="en-US" sz="1400"/>
                        <a:t>更新密钥</a:t>
                      </a:r>
                      <a:endParaRPr lang="zh-CN" altLang="en-US" sz="1400"/>
                    </a:p>
                  </a:txBody>
                  <a:tcPr/>
                </a:tc>
                <a:tc>
                  <a:txBody>
                    <a:bodyPr/>
                    <a:lstStyle/>
                    <a:p>
                      <a:pPr>
                        <a:buNone/>
                      </a:pPr>
                      <a:endParaRPr lang="zh-CN" altLang="en-US" sz="1400"/>
                    </a:p>
                  </a:txBody>
                  <a:tcPr/>
                </a:tc>
              </a:tr>
              <a:tr h="266700">
                <a:tc>
                  <a:txBody>
                    <a:bodyPr/>
                    <a:lstStyle/>
                    <a:p>
                      <a:pPr>
                        <a:buNone/>
                      </a:pPr>
                      <a:r>
                        <a:rPr lang="en-US" altLang="zh-CN" sz="1400"/>
                        <a:t>13</a:t>
                      </a:r>
                      <a:endParaRPr lang="en-US" altLang="zh-CN" sz="1400"/>
                    </a:p>
                  </a:txBody>
                  <a:tcPr/>
                </a:tc>
                <a:tc>
                  <a:txBody>
                    <a:bodyPr/>
                    <a:lstStyle/>
                    <a:p>
                      <a:pPr>
                        <a:buNone/>
                      </a:pPr>
                      <a:r>
                        <a:rPr lang="zh-CN" altLang="en-US" sz="1400" b="1"/>
                        <a:t>修改期限：</a:t>
                      </a:r>
                      <a:r>
                        <a:rPr lang="zh-CN" altLang="en-US" sz="1400"/>
                        <a:t>车主修改借车人起始时间</a:t>
                      </a:r>
                      <a:endParaRPr lang="zh-CN" altLang="en-US" sz="1400"/>
                    </a:p>
                  </a:txBody>
                  <a:tcPr/>
                </a:tc>
                <a:tc>
                  <a:txBody>
                    <a:bodyPr/>
                    <a:lstStyle/>
                    <a:p>
                      <a:pPr>
                        <a:buNone/>
                      </a:pPr>
                      <a:r>
                        <a:rPr lang="zh-CN" altLang="en-US" sz="1400"/>
                        <a:t>车主</a:t>
                      </a:r>
                      <a:endParaRPr lang="zh-CN" altLang="en-US" sz="1400"/>
                    </a:p>
                  </a:txBody>
                  <a:tcPr/>
                </a:tc>
                <a:tc>
                  <a:txBody>
                    <a:bodyPr/>
                    <a:lstStyle/>
                    <a:p>
                      <a:pPr>
                        <a:buNone/>
                      </a:pPr>
                      <a:r>
                        <a:rPr lang="en-US" altLang="zh-CN" sz="1400">
                          <a:sym typeface="+mn-ea"/>
                        </a:rPr>
                        <a:t>APP-&gt;TSP-&gt;TBOX</a:t>
                      </a:r>
                      <a:endParaRPr lang="en-US" altLang="zh-CN" sz="1400">
                        <a:sym typeface="+mn-ea"/>
                      </a:endParaRPr>
                    </a:p>
                  </a:txBody>
                  <a:tcPr/>
                </a:tc>
                <a:tc>
                  <a:txBody>
                    <a:bodyPr/>
                    <a:lstStyle/>
                    <a:p>
                      <a:pPr>
                        <a:buNone/>
                      </a:pPr>
                      <a:r>
                        <a:rPr lang="zh-CN" altLang="en-US" sz="1400"/>
                        <a:t>修改有效期</a:t>
                      </a:r>
                      <a:endParaRPr lang="zh-CN" altLang="en-US" sz="1400"/>
                    </a:p>
                  </a:txBody>
                  <a:tcPr/>
                </a:tc>
                <a:tc>
                  <a:txBody>
                    <a:bodyPr/>
                    <a:lstStyle/>
                    <a:p>
                      <a:pPr>
                        <a:buNone/>
                      </a:pPr>
                      <a:endParaRPr lang="zh-CN" altLang="en-US" sz="1400"/>
                    </a:p>
                  </a:txBody>
                  <a:tcPr/>
                </a:tc>
              </a:tr>
              <a:tr h="304800">
                <a:tc>
                  <a:txBody>
                    <a:bodyPr/>
                    <a:lstStyle/>
                    <a:p>
                      <a:pPr>
                        <a:buNone/>
                      </a:pPr>
                      <a:r>
                        <a:rPr lang="en-US" altLang="zh-CN" sz="1400"/>
                        <a:t>14</a:t>
                      </a:r>
                      <a:endParaRPr lang="en-US" altLang="zh-CN" sz="1400"/>
                    </a:p>
                  </a:txBody>
                  <a:tcPr/>
                </a:tc>
                <a:tc>
                  <a:txBody>
                    <a:bodyPr/>
                    <a:lstStyle/>
                    <a:p>
                      <a:pPr>
                        <a:buNone/>
                      </a:pPr>
                      <a:r>
                        <a:rPr lang="zh-CN" altLang="en-US" sz="1400" b="1"/>
                        <a:t>修改权限：</a:t>
                      </a:r>
                      <a:r>
                        <a:rPr lang="zh-CN" altLang="en-US" sz="1400"/>
                        <a:t>车主修改借车人功能权限</a:t>
                      </a:r>
                      <a:endParaRPr lang="zh-CN" altLang="en-US" sz="1400"/>
                    </a:p>
                  </a:txBody>
                  <a:tcPr/>
                </a:tc>
                <a:tc>
                  <a:txBody>
                    <a:bodyPr/>
                    <a:lstStyle/>
                    <a:p>
                      <a:pPr>
                        <a:buNone/>
                      </a:pPr>
                      <a:r>
                        <a:rPr lang="zh-CN" altLang="en-US" sz="1400"/>
                        <a:t>车主</a:t>
                      </a:r>
                      <a:endParaRPr lang="zh-CN" altLang="en-US" sz="1400"/>
                    </a:p>
                  </a:txBody>
                  <a:tcPr/>
                </a:tc>
                <a:tc>
                  <a:txBody>
                    <a:bodyPr/>
                    <a:lstStyle/>
                    <a:p>
                      <a:pPr>
                        <a:buNone/>
                      </a:pPr>
                      <a:r>
                        <a:rPr lang="en-US" altLang="zh-CN" sz="1400">
                          <a:sym typeface="+mn-ea"/>
                        </a:rPr>
                        <a:t>APP-&gt;TSP-&gt;TBOX</a:t>
                      </a:r>
                      <a:endParaRPr lang="en-US" altLang="zh-CN" sz="1400">
                        <a:sym typeface="+mn-ea"/>
                      </a:endParaRPr>
                    </a:p>
                  </a:txBody>
                  <a:tcPr/>
                </a:tc>
                <a:tc>
                  <a:txBody>
                    <a:bodyPr/>
                    <a:lstStyle/>
                    <a:p>
                      <a:pPr>
                        <a:buNone/>
                      </a:pPr>
                      <a:r>
                        <a:rPr lang="zh-CN" altLang="en-US" sz="1400"/>
                        <a:t>修改权限</a:t>
                      </a:r>
                      <a:endParaRPr lang="zh-CN" altLang="en-US" sz="1400"/>
                    </a:p>
                  </a:txBody>
                  <a:tcPr/>
                </a:tc>
                <a:tc>
                  <a:txBody>
                    <a:bodyPr/>
                    <a:lstStyle/>
                    <a:p>
                      <a:pPr>
                        <a:buNone/>
                      </a:pPr>
                      <a:endParaRPr lang="zh-CN" altLang="en-US" sz="14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2152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TBOX-TSP</a:t>
            </a:r>
            <a:r>
              <a:rPr lang="zh-CN" altLang="en-US" sz="2400" b="1" dirty="0">
                <a:latin typeface="微软雅黑" panose="020B0503020204020204" pitchFamily="34" charset="-122"/>
                <a:ea typeface="微软雅黑" panose="020B0503020204020204" pitchFamily="34" charset="-122"/>
                <a:sym typeface="+mn-ea"/>
              </a:rPr>
              <a:t>交互</a:t>
            </a:r>
            <a:r>
              <a:rPr lang="en-US" altLang="zh-CN" sz="2400" b="1" dirty="0">
                <a:latin typeface="微软雅黑" panose="020B0503020204020204" pitchFamily="34" charset="-122"/>
                <a:ea typeface="微软雅黑" panose="020B0503020204020204" pitchFamily="34" charset="-122"/>
                <a:sym typeface="+mn-ea"/>
              </a:rPr>
              <a:t> &gt;&gt;</a:t>
            </a:r>
            <a:r>
              <a:rPr lang="zh-CN" altLang="en-US" sz="2400" b="1" dirty="0">
                <a:latin typeface="微软雅黑" panose="020B0503020204020204" pitchFamily="34" charset="-122"/>
                <a:ea typeface="微软雅黑" panose="020B0503020204020204" pitchFamily="34" charset="-122"/>
                <a:sym typeface="+mn-ea"/>
              </a:rPr>
              <a:t>接口设计</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graphicFrame>
        <p:nvGraphicFramePr>
          <p:cNvPr id="5" name="表格 4"/>
          <p:cNvGraphicFramePr>
            <a:graphicFrameLocks noGrp="1"/>
          </p:cNvGraphicFramePr>
          <p:nvPr/>
        </p:nvGraphicFramePr>
        <p:xfrm>
          <a:off x="937895" y="1969135"/>
          <a:ext cx="3258820" cy="2743200"/>
        </p:xfrm>
        <a:graphic>
          <a:graphicData uri="http://schemas.openxmlformats.org/drawingml/2006/table">
            <a:tbl>
              <a:tblPr firstRow="1" bandRow="1">
                <a:tableStyleId>{5C22544A-7EE6-4342-B048-85BDC9FD1C3A}</a:tableStyleId>
              </a:tblPr>
              <a:tblGrid>
                <a:gridCol w="1350645"/>
                <a:gridCol w="1908175"/>
              </a:tblGrid>
              <a:tr h="304800">
                <a:tc>
                  <a:txBody>
                    <a:bodyPr/>
                    <a:lstStyle/>
                    <a:p>
                      <a:r>
                        <a:rPr lang="zh-CN" altLang="en-US" sz="1400" dirty="0">
                          <a:latin typeface="微软雅黑" panose="020B0503020204020204" pitchFamily="34" charset="-122"/>
                          <a:ea typeface="微软雅黑" panose="020B0503020204020204" pitchFamily="34" charset="-122"/>
                        </a:rPr>
                        <a:t>方向</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接口名称</a:t>
                      </a:r>
                      <a:endParaRPr lang="zh-CN" altLang="en-US" sz="1400" dirty="0">
                        <a:latin typeface="微软雅黑" panose="020B0503020204020204" pitchFamily="34" charset="-122"/>
                        <a:ea typeface="微软雅黑" panose="020B0503020204020204" pitchFamily="34" charset="-122"/>
                      </a:endParaRPr>
                    </a:p>
                  </a:txBody>
                  <a:tcPr/>
                </a:tc>
              </a:tr>
              <a:tr h="304800">
                <a:tc rowSpan="8">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400" dirty="0">
                          <a:latin typeface="微软雅黑" panose="020B0503020204020204" pitchFamily="34" charset="-122"/>
                          <a:ea typeface="微软雅黑" panose="020B0503020204020204" pitchFamily="34" charset="-122"/>
                        </a:rPr>
                        <a:t>TSP-&gt;TBOX</a:t>
                      </a:r>
                      <a:endParaRPr lang="en-US" sz="14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注册</a:t>
                      </a:r>
                      <a:endParaRPr lang="zh-CN" altLang="en-US" sz="1400" dirty="0">
                        <a:latin typeface="微软雅黑" panose="020B0503020204020204" pitchFamily="34" charset="-122"/>
                        <a:ea typeface="微软雅黑" panose="020B0503020204020204" pitchFamily="34" charset="-122"/>
                      </a:endParaRPr>
                    </a:p>
                  </a:txBody>
                  <a:tcPr/>
                </a:tc>
              </a:tr>
              <a:tr h="304800">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查询（预留）</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删除特定钥匙</a:t>
                      </a:r>
                      <a:endParaRPr lang="zh-CN" altLang="en-US" sz="1400" dirty="0">
                        <a:latin typeface="微软雅黑" panose="020B0503020204020204" pitchFamily="34" charset="-122"/>
                        <a:ea typeface="微软雅黑" panose="020B0503020204020204" pitchFamily="34" charset="-122"/>
                      </a:endParaRPr>
                    </a:p>
                  </a:txBody>
                  <a:tcPr/>
                </a:tc>
              </a:tr>
              <a:tr h="304800">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删除所有钥匙</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修改期限</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修改权限</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sym typeface="+mn-ea"/>
                        </a:rPr>
                        <a:t>更新蓝牙钥匙</a:t>
                      </a:r>
                      <a:endParaRPr lang="zh-CN" altLang="en-US" sz="1400" dirty="0">
                        <a:latin typeface="微软雅黑" panose="020B0503020204020204" pitchFamily="34" charset="-122"/>
                        <a:ea typeface="微软雅黑" panose="020B0503020204020204" pitchFamily="34" charset="-122"/>
                      </a:endParaRPr>
                    </a:p>
                  </a:txBody>
                  <a:tcPr/>
                </a:tc>
              </a:tr>
              <a:tr h="242570">
                <a:tc vMerge="1">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sym typeface="+mn-ea"/>
                        </a:rPr>
                        <a:t>更新</a:t>
                      </a:r>
                      <a:r>
                        <a:rPr lang="en-US" altLang="zh-CN" sz="1400" dirty="0">
                          <a:latin typeface="微软雅黑" panose="020B0503020204020204" pitchFamily="34" charset="-122"/>
                          <a:ea typeface="微软雅黑" panose="020B0503020204020204" pitchFamily="34" charset="-122"/>
                          <a:sym typeface="+mn-ea"/>
                        </a:rPr>
                        <a:t>PIN</a:t>
                      </a:r>
                      <a:r>
                        <a:rPr lang="zh-CN" altLang="en-US" sz="1400" dirty="0">
                          <a:latin typeface="微软雅黑" panose="020B0503020204020204" pitchFamily="34" charset="-122"/>
                          <a:ea typeface="微软雅黑" panose="020B0503020204020204" pitchFamily="34" charset="-122"/>
                          <a:sym typeface="+mn-ea"/>
                        </a:rPr>
                        <a:t>码</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2" name="表格 1"/>
          <p:cNvGraphicFramePr>
            <a:graphicFrameLocks noGrp="1"/>
          </p:cNvGraphicFramePr>
          <p:nvPr/>
        </p:nvGraphicFramePr>
        <p:xfrm>
          <a:off x="5090160" y="1969135"/>
          <a:ext cx="3456940" cy="2438400"/>
        </p:xfrm>
        <a:graphic>
          <a:graphicData uri="http://schemas.openxmlformats.org/drawingml/2006/table">
            <a:tbl>
              <a:tblPr firstRow="1" bandRow="1">
                <a:tableStyleId>{5C22544A-7EE6-4342-B048-85BDC9FD1C3A}</a:tableStyleId>
              </a:tblPr>
              <a:tblGrid>
                <a:gridCol w="1365885"/>
                <a:gridCol w="2091055"/>
              </a:tblGrid>
              <a:tr h="304800">
                <a:tc>
                  <a:txBody>
                    <a:bodyPr/>
                    <a:p>
                      <a:r>
                        <a:rPr lang="zh-CN" altLang="en-US" sz="1400" dirty="0">
                          <a:latin typeface="微软雅黑" panose="020B0503020204020204" pitchFamily="34" charset="-122"/>
                          <a:ea typeface="微软雅黑" panose="020B0503020204020204" pitchFamily="34" charset="-122"/>
                        </a:rPr>
                        <a:t>方向</a:t>
                      </a:r>
                      <a:endParaRPr lang="zh-CN" altLang="en-US" sz="1400" dirty="0">
                        <a:latin typeface="微软雅黑" panose="020B0503020204020204" pitchFamily="34" charset="-122"/>
                        <a:ea typeface="微软雅黑" panose="020B0503020204020204" pitchFamily="34" charset="-122"/>
                      </a:endParaRPr>
                    </a:p>
                  </a:txBody>
                  <a:tcPr/>
                </a:tc>
                <a:tc>
                  <a:txBody>
                    <a:bodyPr/>
                    <a:p>
                      <a:r>
                        <a:rPr lang="zh-CN" altLang="en-US" sz="1400" dirty="0">
                          <a:latin typeface="微软雅黑" panose="020B0503020204020204" pitchFamily="34" charset="-122"/>
                          <a:ea typeface="微软雅黑" panose="020B0503020204020204" pitchFamily="34" charset="-122"/>
                        </a:rPr>
                        <a:t>接口名称</a:t>
                      </a:r>
                      <a:endParaRPr lang="zh-CN" altLang="en-US" sz="1400" dirty="0">
                        <a:latin typeface="微软雅黑" panose="020B0503020204020204" pitchFamily="34" charset="-122"/>
                        <a:ea typeface="微软雅黑" panose="020B0503020204020204" pitchFamily="34" charset="-122"/>
                      </a:endParaRPr>
                    </a:p>
                  </a:txBody>
                  <a:tcPr/>
                </a:tc>
              </a:tr>
              <a:tr h="304800">
                <a:tc rowSpan="7">
                  <a:txBody>
                    <a:bodyPr/>
                    <a:p>
                      <a:pPr marL="0" marR="0" indent="0" algn="l" defTabSz="913765" rtl="0" eaLnBrk="1" fontAlgn="auto" latinLnBrk="0" hangingPunct="1">
                        <a:lnSpc>
                          <a:spcPct val="100000"/>
                        </a:lnSpc>
                        <a:spcBef>
                          <a:spcPts val="0"/>
                        </a:spcBef>
                        <a:spcAft>
                          <a:spcPts val="0"/>
                        </a:spcAft>
                        <a:buClrTx/>
                        <a:buSzTx/>
                        <a:buFontTx/>
                        <a:buNone/>
                        <a:defRPr/>
                      </a:pPr>
                      <a:r>
                        <a:rPr lang="en-US" sz="1400" dirty="0">
                          <a:latin typeface="微软雅黑" panose="020B0503020204020204" pitchFamily="34" charset="-122"/>
                          <a:ea typeface="微软雅黑" panose="020B0503020204020204" pitchFamily="34" charset="-122"/>
                        </a:rPr>
                        <a:t>TBOX-&gt;TSP</a:t>
                      </a:r>
                      <a:endParaRPr lang="en-US" sz="1400" dirty="0">
                        <a:latin typeface="微软雅黑" panose="020B0503020204020204" pitchFamily="34" charset="-122"/>
                        <a:ea typeface="微软雅黑" panose="020B0503020204020204" pitchFamily="34" charset="-122"/>
                      </a:endParaRPr>
                    </a:p>
                  </a:txBody>
                  <a:tcPr anchor="ct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上传车辆蓝牙信息</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自动注销通知</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离线激活上报通知</a:t>
                      </a:r>
                      <a:endParaRPr lang="zh-CN" altLang="en-US" sz="1400" dirty="0">
                        <a:latin typeface="微软雅黑" panose="020B0503020204020204" pitchFamily="34" charset="-122"/>
                        <a:ea typeface="微软雅黑" panose="020B0503020204020204" pitchFamily="34" charset="-122"/>
                      </a:endParaRPr>
                    </a:p>
                  </a:txBody>
                  <a:tcPr/>
                </a:tc>
              </a:tr>
              <a:tr h="30480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离线删除通知</a:t>
                      </a:r>
                      <a:endParaRPr lang="zh-CN" altLang="en-US" sz="1400" dirty="0">
                        <a:latin typeface="微软雅黑" panose="020B0503020204020204" pitchFamily="34" charset="-122"/>
                        <a:ea typeface="微软雅黑" panose="020B0503020204020204" pitchFamily="34" charset="-122"/>
                      </a:endParaRPr>
                    </a:p>
                  </a:txBody>
                  <a:tcPr/>
                </a:tc>
              </a:tr>
              <a:tr h="285913">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钥匙信息同步（预留）</a:t>
                      </a:r>
                      <a:endParaRPr lang="zh-CN" altLang="en-US" sz="1400" dirty="0">
                        <a:latin typeface="微软雅黑" panose="020B0503020204020204" pitchFamily="34" charset="-122"/>
                        <a:ea typeface="微软雅黑" panose="020B0503020204020204" pitchFamily="34" charset="-122"/>
                      </a:endParaRPr>
                    </a:p>
                  </a:txBody>
                  <a:tcPr/>
                </a:tc>
              </a:tr>
              <a:tr h="30480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sym typeface="+mn-ea"/>
                        </a:rPr>
                        <a:t>上传访问日志（预留）</a:t>
                      </a:r>
                      <a:endParaRPr lang="zh-CN" altLang="en-US" sz="1400" dirty="0">
                        <a:latin typeface="微软雅黑" panose="020B0503020204020204" pitchFamily="34" charset="-122"/>
                        <a:ea typeface="微软雅黑" panose="020B0503020204020204" pitchFamily="34" charset="-122"/>
                      </a:endParaRPr>
                    </a:p>
                  </a:txBody>
                  <a:tcPr/>
                </a:tc>
              </a:tr>
              <a:tr h="30480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更新</a:t>
                      </a:r>
                      <a:r>
                        <a:rPr lang="en-US" altLang="zh-CN" sz="1400" dirty="0">
                          <a:latin typeface="微软雅黑" panose="020B0503020204020204" pitchFamily="34" charset="-122"/>
                          <a:ea typeface="微软雅黑" panose="020B0503020204020204" pitchFamily="34" charset="-122"/>
                        </a:rPr>
                        <a:t>PIN</a:t>
                      </a:r>
                      <a:r>
                        <a:rPr lang="zh-CN" altLang="en-US" sz="1400" dirty="0">
                          <a:latin typeface="微软雅黑" panose="020B0503020204020204" pitchFamily="34" charset="-122"/>
                          <a:ea typeface="微软雅黑" panose="020B0503020204020204" pitchFamily="34" charset="-122"/>
                        </a:rPr>
                        <a:t>码信息</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030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393055" cy="375920"/>
          </a:xfrm>
          <a:prstGeom prst="rect">
            <a:avLst/>
          </a:prstGeom>
        </p:spPr>
        <p:txBody>
          <a:bodyPr/>
          <a:lstStyle/>
          <a:p>
            <a:pPr marR="0" lvl="0" algn="l" defTabSz="914400" eaLnBrk="1" fontAlgn="auto" latinLnBrk="0" hangingPunct="1">
              <a:lnSpc>
                <a:spcPct val="100000"/>
              </a:lnSpc>
              <a:spcBef>
                <a:spcPts val="0"/>
              </a:spcBef>
            </a:pPr>
            <a:r>
              <a:rPr lang="zh-CN" altLang="en-US" sz="2400" b="1" dirty="0">
                <a:latin typeface="微软雅黑" panose="020B0503020204020204" pitchFamily="34" charset="-122"/>
                <a:ea typeface="微软雅黑" panose="020B0503020204020204" pitchFamily="34" charset="-122"/>
                <a:sym typeface="+mn-ea"/>
              </a:rPr>
              <a:t>车端蓝牙钥匙数据</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graphicFrame>
        <p:nvGraphicFramePr>
          <p:cNvPr id="2" name="表格 1"/>
          <p:cNvGraphicFramePr/>
          <p:nvPr/>
        </p:nvGraphicFramePr>
        <p:xfrm>
          <a:off x="160655" y="1247140"/>
          <a:ext cx="6213475" cy="4861560"/>
        </p:xfrm>
        <a:graphic>
          <a:graphicData uri="http://schemas.openxmlformats.org/drawingml/2006/table">
            <a:tbl>
              <a:tblPr firstRow="1" bandRow="1">
                <a:tableStyleId>{5C22544A-7EE6-4342-B048-85BDC9FD1C3A}</a:tableStyleId>
              </a:tblPr>
              <a:tblGrid>
                <a:gridCol w="1384300"/>
                <a:gridCol w="1337310"/>
                <a:gridCol w="3491865"/>
              </a:tblGrid>
              <a:tr h="381000">
                <a:tc gridSpan="3">
                  <a:txBody>
                    <a:bodyPr/>
                    <a:lstStyle/>
                    <a:p>
                      <a:pPr>
                        <a:buNone/>
                      </a:pPr>
                      <a:r>
                        <a:rPr lang="zh-CN" altLang="en-US" sz="1400"/>
                        <a:t>车机端 钥匙数据</a:t>
                      </a:r>
                      <a:endParaRPr lang="zh-CN" altLang="en-US" sz="1400"/>
                    </a:p>
                  </a:txBody>
                  <a:tcPr/>
                </a:tc>
                <a:tc hMerge="1">
                  <a:tcPr/>
                </a:tc>
                <a:tc hMerge="1">
                  <a:tcPr/>
                </a:tc>
              </a:tr>
              <a:tr h="236220">
                <a:tc>
                  <a:txBody>
                    <a:bodyPr/>
                    <a:lstStyle/>
                    <a:p>
                      <a:pPr>
                        <a:buNone/>
                      </a:pPr>
                      <a:r>
                        <a:rPr lang="zh-CN" altLang="en-US" sz="1400"/>
                        <a:t>字段</a:t>
                      </a:r>
                      <a:endParaRPr lang="zh-CN" altLang="en-US" sz="1400"/>
                    </a:p>
                  </a:txBody>
                  <a:tcPr/>
                </a:tc>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zh-CN" altLang="en-US" sz="1400"/>
                        <a:t>描述</a:t>
                      </a:r>
                      <a:endParaRPr lang="zh-CN" altLang="en-US" sz="1400"/>
                    </a:p>
                  </a:txBody>
                  <a:tcPr/>
                </a:tc>
              </a:tr>
              <a:tr h="304800">
                <a:tc>
                  <a:txBody>
                    <a:bodyPr/>
                    <a:lstStyle/>
                    <a:p>
                      <a:pPr>
                        <a:buNone/>
                      </a:pPr>
                      <a:r>
                        <a:rPr lang="zh-CN" altLang="en-US" sz="1400"/>
                        <a:t>用户</a:t>
                      </a:r>
                      <a:r>
                        <a:rPr lang="en-US" altLang="zh-CN" sz="1400"/>
                        <a:t>ID</a:t>
                      </a:r>
                      <a:endParaRPr lang="en-US" altLang="zh-CN" sz="1400"/>
                    </a:p>
                  </a:txBody>
                  <a:tcPr/>
                </a:tc>
                <a:tc>
                  <a:txBody>
                    <a:bodyPr/>
                    <a:lstStyle/>
                    <a:p>
                      <a:pP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lstStyle/>
                    <a:p>
                      <a:pPr>
                        <a:buNone/>
                      </a:pPr>
                      <a:r>
                        <a:rPr lang="zh-CN" altLang="en-US" sz="1400"/>
                        <a:t>云端产生 </a:t>
                      </a:r>
                      <a:r>
                        <a:rPr lang="zh-CN" sz="1400">
                          <a:ea typeface="宋体" panose="02010600030101010101" pitchFamily="2" charset="-122"/>
                        </a:rPr>
                        <a:t>，用于蓝牙认证的认证信息</a:t>
                      </a:r>
                      <a:endParaRPr lang="zh-CN" sz="1400">
                        <a:ea typeface="宋体" panose="02010600030101010101" pitchFamily="2" charset="-122"/>
                      </a:endParaRPr>
                    </a:p>
                  </a:txBody>
                  <a:tcPr/>
                </a:tc>
              </a:tr>
              <a:tr h="304800">
                <a:tc>
                  <a:txBody>
                    <a:bodyPr/>
                    <a:lstStyle/>
                    <a:p>
                      <a:pPr>
                        <a:buNone/>
                      </a:pPr>
                      <a:r>
                        <a:rPr lang="zh-CN" altLang="en-US" sz="1400" strike="sngStrike">
                          <a:solidFill>
                            <a:schemeClr val="tx1"/>
                          </a:solidFill>
                          <a:uFillTx/>
                        </a:rPr>
                        <a:t>设备</a:t>
                      </a:r>
                      <a:r>
                        <a:rPr lang="en-US" altLang="zh-CN" sz="1400" strike="sngStrike">
                          <a:solidFill>
                            <a:schemeClr val="tx1"/>
                          </a:solidFill>
                          <a:uFillTx/>
                        </a:rPr>
                        <a:t>ID</a:t>
                      </a:r>
                      <a:endParaRPr lang="en-US" altLang="zh-CN" sz="1400" strike="sngStrike">
                        <a:solidFill>
                          <a:schemeClr val="tx1"/>
                        </a:solidFill>
                        <a:uFillTx/>
                      </a:endParaRPr>
                    </a:p>
                  </a:txBody>
                  <a:tcPr/>
                </a:tc>
                <a:tc>
                  <a:txBody>
                    <a:bodyPr/>
                    <a:lstStyle/>
                    <a:p>
                      <a:pPr>
                        <a:buNone/>
                      </a:pPr>
                      <a:r>
                        <a:rPr lang="en-US" altLang="zh-CN" sz="1400" strike="sngStrike">
                          <a:solidFill>
                            <a:schemeClr val="tx1"/>
                          </a:solidFill>
                          <a:uFillTx/>
                        </a:rPr>
                        <a:t>16</a:t>
                      </a:r>
                      <a:endParaRPr lang="en-US" altLang="zh-CN" sz="1400" strike="sngStrike">
                        <a:solidFill>
                          <a:schemeClr val="tx1"/>
                        </a:solidFill>
                        <a:uFillTx/>
                        <a:ea typeface="宋体" panose="02010600030101010101" pitchFamily="2" charset="-122"/>
                      </a:endParaRPr>
                    </a:p>
                  </a:txBody>
                  <a:tcPr/>
                </a:tc>
                <a:tc>
                  <a:txBody>
                    <a:bodyPr/>
                    <a:lstStyle/>
                    <a:p>
                      <a:pPr>
                        <a:buNone/>
                      </a:pPr>
                      <a:r>
                        <a:rPr lang="zh-CN" altLang="en-US" sz="1400" strike="sngStrike">
                          <a:solidFill>
                            <a:schemeClr val="tx1"/>
                          </a:solidFill>
                          <a:uFillTx/>
                        </a:rPr>
                        <a:t>移动设备标识</a:t>
                      </a:r>
                      <a:r>
                        <a:rPr lang="zh-CN" altLang="en-US" sz="1400" strike="sngStrike">
                          <a:solidFill>
                            <a:schemeClr val="tx1"/>
                          </a:solidFill>
                          <a:uFillTx/>
                          <a:sym typeface="+mn-ea"/>
                        </a:rPr>
                        <a:t>（取消，被蓝牙</a:t>
                      </a:r>
                      <a:r>
                        <a:rPr lang="en-US" altLang="zh-CN" sz="1400" strike="sngStrike">
                          <a:solidFill>
                            <a:schemeClr val="tx1"/>
                          </a:solidFill>
                          <a:uFillTx/>
                          <a:sym typeface="+mn-ea"/>
                        </a:rPr>
                        <a:t>ID </a:t>
                      </a:r>
                      <a:r>
                        <a:rPr lang="zh-CN" altLang="en-US" sz="1400" strike="sngStrike">
                          <a:solidFill>
                            <a:schemeClr val="tx1"/>
                          </a:solidFill>
                          <a:uFillTx/>
                          <a:sym typeface="+mn-ea"/>
                        </a:rPr>
                        <a:t>替换）</a:t>
                      </a:r>
                      <a:endParaRPr lang="zh-CN" altLang="en-US" sz="1400" strike="sngStrike">
                        <a:solidFill>
                          <a:schemeClr val="tx1"/>
                        </a:solidFill>
                        <a:uFillTx/>
                        <a:sym typeface="+mn-ea"/>
                      </a:endParaRPr>
                    </a:p>
                  </a:txBody>
                  <a:tcPr/>
                </a:tc>
              </a:tr>
              <a:tr h="304800">
                <a:tc>
                  <a:txBody>
                    <a:bodyPr/>
                    <a:lstStyle/>
                    <a:p>
                      <a:pPr>
                        <a:buNone/>
                      </a:pPr>
                      <a:r>
                        <a:rPr lang="zh-CN" altLang="en-US" sz="1400"/>
                        <a:t>蓝牙钥匙</a:t>
                      </a:r>
                      <a:r>
                        <a:rPr lang="en-US" altLang="zh-CN" sz="1400"/>
                        <a:t>ID</a:t>
                      </a:r>
                      <a:endParaRPr lang="en-US" altLang="zh-CN" sz="1400"/>
                    </a:p>
                  </a:txBody>
                  <a:tcPr/>
                </a:tc>
                <a:tc>
                  <a:txBody>
                    <a:bodyPr/>
                    <a:lstStyle/>
                    <a:p>
                      <a:pPr>
                        <a:buNone/>
                      </a:pPr>
                      <a:r>
                        <a:rPr lang="en-US" altLang="zh-CN" sz="1400"/>
                        <a:t>8</a:t>
                      </a:r>
                      <a:endParaRPr lang="en-US" altLang="zh-CN" sz="1400"/>
                    </a:p>
                  </a:txBody>
                  <a:tcPr/>
                </a:tc>
                <a:tc>
                  <a:txBody>
                    <a:bodyPr/>
                    <a:lstStyle/>
                    <a:p>
                      <a:pPr>
                        <a:buNone/>
                      </a:pPr>
                      <a:r>
                        <a:rPr lang="zh-CN" altLang="en-US" sz="1400">
                          <a:ea typeface="宋体" panose="02010600030101010101" pitchFamily="2" charset="-122"/>
                        </a:rPr>
                        <a:t>针对某辆车的移动设备，蓝牙数字钥匙</a:t>
                      </a:r>
                      <a:r>
                        <a:rPr lang="en-US" altLang="zh-CN" sz="1400">
                          <a:ea typeface="宋体" panose="02010600030101010101" pitchFamily="2" charset="-122"/>
                        </a:rPr>
                        <a:t>ID</a:t>
                      </a:r>
                      <a:endParaRPr lang="en-US" altLang="zh-CN" sz="1400">
                        <a:ea typeface="宋体" panose="02010600030101010101" pitchFamily="2" charset="-122"/>
                      </a:endParaRPr>
                    </a:p>
                  </a:txBody>
                  <a:tcPr/>
                </a:tc>
              </a:tr>
              <a:tr h="182245">
                <a:tc>
                  <a:txBody>
                    <a:bodyPr/>
                    <a:lstStyle/>
                    <a:p>
                      <a:pPr>
                        <a:buNone/>
                      </a:pPr>
                      <a:r>
                        <a:rPr lang="zh-CN" altLang="en-US" sz="1400"/>
                        <a:t>密钥</a:t>
                      </a:r>
                      <a:endParaRPr lang="zh-CN" altLang="en-US" sz="1400"/>
                    </a:p>
                  </a:txBody>
                  <a:tcPr/>
                </a:tc>
                <a:tc>
                  <a:txBody>
                    <a:bodyPr/>
                    <a:lstStyle/>
                    <a:p>
                      <a:pPr>
                        <a:buNone/>
                      </a:pPr>
                      <a:r>
                        <a:rPr lang="en-US" altLang="zh-CN" sz="1400"/>
                        <a:t>16(</a:t>
                      </a:r>
                      <a:r>
                        <a:rPr lang="zh-CN" altLang="en-US" sz="1400"/>
                        <a:t>明文</a:t>
                      </a:r>
                      <a:r>
                        <a:rPr lang="en-US" altLang="zh-CN" sz="1400"/>
                        <a:t>)</a:t>
                      </a:r>
                      <a:endParaRPr lang="zh-CN" altLang="en-US" sz="1400"/>
                    </a:p>
                  </a:txBody>
                  <a:tcPr/>
                </a:tc>
                <a:tc>
                  <a:txBody>
                    <a:bodyPr/>
                    <a:lstStyle/>
                    <a:p>
                      <a:pPr>
                        <a:buNone/>
                      </a:pPr>
                      <a:r>
                        <a:rPr lang="zh-CN" altLang="en-US" sz="1400">
                          <a:ea typeface="宋体" panose="02010600030101010101" pitchFamily="2" charset="-122"/>
                        </a:rPr>
                        <a:t>公钥加密后密文 </a:t>
                      </a:r>
                      <a:r>
                        <a:rPr lang="en-US" altLang="zh-CN" sz="1400">
                          <a:ea typeface="宋体" panose="02010600030101010101" pitchFamily="2" charset="-122"/>
                        </a:rPr>
                        <a:t>113 byte?</a:t>
                      </a:r>
                      <a:endParaRPr lang="en-US" altLang="zh-CN" sz="1400">
                        <a:ea typeface="宋体" panose="02010600030101010101" pitchFamily="2" charset="-122"/>
                      </a:endParaRPr>
                    </a:p>
                  </a:txBody>
                  <a:tcPr/>
                </a:tc>
              </a:tr>
              <a:tr h="818515">
                <a:tc>
                  <a:txBody>
                    <a:bodyPr/>
                    <a:lstStyle/>
                    <a:p>
                      <a:pPr>
                        <a:buNone/>
                      </a:pPr>
                      <a:r>
                        <a:rPr lang="zh-CN" altLang="en-US" sz="1400"/>
                        <a:t>用户类型</a:t>
                      </a:r>
                      <a:endParaRPr lang="zh-CN" altLang="en-US" sz="1400"/>
                    </a:p>
                    <a:p>
                      <a:pPr>
                        <a:buNone/>
                      </a:pPr>
                      <a:r>
                        <a:rPr lang="zh-CN" altLang="en-US" sz="1400"/>
                        <a:t>（对应不同的</a:t>
                      </a:r>
                      <a:r>
                        <a:rPr lang="en-US" altLang="zh-CN" sz="1400"/>
                        <a:t>PIN</a:t>
                      </a:r>
                      <a:r>
                        <a:rPr lang="zh-CN" altLang="en-US" sz="1400"/>
                        <a:t>码）</a:t>
                      </a:r>
                      <a:endParaRPr lang="zh-CN" altLang="en-US" sz="1400"/>
                    </a:p>
                  </a:txBody>
                  <a:tcPr/>
                </a:tc>
                <a:tc>
                  <a:txBody>
                    <a:bodyPr/>
                    <a:lstStyle/>
                    <a:p>
                      <a:pPr>
                        <a:buNone/>
                      </a:pPr>
                      <a:r>
                        <a:rPr lang="en-US" altLang="zh-CN" sz="1400"/>
                        <a:t>1</a:t>
                      </a:r>
                      <a:endParaRPr lang="en-US" altLang="zh-CN" sz="1400"/>
                    </a:p>
                  </a:txBody>
                  <a:tcPr/>
                </a:tc>
                <a:tc>
                  <a:txBody>
                    <a:bodyPr/>
                    <a:lstStyle/>
                    <a:p>
                      <a:pPr>
                        <a:buNone/>
                      </a:pPr>
                      <a:r>
                        <a:rPr lang="en-US" altLang="zh-CN" sz="1400"/>
                        <a:t>0.</a:t>
                      </a:r>
                      <a:r>
                        <a:rPr lang="zh-CN" altLang="en-US" sz="1400"/>
                        <a:t>无效 </a:t>
                      </a:r>
                      <a:endParaRPr lang="zh-CN" altLang="en-US" sz="1400"/>
                    </a:p>
                    <a:p>
                      <a:pPr>
                        <a:buNone/>
                      </a:pPr>
                      <a:r>
                        <a:rPr lang="en-US" altLang="zh-CN" sz="1400"/>
                        <a:t>1.</a:t>
                      </a:r>
                      <a:r>
                        <a:rPr lang="zh-CN" altLang="en-US" sz="1400"/>
                        <a:t>车主</a:t>
                      </a:r>
                      <a:endParaRPr lang="zh-CN" altLang="en-US" sz="1400"/>
                    </a:p>
                    <a:p>
                      <a:pPr>
                        <a:buNone/>
                      </a:pPr>
                      <a:r>
                        <a:rPr lang="en-US" altLang="zh-CN" sz="1400"/>
                        <a:t>2.</a:t>
                      </a:r>
                      <a:r>
                        <a:rPr lang="zh-CN" altLang="en-US" sz="1400">
                          <a:ea typeface="宋体" panose="02010600030101010101" pitchFamily="2" charset="-122"/>
                        </a:rPr>
                        <a:t>家人</a:t>
                      </a:r>
                      <a:endParaRPr lang="zh-CN" altLang="en-US" sz="1400">
                        <a:ea typeface="宋体" panose="02010600030101010101" pitchFamily="2" charset="-122"/>
                      </a:endParaRPr>
                    </a:p>
                    <a:p>
                      <a:pPr>
                        <a:buNone/>
                      </a:pPr>
                      <a:r>
                        <a:rPr lang="en-US" altLang="zh-CN" sz="1400"/>
                        <a:t>3.</a:t>
                      </a:r>
                      <a:r>
                        <a:rPr lang="zh-CN" altLang="en-US" sz="1400">
                          <a:ea typeface="宋体" panose="02010600030101010101" pitchFamily="2" charset="-122"/>
                        </a:rPr>
                        <a:t>朋友</a:t>
                      </a:r>
                      <a:endParaRPr lang="zh-CN" altLang="en-US" sz="1400">
                        <a:ea typeface="宋体" panose="02010600030101010101" pitchFamily="2" charset="-122"/>
                      </a:endParaRPr>
                    </a:p>
                    <a:p>
                      <a:pPr>
                        <a:buNone/>
                      </a:pPr>
                      <a:r>
                        <a:rPr lang="en-US" altLang="zh-CN" sz="1400"/>
                        <a:t>4.</a:t>
                      </a:r>
                      <a:r>
                        <a:rPr lang="zh-CN" altLang="en-US" sz="1400">
                          <a:ea typeface="宋体" panose="02010600030101010101" pitchFamily="2" charset="-122"/>
                        </a:rPr>
                        <a:t>其他</a:t>
                      </a:r>
                      <a:endParaRPr lang="zh-CN" altLang="en-US" sz="1400">
                        <a:ea typeface="宋体" panose="02010600030101010101" pitchFamily="2" charset="-122"/>
                      </a:endParaRPr>
                    </a:p>
                  </a:txBody>
                  <a:tcPr/>
                </a:tc>
              </a:tr>
              <a:tr h="381000">
                <a:tc>
                  <a:txBody>
                    <a:bodyPr/>
                    <a:lstStyle/>
                    <a:p>
                      <a:pPr>
                        <a:buNone/>
                      </a:pPr>
                      <a:r>
                        <a:rPr lang="zh-CN" altLang="en-US" sz="1400"/>
                        <a:t>生效时间</a:t>
                      </a:r>
                      <a:endParaRPr lang="zh-CN" altLang="en-US" sz="1400"/>
                    </a:p>
                  </a:txBody>
                  <a:tcPr/>
                </a:tc>
                <a:tc>
                  <a:txBody>
                    <a:bodyPr/>
                    <a:lstStyle/>
                    <a:p>
                      <a:pPr>
                        <a:buNone/>
                      </a:pPr>
                      <a:r>
                        <a:rPr lang="en-US" altLang="zh-CN" sz="1400"/>
                        <a:t>4</a:t>
                      </a:r>
                      <a:endParaRPr lang="en-US" altLang="zh-CN" sz="1400"/>
                    </a:p>
                  </a:txBody>
                  <a:tcPr/>
                </a:tc>
                <a:tc>
                  <a:txBody>
                    <a:bodyPr/>
                    <a:lstStyle/>
                    <a:p>
                      <a:pPr>
                        <a:buNone/>
                      </a:pPr>
                      <a:r>
                        <a:rPr lang="zh-CN" altLang="en-US" sz="1400"/>
                        <a:t>时间戳</a:t>
                      </a:r>
                      <a:endParaRPr lang="zh-CN" altLang="en-US" sz="1400"/>
                    </a:p>
                  </a:txBody>
                  <a:tcPr/>
                </a:tc>
              </a:tr>
              <a:tr h="381000">
                <a:tc>
                  <a:txBody>
                    <a:bodyPr/>
                    <a:lstStyle/>
                    <a:p>
                      <a:pPr>
                        <a:buNone/>
                      </a:pPr>
                      <a:r>
                        <a:rPr lang="zh-CN" altLang="en-US" sz="1400"/>
                        <a:t>失效时间</a:t>
                      </a:r>
                      <a:endParaRPr lang="zh-CN" altLang="en-US" sz="1400"/>
                    </a:p>
                  </a:txBody>
                  <a:tcPr/>
                </a:tc>
                <a:tc>
                  <a:txBody>
                    <a:bodyPr/>
                    <a:lstStyle/>
                    <a:p>
                      <a:pPr>
                        <a:buNone/>
                      </a:pPr>
                      <a:r>
                        <a:rPr lang="en-US" altLang="zh-CN" sz="1400"/>
                        <a:t>4</a:t>
                      </a:r>
                      <a:endParaRPr lang="en-US" altLang="zh-CN" sz="1400"/>
                    </a:p>
                  </a:txBody>
                  <a:tcPr/>
                </a:tc>
                <a:tc>
                  <a:txBody>
                    <a:bodyPr/>
                    <a:lstStyle/>
                    <a:p>
                      <a:pPr>
                        <a:buNone/>
                      </a:pPr>
                      <a:r>
                        <a:rPr lang="zh-CN" altLang="en-US" sz="1400"/>
                        <a:t>时间戳（车主为</a:t>
                      </a:r>
                      <a:r>
                        <a:rPr lang="en-US" altLang="zh-CN" sz="1400"/>
                        <a:t>0xFFFFFFFF</a:t>
                      </a:r>
                      <a:r>
                        <a:rPr lang="zh-CN" altLang="en-US" sz="1400"/>
                        <a:t>）</a:t>
                      </a:r>
                      <a:endParaRPr lang="zh-CN" altLang="en-US" sz="1400"/>
                    </a:p>
                  </a:txBody>
                  <a:tcPr/>
                </a:tc>
              </a:tr>
              <a:tr h="304800">
                <a:tc>
                  <a:txBody>
                    <a:bodyPr/>
                    <a:lstStyle/>
                    <a:p>
                      <a:pPr>
                        <a:buNone/>
                      </a:pPr>
                      <a:r>
                        <a:rPr lang="zh-CN" altLang="en-US" sz="1400"/>
                        <a:t>功能权限</a:t>
                      </a:r>
                      <a:endParaRPr lang="zh-CN" altLang="en-US" sz="1400"/>
                    </a:p>
                  </a:txBody>
                  <a:tcPr/>
                </a:tc>
                <a:tc>
                  <a:txBody>
                    <a:bodyPr/>
                    <a:lstStyle/>
                    <a:p>
                      <a:pPr>
                        <a:buNone/>
                      </a:pPr>
                      <a:r>
                        <a:rPr lang="en-US" sz="1400"/>
                        <a:t>8</a:t>
                      </a:r>
                      <a:endParaRPr lang="en-US" sz="1400">
                        <a:ea typeface="宋体" panose="02010600030101010101" pitchFamily="2" charset="-122"/>
                      </a:endParaRPr>
                    </a:p>
                  </a:txBody>
                  <a:tcPr/>
                </a:tc>
                <a:tc>
                  <a:txBody>
                    <a:bodyPr/>
                    <a:lstStyle/>
                    <a:p>
                      <a:pPr>
                        <a:buNone/>
                      </a:pPr>
                      <a:r>
                        <a:rPr lang="zh-CN" altLang="en-US" sz="1400"/>
                        <a:t>详见功能集列表</a:t>
                      </a:r>
                      <a:endParaRPr lang="zh-CN" altLang="en-US" sz="1400"/>
                    </a:p>
                  </a:txBody>
                  <a:tcPr/>
                </a:tc>
              </a:tr>
              <a:tr h="304800">
                <a:tc>
                  <a:txBody>
                    <a:bodyPr/>
                    <a:lstStyle/>
                    <a:p>
                      <a:pPr>
                        <a:buNone/>
                      </a:pPr>
                      <a:r>
                        <a:rPr lang="zh-CN" altLang="en-US" sz="1400"/>
                        <a:t>钥匙状态（本地记录）</a:t>
                      </a:r>
                      <a:endParaRPr lang="zh-CN" altLang="en-US" sz="1400"/>
                    </a:p>
                  </a:txBody>
                  <a:tcPr/>
                </a:tc>
                <a:tc>
                  <a:txBody>
                    <a:bodyPr/>
                    <a:lstStyle/>
                    <a:p>
                      <a:pPr>
                        <a:buNone/>
                      </a:pPr>
                      <a:r>
                        <a:rPr lang="en-US" altLang="zh-CN" sz="1400"/>
                        <a:t>1</a:t>
                      </a:r>
                      <a:endParaRPr lang="en-US" altLang="zh-CN" sz="1400"/>
                    </a:p>
                  </a:txBody>
                  <a:tcPr/>
                </a:tc>
                <a:tc>
                  <a:txBody>
                    <a:bodyPr/>
                    <a:lstStyle/>
                    <a:p>
                      <a:pPr>
                        <a:buNone/>
                      </a:pPr>
                      <a:r>
                        <a:rPr lang="en-US" altLang="zh-CN" sz="1400"/>
                        <a:t>0.</a:t>
                      </a:r>
                      <a:r>
                        <a:rPr lang="zh-CN" altLang="en-US" sz="1400"/>
                        <a:t>无效；</a:t>
                      </a:r>
                      <a:r>
                        <a:rPr lang="en-US" altLang="zh-CN" sz="1400"/>
                        <a:t>1.</a:t>
                      </a:r>
                      <a:r>
                        <a:rPr lang="zh-CN" altLang="en-US" sz="1400">
                          <a:ea typeface="宋体" panose="02010600030101010101" pitchFamily="2" charset="-122"/>
                        </a:rPr>
                        <a:t>有效</a:t>
                      </a:r>
                      <a:r>
                        <a:rPr lang="zh-CN" altLang="en-US" sz="1400"/>
                        <a:t>；</a:t>
                      </a:r>
                      <a:r>
                        <a:rPr lang="en-US" altLang="zh-CN" sz="1400"/>
                        <a:t>2.</a:t>
                      </a:r>
                      <a:r>
                        <a:rPr lang="zh-CN" altLang="en-US" sz="1400"/>
                        <a:t>禁用；</a:t>
                      </a:r>
                      <a:endParaRPr lang="zh-CN" altLang="en-US" sz="1400"/>
                    </a:p>
                    <a:p>
                      <a:pPr>
                        <a:buNone/>
                      </a:pPr>
                      <a:r>
                        <a:rPr lang="en-US" altLang="zh-CN" sz="1400"/>
                        <a:t>3.</a:t>
                      </a:r>
                      <a:r>
                        <a:rPr lang="zh-CN" altLang="en-US" sz="1400"/>
                        <a:t>过期（未上报成功）；</a:t>
                      </a:r>
                      <a:r>
                        <a:rPr lang="en-US" altLang="zh-CN" sz="1400"/>
                        <a:t>4.</a:t>
                      </a:r>
                      <a:r>
                        <a:rPr lang="zh-CN" altLang="en-US" sz="1400"/>
                        <a:t>删除（未上报成功）；</a:t>
                      </a:r>
                      <a:endParaRPr lang="zh-CN" altLang="en-US" sz="1400"/>
                    </a:p>
                  </a:txBody>
                  <a:tcPr/>
                </a:tc>
              </a:tr>
            </a:tbl>
          </a:graphicData>
        </a:graphic>
      </p:graphicFrame>
      <p:graphicFrame>
        <p:nvGraphicFramePr>
          <p:cNvPr id="6" name="表格 5"/>
          <p:cNvGraphicFramePr/>
          <p:nvPr/>
        </p:nvGraphicFramePr>
        <p:xfrm>
          <a:off x="7233285" y="1247140"/>
          <a:ext cx="4208145" cy="2667000"/>
        </p:xfrm>
        <a:graphic>
          <a:graphicData uri="http://schemas.openxmlformats.org/drawingml/2006/table">
            <a:tbl>
              <a:tblPr firstRow="1" bandRow="1">
                <a:tableStyleId>{5C22544A-7EE6-4342-B048-85BDC9FD1C3A}</a:tableStyleId>
              </a:tblPr>
              <a:tblGrid>
                <a:gridCol w="1402715"/>
                <a:gridCol w="1402715"/>
                <a:gridCol w="1402715"/>
              </a:tblGrid>
              <a:tr h="381000">
                <a:tc gridSpan="3">
                  <a:txBody>
                    <a:bodyPr/>
                    <a:lstStyle/>
                    <a:p>
                      <a:pPr>
                        <a:buNone/>
                      </a:pPr>
                      <a:r>
                        <a:rPr lang="zh-CN" altLang="en-US" sz="1400">
                          <a:sym typeface="+mn-ea"/>
                        </a:rPr>
                        <a:t>其他信息</a:t>
                      </a:r>
                      <a:endParaRPr lang="zh-CN" altLang="en-US" sz="1400"/>
                    </a:p>
                  </a:txBody>
                  <a:tcPr/>
                </a:tc>
                <a:tc hMerge="1">
                  <a:tcPr/>
                </a:tc>
                <a:tc hMerge="1">
                  <a:tcPr/>
                </a:tc>
              </a:tr>
              <a:tr h="381000">
                <a:tc>
                  <a:txBody>
                    <a:bodyPr/>
                    <a:lstStyle/>
                    <a:p>
                      <a:pPr>
                        <a:buNone/>
                      </a:pPr>
                      <a:r>
                        <a:rPr lang="zh-CN" altLang="en-US" sz="1400"/>
                        <a:t>内容</a:t>
                      </a:r>
                      <a:endParaRPr lang="zh-CN" altLang="en-US" sz="1400"/>
                    </a:p>
                  </a:txBody>
                  <a:tcPr/>
                </a:tc>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buNone/>
                      </a:pPr>
                      <a:r>
                        <a:rPr lang="zh-CN" altLang="en-US" sz="1400"/>
                        <a:t>备注</a:t>
                      </a:r>
                      <a:endParaRPr lang="zh-CN" altLang="en-US" sz="1400"/>
                    </a:p>
                  </a:txBody>
                  <a:tcPr/>
                </a:tc>
              </a:tr>
              <a:tr h="381000">
                <a:tc>
                  <a:txBody>
                    <a:bodyPr/>
                    <a:lstStyle/>
                    <a:p>
                      <a:pPr>
                        <a:buNone/>
                      </a:pPr>
                      <a:r>
                        <a:rPr lang="zh-CN" altLang="en-US" sz="1400"/>
                        <a:t>根证书</a:t>
                      </a:r>
                      <a:endParaRPr lang="zh-CN" altLang="en-US" sz="1400"/>
                    </a:p>
                  </a:txBody>
                  <a:tcPr/>
                </a:tc>
                <a:tc>
                  <a:txBody>
                    <a:bodyPr/>
                    <a:lstStyle/>
                    <a:p>
                      <a:pPr>
                        <a:buNone/>
                      </a:pPr>
                      <a:r>
                        <a:rPr lang="en-US" altLang="zh-CN" sz="1400"/>
                        <a:t>500</a:t>
                      </a:r>
                      <a:r>
                        <a:rPr lang="zh-CN" altLang="en-US" sz="1400">
                          <a:ea typeface="宋体" panose="02010600030101010101" pitchFamily="2" charset="-122"/>
                        </a:rPr>
                        <a:t>？</a:t>
                      </a:r>
                      <a:endParaRPr lang="zh-CN" altLang="en-US" sz="1400">
                        <a:ea typeface="宋体" panose="02010600030101010101" pitchFamily="2" charset="-122"/>
                      </a:endParaRPr>
                    </a:p>
                  </a:txBody>
                  <a:tcPr/>
                </a:tc>
                <a:tc rowSpan="4">
                  <a:txBody>
                    <a:bodyPr/>
                    <a:lstStyle/>
                    <a:p>
                      <a:pPr>
                        <a:buNone/>
                      </a:pPr>
                      <a:endParaRPr lang="zh-CN" altLang="en-US" sz="1400"/>
                    </a:p>
                    <a:p>
                      <a:pPr>
                        <a:buNone/>
                      </a:pPr>
                      <a:endParaRPr lang="zh-CN" altLang="en-US" sz="1400"/>
                    </a:p>
                    <a:p>
                      <a:pPr>
                        <a:buNone/>
                      </a:pPr>
                      <a:r>
                        <a:rPr lang="en-US" altLang="zh-CN" sz="1400"/>
                        <a:t>PKI </a:t>
                      </a:r>
                      <a:r>
                        <a:rPr lang="zh-CN" altLang="en-US" sz="1400"/>
                        <a:t>确定</a:t>
                      </a:r>
                      <a:endParaRPr lang="zh-CN" altLang="en-US" sz="1400"/>
                    </a:p>
                  </a:txBody>
                  <a:tcPr/>
                </a:tc>
              </a:tr>
              <a:tr h="381000">
                <a:tc>
                  <a:txBody>
                    <a:bodyPr/>
                    <a:lstStyle/>
                    <a:p>
                      <a:pPr>
                        <a:buNone/>
                      </a:pPr>
                      <a:r>
                        <a:rPr lang="zh-CN" altLang="en-US" sz="1400"/>
                        <a:t>车辆证书</a:t>
                      </a:r>
                      <a:endParaRPr lang="zh-CN" altLang="en-US" sz="1400"/>
                    </a:p>
                  </a:txBody>
                  <a:tcPr/>
                </a:tc>
                <a:tc>
                  <a:txBody>
                    <a:bodyPr/>
                    <a:lstStyle/>
                    <a:p>
                      <a:pPr>
                        <a:buNone/>
                      </a:pPr>
                      <a:r>
                        <a:rPr lang="en-US" altLang="zh-CN" sz="1400"/>
                        <a:t>500</a:t>
                      </a:r>
                      <a:r>
                        <a:rPr lang="zh-CN" altLang="en-US" sz="1400">
                          <a:ea typeface="宋体" panose="02010600030101010101" pitchFamily="2" charset="-122"/>
                        </a:rPr>
                        <a:t>？</a:t>
                      </a:r>
                      <a:endParaRPr lang="zh-CN" altLang="en-US" sz="1400">
                        <a:ea typeface="宋体" panose="02010600030101010101" pitchFamily="2" charset="-122"/>
                      </a:endParaRPr>
                    </a:p>
                  </a:txBody>
                  <a:tcPr/>
                </a:tc>
                <a:tc vMerge="1">
                  <a:tcPr/>
                </a:tc>
              </a:tr>
              <a:tr h="381000">
                <a:tc>
                  <a:txBody>
                    <a:bodyPr/>
                    <a:lstStyle/>
                    <a:p>
                      <a:pPr>
                        <a:buNone/>
                      </a:pPr>
                      <a:r>
                        <a:rPr lang="zh-CN" altLang="en-US" sz="1400"/>
                        <a:t>平台公钥</a:t>
                      </a:r>
                      <a:endParaRPr lang="zh-CN" altLang="en-US" sz="1400"/>
                    </a:p>
                  </a:txBody>
                  <a:tcPr/>
                </a:tc>
                <a:tc>
                  <a:txBody>
                    <a:bodyPr/>
                    <a:lstStyle/>
                    <a:p>
                      <a:pPr>
                        <a:buNone/>
                      </a:pPr>
                      <a:r>
                        <a:rPr lang="en-US" altLang="zh-CN" sz="1400"/>
                        <a:t>64</a:t>
                      </a:r>
                      <a:r>
                        <a:rPr lang="zh-CN" altLang="en-US" sz="1400">
                          <a:ea typeface="宋体" panose="02010600030101010101" pitchFamily="2" charset="-122"/>
                        </a:rPr>
                        <a:t>？</a:t>
                      </a:r>
                      <a:endParaRPr lang="zh-CN" altLang="en-US" sz="1400">
                        <a:ea typeface="宋体" panose="02010600030101010101" pitchFamily="2" charset="-122"/>
                      </a:endParaRPr>
                    </a:p>
                  </a:txBody>
                  <a:tcPr/>
                </a:tc>
                <a:tc vMerge="1">
                  <a:tcPr/>
                </a:tc>
              </a:tr>
              <a:tr h="381000">
                <a:tc>
                  <a:txBody>
                    <a:bodyPr/>
                    <a:lstStyle/>
                    <a:p>
                      <a:pPr>
                        <a:buNone/>
                      </a:pPr>
                      <a:r>
                        <a:rPr lang="zh-CN" altLang="en-US" sz="1400"/>
                        <a:t>车辆私钥</a:t>
                      </a:r>
                      <a:endParaRPr lang="zh-CN" altLang="en-US" sz="1400"/>
                    </a:p>
                  </a:txBody>
                  <a:tcPr/>
                </a:tc>
                <a:tc>
                  <a:txBody>
                    <a:bodyPr/>
                    <a:lstStyle/>
                    <a:p>
                      <a:pPr>
                        <a:buNone/>
                      </a:pPr>
                      <a:r>
                        <a:rPr lang="en-US" altLang="zh-CN" sz="1400"/>
                        <a:t>64</a:t>
                      </a:r>
                      <a:r>
                        <a:rPr lang="zh-CN" altLang="en-US" sz="1400">
                          <a:ea typeface="宋体" panose="02010600030101010101" pitchFamily="2" charset="-122"/>
                        </a:rPr>
                        <a:t>？</a:t>
                      </a:r>
                      <a:endParaRPr lang="zh-CN" altLang="en-US" sz="1400">
                        <a:ea typeface="宋体" panose="02010600030101010101" pitchFamily="2" charset="-122"/>
                      </a:endParaRPr>
                    </a:p>
                  </a:txBody>
                  <a:tcPr/>
                </a:tc>
                <a:tc vMerge="1">
                  <a:tcPr/>
                </a:tc>
              </a:tr>
              <a:tr h="381000">
                <a:tc>
                  <a:txBody>
                    <a:bodyPr/>
                    <a:lstStyle/>
                    <a:p>
                      <a:pPr>
                        <a:buNone/>
                      </a:pPr>
                      <a:r>
                        <a:rPr lang="en-US" altLang="zh-CN" sz="1400"/>
                        <a:t>PIN</a:t>
                      </a:r>
                      <a:r>
                        <a:rPr lang="zh-CN" altLang="en-US" sz="1400"/>
                        <a:t>码列表</a:t>
                      </a:r>
                      <a:endParaRPr lang="zh-CN" altLang="en-US" sz="1400"/>
                    </a:p>
                  </a:txBody>
                  <a:tcPr/>
                </a:tc>
                <a:tc>
                  <a:txBody>
                    <a:bodyPr/>
                    <a:lstStyle/>
                    <a:p>
                      <a:pPr>
                        <a:buNone/>
                      </a:pPr>
                      <a:r>
                        <a:rPr lang="en-US" altLang="zh-CN" sz="1400"/>
                        <a:t>n*(1+8)</a:t>
                      </a:r>
                      <a:endParaRPr lang="en-US" altLang="zh-CN" sz="1400"/>
                    </a:p>
                  </a:txBody>
                  <a:tcPr/>
                </a:tc>
                <a:tc>
                  <a:txBody>
                    <a:bodyPr/>
                    <a:lstStyle/>
                    <a:p>
                      <a:pPr>
                        <a:buNone/>
                      </a:pPr>
                      <a:endParaRPr lang="zh-CN" altLang="en-US" sz="1400"/>
                    </a:p>
                  </a:txBody>
                  <a:tcPr/>
                </a:tc>
              </a:tr>
            </a:tbl>
          </a:graphicData>
        </a:graphic>
      </p:graphicFrame>
      <p:sp>
        <p:nvSpPr>
          <p:cNvPr id="9" name="文本框 8"/>
          <p:cNvSpPr txBox="1"/>
          <p:nvPr/>
        </p:nvSpPr>
        <p:spPr>
          <a:xfrm>
            <a:off x="7310755" y="5768975"/>
            <a:ext cx="2974975" cy="737235"/>
          </a:xfrm>
          <a:prstGeom prst="rect">
            <a:avLst/>
          </a:prstGeom>
          <a:noFill/>
        </p:spPr>
        <p:txBody>
          <a:bodyPr wrap="square" rtlCol="0">
            <a:spAutoFit/>
          </a:bodyPr>
          <a:lstStyle/>
          <a:p>
            <a:r>
              <a:rPr lang="zh-CN" altLang="en-US" sz="1400" b="1"/>
              <a:t>功能项：</a:t>
            </a:r>
            <a:endParaRPr lang="zh-CN" altLang="en-US" sz="1400" b="1"/>
          </a:p>
          <a:p>
            <a:r>
              <a:rPr lang="en-US" altLang="zh-CN" sz="1400"/>
              <a:t>1</a:t>
            </a:r>
            <a:r>
              <a:rPr lang="zh-CN" altLang="en-US" sz="1400"/>
              <a:t>、</a:t>
            </a:r>
            <a:r>
              <a:rPr lang="en-US" altLang="zh-CN" sz="1400"/>
              <a:t> 2 </a:t>
            </a:r>
            <a:r>
              <a:rPr lang="zh-CN" altLang="en-US" sz="1400"/>
              <a:t>、</a:t>
            </a:r>
            <a:r>
              <a:rPr lang="en-US" altLang="zh-CN" sz="1400"/>
              <a:t>3</a:t>
            </a:r>
            <a:r>
              <a:rPr lang="zh-CN" altLang="en-US" sz="1400"/>
              <a:t>、</a:t>
            </a:r>
            <a:r>
              <a:rPr lang="en-US" altLang="zh-CN" sz="1400"/>
              <a:t> 4</a:t>
            </a:r>
            <a:r>
              <a:rPr lang="zh-CN" altLang="en-US" sz="1400"/>
              <a:t>、</a:t>
            </a:r>
            <a:r>
              <a:rPr lang="en-US" altLang="zh-CN" sz="1400"/>
              <a:t> 5 </a:t>
            </a:r>
            <a:endParaRPr lang="en-US" altLang="zh-CN" sz="1400"/>
          </a:p>
          <a:p>
            <a:r>
              <a:rPr lang="en-US" altLang="zh-CN" sz="1400"/>
              <a:t>1</a:t>
            </a:r>
            <a:r>
              <a:rPr lang="zh-CN" altLang="en-US" sz="1400"/>
              <a:t>发送至车端，</a:t>
            </a:r>
            <a:r>
              <a:rPr lang="en-US" altLang="zh-CN" sz="1400"/>
              <a:t>1111 = 0x1F=31 </a:t>
            </a:r>
            <a:endParaRPr lang="en-US" altLang="zh-CN" sz="1400"/>
          </a:p>
        </p:txBody>
      </p:sp>
      <p:graphicFrame>
        <p:nvGraphicFramePr>
          <p:cNvPr id="10" name="对象 9">
            <a:hlinkClick r:id="" action="ppaction://ole?verb=0"/>
          </p:cNvPr>
          <p:cNvGraphicFramePr>
            <a:graphicFrameLocks noChangeAspect="1"/>
          </p:cNvGraphicFramePr>
          <p:nvPr/>
        </p:nvGraphicFramePr>
        <p:xfrm>
          <a:off x="7310755" y="4604385"/>
          <a:ext cx="1282700" cy="880110"/>
        </p:xfrm>
        <a:graphic>
          <a:graphicData uri="http://schemas.openxmlformats.org/presentationml/2006/ole">
            <mc:AlternateContent xmlns:mc="http://schemas.openxmlformats.org/markup-compatibility/2006">
              <mc:Choice xmlns:v="urn:schemas-microsoft-com:vml" Requires="v">
                <p:oleObj spid="_x0000_s1028" name="" showAsIcon="1" r:id="rId1" imgW="971550" imgH="666750" progId="Excel.Sheet.12">
                  <p:embed/>
                </p:oleObj>
              </mc:Choice>
              <mc:Fallback>
                <p:oleObj name="" showAsIcon="1" r:id="rId1" imgW="971550" imgH="666750" progId="Excel.Sheet.12">
                  <p:embed/>
                  <p:pic>
                    <p:nvPicPr>
                      <p:cNvPr id="0" name="图片 1024"/>
                      <p:cNvPicPr/>
                      <p:nvPr/>
                    </p:nvPicPr>
                    <p:blipFill>
                      <a:blip r:embed="rId2"/>
                      <a:stretch>
                        <a:fillRect/>
                      </a:stretch>
                    </p:blipFill>
                    <p:spPr>
                      <a:xfrm>
                        <a:off x="7310755" y="4604385"/>
                        <a:ext cx="1282700" cy="880110"/>
                      </a:xfrm>
                      <a:prstGeom prst="rect">
                        <a:avLst/>
                      </a:prstGeom>
                    </p:spPr>
                  </p:pic>
                </p:oleObj>
              </mc:Fallback>
            </mc:AlternateContent>
          </a:graphicData>
        </a:graphic>
      </p:graphicFrame>
      <p:sp>
        <p:nvSpPr>
          <p:cNvPr id="12" name="右箭头 11"/>
          <p:cNvSpPr/>
          <p:nvPr/>
        </p:nvSpPr>
        <p:spPr>
          <a:xfrm>
            <a:off x="6360795" y="4770120"/>
            <a:ext cx="675005" cy="355600"/>
          </a:xfrm>
          <a:prstGeom prst="rightArrow">
            <a:avLst/>
          </a:prstGeom>
          <a:solidFill>
            <a:srgbClr val="0070C0"/>
          </a:solidFill>
          <a:ln w="9525" algn="ctr">
            <a:solidFill>
              <a:schemeClr val="tx1">
                <a:lumMod val="50000"/>
                <a:lumOff val="50000"/>
              </a:schemeClr>
            </a:solid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9297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TBOX-TSP</a:t>
            </a:r>
            <a:r>
              <a:rPr lang="zh-CN" altLang="en-US" sz="2400" b="1" dirty="0">
                <a:latin typeface="微软雅黑" panose="020B0503020204020204" pitchFamily="34" charset="-122"/>
                <a:ea typeface="微软雅黑" panose="020B0503020204020204" pitchFamily="34" charset="-122"/>
                <a:sym typeface="+mn-ea"/>
              </a:rPr>
              <a:t>接口定义</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graphicFrame>
        <p:nvGraphicFramePr>
          <p:cNvPr id="7" name="表格 6"/>
          <p:cNvGraphicFramePr/>
          <p:nvPr/>
        </p:nvGraphicFramePr>
        <p:xfrm>
          <a:off x="695960" y="5462905"/>
          <a:ext cx="4666615" cy="1341120"/>
        </p:xfrm>
        <a:graphic>
          <a:graphicData uri="http://schemas.openxmlformats.org/drawingml/2006/table">
            <a:tbl>
              <a:tblPr firstRow="1" bandRow="1">
                <a:tableStyleId>{5C22544A-7EE6-4342-B048-85BDC9FD1C3A}</a:tableStyleId>
              </a:tblPr>
              <a:tblGrid>
                <a:gridCol w="1143112"/>
                <a:gridCol w="1076119"/>
                <a:gridCol w="1002030"/>
                <a:gridCol w="1445354"/>
              </a:tblGrid>
              <a:tr h="304800">
                <a:tc>
                  <a:txBody>
                    <a:bodyPr/>
                    <a:lstStyle/>
                    <a:p>
                      <a:pPr>
                        <a:buNone/>
                      </a:pPr>
                      <a:r>
                        <a:rPr lang="zh-CN" altLang="en-US" sz="1400"/>
                        <a:t>字段</a:t>
                      </a:r>
                      <a:endParaRPr lang="zh-CN" altLang="en-US" sz="1400"/>
                    </a:p>
                  </a:txBody>
                  <a:tcPr/>
                </a:tc>
                <a:tc>
                  <a:txBody>
                    <a:bodyPr/>
                    <a:lstStyle/>
                    <a:p>
                      <a:pPr>
                        <a:buNone/>
                      </a:pPr>
                      <a:r>
                        <a:rPr lang="zh-CN" altLang="en-US" sz="1400">
                          <a:sym typeface="+mn-ea"/>
                        </a:rPr>
                        <a:t>业务类型</a:t>
                      </a:r>
                      <a:endParaRPr lang="zh-CN" altLang="en-US" sz="1400">
                        <a:sym typeface="+mn-ea"/>
                      </a:endParaRPr>
                    </a:p>
                  </a:txBody>
                  <a:tcPr/>
                </a:tc>
                <a:tc>
                  <a:txBody>
                    <a:bodyPr/>
                    <a:lstStyle/>
                    <a:p>
                      <a:pPr>
                        <a:buNone/>
                      </a:pPr>
                      <a:r>
                        <a:rPr lang="zh-CN" altLang="en-US" sz="1400"/>
                        <a:t>业务命令</a:t>
                      </a:r>
                      <a:endParaRPr lang="zh-CN" altLang="en-US" sz="1400"/>
                    </a:p>
                  </a:txBody>
                  <a:tcPr/>
                </a:tc>
                <a:tc>
                  <a:txBody>
                    <a:bodyPr/>
                    <a:lstStyle/>
                    <a:p>
                      <a:pPr>
                        <a:buNone/>
                      </a:pPr>
                      <a:r>
                        <a:rPr lang="zh-CN" altLang="en-US" sz="1400"/>
                        <a:t>操作结果</a:t>
                      </a:r>
                      <a:endParaRPr lang="zh-CN" altLang="en-US" sz="1400"/>
                    </a:p>
                  </a:txBody>
                  <a:tcPr/>
                </a:tc>
              </a:tr>
              <a:tr h="304800">
                <a:tc>
                  <a:txBody>
                    <a:bodyPr/>
                    <a:lstStyle/>
                    <a:p>
                      <a:pPr>
                        <a:buNone/>
                      </a:pPr>
                      <a:r>
                        <a:rPr lang="zh-CN" altLang="en-US" sz="1400"/>
                        <a:t>长度（</a:t>
                      </a:r>
                      <a:r>
                        <a:rPr lang="en-US" altLang="zh-CN" sz="1400"/>
                        <a:t>byte</a:t>
                      </a:r>
                      <a:r>
                        <a:rPr lang="zh-CN" altLang="en-US" sz="1400"/>
                        <a:t>）</a:t>
                      </a:r>
                      <a:endParaRPr lang="zh-CN" altLang="en-US" sz="1400"/>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c>
                  <a:txBody>
                    <a:bodyPr/>
                    <a:lstStyle/>
                    <a:p>
                      <a:pPr algn="ctr">
                        <a:buNone/>
                      </a:pPr>
                      <a:r>
                        <a:rPr lang="en-US" altLang="zh-CN" sz="1400"/>
                        <a:t>1</a:t>
                      </a:r>
                      <a:endParaRPr lang="en-US" altLang="zh-CN" sz="1400"/>
                    </a:p>
                  </a:txBody>
                  <a:tcPr/>
                </a:tc>
              </a:tr>
              <a:tr h="0">
                <a:tc>
                  <a:txBody>
                    <a:bodyPr/>
                    <a:lstStyle/>
                    <a:p>
                      <a:pPr>
                        <a:buNone/>
                      </a:pPr>
                      <a:r>
                        <a:rPr lang="zh-CN" altLang="en-US" sz="1400"/>
                        <a:t>描述</a:t>
                      </a:r>
                      <a:endParaRPr lang="zh-CN" altLang="en-US" sz="1400"/>
                    </a:p>
                  </a:txBody>
                  <a:tcPr/>
                </a:tc>
                <a:tc>
                  <a:txBody>
                    <a:bodyPr/>
                    <a:lstStyle/>
                    <a:p>
                      <a:pPr>
                        <a:buNone/>
                      </a:pPr>
                      <a:endParaRPr lang="zh-CN" altLang="en-US" sz="1400"/>
                    </a:p>
                  </a:txBody>
                  <a:tcPr/>
                </a:tc>
                <a:tc>
                  <a:txBody>
                    <a:bodyPr/>
                    <a:lstStyle/>
                    <a:p>
                      <a:pPr>
                        <a:buNone/>
                      </a:pPr>
                      <a:endParaRPr lang="zh-CN" altLang="en-US" sz="1400"/>
                    </a:p>
                  </a:txBody>
                  <a:tcPr/>
                </a:tc>
                <a:tc>
                  <a:txBody>
                    <a:bodyPr/>
                    <a:lstStyle/>
                    <a:p>
                      <a:pPr>
                        <a:buNone/>
                      </a:pPr>
                      <a:r>
                        <a:rPr lang="en-US" altLang="zh-CN" sz="1400"/>
                        <a:t>0</a:t>
                      </a:r>
                      <a:r>
                        <a:rPr lang="zh-CN" altLang="en-US" sz="1400">
                          <a:ea typeface="宋体" panose="02010600030101010101" pitchFamily="2" charset="-122"/>
                        </a:rPr>
                        <a:t>：无效</a:t>
                      </a:r>
                      <a:endParaRPr lang="zh-CN" altLang="en-US" sz="1400">
                        <a:ea typeface="宋体" panose="02010600030101010101" pitchFamily="2" charset="-122"/>
                      </a:endParaRPr>
                    </a:p>
                    <a:p>
                      <a:pPr>
                        <a:buNone/>
                      </a:pPr>
                      <a:r>
                        <a:rPr lang="en-US" altLang="zh-CN" sz="1400">
                          <a:ea typeface="宋体" panose="02010600030101010101" pitchFamily="2" charset="-122"/>
                        </a:rPr>
                        <a:t>1</a:t>
                      </a:r>
                      <a:r>
                        <a:rPr lang="zh-CN" altLang="en-US" sz="1400">
                          <a:ea typeface="宋体" panose="02010600030101010101" pitchFamily="2" charset="-122"/>
                        </a:rPr>
                        <a:t>：成功</a:t>
                      </a:r>
                      <a:endParaRPr lang="zh-CN" altLang="en-US" sz="1400">
                        <a:ea typeface="宋体" panose="02010600030101010101" pitchFamily="2" charset="-122"/>
                      </a:endParaRPr>
                    </a:p>
                    <a:p>
                      <a:pPr>
                        <a:buNone/>
                      </a:pPr>
                      <a:r>
                        <a:rPr lang="en-US" altLang="zh-CN" sz="1400">
                          <a:ea typeface="宋体" panose="02010600030101010101" pitchFamily="2" charset="-122"/>
                        </a:rPr>
                        <a:t>2-n</a:t>
                      </a:r>
                      <a:r>
                        <a:rPr lang="zh-CN" altLang="en-US" sz="1400">
                          <a:ea typeface="宋体" panose="02010600030101010101" pitchFamily="2" charset="-122"/>
                        </a:rPr>
                        <a:t>：失败原因</a:t>
                      </a:r>
                      <a:endParaRPr lang="zh-CN" altLang="en-US" sz="1400">
                        <a:ea typeface="宋体" panose="02010600030101010101" pitchFamily="2" charset="-122"/>
                      </a:endParaRPr>
                    </a:p>
                  </a:txBody>
                  <a:tcPr/>
                </a:tc>
              </a:tr>
            </a:tbl>
          </a:graphicData>
        </a:graphic>
      </p:graphicFrame>
      <p:sp>
        <p:nvSpPr>
          <p:cNvPr id="18" name="文本框 17"/>
          <p:cNvSpPr txBox="1"/>
          <p:nvPr/>
        </p:nvSpPr>
        <p:spPr>
          <a:xfrm>
            <a:off x="695960" y="5156200"/>
            <a:ext cx="4836160" cy="306705"/>
          </a:xfrm>
          <a:prstGeom prst="rect">
            <a:avLst/>
          </a:prstGeom>
          <a:solidFill>
            <a:schemeClr val="accent6">
              <a:lumMod val="40000"/>
              <a:lumOff val="60000"/>
            </a:schemeClr>
          </a:solidFill>
        </p:spPr>
        <p:txBody>
          <a:bodyPr wrap="square" rtlCol="0">
            <a:spAutoFit/>
          </a:bodyPr>
          <a:lstStyle/>
          <a:p>
            <a:r>
              <a:rPr lang="zh-CN" altLang="en-US" sz="1400"/>
              <a:t>应答：   命令内容携带操作结果 （见具体业务应答描述）</a:t>
            </a:r>
            <a:endParaRPr lang="zh-CN" altLang="en-US" sz="1400"/>
          </a:p>
        </p:txBody>
      </p:sp>
      <p:sp>
        <p:nvSpPr>
          <p:cNvPr id="2" name="云形标注 1"/>
          <p:cNvSpPr/>
          <p:nvPr/>
        </p:nvSpPr>
        <p:spPr>
          <a:xfrm>
            <a:off x="6499860" y="5859145"/>
            <a:ext cx="1796415" cy="944880"/>
          </a:xfrm>
          <a:prstGeom prst="cloudCallout">
            <a:avLst>
              <a:gd name="adj1" fmla="val -94220"/>
              <a:gd name="adj2" fmla="val 2419"/>
            </a:avLst>
          </a:prstGeom>
          <a:solidFill>
            <a:srgbClr val="0070C0"/>
          </a:solidFill>
          <a:ln w="9525" algn="ctr">
            <a:solidFill>
              <a:schemeClr val="tx1">
                <a:lumMod val="50000"/>
                <a:lumOff val="50000"/>
              </a:schemeClr>
            </a:solidFill>
            <a:round/>
          </a:ln>
        </p:spPr>
        <p:txBody>
          <a:bodyPr wrap="square" lIns="0" tIns="0" rIns="0" bIns="0" anchor="ctr"/>
          <a:lstStyle/>
          <a:p>
            <a:pPr algn="ctr"/>
            <a:r>
              <a:rPr lang="zh-CN" altLang="en-US" sz="1400" dirty="0">
                <a:solidFill>
                  <a:schemeClr val="bg1">
                    <a:lumMod val="95000"/>
                  </a:schemeClr>
                </a:solidFill>
                <a:latin typeface="微软雅黑" panose="020B0503020204020204" pitchFamily="34" charset="-122"/>
                <a:ea typeface="微软雅黑" panose="020B0503020204020204" pitchFamily="34" charset="-122"/>
              </a:rPr>
              <a:t>若应答内容携带钥匙信息，应进行签名</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p:nvPr/>
        </p:nvGraphicFramePr>
        <p:xfrm>
          <a:off x="695960" y="768985"/>
          <a:ext cx="10040620" cy="4084320"/>
        </p:xfrm>
        <a:graphic>
          <a:graphicData uri="http://schemas.openxmlformats.org/drawingml/2006/table">
            <a:tbl>
              <a:tblPr firstRow="1" bandRow="1">
                <a:tableStyleId>{5C22544A-7EE6-4342-B048-85BDC9FD1C3A}</a:tableStyleId>
              </a:tblPr>
              <a:tblGrid>
                <a:gridCol w="1132205"/>
                <a:gridCol w="1010285"/>
                <a:gridCol w="1956435"/>
                <a:gridCol w="913029"/>
                <a:gridCol w="1153406"/>
                <a:gridCol w="1205865"/>
                <a:gridCol w="999664"/>
                <a:gridCol w="1669731"/>
              </a:tblGrid>
              <a:tr h="0">
                <a:tc>
                  <a:txBody>
                    <a:bodyPr/>
                    <a:p>
                      <a:pPr>
                        <a:buNone/>
                      </a:pPr>
                      <a:r>
                        <a:rPr lang="zh-CN" altLang="en-US" sz="1400"/>
                        <a:t>字段</a:t>
                      </a:r>
                      <a:endParaRPr lang="zh-CN" altLang="en-US" sz="1400"/>
                    </a:p>
                  </a:txBody>
                  <a:tcPr/>
                </a:tc>
                <a:tc>
                  <a:txBody>
                    <a:bodyPr/>
                    <a:p>
                      <a:pPr>
                        <a:buNone/>
                      </a:pPr>
                      <a:r>
                        <a:rPr lang="zh-CN" altLang="en-US" sz="1400">
                          <a:sym typeface="+mn-ea"/>
                        </a:rPr>
                        <a:t>车辆</a:t>
                      </a:r>
                      <a:r>
                        <a:rPr lang="en-US" altLang="zh-CN" sz="1400">
                          <a:sym typeface="+mn-ea"/>
                        </a:rPr>
                        <a:t>ID</a:t>
                      </a:r>
                      <a:endParaRPr lang="en-US" altLang="zh-CN" sz="1400">
                        <a:sym typeface="+mn-ea"/>
                      </a:endParaRPr>
                    </a:p>
                  </a:txBody>
                  <a:tcPr/>
                </a:tc>
                <a:tc>
                  <a:txBody>
                    <a:bodyPr/>
                    <a:p>
                      <a:pPr>
                        <a:buNone/>
                      </a:pPr>
                      <a:r>
                        <a:rPr lang="zh-CN" altLang="en-US" sz="1400">
                          <a:sym typeface="+mn-ea"/>
                        </a:rPr>
                        <a:t>业务类型</a:t>
                      </a:r>
                      <a:endParaRPr lang="zh-CN" altLang="en-US" sz="1400">
                        <a:sym typeface="+mn-ea"/>
                      </a:endParaRPr>
                    </a:p>
                  </a:txBody>
                  <a:tcPr/>
                </a:tc>
                <a:tc>
                  <a:txBody>
                    <a:bodyPr/>
                    <a:p>
                      <a:pPr>
                        <a:buNone/>
                      </a:pPr>
                      <a:r>
                        <a:rPr lang="zh-CN" altLang="en-US" sz="1400"/>
                        <a:t>业务命令</a:t>
                      </a:r>
                      <a:endParaRPr lang="zh-CN" altLang="en-US" sz="1400"/>
                    </a:p>
                  </a:txBody>
                  <a:tcPr/>
                </a:tc>
                <a:tc gridSpan="2">
                  <a:txBody>
                    <a:bodyPr/>
                    <a:p>
                      <a:pPr>
                        <a:buNone/>
                      </a:pPr>
                      <a:r>
                        <a:rPr lang="en-US" altLang="zh-CN" sz="1400" b="1">
                          <a:solidFill>
                            <a:srgbClr val="FF0000"/>
                          </a:solidFill>
                        </a:rPr>
                        <a:t>        </a:t>
                      </a:r>
                      <a:r>
                        <a:rPr lang="zh-CN" altLang="en-US" sz="1400" b="1">
                          <a:solidFill>
                            <a:srgbClr val="FF0000"/>
                          </a:solidFill>
                        </a:rPr>
                        <a:t>命令内容</a:t>
                      </a:r>
                      <a:endParaRPr lang="zh-CN" altLang="en-US" sz="1400"/>
                    </a:p>
                  </a:txBody>
                  <a:tcPr/>
                </a:tc>
                <a:tc hMerge="1">
                  <a:tcPr/>
                </a:tc>
                <a:tc>
                  <a:txBody>
                    <a:bodyPr/>
                    <a:p>
                      <a:pPr>
                        <a:buNone/>
                      </a:pPr>
                      <a:r>
                        <a:rPr lang="zh-CN" altLang="en-US" sz="1400"/>
                        <a:t>签名长度</a:t>
                      </a:r>
                      <a:endParaRPr lang="zh-CN" altLang="en-US" sz="1400"/>
                    </a:p>
                  </a:txBody>
                  <a:tcPr/>
                </a:tc>
                <a:tc>
                  <a:txBody>
                    <a:bodyPr/>
                    <a:p>
                      <a:pPr>
                        <a:buNone/>
                      </a:pPr>
                      <a:r>
                        <a:rPr lang="zh-CN" altLang="en-US" sz="1400"/>
                        <a:t>云端签名</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zh-CN" altLang="en-US" sz="1400">
                          <a:ea typeface="宋体" panose="02010600030101010101" pitchFamily="2" charset="-122"/>
                        </a:rPr>
                        <a:t>时间戳（</a:t>
                      </a:r>
                      <a:r>
                        <a:rPr lang="en-US" altLang="zh-CN" sz="1400">
                          <a:ea typeface="宋体" panose="02010600030101010101" pitchFamily="2" charset="-122"/>
                        </a:rPr>
                        <a:t>4</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zh-CN" sz="1400"/>
                        <a:t>N</a:t>
                      </a:r>
                      <a:endParaRPr lang="en-US" altLang="zh-CN" sz="1400"/>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 </a:t>
                      </a:r>
                      <a:r>
                        <a:rPr lang="zh-CN" altLang="en-US" sz="1400">
                          <a:solidFill>
                            <a:srgbClr val="FF0000"/>
                          </a:solidFill>
                          <a:ea typeface="宋体" panose="02010600030101010101" pitchFamily="2" charset="-122"/>
                        </a:rPr>
                        <a:t>（携带公钥证书）</a:t>
                      </a:r>
                      <a:endParaRPr lang="zh-CN" altLang="en-US" sz="1400">
                        <a:solidFill>
                          <a:srgbClr val="FF0000"/>
                        </a:solidFill>
                        <a:ea typeface="宋体" panose="02010600030101010101" pitchFamily="2" charset="-122"/>
                      </a:endParaRPr>
                    </a:p>
                  </a:txBody>
                  <a:tcPr/>
                </a:tc>
              </a:tr>
              <a:tr h="355600">
                <a:tc>
                  <a:txBody>
                    <a:bodyPr/>
                    <a:p>
                      <a:pPr>
                        <a:buNone/>
                      </a:pPr>
                      <a:endParaRPr lang="zh-CN" altLang="en-US" sz="1200"/>
                    </a:p>
                    <a:p>
                      <a:pPr>
                        <a:buNone/>
                      </a:pPr>
                      <a:endParaRPr lang="zh-CN" altLang="en-US" sz="1200"/>
                    </a:p>
                    <a:p>
                      <a:pPr>
                        <a:buNone/>
                      </a:pPr>
                      <a:r>
                        <a:rPr lang="zh-CN" altLang="en-US" sz="1200"/>
                        <a:t>描述</a:t>
                      </a:r>
                      <a:endParaRPr lang="zh-CN" altLang="en-US" sz="1200"/>
                    </a:p>
                  </a:txBody>
                  <a:tcPr/>
                </a:tc>
                <a:tc>
                  <a:txBody>
                    <a:bodyPr/>
                    <a:p>
                      <a:pPr>
                        <a:buNone/>
                      </a:pPr>
                      <a:endParaRPr lang="en-US" altLang="zh-CN" sz="1200"/>
                    </a:p>
                    <a:p>
                      <a:pPr>
                        <a:buNone/>
                      </a:pPr>
                      <a:r>
                        <a:rPr lang="en-US" altLang="zh-CN" sz="1200"/>
                        <a:t>VIN</a:t>
                      </a:r>
                      <a:r>
                        <a:rPr lang="zh-CN" altLang="en-US" sz="1200"/>
                        <a:t>码</a:t>
                      </a:r>
                      <a:endParaRPr lang="zh-CN" altLang="en-US" sz="1200"/>
                    </a:p>
                  </a:txBody>
                  <a:tcPr/>
                </a:tc>
                <a:tc>
                  <a:txBody>
                    <a:bodyPr/>
                    <a:p>
                      <a:pPr>
                        <a:buNone/>
                      </a:pPr>
                      <a:r>
                        <a:rPr sz="1200"/>
                        <a:t>0</a:t>
                      </a:r>
                      <a:r>
                        <a:rPr lang="zh-CN" sz="1200">
                          <a:ea typeface="宋体" panose="02010600030101010101" pitchFamily="2" charset="-122"/>
                        </a:rPr>
                        <a:t>：无效</a:t>
                      </a:r>
                      <a:endParaRPr lang="zh-CN" sz="1200">
                        <a:ea typeface="宋体" panose="02010600030101010101" pitchFamily="2" charset="-122"/>
                      </a:endParaRPr>
                    </a:p>
                    <a:p>
                      <a:pPr>
                        <a:buNone/>
                      </a:pPr>
                      <a:r>
                        <a:rPr sz="1200"/>
                        <a:t>1</a:t>
                      </a:r>
                      <a:r>
                        <a:rPr lang="zh-CN" sz="1200">
                          <a:ea typeface="宋体" panose="02010600030101010101" pitchFamily="2" charset="-122"/>
                          <a:sym typeface="+mn-ea"/>
                        </a:rPr>
                        <a:t>：</a:t>
                      </a:r>
                      <a:r>
                        <a:rPr sz="1200"/>
                        <a:t>注册</a:t>
                      </a:r>
                      <a:endParaRPr sz="1200"/>
                    </a:p>
                    <a:p>
                      <a:pPr>
                        <a:buNone/>
                      </a:pPr>
                      <a:r>
                        <a:rPr sz="1200"/>
                        <a:t>2</a:t>
                      </a:r>
                      <a:r>
                        <a:rPr lang="zh-CN" sz="1200">
                          <a:ea typeface="宋体" panose="02010600030101010101" pitchFamily="2" charset="-122"/>
                          <a:sym typeface="+mn-ea"/>
                        </a:rPr>
                        <a:t>：</a:t>
                      </a:r>
                      <a:r>
                        <a:rPr lang="zh-CN" sz="1200"/>
                        <a:t>查询（预留）</a:t>
                      </a:r>
                      <a:endParaRPr lang="zh-CN" sz="1200"/>
                    </a:p>
                    <a:p>
                      <a:pPr>
                        <a:buNone/>
                      </a:pPr>
                      <a:r>
                        <a:rPr sz="1200"/>
                        <a:t>3</a:t>
                      </a:r>
                      <a:r>
                        <a:rPr lang="zh-CN" sz="1200">
                          <a:ea typeface="宋体" panose="02010600030101010101" pitchFamily="2" charset="-122"/>
                          <a:sym typeface="+mn-ea"/>
                        </a:rPr>
                        <a:t>：</a:t>
                      </a:r>
                      <a:r>
                        <a:rPr sz="1200"/>
                        <a:t>删除</a:t>
                      </a:r>
                      <a:endParaRPr sz="1200"/>
                    </a:p>
                    <a:p>
                      <a:pPr>
                        <a:buNone/>
                      </a:pPr>
                      <a:r>
                        <a:rPr sz="1200"/>
                        <a:t>4</a:t>
                      </a:r>
                      <a:r>
                        <a:rPr lang="zh-CN" sz="1200">
                          <a:ea typeface="宋体" panose="02010600030101010101" pitchFamily="2" charset="-122"/>
                          <a:sym typeface="+mn-ea"/>
                        </a:rPr>
                        <a:t>：</a:t>
                      </a:r>
                      <a:r>
                        <a:rPr lang="zh-CN" sz="1200"/>
                        <a:t>修改有效期</a:t>
                      </a:r>
                      <a:endParaRPr lang="zh-CN" sz="1200"/>
                    </a:p>
                    <a:p>
                      <a:pPr>
                        <a:buNone/>
                      </a:pPr>
                      <a:r>
                        <a:rPr sz="1200"/>
                        <a:t>5</a:t>
                      </a:r>
                      <a:r>
                        <a:rPr lang="zh-CN" sz="1200">
                          <a:ea typeface="宋体" panose="02010600030101010101" pitchFamily="2" charset="-122"/>
                          <a:sym typeface="+mn-ea"/>
                        </a:rPr>
                        <a:t>：</a:t>
                      </a:r>
                      <a:r>
                        <a:rPr lang="zh-CN" sz="1200"/>
                        <a:t>修改权限</a:t>
                      </a:r>
                      <a:endParaRPr lang="zh-CN" sz="1200"/>
                    </a:p>
                    <a:p>
                      <a:pPr>
                        <a:buNone/>
                      </a:pPr>
                      <a:r>
                        <a:rPr sz="1200"/>
                        <a:t>6</a:t>
                      </a:r>
                      <a:r>
                        <a:rPr lang="zh-CN" sz="1200">
                          <a:ea typeface="宋体" panose="02010600030101010101" pitchFamily="2" charset="-122"/>
                          <a:sym typeface="+mn-ea"/>
                        </a:rPr>
                        <a:t>：更新密钥</a:t>
                      </a:r>
                      <a:endParaRPr lang="zh-CN" sz="1200">
                        <a:ea typeface="宋体" panose="02010600030101010101" pitchFamily="2" charset="-122"/>
                        <a:sym typeface="+mn-ea"/>
                      </a:endParaRPr>
                    </a:p>
                    <a:p>
                      <a:pPr>
                        <a:buNone/>
                      </a:pPr>
                      <a:r>
                        <a:rPr sz="1200"/>
                        <a:t>7</a:t>
                      </a:r>
                      <a:r>
                        <a:rPr lang="zh-CN" sz="1200">
                          <a:ea typeface="宋体" panose="02010600030101010101" pitchFamily="2" charset="-122"/>
                          <a:sym typeface="+mn-ea"/>
                        </a:rPr>
                        <a:t>：</a:t>
                      </a:r>
                      <a:r>
                        <a:rPr lang="zh-CN" sz="1200"/>
                        <a:t>更新</a:t>
                      </a:r>
                      <a:r>
                        <a:rPr lang="en-US" altLang="zh-CN" sz="1200"/>
                        <a:t>PIN</a:t>
                      </a:r>
                      <a:r>
                        <a:rPr lang="zh-CN" altLang="en-US" sz="1200"/>
                        <a:t>码</a:t>
                      </a:r>
                      <a:endParaRPr lang="zh-CN" altLang="en-US" sz="1200"/>
                    </a:p>
                    <a:p>
                      <a:pPr>
                        <a:buNone/>
                      </a:pPr>
                      <a:r>
                        <a:rPr lang="en-US" altLang="zh-CN" sz="1200"/>
                        <a:t>8</a:t>
                      </a:r>
                      <a:r>
                        <a:rPr lang="zh-CN" altLang="en-US" sz="1200">
                          <a:ea typeface="宋体" panose="02010600030101010101" pitchFamily="2" charset="-122"/>
                        </a:rPr>
                        <a:t>：禁用钥匙（预留）</a:t>
                      </a:r>
                      <a:endParaRPr lang="zh-CN" altLang="en-US" sz="1200">
                        <a:ea typeface="宋体" panose="02010600030101010101" pitchFamily="2" charset="-122"/>
                      </a:endParaRPr>
                    </a:p>
                    <a:p>
                      <a:pPr>
                        <a:buNone/>
                      </a:pPr>
                      <a:r>
                        <a:rPr lang="en-US" altLang="zh-CN" sz="1200">
                          <a:ea typeface="宋体" panose="02010600030101010101" pitchFamily="2" charset="-122"/>
                        </a:rPr>
                        <a:t>9</a:t>
                      </a:r>
                      <a:r>
                        <a:rPr lang="zh-CN" altLang="en-US" sz="1200">
                          <a:ea typeface="宋体" panose="02010600030101010101" pitchFamily="2" charset="-122"/>
                        </a:rPr>
                        <a:t>：恢复钥匙（预留）</a:t>
                      </a:r>
                      <a:endParaRPr lang="zh-CN" altLang="en-US" sz="1200">
                        <a:ea typeface="宋体" panose="02010600030101010101" pitchFamily="2" charset="-122"/>
                      </a:endParaRPr>
                    </a:p>
                    <a:p>
                      <a:pPr>
                        <a:buNone/>
                      </a:pPr>
                      <a:endParaRPr lang="zh-CN" altLang="en-US" sz="1200">
                        <a:ea typeface="宋体" panose="02010600030101010101" pitchFamily="2" charset="-122"/>
                      </a:endParaRPr>
                    </a:p>
                    <a:p>
                      <a:pPr>
                        <a:buNone/>
                      </a:pPr>
                      <a:r>
                        <a:rPr lang="en-US" altLang="zh-CN" sz="1200">
                          <a:ea typeface="宋体" panose="02010600030101010101" pitchFamily="2" charset="-122"/>
                        </a:rPr>
                        <a:t>21</a:t>
                      </a:r>
                      <a:r>
                        <a:rPr lang="zh-CN" altLang="en-US" sz="1200">
                          <a:ea typeface="宋体" panose="02010600030101010101" pitchFamily="2" charset="-122"/>
                        </a:rPr>
                        <a:t>：车辆蓝牙信息上传</a:t>
                      </a:r>
                      <a:endParaRPr lang="zh-CN" altLang="en-US" sz="1200">
                        <a:ea typeface="宋体" panose="02010600030101010101" pitchFamily="2" charset="-122"/>
                      </a:endParaRPr>
                    </a:p>
                    <a:p>
                      <a:pPr>
                        <a:buNone/>
                      </a:pPr>
                      <a:r>
                        <a:rPr lang="en-US" altLang="zh-CN" sz="1200">
                          <a:ea typeface="宋体" panose="02010600030101010101" pitchFamily="2" charset="-122"/>
                        </a:rPr>
                        <a:t>22</a:t>
                      </a:r>
                      <a:r>
                        <a:rPr lang="zh-CN" altLang="en-US" sz="1200">
                          <a:ea typeface="宋体" panose="02010600030101010101" pitchFamily="2" charset="-122"/>
                        </a:rPr>
                        <a:t>：注销通知</a:t>
                      </a:r>
                      <a:endParaRPr lang="zh-CN" altLang="en-US" sz="1200">
                        <a:ea typeface="宋体" panose="02010600030101010101" pitchFamily="2" charset="-122"/>
                      </a:endParaRPr>
                    </a:p>
                    <a:p>
                      <a:pPr>
                        <a:buNone/>
                      </a:pPr>
                      <a:r>
                        <a:rPr lang="en-US" altLang="zh-CN" sz="1200">
                          <a:ea typeface="宋体" panose="02010600030101010101" pitchFamily="2" charset="-122"/>
                        </a:rPr>
                        <a:t>23</a:t>
                      </a:r>
                      <a:r>
                        <a:rPr lang="zh-CN" altLang="en-US" sz="1200">
                          <a:ea typeface="宋体" panose="02010600030101010101" pitchFamily="2" charset="-122"/>
                        </a:rPr>
                        <a:t>：钥匙信息同步（预留）</a:t>
                      </a:r>
                      <a:endParaRPr lang="zh-CN" altLang="en-US" sz="1200">
                        <a:ea typeface="宋体" panose="02010600030101010101" pitchFamily="2" charset="-122"/>
                      </a:endParaRPr>
                    </a:p>
                    <a:p>
                      <a:pPr>
                        <a:buNone/>
                      </a:pPr>
                      <a:r>
                        <a:rPr lang="en-US" altLang="zh-CN" sz="1200">
                          <a:ea typeface="宋体" panose="02010600030101010101" pitchFamily="2" charset="-122"/>
                        </a:rPr>
                        <a:t>24</a:t>
                      </a:r>
                      <a:r>
                        <a:rPr lang="zh-CN" altLang="en-US" sz="1200">
                          <a:ea typeface="宋体" panose="02010600030101010101" pitchFamily="2" charset="-122"/>
                        </a:rPr>
                        <a:t>：访问日志上传</a:t>
                      </a:r>
                      <a:endParaRPr lang="zh-CN" altLang="en-US" sz="1200">
                        <a:ea typeface="宋体" panose="02010600030101010101" pitchFamily="2" charset="-122"/>
                      </a:endParaRPr>
                    </a:p>
                    <a:p>
                      <a:pPr>
                        <a:buNone/>
                      </a:pPr>
                      <a:r>
                        <a:rPr lang="en-US" altLang="zh-CN" sz="1200">
                          <a:ea typeface="宋体" panose="02010600030101010101" pitchFamily="2" charset="-122"/>
                        </a:rPr>
                        <a:t>25</a:t>
                      </a:r>
                      <a:r>
                        <a:rPr lang="zh-CN" altLang="en-US" sz="1200">
                          <a:ea typeface="宋体" panose="02010600030101010101" pitchFamily="2" charset="-122"/>
                        </a:rPr>
                        <a:t>：</a:t>
                      </a:r>
                      <a:r>
                        <a:rPr lang="en-US" altLang="zh-CN" sz="1200">
                          <a:ea typeface="宋体" panose="02010600030101010101" pitchFamily="2" charset="-122"/>
                        </a:rPr>
                        <a:t>PIN</a:t>
                      </a:r>
                      <a:r>
                        <a:rPr lang="zh-CN" altLang="en-US" sz="1200">
                          <a:ea typeface="宋体" panose="02010600030101010101" pitchFamily="2" charset="-122"/>
                        </a:rPr>
                        <a:t>码请求</a:t>
                      </a:r>
                      <a:endParaRPr lang="zh-CN" altLang="en-US" sz="1200">
                        <a:ea typeface="宋体" panose="02010600030101010101" pitchFamily="2" charset="-122"/>
                      </a:endParaRPr>
                    </a:p>
                  </a:txBody>
                  <a:tcPr/>
                </a:tc>
                <a:tc>
                  <a:txBody>
                    <a:bodyPr/>
                    <a:p>
                      <a:pPr>
                        <a:buNone/>
                      </a:pPr>
                      <a:endParaRPr lang="zh-CN" altLang="en-US" sz="1200"/>
                    </a:p>
                    <a:p>
                      <a:pPr>
                        <a:buNone/>
                      </a:pPr>
                      <a:endParaRPr lang="zh-CN" altLang="en-US" sz="1200"/>
                    </a:p>
                    <a:p>
                      <a:pPr>
                        <a:buNone/>
                      </a:pPr>
                      <a:r>
                        <a:rPr lang="zh-CN" altLang="en-US" sz="1200"/>
                        <a:t>根据操作类型而定</a:t>
                      </a:r>
                      <a:endParaRPr lang="zh-CN" altLang="en-US" sz="1200"/>
                    </a:p>
                  </a:txBody>
                  <a:tcPr/>
                </a:tc>
                <a:tc>
                  <a:txBody>
                    <a:bodyPr/>
                    <a:p>
                      <a:pPr>
                        <a:buNone/>
                      </a:pPr>
                      <a:endParaRPr lang="zh-CN" altLang="en-US" sz="1200"/>
                    </a:p>
                  </a:txBody>
                  <a:tcPr/>
                </a:tc>
                <a:tc>
                  <a:txBody>
                    <a:bodyPr/>
                    <a:p>
                      <a:pPr>
                        <a:buNone/>
                      </a:pPr>
                      <a:endParaRPr lang="zh-CN" altLang="en-US" sz="1200"/>
                    </a:p>
                    <a:p>
                      <a:pPr>
                        <a:buNone/>
                      </a:pPr>
                      <a:endParaRPr lang="zh-CN" altLang="en-US" sz="1200"/>
                    </a:p>
                    <a:p>
                      <a:pPr>
                        <a:buNone/>
                      </a:pPr>
                      <a:r>
                        <a:rPr lang="zh-CN" altLang="en-US" sz="1200"/>
                        <a:t>详见后面表格</a:t>
                      </a:r>
                      <a:endParaRPr lang="zh-CN" altLang="en-US" sz="1200"/>
                    </a:p>
                    <a:p>
                      <a:pPr>
                        <a:buNone/>
                      </a:pPr>
                      <a:endParaRPr lang="zh-CN" altLang="en-US" sz="1200"/>
                    </a:p>
                  </a:txBody>
                  <a:tcPr/>
                </a:tc>
                <a:tc>
                  <a:txBody>
                    <a:bodyPr/>
                    <a:p>
                      <a:pPr>
                        <a:buNone/>
                      </a:pPr>
                      <a:r>
                        <a:rPr lang="en-US" altLang="zh-CN" sz="1200">
                          <a:solidFill>
                            <a:srgbClr val="FF0000"/>
                          </a:solidFill>
                        </a:rPr>
                        <a:t>      N   </a:t>
                      </a:r>
                      <a:endParaRPr lang="en-US" altLang="zh-CN" sz="1200">
                        <a:solidFill>
                          <a:srgbClr val="FF0000"/>
                        </a:solidFill>
                      </a:endParaRPr>
                    </a:p>
                    <a:p>
                      <a:pPr>
                        <a:buNone/>
                      </a:pPr>
                      <a:r>
                        <a:rPr lang="zh-CN" altLang="en-US" sz="1200">
                          <a:solidFill>
                            <a:srgbClr val="FF0000"/>
                          </a:solidFill>
                        </a:rPr>
                        <a:t>云端签名数据长度（携带公钥证书）</a:t>
                      </a:r>
                      <a:endParaRPr lang="zh-CN" altLang="en-US" sz="1200">
                        <a:solidFill>
                          <a:srgbClr val="FF0000"/>
                        </a:solidFill>
                      </a:endParaRPr>
                    </a:p>
                  </a:txBody>
                  <a:tcPr/>
                </a:tc>
                <a:tc>
                  <a:txBody>
                    <a:bodyPr/>
                    <a:p>
                      <a:pPr>
                        <a:buNone/>
                      </a:pPr>
                      <a:endParaRPr lang="zh-CN" altLang="en-US" sz="1200"/>
                    </a:p>
                    <a:p>
                      <a:pPr>
                        <a:buNone/>
                      </a:pPr>
                      <a:endParaRPr lang="zh-CN" altLang="en-US" sz="1200"/>
                    </a:p>
                    <a:p>
                      <a:pPr>
                        <a:buNone/>
                      </a:pPr>
                      <a:r>
                        <a:rPr lang="zh-CN" altLang="en-US" sz="1200"/>
                        <a:t>数字签名（对命令内容进行签名）</a:t>
                      </a:r>
                      <a:endParaRPr lang="zh-CN" altLang="en-US" sz="1200"/>
                    </a:p>
                    <a:p>
                      <a:pPr>
                        <a:buNone/>
                      </a:pPr>
                      <a:endParaRPr lang="zh-CN" altLang="en-US" sz="1200"/>
                    </a:p>
                    <a:p>
                      <a:pPr>
                        <a:buNone/>
                      </a:pPr>
                      <a:r>
                        <a:rPr lang="zh-CN" altLang="en-US" sz="1200">
                          <a:solidFill>
                            <a:srgbClr val="FF0000"/>
                          </a:solidFill>
                        </a:rPr>
                        <a:t>命令内容为空时，无签名信息</a:t>
                      </a:r>
                      <a:endParaRPr lang="zh-CN" altLang="en-US" sz="1200">
                        <a:solidFill>
                          <a:srgbClr val="FF0000"/>
                        </a:solidFill>
                      </a:endParaRPr>
                    </a:p>
                  </a:txBody>
                  <a:tcPr/>
                </a:tc>
              </a:tr>
              <a:tr h="355600">
                <a:tc>
                  <a:txBody>
                    <a:bodyPr/>
                    <a:p>
                      <a:pPr>
                        <a:buNone/>
                      </a:pPr>
                      <a:r>
                        <a:rPr lang="zh-CN" altLang="en-US" sz="1200"/>
                        <a:t>目的</a:t>
                      </a:r>
                      <a:endParaRPr lang="zh-CN" altLang="en-US" sz="1200"/>
                    </a:p>
                  </a:txBody>
                  <a:tcPr/>
                </a:tc>
                <a:tc>
                  <a:txBody>
                    <a:bodyPr/>
                    <a:p>
                      <a:pPr>
                        <a:buNone/>
                      </a:pPr>
                      <a:endParaRPr lang="zh-CN" altLang="en-US" sz="1200"/>
                    </a:p>
                  </a:txBody>
                  <a:tcPr/>
                </a:tc>
                <a:tc>
                  <a:txBody>
                    <a:bodyPr/>
                    <a:p>
                      <a:pPr>
                        <a:buNone/>
                      </a:pPr>
                      <a:endParaRPr lang="zh-CN" altLang="en-US" sz="1200"/>
                    </a:p>
                  </a:txBody>
                  <a:tcPr/>
                </a:tc>
                <a:tc>
                  <a:txBody>
                    <a:bodyPr/>
                    <a:p>
                      <a:pPr>
                        <a:buNone/>
                      </a:pPr>
                      <a:r>
                        <a:rPr lang="zh-CN" altLang="en-US" sz="1200">
                          <a:sym typeface="+mn-ea"/>
                        </a:rPr>
                        <a:t>指示具体操作</a:t>
                      </a:r>
                      <a:endParaRPr lang="zh-CN" altLang="en-US" sz="1200">
                        <a:sym typeface="+mn-ea"/>
                      </a:endParaRPr>
                    </a:p>
                  </a:txBody>
                  <a:tcPr/>
                </a:tc>
                <a:tc>
                  <a:txBody>
                    <a:bodyPr/>
                    <a:p>
                      <a:pPr>
                        <a:buNone/>
                      </a:pPr>
                      <a:r>
                        <a:rPr lang="zh-CN" altLang="en-US" sz="1200"/>
                        <a:t>防重放攻击</a:t>
                      </a:r>
                      <a:endParaRPr lang="zh-CN" altLang="en-US" sz="1200"/>
                    </a:p>
                  </a:txBody>
                  <a:tcPr/>
                </a:tc>
                <a:tc>
                  <a:txBody>
                    <a:bodyPr/>
                    <a:p>
                      <a:pPr>
                        <a:buNone/>
                      </a:pPr>
                      <a:r>
                        <a:rPr lang="zh-CN" altLang="en-US" sz="1200">
                          <a:sym typeface="+mn-ea"/>
                        </a:rPr>
                        <a:t>不同操作类型</a:t>
                      </a:r>
                      <a:r>
                        <a:rPr lang="en-US" altLang="zh-CN" sz="1200">
                          <a:sym typeface="+mn-ea"/>
                        </a:rPr>
                        <a:t>/</a:t>
                      </a:r>
                      <a:r>
                        <a:rPr lang="zh-CN" altLang="en-US" sz="1200">
                          <a:sym typeface="+mn-ea"/>
                        </a:rPr>
                        <a:t>命令 不一样</a:t>
                      </a:r>
                      <a:endParaRPr lang="zh-CN" altLang="en-US" sz="1200">
                        <a:sym typeface="+mn-ea"/>
                      </a:endParaRPr>
                    </a:p>
                  </a:txBody>
                  <a:tcPr/>
                </a:tc>
                <a:tc>
                  <a:txBody>
                    <a:bodyPr/>
                    <a:p>
                      <a:pPr>
                        <a:buNone/>
                      </a:pPr>
                      <a:endParaRPr lang="zh-CN" altLang="en-US" sz="1200"/>
                    </a:p>
                  </a:txBody>
                  <a:tcPr/>
                </a:tc>
                <a:tc>
                  <a:txBody>
                    <a:bodyPr/>
                    <a:p>
                      <a:pPr>
                        <a:buNone/>
                      </a:pPr>
                      <a:r>
                        <a:rPr lang="zh-CN" altLang="en-US" sz="1200"/>
                        <a:t>车端验证发送方身份</a:t>
                      </a:r>
                      <a:endParaRPr lang="zh-CN" altLang="en-US" sz="12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643890" y="169545"/>
            <a:ext cx="5215255" cy="375920"/>
          </a:xfrm>
          <a:prstGeom prst="rect">
            <a:avLst/>
          </a:prstGeom>
        </p:spPr>
        <p:txBody>
          <a:bodyPr/>
          <a:lstStyle/>
          <a:p>
            <a:pPr marR="0" lvl="0" algn="l" defTabSz="914400" eaLnBrk="1" fontAlgn="auto" latinLnBrk="0" hangingPunct="1">
              <a:lnSpc>
                <a:spcPct val="100000"/>
              </a:lnSpc>
              <a:spcBef>
                <a:spcPts val="0"/>
              </a:spcBef>
            </a:pPr>
            <a:r>
              <a:rPr lang="en-US" altLang="zh-CN" sz="2400" b="1" dirty="0">
                <a:latin typeface="微软雅黑" panose="020B0503020204020204" pitchFamily="34" charset="-122"/>
                <a:ea typeface="微软雅黑" panose="020B0503020204020204" pitchFamily="34" charset="-122"/>
                <a:sym typeface="+mn-ea"/>
              </a:rPr>
              <a:t>TSP-&gt;Tbox</a:t>
            </a:r>
            <a:r>
              <a:rPr lang="zh-CN" altLang="en-US" sz="2400" b="1" dirty="0">
                <a:latin typeface="微软雅黑" panose="020B0503020204020204" pitchFamily="34" charset="-122"/>
                <a:ea typeface="微软雅黑" panose="020B0503020204020204" pitchFamily="34" charset="-122"/>
                <a:sym typeface="+mn-ea"/>
              </a:rPr>
              <a:t>接口定义</a:t>
            </a:r>
            <a:r>
              <a:rPr lang="en-US" altLang="zh-CN" sz="2400" b="1" dirty="0">
                <a:latin typeface="微软雅黑" panose="020B0503020204020204" pitchFamily="34" charset="-122"/>
                <a:ea typeface="微软雅黑" panose="020B0503020204020204" pitchFamily="34" charset="-122"/>
                <a:sym typeface="+mn-ea"/>
              </a:rPr>
              <a:t>&gt;&gt;</a:t>
            </a:r>
            <a:r>
              <a:rPr lang="zh-CN" altLang="en-US" sz="2400" b="1" dirty="0">
                <a:latin typeface="微软雅黑" panose="020B0503020204020204" pitchFamily="34" charset="-122"/>
                <a:ea typeface="微软雅黑" panose="020B0503020204020204" pitchFamily="34" charset="-122"/>
                <a:sym typeface="+mn-ea"/>
              </a:rPr>
              <a:t>注册</a:t>
            </a:r>
            <a:endParaRPr lang="zh-CN" altLang="en-US" sz="2400" b="1" dirty="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charset="0"/>
              </a:rPr>
              <a:t>5</a:t>
            </a:r>
            <a:endParaRPr lang="en-US" sz="2400" b="1" dirty="0">
              <a:solidFill>
                <a:schemeClr val="bg1"/>
              </a:solidFill>
              <a:latin typeface="Calibri" panose="020F0502020204030204" charset="0"/>
            </a:endParaRPr>
          </a:p>
        </p:txBody>
      </p:sp>
      <p:sp>
        <p:nvSpPr>
          <p:cNvPr id="8" name="文本框 7"/>
          <p:cNvSpPr txBox="1"/>
          <p:nvPr/>
        </p:nvSpPr>
        <p:spPr>
          <a:xfrm>
            <a:off x="318135" y="1167765"/>
            <a:ext cx="821055" cy="368300"/>
          </a:xfrm>
          <a:prstGeom prst="rect">
            <a:avLst/>
          </a:prstGeom>
          <a:solidFill>
            <a:schemeClr val="accent6">
              <a:lumMod val="40000"/>
              <a:lumOff val="60000"/>
            </a:schemeClr>
          </a:solidFill>
        </p:spPr>
        <p:txBody>
          <a:bodyPr wrap="square" rtlCol="0">
            <a:spAutoFit/>
          </a:bodyPr>
          <a:lstStyle/>
          <a:p>
            <a:r>
              <a:rPr lang="zh-CN" altLang="en-US"/>
              <a:t>注册</a:t>
            </a:r>
            <a:endParaRPr lang="zh-CN" altLang="en-US"/>
          </a:p>
        </p:txBody>
      </p:sp>
      <p:sp>
        <p:nvSpPr>
          <p:cNvPr id="18" name="文本框 17"/>
          <p:cNvSpPr txBox="1"/>
          <p:nvPr/>
        </p:nvSpPr>
        <p:spPr>
          <a:xfrm>
            <a:off x="272415" y="4636770"/>
            <a:ext cx="7582535" cy="306705"/>
          </a:xfrm>
          <a:prstGeom prst="rect">
            <a:avLst/>
          </a:prstGeom>
          <a:solidFill>
            <a:schemeClr val="accent6">
              <a:lumMod val="40000"/>
              <a:lumOff val="60000"/>
            </a:schemeClr>
          </a:solidFill>
        </p:spPr>
        <p:txBody>
          <a:bodyPr wrap="square" rtlCol="0">
            <a:spAutoFit/>
          </a:bodyPr>
          <a:lstStyle/>
          <a:p>
            <a:r>
              <a:rPr lang="en-US" altLang="zh-CN" sz="1400"/>
              <a:t>TBOX </a:t>
            </a:r>
            <a:r>
              <a:rPr lang="zh-CN" altLang="en-US" sz="1400"/>
              <a:t>应答：字段：注册结果；长度：</a:t>
            </a:r>
            <a:r>
              <a:rPr lang="en-US" altLang="zh-CN" sz="1400"/>
              <a:t>1</a:t>
            </a:r>
            <a:r>
              <a:rPr lang="zh-CN" altLang="en-US" sz="1400"/>
              <a:t>；描述：</a:t>
            </a:r>
            <a:r>
              <a:rPr lang="en-US" altLang="zh-CN" sz="1400"/>
              <a:t>0-</a:t>
            </a:r>
            <a:r>
              <a:rPr lang="zh-CN" altLang="en-US" sz="1400"/>
              <a:t>无效，</a:t>
            </a:r>
            <a:r>
              <a:rPr lang="en-US" altLang="zh-CN" sz="1400"/>
              <a:t>1-</a:t>
            </a:r>
            <a:r>
              <a:rPr lang="zh-CN" altLang="en-US" sz="1400"/>
              <a:t>注册成功，</a:t>
            </a:r>
            <a:r>
              <a:rPr lang="en-US" altLang="zh-CN" sz="1400"/>
              <a:t>2-</a:t>
            </a:r>
            <a:r>
              <a:rPr lang="zh-CN" altLang="en-US" sz="1400"/>
              <a:t>（失败具体原因）</a:t>
            </a:r>
            <a:endParaRPr lang="zh-CN" altLang="en-US" sz="1400"/>
          </a:p>
        </p:txBody>
      </p:sp>
      <p:sp>
        <p:nvSpPr>
          <p:cNvPr id="5" name="矩形 4"/>
          <p:cNvSpPr/>
          <p:nvPr/>
        </p:nvSpPr>
        <p:spPr>
          <a:xfrm>
            <a:off x="695960" y="6353810"/>
            <a:ext cx="899795" cy="450215"/>
          </a:xfrm>
          <a:prstGeom prst="rect">
            <a:avLst/>
          </a:prstGeom>
          <a:solidFill>
            <a:schemeClr val="bg1"/>
          </a:solidFill>
          <a:ln w="9525" algn="ctr">
            <a:noFill/>
            <a:round/>
          </a:ln>
        </p:spPr>
        <p:txBody>
          <a:bodyPr wrap="square" lIns="0" tIns="0" rIns="0" bIns="0" anchor="ctr"/>
          <a:lstStyle/>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478905" y="871855"/>
            <a:ext cx="1376045" cy="368300"/>
          </a:xfrm>
          <a:prstGeom prst="rect">
            <a:avLst/>
          </a:prstGeom>
          <a:noFill/>
        </p:spPr>
        <p:txBody>
          <a:bodyPr wrap="square" rtlCol="0">
            <a:spAutoFit/>
          </a:bodyPr>
          <a:lstStyle/>
          <a:p>
            <a:r>
              <a:rPr lang="en-US" altLang="zh-CN" b="1">
                <a:solidFill>
                  <a:srgbClr val="FF0000"/>
                </a:solidFill>
                <a:sym typeface="+mn-ea"/>
              </a:rPr>
              <a:t>   </a:t>
            </a:r>
            <a:endParaRPr lang="zh-CN" altLang="en-US" sz="1400">
              <a:solidFill>
                <a:schemeClr val="tx1"/>
              </a:solidFill>
              <a:sym typeface="+mn-ea"/>
            </a:endParaRPr>
          </a:p>
        </p:txBody>
      </p:sp>
      <p:graphicFrame>
        <p:nvGraphicFramePr>
          <p:cNvPr id="15" name="表格 14"/>
          <p:cNvGraphicFramePr/>
          <p:nvPr/>
        </p:nvGraphicFramePr>
        <p:xfrm>
          <a:off x="272415" y="4943475"/>
          <a:ext cx="6015355" cy="914400"/>
        </p:xfrm>
        <a:graphic>
          <a:graphicData uri="http://schemas.openxmlformats.org/drawingml/2006/table">
            <a:tbl>
              <a:tblPr firstRow="1" bandRow="1">
                <a:tableStyleId>{5C22544A-7EE6-4342-B048-85BDC9FD1C3A}</a:tableStyleId>
              </a:tblPr>
              <a:tblGrid>
                <a:gridCol w="1206500"/>
                <a:gridCol w="1096645"/>
                <a:gridCol w="1205230"/>
                <a:gridCol w="2506980"/>
              </a:tblGrid>
              <a:tr h="304800">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字段</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类型</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zh-CN" altLang="en-US" sz="1400" b="0">
                          <a:solidFill>
                            <a:schemeClr val="dk1"/>
                          </a:solidFill>
                          <a:ea typeface="宋体" panose="02010600030101010101" pitchFamily="2" charset="-122"/>
                          <a:cs typeface="+mn-ea"/>
                        </a:rPr>
                        <a:t>业务</a:t>
                      </a:r>
                      <a:r>
                        <a:rPr lang="en-US" altLang="zh-CN" sz="1400" b="0">
                          <a:solidFill>
                            <a:schemeClr val="dk1"/>
                          </a:solidFill>
                          <a:ea typeface="宋体" panose="02010600030101010101" pitchFamily="2" charset="-122"/>
                          <a:cs typeface="+mn-ea"/>
                        </a:rPr>
                        <a:t>命令</a:t>
                      </a:r>
                      <a:endParaRPr lang="en-US" altLang="zh-CN" sz="1400" b="0">
                        <a:solidFill>
                          <a:schemeClr val="dk1"/>
                        </a:solidFill>
                        <a:ea typeface="宋体" panose="02010600030101010101" pitchFamily="2" charset="-122"/>
                        <a:cs typeface="+mn-ea"/>
                      </a:endParaRPr>
                    </a:p>
                  </a:txBody>
                  <a:tcPr marL="68580" marR="68580" marT="0" marB="0"/>
                </a:tc>
                <a:tc>
                  <a:txBody>
                    <a:bodyPr/>
                    <a:lstStyle/>
                    <a:p>
                      <a:pPr marL="0" marR="0" algn="l" rtl="0" eaLnBrk="1" fontAlgn="auto" latinLnBrk="0" hangingPunct="1">
                        <a:buNone/>
                      </a:pPr>
                      <a:r>
                        <a:rPr lang="en-US" altLang="zh-CN" sz="1400" b="0">
                          <a:solidFill>
                            <a:schemeClr val="dk1"/>
                          </a:solidFill>
                          <a:ea typeface="宋体" panose="02010600030101010101" pitchFamily="2" charset="-122"/>
                          <a:cs typeface="+mn-ea"/>
                        </a:rPr>
                        <a:t>操作结果</a:t>
                      </a:r>
                      <a:endParaRPr lang="en-US" altLang="zh-CN" sz="1400" b="0">
                        <a:solidFill>
                          <a:schemeClr val="dk1"/>
                        </a:solidFill>
                        <a:ea typeface="宋体" panose="02010600030101010101" pitchFamily="2" charset="-122"/>
                        <a:cs typeface="+mn-ea"/>
                      </a:endParaRPr>
                    </a:p>
                  </a:txBody>
                  <a:tcPr marL="68580" marR="68580" marT="0" marB="0"/>
                </a:tc>
              </a:tr>
              <a:tr h="304800">
                <a:tc>
                  <a:txBody>
                    <a:bodyPr/>
                    <a:lstStyle/>
                    <a:p>
                      <a:pPr marL="0" marR="0" algn="l" rtl="0" eaLnBrk="1" fontAlgn="auto" latinLnBrk="0" hangingPunct="1">
                        <a:buNone/>
                      </a:pPr>
                      <a:r>
                        <a:rPr lang="en-US" altLang="zh-CN" sz="1400" b="0">
                          <a:ea typeface="宋体" panose="02010600030101010101" pitchFamily="2" charset="-122"/>
                          <a:cs typeface="+mn-ea"/>
                        </a:rPr>
                        <a:t>长度（byte）</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r>
              <a:tr h="304800">
                <a:tc>
                  <a:txBody>
                    <a:bodyPr/>
                    <a:lstStyle/>
                    <a:p>
                      <a:pPr marL="0" marR="0" algn="l" rtl="0" eaLnBrk="1" fontAlgn="auto" latinLnBrk="0" hangingPunct="1">
                        <a:buNone/>
                      </a:pPr>
                      <a:r>
                        <a:rPr lang="en-US" altLang="zh-CN" sz="1400" b="0">
                          <a:ea typeface="宋体" panose="02010600030101010101" pitchFamily="2" charset="-122"/>
                          <a:cs typeface="+mn-ea"/>
                        </a:rPr>
                        <a:t>描述</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ctr" rtl="0" eaLnBrk="1" fontAlgn="auto" latinLnBrk="0" hangingPunct="1">
                        <a:buNone/>
                      </a:pPr>
                      <a:r>
                        <a:rPr lang="en-US" altLang="zh-CN" sz="1400" b="0">
                          <a:ea typeface="宋体" panose="02010600030101010101" pitchFamily="2" charset="-122"/>
                          <a:cs typeface="+mn-ea"/>
                        </a:rPr>
                        <a:t>1</a:t>
                      </a:r>
                      <a:endParaRPr lang="en-US" altLang="zh-CN" sz="1400" b="0">
                        <a:ea typeface="宋体" panose="02010600030101010101" pitchFamily="2" charset="-122"/>
                        <a:cs typeface="+mn-ea"/>
                      </a:endParaRPr>
                    </a:p>
                  </a:txBody>
                  <a:tcPr marL="0" marR="0" marT="0" marB="1"/>
                </a:tc>
                <a:tc>
                  <a:txBody>
                    <a:bodyPr/>
                    <a:lstStyle/>
                    <a:p>
                      <a:pPr marL="0" marR="0" algn="l" rtl="0" eaLnBrk="1" fontAlgn="auto" latinLnBrk="0" hangingPunct="1">
                        <a:buNone/>
                      </a:pPr>
                      <a:r>
                        <a:rPr lang="en-US" altLang="zh-CN" sz="1400" b="0">
                          <a:ea typeface="宋体" panose="02010600030101010101" pitchFamily="2" charset="-122"/>
                          <a:cs typeface="+mn-ea"/>
                        </a:rPr>
                        <a:t>0：无效1：成功2-n：失败原因</a:t>
                      </a:r>
                      <a:endParaRPr lang="en-US" altLang="zh-CN" sz="1400" b="0">
                        <a:ea typeface="宋体" panose="02010600030101010101" pitchFamily="2" charset="-122"/>
                        <a:cs typeface="+mn-ea"/>
                      </a:endParaRPr>
                    </a:p>
                  </a:txBody>
                  <a:tcPr marL="0" marR="0" marT="0" marB="1"/>
                </a:tc>
              </a:tr>
            </a:tbl>
          </a:graphicData>
        </a:graphic>
      </p:graphicFrame>
      <p:sp>
        <p:nvSpPr>
          <p:cNvPr id="6" name="左大括号 5"/>
          <p:cNvSpPr/>
          <p:nvPr/>
        </p:nvSpPr>
        <p:spPr>
          <a:xfrm rot="16200000">
            <a:off x="7827010" y="205740"/>
            <a:ext cx="108585" cy="72047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837680" y="3862705"/>
            <a:ext cx="2268220" cy="368300"/>
          </a:xfrm>
          <a:prstGeom prst="rect">
            <a:avLst/>
          </a:prstGeom>
          <a:noFill/>
        </p:spPr>
        <p:txBody>
          <a:bodyPr wrap="square" rtlCol="0">
            <a:spAutoFit/>
          </a:bodyPr>
          <a:lstStyle/>
          <a:p>
            <a:r>
              <a:rPr lang="en-US" altLang="zh-CN"/>
              <a:t>160+N bytes </a:t>
            </a:r>
            <a:endParaRPr lang="en-US" altLang="zh-CN"/>
          </a:p>
        </p:txBody>
      </p:sp>
      <p:graphicFrame>
        <p:nvGraphicFramePr>
          <p:cNvPr id="10" name="表格 9"/>
          <p:cNvGraphicFramePr/>
          <p:nvPr/>
        </p:nvGraphicFramePr>
        <p:xfrm>
          <a:off x="318135" y="1536065"/>
          <a:ext cx="11901805" cy="2194560"/>
        </p:xfrm>
        <a:graphic>
          <a:graphicData uri="http://schemas.openxmlformats.org/drawingml/2006/table">
            <a:tbl>
              <a:tblPr firstRow="1" bandRow="1">
                <a:tableStyleId>{5C22544A-7EE6-4342-B048-85BDC9FD1C3A}</a:tableStyleId>
              </a:tblPr>
              <a:tblGrid>
                <a:gridCol w="586105"/>
                <a:gridCol w="714375"/>
                <a:gridCol w="798195"/>
                <a:gridCol w="901065"/>
                <a:gridCol w="730885"/>
                <a:gridCol w="809625"/>
                <a:gridCol w="794385"/>
                <a:gridCol w="969010"/>
                <a:gridCol w="925830"/>
                <a:gridCol w="992505"/>
                <a:gridCol w="988695"/>
                <a:gridCol w="1036955"/>
                <a:gridCol w="873125"/>
                <a:gridCol w="781050"/>
              </a:tblGrid>
              <a:tr h="276225">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车辆</a:t>
                      </a:r>
                      <a:r>
                        <a:rPr lang="en-US" altLang="zh-CN" sz="1400">
                          <a:sym typeface="+mn-ea"/>
                        </a:rPr>
                        <a:t>ID</a:t>
                      </a:r>
                      <a:endParaRPr lang="en-US" altLang="zh-CN" sz="1400">
                        <a:sym typeface="+mn-ea"/>
                      </a:endParaRPr>
                    </a:p>
                  </a:txBody>
                  <a:tcPr/>
                </a:tc>
                <a:tc rowSpan="2">
                  <a:txBody>
                    <a:bodyPr/>
                    <a:p>
                      <a:pPr algn="ctr">
                        <a:buNone/>
                      </a:pPr>
                      <a:r>
                        <a:rPr lang="zh-CN" altLang="en-US" sz="1400">
                          <a:sym typeface="+mn-ea"/>
                        </a:rPr>
                        <a:t>业务类型</a:t>
                      </a:r>
                      <a:endParaRPr lang="zh-CN" altLang="en-US" sz="1400">
                        <a:sym typeface="+mn-ea"/>
                      </a:endParaRPr>
                    </a:p>
                  </a:txBody>
                  <a:tcPr/>
                </a:tc>
                <a:tc rowSpan="2">
                  <a:txBody>
                    <a:bodyPr/>
                    <a:p>
                      <a:pPr algn="ctr">
                        <a:buNone/>
                      </a:pPr>
                      <a:r>
                        <a:rPr lang="zh-CN" altLang="en-US" sz="1400">
                          <a:sym typeface="+mn-ea"/>
                        </a:rPr>
                        <a:t>业务命令</a:t>
                      </a:r>
                      <a:endParaRPr lang="zh-CN" altLang="en-US" sz="1400">
                        <a:sym typeface="+mn-ea"/>
                      </a:endParaRPr>
                    </a:p>
                  </a:txBody>
                  <a:tcPr/>
                </a:tc>
                <a:tc gridSpan="8">
                  <a:txBody>
                    <a:bodyPr/>
                    <a:p>
                      <a:pPr>
                        <a:buNone/>
                      </a:pPr>
                      <a:r>
                        <a:rPr lang="en-US" altLang="zh-CN" sz="1400">
                          <a:solidFill>
                            <a:schemeClr val="tx1"/>
                          </a:solidFill>
                          <a:sym typeface="+mn-ea"/>
                        </a:rPr>
                        <a:t>                                                     </a:t>
                      </a:r>
                      <a:r>
                        <a:rPr lang="en-US" altLang="zh-CN" sz="1400">
                          <a:solidFill>
                            <a:schemeClr val="bg1"/>
                          </a:solidFill>
                          <a:sym typeface="+mn-ea"/>
                        </a:rPr>
                        <a:t> </a:t>
                      </a: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hMerge="1">
                  <a:tcPr/>
                </a:tc>
                <a:tc hMerge="1">
                  <a:tcPr/>
                </a:tc>
                <a:tc hMerge="1">
                  <a:tcPr/>
                </a:tc>
                <a:tc hMerge="1">
                  <a:tcPr/>
                </a:tc>
                <a:tc hMerge="1">
                  <a:tcPr/>
                </a:tc>
                <a:tc rowSpan="2">
                  <a:txBody>
                    <a:bodyPr/>
                    <a:p>
                      <a:pPr>
                        <a:buNone/>
                      </a:pPr>
                      <a:r>
                        <a:rPr lang="zh-CN" altLang="en-US" sz="1400"/>
                        <a:t>云端签名长度</a:t>
                      </a:r>
                      <a:endParaRPr lang="zh-CN" altLang="en-US" sz="1400"/>
                    </a:p>
                  </a:txBody>
                  <a:tcPr/>
                </a:tc>
                <a:tc rowSpan="2">
                  <a:txBody>
                    <a:bodyPr/>
                    <a:p>
                      <a:pPr>
                        <a:buNone/>
                      </a:pPr>
                      <a:r>
                        <a:rPr lang="zh-CN" altLang="en-US" sz="1400">
                          <a:sym typeface="+mn-ea"/>
                        </a:rPr>
                        <a:t>云端签名</a:t>
                      </a:r>
                      <a:endParaRPr lang="zh-CN" altLang="en-US" sz="1400">
                        <a:sym typeface="+mn-ea"/>
                      </a:endParaRPr>
                    </a:p>
                    <a:p>
                      <a:pPr>
                        <a:buNone/>
                      </a:pPr>
                      <a:endParaRPr lang="zh-CN" altLang="en-US" sz="1400"/>
                    </a:p>
                  </a:txBody>
                  <a:tcPr/>
                </a:tc>
              </a:tr>
              <a:tr h="304800">
                <a:tc vMerge="1">
                  <a:tcPr/>
                </a:tc>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sym typeface="+mn-ea"/>
                        </a:rPr>
                        <a:t>用户</a:t>
                      </a:r>
                      <a:r>
                        <a:rPr lang="en-US" altLang="zh-CN" sz="1400">
                          <a:sym typeface="+mn-ea"/>
                        </a:rPr>
                        <a:t>ID</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a:buNone/>
                      </a:pPr>
                      <a:r>
                        <a:rPr lang="zh-CN" altLang="en-US" sz="1400"/>
                        <a:t>用户类型</a:t>
                      </a:r>
                      <a:endParaRPr lang="zh-CN" altLang="en-US" sz="1400"/>
                    </a:p>
                  </a:txBody>
                  <a:tcPr/>
                </a:tc>
                <a:tc>
                  <a:txBody>
                    <a:bodyPr/>
                    <a:p>
                      <a:pPr>
                        <a:buNone/>
                      </a:pPr>
                      <a:r>
                        <a:rPr lang="en-US" altLang="zh-CN" sz="1400"/>
                        <a:t>KEY</a:t>
                      </a:r>
                      <a:endParaRPr lang="en-US" altLang="zh-CN" sz="1400"/>
                    </a:p>
                  </a:txBody>
                  <a:tcPr/>
                </a:tc>
                <a:tc>
                  <a:txBody>
                    <a:bodyPr/>
                    <a:p>
                      <a:pPr>
                        <a:buNone/>
                      </a:pPr>
                      <a:r>
                        <a:rPr lang="zh-CN" altLang="en-US" sz="1400"/>
                        <a:t>开始时间</a:t>
                      </a:r>
                      <a:endParaRPr lang="zh-CN" altLang="en-US" sz="1400"/>
                    </a:p>
                  </a:txBody>
                  <a:tcPr/>
                </a:tc>
                <a:tc>
                  <a:txBody>
                    <a:bodyPr/>
                    <a:p>
                      <a:pPr>
                        <a:buNone/>
                      </a:pPr>
                      <a:r>
                        <a:rPr lang="zh-CN" altLang="en-US" sz="1400"/>
                        <a:t>结束时间</a:t>
                      </a:r>
                      <a:endParaRPr lang="zh-CN" altLang="en-US" sz="1400"/>
                    </a:p>
                  </a:txBody>
                  <a:tcPr/>
                </a:tc>
                <a:tc>
                  <a:txBody>
                    <a:bodyPr/>
                    <a:p>
                      <a:pPr>
                        <a:buNone/>
                      </a:pPr>
                      <a:r>
                        <a:rPr lang="zh-CN" altLang="en-US" sz="1400"/>
                        <a:t>功能权限</a:t>
                      </a:r>
                      <a:endParaRPr lang="zh-CN" altLang="en-US" sz="1400"/>
                    </a:p>
                  </a:txBody>
                  <a:tcPr/>
                </a:tc>
                <a:tc vMerge="1">
                  <a:tcPr/>
                </a:tc>
                <a:tc vMerge="1">
                  <a:tcPr/>
                </a:tc>
              </a:tr>
              <a:tr h="19812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sz="1400">
                          <a:ea typeface="宋体" panose="02010600030101010101" pitchFamily="2" charset="-122"/>
                        </a:rPr>
                        <a:t>113</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8</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2</a:t>
                      </a:r>
                      <a:endParaRPr lang="en-US" altLang="zh-CN" sz="1400">
                        <a:solidFill>
                          <a:srgbClr val="FF0000"/>
                        </a:solidFill>
                        <a:ea typeface="宋体" panose="02010600030101010101" pitchFamily="2" charset="-122"/>
                      </a:endParaRPr>
                    </a:p>
                  </a:txBody>
                  <a:tcPr/>
                </a:tc>
                <a:tc>
                  <a:txBody>
                    <a:bodyPr/>
                    <a:p>
                      <a:pPr algn="ctr">
                        <a:buNone/>
                      </a:pPr>
                      <a:r>
                        <a:rPr lang="en-US" altLang="zh-CN" sz="1400">
                          <a:solidFill>
                            <a:srgbClr val="FF0000"/>
                          </a:solidFill>
                          <a:ea typeface="宋体" panose="02010600030101010101" pitchFamily="2" charset="-122"/>
                        </a:rPr>
                        <a:t>N</a:t>
                      </a:r>
                      <a:endParaRPr lang="en-US" altLang="zh-CN" sz="1400">
                        <a:solidFill>
                          <a:srgbClr val="FF0000"/>
                        </a:solidFill>
                        <a:ea typeface="宋体" panose="02010600030101010101" pitchFamily="2" charset="-122"/>
                      </a:endParaRPr>
                    </a:p>
                  </a:txBody>
                  <a:tcPr/>
                </a:tc>
              </a:tr>
              <a:tr h="1158240">
                <a:tc>
                  <a:txBody>
                    <a:bodyPr/>
                    <a:p>
                      <a:pPr>
                        <a:buNone/>
                      </a:pPr>
                      <a:endParaRPr lang="zh-CN" altLang="en-US" sz="1400"/>
                    </a:p>
                    <a:p>
                      <a:pPr>
                        <a:buNone/>
                      </a:pPr>
                      <a:r>
                        <a:rPr lang="zh-CN" altLang="en-US" sz="1400"/>
                        <a:t>描述</a:t>
                      </a:r>
                      <a:endParaRPr lang="zh-CN" altLang="en-US" sz="1400"/>
                    </a:p>
                  </a:txBody>
                  <a:tcPr/>
                </a:tc>
                <a:tc>
                  <a:txBody>
                    <a:bodyPr/>
                    <a:p>
                      <a:pPr>
                        <a:buNone/>
                      </a:pPr>
                      <a:endParaRPr lang="en-US" altLang="zh-CN" sz="1400"/>
                    </a:p>
                    <a:p>
                      <a:pPr>
                        <a:buNone/>
                      </a:pPr>
                      <a:r>
                        <a:rPr lang="en-US" altLang="zh-CN" sz="1400"/>
                        <a:t>VIN</a:t>
                      </a:r>
                      <a:r>
                        <a:rPr lang="zh-CN" altLang="en-US" sz="1400"/>
                        <a:t>码</a:t>
                      </a:r>
                      <a:endParaRPr lang="zh-CN" altLang="en-US" sz="1400"/>
                    </a:p>
                  </a:txBody>
                  <a:tcPr/>
                </a:tc>
                <a:tc>
                  <a:txBody>
                    <a:bodyPr/>
                    <a:p>
                      <a:pPr>
                        <a:buNone/>
                      </a:pPr>
                      <a:endParaRPr lang="zh-CN" altLang="en-US" sz="1400">
                        <a:ea typeface="宋体" panose="02010600030101010101" pitchFamily="2" charset="-122"/>
                      </a:endParaRPr>
                    </a:p>
                    <a:p>
                      <a:pPr>
                        <a:buNone/>
                      </a:pPr>
                      <a:r>
                        <a:rPr lang="en-US" altLang="zh-CN" sz="1400">
                          <a:ea typeface="宋体" panose="02010600030101010101" pitchFamily="2" charset="-122"/>
                        </a:rPr>
                        <a:t>1</a:t>
                      </a:r>
                      <a:r>
                        <a:rPr lang="zh-CN" altLang="en-US" sz="1400">
                          <a:ea typeface="宋体" panose="02010600030101010101" pitchFamily="2" charset="-122"/>
                        </a:rPr>
                        <a:t>：注册</a:t>
                      </a:r>
                      <a:endParaRPr lang="zh-CN" altLang="en-US" sz="1400">
                        <a:ea typeface="宋体" panose="02010600030101010101" pitchFamily="2" charset="-122"/>
                      </a:endParaRPr>
                    </a:p>
                  </a:txBody>
                  <a:tcPr/>
                </a:tc>
                <a:tc>
                  <a:txBody>
                    <a:bodyPr/>
                    <a:p>
                      <a:pPr>
                        <a:buNone/>
                      </a:pPr>
                      <a:endParaRPr lang="zh-CN" altLang="en-US" sz="1400">
                        <a:ea typeface="宋体" panose="02010600030101010101" pitchFamily="2" charset="-122"/>
                      </a:endParaRPr>
                    </a:p>
                    <a:p>
                      <a:pPr>
                        <a:buNone/>
                      </a:pPr>
                      <a:r>
                        <a:rPr lang="en-US" altLang="zh-CN" sz="1400">
                          <a:ea typeface="宋体" panose="02010600030101010101" pitchFamily="2" charset="-122"/>
                        </a:rPr>
                        <a:t>1</a:t>
                      </a:r>
                      <a:r>
                        <a:rPr lang="zh-CN" altLang="en-US" sz="1400">
                          <a:ea typeface="宋体" panose="02010600030101010101" pitchFamily="2" charset="-122"/>
                        </a:rPr>
                        <a:t>：注册特定钥匙</a:t>
                      </a:r>
                      <a:endParaRPr lang="zh-CN" altLang="en-US" sz="1400">
                        <a:ea typeface="宋体" panose="02010600030101010101" pitchFamily="2" charset="-122"/>
                      </a:endParaRPr>
                    </a:p>
                  </a:txBody>
                  <a:tcPr/>
                </a:tc>
                <a:tc>
                  <a:txBody>
                    <a:bodyPr/>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r>
                        <a:rPr lang="en-US" altLang="zh-CN" sz="1400">
                          <a:sym typeface="+mn-ea"/>
                        </a:rPr>
                        <a:t>0.</a:t>
                      </a:r>
                      <a:r>
                        <a:rPr lang="zh-CN" altLang="en-US" sz="1400">
                          <a:sym typeface="+mn-ea"/>
                        </a:rPr>
                        <a:t>无效 </a:t>
                      </a:r>
                      <a:endParaRPr lang="zh-CN" altLang="en-US" sz="1400">
                        <a:sym typeface="+mn-ea"/>
                      </a:endParaRPr>
                    </a:p>
                    <a:p>
                      <a:pPr>
                        <a:buNone/>
                      </a:pPr>
                      <a:r>
                        <a:rPr lang="en-US" altLang="zh-CN" sz="1400">
                          <a:sym typeface="+mn-ea"/>
                        </a:rPr>
                        <a:t>1.</a:t>
                      </a:r>
                      <a:r>
                        <a:rPr lang="zh-CN" altLang="en-US" sz="1400">
                          <a:sym typeface="+mn-ea"/>
                        </a:rPr>
                        <a:t>车主</a:t>
                      </a:r>
                      <a:endParaRPr lang="zh-CN" altLang="en-US" sz="1400">
                        <a:sym typeface="+mn-ea"/>
                      </a:endParaRPr>
                    </a:p>
                    <a:p>
                      <a:pPr>
                        <a:buNone/>
                      </a:pPr>
                      <a:r>
                        <a:rPr lang="en-US" altLang="zh-CN" sz="1400">
                          <a:sym typeface="+mn-ea"/>
                        </a:rPr>
                        <a:t>2.</a:t>
                      </a:r>
                      <a:r>
                        <a:rPr lang="zh-CN" altLang="en-US" sz="1400">
                          <a:ea typeface="宋体" panose="02010600030101010101" pitchFamily="2" charset="-122"/>
                          <a:sym typeface="+mn-ea"/>
                        </a:rPr>
                        <a:t>家人</a:t>
                      </a:r>
                      <a:endParaRPr lang="zh-CN" altLang="en-US" sz="1400">
                        <a:ea typeface="宋体" panose="02010600030101010101" pitchFamily="2" charset="-122"/>
                        <a:sym typeface="+mn-ea"/>
                      </a:endParaRPr>
                    </a:p>
                    <a:p>
                      <a:pPr>
                        <a:buNone/>
                      </a:pPr>
                      <a:r>
                        <a:rPr lang="en-US" altLang="zh-CN" sz="1400">
                          <a:sym typeface="+mn-ea"/>
                        </a:rPr>
                        <a:t>3.</a:t>
                      </a:r>
                      <a:r>
                        <a:rPr lang="zh-CN" altLang="en-US" sz="1400">
                          <a:ea typeface="宋体" panose="02010600030101010101" pitchFamily="2" charset="-122"/>
                          <a:sym typeface="+mn-ea"/>
                        </a:rPr>
                        <a:t>朋友</a:t>
                      </a:r>
                      <a:endParaRPr lang="zh-CN" altLang="en-US" sz="1400">
                        <a:ea typeface="宋体" panose="02010600030101010101" pitchFamily="2" charset="-122"/>
                        <a:sym typeface="+mn-ea"/>
                      </a:endParaRPr>
                    </a:p>
                    <a:p>
                      <a:pPr>
                        <a:buNone/>
                      </a:pPr>
                      <a:r>
                        <a:rPr lang="en-US" altLang="zh-CN" sz="1400">
                          <a:sym typeface="+mn-ea"/>
                        </a:rPr>
                        <a:t>4.</a:t>
                      </a:r>
                      <a:r>
                        <a:rPr lang="zh-CN" altLang="en-US" sz="1400">
                          <a:ea typeface="宋体" panose="02010600030101010101" pitchFamily="2" charset="-122"/>
                          <a:sym typeface="+mn-ea"/>
                        </a:rPr>
                        <a:t>其他</a:t>
                      </a:r>
                      <a:endParaRPr lang="zh-CN" altLang="en-US" sz="1400"/>
                    </a:p>
                  </a:txBody>
                  <a:tcPr/>
                </a:tc>
                <a:tc>
                  <a:txBody>
                    <a:bodyPr/>
                    <a:p>
                      <a:pPr>
                        <a:buNone/>
                      </a:pPr>
                      <a:r>
                        <a:rPr lang="zh-CN" altLang="en-US" sz="1400"/>
                        <a:t>车端公钥加密</a:t>
                      </a:r>
                      <a:r>
                        <a:rPr lang="en-US" altLang="zh-CN" sz="1400"/>
                        <a:t>16byte</a:t>
                      </a:r>
                      <a:r>
                        <a:rPr lang="zh-CN" altLang="en-US" sz="1400"/>
                        <a:t>后的密文</a:t>
                      </a:r>
                      <a:endParaRPr lang="zh-CN" altLang="en-US" sz="1400"/>
                    </a:p>
                  </a:txBody>
                  <a:tcPr/>
                </a:tc>
                <a:tc>
                  <a:txBody>
                    <a:bodyPr/>
                    <a:p>
                      <a:pPr>
                        <a:buNone/>
                      </a:pPr>
                      <a:endParaRPr lang="zh-CN" altLang="en-US" sz="1400">
                        <a:ea typeface="宋体" panose="02010600030101010101" pitchFamily="2" charset="-122"/>
                      </a:endParaRPr>
                    </a:p>
                  </a:txBody>
                  <a:tcPr/>
                </a:tc>
                <a:tc>
                  <a:txBody>
                    <a:bodyPr/>
                    <a:p>
                      <a:pPr>
                        <a:buNone/>
                      </a:pPr>
                      <a:r>
                        <a:rPr lang="zh-CN" altLang="zh-CN" sz="1400" b="0">
                          <a:ea typeface="宋体" panose="02010600030101010101" pitchFamily="2" charset="-122"/>
                        </a:rPr>
                        <a:t>永久有效：</a:t>
                      </a:r>
                      <a:r>
                        <a:rPr lang="en-US" altLang="zh-CN" sz="1400" b="0"/>
                        <a:t>0xFFFFFFFF</a:t>
                      </a:r>
                      <a:endParaRPr lang="en-US" altLang="zh-CN" sz="1400" b="0"/>
                    </a:p>
                  </a:txBody>
                  <a:tcPr/>
                </a:tc>
                <a:tc>
                  <a:txBody>
                    <a:bodyPr/>
                    <a:p>
                      <a:pPr>
                        <a:buNone/>
                      </a:pPr>
                      <a:endParaRPr lang="zh-CN" altLang="en-US" sz="1400"/>
                    </a:p>
                  </a:txBody>
                  <a:tcPr/>
                </a:tc>
                <a:tc>
                  <a:txBody>
                    <a:bodyPr/>
                    <a:p>
                      <a:pPr>
                        <a:buNone/>
                      </a:pPr>
                      <a:endParaRPr lang="en-US" altLang="zh-CN" sz="1400"/>
                    </a:p>
                    <a:p>
                      <a:pPr>
                        <a:buNone/>
                      </a:pPr>
                      <a:r>
                        <a:rPr lang="en-US" altLang="zh-CN" sz="1400"/>
                        <a:t>    N</a:t>
                      </a:r>
                      <a:endParaRPr lang="en-US" altLang="zh-CN" sz="1400"/>
                    </a:p>
                  </a:txBody>
                  <a:tcPr/>
                </a:tc>
                <a:tc>
                  <a:txBody>
                    <a:bodyPr/>
                    <a:p>
                      <a:pPr>
                        <a:buNone/>
                      </a:pPr>
                      <a:endParaRPr lang="zh-CN" altLang="en-US" sz="1400"/>
                    </a:p>
                  </a:txBody>
                  <a:tcPr/>
                </a:tc>
              </a:tr>
            </a:tbl>
          </a:graphicData>
        </a:graphic>
      </p:graphicFrame>
    </p:spTree>
  </p:cSld>
  <p:clrMapOvr>
    <a:masterClrMapping/>
  </p:clrMapOvr>
</p:sld>
</file>

<file path=ppt/tags/tag1.xml><?xml version="1.0" encoding="utf-8"?>
<p:tagLst xmlns:p="http://schemas.openxmlformats.org/presentationml/2006/main">
  <p:tag name="MH" val="20180404151950"/>
  <p:tag name="MH_LIBRARY" val="CONTENTS"/>
  <p:tag name="MH_TYPE" val="OTHERS"/>
  <p:tag name="ID" val="545290"/>
</p:tagLst>
</file>

<file path=ppt/tags/tag2.xml><?xml version="1.0" encoding="utf-8"?>
<p:tagLst xmlns:p="http://schemas.openxmlformats.org/presentationml/2006/main">
  <p:tag name="MH" val="20180404151950"/>
  <p:tag name="MH_LIBRARY" val="CONTENTS"/>
  <p:tag name="MH_TYPE" val="OTHERS"/>
  <p:tag name="ID" val="545290"/>
</p:tagLst>
</file>

<file path=ppt/tags/tag3.xml><?xml version="1.0" encoding="utf-8"?>
<p:tagLst xmlns:p="http://schemas.openxmlformats.org/presentationml/2006/main">
  <p:tag name="MH" val="20180404151950"/>
  <p:tag name="MH_LIBRARY" val="CONTENTS"/>
  <p:tag name="MH_TYPE" val="OTHERS"/>
  <p:tag name="ID" val="545290"/>
</p:tagLst>
</file>

<file path=ppt/tags/tag4.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dgva2av">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w="9525" algn="ctr">
          <a:solidFill>
            <a:schemeClr val="tx1">
              <a:lumMod val="50000"/>
              <a:lumOff val="50000"/>
            </a:schemeClr>
          </a:solidFill>
          <a:round/>
        </a:ln>
      </a:spPr>
      <a:bodyPr wrap="square" lIns="0" tIns="0" rIns="0" bIns="0" anchor="ctr"/>
      <a:lstStyle>
        <a:defPPr algn="ctr">
          <a:defRPr sz="1000" dirty="0">
            <a:solidFill>
              <a:schemeClr val="bg1">
                <a:lumMod val="95000"/>
              </a:schemeClr>
            </a:solidFill>
            <a:latin typeface="微软雅黑" panose="020B0503020204020204" pitchFamily="34" charset="-122"/>
            <a:ea typeface="微软雅黑" panose="020B0503020204020204" pitchFamily="34"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32">
      <a:dk1>
        <a:sysClr val="windowText" lastClr="000000"/>
      </a:dk1>
      <a:lt1>
        <a:sysClr val="window" lastClr="FFFFFF"/>
      </a:lt1>
      <a:dk2>
        <a:srgbClr val="44546A"/>
      </a:dk2>
      <a:lt2>
        <a:srgbClr val="E7E6E6"/>
      </a:lt2>
      <a:accent1>
        <a:srgbClr val="4BC1DD"/>
      </a:accent1>
      <a:accent2>
        <a:srgbClr val="BFBFBF"/>
      </a:accent2>
      <a:accent3>
        <a:srgbClr val="4BC1DD"/>
      </a:accent3>
      <a:accent4>
        <a:srgbClr val="BFBFBF"/>
      </a:accent4>
      <a:accent5>
        <a:srgbClr val="4BC1DD"/>
      </a:accent5>
      <a:accent6>
        <a:srgbClr val="BFBFBF"/>
      </a:accent6>
      <a:hlink>
        <a:srgbClr val="4BC1DD"/>
      </a:hlink>
      <a:folHlink>
        <a:srgbClr val="BFBFBF"/>
      </a:folHlink>
    </a:clrScheme>
    <a:fontScheme name="ndgva2av">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15509</Words>
  <Application>WPS 演示</Application>
  <PresentationFormat>宽屏</PresentationFormat>
  <Paragraphs>4640</Paragraphs>
  <Slides>37</Slides>
  <Notes>34</Notes>
  <HiddenSlides>1</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37</vt:i4>
      </vt:variant>
    </vt:vector>
  </HeadingPairs>
  <TitlesOfParts>
    <vt:vector size="56" baseType="lpstr">
      <vt:lpstr>Arial</vt:lpstr>
      <vt:lpstr>宋体</vt:lpstr>
      <vt:lpstr>Wingdings</vt:lpstr>
      <vt:lpstr>微软雅黑</vt:lpstr>
      <vt:lpstr>仿宋</vt:lpstr>
      <vt:lpstr>Times New Roman</vt:lpstr>
      <vt:lpstr>楷体</vt:lpstr>
      <vt:lpstr>华文细黑</vt:lpstr>
      <vt:lpstr>微软雅黑 Light</vt:lpstr>
      <vt:lpstr>Calibri</vt:lpstr>
      <vt:lpstr>Arial Unicode MS</vt:lpstr>
      <vt:lpstr>Wingdings</vt:lpstr>
      <vt:lpstr>Office Theme</vt:lpstr>
      <vt:lpstr>自定义设计方案</vt:lpstr>
      <vt:lpstr>PowerPoint.Show.12</vt:lpstr>
      <vt:lpstr>Excel.Sheet.12</vt:lpstr>
      <vt:lpstr>Excel.Sheet.12</vt:lpstr>
      <vt:lpstr>TCLayout.ActiveDocument.1</vt:lpstr>
      <vt:lpstr>FoxitPhantomPDF.Document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宝能研发体系</dc:title>
  <dc:creator>guangwu.li@qorosauto.com</dc:creator>
  <cp:lastModifiedBy>邓利华</cp:lastModifiedBy>
  <cp:revision>4961</cp:revision>
  <cp:lastPrinted>2019-08-12T03:45:00Z</cp:lastPrinted>
  <dcterms:created xsi:type="dcterms:W3CDTF">2018-04-03T01:36:00Z</dcterms:created>
  <dcterms:modified xsi:type="dcterms:W3CDTF">2021-03-16T01:51:04Z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2052-10.8.0.6108</vt:lpwstr>
  </property>
</Properties>
</file>