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/>
          <p:cNvSpPr/>
          <p:nvPr userDrawn="1"/>
        </p:nvSpPr>
        <p:spPr>
          <a:xfrm>
            <a:off x="0" y="697880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70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灯片编号占位符 2"/>
          <p:cNvSpPr txBox="1"/>
          <p:nvPr userDrawn="1">
            <p:custDataLst>
              <p:tags r:id="rId2"/>
            </p:custDataLst>
          </p:nvPr>
        </p:nvSpPr>
        <p:spPr>
          <a:xfrm>
            <a:off x="9782810" y="6568447"/>
            <a:ext cx="2123396" cy="273112"/>
          </a:xfrm>
          <a:prstGeom prst="rect">
            <a:avLst/>
          </a:prstGeom>
        </p:spPr>
        <p:txBody>
          <a:bodyPr lIns="86680" tIns="43339" rIns="86680" bIns="43339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9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第 </a:t>
            </a:r>
            <a:fld id="{21E62DCA-69A4-49C6-909B-C727EFF5B594}" type="slidenum">
              <a:rPr lang="en-US" altLang="zh-CN" sz="9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</a:fld>
            <a:r>
              <a:rPr lang="en-US" altLang="zh-CN" sz="9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sz="9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页 </a:t>
            </a:r>
            <a:endParaRPr lang="zh-CN" altLang="en-US" sz="950" dirty="0" smtClean="0">
              <a:solidFill>
                <a:prstClr val="black">
                  <a:lumMod val="50000"/>
                  <a:lumOff val="50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r"/>
            <a:endParaRPr lang="zh-CN" altLang="en-US" sz="95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3" Type="http://schemas.openxmlformats.org/officeDocument/2006/relationships/tags" Target="../tags/tag2.xml"/><Relationship Id="rId23" Type="http://schemas.openxmlformats.org/officeDocument/2006/relationships/theme" Target="../theme/theme1.xml"/><Relationship Id="rId22" Type="http://schemas.openxmlformats.org/officeDocument/2006/relationships/vmlDrawing" Target="../drawings/vmlDrawing1.vml"/><Relationship Id="rId21" Type="http://schemas.openxmlformats.org/officeDocument/2006/relationships/image" Target="../media/image2.png"/><Relationship Id="rId20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/>
          <p:nvPr>
            <p:custDataLst>
              <p:tags r:id="rId3"/>
            </p:custDataLst>
          </p:nvPr>
        </p:nvGraphicFramePr>
        <p:xfrm>
          <a:off x="1" y="22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4" imgW="0" imgH="0" progId="TCLayout.ActiveDocument.1">
                  <p:embed/>
                </p:oleObj>
              </mc:Choice>
              <mc:Fallback>
                <p:oleObj name="think-cell 幻灯片" r:id="rId4" imgW="0" imgH="0" progId="TCLayout.ActiveDocument.1">
                  <p:embed/>
                  <p:pic>
                    <p:nvPicPr>
                      <p:cNvPr id="0" name="图片 51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2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61988" y="9607"/>
            <a:ext cx="891270" cy="24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1038225" fontAlgn="base">
              <a:spcBef>
                <a:spcPct val="0"/>
              </a:spcBef>
              <a:spcAft>
                <a:spcPct val="0"/>
              </a:spcAft>
            </a:pPr>
            <a:r>
              <a:rPr lang="en-US" sz="1610" dirty="0">
                <a:solidFill>
                  <a:srgbClr val="808080"/>
                </a:solidFill>
              </a:rPr>
              <a:t>TRACKER</a:t>
            </a:r>
            <a:endParaRPr lang="en-US" sz="161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61987" y="687568"/>
            <a:ext cx="6173075" cy="32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85" smtClean="0">
                <a:solidFill>
                  <a:srgbClr val="808080"/>
                </a:solidFill>
                <a:latin typeface="Century Gothic"/>
              </a:rPr>
              <a:t>Unit of measure</a:t>
            </a:r>
            <a:endParaRPr lang="en-US" sz="2085" dirty="0">
              <a:solidFill>
                <a:srgbClr val="808080"/>
              </a:solidFill>
              <a:latin typeface="Century Gothic"/>
            </a:endParaRPr>
          </a:p>
        </p:txBody>
      </p:sp>
      <p:grpSp>
        <p:nvGrpSpPr>
          <p:cNvPr id="3" name="McK Slide Elements" hidden="1"/>
          <p:cNvGrpSpPr/>
          <p:nvPr/>
        </p:nvGrpSpPr>
        <p:grpSpPr bwMode="auto">
          <a:xfrm>
            <a:off x="161987" y="6330005"/>
            <a:ext cx="11630456" cy="391161"/>
            <a:chOff x="121489" y="6329978"/>
            <a:chExt cx="8722842" cy="39116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1" y="6329978"/>
              <a:ext cx="8722840" cy="16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111760" indent="-11176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45" smtClean="0">
                  <a:solidFill>
                    <a:srgbClr val="000000"/>
                  </a:solidFill>
                  <a:latin typeface="Century Gothic"/>
                </a:rPr>
                <a:t>1 Footnote</a:t>
              </a:r>
              <a:r>
                <a:rPr lang="en-US" sz="1045" dirty="0">
                  <a:solidFill>
                    <a:srgbClr val="000000"/>
                  </a:solidFill>
                  <a:latin typeface="Century Gothic"/>
                </a:rPr>
                <a:t>	</a:t>
              </a:r>
              <a:endParaRPr lang="en-US" sz="1045" dirty="0">
                <a:solidFill>
                  <a:srgbClr val="000000"/>
                </a:solidFill>
                <a:latin typeface="Century Gothic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89" y="6560645"/>
              <a:ext cx="8323585" cy="16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530860" indent="-530860" defTabSz="1217295" fontAlgn="base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</a:pPr>
              <a:r>
                <a:rPr lang="en-US" sz="1045" smtClean="0">
                  <a:solidFill>
                    <a:srgbClr val="000000"/>
                  </a:solidFill>
                </a:rPr>
                <a:t>Source: McKinsey</a:t>
              </a:r>
              <a:endParaRPr lang="en-US" sz="1045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/>
          <p:nvPr/>
        </p:nvGrpSpPr>
        <p:grpSpPr bwMode="auto">
          <a:xfrm>
            <a:off x="3169490" y="1882054"/>
            <a:ext cx="5853024" cy="660857"/>
            <a:chOff x="915" y="622"/>
            <a:chExt cx="2686" cy="408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22"/>
              <a:ext cx="2686" cy="4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85" b="1" dirty="0">
                  <a:solidFill>
                    <a:srgbClr val="000000"/>
                  </a:solidFill>
                </a:rPr>
                <a:t>Title</a:t>
              </a:r>
              <a:endParaRPr lang="en-US" sz="2085" b="1" dirty="0">
                <a:solidFill>
                  <a:srgbClr val="000000"/>
                </a:solidFill>
              </a:endParaRPr>
            </a:p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85" smtClean="0">
                  <a:solidFill>
                    <a:srgbClr val="808080"/>
                  </a:solidFill>
                </a:rPr>
                <a:t>Unit of measure</a:t>
              </a:r>
              <a:endParaRPr lang="en-US" sz="2085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07" name="LegendBoxes" hidden="1"/>
          <p:cNvGrpSpPr/>
          <p:nvPr/>
        </p:nvGrpSpPr>
        <p:grpSpPr bwMode="auto">
          <a:xfrm>
            <a:off x="9344073" y="283972"/>
            <a:ext cx="1111251" cy="1331384"/>
            <a:chOff x="4936" y="176"/>
            <a:chExt cx="525" cy="629"/>
          </a:xfrm>
        </p:grpSpPr>
        <p:sp>
          <p:nvSpPr>
            <p:cNvPr id="108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09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  <p:sp>
          <p:nvSpPr>
            <p:cNvPr id="110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11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  <p:sp>
          <p:nvSpPr>
            <p:cNvPr id="112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13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  <p:sp>
          <p:nvSpPr>
            <p:cNvPr id="114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15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6" name="LegendLines" hidden="1"/>
          <p:cNvGrpSpPr/>
          <p:nvPr/>
        </p:nvGrpSpPr>
        <p:grpSpPr bwMode="auto">
          <a:xfrm>
            <a:off x="8933462" y="283955"/>
            <a:ext cx="1521883" cy="975787"/>
            <a:chOff x="4750" y="176"/>
            <a:chExt cx="719" cy="461"/>
          </a:xfrm>
        </p:grpSpPr>
        <p:sp>
          <p:nvSpPr>
            <p:cNvPr id="117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  <p:sp>
          <p:nvSpPr>
            <p:cNvPr id="118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  <p:sp>
          <p:nvSpPr>
            <p:cNvPr id="119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38225" fontAlgn="base">
                <a:spcBef>
                  <a:spcPct val="0"/>
                </a:spcBef>
                <a:spcAft>
                  <a:spcPct val="0"/>
                </a:spcAft>
              </a:pPr>
              <a:endParaRPr lang="en-US" sz="2085" dirty="0">
                <a:solidFill>
                  <a:srgbClr val="000000"/>
                </a:solidFill>
              </a:endParaRPr>
            </a:p>
          </p:txBody>
        </p:sp>
        <p:sp>
          <p:nvSpPr>
            <p:cNvPr id="120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21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22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6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3" name="McKSticker" hidden="1"/>
          <p:cNvGrpSpPr/>
          <p:nvPr/>
        </p:nvGrpSpPr>
        <p:grpSpPr bwMode="auto">
          <a:xfrm>
            <a:off x="9130350" y="283954"/>
            <a:ext cx="1316516" cy="275781"/>
            <a:chOff x="7753388" y="285750"/>
            <a:chExt cx="987387" cy="206835"/>
          </a:xfrm>
        </p:grpSpPr>
        <p:sp>
          <p:nvSpPr>
            <p:cNvPr id="124" name="StickerRectangle"/>
            <p:cNvSpPr>
              <a:spLocks noChangeArrowheads="1"/>
            </p:cNvSpPr>
            <p:nvPr/>
          </p:nvSpPr>
          <p:spPr bwMode="auto">
            <a:xfrm>
              <a:off x="7753388" y="285750"/>
              <a:ext cx="987387" cy="20683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808080"/>
                  </a:solidFill>
                </a:rPr>
                <a:t>PRELIMINARY</a:t>
              </a:r>
              <a:endParaRPr lang="en-US" sz="1610" dirty="0">
                <a:solidFill>
                  <a:srgbClr val="808080"/>
                </a:solidFill>
              </a:endParaRPr>
            </a:p>
          </p:txBody>
        </p:sp>
        <p:cxnSp>
          <p:nvCxnSpPr>
            <p:cNvPr id="125" name="AutoShape 31"/>
            <p:cNvCxnSpPr>
              <a:cxnSpLocks noChangeShapeType="1"/>
              <a:stCxn id="124" idx="2"/>
              <a:endCxn id="124" idx="4"/>
            </p:cNvCxnSpPr>
            <p:nvPr/>
          </p:nvCxnSpPr>
          <p:spPr bwMode="auto">
            <a:xfrm>
              <a:off x="7753388" y="285750"/>
              <a:ext cx="0" cy="20683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32"/>
            <p:cNvCxnSpPr>
              <a:cxnSpLocks noChangeShapeType="1"/>
              <a:stCxn id="124" idx="4"/>
              <a:endCxn id="124" idx="6"/>
            </p:cNvCxnSpPr>
            <p:nvPr/>
          </p:nvCxnSpPr>
          <p:spPr bwMode="auto">
            <a:xfrm>
              <a:off x="7753388" y="492585"/>
              <a:ext cx="98738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7" name="LegendMoons" hidden="1"/>
          <p:cNvGrpSpPr/>
          <p:nvPr/>
        </p:nvGrpSpPr>
        <p:grpSpPr bwMode="auto">
          <a:xfrm>
            <a:off x="9254134" y="283968"/>
            <a:ext cx="1200214" cy="1742021"/>
            <a:chOff x="6655594" y="273840"/>
            <a:chExt cx="900161" cy="1306516"/>
          </a:xfrm>
        </p:grpSpPr>
        <p:grpSp>
          <p:nvGrpSpPr>
            <p:cNvPr id="128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46" name="Oval 38"/>
              <p:cNvSpPr>
                <a:spLocks noChangeAspect="1"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Arc 3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9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44" name="Oval 41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rc 42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0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42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1" name="MoonLegend5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40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2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79486" cy="18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33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79486" cy="18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34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79486" cy="18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35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79486" cy="18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sp>
          <p:nvSpPr>
            <p:cNvPr id="136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79486" cy="18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165" fontAlgn="base">
                <a:spcBef>
                  <a:spcPct val="0"/>
                </a:spcBef>
                <a:spcAft>
                  <a:spcPct val="0"/>
                </a:spcAft>
                <a:buClr>
                  <a:srgbClr val="7D0A3C"/>
                </a:buClr>
              </a:pPr>
              <a:r>
                <a:rPr lang="en-US" sz="1610" dirty="0">
                  <a:solidFill>
                    <a:srgbClr val="000000"/>
                  </a:solidFill>
                </a:rPr>
                <a:t>Legend</a:t>
              </a:r>
              <a:endParaRPr lang="en-US" sz="1610" dirty="0">
                <a:solidFill>
                  <a:srgbClr val="000000"/>
                </a:solidFill>
              </a:endParaRPr>
            </a:p>
          </p:txBody>
        </p:sp>
        <p:grpSp>
          <p:nvGrpSpPr>
            <p:cNvPr id="137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38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38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85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40" y="83379"/>
            <a:ext cx="1024863" cy="546224"/>
          </a:xfrm>
          <a:prstGeom prst="rect">
            <a:avLst/>
          </a:prstGeom>
        </p:spPr>
      </p:pic>
      <p:sp>
        <p:nvSpPr>
          <p:cNvPr id="60" name="bk object 17"/>
          <p:cNvSpPr/>
          <p:nvPr/>
        </p:nvSpPr>
        <p:spPr>
          <a:xfrm>
            <a:off x="0" y="697880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70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1217295" rtl="0" eaLnBrk="1" fontAlgn="base" hangingPunct="1">
        <a:spcBef>
          <a:spcPct val="0"/>
        </a:spcBef>
        <a:spcAft>
          <a:spcPct val="0"/>
        </a:spcAft>
        <a:tabLst>
          <a:tab pos="366395" algn="l"/>
        </a:tabLst>
        <a:defRPr sz="2940" b="1" baseline="0">
          <a:solidFill>
            <a:schemeClr val="accent3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2pPr>
      <a:lvl3pPr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3pPr>
      <a:lvl4pPr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4pPr>
      <a:lvl5pPr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5pPr>
      <a:lvl6pPr marL="621665"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6pPr>
      <a:lvl7pPr marL="1243330"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7pPr>
      <a:lvl8pPr marL="1864995"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8pPr>
      <a:lvl9pPr marL="2487295" algn="l" defTabSz="1217295" rtl="0" eaLnBrk="1" fontAlgn="base" hangingPunct="1">
        <a:spcBef>
          <a:spcPct val="0"/>
        </a:spcBef>
        <a:spcAft>
          <a:spcPct val="0"/>
        </a:spcAft>
        <a:defRPr sz="2560" b="1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0" indent="0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2085" baseline="0">
          <a:solidFill>
            <a:schemeClr val="accent3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62890" indent="-26098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90204" pitchFamily="34" charset="0"/>
        <a:buChar char="▪"/>
        <a:defRPr sz="2085" baseline="0">
          <a:solidFill>
            <a:schemeClr val="tx1"/>
          </a:solidFill>
          <a:latin typeface="+mn-lt"/>
        </a:defRPr>
      </a:lvl2pPr>
      <a:lvl3pPr marL="603250" indent="-33845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90204" pitchFamily="34" charset="0"/>
        <a:buChar char="–"/>
        <a:defRPr sz="2085" baseline="0">
          <a:solidFill>
            <a:schemeClr val="tx1"/>
          </a:solidFill>
          <a:latin typeface="+mn-lt"/>
        </a:defRPr>
      </a:lvl3pPr>
      <a:lvl4pPr marL="812800" indent="-23050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90204" pitchFamily="34" charset="0"/>
        <a:buChar char="▫"/>
        <a:defRPr sz="2085" baseline="0">
          <a:solidFill>
            <a:schemeClr val="tx1"/>
          </a:solidFill>
          <a:latin typeface="+mn-lt"/>
        </a:defRPr>
      </a:lvl4pPr>
      <a:lvl5pPr marL="1035050" indent="-20510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90204" pitchFamily="34" charset="0"/>
        <a:buChar char="-"/>
        <a:defRPr sz="2085" baseline="0">
          <a:solidFill>
            <a:schemeClr val="tx1"/>
          </a:solidFill>
          <a:latin typeface="+mn-lt"/>
        </a:defRPr>
      </a:lvl5pPr>
      <a:lvl6pPr marL="1019810" indent="-17716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90204" pitchFamily="34" charset="0"/>
        <a:buChar char="-"/>
        <a:defRPr sz="2085" baseline="0">
          <a:solidFill>
            <a:schemeClr val="tx1"/>
          </a:solidFill>
          <a:latin typeface="+mn-lt"/>
        </a:defRPr>
      </a:lvl6pPr>
      <a:lvl7pPr marL="1019810" indent="-17716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90204" pitchFamily="34" charset="0"/>
        <a:buChar char="-"/>
        <a:defRPr sz="2085" baseline="0">
          <a:solidFill>
            <a:schemeClr val="tx1"/>
          </a:solidFill>
          <a:latin typeface="+mn-lt"/>
        </a:defRPr>
      </a:lvl7pPr>
      <a:lvl8pPr marL="1019810" indent="-17716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90204" pitchFamily="34" charset="0"/>
        <a:buChar char="-"/>
        <a:defRPr sz="2085" baseline="0">
          <a:solidFill>
            <a:schemeClr val="tx1"/>
          </a:solidFill>
          <a:latin typeface="+mn-lt"/>
        </a:defRPr>
      </a:lvl8pPr>
      <a:lvl9pPr marL="1019810" indent="-177165" algn="l" defTabSz="12172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90204" pitchFamily="34" charset="0"/>
        <a:buChar char="-"/>
        <a:defRPr sz="2085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2pPr>
      <a:lvl3pPr marL="1243330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3pPr>
      <a:lvl4pPr marL="1864995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4pPr>
      <a:lvl5pPr marL="2487295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5pPr>
      <a:lvl6pPr marL="3108960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6pPr>
      <a:lvl7pPr marL="3729990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7pPr>
      <a:lvl8pPr marL="4352290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8pPr>
      <a:lvl9pPr marL="4973955" algn="l" defTabSz="1242695" rtl="0" eaLnBrk="1" latinLnBrk="0" hangingPunct="1">
        <a:defRPr sz="2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310059" y="253659"/>
            <a:ext cx="10881887" cy="24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宝能车型规划数</a:t>
            </a:r>
            <a:endParaRPr lang="zh-CN" altLang="en-US" sz="1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Verdana" panose="020B0804030504040204" pitchFamily="34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489710" y="1268095"/>
          <a:ext cx="9213215" cy="3659505"/>
        </p:xfrm>
        <a:graphic>
          <a:graphicData uri="http://schemas.openxmlformats.org/drawingml/2006/table">
            <a:tbl>
              <a:tblPr/>
              <a:tblGrid>
                <a:gridCol w="1075055"/>
                <a:gridCol w="1348105"/>
                <a:gridCol w="1348740"/>
                <a:gridCol w="1349375"/>
                <a:gridCol w="1348740"/>
                <a:gridCol w="1348105"/>
                <a:gridCol w="1395095"/>
              </a:tblGrid>
              <a:tr h="7766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endParaRPr lang="en-US" altLang="zh-CN" sz="2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endParaRPr lang="en-US" altLang="zh-CN" sz="2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endParaRPr lang="en-US" altLang="zh-CN" sz="2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endParaRPr lang="en-US" altLang="zh-CN" sz="2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</a:t>
                      </a:r>
                      <a:endParaRPr lang="en-US" altLang="zh-CN" sz="2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</a:t>
                      </a:r>
                      <a:endParaRPr lang="en-US" altLang="zh-CN" sz="2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897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54647" y="6152598"/>
            <a:ext cx="68451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备注：详细参见下一页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085" y="860425"/>
            <a:ext cx="2485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单位：款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310059" y="253659"/>
            <a:ext cx="1088188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宝汽销量规划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19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年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12</a:t>
            </a:r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月版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-</a:t>
            </a:r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保守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版</a:t>
            </a: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Verdana" panose="020B0804030504040204" pitchFamily="34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871677" y="990785"/>
          <a:ext cx="10682234" cy="5264735"/>
        </p:xfrm>
        <a:graphic>
          <a:graphicData uri="http://schemas.openxmlformats.org/drawingml/2006/table">
            <a:tbl>
              <a:tblPr/>
              <a:tblGrid>
                <a:gridCol w="686819"/>
                <a:gridCol w="686819"/>
                <a:gridCol w="964470"/>
                <a:gridCol w="818338"/>
                <a:gridCol w="686819"/>
                <a:gridCol w="686819"/>
                <a:gridCol w="862178"/>
                <a:gridCol w="862178"/>
                <a:gridCol w="862178"/>
                <a:gridCol w="862178"/>
                <a:gridCol w="862178"/>
                <a:gridCol w="891403"/>
                <a:gridCol w="949857"/>
              </a:tblGrid>
              <a:tr h="454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能源类型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EOP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生命周期销量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C6M0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16,350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52,140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C6M1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C6M1R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8,336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158,336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C26R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2030.06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C1M0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25,314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41,024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C1M1R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2021.04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(TBD)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C21R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15,100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C1E-B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2020.10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X1E(TBD)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2021.08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17,500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Y1E(TBD)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BH13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级两厢轿车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2027.12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2028.09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BX15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2029.06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288,000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GX16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2026.12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27,500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41,500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51,800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44,900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207,200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GX18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2030.03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2028.03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18,000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81"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50,500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321,500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428,600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447,800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477,900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2,856,300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28" marR="7228" marT="72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7667" y="6272613"/>
            <a:ext cx="684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智能网联院暂用，近期可能会有车型、销量的调整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310059" y="253659"/>
            <a:ext cx="1088188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宝汽销量规划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19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年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12</a:t>
            </a:r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月版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-</a:t>
            </a:r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Verdana" panose="020B0804030504040204" pitchFamily="34" charset="0"/>
              </a:rPr>
              <a:t>乐观版</a:t>
            </a: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Verdana" panose="020B080403050404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88760" y="1059675"/>
          <a:ext cx="10588241" cy="5117287"/>
        </p:xfrm>
        <a:graphic>
          <a:graphicData uri="http://schemas.openxmlformats.org/drawingml/2006/table">
            <a:tbl>
              <a:tblPr/>
              <a:tblGrid>
                <a:gridCol w="663529"/>
                <a:gridCol w="931766"/>
                <a:gridCol w="931766"/>
                <a:gridCol w="790589"/>
                <a:gridCol w="663529"/>
                <a:gridCol w="663529"/>
                <a:gridCol w="832942"/>
                <a:gridCol w="832942"/>
                <a:gridCol w="832942"/>
                <a:gridCol w="832942"/>
                <a:gridCol w="832942"/>
                <a:gridCol w="861176"/>
                <a:gridCol w="917647"/>
              </a:tblGrid>
              <a:tr h="438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能源类型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EOP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</a:t>
                      </a:r>
                      <a:endParaRPr lang="en-US" altLang="zh-CN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生命周期销量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C6M0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16,350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21,000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52,140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C6M1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C6M1R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8,336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351,336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C26R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CX17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2030.06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158,000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C1M0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25,314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41,024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C1M1R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2021.04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(TBD)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C21R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CM17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44,300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223,300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23,600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155,300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C1E-B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2020.10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X1E(TBD)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2021.08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17,500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Y1E(TBD)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BH13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级两厢轿车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2027.12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BS16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2028.09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213,000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BX15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2029.06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349,000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GX16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2026.12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27,500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41,500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44,900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207,200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GX18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GM17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2030.03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GS16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级三厢轿车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2028.03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59,000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247,000 </a:t>
                      </a:r>
                      <a:endParaRPr lang="en-US" altLang="zh-CN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92"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50,500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210,000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431,500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581,100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635,100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630,900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3,793,800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7667" y="6272613"/>
            <a:ext cx="684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智能网联院暂用，近期可能会有车型、销量的调整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Dtxs7Xnglkqe30Q4iS4Bow"/>
</p:tagLst>
</file>

<file path=ppt/tags/tag10.xml><?xml version="1.0" encoding="utf-8"?>
<p:tagLst xmlns:p="http://schemas.openxmlformats.org/presentationml/2006/main">
  <p:tag name="NAME" val="MoonShape"/>
  <p:tag name="ANGLE" val="4"/>
</p:tagLst>
</file>

<file path=ppt/tags/tag11.xml><?xml version="1.0" encoding="utf-8"?>
<p:tagLst xmlns:p="http://schemas.openxmlformats.org/presentationml/2006/main">
  <p:tag name="NAME" val="MoonHalfShape"/>
  <p:tag name="ANGLE" val="4"/>
</p:tagLst>
</file>

<file path=ppt/tags/tag12.xml><?xml version="1.0" encoding="utf-8"?>
<p:tagLst xmlns:p="http://schemas.openxmlformats.org/presentationml/2006/main">
  <p:tag name="NAME" val="Moon"/>
</p:tagLst>
</file>

<file path=ppt/tags/tag13.xml><?xml version="1.0" encoding="utf-8"?>
<p:tagLst xmlns:p="http://schemas.openxmlformats.org/presentationml/2006/main">
  <p:tag name="NAME" val="MoonShape"/>
  <p:tag name="ANGLE" val="5"/>
</p:tagLst>
</file>

<file path=ppt/tags/tag14.xml><?xml version="1.0" encoding="utf-8"?>
<p:tagLst xmlns:p="http://schemas.openxmlformats.org/presentationml/2006/main">
  <p:tag name="NAME" val="MoonHalfShape"/>
  <p:tag name="ANGLE" val="5"/>
</p:tagLst>
</file>

<file path=ppt/tags/tag15.xml><?xml version="1.0" encoding="utf-8"?>
<p:tagLst xmlns:p="http://schemas.openxmlformats.org/presentationml/2006/main">
  <p:tag name="NAME" val="Moon"/>
</p:tagLst>
</file>

<file path=ppt/tags/tag16.xml><?xml version="1.0" encoding="utf-8"?>
<p:tagLst xmlns:p="http://schemas.openxmlformats.org/presentationml/2006/main">
  <p:tag name="NAME" val="MoonShape"/>
  <p:tag name="ANGLE" val="3"/>
</p:tagLst>
</file>

<file path=ppt/tags/tag17.xml><?xml version="1.0" encoding="utf-8"?>
<p:tagLst xmlns:p="http://schemas.openxmlformats.org/presentationml/2006/main">
  <p:tag name="NAME" val="MoonHalfShape"/>
  <p:tag name="ANGLE" val="4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NAME" val="Moon"/>
</p:tagLst>
</file>

<file path=ppt/tags/tag4.xml><?xml version="1.0" encoding="utf-8"?>
<p:tagLst xmlns:p="http://schemas.openxmlformats.org/presentationml/2006/main">
  <p:tag name="NAME" val="MoonShape"/>
  <p:tag name="ANGLE" val="1"/>
</p:tagLst>
</file>

<file path=ppt/tags/tag5.xml><?xml version="1.0" encoding="utf-8"?>
<p:tagLst xmlns:p="http://schemas.openxmlformats.org/presentationml/2006/main">
  <p:tag name="NAME" val="MoonHalfShape"/>
  <p:tag name="ANGLE" val="1"/>
</p:tagLst>
</file>

<file path=ppt/tags/tag6.xml><?xml version="1.0" encoding="utf-8"?>
<p:tagLst xmlns:p="http://schemas.openxmlformats.org/presentationml/2006/main">
  <p:tag name="NAME" val="Moon"/>
</p:tagLst>
</file>

<file path=ppt/tags/tag7.xml><?xml version="1.0" encoding="utf-8"?>
<p:tagLst xmlns:p="http://schemas.openxmlformats.org/presentationml/2006/main">
  <p:tag name="NAME" val="MoonShape"/>
  <p:tag name="ANGLE" val="2"/>
</p:tagLst>
</file>

<file path=ppt/tags/tag8.xml><?xml version="1.0" encoding="utf-8"?>
<p:tagLst xmlns:p="http://schemas.openxmlformats.org/presentationml/2006/main">
  <p:tag name="NAME" val="MoonHalfShape"/>
  <p:tag name="ANGLE" val="2"/>
</p:tagLst>
</file>

<file path=ppt/tags/tag9.xml><?xml version="1.0" encoding="utf-8"?>
<p:tagLst xmlns:p="http://schemas.openxmlformats.org/presentationml/2006/main">
  <p:tag name="NAME" val="Moon"/>
</p:tagLst>
</file>

<file path=ppt/theme/theme1.xml><?xml version="1.0" encoding="utf-8"?>
<a:theme xmlns:a="http://schemas.openxmlformats.org/drawingml/2006/main" name="128_Qoros_CF_w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9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7D0A3C"/>
        </a:dk2>
        <a:lt2>
          <a:srgbClr val="333333"/>
        </a:lt2>
        <a:accent1>
          <a:srgbClr val="E1E1E1"/>
        </a:accent1>
        <a:accent2>
          <a:srgbClr val="969696"/>
        </a:accent2>
        <a:accent3>
          <a:srgbClr val="002D7D"/>
        </a:accent3>
        <a:accent4>
          <a:srgbClr val="7D0A3C"/>
        </a:accent4>
        <a:accent5>
          <a:srgbClr val="FF6600"/>
        </a:accent5>
        <a:accent6>
          <a:srgbClr val="808080"/>
        </a:accent6>
        <a:hlink>
          <a:srgbClr val="002D7D"/>
        </a:hlink>
        <a:folHlink>
          <a:srgbClr val="7D0A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8045</Words>
  <Application>WPS 演示</Application>
  <PresentationFormat>宽屏</PresentationFormat>
  <Paragraphs>1364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方正书宋_GBK</vt:lpstr>
      <vt:lpstr>Wingdings</vt:lpstr>
      <vt:lpstr>Century Gothic</vt:lpstr>
      <vt:lpstr>苹方-简</vt:lpstr>
      <vt:lpstr>仿宋</vt:lpstr>
      <vt:lpstr>微软雅黑</vt:lpstr>
      <vt:lpstr>Calibri</vt:lpstr>
      <vt:lpstr>Helvetica Neue</vt:lpstr>
      <vt:lpstr>宋体</vt:lpstr>
      <vt:lpstr>汉仪书宋二KW</vt:lpstr>
      <vt:lpstr>汉仪旗黑KW</vt:lpstr>
      <vt:lpstr>微软雅黑</vt:lpstr>
      <vt:lpstr>Verdana</vt:lpstr>
      <vt:lpstr>汉仪仿宋KW</vt:lpstr>
      <vt:lpstr>宋体</vt:lpstr>
      <vt:lpstr>Arial Unicode MS</vt:lpstr>
      <vt:lpstr>128_Qoros_CF_wide</vt:lpstr>
      <vt:lpstr>TCLayout.ActiveDocument.1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程建伟</dc:creator>
  <cp:lastModifiedBy>jiaashley</cp:lastModifiedBy>
  <cp:revision>6</cp:revision>
  <dcterms:created xsi:type="dcterms:W3CDTF">2020-03-08T12:56:04Z</dcterms:created>
  <dcterms:modified xsi:type="dcterms:W3CDTF">2020-03-08T12:56:04Z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