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796" r:id="rId3"/>
    <p:sldId id="817" r:id="rId4"/>
    <p:sldId id="828" r:id="rId5"/>
    <p:sldId id="830" r:id="rId7"/>
  </p:sldIdLst>
  <p:sldSz cx="12192000" cy="6858000"/>
  <p:notesSz cx="6802120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FFFF"/>
    <a:srgbClr val="0080FF"/>
    <a:srgbClr val="008019"/>
    <a:srgbClr val="000066"/>
    <a:srgbClr val="8C8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865" autoAdjust="0"/>
  </p:normalViewPr>
  <p:slideViewPr>
    <p:cSldViewPr snapToGrid="0" snapToObjects="1">
      <p:cViewPr varScale="1">
        <p:scale>
          <a:sx n="86" d="100"/>
          <a:sy n="86" d="100"/>
        </p:scale>
        <p:origin x="667" y="62"/>
      </p:cViewPr>
      <p:guideLst>
        <p:guide orient="horz" pos="2110"/>
        <p:guide pos="140"/>
        <p:guide pos="7571"/>
        <p:guide orient="horz" pos="164"/>
        <p:guide orient="horz" pos="4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568"/>
    </p:cViewPr>
  </p:sorterViewPr>
  <p:notesViewPr>
    <p:cSldViewPr snapToGrid="0" snapToObjects="1">
      <p:cViewPr varScale="1">
        <p:scale>
          <a:sx n="48" d="100"/>
          <a:sy n="48" d="100"/>
        </p:scale>
        <p:origin x="276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8B8C-4E4E-9831-A4569E29A3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E42FB-CFE7-4F3A-905A-18AFD0C45D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8F6B07A-10A1-4C07-AFEF-8D85507B1BB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LanTingHei-L-GBK-M" charset="-122"/>
                <a:ea typeface="FZLanTingHei-L-GBK-M" charset="-122"/>
              </a:defRPr>
            </a:lvl1pPr>
          </a:lstStyle>
          <a:p>
            <a:fld id="{3099A8D9-BF2E-4997-91F6-F3A4CBBC5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LanTingHei-L-GBK-M" charset="-122"/>
        <a:ea typeface="FZLanTingHei-L-GBK-M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宝能汽车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883" y="36512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1"/>
          <p:cNvGrpSpPr/>
          <p:nvPr userDrawn="1"/>
        </p:nvGrpSpPr>
        <p:grpSpPr>
          <a:xfrm>
            <a:off x="10206038" y="365125"/>
            <a:ext cx="1147445" cy="215900"/>
            <a:chOff x="8640" y="3156"/>
            <a:chExt cx="1807" cy="34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72800"/>
            <a:ext cx="54279" cy="540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55661" y="172800"/>
            <a:ext cx="9191962" cy="5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rgbClr val="0000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170920" y="6604000"/>
            <a:ext cx="644525" cy="179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155660" y="911503"/>
            <a:ext cx="11863539" cy="51089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 u="none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4" name="图片 4" descr="C:\Users\lenovo\Desktop\宝能新LOGO-2017.9.18\透明格式\宝能logo-彩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92093" y="273685"/>
            <a:ext cx="885825" cy="337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10392093" y="911225"/>
            <a:ext cx="1147445" cy="215900"/>
            <a:chOff x="8640" y="3156"/>
            <a:chExt cx="1807" cy="34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86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密级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9540" y="3156"/>
              <a:ext cx="907" cy="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18000" tIns="10800" rIns="18000" bIns="10800" anchor="t" anchorCtr="0" upright="1">
              <a:noAutofit/>
            </a:bodyPr>
            <a:lstStyle/>
            <a:p>
              <a:pPr algn="ctr"/>
              <a:r>
                <a:rPr lang="en-US" altLang="zh-CN" sz="1200" kern="100">
                  <a:latin typeface="黑体" panose="02010609060101010101" charset="-122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机密</a:t>
              </a:r>
              <a:endParaRPr lang="en-US" altLang="zh-CN" sz="1200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 rot="19320000">
            <a:off x="6547485" y="30988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 userDrawn="1"/>
        </p:nvSpPr>
        <p:spPr>
          <a:xfrm rot="19320000">
            <a:off x="3082925" y="472440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 userDrawn="1"/>
        </p:nvSpPr>
        <p:spPr>
          <a:xfrm rot="19320000">
            <a:off x="2178050" y="2626995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 userDrawn="1"/>
        </p:nvSpPr>
        <p:spPr>
          <a:xfrm rot="19320000">
            <a:off x="7426325" y="5170170"/>
            <a:ext cx="213042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宝能汽车</a:t>
            </a:r>
            <a:endParaRPr lang="zh-CN" altLang="en-US" sz="1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832000" y="6668538"/>
            <a:ext cx="36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FZLanTingHei-L-GBK-M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车辆绑定实名认证与激活</a:t>
            </a:r>
            <a:endParaRPr lang="zh-CN" altLang="en-US" sz="4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11335" y="56718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2020-08-17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67375" y="208216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覃树才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770" y="2944495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智能网联研究院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整体架构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业务流程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23845" y="1422400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店购车数据入库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23845" y="2642870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用户绑车扫码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08550" y="2642870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车辆绑定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24480" y="4206240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卡实名认证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5" idx="2"/>
            <a:endCxn id="6" idx="0"/>
          </p:cNvCxnSpPr>
          <p:nvPr/>
        </p:nvCxnSpPr>
        <p:spPr>
          <a:xfrm rot="5400000">
            <a:off x="3199130" y="2275840"/>
            <a:ext cx="7340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1"/>
          </p:cNvCxnSpPr>
          <p:nvPr/>
        </p:nvCxnSpPr>
        <p:spPr>
          <a:xfrm>
            <a:off x="4308475" y="2886075"/>
            <a:ext cx="60007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>
            <a:off x="4068445" y="2626360"/>
            <a:ext cx="1076960" cy="2084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908550" y="4206875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卡流量套餐切换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24480" y="5657850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服务开通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59625" y="4206875"/>
            <a:ext cx="1484630" cy="48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车辆激活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箭头连接符 17"/>
          <p:cNvCxnSpPr>
            <a:stCxn id="9" idx="3"/>
            <a:endCxn id="15" idx="1"/>
          </p:cNvCxnSpPr>
          <p:nvPr/>
        </p:nvCxnSpPr>
        <p:spPr>
          <a:xfrm>
            <a:off x="4309110" y="4449445"/>
            <a:ext cx="5994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95070" y="152781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车主资料：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95070" y="274828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车辆绑定：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95070" y="431165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车辆激活：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肘形连接符 23"/>
          <p:cNvCxnSpPr>
            <a:stCxn id="15" idx="2"/>
            <a:endCxn id="16" idx="0"/>
          </p:cNvCxnSpPr>
          <p:nvPr/>
        </p:nvCxnSpPr>
        <p:spPr>
          <a:xfrm rot="5400000">
            <a:off x="4126548" y="4133533"/>
            <a:ext cx="964565" cy="20840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95705" y="576326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服务开通：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17" idx="2"/>
          </p:cNvCxnSpPr>
          <p:nvPr/>
        </p:nvCxnSpPr>
        <p:spPr>
          <a:xfrm flipV="1">
            <a:off x="4309110" y="4693285"/>
            <a:ext cx="3592830" cy="1207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车辆激活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单车车辆激活业务流程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77595" y="1343660"/>
            <a:ext cx="616902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车辆启动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车机上二维码生成并显示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二维码中包含车辆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二维码中包含生成时间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二维码中包含车辆对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时间的签名（私钥签名）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二维码需要定时更新，有效期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在本地是未激活状态的情况下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车机启动时以及后续每隔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分钟向后台查询一次车辆的激活状态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如果云端已激活，则展示车辆激活成功的动画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否则显示激活二维码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用户扫码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服务合同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发送短信验证码，显示短信验证码输入框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用户接受服务协议后，触发后台的处理逻辑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验证短信验证码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验证二维码有效期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号对应的车辆信息是否存在，状态是否有效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对应的车主资料是否存在，状态是否合法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卡实名认证页面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实名认证回调处理（实名认证通过）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建立人车绑定关系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服务合同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开通基础免费服务套餐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调用供应商接口切换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卡流量模式（工厂套餐，到用户套餐）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下发指令给车机，车辆激活成功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上提升车辆激活成功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车机收到激活成功的通知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buAutoNum type="arabicPeriod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车机显示激活成功的消息，关闭二维码，展示欢迎使用车辆的动画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88400" y="1540510"/>
            <a:ext cx="2487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车辆登录时需要上报车辆，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tbox, sim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卡数据，以便于验证其绑定关系。如果验证失败，则拒绝访问，并告警。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车辆激活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AFF11D-2321-40E7-8D16-3F678B15233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集团用户批量绑定激活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77595" y="1422400"/>
            <a:ext cx="6169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在运营后台提供哦功能帮助集团用户批量激活绑定车辆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630</Words>
  <Application>WPS 演示</Application>
  <PresentationFormat>宽屏</PresentationFormat>
  <Paragraphs>84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FZLanTingHei-L-GBK-M</vt:lpstr>
      <vt:lpstr>黑体</vt:lpstr>
      <vt:lpstr>Times New Roman</vt:lpstr>
      <vt:lpstr>Calibri</vt:lpstr>
      <vt:lpstr>等线</vt:lpstr>
      <vt:lpstr>Arial Unicode MS</vt:lpstr>
      <vt:lpstr>等线 Light</vt:lpstr>
      <vt:lpstr>Calibri Light</vt:lpstr>
      <vt:lpstr>Office 主题</vt:lpstr>
      <vt:lpstr>车辆绑定实名认证与激活</vt:lpstr>
      <vt:lpstr>整体架构</vt:lpstr>
      <vt:lpstr>车辆激活</vt:lpstr>
      <vt:lpstr>车辆激活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qinshucai1</cp:lastModifiedBy>
  <cp:revision>2577</cp:revision>
  <cp:lastPrinted>2017-12-08T11:11:00Z</cp:lastPrinted>
  <dcterms:created xsi:type="dcterms:W3CDTF">2017-11-16T03:29:00Z</dcterms:created>
  <dcterms:modified xsi:type="dcterms:W3CDTF">2020-08-24T03:04:32Z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