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96" r:id="rId3"/>
    <p:sldId id="848" r:id="rId4"/>
    <p:sldId id="840" r:id="rId5"/>
    <p:sldId id="845" r:id="rId6"/>
    <p:sldId id="842" r:id="rId7"/>
    <p:sldId id="831" r:id="rId8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2066"/>
        <p:guide pos="172"/>
        <p:guide pos="7571"/>
        <p:guide orient="horz" pos="164"/>
        <p:guide orient="horz" pos="4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车辆综合</a:t>
            </a: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监控服务平台</a:t>
            </a: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技术方案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2020-09-21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998460" y="2545080"/>
            <a:ext cx="3949700" cy="214058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</a:t>
            </a:r>
            <a:r>
              <a:rPr lang="zh-CN" altLang="en-US" dirty="0"/>
              <a:t>综合监控服务平台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建设目标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18795" y="1422400"/>
            <a:ext cx="10046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方案旨在建设一个综合的车辆监控服务平台，实时收集和分析车辆数据，监控车辆运行状态，及时发现车辆的故障，告警和事故事件，并结合车辆历史数据的对车辆健康进行综合分析，对车辆零部件寿命和安全风险行进行分析和预测，同时通过对零部件的磨损和消耗的分析，反过来进一步为改善产品质量提供参考性数据。通过本平台的建设和实施，将达到下述具体目标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125" y="2449830"/>
            <a:ext cx="7446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利用远程通讯技术，实现车辆的远程非接触式诊断，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取代传统诊断仪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完全实现物理诊断仪的功能，可由运维人员远程操作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远程诊断，无需车辆开到现场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充分利用实时车辆数据的采集，实现车辆的实时监控与实时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自动化诊断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车辆数据实时，能及时发现问题，及时诊断和调试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诊断数据丰富，实时，完善，便于历史数据的重放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系统自动化，减少维修诊断人员的需求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车辆故障的用户发现，反馈转换为平台的主动发现，和主动告知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对历史数据，通过大数据分析，对车辆的健康进行分析和预测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引导用户健康使用车辆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给车辆保养提供建议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指导车辆维修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从横向对不同车辆的数据的大数据分析，发现共通的问题或表现，为产品的质量改善提供指导性意见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结合大数据算法和零部件损耗数据模型，分析零部件质量，预测零部件寿命，协助改善和提升零部件寿命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44510" y="2646680"/>
            <a:ext cx="3670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传统物理诊断仪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车辆信息读取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故障码的读取与清除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元件动作测试与数据的收集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车辆参数的调教和归零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各发动机，电控单元，传感器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局限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需要依赖各维修店，成本高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需要将车开到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店，或者维修点，近距离诊断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诊断时间短，故障现象难以重现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物理设备不利于设备功能的迭代和升级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车辆</a:t>
            </a:r>
            <a:r>
              <a:rPr lang="zh-CN" altLang="en-US" dirty="0">
                <a:sym typeface="+mn-ea"/>
              </a:rPr>
              <a:t>综合监控服务平台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业务分析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266315" y="3703955"/>
            <a:ext cx="1318895" cy="70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用户用车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95190" y="3703955"/>
            <a:ext cx="1318895" cy="70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" idx="6"/>
            <a:endCxn id="6" idx="2"/>
          </p:cNvCxnSpPr>
          <p:nvPr/>
        </p:nvCxnSpPr>
        <p:spPr>
          <a:xfrm>
            <a:off x="3598545" y="4058285"/>
            <a:ext cx="11099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89020" y="370395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实时数据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7490" y="2995930"/>
            <a:ext cx="1239520" cy="70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实时分析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6587490" y="4244340"/>
            <a:ext cx="1360170" cy="77660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42705" y="4881880"/>
            <a:ext cx="1318895" cy="70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纵向数据挖掘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942705" y="3703955"/>
            <a:ext cx="1318895" cy="70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横向数据分析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>
            <a:stCxn id="6" idx="6"/>
            <a:endCxn id="9" idx="2"/>
          </p:cNvCxnSpPr>
          <p:nvPr/>
        </p:nvCxnSpPr>
        <p:spPr>
          <a:xfrm flipV="1">
            <a:off x="6027420" y="3350260"/>
            <a:ext cx="573405" cy="708025"/>
          </a:xfrm>
          <a:prstGeom prst="bentConnector3">
            <a:avLst>
              <a:gd name="adj1" fmla="val 500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6"/>
            <a:endCxn id="10" idx="1"/>
          </p:cNvCxnSpPr>
          <p:nvPr/>
        </p:nvCxnSpPr>
        <p:spPr>
          <a:xfrm>
            <a:off x="6027420" y="4058285"/>
            <a:ext cx="573405" cy="574675"/>
          </a:xfrm>
          <a:prstGeom prst="bentConnector3">
            <a:avLst>
              <a:gd name="adj1" fmla="val 500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2915285"/>
            <a:ext cx="352425" cy="1143000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9" idx="0"/>
            <a:endCxn id="16" idx="0"/>
          </p:cNvCxnSpPr>
          <p:nvPr/>
        </p:nvCxnSpPr>
        <p:spPr>
          <a:xfrm rot="16200000" flipV="1">
            <a:off x="4473893" y="249238"/>
            <a:ext cx="80645" cy="5412740"/>
          </a:xfrm>
          <a:prstGeom prst="bentConnector3">
            <a:avLst>
              <a:gd name="adj1" fmla="val 39566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6" idx="1"/>
            <a:endCxn id="41" idx="6"/>
          </p:cNvCxnSpPr>
          <p:nvPr/>
        </p:nvCxnSpPr>
        <p:spPr>
          <a:xfrm rot="10800000" flipV="1">
            <a:off x="1151890" y="3486785"/>
            <a:ext cx="466090" cy="38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  <a:endCxn id="5" idx="2"/>
          </p:cNvCxnSpPr>
          <p:nvPr/>
        </p:nvCxnSpPr>
        <p:spPr>
          <a:xfrm>
            <a:off x="1807845" y="4058285"/>
            <a:ext cx="4718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05" y="2292985"/>
            <a:ext cx="1349375" cy="756285"/>
          </a:xfrm>
          <a:prstGeom prst="rect">
            <a:avLst/>
          </a:prstGeom>
        </p:spPr>
      </p:pic>
      <p:cxnSp>
        <p:nvCxnSpPr>
          <p:cNvPr id="26" name="肘形连接符 25"/>
          <p:cNvCxnSpPr>
            <a:stCxn id="9" idx="0"/>
            <a:endCxn id="25" idx="1"/>
          </p:cNvCxnSpPr>
          <p:nvPr/>
        </p:nvCxnSpPr>
        <p:spPr>
          <a:xfrm rot="16200000">
            <a:off x="7912735" y="1965960"/>
            <a:ext cx="324485" cy="173545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  <a:endCxn id="25" idx="0"/>
          </p:cNvCxnSpPr>
          <p:nvPr/>
        </p:nvCxnSpPr>
        <p:spPr>
          <a:xfrm>
            <a:off x="9617710" y="2024380"/>
            <a:ext cx="0" cy="2686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0" idx="3"/>
            <a:endCxn id="11" idx="2"/>
          </p:cNvCxnSpPr>
          <p:nvPr/>
        </p:nvCxnSpPr>
        <p:spPr>
          <a:xfrm>
            <a:off x="7960995" y="4632960"/>
            <a:ext cx="995045" cy="603250"/>
          </a:xfrm>
          <a:prstGeom prst="bentConnector3">
            <a:avLst>
              <a:gd name="adj1" fmla="val 500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3"/>
            <a:endCxn id="12" idx="2"/>
          </p:cNvCxnSpPr>
          <p:nvPr/>
        </p:nvCxnSpPr>
        <p:spPr>
          <a:xfrm flipV="1">
            <a:off x="7960995" y="4058285"/>
            <a:ext cx="995045" cy="574675"/>
          </a:xfrm>
          <a:prstGeom prst="bentConnector3">
            <a:avLst>
              <a:gd name="adj1" fmla="val 500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4"/>
            <a:endCxn id="16" idx="2"/>
          </p:cNvCxnSpPr>
          <p:nvPr/>
        </p:nvCxnSpPr>
        <p:spPr>
          <a:xfrm rot="5400000" flipH="1">
            <a:off x="4946015" y="920115"/>
            <a:ext cx="1531620" cy="7807960"/>
          </a:xfrm>
          <a:prstGeom prst="bentConnector3">
            <a:avLst>
              <a:gd name="adj1" fmla="val -15547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99005" y="239839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主动诊断结果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02470" y="188341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主动诊断结果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70405" y="558990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车辆健康，保养指导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647045" y="4410710"/>
            <a:ext cx="981710" cy="70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产品质量改善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曲线连接符 37"/>
          <p:cNvCxnSpPr>
            <a:stCxn id="12" idx="6"/>
            <a:endCxn id="37" idx="0"/>
          </p:cNvCxnSpPr>
          <p:nvPr/>
        </p:nvCxnSpPr>
        <p:spPr>
          <a:xfrm>
            <a:off x="10274935" y="4058285"/>
            <a:ext cx="876300" cy="3524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7" idx="4"/>
            <a:endCxn id="5" idx="4"/>
          </p:cNvCxnSpPr>
          <p:nvPr/>
        </p:nvCxnSpPr>
        <p:spPr>
          <a:xfrm rot="5400000" flipH="1">
            <a:off x="6691948" y="659448"/>
            <a:ext cx="706755" cy="8211820"/>
          </a:xfrm>
          <a:prstGeom prst="curvedConnector3">
            <a:avLst>
              <a:gd name="adj1" fmla="val -19865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25" idx="2"/>
          </p:cNvCxnSpPr>
          <p:nvPr/>
        </p:nvCxnSpPr>
        <p:spPr>
          <a:xfrm flipV="1">
            <a:off x="9602470" y="3049270"/>
            <a:ext cx="15240" cy="654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64465" y="3136265"/>
            <a:ext cx="987425" cy="70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维修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095" y="1027430"/>
            <a:ext cx="666115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车辆</a:t>
            </a:r>
            <a:r>
              <a:rPr lang="zh-CN" altLang="en-US" dirty="0">
                <a:sym typeface="+mn-ea"/>
              </a:rPr>
              <a:t>综合监控服务平台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数据采集的范围</a:t>
            </a:r>
            <a:endParaRPr lang="zh-CN" altLang="en-US" dirty="0"/>
          </a:p>
        </p:txBody>
      </p:sp>
      <p:graphicFrame>
        <p:nvGraphicFramePr>
          <p:cNvPr id="15" name="表格 14"/>
          <p:cNvGraphicFramePr/>
          <p:nvPr/>
        </p:nvGraphicFramePr>
        <p:xfrm>
          <a:off x="934085" y="1504315"/>
          <a:ext cx="9407525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7124700"/>
                <a:gridCol w="990600"/>
              </a:tblGrid>
              <a:tr h="144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数据项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明细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异常状态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故障，告警，事故碰撞，异常移动，气囊弹开，方向盘锁定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解锁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车辆基本状态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车辆上电状态，挡位，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转角，加速度，刹车制动，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车门车窗，空调，大灯，氛围灯，雨刷，加热，胎压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位置，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方向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扇热风扇转速，雨刷状态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车内温度，二氧化碳浓度，氧气浓度，车外温度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续航里层，累计里程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9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新能源车数据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参考国标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32960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87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燃油车相关状态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发动机转速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节气门开合度，进气量，喷油量，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油量，机油量，其他油液量，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冷却液量，冷却液温度，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气缸温度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电瓶电压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氧传感器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排放碳含量，污染浓度等（参考排放检测）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车内外视频数据或视频抓拍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133340" y="2907665"/>
            <a:ext cx="2687955" cy="156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单车监控，诊断，调试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车辆</a:t>
            </a:r>
            <a:r>
              <a:rPr lang="zh-CN" altLang="en-US" dirty="0">
                <a:sym typeface="+mn-ea"/>
              </a:rPr>
              <a:t>综合监控服务平台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系统用户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3160" y="2165350"/>
            <a:ext cx="275590" cy="148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大屏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160" y="4013200"/>
            <a:ext cx="275590" cy="148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大屏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6945" y="3059430"/>
            <a:ext cx="352425" cy="13093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39715" y="3242945"/>
            <a:ext cx="132080" cy="42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39715" y="3860800"/>
            <a:ext cx="131445" cy="483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40" y="3362325"/>
            <a:ext cx="248920" cy="3733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80760" y="341122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运维工程师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40" y="3838575"/>
            <a:ext cx="248920" cy="3733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80760" y="388747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运维工程师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64" idx="1"/>
            <a:endCxn id="5" idx="3"/>
          </p:cNvCxnSpPr>
          <p:nvPr/>
        </p:nvCxnSpPr>
        <p:spPr>
          <a:xfrm flipH="1" flipV="1">
            <a:off x="2698750" y="2907665"/>
            <a:ext cx="798195" cy="806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4" idx="1"/>
            <a:endCxn id="6" idx="3"/>
          </p:cNvCxnSpPr>
          <p:nvPr/>
        </p:nvCxnSpPr>
        <p:spPr>
          <a:xfrm flipH="1">
            <a:off x="2698750" y="3714115"/>
            <a:ext cx="798195" cy="1041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24200" y="440182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综合监控人员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7273290" y="1200150"/>
            <a:ext cx="2141220" cy="944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用户推送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67510" y="1920240"/>
            <a:ext cx="1337945" cy="4122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用户侧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43190" y="3748405"/>
            <a:ext cx="1203325" cy="1527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运维监控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车辆</a:t>
            </a:r>
            <a:r>
              <a:rPr lang="zh-CN" altLang="en-US" dirty="0">
                <a:sym typeface="+mn-ea"/>
              </a:rPr>
              <a:t>综合监控服务平台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170920" y="6223000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953635" y="3140075"/>
            <a:ext cx="875665" cy="7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85865" y="2420620"/>
            <a:ext cx="883920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大数据存储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85865" y="3254375"/>
            <a:ext cx="883920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实时数据分析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85865" y="4197350"/>
            <a:ext cx="883920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监控展示数据处理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913370" y="4142740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综合监控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918450" y="4494530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单车监控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909560" y="2369820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单车分析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913370" y="2708910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综合分析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636645" y="3140075"/>
            <a:ext cx="1125220" cy="7353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车辆接入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25" idx="3"/>
            <a:endCxn id="16" idx="1"/>
          </p:cNvCxnSpPr>
          <p:nvPr/>
        </p:nvCxnSpPr>
        <p:spPr>
          <a:xfrm>
            <a:off x="4761865" y="3507740"/>
            <a:ext cx="191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6" idx="3"/>
            <a:endCxn id="17" idx="1"/>
          </p:cNvCxnSpPr>
          <p:nvPr/>
        </p:nvCxnSpPr>
        <p:spPr>
          <a:xfrm flipV="1">
            <a:off x="5829300" y="2672715"/>
            <a:ext cx="456565" cy="835025"/>
          </a:xfrm>
          <a:prstGeom prst="bentConnector3">
            <a:avLst>
              <a:gd name="adj1" fmla="val 500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6" idx="3"/>
            <a:endCxn id="19" idx="1"/>
          </p:cNvCxnSpPr>
          <p:nvPr/>
        </p:nvCxnSpPr>
        <p:spPr>
          <a:xfrm>
            <a:off x="5829300" y="3507740"/>
            <a:ext cx="456565" cy="941705"/>
          </a:xfrm>
          <a:prstGeom prst="bentConnector3">
            <a:avLst>
              <a:gd name="adj1" fmla="val 500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  <a:endCxn id="18" idx="1"/>
          </p:cNvCxnSpPr>
          <p:nvPr/>
        </p:nvCxnSpPr>
        <p:spPr>
          <a:xfrm flipV="1">
            <a:off x="5829300" y="3506470"/>
            <a:ext cx="456565" cy="1270"/>
          </a:xfrm>
          <a:prstGeom prst="bentConnector3">
            <a:avLst>
              <a:gd name="adj1" fmla="val 500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3" idx="1"/>
          </p:cNvCxnSpPr>
          <p:nvPr/>
        </p:nvCxnSpPr>
        <p:spPr>
          <a:xfrm flipV="1">
            <a:off x="7169785" y="2496185"/>
            <a:ext cx="739775" cy="176530"/>
          </a:xfrm>
          <a:prstGeom prst="bentConnector3">
            <a:avLst>
              <a:gd name="adj1" fmla="val 50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3"/>
            <a:endCxn id="24" idx="1"/>
          </p:cNvCxnSpPr>
          <p:nvPr/>
        </p:nvCxnSpPr>
        <p:spPr>
          <a:xfrm>
            <a:off x="7169785" y="2672715"/>
            <a:ext cx="743585" cy="162560"/>
          </a:xfrm>
          <a:prstGeom prst="bentConnector3">
            <a:avLst>
              <a:gd name="adj1" fmla="val 50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9" idx="3"/>
            <a:endCxn id="20" idx="1"/>
          </p:cNvCxnSpPr>
          <p:nvPr/>
        </p:nvCxnSpPr>
        <p:spPr>
          <a:xfrm flipV="1">
            <a:off x="7169785" y="4269105"/>
            <a:ext cx="743585" cy="180340"/>
          </a:xfrm>
          <a:prstGeom prst="bentConnector3">
            <a:avLst>
              <a:gd name="adj1" fmla="val 50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9" idx="3"/>
            <a:endCxn id="21" idx="1"/>
          </p:cNvCxnSpPr>
          <p:nvPr/>
        </p:nvCxnSpPr>
        <p:spPr>
          <a:xfrm>
            <a:off x="7169785" y="4449445"/>
            <a:ext cx="748665" cy="171450"/>
          </a:xfrm>
          <a:prstGeom prst="bentConnector3">
            <a:avLst>
              <a:gd name="adj1" fmla="val 500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383145" y="1818005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健康评估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386445" y="1818005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维保建议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肘形连接符 40"/>
          <p:cNvCxnSpPr>
            <a:stCxn id="23" idx="0"/>
            <a:endCxn id="39" idx="2"/>
          </p:cNvCxnSpPr>
          <p:nvPr/>
        </p:nvCxnSpPr>
        <p:spPr>
          <a:xfrm rot="16200000" flipV="1">
            <a:off x="7964488" y="1956753"/>
            <a:ext cx="299720" cy="526415"/>
          </a:xfrm>
          <a:prstGeom prst="bentConnector3">
            <a:avLst>
              <a:gd name="adj1" fmla="val 501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3" idx="0"/>
            <a:endCxn id="40" idx="2"/>
          </p:cNvCxnSpPr>
          <p:nvPr/>
        </p:nvCxnSpPr>
        <p:spPr>
          <a:xfrm rot="16200000">
            <a:off x="8466138" y="1981518"/>
            <a:ext cx="299720" cy="476885"/>
          </a:xfrm>
          <a:prstGeom prst="bentConnector3">
            <a:avLst>
              <a:gd name="adj1" fmla="val 501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913370" y="3100705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品质改善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24" idx="2"/>
            <a:endCxn id="43" idx="0"/>
          </p:cNvCxnSpPr>
          <p:nvPr/>
        </p:nvCxnSpPr>
        <p:spPr>
          <a:xfrm>
            <a:off x="8381365" y="2961005"/>
            <a:ext cx="0" cy="139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0249535" y="3377565"/>
            <a:ext cx="1080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故障告警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18" idx="3"/>
            <a:endCxn id="47" idx="0"/>
          </p:cNvCxnSpPr>
          <p:nvPr/>
        </p:nvCxnSpPr>
        <p:spPr>
          <a:xfrm>
            <a:off x="7169785" y="3506470"/>
            <a:ext cx="1175385" cy="24193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8" idx="3"/>
            <a:endCxn id="45" idx="1"/>
          </p:cNvCxnSpPr>
          <p:nvPr/>
        </p:nvCxnSpPr>
        <p:spPr>
          <a:xfrm flipV="1">
            <a:off x="7169785" y="3503930"/>
            <a:ext cx="3079750" cy="2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815465" y="3284855"/>
            <a:ext cx="1014095" cy="4451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15465" y="2426970"/>
            <a:ext cx="1014095" cy="4800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52" idx="3"/>
            <a:endCxn id="25" idx="1"/>
          </p:cNvCxnSpPr>
          <p:nvPr/>
        </p:nvCxnSpPr>
        <p:spPr>
          <a:xfrm>
            <a:off x="2829560" y="3507740"/>
            <a:ext cx="8070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6" idx="1"/>
            <a:endCxn id="54" idx="0"/>
          </p:cNvCxnSpPr>
          <p:nvPr/>
        </p:nvCxnSpPr>
        <p:spPr>
          <a:xfrm rot="10800000" flipV="1">
            <a:off x="2336800" y="1672590"/>
            <a:ext cx="4936490" cy="24765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7910830" y="4924425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监控控制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肘形连接符 59"/>
          <p:cNvCxnSpPr>
            <a:stCxn id="59" idx="1"/>
            <a:endCxn id="25" idx="2"/>
          </p:cNvCxnSpPr>
          <p:nvPr/>
        </p:nvCxnSpPr>
        <p:spPr>
          <a:xfrm rot="10800000">
            <a:off x="4199255" y="3875405"/>
            <a:ext cx="3711575" cy="1175385"/>
          </a:xfrm>
          <a:prstGeom prst="bentConnector2">
            <a:avLst/>
          </a:prstGeom>
          <a:ln>
            <a:solidFill>
              <a:srgbClr val="252525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9" idx="1"/>
            <a:endCxn id="19" idx="2"/>
          </p:cNvCxnSpPr>
          <p:nvPr/>
        </p:nvCxnSpPr>
        <p:spPr>
          <a:xfrm rot="10800000">
            <a:off x="6727825" y="4701540"/>
            <a:ext cx="1183005" cy="349250"/>
          </a:xfrm>
          <a:prstGeom prst="bentConnector2">
            <a:avLst/>
          </a:prstGeom>
          <a:ln>
            <a:solidFill>
              <a:srgbClr val="25252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415145" y="2377440"/>
            <a:ext cx="857250" cy="591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420620"/>
            <a:ext cx="352425" cy="130937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545" y="3996055"/>
            <a:ext cx="666115" cy="996950"/>
          </a:xfrm>
          <a:prstGeom prst="rect">
            <a:avLst/>
          </a:prstGeom>
        </p:spPr>
      </p:pic>
      <p:cxnSp>
        <p:nvCxnSpPr>
          <p:cNvPr id="67" name="肘形连接符 66"/>
          <p:cNvCxnSpPr>
            <a:stCxn id="45" idx="2"/>
            <a:endCxn id="66" idx="0"/>
          </p:cNvCxnSpPr>
          <p:nvPr/>
        </p:nvCxnSpPr>
        <p:spPr>
          <a:xfrm rot="5400000">
            <a:off x="10606723" y="3812858"/>
            <a:ext cx="36639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6" idx="1"/>
            <a:endCxn id="47" idx="3"/>
          </p:cNvCxnSpPr>
          <p:nvPr/>
        </p:nvCxnSpPr>
        <p:spPr>
          <a:xfrm flipH="1">
            <a:off x="8946515" y="4494530"/>
            <a:ext cx="1510030" cy="17780"/>
          </a:xfrm>
          <a:prstGeom prst="straightConnector1">
            <a:avLst/>
          </a:prstGeom>
          <a:ln>
            <a:solidFill>
              <a:srgbClr val="252525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5" idx="0"/>
            <a:endCxn id="56" idx="3"/>
          </p:cNvCxnSpPr>
          <p:nvPr/>
        </p:nvCxnSpPr>
        <p:spPr>
          <a:xfrm rot="16200000" flipV="1">
            <a:off x="9249728" y="1837373"/>
            <a:ext cx="1704975" cy="1375410"/>
          </a:xfrm>
          <a:prstGeom prst="bentConnector2">
            <a:avLst/>
          </a:prstGeom>
          <a:ln>
            <a:solidFill>
              <a:srgbClr val="25252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864475" y="1522095"/>
            <a:ext cx="936000" cy="2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故障告警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272655" y="5378450"/>
            <a:ext cx="2142490" cy="817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远程诊断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2" name="肘形连接符 71"/>
          <p:cNvCxnSpPr>
            <a:stCxn id="71" idx="1"/>
            <a:endCxn id="25" idx="2"/>
          </p:cNvCxnSpPr>
          <p:nvPr/>
        </p:nvCxnSpPr>
        <p:spPr>
          <a:xfrm rot="10800000">
            <a:off x="4199255" y="3875405"/>
            <a:ext cx="3073400" cy="1911985"/>
          </a:xfrm>
          <a:prstGeom prst="bentConnector2">
            <a:avLst/>
          </a:prstGeom>
          <a:ln>
            <a:solidFill>
              <a:srgbClr val="252525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6" idx="2"/>
            <a:endCxn id="71" idx="3"/>
          </p:cNvCxnSpPr>
          <p:nvPr/>
        </p:nvCxnSpPr>
        <p:spPr>
          <a:xfrm rot="5400000">
            <a:off x="9705340" y="4702810"/>
            <a:ext cx="794385" cy="1374775"/>
          </a:xfrm>
          <a:prstGeom prst="bentConnector2">
            <a:avLst/>
          </a:prstGeom>
          <a:ln>
            <a:solidFill>
              <a:srgbClr val="252525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266565" y="480885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848475" y="48006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监控控制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36645" y="2427605"/>
            <a:ext cx="112522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用户远程诊断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肘形连接符 76"/>
          <p:cNvCxnSpPr>
            <a:stCxn id="53" idx="3"/>
            <a:endCxn id="76" idx="1"/>
          </p:cNvCxnSpPr>
          <p:nvPr/>
        </p:nvCxnSpPr>
        <p:spPr>
          <a:xfrm>
            <a:off x="2829560" y="2667000"/>
            <a:ext cx="807085" cy="635"/>
          </a:xfrm>
          <a:prstGeom prst="bentConnector3">
            <a:avLst>
              <a:gd name="adj1" fmla="val 500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6" idx="2"/>
            <a:endCxn id="25" idx="0"/>
          </p:cNvCxnSpPr>
          <p:nvPr/>
        </p:nvCxnSpPr>
        <p:spPr>
          <a:xfrm>
            <a:off x="4211955" y="2907030"/>
            <a:ext cx="0" cy="233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7345045" y="5605145"/>
            <a:ext cx="936000" cy="25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故障读取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345045" y="5892800"/>
            <a:ext cx="936000" cy="25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诊断测试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8344535" y="5892800"/>
            <a:ext cx="936000" cy="25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参数调教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43" idx="3"/>
            <a:endCxn id="62" idx="2"/>
          </p:cNvCxnSpPr>
          <p:nvPr/>
        </p:nvCxnSpPr>
        <p:spPr>
          <a:xfrm flipV="1">
            <a:off x="8849360" y="2968625"/>
            <a:ext cx="994410" cy="2584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344535" y="5605145"/>
            <a:ext cx="936000" cy="25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故障清除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76" idx="3"/>
            <a:endCxn id="17" idx="1"/>
          </p:cNvCxnSpPr>
          <p:nvPr/>
        </p:nvCxnSpPr>
        <p:spPr>
          <a:xfrm>
            <a:off x="4761865" y="2667635"/>
            <a:ext cx="152400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72020" y="6284595"/>
            <a:ext cx="2142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远程调试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45045" y="6540500"/>
            <a:ext cx="936000" cy="25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调试控制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19135" y="6540500"/>
            <a:ext cx="936000" cy="25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远程桌面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1254</Words>
  <Application>WPS 演示</Application>
  <PresentationFormat>宽屏</PresentationFormat>
  <Paragraphs>204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等线</vt:lpstr>
      <vt:lpstr>Arial Unicode MS</vt:lpstr>
      <vt:lpstr>等线 Light</vt:lpstr>
      <vt:lpstr>Calibri Light</vt:lpstr>
      <vt:lpstr>Calibri</vt:lpstr>
      <vt:lpstr>Office 主题</vt:lpstr>
      <vt:lpstr>远程诊断技术方案</vt:lpstr>
      <vt:lpstr>综合监控诊断服务平台</vt:lpstr>
      <vt:lpstr>远程诊断</vt:lpstr>
      <vt:lpstr>远程诊断</vt:lpstr>
      <vt:lpstr>远程诊断</vt:lpstr>
      <vt:lpstr>运维监控综合服务平台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2824</cp:revision>
  <cp:lastPrinted>2017-12-08T11:11:00Z</cp:lastPrinted>
  <dcterms:created xsi:type="dcterms:W3CDTF">2017-11-16T03:29:00Z</dcterms:created>
  <dcterms:modified xsi:type="dcterms:W3CDTF">2020-10-15T09:17:09Z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