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796" r:id="rId3"/>
    <p:sldId id="832" r:id="rId4"/>
    <p:sldId id="833" r:id="rId6"/>
    <p:sldId id="838" r:id="rId7"/>
    <p:sldId id="844" r:id="rId8"/>
    <p:sldId id="839" r:id="rId9"/>
    <p:sldId id="834" r:id="rId10"/>
    <p:sldId id="835" r:id="rId11"/>
    <p:sldId id="836" r:id="rId12"/>
    <p:sldId id="837" r:id="rId13"/>
    <p:sldId id="851" r:id="rId14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2525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084"/>
        <p:guide pos="149"/>
        <p:guide pos="7571"/>
        <p:guide orient="horz" pos="176"/>
        <p:guide orient="horz" pos="4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车辆远程视频监控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2020-08-21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RTCP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671320"/>
            <a:ext cx="6998970" cy="2426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视频的应用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6635" y="1707515"/>
            <a:ext cx="62426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云端视觉智能：</a:t>
            </a:r>
            <a:endParaRPr lang="zh-CN" altLang="en-US"/>
          </a:p>
          <a:p>
            <a:r>
              <a:rPr lang="zh-CN" altLang="en-US">
                <a:sym typeface="+mn-ea"/>
              </a:rPr>
              <a:t>1. 车内视觉算法无法及时迭代，算力有限</a:t>
            </a:r>
            <a:endParaRPr lang="zh-CN" altLang="en-US"/>
          </a:p>
          <a:p>
            <a:r>
              <a:rPr lang="zh-CN" altLang="en-US">
                <a:sym typeface="+mn-ea"/>
              </a:rPr>
              <a:t>2. 视频传输应用</a:t>
            </a:r>
            <a:endParaRPr lang="zh-CN" altLang="en-US"/>
          </a:p>
          <a:p>
            <a:r>
              <a:rPr lang="zh-CN" altLang="en-US">
                <a:sym typeface="+mn-ea"/>
              </a:rPr>
              <a:t>3.      远程视频协助，救援</a:t>
            </a:r>
            <a:endParaRPr lang="zh-CN" altLang="en-US"/>
          </a:p>
          <a:p>
            <a:r>
              <a:rPr lang="zh-CN" altLang="en-US">
                <a:sym typeface="+mn-ea"/>
              </a:rPr>
              <a:t>4.      家庭视频直播，分享</a:t>
            </a:r>
            <a:endParaRPr lang="zh-CN" altLang="en-US"/>
          </a:p>
          <a:p>
            <a:r>
              <a:rPr lang="zh-CN" altLang="en-US">
                <a:sym typeface="+mn-ea"/>
              </a:rPr>
              <a:t>5. 云端视频分析</a:t>
            </a:r>
            <a:endParaRPr lang="zh-CN" altLang="en-US"/>
          </a:p>
          <a:p>
            <a:r>
              <a:rPr lang="zh-CN" altLang="en-US">
                <a:sym typeface="+mn-ea"/>
              </a:rPr>
              <a:t>6.       情绪意图分析</a:t>
            </a:r>
            <a:endParaRPr lang="zh-CN" altLang="en-US"/>
          </a:p>
          <a:p>
            <a:r>
              <a:rPr lang="zh-CN" altLang="en-US">
                <a:sym typeface="+mn-ea"/>
              </a:rPr>
              <a:t>7.       驾驶员状态识别，醉驾，昏迷等</a:t>
            </a:r>
            <a:endParaRPr lang="zh-CN" altLang="en-US"/>
          </a:p>
          <a:p>
            <a:r>
              <a:rPr lang="zh-CN" altLang="en-US">
                <a:sym typeface="+mn-ea"/>
              </a:rPr>
              <a:t>8.       车内危险驾驶行为</a:t>
            </a:r>
            <a:endParaRPr lang="zh-CN" altLang="en-US"/>
          </a:p>
          <a:p>
            <a:r>
              <a:rPr lang="zh-CN" altLang="en-US">
                <a:sym typeface="+mn-ea"/>
              </a:rPr>
              <a:t>9.       车外险情主动识别，</a:t>
            </a:r>
            <a:endParaRPr lang="zh-CN" altLang="en-US"/>
          </a:p>
          <a:p>
            <a:r>
              <a:rPr lang="zh-CN" altLang="en-US">
                <a:sym typeface="+mn-ea"/>
              </a:rPr>
              <a:t>10.       车外路况识别</a:t>
            </a:r>
            <a:endParaRPr lang="zh-CN" altLang="en-US"/>
          </a:p>
          <a:p>
            <a:r>
              <a:rPr lang="zh-CN" altLang="en-US">
                <a:sym typeface="+mn-ea"/>
              </a:rPr>
              <a:t>11.       车外气象识别</a:t>
            </a:r>
            <a:endParaRPr lang="zh-CN" altLang="en-US"/>
          </a:p>
          <a:p>
            <a:r>
              <a:rPr lang="zh-CN" altLang="en-US">
                <a:sym typeface="+mn-ea"/>
              </a:rPr>
              <a:t>12.       车辆行驶途中异常情况搜索，刮擦，飞石头</a:t>
            </a:r>
            <a:endParaRPr lang="zh-CN" altLang="en-US"/>
          </a:p>
          <a:p>
            <a:r>
              <a:rPr lang="zh-CN" altLang="en-US">
                <a:sym typeface="+mn-ea"/>
              </a:rPr>
              <a:t>13. ..........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9925" y="1567180"/>
            <a:ext cx="46215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控制，查看和管理车内车外的各个摄像头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控制和查看车内和车外的不同摄像头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查看实时视频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允许控制实时传输的分辨率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查看车内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云端保存的本地视频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查看历史视频时允许回退，前进，加快，放慢播放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能配置视频采集，存储的策略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采集的分辨率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采集的时机（异动采集）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本地存储，云端存储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支持摄像头归位，恢复到初始位置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支持多人同时查看摄像头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家庭场景下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摄像头同时只能有一个控制者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支持摄像头控制权的转移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支持摄像头的分享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分享摄像头，提供直播服务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仅支持车外摄像头的分享（出于隐私考虑）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视频直播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l">
              <a:buFont typeface="Wingdings" panose="05000000000000000000" charset="0"/>
              <a:buChar char="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44260" y="1567180"/>
            <a:ext cx="47739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lvl="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运维人员在用户授权许可的情况下控制和查看车内车外的摄像头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运维发起，需要用户的授权确认后才能查看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用户主动请求协助，查看摄像头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支持用户通过车内或手机请求协助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支持通过语音亲求协助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在车辆发生严重事故时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运维人员语音介入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运维人员尝试语音联系车主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运维人员尝试开启视频查看（需要运维管理员授权）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4260" y="3717290"/>
            <a:ext cx="29451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lvl="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云端视频的分析与预测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支持视频的在线分析和视频监控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暴力分析和告警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危险分析和预测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驾驶者情绪的分析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85850" lvl="2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防盗告警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4260" y="5158105"/>
            <a:ext cx="20135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lvl="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车端视频播放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视频下发到车端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车端视频合成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车端视频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DLP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投影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车端视频的实时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17890" y="5158105"/>
            <a:ext cx="26403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lvl="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车端视频处理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视频数据的实时采集，上传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视频的本地存储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视频的异动监控与本地处理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视频的控制处理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925" y="5457825"/>
            <a:ext cx="17259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lvl="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通讯联络安全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云端存储安全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终端存储安全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用户隐私保护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072880" y="1861185"/>
            <a:ext cx="1456055" cy="438467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26260" y="1861185"/>
            <a:ext cx="2434590" cy="438467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车端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60770" y="1861185"/>
            <a:ext cx="1718945" cy="438467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541770" y="4110355"/>
            <a:ext cx="881380" cy="8293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流媒体服务器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31670" y="4111625"/>
            <a:ext cx="1013460" cy="828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视频捕获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47695" y="4110990"/>
            <a:ext cx="1013460" cy="8280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视频推送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7695" y="2430780"/>
            <a:ext cx="101346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视频控制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9" idx="1"/>
            <a:endCxn id="7" idx="0"/>
          </p:cNvCxnSpPr>
          <p:nvPr/>
        </p:nvCxnSpPr>
        <p:spPr>
          <a:xfrm rot="10800000" flipV="1">
            <a:off x="2438400" y="2697480"/>
            <a:ext cx="709295" cy="14141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 flipV="1">
            <a:off x="2945130" y="4525010"/>
            <a:ext cx="20256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8" idx="0"/>
          </p:cNvCxnSpPr>
          <p:nvPr/>
        </p:nvCxnSpPr>
        <p:spPr>
          <a:xfrm>
            <a:off x="3654425" y="2964180"/>
            <a:ext cx="0" cy="114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5" idx="1"/>
          </p:cNvCxnSpPr>
          <p:nvPr/>
        </p:nvCxnSpPr>
        <p:spPr>
          <a:xfrm>
            <a:off x="4161155" y="4525010"/>
            <a:ext cx="23806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9318625" y="3642360"/>
            <a:ext cx="847090" cy="6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手机App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18625" y="4756150"/>
            <a:ext cx="847090" cy="6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运维客户端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22085" y="2432050"/>
            <a:ext cx="93281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17" idx="0"/>
            <a:endCxn id="19" idx="3"/>
          </p:cNvCxnSpPr>
          <p:nvPr/>
        </p:nvCxnSpPr>
        <p:spPr>
          <a:xfrm rot="16200000" flipV="1">
            <a:off x="8126730" y="2026920"/>
            <a:ext cx="943610" cy="228727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3"/>
            <a:endCxn id="17" idx="1"/>
          </p:cNvCxnSpPr>
          <p:nvPr/>
        </p:nvCxnSpPr>
        <p:spPr>
          <a:xfrm flipV="1">
            <a:off x="7423150" y="3987800"/>
            <a:ext cx="1895475" cy="537210"/>
          </a:xfrm>
          <a:prstGeom prst="bentConnector3">
            <a:avLst>
              <a:gd name="adj1" fmla="val 500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3"/>
            <a:endCxn id="18" idx="1"/>
          </p:cNvCxnSpPr>
          <p:nvPr/>
        </p:nvCxnSpPr>
        <p:spPr>
          <a:xfrm>
            <a:off x="7423150" y="4525010"/>
            <a:ext cx="1895475" cy="576580"/>
          </a:xfrm>
          <a:prstGeom prst="bentConnector3">
            <a:avLst>
              <a:gd name="adj1" fmla="val 500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3"/>
            <a:endCxn id="19" idx="3"/>
          </p:cNvCxnSpPr>
          <p:nvPr/>
        </p:nvCxnSpPr>
        <p:spPr>
          <a:xfrm flipH="1" flipV="1">
            <a:off x="7454900" y="2698750"/>
            <a:ext cx="2710815" cy="2402840"/>
          </a:xfrm>
          <a:prstGeom prst="bentConnector3">
            <a:avLst>
              <a:gd name="adj1" fmla="val -87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1"/>
            <a:endCxn id="9" idx="3"/>
          </p:cNvCxnSpPr>
          <p:nvPr/>
        </p:nvCxnSpPr>
        <p:spPr>
          <a:xfrm rot="10800000">
            <a:off x="4161155" y="2684780"/>
            <a:ext cx="2360930" cy="12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5035" y="4250055"/>
            <a:ext cx="85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25035" y="2392045"/>
            <a:ext cx="635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多文档 31"/>
          <p:cNvSpPr/>
          <p:nvPr/>
        </p:nvSpPr>
        <p:spPr>
          <a:xfrm>
            <a:off x="6446520" y="3437890"/>
            <a:ext cx="1257935" cy="321945"/>
          </a:xfrm>
          <a:prstGeom prst="flowChartMultidocumen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5" idx="0"/>
            <a:endCxn id="32" idx="2"/>
          </p:cNvCxnSpPr>
          <p:nvPr/>
        </p:nvCxnSpPr>
        <p:spPr>
          <a:xfrm flipV="1">
            <a:off x="6982460" y="3747770"/>
            <a:ext cx="5715" cy="362585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多文档 34"/>
          <p:cNvSpPr/>
          <p:nvPr/>
        </p:nvSpPr>
        <p:spPr>
          <a:xfrm>
            <a:off x="1931670" y="5460365"/>
            <a:ext cx="871220" cy="628015"/>
          </a:xfrm>
          <a:prstGeom prst="flowChartMultidocumen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7" idx="2"/>
            <a:endCxn id="35" idx="0"/>
          </p:cNvCxnSpPr>
          <p:nvPr/>
        </p:nvCxnSpPr>
        <p:spPr>
          <a:xfrm flipH="1">
            <a:off x="2426970" y="4939665"/>
            <a:ext cx="11430" cy="520700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8" idx="2"/>
            <a:endCxn id="35" idx="3"/>
          </p:cNvCxnSpPr>
          <p:nvPr/>
        </p:nvCxnSpPr>
        <p:spPr>
          <a:xfrm rot="5400000">
            <a:off x="2810828" y="4931093"/>
            <a:ext cx="835660" cy="851535"/>
          </a:xfrm>
          <a:prstGeom prst="bentConnector2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826260" y="5062220"/>
            <a:ext cx="1224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离线本地存储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94955" y="4295775"/>
            <a:ext cx="473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10195" y="2432050"/>
            <a:ext cx="1162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90640" y="5447030"/>
            <a:ext cx="1182370" cy="460375"/>
          </a:xfrm>
          <a:prstGeom prst="roundRect">
            <a:avLst>
              <a:gd name="adj" fmla="val 8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视频实时分析与处理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肘形连接符 13"/>
          <p:cNvCxnSpPr>
            <a:stCxn id="5" idx="2"/>
            <a:endCxn id="6" idx="0"/>
          </p:cNvCxnSpPr>
          <p:nvPr/>
        </p:nvCxnSpPr>
        <p:spPr>
          <a:xfrm rot="5400000">
            <a:off x="6728460" y="5193030"/>
            <a:ext cx="507365" cy="635"/>
          </a:xfrm>
          <a:prstGeom prst="bentConnector3">
            <a:avLst>
              <a:gd name="adj1" fmla="val 500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47390" y="5062220"/>
            <a:ext cx="51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38285" y="2759710"/>
            <a:ext cx="1009650" cy="60134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6220" y="2566035"/>
            <a:ext cx="2317115" cy="239966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车端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4430" y="418465"/>
            <a:ext cx="4572635" cy="539051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55025" y="891818"/>
            <a:ext cx="11863539" cy="510898"/>
          </a:xfrm>
        </p:spPr>
        <p:txBody>
          <a:bodyPr/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38285" y="3622675"/>
            <a:ext cx="1009650" cy="60134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38920" y="4533900"/>
            <a:ext cx="1009650" cy="601345"/>
          </a:xfrm>
          <a:prstGeom prst="rect">
            <a:avLst/>
          </a:prstGeom>
          <a:solidFill>
            <a:schemeClr val="bg1"/>
          </a:solidFill>
          <a:ln w="19050">
            <a:solidFill>
              <a:srgbClr val="2525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55" idx="3"/>
            <a:endCxn id="51" idx="1"/>
          </p:cNvCxnSpPr>
          <p:nvPr/>
        </p:nvCxnSpPr>
        <p:spPr>
          <a:xfrm>
            <a:off x="2438400" y="3910330"/>
            <a:ext cx="1976755" cy="1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907155" y="1962785"/>
            <a:ext cx="4188460" cy="3749675"/>
          </a:xfrm>
          <a:prstGeom prst="roundRect">
            <a:avLst>
              <a:gd name="adj" fmla="val 4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anchorCtr="0"/>
          <a:p>
            <a:pPr algn="ctr" font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流媒体服务（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054215" y="3689985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596890" y="4003040"/>
            <a:ext cx="979805" cy="32893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415155" y="3690620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收流线程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51" idx="3"/>
            <a:endCxn id="47" idx="2"/>
          </p:cNvCxnSpPr>
          <p:nvPr/>
        </p:nvCxnSpPr>
        <p:spPr>
          <a:xfrm>
            <a:off x="5059045" y="3926840"/>
            <a:ext cx="537845" cy="240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/>
          <p:cNvSpPr/>
          <p:nvPr/>
        </p:nvSpPr>
        <p:spPr>
          <a:xfrm>
            <a:off x="4012565" y="5245100"/>
            <a:ext cx="1257935" cy="321945"/>
          </a:xfrm>
          <a:prstGeom prst="flowChartMultidocumen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肘形连接符 53"/>
          <p:cNvCxnSpPr>
            <a:stCxn id="94" idx="2"/>
            <a:endCxn id="53" idx="0"/>
          </p:cNvCxnSpPr>
          <p:nvPr/>
        </p:nvCxnSpPr>
        <p:spPr>
          <a:xfrm rot="5400000">
            <a:off x="4509135" y="5017135"/>
            <a:ext cx="447040" cy="8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794510" y="3674110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推流线程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肘形连接符 55"/>
          <p:cNvCxnSpPr>
            <a:stCxn id="51" idx="0"/>
            <a:endCxn id="55" idx="0"/>
          </p:cNvCxnSpPr>
          <p:nvPr/>
        </p:nvCxnSpPr>
        <p:spPr>
          <a:xfrm rot="16200000" flipV="1">
            <a:off x="3418523" y="2372043"/>
            <a:ext cx="16510" cy="2620645"/>
          </a:xfrm>
          <a:prstGeom prst="bentConnector3">
            <a:avLst>
              <a:gd name="adj1" fmla="val 154423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708910" y="3171190"/>
            <a:ext cx="7778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708910" y="3690620"/>
            <a:ext cx="704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82130" y="2760345"/>
            <a:ext cx="949960" cy="232029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肘形连接符 59"/>
          <p:cNvCxnSpPr>
            <a:stCxn id="59" idx="2"/>
            <a:endCxn id="53" idx="3"/>
          </p:cNvCxnSpPr>
          <p:nvPr/>
        </p:nvCxnSpPr>
        <p:spPr>
          <a:xfrm rot="5400000">
            <a:off x="6150928" y="4200208"/>
            <a:ext cx="325755" cy="20866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690870" y="513524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回放拉流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61"/>
          <p:cNvCxnSpPr>
            <a:stCxn id="15" idx="1"/>
            <a:endCxn id="45" idx="3"/>
          </p:cNvCxnSpPr>
          <p:nvPr/>
        </p:nvCxnSpPr>
        <p:spPr>
          <a:xfrm rot="10800000" flipV="1">
            <a:off x="7698105" y="3060065"/>
            <a:ext cx="1440180" cy="86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1" idx="1"/>
            <a:endCxn id="45" idx="3"/>
          </p:cNvCxnSpPr>
          <p:nvPr/>
        </p:nvCxnSpPr>
        <p:spPr>
          <a:xfrm rot="10800000" flipV="1">
            <a:off x="7698105" y="3923665"/>
            <a:ext cx="1440180" cy="2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8" idx="1"/>
            <a:endCxn id="45" idx="3"/>
          </p:cNvCxnSpPr>
          <p:nvPr/>
        </p:nvCxnSpPr>
        <p:spPr>
          <a:xfrm rot="10800000">
            <a:off x="7697470" y="3925570"/>
            <a:ext cx="1440815" cy="908685"/>
          </a:xfrm>
          <a:prstGeom prst="bentConnector3">
            <a:avLst>
              <a:gd name="adj1" fmla="val 49978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458200" y="2785110"/>
            <a:ext cx="680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458200" y="3609975"/>
            <a:ext cx="680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457565" y="4478020"/>
            <a:ext cx="680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2865" y="2566670"/>
            <a:ext cx="1430655" cy="283591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22300" y="2974340"/>
            <a:ext cx="800735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视频控制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肘形连接符 69"/>
          <p:cNvCxnSpPr>
            <a:stCxn id="68" idx="0"/>
            <a:endCxn id="79" idx="3"/>
          </p:cNvCxnSpPr>
          <p:nvPr/>
        </p:nvCxnSpPr>
        <p:spPr>
          <a:xfrm rot="16200000" flipV="1">
            <a:off x="7313613" y="211773"/>
            <a:ext cx="1537970" cy="31718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622300" y="3677920"/>
            <a:ext cx="800735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流媒体采集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71" idx="3"/>
            <a:endCxn id="55" idx="1"/>
          </p:cNvCxnSpPr>
          <p:nvPr/>
        </p:nvCxnSpPr>
        <p:spPr>
          <a:xfrm flipV="1">
            <a:off x="1423035" y="3923030"/>
            <a:ext cx="37147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9" idx="2"/>
            <a:endCxn id="71" idx="0"/>
          </p:cNvCxnSpPr>
          <p:nvPr/>
        </p:nvCxnSpPr>
        <p:spPr>
          <a:xfrm>
            <a:off x="1022985" y="3459480"/>
            <a:ext cx="0" cy="23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多文档 74"/>
          <p:cNvSpPr/>
          <p:nvPr/>
        </p:nvSpPr>
        <p:spPr>
          <a:xfrm>
            <a:off x="297180" y="4495165"/>
            <a:ext cx="1257935" cy="321945"/>
          </a:xfrm>
          <a:prstGeom prst="flowChartMultidocumen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流媒体存储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71" idx="2"/>
            <a:endCxn id="75" idx="0"/>
          </p:cNvCxnSpPr>
          <p:nvPr/>
        </p:nvCxnSpPr>
        <p:spPr>
          <a:xfrm flipH="1">
            <a:off x="1012825" y="4163060"/>
            <a:ext cx="10160" cy="344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55" idx="2"/>
            <a:endCxn id="75" idx="3"/>
          </p:cNvCxnSpPr>
          <p:nvPr/>
        </p:nvCxnSpPr>
        <p:spPr>
          <a:xfrm rot="5400000">
            <a:off x="1580833" y="4133533"/>
            <a:ext cx="509905" cy="561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695950" y="792480"/>
            <a:ext cx="800735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视频控制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肘形连接符 79"/>
          <p:cNvCxnSpPr>
            <a:stCxn id="79" idx="1"/>
            <a:endCxn id="69" idx="0"/>
          </p:cNvCxnSpPr>
          <p:nvPr/>
        </p:nvCxnSpPr>
        <p:spPr>
          <a:xfrm rot="10800000" flipV="1">
            <a:off x="1022985" y="1028700"/>
            <a:ext cx="4672965" cy="19456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303145" y="79248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摄像头控制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58435" y="2291080"/>
            <a:ext cx="1475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终端视频上行控制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stCxn id="59" idx="0"/>
            <a:endCxn id="85" idx="0"/>
          </p:cNvCxnSpPr>
          <p:nvPr/>
        </p:nvCxnSpPr>
        <p:spPr>
          <a:xfrm rot="16200000" flipV="1">
            <a:off x="6041073" y="1444308"/>
            <a:ext cx="3175" cy="2632075"/>
          </a:xfrm>
          <a:prstGeom prst="bentConnector3">
            <a:avLst>
              <a:gd name="adj1" fmla="val 756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4257040" y="2760345"/>
            <a:ext cx="935990" cy="2320925"/>
          </a:xfrm>
          <a:prstGeom prst="roundRect">
            <a:avLst>
              <a:gd name="adj" fmla="val 96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连接管理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37490" y="5808980"/>
            <a:ext cx="1029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实时流媒体支持分享到多人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多人可以同时控制一个设备，但是以最后一人的操作为准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允许回放历史媒体（如果是要求回放车端的，需要将车端的传到云端，最后传到手机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app,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如果涉及多人回放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需要考虑车端到云端的数据传输瓶颈）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45" idx="1"/>
            <a:endCxn id="47" idx="6"/>
          </p:cNvCxnSpPr>
          <p:nvPr/>
        </p:nvCxnSpPr>
        <p:spPr>
          <a:xfrm flipH="1">
            <a:off x="6576695" y="3926205"/>
            <a:ext cx="477520" cy="241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4415155" y="4325620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存储线程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stCxn id="51" idx="2"/>
            <a:endCxn id="94" idx="0"/>
          </p:cNvCxnSpPr>
          <p:nvPr/>
        </p:nvCxnSpPr>
        <p:spPr>
          <a:xfrm>
            <a:off x="4737100" y="4163060"/>
            <a:ext cx="0" cy="16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0535920" y="2863215"/>
            <a:ext cx="1628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用户端推流通过多线程实现，每个线程负责一部分连接用户的推送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用户连上云端需要分配到具体的推流线程，一个推流线程只支持一种分辨率。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02040" y="516890"/>
            <a:ext cx="338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每辆车对应一个唯一的流服务地址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流媒体服务负责将流推送到订阅了该资源的用户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053580" y="3072765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53580" y="4344670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9120" y="2759075"/>
            <a:ext cx="64389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鉴权服务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37100" y="1402715"/>
            <a:ext cx="805180" cy="472440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流资源服务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>
            <a:stCxn id="59" idx="0"/>
            <a:endCxn id="8" idx="0"/>
          </p:cNvCxnSpPr>
          <p:nvPr/>
        </p:nvCxnSpPr>
        <p:spPr>
          <a:xfrm rot="16200000" flipV="1">
            <a:off x="6668453" y="2071688"/>
            <a:ext cx="1270" cy="1376045"/>
          </a:xfrm>
          <a:prstGeom prst="bentConnector3">
            <a:avLst>
              <a:gd name="adj1" fmla="val 18875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9" idx="0"/>
            <a:endCxn id="10" idx="3"/>
          </p:cNvCxnSpPr>
          <p:nvPr/>
        </p:nvCxnSpPr>
        <p:spPr>
          <a:xfrm rot="16200000" flipV="1">
            <a:off x="5888990" y="1292225"/>
            <a:ext cx="1121410" cy="18148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9" idx="0"/>
            <a:endCxn id="79" idx="3"/>
          </p:cNvCxnSpPr>
          <p:nvPr/>
        </p:nvCxnSpPr>
        <p:spPr>
          <a:xfrm rot="16200000" flipV="1">
            <a:off x="6060440" y="1464310"/>
            <a:ext cx="1731645" cy="8604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83250" y="1402715"/>
            <a:ext cx="1198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根据资源查询车辆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4175" y="115760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控制车辆视频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53075" y="3518535"/>
            <a:ext cx="979805" cy="32893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51" idx="3"/>
            <a:endCxn id="9" idx="2"/>
          </p:cNvCxnSpPr>
          <p:nvPr/>
        </p:nvCxnSpPr>
        <p:spPr>
          <a:xfrm flipV="1">
            <a:off x="5059045" y="3683000"/>
            <a:ext cx="494030" cy="243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5" idx="1"/>
            <a:endCxn id="9" idx="6"/>
          </p:cNvCxnSpPr>
          <p:nvPr/>
        </p:nvCxnSpPr>
        <p:spPr>
          <a:xfrm flipH="1" flipV="1">
            <a:off x="6532880" y="3683000"/>
            <a:ext cx="521335" cy="243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55025" y="891818"/>
            <a:ext cx="11863539" cy="510898"/>
          </a:xfrm>
        </p:spPr>
        <p:txBody>
          <a:bodyPr/>
          <a:lstStyle/>
          <a:p>
            <a:r>
              <a:rPr lang="zh-CN" altLang="en-US" dirty="0"/>
              <a:t>流媒体资源管理，播放流程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236855" y="1570355"/>
            <a:ext cx="102984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车主创建视频分享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创建分享连接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选择车辆，选择分享的类型（指定用户或者公开分享）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生成随机链接地址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保存视频分享信息（车辆，链接地址，分享类型，时间范围，有效状态）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将视频链接分享到用户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选择一个或多个用户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保存视频分享和用户之间的关系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分享链接，用户，有效期，是否允许回放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用户请求视频播放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根据请求的资源查询资源信息（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车辆，链接地址，分享类型，时间范围，有效状态等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验证视频链接是否是公开的，且是否有效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验证用户是否是授权用户，且在授权有效期内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检查车辆当前是否正在上传视频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如果不在上传视频，则下发指令请求上传视频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从消息队列中订阅视频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将视频按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协议推送给车端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818515" y="1422400"/>
            <a:ext cx="85293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摄像头控制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摄像头选择与设置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摄像头选择只能由车主设定一个或多个摄像头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如果涉及同时观看多个摄像头，则需要在车端本地进行视频窗口合成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车主可以设置哪些用户具有摄像头控制的（按用户和角色授权）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运动控制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客户端都可以对摄像头进行控制，但是以最后一个控制者的控制为准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帧率控制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车端上传的帧率由系统结合网络自动计算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播放端的帧率由系统结合网络自动计算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分辨率控制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车端上传的分辨率以用户端需求的最大分辨率为准，支持动态调整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播放端可以设置播放的分辨率，在服务端推流线程中按用户选择的分辨率推流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播放控制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用户端的播放控制只影响云端到手机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端的传输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当所有用户端都没有视频传输需求，且视频无需上传到云端，则车端暂停视频的传输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多人控制协同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1220" y="1422400"/>
            <a:ext cx="6323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RTP/RTCP-------------------------RFC3550/RFC3551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RTSP        --------------------------RFC2326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220" y="2102485"/>
            <a:ext cx="1029970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RTP： 实时传输协议（Real-time Transport Protocol），负责流数据的传输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RTP是实际传输数据的协议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RTP传输音频/视频数据，如果是PLAY，Server发送到Client端，如果是RECORD，可以由Client发送到Server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整个RTP协议由两个密切相关的部分组成：RTP数据协议和RTP控制协议（即RTCP）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RTSP：实时流协议（Real Time Streaming Protocol，RTSP），负责流媒体控制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RTSP的请求主要有DESCRIBE,SETUP,PLAY,PAUSE,TEARDOWN,OPTIONS等，顾名思义可以知道起对话和控制作用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RTSP的对话过程中SETUP可以确定RTP/RTCP使用的端口，PLAY/PAUSE/TEARDOWN可以开始或者停止RTP的发送等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RTCP：实时传输控制协议，负责流数据传输质量控制与协调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RTCP包括Sender Report和Receiver Report，用来进行音频/视频的同步以及其他用途，是一种控制协议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1220" y="4378325"/>
            <a:ext cx="97002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RTCP控制协议需要与RTP数据协议一起配合使用，当应用程序启动一个RTP会话时将同时占用两个端口，分别供RTP和RTCP使用。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1220" y="4979670"/>
            <a:ext cx="61245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服务端实现：监听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rtp,rtsp,rtcp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三个服务器端口，并对三个端口上的数据按协议进行实现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09980" y="5727065"/>
            <a:ext cx="1352550" cy="354965"/>
          </a:xfrm>
          <a:prstGeom prst="roundRect">
            <a:avLst/>
          </a:prstGeom>
          <a:ln>
            <a:tailEnd type="arrow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流传输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29535" y="5727065"/>
            <a:ext cx="1352550" cy="354965"/>
          </a:xfrm>
          <a:prstGeom prst="roundRect">
            <a:avLst/>
          </a:prstGeom>
          <a:ln>
            <a:tailEnd type="arrow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流传输质量控制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09980" y="6249035"/>
            <a:ext cx="1352550" cy="354965"/>
          </a:xfrm>
          <a:prstGeom prst="roundRect">
            <a:avLst/>
          </a:prstGeom>
          <a:ln>
            <a:tailEnd type="arrow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流媒体传输控制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275715"/>
            <a:ext cx="5904865" cy="2257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395" y="3533140"/>
            <a:ext cx="1069721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版本号（V）：2比特，用来标志使用的RTP版本。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填充位（P）：1比特，如果该位置位，则该RTP包的尾部就包含附加的填充字节。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扩展位（X）：1比特，如果该位置位的话，RTP固定头部后面就跟有一个扩展头部。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CSRC计数器（CC）：4比特，含有固定头部后面跟着的CSRC的数目。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标记位（M）：1比特,该位的解释由配置文档（Profile）来承担.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载荷类型（PT）：7比特，标识了RTP载荷的类型。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序列号（SN）：16比特，发送方在每发送完一个RTP包后就将该域的值增加1，接收方可以由该域检测包的丢失及恢复包序列。序列号的初始值是随机的。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间戳：32比特，记录了该包中数据的第一个字节的采样时刻。在一次会话开始时，时间戳初始化成一个初始值。即使在没有信号发送时，时间戳的数值也要随时间而不断地增加。时间戳是去除抖动和实现同步不可缺少的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同步源标识符(SSRC)：32比特，同步源就是指RTP包流的来源。在同一个RTP会话中不能有两个相同的SSRC值。该标识符是随机选取的 RFC1889推荐了MD5随机算法。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贡献源列表（CSRC List）：0～15项，每项32比特，用来标志对一个RTP混合器产生的新包有贡献的所有RTP包的源。由混合器将这些有贡献的SSRC标识符插入表中。SSRC标识符都被列出来，以便接收端能正确指出交谈双方的身份。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车辆远程视频监控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RTSP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3217</Words>
  <Application>WPS 演示</Application>
  <PresentationFormat>宽屏</PresentationFormat>
  <Paragraphs>333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FZLanTingHei-L-GBK-M</vt:lpstr>
      <vt:lpstr>Wingdings</vt:lpstr>
      <vt:lpstr>Arial Unicode MS</vt:lpstr>
      <vt:lpstr>默认设计模板</vt:lpstr>
      <vt:lpstr>车辆远程视频监控</vt:lpstr>
      <vt:lpstr>车辆远程视频监控</vt:lpstr>
      <vt:lpstr>车辆远程视频监控</vt:lpstr>
      <vt:lpstr>车辆远程视频监控</vt:lpstr>
      <vt:lpstr>车辆远程视频监控</vt:lpstr>
      <vt:lpstr>车辆远程视频监控</vt:lpstr>
      <vt:lpstr>车辆远程视频监控</vt:lpstr>
      <vt:lpstr>车辆远程视频监控</vt:lpstr>
      <vt:lpstr>车辆远程视频监控</vt:lpstr>
      <vt:lpstr>车辆远程视频监控</vt:lpstr>
      <vt:lpstr>车辆远程视频监控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2768</cp:revision>
  <cp:lastPrinted>2017-12-08T11:11:00Z</cp:lastPrinted>
  <dcterms:created xsi:type="dcterms:W3CDTF">2017-11-16T03:29:00Z</dcterms:created>
  <dcterms:modified xsi:type="dcterms:W3CDTF">2020-11-02T09:46:41Z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