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6" r:id="rId4"/>
    <p:sldId id="267" r:id="rId5"/>
    <p:sldId id="268" r:id="rId6"/>
    <p:sldId id="270" r:id="rId7"/>
    <p:sldId id="27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94F0E-6FBD-437B-ADF0-D5EF8B7FD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CB3174-C293-4517-A0AC-94277411F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AE60C-C07A-43FD-B900-97F30B60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3F006-1526-4EE7-9575-6D2DFE0E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0C48D-8366-4DFE-8D2A-A49122BD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85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847FC-DC3D-4E73-BE90-6B3F94DC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D2E9E-AC6C-4AA3-BB56-23272CA37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30262-B35F-471E-A7B1-261CBBDE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75BEC-0F78-4E51-B33F-AD52712C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F6699-D9E6-45B7-958A-B5DF8B18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88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802014-446A-4C69-9F28-EB07E2656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D2F741-298A-4D88-A052-6F494B403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31BD0-063B-40AC-931B-634883D4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3E3EC-90B8-47BC-8E88-60371E40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06944-309B-4963-A095-F965C70D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4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56B35-8154-4FEB-8944-CF73C981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FD419-DAD5-4E96-A78F-7779553A2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46780-D4F3-4641-B3BD-A1312718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7164E-F9F6-4A85-ADF1-4D12DC6B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131F4-5243-4050-A7D9-4E35F750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1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01CEE-64B6-4364-9145-5108DE4B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C4B86C-66EE-4F60-989C-3E06F6B4A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8C3E3-3509-44A1-85DD-D2474834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BF864-413C-43B1-9966-886D46BF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092DB-D3C1-4B7A-B395-DFCFD335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5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62C21-2595-407F-B8C2-5F0EE585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C0B3-2927-4658-93FA-6DA789B4A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3FD072-120C-4B4B-9405-E1C170A78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1C211-B6F9-42A6-857F-7A410704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212C7C-B341-46A9-B523-147897E5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F7AAEE-5C1A-4F13-B7AF-701478B0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58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33BF4-CA98-473A-8CFA-1F102213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E4EB0-8B3E-46B5-9A43-022808A6B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C5D99-57AD-40A7-B579-EA42EA64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B092E1-8C06-401C-A207-1F6E93E2F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E4CE2A-5DFF-46AA-AE88-1DEFFE339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BC798A-6C75-4D4F-A462-65AFC49C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BDBBB3-2481-47CB-8D82-73A36645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D5898A-0853-4542-A265-152D6DFA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4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46BBF-6950-4986-A283-0682900C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18177" cy="540482"/>
          </a:xfrm>
        </p:spPr>
        <p:txBody>
          <a:bodyPr>
            <a:normAutofit/>
          </a:bodyPr>
          <a:lstStyle>
            <a:lvl1pPr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A126AC-F93F-438F-A5B1-CFEF2C71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B4EAED-EC40-4ED5-8B9E-78482B08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2D688B-7C35-4DE9-BE53-0D0CB39C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7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24D879-C829-463E-93F6-669C94B6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0B62AA-9E80-4E73-B345-1CC3E1EC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D732FC-5C34-4FA9-834D-44B73A70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62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E9A63-D94F-498C-A360-7DBD9611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1ED2B-8A1D-4660-B7B6-2CD141B37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0E7638-02A2-4737-B41E-208FC7ED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9604F-7A50-4DE2-9B0F-314354B6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42B079-82D2-4E87-A274-E2511E0C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1FC4FA-5032-4A06-A9C1-E68F5CF9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8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8A9CB-577E-4242-984F-D5033BCF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0C38E6-ADBE-44F6-B1CF-7449B831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5C0487-3222-42CF-A0A3-7BE0DF63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2182BA-85FB-4553-9E98-CB14FA0A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AA0EF-9E37-405E-BD66-C74B6470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2631D-404F-4AFC-8F14-53714D78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2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00AB0A-3A6C-404D-B2E2-0755410D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9F7C15-45B0-459B-B3DD-61003EEB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2BEAA-A8FA-4666-A9A9-3B5BBFA17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34496-F2EC-49A6-8CB6-F62797DFC27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889CB-14AB-419F-A9F5-7F4BFECB6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4D017-342A-4220-B598-FCB91466D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3FF6B-AB85-49ED-9218-7BDD69E77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CPSP</a:t>
            </a:r>
            <a:r>
              <a:rPr lang="zh-CN" altLang="en-US" dirty="0"/>
              <a:t>技术架构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BEA4B7-734F-4E62-AC77-75DDAB577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2020/8/3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覃树才</a:t>
            </a:r>
          </a:p>
        </p:txBody>
      </p:sp>
    </p:spTree>
    <p:extLst>
      <p:ext uri="{BB962C8B-B14F-4D97-AF65-F5344CB8AC3E}">
        <p14:creationId xmlns:p14="http://schemas.microsoft.com/office/powerpoint/2010/main" val="67778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957A3-DE02-485E-9B18-BE56C871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CP/SP</a:t>
            </a:r>
            <a:r>
              <a:rPr lang="zh-CN" altLang="en-US" dirty="0"/>
              <a:t>服务概述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019FCC-BCA8-4631-A1DF-98F95FF0BCD3}"/>
              </a:ext>
            </a:extLst>
          </p:cNvPr>
          <p:cNvSpPr txBox="1"/>
          <p:nvPr/>
        </p:nvSpPr>
        <p:spPr>
          <a:xfrm>
            <a:off x="904188" y="1402124"/>
            <a:ext cx="75233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698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提供统一的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服务商变化对终端的影响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698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支持多种类型的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的接入，比如新闻，天气等；</a:t>
            </a:r>
          </a:p>
          <a:p>
            <a:pPr marL="285698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供应商的接入，比如提供新闻的同时有网易，腾讯等多家；</a:t>
            </a:r>
          </a:p>
          <a:p>
            <a:pPr marL="285698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故障动态转移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某家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出现问题时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，能自动切换到另一家；</a:t>
            </a:r>
          </a:p>
          <a:p>
            <a:pPr marL="285698" indent="-285750">
              <a:buFont typeface="Arial" panose="020B0604020202020204" pitchFamily="34" charset="0"/>
              <a:buChar char="•"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缓存，提高访问效率，即使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供应商服务不可用，也能提供不间断的服务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698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服务质量，使用情况的统计和监控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698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的供应商，策略等的管理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698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服务权限的控制，某些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需要付费后使用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74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>
            <a:extLst>
              <a:ext uri="{FF2B5EF4-FFF2-40B4-BE49-F238E27FC236}">
                <a16:creationId xmlns:a16="http://schemas.microsoft.com/office/drawing/2014/main" id="{C695C830-9D45-4B0F-9AA9-F0DEA8C2A3D1}"/>
              </a:ext>
            </a:extLst>
          </p:cNvPr>
          <p:cNvSpPr/>
          <p:nvPr/>
        </p:nvSpPr>
        <p:spPr>
          <a:xfrm>
            <a:off x="9805783" y="2134895"/>
            <a:ext cx="1085851" cy="159802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内容供应商</a:t>
            </a:r>
          </a:p>
        </p:txBody>
      </p:sp>
      <p:sp>
        <p:nvSpPr>
          <p:cNvPr id="67" name="标题 66">
            <a:extLst>
              <a:ext uri="{FF2B5EF4-FFF2-40B4-BE49-F238E27FC236}">
                <a16:creationId xmlns:a16="http://schemas.microsoft.com/office/drawing/2014/main" id="{5BBB5147-B8DA-487C-86D2-BE64706B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整体架构</a:t>
            </a:r>
          </a:p>
        </p:txBody>
      </p:sp>
      <p:sp>
        <p:nvSpPr>
          <p:cNvPr id="7" name="圆角矩形 49">
            <a:extLst>
              <a:ext uri="{FF2B5EF4-FFF2-40B4-BE49-F238E27FC236}">
                <a16:creationId xmlns:a16="http://schemas.microsoft.com/office/drawing/2014/main" id="{BDBE765D-B361-4C26-80BA-6ADCD473CA7E}"/>
              </a:ext>
            </a:extLst>
          </p:cNvPr>
          <p:cNvSpPr/>
          <p:nvPr/>
        </p:nvSpPr>
        <p:spPr>
          <a:xfrm>
            <a:off x="3402838" y="1771839"/>
            <a:ext cx="5213263" cy="3486481"/>
          </a:xfrm>
          <a:prstGeom prst="roundRect">
            <a:avLst>
              <a:gd name="adj" fmla="val 3187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400"/>
            <a:r>
              <a:rPr lang="zh-CN" altLang="en-US" sz="1200" b="1" dirty="0">
                <a:solidFill>
                  <a:srgbClr val="000000"/>
                </a:solidFill>
                <a:latin typeface="宋体"/>
              </a:rPr>
              <a:t>内容服务平台</a:t>
            </a:r>
          </a:p>
        </p:txBody>
      </p:sp>
      <p:sp>
        <p:nvSpPr>
          <p:cNvPr id="9" name="圆角矩形 57">
            <a:extLst>
              <a:ext uri="{FF2B5EF4-FFF2-40B4-BE49-F238E27FC236}">
                <a16:creationId xmlns:a16="http://schemas.microsoft.com/office/drawing/2014/main" id="{009AC401-5FA7-4FBE-B0FC-6E4F8582D6A2}"/>
              </a:ext>
            </a:extLst>
          </p:cNvPr>
          <p:cNvSpPr/>
          <p:nvPr/>
        </p:nvSpPr>
        <p:spPr>
          <a:xfrm>
            <a:off x="5495047" y="4493217"/>
            <a:ext cx="635314" cy="56970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000" kern="0" dirty="0">
                <a:solidFill>
                  <a:srgbClr val="FFFFFF"/>
                </a:solidFill>
                <a:latin typeface="微软雅黑"/>
              </a:rPr>
              <a:t>内容持久化</a:t>
            </a:r>
          </a:p>
        </p:txBody>
      </p:sp>
      <p:sp>
        <p:nvSpPr>
          <p:cNvPr id="10" name="圆角矩形 60">
            <a:extLst>
              <a:ext uri="{FF2B5EF4-FFF2-40B4-BE49-F238E27FC236}">
                <a16:creationId xmlns:a16="http://schemas.microsoft.com/office/drawing/2014/main" id="{E894F9EB-1B39-4776-B3B6-04A0B3F81077}"/>
              </a:ext>
            </a:extLst>
          </p:cNvPr>
          <p:cNvSpPr/>
          <p:nvPr/>
        </p:nvSpPr>
        <p:spPr>
          <a:xfrm>
            <a:off x="4645979" y="4493217"/>
            <a:ext cx="813461" cy="27066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000" kern="0" dirty="0">
                <a:solidFill>
                  <a:srgbClr val="FFFFFF"/>
                </a:solidFill>
                <a:latin typeface="微软雅黑"/>
              </a:rPr>
              <a:t>缓存服务</a:t>
            </a:r>
          </a:p>
        </p:txBody>
      </p:sp>
      <p:sp>
        <p:nvSpPr>
          <p:cNvPr id="11" name="圆角矩形 62">
            <a:extLst>
              <a:ext uri="{FF2B5EF4-FFF2-40B4-BE49-F238E27FC236}">
                <a16:creationId xmlns:a16="http://schemas.microsoft.com/office/drawing/2014/main" id="{9B1B161C-0B94-410A-A854-8A3FBF9BACB7}"/>
              </a:ext>
            </a:extLst>
          </p:cNvPr>
          <p:cNvSpPr/>
          <p:nvPr/>
        </p:nvSpPr>
        <p:spPr>
          <a:xfrm>
            <a:off x="5418741" y="2583241"/>
            <a:ext cx="748539" cy="995297"/>
          </a:xfrm>
          <a:prstGeom prst="roundRect">
            <a:avLst>
              <a:gd name="adj" fmla="val 9827"/>
            </a:avLst>
          </a:prstGeom>
          <a:gradFill rotWithShape="1">
            <a:gsLst>
              <a:gs pos="0">
                <a:sysClr val="windowText" lastClr="000000">
                  <a:satMod val="103000"/>
                  <a:lumMod val="102000"/>
                  <a:tint val="94000"/>
                </a:sysClr>
              </a:gs>
              <a:gs pos="50000">
                <a:sysClr val="windowText" lastClr="000000">
                  <a:satMod val="110000"/>
                  <a:lumMod val="100000"/>
                  <a:shade val="100000"/>
                </a:sysClr>
              </a:gs>
              <a:gs pos="100000">
                <a:sysClr val="windowText" lastClr="000000">
                  <a:lumMod val="99000"/>
                  <a:satMod val="120000"/>
                  <a:shade val="78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 defTabSz="914400"/>
            <a:r>
              <a:rPr lang="en-US" altLang="zh-CN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服务代理</a:t>
            </a:r>
            <a:endParaRPr lang="en-US" altLang="zh-CN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63">
            <a:extLst>
              <a:ext uri="{FF2B5EF4-FFF2-40B4-BE49-F238E27FC236}">
                <a16:creationId xmlns:a16="http://schemas.microsoft.com/office/drawing/2014/main" id="{2899494D-7E04-456A-8795-405FCA770CF5}"/>
              </a:ext>
            </a:extLst>
          </p:cNvPr>
          <p:cNvSpPr/>
          <p:nvPr/>
        </p:nvSpPr>
        <p:spPr>
          <a:xfrm>
            <a:off x="6904716" y="2585092"/>
            <a:ext cx="1367084" cy="290892"/>
          </a:xfrm>
          <a:prstGeom prst="roundRect">
            <a:avLst>
              <a:gd name="adj" fmla="val 10348"/>
            </a:avLst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CN" sz="1000" dirty="0">
                <a:solidFill>
                  <a:prstClr val="white"/>
                </a:solidFill>
                <a:latin typeface="宋体"/>
              </a:rPr>
              <a:t>CP</a:t>
            </a:r>
            <a:r>
              <a:rPr lang="zh-CN" altLang="en-US" sz="1000" dirty="0">
                <a:solidFill>
                  <a:prstClr val="white"/>
                </a:solidFill>
                <a:latin typeface="宋体"/>
              </a:rPr>
              <a:t>服务适配转换实现</a:t>
            </a:r>
          </a:p>
        </p:txBody>
      </p:sp>
      <p:cxnSp>
        <p:nvCxnSpPr>
          <p:cNvPr id="19" name="肘形连接符 74">
            <a:extLst>
              <a:ext uri="{FF2B5EF4-FFF2-40B4-BE49-F238E27FC236}">
                <a16:creationId xmlns:a16="http://schemas.microsoft.com/office/drawing/2014/main" id="{C7F33662-E172-4F52-9B58-216946E0E50B}"/>
              </a:ext>
            </a:extLst>
          </p:cNvPr>
          <p:cNvCxnSpPr>
            <a:cxnSpLocks/>
            <a:stCxn id="193" idx="0"/>
            <a:endCxn id="33" idx="2"/>
          </p:cNvCxnSpPr>
          <p:nvPr/>
        </p:nvCxnSpPr>
        <p:spPr>
          <a:xfrm rot="5400000" flipH="1" flipV="1">
            <a:off x="812213" y="1822230"/>
            <a:ext cx="1350880" cy="73549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0" name="圆角矩形 75">
            <a:extLst>
              <a:ext uri="{FF2B5EF4-FFF2-40B4-BE49-F238E27FC236}">
                <a16:creationId xmlns:a16="http://schemas.microsoft.com/office/drawing/2014/main" id="{5FBD7653-2EF5-499C-A470-45DBD76153B3}"/>
              </a:ext>
            </a:extLst>
          </p:cNvPr>
          <p:cNvSpPr/>
          <p:nvPr/>
        </p:nvSpPr>
        <p:spPr>
          <a:xfrm>
            <a:off x="4641709" y="4817417"/>
            <a:ext cx="817325" cy="24606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000" kern="0" dirty="0">
                <a:solidFill>
                  <a:srgbClr val="FFFFFF"/>
                </a:solidFill>
                <a:latin typeface="微软雅黑"/>
              </a:rPr>
              <a:t>访问日志</a:t>
            </a:r>
          </a:p>
        </p:txBody>
      </p:sp>
      <p:sp>
        <p:nvSpPr>
          <p:cNvPr id="21" name="圆角矩形 76">
            <a:extLst>
              <a:ext uri="{FF2B5EF4-FFF2-40B4-BE49-F238E27FC236}">
                <a16:creationId xmlns:a16="http://schemas.microsoft.com/office/drawing/2014/main" id="{B3EE321E-1D03-4A8B-8B07-BA06B1939AA3}"/>
              </a:ext>
            </a:extLst>
          </p:cNvPr>
          <p:cNvSpPr/>
          <p:nvPr/>
        </p:nvSpPr>
        <p:spPr>
          <a:xfrm>
            <a:off x="6175031" y="4822816"/>
            <a:ext cx="757510" cy="24550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000" kern="0" dirty="0">
                <a:solidFill>
                  <a:srgbClr val="FFFFFF"/>
                </a:solidFill>
                <a:latin typeface="微软雅黑"/>
              </a:rPr>
              <a:t>访问监控</a:t>
            </a:r>
          </a:p>
        </p:txBody>
      </p:sp>
      <p:sp>
        <p:nvSpPr>
          <p:cNvPr id="22" name="圆角矩形 77">
            <a:extLst>
              <a:ext uri="{FF2B5EF4-FFF2-40B4-BE49-F238E27FC236}">
                <a16:creationId xmlns:a16="http://schemas.microsoft.com/office/drawing/2014/main" id="{2ACA42C8-7320-499B-924C-00B84D2D2571}"/>
              </a:ext>
            </a:extLst>
          </p:cNvPr>
          <p:cNvSpPr/>
          <p:nvPr/>
        </p:nvSpPr>
        <p:spPr>
          <a:xfrm>
            <a:off x="2552632" y="2573125"/>
            <a:ext cx="324638" cy="1040792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200" dirty="0">
                <a:solidFill>
                  <a:prstClr val="white"/>
                </a:solidFill>
                <a:latin typeface="宋体"/>
              </a:rPr>
              <a:t>接入网关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BCCBEC9-906C-4D03-8EC0-74FF97ECD9DD}"/>
              </a:ext>
            </a:extLst>
          </p:cNvPr>
          <p:cNvCxnSpPr>
            <a:cxnSpLocks/>
            <a:stCxn id="193" idx="3"/>
            <a:endCxn id="32" idx="2"/>
          </p:cNvCxnSpPr>
          <p:nvPr/>
        </p:nvCxnSpPr>
        <p:spPr>
          <a:xfrm>
            <a:off x="1401616" y="3088754"/>
            <a:ext cx="319291" cy="5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5" name="圆角矩形 80">
            <a:extLst>
              <a:ext uri="{FF2B5EF4-FFF2-40B4-BE49-F238E27FC236}">
                <a16:creationId xmlns:a16="http://schemas.microsoft.com/office/drawing/2014/main" id="{EC72016D-23FF-43DD-93F5-2000C71CD4CF}"/>
              </a:ext>
            </a:extLst>
          </p:cNvPr>
          <p:cNvSpPr/>
          <p:nvPr/>
        </p:nvSpPr>
        <p:spPr>
          <a:xfrm>
            <a:off x="6175031" y="4498616"/>
            <a:ext cx="757510" cy="27066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000" kern="0" dirty="0">
                <a:solidFill>
                  <a:srgbClr val="FFFFFF"/>
                </a:solidFill>
                <a:latin typeface="微软雅黑"/>
              </a:rPr>
              <a:t>服务配置</a:t>
            </a:r>
          </a:p>
        </p:txBody>
      </p:sp>
      <p:sp>
        <p:nvSpPr>
          <p:cNvPr id="32" name="云形 31">
            <a:extLst>
              <a:ext uri="{FF2B5EF4-FFF2-40B4-BE49-F238E27FC236}">
                <a16:creationId xmlns:a16="http://schemas.microsoft.com/office/drawing/2014/main" id="{C973449F-A9B7-4589-AF84-68C86AF9CDFF}"/>
              </a:ext>
            </a:extLst>
          </p:cNvPr>
          <p:cNvSpPr/>
          <p:nvPr/>
        </p:nvSpPr>
        <p:spPr>
          <a:xfrm>
            <a:off x="1719255" y="2889918"/>
            <a:ext cx="532567" cy="409555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000" kern="0">
                <a:solidFill>
                  <a:srgbClr val="000000"/>
                </a:solidFill>
              </a:rPr>
              <a:t>私网</a:t>
            </a:r>
            <a:r>
              <a:rPr lang="en-US" altLang="zh-CN" sz="1000" kern="0">
                <a:solidFill>
                  <a:srgbClr val="000000"/>
                </a:solidFill>
              </a:rPr>
              <a:t>APN</a:t>
            </a:r>
            <a:endParaRPr lang="zh-CN" altLang="en-US" sz="1000" kern="0" dirty="0">
              <a:solidFill>
                <a:srgbClr val="000000"/>
              </a:solidFill>
            </a:endParaRPr>
          </a:p>
        </p:txBody>
      </p:sp>
      <p:sp>
        <p:nvSpPr>
          <p:cNvPr id="33" name="云形 32">
            <a:extLst>
              <a:ext uri="{FF2B5EF4-FFF2-40B4-BE49-F238E27FC236}">
                <a16:creationId xmlns:a16="http://schemas.microsoft.com/office/drawing/2014/main" id="{E9E77016-F914-4E4C-8370-8D82EA54CA7B}"/>
              </a:ext>
            </a:extLst>
          </p:cNvPr>
          <p:cNvSpPr/>
          <p:nvPr/>
        </p:nvSpPr>
        <p:spPr>
          <a:xfrm>
            <a:off x="1853746" y="1328373"/>
            <a:ext cx="532567" cy="372323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000" kern="0" dirty="0">
                <a:solidFill>
                  <a:srgbClr val="000000"/>
                </a:solidFill>
              </a:rPr>
              <a:t>公网</a:t>
            </a:r>
            <a:r>
              <a:rPr lang="en-US" altLang="zh-CN" sz="1000" kern="0" dirty="0">
                <a:solidFill>
                  <a:srgbClr val="000000"/>
                </a:solidFill>
              </a:rPr>
              <a:t>APN</a:t>
            </a:r>
            <a:endParaRPr lang="zh-CN" altLang="en-US" sz="1000" kern="0" dirty="0">
              <a:solidFill>
                <a:srgbClr val="000000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D157549-02E6-4F53-8D0C-798DF872160B}"/>
              </a:ext>
            </a:extLst>
          </p:cNvPr>
          <p:cNvCxnSpPr>
            <a:stCxn id="32" idx="0"/>
            <a:endCxn id="22" idx="1"/>
          </p:cNvCxnSpPr>
          <p:nvPr/>
        </p:nvCxnSpPr>
        <p:spPr>
          <a:xfrm flipV="1">
            <a:off x="2251378" y="3093521"/>
            <a:ext cx="301254" cy="117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42F542B-957F-4F97-8DD0-CD23901CB78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2877270" y="3080890"/>
            <a:ext cx="2541471" cy="1263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肘形连接符 22">
            <a:extLst>
              <a:ext uri="{FF2B5EF4-FFF2-40B4-BE49-F238E27FC236}">
                <a16:creationId xmlns:a16="http://schemas.microsoft.com/office/drawing/2014/main" id="{DD470940-2421-4E71-8046-825487FC4580}"/>
              </a:ext>
            </a:extLst>
          </p:cNvPr>
          <p:cNvCxnSpPr>
            <a:cxnSpLocks/>
            <a:stCxn id="33" idx="0"/>
            <a:endCxn id="115" idx="0"/>
          </p:cNvCxnSpPr>
          <p:nvPr/>
        </p:nvCxnSpPr>
        <p:spPr>
          <a:xfrm>
            <a:off x="2385869" y="1514535"/>
            <a:ext cx="7962840" cy="62036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42" name="圆角矩形 88">
            <a:extLst>
              <a:ext uri="{FF2B5EF4-FFF2-40B4-BE49-F238E27FC236}">
                <a16:creationId xmlns:a16="http://schemas.microsoft.com/office/drawing/2014/main" id="{15FFE9FC-5FD2-4881-B36A-F289B431B8C6}"/>
              </a:ext>
            </a:extLst>
          </p:cNvPr>
          <p:cNvSpPr/>
          <p:nvPr/>
        </p:nvSpPr>
        <p:spPr>
          <a:xfrm>
            <a:off x="9958183" y="2585092"/>
            <a:ext cx="833271" cy="29089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algn="ctr"/>
            <a:r>
              <a:rPr lang="zh-CN" altLang="en-US" sz="1000" b="1" kern="0" dirty="0">
                <a:solidFill>
                  <a:schemeClr val="bg1"/>
                </a:solidFill>
                <a:latin typeface="微软雅黑"/>
                <a:sym typeface="Helvetica"/>
              </a:rPr>
              <a:t>酷我音乐</a:t>
            </a:r>
          </a:p>
        </p:txBody>
      </p:sp>
      <p:sp>
        <p:nvSpPr>
          <p:cNvPr id="43" name="圆角矩形 89">
            <a:extLst>
              <a:ext uri="{FF2B5EF4-FFF2-40B4-BE49-F238E27FC236}">
                <a16:creationId xmlns:a16="http://schemas.microsoft.com/office/drawing/2014/main" id="{AA2A0A51-6461-40E6-A4D3-D1E623254504}"/>
              </a:ext>
            </a:extLst>
          </p:cNvPr>
          <p:cNvSpPr/>
          <p:nvPr/>
        </p:nvSpPr>
        <p:spPr>
          <a:xfrm>
            <a:off x="9949822" y="3287019"/>
            <a:ext cx="833271" cy="29089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algn="ctr"/>
            <a:r>
              <a:rPr lang="en-US" altLang="zh-CN" sz="1000" b="1" kern="0" dirty="0">
                <a:solidFill>
                  <a:schemeClr val="bg1"/>
                </a:solidFill>
                <a:latin typeface="微软雅黑"/>
                <a:sym typeface="Helvetica"/>
              </a:rPr>
              <a:t>……</a:t>
            </a:r>
            <a:endParaRPr lang="zh-CN" altLang="en-US" sz="1000" b="1" kern="0" dirty="0">
              <a:solidFill>
                <a:schemeClr val="bg1"/>
              </a:solidFill>
              <a:latin typeface="微软雅黑"/>
              <a:sym typeface="Helvetica"/>
            </a:endParaRPr>
          </a:p>
        </p:txBody>
      </p:sp>
      <p:sp>
        <p:nvSpPr>
          <p:cNvPr id="44" name="圆角矩形 90">
            <a:extLst>
              <a:ext uri="{FF2B5EF4-FFF2-40B4-BE49-F238E27FC236}">
                <a16:creationId xmlns:a16="http://schemas.microsoft.com/office/drawing/2014/main" id="{52E4FD8A-1254-4877-BECC-AD71DC1DF47F}"/>
              </a:ext>
            </a:extLst>
          </p:cNvPr>
          <p:cNvSpPr/>
          <p:nvPr/>
        </p:nvSpPr>
        <p:spPr>
          <a:xfrm>
            <a:off x="9949822" y="2927605"/>
            <a:ext cx="833271" cy="29089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algn="ctr"/>
            <a:r>
              <a:rPr lang="zh-CN" altLang="en-US" sz="1000" b="1" kern="0" dirty="0">
                <a:solidFill>
                  <a:schemeClr val="bg1"/>
                </a:solidFill>
                <a:latin typeface="微软雅黑"/>
                <a:sym typeface="Helvetica"/>
              </a:rPr>
              <a:t>腾讯新闻</a:t>
            </a:r>
          </a:p>
        </p:txBody>
      </p:sp>
      <p:sp>
        <p:nvSpPr>
          <p:cNvPr id="54" name="圆角矩形 103">
            <a:extLst>
              <a:ext uri="{FF2B5EF4-FFF2-40B4-BE49-F238E27FC236}">
                <a16:creationId xmlns:a16="http://schemas.microsoft.com/office/drawing/2014/main" id="{35F71869-C43C-48EA-B58B-0D6B074AA0A5}"/>
              </a:ext>
            </a:extLst>
          </p:cNvPr>
          <p:cNvSpPr/>
          <p:nvPr/>
        </p:nvSpPr>
        <p:spPr>
          <a:xfrm>
            <a:off x="2107546" y="5576893"/>
            <a:ext cx="1220883" cy="878157"/>
          </a:xfrm>
          <a:prstGeom prst="roundRect">
            <a:avLst>
              <a:gd name="adj" fmla="val 9447"/>
            </a:avLst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400"/>
            <a:r>
              <a:rPr lang="zh-CN" altLang="en-US" sz="1200" dirty="0">
                <a:solidFill>
                  <a:srgbClr val="000000"/>
                </a:solidFill>
                <a:latin typeface="宋体"/>
              </a:rPr>
              <a:t>安全服务</a:t>
            </a:r>
            <a:endParaRPr lang="en-US" altLang="zh-CN" sz="1200" dirty="0">
              <a:solidFill>
                <a:srgbClr val="000000"/>
              </a:solidFill>
              <a:latin typeface="宋体"/>
            </a:endParaRPr>
          </a:p>
          <a:p>
            <a:pPr algn="ctr" defTabSz="914400"/>
            <a:endParaRPr lang="en-US" altLang="zh-CN" sz="1200" dirty="0">
              <a:solidFill>
                <a:srgbClr val="000000"/>
              </a:solidFill>
              <a:latin typeface="宋体"/>
            </a:endParaRPr>
          </a:p>
          <a:p>
            <a:pPr algn="ctr" defTabSz="914400"/>
            <a:endParaRPr lang="zh-CN" altLang="en-US" sz="1200" dirty="0">
              <a:solidFill>
                <a:srgbClr val="000000"/>
              </a:solidFill>
              <a:latin typeface="宋体"/>
              <a:sym typeface="Helvetica"/>
            </a:endParaRPr>
          </a:p>
        </p:txBody>
      </p:sp>
      <p:cxnSp>
        <p:nvCxnSpPr>
          <p:cNvPr id="57" name="肘形连接符 111">
            <a:extLst>
              <a:ext uri="{FF2B5EF4-FFF2-40B4-BE49-F238E27FC236}">
                <a16:creationId xmlns:a16="http://schemas.microsoft.com/office/drawing/2014/main" id="{DAE7D3C8-64BE-4647-A995-689B8394629D}"/>
              </a:ext>
            </a:extLst>
          </p:cNvPr>
          <p:cNvCxnSpPr>
            <a:cxnSpLocks/>
            <a:stCxn id="22" idx="2"/>
            <a:endCxn id="54" idx="0"/>
          </p:cNvCxnSpPr>
          <p:nvPr/>
        </p:nvCxnSpPr>
        <p:spPr>
          <a:xfrm rot="16200000" flipH="1">
            <a:off x="1734981" y="4593886"/>
            <a:ext cx="1962976" cy="303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" name="圆角矩形 118">
            <a:extLst>
              <a:ext uri="{FF2B5EF4-FFF2-40B4-BE49-F238E27FC236}">
                <a16:creationId xmlns:a16="http://schemas.microsoft.com/office/drawing/2014/main" id="{D65FC088-6EE5-412C-AFA6-A23043A2D7AC}"/>
              </a:ext>
            </a:extLst>
          </p:cNvPr>
          <p:cNvSpPr/>
          <p:nvPr/>
        </p:nvSpPr>
        <p:spPr>
          <a:xfrm>
            <a:off x="6266138" y="5578573"/>
            <a:ext cx="2214100" cy="904495"/>
          </a:xfrm>
          <a:prstGeom prst="roundRect">
            <a:avLst>
              <a:gd name="adj" fmla="val 9447"/>
            </a:avLst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400"/>
            <a:r>
              <a:rPr lang="en-US" altLang="zh-CN" sz="1200" dirty="0">
                <a:solidFill>
                  <a:srgbClr val="000000"/>
                </a:solidFill>
                <a:latin typeface="宋体"/>
              </a:rPr>
              <a:t>CPSP</a:t>
            </a:r>
            <a:r>
              <a:rPr lang="zh-CN" altLang="en-US" sz="1200" dirty="0">
                <a:solidFill>
                  <a:srgbClr val="000000"/>
                </a:solidFill>
                <a:latin typeface="宋体"/>
              </a:rPr>
              <a:t>管理平台</a:t>
            </a:r>
          </a:p>
          <a:p>
            <a:pPr algn="ctr" defTabSz="914400"/>
            <a:endParaRPr lang="zh-CN" altLang="en-US" sz="1200" dirty="0">
              <a:solidFill>
                <a:srgbClr val="000000"/>
              </a:solidFill>
              <a:latin typeface="宋体"/>
              <a:sym typeface="Helvetica"/>
            </a:endParaRPr>
          </a:p>
        </p:txBody>
      </p:sp>
      <p:sp>
        <p:nvSpPr>
          <p:cNvPr id="59" name="圆角矩形 119">
            <a:extLst>
              <a:ext uri="{FF2B5EF4-FFF2-40B4-BE49-F238E27FC236}">
                <a16:creationId xmlns:a16="http://schemas.microsoft.com/office/drawing/2014/main" id="{1354F262-E960-4F3D-B529-75E3BD83A744}"/>
              </a:ext>
            </a:extLst>
          </p:cNvPr>
          <p:cNvSpPr/>
          <p:nvPr/>
        </p:nvSpPr>
        <p:spPr>
          <a:xfrm>
            <a:off x="6332482" y="5908632"/>
            <a:ext cx="1003717" cy="206877"/>
          </a:xfrm>
          <a:prstGeom prst="roundRect">
            <a:avLst>
              <a:gd name="adj" fmla="val 5540"/>
            </a:avLst>
          </a:prstGeom>
          <a:ln w="12700" cap="flat" cmpd="sng" algn="ctr">
            <a:solidFill>
              <a:srgbClr val="72808A"/>
            </a:solidFill>
            <a:prstDash val="solid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000" kern="0" dirty="0">
                <a:solidFill>
                  <a:srgbClr val="000000"/>
                </a:solidFill>
                <a:latin typeface="微软雅黑"/>
              </a:rPr>
              <a:t>供应商管理</a:t>
            </a:r>
            <a:endParaRPr lang="en-US" altLang="zh-CN" sz="1000" kern="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0" name="圆角矩形 120">
            <a:extLst>
              <a:ext uri="{FF2B5EF4-FFF2-40B4-BE49-F238E27FC236}">
                <a16:creationId xmlns:a16="http://schemas.microsoft.com/office/drawing/2014/main" id="{9E56D716-D9ED-4052-A093-927E02D48D00}"/>
              </a:ext>
            </a:extLst>
          </p:cNvPr>
          <p:cNvSpPr/>
          <p:nvPr/>
        </p:nvSpPr>
        <p:spPr>
          <a:xfrm>
            <a:off x="7397665" y="5908632"/>
            <a:ext cx="1003717" cy="206877"/>
          </a:xfrm>
          <a:prstGeom prst="roundRect">
            <a:avLst>
              <a:gd name="adj" fmla="val 5540"/>
            </a:avLst>
          </a:prstGeom>
          <a:ln w="12700" cap="flat" cmpd="sng" algn="ctr">
            <a:solidFill>
              <a:srgbClr val="72808A"/>
            </a:solidFill>
            <a:prstDash val="solid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000" kern="0">
                <a:solidFill>
                  <a:srgbClr val="000000"/>
                </a:solidFill>
                <a:latin typeface="微软雅黑"/>
              </a:rPr>
              <a:t>服务供应商切换</a:t>
            </a:r>
            <a:endParaRPr lang="en-US" altLang="zh-CN" sz="1000" kern="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2" name="圆角矩形 127">
            <a:extLst>
              <a:ext uri="{FF2B5EF4-FFF2-40B4-BE49-F238E27FC236}">
                <a16:creationId xmlns:a16="http://schemas.microsoft.com/office/drawing/2014/main" id="{1CF51F2A-79CE-4D88-961F-37F75DC85837}"/>
              </a:ext>
            </a:extLst>
          </p:cNvPr>
          <p:cNvSpPr/>
          <p:nvPr/>
        </p:nvSpPr>
        <p:spPr>
          <a:xfrm>
            <a:off x="6330673" y="6213063"/>
            <a:ext cx="1003717" cy="206877"/>
          </a:xfrm>
          <a:prstGeom prst="roundRect">
            <a:avLst>
              <a:gd name="adj" fmla="val 5540"/>
            </a:avLst>
          </a:prstGeom>
          <a:ln w="12700" cap="flat" cmpd="sng" algn="ctr">
            <a:solidFill>
              <a:srgbClr val="72808A"/>
            </a:solidFill>
            <a:prstDash val="solid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000" kern="0">
                <a:solidFill>
                  <a:srgbClr val="000000"/>
                </a:solidFill>
                <a:latin typeface="微软雅黑"/>
              </a:rPr>
              <a:t>策略管理</a:t>
            </a:r>
            <a:endParaRPr lang="en-US" altLang="zh-CN" sz="1000" kern="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3" name="圆角矩形 128">
            <a:extLst>
              <a:ext uri="{FF2B5EF4-FFF2-40B4-BE49-F238E27FC236}">
                <a16:creationId xmlns:a16="http://schemas.microsoft.com/office/drawing/2014/main" id="{3100EBF7-05A2-4A62-8BDC-C444BD82BEB9}"/>
              </a:ext>
            </a:extLst>
          </p:cNvPr>
          <p:cNvSpPr/>
          <p:nvPr/>
        </p:nvSpPr>
        <p:spPr>
          <a:xfrm>
            <a:off x="7395856" y="6213063"/>
            <a:ext cx="1003717" cy="206877"/>
          </a:xfrm>
          <a:prstGeom prst="roundRect">
            <a:avLst>
              <a:gd name="adj" fmla="val 5540"/>
            </a:avLst>
          </a:prstGeom>
          <a:ln w="12700" cap="flat" cmpd="sng" algn="ctr">
            <a:solidFill>
              <a:srgbClr val="72808A"/>
            </a:solidFill>
            <a:prstDash val="solid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zh-CN" sz="1000" kern="0">
                <a:solidFill>
                  <a:srgbClr val="000000"/>
                </a:solidFill>
                <a:latin typeface="微软雅黑"/>
              </a:rPr>
              <a:t>CP</a:t>
            </a:r>
            <a:r>
              <a:rPr lang="zh-CN" altLang="en-US" sz="1000" kern="0">
                <a:solidFill>
                  <a:srgbClr val="000000"/>
                </a:solidFill>
                <a:latin typeface="微软雅黑"/>
              </a:rPr>
              <a:t>服务监控</a:t>
            </a:r>
            <a:r>
              <a:rPr lang="en-US" altLang="zh-CN" sz="1000" kern="0">
                <a:solidFill>
                  <a:srgbClr val="000000"/>
                </a:solidFill>
                <a:latin typeface="微软雅黑"/>
              </a:rPr>
              <a:t>…</a:t>
            </a:r>
            <a:endParaRPr lang="en-US" altLang="zh-CN" sz="1000" kern="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73F17D5-AA84-4347-80B7-0D39BD16FA22}"/>
              </a:ext>
            </a:extLst>
          </p:cNvPr>
          <p:cNvSpPr txBox="1"/>
          <p:nvPr/>
        </p:nvSpPr>
        <p:spPr>
          <a:xfrm>
            <a:off x="2804732" y="1296530"/>
            <a:ext cx="173124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lang="zh-CN" altLang="en-US" sz="1000" kern="0" dirty="0">
                <a:solidFill>
                  <a:srgbClr val="000000"/>
                </a:solidFill>
                <a:latin typeface="宋体"/>
              </a:rPr>
              <a:t>大流量媒体（音乐，视频</a:t>
            </a:r>
            <a:r>
              <a:rPr lang="en-US" altLang="zh-CN" sz="1000" kern="0" dirty="0">
                <a:solidFill>
                  <a:srgbClr val="000000"/>
                </a:solidFill>
                <a:latin typeface="宋体"/>
              </a:rPr>
              <a:t>,…</a:t>
            </a:r>
            <a:r>
              <a:rPr lang="zh-CN" altLang="en-US" sz="1000" kern="0" dirty="0">
                <a:solidFill>
                  <a:srgbClr val="000000"/>
                </a:solidFill>
                <a:latin typeface="宋体"/>
              </a:rPr>
              <a:t>）</a:t>
            </a: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55F54E0-AE10-45A3-851E-09B0CB4591B9}"/>
              </a:ext>
            </a:extLst>
          </p:cNvPr>
          <p:cNvSpPr/>
          <p:nvPr/>
        </p:nvSpPr>
        <p:spPr>
          <a:xfrm>
            <a:off x="4609391" y="4316743"/>
            <a:ext cx="2370008" cy="84421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B669A9C8-5195-4055-B502-F53C3C3F9FE0}"/>
              </a:ext>
            </a:extLst>
          </p:cNvPr>
          <p:cNvCxnSpPr>
            <a:cxnSpLocks/>
            <a:stCxn id="11" idx="2"/>
            <a:endCxn id="152" idx="0"/>
          </p:cNvCxnSpPr>
          <p:nvPr/>
        </p:nvCxnSpPr>
        <p:spPr>
          <a:xfrm>
            <a:off x="5793011" y="3578538"/>
            <a:ext cx="1384" cy="73820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7" name="圆角矩形 119">
            <a:extLst>
              <a:ext uri="{FF2B5EF4-FFF2-40B4-BE49-F238E27FC236}">
                <a16:creationId xmlns:a16="http://schemas.microsoft.com/office/drawing/2014/main" id="{10FD4FC1-12F3-4988-A2BA-61B324FF526A}"/>
              </a:ext>
            </a:extLst>
          </p:cNvPr>
          <p:cNvSpPr/>
          <p:nvPr/>
        </p:nvSpPr>
        <p:spPr>
          <a:xfrm>
            <a:off x="2230593" y="5978913"/>
            <a:ext cx="1003717" cy="206877"/>
          </a:xfrm>
          <a:prstGeom prst="roundRect">
            <a:avLst>
              <a:gd name="adj" fmla="val 5540"/>
            </a:avLst>
          </a:prstGeom>
          <a:ln w="12700" cap="flat" cmpd="sng" algn="ctr">
            <a:solidFill>
              <a:srgbClr val="72808A"/>
            </a:solidFill>
            <a:prstDash val="solid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000" kern="0" dirty="0">
                <a:solidFill>
                  <a:srgbClr val="000000"/>
                </a:solidFill>
                <a:latin typeface="微软雅黑"/>
              </a:rPr>
              <a:t>登录认证服务</a:t>
            </a:r>
            <a:endParaRPr lang="en-US" altLang="zh-CN" sz="1000" kern="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70" name="流程图: 磁盘 169">
            <a:extLst>
              <a:ext uri="{FF2B5EF4-FFF2-40B4-BE49-F238E27FC236}">
                <a16:creationId xmlns:a16="http://schemas.microsoft.com/office/drawing/2014/main" id="{905FC036-0BEB-4DB1-A8ED-CD4430408B8F}"/>
              </a:ext>
            </a:extLst>
          </p:cNvPr>
          <p:cNvSpPr/>
          <p:nvPr/>
        </p:nvSpPr>
        <p:spPr>
          <a:xfrm>
            <a:off x="5424547" y="5404845"/>
            <a:ext cx="752360" cy="218532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4DF1993C-66ED-440E-805A-92982B28E454}"/>
              </a:ext>
            </a:extLst>
          </p:cNvPr>
          <p:cNvCxnSpPr>
            <a:cxnSpLocks/>
            <a:stCxn id="152" idx="2"/>
            <a:endCxn id="170" idx="1"/>
          </p:cNvCxnSpPr>
          <p:nvPr/>
        </p:nvCxnSpPr>
        <p:spPr>
          <a:xfrm>
            <a:off x="5794395" y="5160955"/>
            <a:ext cx="6332" cy="243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圆角矩形 118">
            <a:extLst>
              <a:ext uri="{FF2B5EF4-FFF2-40B4-BE49-F238E27FC236}">
                <a16:creationId xmlns:a16="http://schemas.microsoft.com/office/drawing/2014/main" id="{463A4B9E-3DE4-4A11-93C4-D86A0401A83D}"/>
              </a:ext>
            </a:extLst>
          </p:cNvPr>
          <p:cNvSpPr/>
          <p:nvPr/>
        </p:nvSpPr>
        <p:spPr>
          <a:xfrm>
            <a:off x="4626800" y="5893110"/>
            <a:ext cx="845463" cy="288201"/>
          </a:xfrm>
          <a:prstGeom prst="roundRect">
            <a:avLst>
              <a:gd name="adj" fmla="val 9447"/>
            </a:avLst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200" dirty="0">
                <a:solidFill>
                  <a:srgbClr val="000000"/>
                </a:solidFill>
                <a:latin typeface="宋体"/>
              </a:rPr>
              <a:t>日志数据</a:t>
            </a:r>
            <a:endParaRPr lang="zh-CN" altLang="en-US" sz="1200" dirty="0">
              <a:solidFill>
                <a:srgbClr val="000000"/>
              </a:solidFill>
              <a:latin typeface="宋体"/>
              <a:sym typeface="Helvetica"/>
            </a:endParaRPr>
          </a:p>
        </p:txBody>
      </p: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7134DB85-5E4E-413C-833A-EB5776957ED2}"/>
              </a:ext>
            </a:extLst>
          </p:cNvPr>
          <p:cNvCxnSpPr>
            <a:cxnSpLocks/>
            <a:stCxn id="20" idx="2"/>
            <a:endCxn id="174" idx="0"/>
          </p:cNvCxnSpPr>
          <p:nvPr/>
        </p:nvCxnSpPr>
        <p:spPr>
          <a:xfrm rot="5400000">
            <a:off x="4635136" y="5477874"/>
            <a:ext cx="829632" cy="84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D569E761-C5B8-45B1-958B-04B232929DC2}"/>
              </a:ext>
            </a:extLst>
          </p:cNvPr>
          <p:cNvCxnSpPr>
            <a:cxnSpLocks/>
            <a:stCxn id="58" idx="0"/>
            <a:endCxn id="152" idx="3"/>
          </p:cNvCxnSpPr>
          <p:nvPr/>
        </p:nvCxnSpPr>
        <p:spPr>
          <a:xfrm rot="16200000" flipV="1">
            <a:off x="6756432" y="4961816"/>
            <a:ext cx="839724" cy="393789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590A2424-61B1-4BBD-966C-6AF4E687DEB5}"/>
              </a:ext>
            </a:extLst>
          </p:cNvPr>
          <p:cNvCxnSpPr>
            <a:cxnSpLocks/>
            <a:stCxn id="58" idx="1"/>
            <a:endCxn id="174" idx="3"/>
          </p:cNvCxnSpPr>
          <p:nvPr/>
        </p:nvCxnSpPr>
        <p:spPr>
          <a:xfrm flipH="1">
            <a:off x="5472263" y="6030821"/>
            <a:ext cx="793875" cy="63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93" name="图片 192">
            <a:extLst>
              <a:ext uri="{FF2B5EF4-FFF2-40B4-BE49-F238E27FC236}">
                <a16:creationId xmlns:a16="http://schemas.microsoft.com/office/drawing/2014/main" id="{D5333002-B6A4-4A5E-8AE5-08C9A5C6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65415"/>
            <a:ext cx="563417" cy="446677"/>
          </a:xfrm>
          <a:prstGeom prst="rect">
            <a:avLst/>
          </a:prstGeom>
        </p:spPr>
      </p:pic>
      <p:sp>
        <p:nvSpPr>
          <p:cNvPr id="203" name="云形 202">
            <a:extLst>
              <a:ext uri="{FF2B5EF4-FFF2-40B4-BE49-F238E27FC236}">
                <a16:creationId xmlns:a16="http://schemas.microsoft.com/office/drawing/2014/main" id="{910B3AD8-6749-4DFA-A081-CB649F3A5ED8}"/>
              </a:ext>
            </a:extLst>
          </p:cNvPr>
          <p:cNvSpPr/>
          <p:nvPr/>
        </p:nvSpPr>
        <p:spPr>
          <a:xfrm>
            <a:off x="8922809" y="2534574"/>
            <a:ext cx="470240" cy="1131175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kern="0" dirty="0">
                <a:solidFill>
                  <a:srgbClr val="000000"/>
                </a:solidFill>
              </a:rPr>
              <a:t>公网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837A01FC-7372-4430-86D9-308740D6A3BD}"/>
              </a:ext>
            </a:extLst>
          </p:cNvPr>
          <p:cNvCxnSpPr>
            <a:cxnSpLocks/>
            <a:stCxn id="12" idx="0"/>
            <a:endCxn id="110" idx="0"/>
          </p:cNvCxnSpPr>
          <p:nvPr/>
        </p:nvCxnSpPr>
        <p:spPr>
          <a:xfrm rot="16200000" flipV="1">
            <a:off x="5692088" y="688921"/>
            <a:ext cx="171644" cy="3620697"/>
          </a:xfrm>
          <a:prstGeom prst="bentConnector3">
            <a:avLst>
              <a:gd name="adj1" fmla="val 2331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对话气泡: 圆角矩形 40">
            <a:extLst>
              <a:ext uri="{FF2B5EF4-FFF2-40B4-BE49-F238E27FC236}">
                <a16:creationId xmlns:a16="http://schemas.microsoft.com/office/drawing/2014/main" id="{1976F6A0-09CA-49F6-B473-939A5FEB8457}"/>
              </a:ext>
            </a:extLst>
          </p:cNvPr>
          <p:cNvSpPr/>
          <p:nvPr/>
        </p:nvSpPr>
        <p:spPr>
          <a:xfrm>
            <a:off x="5418741" y="971218"/>
            <a:ext cx="2770911" cy="419192"/>
          </a:xfrm>
          <a:prstGeom prst="wedgeRoundRectCallout">
            <a:avLst>
              <a:gd name="adj1" fmla="val -33761"/>
              <a:gd name="adj2" fmla="val 3274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（缓存，持久化，日志，异常处理，供应商选择，适配调度等）</a:t>
            </a:r>
          </a:p>
        </p:txBody>
      </p:sp>
      <p:sp>
        <p:nvSpPr>
          <p:cNvPr id="89" name="圆角矩形 63">
            <a:extLst>
              <a:ext uri="{FF2B5EF4-FFF2-40B4-BE49-F238E27FC236}">
                <a16:creationId xmlns:a16="http://schemas.microsoft.com/office/drawing/2014/main" id="{813DD543-AC26-404E-97F1-09B0B36B1FDB}"/>
              </a:ext>
            </a:extLst>
          </p:cNvPr>
          <p:cNvSpPr/>
          <p:nvPr/>
        </p:nvSpPr>
        <p:spPr>
          <a:xfrm>
            <a:off x="6898565" y="2937032"/>
            <a:ext cx="1367084" cy="290892"/>
          </a:xfrm>
          <a:prstGeom prst="roundRect">
            <a:avLst>
              <a:gd name="adj" fmla="val 10348"/>
            </a:avLst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CN" sz="1000" dirty="0">
                <a:solidFill>
                  <a:prstClr val="white"/>
                </a:solidFill>
                <a:latin typeface="宋体"/>
              </a:rPr>
              <a:t>CP</a:t>
            </a:r>
            <a:r>
              <a:rPr lang="zh-CN" altLang="en-US" sz="1000" dirty="0">
                <a:solidFill>
                  <a:prstClr val="white"/>
                </a:solidFill>
                <a:latin typeface="宋体"/>
              </a:rPr>
              <a:t>服务适配转换实现</a:t>
            </a: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FD4A4FA8-BB78-421B-95E4-A0C14BF9D60E}"/>
              </a:ext>
            </a:extLst>
          </p:cNvPr>
          <p:cNvCxnSpPr>
            <a:cxnSpLocks/>
            <a:stCxn id="111" idx="2"/>
            <a:endCxn id="110" idx="2"/>
          </p:cNvCxnSpPr>
          <p:nvPr/>
        </p:nvCxnSpPr>
        <p:spPr>
          <a:xfrm rot="5400000">
            <a:off x="5694696" y="1850777"/>
            <a:ext cx="160277" cy="3614546"/>
          </a:xfrm>
          <a:prstGeom prst="bentConnector3">
            <a:avLst>
              <a:gd name="adj1" fmla="val 242628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BA4BF83-75EC-4BB5-954F-AF1BE95D68FD}"/>
              </a:ext>
            </a:extLst>
          </p:cNvPr>
          <p:cNvCxnSpPr>
            <a:cxnSpLocks/>
            <a:stCxn id="11" idx="3"/>
            <a:endCxn id="89" idx="1"/>
          </p:cNvCxnSpPr>
          <p:nvPr/>
        </p:nvCxnSpPr>
        <p:spPr>
          <a:xfrm>
            <a:off x="6167280" y="3080890"/>
            <a:ext cx="731285" cy="1588"/>
          </a:xfrm>
          <a:prstGeom prst="bent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1" name="圆角矩形 63">
            <a:extLst>
              <a:ext uri="{FF2B5EF4-FFF2-40B4-BE49-F238E27FC236}">
                <a16:creationId xmlns:a16="http://schemas.microsoft.com/office/drawing/2014/main" id="{09ED1D75-57F4-4831-B0BF-9EB52D1691E0}"/>
              </a:ext>
            </a:extLst>
          </p:cNvPr>
          <p:cNvSpPr/>
          <p:nvPr/>
        </p:nvSpPr>
        <p:spPr>
          <a:xfrm>
            <a:off x="6898565" y="3287020"/>
            <a:ext cx="1367084" cy="290892"/>
          </a:xfrm>
          <a:prstGeom prst="roundRect">
            <a:avLst>
              <a:gd name="adj" fmla="val 10348"/>
            </a:avLst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CN" sz="1000" dirty="0">
                <a:solidFill>
                  <a:prstClr val="white"/>
                </a:solidFill>
                <a:latin typeface="宋体"/>
              </a:rPr>
              <a:t>CP</a:t>
            </a:r>
            <a:r>
              <a:rPr lang="zh-CN" altLang="en-US" sz="1000" dirty="0">
                <a:solidFill>
                  <a:prstClr val="white"/>
                </a:solidFill>
                <a:latin typeface="宋体"/>
              </a:rPr>
              <a:t>服务适配转换实现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A8E3553-A306-4CB1-A435-44EBEA6BB34B}"/>
              </a:ext>
            </a:extLst>
          </p:cNvPr>
          <p:cNvCxnSpPr>
            <a:stCxn id="12" idx="3"/>
            <a:endCxn id="42" idx="1"/>
          </p:cNvCxnSpPr>
          <p:nvPr/>
        </p:nvCxnSpPr>
        <p:spPr>
          <a:xfrm>
            <a:off x="8271800" y="2730538"/>
            <a:ext cx="1686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DA0BF89-2888-4A9F-BDB1-B80D69FE4AFC}"/>
              </a:ext>
            </a:extLst>
          </p:cNvPr>
          <p:cNvCxnSpPr>
            <a:stCxn id="89" idx="3"/>
            <a:endCxn id="44" idx="1"/>
          </p:cNvCxnSpPr>
          <p:nvPr/>
        </p:nvCxnSpPr>
        <p:spPr>
          <a:xfrm flipV="1">
            <a:off x="8265649" y="3073051"/>
            <a:ext cx="1684173" cy="9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FD065D70-34F9-423F-B5FD-EA85F4958251}"/>
              </a:ext>
            </a:extLst>
          </p:cNvPr>
          <p:cNvCxnSpPr>
            <a:stCxn id="111" idx="3"/>
            <a:endCxn id="43" idx="1"/>
          </p:cNvCxnSpPr>
          <p:nvPr/>
        </p:nvCxnSpPr>
        <p:spPr>
          <a:xfrm flipV="1">
            <a:off x="8265649" y="3432465"/>
            <a:ext cx="16841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1B19C23B-6A18-4B82-B9EA-311A47539D21}"/>
              </a:ext>
            </a:extLst>
          </p:cNvPr>
          <p:cNvCxnSpPr>
            <a:cxnSpLocks/>
            <a:stCxn id="11" idx="3"/>
            <a:endCxn id="111" idx="1"/>
          </p:cNvCxnSpPr>
          <p:nvPr/>
        </p:nvCxnSpPr>
        <p:spPr>
          <a:xfrm>
            <a:off x="6167280" y="3080890"/>
            <a:ext cx="731285" cy="351576"/>
          </a:xfrm>
          <a:prstGeom prst="bent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31F3B03-952A-404D-A2A2-765C0A040298}"/>
              </a:ext>
            </a:extLst>
          </p:cNvPr>
          <p:cNvSpPr txBox="1"/>
          <p:nvPr/>
        </p:nvSpPr>
        <p:spPr>
          <a:xfrm>
            <a:off x="6979399" y="22197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实现接口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9EEAC11-AA29-45FC-B7D8-8A71AA9DFB3E}"/>
              </a:ext>
            </a:extLst>
          </p:cNvPr>
          <p:cNvSpPr txBox="1"/>
          <p:nvPr/>
        </p:nvSpPr>
        <p:spPr>
          <a:xfrm>
            <a:off x="6898565" y="373292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实现接口</a:t>
            </a:r>
          </a:p>
        </p:txBody>
      </p:sp>
      <p:sp>
        <p:nvSpPr>
          <p:cNvPr id="104" name="流程图: 磁盘 103">
            <a:extLst>
              <a:ext uri="{FF2B5EF4-FFF2-40B4-BE49-F238E27FC236}">
                <a16:creationId xmlns:a16="http://schemas.microsoft.com/office/drawing/2014/main" id="{8844C764-8ECF-4F7D-9659-8B8AF1510D83}"/>
              </a:ext>
            </a:extLst>
          </p:cNvPr>
          <p:cNvSpPr/>
          <p:nvPr/>
        </p:nvSpPr>
        <p:spPr>
          <a:xfrm>
            <a:off x="3588450" y="4483116"/>
            <a:ext cx="837521" cy="280768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7BBFCAA-2BC0-46BD-B71A-DD6F4A9138B1}"/>
              </a:ext>
            </a:extLst>
          </p:cNvPr>
          <p:cNvCxnSpPr>
            <a:cxnSpLocks/>
            <a:stCxn id="10" idx="1"/>
            <a:endCxn id="104" idx="4"/>
          </p:cNvCxnSpPr>
          <p:nvPr/>
        </p:nvCxnSpPr>
        <p:spPr>
          <a:xfrm flipH="1" flipV="1">
            <a:off x="4425971" y="4623500"/>
            <a:ext cx="220008" cy="5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62">
            <a:extLst>
              <a:ext uri="{FF2B5EF4-FFF2-40B4-BE49-F238E27FC236}">
                <a16:creationId xmlns:a16="http://schemas.microsoft.com/office/drawing/2014/main" id="{00A3E129-6E46-4A14-9364-2253373A6134}"/>
              </a:ext>
            </a:extLst>
          </p:cNvPr>
          <p:cNvSpPr/>
          <p:nvPr/>
        </p:nvSpPr>
        <p:spPr>
          <a:xfrm>
            <a:off x="3819686" y="2413448"/>
            <a:ext cx="295749" cy="1324741"/>
          </a:xfrm>
          <a:prstGeom prst="roundRect">
            <a:avLst>
              <a:gd name="adj" fmla="val 9827"/>
            </a:avLst>
          </a:prstGeom>
          <a:solidFill>
            <a:srgbClr val="00B0F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eaVert" rtlCol="0" anchor="ctr"/>
          <a:lstStyle/>
          <a:p>
            <a:pPr algn="ctr" defTabSz="914400"/>
            <a:r>
              <a:rPr lang="en-US" altLang="zh-CN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标准接口</a:t>
            </a:r>
            <a:endParaRPr lang="en-US" altLang="zh-CN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E475FBB3-EE77-4816-9D2A-A66DE63A4140}"/>
              </a:ext>
            </a:extLst>
          </p:cNvPr>
          <p:cNvCxnSpPr>
            <a:endCxn id="12" idx="1"/>
          </p:cNvCxnSpPr>
          <p:nvPr/>
        </p:nvCxnSpPr>
        <p:spPr>
          <a:xfrm flipV="1">
            <a:off x="6175031" y="2730538"/>
            <a:ext cx="729685" cy="358215"/>
          </a:xfrm>
          <a:prstGeom prst="bent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0" name="圆角矩形 62">
            <a:extLst>
              <a:ext uri="{FF2B5EF4-FFF2-40B4-BE49-F238E27FC236}">
                <a16:creationId xmlns:a16="http://schemas.microsoft.com/office/drawing/2014/main" id="{98A77090-548C-45AB-A5EA-5058E9C0C6FC}"/>
              </a:ext>
            </a:extLst>
          </p:cNvPr>
          <p:cNvSpPr/>
          <p:nvPr/>
        </p:nvSpPr>
        <p:spPr>
          <a:xfrm>
            <a:off x="3915524" y="2565848"/>
            <a:ext cx="295749" cy="1324741"/>
          </a:xfrm>
          <a:prstGeom prst="roundRect">
            <a:avLst>
              <a:gd name="adj" fmla="val 9827"/>
            </a:avLst>
          </a:prstGeom>
          <a:solidFill>
            <a:srgbClr val="00B0F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eaVert" rtlCol="0" anchor="ctr"/>
          <a:lstStyle/>
          <a:p>
            <a:pPr algn="ctr" defTabSz="914400"/>
            <a:r>
              <a:rPr lang="en-US" altLang="zh-CN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标准接口</a:t>
            </a:r>
            <a:endParaRPr lang="en-US" altLang="zh-CN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圆角矩形 62">
            <a:extLst>
              <a:ext uri="{FF2B5EF4-FFF2-40B4-BE49-F238E27FC236}">
                <a16:creationId xmlns:a16="http://schemas.microsoft.com/office/drawing/2014/main" id="{28BA3869-70FA-4829-A970-D4D9208D71FA}"/>
              </a:ext>
            </a:extLst>
          </p:cNvPr>
          <p:cNvSpPr/>
          <p:nvPr/>
        </p:nvSpPr>
        <p:spPr>
          <a:xfrm>
            <a:off x="4001935" y="2718248"/>
            <a:ext cx="295749" cy="1324741"/>
          </a:xfrm>
          <a:prstGeom prst="roundRect">
            <a:avLst>
              <a:gd name="adj" fmla="val 9827"/>
            </a:avLst>
          </a:prstGeom>
          <a:solidFill>
            <a:srgbClr val="00B0F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eaVert" rtlCol="0" anchor="ctr"/>
          <a:lstStyle/>
          <a:p>
            <a:pPr algn="ctr" defTabSz="914400"/>
            <a:r>
              <a:rPr lang="en-US" altLang="zh-CN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标准接口</a:t>
            </a:r>
            <a:endParaRPr lang="en-US" altLang="zh-CN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89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标题 66">
            <a:extLst>
              <a:ext uri="{FF2B5EF4-FFF2-40B4-BE49-F238E27FC236}">
                <a16:creationId xmlns:a16="http://schemas.microsoft.com/office/drawing/2014/main" id="{5BBB5147-B8DA-487C-86D2-BE64706B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CP/SP</a:t>
            </a:r>
            <a:r>
              <a:rPr lang="zh-CN" altLang="en-US" dirty="0"/>
              <a:t>服务代理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7D3ABB-A496-499B-8C93-C5B2765DE0D6}"/>
              </a:ext>
            </a:extLst>
          </p:cNvPr>
          <p:cNvSpPr txBox="1"/>
          <p:nvPr/>
        </p:nvSpPr>
        <p:spPr>
          <a:xfrm>
            <a:off x="838199" y="1329179"/>
            <a:ext cx="83792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配置策略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处理过程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从目标接口中获取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类型（天气，电台等）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类型获取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策略配合信息（需要到接口级别）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是否需要缓存，缓存多久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访问错误后的重试次数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是否优先从缓存中读取，或者错误后从缓存中读取（内存缓存，本地文件缓存）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根据策略尝试从本地缓存直接获取数据返回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类型获取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提供商列表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服务质量权重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连接信息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根据服务质量权重选择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查找供应商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服务适配器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访问适配器对应的接口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如果接口访问出错，按策略进行重试，更新供应商服务质量权重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如果按策略重试失败，则依次尝试其他供应商接口，并记录错误访问日志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如果仍旧失败，根据策略尝试获取本地缓存的数据（服务降级）或者返回错误信息，记录错误访问日志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如果访问成功</a:t>
            </a:r>
            <a:endParaRPr lang="en-US" altLang="zh-CN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记录访问日志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按策略缓存数据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01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957A3-DE02-485E-9B18-BE56C871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CP/SP</a:t>
            </a:r>
            <a:r>
              <a:rPr lang="zh-CN" altLang="en-US" dirty="0"/>
              <a:t>服务管理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8774A5-B2F4-416C-8348-7DB65CC0C146}"/>
              </a:ext>
            </a:extLst>
          </p:cNvPr>
          <p:cNvSpPr txBox="1"/>
          <p:nvPr/>
        </p:nvSpPr>
        <p:spPr>
          <a:xfrm>
            <a:off x="838199" y="1329179"/>
            <a:ext cx="174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提供商管理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服务策略管理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服务接口管理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66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957A3-DE02-485E-9B18-BE56C871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CP/SP</a:t>
            </a:r>
            <a:r>
              <a:rPr lang="zh-CN" altLang="en-US"/>
              <a:t>服务监控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BF00FA-B393-48F6-A0C3-1DAE14DC5857}"/>
              </a:ext>
            </a:extLst>
          </p:cNvPr>
          <p:cNvSpPr txBox="1"/>
          <p:nvPr/>
        </p:nvSpPr>
        <p:spPr>
          <a:xfrm>
            <a:off x="838199" y="1329179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访问查询，统计，图形化展示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访问活跃度统计（按天）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故障趋势统计（一日内，一周内，一月内）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故障对比统计（按日，周，月对比各个供应商）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服务质量趋势统计（一日内，一周内，一月内）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服务质量趋势对比统计（按日，周，月对比各个供应商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30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957A3-DE02-485E-9B18-BE56C871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项目工程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C4F9B61-7F50-4E23-807D-872263F73F47}"/>
              </a:ext>
            </a:extLst>
          </p:cNvPr>
          <p:cNvSpPr/>
          <p:nvPr/>
        </p:nvSpPr>
        <p:spPr>
          <a:xfrm>
            <a:off x="2955882" y="4105358"/>
            <a:ext cx="1597103" cy="452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cpsp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-framework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68945A2-CAB2-4216-BC52-E26AE227ED61}"/>
              </a:ext>
            </a:extLst>
          </p:cNvPr>
          <p:cNvSpPr/>
          <p:nvPr/>
        </p:nvSpPr>
        <p:spPr>
          <a:xfrm>
            <a:off x="5266391" y="3026641"/>
            <a:ext cx="1597103" cy="452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cpsp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-service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2AF80E-0BF4-4D7A-9AE4-05917D915A0D}"/>
              </a:ext>
            </a:extLst>
          </p:cNvPr>
          <p:cNvSpPr/>
          <p:nvPr/>
        </p:nvSpPr>
        <p:spPr>
          <a:xfrm>
            <a:off x="8375450" y="5636562"/>
            <a:ext cx="1597103" cy="452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cpsp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-web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2459384-4C1E-4B1A-995E-A588BEE17816}"/>
              </a:ext>
            </a:extLst>
          </p:cNvPr>
          <p:cNvSpPr/>
          <p:nvPr/>
        </p:nvSpPr>
        <p:spPr>
          <a:xfrm>
            <a:off x="1107237" y="5640975"/>
            <a:ext cx="1597103" cy="4524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cpsp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-weather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FF8A329-606B-4B2B-85FD-576C93A55546}"/>
              </a:ext>
            </a:extLst>
          </p:cNvPr>
          <p:cNvSpPr/>
          <p:nvPr/>
        </p:nvSpPr>
        <p:spPr>
          <a:xfrm>
            <a:off x="4844340" y="5640975"/>
            <a:ext cx="1597103" cy="4524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cpsp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-radio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9A4C28F8-338F-4104-B3FB-19FD49C33E1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rot="16200000" flipV="1">
            <a:off x="4157098" y="4155181"/>
            <a:ext cx="1083131" cy="1888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E4CF88B6-0482-4428-A514-F6C45A913EB1}"/>
              </a:ext>
            </a:extLst>
          </p:cNvPr>
          <p:cNvCxnSpPr>
            <a:stCxn id="8" idx="0"/>
            <a:endCxn id="5" idx="2"/>
          </p:cNvCxnSpPr>
          <p:nvPr/>
        </p:nvCxnSpPr>
        <p:spPr>
          <a:xfrm rot="5400000" flipH="1" flipV="1">
            <a:off x="2288546" y="4175088"/>
            <a:ext cx="1083131" cy="1848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FA1C7FB-E909-464C-B6BD-E0DD1C06DAE3}"/>
              </a:ext>
            </a:extLst>
          </p:cNvPr>
          <p:cNvSpPr/>
          <p:nvPr/>
        </p:nvSpPr>
        <p:spPr>
          <a:xfrm>
            <a:off x="2955882" y="5640975"/>
            <a:ext cx="1597103" cy="4524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5EFCA90-95A6-4A31-AE91-CC5EA4C3FA10}"/>
              </a:ext>
            </a:extLst>
          </p:cNvPr>
          <p:cNvSpPr/>
          <p:nvPr/>
        </p:nvSpPr>
        <p:spPr>
          <a:xfrm>
            <a:off x="8375451" y="3028829"/>
            <a:ext cx="1597103" cy="452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cpsp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-monitor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F60538D4-AF91-4C2A-B812-08A16A8F4366}"/>
              </a:ext>
            </a:extLst>
          </p:cNvPr>
          <p:cNvCxnSpPr>
            <a:stCxn id="7" idx="0"/>
            <a:endCxn id="31" idx="2"/>
          </p:cNvCxnSpPr>
          <p:nvPr/>
        </p:nvCxnSpPr>
        <p:spPr>
          <a:xfrm rot="5400000" flipH="1" flipV="1">
            <a:off x="8096379" y="4558939"/>
            <a:ext cx="21552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5A62FEC1-359D-41F8-92DE-F822E06D4E3D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16200000" flipV="1">
            <a:off x="6540756" y="3003315"/>
            <a:ext cx="2157435" cy="3109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62314A21-87C6-41B9-9A16-82E6F07F8DC3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4084175" y="2923143"/>
            <a:ext cx="852474" cy="1511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311516E3-4161-4FBC-B839-F4EF66A5BD20}"/>
              </a:ext>
            </a:extLst>
          </p:cNvPr>
          <p:cNvCxnSpPr>
            <a:cxnSpLocks/>
            <a:stCxn id="31" idx="1"/>
            <a:endCxn id="6" idx="3"/>
          </p:cNvCxnSpPr>
          <p:nvPr/>
        </p:nvCxnSpPr>
        <p:spPr>
          <a:xfrm rot="10800000">
            <a:off x="6863495" y="3252884"/>
            <a:ext cx="1511957" cy="21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磁盘 51">
            <a:extLst>
              <a:ext uri="{FF2B5EF4-FFF2-40B4-BE49-F238E27FC236}">
                <a16:creationId xmlns:a16="http://schemas.microsoft.com/office/drawing/2014/main" id="{9AF231D8-E7BE-4812-BA8F-B77D4386A21E}"/>
              </a:ext>
            </a:extLst>
          </p:cNvPr>
          <p:cNvSpPr/>
          <p:nvPr/>
        </p:nvSpPr>
        <p:spPr>
          <a:xfrm>
            <a:off x="6983295" y="1765122"/>
            <a:ext cx="1078419" cy="36470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流程图: 多文档 55">
            <a:extLst>
              <a:ext uri="{FF2B5EF4-FFF2-40B4-BE49-F238E27FC236}">
                <a16:creationId xmlns:a16="http://schemas.microsoft.com/office/drawing/2014/main" id="{C16FDCCE-57F9-4F9C-A1A8-0FC508450DCB}"/>
              </a:ext>
            </a:extLst>
          </p:cNvPr>
          <p:cNvSpPr/>
          <p:nvPr/>
        </p:nvSpPr>
        <p:spPr>
          <a:xfrm>
            <a:off x="5555194" y="1419370"/>
            <a:ext cx="1184185" cy="452486"/>
          </a:xfrm>
          <a:prstGeom prst="flowChartMultidocumen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Logs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8EEDAF64-4848-44BE-B73B-8671C595AB0F}"/>
              </a:ext>
            </a:extLst>
          </p:cNvPr>
          <p:cNvCxnSpPr>
            <a:cxnSpLocks/>
            <a:stCxn id="5" idx="0"/>
            <a:endCxn id="56" idx="1"/>
          </p:cNvCxnSpPr>
          <p:nvPr/>
        </p:nvCxnSpPr>
        <p:spPr>
          <a:xfrm rot="5400000" flipH="1" flipV="1">
            <a:off x="3424942" y="1975106"/>
            <a:ext cx="2459745" cy="1800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58A8A6EF-06B4-4E70-BA39-D42072C83B89}"/>
              </a:ext>
            </a:extLst>
          </p:cNvPr>
          <p:cNvCxnSpPr>
            <a:cxnSpLocks/>
            <a:stCxn id="6" idx="0"/>
            <a:endCxn id="56" idx="2"/>
          </p:cNvCxnSpPr>
          <p:nvPr/>
        </p:nvCxnSpPr>
        <p:spPr>
          <a:xfrm rot="16200000" flipV="1">
            <a:off x="5478983" y="2440680"/>
            <a:ext cx="117192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42EABE1E-D009-48E7-A85B-9E8DD2F08EB4}"/>
              </a:ext>
            </a:extLst>
          </p:cNvPr>
          <p:cNvCxnSpPr>
            <a:stCxn id="31" idx="0"/>
            <a:endCxn id="56" idx="3"/>
          </p:cNvCxnSpPr>
          <p:nvPr/>
        </p:nvCxnSpPr>
        <p:spPr>
          <a:xfrm rot="16200000" flipV="1">
            <a:off x="7265083" y="1119909"/>
            <a:ext cx="1383216" cy="2434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A56A6F3-4F9A-43C7-AC17-957667118036}"/>
              </a:ext>
            </a:extLst>
          </p:cNvPr>
          <p:cNvCxnSpPr>
            <a:stCxn id="6" idx="0"/>
            <a:endCxn id="52" idx="3"/>
          </p:cNvCxnSpPr>
          <p:nvPr/>
        </p:nvCxnSpPr>
        <p:spPr>
          <a:xfrm rot="5400000" flipH="1" flipV="1">
            <a:off x="6345319" y="1849455"/>
            <a:ext cx="896810" cy="1457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7C2794C3-0AC3-4E11-97D6-B60FD42643CA}"/>
              </a:ext>
            </a:extLst>
          </p:cNvPr>
          <p:cNvCxnSpPr>
            <a:stCxn id="31" idx="0"/>
            <a:endCxn id="52" idx="3"/>
          </p:cNvCxnSpPr>
          <p:nvPr/>
        </p:nvCxnSpPr>
        <p:spPr>
          <a:xfrm rot="16200000" flipV="1">
            <a:off x="7898755" y="1753581"/>
            <a:ext cx="898998" cy="1651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92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6870</TotalTime>
  <Words>622</Words>
  <Application>Microsoft Office PowerPoint</Application>
  <PresentationFormat>宽屏</PresentationFormat>
  <Paragraphs>94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微软雅黑</vt:lpstr>
      <vt:lpstr>Arial</vt:lpstr>
      <vt:lpstr>Office 主题​​</vt:lpstr>
      <vt:lpstr>CPSP技术架构</vt:lpstr>
      <vt:lpstr>CP/SP服务概述</vt:lpstr>
      <vt:lpstr>整体架构</vt:lpstr>
      <vt:lpstr>CP/SP服务代理</vt:lpstr>
      <vt:lpstr>CP/SP服务管理</vt:lpstr>
      <vt:lpstr>CP/SP服务监控</vt:lpstr>
      <vt:lpstr>项目工程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q_s_c1@163.com</dc:creator>
  <cp:lastModifiedBy>q_s_c1@163.com</cp:lastModifiedBy>
  <cp:revision>260</cp:revision>
  <dcterms:created xsi:type="dcterms:W3CDTF">2020-06-04T11:07:29Z</dcterms:created>
  <dcterms:modified xsi:type="dcterms:W3CDTF">2020-08-05T03:48:51Z</dcterms:modified>
</cp:coreProperties>
</file>