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6" r:id="rId4"/>
    <p:sldId id="277" r:id="rId5"/>
    <p:sldId id="267" r:id="rId6"/>
    <p:sldId id="282" r:id="rId7"/>
    <p:sldId id="286" r:id="rId8"/>
    <p:sldId id="268" r:id="rId9"/>
    <p:sldId id="270" r:id="rId10"/>
    <p:sldId id="287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618177" cy="540482"/>
          </a:xfrm>
        </p:spPr>
        <p:txBody>
          <a:bodyPr>
            <a:normAutofit/>
          </a:bodyPr>
          <a:lstStyle>
            <a:lvl1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4496-F2EC-49A6-8CB6-F62797DFC27B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C65F-72C5-4FB4-B17C-A4588FE04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CPSP</a:t>
            </a:r>
            <a:r>
              <a:rPr lang="zh-CN" altLang="en-US" dirty="0"/>
              <a:t>技术架构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2020/8/3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覃树才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CP/SP</a:t>
            </a:r>
            <a:r>
              <a:rPr lang="zh-CN" altLang="en-US" dirty="0" smtClean="0"/>
              <a:t>服务监控实现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4825" y="1262503"/>
            <a:ext cx="10951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、访问量监控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服务访问量统计：成功与否次数，每次调用链为一次访问，访问量初始值设置为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，每次调用时，访问量加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0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访问量的查询维度：服务类型、服务供应商、日期（日，周，月，季度，年），对服务访问量进行全维度的监控。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、服务质量监控</a:t>
            </a:r>
          </a:p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上线后，通过服务链调用情况（成功与否次数，每次调用链为一次，权重数的初始值可以设置为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，每次调用失败时，权重数加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，权重数越高，服务调用优先级越低），不断调整服务权重数的配置参数。</a:t>
            </a:r>
          </a:p>
          <a:p>
            <a:pPr lvl="0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服务质量的查询维度：服务类型、服务供应商、日期（日，周，月，季度，年），对服务通信质量进行全维度的监控。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8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项目工程</a:t>
            </a:r>
          </a:p>
        </p:txBody>
      </p:sp>
      <p:sp>
        <p:nvSpPr>
          <p:cNvPr id="27" name="矩形: 圆角 4"/>
          <p:cNvSpPr/>
          <p:nvPr/>
        </p:nvSpPr>
        <p:spPr>
          <a:xfrm>
            <a:off x="3776680" y="3732858"/>
            <a:ext cx="1597103" cy="452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-engine</a:t>
            </a:r>
          </a:p>
        </p:txBody>
      </p:sp>
      <p:sp>
        <p:nvSpPr>
          <p:cNvPr id="28" name="矩形: 圆角 5"/>
          <p:cNvSpPr/>
          <p:nvPr/>
        </p:nvSpPr>
        <p:spPr>
          <a:xfrm>
            <a:off x="6087189" y="2654141"/>
            <a:ext cx="1597103" cy="452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-service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6"/>
          <p:cNvSpPr/>
          <p:nvPr/>
        </p:nvSpPr>
        <p:spPr>
          <a:xfrm>
            <a:off x="9196248" y="4832262"/>
            <a:ext cx="1597103" cy="452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-mgt-web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页面）</a:t>
            </a:r>
          </a:p>
        </p:txBody>
      </p:sp>
      <p:sp>
        <p:nvSpPr>
          <p:cNvPr id="30" name="矩形: 圆角 7"/>
          <p:cNvSpPr/>
          <p:nvPr/>
        </p:nvSpPr>
        <p:spPr>
          <a:xfrm>
            <a:off x="1718614" y="4832262"/>
            <a:ext cx="1597103" cy="4524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-weather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12"/>
          <p:cNvSpPr/>
          <p:nvPr/>
        </p:nvSpPr>
        <p:spPr>
          <a:xfrm>
            <a:off x="5832316" y="4830073"/>
            <a:ext cx="1597103" cy="4524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-radio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连接符: 肘形 14"/>
          <p:cNvCxnSpPr>
            <a:stCxn id="34" idx="0"/>
            <a:endCxn id="27" idx="3"/>
          </p:cNvCxnSpPr>
          <p:nvPr/>
        </p:nvCxnSpPr>
        <p:spPr>
          <a:xfrm rot="16200000" flipV="1">
            <a:off x="5567106" y="3766113"/>
            <a:ext cx="870585" cy="1257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16"/>
          <p:cNvCxnSpPr>
            <a:stCxn id="30" idx="0"/>
            <a:endCxn id="27" idx="1"/>
          </p:cNvCxnSpPr>
          <p:nvPr/>
        </p:nvCxnSpPr>
        <p:spPr>
          <a:xfrm rot="16200000">
            <a:off x="2710558" y="3766430"/>
            <a:ext cx="872490" cy="1259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23"/>
          <p:cNvSpPr/>
          <p:nvPr/>
        </p:nvSpPr>
        <p:spPr>
          <a:xfrm>
            <a:off x="3776680" y="4836675"/>
            <a:ext cx="1597103" cy="4524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0"/>
          <p:cNvSpPr/>
          <p:nvPr/>
        </p:nvSpPr>
        <p:spPr>
          <a:xfrm>
            <a:off x="9196249" y="2656329"/>
            <a:ext cx="1597103" cy="452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-monitor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连接符: 肘形 32"/>
          <p:cNvCxnSpPr>
            <a:stCxn id="29" idx="0"/>
            <a:endCxn id="38" idx="2"/>
          </p:cNvCxnSpPr>
          <p:nvPr/>
        </p:nvCxnSpPr>
        <p:spPr>
          <a:xfrm rot="16200000">
            <a:off x="9133901" y="3970583"/>
            <a:ext cx="1722755" cy="3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39"/>
          <p:cNvCxnSpPr>
            <a:stCxn id="29" idx="0"/>
            <a:endCxn id="28" idx="2"/>
          </p:cNvCxnSpPr>
          <p:nvPr/>
        </p:nvCxnSpPr>
        <p:spPr>
          <a:xfrm rot="16200000" flipV="1">
            <a:off x="7578151" y="2414833"/>
            <a:ext cx="1725295" cy="3108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7"/>
          <p:cNvCxnSpPr>
            <a:stCxn id="27" idx="0"/>
            <a:endCxn id="28" idx="1"/>
          </p:cNvCxnSpPr>
          <p:nvPr/>
        </p:nvCxnSpPr>
        <p:spPr>
          <a:xfrm rot="5400000" flipH="1" flipV="1">
            <a:off x="4904973" y="2550643"/>
            <a:ext cx="852474" cy="1511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9"/>
          <p:cNvCxnSpPr>
            <a:stCxn id="38" idx="1"/>
            <a:endCxn id="28" idx="3"/>
          </p:cNvCxnSpPr>
          <p:nvPr/>
        </p:nvCxnSpPr>
        <p:spPr>
          <a:xfrm rot="10800000">
            <a:off x="7684293" y="2880384"/>
            <a:ext cx="1511957" cy="2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磁盘 43"/>
          <p:cNvSpPr/>
          <p:nvPr/>
        </p:nvSpPr>
        <p:spPr>
          <a:xfrm>
            <a:off x="7804093" y="1392622"/>
            <a:ext cx="1078419" cy="36470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流程图: 多文档 44"/>
          <p:cNvSpPr/>
          <p:nvPr/>
        </p:nvSpPr>
        <p:spPr>
          <a:xfrm>
            <a:off x="6375992" y="1046870"/>
            <a:ext cx="1184185" cy="452486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连接符: 肘形 59"/>
          <p:cNvCxnSpPr>
            <a:stCxn id="27" idx="0"/>
            <a:endCxn id="45" idx="1"/>
          </p:cNvCxnSpPr>
          <p:nvPr/>
        </p:nvCxnSpPr>
        <p:spPr>
          <a:xfrm rot="5400000" flipH="1" flipV="1">
            <a:off x="4245740" y="1602606"/>
            <a:ext cx="2459745" cy="1800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63"/>
          <p:cNvCxnSpPr>
            <a:stCxn id="28" idx="0"/>
            <a:endCxn id="45" idx="2"/>
          </p:cNvCxnSpPr>
          <p:nvPr/>
        </p:nvCxnSpPr>
        <p:spPr>
          <a:xfrm rot="16200000" flipV="1">
            <a:off x="6299781" y="2068180"/>
            <a:ext cx="117192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68"/>
          <p:cNvCxnSpPr>
            <a:stCxn id="38" idx="0"/>
            <a:endCxn id="45" idx="3"/>
          </p:cNvCxnSpPr>
          <p:nvPr/>
        </p:nvCxnSpPr>
        <p:spPr>
          <a:xfrm rot="16200000" flipV="1">
            <a:off x="8085881" y="747409"/>
            <a:ext cx="1383216" cy="2434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19"/>
          <p:cNvCxnSpPr>
            <a:stCxn id="28" idx="0"/>
            <a:endCxn id="44" idx="3"/>
          </p:cNvCxnSpPr>
          <p:nvPr/>
        </p:nvCxnSpPr>
        <p:spPr>
          <a:xfrm rot="5400000" flipH="1" flipV="1">
            <a:off x="7166117" y="1476955"/>
            <a:ext cx="896810" cy="1457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22"/>
          <p:cNvCxnSpPr>
            <a:stCxn id="38" idx="0"/>
            <a:endCxn id="44" idx="3"/>
          </p:cNvCxnSpPr>
          <p:nvPr/>
        </p:nvCxnSpPr>
        <p:spPr>
          <a:xfrm rot="16200000" flipV="1">
            <a:off x="8719553" y="1381081"/>
            <a:ext cx="898998" cy="1651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1398648" y="5493630"/>
            <a:ext cx="5461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244468" y="5493630"/>
            <a:ext cx="5461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聚合服务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2958843" y="5493630"/>
            <a:ext cx="5461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接口实现</a:t>
            </a:r>
          </a:p>
        </p:txBody>
      </p:sp>
      <p:cxnSp>
        <p:nvCxnSpPr>
          <p:cNvPr id="58" name="肘形连接符 57"/>
          <p:cNvCxnSpPr>
            <a:stCxn id="54" idx="0"/>
            <a:endCxn id="30" idx="2"/>
          </p:cNvCxnSpPr>
          <p:nvPr/>
        </p:nvCxnSpPr>
        <p:spPr>
          <a:xfrm rot="16200000">
            <a:off x="1990151" y="4953563"/>
            <a:ext cx="208915" cy="8458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5" idx="0"/>
            <a:endCxn id="30" idx="2"/>
          </p:cNvCxnSpPr>
          <p:nvPr/>
        </p:nvCxnSpPr>
        <p:spPr>
          <a:xfrm flipV="1">
            <a:off x="2517518" y="5272015"/>
            <a:ext cx="0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7" idx="0"/>
            <a:endCxn id="30" idx="2"/>
          </p:cNvCxnSpPr>
          <p:nvPr/>
        </p:nvCxnSpPr>
        <p:spPr>
          <a:xfrm rot="16200000" flipV="1">
            <a:off x="2770248" y="5019285"/>
            <a:ext cx="208915" cy="714375"/>
          </a:xfrm>
          <a:prstGeom prst="bentConnector3">
            <a:avLst>
              <a:gd name="adj1" fmla="val 49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7" idx="0"/>
            <a:endCxn id="27" idx="2"/>
          </p:cNvCxnSpPr>
          <p:nvPr/>
        </p:nvCxnSpPr>
        <p:spPr>
          <a:xfrm flipV="1">
            <a:off x="4575553" y="4185530"/>
            <a:ext cx="0" cy="65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CP/SP</a:t>
            </a:r>
            <a:r>
              <a:rPr lang="zh-CN" altLang="en-US" dirty="0"/>
              <a:t>服务概述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4188" y="1402124"/>
            <a:ext cx="75233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提供统一的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服务商变化对终端的影响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支持多种类型的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的接入，比如新闻，天气等；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供应商的接入，比如提供新闻的同时有网易，腾讯等多家；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故障动态转移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某家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出现问题时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，能自动切换到另一家；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缓存，提高访问效率，即使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供应商服务不可用，也能提供不间断的服务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服务质量，使用情况的统计和监控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的供应商，策略等的管理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服务权限的控制，某些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需要付费后使用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9805783" y="2134895"/>
            <a:ext cx="1085851" cy="159802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内容供应商</a:t>
            </a:r>
          </a:p>
        </p:txBody>
      </p:sp>
      <p:sp>
        <p:nvSpPr>
          <p:cNvPr id="67" name="标题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</a:p>
        </p:txBody>
      </p:sp>
      <p:sp>
        <p:nvSpPr>
          <p:cNvPr id="7" name="圆角矩形 49"/>
          <p:cNvSpPr/>
          <p:nvPr/>
        </p:nvSpPr>
        <p:spPr>
          <a:xfrm>
            <a:off x="3402838" y="1771839"/>
            <a:ext cx="5213263" cy="3486481"/>
          </a:xfrm>
          <a:prstGeom prst="roundRect">
            <a:avLst>
              <a:gd name="adj" fmla="val 3187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内容服务平台</a:t>
            </a:r>
          </a:p>
        </p:txBody>
      </p:sp>
      <p:sp>
        <p:nvSpPr>
          <p:cNvPr id="9" name="圆角矩形 57"/>
          <p:cNvSpPr/>
          <p:nvPr/>
        </p:nvSpPr>
        <p:spPr>
          <a:xfrm>
            <a:off x="5495047" y="4493217"/>
            <a:ext cx="635314" cy="56970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</a:rPr>
              <a:t>内容持久化</a:t>
            </a:r>
          </a:p>
        </p:txBody>
      </p:sp>
      <p:sp>
        <p:nvSpPr>
          <p:cNvPr id="10" name="圆角矩形 60"/>
          <p:cNvSpPr/>
          <p:nvPr/>
        </p:nvSpPr>
        <p:spPr>
          <a:xfrm>
            <a:off x="4645979" y="4493217"/>
            <a:ext cx="813461" cy="2706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</a:rPr>
              <a:t>缓存服务</a:t>
            </a:r>
          </a:p>
        </p:txBody>
      </p:sp>
      <p:sp>
        <p:nvSpPr>
          <p:cNvPr id="11" name="圆角矩形 62"/>
          <p:cNvSpPr/>
          <p:nvPr/>
        </p:nvSpPr>
        <p:spPr>
          <a:xfrm>
            <a:off x="5418741" y="2583241"/>
            <a:ext cx="748539" cy="995297"/>
          </a:xfrm>
          <a:prstGeom prst="roundRect">
            <a:avLst>
              <a:gd name="adj" fmla="val 9827"/>
            </a:avLst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服务代理</a:t>
            </a: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63"/>
          <p:cNvSpPr/>
          <p:nvPr/>
        </p:nvSpPr>
        <p:spPr>
          <a:xfrm>
            <a:off x="6904716" y="2585092"/>
            <a:ext cx="1367084" cy="290892"/>
          </a:xfrm>
          <a:prstGeom prst="roundRect">
            <a:avLst>
              <a:gd name="adj" fmla="val 10348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宋体" panose="02010600030101010101" pitchFamily="2" charset="-122"/>
              </a:rPr>
              <a:t>CP</a:t>
            </a:r>
            <a:r>
              <a:rPr lang="zh-CN" altLang="en-US" sz="1000" dirty="0">
                <a:solidFill>
                  <a:prstClr val="white"/>
                </a:solidFill>
                <a:latin typeface="宋体" panose="02010600030101010101" pitchFamily="2" charset="-122"/>
              </a:rPr>
              <a:t>服务适配转换实现</a:t>
            </a:r>
          </a:p>
        </p:txBody>
      </p:sp>
      <p:cxnSp>
        <p:nvCxnSpPr>
          <p:cNvPr id="19" name="肘形连接符 74"/>
          <p:cNvCxnSpPr>
            <a:stCxn id="193" idx="0"/>
            <a:endCxn id="33" idx="2"/>
          </p:cNvCxnSpPr>
          <p:nvPr/>
        </p:nvCxnSpPr>
        <p:spPr>
          <a:xfrm rot="5400000" flipH="1" flipV="1">
            <a:off x="812213" y="1822230"/>
            <a:ext cx="1350880" cy="73549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0" name="圆角矩形 75"/>
          <p:cNvSpPr/>
          <p:nvPr/>
        </p:nvSpPr>
        <p:spPr>
          <a:xfrm>
            <a:off x="4641709" y="4817417"/>
            <a:ext cx="817325" cy="24606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</a:rPr>
              <a:t>访问日志</a:t>
            </a:r>
          </a:p>
        </p:txBody>
      </p:sp>
      <p:sp>
        <p:nvSpPr>
          <p:cNvPr id="21" name="圆角矩形 76"/>
          <p:cNvSpPr/>
          <p:nvPr/>
        </p:nvSpPr>
        <p:spPr>
          <a:xfrm>
            <a:off x="6175031" y="4822816"/>
            <a:ext cx="757510" cy="24550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</a:rPr>
              <a:t>访问监控</a:t>
            </a:r>
          </a:p>
        </p:txBody>
      </p:sp>
      <p:sp>
        <p:nvSpPr>
          <p:cNvPr id="22" name="圆角矩形 77"/>
          <p:cNvSpPr/>
          <p:nvPr/>
        </p:nvSpPr>
        <p:spPr>
          <a:xfrm>
            <a:off x="2552632" y="2573125"/>
            <a:ext cx="324638" cy="1040792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200" dirty="0">
                <a:solidFill>
                  <a:prstClr val="white"/>
                </a:solidFill>
                <a:latin typeface="宋体" panose="02010600030101010101" pitchFamily="2" charset="-122"/>
              </a:rPr>
              <a:t>接入网关</a:t>
            </a:r>
          </a:p>
        </p:txBody>
      </p:sp>
      <p:cxnSp>
        <p:nvCxnSpPr>
          <p:cNvPr id="23" name="直接箭头连接符 22"/>
          <p:cNvCxnSpPr>
            <a:stCxn id="193" idx="3"/>
            <a:endCxn id="32" idx="2"/>
          </p:cNvCxnSpPr>
          <p:nvPr/>
        </p:nvCxnSpPr>
        <p:spPr>
          <a:xfrm>
            <a:off x="1401616" y="3088754"/>
            <a:ext cx="319291" cy="5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5" name="圆角矩形 80"/>
          <p:cNvSpPr/>
          <p:nvPr/>
        </p:nvSpPr>
        <p:spPr>
          <a:xfrm>
            <a:off x="6175031" y="4498616"/>
            <a:ext cx="757510" cy="2706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</a:rPr>
              <a:t>服务配置</a:t>
            </a:r>
          </a:p>
        </p:txBody>
      </p:sp>
      <p:sp>
        <p:nvSpPr>
          <p:cNvPr id="32" name="云形 31"/>
          <p:cNvSpPr/>
          <p:nvPr/>
        </p:nvSpPr>
        <p:spPr>
          <a:xfrm>
            <a:off x="1719255" y="2889918"/>
            <a:ext cx="532567" cy="409555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sz="1000" kern="0">
                <a:solidFill>
                  <a:srgbClr val="000000"/>
                </a:solidFill>
              </a:rPr>
              <a:t>私网</a:t>
            </a:r>
            <a:r>
              <a:rPr lang="en-US" altLang="zh-CN" sz="1000" kern="0">
                <a:solidFill>
                  <a:srgbClr val="000000"/>
                </a:solidFill>
              </a:rPr>
              <a:t>APN</a:t>
            </a:r>
            <a:endParaRPr lang="zh-CN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33" name="云形 32"/>
          <p:cNvSpPr/>
          <p:nvPr/>
        </p:nvSpPr>
        <p:spPr>
          <a:xfrm>
            <a:off x="1853746" y="1328373"/>
            <a:ext cx="532567" cy="372323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sz="1000" kern="0" dirty="0">
                <a:solidFill>
                  <a:srgbClr val="000000"/>
                </a:solidFill>
              </a:rPr>
              <a:t>公网</a:t>
            </a:r>
            <a:r>
              <a:rPr lang="en-US" altLang="zh-CN" sz="1000" kern="0" dirty="0">
                <a:solidFill>
                  <a:srgbClr val="000000"/>
                </a:solidFill>
              </a:rPr>
              <a:t>APN</a:t>
            </a:r>
            <a:endParaRPr lang="zh-CN" altLang="en-US" sz="1000" kern="0" dirty="0">
              <a:solidFill>
                <a:srgbClr val="000000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22" idx="1"/>
          </p:cNvCxnSpPr>
          <p:nvPr/>
        </p:nvCxnSpPr>
        <p:spPr>
          <a:xfrm flipV="1">
            <a:off x="2251378" y="3093521"/>
            <a:ext cx="301254" cy="117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5" name="直接箭头连接符 34"/>
          <p:cNvCxnSpPr>
            <a:stCxn id="22" idx="3"/>
            <a:endCxn id="11" idx="1"/>
          </p:cNvCxnSpPr>
          <p:nvPr/>
        </p:nvCxnSpPr>
        <p:spPr>
          <a:xfrm flipV="1">
            <a:off x="2877270" y="3080890"/>
            <a:ext cx="2541471" cy="1263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肘形连接符 22"/>
          <p:cNvCxnSpPr>
            <a:stCxn id="33" idx="0"/>
            <a:endCxn id="115" idx="0"/>
          </p:cNvCxnSpPr>
          <p:nvPr/>
        </p:nvCxnSpPr>
        <p:spPr>
          <a:xfrm>
            <a:off x="2385869" y="1514535"/>
            <a:ext cx="7962840" cy="62036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42" name="圆角矩形 88"/>
          <p:cNvSpPr/>
          <p:nvPr/>
        </p:nvSpPr>
        <p:spPr>
          <a:xfrm>
            <a:off x="9958183" y="2585092"/>
            <a:ext cx="833271" cy="2908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/>
            <a:r>
              <a:rPr lang="zh-CN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sym typeface="Helvetica"/>
              </a:rPr>
              <a:t>酷我音乐</a:t>
            </a:r>
          </a:p>
        </p:txBody>
      </p:sp>
      <p:sp>
        <p:nvSpPr>
          <p:cNvPr id="43" name="圆角矩形 89"/>
          <p:cNvSpPr/>
          <p:nvPr/>
        </p:nvSpPr>
        <p:spPr>
          <a:xfrm>
            <a:off x="9949822" y="3287019"/>
            <a:ext cx="833271" cy="2908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/>
            <a:r>
              <a:rPr lang="en-US" altLang="zh-CN" sz="1000" b="1" kern="0" dirty="0">
                <a:solidFill>
                  <a:schemeClr val="bg1"/>
                </a:solidFill>
                <a:latin typeface="微软雅黑" panose="020B0503020204020204" pitchFamily="34" charset="-122"/>
                <a:sym typeface="Helvetica"/>
              </a:rPr>
              <a:t>……</a:t>
            </a:r>
            <a:endParaRPr lang="zh-CN" altLang="en-US" sz="1000" b="1" kern="0" dirty="0">
              <a:solidFill>
                <a:schemeClr val="bg1"/>
              </a:solidFill>
              <a:latin typeface="微软雅黑" panose="020B0503020204020204" pitchFamily="34" charset="-122"/>
              <a:sym typeface="Helvetica"/>
            </a:endParaRPr>
          </a:p>
        </p:txBody>
      </p:sp>
      <p:sp>
        <p:nvSpPr>
          <p:cNvPr id="44" name="圆角矩形 90"/>
          <p:cNvSpPr/>
          <p:nvPr/>
        </p:nvSpPr>
        <p:spPr>
          <a:xfrm>
            <a:off x="9949822" y="2927605"/>
            <a:ext cx="833271" cy="2908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/>
            <a:r>
              <a:rPr lang="zh-CN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sym typeface="Helvetica"/>
              </a:rPr>
              <a:t>腾讯新闻</a:t>
            </a:r>
          </a:p>
        </p:txBody>
      </p:sp>
      <p:sp>
        <p:nvSpPr>
          <p:cNvPr id="54" name="圆角矩形 103"/>
          <p:cNvSpPr/>
          <p:nvPr/>
        </p:nvSpPr>
        <p:spPr>
          <a:xfrm>
            <a:off x="2107546" y="5576893"/>
            <a:ext cx="1220883" cy="878157"/>
          </a:xfrm>
          <a:prstGeom prst="roundRect">
            <a:avLst>
              <a:gd name="adj" fmla="val 9447"/>
            </a:avLst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400"/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安全服务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 defTabSz="914400"/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 defTabSz="914400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sym typeface="Helvetica"/>
            </a:endParaRPr>
          </a:p>
        </p:txBody>
      </p:sp>
      <p:cxnSp>
        <p:nvCxnSpPr>
          <p:cNvPr id="57" name="肘形连接符 111"/>
          <p:cNvCxnSpPr>
            <a:stCxn id="22" idx="2"/>
            <a:endCxn id="54" idx="0"/>
          </p:cNvCxnSpPr>
          <p:nvPr/>
        </p:nvCxnSpPr>
        <p:spPr>
          <a:xfrm rot="16200000" flipH="1">
            <a:off x="1734981" y="4593886"/>
            <a:ext cx="1962976" cy="303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圆角矩形 118"/>
          <p:cNvSpPr/>
          <p:nvPr/>
        </p:nvSpPr>
        <p:spPr>
          <a:xfrm>
            <a:off x="6266138" y="5578573"/>
            <a:ext cx="2214100" cy="904495"/>
          </a:xfrm>
          <a:prstGeom prst="roundRect">
            <a:avLst>
              <a:gd name="adj" fmla="val 9447"/>
            </a:avLst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400"/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CPSP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管理平台</a:t>
            </a:r>
          </a:p>
          <a:p>
            <a:pPr algn="ctr" defTabSz="914400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sym typeface="Helvetica"/>
            </a:endParaRPr>
          </a:p>
        </p:txBody>
      </p:sp>
      <p:sp>
        <p:nvSpPr>
          <p:cNvPr id="59" name="圆角矩形 119"/>
          <p:cNvSpPr/>
          <p:nvPr/>
        </p:nvSpPr>
        <p:spPr>
          <a:xfrm>
            <a:off x="6332482" y="5908632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sz="1000" kern="0" dirty="0">
                <a:solidFill>
                  <a:srgbClr val="000000"/>
                </a:solidFill>
                <a:latin typeface="微软雅黑" panose="020B0503020204020204" pitchFamily="34" charset="-122"/>
              </a:rPr>
              <a:t>供应商管理</a:t>
            </a:r>
            <a:endParaRPr lang="en-US" altLang="zh-CN" sz="1000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圆角矩形 120"/>
          <p:cNvSpPr/>
          <p:nvPr/>
        </p:nvSpPr>
        <p:spPr>
          <a:xfrm>
            <a:off x="7397665" y="5908632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sz="1000" kern="0">
                <a:solidFill>
                  <a:srgbClr val="000000"/>
                </a:solidFill>
                <a:latin typeface="微软雅黑" panose="020B0503020204020204" pitchFamily="34" charset="-122"/>
              </a:rPr>
              <a:t>服务供应商切换</a:t>
            </a:r>
            <a:endParaRPr lang="en-US" altLang="zh-CN" sz="1000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圆角矩形 127"/>
          <p:cNvSpPr/>
          <p:nvPr/>
        </p:nvSpPr>
        <p:spPr>
          <a:xfrm>
            <a:off x="6330673" y="6213063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sz="1000" kern="0">
                <a:solidFill>
                  <a:srgbClr val="000000"/>
                </a:solidFill>
                <a:latin typeface="微软雅黑" panose="020B0503020204020204" pitchFamily="34" charset="-122"/>
              </a:rPr>
              <a:t>策略管理</a:t>
            </a:r>
            <a:endParaRPr lang="en-US" altLang="zh-CN" sz="1000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圆角矩形 128"/>
          <p:cNvSpPr/>
          <p:nvPr/>
        </p:nvSpPr>
        <p:spPr>
          <a:xfrm>
            <a:off x="7395856" y="6213063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000" kern="0">
                <a:solidFill>
                  <a:srgbClr val="000000"/>
                </a:solidFill>
                <a:latin typeface="微软雅黑" panose="020B0503020204020204" pitchFamily="34" charset="-122"/>
              </a:rPr>
              <a:t>CP</a:t>
            </a:r>
            <a:r>
              <a:rPr lang="zh-CN" altLang="en-US" sz="1000" kern="0">
                <a:solidFill>
                  <a:srgbClr val="000000"/>
                </a:solidFill>
                <a:latin typeface="微软雅黑" panose="020B0503020204020204" pitchFamily="34" charset="-122"/>
              </a:rPr>
              <a:t>服务监控</a:t>
            </a:r>
            <a:r>
              <a:rPr lang="en-US" altLang="zh-CN" sz="1000" kern="0">
                <a:solidFill>
                  <a:srgbClr val="000000"/>
                </a:solidFill>
                <a:latin typeface="微软雅黑" panose="020B0503020204020204" pitchFamily="34" charset="-122"/>
              </a:rPr>
              <a:t>…</a:t>
            </a:r>
            <a:endParaRPr lang="en-US" altLang="zh-CN" sz="1000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804732" y="1296530"/>
            <a:ext cx="17312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zh-CN" altLang="en-US" sz="1000" kern="0" dirty="0">
                <a:solidFill>
                  <a:srgbClr val="000000"/>
                </a:solidFill>
                <a:latin typeface="宋体" panose="02010600030101010101" pitchFamily="2" charset="-122"/>
              </a:rPr>
              <a:t>大流量媒体（音乐，视频</a:t>
            </a:r>
            <a:r>
              <a:rPr lang="en-US" altLang="zh-CN" sz="1000" kern="0" dirty="0">
                <a:solidFill>
                  <a:srgbClr val="000000"/>
                </a:solidFill>
                <a:latin typeface="宋体" panose="02010600030101010101" pitchFamily="2" charset="-122"/>
              </a:rPr>
              <a:t>,…</a:t>
            </a:r>
            <a:r>
              <a:rPr lang="zh-CN" altLang="en-US" sz="1000" kern="0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52" name="矩形 151"/>
          <p:cNvSpPr/>
          <p:nvPr/>
        </p:nvSpPr>
        <p:spPr>
          <a:xfrm>
            <a:off x="4609391" y="4316743"/>
            <a:ext cx="2370008" cy="84421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箭头连接符 156"/>
          <p:cNvCxnSpPr>
            <a:stCxn id="11" idx="2"/>
            <a:endCxn id="152" idx="0"/>
          </p:cNvCxnSpPr>
          <p:nvPr/>
        </p:nvCxnSpPr>
        <p:spPr>
          <a:xfrm>
            <a:off x="5793011" y="3578538"/>
            <a:ext cx="1384" cy="73820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7" name="圆角矩形 119"/>
          <p:cNvSpPr/>
          <p:nvPr/>
        </p:nvSpPr>
        <p:spPr>
          <a:xfrm>
            <a:off x="2230593" y="5978913"/>
            <a:ext cx="1003717" cy="206877"/>
          </a:xfrm>
          <a:prstGeom prst="roundRect">
            <a:avLst>
              <a:gd name="adj" fmla="val 5540"/>
            </a:avLst>
          </a:prstGeom>
          <a:ln w="12700" cap="flat" cmpd="sng" algn="ctr">
            <a:solidFill>
              <a:srgbClr val="72808A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sz="1000" kern="0" dirty="0">
                <a:solidFill>
                  <a:srgbClr val="000000"/>
                </a:solidFill>
                <a:latin typeface="微软雅黑" panose="020B0503020204020204" pitchFamily="34" charset="-122"/>
              </a:rPr>
              <a:t>登录认证服务</a:t>
            </a:r>
            <a:endParaRPr lang="en-US" altLang="zh-CN" sz="1000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0" name="流程图: 磁盘 169"/>
          <p:cNvSpPr/>
          <p:nvPr/>
        </p:nvSpPr>
        <p:spPr>
          <a:xfrm>
            <a:off x="5424547" y="5404845"/>
            <a:ext cx="752360" cy="21853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cxnSp>
        <p:nvCxnSpPr>
          <p:cNvPr id="172" name="直接箭头连接符 171"/>
          <p:cNvCxnSpPr>
            <a:stCxn id="152" idx="2"/>
            <a:endCxn id="170" idx="1"/>
          </p:cNvCxnSpPr>
          <p:nvPr/>
        </p:nvCxnSpPr>
        <p:spPr>
          <a:xfrm>
            <a:off x="5794395" y="5160955"/>
            <a:ext cx="6332" cy="24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18"/>
          <p:cNvSpPr/>
          <p:nvPr/>
        </p:nvSpPr>
        <p:spPr>
          <a:xfrm>
            <a:off x="4626800" y="5893110"/>
            <a:ext cx="845463" cy="288201"/>
          </a:xfrm>
          <a:prstGeom prst="roundRect">
            <a:avLst>
              <a:gd name="adj" fmla="val 9447"/>
            </a:avLst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日志数据</a:t>
            </a:r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sym typeface="Helvetica"/>
            </a:endParaRPr>
          </a:p>
        </p:txBody>
      </p:sp>
      <p:cxnSp>
        <p:nvCxnSpPr>
          <p:cNvPr id="176" name="连接符: 肘形 175"/>
          <p:cNvCxnSpPr>
            <a:stCxn id="20" idx="2"/>
            <a:endCxn id="174" idx="0"/>
          </p:cNvCxnSpPr>
          <p:nvPr/>
        </p:nvCxnSpPr>
        <p:spPr>
          <a:xfrm rot="5400000">
            <a:off x="4635136" y="5477874"/>
            <a:ext cx="829632" cy="84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7" name="连接符: 肘形 186"/>
          <p:cNvCxnSpPr>
            <a:stCxn id="58" idx="0"/>
            <a:endCxn id="152" idx="3"/>
          </p:cNvCxnSpPr>
          <p:nvPr/>
        </p:nvCxnSpPr>
        <p:spPr>
          <a:xfrm rot="16200000" flipV="1">
            <a:off x="6756432" y="4961816"/>
            <a:ext cx="839724" cy="393789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/>
          <p:cNvCxnSpPr>
            <a:stCxn id="58" idx="1"/>
            <a:endCxn id="174" idx="3"/>
          </p:cNvCxnSpPr>
          <p:nvPr/>
        </p:nvCxnSpPr>
        <p:spPr>
          <a:xfrm flipH="1">
            <a:off x="5472263" y="6030821"/>
            <a:ext cx="793875" cy="63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3" name="图片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65415"/>
            <a:ext cx="563417" cy="446677"/>
          </a:xfrm>
          <a:prstGeom prst="rect">
            <a:avLst/>
          </a:prstGeom>
        </p:spPr>
      </p:pic>
      <p:sp>
        <p:nvSpPr>
          <p:cNvPr id="203" name="云形 202"/>
          <p:cNvSpPr/>
          <p:nvPr/>
        </p:nvSpPr>
        <p:spPr>
          <a:xfrm>
            <a:off x="8922809" y="2534574"/>
            <a:ext cx="470240" cy="1131175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kern="0" dirty="0">
                <a:solidFill>
                  <a:srgbClr val="000000"/>
                </a:solidFill>
              </a:rPr>
              <a:t>公网</a:t>
            </a:r>
          </a:p>
        </p:txBody>
      </p:sp>
      <p:cxnSp>
        <p:nvCxnSpPr>
          <p:cNvPr id="5" name="连接符: 肘形 4"/>
          <p:cNvCxnSpPr>
            <a:stCxn id="12" idx="0"/>
            <a:endCxn id="110" idx="0"/>
          </p:cNvCxnSpPr>
          <p:nvPr/>
        </p:nvCxnSpPr>
        <p:spPr>
          <a:xfrm rot="16200000" flipV="1">
            <a:off x="5692088" y="688921"/>
            <a:ext cx="171644" cy="3620697"/>
          </a:xfrm>
          <a:prstGeom prst="bentConnector3">
            <a:avLst>
              <a:gd name="adj1" fmla="val 2331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对话气泡: 圆角矩形 40"/>
          <p:cNvSpPr/>
          <p:nvPr/>
        </p:nvSpPr>
        <p:spPr>
          <a:xfrm>
            <a:off x="5418741" y="971218"/>
            <a:ext cx="2770911" cy="419192"/>
          </a:xfrm>
          <a:prstGeom prst="wedgeRoundRectCallout">
            <a:avLst>
              <a:gd name="adj1" fmla="val -33761"/>
              <a:gd name="adj2" fmla="val 3274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（缓存，持久化，日志，异常处理，供应商选择，适配调度等）</a:t>
            </a:r>
          </a:p>
        </p:txBody>
      </p:sp>
      <p:sp>
        <p:nvSpPr>
          <p:cNvPr id="89" name="圆角矩形 63"/>
          <p:cNvSpPr/>
          <p:nvPr/>
        </p:nvSpPr>
        <p:spPr>
          <a:xfrm>
            <a:off x="6898565" y="2937032"/>
            <a:ext cx="1367084" cy="290892"/>
          </a:xfrm>
          <a:prstGeom prst="roundRect">
            <a:avLst>
              <a:gd name="adj" fmla="val 10348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宋体" panose="02010600030101010101" pitchFamily="2" charset="-122"/>
              </a:rPr>
              <a:t>CP</a:t>
            </a:r>
            <a:r>
              <a:rPr lang="zh-CN" altLang="en-US" sz="1000" dirty="0">
                <a:solidFill>
                  <a:prstClr val="white"/>
                </a:solidFill>
                <a:latin typeface="宋体" panose="02010600030101010101" pitchFamily="2" charset="-122"/>
              </a:rPr>
              <a:t>服务适配转换实现</a:t>
            </a:r>
          </a:p>
        </p:txBody>
      </p:sp>
      <p:cxnSp>
        <p:nvCxnSpPr>
          <p:cNvPr id="72" name="连接符: 肘形 71"/>
          <p:cNvCxnSpPr>
            <a:stCxn id="111" idx="2"/>
            <a:endCxn id="110" idx="2"/>
          </p:cNvCxnSpPr>
          <p:nvPr/>
        </p:nvCxnSpPr>
        <p:spPr>
          <a:xfrm rot="5400000">
            <a:off x="5694696" y="1850777"/>
            <a:ext cx="160277" cy="3614546"/>
          </a:xfrm>
          <a:prstGeom prst="bentConnector3">
            <a:avLst>
              <a:gd name="adj1" fmla="val 242628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/>
          <p:cNvCxnSpPr>
            <a:stCxn id="11" idx="3"/>
            <a:endCxn id="89" idx="1"/>
          </p:cNvCxnSpPr>
          <p:nvPr/>
        </p:nvCxnSpPr>
        <p:spPr>
          <a:xfrm>
            <a:off x="6167280" y="3080890"/>
            <a:ext cx="731285" cy="1588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1" name="圆角矩形 63"/>
          <p:cNvSpPr/>
          <p:nvPr/>
        </p:nvSpPr>
        <p:spPr>
          <a:xfrm>
            <a:off x="6898565" y="3287020"/>
            <a:ext cx="1367084" cy="290892"/>
          </a:xfrm>
          <a:prstGeom prst="roundRect">
            <a:avLst>
              <a:gd name="adj" fmla="val 10348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宋体" panose="02010600030101010101" pitchFamily="2" charset="-122"/>
              </a:rPr>
              <a:t>CP</a:t>
            </a:r>
            <a:r>
              <a:rPr lang="zh-CN" altLang="en-US" sz="1000" dirty="0">
                <a:solidFill>
                  <a:prstClr val="white"/>
                </a:solidFill>
                <a:latin typeface="宋体" panose="02010600030101010101" pitchFamily="2" charset="-122"/>
              </a:rPr>
              <a:t>服务适配转换实现</a:t>
            </a:r>
          </a:p>
        </p:txBody>
      </p:sp>
      <p:cxnSp>
        <p:nvCxnSpPr>
          <p:cNvPr id="103" name="直接箭头连接符 102"/>
          <p:cNvCxnSpPr>
            <a:stCxn id="12" idx="3"/>
            <a:endCxn id="42" idx="1"/>
          </p:cNvCxnSpPr>
          <p:nvPr/>
        </p:nvCxnSpPr>
        <p:spPr>
          <a:xfrm>
            <a:off x="8271800" y="2730538"/>
            <a:ext cx="1686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89" idx="3"/>
            <a:endCxn id="44" idx="1"/>
          </p:cNvCxnSpPr>
          <p:nvPr/>
        </p:nvCxnSpPr>
        <p:spPr>
          <a:xfrm flipV="1">
            <a:off x="8265649" y="3073051"/>
            <a:ext cx="1684173" cy="9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11" idx="3"/>
            <a:endCxn id="43" idx="1"/>
          </p:cNvCxnSpPr>
          <p:nvPr/>
        </p:nvCxnSpPr>
        <p:spPr>
          <a:xfrm flipV="1">
            <a:off x="8265649" y="3432465"/>
            <a:ext cx="16841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/>
          <p:cNvCxnSpPr>
            <a:stCxn id="11" idx="3"/>
            <a:endCxn id="111" idx="1"/>
          </p:cNvCxnSpPr>
          <p:nvPr/>
        </p:nvCxnSpPr>
        <p:spPr>
          <a:xfrm>
            <a:off x="6167280" y="3080890"/>
            <a:ext cx="731285" cy="351576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3" name="文本框 112"/>
          <p:cNvSpPr txBox="1"/>
          <p:nvPr/>
        </p:nvSpPr>
        <p:spPr>
          <a:xfrm>
            <a:off x="6979399" y="2219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实现接口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6898565" y="37329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实现接口</a:t>
            </a:r>
          </a:p>
        </p:txBody>
      </p:sp>
      <p:sp>
        <p:nvSpPr>
          <p:cNvPr id="104" name="流程图: 磁盘 103"/>
          <p:cNvSpPr/>
          <p:nvPr/>
        </p:nvSpPr>
        <p:spPr>
          <a:xfrm>
            <a:off x="3588450" y="4483116"/>
            <a:ext cx="837521" cy="280768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  <p:cxnSp>
        <p:nvCxnSpPr>
          <p:cNvPr id="76" name="直接箭头连接符 75"/>
          <p:cNvCxnSpPr>
            <a:stCxn id="10" idx="1"/>
            <a:endCxn id="104" idx="4"/>
          </p:cNvCxnSpPr>
          <p:nvPr/>
        </p:nvCxnSpPr>
        <p:spPr>
          <a:xfrm flipH="1" flipV="1">
            <a:off x="4425971" y="4623500"/>
            <a:ext cx="220008" cy="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62"/>
          <p:cNvSpPr/>
          <p:nvPr/>
        </p:nvSpPr>
        <p:spPr>
          <a:xfrm>
            <a:off x="3819686" y="2413448"/>
            <a:ext cx="295749" cy="1324741"/>
          </a:xfrm>
          <a:prstGeom prst="roundRect">
            <a:avLst>
              <a:gd name="adj" fmla="val 9827"/>
            </a:avLst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eaVert"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标准接口</a:t>
            </a: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连接符: 肘形 92"/>
          <p:cNvCxnSpPr>
            <a:endCxn id="12" idx="1"/>
          </p:cNvCxnSpPr>
          <p:nvPr/>
        </p:nvCxnSpPr>
        <p:spPr>
          <a:xfrm flipV="1">
            <a:off x="6175031" y="2730538"/>
            <a:ext cx="729685" cy="358215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0" name="圆角矩形 62"/>
          <p:cNvSpPr/>
          <p:nvPr/>
        </p:nvSpPr>
        <p:spPr>
          <a:xfrm>
            <a:off x="3915524" y="2565848"/>
            <a:ext cx="295749" cy="1324741"/>
          </a:xfrm>
          <a:prstGeom prst="roundRect">
            <a:avLst>
              <a:gd name="adj" fmla="val 9827"/>
            </a:avLst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eaVert"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标准接口</a:t>
            </a: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62"/>
          <p:cNvSpPr/>
          <p:nvPr/>
        </p:nvSpPr>
        <p:spPr>
          <a:xfrm>
            <a:off x="4001935" y="2718248"/>
            <a:ext cx="295749" cy="1324741"/>
          </a:xfrm>
          <a:prstGeom prst="roundRect">
            <a:avLst>
              <a:gd name="adj" fmla="val 9827"/>
            </a:avLst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eaVert" rtlCol="0" anchor="ctr"/>
          <a:lstStyle/>
          <a:p>
            <a:pPr algn="ctr" defTabSz="914400"/>
            <a:r>
              <a:rPr lang="en-US" altLang="zh-CN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标准接口</a:t>
            </a:r>
            <a:endParaRPr lang="en-US" altLang="zh-CN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CP/SP</a:t>
            </a:r>
            <a:r>
              <a:rPr lang="zh-CN" altLang="en-US" dirty="0">
                <a:sym typeface="+mn-ea"/>
              </a:rPr>
              <a:t>标准接口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035685"/>
            <a:ext cx="83318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通信连接初始化接口：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提供公共的连接信息基础对象，对供应商连接初始化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信息基础对象包括：url地址、端口号、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钥、超时时间、超时尝试次数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、连接信息是否缓存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服务信息获取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提供公共的服务信息基础对象，对服务供应商的各种公共基础信息进行解析；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服务基础对象信息包括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服务供应商名称、服务供应商ID、服务类型、服务ID等。</a:t>
            </a:r>
          </a:p>
          <a:p>
            <a:pPr lvl="1" indent="0" algn="l">
              <a:buFont typeface="Arial" panose="020B0604020202020204" pitchFamily="34" charset="0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服务切换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提供公共的服务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信息基础对象，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服务供应商的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自动切换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服务基础对象信息包括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服务供应商ID、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服务类型、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服务ID等。</a:t>
            </a: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服务策略（权重优先级、缓存）配置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提供公共的服务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信息基础对象，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服务供应商的各种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服务基础对象信息包括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服务供应商ID、服务ID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、内容是否缓存，优先级，是否存在付费内容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等。</a:t>
            </a: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服务付费权限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提供公共的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基础对象，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对用户的服务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服务基础对象信息包括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服务供应商ID、服务ID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、付费标准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、是否存在首月优惠、首月优惠策略、付费标准（连续付费、按月、按季、按年）、付费金额，付费特权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等。</a:t>
            </a: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服务质量统计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提供公共的服务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信息基础对象，对服务供应商的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服务质量进行统计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服务基础对象信息包括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服务供应商ID、服务ID等。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CP/SP</a:t>
            </a:r>
            <a:r>
              <a:rPr lang="zh-CN" altLang="en-US" dirty="0"/>
              <a:t>服务代理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199" y="1329179"/>
            <a:ext cx="829818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配置策略</a:t>
            </a:r>
          </a:p>
          <a:p>
            <a:pPr marL="800100" lvl="1" indent="-342900" algn="l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从目标接口中获取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类型（天气，电台等）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类型获取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策略配合信息（需要到接口级别）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是否需要缓存，缓存多久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访问错误后的重试次数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是否优先从缓存中读取，或者错误后从缓存中读取（内存缓存，本地文件缓存）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根据策略尝试从本地缓存直接获取数据返回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类型获取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提供商列表</a:t>
            </a: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、查询可用的服务提供商的配置信息：</a:t>
            </a: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       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、判断配置文件中供应商的启用状态，是否为可用状态；</a:t>
            </a: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       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、根据类型和质量权重信息获取供应商列表基础信息及连接配置信息。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服务质量权重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根据服务质量权重选择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查找供应商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服务适配器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访问适配器对应的接口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如果接口访问出错，按策略进行重试，更新供应商服务质量权重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如果按策略重试失败，则依次尝试其他供应商接口，并记录错误访问日志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如果仍旧失败，根据策略尝试获取本地缓存的数据（服务降级）或者返回错误信息，记录错误访问日志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200" dirty="0"/>
              <a:t>如果访问成功</a:t>
            </a:r>
            <a:endParaRPr lang="en-US" altLang="zh-CN" sz="12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记录访问日志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按策略缓存数据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CP/SP</a:t>
            </a:r>
            <a:r>
              <a:rPr lang="zh-CN" altLang="en-US" dirty="0">
                <a:sym typeface="+mn-ea"/>
              </a:rPr>
              <a:t>服务代理实现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982980"/>
            <a:ext cx="95853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1、服务配置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1）服务配置：在没有CPSP管理平台时，通过数据库脚本来初始化系统服务信息，主要配置信息包括：服务类型、服务状态、优先级、服务调用重试次数、是否缓存、连接地址（端口）、通讯秘钥、服务是否收费。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其中优先级配置策略：</a:t>
            </a: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a）上线时，初始化供应商服务权重配置信息（权重值越高，优先级越低），进行服务优先级划分。</a:t>
            </a: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b）上线后，通过服务链调用情况（成功与否次数，每次调用链为一次，权重数的初始值可以设置为0，每次调用失败时，权重数加1，权重数越高，代码服务调用优先级越低），不断调整服务权重数的配置参数。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2）配置校验（代理中实现）：查询当前服务类型的供应商信息，服务状态是否可用。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2、服务连接创建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服务连接初始化：</a:t>
            </a: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根据服务供应商ID、服务ID查询服务连接信息，包括连接地址，连接公钥，连接私钥等信息，进行服务连接初始化创建，建立服务通道。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3、服务切换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1）根据服务类型、优先级排序查询出来的服务供应商信息列表，依次进行服务调用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2）调用成功：返回成功报文信息，同时进行Redis数据缓存，供下次服务离线时的内容返回，服务调用完成，流程结束。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）调用失败：则进行重试策略，重试N次后，依然失败，服务优先级进行调整，然后继续按照供应商列表数据进行服务供应商切换，若还存在服务供应商数据，回到步骤1），若服务供应商信息全部调用一遍，则进行步骤4）。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4）全部调用失败：根据服务类型关键字取本地缓存中数据，若无数据，则返回失败信息，若有数据，从缓存中取出数据返回，流程结束。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CP/SP</a:t>
            </a:r>
            <a:r>
              <a:rPr lang="zh-CN" altLang="en-US" dirty="0">
                <a:sym typeface="+mn-ea"/>
              </a:rPr>
              <a:t>服务代理实现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982980"/>
            <a:ext cx="95853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、服务付费权限控制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根据服务供应商ID、服务ID查询该服务的付费标准和配置，来区服务中是否有付费内容配置信息，并将非付费内容和付费内容分别以数组形式返回。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5、服务质量监控</a:t>
            </a:r>
          </a:p>
          <a:p>
            <a:pPr indent="0" algn="l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1）系统上线后，通过服务链调用情况（成功与否次数，每次调用链为一次，权重数的初始值可以设置为0，每次调用失败时，权重数加1，权重数越高，服务调用优先级越低），不断调整服务权重数的配置参数。</a:t>
            </a:r>
          </a:p>
          <a:p>
            <a:pPr indent="0" algn="l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2）通过服务的各种维度（服务类型，服务供应商等）去查询该服务的质量信息，对服务通信进行整体的监控。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CP/SP</a:t>
            </a:r>
            <a:r>
              <a:rPr lang="zh-CN" altLang="en-US" dirty="0"/>
              <a:t>服务管理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2474" y="1567304"/>
            <a:ext cx="10171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Font typeface="+mj-lt"/>
              <a:buAutoNum type="alphaLcParenR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商服务连接配置：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地址、端口号、公钥、私钥、超时时间、超时尝试次数、是否缓存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Font typeface="+mj-lt"/>
              <a:buAutoNum type="alphaLcParenR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商服务详情信息配置：服务供应商名称、服务供应商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、服务名称、服务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、服务类型、启用状态、服务优先级、是否有付费内容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 startAt="2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 startAt="2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服务策略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系统通用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参数和供应商服务连接配置（供应商管理中的服务配置）在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系统启动时，进行初始化，并进行相应的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CP/SP</a:t>
            </a:r>
            <a:r>
              <a:rPr lang="zh-CN" altLang="en-US"/>
              <a:t>服务监控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199" y="1329179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访问查询，统计，图形化展示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访问活跃度统计（按天）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故障趋势统计（一日内，一周内，一月内）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故障对比统计（按日，周，月对比各个供应商）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服务质量趋势统计（一日内，一周内，一月内）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服务质量趋势对比统计（按日，周，月对比各个供应商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1360</Words>
  <Application>Microsoft Office PowerPoint</Application>
  <PresentationFormat>宽屏</PresentationFormat>
  <Paragraphs>175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Calibri</vt:lpstr>
      <vt:lpstr>Helvetica</vt:lpstr>
      <vt:lpstr>Office 主题​​</vt:lpstr>
      <vt:lpstr>CPSP技术架构</vt:lpstr>
      <vt:lpstr>CP/SP服务概述</vt:lpstr>
      <vt:lpstr>整体架构</vt:lpstr>
      <vt:lpstr>CP/SP标准接口</vt:lpstr>
      <vt:lpstr>CP/SP服务代理</vt:lpstr>
      <vt:lpstr>CP/SP服务代理实现</vt:lpstr>
      <vt:lpstr>CP/SP服务代理实现</vt:lpstr>
      <vt:lpstr>CP/SP服务管理</vt:lpstr>
      <vt:lpstr>CP/SP服务监控</vt:lpstr>
      <vt:lpstr>CP/SP服务监控实现</vt:lpstr>
      <vt:lpstr>项目工程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q_s_c1@163.com</dc:creator>
  <cp:lastModifiedBy>刘华侨</cp:lastModifiedBy>
  <cp:revision>340</cp:revision>
  <dcterms:created xsi:type="dcterms:W3CDTF">2020-06-04T11:07:00Z</dcterms:created>
  <dcterms:modified xsi:type="dcterms:W3CDTF">2020-08-14T09:15:04Z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