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7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 Allen" initials="YA" lastIdx="0" clrIdx="0"/>
  <p:cmAuthor id="2" name="liu leo" initials="ll" lastIdx="1" clrIdx="1"/>
  <p:cmAuthor id="3" name="段昌伟" initials="段昌伟" lastIdx="1" clrIdx="2"/>
  <p:cmAuthor id="0" name="李文亮" initials="李文亮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结论：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取消自动到期功能；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有效期不支持设置，默认一天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3.130 </a:t>
            </a:r>
            <a:r>
              <a:rPr lang="zh-CN" altLang="en-US">
                <a:sym typeface="+mn-ea"/>
              </a:rPr>
              <a:t>只能在生产环境测试 （数据部署）</a:t>
            </a:r>
            <a:endParaRPr lang="zh-CN" altLang="en-US"/>
          </a:p>
          <a:p>
            <a:r>
              <a:rPr lang="zh-CN" altLang="en-US">
                <a:sym typeface="+mn-ea"/>
              </a:rPr>
              <a:t>解决：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方案一：找郝总 将蓝牙钥匙测试账号 和车辆移到生产环境</a:t>
            </a:r>
            <a:endParaRPr lang="zh-CN" altLang="en-US"/>
          </a:p>
          <a:p>
            <a:r>
              <a:rPr lang="zh-CN" altLang="en-US">
                <a:sym typeface="+mn-ea"/>
              </a:rPr>
              <a:t>方案二：查生产环境有哪些车，绑定在哪个账号；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zh-CN" altLang="en-US"/>
              <a:t>数据迁移 发布；  测试完后迁回、回退；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 txBox="1"/>
          <p:nvPr userDrawn="1"/>
        </p:nvSpPr>
        <p:spPr>
          <a:xfrm>
            <a:off x="11334324" y="6421965"/>
            <a:ext cx="685800" cy="43603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7BB3BD3-F1D4-4570-B678-60E33FC521BA}" type="slidenum">
              <a:rPr lang="zh-SG" altLang="en-US" sz="1865" smtClean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</a:fld>
            <a:endParaRPr lang="zh-SG" altLang="en-US" sz="1865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695960" y="6353810"/>
            <a:ext cx="899795" cy="45021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</a:ln>
        </p:spPr>
        <p:txBody>
          <a:bodyPr wrap="square" lIns="0" tIns="0" rIns="0" bIns="0" anchor="ctr"/>
          <a:p>
            <a:pPr algn="ctr"/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643890" y="168910"/>
            <a:ext cx="5321935" cy="375920"/>
          </a:xfrm>
          <a:prstGeom prst="rect">
            <a:avLst/>
          </a:prstGeom>
        </p:spPr>
        <p:txBody>
          <a:bodyPr/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GX16 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蓝牙钥匙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130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验收方案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</a:pP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Rechteck 16"/>
          <p:cNvSpPr>
            <a:spLocks noChangeAspect="1"/>
          </p:cNvSpPr>
          <p:nvPr/>
        </p:nvSpPr>
        <p:spPr>
          <a:xfrm>
            <a:off x="24754" y="96816"/>
            <a:ext cx="619190" cy="5213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charset="0"/>
              </a:rPr>
              <a:t>1</a:t>
            </a:r>
            <a:endParaRPr lang="en-US" sz="2400" b="1" dirty="0">
              <a:solidFill>
                <a:schemeClr val="bg1"/>
              </a:solidFill>
              <a:latin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3010" y="987425"/>
            <a:ext cx="3904615" cy="505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wrap="square" lIns="0" tIns="0" rIns="0" bIns="0" anchor="ctr"/>
          <a:p>
            <a:pPr algn="ctr"/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59075" y="1246505"/>
            <a:ext cx="1848485" cy="450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wrap="square" lIns="0" tIns="0" rIns="0" bIns="0" anchor="ctr"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连接车辆选择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59075" y="5236845"/>
            <a:ext cx="1177925" cy="450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wrap="square" lIns="0" tIns="0" rIns="0" bIns="0" anchor="ctr"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归还钥匙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59075" y="2834005"/>
            <a:ext cx="1177925" cy="450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wrap="square" lIns="0" tIns="0" rIns="0" bIns="0" anchor="ctr"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钥匙开通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59075" y="4520565"/>
            <a:ext cx="1177925" cy="450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wrap="square" lIns="0" tIns="0" rIns="0" bIns="0" anchor="ctr"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解锁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4800" y="1155065"/>
            <a:ext cx="1513205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/>
              <a:t>APP 1230</a:t>
            </a:r>
            <a:r>
              <a:rPr lang="zh-CN" altLang="en-US" sz="1600"/>
              <a:t>版本</a:t>
            </a:r>
            <a:endParaRPr lang="zh-CN" altLang="en-US" sz="1600"/>
          </a:p>
          <a:p>
            <a:r>
              <a:rPr lang="zh-CN" altLang="en-US" sz="1600"/>
              <a:t>增加蓝牙钥匙入口</a:t>
            </a:r>
            <a:endParaRPr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4608195" y="4520565"/>
            <a:ext cx="1041400" cy="450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wrap="square" lIns="0" tIns="0" rIns="0" bIns="0" anchor="ctr"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闭锁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stCxn id="6" idx="3"/>
          </p:cNvCxnSpPr>
          <p:nvPr/>
        </p:nvCxnSpPr>
        <p:spPr>
          <a:xfrm flipV="1">
            <a:off x="4607560" y="1463040"/>
            <a:ext cx="241236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019925" y="1144905"/>
            <a:ext cx="2530475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提供最后两位进行选择，如</a:t>
            </a:r>
            <a:r>
              <a:rPr lang="en-US" altLang="zh-CN" sz="1600"/>
              <a:t>50,29</a:t>
            </a:r>
            <a:endParaRPr lang="en-US" altLang="zh-CN" sz="1600"/>
          </a:p>
        </p:txBody>
      </p:sp>
      <p:sp>
        <p:nvSpPr>
          <p:cNvPr id="15" name="右箭头 14"/>
          <p:cNvSpPr/>
          <p:nvPr/>
        </p:nvSpPr>
        <p:spPr>
          <a:xfrm>
            <a:off x="1818005" y="1367155"/>
            <a:ext cx="675005" cy="360045"/>
          </a:xfrm>
          <a:prstGeom prst="rightArrow">
            <a:avLst/>
          </a:prstGeom>
          <a:solidFill>
            <a:srgbClr val="0070C0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wrap="square" lIns="0" tIns="0" rIns="0" bIns="0" anchor="ctr"/>
          <a:p>
            <a:pPr algn="ctr"/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19925" y="3013710"/>
            <a:ext cx="4738370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提示状态：</a:t>
            </a:r>
            <a:endParaRPr lang="zh-CN" altLang="en-US" sz="1600"/>
          </a:p>
          <a:p>
            <a:r>
              <a:rPr lang="zh-CN" altLang="en-US" sz="1600"/>
              <a:t>申请数字钥匙中</a:t>
            </a:r>
            <a:r>
              <a:rPr lang="en-US" altLang="zh-CN" sz="1600"/>
              <a:t>—</a:t>
            </a:r>
            <a:r>
              <a:rPr lang="zh-CN" altLang="en-US" sz="1600"/>
              <a:t>蓝牙连接中</a:t>
            </a:r>
            <a:r>
              <a:rPr lang="en-US" altLang="zh-CN" sz="1600"/>
              <a:t>—</a:t>
            </a:r>
            <a:r>
              <a:rPr lang="zh-CN" altLang="en-US" sz="1600"/>
              <a:t>离线激活钥匙中</a:t>
            </a:r>
            <a:r>
              <a:rPr lang="en-US" altLang="zh-CN" sz="1600"/>
              <a:t>—</a:t>
            </a:r>
            <a:r>
              <a:rPr lang="zh-CN" altLang="en-US" sz="1600"/>
              <a:t>开通（激活）成功</a:t>
            </a:r>
            <a:r>
              <a:rPr lang="en-US" altLang="zh-CN" sz="1600"/>
              <a:t>/</a:t>
            </a:r>
            <a:r>
              <a:rPr lang="zh-CN" altLang="en-US" sz="1600"/>
              <a:t>失败</a:t>
            </a:r>
            <a:endParaRPr lang="zh-CN" altLang="en-US" sz="16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959860" y="3070860"/>
            <a:ext cx="301498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089525" y="2231390"/>
            <a:ext cx="777240" cy="393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wrap="square" lIns="0" tIns="0" rIns="0" bIns="0" anchor="ctr"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蓝牙连接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箭头连接符 20"/>
          <p:cNvCxnSpPr>
            <a:stCxn id="20" idx="3"/>
            <a:endCxn id="23" idx="1"/>
          </p:cNvCxnSpPr>
          <p:nvPr/>
        </p:nvCxnSpPr>
        <p:spPr>
          <a:xfrm>
            <a:off x="5866765" y="2428240"/>
            <a:ext cx="1153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019925" y="2136140"/>
            <a:ext cx="4738370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可手动触发连接蓝牙（当前不稳定，连不上时可点击连接）</a:t>
            </a:r>
            <a:endParaRPr lang="zh-CN" altLang="en-US" sz="1600"/>
          </a:p>
        </p:txBody>
      </p:sp>
      <p:sp>
        <p:nvSpPr>
          <p:cNvPr id="24" name="文本框 23"/>
          <p:cNvSpPr txBox="1"/>
          <p:nvPr/>
        </p:nvSpPr>
        <p:spPr>
          <a:xfrm>
            <a:off x="304800" y="3070860"/>
            <a:ext cx="1969770" cy="1322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 b="1"/>
              <a:t>支持功能项：</a:t>
            </a:r>
            <a:endParaRPr lang="zh-CN" altLang="en-US" sz="1600" b="1"/>
          </a:p>
          <a:p>
            <a:r>
              <a:rPr lang="en-US" altLang="zh-CN" sz="1600"/>
              <a:t>1.</a:t>
            </a:r>
            <a:r>
              <a:rPr lang="zh-CN" altLang="en-US" sz="1600"/>
              <a:t>离线激活钥匙</a:t>
            </a:r>
            <a:endParaRPr lang="zh-CN" altLang="en-US" sz="1600"/>
          </a:p>
          <a:p>
            <a:r>
              <a:rPr lang="en-US" altLang="zh-CN" sz="1600"/>
              <a:t>2.</a:t>
            </a:r>
            <a:r>
              <a:rPr lang="zh-CN" altLang="en-US" sz="1600"/>
              <a:t>蓝牙连接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3.</a:t>
            </a:r>
            <a:r>
              <a:rPr lang="zh-CN" altLang="en-US" sz="1600">
                <a:sym typeface="+mn-ea"/>
              </a:rPr>
              <a:t>解锁、闭锁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4.</a:t>
            </a:r>
            <a:r>
              <a:rPr lang="zh-CN" altLang="en-US" sz="1600">
                <a:sym typeface="+mn-ea"/>
              </a:rPr>
              <a:t>离线归还钥匙</a:t>
            </a:r>
            <a:endParaRPr lang="en-US" altLang="zh-CN" sz="1600"/>
          </a:p>
        </p:txBody>
      </p:sp>
      <p:sp>
        <p:nvSpPr>
          <p:cNvPr id="2" name="文本框 1"/>
          <p:cNvSpPr txBox="1"/>
          <p:nvPr/>
        </p:nvSpPr>
        <p:spPr>
          <a:xfrm>
            <a:off x="7019925" y="3979545"/>
            <a:ext cx="4865370" cy="18148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/>
              <a:t>验收说明：</a:t>
            </a:r>
            <a:endParaRPr lang="zh-CN" altLang="en-US" sz="1600"/>
          </a:p>
          <a:p>
            <a:r>
              <a:rPr lang="en-US" altLang="zh-CN" sz="1600"/>
              <a:t>1. </a:t>
            </a:r>
            <a:r>
              <a:rPr lang="zh-CN" altLang="en-US" sz="1600"/>
              <a:t>参与子系统：</a:t>
            </a:r>
            <a:r>
              <a:rPr lang="en-US" altLang="zh-CN" sz="1600"/>
              <a:t>TSP+APP</a:t>
            </a:r>
            <a:r>
              <a:rPr lang="zh-CN" altLang="en-US" sz="1600"/>
              <a:t>（集成蓝牙</a:t>
            </a:r>
            <a:r>
              <a:rPr lang="en-US" altLang="zh-CN" sz="1600"/>
              <a:t>SDK</a:t>
            </a:r>
            <a:r>
              <a:rPr lang="zh-CN" altLang="en-US" sz="1600"/>
              <a:t>）</a:t>
            </a:r>
            <a:r>
              <a:rPr lang="en-US" altLang="zh-CN" sz="1600"/>
              <a:t>+IBTM</a:t>
            </a:r>
            <a:endParaRPr lang="en-US" altLang="zh-CN" sz="1600"/>
          </a:p>
          <a:p>
            <a:r>
              <a:rPr lang="en-US" altLang="zh-CN" sz="1600"/>
              <a:t>2. </a:t>
            </a:r>
            <a:r>
              <a:rPr lang="zh-CN" altLang="en-US" sz="1600"/>
              <a:t>登录账号：仅支持提前准备好的测试账号测试、测试范围说明</a:t>
            </a:r>
            <a:endParaRPr lang="zh-CN" altLang="en-US" sz="1600"/>
          </a:p>
          <a:p>
            <a:r>
              <a:rPr lang="zh-CN" altLang="en-US" sz="1600"/>
              <a:t>   </a:t>
            </a:r>
            <a:r>
              <a:rPr lang="en-US" altLang="zh-CN" sz="1600"/>
              <a:t>a.</a:t>
            </a:r>
            <a:r>
              <a:rPr lang="zh-CN" altLang="en-US" sz="1600"/>
              <a:t>仅支持提前提供车辆（</a:t>
            </a:r>
            <a:r>
              <a:rPr lang="zh-CN" altLang="en-US" sz="1600">
                <a:sym typeface="+mn-ea"/>
              </a:rPr>
              <a:t>编号</a:t>
            </a:r>
            <a:r>
              <a:rPr lang="zh-CN" altLang="en-US" sz="1600"/>
              <a:t>样件）测试；</a:t>
            </a:r>
            <a:endParaRPr lang="zh-CN" altLang="en-US" sz="1600"/>
          </a:p>
          <a:p>
            <a:r>
              <a:rPr lang="zh-CN" altLang="en-US" sz="1600"/>
              <a:t>   </a:t>
            </a:r>
            <a:r>
              <a:rPr lang="en-US" altLang="zh-CN" sz="1600"/>
              <a:t>b.</a:t>
            </a:r>
            <a:r>
              <a:rPr lang="zh-CN" altLang="en-US" sz="1600"/>
              <a:t>仅支持在上述蓝牙钥匙入口界面测试现阶段功能（见左侧支持功能项）</a:t>
            </a: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695960" y="6353810"/>
            <a:ext cx="899795" cy="45021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</a:ln>
        </p:spPr>
        <p:txBody>
          <a:bodyPr wrap="square" lIns="0" tIns="0" rIns="0" bIns="0" anchor="ctr"/>
          <a:p>
            <a:pPr algn="ctr"/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643890" y="168910"/>
            <a:ext cx="5321935" cy="375920"/>
          </a:xfrm>
          <a:prstGeom prst="rect">
            <a:avLst/>
          </a:prstGeom>
        </p:spPr>
        <p:txBody>
          <a:bodyPr/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GX16 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蓝牙钥匙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130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验收实施方案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</a:pP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Rechteck 16"/>
          <p:cNvSpPr>
            <a:spLocks noChangeAspect="1"/>
          </p:cNvSpPr>
          <p:nvPr/>
        </p:nvSpPr>
        <p:spPr>
          <a:xfrm>
            <a:off x="24754" y="96816"/>
            <a:ext cx="619190" cy="5213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charset="0"/>
              </a:rPr>
              <a:t>2</a:t>
            </a:r>
            <a:endParaRPr lang="en-US" sz="2400" b="1" dirty="0">
              <a:solidFill>
                <a:schemeClr val="bg1"/>
              </a:solidFill>
              <a:latin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3010" y="1002665"/>
            <a:ext cx="3904615" cy="505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wrap="square" lIns="0" tIns="0" rIns="0" bIns="0" anchor="ctr"/>
          <a:p>
            <a:pPr algn="ctr"/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59075" y="1246505"/>
            <a:ext cx="1848485" cy="450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wrap="square" lIns="0" tIns="0" rIns="0" bIns="0" anchor="ctr"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连接车辆选择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9075" y="1878330"/>
            <a:ext cx="1849120" cy="450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wrap="square" lIns="0" tIns="0" rIns="0" bIns="0" anchor="ctr"/>
          <a:p>
            <a:pPr algn="ctr"/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钥匙到期时间设置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8270" y="5297805"/>
            <a:ext cx="1177925" cy="450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wrap="square" lIns="0" tIns="0" rIns="0" bIns="0" anchor="ctr"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离线注销钥匙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59075" y="2834005"/>
            <a:ext cx="1177925" cy="450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wrap="square" lIns="0" tIns="0" rIns="0" bIns="0" anchor="ctr"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钥匙开通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68270" y="4520565"/>
            <a:ext cx="1177925" cy="450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wrap="square" lIns="0" tIns="0" rIns="0" bIns="0" anchor="ctr"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解锁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4800" y="1155065"/>
            <a:ext cx="1513205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/>
              <a:t>APP 1230</a:t>
            </a:r>
            <a:r>
              <a:rPr lang="zh-CN" altLang="en-US" sz="1600"/>
              <a:t>版本</a:t>
            </a:r>
            <a:endParaRPr lang="zh-CN" altLang="en-US" sz="1600"/>
          </a:p>
          <a:p>
            <a:r>
              <a:rPr lang="zh-CN" altLang="en-US" sz="1600"/>
              <a:t>增加蓝牙钥匙入口</a:t>
            </a:r>
            <a:endParaRPr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4608195" y="4520565"/>
            <a:ext cx="1041400" cy="450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wrap="square" lIns="0" tIns="0" rIns="0" bIns="0" anchor="ctr"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闭锁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stCxn id="6" idx="3"/>
          </p:cNvCxnSpPr>
          <p:nvPr/>
        </p:nvCxnSpPr>
        <p:spPr>
          <a:xfrm flipV="1">
            <a:off x="4607560" y="1463040"/>
            <a:ext cx="241236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019925" y="1246505"/>
            <a:ext cx="3446780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提供最后两位进行选择，如</a:t>
            </a:r>
            <a:r>
              <a:rPr lang="en-US" altLang="zh-CN" sz="1600"/>
              <a:t>50,29</a:t>
            </a:r>
            <a:endParaRPr lang="en-US" altLang="zh-CN" sz="1600"/>
          </a:p>
          <a:p>
            <a:r>
              <a:rPr lang="zh-CN" altLang="en-US" sz="1600"/>
              <a:t>显示钥匙开通状态</a:t>
            </a:r>
            <a:endParaRPr lang="zh-CN" altLang="en-US" sz="1600"/>
          </a:p>
        </p:txBody>
      </p:sp>
      <p:sp>
        <p:nvSpPr>
          <p:cNvPr id="15" name="右箭头 14"/>
          <p:cNvSpPr/>
          <p:nvPr/>
        </p:nvSpPr>
        <p:spPr>
          <a:xfrm>
            <a:off x="1818005" y="1367155"/>
            <a:ext cx="675005" cy="360045"/>
          </a:xfrm>
          <a:prstGeom prst="rightArrow">
            <a:avLst/>
          </a:prstGeom>
          <a:solidFill>
            <a:srgbClr val="0070C0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wrap="square" lIns="0" tIns="0" rIns="0" bIns="0" anchor="ctr"/>
          <a:p>
            <a:pPr algn="ctr"/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607560" y="2098675"/>
            <a:ext cx="241236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019925" y="1878330"/>
            <a:ext cx="34461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删除，</a:t>
            </a:r>
            <a:r>
              <a:rPr lang="zh-CN" altLang="en-US" sz="1600"/>
              <a:t>默认一天（是车主设置期限）</a:t>
            </a:r>
            <a:endParaRPr lang="zh-CN" altLang="en-US" sz="1600"/>
          </a:p>
        </p:txBody>
      </p:sp>
      <p:sp>
        <p:nvSpPr>
          <p:cNvPr id="18" name="文本框 17"/>
          <p:cNvSpPr txBox="1"/>
          <p:nvPr/>
        </p:nvSpPr>
        <p:spPr>
          <a:xfrm>
            <a:off x="7019925" y="2890520"/>
            <a:ext cx="4738370" cy="27997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1600"/>
              <a:t>1</a:t>
            </a:r>
            <a:r>
              <a:rPr lang="zh-CN" altLang="en-US" sz="1600"/>
              <a:t>）处理过程</a:t>
            </a:r>
            <a:endParaRPr lang="zh-CN" altLang="en-US" sz="1600"/>
          </a:p>
          <a:p>
            <a:r>
              <a:rPr lang="en-US" sz="1600"/>
              <a:t>1</a:t>
            </a:r>
            <a:r>
              <a:rPr lang="en-US" altLang="zh-CN" sz="1600"/>
              <a:t>.</a:t>
            </a:r>
            <a:r>
              <a:rPr lang="zh-CN" altLang="en-US" sz="1600">
                <a:solidFill>
                  <a:srgbClr val="FF0000"/>
                </a:solidFill>
              </a:rPr>
              <a:t>用登录账户</a:t>
            </a:r>
            <a:r>
              <a:rPr lang="en-US" altLang="zh-CN" sz="1600">
                <a:solidFill>
                  <a:srgbClr val="FF0000"/>
                </a:solidFill>
              </a:rPr>
              <a:t>+</a:t>
            </a:r>
            <a:r>
              <a:rPr lang="zh-CN" altLang="en-US" sz="1600">
                <a:solidFill>
                  <a:srgbClr val="FF0000"/>
                </a:solidFill>
              </a:rPr>
              <a:t>已绑定车辆</a:t>
            </a:r>
            <a:r>
              <a:rPr lang="zh-CN" altLang="en-US" sz="1600"/>
              <a:t> 向</a:t>
            </a:r>
            <a:r>
              <a:rPr lang="en-US" altLang="zh-CN" sz="1600"/>
              <a:t>TSP</a:t>
            </a:r>
            <a:r>
              <a:rPr lang="zh-CN" altLang="en-US" sz="1600"/>
              <a:t>申请授权钥匙</a:t>
            </a:r>
            <a:endParaRPr lang="zh-CN" altLang="en-US" sz="1600"/>
          </a:p>
          <a:p>
            <a:r>
              <a:rPr lang="zh-CN" altLang="en-US" sz="1600"/>
              <a:t>（</a:t>
            </a:r>
            <a:r>
              <a:rPr lang="en-US" altLang="zh-CN" sz="1600"/>
              <a:t>a.APP</a:t>
            </a:r>
            <a:r>
              <a:rPr lang="zh-CN" altLang="zh-CN" sz="1600"/>
              <a:t>端</a:t>
            </a:r>
            <a:r>
              <a:rPr lang="zh-CN" altLang="en-US" sz="1600"/>
              <a:t>服务密码用固定数值替代，由</a:t>
            </a:r>
            <a:r>
              <a:rPr lang="zh-CN" altLang="en-US" sz="1600">
                <a:sym typeface="+mn-ea"/>
              </a:rPr>
              <a:t>后台特殊处理</a:t>
            </a:r>
            <a:r>
              <a:rPr lang="zh-CN" altLang="en-US" sz="1600"/>
              <a:t>，</a:t>
            </a:r>
            <a:endParaRPr lang="zh-CN" altLang="en-US" sz="1600"/>
          </a:p>
          <a:p>
            <a:r>
              <a:rPr lang="zh-CN" altLang="en-US" sz="1600"/>
              <a:t>   </a:t>
            </a:r>
            <a:r>
              <a:rPr lang="en-US" altLang="zh-CN" sz="1600"/>
              <a:t>b.APP</a:t>
            </a:r>
            <a:r>
              <a:rPr lang="zh-CN" altLang="en-US" sz="1600"/>
              <a:t>端需注意两种</a:t>
            </a:r>
            <a:r>
              <a:rPr lang="en-US" altLang="zh-CN" sz="1600"/>
              <a:t>VIN</a:t>
            </a:r>
            <a:r>
              <a:rPr lang="zh-CN" altLang="en-US" sz="1600"/>
              <a:t>一一对应）</a:t>
            </a:r>
            <a:endParaRPr lang="zh-CN" altLang="en-US" sz="1600"/>
          </a:p>
          <a:p>
            <a:r>
              <a:rPr lang="en-US" altLang="zh-CN" sz="1600"/>
              <a:t>2.</a:t>
            </a:r>
            <a:r>
              <a:rPr lang="zh-CN" altLang="en-US" sz="1600"/>
              <a:t>组装离线激活钥匙数据（</a:t>
            </a:r>
            <a:r>
              <a:rPr lang="en-US" altLang="zh-CN" sz="1600">
                <a:solidFill>
                  <a:srgbClr val="FF0000"/>
                </a:solidFill>
              </a:rPr>
              <a:t>VIN</a:t>
            </a:r>
            <a:r>
              <a:rPr lang="zh-CN" altLang="en-US" sz="1600">
                <a:solidFill>
                  <a:srgbClr val="FF0000"/>
                </a:solidFill>
              </a:rPr>
              <a:t>替换成选择车辆</a:t>
            </a:r>
            <a:r>
              <a:rPr lang="zh-CN" altLang="en-US" sz="1600"/>
              <a:t>）</a:t>
            </a:r>
            <a:endParaRPr lang="zh-CN" altLang="en-US" sz="1600"/>
          </a:p>
          <a:p>
            <a:r>
              <a:rPr lang="en-US" altLang="zh-CN" sz="1600"/>
              <a:t>3.</a:t>
            </a:r>
            <a:r>
              <a:rPr lang="zh-CN" altLang="en-US" sz="1600"/>
              <a:t>添加车辆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）</a:t>
            </a:r>
            <a:r>
              <a:rPr lang="zh-CN" altLang="en-US" sz="1600"/>
              <a:t>提示状态：</a:t>
            </a:r>
            <a:endParaRPr lang="zh-CN" altLang="en-US" sz="1600"/>
          </a:p>
          <a:p>
            <a:r>
              <a:rPr lang="zh-CN" altLang="en-US" sz="1600"/>
              <a:t>申请数字钥匙中</a:t>
            </a:r>
            <a:r>
              <a:rPr lang="en-US" altLang="zh-CN" sz="1600"/>
              <a:t>—</a:t>
            </a:r>
            <a:r>
              <a:rPr lang="zh-CN" altLang="en-US" sz="1600"/>
              <a:t>蓝牙连接中</a:t>
            </a:r>
            <a:r>
              <a:rPr lang="en-US" altLang="zh-CN" sz="1600"/>
              <a:t>—</a:t>
            </a:r>
            <a:r>
              <a:rPr lang="zh-CN" altLang="en-US" sz="1600"/>
              <a:t>离线激活钥匙中</a:t>
            </a:r>
            <a:r>
              <a:rPr lang="en-US" altLang="zh-CN" sz="1600"/>
              <a:t>—</a:t>
            </a:r>
            <a:r>
              <a:rPr lang="zh-CN" altLang="en-US" sz="1600"/>
              <a:t>开通（激活）成功</a:t>
            </a:r>
            <a:r>
              <a:rPr lang="en-US" altLang="zh-CN" sz="1600"/>
              <a:t>/</a:t>
            </a:r>
            <a:r>
              <a:rPr lang="zh-CN" altLang="en-US" sz="1600"/>
              <a:t>失败</a:t>
            </a:r>
            <a:endParaRPr lang="zh-CN" altLang="en-US" sz="1600"/>
          </a:p>
          <a:p>
            <a:r>
              <a:rPr lang="en-US" altLang="zh-CN" sz="1600"/>
              <a:t>3</a:t>
            </a:r>
            <a:r>
              <a:rPr lang="zh-CN" altLang="en-US" sz="1600"/>
              <a:t>）开通成功后解闭锁 和归还钥匙功能才可用</a:t>
            </a:r>
            <a:endParaRPr lang="zh-CN" altLang="en-US" sz="16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959860" y="3070860"/>
            <a:ext cx="301498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089525" y="2428240"/>
            <a:ext cx="777240" cy="393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wrap="square" lIns="0" tIns="0" rIns="0" bIns="0" anchor="ctr"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蓝牙连接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箭头连接符 20"/>
          <p:cNvCxnSpPr>
            <a:stCxn id="20" idx="3"/>
            <a:endCxn id="23" idx="1"/>
          </p:cNvCxnSpPr>
          <p:nvPr/>
        </p:nvCxnSpPr>
        <p:spPr>
          <a:xfrm flipV="1">
            <a:off x="5866765" y="2609215"/>
            <a:ext cx="1153160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019925" y="2440305"/>
            <a:ext cx="3869690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可手动触发连接蓝牙（因为当前不稳定）</a:t>
            </a:r>
            <a:endParaRPr lang="zh-CN" altLang="en-US" sz="1600"/>
          </a:p>
        </p:txBody>
      </p:sp>
      <p:sp>
        <p:nvSpPr>
          <p:cNvPr id="24" name="文本框 23"/>
          <p:cNvSpPr txBox="1"/>
          <p:nvPr/>
        </p:nvSpPr>
        <p:spPr>
          <a:xfrm>
            <a:off x="304800" y="3070860"/>
            <a:ext cx="1664970" cy="18148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/>
              <a:t>支持功能：</a:t>
            </a:r>
            <a:endParaRPr lang="zh-CN" altLang="en-US" sz="1600"/>
          </a:p>
          <a:p>
            <a:r>
              <a:rPr lang="en-US" altLang="zh-CN" sz="1600"/>
              <a:t>1.</a:t>
            </a:r>
            <a:r>
              <a:rPr lang="zh-CN" altLang="en-US" sz="1600"/>
              <a:t>离线激活钥匙</a:t>
            </a:r>
            <a:endParaRPr lang="zh-CN" altLang="en-US" sz="1600"/>
          </a:p>
          <a:p>
            <a:r>
              <a:rPr lang="en-US" altLang="zh-CN" sz="1600"/>
              <a:t>2.</a:t>
            </a:r>
            <a:r>
              <a:rPr lang="zh-CN" altLang="en-US" sz="1600"/>
              <a:t>蓝牙连接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3.</a:t>
            </a:r>
            <a:r>
              <a:rPr lang="zh-CN" altLang="en-US" sz="1600">
                <a:sym typeface="+mn-ea"/>
              </a:rPr>
              <a:t>解锁、闭锁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4.</a:t>
            </a:r>
            <a:r>
              <a:rPr lang="zh-CN" altLang="en-US" sz="1600">
                <a:sym typeface="+mn-ea"/>
              </a:rPr>
              <a:t>离线归还钥匙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75000"/>
                  </a:schemeClr>
                </a:solidFill>
                <a:sym typeface="+mn-ea"/>
              </a:rPr>
              <a:t>5.</a:t>
            </a:r>
            <a:r>
              <a:rPr lang="zh-CN" altLang="en-US" sz="1600">
                <a:solidFill>
                  <a:schemeClr val="bg2">
                    <a:lumMod val="75000"/>
                  </a:schemeClr>
                </a:solidFill>
                <a:sym typeface="+mn-ea"/>
              </a:rPr>
              <a:t>钥匙到期自动注销（删除）</a:t>
            </a:r>
            <a:endParaRPr lang="zh-CN" altLang="en-US" sz="1600">
              <a:solidFill>
                <a:schemeClr val="bg2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19925" y="817880"/>
            <a:ext cx="3446780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向后台获取改账号绑定的车辆列表</a:t>
            </a:r>
            <a:endParaRPr lang="zh-CN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695960" y="6353810"/>
            <a:ext cx="899795" cy="45021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</a:ln>
        </p:spPr>
        <p:txBody>
          <a:bodyPr wrap="square" lIns="0" tIns="0" rIns="0" bIns="0" anchor="ctr"/>
          <a:p>
            <a:pPr algn="ctr"/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643890" y="168910"/>
            <a:ext cx="5321935" cy="375920"/>
          </a:xfrm>
          <a:prstGeom prst="rect">
            <a:avLst/>
          </a:prstGeom>
        </p:spPr>
        <p:txBody>
          <a:bodyPr/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VIN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码映射表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</a:pP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Rechteck 16"/>
          <p:cNvSpPr>
            <a:spLocks noChangeAspect="1"/>
          </p:cNvSpPr>
          <p:nvPr/>
        </p:nvSpPr>
        <p:spPr>
          <a:xfrm>
            <a:off x="24754" y="96816"/>
            <a:ext cx="619190" cy="5213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alibri" panose="020F0502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31575" y="3893820"/>
            <a:ext cx="280289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  <p:graphicFrame>
        <p:nvGraphicFramePr>
          <p:cNvPr id="11" name="表格 10"/>
          <p:cNvGraphicFramePr/>
          <p:nvPr/>
        </p:nvGraphicFramePr>
        <p:xfrm>
          <a:off x="643890" y="1798320"/>
          <a:ext cx="10901045" cy="374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90"/>
                <a:gridCol w="1786255"/>
                <a:gridCol w="2803525"/>
                <a:gridCol w="56038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账号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绑定</a:t>
                      </a:r>
                      <a:r>
                        <a:rPr lang="en-US" altLang="zh-CN"/>
                        <a:t>VIN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r>
                        <a:rPr lang="zh-CN" altLang="en-US"/>
                        <a:t>蓝牙连接</a:t>
                      </a:r>
                      <a:r>
                        <a:rPr lang="en-US" altLang="zh-CN"/>
                        <a:t>VIN</a:t>
                      </a:r>
                      <a:endParaRPr lang="en-US" altLang="zh-CN"/>
                    </a:p>
                  </a:txBody>
                  <a:tcPr/>
                </a:tc>
              </a:tr>
              <a:tr h="516890">
                <a:tc rowSpan="2"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13537589487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LBNGX16TBOXTEST61</a:t>
                      </a:r>
                      <a:endParaRPr lang="zh-CN" altLang="en-US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00BE33EEAAF74E013FB92BD5FB20200029</a:t>
                      </a:r>
                      <a:endParaRPr lang="zh-CN" altLang="en-US"/>
                    </a:p>
                  </a:txBody>
                  <a:tcPr/>
                </a:tc>
              </a:tr>
              <a:tr h="61468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LBNGX16TBOXTEST62</a:t>
                      </a:r>
                      <a:endParaRPr lang="zh-CN" altLang="en-US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00BE33EEAAF74E013FB92BD5FB20200050</a:t>
                      </a:r>
                      <a:endParaRPr lang="zh-CN" altLang="en-US"/>
                    </a:p>
                  </a:txBody>
                  <a:tcPr/>
                </a:tc>
              </a:tr>
              <a:tr h="652780">
                <a:tc rowSpan="2"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13425124287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LBNGX16TBOXTEST63</a:t>
                      </a:r>
                      <a:endParaRPr lang="zh-CN" altLang="en-US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00BE33EEAAF74E013FB92BD5FB20200027</a:t>
                      </a:r>
                      <a:endParaRPr lang="zh-CN" altLang="en-US"/>
                    </a:p>
                  </a:txBody>
                  <a:tcPr/>
                </a:tc>
              </a:tr>
              <a:tr h="55562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LBNGX16TBOXTEST64</a:t>
                      </a:r>
                      <a:endParaRPr lang="zh-CN" altLang="en-US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00BE33EEAAF74E013FB92BD5FB20200005</a:t>
                      </a:r>
                      <a:endParaRPr lang="zh-CN" altLang="en-US"/>
                    </a:p>
                  </a:txBody>
                  <a:tcPr/>
                </a:tc>
              </a:tr>
              <a:tr h="1028700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18538077752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LBNGX16TBOXTEST65</a:t>
                      </a:r>
                      <a:endParaRPr lang="zh-CN" altLang="en-US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00BE33EEAAF74E013FB92BD5FB20200006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1011</Words>
  <Application>WPS 演示</Application>
  <PresentationFormat>宽屏</PresentationFormat>
  <Paragraphs>146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Times New Roman</vt:lpstr>
      <vt:lpstr>楷体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denglihua1</dc:creator>
  <cp:lastModifiedBy>邓利华</cp:lastModifiedBy>
  <cp:revision>3</cp:revision>
  <dcterms:created xsi:type="dcterms:W3CDTF">2015-05-05T08:02:00Z</dcterms:created>
  <dcterms:modified xsi:type="dcterms:W3CDTF">2021-01-26T01:55:42Z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2052-10.8.0.6108</vt:lpwstr>
  </property>
</Properties>
</file>