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96" r:id="rId3"/>
    <p:sldId id="819" r:id="rId4"/>
    <p:sldId id="826" r:id="rId5"/>
    <p:sldId id="827" r:id="rId6"/>
    <p:sldId id="828" r:id="rId7"/>
    <p:sldId id="829" r:id="rId8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125"/>
        <p:guide pos="172"/>
        <p:guide pos="7571"/>
        <p:guide orient="horz" pos="164"/>
        <p:guide orient="horz" pos="4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MNO</a:t>
            </a: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技术方案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2020-08-10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架构总览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4287161" y="1874676"/>
            <a:ext cx="1316761" cy="9207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17471" y="5111883"/>
            <a:ext cx="2272655" cy="837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运营商平台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645" y="2031393"/>
            <a:ext cx="392413" cy="61715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17468" y="3413708"/>
            <a:ext cx="2272655" cy="95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宝能车联网平台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9812" y="3471546"/>
            <a:ext cx="1361375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r>
              <a:rPr lang="en-US" altLang="zh-CN" sz="1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77604" y="2619695"/>
            <a:ext cx="679951" cy="50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542" y="5432245"/>
            <a:ext cx="350837" cy="551771"/>
          </a:xfrm>
          <a:prstGeom prst="rect">
            <a:avLst/>
          </a:prstGeom>
        </p:spPr>
      </p:pic>
      <p:sp>
        <p:nvSpPr>
          <p:cNvPr id="19" name="矩形: 圆角 11"/>
          <p:cNvSpPr/>
          <p:nvPr/>
        </p:nvSpPr>
        <p:spPr>
          <a:xfrm>
            <a:off x="2617791" y="3754695"/>
            <a:ext cx="815546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2"/>
          <p:cNvSpPr/>
          <p:nvPr/>
        </p:nvSpPr>
        <p:spPr>
          <a:xfrm>
            <a:off x="2617791" y="4086531"/>
            <a:ext cx="815546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2"/>
            <a:endCxn id="19" idx="0"/>
          </p:cNvCxnSpPr>
          <p:nvPr/>
        </p:nvCxnSpPr>
        <p:spPr>
          <a:xfrm>
            <a:off x="3018215" y="3120745"/>
            <a:ext cx="7620" cy="6337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3"/>
          </p:cNvCxnSpPr>
          <p:nvPr/>
        </p:nvCxnSpPr>
        <p:spPr>
          <a:xfrm>
            <a:off x="3433445" y="4185285"/>
            <a:ext cx="1323340" cy="14306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12" idx="1"/>
          </p:cNvCxnSpPr>
          <p:nvPr/>
        </p:nvCxnSpPr>
        <p:spPr>
          <a:xfrm flipV="1">
            <a:off x="3433337" y="2339709"/>
            <a:ext cx="1323340" cy="15138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6704" y="2849372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移动网络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96704" y="6181713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移动网络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云形 28"/>
          <p:cNvSpPr/>
          <p:nvPr/>
        </p:nvSpPr>
        <p:spPr>
          <a:xfrm>
            <a:off x="4414821" y="5259028"/>
            <a:ext cx="1316762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725891" y="46439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物理专线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375741" y="3340918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7383094" y="2238578"/>
            <a:ext cx="741405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公网接入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7383094" y="5614185"/>
            <a:ext cx="741405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私网接入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0450187" y="5310700"/>
            <a:ext cx="820098" cy="425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(OTA)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连接符: 肘形 45"/>
          <p:cNvCxnSpPr>
            <a:stCxn id="14" idx="3"/>
            <a:endCxn id="129" idx="1"/>
          </p:cNvCxnSpPr>
          <p:nvPr/>
        </p:nvCxnSpPr>
        <p:spPr>
          <a:xfrm flipV="1">
            <a:off x="8890000" y="2894330"/>
            <a:ext cx="1560830" cy="9988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stCxn id="9" idx="0"/>
            <a:endCxn id="39" idx="1"/>
          </p:cNvCxnSpPr>
          <p:nvPr/>
        </p:nvCxnSpPr>
        <p:spPr>
          <a:xfrm>
            <a:off x="5602605" y="2334895"/>
            <a:ext cx="1780540" cy="2540"/>
          </a:xfrm>
          <a:prstGeom prst="bentConnector3">
            <a:avLst>
              <a:gd name="adj1" fmla="val 5003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/>
          <p:cNvCxnSpPr>
            <a:stCxn id="29" idx="0"/>
            <a:endCxn id="40" idx="1"/>
          </p:cNvCxnSpPr>
          <p:nvPr/>
        </p:nvCxnSpPr>
        <p:spPr>
          <a:xfrm flipV="1">
            <a:off x="5730240" y="5713095"/>
            <a:ext cx="1652905" cy="3175"/>
          </a:xfrm>
          <a:prstGeom prst="bentConnector3">
            <a:avLst>
              <a:gd name="adj1" fmla="val 5005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/>
          <p:cNvCxnSpPr>
            <a:stCxn id="15" idx="2"/>
            <a:endCxn id="20" idx="2"/>
          </p:cNvCxnSpPr>
          <p:nvPr/>
        </p:nvCxnSpPr>
        <p:spPr>
          <a:xfrm rot="5400000" flipH="1">
            <a:off x="3016885" y="4292600"/>
            <a:ext cx="102235" cy="84455"/>
          </a:xfrm>
          <a:prstGeom prst="curvedConnector3">
            <a:avLst>
              <a:gd name="adj1" fmla="val -2329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7806539" y="5242305"/>
            <a:ext cx="986811" cy="220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企业流量池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739080" y="1611954"/>
            <a:ext cx="986811" cy="220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用户流量池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624950" y="1347728"/>
            <a:ext cx="2270638" cy="11709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运营商平台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835580" y="1611954"/>
            <a:ext cx="986811" cy="2206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定向流量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箭头连接符 108"/>
          <p:cNvCxnSpPr>
            <a:stCxn id="39" idx="0"/>
            <a:endCxn id="90" idx="4"/>
          </p:cNvCxnSpPr>
          <p:nvPr/>
        </p:nvCxnSpPr>
        <p:spPr>
          <a:xfrm flipH="1" flipV="1">
            <a:off x="7232462" y="1833448"/>
            <a:ext cx="521335" cy="4051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39" idx="0"/>
            <a:endCxn id="107" idx="4"/>
          </p:cNvCxnSpPr>
          <p:nvPr/>
        </p:nvCxnSpPr>
        <p:spPr>
          <a:xfrm flipV="1">
            <a:off x="7753797" y="1833448"/>
            <a:ext cx="574675" cy="4051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86240" y="20396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其他流量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990865" y="203139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音乐，视频等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: 圆角 128"/>
          <p:cNvSpPr/>
          <p:nvPr/>
        </p:nvSpPr>
        <p:spPr>
          <a:xfrm>
            <a:off x="10450940" y="2703753"/>
            <a:ext cx="820098" cy="380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内容服务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云形 134"/>
          <p:cNvSpPr/>
          <p:nvPr/>
        </p:nvSpPr>
        <p:spPr>
          <a:xfrm>
            <a:off x="10138198" y="2411354"/>
            <a:ext cx="1445224" cy="8816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云形 138"/>
          <p:cNvSpPr/>
          <p:nvPr/>
        </p:nvSpPr>
        <p:spPr>
          <a:xfrm>
            <a:off x="10137624" y="5065532"/>
            <a:ext cx="1445224" cy="914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1" name="连接符: 肘形 140"/>
          <p:cNvCxnSpPr>
            <a:stCxn id="39" idx="3"/>
            <a:endCxn id="129" idx="0"/>
          </p:cNvCxnSpPr>
          <p:nvPr/>
        </p:nvCxnSpPr>
        <p:spPr>
          <a:xfrm>
            <a:off x="8124825" y="2337435"/>
            <a:ext cx="2736215" cy="3663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肘形 204"/>
          <p:cNvCxnSpPr>
            <a:stCxn id="39" idx="2"/>
            <a:endCxn id="14" idx="0"/>
          </p:cNvCxnSpPr>
          <p:nvPr/>
        </p:nvCxnSpPr>
        <p:spPr>
          <a:xfrm rot="5400000">
            <a:off x="7265035" y="2924810"/>
            <a:ext cx="977900" cy="31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/>
          <p:cNvCxnSpPr>
            <a:stCxn id="40" idx="0"/>
            <a:endCxn id="14" idx="2"/>
          </p:cNvCxnSpPr>
          <p:nvPr/>
        </p:nvCxnSpPr>
        <p:spPr>
          <a:xfrm rot="16200000">
            <a:off x="7132955" y="4993005"/>
            <a:ext cx="1242060" cy="31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: 圆角 245"/>
          <p:cNvSpPr/>
          <p:nvPr/>
        </p:nvSpPr>
        <p:spPr>
          <a:xfrm>
            <a:off x="6848311" y="3660414"/>
            <a:ext cx="820098" cy="26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10394774" y="4856394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云形 267"/>
          <p:cNvSpPr/>
          <p:nvPr/>
        </p:nvSpPr>
        <p:spPr>
          <a:xfrm>
            <a:off x="7003279" y="2772416"/>
            <a:ext cx="1445224" cy="27619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文本框 268"/>
          <p:cNvSpPr txBox="1"/>
          <p:nvPr/>
        </p:nvSpPr>
        <p:spPr>
          <a:xfrm>
            <a:off x="7283235" y="2789415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5" name="连接符: 肘形 274"/>
          <p:cNvCxnSpPr>
            <a:stCxn id="14" idx="3"/>
            <a:endCxn id="41" idx="1"/>
          </p:cNvCxnSpPr>
          <p:nvPr/>
        </p:nvCxnSpPr>
        <p:spPr>
          <a:xfrm>
            <a:off x="8890000" y="3893185"/>
            <a:ext cx="1560195" cy="1630045"/>
          </a:xfrm>
          <a:prstGeom prst="bentConnector3">
            <a:avLst>
              <a:gd name="adj1" fmla="val 500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9625390" y="441076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升级包发布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11022618" y="44058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升级包下载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9132656" y="2088144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视频，音乐等流数据直连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9625390" y="3247912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矩形: 圆角 295"/>
          <p:cNvSpPr/>
          <p:nvPr/>
        </p:nvSpPr>
        <p:spPr>
          <a:xfrm>
            <a:off x="7801754" y="3662512"/>
            <a:ext cx="820098" cy="26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CP/SP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: 圆角 296"/>
          <p:cNvSpPr/>
          <p:nvPr/>
        </p:nvSpPr>
        <p:spPr>
          <a:xfrm>
            <a:off x="6853876" y="3977539"/>
            <a:ext cx="820098" cy="26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: 圆角 297"/>
          <p:cNvSpPr/>
          <p:nvPr/>
        </p:nvSpPr>
        <p:spPr>
          <a:xfrm>
            <a:off x="7801754" y="3989998"/>
            <a:ext cx="820098" cy="26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文本框 299"/>
          <p:cNvSpPr txBox="1"/>
          <p:nvPr/>
        </p:nvSpPr>
        <p:spPr>
          <a:xfrm>
            <a:off x="3837678" y="30356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车机请求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3918070" y="458510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384318" y="4952294"/>
            <a:ext cx="39028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APN1 –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，车机的请求和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下载走公网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CPSP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用户行为数据采集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应用升级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云端语音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升级包下载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应用更新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APN2 –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的请求都走私网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远程控制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远程诊断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/…..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8557" y="1422508"/>
            <a:ext cx="39028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方案特点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升级包通过公网下载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通过公网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APN1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下载需要计费到企业流量池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需要支持基于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或域名的路由策略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计费需要区分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肘形 4"/>
          <p:cNvCxnSpPr>
            <a:stCxn id="39" idx="3"/>
            <a:endCxn id="139" idx="0"/>
          </p:cNvCxnSpPr>
          <p:nvPr/>
        </p:nvCxnSpPr>
        <p:spPr>
          <a:xfrm>
            <a:off x="8124825" y="2337435"/>
            <a:ext cx="3456940" cy="3185160"/>
          </a:xfrm>
          <a:prstGeom prst="bentConnector3">
            <a:avLst>
              <a:gd name="adj1" fmla="val 1069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13"/>
          <p:cNvCxnSpPr>
            <a:stCxn id="15" idx="1"/>
            <a:endCxn id="19" idx="1"/>
          </p:cNvCxnSpPr>
          <p:nvPr/>
        </p:nvCxnSpPr>
        <p:spPr>
          <a:xfrm rot="10800000" flipH="1">
            <a:off x="2429510" y="3853815"/>
            <a:ext cx="188595" cy="74930"/>
          </a:xfrm>
          <a:prstGeom prst="curvedConnector3">
            <a:avLst>
              <a:gd name="adj1" fmla="val -126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33898" y="3267522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升级包下载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2903" y="4521292"/>
            <a:ext cx="3902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待澄清问题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的计费能否支持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4318" y="3692454"/>
            <a:ext cx="2649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计费原则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公网接入的计入用户流量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接入的计入企业流量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私网接入的计入企业流量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7604" y="1213170"/>
            <a:ext cx="679951" cy="50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>
            <a:stCxn id="5" idx="3"/>
            <a:endCxn id="9" idx="3"/>
          </p:cNvCxnSpPr>
          <p:nvPr/>
        </p:nvCxnSpPr>
        <p:spPr>
          <a:xfrm>
            <a:off x="3357880" y="1464310"/>
            <a:ext cx="1587500" cy="46291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方案描述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38630" y="1152525"/>
            <a:ext cx="87147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流量池的设计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企业流量池，由企业买单，保证车辆的基本数据服务，对车辆使用不限制流量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用户流量池，由用户买单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可以考虑定期赠送固定流量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或者一次性赠送固定流量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或者由用户购买流量套餐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支持定向流量（需要和运营商探讨模式）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流量池的管理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支持流量购买，即向运营商购买流量，确保流量池流量足够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流量用量预警，当流量池流量低于某一阈值时，需要向特定人员告警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流量自动购买，当流量池流量低于某一阈值时，自动购买流量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用户流量管理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支持查询用户流量使用明细（用户手动触发请求查询实时流量）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采用先购买，后使用的方案，流量不足，对应服务将不可用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可以直接购买流量套餐，或者通过其他渠道（比如服务订购，活动等）获得流量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云端需要记录用户的流量订购情况，以及流量的使用情况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用户流量计费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流量用量统一由运营商记录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运营商根据企业的要求将不同的资源访问流量计入不同的流量池（提供流量计费管理功能）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流量控制方式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企业流量使用不做限制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用户流量使用控制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平台向运营商查询用户的流量（处于流量管控的目的）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流量用光：平台调运营商接口，停止用户对相关资源的访问权限（到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购买流量：平台调运营商接口，开通用户对相关资源的访问权限（到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定向流量控制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流量查询设计（出于流量管控的目的）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400" y="1536569"/>
            <a:ext cx="91518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提供不同频度的定时任务查询用户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的流量（降低批量查询的用户数量）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针对剩余流量大于已购买流量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的，按一天一次的机制查询，对于在最近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小时内查询过流量的不再查询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针对剩余流量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20%-10%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的，按每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小时查询一次流量，对于在最近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分钟查询过流量的不再查询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针对剩余流量低于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分钟查询一次流量，对于在最近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分钟查询过流量的不再查询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用户可以通过手工的方式触发流量的查询，将更新用户流量查询记录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技术方案设计描述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5153" y="1676623"/>
            <a:ext cx="822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卡管理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卡实名认证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卡激活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卡过户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卡注销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整体技术架构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需要咨询的问题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7522" y="1414021"/>
            <a:ext cx="52096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面向车端的短信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短信下发接口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短信下发的性能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短信的安全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短信收费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设备唤醒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车端设备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的稳定性，是否固定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能维持多久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有无现成的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唤醒接口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是否可以通过网络打通，从宝气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机房，直接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TBox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语音通讯时，是否支持数据的上传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数据传输速率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支持几种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卡的实名认证和开通流程，机制等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支持欠费停机吗？如果用户一段时间未续费将会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怎么样？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1470</Words>
  <Application>WPS 演示</Application>
  <PresentationFormat>宽屏</PresentationFormat>
  <Paragraphs>194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Office 主题</vt:lpstr>
      <vt:lpstr>MNO技术方案</vt:lpstr>
      <vt:lpstr>整体技术架构</vt:lpstr>
      <vt:lpstr>整体技术架构</vt:lpstr>
      <vt:lpstr>整体技术架构</vt:lpstr>
      <vt:lpstr>整体技术架构</vt:lpstr>
      <vt:lpstr>整体技术架构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2538</cp:revision>
  <cp:lastPrinted>2017-12-08T11:11:00Z</cp:lastPrinted>
  <dcterms:created xsi:type="dcterms:W3CDTF">2017-11-16T03:29:00Z</dcterms:created>
  <dcterms:modified xsi:type="dcterms:W3CDTF">2020-10-27T03:53:49Z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