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456690" y="330200"/>
            <a:ext cx="9144000" cy="855980"/>
          </a:xfrm>
        </p:spPr>
        <p:txBody>
          <a:bodyPr>
            <a:normAutofit/>
          </a:bodyPr>
          <a:p>
            <a:pPr algn="l"/>
            <a:r>
              <a:rPr lang="zh-CN" altLang="en-US" sz="3555"/>
              <a:t>固件代码定义</a:t>
            </a:r>
            <a:endParaRPr lang="zh-CN" altLang="en-US" sz="3555"/>
          </a:p>
        </p:txBody>
      </p:sp>
      <p:sp>
        <p:nvSpPr>
          <p:cNvPr id="3" name="副标题 2"/>
          <p:cNvSpPr>
            <a:spLocks noGrp="1"/>
          </p:cNvSpPr>
          <p:nvPr>
            <p:ph type="subTitle" idx="1"/>
          </p:nvPr>
        </p:nvSpPr>
        <p:spPr>
          <a:xfrm>
            <a:off x="1524000" y="2137410"/>
            <a:ext cx="9144000" cy="4323080"/>
          </a:xfrm>
        </p:spPr>
        <p:txBody>
          <a:bodyPr>
            <a:noAutofit/>
          </a:bodyPr>
          <a:p>
            <a:pPr algn="l"/>
            <a:r>
              <a:rPr lang="zh-CN" altLang="en-US" sz="1200"/>
              <a:t>1、统一的固件代码约定：固件代码用于唯一定义一个不同的固件</a:t>
            </a:r>
            <a:endParaRPr lang="zh-CN" altLang="en-US" sz="1200"/>
          </a:p>
          <a:p>
            <a:pPr algn="l"/>
            <a:r>
              <a:rPr lang="zh-CN" altLang="en-US" sz="1200"/>
              <a:t>整个OTA云端后台所有固件代码唯一，代码定义应能兼容以下场景（包括不限于）：</a:t>
            </a:r>
            <a:endParaRPr lang="zh-CN" altLang="en-US" sz="1200"/>
          </a:p>
          <a:p>
            <a:pPr algn="l"/>
            <a:r>
              <a:rPr lang="zh-CN" altLang="en-US" sz="1200"/>
              <a:t>	同一款车型下的所有零件固件代码唯一</a:t>
            </a:r>
            <a:endParaRPr lang="zh-CN" altLang="en-US" sz="1200"/>
          </a:p>
          <a:p>
            <a:pPr algn="l"/>
            <a:r>
              <a:rPr lang="zh-CN" altLang="en-US" sz="1200"/>
              <a:t>	同一款车型下的同一个零件存在A/B供应商情况：需要定义两个不同的固件代码</a:t>
            </a:r>
            <a:endParaRPr lang="zh-CN" altLang="en-US" sz="1200"/>
          </a:p>
          <a:p>
            <a:pPr algn="l"/>
            <a:r>
              <a:rPr lang="zh-CN" altLang="en-US" sz="1200"/>
              <a:t>	同一款同一个供应商提供的零件应用于不同的车厢下：需要定义两个不同的固件代码</a:t>
            </a:r>
            <a:endParaRPr lang="zh-CN" altLang="en-US" sz="1200"/>
          </a:p>
          <a:p>
            <a:pPr algn="l"/>
            <a:endParaRPr lang="zh-CN" altLang="en-US" sz="1200"/>
          </a:p>
          <a:p>
            <a:pPr algn="l"/>
            <a:endParaRPr lang="zh-CN" altLang="en-US" sz="1200"/>
          </a:p>
          <a:p>
            <a:pPr algn="l"/>
            <a:r>
              <a:rPr lang="zh-CN" altLang="en-US" sz="1200"/>
              <a:t>该统一的固件代码约定需要同步到关联方：</a:t>
            </a:r>
            <a:endParaRPr lang="zh-CN" altLang="en-US" sz="1200"/>
          </a:p>
          <a:p>
            <a:pPr algn="l"/>
            <a:r>
              <a:rPr lang="en-US" altLang="zh-CN" sz="1200"/>
              <a:t>	</a:t>
            </a:r>
            <a:r>
              <a:rPr lang="zh-CN" altLang="en-US" sz="1200"/>
              <a:t>车厂MES系统/TSP设备管理系统/OTA云端/TBOX端</a:t>
            </a:r>
            <a:endParaRPr lang="zh-CN" altLang="en-US" sz="1200"/>
          </a:p>
          <a:p>
            <a:pPr algn="l"/>
            <a:endParaRPr lang="zh-CN" altLang="en-US" sz="1200"/>
          </a:p>
          <a:p>
            <a:pPr algn="l"/>
            <a:r>
              <a:rPr lang="zh-CN" altLang="en-US" sz="1200"/>
              <a:t>车厂MES系统：车辆下线出厂/零件新增</a:t>
            </a:r>
            <a:r>
              <a:rPr lang="en-US" altLang="zh-CN" sz="1200"/>
              <a:t>/</a:t>
            </a:r>
            <a:r>
              <a:rPr lang="zh-CN" altLang="en-US" sz="1200"/>
              <a:t>更新，</a:t>
            </a:r>
            <a:r>
              <a:rPr lang="zh-CN" altLang="en-US" sz="1200"/>
              <a:t>零件维护信息中需保存固件代码属性</a:t>
            </a:r>
            <a:endParaRPr lang="zh-CN" altLang="en-US" sz="1200"/>
          </a:p>
          <a:p>
            <a:pPr algn="l"/>
            <a:r>
              <a:rPr lang="zh-CN" altLang="en-US" sz="1200"/>
              <a:t>TSP设备管理系统：同步来自MES系统信息，并主动同步到OTA云端。车端可升级固件清单列表由TSP设备管理系统同步数据操作保证。</a:t>
            </a:r>
            <a:endParaRPr lang="zh-CN" altLang="en-US" sz="1200"/>
          </a:p>
          <a:p>
            <a:pPr algn="l"/>
            <a:r>
              <a:rPr lang="zh-CN" altLang="en-US" sz="1200"/>
              <a:t>OTA云端：通过web后台管理页面配置固件属性，填入约定的固件代码（与约定严格保持一致）</a:t>
            </a:r>
            <a:endParaRPr lang="zh-CN" altLang="en-US" sz="1200"/>
          </a:p>
          <a:p>
            <a:pPr algn="l"/>
            <a:r>
              <a:rPr lang="zh-CN" altLang="en-US" sz="1200"/>
              <a:t>TBOX端：根据云端下发的固件列表清单（固件代码/诊断Id）与可升级零件进行交互处理。TBOX端负责维护云端下载固件代码与车内各零件升级对应的解析工作</a:t>
            </a:r>
            <a:endParaRPr lang="zh-CN"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OTA</a:t>
            </a:r>
            <a:r>
              <a:rPr lang="zh-CN" altLang="en-US"/>
              <a:t>固件云端维护</a:t>
            </a:r>
            <a:endParaRPr lang="zh-CN" altLang="en-US"/>
          </a:p>
        </p:txBody>
      </p:sp>
      <p:sp>
        <p:nvSpPr>
          <p:cNvPr id="3" name="内容占位符 2"/>
          <p:cNvSpPr>
            <a:spLocks noGrp="1"/>
          </p:cNvSpPr>
          <p:nvPr>
            <p:ph idx="1"/>
          </p:nvPr>
        </p:nvSpPr>
        <p:spPr/>
        <p:txBody>
          <a:bodyPr/>
          <a:p>
            <a:pPr marL="0" indent="0">
              <a:buNone/>
            </a:pPr>
            <a:r>
              <a:rPr lang="zh-CN" altLang="en-US" sz="1200"/>
              <a:t>设备树层次结构在一款车型定义好之后提前创建好。数据库脚本或</a:t>
            </a:r>
            <a:r>
              <a:rPr lang="en-US" altLang="zh-CN" sz="1200"/>
              <a:t>WEB</a:t>
            </a:r>
            <a:r>
              <a:rPr lang="zh-CN" altLang="en-US" sz="1200"/>
              <a:t>后台菜单操作完成</a:t>
            </a:r>
            <a:endParaRPr lang="zh-CN" altLang="en-US" sz="1200"/>
          </a:p>
          <a:p>
            <a:endParaRPr lang="zh-CN" altLang="en-US" sz="1200"/>
          </a:p>
          <a:p>
            <a:pPr marL="0" indent="0">
              <a:buNone/>
            </a:pPr>
            <a:r>
              <a:rPr lang="zh-CN" altLang="en-US" sz="1200"/>
              <a:t>OTA云端后台管理系统针对一款车型配置所有可升级固件清单列表创建：</a:t>
            </a:r>
            <a:endParaRPr lang="zh-CN" altLang="en-US" sz="1200"/>
          </a:p>
          <a:p>
            <a:endParaRPr lang="zh-CN" altLang="en-US" sz="1200"/>
          </a:p>
          <a:p>
            <a:pPr marL="457200" lvl="1" indent="0">
              <a:buNone/>
            </a:pPr>
            <a:r>
              <a:rPr lang="zh-CN" altLang="en-US" sz="1200"/>
              <a:t>车辆信息从MES系统同步到TSP设备管理系统之前保证</a:t>
            </a:r>
            <a:r>
              <a:rPr lang="zh-CN" altLang="en-US" sz="1200">
                <a:sym typeface="+mn-ea"/>
              </a:rPr>
              <a:t>配置</a:t>
            </a:r>
            <a:r>
              <a:rPr lang="zh-CN" altLang="en-US" sz="1200"/>
              <a:t>完成</a:t>
            </a:r>
            <a:endParaRPr lang="zh-CN" altLang="en-US" sz="1200"/>
          </a:p>
          <a:p>
            <a:pPr marL="457200" lvl="1" algn="l">
              <a:buClrTx/>
              <a:buSzTx/>
              <a:buNone/>
            </a:pPr>
            <a:r>
              <a:rPr lang="en-US" altLang="zh-CN" sz="1200"/>
              <a:t>	</a:t>
            </a:r>
            <a:r>
              <a:rPr lang="zh-CN" altLang="en-US" sz="1200"/>
              <a:t>固件代码属性严格参考统一固件代码定义信息表</a:t>
            </a:r>
            <a:endParaRPr lang="zh-CN" altLang="en-US" sz="1200"/>
          </a:p>
          <a:p>
            <a:endParaRPr lang="zh-CN" altLang="en-US" sz="1200"/>
          </a:p>
          <a:p>
            <a:pPr marL="0" indent="0">
              <a:buNone/>
            </a:pPr>
            <a:r>
              <a:rPr lang="zh-CN" altLang="en-US" sz="1200"/>
              <a:t>每一个可升级固件需要创建初始版本信息及上传初始版本安装包</a:t>
            </a:r>
            <a:endParaRPr lang="zh-CN"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车辆可升级固件清单列表</a:t>
            </a:r>
            <a:endParaRPr lang="zh-CN" altLang="en-US"/>
          </a:p>
        </p:txBody>
      </p:sp>
      <p:sp>
        <p:nvSpPr>
          <p:cNvPr id="3" name="内容占位符 2"/>
          <p:cNvSpPr>
            <a:spLocks noGrp="1"/>
          </p:cNvSpPr>
          <p:nvPr>
            <p:ph idx="1"/>
          </p:nvPr>
        </p:nvSpPr>
        <p:spPr/>
        <p:txBody>
          <a:bodyPr/>
          <a:p>
            <a:pPr marL="457200" lvl="1" algn="l" fontAlgn="auto">
              <a:lnSpc>
                <a:spcPct val="140000"/>
              </a:lnSpc>
              <a:buClrTx/>
              <a:buSzTx/>
              <a:buNone/>
            </a:pPr>
            <a:r>
              <a:rPr lang="zh-CN" altLang="en-US" sz="1200"/>
              <a:t>OTA云端会维护一个当前车辆的可升级的固件清单列表，并最终下发到TBOX端，用于指导TBOX端进行版本检查和后续升级逻辑。</a:t>
            </a:r>
            <a:endParaRPr lang="zh-CN" altLang="en-US" sz="1200"/>
          </a:p>
          <a:p>
            <a:pPr marL="457200" lvl="1" algn="l" fontAlgn="auto">
              <a:lnSpc>
                <a:spcPct val="140000"/>
              </a:lnSpc>
              <a:buClrTx/>
              <a:buSzTx/>
              <a:buNone/>
            </a:pPr>
            <a:r>
              <a:rPr lang="zh-CN" altLang="en-US" sz="1200"/>
              <a:t>该车辆可升级的固件清单列表存在配置版本属性</a:t>
            </a:r>
            <a:r>
              <a:rPr lang="en-US" altLang="zh-CN" sz="1200"/>
              <a:t>(confVersion)</a:t>
            </a:r>
            <a:r>
              <a:rPr lang="zh-CN" altLang="en-US" sz="1200"/>
              <a:t>，该属性用于比较TBOX与云端的配置差异，如果两端存在差异，</a:t>
            </a:r>
            <a:r>
              <a:rPr lang="en-US" altLang="zh-CN" sz="1200"/>
              <a:t>TBOX</a:t>
            </a:r>
            <a:r>
              <a:rPr lang="zh-CN" altLang="en-US" sz="1200"/>
              <a:t>需要重新拉取配置信息。</a:t>
            </a:r>
            <a:endParaRPr lang="zh-CN" altLang="en-US" sz="1200"/>
          </a:p>
          <a:p>
            <a:pPr marL="457200" lvl="1" algn="l">
              <a:lnSpc>
                <a:spcPct val="140000"/>
              </a:lnSpc>
              <a:buClrTx/>
              <a:buSzTx/>
              <a:buNone/>
            </a:pPr>
            <a:endParaRPr lang="zh-CN" altLang="en-US" sz="1200"/>
          </a:p>
          <a:p>
            <a:pPr marL="457200" lvl="1" algn="l">
              <a:lnSpc>
                <a:spcPct val="140000"/>
              </a:lnSpc>
              <a:buClrTx/>
              <a:buSzTx/>
              <a:buNone/>
            </a:pPr>
            <a:r>
              <a:rPr lang="zh-CN" altLang="en-US" sz="1200">
                <a:sym typeface="+mn-ea"/>
              </a:rPr>
              <a:t>车辆的可升级的固件清单列表数据维护时机：</a:t>
            </a:r>
            <a:endParaRPr lang="zh-CN" altLang="en-US" sz="1200"/>
          </a:p>
          <a:p>
            <a:pPr algn="l"/>
            <a:endParaRPr lang="zh-CN" altLang="en-US" sz="1200"/>
          </a:p>
          <a:p>
            <a:pPr marL="457200" lvl="1" indent="0" algn="l" fontAlgn="auto">
              <a:lnSpc>
                <a:spcPct val="140000"/>
              </a:lnSpc>
              <a:buNone/>
            </a:pPr>
            <a:r>
              <a:rPr lang="zh-CN" altLang="en-US" sz="1200"/>
              <a:t>车辆零部件信息从TSP设备管理系统同步到</a:t>
            </a:r>
            <a:r>
              <a:rPr lang="en-US" altLang="zh-CN" sz="1200"/>
              <a:t>OTA</a:t>
            </a:r>
            <a:r>
              <a:rPr lang="zh-CN" altLang="en-US" sz="1200"/>
              <a:t>云端，且零部件相关信息符合该车型下的固件配置清单。</a:t>
            </a:r>
            <a:endParaRPr lang="zh-CN" altLang="en-US" sz="1200"/>
          </a:p>
          <a:p>
            <a:pPr marL="457200" lvl="1" indent="0" algn="l" fontAlgn="auto">
              <a:lnSpc>
                <a:spcPct val="140000"/>
              </a:lnSpc>
              <a:buNone/>
            </a:pPr>
            <a:r>
              <a:rPr lang="zh-CN" altLang="en-US" sz="1200"/>
              <a:t>需要保证：车辆可升级固件清单是</a:t>
            </a:r>
            <a:r>
              <a:rPr lang="zh-CN" altLang="en-US" sz="1200">
                <a:sym typeface="+mn-ea"/>
              </a:rPr>
              <a:t>该车型下的固件配置清单的子集</a:t>
            </a:r>
            <a:endParaRPr lang="zh-CN" altLang="en-US" sz="1200"/>
          </a:p>
          <a:p>
            <a:endParaRPr lang="zh-CN" altLang="en-US" sz="1200"/>
          </a:p>
          <a:p>
            <a:pPr marL="0" indent="0">
              <a:buNone/>
            </a:pPr>
            <a:endParaRPr lang="zh-CN"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TSP</a:t>
            </a:r>
            <a:r>
              <a:rPr lang="zh-CN" altLang="en-US"/>
              <a:t>设备管理系统信息同步</a:t>
            </a:r>
            <a:endParaRPr lang="zh-CN" altLang="en-US"/>
          </a:p>
        </p:txBody>
      </p:sp>
      <p:sp>
        <p:nvSpPr>
          <p:cNvPr id="3" name="内容占位符 2"/>
          <p:cNvSpPr>
            <a:spLocks noGrp="1"/>
          </p:cNvSpPr>
          <p:nvPr>
            <p:ph idx="1"/>
          </p:nvPr>
        </p:nvSpPr>
        <p:spPr/>
        <p:txBody>
          <a:bodyPr>
            <a:normAutofit/>
          </a:bodyPr>
          <a:p>
            <a:pPr marL="0" indent="0">
              <a:buNone/>
            </a:pPr>
            <a:r>
              <a:rPr lang="zh-CN" altLang="en-US" sz="1335"/>
              <a:t>同步方案：TSP设备管理系统将车辆及零件信息主动同步到OTA云端，OTA云端提供HTTP同步接口</a:t>
            </a:r>
            <a:endParaRPr lang="zh-CN" altLang="en-US" sz="1335"/>
          </a:p>
          <a:p>
            <a:endParaRPr lang="zh-CN" altLang="en-US"/>
          </a:p>
          <a:p>
            <a:pPr marL="0" indent="0" algn="l">
              <a:buClrTx/>
              <a:buSzTx/>
              <a:buNone/>
            </a:pPr>
            <a:r>
              <a:rPr lang="zh-CN" altLang="en-US" sz="1335"/>
              <a:t>同步信息包括：</a:t>
            </a:r>
            <a:endParaRPr lang="zh-CN" altLang="en-US" sz="1335"/>
          </a:p>
          <a:p>
            <a:pPr algn="l">
              <a:lnSpc>
                <a:spcPct val="140000"/>
              </a:lnSpc>
              <a:buClrTx/>
              <a:buSzTx/>
              <a:buNone/>
            </a:pPr>
            <a:r>
              <a:rPr lang="zh-CN" altLang="en-US" sz="1335"/>
              <a:t>1、TSP设备管理系统同步车辆信息，车辆信息包括：品牌/车系/车型/年款（包括属性的业务代码）。OTA云端将车辆信息更新到升级对象表</a:t>
            </a:r>
            <a:endParaRPr lang="zh-CN" altLang="en-US" sz="1335"/>
          </a:p>
          <a:p>
            <a:pPr marL="0" indent="0" algn="l">
              <a:buClrTx/>
              <a:buSzTx/>
              <a:buNone/>
            </a:pPr>
            <a:endParaRPr lang="zh-CN" altLang="en-US" sz="1335"/>
          </a:p>
          <a:p>
            <a:pPr marL="0" indent="0" algn="l" fontAlgn="auto">
              <a:lnSpc>
                <a:spcPct val="140000"/>
              </a:lnSpc>
              <a:buClrTx/>
              <a:buSzTx/>
              <a:buNone/>
            </a:pPr>
            <a:r>
              <a:rPr lang="zh-CN" altLang="en-US" sz="1335"/>
              <a:t>2、TSP设备管理系统同步车辆零件信息/固件代码/固件代码初始版本信息。</a:t>
            </a:r>
            <a:endParaRPr lang="zh-CN" altLang="en-US" sz="1335"/>
          </a:p>
          <a:p>
            <a:pPr lvl="1" indent="0" algn="l" fontAlgn="auto">
              <a:lnSpc>
                <a:spcPct val="140000"/>
              </a:lnSpc>
              <a:buClrTx/>
              <a:buSzTx/>
              <a:buNone/>
            </a:pPr>
            <a:r>
              <a:rPr lang="zh-CN" altLang="en-US" sz="1335"/>
              <a:t>需要保证：TSP设备管理系统同步过来的对应属性信息是否与云端维护的同一属性匹配。如果不匹配，不能进入OTA云端固件列表清单，并需要确认异常原因。</a:t>
            </a:r>
            <a:endParaRPr lang="zh-CN" altLang="en-US" sz="133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MES</a:t>
            </a:r>
            <a:r>
              <a:rPr lang="zh-CN" altLang="en-US"/>
              <a:t>到</a:t>
            </a:r>
            <a:r>
              <a:rPr lang="en-US" altLang="zh-CN"/>
              <a:t>TSP</a:t>
            </a:r>
            <a:r>
              <a:rPr lang="zh-CN" altLang="en-US"/>
              <a:t>设备管理系统数据同步</a:t>
            </a:r>
            <a:endParaRPr lang="zh-CN" altLang="en-US"/>
          </a:p>
        </p:txBody>
      </p:sp>
      <p:sp>
        <p:nvSpPr>
          <p:cNvPr id="3" name="内容占位符 2"/>
          <p:cNvSpPr>
            <a:spLocks noGrp="1"/>
          </p:cNvSpPr>
          <p:nvPr>
            <p:ph idx="1"/>
          </p:nvPr>
        </p:nvSpPr>
        <p:spPr/>
        <p:txBody>
          <a:bodyPr/>
          <a:p>
            <a:pPr marL="0" indent="0">
              <a:buNone/>
            </a:pPr>
            <a:r>
              <a:rPr lang="zh-CN" altLang="en-US" sz="1200"/>
              <a:t>需要同步的属性见如下图示：</a:t>
            </a:r>
            <a:endParaRPr lang="zh-CN" altLang="en-US" sz="1200"/>
          </a:p>
          <a:p>
            <a:pPr marL="0" indent="0">
              <a:buNone/>
            </a:pPr>
            <a:endParaRPr lang="zh-CN" altLang="en-US" sz="1200"/>
          </a:p>
        </p:txBody>
      </p:sp>
      <p:pic>
        <p:nvPicPr>
          <p:cNvPr id="4" name="图片 3" descr="企业微信截图_15979713278763"/>
          <p:cNvPicPr>
            <a:picLocks noChangeAspect="1"/>
          </p:cNvPicPr>
          <p:nvPr/>
        </p:nvPicPr>
        <p:blipFill>
          <a:blip r:embed="rId1"/>
          <a:stretch>
            <a:fillRect/>
          </a:stretch>
        </p:blipFill>
        <p:spPr>
          <a:xfrm>
            <a:off x="2837180" y="2272665"/>
            <a:ext cx="5591175" cy="34575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1119</Words>
  <Application>WPS 演示</Application>
  <PresentationFormat>宽屏</PresentationFormat>
  <Paragraphs>55</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Arial</vt:lpstr>
      <vt:lpstr>宋体</vt:lpstr>
      <vt:lpstr>Wingdings</vt:lpstr>
      <vt:lpstr>Arial Unicode MS</vt:lpstr>
      <vt:lpstr>Calibri</vt:lpstr>
      <vt:lpstr>微软雅黑</vt:lpstr>
      <vt:lpstr>Office 主题</vt:lpstr>
      <vt:lpstr>PowerPoint 演示文稿</vt:lpstr>
      <vt:lpstr>PowerPoint 演示文稿</vt:lpstr>
      <vt:lpstr>OTA固件云端维护</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许小常</dc:creator>
  <cp:lastModifiedBy>roy</cp:lastModifiedBy>
  <cp:revision>18</cp:revision>
  <dcterms:created xsi:type="dcterms:W3CDTF">2020-09-16T06:25:00Z</dcterms:created>
  <dcterms:modified xsi:type="dcterms:W3CDTF">2020-09-16T07:04:48Z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