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29"/>
  </p:handoutMasterIdLst>
  <p:sldIdLst>
    <p:sldId id="796" r:id="rId3"/>
    <p:sldId id="900" r:id="rId4"/>
    <p:sldId id="865" r:id="rId6"/>
    <p:sldId id="866" r:id="rId7"/>
    <p:sldId id="867" r:id="rId8"/>
    <p:sldId id="868" r:id="rId9"/>
    <p:sldId id="869" r:id="rId10"/>
    <p:sldId id="870" r:id="rId11"/>
    <p:sldId id="871" r:id="rId12"/>
    <p:sldId id="872" r:id="rId13"/>
    <p:sldId id="874" r:id="rId14"/>
    <p:sldId id="875" r:id="rId15"/>
    <p:sldId id="876" r:id="rId16"/>
    <p:sldId id="877" r:id="rId17"/>
    <p:sldId id="888" r:id="rId18"/>
    <p:sldId id="878" r:id="rId19"/>
    <p:sldId id="873" r:id="rId20"/>
    <p:sldId id="879" r:id="rId21"/>
    <p:sldId id="880" r:id="rId22"/>
    <p:sldId id="854" r:id="rId23"/>
    <p:sldId id="855" r:id="rId24"/>
    <p:sldId id="861" r:id="rId25"/>
    <p:sldId id="863" r:id="rId26"/>
    <p:sldId id="898" r:id="rId27"/>
    <p:sldId id="841" r:id="rId28"/>
  </p:sldIdLst>
  <p:sldSz cx="12192000" cy="6858000"/>
  <p:notesSz cx="6802120" cy="99345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2525"/>
    <a:srgbClr val="0080FF"/>
    <a:srgbClr val="008019"/>
    <a:srgbClr val="000066"/>
    <a:srgbClr val="8C85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5865" autoAdjust="0"/>
  </p:normalViewPr>
  <p:slideViewPr>
    <p:cSldViewPr snapToGrid="0" snapToObjects="1">
      <p:cViewPr varScale="1">
        <p:scale>
          <a:sx n="86" d="100"/>
          <a:sy n="86" d="100"/>
        </p:scale>
        <p:origin x="667" y="62"/>
      </p:cViewPr>
      <p:guideLst>
        <p:guide orient="horz" pos="1966"/>
        <p:guide pos="244"/>
        <p:guide pos="7517"/>
        <p:guide orient="horz" pos="164"/>
        <p:guide orient="horz" pos="440"/>
      </p:guideLst>
    </p:cSldViewPr>
  </p:slideViewPr>
  <p:notesTextViewPr>
    <p:cViewPr>
      <p:scale>
        <a:sx n="3" d="2"/>
        <a:sy n="3" d="2"/>
      </p:scale>
      <p:origin x="0" y="0"/>
    </p:cViewPr>
  </p:notesTextViewPr>
  <p:sorterViewPr>
    <p:cViewPr varScale="1">
      <p:scale>
        <a:sx n="1" d="1"/>
        <a:sy n="1" d="1"/>
      </p:scale>
      <p:origin x="0" y="-20568"/>
    </p:cViewPr>
  </p:sorterViewPr>
  <p:notesViewPr>
    <p:cSldViewPr snapToGrid="0" snapToObjects="1">
      <p:cViewPr varScale="1">
        <p:scale>
          <a:sx n="48" d="100"/>
          <a:sy n="48" d="100"/>
        </p:scale>
        <p:origin x="2764" y="3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845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3141" y="0"/>
            <a:ext cx="2947723" cy="498454"/>
          </a:xfrm>
          <a:prstGeom prst="rect">
            <a:avLst/>
          </a:prstGeom>
        </p:spPr>
        <p:txBody>
          <a:bodyPr vert="horz" lIns="91440" tIns="45720" rIns="91440" bIns="45720" rtlCol="0"/>
          <a:lstStyle>
            <a:lvl1pPr algn="r">
              <a:defRPr sz="1200"/>
            </a:lvl1pPr>
          </a:lstStyle>
          <a:p>
            <a:fld id="{64CC8129-8B8C-4E4E-9831-A4569E29A32A}" type="datetimeFigureOut">
              <a:rPr lang="zh-CN" altLang="en-US" smtClean="0"/>
            </a:fld>
            <a:endParaRPr lang="zh-CN" altLang="en-US"/>
          </a:p>
        </p:txBody>
      </p:sp>
      <p:sp>
        <p:nvSpPr>
          <p:cNvPr id="4" name="页脚占位符 3"/>
          <p:cNvSpPr>
            <a:spLocks noGrp="1"/>
          </p:cNvSpPr>
          <p:nvPr>
            <p:ph type="ftr" sz="quarter" idx="2"/>
          </p:nvPr>
        </p:nvSpPr>
        <p:spPr>
          <a:xfrm>
            <a:off x="0" y="9436123"/>
            <a:ext cx="2947723" cy="49845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3141" y="9436123"/>
            <a:ext cx="2947723" cy="498453"/>
          </a:xfrm>
          <a:prstGeom prst="rect">
            <a:avLst/>
          </a:prstGeom>
        </p:spPr>
        <p:txBody>
          <a:bodyPr vert="horz" lIns="91440" tIns="45720" rIns="91440" bIns="45720" rtlCol="0" anchor="b"/>
          <a:lstStyle>
            <a:lvl1pPr algn="r">
              <a:defRPr sz="1200"/>
            </a:lvl1pPr>
          </a:lstStyle>
          <a:p>
            <a:fld id="{EFEE42FB-CFE7-4F3A-905A-18AFD0C45D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8454"/>
          </a:xfrm>
          <a:prstGeom prst="rect">
            <a:avLst/>
          </a:prstGeom>
        </p:spPr>
        <p:txBody>
          <a:bodyPr vert="horz" lIns="91440" tIns="45720" rIns="91440" bIns="45720" rtlCol="0"/>
          <a:lstStyle>
            <a:lvl1pPr algn="l">
              <a:defRPr sz="1200" b="0" i="0">
                <a:latin typeface="FZLanTingHei-L-GBK-M" charset="-122"/>
                <a:ea typeface="FZLanTingHei-L-GBK-M" charset="-122"/>
              </a:defRPr>
            </a:lvl1pPr>
          </a:lstStyle>
          <a:p>
            <a:endParaRPr lang="zh-CN" altLang="en-US" dirty="0"/>
          </a:p>
        </p:txBody>
      </p:sp>
      <p:sp>
        <p:nvSpPr>
          <p:cNvPr id="3" name="日期占位符 2"/>
          <p:cNvSpPr>
            <a:spLocks noGrp="1"/>
          </p:cNvSpPr>
          <p:nvPr>
            <p:ph type="dt" idx="1"/>
          </p:nvPr>
        </p:nvSpPr>
        <p:spPr>
          <a:xfrm>
            <a:off x="3853141" y="0"/>
            <a:ext cx="2947723" cy="498454"/>
          </a:xfrm>
          <a:prstGeom prst="rect">
            <a:avLst/>
          </a:prstGeom>
        </p:spPr>
        <p:txBody>
          <a:bodyPr vert="horz" lIns="91440" tIns="45720" rIns="91440" bIns="45720" rtlCol="0"/>
          <a:lstStyle>
            <a:lvl1pPr algn="r">
              <a:defRPr sz="1200" b="0" i="0">
                <a:latin typeface="FZLanTingHei-L-GBK-M" charset="-122"/>
                <a:ea typeface="FZLanTingHei-L-GBK-M" charset="-122"/>
              </a:defRPr>
            </a:lvl1pPr>
          </a:lstStyle>
          <a:p>
            <a:fld id="{38F6B07A-10A1-4C07-AFEF-8D85507B1BB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22275" y="1241425"/>
            <a:ext cx="5959475" cy="33528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0244" y="4781014"/>
            <a:ext cx="5441950" cy="3911739"/>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36123"/>
            <a:ext cx="2947723" cy="498453"/>
          </a:xfrm>
          <a:prstGeom prst="rect">
            <a:avLst/>
          </a:prstGeom>
        </p:spPr>
        <p:txBody>
          <a:bodyPr vert="horz" lIns="91440" tIns="45720" rIns="91440" bIns="45720" rtlCol="0" anchor="b"/>
          <a:lstStyle>
            <a:lvl1pPr algn="l">
              <a:defRPr sz="1200" b="0" i="0">
                <a:latin typeface="FZLanTingHei-L-GBK-M" charset="-122"/>
                <a:ea typeface="FZLanTingHei-L-GBK-M" charset="-122"/>
              </a:defRPr>
            </a:lvl1pPr>
          </a:lstStyle>
          <a:p>
            <a:endParaRPr lang="zh-CN" altLang="en-US" dirty="0"/>
          </a:p>
        </p:txBody>
      </p:sp>
      <p:sp>
        <p:nvSpPr>
          <p:cNvPr id="7" name="灯片编号占位符 6"/>
          <p:cNvSpPr>
            <a:spLocks noGrp="1"/>
          </p:cNvSpPr>
          <p:nvPr>
            <p:ph type="sldNum" sz="quarter" idx="5"/>
          </p:nvPr>
        </p:nvSpPr>
        <p:spPr>
          <a:xfrm>
            <a:off x="3853141" y="9436123"/>
            <a:ext cx="2947723" cy="498453"/>
          </a:xfrm>
          <a:prstGeom prst="rect">
            <a:avLst/>
          </a:prstGeom>
        </p:spPr>
        <p:txBody>
          <a:bodyPr vert="horz" lIns="91440" tIns="45720" rIns="91440" bIns="45720" rtlCol="0" anchor="b"/>
          <a:lstStyle>
            <a:lvl1pPr algn="r">
              <a:defRPr sz="1200" b="0" i="0">
                <a:latin typeface="FZLanTingHei-L-GBK-M" charset="-122"/>
                <a:ea typeface="FZLanTingHei-L-GBK-M" charset="-122"/>
              </a:defRPr>
            </a:lvl1pPr>
          </a:lstStyle>
          <a:p>
            <a:fld id="{3099A8D9-BF2E-4997-91F6-F3A4CBBC556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ZLanTingHei-L-GBK-M" charset="-122"/>
        <a:ea typeface="FZLanTingHei-L-GBK-M" charset="-122"/>
        <a:cs typeface="+mn-cs"/>
      </a:defRPr>
    </a:lvl1pPr>
    <a:lvl2pPr marL="457200" algn="l" defTabSz="914400" rtl="0" eaLnBrk="1" latinLnBrk="0" hangingPunct="1">
      <a:defRPr sz="1200" b="0" i="0" kern="1200">
        <a:solidFill>
          <a:schemeClr val="tx1"/>
        </a:solidFill>
        <a:latin typeface="FZLanTingHei-L-GBK-M" charset="-122"/>
        <a:ea typeface="FZLanTingHei-L-GBK-M" charset="-122"/>
        <a:cs typeface="+mn-cs"/>
      </a:defRPr>
    </a:lvl2pPr>
    <a:lvl3pPr marL="914400" algn="l" defTabSz="914400" rtl="0" eaLnBrk="1" latinLnBrk="0" hangingPunct="1">
      <a:defRPr sz="1200" b="0" i="0" kern="1200">
        <a:solidFill>
          <a:schemeClr val="tx1"/>
        </a:solidFill>
        <a:latin typeface="FZLanTingHei-L-GBK-M" charset="-122"/>
        <a:ea typeface="FZLanTingHei-L-GBK-M" charset="-122"/>
        <a:cs typeface="+mn-cs"/>
      </a:defRPr>
    </a:lvl3pPr>
    <a:lvl4pPr marL="1371600" algn="l" defTabSz="914400" rtl="0" eaLnBrk="1" latinLnBrk="0" hangingPunct="1">
      <a:defRPr sz="1200" b="0" i="0" kern="1200">
        <a:solidFill>
          <a:schemeClr val="tx1"/>
        </a:solidFill>
        <a:latin typeface="FZLanTingHei-L-GBK-M" charset="-122"/>
        <a:ea typeface="FZLanTingHei-L-GBK-M" charset="-122"/>
        <a:cs typeface="+mn-cs"/>
      </a:defRPr>
    </a:lvl4pPr>
    <a:lvl5pPr marL="1828800" algn="l" defTabSz="914400" rtl="0" eaLnBrk="1" latinLnBrk="0" hangingPunct="1">
      <a:defRPr sz="1200" b="0" i="0" kern="1200">
        <a:solidFill>
          <a:schemeClr val="tx1"/>
        </a:solidFill>
        <a:latin typeface="FZLanTingHei-L-GBK-M" charset="-122"/>
        <a:ea typeface="FZLanTingHei-L-GBK-M"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lvl1pPr algn="ctr">
              <a:defRPr/>
            </a:lvl1pPr>
          </a:lstStyle>
          <a:p>
            <a:r>
              <a:rPr lang="zh-CN" altLang="en-US"/>
              <a:t>单击此处编辑母版标题样式</a:t>
            </a:r>
            <a:endParaRPr lang="zh-CN" altLang="en-US"/>
          </a:p>
        </p:txBody>
      </p:sp>
      <p:sp>
        <p:nvSpPr>
          <p:cNvPr id="4" name="页脚占位符 3"/>
          <p:cNvSpPr>
            <a:spLocks noGrp="1"/>
          </p:cNvSpPr>
          <p:nvPr>
            <p:ph type="ftr" sz="quarter" idx="11"/>
          </p:nvPr>
        </p:nvSpPr>
        <p:spPr>
          <a:xfrm>
            <a:off x="4038600" y="6356350"/>
            <a:ext cx="4114800" cy="365125"/>
          </a:xfrm>
        </p:spPr>
        <p:txBody>
          <a:bodyPr/>
          <a:lstStyle/>
          <a:p>
            <a:r>
              <a:rPr lang="zh-CN" altLang="en-US"/>
              <a:t>宝能汽车</a:t>
            </a:r>
            <a:endParaRPr lang="zh-CN" altLang="en-US"/>
          </a:p>
        </p:txBody>
      </p:sp>
      <p:sp>
        <p:nvSpPr>
          <p:cNvPr id="5" name="灯片编号占位符 4"/>
          <p:cNvSpPr>
            <a:spLocks noGrp="1"/>
          </p:cNvSpPr>
          <p:nvPr>
            <p:ph type="sldNum" sz="quarter" idx="12"/>
          </p:nvPr>
        </p:nvSpPr>
        <p:spPr/>
        <p:txBody>
          <a:bodyPr/>
          <a:lstStyle/>
          <a:p>
            <a:fld id="{98AFF11D-2321-40E7-8D16-3F678B152339}" type="slidenum">
              <a:rPr lang="zh-CN" altLang="en-US" smtClean="0"/>
            </a:fld>
            <a:endParaRPr lang="zh-CN" altLang="en-US"/>
          </a:p>
        </p:txBody>
      </p:sp>
      <p:pic>
        <p:nvPicPr>
          <p:cNvPr id="3" name="图片 4" descr="C:\Users\lenovo\Desktop\宝能新LOGO-2017.9.18\透明格式\宝能logo-彩色.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a:xfrm>
            <a:off x="837883" y="365125"/>
            <a:ext cx="885825" cy="337820"/>
          </a:xfrm>
          <a:prstGeom prst="rect">
            <a:avLst/>
          </a:prstGeom>
          <a:noFill/>
          <a:ln>
            <a:noFill/>
          </a:ln>
        </p:spPr>
      </p:pic>
      <p:grpSp>
        <p:nvGrpSpPr>
          <p:cNvPr id="6" name="组合 1"/>
          <p:cNvGrpSpPr/>
          <p:nvPr userDrawn="1"/>
        </p:nvGrpSpPr>
        <p:grpSpPr>
          <a:xfrm>
            <a:off x="10206038" y="365125"/>
            <a:ext cx="1147445" cy="215900"/>
            <a:chOff x="8640" y="3156"/>
            <a:chExt cx="1807" cy="340"/>
          </a:xfrm>
        </p:grpSpPr>
        <p:sp>
          <p:nvSpPr>
            <p:cNvPr id="7" name="Text Box 2"/>
            <p:cNvSpPr txBox="1">
              <a:spLocks noChangeArrowheads="1"/>
            </p:cNvSpPr>
            <p:nvPr/>
          </p:nvSpPr>
          <p:spPr bwMode="auto">
            <a:xfrm>
              <a:off x="86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密级</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Text Box 3"/>
            <p:cNvSpPr txBox="1">
              <a:spLocks noChangeArrowheads="1"/>
            </p:cNvSpPr>
            <p:nvPr/>
          </p:nvSpPr>
          <p:spPr bwMode="auto">
            <a:xfrm>
              <a:off x="95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机密</a:t>
              </a:r>
              <a:endParaRPr lang="en-US" altLang="zh-CN" sz="1200" kern="100">
                <a:latin typeface="黑体" panose="02010609060101010101" charset="-122"/>
                <a:ea typeface="黑体" panose="02010609060101010101"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1" name="矩形 10"/>
          <p:cNvSpPr/>
          <p:nvPr userDrawn="1"/>
        </p:nvSpPr>
        <p:spPr>
          <a:xfrm rot="19320000">
            <a:off x="6547485" y="30988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矩形 11"/>
          <p:cNvSpPr/>
          <p:nvPr userDrawn="1"/>
        </p:nvSpPr>
        <p:spPr>
          <a:xfrm rot="19320000">
            <a:off x="3082925" y="47244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矩形 12"/>
          <p:cNvSpPr/>
          <p:nvPr userDrawn="1"/>
        </p:nvSpPr>
        <p:spPr>
          <a:xfrm rot="19320000">
            <a:off x="2178050" y="2626995"/>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矩形 13"/>
          <p:cNvSpPr/>
          <p:nvPr userDrawn="1"/>
        </p:nvSpPr>
        <p:spPr>
          <a:xfrm rot="19320000">
            <a:off x="7426325" y="517017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自定义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172800"/>
            <a:ext cx="54279" cy="540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标题 1"/>
          <p:cNvSpPr>
            <a:spLocks noGrp="1"/>
          </p:cNvSpPr>
          <p:nvPr>
            <p:ph type="title"/>
          </p:nvPr>
        </p:nvSpPr>
        <p:spPr>
          <a:xfrm>
            <a:off x="155661" y="172800"/>
            <a:ext cx="9191962" cy="540000"/>
          </a:xfrm>
          <a:prstGeom prst="rect">
            <a:avLst/>
          </a:prstGeom>
        </p:spPr>
        <p:txBody>
          <a:bodyPr anchor="ctr">
            <a:normAutofit/>
          </a:bodyPr>
          <a:lstStyle>
            <a:lvl1pPr algn="l">
              <a:lnSpc>
                <a:spcPct val="100000"/>
              </a:lnSpc>
              <a:defRPr sz="2800" b="1">
                <a:solidFill>
                  <a:srgbClr val="000066"/>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endParaRPr lang="zh-CN" altLang="en-US" dirty="0"/>
          </a:p>
        </p:txBody>
      </p:sp>
      <p:sp>
        <p:nvSpPr>
          <p:cNvPr id="13" name="灯片编号占位符 4"/>
          <p:cNvSpPr>
            <a:spLocks noGrp="1"/>
          </p:cNvSpPr>
          <p:nvPr>
            <p:ph type="sldNum" sz="quarter" idx="4"/>
          </p:nvPr>
        </p:nvSpPr>
        <p:spPr>
          <a:xfrm>
            <a:off x="11170920" y="6604000"/>
            <a:ext cx="644525" cy="179705"/>
          </a:xfrm>
          <a:prstGeom prst="rect">
            <a:avLst/>
          </a:prstGeom>
        </p:spPr>
        <p:txBody>
          <a:bodyPr vert="horz" lIns="91440" tIns="45720" rIns="91440" bIns="45720" rtlCol="0" anchor="ctr"/>
          <a:lstStyle>
            <a:lvl1pPr algn="r">
              <a:defRPr sz="105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98AFF11D-2321-40E7-8D16-3F678B152339}" type="slidenum">
              <a:rPr lang="zh-CN" altLang="en-US" smtClean="0"/>
            </a:fld>
            <a:endParaRPr lang="zh-CN" altLang="en-US"/>
          </a:p>
        </p:txBody>
      </p:sp>
      <p:sp>
        <p:nvSpPr>
          <p:cNvPr id="15" name="文本占位符 5"/>
          <p:cNvSpPr>
            <a:spLocks noGrp="1"/>
          </p:cNvSpPr>
          <p:nvPr>
            <p:ph type="body" sz="quarter" idx="11" hasCustomPrompt="1"/>
          </p:nvPr>
        </p:nvSpPr>
        <p:spPr>
          <a:xfrm>
            <a:off x="155660" y="911503"/>
            <a:ext cx="11863539" cy="510898"/>
          </a:xfrm>
          <a:prstGeom prst="rect">
            <a:avLst/>
          </a:prstGeom>
        </p:spPr>
        <p:txBody>
          <a:bodyPr anchor="ctr"/>
          <a:lstStyle>
            <a:lvl1pPr marL="0" indent="0" algn="l">
              <a:buNone/>
              <a:defRPr sz="2000" b="1" u="none">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dirty="0"/>
              <a:t>编辑母版文本样式</a:t>
            </a:r>
            <a:endParaRPr lang="zh-CN" altLang="en-US" dirty="0"/>
          </a:p>
        </p:txBody>
      </p:sp>
      <p:pic>
        <p:nvPicPr>
          <p:cNvPr id="4" name="图片 4" descr="C:\Users\lenovo\Desktop\宝能新LOGO-2017.9.18\透明格式\宝能logo-彩色.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a:xfrm>
            <a:off x="10392093" y="273685"/>
            <a:ext cx="885825" cy="337820"/>
          </a:xfrm>
          <a:prstGeom prst="rect">
            <a:avLst/>
          </a:prstGeom>
          <a:noFill/>
          <a:ln>
            <a:noFill/>
          </a:ln>
        </p:spPr>
      </p:pic>
      <p:grpSp>
        <p:nvGrpSpPr>
          <p:cNvPr id="2" name="组合 1"/>
          <p:cNvGrpSpPr/>
          <p:nvPr userDrawn="1"/>
        </p:nvGrpSpPr>
        <p:grpSpPr>
          <a:xfrm>
            <a:off x="10392093" y="911225"/>
            <a:ext cx="1147445" cy="215900"/>
            <a:chOff x="8640" y="3156"/>
            <a:chExt cx="1807" cy="340"/>
          </a:xfrm>
        </p:grpSpPr>
        <p:sp>
          <p:nvSpPr>
            <p:cNvPr id="5" name="Text Box 2"/>
            <p:cNvSpPr txBox="1">
              <a:spLocks noChangeArrowheads="1"/>
            </p:cNvSpPr>
            <p:nvPr/>
          </p:nvSpPr>
          <p:spPr bwMode="auto">
            <a:xfrm>
              <a:off x="86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密级</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Text Box 3"/>
            <p:cNvSpPr txBox="1">
              <a:spLocks noChangeArrowheads="1"/>
            </p:cNvSpPr>
            <p:nvPr/>
          </p:nvSpPr>
          <p:spPr bwMode="auto">
            <a:xfrm>
              <a:off x="9540" y="3156"/>
              <a:ext cx="907" cy="340"/>
            </a:xfrm>
            <a:prstGeom prst="rect">
              <a:avLst/>
            </a:prstGeom>
            <a:solidFill>
              <a:srgbClr val="FFFFFF"/>
            </a:solidFill>
            <a:ln w="9525">
              <a:solidFill>
                <a:srgbClr val="000000"/>
              </a:solidFill>
              <a:miter lim="800000"/>
            </a:ln>
          </p:spPr>
          <p:txBody>
            <a:bodyPr rot="0" vert="horz" wrap="square" lIns="18000" tIns="10800" rIns="18000" bIns="10800" anchor="t" anchorCtr="0" upright="1">
              <a:noAutofit/>
            </a:bodyPr>
            <a:lstStyle/>
            <a:p>
              <a:pPr algn="ctr"/>
              <a:r>
                <a:rPr lang="en-US" altLang="zh-CN" sz="1200" kern="100">
                  <a:latin typeface="黑体" panose="02010609060101010101" charset="-122"/>
                  <a:ea typeface="黑体" panose="02010609060101010101" charset="-122"/>
                  <a:cs typeface="Times New Roman" panose="02020603050405020304"/>
                  <a:sym typeface="Times New Roman" panose="02020603050405020304"/>
                </a:rPr>
                <a:t>机密</a:t>
              </a:r>
              <a:endParaRPr lang="en-US" altLang="zh-CN" sz="1200" kern="100">
                <a:latin typeface="黑体" panose="02010609060101010101" charset="-122"/>
                <a:ea typeface="黑体" panose="02010609060101010101" charset="-122"/>
                <a:cs typeface="Times New Roman" panose="02020603050405020304"/>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7" name="矩形 6"/>
          <p:cNvSpPr/>
          <p:nvPr userDrawn="1"/>
        </p:nvSpPr>
        <p:spPr>
          <a:xfrm rot="19320000">
            <a:off x="6547485" y="30988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矩形 7"/>
          <p:cNvSpPr/>
          <p:nvPr userDrawn="1"/>
        </p:nvSpPr>
        <p:spPr>
          <a:xfrm rot="19320000">
            <a:off x="3082925" y="472440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矩形 8"/>
          <p:cNvSpPr/>
          <p:nvPr userDrawn="1"/>
        </p:nvSpPr>
        <p:spPr>
          <a:xfrm rot="19320000">
            <a:off x="2178050" y="2626995"/>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矩形 9"/>
          <p:cNvSpPr/>
          <p:nvPr userDrawn="1"/>
        </p:nvSpPr>
        <p:spPr>
          <a:xfrm rot="19320000">
            <a:off x="7426325" y="5170170"/>
            <a:ext cx="2130425" cy="275590"/>
          </a:xfrm>
          <a:prstGeom prst="rect">
            <a:avLst/>
          </a:prstGeom>
          <a:noFill/>
          <a:ln>
            <a:noFill/>
          </a:ln>
        </p:spPr>
        <p:txBody>
          <a:bodyPr wrap="square" rtlCol="0" anchor="t">
            <a:spAutoFit/>
          </a:bodyPr>
          <a:lstStyle/>
          <a:p>
            <a:pPr algn="ctr"/>
            <a:r>
              <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宝能汽车</a:t>
            </a:r>
            <a:endParaRPr lang="zh-CN" alt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灯片编号占位符 4"/>
          <p:cNvSpPr>
            <a:spLocks noGrp="1"/>
          </p:cNvSpPr>
          <p:nvPr>
            <p:ph type="sldNum" sz="quarter" idx="4"/>
          </p:nvPr>
        </p:nvSpPr>
        <p:spPr>
          <a:xfrm>
            <a:off x="11832000" y="6668538"/>
            <a:ext cx="360000" cy="180000"/>
          </a:xfrm>
          <a:prstGeom prst="rect">
            <a:avLst/>
          </a:prstGeom>
        </p:spPr>
        <p:txBody>
          <a:bodyPr vert="horz" lIns="91440" tIns="45720" rIns="91440" bIns="45720" rtlCol="0" anchor="ctr"/>
          <a:lstStyle>
            <a:lvl1pPr algn="r">
              <a:defRPr sz="105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98AFF11D-2321-40E7-8D16-3F678B1523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FZLanTingHei-L-GBK-M"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FZLanTingHei-L-GBK-M"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FZLanTingHei-L-GBK-M"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FZLanTingHei-L-GBK-M"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FZLanTingHei-L-GBK-M"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lnSpc>
                <a:spcPct val="100000"/>
              </a:lnSpc>
            </a:pPr>
            <a:r>
              <a:rPr lang="en-US" altLang="zh-CN"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rPr>
              <a:t>OTA</a:t>
            </a:r>
            <a:r>
              <a:rPr lang="zh-CN" altLang="en-US"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rPr>
              <a:t>升级方案改进</a:t>
            </a:r>
            <a:endParaRPr lang="zh-CN" altLang="en-US" sz="4000" b="1" dirty="0">
              <a:solidFill>
                <a:srgbClr val="00006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8AFF11D-2321-40E7-8D16-3F678B152339}" type="slidenum">
              <a:rPr lang="zh-CN" altLang="en-US" smtClean="0"/>
            </a:fld>
            <a:endParaRPr lang="zh-CN" altLang="en-US"/>
          </a:p>
        </p:txBody>
      </p:sp>
      <p:sp>
        <p:nvSpPr>
          <p:cNvPr id="4" name="文本框 3"/>
          <p:cNvSpPr txBox="1"/>
          <p:nvPr/>
        </p:nvSpPr>
        <p:spPr>
          <a:xfrm>
            <a:off x="9411335" y="5671820"/>
            <a:ext cx="1343660" cy="368300"/>
          </a:xfrm>
          <a:prstGeom prst="rect">
            <a:avLst/>
          </a:prstGeom>
          <a:noFill/>
        </p:spPr>
        <p:txBody>
          <a:bodyPr wrap="square" rtlCol="0">
            <a:spAutoFit/>
          </a:bodyPr>
          <a:lstStyle/>
          <a:p>
            <a:r>
              <a:rPr lang="en-US" altLang="zh-CN" dirty="0"/>
              <a:t>2020-09-14</a:t>
            </a:r>
            <a:endParaRPr lang="en-US" altLang="zh-CN" dirty="0"/>
          </a:p>
        </p:txBody>
      </p:sp>
      <p:sp>
        <p:nvSpPr>
          <p:cNvPr id="7" name="文本框 6"/>
          <p:cNvSpPr txBox="1"/>
          <p:nvPr/>
        </p:nvSpPr>
        <p:spPr>
          <a:xfrm>
            <a:off x="5667375" y="2082165"/>
            <a:ext cx="1814830" cy="368300"/>
          </a:xfrm>
          <a:prstGeom prst="rect">
            <a:avLst/>
          </a:prstGeom>
          <a:noFill/>
        </p:spPr>
        <p:txBody>
          <a:bodyPr wrap="square" rtlCol="0">
            <a:spAutoFit/>
          </a:bodyPr>
          <a:lstStyle/>
          <a:p>
            <a:r>
              <a:rPr lang="zh-CN" altLang="en-US"/>
              <a:t>覃树才</a:t>
            </a:r>
            <a:endParaRPr lang="zh-CN" altLang="en-US"/>
          </a:p>
        </p:txBody>
      </p:sp>
      <p:sp>
        <p:nvSpPr>
          <p:cNvPr id="8" name="文本框 7"/>
          <p:cNvSpPr txBox="1"/>
          <p:nvPr/>
        </p:nvSpPr>
        <p:spPr>
          <a:xfrm>
            <a:off x="5398770" y="2944495"/>
            <a:ext cx="1814830" cy="368300"/>
          </a:xfrm>
          <a:prstGeom prst="rect">
            <a:avLst/>
          </a:prstGeom>
          <a:noFill/>
        </p:spPr>
        <p:txBody>
          <a:bodyPr wrap="square" rtlCol="0">
            <a:spAutoFit/>
          </a:bodyPr>
          <a:p>
            <a:r>
              <a:rPr lang="zh-CN" altLang="en-US"/>
              <a:t>智能网联研究院</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6. TSP</a:t>
            </a:r>
            <a:r>
              <a:rPr lang="zh-CN" altLang="en-US" dirty="0"/>
              <a:t>车辆固件信息导入（来源于</a:t>
            </a:r>
            <a:r>
              <a:rPr lang="en-US" altLang="zh-CN" dirty="0"/>
              <a:t>mes</a:t>
            </a:r>
            <a:r>
              <a:rPr lang="zh-CN" altLang="en-US" dirty="0"/>
              <a:t>系统）</a:t>
            </a:r>
            <a:endParaRPr lang="zh-CN" altLang="en-US" dirty="0"/>
          </a:p>
        </p:txBody>
      </p:sp>
      <p:sp>
        <p:nvSpPr>
          <p:cNvPr id="5"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a:t>需要同步的属性见如下图示：</a:t>
            </a:r>
            <a:endParaRPr lang="zh-CN" altLang="en-US" sz="1200"/>
          </a:p>
          <a:p>
            <a:pPr marL="0" indent="0">
              <a:buNone/>
            </a:pPr>
            <a:endParaRPr lang="zh-CN" altLang="en-US" sz="1200"/>
          </a:p>
        </p:txBody>
      </p:sp>
      <p:pic>
        <p:nvPicPr>
          <p:cNvPr id="6" name="图片 5" descr="企业微信截图_15979713278763"/>
          <p:cNvPicPr>
            <a:picLocks noChangeAspect="1"/>
          </p:cNvPicPr>
          <p:nvPr/>
        </p:nvPicPr>
        <p:blipFill>
          <a:blip r:embed="rId1"/>
          <a:stretch>
            <a:fillRect/>
          </a:stretch>
        </p:blipFill>
        <p:spPr>
          <a:xfrm>
            <a:off x="1470660" y="2181225"/>
            <a:ext cx="5591175" cy="3457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6. </a:t>
            </a:r>
            <a:r>
              <a:rPr lang="en-US">
                <a:latin typeface="微软雅黑" panose="020B0503020204020204" pitchFamily="34" charset="-122"/>
                <a:sym typeface="+mn-ea"/>
              </a:rPr>
              <a:t>TSP</a:t>
            </a:r>
            <a:r>
              <a:rPr lang="zh-CN" altLang="en-US">
                <a:latin typeface="微软雅黑" panose="020B0503020204020204" pitchFamily="34" charset="-122"/>
                <a:sym typeface="+mn-ea"/>
              </a:rPr>
              <a:t>车辆固件配置导入</a:t>
            </a:r>
            <a:endParaRPr lang="zh-CN" altLang="en-US" dirty="0"/>
          </a:p>
        </p:txBody>
      </p:sp>
      <p:sp>
        <p:nvSpPr>
          <p:cNvPr id="6" name="内容占位符 2"/>
          <p:cNvSpPr>
            <a:spLocks noGrp="1"/>
          </p:cNvSpPr>
          <p:nvPr/>
        </p:nvSpPr>
        <p:spPr>
          <a:xfrm>
            <a:off x="838200" y="1825625"/>
            <a:ext cx="10515600" cy="28568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lgn="l" fontAlgn="auto">
              <a:lnSpc>
                <a:spcPct val="140000"/>
              </a:lnSpc>
              <a:buClrTx/>
              <a:buSzTx/>
              <a:buNone/>
            </a:pPr>
            <a:r>
              <a:rPr lang="en-US" altLang="zh-CN" sz="1400">
                <a:latin typeface="微软雅黑" panose="020B0503020204020204" pitchFamily="34" charset="-122"/>
                <a:ea typeface="微软雅黑" panose="020B0503020204020204" pitchFamily="34" charset="-122"/>
              </a:rPr>
              <a:t>O</a:t>
            </a:r>
            <a:r>
              <a:rPr lang="zh-CN" altLang="en-US" sz="1400">
                <a:latin typeface="微软雅黑" panose="020B0503020204020204" pitchFamily="34" charset="-122"/>
                <a:ea typeface="微软雅黑" panose="020B0503020204020204" pitchFamily="34" charset="-122"/>
              </a:rPr>
              <a:t>TA云端会维护一个当前车辆的可升级的固件清单列表</a:t>
            </a:r>
            <a:endParaRPr lang="zh-CN" altLang="en-US" sz="1400">
              <a:latin typeface="微软雅黑" panose="020B0503020204020204" pitchFamily="34" charset="-122"/>
              <a:ea typeface="微软雅黑" panose="020B0503020204020204" pitchFamily="34" charset="-122"/>
            </a:endParaRPr>
          </a:p>
          <a:p>
            <a:pPr marL="457200" lvl="1" algn="l" fontAlgn="auto">
              <a:lnSpc>
                <a:spcPct val="140000"/>
              </a:lnSpc>
              <a:buClrTx/>
              <a:buSzTx/>
              <a:buNone/>
            </a:pPr>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云端提供接口给终端</a:t>
            </a:r>
            <a:r>
              <a:rPr lang="en-US" altLang="zh-CN" sz="1400">
                <a:latin typeface="微软雅黑" panose="020B0503020204020204" pitchFamily="34" charset="-122"/>
                <a:ea typeface="微软雅黑" panose="020B0503020204020204" pitchFamily="34" charset="-122"/>
              </a:rPr>
              <a:t>(T</a:t>
            </a:r>
            <a:r>
              <a:rPr lang="zh-CN" altLang="en-US" sz="1400">
                <a:latin typeface="微软雅黑" panose="020B0503020204020204" pitchFamily="34" charset="-122"/>
                <a:ea typeface="微软雅黑" panose="020B0503020204020204" pitchFamily="34" charset="-122"/>
              </a:rPr>
              <a:t>BOX端</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升级主控</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获取可升级的固件清单，按车型获取</a:t>
            </a:r>
            <a:endParaRPr lang="zh-CN" altLang="en-US" sz="1400">
              <a:latin typeface="微软雅黑" panose="020B0503020204020204" pitchFamily="34" charset="-122"/>
              <a:ea typeface="微软雅黑" panose="020B0503020204020204" pitchFamily="34" charset="-122"/>
            </a:endParaRPr>
          </a:p>
          <a:p>
            <a:pPr marL="457200" lvl="1" algn="l" fontAlgn="auto">
              <a:lnSpc>
                <a:spcPct val="140000"/>
              </a:lnSpc>
              <a:buClrTx/>
              <a:buSzTx/>
              <a:buNone/>
            </a:pPr>
            <a:r>
              <a:rPr lang="zh-CN" altLang="en-US" sz="1400">
                <a:latin typeface="微软雅黑" panose="020B0503020204020204" pitchFamily="34" charset="-122"/>
                <a:ea typeface="微软雅黑" panose="020B0503020204020204" pitchFamily="34" charset="-122"/>
              </a:rPr>
              <a:t>该车辆可升级的固件清单列表存在配置版本属性</a:t>
            </a:r>
            <a:r>
              <a:rPr lang="en-US" altLang="zh-CN" sz="1400">
                <a:latin typeface="微软雅黑" panose="020B0503020204020204" pitchFamily="34" charset="-122"/>
                <a:ea typeface="微软雅黑" panose="020B0503020204020204" pitchFamily="34" charset="-122"/>
              </a:rPr>
              <a:t>(confVersion)</a:t>
            </a:r>
            <a:r>
              <a:rPr lang="zh-CN" altLang="en-US" sz="1400">
                <a:latin typeface="微软雅黑" panose="020B0503020204020204" pitchFamily="34" charset="-122"/>
                <a:ea typeface="微软雅黑" panose="020B0503020204020204" pitchFamily="34" charset="-122"/>
              </a:rPr>
              <a:t>，该属性用于比较TBOX与云端的配置差异，如果两端存在差异，</a:t>
            </a:r>
            <a:r>
              <a:rPr lang="en-US" altLang="zh-CN" sz="1400">
                <a:latin typeface="微软雅黑" panose="020B0503020204020204" pitchFamily="34" charset="-122"/>
                <a:ea typeface="微软雅黑" panose="020B0503020204020204" pitchFamily="34" charset="-122"/>
              </a:rPr>
              <a:t>TBOX</a:t>
            </a:r>
            <a:r>
              <a:rPr lang="zh-CN" altLang="en-US" sz="1400">
                <a:latin typeface="微软雅黑" panose="020B0503020204020204" pitchFamily="34" charset="-122"/>
                <a:ea typeface="微软雅黑" panose="020B0503020204020204" pitchFamily="34" charset="-122"/>
              </a:rPr>
              <a:t>需要重新拉取配置信息。</a:t>
            </a:r>
            <a:endParaRPr lang="zh-CN" altLang="en-US" sz="1400">
              <a:latin typeface="微软雅黑" panose="020B0503020204020204" pitchFamily="34" charset="-122"/>
              <a:ea typeface="微软雅黑" panose="020B0503020204020204" pitchFamily="34" charset="-122"/>
            </a:endParaRPr>
          </a:p>
          <a:p>
            <a:pPr marL="457200" lvl="1" algn="l">
              <a:lnSpc>
                <a:spcPct val="140000"/>
              </a:lnSpc>
              <a:buClrTx/>
              <a:buSzTx/>
              <a:buNone/>
            </a:pPr>
            <a:endParaRPr lang="zh-CN" altLang="en-US" sz="1400">
              <a:latin typeface="微软雅黑" panose="020B0503020204020204" pitchFamily="34" charset="-122"/>
              <a:ea typeface="微软雅黑" panose="020B0503020204020204" pitchFamily="34" charset="-122"/>
            </a:endParaRPr>
          </a:p>
          <a:p>
            <a:pPr marL="457200" lvl="1" algn="l">
              <a:lnSpc>
                <a:spcPct val="140000"/>
              </a:lnSpc>
              <a:buClrTx/>
              <a:buSzTx/>
              <a:buNone/>
            </a:pPr>
            <a:r>
              <a:rPr lang="zh-CN" altLang="en-US" sz="1400">
                <a:latin typeface="微软雅黑" panose="020B0503020204020204" pitchFamily="34" charset="-122"/>
                <a:ea typeface="微软雅黑" panose="020B0503020204020204" pitchFamily="34" charset="-122"/>
                <a:sym typeface="+mn-ea"/>
              </a:rPr>
              <a:t>车辆的可升级的固件清单列表数据维护时机：</a:t>
            </a:r>
            <a:endParaRPr lang="zh-CN" altLang="en-US" sz="1400">
              <a:latin typeface="微软雅黑" panose="020B0503020204020204" pitchFamily="34" charset="-122"/>
              <a:ea typeface="微软雅黑" panose="020B0503020204020204" pitchFamily="34" charset="-122"/>
              <a:sym typeface="+mn-ea"/>
            </a:endParaRPr>
          </a:p>
          <a:p>
            <a:pPr marL="457200" lvl="1" indent="0" algn="l" fontAlgn="auto">
              <a:lnSpc>
                <a:spcPct val="140000"/>
              </a:lnSpc>
              <a:buNone/>
            </a:pPr>
            <a:r>
              <a:rPr lang="zh-CN" altLang="en-US" sz="1400">
                <a:latin typeface="微软雅黑" panose="020B0503020204020204" pitchFamily="34" charset="-122"/>
                <a:ea typeface="微软雅黑" panose="020B0503020204020204" pitchFamily="34" charset="-122"/>
              </a:rPr>
              <a:t>车辆零部件信息从TSP设备管理系统同步到</a:t>
            </a:r>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云端，且零部件相关信息符合该车型下的固件配置清单。</a:t>
            </a:r>
            <a:endParaRPr lang="zh-CN" altLang="en-US" sz="1400">
              <a:latin typeface="微软雅黑" panose="020B0503020204020204" pitchFamily="34" charset="-122"/>
              <a:ea typeface="微软雅黑" panose="020B0503020204020204" pitchFamily="34" charset="-122"/>
            </a:endParaRPr>
          </a:p>
          <a:p>
            <a:pPr marL="457200" lvl="1" indent="0" algn="l" fontAlgn="auto">
              <a:lnSpc>
                <a:spcPct val="140000"/>
              </a:lnSpc>
              <a:buNone/>
            </a:pPr>
            <a:r>
              <a:rPr lang="zh-CN" altLang="en-US" sz="1400">
                <a:latin typeface="微软雅黑" panose="020B0503020204020204" pitchFamily="34" charset="-122"/>
                <a:ea typeface="微软雅黑" panose="020B0503020204020204" pitchFamily="34" charset="-122"/>
              </a:rPr>
              <a:t>需要保证：车辆可升级固件清单是</a:t>
            </a:r>
            <a:r>
              <a:rPr lang="zh-CN" altLang="en-US" sz="1400">
                <a:latin typeface="微软雅黑" panose="020B0503020204020204" pitchFamily="34" charset="-122"/>
                <a:ea typeface="微软雅黑" panose="020B0503020204020204" pitchFamily="34" charset="-122"/>
                <a:sym typeface="+mn-ea"/>
              </a:rPr>
              <a:t>该车型下的固件配置清单的子集</a:t>
            </a:r>
            <a:endParaRPr lang="zh-CN" altLang="en-US" sz="140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7. </a:t>
            </a:r>
            <a:r>
              <a:rPr lang="en-US">
                <a:latin typeface="微软雅黑" panose="020B0503020204020204" pitchFamily="34" charset="-122"/>
                <a:sym typeface="+mn-ea"/>
              </a:rPr>
              <a:t>OTA</a:t>
            </a:r>
            <a:r>
              <a:rPr lang="zh-CN" altLang="en-US">
                <a:latin typeface="微软雅黑" panose="020B0503020204020204" pitchFamily="34" charset="-122"/>
                <a:sym typeface="+mn-ea"/>
              </a:rPr>
              <a:t>车辆树管理</a:t>
            </a:r>
            <a:endParaRPr lang="zh-CN" altLang="en-US">
              <a:latin typeface="微软雅黑" panose="020B0503020204020204" pitchFamily="34" charset="-122"/>
              <a:sym typeface="+mn-ea"/>
            </a:endParaRPr>
          </a:p>
        </p:txBody>
      </p:sp>
      <p:sp>
        <p:nvSpPr>
          <p:cNvPr id="5" name="文本框 4"/>
          <p:cNvSpPr txBox="1"/>
          <p:nvPr/>
        </p:nvSpPr>
        <p:spPr>
          <a:xfrm>
            <a:off x="1293495" y="1694180"/>
            <a:ext cx="4011295" cy="953135"/>
          </a:xfrm>
          <a:prstGeom prst="rect">
            <a:avLst/>
          </a:prstGeom>
          <a:noFill/>
        </p:spPr>
        <p:txBody>
          <a:bodyPr wrap="none" rtlCol="0">
            <a:spAutoFit/>
          </a:bodyPr>
          <a:p>
            <a:r>
              <a:rPr lang="zh-CN" altLang="en-US" sz="1400">
                <a:latin typeface="微软雅黑" panose="020B0503020204020204" pitchFamily="34" charset="-122"/>
                <a:ea typeface="微软雅黑" panose="020B0503020204020204" pitchFamily="34" charset="-122"/>
              </a:rPr>
              <a:t>对车型配置采用树状结构进行管理</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树状结构的管理方式</a:t>
            </a:r>
            <a:endParaRPr lang="zh-CN" altLang="en-US" sz="1400">
              <a:latin typeface="微软雅黑" panose="020B0503020204020204" pitchFamily="34" charset="-122"/>
              <a:ea typeface="微软雅黑" panose="020B0503020204020204" pitchFamily="34" charset="-122"/>
            </a:endParaRPr>
          </a:p>
          <a:p>
            <a:pPr lvl="1"/>
            <a:r>
              <a:rPr lang="zh-CN" altLang="en-US" sz="1400">
                <a:latin typeface="微软雅黑" panose="020B0503020204020204" pitchFamily="34" charset="-122"/>
                <a:ea typeface="微软雅黑" panose="020B0503020204020204" pitchFamily="34" charset="-122"/>
              </a:rPr>
              <a:t>主要是便于后去</a:t>
            </a:r>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升级计划中的车辆筛选</a:t>
            </a:r>
            <a:endParaRPr lang="zh-CN" altLang="en-US" sz="1400">
              <a:latin typeface="微软雅黑" panose="020B0503020204020204" pitchFamily="34" charset="-122"/>
              <a:ea typeface="微软雅黑" panose="020B0503020204020204" pitchFamily="34" charset="-122"/>
            </a:endParaRPr>
          </a:p>
          <a:p>
            <a:pPr lvl="1"/>
            <a:r>
              <a:rPr lang="zh-CN" altLang="en-US" sz="1400">
                <a:latin typeface="微软雅黑" panose="020B0503020204020204" pitchFamily="34" charset="-122"/>
                <a:ea typeface="微软雅黑" panose="020B0503020204020204" pitchFamily="34" charset="-122"/>
              </a:rPr>
              <a:t>有利于固件的筛选</a:t>
            </a:r>
            <a:endParaRPr lang="zh-CN" altLang="en-US" sz="1400">
              <a:latin typeface="微软雅黑" panose="020B0503020204020204" pitchFamily="34" charset="-122"/>
              <a:ea typeface="微软雅黑" panose="020B0503020204020204" pitchFamily="34" charset="-122"/>
            </a:endParaRPr>
          </a:p>
        </p:txBody>
      </p:sp>
      <p:sp>
        <p:nvSpPr>
          <p:cNvPr id="6" name="文本框 5"/>
          <p:cNvSpPr txBox="1"/>
          <p:nvPr/>
        </p:nvSpPr>
        <p:spPr>
          <a:xfrm>
            <a:off x="1043940" y="2999740"/>
            <a:ext cx="10295890" cy="2909570"/>
          </a:xfrm>
          <a:prstGeom prst="rect">
            <a:avLst/>
          </a:prstGeom>
          <a:noFill/>
        </p:spPr>
        <p:txBody>
          <a:bodyPr wrap="square" rtlCol="0">
            <a:spAutoFit/>
          </a:bodyPr>
          <a:p>
            <a:pPr algn="l">
              <a:buClrTx/>
              <a:buSzTx/>
              <a:buNone/>
            </a:pPr>
            <a:r>
              <a:rPr lang="zh-CN" altLang="en-US" sz="1400">
                <a:latin typeface="微软雅黑" panose="020B0503020204020204" pitchFamily="34" charset="-122"/>
                <a:ea typeface="微软雅黑" panose="020B0503020204020204" pitchFamily="34" charset="-122"/>
              </a:rPr>
              <a:t>1、设备树层次结构从上至下包括：品牌/车系/车型/年款/配置</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品牌</a:t>
            </a:r>
            <a:r>
              <a:rPr lang="zh-CN" altLang="en-US" sz="1400">
                <a:latin typeface="微软雅黑" panose="020B0503020204020204" pitchFamily="34" charset="-122"/>
                <a:ea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rPr>
              <a:t>宝汽/观致</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车系</a:t>
            </a:r>
            <a:r>
              <a:rPr lang="zh-CN" altLang="en-US" sz="1400">
                <a:latin typeface="微软雅黑" panose="020B0503020204020204" pitchFamily="34" charset="-122"/>
                <a:ea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rPr>
              <a:t>SUV/MPV</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车型</a:t>
            </a:r>
            <a:r>
              <a:rPr lang="zh-CN" altLang="en-US" sz="1400">
                <a:latin typeface="微软雅黑" panose="020B0503020204020204" pitchFamily="34" charset="-122"/>
                <a:ea typeface="微软雅黑" panose="020B0503020204020204" pitchFamily="34" charset="-122"/>
                <a:sym typeface="+mn-ea"/>
              </a:rPr>
              <a:t>:  GX16/GX18</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年款</a:t>
            </a:r>
            <a:r>
              <a:rPr lang="zh-CN" altLang="en-US" sz="1400">
                <a:latin typeface="微软雅黑" panose="020B0503020204020204" pitchFamily="34" charset="-122"/>
                <a:ea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rPr>
              <a:t>2019/2020</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配置:  高配/低配</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None/>
            </a:pPr>
            <a:endParaRPr lang="zh-CN" altLang="en-US" sz="1400">
              <a:latin typeface="微软雅黑" panose="020B0503020204020204" pitchFamily="34" charset="-122"/>
              <a:ea typeface="微软雅黑" panose="020B0503020204020204" pitchFamily="34" charset="-122"/>
            </a:endParaRPr>
          </a:p>
          <a:p>
            <a:pPr lvl="0" algn="l">
              <a:buClrTx/>
              <a:buSzTx/>
              <a:buFont typeface="Wingdings" panose="05000000000000000000" charset="0"/>
              <a:buNone/>
            </a:pPr>
            <a:r>
              <a:rPr lang="zh-CN" altLang="en-US" sz="1400">
                <a:solidFill>
                  <a:schemeClr val="tx1"/>
                </a:solidFill>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、最低管理级别为“配置”一级，该级节点会关联两类对象：</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 升级对象:  升级对象一般指车辆信息，每一辆车辆应属于唯一的一个“配置”节点</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rPr>
              <a:t> 可升级固件列表	:  OTA云平台管理后台维护的固件应挂载在对应的“配置”节点下</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None/>
            </a:pPr>
            <a:r>
              <a:rPr lang="zh-CN" altLang="en-US" sz="1400">
                <a:latin typeface="微软雅黑" panose="020B0503020204020204" pitchFamily="34" charset="-122"/>
                <a:ea typeface="微软雅黑" panose="020B0503020204020204" pitchFamily="34" charset="-122"/>
              </a:rPr>
              <a:t>示意图如下：</a:t>
            </a:r>
            <a:endParaRPr lang="zh-CN" altLang="en-US" sz="1400">
              <a:latin typeface="微软雅黑" panose="020B0503020204020204" pitchFamily="34" charset="-122"/>
              <a:ea typeface="微软雅黑" panose="020B0503020204020204" pitchFamily="34" charset="-122"/>
            </a:endParaRPr>
          </a:p>
          <a:p>
            <a:pPr marL="457200" lvl="1" indent="0">
              <a:buFont typeface="Wingdings" panose="05000000000000000000" charset="0"/>
              <a:buNone/>
            </a:pPr>
            <a:endParaRPr lang="zh-CN" altLang="en-US"/>
          </a:p>
          <a:p>
            <a:pPr marL="457200" lvl="1" indent="0">
              <a:buFont typeface="Wingdings" panose="05000000000000000000" charset="0"/>
              <a:buNone/>
            </a:pPr>
            <a:r>
              <a:rPr lang="en-US" altLang="zh-CN"/>
              <a:t>		</a:t>
            </a:r>
            <a:endParaRPr lang="en-US" altLang="zh-CN"/>
          </a:p>
        </p:txBody>
      </p:sp>
      <p:grpSp>
        <p:nvGrpSpPr>
          <p:cNvPr id="8" name="组合 7"/>
          <p:cNvGrpSpPr/>
          <p:nvPr/>
        </p:nvGrpSpPr>
        <p:grpSpPr>
          <a:xfrm>
            <a:off x="2353310" y="5373370"/>
            <a:ext cx="5916930" cy="1080770"/>
            <a:chOff x="3495" y="6652"/>
            <a:chExt cx="9318" cy="1702"/>
          </a:xfrm>
        </p:grpSpPr>
        <p:sp>
          <p:nvSpPr>
            <p:cNvPr id="9" name="矩形 8"/>
            <p:cNvSpPr/>
            <p:nvPr/>
          </p:nvSpPr>
          <p:spPr>
            <a:xfrm>
              <a:off x="6720" y="6652"/>
              <a:ext cx="3087" cy="5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配置节点</a:t>
              </a:r>
              <a:endParaRPr lang="zh-CN" altLang="en-US">
                <a:solidFill>
                  <a:schemeClr val="tx1"/>
                </a:solidFill>
              </a:endParaRPr>
            </a:p>
          </p:txBody>
        </p:sp>
        <p:sp>
          <p:nvSpPr>
            <p:cNvPr id="10" name="矩形 9"/>
            <p:cNvSpPr/>
            <p:nvPr/>
          </p:nvSpPr>
          <p:spPr>
            <a:xfrm>
              <a:off x="3495" y="7640"/>
              <a:ext cx="3594" cy="5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升级车辆列表</a:t>
              </a:r>
              <a:endParaRPr lang="zh-CN" altLang="en-US">
                <a:solidFill>
                  <a:schemeClr val="tx1"/>
                </a:solidFill>
              </a:endParaRPr>
            </a:p>
          </p:txBody>
        </p:sp>
        <p:sp>
          <p:nvSpPr>
            <p:cNvPr id="12" name="矩形 11"/>
            <p:cNvSpPr/>
            <p:nvPr/>
          </p:nvSpPr>
          <p:spPr>
            <a:xfrm>
              <a:off x="9133" y="7640"/>
              <a:ext cx="3680" cy="7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升级固件列表</a:t>
              </a:r>
              <a:endParaRPr lang="zh-CN" altLang="en-US">
                <a:solidFill>
                  <a:schemeClr val="tx1"/>
                </a:solidFill>
              </a:endParaRPr>
            </a:p>
          </p:txBody>
        </p:sp>
        <p:cxnSp>
          <p:nvCxnSpPr>
            <p:cNvPr id="13" name="肘形连接符 12"/>
            <p:cNvCxnSpPr>
              <a:stCxn id="10" idx="0"/>
            </p:cNvCxnSpPr>
            <p:nvPr/>
          </p:nvCxnSpPr>
          <p:spPr>
            <a:xfrm rot="16200000">
              <a:off x="5610" y="6530"/>
              <a:ext cx="792" cy="14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10800000">
              <a:off x="9806" y="6848"/>
              <a:ext cx="1261" cy="792"/>
            </a:xfrm>
            <a:prstGeom prst="bentConnector3">
              <a:avLst>
                <a:gd name="adj1" fmla="val 4996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8. </a:t>
            </a:r>
            <a:r>
              <a:rPr lang="en-US">
                <a:latin typeface="微软雅黑" panose="020B0503020204020204" pitchFamily="34" charset="-122"/>
                <a:sym typeface="+mn-ea"/>
              </a:rPr>
              <a:t>OTA</a:t>
            </a:r>
            <a:r>
              <a:rPr lang="zh-CN" altLang="en-US">
                <a:latin typeface="微软雅黑" panose="020B0503020204020204" pitchFamily="34" charset="-122"/>
                <a:sym typeface="+mn-ea"/>
              </a:rPr>
              <a:t>车型固件管理</a:t>
            </a:r>
            <a:endParaRPr lang="zh-CN" altLang="en-US">
              <a:latin typeface="微软雅黑" panose="020B0503020204020204" pitchFamily="34" charset="-122"/>
              <a:sym typeface="+mn-ea"/>
            </a:endParaRPr>
          </a:p>
        </p:txBody>
      </p:sp>
      <p:sp>
        <p:nvSpPr>
          <p:cNvPr id="5" name="文本框 4"/>
          <p:cNvSpPr txBox="1"/>
          <p:nvPr/>
        </p:nvSpPr>
        <p:spPr>
          <a:xfrm>
            <a:off x="1293495" y="1694180"/>
            <a:ext cx="6702425" cy="3322955"/>
          </a:xfrm>
          <a:prstGeom prst="rect">
            <a:avLst/>
          </a:prstGeom>
          <a:noFill/>
        </p:spPr>
        <p:txBody>
          <a:bodyPr wrap="none" rtlCol="0">
            <a:spAutoFit/>
          </a:bodyPr>
          <a:p>
            <a:pPr algn="l"/>
            <a:r>
              <a:rPr lang="zh-CN" altLang="en-US" sz="1400">
                <a:latin typeface="微软雅黑" panose="020B0503020204020204" pitchFamily="34" charset="-122"/>
                <a:ea typeface="微软雅黑" panose="020B0503020204020204" pitchFamily="34" charset="-122"/>
              </a:rPr>
              <a:t>车型固件的管理组要是管理可升级的车型固件，维护和管理固件相关的策略信息</a:t>
            </a:r>
            <a:endParaRPr lang="zh-CN" altLang="en-US" sz="1400">
              <a:latin typeface="微软雅黑" panose="020B0503020204020204" pitchFamily="34" charset="-122"/>
              <a:ea typeface="微软雅黑" panose="020B0503020204020204" pitchFamily="34" charset="-122"/>
            </a:endParaRPr>
          </a:p>
          <a:p>
            <a:pPr algn="l"/>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是否支撑整车升级</a:t>
            </a:r>
            <a:endParaRPr lang="zh-CN" altLang="en-US" sz="1400">
              <a:latin typeface="微软雅黑" panose="020B0503020204020204" pitchFamily="34" charset="-122"/>
              <a:ea typeface="微软雅黑" panose="020B0503020204020204" pitchFamily="34" charset="-122"/>
            </a:endParaRPr>
          </a:p>
          <a:p>
            <a:pPr algn="l"/>
            <a:r>
              <a:rPr lang="en-US" altLang="zh-CN" sz="1400">
                <a:latin typeface="微软雅黑" panose="020B0503020204020204" pitchFamily="34" charset="-122"/>
                <a:ea typeface="微软雅黑" panose="020B0503020204020204" pitchFamily="34" charset="-122"/>
              </a:rPr>
              <a:t>	 ......</a:t>
            </a:r>
            <a:endParaRPr lang="en-US" altLang="zh-CN" sz="1400">
              <a:latin typeface="微软雅黑" panose="020B0503020204020204" pitchFamily="34" charset="-122"/>
              <a:ea typeface="微软雅黑" panose="020B0503020204020204" pitchFamily="34" charset="-122"/>
            </a:endParaRPr>
          </a:p>
          <a:p>
            <a:pPr algn="l"/>
            <a:endParaRPr lang="en-US" altLang="zh-CN" sz="1400">
              <a:latin typeface="微软雅黑" panose="020B0503020204020204" pitchFamily="34" charset="-122"/>
              <a:ea typeface="微软雅黑" panose="020B0503020204020204" pitchFamily="34" charset="-122"/>
            </a:endParaRPr>
          </a:p>
          <a:p>
            <a:pPr algn="l"/>
            <a:endParaRPr lang="en-US" altLang="zh-CN" sz="1400">
              <a:latin typeface="微软雅黑" panose="020B0503020204020204" pitchFamily="34" charset="-122"/>
              <a:ea typeface="微软雅黑" panose="020B0503020204020204" pitchFamily="34" charset="-122"/>
            </a:endParaRPr>
          </a:p>
          <a:p>
            <a:pPr algn="l"/>
            <a:endParaRPr lang="en-US" altLang="zh-CN" sz="1400">
              <a:latin typeface="微软雅黑" panose="020B0503020204020204" pitchFamily="34" charset="-122"/>
              <a:ea typeface="微软雅黑" panose="020B0503020204020204" pitchFamily="34" charset="-122"/>
            </a:endParaRPr>
          </a:p>
          <a:p>
            <a:pPr algn="l"/>
            <a:r>
              <a:rPr lang="zh-CN" altLang="en-US" sz="1400">
                <a:latin typeface="微软雅黑" panose="020B0503020204020204" pitchFamily="34" charset="-122"/>
                <a:ea typeface="微软雅黑" panose="020B0503020204020204" pitchFamily="34" charset="-122"/>
              </a:rPr>
              <a:t>固件管理构成如下：</a:t>
            </a:r>
            <a:endParaRPr lang="en-US" altLang="zh-CN"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sym typeface="+mn-ea"/>
              </a:rPr>
              <a:t>1、基本属性: </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sym typeface="+mn-ea"/>
              </a:rPr>
              <a:t>	固件代码:OTA云平台中用于标志唯一固件的身份属性</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sym typeface="+mn-ea"/>
              </a:rPr>
              <a:t>	诊断ID:诊断Id用于指导OTA升级程序进行车辆ECU升级寻址</a:t>
            </a:r>
            <a:endParaRPr lang="zh-CN" altLang="en-US" sz="1400">
              <a:latin typeface="微软雅黑" panose="020B0503020204020204" pitchFamily="34" charset="-122"/>
              <a:ea typeface="微软雅黑" panose="020B0503020204020204" pitchFamily="34" charset="-122"/>
            </a:endParaRPr>
          </a:p>
          <a:p>
            <a:pPr marL="0" lvl="1" algn="l">
              <a:buClrTx/>
              <a:buSzTx/>
              <a:buFont typeface="Wingdings" panose="05000000000000000000" charset="0"/>
              <a:buNone/>
            </a:pPr>
            <a:r>
              <a:rPr lang="zh-CN" altLang="en-US" sz="1400">
                <a:latin typeface="微软雅黑" panose="020B0503020204020204" pitchFamily="34" charset="-122"/>
                <a:ea typeface="微软雅黑" panose="020B0503020204020204" pitchFamily="34" charset="-122"/>
                <a:sym typeface="+mn-ea"/>
              </a:rPr>
              <a:t>零件代码:用于标志该固件应用于哪个ECU零件。</a:t>
            </a:r>
            <a:endParaRPr lang="zh-CN" altLang="en-US" sz="1400">
              <a:latin typeface="微软雅黑" panose="020B0503020204020204" pitchFamily="34" charset="-122"/>
              <a:ea typeface="微软雅黑" panose="020B0503020204020204" pitchFamily="34" charset="-122"/>
            </a:endParaRPr>
          </a:p>
          <a:p>
            <a:pPr marL="0" lvl="1" algn="l">
              <a:buClrTx/>
              <a:buSzTx/>
              <a:buFont typeface="Wingdings" panose="05000000000000000000" charset="0"/>
              <a:buNone/>
            </a:pPr>
            <a:r>
              <a:rPr lang="zh-CN" altLang="en-US" sz="1400">
                <a:latin typeface="微软雅黑" panose="020B0503020204020204" pitchFamily="34" charset="-122"/>
                <a:ea typeface="微软雅黑" panose="020B0503020204020204" pitchFamily="34" charset="-122"/>
                <a:sym typeface="+mn-ea"/>
              </a:rPr>
              <a:t>零件升级模式:包括整包升级/差分升级模式，用于提供升级路径上安装包的选择策略</a:t>
            </a:r>
            <a:endParaRPr lang="zh-CN" altLang="en-US" sz="1400">
              <a:latin typeface="微软雅黑" panose="020B0503020204020204" pitchFamily="34" charset="-122"/>
              <a:ea typeface="微软雅黑" panose="020B0503020204020204" pitchFamily="34" charset="-122"/>
            </a:endParaRPr>
          </a:p>
          <a:p>
            <a:pPr marL="0" lvl="1" algn="l">
              <a:buClrTx/>
              <a:buSzTx/>
              <a:buFont typeface="Wingdings" panose="05000000000000000000" charset="0"/>
              <a:buNone/>
            </a:pPr>
            <a:endParaRPr lang="zh-CN" altLang="en-US" sz="1400">
              <a:latin typeface="微软雅黑" panose="020B0503020204020204" pitchFamily="34" charset="-122"/>
              <a:ea typeface="微软雅黑" panose="020B0503020204020204" pitchFamily="34" charset="-122"/>
            </a:endParaRPr>
          </a:p>
          <a:p>
            <a:pPr marL="0" lvl="0" algn="l">
              <a:buClrTx/>
              <a:buSzTx/>
              <a:buFont typeface="Wingdings" panose="05000000000000000000" charset="0"/>
              <a:buNone/>
            </a:pPr>
            <a:r>
              <a:rPr lang="zh-CN" altLang="en-US" sz="1400">
                <a:latin typeface="微软雅黑" panose="020B0503020204020204" pitchFamily="34" charset="-122"/>
                <a:ea typeface="微软雅黑" panose="020B0503020204020204" pitchFamily="34" charset="-122"/>
                <a:sym typeface="+mn-ea"/>
              </a:rPr>
              <a:t>2、固件管理方式: 与设备树关联，每个固件属于唯一一个设备树“配置”节点</a:t>
            </a:r>
            <a:endParaRPr lang="zh-CN" altLang="en-US"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9. </a:t>
            </a:r>
            <a:r>
              <a:rPr lang="en-US">
                <a:latin typeface="微软雅黑" panose="020B0503020204020204" pitchFamily="34" charset="-122"/>
                <a:sym typeface="+mn-ea"/>
              </a:rPr>
              <a:t>OTA</a:t>
            </a:r>
            <a:r>
              <a:rPr lang="zh-CN" altLang="en-US">
                <a:latin typeface="微软雅黑" panose="020B0503020204020204" pitchFamily="34" charset="-122"/>
                <a:sym typeface="+mn-ea"/>
              </a:rPr>
              <a:t>车型固件版本管理</a:t>
            </a:r>
            <a:endParaRPr lang="zh-CN" altLang="en-US">
              <a:latin typeface="微软雅黑" panose="020B0503020204020204" pitchFamily="34" charset="-122"/>
              <a:sym typeface="+mn-ea"/>
            </a:endParaRPr>
          </a:p>
        </p:txBody>
      </p:sp>
      <p:sp>
        <p:nvSpPr>
          <p:cNvPr id="5" name="文本框 4"/>
          <p:cNvSpPr txBox="1"/>
          <p:nvPr/>
        </p:nvSpPr>
        <p:spPr>
          <a:xfrm>
            <a:off x="1293495" y="1694180"/>
            <a:ext cx="9958070" cy="2245360"/>
          </a:xfrm>
          <a:prstGeom prst="rect">
            <a:avLst/>
          </a:prstGeom>
          <a:noFill/>
        </p:spPr>
        <p:txBody>
          <a:bodyPr wrap="square" rtlCol="0">
            <a:spAutoFit/>
          </a:bodyPr>
          <a:p>
            <a:pPr algn="l"/>
            <a:r>
              <a:rPr lang="zh-CN" altLang="en-US" sz="1400">
                <a:latin typeface="微软雅黑" panose="020B0503020204020204" pitchFamily="34" charset="-122"/>
                <a:ea typeface="微软雅黑" panose="020B0503020204020204" pitchFamily="34" charset="-122"/>
              </a:rPr>
              <a:t>维护和管理车型固件的各个版本信息</a:t>
            </a:r>
            <a:endParaRPr lang="zh-CN" altLang="en-US" sz="1400">
              <a:latin typeface="微软雅黑" panose="020B0503020204020204" pitchFamily="34" charset="-122"/>
              <a:ea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endParaRPr>
          </a:p>
          <a:p>
            <a:pPr algn="l"/>
            <a:r>
              <a:rPr lang="zh-CN" altLang="en-US" sz="1400">
                <a:latin typeface="微软雅黑" panose="020B0503020204020204" pitchFamily="34" charset="-122"/>
                <a:ea typeface="微软雅黑" panose="020B0503020204020204" pitchFamily="34" charset="-122"/>
              </a:rPr>
              <a:t>具体定义：</a:t>
            </a:r>
            <a:endParaRPr lang="zh-CN" altLang="en-US" sz="1400">
              <a:latin typeface="微软雅黑" panose="020B0503020204020204" pitchFamily="34" charset="-122"/>
              <a:ea typeface="微软雅黑" panose="020B0503020204020204" pitchFamily="34" charset="-122"/>
            </a:endParaRPr>
          </a:p>
          <a:p>
            <a:pPr algn="l">
              <a:buClrTx/>
              <a:buSzTx/>
              <a:buFontTx/>
            </a:pPr>
            <a:r>
              <a:rPr lang="zh-CN" altLang="en-US" sz="1400">
                <a:latin typeface="微软雅黑" panose="020B0503020204020204" pitchFamily="34" charset="-122"/>
                <a:ea typeface="微软雅黑" panose="020B0503020204020204" pitchFamily="34" charset="-122"/>
                <a:sym typeface="+mn-ea"/>
              </a:rPr>
              <a:t>1、通过定义固件版本实现固件升级，每个固件应具备初始版本信息：包括初始固件版本号/原始安装包</a:t>
            </a:r>
            <a:endParaRPr lang="zh-CN" altLang="en-US" sz="1400">
              <a:latin typeface="微软雅黑" panose="020B0503020204020204" pitchFamily="34" charset="-122"/>
              <a:ea typeface="微软雅黑" panose="020B0503020204020204" pitchFamily="34" charset="-122"/>
            </a:endParaRPr>
          </a:p>
          <a:p>
            <a:pPr marL="0" lvl="0" algn="l">
              <a:buClrTx/>
              <a:buSzTx/>
              <a:buFontTx/>
              <a:buNone/>
            </a:pPr>
            <a:r>
              <a:rPr lang="zh-CN" altLang="en-US" sz="1400">
                <a:latin typeface="微软雅黑" panose="020B0503020204020204" pitchFamily="34" charset="-122"/>
                <a:ea typeface="微软雅黑" panose="020B0503020204020204" pitchFamily="34" charset="-122"/>
                <a:sym typeface="+mn-ea"/>
              </a:rPr>
              <a:t>2、固件版本应有明确的规则定义来区分新旧版本信息</a:t>
            </a:r>
            <a:endParaRPr lang="zh-CN" altLang="en-US" sz="1400">
              <a:latin typeface="微软雅黑" panose="020B0503020204020204" pitchFamily="34" charset="-122"/>
              <a:ea typeface="微软雅黑" panose="020B0503020204020204" pitchFamily="34" charset="-122"/>
            </a:endParaRPr>
          </a:p>
          <a:p>
            <a:pPr marL="0" lvl="0" algn="l">
              <a:buClrTx/>
              <a:buSzTx/>
              <a:buFontTx/>
              <a:buNone/>
            </a:pPr>
            <a:r>
              <a:rPr lang="zh-CN" altLang="en-US" sz="1400">
                <a:latin typeface="微软雅黑" panose="020B0503020204020204" pitchFamily="34" charset="-122"/>
                <a:ea typeface="微软雅黑" panose="020B0503020204020204" pitchFamily="34" charset="-122"/>
                <a:sym typeface="+mn-ea"/>
              </a:rPr>
              <a:t>3、高低版本之间是否可以升级通过创建升级路径来确定。系统需要保证从固件的某一初始版本到目标版本之间始终存在一条有效的升级路径。</a:t>
            </a:r>
            <a:endParaRPr lang="zh-CN" altLang="en-US" sz="1400">
              <a:latin typeface="微软雅黑" panose="020B0503020204020204" pitchFamily="34" charset="-122"/>
              <a:ea typeface="微软雅黑" panose="020B0503020204020204" pitchFamily="34" charset="-122"/>
            </a:endParaRPr>
          </a:p>
          <a:p>
            <a:pPr marL="0" lvl="0" algn="l">
              <a:buClrTx/>
              <a:buSzTx/>
              <a:buFontTx/>
              <a:buNone/>
            </a:pPr>
            <a:r>
              <a:rPr lang="zh-CN" altLang="en-US" sz="1400">
                <a:latin typeface="微软雅黑" panose="020B0503020204020204" pitchFamily="34" charset="-122"/>
                <a:ea typeface="微软雅黑" panose="020B0503020204020204" pitchFamily="34" charset="-122"/>
                <a:sym typeface="+mn-ea"/>
              </a:rPr>
              <a:t>	前提假设：原则上最新创建的高版本可以适配上一个版本，则可以实现上述目标</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9. </a:t>
            </a:r>
            <a:r>
              <a:rPr lang="en-US">
                <a:latin typeface="微软雅黑" panose="020B0503020204020204" pitchFamily="34" charset="-122"/>
                <a:sym typeface="+mn-ea"/>
              </a:rPr>
              <a:t>OTA</a:t>
            </a:r>
            <a:r>
              <a:rPr lang="zh-CN" altLang="en-US">
                <a:latin typeface="微软雅黑" panose="020B0503020204020204" pitchFamily="34" charset="-122"/>
                <a:sym typeface="+mn-ea"/>
              </a:rPr>
              <a:t>车型固件包管理</a:t>
            </a:r>
            <a:endParaRPr lang="zh-CN" altLang="en-US">
              <a:latin typeface="微软雅黑" panose="020B0503020204020204" pitchFamily="34" charset="-122"/>
              <a:sym typeface="+mn-ea"/>
            </a:endParaRPr>
          </a:p>
        </p:txBody>
      </p:sp>
      <p:sp>
        <p:nvSpPr>
          <p:cNvPr id="6" name="文本框 5"/>
          <p:cNvSpPr txBox="1"/>
          <p:nvPr/>
        </p:nvSpPr>
        <p:spPr>
          <a:xfrm>
            <a:off x="875030" y="1826260"/>
            <a:ext cx="10295890" cy="2291715"/>
          </a:xfrm>
          <a:prstGeom prst="rect">
            <a:avLst/>
          </a:prstGeom>
          <a:noFill/>
        </p:spPr>
        <p:txBody>
          <a:bodyPr wrap="square" rtlCol="0">
            <a:spAutoFit/>
          </a:bodyPr>
          <a:p>
            <a:r>
              <a:rPr lang="en-US" altLang="zh-CN" sz="1340">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zh-CN" sz="1340">
                <a:latin typeface="微软雅黑" panose="020B0503020204020204" pitchFamily="34" charset="-122"/>
                <a:ea typeface="微软雅黑" panose="020B0503020204020204" pitchFamily="34" charset="-122"/>
                <a:cs typeface="微软雅黑" panose="020B0503020204020204" pitchFamily="34" charset="-122"/>
              </a:rPr>
              <a:t>固件包类型定义</a:t>
            </a:r>
            <a:r>
              <a:rPr lang="en-US" altLang="zh-CN" sz="134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全量包</a:t>
            </a:r>
            <a:r>
              <a:rPr lang="en-US" altLang="zh-CN" sz="134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差分包</a:t>
            </a:r>
            <a:r>
              <a:rPr lang="en-US" altLang="zh-CN" sz="134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补丁包</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n"/>
            </a:pP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全量包</a:t>
            </a:r>
            <a:r>
              <a:rPr lang="zh-CN" altLang="en-US" sz="1340">
                <a:latin typeface="微软雅黑" panose="020B0503020204020204" pitchFamily="34" charset="-122"/>
                <a:ea typeface="微软雅黑" panose="020B0503020204020204" pitchFamily="34" charset="-122"/>
                <a:cs typeface="微软雅黑" panose="020B0503020204020204" pitchFamily="34" charset="-122"/>
                <a:sym typeface="+mn-ea"/>
              </a:rPr>
              <a:t>：整包，文件可能比较大，不需要与原版本安装包进行融合处理可独立完成升级。</a:t>
            </a:r>
            <a:endParaRPr lang="en-US" altLang="zh-CN" sz="134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n"/>
            </a:pP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差分包：某两个版本之间全包包差分生成的安装包，升级流程中需要借助原安装包数据。</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n"/>
            </a:pPr>
            <a:r>
              <a:rPr lang="zh-CN" altLang="en-US" sz="1340">
                <a:latin typeface="微软雅黑" panose="020B0503020204020204" pitchFamily="34" charset="-122"/>
                <a:ea typeface="微软雅黑" panose="020B0503020204020204" pitchFamily="34" charset="-122"/>
                <a:cs typeface="微软雅黑" panose="020B0503020204020204" pitchFamily="34" charset="-122"/>
              </a:rPr>
              <a:t>补丁包：某两个版本之间特殊的升级包</a:t>
            </a:r>
            <a:r>
              <a:rPr lang="en-US" altLang="zh-CN" sz="134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340">
              <a:latin typeface="微软雅黑" panose="020B0503020204020204" pitchFamily="34" charset="-122"/>
              <a:ea typeface="微软雅黑" panose="020B0503020204020204" pitchFamily="34" charset="-122"/>
              <a:cs typeface="微软雅黑" panose="020B0503020204020204" pitchFamily="34" charset="-122"/>
            </a:endParaRPr>
          </a:p>
          <a:p>
            <a:pPr marL="0" lvl="0" indent="0">
              <a:buFont typeface="Wingdings" panose="05000000000000000000" charset="0"/>
              <a:buNone/>
            </a:pPr>
            <a:r>
              <a:rPr lang="en-US" altLang="zh-CN" sz="134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、单条升级路径上可能对应多中类型的包，版本检查需要根据升级策略来选择对应的包。可以约定如下：</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n"/>
            </a:pPr>
            <a:r>
              <a:rPr lang="zh-CN" altLang="en-US" sz="1340">
                <a:latin typeface="微软雅黑" panose="020B0503020204020204" pitchFamily="34" charset="-122"/>
                <a:ea typeface="微软雅黑" panose="020B0503020204020204" pitchFamily="34" charset="-122"/>
                <a:cs typeface="微软雅黑" panose="020B0503020204020204" pitchFamily="34" charset="-122"/>
              </a:rPr>
              <a:t>该固件版本强制使用全量升级策略，则只能选择全量包进行安装</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n"/>
            </a:pP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同时存在全量包</a:t>
            </a:r>
            <a:r>
              <a:rPr lang="en-US" altLang="zh-CN" sz="134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差分包，优先选择差分包</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lvl="1" indent="0">
              <a:buFont typeface="Wingdings" panose="05000000000000000000" charset="0"/>
              <a:buNone/>
            </a:pPr>
            <a:endParaRPr lang="en-US" altLang="zh-CN" sz="1340">
              <a:latin typeface="微软雅黑" panose="020B0503020204020204" pitchFamily="34" charset="-122"/>
              <a:ea typeface="微软雅黑" panose="020B0503020204020204" pitchFamily="34" charset="-122"/>
              <a:cs typeface="微软雅黑" panose="020B0503020204020204" pitchFamily="34" charset="-122"/>
            </a:endParaRPr>
          </a:p>
          <a:p>
            <a:pPr lvl="0" indent="0">
              <a:buFont typeface="Wingdings" panose="05000000000000000000" charset="0"/>
              <a:buNone/>
            </a:pPr>
            <a:r>
              <a:rPr lang="en-US" altLang="zh-CN" sz="134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340">
                <a:latin typeface="微软雅黑" panose="020B0503020204020204" pitchFamily="34" charset="-122"/>
                <a:ea typeface="微软雅黑" panose="020B0503020204020204" pitchFamily="34" charset="-122"/>
                <a:cs typeface="微软雅黑" panose="020B0503020204020204" pitchFamily="34" charset="-122"/>
              </a:rPr>
              <a:t>、需要识别哪些固件是否支持整车升级，如果支持整车版本升级则该类固件可以添加升级依赖关系</a:t>
            </a:r>
            <a:endParaRPr lang="zh-CN" altLang="en-US" sz="134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Font typeface="Wingdings" panose="05000000000000000000" charset="0"/>
              <a:buNone/>
            </a:pPr>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10. </a:t>
            </a:r>
            <a:r>
              <a:rPr lang="en-US">
                <a:latin typeface="微软雅黑" panose="020B0503020204020204" pitchFamily="34" charset="-122"/>
                <a:sym typeface="+mn-ea"/>
              </a:rPr>
              <a:t>OTA</a:t>
            </a:r>
            <a:r>
              <a:rPr lang="zh-CN" altLang="en-US">
                <a:latin typeface="微软雅黑" panose="020B0503020204020204" pitchFamily="34" charset="-122"/>
                <a:sym typeface="+mn-ea"/>
              </a:rPr>
              <a:t>车型整车版本管理</a:t>
            </a:r>
            <a:endParaRPr lang="zh-CN" altLang="en-US">
              <a:latin typeface="微软雅黑" panose="020B0503020204020204" pitchFamily="34" charset="-122"/>
              <a:sym typeface="+mn-ea"/>
            </a:endParaRPr>
          </a:p>
        </p:txBody>
      </p:sp>
      <p:sp>
        <p:nvSpPr>
          <p:cNvPr id="5" name="文本框 4"/>
          <p:cNvSpPr txBox="1"/>
          <p:nvPr/>
        </p:nvSpPr>
        <p:spPr>
          <a:xfrm>
            <a:off x="1283970" y="1694180"/>
            <a:ext cx="8921750" cy="203009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提供整车版本的创建和维护功能</a:t>
            </a:r>
            <a:endParaRPr lang="zh-CN" altLang="en-US"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新的整车版本是在上一个整车版本的基础上迭代而来的</a:t>
            </a:r>
            <a:endParaRPr lang="zh-CN" altLang="en-US"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在创建整车版本时，允许通过复制上一个整车版本经过调整而得到新得版本</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提供整车版本测试状态和审批的功能</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、该整车版本应该维护一整个车辆所有支持整车升级的固件清单列表，且需要计算依赖关系后进行铺平，并能给出具体的升级顺序。</a:t>
            </a:r>
            <a:endParaRPr lang="zh-CN" altLang="en-US"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、整车版本可定义适用的可升级整车版本列表</a:t>
            </a:r>
            <a:endParaRPr lang="zh-CN" altLang="en-US" sz="1400">
              <a:latin typeface="微软雅黑" panose="020B0503020204020204" pitchFamily="34" charset="-122"/>
              <a:ea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11. OTA</a:t>
            </a:r>
            <a:r>
              <a:rPr lang="zh-CN" altLang="en-US" dirty="0"/>
              <a:t>车辆固件信息导入</a:t>
            </a:r>
            <a:endParaRPr lang="zh-CN" altLang="en-US" dirty="0"/>
          </a:p>
        </p:txBody>
      </p:sp>
      <p:sp>
        <p:nvSpPr>
          <p:cNvPr id="5"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rPr>
              <a:t>同步方案：TSP设备管理系统将车辆及零件信息主动同步到OTA云端，OTA云端提供HTTP同步接口</a:t>
            </a:r>
            <a:endParaRPr lang="zh-CN" altLang="en-US" sz="1400">
              <a:latin typeface="微软雅黑" panose="020B0503020204020204" pitchFamily="34" charset="-122"/>
              <a:ea typeface="微软雅黑" panose="020B0503020204020204" pitchFamily="34" charset="-122"/>
            </a:endParaRPr>
          </a:p>
          <a:p>
            <a:pPr marL="457200" lvl="2" indent="-34290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TSP设备管理系统同步车辆信息，车辆信息包括：品牌/车系/车型/年款（包括属性的业务代码）。OTA云端将车辆信息更新到升级对象表</a:t>
            </a:r>
            <a:endParaRPr lang="zh-CN" altLang="en-US" sz="1400">
              <a:latin typeface="微软雅黑" panose="020B0503020204020204" pitchFamily="34" charset="-122"/>
              <a:ea typeface="微软雅黑" panose="020B0503020204020204" pitchFamily="34" charset="-122"/>
              <a:sym typeface="+mn-ea"/>
            </a:endParaRPr>
          </a:p>
          <a:p>
            <a:pPr marL="457200" lvl="2" indent="-34290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TSP设备管理系统同步车辆零件信息/固件代码/固件代码初始版本信息</a:t>
            </a:r>
            <a:endParaRPr lang="zh-CN" altLang="en-US" sz="1400">
              <a:latin typeface="微软雅黑" panose="020B0503020204020204" pitchFamily="34" charset="-122"/>
              <a:ea typeface="微软雅黑" panose="020B0503020204020204" pitchFamily="34" charset="-122"/>
              <a:sym typeface="+mn-ea"/>
            </a:endParaRPr>
          </a:p>
          <a:p>
            <a:pPr marL="914400" lvl="4" indent="-34290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需要保证：TSP设备管理系统同步过来的对应属性信息是否与云端维护的同一属性匹配。如果不匹配，不能进入OTA云端固件列表清单，并需要确认异常原因。</a:t>
            </a:r>
            <a:endParaRPr lang="zh-CN" altLang="en-US" sz="1400">
              <a:latin typeface="微软雅黑" panose="020B0503020204020204" pitchFamily="34" charset="-122"/>
              <a:ea typeface="微软雅黑" panose="020B0503020204020204" pitchFamily="34" charset="-122"/>
            </a:endParaRPr>
          </a:p>
          <a:p>
            <a:pPr lvl="2" indent="0" algn="l" fontAlgn="auto">
              <a:lnSpc>
                <a:spcPct val="140000"/>
              </a:lnSpc>
              <a:buClrTx/>
              <a:buSzTx/>
              <a:buNone/>
            </a:pPr>
            <a:endParaRPr lang="zh-CN" altLang="en-US" sz="111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12. </a:t>
            </a:r>
            <a:r>
              <a:rPr lang="en-US" dirty="0"/>
              <a:t>OTA</a:t>
            </a:r>
            <a:r>
              <a:rPr lang="zh-CN" altLang="en-US" dirty="0"/>
              <a:t>升级计划管理</a:t>
            </a:r>
            <a:endParaRPr lang="zh-CN" altLang="en-US" dirty="0"/>
          </a:p>
        </p:txBody>
      </p:sp>
      <p:sp>
        <p:nvSpPr>
          <p:cNvPr id="5"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rPr>
              <a:t>整车升级计划</a:t>
            </a:r>
            <a:endParaRPr lang="zh-CN" altLang="en-US" sz="140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rPr>
              <a:t>单固件升级计划</a:t>
            </a:r>
            <a:endParaRPr lang="zh-CN" altLang="en-US" sz="140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sym typeface="+mn-ea"/>
              </a:rPr>
              <a:t>升级计划用于进行分批次/地区/不同时效进行车辆版本升级</a:t>
            </a:r>
            <a:endParaRPr lang="zh-CN" altLang="en-US" sz="1400">
              <a:latin typeface="微软雅黑" panose="020B0503020204020204" pitchFamily="34" charset="-122"/>
              <a:ea typeface="微软雅黑" panose="020B0503020204020204" pitchFamily="34" charset="-122"/>
            </a:endParaRPr>
          </a:p>
          <a:p>
            <a:pPr marL="0" indent="0" algn="l">
              <a:buClrTx/>
              <a:buSzTx/>
              <a:buNone/>
            </a:pPr>
            <a:r>
              <a:rPr lang="zh-CN" altLang="en-US" sz="1400">
                <a:latin typeface="微软雅黑" panose="020B0503020204020204" pitchFamily="34" charset="-122"/>
                <a:ea typeface="微软雅黑" panose="020B0503020204020204" pitchFamily="34" charset="-122"/>
                <a:sym typeface="+mn-ea"/>
              </a:rPr>
              <a:t>升级计划需保证：</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sym typeface="+mn-ea"/>
              </a:rPr>
              <a:t>同一辆车在同一时刻只能处在一个有效的升级计划中</a:t>
            </a:r>
            <a:endParaRPr lang="zh-CN" altLang="en-US" sz="1400">
              <a:latin typeface="微软雅黑" panose="020B0503020204020204" pitchFamily="34" charset="-122"/>
              <a:ea typeface="微软雅黑" panose="020B0503020204020204" pitchFamily="34" charset="-122"/>
            </a:endParaRPr>
          </a:p>
          <a:p>
            <a:pPr lvl="1" algn="l">
              <a:buClrTx/>
              <a:buSzTx/>
              <a:buFont typeface="Wingdings" panose="05000000000000000000" charset="0"/>
              <a:buChar char="n"/>
            </a:pPr>
            <a:r>
              <a:rPr lang="zh-CN" altLang="en-US" sz="1400">
                <a:latin typeface="微软雅黑" panose="020B0503020204020204" pitchFamily="34" charset="-122"/>
                <a:ea typeface="微软雅黑" panose="020B0503020204020204" pitchFamily="34" charset="-122"/>
                <a:sym typeface="+mn-ea"/>
              </a:rPr>
              <a:t>升级计划可以分为支持两种升级模式：整车版本和特殊固件的单一升级</a:t>
            </a:r>
            <a:endParaRPr lang="zh-CN" altLang="en-US" sz="1400">
              <a:latin typeface="微软雅黑" panose="020B0503020204020204" pitchFamily="34" charset="-122"/>
              <a:ea typeface="微软雅黑" panose="020B0503020204020204" pitchFamily="34" charset="-122"/>
            </a:endParaRPr>
          </a:p>
          <a:p>
            <a:pPr marL="0" indent="0" algn="l">
              <a:buClrTx/>
              <a:buSzTx/>
              <a:buNone/>
            </a:pPr>
            <a:r>
              <a:rPr lang="zh-CN" altLang="en-US" sz="1400">
                <a:latin typeface="微软雅黑" panose="020B0503020204020204" pitchFamily="34" charset="-122"/>
                <a:ea typeface="微软雅黑" panose="020B0503020204020204" pitchFamily="34" charset="-122"/>
                <a:sym typeface="+mn-ea"/>
              </a:rPr>
              <a:t>	整车版本升级：包括一个整车版本的所有固件清单列表，并且各固件间的依赖关系一次计算好，铺平，并能够有效计算出升级	顺序。</a:t>
            </a:r>
            <a:endParaRPr lang="zh-CN" altLang="en-US" sz="1400">
              <a:latin typeface="微软雅黑" panose="020B0503020204020204" pitchFamily="34" charset="-122"/>
              <a:ea typeface="微软雅黑" panose="020B0503020204020204" pitchFamily="34" charset="-122"/>
            </a:endParaRPr>
          </a:p>
          <a:p>
            <a:pPr marL="0" indent="0" algn="l">
              <a:buClrTx/>
              <a:buSzTx/>
              <a:buNone/>
            </a:pPr>
            <a:r>
              <a:rPr lang="zh-CN" altLang="en-US" sz="1400">
                <a:latin typeface="微软雅黑" panose="020B0503020204020204" pitchFamily="34" charset="-122"/>
                <a:ea typeface="微软雅黑" panose="020B0503020204020204" pitchFamily="34" charset="-122"/>
                <a:sym typeface="+mn-ea"/>
              </a:rPr>
              <a:t>	特殊固件单一升级：针对特定的固件进行升级，不涉及到依赖其他固件版本</a:t>
            </a:r>
            <a:endParaRPr lang="zh-CN" altLang="en-US" sz="1400">
              <a:latin typeface="微软雅黑" panose="020B0503020204020204" pitchFamily="34" charset="-122"/>
              <a:ea typeface="微软雅黑" panose="020B0503020204020204" pitchFamily="34" charset="-122"/>
            </a:endParaRPr>
          </a:p>
          <a:p>
            <a:pPr algn="l">
              <a:lnSpc>
                <a:spcPct val="140000"/>
              </a:lnSpc>
              <a:buClrTx/>
              <a:buSzTx/>
              <a:buNone/>
            </a:pPr>
            <a:r>
              <a:rPr lang="en-US" altLang="zh-CN" sz="1400">
                <a:latin typeface="微软雅黑" panose="020B0503020204020204" pitchFamily="34" charset="-122"/>
                <a:ea typeface="微软雅黑" panose="020B0503020204020204" pitchFamily="34" charset="-122"/>
                <a:sym typeface="+mn-ea"/>
              </a:rPr>
              <a:t>4</a:t>
            </a:r>
            <a:r>
              <a:rPr lang="zh-CN" altLang="en-US" sz="1400">
                <a:latin typeface="微软雅黑" panose="020B0503020204020204" pitchFamily="34" charset="-122"/>
                <a:ea typeface="微软雅黑" panose="020B0503020204020204" pitchFamily="34" charset="-122"/>
                <a:sym typeface="+mn-ea"/>
              </a:rPr>
              <a:t>、升级计划通知，需要针对升级对象进行批次调度通知，来分散升级成本和云端压力</a:t>
            </a:r>
            <a:endParaRPr lang="zh-CN" altLang="en-US" sz="1400">
              <a:latin typeface="微软雅黑" panose="020B0503020204020204" pitchFamily="34" charset="-122"/>
              <a:ea typeface="微软雅黑" panose="020B0503020204020204" pitchFamily="34" charset="-122"/>
            </a:endParaRPr>
          </a:p>
          <a:p>
            <a:pPr algn="l">
              <a:lnSpc>
                <a:spcPct val="140000"/>
              </a:lnSpc>
              <a:buClrTx/>
              <a:buSzTx/>
              <a:buNone/>
            </a:pPr>
            <a:r>
              <a:rPr lang="en-US" altLang="zh-CN" sz="1400">
                <a:latin typeface="微软雅黑" panose="020B0503020204020204" pitchFamily="34" charset="-122"/>
                <a:ea typeface="微软雅黑" panose="020B0503020204020204" pitchFamily="34" charset="-122"/>
                <a:sym typeface="+mn-ea"/>
              </a:rPr>
              <a:t>5</a:t>
            </a:r>
            <a:r>
              <a:rPr lang="zh-CN" altLang="en-US" sz="1400">
                <a:latin typeface="微软雅黑" panose="020B0503020204020204" pitchFamily="34" charset="-122"/>
                <a:ea typeface="微软雅黑" panose="020B0503020204020204" pitchFamily="34" charset="-122"/>
                <a:sym typeface="+mn-ea"/>
              </a:rPr>
              <a:t>、升级计划有效性维护：需要对升计划有效性进行定期维护</a:t>
            </a:r>
            <a:endParaRPr lang="zh-CN" altLang="en-US" sz="1400">
              <a:latin typeface="微软雅黑" panose="020B0503020204020204" pitchFamily="34" charset="-122"/>
              <a:ea typeface="微软雅黑" panose="020B0503020204020204" pitchFamily="34" charset="-122"/>
            </a:endParaRPr>
          </a:p>
          <a:p>
            <a:pPr marL="0" indent="0">
              <a:buFont typeface="+mj-lt"/>
              <a:buNone/>
            </a:pPr>
            <a:endParaRPr lang="zh-CN" altLang="en-US" sz="1400">
              <a:latin typeface="微软雅黑" panose="020B0503020204020204" pitchFamily="34" charset="-122"/>
              <a:ea typeface="微软雅黑" panose="020B0503020204020204" pitchFamily="34" charset="-122"/>
            </a:endParaRPr>
          </a:p>
          <a:p>
            <a:pPr lvl="2" indent="0" algn="l" fontAlgn="auto">
              <a:lnSpc>
                <a:spcPct val="140000"/>
              </a:lnSpc>
              <a:buClrTx/>
              <a:buSzTx/>
              <a:buNone/>
            </a:pPr>
            <a:endParaRPr lang="zh-CN" altLang="en-US" sz="111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13. </a:t>
            </a:r>
            <a:r>
              <a:rPr lang="zh-CN" altLang="en-US" dirty="0"/>
              <a:t>可升级固件变更（增加）</a:t>
            </a:r>
            <a:endParaRPr lang="zh-CN" altLang="en-US" dirty="0"/>
          </a:p>
        </p:txBody>
      </p:sp>
      <p:sp>
        <p:nvSpPr>
          <p:cNvPr id="5"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rPr>
              <a:t>新增可升级的固件</a:t>
            </a:r>
            <a:endParaRPr lang="zh-CN" altLang="en-US" sz="140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rPr>
              <a:t>新增的固件通过</a:t>
            </a:r>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固件信息同步，同步到</a:t>
            </a:r>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车端主控</a:t>
            </a:r>
            <a:endParaRPr lang="zh-CN" altLang="en-US" sz="140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400">
                <a:latin typeface="微软雅黑" panose="020B0503020204020204" pitchFamily="34" charset="-122"/>
                <a:ea typeface="微软雅黑" panose="020B0503020204020204" pitchFamily="34" charset="-122"/>
                <a:sym typeface="+mn-ea"/>
              </a:rPr>
              <a:t>可升级固件变更流程逻辑与新增升级固件一致，需要注意数据管理上的差异</a:t>
            </a:r>
            <a:endParaRPr lang="zh-CN" altLang="en-US" sz="1400">
              <a:latin typeface="微软雅黑" panose="020B0503020204020204" pitchFamily="34" charset="-122"/>
              <a:ea typeface="微软雅黑" panose="020B0503020204020204" pitchFamily="34" charset="-122"/>
            </a:endParaRPr>
          </a:p>
          <a:p>
            <a:pPr lvl="1">
              <a:buFont typeface="Wingdings" panose="05000000000000000000" charset="0"/>
              <a:buChar char="n"/>
            </a:pPr>
            <a:r>
              <a:rPr lang="zh-CN" altLang="en-US" sz="1400">
                <a:latin typeface="微软雅黑" panose="020B0503020204020204" pitchFamily="34" charset="-122"/>
                <a:ea typeface="微软雅黑" panose="020B0503020204020204" pitchFamily="34" charset="-122"/>
                <a:sym typeface="+mn-ea"/>
              </a:rPr>
              <a:t>某一设备树“配置”节点下的所有固件列表清单与原始清单列表出现分叉，该分叉只是表明常规情况下的变更，如更换零件厂商/存在AB供应商</a:t>
            </a:r>
            <a:endParaRPr lang="zh-CN" altLang="en-US" sz="1400">
              <a:latin typeface="微软雅黑" panose="020B0503020204020204" pitchFamily="34" charset="-122"/>
              <a:ea typeface="微软雅黑" panose="020B0503020204020204" pitchFamily="34" charset="-122"/>
            </a:endParaRPr>
          </a:p>
          <a:p>
            <a:pPr lvl="1">
              <a:buFont typeface="Wingdings" panose="05000000000000000000" charset="0"/>
              <a:buChar char="n"/>
            </a:pPr>
            <a:r>
              <a:rPr lang="zh-CN" altLang="en-US" sz="1400">
                <a:latin typeface="微软雅黑" panose="020B0503020204020204" pitchFamily="34" charset="-122"/>
                <a:ea typeface="微软雅黑" panose="020B0503020204020204" pitchFamily="34" charset="-122"/>
                <a:sym typeface="+mn-ea"/>
              </a:rPr>
              <a:t>某一设备树“配置”节点下的所有固件列表清单与其挂在下的升级对象车辆清单列表出现分叉。对于某一具体的车辆固件清单需要通过TSP设备管理系统同步对应固件清单列表。</a:t>
            </a:r>
            <a:endParaRPr lang="zh-CN" altLang="en-US" sz="1400">
              <a:latin typeface="微软雅黑" panose="020B0503020204020204" pitchFamily="34" charset="-122"/>
              <a:ea typeface="微软雅黑" panose="020B0503020204020204" pitchFamily="34" charset="-122"/>
            </a:endParaRPr>
          </a:p>
          <a:p>
            <a:pPr marL="0" lvl="0" indent="0">
              <a:buFont typeface="Wingdings" panose="05000000000000000000" charset="0"/>
              <a:buNone/>
            </a:pPr>
            <a:r>
              <a:rPr lang="en-US" altLang="zh-CN" sz="1400">
                <a:latin typeface="微软雅黑" panose="020B0503020204020204" pitchFamily="34" charset="-122"/>
                <a:ea typeface="微软雅黑" panose="020B0503020204020204" pitchFamily="34" charset="-122"/>
                <a:sym typeface="+mn-ea"/>
              </a:rPr>
              <a:t>4</a:t>
            </a:r>
            <a:r>
              <a:rPr lang="zh-CN" altLang="en-US" sz="1400">
                <a:latin typeface="微软雅黑" panose="020B0503020204020204" pitchFamily="34" charset="-122"/>
                <a:ea typeface="微软雅黑" panose="020B0503020204020204" pitchFamily="34" charset="-122"/>
                <a:sym typeface="+mn-ea"/>
              </a:rPr>
              <a:t>、可升级固件变更不意味着修改之前的固件配置信息，而是表明其可维护可升级的固件清单列表变大，更多兼容实际的情况。</a:t>
            </a:r>
            <a:endParaRPr lang="zh-CN" altLang="en-US" sz="1400">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1400">
              <a:latin typeface="微软雅黑" panose="020B0503020204020204" pitchFamily="34" charset="-122"/>
              <a:ea typeface="微软雅黑" panose="020B0503020204020204" pitchFamily="34" charset="-122"/>
            </a:endParaRPr>
          </a:p>
          <a:p>
            <a:pPr lvl="2" indent="0" algn="l" fontAlgn="auto">
              <a:lnSpc>
                <a:spcPct val="140000"/>
              </a:lnSpc>
              <a:buClrTx/>
              <a:buSzTx/>
              <a:buNone/>
            </a:pPr>
            <a:endParaRPr lang="zh-CN" altLang="en-US" sz="11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en-US" altLang="zh-CN" dirty="0"/>
              <a:t>OTA</a:t>
            </a:r>
            <a:r>
              <a:rPr lang="zh-CN" altLang="en-US" dirty="0"/>
              <a:t>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业务目标</a:t>
            </a:r>
            <a:endParaRPr lang="zh-CN" altLang="en-US" dirty="0"/>
          </a:p>
        </p:txBody>
      </p:sp>
      <p:sp>
        <p:nvSpPr>
          <p:cNvPr id="32" name="文本框 31"/>
          <p:cNvSpPr txBox="1"/>
          <p:nvPr/>
        </p:nvSpPr>
        <p:spPr>
          <a:xfrm>
            <a:off x="694055" y="1691640"/>
            <a:ext cx="10625455" cy="2676525"/>
          </a:xfrm>
          <a:prstGeom prst="rect">
            <a:avLst/>
          </a:prstGeom>
          <a:noFill/>
        </p:spPr>
        <p:txBody>
          <a:bodyPr wrap="square" rtlCol="0">
            <a:spAutoFit/>
          </a:bodyPr>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建立起</a:t>
            </a:r>
            <a:r>
              <a:rPr lang="zh-CN" altLang="en-US" sz="1200">
                <a:latin typeface="微软雅黑" panose="020B0503020204020204" pitchFamily="34" charset="-122"/>
                <a:ea typeface="微软雅黑" panose="020B0503020204020204" pitchFamily="34" charset="-122"/>
                <a:sym typeface="+mn-ea"/>
              </a:rPr>
              <a:t>对整个车辆软件的规范化管理</a:t>
            </a:r>
            <a:endParaRPr lang="zh-CN" altLang="en-US"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实现统一的</a:t>
            </a:r>
            <a:r>
              <a:rPr lang="en-US" altLang="zh-CN" sz="1200">
                <a:latin typeface="微软雅黑" panose="020B0503020204020204" pitchFamily="34" charset="-122"/>
                <a:ea typeface="微软雅黑" panose="020B0503020204020204" pitchFamily="34" charset="-122"/>
                <a:sym typeface="+mn-ea"/>
              </a:rPr>
              <a:t>OTA</a:t>
            </a:r>
            <a:r>
              <a:rPr lang="zh-CN" altLang="en-US" sz="1200">
                <a:latin typeface="微软雅黑" panose="020B0503020204020204" pitchFamily="34" charset="-122"/>
                <a:ea typeface="微软雅黑" panose="020B0503020204020204" pitchFamily="34" charset="-122"/>
                <a:sym typeface="+mn-ea"/>
              </a:rPr>
              <a:t>升级平台</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支持不同项目车辆升级的统一管理</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支持多品牌，车系，车型，年款的车辆升级</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a:t>
            </a:r>
            <a:r>
              <a:rPr lang="en-US" altLang="zh-CN" sz="1200">
                <a:latin typeface="微软雅黑" panose="020B0503020204020204" pitchFamily="34" charset="-122"/>
                <a:ea typeface="微软雅黑" panose="020B0503020204020204" pitchFamily="34" charset="-122"/>
                <a:sym typeface="+mn-ea"/>
              </a:rPr>
              <a:t>ECU</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TBox, HU </a:t>
            </a:r>
            <a:r>
              <a:rPr lang="zh-CN" altLang="en-US" sz="1200">
                <a:latin typeface="微软雅黑" panose="020B0503020204020204" pitchFamily="34" charset="-122"/>
                <a:ea typeface="微软雅黑" panose="020B0503020204020204" pitchFamily="34" charset="-122"/>
                <a:sym typeface="+mn-ea"/>
              </a:rPr>
              <a:t>等不同设备的</a:t>
            </a:r>
            <a:r>
              <a:rPr lang="en-US" altLang="zh-CN" sz="1200">
                <a:latin typeface="微软雅黑" panose="020B0503020204020204" pitchFamily="34" charset="-122"/>
                <a:ea typeface="微软雅黑" panose="020B0503020204020204" pitchFamily="34" charset="-122"/>
                <a:sym typeface="+mn-ea"/>
              </a:rPr>
              <a:t>OTA</a:t>
            </a:r>
            <a:r>
              <a:rPr lang="zh-CN" altLang="en-US" sz="1200">
                <a:latin typeface="微软雅黑" panose="020B0503020204020204" pitchFamily="34" charset="-122"/>
                <a:ea typeface="微软雅黑" panose="020B0503020204020204" pitchFamily="34" charset="-122"/>
                <a:sym typeface="+mn-ea"/>
              </a:rPr>
              <a:t>升级</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a:t>
            </a:r>
            <a:r>
              <a:rPr lang="en-US" altLang="zh-CN" sz="1200">
                <a:latin typeface="微软雅黑" panose="020B0503020204020204" pitchFamily="34" charset="-122"/>
                <a:ea typeface="微软雅黑" panose="020B0503020204020204" pitchFamily="34" charset="-122"/>
                <a:sym typeface="+mn-ea"/>
              </a:rPr>
              <a:t>MPU</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MCU</a:t>
            </a:r>
            <a:r>
              <a:rPr lang="zh-CN" altLang="en-US" sz="1200">
                <a:latin typeface="微软雅黑" panose="020B0503020204020204" pitchFamily="34" charset="-122"/>
                <a:ea typeface="微软雅黑" panose="020B0503020204020204" pitchFamily="34" charset="-122"/>
                <a:sym typeface="+mn-ea"/>
              </a:rPr>
              <a:t>等不同单元的升级</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a:t>
            </a:r>
            <a:r>
              <a:rPr lang="en-US" altLang="zh-CN" sz="1200">
                <a:latin typeface="微软雅黑" panose="020B0503020204020204" pitchFamily="34" charset="-122"/>
                <a:ea typeface="微软雅黑" panose="020B0503020204020204" pitchFamily="34" charset="-122"/>
                <a:sym typeface="+mn-ea"/>
              </a:rPr>
              <a:t>OS</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App</a:t>
            </a:r>
            <a:r>
              <a:rPr lang="zh-CN" altLang="en-US" sz="1200">
                <a:latin typeface="微软雅黑" panose="020B0503020204020204" pitchFamily="34" charset="-122"/>
                <a:ea typeface="微软雅黑" panose="020B0503020204020204" pitchFamily="34" charset="-122"/>
                <a:sym typeface="+mn-ea"/>
              </a:rPr>
              <a:t>，</a:t>
            </a:r>
            <a:r>
              <a:rPr lang="en-US" altLang="zh-CN" sz="1200">
                <a:latin typeface="微软雅黑" panose="020B0503020204020204" pitchFamily="34" charset="-122"/>
                <a:ea typeface="微软雅黑" panose="020B0503020204020204" pitchFamily="34" charset="-122"/>
                <a:sym typeface="+mn-ea"/>
              </a:rPr>
              <a:t>sdk</a:t>
            </a:r>
            <a:r>
              <a:rPr lang="zh-CN" altLang="en-US" sz="1200">
                <a:latin typeface="微软雅黑" panose="020B0503020204020204" pitchFamily="34" charset="-122"/>
                <a:ea typeface="微软雅黑" panose="020B0503020204020204" pitchFamily="34" charset="-122"/>
                <a:sym typeface="+mn-ea"/>
              </a:rPr>
              <a:t>等不同类型软件的升级</a:t>
            </a:r>
            <a:endParaRPr lang="zh-CN" altLang="en-US"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支持丰富的升级策略</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支持全量升级，补丁升级(补丁增量包)，差分升级（二进制级别）</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支持静默升级,非静默升级(下载确认，更新确认，升级状态提示)</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支持主动升级和被动通知升级</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允许指定升级的顺序</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允许定义升级的依赖</a:t>
            </a:r>
            <a:endParaRPr lang="zh-CN" altLang="en-US"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支持整车升级，建立整车升级版本</a:t>
            </a:r>
            <a:endParaRPr lang="zh-CN" altLang="en-US" sz="120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技术方案</a:t>
            </a:r>
            <a:endParaRPr lang="zh-CN" altLang="en-US" dirty="0"/>
          </a:p>
        </p:txBody>
      </p:sp>
      <p:sp>
        <p:nvSpPr>
          <p:cNvPr id="32" name="文本框 31"/>
          <p:cNvSpPr txBox="1"/>
          <p:nvPr/>
        </p:nvSpPr>
        <p:spPr>
          <a:xfrm>
            <a:off x="694055" y="1691640"/>
            <a:ext cx="7160895" cy="5077460"/>
          </a:xfrm>
          <a:prstGeom prst="rect">
            <a:avLst/>
          </a:prstGeom>
          <a:noFill/>
        </p:spPr>
        <p:txBody>
          <a:bodyPr wrap="square" rtlCol="0">
            <a:spAutoFit/>
          </a:bodyPr>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整车版本构成</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整车版本由各个独立的版本组成，</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整车版本必须包含所有的代表整车能力的</a:t>
            </a:r>
            <a:r>
              <a:rPr lang="en-US" altLang="zh-CN" sz="1200">
                <a:latin typeface="微软雅黑" panose="020B0503020204020204" pitchFamily="34" charset="-122"/>
                <a:ea typeface="微软雅黑" panose="020B0503020204020204" pitchFamily="34" charset="-122"/>
                <a:sym typeface="+mn-ea"/>
              </a:rPr>
              <a:t>ECU</a:t>
            </a:r>
            <a:r>
              <a:rPr lang="zh-CN" altLang="en-US" sz="1200">
                <a:latin typeface="微软雅黑" panose="020B0503020204020204" pitchFamily="34" charset="-122"/>
                <a:ea typeface="微软雅黑" panose="020B0503020204020204" pitchFamily="34" charset="-122"/>
                <a:sym typeface="+mn-ea"/>
              </a:rPr>
              <a:t>或设备的软件的版本清单</a:t>
            </a:r>
            <a:endParaRPr lang="zh-CN" altLang="en-US" sz="1200">
              <a:latin typeface="微软雅黑" panose="020B0503020204020204" pitchFamily="34" charset="-122"/>
              <a:ea typeface="微软雅黑" panose="020B0503020204020204" pitchFamily="34" charset="-122"/>
              <a:sym typeface="+mn-ea"/>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需要定义一个软件清单，代表整车，通常是基础的，必备的软件清单</a:t>
            </a:r>
            <a:endParaRPr lang="zh-CN" altLang="en-US" sz="1200">
              <a:latin typeface="微软雅黑" panose="020B0503020204020204" pitchFamily="34" charset="-122"/>
              <a:ea typeface="微软雅黑" panose="020B0503020204020204" pitchFamily="34" charset="-122"/>
              <a:sym typeface="+mn-ea"/>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某些软件不在整车升级的范围内，其版本迭代不影响整车的版本，但可能依赖整车版本</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整车版本的升级说明，主要描述同上一个整车版本的差异</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所有整车升级都需要通知和用户的确认，去掉单独版本的通知和确认</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构建整车版本时，需要确保整车版本中各个固件满足升级依赖</a:t>
            </a:r>
            <a:endParaRPr lang="en-US" altLang="zh-CN"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在整车升级版本创建时，可以定义各个版本的升级顺序</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整车版本必须是经过测试通过的版本，需要具备整车版本测试验证的机制</a:t>
            </a:r>
            <a:endParaRPr lang="zh-CN" altLang="en-US" sz="1200">
              <a:latin typeface="微软雅黑" panose="020B0503020204020204" pitchFamily="34" charset="-122"/>
              <a:ea typeface="微软雅黑" panose="020B0503020204020204" pitchFamily="34" charset="-122"/>
              <a:sym typeface="+mn-ea"/>
            </a:endParaRPr>
          </a:p>
          <a:p>
            <a:pPr marL="171450" indent="-171450"/>
            <a:endParaRPr lang="zh-CN" altLang="en-US"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能力与要求</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整车升级支撑不同升级主控的整车升级</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整车版本不允许出现版本依赖</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整车升级必须同升同降，不允许部分成功</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在整车版本上定义是否要通知，确认的策略</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允许定义整车版本的适用版本</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不再定义单个软件版本的适用版本，固件需要支持向前兼容</a:t>
            </a:r>
            <a:endParaRPr lang="zh-CN" altLang="en-US" sz="1200">
              <a:solidFill>
                <a:srgbClr val="FF0000"/>
              </a:solidFill>
              <a:latin typeface="微软雅黑" panose="020B0503020204020204" pitchFamily="34" charset="-122"/>
              <a:ea typeface="微软雅黑" panose="020B0503020204020204" pitchFamily="34" charset="-122"/>
            </a:endParaRPr>
          </a:p>
          <a:p>
            <a:pPr marL="171450" indent="-171450"/>
            <a:endParaRPr lang="zh-CN" altLang="en-US" sz="1200">
              <a:solidFill>
                <a:srgbClr val="FF0000"/>
              </a:solidFill>
              <a:latin typeface="微软雅黑" panose="020B0503020204020204" pitchFamily="34" charset="-122"/>
              <a:ea typeface="微软雅黑" panose="020B0503020204020204" pitchFamily="34" charset="-122"/>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升级的方式</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升级计划的发布，以整车版本制作升级计划</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升级通知时将把该整车版本以及对应的</a:t>
            </a:r>
            <a:r>
              <a:rPr lang="en-US" altLang="zh-CN" sz="1200">
                <a:latin typeface="微软雅黑" panose="020B0503020204020204" pitchFamily="34" charset="-122"/>
                <a:ea typeface="微软雅黑" panose="020B0503020204020204" pitchFamily="34" charset="-122"/>
              </a:rPr>
              <a:t>ecu</a:t>
            </a:r>
            <a:r>
              <a:rPr lang="zh-CN" altLang="en-US" sz="1200">
                <a:latin typeface="微软雅黑" panose="020B0503020204020204" pitchFamily="34" charset="-122"/>
                <a:ea typeface="微软雅黑" panose="020B0503020204020204" pitchFamily="34" charset="-122"/>
              </a:rPr>
              <a:t>清单版本发送给终端</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终端收到升级通知时：检查本地的版本清单是否和通知中的版本清单一致，</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如果不一致，则发起版本检查，获取当前版本到目标版本之间的升级路径。</a:t>
            </a:r>
            <a:endParaRPr lang="zh-CN" altLang="en-US" sz="1200">
              <a:latin typeface="微软雅黑" panose="020B0503020204020204" pitchFamily="34" charset="-122"/>
              <a:ea typeface="微软雅黑" panose="020B0503020204020204" pitchFamily="34" charset="-122"/>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逐一升级，直到所有</a:t>
            </a:r>
            <a:r>
              <a:rPr lang="en-US" altLang="zh-CN" sz="1200">
                <a:latin typeface="微软雅黑" panose="020B0503020204020204" pitchFamily="34" charset="-122"/>
                <a:ea typeface="微软雅黑" panose="020B0503020204020204" pitchFamily="34" charset="-122"/>
              </a:rPr>
              <a:t>ECU</a:t>
            </a:r>
            <a:r>
              <a:rPr lang="zh-CN" altLang="en-US" sz="1200">
                <a:latin typeface="微软雅黑" panose="020B0503020204020204" pitchFamily="34" charset="-122"/>
                <a:ea typeface="微软雅黑" panose="020B0503020204020204" pitchFamily="34" charset="-122"/>
              </a:rPr>
              <a:t>升级到特定版本。</a:t>
            </a:r>
            <a:endParaRPr lang="zh-CN" altLang="en-US" sz="1200">
              <a:latin typeface="微软雅黑" panose="020B0503020204020204" pitchFamily="34" charset="-122"/>
              <a:ea typeface="微软雅黑" panose="020B0503020204020204" pitchFamily="34" charset="-122"/>
            </a:endParaRPr>
          </a:p>
          <a:p>
            <a:pPr marL="171450" indent="-171450"/>
            <a:endParaRPr lang="zh-CN" altLang="en-US" sz="1200">
              <a:latin typeface="微软雅黑" panose="020B0503020204020204" pitchFamily="34" charset="-122"/>
              <a:ea typeface="微软雅黑" panose="020B0503020204020204" pitchFamily="34" charset="-122"/>
            </a:endParaRPr>
          </a:p>
          <a:p>
            <a:r>
              <a:rPr lang="zh-CN" altLang="en-US" sz="1200" i="1">
                <a:latin typeface="微软雅黑" panose="020B0503020204020204" pitchFamily="34" charset="-122"/>
                <a:ea typeface="微软雅黑" panose="020B0503020204020204" pitchFamily="34" charset="-122"/>
              </a:rPr>
              <a:t>因为换件等原因，可能导致硬件的固件版本和当前的整车版本不在一条线上。</a:t>
            </a:r>
            <a:endParaRPr lang="zh-CN" altLang="en-US" sz="1200" i="1">
              <a:latin typeface="微软雅黑" panose="020B0503020204020204" pitchFamily="34" charset="-122"/>
              <a:ea typeface="微软雅黑" panose="020B0503020204020204" pitchFamily="34" charset="-122"/>
            </a:endParaRPr>
          </a:p>
        </p:txBody>
      </p:sp>
      <p:grpSp>
        <p:nvGrpSpPr>
          <p:cNvPr id="11" name="组合 10"/>
          <p:cNvGrpSpPr/>
          <p:nvPr/>
        </p:nvGrpSpPr>
        <p:grpSpPr>
          <a:xfrm>
            <a:off x="7862570" y="2726690"/>
            <a:ext cx="3582035" cy="3054764"/>
            <a:chOff x="9672" y="1853"/>
            <a:chExt cx="8517" cy="8040"/>
          </a:xfrm>
        </p:grpSpPr>
        <p:sp>
          <p:nvSpPr>
            <p:cNvPr id="6" name="椭圆 5"/>
            <p:cNvSpPr/>
            <p:nvPr/>
          </p:nvSpPr>
          <p:spPr>
            <a:xfrm>
              <a:off x="11762" y="3537"/>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1</a:t>
              </a:r>
              <a:endParaRPr lang="en-US" altLang="zh-CN" sz="1000">
                <a:latin typeface="微软雅黑" panose="020B0503020204020204" pitchFamily="34" charset="-122"/>
                <a:ea typeface="微软雅黑" panose="020B0503020204020204" pitchFamily="34" charset="-122"/>
              </a:endParaRPr>
            </a:p>
          </p:txBody>
        </p:sp>
        <p:sp>
          <p:nvSpPr>
            <p:cNvPr id="7" name="椭圆 6"/>
            <p:cNvSpPr/>
            <p:nvPr/>
          </p:nvSpPr>
          <p:spPr>
            <a:xfrm>
              <a:off x="13493" y="3537"/>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2</a:t>
              </a:r>
              <a:endParaRPr lang="en-US" altLang="zh-CN" sz="1000">
                <a:latin typeface="微软雅黑" panose="020B0503020204020204" pitchFamily="34" charset="-122"/>
                <a:ea typeface="微软雅黑" panose="020B0503020204020204" pitchFamily="34" charset="-122"/>
              </a:endParaRPr>
            </a:p>
          </p:txBody>
        </p:sp>
        <p:sp>
          <p:nvSpPr>
            <p:cNvPr id="8" name="椭圆 7"/>
            <p:cNvSpPr/>
            <p:nvPr/>
          </p:nvSpPr>
          <p:spPr>
            <a:xfrm>
              <a:off x="15375" y="3537"/>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3</a:t>
              </a:r>
              <a:endParaRPr lang="en-US" altLang="zh-CN" sz="1000">
                <a:latin typeface="微软雅黑" panose="020B0503020204020204" pitchFamily="34" charset="-122"/>
                <a:ea typeface="微软雅黑" panose="020B0503020204020204" pitchFamily="34" charset="-122"/>
              </a:endParaRPr>
            </a:p>
          </p:txBody>
        </p:sp>
        <p:sp>
          <p:nvSpPr>
            <p:cNvPr id="9" name="椭圆 8"/>
            <p:cNvSpPr/>
            <p:nvPr/>
          </p:nvSpPr>
          <p:spPr>
            <a:xfrm>
              <a:off x="17341" y="3537"/>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4</a:t>
              </a:r>
              <a:endParaRPr lang="en-US" altLang="zh-CN" sz="1000">
                <a:latin typeface="微软雅黑" panose="020B0503020204020204" pitchFamily="34" charset="-122"/>
                <a:ea typeface="微软雅黑" panose="020B0503020204020204" pitchFamily="34" charset="-122"/>
              </a:endParaRPr>
            </a:p>
          </p:txBody>
        </p:sp>
        <p:cxnSp>
          <p:nvCxnSpPr>
            <p:cNvPr id="13" name="直接箭头连接符 12"/>
            <p:cNvCxnSpPr>
              <a:stCxn id="6" idx="6"/>
              <a:endCxn id="7" idx="2"/>
            </p:cNvCxnSpPr>
            <p:nvPr/>
          </p:nvCxnSpPr>
          <p:spPr>
            <a:xfrm>
              <a:off x="12610" y="3889"/>
              <a:ext cx="8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16223" y="3889"/>
              <a:ext cx="11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1762" y="5330"/>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1</a:t>
              </a:r>
              <a:endParaRPr lang="en-US" altLang="zh-CN" sz="1000">
                <a:latin typeface="微软雅黑" panose="020B0503020204020204" pitchFamily="34" charset="-122"/>
                <a:ea typeface="微软雅黑" panose="020B0503020204020204" pitchFamily="34" charset="-122"/>
              </a:endParaRPr>
            </a:p>
          </p:txBody>
        </p:sp>
        <p:sp>
          <p:nvSpPr>
            <p:cNvPr id="17" name="椭圆 16"/>
            <p:cNvSpPr/>
            <p:nvPr/>
          </p:nvSpPr>
          <p:spPr>
            <a:xfrm>
              <a:off x="13493" y="5330"/>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2</a:t>
              </a:r>
              <a:endParaRPr lang="en-US" altLang="zh-CN" sz="1000">
                <a:latin typeface="微软雅黑" panose="020B0503020204020204" pitchFamily="34" charset="-122"/>
                <a:ea typeface="微软雅黑" panose="020B0503020204020204" pitchFamily="34" charset="-122"/>
              </a:endParaRPr>
            </a:p>
          </p:txBody>
        </p:sp>
        <p:sp>
          <p:nvSpPr>
            <p:cNvPr id="18" name="椭圆 17"/>
            <p:cNvSpPr/>
            <p:nvPr/>
          </p:nvSpPr>
          <p:spPr>
            <a:xfrm>
              <a:off x="15375" y="5330"/>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3</a:t>
              </a:r>
              <a:endParaRPr lang="en-US" altLang="zh-CN" sz="1000">
                <a:latin typeface="微软雅黑" panose="020B0503020204020204" pitchFamily="34" charset="-122"/>
                <a:ea typeface="微软雅黑" panose="020B0503020204020204" pitchFamily="34" charset="-122"/>
              </a:endParaRPr>
            </a:p>
          </p:txBody>
        </p:sp>
        <p:sp>
          <p:nvSpPr>
            <p:cNvPr id="19" name="椭圆 18"/>
            <p:cNvSpPr/>
            <p:nvPr/>
          </p:nvSpPr>
          <p:spPr>
            <a:xfrm>
              <a:off x="17341" y="5330"/>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4</a:t>
              </a:r>
              <a:endParaRPr lang="en-US" altLang="zh-CN" sz="1000">
                <a:latin typeface="微软雅黑" panose="020B0503020204020204" pitchFamily="34" charset="-122"/>
                <a:ea typeface="微软雅黑" panose="020B0503020204020204" pitchFamily="34" charset="-122"/>
              </a:endParaRPr>
            </a:p>
          </p:txBody>
        </p:sp>
        <p:cxnSp>
          <p:nvCxnSpPr>
            <p:cNvPr id="20" name="直接箭头连接符 19"/>
            <p:cNvCxnSpPr>
              <a:stCxn id="16" idx="6"/>
              <a:endCxn id="17" idx="2"/>
            </p:cNvCxnSpPr>
            <p:nvPr/>
          </p:nvCxnSpPr>
          <p:spPr>
            <a:xfrm>
              <a:off x="12610" y="5682"/>
              <a:ext cx="8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8" idx="2"/>
            </p:cNvCxnSpPr>
            <p:nvPr/>
          </p:nvCxnSpPr>
          <p:spPr>
            <a:xfrm>
              <a:off x="14217" y="5682"/>
              <a:ext cx="1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6"/>
              <a:endCxn id="19" idx="2"/>
            </p:cNvCxnSpPr>
            <p:nvPr/>
          </p:nvCxnSpPr>
          <p:spPr>
            <a:xfrm>
              <a:off x="16223" y="5682"/>
              <a:ext cx="11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672" y="3538"/>
              <a:ext cx="2574" cy="645"/>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ECU1 </a:t>
              </a:r>
              <a:r>
                <a:rPr lang="zh-CN" altLang="en-US" sz="1000">
                  <a:latin typeface="微软雅黑" panose="020B0503020204020204" pitchFamily="34" charset="-122"/>
                  <a:ea typeface="微软雅黑" panose="020B0503020204020204" pitchFamily="34" charset="-122"/>
                </a:rPr>
                <a:t>固件</a:t>
              </a:r>
              <a:endParaRPr lang="zh-CN" altLang="en-US" sz="1000">
                <a:latin typeface="微软雅黑" panose="020B0503020204020204" pitchFamily="34" charset="-122"/>
                <a:ea typeface="微软雅黑" panose="020B0503020204020204" pitchFamily="34" charset="-122"/>
              </a:endParaRPr>
            </a:p>
          </p:txBody>
        </p:sp>
        <p:sp>
          <p:nvSpPr>
            <p:cNvPr id="24" name="文本框 23"/>
            <p:cNvSpPr txBox="1"/>
            <p:nvPr/>
          </p:nvSpPr>
          <p:spPr>
            <a:xfrm>
              <a:off x="9672" y="5391"/>
              <a:ext cx="2576" cy="645"/>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ECU2 </a:t>
              </a:r>
              <a:r>
                <a:rPr lang="zh-CN" altLang="en-US" sz="1000">
                  <a:latin typeface="微软雅黑" panose="020B0503020204020204" pitchFamily="34" charset="-122"/>
                  <a:ea typeface="微软雅黑" panose="020B0503020204020204" pitchFamily="34" charset="-122"/>
                </a:rPr>
                <a:t>固件</a:t>
              </a:r>
              <a:endParaRPr lang="zh-CN" altLang="en-US" sz="1000">
                <a:latin typeface="微软雅黑" panose="020B0503020204020204" pitchFamily="34" charset="-122"/>
                <a:ea typeface="微软雅黑" panose="020B0503020204020204" pitchFamily="34" charset="-122"/>
              </a:endParaRPr>
            </a:p>
          </p:txBody>
        </p:sp>
        <p:sp>
          <p:nvSpPr>
            <p:cNvPr id="25" name="椭圆 24"/>
            <p:cNvSpPr/>
            <p:nvPr/>
          </p:nvSpPr>
          <p:spPr>
            <a:xfrm>
              <a:off x="11762" y="6916"/>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1</a:t>
              </a:r>
              <a:endParaRPr lang="en-US" altLang="zh-CN" sz="1000">
                <a:latin typeface="微软雅黑" panose="020B0503020204020204" pitchFamily="34" charset="-122"/>
                <a:ea typeface="微软雅黑" panose="020B0503020204020204" pitchFamily="34" charset="-122"/>
              </a:endParaRPr>
            </a:p>
          </p:txBody>
        </p:sp>
        <p:sp>
          <p:nvSpPr>
            <p:cNvPr id="26" name="椭圆 25"/>
            <p:cNvSpPr/>
            <p:nvPr/>
          </p:nvSpPr>
          <p:spPr>
            <a:xfrm>
              <a:off x="13493" y="6916"/>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2</a:t>
              </a:r>
              <a:endParaRPr lang="en-US" altLang="zh-CN" sz="1000">
                <a:latin typeface="微软雅黑" panose="020B0503020204020204" pitchFamily="34" charset="-122"/>
                <a:ea typeface="微软雅黑" panose="020B0503020204020204" pitchFamily="34" charset="-122"/>
              </a:endParaRPr>
            </a:p>
          </p:txBody>
        </p:sp>
        <p:sp>
          <p:nvSpPr>
            <p:cNvPr id="27" name="椭圆 26"/>
            <p:cNvSpPr/>
            <p:nvPr/>
          </p:nvSpPr>
          <p:spPr>
            <a:xfrm>
              <a:off x="15375" y="6916"/>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3</a:t>
              </a:r>
              <a:endParaRPr lang="en-US" altLang="zh-CN" sz="1000">
                <a:latin typeface="微软雅黑" panose="020B0503020204020204" pitchFamily="34" charset="-122"/>
                <a:ea typeface="微软雅黑" panose="020B0503020204020204" pitchFamily="34" charset="-122"/>
              </a:endParaRPr>
            </a:p>
          </p:txBody>
        </p:sp>
        <p:sp>
          <p:nvSpPr>
            <p:cNvPr id="28" name="椭圆 27"/>
            <p:cNvSpPr/>
            <p:nvPr/>
          </p:nvSpPr>
          <p:spPr>
            <a:xfrm>
              <a:off x="17341" y="6916"/>
              <a:ext cx="848" cy="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pitchFamily="34" charset="-122"/>
                  <a:ea typeface="微软雅黑" panose="020B0503020204020204" pitchFamily="34" charset="-122"/>
                </a:rPr>
                <a:t>4</a:t>
              </a:r>
              <a:endParaRPr lang="en-US" altLang="zh-CN" sz="1000">
                <a:latin typeface="微软雅黑" panose="020B0503020204020204" pitchFamily="34" charset="-122"/>
                <a:ea typeface="微软雅黑" panose="020B0503020204020204" pitchFamily="34" charset="-122"/>
              </a:endParaRPr>
            </a:p>
          </p:txBody>
        </p:sp>
        <p:cxnSp>
          <p:nvCxnSpPr>
            <p:cNvPr id="29" name="直接箭头连接符 28"/>
            <p:cNvCxnSpPr>
              <a:stCxn id="25" idx="6"/>
              <a:endCxn id="26" idx="2"/>
            </p:cNvCxnSpPr>
            <p:nvPr/>
          </p:nvCxnSpPr>
          <p:spPr>
            <a:xfrm>
              <a:off x="12610" y="7268"/>
              <a:ext cx="8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7" idx="2"/>
            </p:cNvCxnSpPr>
            <p:nvPr/>
          </p:nvCxnSpPr>
          <p:spPr>
            <a:xfrm>
              <a:off x="14217" y="7268"/>
              <a:ext cx="1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672" y="6977"/>
              <a:ext cx="2937" cy="645"/>
            </a:xfrm>
            <a:prstGeom prst="rect">
              <a:avLst/>
            </a:prstGeom>
            <a:noFill/>
          </p:spPr>
          <p:txBody>
            <a:bodyPr wrap="square" rtlCol="0">
              <a:spAutoFit/>
            </a:bodyPr>
            <a:p>
              <a:r>
                <a:rPr lang="en-US" altLang="zh-CN" sz="1000">
                  <a:latin typeface="微软雅黑" panose="020B0503020204020204" pitchFamily="34" charset="-122"/>
                  <a:ea typeface="微软雅黑" panose="020B0503020204020204" pitchFamily="34" charset="-122"/>
                </a:rPr>
                <a:t>ECU3 </a:t>
              </a:r>
              <a:r>
                <a:rPr lang="zh-CN" altLang="en-US" sz="1000">
                  <a:latin typeface="微软雅黑" panose="020B0503020204020204" pitchFamily="34" charset="-122"/>
                  <a:ea typeface="微软雅黑" panose="020B0503020204020204" pitchFamily="34" charset="-122"/>
                </a:rPr>
                <a:t>固件</a:t>
              </a:r>
              <a:endParaRPr lang="zh-CN" altLang="en-US" sz="1000">
                <a:latin typeface="微软雅黑" panose="020B0503020204020204" pitchFamily="34" charset="-122"/>
                <a:ea typeface="微软雅黑" panose="020B0503020204020204" pitchFamily="34" charset="-122"/>
              </a:endParaRPr>
            </a:p>
          </p:txBody>
        </p:sp>
        <p:cxnSp>
          <p:nvCxnSpPr>
            <p:cNvPr id="33" name="直接连接符 32"/>
            <p:cNvCxnSpPr/>
            <p:nvPr/>
          </p:nvCxnSpPr>
          <p:spPr>
            <a:xfrm flipH="1">
              <a:off x="13892" y="1853"/>
              <a:ext cx="42" cy="7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778" y="1853"/>
              <a:ext cx="42" cy="7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7744" y="1853"/>
              <a:ext cx="42" cy="71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2915" y="9248"/>
              <a:ext cx="1537" cy="64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整车</a:t>
              </a:r>
              <a:r>
                <a:rPr lang="en-US" altLang="zh-CN" sz="1000">
                  <a:latin typeface="微软雅黑" panose="020B0503020204020204" pitchFamily="34" charset="-122"/>
                  <a:ea typeface="微软雅黑" panose="020B0503020204020204" pitchFamily="34" charset="-122"/>
                </a:rPr>
                <a:t>V1</a:t>
              </a:r>
              <a:endParaRPr lang="en-US" altLang="zh-CN" sz="1000">
                <a:latin typeface="微软雅黑" panose="020B0503020204020204" pitchFamily="34" charset="-122"/>
                <a:ea typeface="微软雅黑" panose="020B0503020204020204" pitchFamily="34" charset="-122"/>
              </a:endParaRPr>
            </a:p>
          </p:txBody>
        </p:sp>
        <p:sp>
          <p:nvSpPr>
            <p:cNvPr id="37" name="文本框 36"/>
            <p:cNvSpPr txBox="1"/>
            <p:nvPr/>
          </p:nvSpPr>
          <p:spPr>
            <a:xfrm>
              <a:off x="14451" y="9248"/>
              <a:ext cx="1721" cy="64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整车</a:t>
              </a:r>
              <a:r>
                <a:rPr lang="en-US" altLang="zh-CN" sz="1000">
                  <a:latin typeface="微软雅黑" panose="020B0503020204020204" pitchFamily="34" charset="-122"/>
                  <a:ea typeface="微软雅黑" panose="020B0503020204020204" pitchFamily="34" charset="-122"/>
                </a:rPr>
                <a:t>V2</a:t>
              </a:r>
              <a:endParaRPr lang="en-US" altLang="zh-CN" sz="1000">
                <a:latin typeface="微软雅黑" panose="020B0503020204020204" pitchFamily="34" charset="-122"/>
                <a:ea typeface="微软雅黑" panose="020B0503020204020204" pitchFamily="34" charset="-122"/>
              </a:endParaRPr>
            </a:p>
          </p:txBody>
        </p:sp>
        <p:sp>
          <p:nvSpPr>
            <p:cNvPr id="38" name="文本框 37"/>
            <p:cNvSpPr txBox="1"/>
            <p:nvPr/>
          </p:nvSpPr>
          <p:spPr>
            <a:xfrm>
              <a:off x="16413" y="9248"/>
              <a:ext cx="1726" cy="64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整车</a:t>
              </a:r>
              <a:r>
                <a:rPr lang="en-US" altLang="zh-CN" sz="1000">
                  <a:latin typeface="微软雅黑" panose="020B0503020204020204" pitchFamily="34" charset="-122"/>
                  <a:ea typeface="微软雅黑" panose="020B0503020204020204" pitchFamily="34" charset="-122"/>
                </a:rPr>
                <a:t>V3</a:t>
              </a:r>
              <a:endParaRPr lang="en-US" altLang="zh-CN" sz="1000">
                <a:latin typeface="微软雅黑" panose="020B0503020204020204" pitchFamily="34" charset="-122"/>
                <a:ea typeface="微软雅黑" panose="020B0503020204020204" pitchFamily="34" charset="-122"/>
              </a:endParaRPr>
            </a:p>
          </p:txBody>
        </p:sp>
        <p:sp>
          <p:nvSpPr>
            <p:cNvPr id="42" name="文本框 41"/>
            <p:cNvSpPr txBox="1"/>
            <p:nvPr/>
          </p:nvSpPr>
          <p:spPr>
            <a:xfrm>
              <a:off x="14171" y="3103"/>
              <a:ext cx="1649" cy="64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版本断了</a:t>
              </a:r>
              <a:endParaRPr lang="zh-CN" altLang="en-US" sz="1000">
                <a:latin typeface="微软雅黑" panose="020B0503020204020204" pitchFamily="34" charset="-122"/>
                <a:ea typeface="微软雅黑" panose="020B0503020204020204" pitchFamily="34" charset="-122"/>
              </a:endParaRPr>
            </a:p>
          </p:txBody>
        </p:sp>
        <p:cxnSp>
          <p:nvCxnSpPr>
            <p:cNvPr id="43" name="直接箭头连接符 42"/>
            <p:cNvCxnSpPr>
              <a:stCxn id="7" idx="6"/>
              <a:endCxn id="8" idx="2"/>
            </p:cNvCxnSpPr>
            <p:nvPr/>
          </p:nvCxnSpPr>
          <p:spPr>
            <a:xfrm>
              <a:off x="14341" y="3889"/>
              <a:ext cx="1034"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7" idx="6"/>
              <a:endCxn id="28" idx="2"/>
            </p:cNvCxnSpPr>
            <p:nvPr/>
          </p:nvCxnSpPr>
          <p:spPr>
            <a:xfrm>
              <a:off x="16223" y="7268"/>
              <a:ext cx="1118"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6042" y="6623"/>
              <a:ext cx="2097" cy="645"/>
            </a:xfrm>
            <a:prstGeom prst="rect">
              <a:avLst/>
            </a:prstGeom>
            <a:noFill/>
          </p:spPr>
          <p:txBody>
            <a:bodyPr wrap="square" rtlCol="0">
              <a:spAutoFit/>
            </a:bodyPr>
            <a:p>
              <a:r>
                <a:rPr lang="zh-CN" altLang="en-US" sz="1000">
                  <a:latin typeface="微软雅黑" panose="020B0503020204020204" pitchFamily="34" charset="-122"/>
                  <a:ea typeface="微软雅黑" panose="020B0503020204020204" pitchFamily="34" charset="-122"/>
                </a:rPr>
                <a:t>版本断了</a:t>
              </a: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技术方案</a:t>
            </a:r>
            <a:endParaRPr lang="zh-CN" altLang="en-US" dirty="0"/>
          </a:p>
        </p:txBody>
      </p:sp>
      <p:sp>
        <p:nvSpPr>
          <p:cNvPr id="5" name="同侧圆角矩形 4"/>
          <p:cNvSpPr/>
          <p:nvPr/>
        </p:nvSpPr>
        <p:spPr>
          <a:xfrm>
            <a:off x="4674870" y="1675130"/>
            <a:ext cx="1459230" cy="4470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V1.0</a:t>
            </a:r>
            <a:endParaRPr lang="en-US" altLang="zh-CN" sz="1200"/>
          </a:p>
        </p:txBody>
      </p:sp>
      <p:sp>
        <p:nvSpPr>
          <p:cNvPr id="7" name="同侧圆角矩形 6"/>
          <p:cNvSpPr/>
          <p:nvPr/>
        </p:nvSpPr>
        <p:spPr>
          <a:xfrm>
            <a:off x="4674870" y="2859405"/>
            <a:ext cx="1459230" cy="4470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V1.1</a:t>
            </a:r>
            <a:endParaRPr lang="en-US" altLang="zh-CN" sz="1200"/>
          </a:p>
        </p:txBody>
      </p:sp>
      <p:sp>
        <p:nvSpPr>
          <p:cNvPr id="8" name="同侧圆角矩形 7"/>
          <p:cNvSpPr/>
          <p:nvPr/>
        </p:nvSpPr>
        <p:spPr>
          <a:xfrm>
            <a:off x="4674870" y="4013835"/>
            <a:ext cx="1459230" cy="4470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V1.2</a:t>
            </a:r>
            <a:endParaRPr lang="en-US" altLang="zh-CN" sz="1200"/>
          </a:p>
        </p:txBody>
      </p:sp>
      <p:sp>
        <p:nvSpPr>
          <p:cNvPr id="9" name="同侧圆角矩形 8"/>
          <p:cNvSpPr/>
          <p:nvPr/>
        </p:nvSpPr>
        <p:spPr>
          <a:xfrm>
            <a:off x="4674870" y="5287645"/>
            <a:ext cx="1459230" cy="44704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V1.3</a:t>
            </a:r>
            <a:endParaRPr lang="en-US" altLang="zh-CN" sz="1200"/>
          </a:p>
        </p:txBody>
      </p:sp>
      <p:sp>
        <p:nvSpPr>
          <p:cNvPr id="12" name="同侧圆角矩形 11"/>
          <p:cNvSpPr/>
          <p:nvPr/>
        </p:nvSpPr>
        <p:spPr>
          <a:xfrm>
            <a:off x="6770370" y="1675130"/>
            <a:ext cx="1459230" cy="44704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V1.0</a:t>
            </a:r>
            <a:endParaRPr lang="en-US" altLang="zh-CN" sz="1200"/>
          </a:p>
        </p:txBody>
      </p:sp>
      <p:sp>
        <p:nvSpPr>
          <p:cNvPr id="13" name="同侧圆角矩形 12"/>
          <p:cNvSpPr/>
          <p:nvPr/>
        </p:nvSpPr>
        <p:spPr>
          <a:xfrm>
            <a:off x="6770370" y="2859405"/>
            <a:ext cx="1459230" cy="44704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V1.1</a:t>
            </a:r>
            <a:endParaRPr lang="en-US" altLang="zh-CN" sz="1200"/>
          </a:p>
        </p:txBody>
      </p:sp>
      <p:sp>
        <p:nvSpPr>
          <p:cNvPr id="14" name="同侧圆角矩形 13"/>
          <p:cNvSpPr/>
          <p:nvPr/>
        </p:nvSpPr>
        <p:spPr>
          <a:xfrm>
            <a:off x="6770370" y="3566795"/>
            <a:ext cx="1459230" cy="44704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V1.2</a:t>
            </a:r>
            <a:endParaRPr lang="en-US" altLang="zh-CN" sz="1200"/>
          </a:p>
        </p:txBody>
      </p:sp>
      <p:sp>
        <p:nvSpPr>
          <p:cNvPr id="15" name="同侧圆角矩形 14"/>
          <p:cNvSpPr/>
          <p:nvPr/>
        </p:nvSpPr>
        <p:spPr>
          <a:xfrm>
            <a:off x="6770370" y="5287645"/>
            <a:ext cx="1459230" cy="44704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V1.3</a:t>
            </a:r>
            <a:endParaRPr lang="en-US" altLang="zh-CN" sz="1200"/>
          </a:p>
        </p:txBody>
      </p:sp>
      <p:sp>
        <p:nvSpPr>
          <p:cNvPr id="16" name="同侧圆角矩形 15"/>
          <p:cNvSpPr/>
          <p:nvPr/>
        </p:nvSpPr>
        <p:spPr>
          <a:xfrm>
            <a:off x="9137015" y="1675130"/>
            <a:ext cx="1459230" cy="44704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V1.0</a:t>
            </a:r>
            <a:endParaRPr lang="en-US" altLang="zh-CN" sz="1200"/>
          </a:p>
        </p:txBody>
      </p:sp>
      <p:sp>
        <p:nvSpPr>
          <p:cNvPr id="17" name="同侧圆角矩形 16"/>
          <p:cNvSpPr/>
          <p:nvPr/>
        </p:nvSpPr>
        <p:spPr>
          <a:xfrm>
            <a:off x="9137015" y="2859405"/>
            <a:ext cx="1459230" cy="44704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V1.1</a:t>
            </a:r>
            <a:endParaRPr lang="en-US" altLang="zh-CN" sz="1200"/>
          </a:p>
        </p:txBody>
      </p:sp>
      <p:sp>
        <p:nvSpPr>
          <p:cNvPr id="18" name="同侧圆角矩形 17"/>
          <p:cNvSpPr/>
          <p:nvPr/>
        </p:nvSpPr>
        <p:spPr>
          <a:xfrm>
            <a:off x="9137015" y="4013835"/>
            <a:ext cx="1459230" cy="44704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V1.2</a:t>
            </a:r>
            <a:endParaRPr lang="en-US" altLang="zh-CN" sz="1200"/>
          </a:p>
        </p:txBody>
      </p:sp>
      <p:sp>
        <p:nvSpPr>
          <p:cNvPr id="19" name="同侧圆角矩形 18"/>
          <p:cNvSpPr/>
          <p:nvPr/>
        </p:nvSpPr>
        <p:spPr>
          <a:xfrm>
            <a:off x="9137015" y="5287645"/>
            <a:ext cx="1459230" cy="447040"/>
          </a:xfrm>
          <a:prstGeom prst="round2Same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V1.3</a:t>
            </a:r>
            <a:endParaRPr lang="en-US" altLang="zh-CN" sz="1200"/>
          </a:p>
        </p:txBody>
      </p:sp>
      <p:cxnSp>
        <p:nvCxnSpPr>
          <p:cNvPr id="20" name="直接箭头连接符 19"/>
          <p:cNvCxnSpPr/>
          <p:nvPr/>
        </p:nvCxnSpPr>
        <p:spPr>
          <a:xfrm>
            <a:off x="5417185" y="2122170"/>
            <a:ext cx="0" cy="73723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417185" y="3306445"/>
            <a:ext cx="0" cy="70739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417185" y="4460875"/>
            <a:ext cx="0" cy="8267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8" idx="0"/>
            <a:endCxn id="14" idx="2"/>
          </p:cNvCxnSpPr>
          <p:nvPr/>
        </p:nvCxnSpPr>
        <p:spPr>
          <a:xfrm flipV="1">
            <a:off x="6134100" y="3790315"/>
            <a:ext cx="636270" cy="44704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0"/>
            <a:endCxn id="17" idx="2"/>
          </p:cNvCxnSpPr>
          <p:nvPr/>
        </p:nvCxnSpPr>
        <p:spPr>
          <a:xfrm>
            <a:off x="8229600" y="3082925"/>
            <a:ext cx="907415" cy="3175"/>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499985" y="2122170"/>
            <a:ext cx="0" cy="73723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499985" y="3306445"/>
            <a:ext cx="0" cy="26035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499985" y="4013835"/>
            <a:ext cx="0" cy="12738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2" idx="1"/>
          </p:cNvCxnSpPr>
          <p:nvPr/>
        </p:nvCxnSpPr>
        <p:spPr>
          <a:xfrm flipV="1">
            <a:off x="5561965" y="2122170"/>
            <a:ext cx="1938020" cy="8699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1"/>
          </p:cNvCxnSpPr>
          <p:nvPr/>
        </p:nvCxnSpPr>
        <p:spPr>
          <a:xfrm>
            <a:off x="7499985" y="2122170"/>
            <a:ext cx="2486025" cy="200977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16" idx="2"/>
          </p:cNvCxnSpPr>
          <p:nvPr/>
        </p:nvCxnSpPr>
        <p:spPr>
          <a:xfrm flipV="1">
            <a:off x="6152515" y="1898650"/>
            <a:ext cx="2984500" cy="2462530"/>
          </a:xfrm>
          <a:prstGeom prst="bentConnector3">
            <a:avLst>
              <a:gd name="adj1" fmla="val 13468"/>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9" idx="2"/>
          </p:cNvCxnSpPr>
          <p:nvPr/>
        </p:nvCxnSpPr>
        <p:spPr>
          <a:xfrm flipV="1">
            <a:off x="4674870" y="3822700"/>
            <a:ext cx="2823845" cy="168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52995" y="3790315"/>
            <a:ext cx="2535555" cy="4527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646170" y="2992120"/>
            <a:ext cx="1313180" cy="27559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整车版本</a:t>
            </a:r>
            <a:r>
              <a:rPr lang="en-US" altLang="zh-CN" sz="1200" b="1">
                <a:latin typeface="微软雅黑" panose="020B0503020204020204" pitchFamily="34" charset="-122"/>
                <a:ea typeface="微软雅黑" panose="020B0503020204020204" pitchFamily="34" charset="-122"/>
              </a:rPr>
              <a:t>1.2</a:t>
            </a:r>
            <a:endParaRPr lang="en-US" altLang="zh-CN" sz="1200" b="1">
              <a:latin typeface="微软雅黑" panose="020B0503020204020204" pitchFamily="34" charset="-122"/>
              <a:ea typeface="微软雅黑" panose="020B0503020204020204" pitchFamily="34" charset="-122"/>
            </a:endParaRPr>
          </a:p>
        </p:txBody>
      </p:sp>
      <p:sp>
        <p:nvSpPr>
          <p:cNvPr id="33" name="文本框 32"/>
          <p:cNvSpPr txBox="1"/>
          <p:nvPr/>
        </p:nvSpPr>
        <p:spPr>
          <a:xfrm>
            <a:off x="3646170" y="5373370"/>
            <a:ext cx="1313180" cy="27559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整车版本</a:t>
            </a:r>
            <a:r>
              <a:rPr lang="en-US" altLang="zh-CN" sz="1200" b="1">
                <a:latin typeface="微软雅黑" panose="020B0503020204020204" pitchFamily="34" charset="-122"/>
                <a:ea typeface="微软雅黑" panose="020B0503020204020204" pitchFamily="34" charset="-122"/>
              </a:rPr>
              <a:t>1.3</a:t>
            </a:r>
            <a:endParaRPr lang="en-US" altLang="zh-CN" sz="1200"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577080" y="3086100"/>
            <a:ext cx="2875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52995" y="3082925"/>
            <a:ext cx="2378075" cy="1028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866630" y="2122170"/>
            <a:ext cx="0" cy="73723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9866630" y="3306445"/>
            <a:ext cx="0" cy="70739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8" idx="1"/>
            <a:endCxn id="19" idx="3"/>
          </p:cNvCxnSpPr>
          <p:nvPr/>
        </p:nvCxnSpPr>
        <p:spPr>
          <a:xfrm>
            <a:off x="9866630" y="4460875"/>
            <a:ext cx="0" cy="82677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646170" y="2260600"/>
            <a:ext cx="1668145" cy="46037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用户整车版本</a:t>
            </a:r>
            <a:r>
              <a:rPr lang="en-US" altLang="zh-CN" sz="1200" b="1">
                <a:latin typeface="微软雅黑" panose="020B0503020204020204" pitchFamily="34" charset="-122"/>
                <a:ea typeface="微软雅黑" panose="020B0503020204020204" pitchFamily="34" charset="-122"/>
              </a:rPr>
              <a:t>1.2 </a:t>
            </a:r>
            <a:endParaRPr lang="en-US" altLang="zh-CN" sz="1200" b="1">
              <a:latin typeface="微软雅黑" panose="020B0503020204020204" pitchFamily="34" charset="-122"/>
              <a:ea typeface="微软雅黑" panose="020B0503020204020204" pitchFamily="34" charset="-122"/>
            </a:endParaRPr>
          </a:p>
          <a:p>
            <a:r>
              <a:rPr lang="zh-CN" altLang="en-US" sz="1200" b="1" u="sng">
                <a:latin typeface="微软雅黑" panose="020B0503020204020204" pitchFamily="34" charset="-122"/>
                <a:ea typeface="微软雅黑" panose="020B0503020204020204" pitchFamily="34" charset="-122"/>
              </a:rPr>
              <a:t>实际版本清单</a:t>
            </a:r>
            <a:endParaRPr lang="zh-CN" altLang="en-US" sz="1200" b="1" u="sng">
              <a:latin typeface="微软雅黑" panose="020B0503020204020204" pitchFamily="34" charset="-122"/>
              <a:ea typeface="微软雅黑" panose="020B0503020204020204" pitchFamily="34" charset="-122"/>
            </a:endParaRPr>
          </a:p>
        </p:txBody>
      </p:sp>
      <p:sp>
        <p:nvSpPr>
          <p:cNvPr id="40" name="文本框 39"/>
          <p:cNvSpPr txBox="1"/>
          <p:nvPr/>
        </p:nvSpPr>
        <p:spPr>
          <a:xfrm>
            <a:off x="5247005" y="1306830"/>
            <a:ext cx="314960" cy="368300"/>
          </a:xfrm>
          <a:prstGeom prst="rect">
            <a:avLst/>
          </a:prstGeom>
          <a:noFill/>
        </p:spPr>
        <p:txBody>
          <a:bodyPr wrap="none" rtlCol="0">
            <a:spAutoFit/>
          </a:bodyPr>
          <a:p>
            <a:r>
              <a:rPr lang="en-US" altLang="zh-CN"/>
              <a:t>A</a:t>
            </a:r>
            <a:endParaRPr lang="en-US" altLang="zh-CN"/>
          </a:p>
        </p:txBody>
      </p:sp>
      <p:sp>
        <p:nvSpPr>
          <p:cNvPr id="41" name="文本框 40"/>
          <p:cNvSpPr txBox="1"/>
          <p:nvPr/>
        </p:nvSpPr>
        <p:spPr>
          <a:xfrm>
            <a:off x="7342505" y="1306830"/>
            <a:ext cx="307340" cy="368300"/>
          </a:xfrm>
          <a:prstGeom prst="rect">
            <a:avLst/>
          </a:prstGeom>
          <a:noFill/>
        </p:spPr>
        <p:txBody>
          <a:bodyPr wrap="none" rtlCol="0">
            <a:spAutoFit/>
          </a:bodyPr>
          <a:p>
            <a:r>
              <a:rPr lang="en-US" altLang="zh-CN"/>
              <a:t>B</a:t>
            </a:r>
            <a:endParaRPr lang="en-US" altLang="zh-CN"/>
          </a:p>
        </p:txBody>
      </p:sp>
      <p:sp>
        <p:nvSpPr>
          <p:cNvPr id="42" name="文本框 41"/>
          <p:cNvSpPr txBox="1"/>
          <p:nvPr/>
        </p:nvSpPr>
        <p:spPr>
          <a:xfrm>
            <a:off x="9681210" y="1306830"/>
            <a:ext cx="304800" cy="368300"/>
          </a:xfrm>
          <a:prstGeom prst="rect">
            <a:avLst/>
          </a:prstGeom>
          <a:noFill/>
        </p:spPr>
        <p:txBody>
          <a:bodyPr wrap="none" rtlCol="0">
            <a:spAutoFit/>
          </a:bodyPr>
          <a:p>
            <a:r>
              <a:rPr lang="en-US" altLang="zh-CN"/>
              <a:t>C</a:t>
            </a:r>
            <a:endParaRPr lang="en-US" altLang="zh-CN"/>
          </a:p>
        </p:txBody>
      </p:sp>
      <p:sp>
        <p:nvSpPr>
          <p:cNvPr id="43" name="文本框 42"/>
          <p:cNvSpPr txBox="1"/>
          <p:nvPr/>
        </p:nvSpPr>
        <p:spPr>
          <a:xfrm>
            <a:off x="539750" y="2030095"/>
            <a:ext cx="1910715" cy="1938020"/>
          </a:xfrm>
          <a:prstGeom prst="rect">
            <a:avLst/>
          </a:prstGeom>
          <a:noFill/>
        </p:spPr>
        <p:txBody>
          <a:bodyPr wrap="none" rtlCol="0">
            <a:spAutoFit/>
          </a:bodyPr>
          <a:p>
            <a:r>
              <a:rPr lang="zh-CN" altLang="en-US" sz="1200" b="1">
                <a:latin typeface="微软雅黑" panose="020B0503020204020204" pitchFamily="34" charset="-122"/>
                <a:ea typeface="微软雅黑" panose="020B0503020204020204" pitchFamily="34" charset="-122"/>
              </a:rPr>
              <a:t>车辆当前整车版本</a:t>
            </a:r>
            <a:r>
              <a:rPr lang="en-US" altLang="zh-CN" sz="1200" b="1">
                <a:latin typeface="微软雅黑" panose="020B0503020204020204" pitchFamily="34" charset="-122"/>
                <a:ea typeface="微软雅黑" panose="020B0503020204020204" pitchFamily="34" charset="-122"/>
              </a:rPr>
              <a:t>1.2</a:t>
            </a:r>
            <a:endParaRPr lang="en-US" altLang="zh-CN" sz="1200" b="1">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实际版本：</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A: 1.1 </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B: 1.0</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C: 1.2</a:t>
            </a:r>
            <a:endParaRPr lang="en-US" altLang="zh-CN" sz="1200">
              <a:latin typeface="微软雅黑" panose="020B0503020204020204" pitchFamily="34" charset="-122"/>
              <a:ea typeface="微软雅黑" panose="020B0503020204020204" pitchFamily="34" charset="-122"/>
            </a:endParaRPr>
          </a:p>
          <a:p>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整车版本</a:t>
            </a:r>
            <a:r>
              <a:rPr lang="en-US" altLang="zh-CN" sz="1200" b="1">
                <a:latin typeface="微软雅黑" panose="020B0503020204020204" pitchFamily="34" charset="-122"/>
                <a:ea typeface="微软雅黑" panose="020B0503020204020204" pitchFamily="34" charset="-122"/>
              </a:rPr>
              <a:t>1.2 </a:t>
            </a:r>
            <a:r>
              <a:rPr lang="zh-CN" altLang="en-US" sz="1200" b="1">
                <a:latin typeface="微软雅黑" panose="020B0503020204020204" pitchFamily="34" charset="-122"/>
                <a:ea typeface="微软雅黑" panose="020B0503020204020204" pitchFamily="34" charset="-122"/>
              </a:rPr>
              <a:t>升级到</a:t>
            </a:r>
            <a:r>
              <a:rPr lang="en-US" altLang="zh-CN" sz="1200" b="1">
                <a:latin typeface="微软雅黑" panose="020B0503020204020204" pitchFamily="34" charset="-122"/>
                <a:ea typeface="微软雅黑" panose="020B0503020204020204" pitchFamily="34" charset="-122"/>
              </a:rPr>
              <a:t>1.3</a:t>
            </a:r>
            <a:r>
              <a:rPr lang="zh-CN" altLang="en-US" sz="1200" b="1">
                <a:latin typeface="微软雅黑" panose="020B0503020204020204" pitchFamily="34" charset="-122"/>
                <a:ea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1.1 --&gt; 1.3</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B:    1.0 --&gt; 1.2</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C</a:t>
            </a:r>
            <a:r>
              <a:rPr lang="zh-CN" altLang="en-US" sz="1200">
                <a:latin typeface="微软雅黑" panose="020B0503020204020204" pitchFamily="34" charset="-122"/>
                <a:ea typeface="微软雅黑" panose="020B0503020204020204" pitchFamily="34" charset="-122"/>
              </a:rPr>
              <a:t>：无需升级</a:t>
            </a:r>
            <a:endParaRPr lang="zh-CN" altLang="en-US" sz="1200">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4959350" y="2491105"/>
            <a:ext cx="1123315" cy="229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工作流程</a:t>
            </a:r>
            <a:endParaRPr lang="zh-CN" altLang="en-US" dirty="0"/>
          </a:p>
        </p:txBody>
      </p:sp>
      <p:sp>
        <p:nvSpPr>
          <p:cNvPr id="6" name="圆角矩形 5"/>
          <p:cNvSpPr/>
          <p:nvPr/>
        </p:nvSpPr>
        <p:spPr>
          <a:xfrm>
            <a:off x="1281430" y="1692910"/>
            <a:ext cx="199644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ECU</a:t>
            </a:r>
            <a:r>
              <a:rPr lang="zh-CN" altLang="en-US" sz="1200">
                <a:latin typeface="微软雅黑" panose="020B0503020204020204" pitchFamily="34" charset="-122"/>
                <a:ea typeface="微软雅黑" panose="020B0503020204020204" pitchFamily="34" charset="-122"/>
              </a:rPr>
              <a:t>软件版本发布</a:t>
            </a:r>
            <a:endParaRPr lang="zh-CN" altLang="en-US" sz="1200">
              <a:latin typeface="微软雅黑" panose="020B0503020204020204" pitchFamily="34" charset="-122"/>
              <a:ea typeface="微软雅黑" panose="020B0503020204020204" pitchFamily="34" charset="-122"/>
            </a:endParaRPr>
          </a:p>
        </p:txBody>
      </p:sp>
      <p:sp>
        <p:nvSpPr>
          <p:cNvPr id="32" name="圆角矩形 31"/>
          <p:cNvSpPr/>
          <p:nvPr/>
        </p:nvSpPr>
        <p:spPr>
          <a:xfrm>
            <a:off x="1281430" y="2347595"/>
            <a:ext cx="199644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制定整车版本</a:t>
            </a:r>
            <a:endParaRPr lang="zh-CN" altLang="en-US" sz="1200">
              <a:latin typeface="微软雅黑" panose="020B0503020204020204" pitchFamily="34" charset="-122"/>
              <a:ea typeface="微软雅黑" panose="020B0503020204020204" pitchFamily="34" charset="-122"/>
            </a:endParaRPr>
          </a:p>
        </p:txBody>
      </p:sp>
      <p:sp>
        <p:nvSpPr>
          <p:cNvPr id="44" name="圆角矩形 43"/>
          <p:cNvSpPr/>
          <p:nvPr/>
        </p:nvSpPr>
        <p:spPr>
          <a:xfrm>
            <a:off x="3970655" y="1578610"/>
            <a:ext cx="170751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选择车型</a:t>
            </a:r>
            <a:endParaRPr lang="zh-CN" altLang="en-US" sz="1200">
              <a:latin typeface="微软雅黑" panose="020B0503020204020204" pitchFamily="34" charset="-122"/>
              <a:ea typeface="微软雅黑" panose="020B0503020204020204" pitchFamily="34" charset="-122"/>
            </a:endParaRPr>
          </a:p>
        </p:txBody>
      </p:sp>
      <p:sp>
        <p:nvSpPr>
          <p:cNvPr id="46" name="圆角矩形 45"/>
          <p:cNvSpPr/>
          <p:nvPr/>
        </p:nvSpPr>
        <p:spPr>
          <a:xfrm>
            <a:off x="3970020" y="2091690"/>
            <a:ext cx="170751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设定版本号</a:t>
            </a:r>
            <a:endParaRPr lang="zh-CN" altLang="en-US" sz="1200">
              <a:latin typeface="微软雅黑" panose="020B0503020204020204" pitchFamily="34" charset="-122"/>
              <a:ea typeface="微软雅黑" panose="020B0503020204020204" pitchFamily="34" charset="-122"/>
            </a:endParaRPr>
          </a:p>
        </p:txBody>
      </p:sp>
      <p:sp>
        <p:nvSpPr>
          <p:cNvPr id="47" name="圆角矩形 46"/>
          <p:cNvSpPr/>
          <p:nvPr/>
        </p:nvSpPr>
        <p:spPr>
          <a:xfrm>
            <a:off x="3970020" y="2604770"/>
            <a:ext cx="170751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添加描述</a:t>
            </a:r>
            <a:endParaRPr lang="zh-CN" altLang="en-US" sz="1200">
              <a:latin typeface="微软雅黑" panose="020B0503020204020204" pitchFamily="34" charset="-122"/>
              <a:ea typeface="微软雅黑" panose="020B0503020204020204" pitchFamily="34" charset="-122"/>
            </a:endParaRPr>
          </a:p>
        </p:txBody>
      </p:sp>
      <p:sp>
        <p:nvSpPr>
          <p:cNvPr id="48" name="圆角矩形 47"/>
          <p:cNvSpPr/>
          <p:nvPr/>
        </p:nvSpPr>
        <p:spPr>
          <a:xfrm>
            <a:off x="3970655" y="3117850"/>
            <a:ext cx="170751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选择各个软件的版本</a:t>
            </a:r>
            <a:endParaRPr lang="zh-CN" altLang="en-US" sz="1200">
              <a:latin typeface="微软雅黑" panose="020B0503020204020204" pitchFamily="34" charset="-122"/>
              <a:ea typeface="微软雅黑" panose="020B0503020204020204" pitchFamily="34" charset="-122"/>
            </a:endParaRPr>
          </a:p>
        </p:txBody>
      </p:sp>
      <p:cxnSp>
        <p:nvCxnSpPr>
          <p:cNvPr id="49" name="肘形连接符 48"/>
          <p:cNvCxnSpPr>
            <a:stCxn id="32" idx="3"/>
            <a:endCxn id="44" idx="1"/>
          </p:cNvCxnSpPr>
          <p:nvPr/>
        </p:nvCxnSpPr>
        <p:spPr>
          <a:xfrm flipV="1">
            <a:off x="3277870" y="1762125"/>
            <a:ext cx="692785" cy="768985"/>
          </a:xfrm>
          <a:prstGeom prst="bentConnector3">
            <a:avLst>
              <a:gd name="adj1" fmla="val 500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2" idx="3"/>
          </p:cNvCxnSpPr>
          <p:nvPr/>
        </p:nvCxnSpPr>
        <p:spPr>
          <a:xfrm flipV="1">
            <a:off x="3277870" y="2296160"/>
            <a:ext cx="692150" cy="234950"/>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肘形连接符 50"/>
          <p:cNvCxnSpPr>
            <a:endCxn id="47" idx="1"/>
          </p:cNvCxnSpPr>
          <p:nvPr/>
        </p:nvCxnSpPr>
        <p:spPr>
          <a:xfrm>
            <a:off x="3277870" y="2553970"/>
            <a:ext cx="692150" cy="234315"/>
          </a:xfrm>
          <a:prstGeom prst="bentConnector3">
            <a:avLst>
              <a:gd name="adj1" fmla="val 5009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32" idx="3"/>
            <a:endCxn id="48" idx="1"/>
          </p:cNvCxnSpPr>
          <p:nvPr/>
        </p:nvCxnSpPr>
        <p:spPr>
          <a:xfrm>
            <a:off x="3277870" y="2531110"/>
            <a:ext cx="692785" cy="770255"/>
          </a:xfrm>
          <a:prstGeom prst="bentConnector3">
            <a:avLst>
              <a:gd name="adj1" fmla="val 500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4" idx="2"/>
            <a:endCxn id="46" idx="0"/>
          </p:cNvCxnSpPr>
          <p:nvPr/>
        </p:nvCxnSpPr>
        <p:spPr>
          <a:xfrm flipH="1">
            <a:off x="4824095" y="1945005"/>
            <a:ext cx="635" cy="1466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2"/>
            <a:endCxn id="47" idx="0"/>
          </p:cNvCxnSpPr>
          <p:nvPr/>
        </p:nvCxnSpPr>
        <p:spPr>
          <a:xfrm>
            <a:off x="4824095" y="2458085"/>
            <a:ext cx="0" cy="1466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2"/>
            <a:endCxn id="48" idx="0"/>
          </p:cNvCxnSpPr>
          <p:nvPr/>
        </p:nvCxnSpPr>
        <p:spPr>
          <a:xfrm>
            <a:off x="4824095" y="2971165"/>
            <a:ext cx="635" cy="1466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1281430" y="3054350"/>
            <a:ext cx="199644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制定整车升级测试计划</a:t>
            </a:r>
            <a:endParaRPr lang="zh-CN" altLang="en-US" sz="1200">
              <a:latin typeface="微软雅黑" panose="020B0503020204020204" pitchFamily="34" charset="-122"/>
              <a:ea typeface="微软雅黑" panose="020B0503020204020204" pitchFamily="34" charset="-122"/>
            </a:endParaRPr>
          </a:p>
        </p:txBody>
      </p:sp>
      <p:sp>
        <p:nvSpPr>
          <p:cNvPr id="57" name="圆角矩形 56"/>
          <p:cNvSpPr/>
          <p:nvPr/>
        </p:nvSpPr>
        <p:spPr>
          <a:xfrm>
            <a:off x="1281430" y="3593465"/>
            <a:ext cx="1996440" cy="3663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整车版本内部测试</a:t>
            </a:r>
            <a:endParaRPr lang="zh-CN" altLang="en-US" sz="1200">
              <a:latin typeface="微软雅黑" panose="020B0503020204020204" pitchFamily="34" charset="-122"/>
              <a:ea typeface="微软雅黑" panose="020B0503020204020204" pitchFamily="34" charset="-122"/>
            </a:endParaRPr>
          </a:p>
        </p:txBody>
      </p:sp>
      <p:sp>
        <p:nvSpPr>
          <p:cNvPr id="58" name="圆角矩形 57"/>
          <p:cNvSpPr/>
          <p:nvPr/>
        </p:nvSpPr>
        <p:spPr>
          <a:xfrm>
            <a:off x="1281430" y="4272280"/>
            <a:ext cx="199644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小批量整车版本升级计划</a:t>
            </a:r>
            <a:endParaRPr lang="zh-CN" altLang="en-US" sz="1200">
              <a:latin typeface="微软雅黑" panose="020B0503020204020204" pitchFamily="34" charset="-122"/>
              <a:ea typeface="微软雅黑" panose="020B0503020204020204" pitchFamily="34" charset="-122"/>
            </a:endParaRPr>
          </a:p>
        </p:txBody>
      </p:sp>
      <p:sp>
        <p:nvSpPr>
          <p:cNvPr id="59" name="圆角矩形 58"/>
          <p:cNvSpPr/>
          <p:nvPr/>
        </p:nvSpPr>
        <p:spPr>
          <a:xfrm>
            <a:off x="1281430" y="5454650"/>
            <a:ext cx="199644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全面整车版本升级计划</a:t>
            </a:r>
            <a:endParaRPr lang="zh-CN" altLang="en-US" sz="1200">
              <a:latin typeface="微软雅黑" panose="020B0503020204020204" pitchFamily="34" charset="-122"/>
              <a:ea typeface="微软雅黑" panose="020B0503020204020204" pitchFamily="34" charset="-122"/>
            </a:endParaRPr>
          </a:p>
        </p:txBody>
      </p:sp>
      <p:sp>
        <p:nvSpPr>
          <p:cNvPr id="60" name="圆角矩形 59"/>
          <p:cNvSpPr/>
          <p:nvPr/>
        </p:nvSpPr>
        <p:spPr>
          <a:xfrm>
            <a:off x="1281430" y="4765675"/>
            <a:ext cx="1996440" cy="3663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小批量整车版本升级</a:t>
            </a:r>
            <a:endParaRPr lang="zh-CN" altLang="en-US" sz="1200">
              <a:latin typeface="微软雅黑" panose="020B0503020204020204" pitchFamily="34" charset="-122"/>
              <a:ea typeface="微软雅黑" panose="020B0503020204020204" pitchFamily="34" charset="-122"/>
            </a:endParaRPr>
          </a:p>
        </p:txBody>
      </p:sp>
      <p:cxnSp>
        <p:nvCxnSpPr>
          <p:cNvPr id="61" name="直接箭头连接符 60"/>
          <p:cNvCxnSpPr>
            <a:stCxn id="6" idx="2"/>
            <a:endCxn id="32" idx="0"/>
          </p:cNvCxnSpPr>
          <p:nvPr/>
        </p:nvCxnSpPr>
        <p:spPr>
          <a:xfrm>
            <a:off x="2279650" y="2059305"/>
            <a:ext cx="0" cy="288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2" idx="2"/>
            <a:endCxn id="56" idx="0"/>
          </p:cNvCxnSpPr>
          <p:nvPr/>
        </p:nvCxnSpPr>
        <p:spPr>
          <a:xfrm>
            <a:off x="2279650" y="2713990"/>
            <a:ext cx="0" cy="340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6" idx="2"/>
            <a:endCxn id="57" idx="0"/>
          </p:cNvCxnSpPr>
          <p:nvPr/>
        </p:nvCxnSpPr>
        <p:spPr>
          <a:xfrm>
            <a:off x="2279650" y="3408045"/>
            <a:ext cx="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7" idx="2"/>
            <a:endCxn id="58" idx="0"/>
          </p:cNvCxnSpPr>
          <p:nvPr/>
        </p:nvCxnSpPr>
        <p:spPr>
          <a:xfrm>
            <a:off x="2279650" y="3947160"/>
            <a:ext cx="0" cy="312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8" idx="2"/>
            <a:endCxn id="60" idx="0"/>
          </p:cNvCxnSpPr>
          <p:nvPr/>
        </p:nvCxnSpPr>
        <p:spPr>
          <a:xfrm>
            <a:off x="2279650" y="4625975"/>
            <a:ext cx="0" cy="12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1281430" y="5947410"/>
            <a:ext cx="1996440" cy="3663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全面整车版本升级</a:t>
            </a:r>
            <a:endParaRPr lang="zh-CN" altLang="en-US" sz="1200">
              <a:latin typeface="微软雅黑" panose="020B0503020204020204" pitchFamily="34" charset="-122"/>
              <a:ea typeface="微软雅黑" panose="020B0503020204020204" pitchFamily="34" charset="-122"/>
            </a:endParaRPr>
          </a:p>
        </p:txBody>
      </p:sp>
      <p:cxnSp>
        <p:nvCxnSpPr>
          <p:cNvPr id="67" name="直接箭头连接符 66"/>
          <p:cNvCxnSpPr>
            <a:stCxn id="60" idx="2"/>
            <a:endCxn id="59" idx="0"/>
          </p:cNvCxnSpPr>
          <p:nvPr/>
        </p:nvCxnSpPr>
        <p:spPr>
          <a:xfrm>
            <a:off x="2279650" y="5119370"/>
            <a:ext cx="0" cy="322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9" idx="2"/>
            <a:endCxn id="66" idx="0"/>
          </p:cNvCxnSpPr>
          <p:nvPr/>
        </p:nvCxnSpPr>
        <p:spPr>
          <a:xfrm>
            <a:off x="2279650" y="5808345"/>
            <a:ext cx="0" cy="126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6600825" y="1286510"/>
            <a:ext cx="5135880" cy="2306955"/>
          </a:xfrm>
          <a:prstGeom prst="rect">
            <a:avLst/>
          </a:prstGeom>
          <a:noFill/>
        </p:spPr>
        <p:txBody>
          <a:bodyPr wrap="none" rtlCol="0">
            <a:spAutoFit/>
          </a:bodyPr>
          <a:p>
            <a:pPr algn="l"/>
            <a:r>
              <a:rPr lang="zh-CN" altLang="en-US" sz="1200">
                <a:latin typeface="微软雅黑" panose="020B0503020204020204" pitchFamily="34" charset="-122"/>
                <a:ea typeface="微软雅黑" panose="020B0503020204020204" pitchFamily="34" charset="-122"/>
              </a:rPr>
              <a:t>对现有系统改造</a:t>
            </a:r>
            <a:endParaRPr lang="zh-CN" altLang="en-US" sz="1200">
              <a:latin typeface="微软雅黑" panose="020B0503020204020204" pitchFamily="34" charset="-122"/>
              <a:ea typeface="微软雅黑" panose="020B0503020204020204" pitchFamily="34" charset="-122"/>
            </a:endParaRPr>
          </a:p>
          <a:p>
            <a:pPr marL="685800" lvl="1" indent="-228600" algn="l">
              <a:buAutoNum type="arabicPeriod"/>
            </a:pPr>
            <a:r>
              <a:rPr lang="zh-CN" altLang="en-US" sz="1200">
                <a:latin typeface="微软雅黑" panose="020B0503020204020204" pitchFamily="34" charset="-122"/>
                <a:ea typeface="微软雅黑" panose="020B0503020204020204" pitchFamily="34" charset="-122"/>
              </a:rPr>
              <a:t>在软件管理部分，允许设定是否支持整车升级</a:t>
            </a:r>
            <a:endParaRPr lang="zh-CN" altLang="en-US" sz="1200">
              <a:latin typeface="微软雅黑" panose="020B0503020204020204" pitchFamily="34" charset="-122"/>
              <a:ea typeface="微软雅黑" panose="020B0503020204020204" pitchFamily="34" charset="-122"/>
            </a:endParaRPr>
          </a:p>
          <a:p>
            <a:pPr marL="685800" lvl="1" indent="-228600" algn="l">
              <a:buAutoNum type="arabicPeriod"/>
            </a:pPr>
            <a:r>
              <a:rPr lang="zh-CN" altLang="en-US" sz="1200">
                <a:latin typeface="微软雅黑" panose="020B0503020204020204" pitchFamily="34" charset="-122"/>
                <a:ea typeface="微软雅黑" panose="020B0503020204020204" pitchFamily="34" charset="-122"/>
              </a:rPr>
              <a:t>实现整车版本的定义和管理</a:t>
            </a:r>
            <a:endParaRPr lang="zh-CN" altLang="en-US" sz="1200">
              <a:latin typeface="微软雅黑" panose="020B0503020204020204" pitchFamily="34" charset="-122"/>
              <a:ea typeface="微软雅黑" panose="020B0503020204020204" pitchFamily="34" charset="-122"/>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新建整车版本，整车版本明细表</a:t>
            </a:r>
            <a:endParaRPr lang="zh-CN" altLang="en-US" sz="1200">
              <a:latin typeface="微软雅黑" panose="020B0503020204020204" pitchFamily="34" charset="-122"/>
              <a:ea typeface="微软雅黑" panose="020B0503020204020204" pitchFamily="34" charset="-122"/>
              <a:sym typeface="+mn-ea"/>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实现整车版本的定义功能</a:t>
            </a:r>
            <a:endParaRPr lang="zh-CN" altLang="en-US" sz="1200">
              <a:latin typeface="微软雅黑" panose="020B0503020204020204" pitchFamily="34" charset="-122"/>
              <a:ea typeface="微软雅黑" panose="020B0503020204020204" pitchFamily="34" charset="-122"/>
              <a:sym typeface="+mn-ea"/>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整车版本需要记录其测试状态</a:t>
            </a:r>
            <a:endParaRPr lang="zh-CN" altLang="en-US" sz="1200">
              <a:latin typeface="微软雅黑" panose="020B0503020204020204" pitchFamily="34" charset="-122"/>
              <a:ea typeface="微软雅黑" panose="020B0503020204020204" pitchFamily="34" charset="-122"/>
              <a:sym typeface="+mn-ea"/>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在整车版本制定时需要校验各个版本之间的依赖关系</a:t>
            </a:r>
            <a:endParaRPr lang="zh-CN" altLang="en-US" sz="1200">
              <a:latin typeface="微软雅黑" panose="020B0503020204020204" pitchFamily="34" charset="-122"/>
              <a:ea typeface="微软雅黑" panose="020B0503020204020204" pitchFamily="34" charset="-122"/>
              <a:sym typeface="+mn-ea"/>
            </a:endParaRPr>
          </a:p>
          <a:p>
            <a:pPr marL="685800" lvl="1" indent="-228600" algn="l">
              <a:buAutoNum type="arabicPeriod"/>
            </a:pPr>
            <a:r>
              <a:rPr lang="zh-CN" altLang="en-US" sz="1200">
                <a:latin typeface="微软雅黑" panose="020B0503020204020204" pitchFamily="34" charset="-122"/>
                <a:ea typeface="微软雅黑" panose="020B0503020204020204" pitchFamily="34" charset="-122"/>
                <a:sym typeface="+mn-ea"/>
              </a:rPr>
              <a:t>实现整车升级计划的管理</a:t>
            </a:r>
            <a:endParaRPr lang="zh-CN" altLang="en-US" sz="1200">
              <a:latin typeface="微软雅黑" panose="020B0503020204020204" pitchFamily="34" charset="-122"/>
              <a:ea typeface="微软雅黑" panose="020B0503020204020204" pitchFamily="34" charset="-122"/>
              <a:sym typeface="+mn-ea"/>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支持内部测试，小批量测试，全面升级三种整车升级计划</a:t>
            </a:r>
            <a:endParaRPr lang="zh-CN" altLang="en-US" sz="1200">
              <a:latin typeface="微软雅黑" panose="020B0503020204020204" pitchFamily="34" charset="-122"/>
              <a:ea typeface="微软雅黑" panose="020B0503020204020204" pitchFamily="34" charset="-122"/>
              <a:sym typeface="+mn-ea"/>
            </a:endParaRPr>
          </a:p>
          <a:p>
            <a:pPr marL="1143000" lvl="2" indent="-228600" algn="l">
              <a:buAutoNum type="arabicPeriod"/>
            </a:pPr>
            <a:r>
              <a:rPr lang="zh-CN" altLang="en-US" sz="1200">
                <a:latin typeface="微软雅黑" panose="020B0503020204020204" pitchFamily="34" charset="-122"/>
                <a:ea typeface="微软雅黑" panose="020B0503020204020204" pitchFamily="34" charset="-122"/>
                <a:sym typeface="+mn-ea"/>
              </a:rPr>
              <a:t>不同的升级计划需要指定不同性质的车辆</a:t>
            </a:r>
            <a:endParaRPr lang="zh-CN" altLang="en-US" sz="1200">
              <a:latin typeface="微软雅黑" panose="020B0503020204020204" pitchFamily="34" charset="-122"/>
              <a:ea typeface="微软雅黑" panose="020B0503020204020204" pitchFamily="34" charset="-122"/>
            </a:endParaRPr>
          </a:p>
          <a:p>
            <a:pPr marL="685800" lvl="1" indent="-228600" algn="l">
              <a:buAutoNum type="arabicPeriod"/>
            </a:pPr>
            <a:endParaRPr lang="zh-CN" altLang="en-US" sz="1200">
              <a:latin typeface="微软雅黑" panose="020B0503020204020204" pitchFamily="34" charset="-122"/>
              <a:ea typeface="微软雅黑" panose="020B0503020204020204" pitchFamily="34" charset="-122"/>
            </a:endParaRPr>
          </a:p>
          <a:p>
            <a:pPr marL="685800" lvl="1" indent="-228600"/>
            <a:endParaRPr lang="zh-CN" altLang="en-US" sz="1200">
              <a:latin typeface="微软雅黑" panose="020B0503020204020204" pitchFamily="34" charset="-122"/>
              <a:ea typeface="微软雅黑" panose="020B0503020204020204" pitchFamily="34" charset="-122"/>
            </a:endParaRPr>
          </a:p>
        </p:txBody>
      </p:sp>
      <p:sp>
        <p:nvSpPr>
          <p:cNvPr id="70" name="文本框 69"/>
          <p:cNvSpPr txBox="1"/>
          <p:nvPr/>
        </p:nvSpPr>
        <p:spPr>
          <a:xfrm>
            <a:off x="6600825" y="3356610"/>
            <a:ext cx="5669280" cy="3046095"/>
          </a:xfrm>
          <a:prstGeom prst="rect">
            <a:avLst/>
          </a:prstGeom>
          <a:noFill/>
        </p:spPr>
        <p:txBody>
          <a:bodyPr wrap="none" rtlCol="0">
            <a:spAutoFit/>
          </a:bodyPr>
          <a:p>
            <a:pPr algn="l"/>
            <a:r>
              <a:rPr lang="zh-CN" altLang="en-US" sz="1200">
                <a:latin typeface="微软雅黑" panose="020B0503020204020204" pitchFamily="34" charset="-122"/>
                <a:ea typeface="微软雅黑" panose="020B0503020204020204" pitchFamily="34" charset="-122"/>
              </a:rPr>
              <a:t>配置检查：</a:t>
            </a:r>
            <a:endParaRPr lang="zh-CN" altLang="en-US" sz="1200">
              <a:latin typeface="微软雅黑" panose="020B0503020204020204" pitchFamily="34" charset="-122"/>
              <a:ea typeface="微软雅黑" panose="020B0503020204020204" pitchFamily="34" charset="-122"/>
            </a:endParaRPr>
          </a:p>
          <a:p>
            <a:pPr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可升级的软件清单，包含整车升级的软件清单和非整车升级的软件清单</a:t>
            </a:r>
            <a:r>
              <a:rPr lang="en-US" altLang="zh-CN" sz="1200">
                <a:latin typeface="微软雅黑" panose="020B0503020204020204" pitchFamily="34" charset="-122"/>
                <a:ea typeface="微软雅黑" panose="020B0503020204020204" pitchFamily="34" charset="-122"/>
              </a:rPr>
              <a:t>	</a:t>
            </a:r>
            <a:endParaRPr lang="en-US" altLang="zh-CN" sz="1200">
              <a:latin typeface="微软雅黑" panose="020B0503020204020204" pitchFamily="34" charset="-122"/>
              <a:ea typeface="微软雅黑" panose="020B0503020204020204" pitchFamily="34" charset="-122"/>
            </a:endParaRPr>
          </a:p>
          <a:p>
            <a:pPr algn="l"/>
            <a:endParaRPr lang="en-US" altLang="zh-CN" sz="1200">
              <a:latin typeface="微软雅黑" panose="020B0503020204020204" pitchFamily="34" charset="-122"/>
              <a:ea typeface="微软雅黑" panose="020B0503020204020204" pitchFamily="34" charset="-122"/>
            </a:endParaRPr>
          </a:p>
          <a:p>
            <a:pPr algn="l"/>
            <a:r>
              <a:rPr lang="zh-CN" altLang="en-US" sz="1200">
                <a:latin typeface="微软雅黑" panose="020B0503020204020204" pitchFamily="34" charset="-122"/>
                <a:ea typeface="微软雅黑" panose="020B0503020204020204" pitchFamily="34" charset="-122"/>
              </a:rPr>
              <a:t>升级检查：</a:t>
            </a:r>
            <a:endParaRPr lang="zh-CN" altLang="en-US" sz="1200">
              <a:latin typeface="微软雅黑" panose="020B0503020204020204" pitchFamily="34" charset="-122"/>
              <a:ea typeface="微软雅黑" panose="020B0503020204020204" pitchFamily="34" charset="-122"/>
            </a:endParaRPr>
          </a:p>
          <a:p>
            <a:pPr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整车升级检查</a:t>
            </a:r>
            <a:endParaRPr lang="zh-CN" altLang="en-US" sz="1200">
              <a:latin typeface="微软雅黑" panose="020B0503020204020204" pitchFamily="34" charset="-122"/>
              <a:ea typeface="微软雅黑" panose="020B0503020204020204" pitchFamily="34" charset="-122"/>
            </a:endParaRPr>
          </a:p>
          <a:p>
            <a:pPr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非整车升级检查</a:t>
            </a:r>
            <a:endParaRPr lang="zh-CN" altLang="en-US" sz="1200">
              <a:latin typeface="微软雅黑" panose="020B0503020204020204" pitchFamily="34" charset="-122"/>
              <a:ea typeface="微软雅黑" panose="020B0503020204020204" pitchFamily="34" charset="-122"/>
            </a:endParaRPr>
          </a:p>
          <a:p>
            <a:pPr algn="l"/>
            <a:endParaRPr lang="zh-CN" altLang="en-US" sz="1200">
              <a:latin typeface="微软雅黑" panose="020B0503020204020204" pitchFamily="34" charset="-122"/>
              <a:ea typeface="微软雅黑" panose="020B0503020204020204" pitchFamily="34" charset="-122"/>
            </a:endParaRPr>
          </a:p>
          <a:p>
            <a:pPr algn="l"/>
            <a:r>
              <a:rPr lang="zh-CN" altLang="en-US" sz="1200">
                <a:latin typeface="微软雅黑" panose="020B0503020204020204" pitchFamily="34" charset="-122"/>
                <a:ea typeface="微软雅黑" panose="020B0503020204020204" pitchFamily="34" charset="-122"/>
              </a:rPr>
              <a:t>整车升级版本检查：</a:t>
            </a:r>
            <a:endParaRPr lang="zh-CN" altLang="en-US" sz="1200">
              <a:latin typeface="微软雅黑" panose="020B0503020204020204" pitchFamily="34" charset="-122"/>
              <a:ea typeface="微软雅黑" panose="020B0503020204020204" pitchFamily="34" charset="-122"/>
            </a:endParaRPr>
          </a:p>
          <a:p>
            <a:pPr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参数：</a:t>
            </a:r>
            <a:endParaRPr lang="zh-CN" altLang="en-US" sz="1200">
              <a:latin typeface="微软雅黑" panose="020B0503020204020204" pitchFamily="34" charset="-122"/>
              <a:ea typeface="微软雅黑" panose="020B0503020204020204" pitchFamily="34" charset="-122"/>
            </a:endParaRPr>
          </a:p>
          <a:p>
            <a:pPr lvl="1"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版本类型：整车版本</a:t>
            </a:r>
            <a:endParaRPr lang="zh-CN" altLang="en-US" sz="1200">
              <a:latin typeface="微软雅黑" panose="020B0503020204020204" pitchFamily="34" charset="-122"/>
              <a:ea typeface="微软雅黑" panose="020B0503020204020204" pitchFamily="34" charset="-122"/>
            </a:endParaRPr>
          </a:p>
          <a:p>
            <a:pPr lvl="1"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整车版本号：</a:t>
            </a:r>
            <a:r>
              <a:rPr lang="en-US" altLang="zh-CN" sz="1200">
                <a:latin typeface="微软雅黑" panose="020B0503020204020204" pitchFamily="34" charset="-122"/>
                <a:ea typeface="微软雅黑" panose="020B0503020204020204" pitchFamily="34" charset="-122"/>
              </a:rPr>
              <a:t>v0.3</a:t>
            </a:r>
            <a:endParaRPr lang="en-US" altLang="zh-CN" sz="1200">
              <a:latin typeface="微软雅黑" panose="020B0503020204020204" pitchFamily="34" charset="-122"/>
              <a:ea typeface="微软雅黑" panose="020B0503020204020204" pitchFamily="34" charset="-122"/>
            </a:endParaRPr>
          </a:p>
          <a:p>
            <a:pPr lvl="1"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本地版本清单：</a:t>
            </a:r>
            <a:endParaRPr lang="zh-CN" altLang="en-US" sz="1200">
              <a:latin typeface="微软雅黑" panose="020B0503020204020204" pitchFamily="34" charset="-122"/>
              <a:ea typeface="微软雅黑" panose="020B0503020204020204" pitchFamily="34" charset="-122"/>
            </a:endParaRPr>
          </a:p>
          <a:p>
            <a:pPr lvl="1" algn="l"/>
            <a:r>
              <a:rPr lang="zh-CN" altLang="en-US" sz="1200">
                <a:latin typeface="微软雅黑" panose="020B0503020204020204" pitchFamily="34" charset="-122"/>
                <a:ea typeface="微软雅黑" panose="020B0503020204020204" pitchFamily="34" charset="-122"/>
              </a:rPr>
              <a:t>处理逻辑：</a:t>
            </a:r>
            <a:endParaRPr lang="zh-CN" altLang="en-US" sz="1200">
              <a:latin typeface="微软雅黑" panose="020B0503020204020204" pitchFamily="34" charset="-122"/>
              <a:ea typeface="微软雅黑" panose="020B0503020204020204" pitchFamily="34" charset="-122"/>
            </a:endParaRPr>
          </a:p>
          <a:p>
            <a:pPr lvl="1"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如果有新版本，返回差异的软件版本清单，以及新的整车版本号</a:t>
            </a:r>
            <a:endParaRPr lang="zh-CN" altLang="en-US" sz="1200">
              <a:latin typeface="微软雅黑" panose="020B0503020204020204" pitchFamily="34" charset="-122"/>
              <a:ea typeface="微软雅黑" panose="020B0503020204020204" pitchFamily="34" charset="-122"/>
            </a:endParaRPr>
          </a:p>
          <a:p>
            <a:pPr lvl="1" algn="l"/>
            <a:r>
              <a:rPr lang="en-US" altLang="zh-CN" sz="1200">
                <a:latin typeface="微软雅黑" panose="020B0503020204020204" pitchFamily="34" charset="-122"/>
                <a:ea typeface="微软雅黑" panose="020B0503020204020204" pitchFamily="34" charset="-122"/>
              </a:rPr>
              <a:t>	......</a:t>
            </a:r>
            <a:endParaRPr lang="en-US" altLang="zh-CN" sz="1200">
              <a:latin typeface="微软雅黑" panose="020B0503020204020204" pitchFamily="34" charset="-122"/>
              <a:ea typeface="微软雅黑" panose="020B0503020204020204" pitchFamily="34" charset="-122"/>
            </a:endParaRPr>
          </a:p>
          <a:p>
            <a:pPr algn="l"/>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如果没有新版本，返回相同版本下的端云差异的软件版本</a:t>
            </a:r>
            <a:endParaRPr lang="zh-CN" altLang="en-US" sz="1200">
              <a:latin typeface="微软雅黑" panose="020B0503020204020204" pitchFamily="34" charset="-122"/>
              <a:ea typeface="微软雅黑" panose="020B0503020204020204" pitchFamily="34" charset="-122"/>
            </a:endParaRPr>
          </a:p>
        </p:txBody>
      </p:sp>
      <p:sp>
        <p:nvSpPr>
          <p:cNvPr id="5" name="文本框 4"/>
          <p:cNvSpPr txBox="1"/>
          <p:nvPr/>
        </p:nvSpPr>
        <p:spPr>
          <a:xfrm>
            <a:off x="3698240" y="4486910"/>
            <a:ext cx="3061970" cy="9531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rPr>
              <a:t>界面：</a:t>
            </a:r>
            <a:endParaRPr lang="zh-CN" altLang="en-US" sz="1400">
              <a:latin typeface="微软雅黑" panose="020B0503020204020204" pitchFamily="34" charset="-122"/>
              <a:ea typeface="微软雅黑" panose="020B0503020204020204" pitchFamily="34" charset="-122"/>
            </a:endParaRPr>
          </a:p>
          <a:p>
            <a:pPr lvl="1"/>
            <a:r>
              <a:rPr lang="zh-CN" altLang="en-US" sz="1400">
                <a:latin typeface="微软雅黑" panose="020B0503020204020204" pitchFamily="34" charset="-122"/>
                <a:ea typeface="微软雅黑" panose="020B0503020204020204" pitchFamily="34" charset="-122"/>
              </a:rPr>
              <a:t>整车版本：</a:t>
            </a:r>
            <a:r>
              <a:rPr lang="en-US" altLang="zh-CN" sz="1400">
                <a:latin typeface="微软雅黑" panose="020B0503020204020204" pitchFamily="34" charset="-122"/>
                <a:ea typeface="微软雅黑" panose="020B0503020204020204" pitchFamily="34" charset="-122"/>
              </a:rPr>
              <a:t>v0.1 </a:t>
            </a:r>
            <a:r>
              <a:rPr lang="zh-CN" altLang="en-US" sz="1400" u="sng">
                <a:solidFill>
                  <a:srgbClr val="00B0F0"/>
                </a:solidFill>
                <a:latin typeface="微软雅黑" panose="020B0503020204020204" pitchFamily="34" charset="-122"/>
                <a:ea typeface="微软雅黑" panose="020B0503020204020204" pitchFamily="34" charset="-122"/>
              </a:rPr>
              <a:t>检查更新</a:t>
            </a:r>
            <a:endParaRPr lang="zh-CN" altLang="en-US" sz="1400" u="sng">
              <a:solidFill>
                <a:srgbClr val="00B0F0"/>
              </a:solidFill>
              <a:latin typeface="微软雅黑" panose="020B0503020204020204" pitchFamily="34" charset="-122"/>
              <a:ea typeface="微软雅黑" panose="020B0503020204020204" pitchFamily="34" charset="-122"/>
            </a:endParaRPr>
          </a:p>
          <a:p>
            <a:pPr lvl="1"/>
            <a:r>
              <a:rPr lang="zh-CN" altLang="en-US" sz="1400">
                <a:solidFill>
                  <a:schemeClr val="tx1"/>
                </a:solidFill>
                <a:latin typeface="微软雅黑" panose="020B0503020204020204" pitchFamily="34" charset="-122"/>
                <a:ea typeface="微软雅黑" panose="020B0503020204020204" pitchFamily="34" charset="-122"/>
              </a:rPr>
              <a:t>自动驾驶</a:t>
            </a:r>
            <a:r>
              <a:rPr lang="en-US" altLang="zh-CN" sz="1400">
                <a:solidFill>
                  <a:schemeClr val="tx1"/>
                </a:solidFill>
                <a:latin typeface="微软雅黑" panose="020B0503020204020204" pitchFamily="34" charset="-122"/>
                <a:ea typeface="微软雅黑" panose="020B0503020204020204" pitchFamily="34" charset="-122"/>
              </a:rPr>
              <a:t>:</a:t>
            </a:r>
            <a:r>
              <a:rPr lang="zh-CN" altLang="en-US" sz="1400">
                <a:solidFill>
                  <a:schemeClr val="tx1"/>
                </a:solidFill>
                <a:latin typeface="微软雅黑" panose="020B0503020204020204" pitchFamily="34" charset="-122"/>
                <a:ea typeface="微软雅黑" panose="020B0503020204020204" pitchFamily="34" charset="-122"/>
              </a:rPr>
              <a:t>版本</a:t>
            </a:r>
            <a:r>
              <a:rPr lang="en-US" altLang="zh-CN" sz="1400">
                <a:solidFill>
                  <a:schemeClr val="tx1"/>
                </a:solidFill>
                <a:latin typeface="微软雅黑" panose="020B0503020204020204" pitchFamily="34" charset="-122"/>
                <a:ea typeface="微软雅黑" panose="020B0503020204020204" pitchFamily="34" charset="-122"/>
              </a:rPr>
              <a:t>   v.5 </a:t>
            </a:r>
            <a:r>
              <a:rPr lang="zh-CN" altLang="en-US" sz="1400" u="sng">
                <a:solidFill>
                  <a:srgbClr val="00B0F0"/>
                </a:solidFill>
                <a:latin typeface="微软雅黑" panose="020B0503020204020204" pitchFamily="34" charset="-122"/>
                <a:ea typeface="微软雅黑" panose="020B0503020204020204" pitchFamily="34" charset="-122"/>
              </a:rPr>
              <a:t>检查更新</a:t>
            </a:r>
            <a:endParaRPr lang="zh-CN" altLang="en-US" sz="1400" u="sng">
              <a:solidFill>
                <a:srgbClr val="00B0F0"/>
              </a:solidFill>
              <a:latin typeface="微软雅黑" panose="020B0503020204020204" pitchFamily="34" charset="-122"/>
              <a:ea typeface="微软雅黑" panose="020B0503020204020204" pitchFamily="34" charset="-122"/>
            </a:endParaRPr>
          </a:p>
          <a:p>
            <a:pPr lvl="1"/>
            <a:r>
              <a:rPr lang="zh-CN" altLang="en-US" sz="1400">
                <a:solidFill>
                  <a:schemeClr val="tx1"/>
                </a:solidFill>
                <a:latin typeface="微软雅黑" panose="020B0503020204020204" pitchFamily="34" charset="-122"/>
                <a:ea typeface="微软雅黑" panose="020B0503020204020204" pitchFamily="34" charset="-122"/>
              </a:rPr>
              <a:t>地图版本：</a:t>
            </a:r>
            <a:r>
              <a:rPr lang="en-US" altLang="zh-CN" sz="1400">
                <a:solidFill>
                  <a:schemeClr val="tx1"/>
                </a:solidFill>
                <a:latin typeface="微软雅黑" panose="020B0503020204020204" pitchFamily="34" charset="-122"/>
                <a:ea typeface="微软雅黑" panose="020B0503020204020204" pitchFamily="34" charset="-122"/>
              </a:rPr>
              <a:t>v.8 </a:t>
            </a:r>
            <a:r>
              <a:rPr lang="zh-CN" altLang="en-US" sz="1400" u="sng">
                <a:solidFill>
                  <a:srgbClr val="00B0F0"/>
                </a:solidFill>
                <a:latin typeface="微软雅黑" panose="020B0503020204020204" pitchFamily="34" charset="-122"/>
                <a:ea typeface="微软雅黑" panose="020B0503020204020204" pitchFamily="34" charset="-122"/>
              </a:rPr>
              <a:t>检查更新</a:t>
            </a:r>
            <a:endParaRPr lang="zh-CN" altLang="en-US" sz="1400" u="sng">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问题澄清</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业务需求</a:t>
            </a:r>
            <a:endParaRPr lang="zh-CN" altLang="en-US" dirty="0"/>
          </a:p>
        </p:txBody>
      </p:sp>
      <p:sp>
        <p:nvSpPr>
          <p:cNvPr id="44" name="文本框 43"/>
          <p:cNvSpPr txBox="1"/>
          <p:nvPr/>
        </p:nvSpPr>
        <p:spPr>
          <a:xfrm>
            <a:off x="734695" y="1422400"/>
            <a:ext cx="9724390" cy="3415030"/>
          </a:xfrm>
          <a:prstGeom prst="rect">
            <a:avLst/>
          </a:prstGeom>
          <a:noFill/>
        </p:spPr>
        <p:txBody>
          <a:bodyPr wrap="square" rtlCol="0">
            <a:spAutoFit/>
          </a:bodyPr>
          <a:p>
            <a:pPr marL="228600" indent="-228600">
              <a:buAutoNum type="arabicPeriod"/>
            </a:pPr>
            <a:r>
              <a:rPr lang="zh-CN" altLang="en-US" sz="1200">
                <a:latin typeface="微软雅黑" panose="020B0503020204020204" pitchFamily="34" charset="-122"/>
                <a:ea typeface="微软雅黑" panose="020B0503020204020204" pitchFamily="34" charset="-122"/>
              </a:rPr>
              <a:t>升级计划的目的</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升级计划时为了使一项新的升级发生在可控的范围内，让群体分批升级，逐步扩大升级范围</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避免大批量的升级带来对系统的压力</a:t>
            </a:r>
            <a:endParaRPr lang="zh-CN" altLang="en-US" sz="1200">
              <a:latin typeface="微软雅黑" panose="020B0503020204020204" pitchFamily="34" charset="-122"/>
              <a:ea typeface="微软雅黑" panose="020B0503020204020204" pitchFamily="34" charset="-122"/>
            </a:endParaRPr>
          </a:p>
          <a:p>
            <a:pPr marL="228600" indent="-228600">
              <a:buAutoNum type="arabicPeriod"/>
            </a:pPr>
            <a:r>
              <a:rPr lang="zh-CN" altLang="en-US" sz="1200">
                <a:latin typeface="微软雅黑" panose="020B0503020204020204" pitchFamily="34" charset="-122"/>
                <a:ea typeface="微软雅黑" panose="020B0503020204020204" pitchFamily="34" charset="-122"/>
              </a:rPr>
              <a:t>车辆升级的权益</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免费升级的</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已购买的升级服务</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赠送的免费升级</a:t>
            </a:r>
            <a:endParaRPr lang="zh-CN" altLang="en-US" sz="1200">
              <a:latin typeface="微软雅黑" panose="020B0503020204020204" pitchFamily="34" charset="-122"/>
              <a:ea typeface="微软雅黑" panose="020B0503020204020204" pitchFamily="34" charset="-122"/>
            </a:endParaRPr>
          </a:p>
          <a:p>
            <a:pPr marL="228600" indent="-228600">
              <a:buAutoNum type="arabicPeriod"/>
            </a:pPr>
            <a:r>
              <a:rPr lang="zh-CN" altLang="en-US" sz="1200">
                <a:latin typeface="微软雅黑" panose="020B0503020204020204" pitchFamily="34" charset="-122"/>
                <a:ea typeface="微软雅黑" panose="020B0503020204020204" pitchFamily="34" charset="-122"/>
              </a:rPr>
              <a:t>过往车辆升级，即错过了升级计划后的车辆升级</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只有在下一次升级计划中升级</a:t>
            </a:r>
            <a:endParaRPr lang="zh-CN" altLang="en-US" sz="1200">
              <a:latin typeface="微软雅黑" panose="020B0503020204020204" pitchFamily="34" charset="-122"/>
              <a:ea typeface="微软雅黑" panose="020B0503020204020204" pitchFamily="34" charset="-122"/>
            </a:endParaRPr>
          </a:p>
          <a:p>
            <a:pPr marL="1143000" lvl="2" indent="-228600">
              <a:buAutoNum type="arabicPeriod"/>
            </a:pPr>
            <a:r>
              <a:rPr lang="zh-CN" altLang="en-US" sz="1200">
                <a:latin typeface="微软雅黑" panose="020B0503020204020204" pitchFamily="34" charset="-122"/>
                <a:ea typeface="微软雅黑" panose="020B0503020204020204" pitchFamily="34" charset="-122"/>
              </a:rPr>
              <a:t>下一次正常的升级计划</a:t>
            </a:r>
            <a:endParaRPr lang="zh-CN" altLang="en-US" sz="1200">
              <a:latin typeface="微软雅黑" panose="020B0503020204020204" pitchFamily="34" charset="-122"/>
              <a:ea typeface="微软雅黑" panose="020B0503020204020204" pitchFamily="34" charset="-122"/>
            </a:endParaRPr>
          </a:p>
          <a:p>
            <a:pPr marL="1143000" lvl="2" indent="-228600">
              <a:buAutoNum type="arabicPeriod"/>
            </a:pPr>
            <a:r>
              <a:rPr lang="zh-CN" altLang="en-US" sz="1200">
                <a:latin typeface="微软雅黑" panose="020B0503020204020204" pitchFamily="34" charset="-122"/>
                <a:ea typeface="微软雅黑" panose="020B0503020204020204" pitchFamily="34" charset="-122"/>
              </a:rPr>
              <a:t>下一次运维制定的有针对性的升级计划</a:t>
            </a:r>
            <a:endParaRPr lang="zh-CN" altLang="en-US" sz="1200">
              <a:latin typeface="微软雅黑" panose="020B0503020204020204" pitchFamily="34" charset="-122"/>
              <a:ea typeface="微软雅黑" panose="020B0503020204020204" pitchFamily="34" charset="-122"/>
            </a:endParaRPr>
          </a:p>
          <a:p>
            <a:pPr marL="228600" indent="-228600">
              <a:buAutoNum type="arabicPeriod"/>
            </a:pPr>
            <a:r>
              <a:rPr lang="zh-CN" altLang="en-US" sz="1200">
                <a:latin typeface="微软雅黑" panose="020B0503020204020204" pitchFamily="34" charset="-122"/>
                <a:ea typeface="微软雅黑" panose="020B0503020204020204" pitchFamily="34" charset="-122"/>
              </a:rPr>
              <a:t>能检测到新版本的前提</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车辆必须处于一个有效的升级计划中</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被检测到的新的软件版本必须处于一个有效的升级计划中</a:t>
            </a:r>
            <a:endParaRPr lang="zh-CN" altLang="en-US" sz="1200">
              <a:latin typeface="微软雅黑" panose="020B0503020204020204" pitchFamily="34" charset="-122"/>
              <a:ea typeface="微软雅黑" panose="020B0503020204020204" pitchFamily="34" charset="-122"/>
            </a:endParaRPr>
          </a:p>
          <a:p>
            <a:pPr marL="228600" lvl="0" indent="-228600">
              <a:buAutoNum type="arabicPeriod"/>
            </a:pPr>
            <a:r>
              <a:rPr lang="zh-CN" altLang="en-US" sz="1200">
                <a:latin typeface="微软雅黑" panose="020B0503020204020204" pitchFamily="34" charset="-122"/>
                <a:ea typeface="微软雅黑" panose="020B0503020204020204" pitchFamily="34" charset="-122"/>
              </a:rPr>
              <a:t>工厂阶段的升级</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不应该要求处于一个升级计划中</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无需交互确认</a:t>
            </a:r>
            <a:endParaRPr lang="zh-CN" altLang="en-US" sz="1200">
              <a:latin typeface="微软雅黑" panose="020B0503020204020204" pitchFamily="34" charset="-122"/>
              <a:ea typeface="微软雅黑" panose="020B0503020204020204" pitchFamily="34" charset="-122"/>
            </a:endParaRPr>
          </a:p>
          <a:p>
            <a:pPr marL="228600" indent="-228600"/>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zh-CN" dirty="0"/>
              <a:t>配置同软件之间的关系</a:t>
            </a:r>
            <a:endParaRPr lang="zh-CN" altLang="zh-CN"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业务需求</a:t>
            </a:r>
            <a:endParaRPr lang="zh-CN" altLang="en-US" dirty="0"/>
          </a:p>
        </p:txBody>
      </p:sp>
      <p:pic>
        <p:nvPicPr>
          <p:cNvPr id="9" name="图片 8"/>
          <p:cNvPicPr>
            <a:picLocks noChangeAspect="1"/>
          </p:cNvPicPr>
          <p:nvPr/>
        </p:nvPicPr>
        <p:blipFill>
          <a:blip r:embed="rId1"/>
          <a:stretch>
            <a:fillRect/>
          </a:stretch>
        </p:blipFill>
        <p:spPr>
          <a:xfrm>
            <a:off x="155575" y="1028700"/>
            <a:ext cx="9523095" cy="5009515"/>
          </a:xfrm>
          <a:prstGeom prst="rect">
            <a:avLst/>
          </a:prstGeom>
        </p:spPr>
      </p:pic>
      <p:sp>
        <p:nvSpPr>
          <p:cNvPr id="10" name="圆角矩形 9"/>
          <p:cNvSpPr/>
          <p:nvPr/>
        </p:nvSpPr>
        <p:spPr>
          <a:xfrm>
            <a:off x="3902710" y="1680210"/>
            <a:ext cx="2804160" cy="509905"/>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t" anchorCtr="0"/>
          <a:p>
            <a:pPr algn="ctr"/>
            <a:r>
              <a:rPr lang="zh-CN" altLang="zh-CN" sz="1200">
                <a:latin typeface="微软雅黑" panose="020B0503020204020204" pitchFamily="34" charset="-122"/>
                <a:ea typeface="微软雅黑" panose="020B0503020204020204" pitchFamily="34" charset="-122"/>
              </a:rPr>
              <a:t>车型</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固件清单</a:t>
            </a:r>
            <a:endParaRPr lang="zh-CN" altLang="en-US" sz="1200">
              <a:latin typeface="微软雅黑" panose="020B0503020204020204" pitchFamily="34" charset="-122"/>
              <a:ea typeface="微软雅黑" panose="020B0503020204020204" pitchFamily="34" charset="-122"/>
            </a:endParaRPr>
          </a:p>
          <a:p>
            <a:pPr algn="ctr"/>
            <a:r>
              <a:rPr lang="zh-CN" altLang="zh-CN" sz="1200">
                <a:latin typeface="微软雅黑" panose="020B0503020204020204" pitchFamily="34" charset="-122"/>
                <a:ea typeface="微软雅黑" panose="020B0503020204020204" pitchFamily="34" charset="-122"/>
              </a:rPr>
              <a:t>所属分类，</a:t>
            </a:r>
            <a:r>
              <a:rPr lang="en-US" altLang="zh-CN" sz="1200">
                <a:latin typeface="微软雅黑" panose="020B0503020204020204" pitchFamily="34" charset="-122"/>
                <a:ea typeface="微软雅黑" panose="020B0503020204020204" pitchFamily="34" charset="-122"/>
              </a:rPr>
              <a:t>ECUID, </a:t>
            </a:r>
            <a:r>
              <a:rPr lang="zh-CN" altLang="en-US" sz="1200">
                <a:latin typeface="微软雅黑" panose="020B0503020204020204" pitchFamily="34" charset="-122"/>
                <a:ea typeface="微软雅黑" panose="020B0503020204020204" pitchFamily="34" charset="-122"/>
              </a:rPr>
              <a:t>诊断</a:t>
            </a:r>
            <a:r>
              <a:rPr lang="en-US" altLang="zh-CN" sz="1200">
                <a:latin typeface="微软雅黑" panose="020B0503020204020204" pitchFamily="34" charset="-122"/>
                <a:ea typeface="微软雅黑" panose="020B0503020204020204" pitchFamily="34" charset="-122"/>
              </a:rPr>
              <a:t>ID</a:t>
            </a:r>
            <a:r>
              <a:rPr lang="zh-CN" altLang="en-US" sz="1200">
                <a:latin typeface="微软雅黑" panose="020B0503020204020204" pitchFamily="34" charset="-122"/>
                <a:ea typeface="微软雅黑" panose="020B0503020204020204" pitchFamily="34" charset="-122"/>
              </a:rPr>
              <a:t>，固件</a:t>
            </a:r>
            <a:r>
              <a:rPr lang="en-US" altLang="zh-CN" sz="1200">
                <a:latin typeface="微软雅黑" panose="020B0503020204020204" pitchFamily="34" charset="-122"/>
                <a:ea typeface="微软雅黑" panose="020B0503020204020204" pitchFamily="34" charset="-122"/>
              </a:rPr>
              <a:t>ID</a:t>
            </a:r>
            <a:endParaRPr lang="en-US" altLang="zh-CN" sz="1200">
              <a:latin typeface="微软雅黑" panose="020B0503020204020204" pitchFamily="34" charset="-122"/>
              <a:ea typeface="微软雅黑" panose="020B0503020204020204" pitchFamily="34" charset="-122"/>
            </a:endParaRPr>
          </a:p>
        </p:txBody>
      </p:sp>
      <p:cxnSp>
        <p:nvCxnSpPr>
          <p:cNvPr id="11" name="肘形连接符 10"/>
          <p:cNvCxnSpPr>
            <a:stCxn id="10" idx="3"/>
          </p:cNvCxnSpPr>
          <p:nvPr/>
        </p:nvCxnSpPr>
        <p:spPr>
          <a:xfrm>
            <a:off x="6706870" y="1935480"/>
            <a:ext cx="196850" cy="5029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09110" y="1028700"/>
            <a:ext cx="1325880" cy="368300"/>
          </a:xfrm>
          <a:prstGeom prst="rect">
            <a:avLst/>
          </a:prstGeom>
          <a:noFill/>
        </p:spPr>
        <p:txBody>
          <a:bodyPr wrap="none" rtlCol="0">
            <a:spAutoFit/>
          </a:bodyPr>
          <a:p>
            <a:r>
              <a:rPr lang="zh-CN" altLang="en-US" u="sng"/>
              <a:t>数据库变更</a:t>
            </a:r>
            <a:endParaRPr lang="zh-CN" altLang="en-US" u="sn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工厂</a:t>
            </a:r>
            <a:r>
              <a:rPr lang="en-US" altLang="zh-CN" dirty="0"/>
              <a:t>OTA</a:t>
            </a:r>
            <a:r>
              <a:rPr lang="zh-CN" altLang="en-US" dirty="0"/>
              <a:t>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业务需求</a:t>
            </a:r>
            <a:endParaRPr lang="zh-CN" altLang="en-US" dirty="0"/>
          </a:p>
        </p:txBody>
      </p:sp>
      <p:sp>
        <p:nvSpPr>
          <p:cNvPr id="44" name="文本框 43"/>
          <p:cNvSpPr txBox="1"/>
          <p:nvPr/>
        </p:nvSpPr>
        <p:spPr>
          <a:xfrm>
            <a:off x="734695" y="1422400"/>
            <a:ext cx="9724390" cy="1383665"/>
          </a:xfrm>
          <a:prstGeom prst="rect">
            <a:avLst/>
          </a:prstGeom>
          <a:noFill/>
        </p:spPr>
        <p:txBody>
          <a:bodyPr wrap="square" rtlCol="0">
            <a:spAutoFit/>
          </a:bodyPr>
          <a:p>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车辆</a:t>
            </a:r>
            <a:r>
              <a:rPr lang="en-US" altLang="zh-CN" sz="1200">
                <a:latin typeface="微软雅黑" panose="020B0503020204020204" pitchFamily="34" charset="-122"/>
                <a:ea typeface="微软雅黑" panose="020B0503020204020204" pitchFamily="34" charset="-122"/>
              </a:rPr>
              <a:t>ECU</a:t>
            </a: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TBOX</a:t>
            </a:r>
            <a:r>
              <a:rPr lang="zh-CN" altLang="en-US" sz="1200">
                <a:latin typeface="微软雅黑" panose="020B0503020204020204" pitchFamily="34" charset="-122"/>
                <a:ea typeface="微软雅黑" panose="020B0503020204020204" pitchFamily="34" charset="-122"/>
              </a:rPr>
              <a:t>，车机等硬件设备通常由不同的供应商分别生成，一旦这些硬件设计进入量产后，设备将分批生成出来，并刷写了对应的软件。但是设备从生成出来到最终装车通常还有一定的时间差，在这段时间中设备的软件还在不断的更新迭代，从而导致刷写到设备中的软件在装车的那一刻起就已经是旧版本了。</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而通常的</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升级是指用户阶段的车辆软件升级，并没有覆盖到产线，导致在车辆下线时，车辆软件处于一个较旧的状态。即车辆软件的烧入进度滞后于软件更新迭代的速度。</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      为了尽量解决上述车辆软件版本滞后的问题，缩短生产出的车辆软件版本同最新版本之间的差距，特将</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升级的业务延申到工厂环节，即在车辆的下线后，通过一定的机制触发车辆的</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升级和测试的。</a:t>
            </a:r>
            <a:endParaRPr lang="zh-CN" altLang="en-US" sz="1200">
              <a:latin typeface="微软雅黑" panose="020B0503020204020204" pitchFamily="34" charset="-122"/>
              <a:ea typeface="微软雅黑" panose="020B0503020204020204" pitchFamily="34" charset="-122"/>
            </a:endParaRPr>
          </a:p>
        </p:txBody>
      </p:sp>
      <p:sp>
        <p:nvSpPr>
          <p:cNvPr id="62" name="文本框 61"/>
          <p:cNvSpPr txBox="1"/>
          <p:nvPr/>
        </p:nvSpPr>
        <p:spPr>
          <a:xfrm>
            <a:off x="723265" y="2958465"/>
            <a:ext cx="4665980" cy="829945"/>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可以考虑在工厂阶段进行一次整车版本升级：</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车辆点火</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车辆连接</a:t>
            </a:r>
            <a:r>
              <a:rPr lang="en-US" altLang="zh-CN" sz="1200">
                <a:latin typeface="微软雅黑" panose="020B0503020204020204" pitchFamily="34" charset="-122"/>
                <a:ea typeface="微软雅黑" panose="020B0503020204020204" pitchFamily="34" charset="-122"/>
              </a:rPr>
              <a:t>tsp</a:t>
            </a:r>
            <a:r>
              <a:rPr lang="zh-CN" altLang="en-US" sz="1200">
                <a:latin typeface="微软雅黑" panose="020B0503020204020204" pitchFamily="34" charset="-122"/>
                <a:ea typeface="微软雅黑" panose="020B0503020204020204" pitchFamily="34" charset="-122"/>
              </a:rPr>
              <a:t>后台</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启动整车版本升级流程（</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整车版本升级流程）</a:t>
            </a:r>
            <a:endParaRPr lang="zh-CN" altLang="en-US" sz="1200">
              <a:latin typeface="微软雅黑" panose="020B0503020204020204" pitchFamily="34" charset="-122"/>
              <a:ea typeface="微软雅黑" panose="020B0503020204020204" pitchFamily="34" charset="-122"/>
            </a:endParaRPr>
          </a:p>
        </p:txBody>
      </p:sp>
      <p:sp>
        <p:nvSpPr>
          <p:cNvPr id="86" name="圆角矩形 85"/>
          <p:cNvSpPr/>
          <p:nvPr/>
        </p:nvSpPr>
        <p:spPr>
          <a:xfrm>
            <a:off x="1468755" y="4763770"/>
            <a:ext cx="118237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产线工位</a:t>
            </a:r>
            <a:endParaRPr lang="zh-CN" altLang="en-US" sz="1200">
              <a:latin typeface="微软雅黑" panose="020B0503020204020204" pitchFamily="34" charset="-122"/>
              <a:ea typeface="微软雅黑" panose="020B0503020204020204" pitchFamily="34" charset="-122"/>
            </a:endParaRPr>
          </a:p>
        </p:txBody>
      </p:sp>
      <p:sp>
        <p:nvSpPr>
          <p:cNvPr id="87" name="圆角矩形 86"/>
          <p:cNvSpPr/>
          <p:nvPr/>
        </p:nvSpPr>
        <p:spPr>
          <a:xfrm>
            <a:off x="3461385" y="4321810"/>
            <a:ext cx="1182370" cy="4203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微软雅黑" panose="020B0503020204020204" pitchFamily="34" charset="-122"/>
                <a:ea typeface="微软雅黑" panose="020B0503020204020204" pitchFamily="34" charset="-122"/>
              </a:rPr>
              <a:t>车辆</a:t>
            </a:r>
            <a:r>
              <a:rPr lang="en-US" altLang="zh-CN" sz="1200">
                <a:solidFill>
                  <a:schemeClr val="tx1"/>
                </a:solidFill>
                <a:latin typeface="微软雅黑" panose="020B0503020204020204" pitchFamily="34" charset="-122"/>
                <a:ea typeface="微软雅黑" panose="020B0503020204020204" pitchFamily="34" charset="-122"/>
              </a:rPr>
              <a:t>1</a:t>
            </a:r>
            <a:endParaRPr lang="en-US" altLang="zh-CN" sz="1200">
              <a:solidFill>
                <a:schemeClr val="tx1"/>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3461385" y="4829810"/>
            <a:ext cx="1182370" cy="4203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微软雅黑" panose="020B0503020204020204" pitchFamily="34" charset="-122"/>
                <a:ea typeface="微软雅黑" panose="020B0503020204020204" pitchFamily="34" charset="-122"/>
              </a:rPr>
              <a:t>......</a:t>
            </a:r>
            <a:endParaRPr lang="en-US" altLang="zh-CN" sz="1200">
              <a:solidFill>
                <a:schemeClr val="tx1"/>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3461385" y="5315585"/>
            <a:ext cx="1182370" cy="4203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微软雅黑" panose="020B0503020204020204" pitchFamily="34" charset="-122"/>
                <a:ea typeface="微软雅黑" panose="020B0503020204020204" pitchFamily="34" charset="-122"/>
                <a:sym typeface="+mn-ea"/>
              </a:rPr>
              <a:t>车辆</a:t>
            </a:r>
            <a:r>
              <a:rPr lang="en-US" altLang="zh-CN" sz="1200">
                <a:solidFill>
                  <a:schemeClr val="tx1"/>
                </a:solidFill>
                <a:latin typeface="微软雅黑" panose="020B0503020204020204" pitchFamily="34" charset="-122"/>
                <a:ea typeface="微软雅黑" panose="020B0503020204020204" pitchFamily="34" charset="-122"/>
                <a:sym typeface="+mn-ea"/>
              </a:rPr>
              <a:t>n</a:t>
            </a:r>
            <a:endParaRPr lang="en-US" altLang="zh-CN" sz="1200">
              <a:solidFill>
                <a:schemeClr val="tx1"/>
              </a:solidFill>
              <a:latin typeface="微软雅黑" panose="020B0503020204020204" pitchFamily="34" charset="-122"/>
              <a:ea typeface="微软雅黑" panose="020B0503020204020204" pitchFamily="34" charset="-122"/>
              <a:sym typeface="+mn-ea"/>
            </a:endParaRPr>
          </a:p>
        </p:txBody>
      </p:sp>
      <p:cxnSp>
        <p:nvCxnSpPr>
          <p:cNvPr id="91" name="肘形连接符 90"/>
          <p:cNvCxnSpPr>
            <a:stCxn id="86" idx="3"/>
            <a:endCxn id="87" idx="1"/>
          </p:cNvCxnSpPr>
          <p:nvPr/>
        </p:nvCxnSpPr>
        <p:spPr>
          <a:xfrm flipV="1">
            <a:off x="2651125" y="4531995"/>
            <a:ext cx="810260" cy="50800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肘形连接符 91"/>
          <p:cNvCxnSpPr>
            <a:stCxn id="86" idx="3"/>
            <a:endCxn id="88" idx="1"/>
          </p:cNvCxnSpPr>
          <p:nvPr/>
        </p:nvCxnSpPr>
        <p:spPr>
          <a:xfrm>
            <a:off x="2651125" y="5039995"/>
            <a:ext cx="810260" cy="3175"/>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3" name="肘形连接符 92"/>
          <p:cNvCxnSpPr>
            <a:stCxn id="86" idx="3"/>
            <a:endCxn id="89" idx="1"/>
          </p:cNvCxnSpPr>
          <p:nvPr/>
        </p:nvCxnSpPr>
        <p:spPr>
          <a:xfrm>
            <a:off x="2651125" y="5039995"/>
            <a:ext cx="810260" cy="485775"/>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895600" y="3843655"/>
            <a:ext cx="0" cy="23456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670050" y="3843655"/>
            <a:ext cx="487680" cy="275590"/>
          </a:xfrm>
          <a:prstGeom prst="rect">
            <a:avLst/>
          </a:prstGeom>
          <a:noFill/>
        </p:spPr>
        <p:txBody>
          <a:bodyPr wrap="none" rtlCol="0">
            <a:spAutoFit/>
          </a:bodyPr>
          <a:p>
            <a:r>
              <a:rPr lang="zh-CN" altLang="en-US" sz="1200" b="1">
                <a:latin typeface="微软雅黑" panose="020B0503020204020204" pitchFamily="34" charset="-122"/>
                <a:ea typeface="微软雅黑" panose="020B0503020204020204" pitchFamily="34" charset="-122"/>
              </a:rPr>
              <a:t>产线</a:t>
            </a:r>
            <a:endParaRPr lang="zh-CN" altLang="en-US" sz="1200" b="1">
              <a:latin typeface="微软雅黑" panose="020B0503020204020204" pitchFamily="34" charset="-122"/>
              <a:ea typeface="微软雅黑" panose="020B0503020204020204" pitchFamily="34" charset="-122"/>
            </a:endParaRPr>
          </a:p>
        </p:txBody>
      </p:sp>
      <p:sp>
        <p:nvSpPr>
          <p:cNvPr id="96" name="文本框 95"/>
          <p:cNvSpPr txBox="1"/>
          <p:nvPr/>
        </p:nvSpPr>
        <p:spPr>
          <a:xfrm>
            <a:off x="3426460" y="3843655"/>
            <a:ext cx="944880" cy="275590"/>
          </a:xfrm>
          <a:prstGeom prst="rect">
            <a:avLst/>
          </a:prstGeom>
          <a:noFill/>
        </p:spPr>
        <p:txBody>
          <a:bodyPr wrap="none" rtlCol="0">
            <a:spAutoFit/>
          </a:bodyPr>
          <a:p>
            <a:r>
              <a:rPr lang="zh-CN" altLang="en-US" sz="1200" b="1">
                <a:latin typeface="微软雅黑" panose="020B0503020204020204" pitchFamily="34" charset="-122"/>
                <a:ea typeface="微软雅黑" panose="020B0503020204020204" pitchFamily="34" charset="-122"/>
              </a:rPr>
              <a:t>线下检测间</a:t>
            </a:r>
            <a:endParaRPr lang="zh-CN" altLang="en-US" sz="1200" b="1">
              <a:latin typeface="微软雅黑" panose="020B0503020204020204" pitchFamily="34" charset="-122"/>
              <a:ea typeface="微软雅黑" panose="020B0503020204020204" pitchFamily="34" charset="-122"/>
            </a:endParaRPr>
          </a:p>
        </p:txBody>
      </p:sp>
      <p:cxnSp>
        <p:nvCxnSpPr>
          <p:cNvPr id="97" name="直接连接符 96"/>
          <p:cNvCxnSpPr/>
          <p:nvPr/>
        </p:nvCxnSpPr>
        <p:spPr>
          <a:xfrm>
            <a:off x="1021715" y="4197985"/>
            <a:ext cx="42532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3119755" y="5913755"/>
            <a:ext cx="2719070"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用于检测，配置，时间大约</a:t>
            </a:r>
            <a:r>
              <a:rPr lang="en-US" altLang="zh-CN" sz="1200">
                <a:latin typeface="微软雅黑" panose="020B0503020204020204" pitchFamily="34" charset="-122"/>
                <a:ea typeface="微软雅黑" panose="020B0503020204020204" pitchFamily="34" charset="-122"/>
              </a:rPr>
              <a:t>10</a:t>
            </a:r>
            <a:r>
              <a:rPr lang="zh-CN" altLang="en-US" sz="1200">
                <a:latin typeface="微软雅黑" panose="020B0503020204020204" pitchFamily="34" charset="-122"/>
                <a:ea typeface="微软雅黑" panose="020B0503020204020204" pitchFamily="34" charset="-122"/>
              </a:rPr>
              <a:t>分钟内。</a:t>
            </a:r>
            <a:endParaRPr lang="zh-CN" altLang="en-US" sz="1200">
              <a:latin typeface="微软雅黑" panose="020B0503020204020204" pitchFamily="34" charset="-122"/>
              <a:ea typeface="微软雅黑" panose="020B0503020204020204" pitchFamily="34" charset="-122"/>
            </a:endParaRPr>
          </a:p>
        </p:txBody>
      </p:sp>
      <p:sp>
        <p:nvSpPr>
          <p:cNvPr id="105" name="矩形 104"/>
          <p:cNvSpPr/>
          <p:nvPr/>
        </p:nvSpPr>
        <p:spPr>
          <a:xfrm>
            <a:off x="6934835" y="4531995"/>
            <a:ext cx="1178560" cy="1022350"/>
          </a:xfrm>
          <a:prstGeom prst="rect">
            <a:avLst/>
          </a:prstGeom>
        </p:spPr>
        <p:style>
          <a:lnRef idx="2">
            <a:schemeClr val="accent6"/>
          </a:lnRef>
          <a:fillRef idx="1">
            <a:schemeClr val="lt1"/>
          </a:fillRef>
          <a:effectRef idx="0">
            <a:schemeClr val="accent6"/>
          </a:effectRef>
          <a:fontRef idx="minor">
            <a:schemeClr val="dk1"/>
          </a:fontRef>
        </p:style>
        <p:txBody>
          <a:bodyPr rtlCol="0" anchor="ctr" anchorCtr="0"/>
          <a:p>
            <a:pPr algn="ctr" fontAlgn="ct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平台</a:t>
            </a:r>
            <a:endParaRPr lang="zh-CN" altLang="en-US" sz="1200">
              <a:latin typeface="微软雅黑" panose="020B0503020204020204" pitchFamily="34" charset="-122"/>
              <a:ea typeface="微软雅黑" panose="020B0503020204020204" pitchFamily="34" charset="-122"/>
            </a:endParaRPr>
          </a:p>
        </p:txBody>
      </p:sp>
      <p:sp>
        <p:nvSpPr>
          <p:cNvPr id="111" name="文本框 110"/>
          <p:cNvSpPr txBox="1"/>
          <p:nvPr/>
        </p:nvSpPr>
        <p:spPr>
          <a:xfrm>
            <a:off x="5547360" y="4292600"/>
            <a:ext cx="7924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移动网络</a:t>
            </a:r>
            <a:endParaRPr lang="zh-CN" altLang="en-US" sz="1200">
              <a:latin typeface="微软雅黑" panose="020B0503020204020204" pitchFamily="34" charset="-122"/>
              <a:ea typeface="微软雅黑" panose="020B0503020204020204" pitchFamily="34" charset="-122"/>
            </a:endParaRPr>
          </a:p>
        </p:txBody>
      </p:sp>
      <p:pic>
        <p:nvPicPr>
          <p:cNvPr id="112" name="图片 111"/>
          <p:cNvPicPr>
            <a:picLocks noChangeAspect="1"/>
          </p:cNvPicPr>
          <p:nvPr/>
        </p:nvPicPr>
        <p:blipFill>
          <a:blip r:embed="rId1"/>
          <a:stretch>
            <a:fillRect/>
          </a:stretch>
        </p:blipFill>
        <p:spPr>
          <a:xfrm>
            <a:off x="5793105" y="4660900"/>
            <a:ext cx="466725" cy="762000"/>
          </a:xfrm>
          <a:prstGeom prst="rect">
            <a:avLst/>
          </a:prstGeom>
        </p:spPr>
      </p:pic>
      <p:cxnSp>
        <p:nvCxnSpPr>
          <p:cNvPr id="113" name="直接箭头连接符 112"/>
          <p:cNvCxnSpPr>
            <a:stCxn id="87" idx="3"/>
            <a:endCxn id="112" idx="1"/>
          </p:cNvCxnSpPr>
          <p:nvPr/>
        </p:nvCxnSpPr>
        <p:spPr>
          <a:xfrm>
            <a:off x="4643755" y="4531995"/>
            <a:ext cx="1149350" cy="509905"/>
          </a:xfrm>
          <a:prstGeom prst="straightConnector1">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88" idx="3"/>
            <a:endCxn id="112" idx="1"/>
          </p:cNvCxnSpPr>
          <p:nvPr/>
        </p:nvCxnSpPr>
        <p:spPr>
          <a:xfrm>
            <a:off x="4643755" y="5039995"/>
            <a:ext cx="1149350" cy="1905"/>
          </a:xfrm>
          <a:prstGeom prst="straightConnector1">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9" idx="3"/>
            <a:endCxn id="112" idx="1"/>
          </p:cNvCxnSpPr>
          <p:nvPr/>
        </p:nvCxnSpPr>
        <p:spPr>
          <a:xfrm flipV="1">
            <a:off x="4643755" y="5041900"/>
            <a:ext cx="1149350" cy="483870"/>
          </a:xfrm>
          <a:prstGeom prst="straightConnector1">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12" idx="3"/>
            <a:endCxn id="105" idx="1"/>
          </p:cNvCxnSpPr>
          <p:nvPr/>
        </p:nvCxnSpPr>
        <p:spPr>
          <a:xfrm>
            <a:off x="6259830" y="5041900"/>
            <a:ext cx="675005" cy="1270"/>
          </a:xfrm>
          <a:prstGeom prst="straightConnector1">
            <a:avLst/>
          </a:prstGeom>
          <a:ln>
            <a:solidFill>
              <a:srgbClr val="252525"/>
            </a:solidFill>
            <a:tailEnd type="arrow"/>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5793105" y="2958465"/>
            <a:ext cx="4665980" cy="64516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前提：</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车辆工厂能连上</a:t>
            </a:r>
            <a:r>
              <a:rPr lang="en-US" altLang="zh-CN" sz="1200">
                <a:latin typeface="微软雅黑" panose="020B0503020204020204" pitchFamily="34" charset="-122"/>
                <a:ea typeface="微软雅黑" panose="020B0503020204020204" pitchFamily="34" charset="-122"/>
              </a:rPr>
              <a:t>TSP</a:t>
            </a:r>
            <a:r>
              <a:rPr lang="zh-CN" altLang="en-US" sz="1200">
                <a:latin typeface="微软雅黑" panose="020B0503020204020204" pitchFamily="34" charset="-122"/>
                <a:ea typeface="微软雅黑" panose="020B0503020204020204" pitchFamily="34" charset="-122"/>
              </a:rPr>
              <a:t>云端</a:t>
            </a:r>
            <a:endParaRPr lang="zh-CN" altLang="en-US" sz="1200">
              <a:latin typeface="微软雅黑" panose="020B0503020204020204" pitchFamily="34" charset="-122"/>
              <a:ea typeface="微软雅黑" panose="020B0503020204020204" pitchFamily="34" charset="-122"/>
            </a:endParaRPr>
          </a:p>
          <a:p>
            <a:pPr marL="685800" lvl="1" indent="-228600">
              <a:buAutoNum type="arabicPeriod"/>
            </a:pPr>
            <a:r>
              <a:rPr lang="zh-CN" altLang="en-US" sz="1200">
                <a:latin typeface="微软雅黑" panose="020B0503020204020204" pitchFamily="34" charset="-122"/>
                <a:ea typeface="微软雅黑" panose="020B0503020204020204" pitchFamily="34" charset="-122"/>
              </a:rPr>
              <a:t>具有足够的支持</a:t>
            </a:r>
            <a:r>
              <a:rPr lang="en-US" altLang="zh-CN" sz="1200">
                <a:latin typeface="微软雅黑" panose="020B0503020204020204" pitchFamily="34" charset="-122"/>
                <a:ea typeface="微软雅黑" panose="020B0503020204020204" pitchFamily="34" charset="-122"/>
              </a:rPr>
              <a:t>OTA</a:t>
            </a:r>
            <a:r>
              <a:rPr lang="zh-CN" altLang="en-US" sz="1200">
                <a:latin typeface="微软雅黑" panose="020B0503020204020204" pitchFamily="34" charset="-122"/>
                <a:ea typeface="微软雅黑" panose="020B0503020204020204" pitchFamily="34" charset="-122"/>
              </a:rPr>
              <a:t>升级的工厂</a:t>
            </a:r>
            <a:r>
              <a:rPr lang="en-US" altLang="zh-CN" sz="1200">
                <a:latin typeface="微软雅黑" panose="020B0503020204020204" pitchFamily="34" charset="-122"/>
                <a:ea typeface="微软雅黑" panose="020B0503020204020204" pitchFamily="34" charset="-122"/>
              </a:rPr>
              <a:t>sim</a:t>
            </a:r>
            <a:r>
              <a:rPr lang="zh-CN" altLang="en-US" sz="1200">
                <a:latin typeface="微软雅黑" panose="020B0503020204020204" pitchFamily="34" charset="-122"/>
                <a:ea typeface="微软雅黑" panose="020B0503020204020204" pitchFamily="34" charset="-122"/>
              </a:rPr>
              <a:t>卡套餐流量</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en-US" altLang="zh-CN" dirty="0"/>
              <a:t>OTA</a:t>
            </a:r>
            <a:r>
              <a:rPr lang="zh-CN" altLang="en-US" dirty="0"/>
              <a:t>升级</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整车软件管理机制与规范</a:t>
            </a:r>
            <a:endParaRPr lang="zh-CN" altLang="en-US" dirty="0"/>
          </a:p>
        </p:txBody>
      </p:sp>
      <p:sp>
        <p:nvSpPr>
          <p:cNvPr id="32" name="文本框 31"/>
          <p:cNvSpPr txBox="1"/>
          <p:nvPr/>
        </p:nvSpPr>
        <p:spPr>
          <a:xfrm>
            <a:off x="694055" y="1691640"/>
            <a:ext cx="10625455" cy="3230245"/>
          </a:xfrm>
          <a:prstGeom prst="rect">
            <a:avLst/>
          </a:prstGeom>
          <a:noFill/>
        </p:spPr>
        <p:txBody>
          <a:bodyPr wrap="square" rtlCol="0">
            <a:spAutoFit/>
          </a:bodyPr>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定义专门的部门管理车辆相关的所有固件（即软件），可称之为</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软件中心</a:t>
            </a:r>
            <a:r>
              <a:rPr lang="en-US" altLang="zh-CN"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软件中心负责对个各车型车辆的固件进行统一的规划和管理</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对所有固件进行编码管理，确保不同的固件具有不同的固件代码，即</a:t>
            </a:r>
            <a:r>
              <a:rPr lang="en-US" altLang="zh-CN" sz="1200">
                <a:latin typeface="微软雅黑" panose="020B0503020204020204" pitchFamily="34" charset="-122"/>
                <a:ea typeface="微软雅黑" panose="020B0503020204020204" pitchFamily="34" charset="-122"/>
                <a:sym typeface="+mn-ea"/>
              </a:rPr>
              <a:t>firmwareCode</a:t>
            </a:r>
            <a:endParaRPr lang="en-US" altLang="zh-CN"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对各</a:t>
            </a:r>
            <a:r>
              <a:rPr lang="en-US" altLang="zh-CN" sz="1200">
                <a:latin typeface="微软雅黑" panose="020B0503020204020204" pitchFamily="34" charset="-122"/>
                <a:ea typeface="微软雅黑" panose="020B0503020204020204" pitchFamily="34" charset="-122"/>
                <a:sym typeface="+mn-ea"/>
              </a:rPr>
              <a:t>ECU</a:t>
            </a:r>
            <a:r>
              <a:rPr lang="zh-CN" altLang="en-US" sz="1200">
                <a:latin typeface="微软雅黑" panose="020B0503020204020204" pitchFamily="34" charset="-122"/>
                <a:ea typeface="微软雅黑" panose="020B0503020204020204" pitchFamily="34" charset="-122"/>
                <a:sym typeface="+mn-ea"/>
              </a:rPr>
              <a:t>或设备的固件相关接口规范的定义</a:t>
            </a:r>
            <a:endParaRPr lang="zh-CN" altLang="en-US" sz="1200">
              <a:latin typeface="微软雅黑" panose="020B0503020204020204" pitchFamily="34" charset="-122"/>
              <a:ea typeface="微软雅黑" panose="020B0503020204020204" pitchFamily="34" charset="-122"/>
              <a:sym typeface="+mn-ea"/>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各</a:t>
            </a:r>
            <a:r>
              <a:rPr lang="en-US" altLang="zh-CN" sz="1200">
                <a:latin typeface="微软雅黑" panose="020B0503020204020204" pitchFamily="34" charset="-122"/>
                <a:ea typeface="微软雅黑" panose="020B0503020204020204" pitchFamily="34" charset="-122"/>
                <a:sym typeface="+mn-ea"/>
              </a:rPr>
              <a:t>ECU</a:t>
            </a:r>
            <a:r>
              <a:rPr lang="zh-CN" altLang="en-US" sz="1200">
                <a:latin typeface="微软雅黑" panose="020B0503020204020204" pitchFamily="34" charset="-122"/>
                <a:ea typeface="微软雅黑" panose="020B0503020204020204" pitchFamily="34" charset="-122"/>
                <a:sym typeface="+mn-ea"/>
              </a:rPr>
              <a:t>必须提供下述接口返回和管理固件相关的信息：固件代码，固件版本，刷写日期，固件大小等</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对固件进行统一的维护和管理</a:t>
            </a:r>
            <a:endParaRPr lang="zh-CN" altLang="en-US" sz="1200">
              <a:latin typeface="微软雅黑" panose="020B0503020204020204" pitchFamily="34" charset="-122"/>
              <a:ea typeface="微软雅黑" panose="020B0503020204020204" pitchFamily="34" charset="-122"/>
              <a:sym typeface="+mn-ea"/>
            </a:endParaRPr>
          </a:p>
          <a:p>
            <a:pPr marL="1085850" lvl="2" indent="-171450">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sym typeface="+mn-ea"/>
              </a:rPr>
              <a:t>ECU</a:t>
            </a:r>
            <a:r>
              <a:rPr lang="zh-CN" altLang="en-US" sz="1200">
                <a:solidFill>
                  <a:srgbClr val="FF0000"/>
                </a:solidFill>
                <a:latin typeface="微软雅黑" panose="020B0503020204020204" pitchFamily="34" charset="-122"/>
                <a:ea typeface="微软雅黑" panose="020B0503020204020204" pitchFamily="34" charset="-122"/>
                <a:sym typeface="+mn-ea"/>
              </a:rPr>
              <a:t>以及</a:t>
            </a:r>
            <a:r>
              <a:rPr lang="en-US" altLang="zh-CN" sz="1200">
                <a:solidFill>
                  <a:srgbClr val="FF0000"/>
                </a:solidFill>
                <a:latin typeface="微软雅黑" panose="020B0503020204020204" pitchFamily="34" charset="-122"/>
                <a:ea typeface="微软雅黑" panose="020B0503020204020204" pitchFamily="34" charset="-122"/>
                <a:sym typeface="+mn-ea"/>
              </a:rPr>
              <a:t>ECU</a:t>
            </a:r>
            <a:r>
              <a:rPr lang="zh-CN" altLang="en-US" sz="1200">
                <a:solidFill>
                  <a:srgbClr val="FF0000"/>
                </a:solidFill>
                <a:latin typeface="微软雅黑" panose="020B0503020204020204" pitchFamily="34" charset="-122"/>
                <a:ea typeface="微软雅黑" panose="020B0503020204020204" pitchFamily="34" charset="-122"/>
                <a:sym typeface="+mn-ea"/>
              </a:rPr>
              <a:t>对应的固件可能在不同的车型项目中复用，即一个固件可能用于不同的车型</a:t>
            </a:r>
            <a:endParaRPr lang="zh-CN" altLang="en-US" sz="1200">
              <a:solidFill>
                <a:srgbClr val="FF0000"/>
              </a:solidFill>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对车型的固件进行配置规划和管理，即定义车型包含和对应哪些可升级的固件</a:t>
            </a:r>
            <a:endParaRPr lang="zh-CN" altLang="en-US" sz="1200">
              <a:latin typeface="微软雅黑" panose="020B0503020204020204" pitchFamily="34" charset="-122"/>
              <a:ea typeface="微软雅黑" panose="020B0503020204020204" pitchFamily="34" charset="-122"/>
              <a:sym typeface="+mn-ea"/>
            </a:endParaRPr>
          </a:p>
          <a:p>
            <a:pPr marL="1085850" lvl="2"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车型下定义的是一个车型所包含的所有的可升级的固件，但是车辆上安装的可能只是其中的一个子集。</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对不同批次或配置的车辆的固件进行配置管理，即相同车型的车辆可能因供应商的差异或者高中低配置的差异导致其配置的</a:t>
            </a:r>
            <a:r>
              <a:rPr lang="en-US" altLang="zh-CN" sz="1200">
                <a:latin typeface="微软雅黑" panose="020B0503020204020204" pitchFamily="34" charset="-122"/>
                <a:ea typeface="微软雅黑" panose="020B0503020204020204" pitchFamily="34" charset="-122"/>
                <a:sym typeface="+mn-ea"/>
              </a:rPr>
              <a:t>ECU</a:t>
            </a:r>
            <a:r>
              <a:rPr lang="zh-CN" altLang="en-US" sz="1200">
                <a:latin typeface="微软雅黑" panose="020B0503020204020204" pitchFamily="34" charset="-122"/>
                <a:ea typeface="微软雅黑" panose="020B0503020204020204" pitchFamily="34" charset="-122"/>
                <a:sym typeface="+mn-ea"/>
              </a:rPr>
              <a:t>或设备以及对应的固件存在一定的差异。</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对设备初始化固件烧录的结果负责，确保供应商按配置规范和要求开发实现固件，预装固件，并对固件的预装结果进行管理。</a:t>
            </a:r>
            <a:endParaRPr lang="zh-CN" altLang="en-US" sz="12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软件中心负责对各车型车辆的固件升级进行统一的规划和管理</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定义和管理整车的版本</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定义升级的策略，计划，节奏</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对升级的版本进行测试，验证等</a:t>
            </a:r>
            <a:endParaRPr lang="zh-CN" altLang="en-US" sz="12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200">
                <a:latin typeface="微软雅黑" panose="020B0503020204020204" pitchFamily="34" charset="-122"/>
                <a:ea typeface="微软雅黑" panose="020B0503020204020204" pitchFamily="34" charset="-122"/>
                <a:sym typeface="+mn-ea"/>
              </a:rPr>
              <a:t>对升级的结果负责</a:t>
            </a:r>
            <a:endParaRPr lang="zh-CN" altLang="en-US" sz="1200">
              <a:latin typeface="微软雅黑" panose="020B0503020204020204" pitchFamily="34" charset="-122"/>
              <a:ea typeface="微软雅黑" panose="020B0503020204020204" pitchFamily="34" charset="-122"/>
              <a:sym typeface="+mn-ea"/>
            </a:endParaRPr>
          </a:p>
        </p:txBody>
      </p:sp>
      <p:sp>
        <p:nvSpPr>
          <p:cNvPr id="9" name="椭圆 8"/>
          <p:cNvSpPr/>
          <p:nvPr/>
        </p:nvSpPr>
        <p:spPr>
          <a:xfrm>
            <a:off x="4816475" y="4690745"/>
            <a:ext cx="2773680" cy="1913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车型</a:t>
            </a:r>
            <a:r>
              <a:rPr lang="en-US" altLang="zh-CN"/>
              <a:t>a</a:t>
            </a:r>
            <a:endParaRPr lang="en-US" altLang="zh-CN"/>
          </a:p>
        </p:txBody>
      </p:sp>
      <p:sp>
        <p:nvSpPr>
          <p:cNvPr id="10" name="椭圆 9"/>
          <p:cNvSpPr/>
          <p:nvPr/>
        </p:nvSpPr>
        <p:spPr>
          <a:xfrm>
            <a:off x="5064125" y="5255260"/>
            <a:ext cx="2277745" cy="11836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 name="文本框 11"/>
          <p:cNvSpPr txBox="1"/>
          <p:nvPr/>
        </p:nvSpPr>
        <p:spPr>
          <a:xfrm>
            <a:off x="5388610" y="5709285"/>
            <a:ext cx="1630045" cy="275590"/>
          </a:xfrm>
          <a:prstGeom prst="rect">
            <a:avLst/>
          </a:prstGeom>
          <a:noFill/>
        </p:spPr>
        <p:txBody>
          <a:bodyPr wrap="square" rtlCol="0">
            <a:spAutoFit/>
          </a:bodyPr>
          <a:p>
            <a:r>
              <a:rPr lang="zh-CN" altLang="en-US" sz="1200">
                <a:solidFill>
                  <a:schemeClr val="tx1"/>
                </a:solidFill>
                <a:latin typeface="微软雅黑" panose="020B0503020204020204" pitchFamily="34" charset="-122"/>
                <a:ea typeface="微软雅黑" panose="020B0503020204020204" pitchFamily="34" charset="-122"/>
              </a:rPr>
              <a:t>车辆配置的</a:t>
            </a:r>
            <a:r>
              <a:rPr lang="zh-CN" altLang="en-US" sz="1200">
                <a:latin typeface="微软雅黑" panose="020B0503020204020204" pitchFamily="34" charset="-122"/>
                <a:ea typeface="微软雅黑" panose="020B0503020204020204" pitchFamily="34" charset="-122"/>
                <a:sym typeface="+mn-ea"/>
              </a:rPr>
              <a:t>固件</a:t>
            </a:r>
            <a:r>
              <a:rPr lang="zh-CN" altLang="en-US" sz="1200">
                <a:solidFill>
                  <a:schemeClr val="tx1"/>
                </a:solidFill>
                <a:latin typeface="微软雅黑" panose="020B0503020204020204" pitchFamily="34" charset="-122"/>
                <a:ea typeface="微软雅黑" panose="020B0503020204020204" pitchFamily="34" charset="-122"/>
              </a:rPr>
              <a:t>清单</a:t>
            </a: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045710" y="4979670"/>
            <a:ext cx="2100580" cy="275590"/>
          </a:xfrm>
          <a:prstGeom prst="rect">
            <a:avLst/>
          </a:prstGeom>
          <a:noFill/>
        </p:spPr>
        <p:txBody>
          <a:bodyPr wrap="square" rtlCol="0">
            <a:spAutoFit/>
          </a:bodyPr>
          <a:p>
            <a:r>
              <a:rPr lang="zh-CN" altLang="en-US" sz="1200">
                <a:solidFill>
                  <a:schemeClr val="tx1"/>
                </a:solidFill>
                <a:latin typeface="微软雅黑" panose="020B0503020204020204" pitchFamily="34" charset="-122"/>
                <a:ea typeface="微软雅黑" panose="020B0503020204020204" pitchFamily="34" charset="-122"/>
              </a:rPr>
              <a:t>车型配置的可升级</a:t>
            </a:r>
            <a:r>
              <a:rPr lang="zh-CN" altLang="en-US" sz="1200">
                <a:solidFill>
                  <a:schemeClr val="tx1"/>
                </a:solidFill>
                <a:latin typeface="微软雅黑" panose="020B0503020204020204" pitchFamily="34" charset="-122"/>
                <a:ea typeface="微软雅黑" panose="020B0503020204020204" pitchFamily="34" charset="-122"/>
                <a:sym typeface="+mn-ea"/>
              </a:rPr>
              <a:t>固件</a:t>
            </a:r>
            <a:r>
              <a:rPr lang="zh-CN" altLang="en-US" sz="1200">
                <a:solidFill>
                  <a:schemeClr val="tx1"/>
                </a:solidFill>
                <a:latin typeface="微软雅黑" panose="020B0503020204020204" pitchFamily="34" charset="-122"/>
                <a:ea typeface="微软雅黑" panose="020B0503020204020204" pitchFamily="34" charset="-122"/>
              </a:rPr>
              <a:t>清单</a:t>
            </a: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8966200" y="1969770"/>
            <a:ext cx="972185" cy="367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ECU1</a:t>
            </a:r>
            <a:endParaRPr lang="en-US" altLang="zh-CN" sz="1200">
              <a:latin typeface="微软雅黑" panose="020B0503020204020204" pitchFamily="34" charset="-122"/>
              <a:ea typeface="微软雅黑" panose="020B0503020204020204" pitchFamily="34" charset="-122"/>
            </a:endParaRPr>
          </a:p>
        </p:txBody>
      </p:sp>
      <p:sp>
        <p:nvSpPr>
          <p:cNvPr id="6" name="圆角矩形 5"/>
          <p:cNvSpPr/>
          <p:nvPr/>
        </p:nvSpPr>
        <p:spPr>
          <a:xfrm>
            <a:off x="8966200" y="2517140"/>
            <a:ext cx="972185" cy="367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ECU2</a:t>
            </a:r>
            <a:endParaRPr lang="en-US" altLang="zh-CN" sz="1200">
              <a:latin typeface="微软雅黑" panose="020B0503020204020204" pitchFamily="34" charset="-122"/>
              <a:ea typeface="微软雅黑" panose="020B0503020204020204" pitchFamily="34" charset="-122"/>
            </a:endParaRPr>
          </a:p>
        </p:txBody>
      </p:sp>
      <p:sp>
        <p:nvSpPr>
          <p:cNvPr id="7" name="椭圆 6"/>
          <p:cNvSpPr/>
          <p:nvPr/>
        </p:nvSpPr>
        <p:spPr>
          <a:xfrm>
            <a:off x="10569575" y="2298065"/>
            <a:ext cx="855345" cy="403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latin typeface="微软雅黑" panose="020B0503020204020204" pitchFamily="34" charset="-122"/>
                <a:ea typeface="微软雅黑" panose="020B0503020204020204" pitchFamily="34" charset="-122"/>
              </a:rPr>
              <a:t>固件</a:t>
            </a:r>
            <a:endParaRPr lang="zh-CN" altLang="en-US" sz="1200">
              <a:latin typeface="微软雅黑" panose="020B0503020204020204" pitchFamily="34" charset="-122"/>
              <a:ea typeface="微软雅黑" panose="020B0503020204020204" pitchFamily="34" charset="-122"/>
            </a:endParaRPr>
          </a:p>
        </p:txBody>
      </p:sp>
      <p:cxnSp>
        <p:nvCxnSpPr>
          <p:cNvPr id="8" name="直接箭头连接符 7"/>
          <p:cNvCxnSpPr>
            <a:stCxn id="5" idx="3"/>
            <a:endCxn id="7" idx="2"/>
          </p:cNvCxnSpPr>
          <p:nvPr/>
        </p:nvCxnSpPr>
        <p:spPr>
          <a:xfrm>
            <a:off x="9938385" y="2153920"/>
            <a:ext cx="63119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7" idx="2"/>
          </p:cNvCxnSpPr>
          <p:nvPr/>
        </p:nvCxnSpPr>
        <p:spPr>
          <a:xfrm flipV="1">
            <a:off x="9938385" y="2499995"/>
            <a:ext cx="631190" cy="20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49020" y="2453640"/>
            <a:ext cx="1438910" cy="4001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a:solidFill>
                  <a:schemeClr val="tx1"/>
                </a:solidFill>
              </a:rPr>
              <a:t>供应商</a:t>
            </a:r>
            <a:endParaRPr lang="zh-CN" altLang="en-US">
              <a:solidFill>
                <a:schemeClr val="tx1"/>
              </a:solidFill>
            </a:endParaRPr>
          </a:p>
        </p:txBody>
      </p:sp>
      <p:sp>
        <p:nvSpPr>
          <p:cNvPr id="34" name="矩形 33"/>
          <p:cNvSpPr/>
          <p:nvPr/>
        </p:nvSpPr>
        <p:spPr>
          <a:xfrm>
            <a:off x="3730625" y="1250315"/>
            <a:ext cx="6603365" cy="798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1200">
                <a:solidFill>
                  <a:schemeClr val="tx1"/>
                </a:solidFill>
                <a:latin typeface="微软雅黑" panose="020B0503020204020204" pitchFamily="34" charset="-122"/>
                <a:ea typeface="微软雅黑" panose="020B0503020204020204" pitchFamily="34" charset="-122"/>
              </a:rPr>
              <a:t>软件中心</a:t>
            </a: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3061335" y="2453640"/>
            <a:ext cx="2044700" cy="39992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a:solidFill>
                  <a:schemeClr val="tx1"/>
                </a:solidFill>
              </a:rPr>
              <a:t>MES</a:t>
            </a:r>
            <a:endParaRPr lang="en-US" altLang="zh-CN">
              <a:solidFill>
                <a:schemeClr val="tx1"/>
              </a:solidFill>
            </a:endParaRPr>
          </a:p>
        </p:txBody>
      </p:sp>
      <p:sp>
        <p:nvSpPr>
          <p:cNvPr id="29" name="矩形 28"/>
          <p:cNvSpPr/>
          <p:nvPr/>
        </p:nvSpPr>
        <p:spPr>
          <a:xfrm>
            <a:off x="5829935" y="2453640"/>
            <a:ext cx="2148840" cy="4001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a:solidFill>
                  <a:schemeClr val="tx1"/>
                </a:solidFill>
              </a:rPr>
              <a:t>TSP</a:t>
            </a:r>
            <a:endParaRPr lang="en-US" altLang="zh-CN">
              <a:solidFill>
                <a:schemeClr val="tx1"/>
              </a:solidFill>
            </a:endParaRPr>
          </a:p>
        </p:txBody>
      </p:sp>
      <p:sp>
        <p:nvSpPr>
          <p:cNvPr id="28" name="矩形 27"/>
          <p:cNvSpPr/>
          <p:nvPr/>
        </p:nvSpPr>
        <p:spPr>
          <a:xfrm>
            <a:off x="8903970" y="2453640"/>
            <a:ext cx="2176145" cy="4000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altLang="zh-CN">
                <a:solidFill>
                  <a:schemeClr val="tx1"/>
                </a:solidFill>
              </a:rPr>
              <a:t>OTA</a:t>
            </a:r>
            <a:endParaRPr lang="en-US" altLang="zh-CN">
              <a:solidFill>
                <a:schemeClr val="tx1"/>
              </a:solidFill>
            </a:endParaRPr>
          </a:p>
        </p:txBody>
      </p:sp>
      <p:sp>
        <p:nvSpPr>
          <p:cNvPr id="2" name="标题 1"/>
          <p:cNvSpPr>
            <a:spLocks noGrp="1"/>
          </p:cNvSpPr>
          <p:nvPr>
            <p:ph type="title"/>
          </p:nvPr>
        </p:nvSpPr>
        <p:spPr>
          <a:xfrm>
            <a:off x="155661" y="159465"/>
            <a:ext cx="9191962" cy="540000"/>
          </a:xfrm>
        </p:spPr>
        <p:txBody>
          <a:bodyPr>
            <a:normAutofit fontScale="90000"/>
          </a:bodyPr>
          <a:lstStyle/>
          <a:p>
            <a:r>
              <a:rPr lang="en-US" altLang="zh-CN" dirty="0"/>
              <a:t>OTA</a:t>
            </a:r>
            <a:r>
              <a:rPr lang="zh-CN" altLang="en-US" dirty="0"/>
              <a:t>升级</a:t>
            </a:r>
            <a:endParaRPr lang="zh-CN" altLang="en-US" dirty="0"/>
          </a:p>
        </p:txBody>
      </p:sp>
      <p:sp>
        <p:nvSpPr>
          <p:cNvPr id="3" name="灯片编号占位符 2"/>
          <p:cNvSpPr>
            <a:spLocks noGrp="1"/>
          </p:cNvSpPr>
          <p:nvPr>
            <p:ph type="sldNum" sz="quarter" idx="4"/>
          </p:nvPr>
        </p:nvSpPr>
        <p:spPr>
          <a:xfrm>
            <a:off x="11289030" y="6577330"/>
            <a:ext cx="644525" cy="179705"/>
          </a:xfrm>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zh-CN" altLang="en-US" dirty="0"/>
              <a:t>整体</a:t>
            </a:r>
            <a:r>
              <a:rPr lang="zh-CN" altLang="en-US" dirty="0"/>
              <a:t>流程</a:t>
            </a:r>
            <a:endParaRPr lang="zh-CN" altLang="en-US" dirty="0"/>
          </a:p>
        </p:txBody>
      </p:sp>
      <p:sp>
        <p:nvSpPr>
          <p:cNvPr id="5" name="圆角矩形 4"/>
          <p:cNvSpPr/>
          <p:nvPr/>
        </p:nvSpPr>
        <p:spPr>
          <a:xfrm>
            <a:off x="5622925" y="1499235"/>
            <a:ext cx="128333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sym typeface="+mn-ea"/>
              </a:rPr>
              <a:t>2. </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代码规划</a:t>
            </a:r>
            <a:endParaRPr lang="zh-CN" altLang="en-US" sz="1200">
              <a:latin typeface="微软雅黑" panose="020B0503020204020204" pitchFamily="34" charset="-122"/>
              <a:ea typeface="微软雅黑" panose="020B0503020204020204" pitchFamily="34" charset="-122"/>
            </a:endParaRPr>
          </a:p>
        </p:txBody>
      </p:sp>
      <p:sp>
        <p:nvSpPr>
          <p:cNvPr id="6" name="圆角矩形 5"/>
          <p:cNvSpPr/>
          <p:nvPr/>
        </p:nvSpPr>
        <p:spPr>
          <a:xfrm>
            <a:off x="3959225" y="1499235"/>
            <a:ext cx="1283335" cy="3663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sym typeface="+mn-ea"/>
              </a:rPr>
              <a:t>1. </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接口规范定义</a:t>
            </a:r>
            <a:endParaRPr lang="zh-CN" altLang="en-US" sz="1200">
              <a:latin typeface="微软雅黑" panose="020B0503020204020204" pitchFamily="34" charset="-122"/>
              <a:ea typeface="微软雅黑" panose="020B0503020204020204" pitchFamily="34" charset="-122"/>
            </a:endParaRPr>
          </a:p>
        </p:txBody>
      </p:sp>
      <p:sp>
        <p:nvSpPr>
          <p:cNvPr id="7" name="圆角矩形 6"/>
          <p:cNvSpPr/>
          <p:nvPr/>
        </p:nvSpPr>
        <p:spPr>
          <a:xfrm>
            <a:off x="7287895" y="1499235"/>
            <a:ext cx="128333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车型规划</a:t>
            </a:r>
            <a:endParaRPr lang="zh-CN" altLang="en-US" sz="1200">
              <a:latin typeface="微软雅黑" panose="020B0503020204020204" pitchFamily="34" charset="-122"/>
              <a:ea typeface="微软雅黑" panose="020B0503020204020204" pitchFamily="34" charset="-122"/>
            </a:endParaRPr>
          </a:p>
        </p:txBody>
      </p:sp>
      <p:sp>
        <p:nvSpPr>
          <p:cNvPr id="8" name="圆角矩形 7"/>
          <p:cNvSpPr/>
          <p:nvPr/>
        </p:nvSpPr>
        <p:spPr>
          <a:xfrm>
            <a:off x="8898255" y="1499235"/>
            <a:ext cx="1283335"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4. </a:t>
            </a:r>
            <a:r>
              <a:rPr lang="zh-CN" altLang="en-US" sz="1200">
                <a:latin typeface="微软雅黑" panose="020B0503020204020204" pitchFamily="34" charset="-122"/>
                <a:ea typeface="微软雅黑" panose="020B0503020204020204" pitchFamily="34" charset="-122"/>
              </a:rPr>
              <a:t>车型</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规划</a:t>
            </a:r>
            <a:endParaRPr lang="zh-CN" altLang="en-US" sz="1200">
              <a:latin typeface="微软雅黑" panose="020B0503020204020204" pitchFamily="34" charset="-122"/>
              <a:ea typeface="微软雅黑" panose="020B0503020204020204" pitchFamily="34" charset="-122"/>
            </a:endParaRPr>
          </a:p>
        </p:txBody>
      </p:sp>
      <p:sp>
        <p:nvSpPr>
          <p:cNvPr id="14" name="圆角矩形 13"/>
          <p:cNvSpPr/>
          <p:nvPr/>
        </p:nvSpPr>
        <p:spPr>
          <a:xfrm>
            <a:off x="9016365" y="3903980"/>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9.OTA</a:t>
            </a:r>
            <a:r>
              <a:rPr lang="zh-CN" altLang="en-US" sz="1200">
                <a:latin typeface="微软雅黑" panose="020B0503020204020204" pitchFamily="34" charset="-122"/>
                <a:ea typeface="微软雅黑" panose="020B0503020204020204" pitchFamily="34" charset="-122"/>
              </a:rPr>
              <a:t>车型</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版本管理</a:t>
            </a:r>
            <a:endParaRPr lang="zh-CN" altLang="en-US" sz="1200">
              <a:latin typeface="微软雅黑" panose="020B0503020204020204" pitchFamily="34" charset="-122"/>
              <a:ea typeface="微软雅黑" panose="020B0503020204020204" pitchFamily="34" charset="-122"/>
            </a:endParaRPr>
          </a:p>
        </p:txBody>
      </p:sp>
      <p:sp>
        <p:nvSpPr>
          <p:cNvPr id="15" name="圆角矩形 14"/>
          <p:cNvSpPr/>
          <p:nvPr/>
        </p:nvSpPr>
        <p:spPr>
          <a:xfrm>
            <a:off x="3251200" y="4938395"/>
            <a:ext cx="166497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微软雅黑" panose="020B0503020204020204" pitchFamily="34" charset="-122"/>
                <a:ea typeface="微软雅黑" panose="020B0503020204020204" pitchFamily="34" charset="-122"/>
              </a:rPr>
              <a:t>5. </a:t>
            </a:r>
            <a:r>
              <a:rPr lang="zh-CN" altLang="en-US" sz="1200">
                <a:latin typeface="微软雅黑" panose="020B0503020204020204" pitchFamily="34" charset="-122"/>
                <a:ea typeface="微软雅黑" panose="020B0503020204020204" pitchFamily="34" charset="-122"/>
              </a:rPr>
              <a:t>车辆零部件信息</a:t>
            </a:r>
            <a:endParaRPr lang="zh-CN" altLang="en-US" sz="1200">
              <a:latin typeface="微软雅黑" panose="020B0503020204020204" pitchFamily="34" charset="-122"/>
              <a:ea typeface="微软雅黑" panose="020B0503020204020204" pitchFamily="34" charset="-122"/>
            </a:endParaRPr>
          </a:p>
        </p:txBody>
      </p:sp>
      <p:sp>
        <p:nvSpPr>
          <p:cNvPr id="16" name="圆角矩形 15"/>
          <p:cNvSpPr/>
          <p:nvPr/>
        </p:nvSpPr>
        <p:spPr>
          <a:xfrm>
            <a:off x="6108700" y="4938395"/>
            <a:ext cx="166497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latin typeface="微软雅黑" panose="020B0503020204020204" pitchFamily="34" charset="-122"/>
                <a:ea typeface="微软雅黑" panose="020B0503020204020204" pitchFamily="34" charset="-122"/>
              </a:rPr>
              <a:t>6. TSP</a:t>
            </a:r>
            <a:r>
              <a:rPr lang="zh-CN" altLang="en-US" sz="1200">
                <a:latin typeface="微软雅黑" panose="020B0503020204020204" pitchFamily="34" charset="-122"/>
                <a:ea typeface="微软雅黑" panose="020B0503020204020204" pitchFamily="34" charset="-122"/>
              </a:rPr>
              <a:t>车辆</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配置</a:t>
            </a:r>
            <a:endParaRPr lang="zh-CN" altLang="en-US" sz="1200">
              <a:latin typeface="微软雅黑" panose="020B0503020204020204" pitchFamily="34" charset="-122"/>
              <a:ea typeface="微软雅黑" panose="020B0503020204020204" pitchFamily="34" charset="-122"/>
            </a:endParaRPr>
          </a:p>
        </p:txBody>
      </p:sp>
      <p:sp>
        <p:nvSpPr>
          <p:cNvPr id="17" name="圆角矩形 16"/>
          <p:cNvSpPr/>
          <p:nvPr/>
        </p:nvSpPr>
        <p:spPr>
          <a:xfrm>
            <a:off x="9016365" y="3377565"/>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8.OTA</a:t>
            </a:r>
            <a:r>
              <a:rPr lang="zh-CN" altLang="en-US" sz="1200">
                <a:latin typeface="微软雅黑" panose="020B0503020204020204" pitchFamily="34" charset="-122"/>
                <a:ea typeface="微软雅黑" panose="020B0503020204020204" pitchFamily="34" charset="-122"/>
              </a:rPr>
              <a:t>车型</a:t>
            </a:r>
            <a:r>
              <a:rPr lang="zh-CN" altLang="en-US" sz="1200">
                <a:latin typeface="微软雅黑" panose="020B0503020204020204" pitchFamily="34" charset="-122"/>
                <a:ea typeface="微软雅黑" panose="020B0503020204020204" pitchFamily="34" charset="-122"/>
                <a:sym typeface="+mn-ea"/>
              </a:rPr>
              <a:t>固件</a:t>
            </a:r>
            <a:r>
              <a:rPr lang="zh-CN" altLang="en-US" sz="1200">
                <a:latin typeface="微软雅黑" panose="020B0503020204020204" pitchFamily="34" charset="-122"/>
                <a:ea typeface="微软雅黑" panose="020B0503020204020204" pitchFamily="34" charset="-122"/>
              </a:rPr>
              <a:t>管理</a:t>
            </a:r>
            <a:endParaRPr lang="zh-CN" altLang="en-US" sz="1200">
              <a:latin typeface="微软雅黑" panose="020B0503020204020204" pitchFamily="34" charset="-122"/>
              <a:ea typeface="微软雅黑" panose="020B0503020204020204" pitchFamily="34" charset="-122"/>
            </a:endParaRPr>
          </a:p>
        </p:txBody>
      </p:sp>
      <p:sp>
        <p:nvSpPr>
          <p:cNvPr id="18" name="圆角矩形 17"/>
          <p:cNvSpPr/>
          <p:nvPr/>
        </p:nvSpPr>
        <p:spPr>
          <a:xfrm>
            <a:off x="9016365" y="2851150"/>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7.OTA</a:t>
            </a:r>
            <a:r>
              <a:rPr lang="zh-CN" altLang="en-US" sz="1200">
                <a:latin typeface="微软雅黑" panose="020B0503020204020204" pitchFamily="34" charset="-122"/>
                <a:ea typeface="微软雅黑" panose="020B0503020204020204" pitchFamily="34" charset="-122"/>
              </a:rPr>
              <a:t>车型树管理</a:t>
            </a:r>
            <a:endParaRPr lang="zh-CN" altLang="en-US" sz="1200">
              <a:latin typeface="微软雅黑" panose="020B0503020204020204" pitchFamily="34" charset="-122"/>
              <a:ea typeface="微软雅黑" panose="020B0503020204020204" pitchFamily="34" charset="-122"/>
            </a:endParaRPr>
          </a:p>
        </p:txBody>
      </p:sp>
      <p:sp>
        <p:nvSpPr>
          <p:cNvPr id="19" name="圆角矩形 18"/>
          <p:cNvSpPr/>
          <p:nvPr/>
        </p:nvSpPr>
        <p:spPr>
          <a:xfrm>
            <a:off x="9016365" y="4956810"/>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11. OTA</a:t>
            </a:r>
            <a:r>
              <a:rPr lang="zh-CN" altLang="en-US" sz="1200">
                <a:latin typeface="微软雅黑" panose="020B0503020204020204" pitchFamily="34" charset="-122"/>
                <a:ea typeface="微软雅黑" panose="020B0503020204020204" pitchFamily="34" charset="-122"/>
              </a:rPr>
              <a:t>车辆</a:t>
            </a:r>
            <a:r>
              <a:rPr lang="zh-CN" altLang="en-US" sz="1200">
                <a:latin typeface="微软雅黑" panose="020B0503020204020204" pitchFamily="34" charset="-122"/>
                <a:ea typeface="微软雅黑" panose="020B0503020204020204" pitchFamily="34" charset="-122"/>
                <a:sym typeface="+mn-ea"/>
              </a:rPr>
              <a:t>固件管理</a:t>
            </a:r>
            <a:endParaRPr lang="zh-CN" altLang="en-US" sz="1200">
              <a:latin typeface="微软雅黑" panose="020B0503020204020204" pitchFamily="34" charset="-122"/>
              <a:ea typeface="微软雅黑" panose="020B0503020204020204" pitchFamily="34" charset="-122"/>
              <a:sym typeface="+mn-ea"/>
            </a:endParaRPr>
          </a:p>
        </p:txBody>
      </p:sp>
      <p:sp>
        <p:nvSpPr>
          <p:cNvPr id="20" name="圆角矩形 19"/>
          <p:cNvSpPr/>
          <p:nvPr/>
        </p:nvSpPr>
        <p:spPr>
          <a:xfrm>
            <a:off x="9016365" y="5483225"/>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12. OTA</a:t>
            </a:r>
            <a:r>
              <a:rPr lang="zh-CN" altLang="en-US" sz="1200">
                <a:latin typeface="微软雅黑" panose="020B0503020204020204" pitchFamily="34" charset="-122"/>
                <a:ea typeface="微软雅黑" panose="020B0503020204020204" pitchFamily="34" charset="-122"/>
              </a:rPr>
              <a:t>升级计划</a:t>
            </a:r>
            <a:endParaRPr lang="zh-CN" altLang="en-US" sz="1200">
              <a:latin typeface="微软雅黑" panose="020B0503020204020204" pitchFamily="34" charset="-122"/>
              <a:ea typeface="微软雅黑" panose="020B0503020204020204" pitchFamily="34" charset="-122"/>
            </a:endParaRPr>
          </a:p>
        </p:txBody>
      </p:sp>
      <p:sp>
        <p:nvSpPr>
          <p:cNvPr id="21" name="圆角矩形 20"/>
          <p:cNvSpPr/>
          <p:nvPr/>
        </p:nvSpPr>
        <p:spPr>
          <a:xfrm>
            <a:off x="9016365" y="4430395"/>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10.OTA</a:t>
            </a:r>
            <a:r>
              <a:rPr lang="zh-CN" altLang="en-US" sz="1200">
                <a:latin typeface="微软雅黑" panose="020B0503020204020204" pitchFamily="34" charset="-122"/>
                <a:ea typeface="微软雅黑" panose="020B0503020204020204" pitchFamily="34" charset="-122"/>
              </a:rPr>
              <a:t>车型整车版本管理</a:t>
            </a:r>
            <a:endParaRPr lang="zh-CN" altLang="en-US" sz="1200">
              <a:latin typeface="微软雅黑" panose="020B0503020204020204" pitchFamily="34" charset="-122"/>
              <a:ea typeface="微软雅黑" panose="020B0503020204020204" pitchFamily="34" charset="-122"/>
            </a:endParaRPr>
          </a:p>
        </p:txBody>
      </p:sp>
      <p:cxnSp>
        <p:nvCxnSpPr>
          <p:cNvPr id="22" name="直接箭头连接符 21"/>
          <p:cNvCxnSpPr>
            <a:endCxn id="16" idx="1"/>
          </p:cNvCxnSpPr>
          <p:nvPr/>
        </p:nvCxnSpPr>
        <p:spPr>
          <a:xfrm flipV="1">
            <a:off x="5005070" y="5121910"/>
            <a:ext cx="1103630" cy="6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7" idx="0"/>
          </p:cNvCxnSpPr>
          <p:nvPr/>
        </p:nvCxnSpPr>
        <p:spPr>
          <a:xfrm flipH="1">
            <a:off x="9999345" y="3164840"/>
            <a:ext cx="1905" cy="212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2"/>
            <a:endCxn id="14" idx="0"/>
          </p:cNvCxnSpPr>
          <p:nvPr/>
        </p:nvCxnSpPr>
        <p:spPr>
          <a:xfrm>
            <a:off x="9999345" y="3691890"/>
            <a:ext cx="0" cy="2120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2"/>
            <a:endCxn id="21" idx="0"/>
          </p:cNvCxnSpPr>
          <p:nvPr/>
        </p:nvCxnSpPr>
        <p:spPr>
          <a:xfrm>
            <a:off x="9999345" y="4218305"/>
            <a:ext cx="0" cy="2120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2"/>
            <a:endCxn id="19" idx="0"/>
          </p:cNvCxnSpPr>
          <p:nvPr/>
        </p:nvCxnSpPr>
        <p:spPr>
          <a:xfrm>
            <a:off x="9999345" y="4744720"/>
            <a:ext cx="0" cy="2120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6" idx="3"/>
            <a:endCxn id="19" idx="1"/>
          </p:cNvCxnSpPr>
          <p:nvPr/>
        </p:nvCxnSpPr>
        <p:spPr>
          <a:xfrm flipV="1">
            <a:off x="7773670" y="5114290"/>
            <a:ext cx="1242695" cy="7620"/>
          </a:xfrm>
          <a:prstGeom prst="bentConnector3">
            <a:avLst>
              <a:gd name="adj1" fmla="val 5002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9" idx="2"/>
            <a:endCxn id="20" idx="0"/>
          </p:cNvCxnSpPr>
          <p:nvPr/>
        </p:nvCxnSpPr>
        <p:spPr>
          <a:xfrm>
            <a:off x="9999345" y="5271135"/>
            <a:ext cx="0" cy="2120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 idx="3"/>
            <a:endCxn id="5" idx="1"/>
          </p:cNvCxnSpPr>
          <p:nvPr/>
        </p:nvCxnSpPr>
        <p:spPr>
          <a:xfrm>
            <a:off x="5242560" y="1682750"/>
            <a:ext cx="3803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7" idx="1"/>
          </p:cNvCxnSpPr>
          <p:nvPr/>
        </p:nvCxnSpPr>
        <p:spPr>
          <a:xfrm>
            <a:off x="6906260" y="1682750"/>
            <a:ext cx="3816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3"/>
          </p:cNvCxnSpPr>
          <p:nvPr/>
        </p:nvCxnSpPr>
        <p:spPr>
          <a:xfrm>
            <a:off x="8571230" y="1682750"/>
            <a:ext cx="3270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4" idx="2"/>
            <a:endCxn id="30" idx="0"/>
          </p:cNvCxnSpPr>
          <p:nvPr/>
        </p:nvCxnSpPr>
        <p:spPr>
          <a:xfrm rot="5400000">
            <a:off x="5355908" y="776923"/>
            <a:ext cx="404495" cy="294894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4" idx="2"/>
            <a:endCxn id="28" idx="0"/>
          </p:cNvCxnSpPr>
          <p:nvPr/>
        </p:nvCxnSpPr>
        <p:spPr>
          <a:xfrm rot="5400000" flipV="1">
            <a:off x="8310245" y="771525"/>
            <a:ext cx="404495" cy="2959735"/>
          </a:xfrm>
          <a:prstGeom prst="bentConnector3">
            <a:avLst>
              <a:gd name="adj1" fmla="val 5007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147945" y="4763770"/>
            <a:ext cx="4876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导入</a:t>
            </a:r>
            <a:endParaRPr lang="zh-CN" altLang="en-US" sz="1200">
              <a:latin typeface="微软雅黑" panose="020B0503020204020204" pitchFamily="34" charset="-122"/>
              <a:ea typeface="微软雅黑" panose="020B0503020204020204" pitchFamily="34" charset="-122"/>
            </a:endParaRPr>
          </a:p>
        </p:txBody>
      </p:sp>
      <p:sp>
        <p:nvSpPr>
          <p:cNvPr id="41" name="文本框 40"/>
          <p:cNvSpPr txBox="1"/>
          <p:nvPr/>
        </p:nvSpPr>
        <p:spPr>
          <a:xfrm>
            <a:off x="8023225" y="4726305"/>
            <a:ext cx="4876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导入</a:t>
            </a:r>
            <a:endParaRPr lang="zh-CN" altLang="en-US" sz="1200">
              <a:latin typeface="微软雅黑" panose="020B0503020204020204" pitchFamily="34" charset="-122"/>
              <a:ea typeface="微软雅黑" panose="020B0503020204020204" pitchFamily="34" charset="-122"/>
            </a:endParaRPr>
          </a:p>
        </p:txBody>
      </p:sp>
      <p:sp>
        <p:nvSpPr>
          <p:cNvPr id="42" name="圆角矩形 41"/>
          <p:cNvSpPr/>
          <p:nvPr/>
        </p:nvSpPr>
        <p:spPr>
          <a:xfrm>
            <a:off x="9016365" y="6009640"/>
            <a:ext cx="1965960" cy="31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latin typeface="微软雅黑" panose="020B0503020204020204" pitchFamily="34" charset="-122"/>
                <a:ea typeface="微软雅黑" panose="020B0503020204020204" pitchFamily="34" charset="-122"/>
              </a:rPr>
              <a:t>13. </a:t>
            </a:r>
            <a:r>
              <a:rPr lang="zh-CN" altLang="en-US" sz="1200">
                <a:latin typeface="微软雅黑" panose="020B0503020204020204" pitchFamily="34" charset="-122"/>
                <a:ea typeface="微软雅黑" panose="020B0503020204020204" pitchFamily="34" charset="-122"/>
              </a:rPr>
              <a:t>可升级固件变更</a:t>
            </a:r>
            <a:endParaRPr lang="zh-CN" altLang="en-US" sz="1200">
              <a:latin typeface="微软雅黑" panose="020B0503020204020204" pitchFamily="34" charset="-122"/>
              <a:ea typeface="微软雅黑" panose="020B0503020204020204" pitchFamily="34" charset="-122"/>
            </a:endParaRPr>
          </a:p>
        </p:txBody>
      </p:sp>
      <p:sp>
        <p:nvSpPr>
          <p:cNvPr id="9" name="圆角矩形 8"/>
          <p:cNvSpPr/>
          <p:nvPr/>
        </p:nvSpPr>
        <p:spPr>
          <a:xfrm>
            <a:off x="1297940" y="4834890"/>
            <a:ext cx="848995" cy="584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200">
                <a:latin typeface="微软雅黑" panose="020B0503020204020204" pitchFamily="34" charset="-122"/>
                <a:ea typeface="微软雅黑" panose="020B0503020204020204" pitchFamily="34" charset="-122"/>
                <a:sym typeface="+mn-ea"/>
              </a:rPr>
              <a:t>车辆零部件配置信息</a:t>
            </a:r>
            <a:endParaRPr lang="zh-CN" altLang="en-US" sz="1200">
              <a:latin typeface="微软雅黑" panose="020B0503020204020204" pitchFamily="34" charset="-122"/>
              <a:ea typeface="微软雅黑" panose="020B0503020204020204" pitchFamily="34" charset="-122"/>
              <a:sym typeface="+mn-ea"/>
            </a:endParaRPr>
          </a:p>
        </p:txBody>
      </p:sp>
      <p:cxnSp>
        <p:nvCxnSpPr>
          <p:cNvPr id="10" name="直接箭头连接符 9"/>
          <p:cNvCxnSpPr>
            <a:stCxn id="9" idx="3"/>
            <a:endCxn id="15" idx="1"/>
          </p:cNvCxnSpPr>
          <p:nvPr/>
        </p:nvCxnSpPr>
        <p:spPr>
          <a:xfrm flipV="1">
            <a:off x="2146935" y="5134610"/>
            <a:ext cx="1104265" cy="57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1. </a:t>
            </a:r>
            <a:r>
              <a:rPr lang="zh-CN" altLang="en-US" dirty="0"/>
              <a:t>固件接口规范定义</a:t>
            </a:r>
            <a:endParaRPr lang="zh-CN" altLang="en-US" dirty="0"/>
          </a:p>
        </p:txBody>
      </p:sp>
      <p:sp>
        <p:nvSpPr>
          <p:cNvPr id="9" name="文本框 8"/>
          <p:cNvSpPr txBox="1"/>
          <p:nvPr/>
        </p:nvSpPr>
        <p:spPr>
          <a:xfrm>
            <a:off x="490220" y="1746885"/>
            <a:ext cx="9122410" cy="1383665"/>
          </a:xfrm>
          <a:prstGeom prst="rect">
            <a:avLst/>
          </a:prstGeom>
          <a:noFill/>
        </p:spPr>
        <p:txBody>
          <a:bodyPr wrap="square" rtlCol="0" anchor="t">
            <a:spAutoFit/>
          </a:bodyPr>
          <a:p>
            <a:pPr marL="171450" lvl="0" indent="-17145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各供应商提供的包含固件的</a:t>
            </a:r>
            <a:r>
              <a:rPr lang="en-US" altLang="zh-CN" sz="1400">
                <a:latin typeface="微软雅黑" panose="020B0503020204020204" pitchFamily="34" charset="-122"/>
                <a:ea typeface="微软雅黑" panose="020B0503020204020204" pitchFamily="34" charset="-122"/>
                <a:sym typeface="+mn-ea"/>
              </a:rPr>
              <a:t>ECU</a:t>
            </a:r>
            <a:r>
              <a:rPr lang="zh-CN" altLang="en-US" sz="1400">
                <a:latin typeface="微软雅黑" panose="020B0503020204020204" pitchFamily="34" charset="-122"/>
                <a:ea typeface="微软雅黑" panose="020B0503020204020204" pitchFamily="34" charset="-122"/>
                <a:sym typeface="+mn-ea"/>
              </a:rPr>
              <a:t>，必须按下述要求实现</a:t>
            </a:r>
            <a:endParaRPr lang="zh-CN" altLang="en-US" sz="14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需要管理的信息</a:t>
            </a:r>
            <a:endParaRPr lang="zh-CN" altLang="en-US" sz="1400">
              <a:latin typeface="微软雅黑" panose="020B0503020204020204" pitchFamily="34" charset="-122"/>
              <a:ea typeface="微软雅黑" panose="020B0503020204020204" pitchFamily="34" charset="-122"/>
              <a:sym typeface="+mn-ea"/>
            </a:endParaRPr>
          </a:p>
          <a:p>
            <a:pPr lvl="2" indent="0">
              <a:buNone/>
            </a:pPr>
            <a:r>
              <a:rPr lang="zh-CN" altLang="en-US" sz="1400">
                <a:latin typeface="微软雅黑" panose="020B0503020204020204" pitchFamily="34" charset="-122"/>
                <a:ea typeface="微软雅黑" panose="020B0503020204020204" pitchFamily="34" charset="-122"/>
                <a:sym typeface="+mn-ea"/>
              </a:rPr>
              <a:t>固件代码，固件版本，刷写日期，固件大小等</a:t>
            </a:r>
            <a:endParaRPr lang="zh-CN" altLang="en-US" sz="1400">
              <a:latin typeface="微软雅黑" panose="020B0503020204020204" pitchFamily="34" charset="-122"/>
              <a:ea typeface="微软雅黑" panose="020B0503020204020204" pitchFamily="34" charset="-122"/>
              <a:sym typeface="+mn-ea"/>
            </a:endParaRPr>
          </a:p>
          <a:p>
            <a:pPr marL="628650" lvl="1" indent="-1714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需要实现的接口</a:t>
            </a:r>
            <a:endParaRPr lang="zh-CN" altLang="en-US" sz="1400">
              <a:latin typeface="微软雅黑" panose="020B0503020204020204" pitchFamily="34" charset="-122"/>
              <a:ea typeface="微软雅黑" panose="020B0503020204020204" pitchFamily="34" charset="-122"/>
            </a:endParaRPr>
          </a:p>
          <a:p>
            <a:pPr marL="1085850" lvl="2" indent="-1714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提供固件信息写入的接口</a:t>
            </a:r>
            <a:endParaRPr lang="zh-CN" altLang="en-US" sz="1400">
              <a:latin typeface="微软雅黑" panose="020B0503020204020204" pitchFamily="34" charset="-122"/>
              <a:ea typeface="微软雅黑" panose="020B0503020204020204" pitchFamily="34" charset="-122"/>
            </a:endParaRPr>
          </a:p>
          <a:p>
            <a:pPr marL="1085850" lvl="2" indent="-1714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提供固件信息查询的接口</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2. </a:t>
            </a:r>
            <a:r>
              <a:rPr lang="zh-CN" altLang="en-US" dirty="0"/>
              <a:t>固件代码规划</a:t>
            </a:r>
            <a:endParaRPr lang="zh-CN" altLang="en-US" dirty="0"/>
          </a:p>
        </p:txBody>
      </p:sp>
      <p:sp>
        <p:nvSpPr>
          <p:cNvPr id="5" name="副标题 2"/>
          <p:cNvSpPr>
            <a:spLocks noGrp="1"/>
          </p:cNvSpPr>
          <p:nvPr/>
        </p:nvSpPr>
        <p:spPr>
          <a:xfrm>
            <a:off x="801370" y="1624965"/>
            <a:ext cx="11428095" cy="50590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mj-lt"/>
              <a:buAutoNum type="arabicPeriod"/>
            </a:pPr>
            <a:r>
              <a:rPr lang="zh-CN" altLang="en-US" sz="1400">
                <a:latin typeface="微软雅黑" panose="020B0503020204020204" pitchFamily="34" charset="-122"/>
                <a:ea typeface="微软雅黑" panose="020B0503020204020204" pitchFamily="34" charset="-122"/>
              </a:rPr>
              <a:t>在平台级的层面对所有车辆软件，进行统一代码的编制和分配</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编制原则如下</a:t>
            </a:r>
            <a:endParaRPr lang="zh-CN" altLang="en-US" sz="1400">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整个平台的零件固件代码唯一</a:t>
            </a:r>
            <a:endParaRPr lang="zh-CN" altLang="en-US" sz="1400">
              <a:latin typeface="微软雅黑" panose="020B0503020204020204" pitchFamily="34" charset="-122"/>
              <a:ea typeface="微软雅黑" panose="020B0503020204020204" pitchFamily="34" charset="-122"/>
            </a:endParaRPr>
          </a:p>
          <a:p>
            <a:pPr marL="742950" lvl="1" indent="-285750" algn="l">
              <a:buFont typeface="Wingdings" panose="05000000000000000000" charset="0"/>
              <a:buChar char=""/>
            </a:pPr>
            <a:r>
              <a:rPr lang="zh-CN" altLang="en-US" sz="1400">
                <a:latin typeface="微软雅黑" panose="020B0503020204020204" pitchFamily="34" charset="-122"/>
                <a:ea typeface="微软雅黑" panose="020B0503020204020204" pitchFamily="34" charset="-122"/>
                <a:sym typeface="+mn-ea"/>
              </a:rPr>
              <a:t>同一款车型下的同一个零件存在A/B供应商情况</a:t>
            </a:r>
            <a:r>
              <a:rPr lang="en-US" altLang="zh-CN" sz="1400">
                <a:latin typeface="微软雅黑" panose="020B0503020204020204" pitchFamily="34" charset="-122"/>
                <a:ea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sym typeface="+mn-ea"/>
              </a:rPr>
              <a:t>如果固件实现不一样：需要定义两个不同的固件代码</a:t>
            </a:r>
            <a:endParaRPr lang="zh-CN" altLang="en-US" sz="1400">
              <a:latin typeface="微软雅黑" panose="020B0503020204020204" pitchFamily="34" charset="-122"/>
              <a:ea typeface="微软雅黑" panose="020B0503020204020204" pitchFamily="34" charset="-122"/>
            </a:endParaRPr>
          </a:p>
          <a:p>
            <a:pPr marL="228600" indent="-228600" algn="l">
              <a:buFont typeface="+mj-lt"/>
              <a:buAutoNum type="arabicPeriod"/>
            </a:pPr>
            <a:r>
              <a:rPr lang="zh-CN" altLang="en-US" sz="1400">
                <a:latin typeface="微软雅黑" panose="020B0503020204020204" pitchFamily="34" charset="-122"/>
                <a:ea typeface="微软雅黑" panose="020B0503020204020204" pitchFamily="34" charset="-122"/>
              </a:rPr>
              <a:t>固件代码的格式规范</a:t>
            </a:r>
            <a:endParaRPr lang="en-US" altLang="zh-CN" sz="1400">
              <a:latin typeface="微软雅黑" panose="020B0503020204020204" pitchFamily="34" charset="-122"/>
              <a:ea typeface="微软雅黑" panose="020B0503020204020204" pitchFamily="34" charset="-122"/>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rPr>
              <a:t>【待定】</a:t>
            </a:r>
            <a:endParaRPr lang="zh-CN" altLang="en-US" sz="1400">
              <a:latin typeface="微软雅黑" panose="020B0503020204020204" pitchFamily="34" charset="-122"/>
              <a:ea typeface="微软雅黑" panose="020B0503020204020204" pitchFamily="34" charset="-122"/>
            </a:endParaRPr>
          </a:p>
          <a:p>
            <a:pPr marL="228600"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固件代码需要同步到关联方</a:t>
            </a:r>
            <a:endParaRPr lang="zh-CN" altLang="en-US" sz="1400">
              <a:latin typeface="微软雅黑" panose="020B0503020204020204" pitchFamily="34" charset="-122"/>
              <a:ea typeface="微软雅黑" panose="020B0503020204020204" pitchFamily="34" charset="-122"/>
              <a:sym typeface="+mn-ea"/>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车厂MES系统</a:t>
            </a:r>
            <a:endParaRPr lang="zh-CN" altLang="en-US" sz="140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车辆下线出厂/零件新增</a:t>
            </a:r>
            <a:r>
              <a:rPr lang="en-US" altLang="zh-CN" sz="1260">
                <a:latin typeface="微软雅黑" panose="020B0503020204020204" pitchFamily="34" charset="-122"/>
                <a:ea typeface="微软雅黑" panose="020B0503020204020204" pitchFamily="34" charset="-122"/>
                <a:sym typeface="+mn-ea"/>
              </a:rPr>
              <a:t>/</a:t>
            </a:r>
            <a:r>
              <a:rPr lang="zh-CN" altLang="en-US" sz="1260">
                <a:latin typeface="微软雅黑" panose="020B0503020204020204" pitchFamily="34" charset="-122"/>
                <a:ea typeface="微软雅黑" panose="020B0503020204020204" pitchFamily="34" charset="-122"/>
                <a:sym typeface="+mn-ea"/>
              </a:rPr>
              <a:t>更新，零件维护信息中需保存固件代码属性</a:t>
            </a:r>
            <a:endParaRPr lang="zh-CN" altLang="en-US" sz="1260">
              <a:latin typeface="微软雅黑" panose="020B0503020204020204" pitchFamily="34" charset="-122"/>
              <a:ea typeface="微软雅黑" panose="020B0503020204020204" pitchFamily="34" charset="-122"/>
              <a:sym typeface="+mn-ea"/>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零部件</a:t>
            </a:r>
            <a:r>
              <a:rPr lang="en-US" altLang="zh-CN" sz="1400">
                <a:latin typeface="微软雅黑" panose="020B0503020204020204" pitchFamily="34" charset="-122"/>
                <a:ea typeface="微软雅黑" panose="020B0503020204020204" pitchFamily="34" charset="-122"/>
                <a:sym typeface="+mn-ea"/>
              </a:rPr>
              <a:t>&amp;</a:t>
            </a:r>
            <a:r>
              <a:rPr lang="zh-CN" altLang="en-US" sz="1400">
                <a:latin typeface="微软雅黑" panose="020B0503020204020204" pitchFamily="34" charset="-122"/>
                <a:ea typeface="微软雅黑" panose="020B0503020204020204" pitchFamily="34" charset="-122"/>
                <a:sym typeface="+mn-ea"/>
              </a:rPr>
              <a:t>设备供应商</a:t>
            </a:r>
            <a:endParaRPr lang="zh-CN" altLang="en-US" sz="1400">
              <a:latin typeface="微软雅黑" panose="020B0503020204020204" pitchFamily="34" charset="-122"/>
              <a:ea typeface="微软雅黑" panose="020B0503020204020204" pitchFamily="34" charset="-122"/>
              <a:sym typeface="+mn-ea"/>
            </a:endParaRPr>
          </a:p>
          <a:p>
            <a:pPr marL="1143000" lvl="2" indent="-228600" algn="l">
              <a:buFont typeface="+mj-lt"/>
              <a:buAutoNum type="arabicPeriod"/>
            </a:pPr>
            <a:r>
              <a:rPr lang="zh-CN" altLang="en-US" sz="1260">
                <a:latin typeface="微软雅黑" panose="020B0503020204020204" pitchFamily="34" charset="-122"/>
                <a:ea typeface="微软雅黑" panose="020B0503020204020204" pitchFamily="34" charset="-122"/>
                <a:sym typeface="+mn-ea"/>
              </a:rPr>
              <a:t>固件供应商需要江固件代码信息通过配置文件或者别的形式固化到固件包中</a:t>
            </a:r>
            <a:endParaRPr lang="zh-CN" altLang="en-US" sz="1260">
              <a:latin typeface="微软雅黑" panose="020B0503020204020204" pitchFamily="34" charset="-122"/>
              <a:ea typeface="微软雅黑" panose="020B0503020204020204" pitchFamily="34" charset="-122"/>
              <a:sym typeface="+mn-ea"/>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TSP设备管理系统</a:t>
            </a:r>
            <a:endParaRPr lang="zh-CN" altLang="en-US" sz="140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同步来自MES系统信息</a:t>
            </a:r>
            <a:endParaRPr lang="zh-CN" altLang="en-US" sz="126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同步到OTA云端，车端可升级固件清单列表由TSP设备管理系统同步数据操作保证</a:t>
            </a:r>
            <a:endParaRPr lang="zh-CN" altLang="en-US" sz="1260">
              <a:latin typeface="微软雅黑" panose="020B0503020204020204" pitchFamily="34" charset="-122"/>
              <a:ea typeface="微软雅黑" panose="020B0503020204020204" pitchFamily="34" charset="-122"/>
              <a:sym typeface="+mn-ea"/>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OTA云端</a:t>
            </a:r>
            <a:endParaRPr lang="zh-CN" altLang="en-US" sz="140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通过web后台管理页面配置固件属性，填入约定的固件代码（与约定严格保持一致）</a:t>
            </a:r>
            <a:endParaRPr lang="zh-CN" altLang="en-US" sz="126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配置固件的策略信息</a:t>
            </a:r>
            <a:endParaRPr lang="zh-CN" altLang="en-US" sz="1260">
              <a:latin typeface="微软雅黑" panose="020B0503020204020204" pitchFamily="34" charset="-122"/>
              <a:ea typeface="微软雅黑" panose="020B0503020204020204" pitchFamily="34" charset="-122"/>
              <a:sym typeface="+mn-ea"/>
            </a:endParaRPr>
          </a:p>
          <a:p>
            <a:pPr marL="685800" lvl="1" indent="-228600" algn="l">
              <a:buFont typeface="+mj-lt"/>
              <a:buAutoNum type="arabicPeriod"/>
            </a:pPr>
            <a:r>
              <a:rPr lang="zh-CN" altLang="en-US" sz="1400">
                <a:latin typeface="微软雅黑" panose="020B0503020204020204" pitchFamily="34" charset="-122"/>
                <a:ea typeface="微软雅黑" panose="020B0503020204020204" pitchFamily="34" charset="-122"/>
                <a:sym typeface="+mn-ea"/>
              </a:rPr>
              <a:t>TBOX端</a:t>
            </a:r>
            <a:endParaRPr lang="zh-CN" altLang="en-US" sz="1400">
              <a:latin typeface="微软雅黑" panose="020B0503020204020204" pitchFamily="34" charset="-122"/>
              <a:ea typeface="微软雅黑" panose="020B0503020204020204" pitchFamily="34" charset="-122"/>
              <a:sym typeface="+mn-ea"/>
            </a:endParaRPr>
          </a:p>
          <a:p>
            <a:pPr marL="1200150" lvl="2" indent="-285750" algn="l">
              <a:buFont typeface="Wingdings" panose="05000000000000000000" charset="0"/>
              <a:buChar char=""/>
            </a:pPr>
            <a:r>
              <a:rPr lang="zh-CN" altLang="en-US" sz="1260">
                <a:latin typeface="微软雅黑" panose="020B0503020204020204" pitchFamily="34" charset="-122"/>
                <a:ea typeface="微软雅黑" panose="020B0503020204020204" pitchFamily="34" charset="-122"/>
                <a:sym typeface="+mn-ea"/>
              </a:rPr>
              <a:t>根据云端下发的固件列表清单（固件代码/诊断Id）与可升级零件进行交互处理。TBOX端负责维护固件代码与车内各零件的对应关系</a:t>
            </a:r>
            <a:endParaRPr lang="zh-CN" altLang="en-US" sz="126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3. </a:t>
            </a:r>
            <a:r>
              <a:rPr lang="zh-CN" altLang="en-US" dirty="0"/>
              <a:t>车型规划</a:t>
            </a:r>
            <a:endParaRPr lang="zh-CN" altLang="en-US" dirty="0"/>
          </a:p>
        </p:txBody>
      </p:sp>
      <p:sp>
        <p:nvSpPr>
          <p:cNvPr id="5" name="文本框 4"/>
          <p:cNvSpPr txBox="1"/>
          <p:nvPr/>
        </p:nvSpPr>
        <p:spPr>
          <a:xfrm>
            <a:off x="1017905" y="1798955"/>
            <a:ext cx="8006080" cy="953135"/>
          </a:xfrm>
          <a:prstGeom prst="rect">
            <a:avLst/>
          </a:prstGeom>
          <a:noFill/>
        </p:spPr>
        <p:txBody>
          <a:bodyPr wrap="none" rtlCol="0">
            <a:spAutoFit/>
          </a:bodyPr>
          <a:p>
            <a:r>
              <a:rPr lang="zh-CN" altLang="en-US" sz="1400">
                <a:latin typeface="微软雅黑" panose="020B0503020204020204" pitchFamily="34" charset="-122"/>
                <a:ea typeface="微软雅黑" panose="020B0503020204020204" pitchFamily="34" charset="-122"/>
              </a:rPr>
              <a:t>有车型规划部对车型进行统一的规划，包含品牌，车型，车型，年款，颜色，供应商等信息</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这里的车型是指具有相同硬件，固件配置的同款车辆</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考虑到后续可能自我换件，或改造的情况，同一车型下的高中低配搭载的不同硬件，纳入同一车型下</a:t>
            </a:r>
            <a:endParaRPr lang="zh-CN" altLang="en-US"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OTA</a:t>
            </a:r>
            <a:r>
              <a:rPr lang="zh-CN" altLang="en-US" sz="1400">
                <a:latin typeface="微软雅黑" panose="020B0503020204020204" pitchFamily="34" charset="-122"/>
                <a:ea typeface="微软雅黑" panose="020B0503020204020204" pitchFamily="34" charset="-122"/>
              </a:rPr>
              <a:t>平台将对车型配置关系采用树状结构进行管理</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4. </a:t>
            </a:r>
            <a:r>
              <a:rPr lang="zh-CN" altLang="en-US" dirty="0"/>
              <a:t>车型固件规划</a:t>
            </a:r>
            <a:endParaRPr lang="zh-CN" altLang="en-US" dirty="0"/>
          </a:p>
        </p:txBody>
      </p:sp>
      <p:sp>
        <p:nvSpPr>
          <p:cNvPr id="5" name="文本框 4"/>
          <p:cNvSpPr txBox="1"/>
          <p:nvPr/>
        </p:nvSpPr>
        <p:spPr>
          <a:xfrm>
            <a:off x="1017905" y="1798955"/>
            <a:ext cx="9003030" cy="1383665"/>
          </a:xfrm>
          <a:prstGeom prst="rect">
            <a:avLst/>
          </a:prstGeom>
          <a:noFill/>
        </p:spPr>
        <p:txBody>
          <a:bodyPr wrap="none" rtlCol="0">
            <a:spAutoFit/>
          </a:bodyPr>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为具体的车型定义一套完整固件（软件）清单，由软件中心同车型小组共同协商定义。</a:t>
            </a:r>
            <a:endParaRPr lang="zh-CN" altLang="en-US" sz="140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为了管理的简便，同一车型下的高中低配置，或者来自于不同供应商的硬件固件，将放在同一车型固件清单中</a:t>
            </a:r>
            <a:endParaRPr lang="zh-CN" altLang="en-US" sz="1400">
              <a:latin typeface="微软雅黑" panose="020B0503020204020204" pitchFamily="34" charset="-122"/>
              <a:ea typeface="微软雅黑" panose="020B0503020204020204" pitchFamily="34" charset="-122"/>
            </a:endParaRPr>
          </a:p>
          <a:p>
            <a:pPr marL="742950" lvl="1" indent="-285750">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车辆最终可能只是使用了固件清单中的部分固件</a:t>
            </a:r>
            <a:endParaRPr lang="zh-CN" altLang="en-US" sz="1400">
              <a:latin typeface="微软雅黑" panose="020B0503020204020204" pitchFamily="34" charset="-122"/>
              <a:ea typeface="微软雅黑" panose="020B0503020204020204" pitchFamily="34" charset="-122"/>
            </a:endParaRPr>
          </a:p>
          <a:p>
            <a:pPr marL="285750" lvl="0" indent="-285750">
              <a:buFont typeface="Wingdings" panose="05000000000000000000" charset="0"/>
              <a:buChar char=""/>
            </a:pPr>
            <a:r>
              <a:rPr lang="zh-CN" altLang="en-US" sz="1400">
                <a:solidFill>
                  <a:srgbClr val="FF0000"/>
                </a:solidFill>
                <a:latin typeface="微软雅黑" panose="020B0503020204020204" pitchFamily="34" charset="-122"/>
                <a:ea typeface="微软雅黑" panose="020B0503020204020204" pitchFamily="34" charset="-122"/>
              </a:rPr>
              <a:t>不同的车型或配置可能存在</a:t>
            </a:r>
            <a:r>
              <a:rPr lang="en-US" altLang="zh-CN" sz="1400">
                <a:solidFill>
                  <a:srgbClr val="FF0000"/>
                </a:solidFill>
                <a:latin typeface="微软雅黑" panose="020B0503020204020204" pitchFamily="34" charset="-122"/>
                <a:ea typeface="微软雅黑" panose="020B0503020204020204" pitchFamily="34" charset="-122"/>
              </a:rPr>
              <a:t>ECU</a:t>
            </a:r>
            <a:r>
              <a:rPr lang="zh-CN" altLang="en-US" sz="1400">
                <a:solidFill>
                  <a:srgbClr val="FF0000"/>
                </a:solidFill>
                <a:latin typeface="微软雅黑" panose="020B0503020204020204" pitchFamily="34" charset="-122"/>
                <a:ea typeface="微软雅黑" panose="020B0503020204020204" pitchFamily="34" charset="-122"/>
              </a:rPr>
              <a:t>的复用</a:t>
            </a:r>
            <a:endParaRPr lang="zh-CN" altLang="en-US" sz="1400">
              <a:solidFill>
                <a:srgbClr val="FF0000"/>
              </a:solidFill>
              <a:latin typeface="微软雅黑" panose="020B0503020204020204" pitchFamily="34" charset="-122"/>
              <a:ea typeface="微软雅黑" panose="020B0503020204020204" pitchFamily="34" charset="-122"/>
            </a:endParaRPr>
          </a:p>
          <a:p>
            <a:pPr marL="742950" lvl="1" indent="-285750">
              <a:buFont typeface="Wingdings" panose="05000000000000000000" charset="0"/>
              <a:buChar char=""/>
            </a:pPr>
            <a:r>
              <a:rPr lang="zh-CN" altLang="en-US" sz="1400">
                <a:solidFill>
                  <a:srgbClr val="FF0000"/>
                </a:solidFill>
                <a:latin typeface="微软雅黑" panose="020B0503020204020204" pitchFamily="34" charset="-122"/>
                <a:ea typeface="微软雅黑" panose="020B0503020204020204" pitchFamily="34" charset="-122"/>
              </a:rPr>
              <a:t>从长远来看，期望达到固件或</a:t>
            </a:r>
            <a:r>
              <a:rPr lang="en-US" altLang="zh-CN" sz="1400">
                <a:solidFill>
                  <a:srgbClr val="FF0000"/>
                </a:solidFill>
                <a:latin typeface="微软雅黑" panose="020B0503020204020204" pitchFamily="34" charset="-122"/>
                <a:ea typeface="微软雅黑" panose="020B0503020204020204" pitchFamily="34" charset="-122"/>
              </a:rPr>
              <a:t>ECU</a:t>
            </a:r>
            <a:r>
              <a:rPr lang="zh-CN" altLang="en-US" sz="1400">
                <a:solidFill>
                  <a:srgbClr val="FF0000"/>
                </a:solidFill>
                <a:latin typeface="微软雅黑" panose="020B0503020204020204" pitchFamily="34" charset="-122"/>
                <a:ea typeface="微软雅黑" panose="020B0503020204020204" pitchFamily="34" charset="-122"/>
              </a:rPr>
              <a:t>的复用</a:t>
            </a:r>
            <a:endParaRPr lang="zh-CN" altLang="en-US" sz="1400">
              <a:solidFill>
                <a:srgbClr val="FF0000"/>
              </a:solidFill>
              <a:latin typeface="微软雅黑" panose="020B0503020204020204" pitchFamily="34" charset="-122"/>
              <a:ea typeface="微软雅黑" panose="020B0503020204020204" pitchFamily="34" charset="-122"/>
            </a:endParaRPr>
          </a:p>
          <a:p>
            <a:pPr lvl="0" indent="0">
              <a:buFont typeface="Wingdings" panose="05000000000000000000" charset="0"/>
              <a:buNone/>
            </a:pPr>
            <a:endParaRPr lang="zh-CN" altLang="en-US" sz="1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661" y="159465"/>
            <a:ext cx="9191962" cy="540000"/>
          </a:xfrm>
        </p:spPr>
        <p:txBody>
          <a:bodyPr>
            <a:normAutofit fontScale="90000"/>
          </a:bodyPr>
          <a:lstStyle/>
          <a:p>
            <a:r>
              <a:rPr lang="zh-CN" altLang="en-US" dirty="0"/>
              <a:t>整车软件管理</a:t>
            </a:r>
            <a:endParaRPr lang="zh-CN" altLang="en-US" dirty="0"/>
          </a:p>
        </p:txBody>
      </p:sp>
      <p:sp>
        <p:nvSpPr>
          <p:cNvPr id="3" name="灯片编号占位符 2"/>
          <p:cNvSpPr>
            <a:spLocks noGrp="1"/>
          </p:cNvSpPr>
          <p:nvPr>
            <p:ph type="sldNum" sz="quarter" idx="4"/>
          </p:nvPr>
        </p:nvSpPr>
        <p:spPr/>
        <p:txBody>
          <a:bodyPr/>
          <a:lstStyle/>
          <a:p>
            <a:fld id="{98AFF11D-2321-40E7-8D16-3F678B152339}" type="slidenum">
              <a:rPr lang="zh-CN" altLang="en-US" smtClean="0"/>
            </a:fld>
            <a:endParaRPr lang="zh-CN" altLang="en-US"/>
          </a:p>
        </p:txBody>
      </p:sp>
      <p:sp>
        <p:nvSpPr>
          <p:cNvPr id="4" name="文本占位符 3"/>
          <p:cNvSpPr>
            <a:spLocks noGrp="1"/>
          </p:cNvSpPr>
          <p:nvPr>
            <p:ph type="body" sz="quarter" idx="11"/>
          </p:nvPr>
        </p:nvSpPr>
        <p:spPr>
          <a:xfrm>
            <a:off x="155575" y="911225"/>
            <a:ext cx="5479415" cy="511175"/>
          </a:xfrm>
        </p:spPr>
        <p:txBody>
          <a:bodyPr/>
          <a:lstStyle/>
          <a:p>
            <a:r>
              <a:rPr lang="en-US" altLang="zh-CN" dirty="0"/>
              <a:t>5. </a:t>
            </a:r>
            <a:r>
              <a:rPr lang="zh-CN" altLang="en-US" dirty="0"/>
              <a:t>车辆固件初始化</a:t>
            </a:r>
            <a:endParaRPr lang="zh-CN" altLang="en-US" dirty="0"/>
          </a:p>
        </p:txBody>
      </p:sp>
      <p:sp>
        <p:nvSpPr>
          <p:cNvPr id="5" name="文本框 4"/>
          <p:cNvSpPr txBox="1"/>
          <p:nvPr/>
        </p:nvSpPr>
        <p:spPr>
          <a:xfrm>
            <a:off x="951865" y="1812290"/>
            <a:ext cx="6780530" cy="521970"/>
          </a:xfrm>
          <a:prstGeom prst="rect">
            <a:avLst/>
          </a:prstGeom>
          <a:noFill/>
        </p:spPr>
        <p:txBody>
          <a:bodyPr wrap="none" rtlCol="0">
            <a:spAutoFit/>
          </a:bodyPr>
          <a:p>
            <a:r>
              <a:rPr lang="zh-CN" altLang="en-US" sz="1400">
                <a:latin typeface="微软雅黑" panose="020B0503020204020204" pitchFamily="34" charset="-122"/>
                <a:ea typeface="微软雅黑" panose="020B0503020204020204" pitchFamily="34" charset="-122"/>
              </a:rPr>
              <a:t>车辆硬件固件通常由硬件供应商初始化预装到硬件中</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硬件以及固件清单信息需要在固件发货前，以一定的方式给到整车厂，导入</a:t>
            </a:r>
            <a:r>
              <a:rPr lang="en-US" altLang="zh-CN" sz="1400">
                <a:latin typeface="微软雅黑" panose="020B0503020204020204" pitchFamily="34" charset="-122"/>
                <a:ea typeface="微软雅黑" panose="020B0503020204020204" pitchFamily="34" charset="-122"/>
              </a:rPr>
              <a:t>MES</a:t>
            </a:r>
            <a:r>
              <a:rPr lang="zh-CN" altLang="en-US" sz="1400">
                <a:latin typeface="微软雅黑" panose="020B0503020204020204" pitchFamily="34" charset="-122"/>
                <a:ea typeface="微软雅黑" panose="020B0503020204020204" pitchFamily="34" charset="-122"/>
              </a:rPr>
              <a:t>系统</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6279</Words>
  <Application>WPS 演示</Application>
  <PresentationFormat>宽屏</PresentationFormat>
  <Paragraphs>621</Paragraphs>
  <Slides>25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微软雅黑</vt:lpstr>
      <vt:lpstr>FZLanTingHei-L-GBK-M</vt:lpstr>
      <vt:lpstr>黑体</vt:lpstr>
      <vt:lpstr>Times New Roman</vt:lpstr>
      <vt:lpstr>Calibri</vt:lpstr>
      <vt:lpstr>Wingdings</vt:lpstr>
      <vt:lpstr>等线</vt:lpstr>
      <vt:lpstr>Arial Unicode MS</vt:lpstr>
      <vt:lpstr>等线 Light</vt:lpstr>
      <vt:lpstr>Calibri Light</vt:lpstr>
      <vt:lpstr>Calibri</vt:lpstr>
      <vt:lpstr>Office 主题</vt:lpstr>
      <vt:lpstr>OTA升级方案改进</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整车软件管理</vt:lpstr>
      <vt:lpstr>整车升级</vt:lpstr>
      <vt:lpstr>整车升级</vt:lpstr>
      <vt:lpstr>整车升级</vt:lpstr>
      <vt:lpstr>问题澄清</vt:lpstr>
      <vt:lpstr>配置同软件之间的关系</vt:lpstr>
      <vt:lpstr>工厂OTA升级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qinshucai1</cp:lastModifiedBy>
  <cp:revision>3109</cp:revision>
  <cp:lastPrinted>2017-12-08T11:11:00Z</cp:lastPrinted>
  <dcterms:created xsi:type="dcterms:W3CDTF">2017-11-16T03:29:00Z</dcterms:created>
  <dcterms:modified xsi:type="dcterms:W3CDTF">2020-09-25T09:54:01Z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2052-10.8.0.6108</vt:lpwstr>
  </property>
</Properties>
</file>