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
  </p:notesMasterIdLst>
  <p:handoutMasterIdLst>
    <p:handoutMasterId r:id="rId22"/>
  </p:handoutMasterIdLst>
  <p:sldIdLst>
    <p:sldId id="796" r:id="rId3"/>
    <p:sldId id="809" r:id="rId4"/>
    <p:sldId id="836" r:id="rId6"/>
    <p:sldId id="810" r:id="rId7"/>
    <p:sldId id="816" r:id="rId8"/>
    <p:sldId id="817" r:id="rId9"/>
    <p:sldId id="828" r:id="rId10"/>
    <p:sldId id="812" r:id="rId11"/>
    <p:sldId id="818" r:id="rId12"/>
    <p:sldId id="814" r:id="rId13"/>
    <p:sldId id="824" r:id="rId14"/>
    <p:sldId id="813" r:id="rId15"/>
    <p:sldId id="820" r:id="rId16"/>
    <p:sldId id="819" r:id="rId17"/>
    <p:sldId id="848" r:id="rId18"/>
    <p:sldId id="849" r:id="rId19"/>
    <p:sldId id="850" r:id="rId20"/>
    <p:sldId id="851" r:id="rId21"/>
  </p:sldIdLst>
  <p:sldSz cx="12192000" cy="6858000"/>
  <p:notesSz cx="6802120" cy="99345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5"/>
    <a:srgbClr val="FFFFFF"/>
    <a:srgbClr val="0080FF"/>
    <a:srgbClr val="008019"/>
    <a:srgbClr val="000066"/>
    <a:srgbClr val="8C85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5865" autoAdjust="0"/>
  </p:normalViewPr>
  <p:slideViewPr>
    <p:cSldViewPr snapToGrid="0" snapToObjects="1">
      <p:cViewPr varScale="1">
        <p:scale>
          <a:sx n="89" d="100"/>
          <a:sy n="89" d="100"/>
        </p:scale>
        <p:origin x="538" y="53"/>
      </p:cViewPr>
      <p:guideLst>
        <p:guide orient="horz" pos="2092"/>
        <p:guide pos="140"/>
        <p:guide pos="7571"/>
        <p:guide orient="horz" pos="164"/>
        <p:guide orient="horz" pos="448"/>
      </p:guideLst>
    </p:cSldViewPr>
  </p:slideViewPr>
  <p:notesTextViewPr>
    <p:cViewPr>
      <p:scale>
        <a:sx n="3" d="2"/>
        <a:sy n="3" d="2"/>
      </p:scale>
      <p:origin x="0" y="0"/>
    </p:cViewPr>
  </p:notesTextViewPr>
  <p:sorterViewPr>
    <p:cViewPr varScale="1">
      <p:scale>
        <a:sx n="1" d="1"/>
        <a:sy n="1" d="1"/>
      </p:scale>
      <p:origin x="0" y="-20568"/>
    </p:cViewPr>
  </p:sorterViewPr>
  <p:notesViewPr>
    <p:cSldViewPr snapToGrid="0" snapToObjects="1">
      <p:cViewPr varScale="1">
        <p:scale>
          <a:sx n="48" d="100"/>
          <a:sy n="48" d="100"/>
        </p:scale>
        <p:origin x="2764" y="3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7723" cy="49845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3141" y="0"/>
            <a:ext cx="2947723" cy="498454"/>
          </a:xfrm>
          <a:prstGeom prst="rect">
            <a:avLst/>
          </a:prstGeom>
        </p:spPr>
        <p:txBody>
          <a:bodyPr vert="horz" lIns="91440" tIns="45720" rIns="91440" bIns="45720" rtlCol="0"/>
          <a:lstStyle>
            <a:lvl1pPr algn="r">
              <a:defRPr sz="1200"/>
            </a:lvl1pPr>
          </a:lstStyle>
          <a:p>
            <a:fld id="{64CC8129-8B8C-4E4E-9831-A4569E29A32A}" type="datetimeFigureOut">
              <a:rPr lang="zh-CN" altLang="en-US" smtClean="0"/>
            </a:fld>
            <a:endParaRPr lang="zh-CN" altLang="en-US"/>
          </a:p>
        </p:txBody>
      </p:sp>
      <p:sp>
        <p:nvSpPr>
          <p:cNvPr id="4" name="页脚占位符 3"/>
          <p:cNvSpPr>
            <a:spLocks noGrp="1"/>
          </p:cNvSpPr>
          <p:nvPr>
            <p:ph type="ftr" sz="quarter" idx="2"/>
          </p:nvPr>
        </p:nvSpPr>
        <p:spPr>
          <a:xfrm>
            <a:off x="0" y="9436123"/>
            <a:ext cx="2947723" cy="49845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3141" y="9436123"/>
            <a:ext cx="2947723" cy="498453"/>
          </a:xfrm>
          <a:prstGeom prst="rect">
            <a:avLst/>
          </a:prstGeom>
        </p:spPr>
        <p:txBody>
          <a:bodyPr vert="horz" lIns="91440" tIns="45720" rIns="91440" bIns="45720" rtlCol="0" anchor="b"/>
          <a:lstStyle>
            <a:lvl1pPr algn="r">
              <a:defRPr sz="1200"/>
            </a:lvl1pPr>
          </a:lstStyle>
          <a:p>
            <a:fld id="{EFEE42FB-CFE7-4F3A-905A-18AFD0C45D7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7723" cy="498454"/>
          </a:xfrm>
          <a:prstGeom prst="rect">
            <a:avLst/>
          </a:prstGeom>
        </p:spPr>
        <p:txBody>
          <a:bodyPr vert="horz" lIns="91440" tIns="45720" rIns="91440" bIns="45720" rtlCol="0"/>
          <a:lstStyle>
            <a:lvl1pPr algn="l">
              <a:defRPr sz="1200" b="0" i="0">
                <a:latin typeface="FZLanTingHei-L-GBK-M" charset="-122"/>
                <a:ea typeface="FZLanTingHei-L-GBK-M" charset="-122"/>
              </a:defRPr>
            </a:lvl1pPr>
          </a:lstStyle>
          <a:p>
            <a:endParaRPr lang="zh-CN" altLang="en-US" dirty="0"/>
          </a:p>
        </p:txBody>
      </p:sp>
      <p:sp>
        <p:nvSpPr>
          <p:cNvPr id="3" name="日期占位符 2"/>
          <p:cNvSpPr>
            <a:spLocks noGrp="1"/>
          </p:cNvSpPr>
          <p:nvPr>
            <p:ph type="dt" idx="1"/>
          </p:nvPr>
        </p:nvSpPr>
        <p:spPr>
          <a:xfrm>
            <a:off x="3853141" y="0"/>
            <a:ext cx="2947723" cy="498454"/>
          </a:xfrm>
          <a:prstGeom prst="rect">
            <a:avLst/>
          </a:prstGeom>
        </p:spPr>
        <p:txBody>
          <a:bodyPr vert="horz" lIns="91440" tIns="45720" rIns="91440" bIns="45720" rtlCol="0"/>
          <a:lstStyle>
            <a:lvl1pPr algn="r">
              <a:defRPr sz="1200" b="0" i="0">
                <a:latin typeface="FZLanTingHei-L-GBK-M" charset="-122"/>
                <a:ea typeface="FZLanTingHei-L-GBK-M" charset="-122"/>
              </a:defRPr>
            </a:lvl1pPr>
          </a:lstStyle>
          <a:p>
            <a:fld id="{38F6B07A-10A1-4C07-AFEF-8D85507B1BB5}"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422275" y="1241425"/>
            <a:ext cx="5959475" cy="33528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0244" y="4781014"/>
            <a:ext cx="5441950" cy="3911739"/>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9436123"/>
            <a:ext cx="2947723" cy="498453"/>
          </a:xfrm>
          <a:prstGeom prst="rect">
            <a:avLst/>
          </a:prstGeom>
        </p:spPr>
        <p:txBody>
          <a:bodyPr vert="horz" lIns="91440" tIns="45720" rIns="91440" bIns="45720" rtlCol="0" anchor="b"/>
          <a:lstStyle>
            <a:lvl1pPr algn="l">
              <a:defRPr sz="1200" b="0" i="0">
                <a:latin typeface="FZLanTingHei-L-GBK-M" charset="-122"/>
                <a:ea typeface="FZLanTingHei-L-GBK-M" charset="-122"/>
              </a:defRPr>
            </a:lvl1pPr>
          </a:lstStyle>
          <a:p>
            <a:endParaRPr lang="zh-CN" altLang="en-US" dirty="0"/>
          </a:p>
        </p:txBody>
      </p:sp>
      <p:sp>
        <p:nvSpPr>
          <p:cNvPr id="7" name="灯片编号占位符 6"/>
          <p:cNvSpPr>
            <a:spLocks noGrp="1"/>
          </p:cNvSpPr>
          <p:nvPr>
            <p:ph type="sldNum" sz="quarter" idx="5"/>
          </p:nvPr>
        </p:nvSpPr>
        <p:spPr>
          <a:xfrm>
            <a:off x="3853141" y="9436123"/>
            <a:ext cx="2947723" cy="498453"/>
          </a:xfrm>
          <a:prstGeom prst="rect">
            <a:avLst/>
          </a:prstGeom>
        </p:spPr>
        <p:txBody>
          <a:bodyPr vert="horz" lIns="91440" tIns="45720" rIns="91440" bIns="45720" rtlCol="0" anchor="b"/>
          <a:lstStyle>
            <a:lvl1pPr algn="r">
              <a:defRPr sz="1200" b="0" i="0">
                <a:latin typeface="FZLanTingHei-L-GBK-M" charset="-122"/>
                <a:ea typeface="FZLanTingHei-L-GBK-M" charset="-122"/>
              </a:defRPr>
            </a:lvl1pPr>
          </a:lstStyle>
          <a:p>
            <a:fld id="{3099A8D9-BF2E-4997-91F6-F3A4CBBC556C}"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ZLanTingHei-L-GBK-M" charset="-122"/>
        <a:ea typeface="FZLanTingHei-L-GBK-M" charset="-122"/>
        <a:cs typeface="+mn-cs"/>
      </a:defRPr>
    </a:lvl1pPr>
    <a:lvl2pPr marL="457200" algn="l" defTabSz="914400" rtl="0" eaLnBrk="1" latinLnBrk="0" hangingPunct="1">
      <a:defRPr sz="1200" b="0" i="0" kern="1200">
        <a:solidFill>
          <a:schemeClr val="tx1"/>
        </a:solidFill>
        <a:latin typeface="FZLanTingHei-L-GBK-M" charset="-122"/>
        <a:ea typeface="FZLanTingHei-L-GBK-M" charset="-122"/>
        <a:cs typeface="+mn-cs"/>
      </a:defRPr>
    </a:lvl2pPr>
    <a:lvl3pPr marL="914400" algn="l" defTabSz="914400" rtl="0" eaLnBrk="1" latinLnBrk="0" hangingPunct="1">
      <a:defRPr sz="1200" b="0" i="0" kern="1200">
        <a:solidFill>
          <a:schemeClr val="tx1"/>
        </a:solidFill>
        <a:latin typeface="FZLanTingHei-L-GBK-M" charset="-122"/>
        <a:ea typeface="FZLanTingHei-L-GBK-M" charset="-122"/>
        <a:cs typeface="+mn-cs"/>
      </a:defRPr>
    </a:lvl3pPr>
    <a:lvl4pPr marL="1371600" algn="l" defTabSz="914400" rtl="0" eaLnBrk="1" latinLnBrk="0" hangingPunct="1">
      <a:defRPr sz="1200" b="0" i="0" kern="1200">
        <a:solidFill>
          <a:schemeClr val="tx1"/>
        </a:solidFill>
        <a:latin typeface="FZLanTingHei-L-GBK-M" charset="-122"/>
        <a:ea typeface="FZLanTingHei-L-GBK-M" charset="-122"/>
        <a:cs typeface="+mn-cs"/>
      </a:defRPr>
    </a:lvl4pPr>
    <a:lvl5pPr marL="1828800" algn="l" defTabSz="914400" rtl="0" eaLnBrk="1" latinLnBrk="0" hangingPunct="1">
      <a:defRPr sz="1200" b="0" i="0" kern="1200">
        <a:solidFill>
          <a:schemeClr val="tx1"/>
        </a:solidFill>
        <a:latin typeface="FZLanTingHei-L-GBK-M" charset="-122"/>
        <a:ea typeface="FZLanTingHei-L-GBK-M"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99A8D9-BF2E-4997-91F6-F3A4CBBC556C}"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lvl1pPr algn="ctr">
              <a:defRPr/>
            </a:lvl1pPr>
          </a:lstStyle>
          <a:p>
            <a:r>
              <a:rPr lang="zh-CN" altLang="en-US"/>
              <a:t>单击此处编辑母版标题样式</a:t>
            </a:r>
            <a:endParaRPr lang="zh-CN" altLang="en-US"/>
          </a:p>
        </p:txBody>
      </p:sp>
      <p:sp>
        <p:nvSpPr>
          <p:cNvPr id="4" name="页脚占位符 3"/>
          <p:cNvSpPr>
            <a:spLocks noGrp="1"/>
          </p:cNvSpPr>
          <p:nvPr>
            <p:ph type="ftr" sz="quarter" idx="11"/>
          </p:nvPr>
        </p:nvSpPr>
        <p:spPr>
          <a:xfrm>
            <a:off x="4038600" y="6356350"/>
            <a:ext cx="4114800" cy="365125"/>
          </a:xfrm>
        </p:spPr>
        <p:txBody>
          <a:bodyPr/>
          <a:lstStyle/>
          <a:p>
            <a:r>
              <a:rPr lang="zh-CN" altLang="en-US"/>
              <a:t>宝能汽车</a:t>
            </a:r>
            <a:endParaRPr lang="zh-CN" altLang="en-US"/>
          </a:p>
        </p:txBody>
      </p:sp>
      <p:sp>
        <p:nvSpPr>
          <p:cNvPr id="5" name="灯片编号占位符 4"/>
          <p:cNvSpPr>
            <a:spLocks noGrp="1"/>
          </p:cNvSpPr>
          <p:nvPr>
            <p:ph type="sldNum" sz="quarter" idx="12"/>
          </p:nvPr>
        </p:nvSpPr>
        <p:spPr/>
        <p:txBody>
          <a:bodyPr/>
          <a:lstStyle/>
          <a:p>
            <a:fld id="{98AFF11D-2321-40E7-8D16-3F678B152339}" type="slidenum">
              <a:rPr lang="zh-CN" altLang="en-US" smtClean="0"/>
            </a:fld>
            <a:endParaRPr lang="zh-CN" altLang="en-US"/>
          </a:p>
        </p:txBody>
      </p:sp>
      <p:pic>
        <p:nvPicPr>
          <p:cNvPr id="3" name="图片 4" descr="C:\Users\lenovo\Desktop\宝能新LOGO-2017.9.18\透明格式\宝能logo-彩色.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a:xfrm>
            <a:off x="837883" y="365125"/>
            <a:ext cx="885825" cy="337820"/>
          </a:xfrm>
          <a:prstGeom prst="rect">
            <a:avLst/>
          </a:prstGeom>
          <a:noFill/>
          <a:ln>
            <a:noFill/>
          </a:ln>
        </p:spPr>
      </p:pic>
      <p:grpSp>
        <p:nvGrpSpPr>
          <p:cNvPr id="6" name="组合 1"/>
          <p:cNvGrpSpPr/>
          <p:nvPr userDrawn="1"/>
        </p:nvGrpSpPr>
        <p:grpSpPr>
          <a:xfrm>
            <a:off x="10206038" y="365125"/>
            <a:ext cx="1147445" cy="215900"/>
            <a:chOff x="8640" y="3156"/>
            <a:chExt cx="1807" cy="340"/>
          </a:xfrm>
        </p:grpSpPr>
        <p:sp>
          <p:nvSpPr>
            <p:cNvPr id="7" name="Text Box 2"/>
            <p:cNvSpPr txBox="1">
              <a:spLocks noChangeArrowheads="1"/>
            </p:cNvSpPr>
            <p:nvPr/>
          </p:nvSpPr>
          <p:spPr bwMode="auto">
            <a:xfrm>
              <a:off x="8640" y="3156"/>
              <a:ext cx="907" cy="340"/>
            </a:xfrm>
            <a:prstGeom prst="rect">
              <a:avLst/>
            </a:prstGeom>
            <a:solidFill>
              <a:srgbClr val="FFFFFF"/>
            </a:solidFill>
            <a:ln w="9525">
              <a:solidFill>
                <a:srgbClr val="000000"/>
              </a:solidFill>
              <a:miter lim="800000"/>
            </a:ln>
          </p:spPr>
          <p:txBody>
            <a:bodyPr rot="0" vert="horz" wrap="square" lIns="18000" tIns="10800" rIns="18000" bIns="10800" anchor="t" anchorCtr="0" upright="1">
              <a:noAutofit/>
            </a:bodyPr>
            <a:lstStyle/>
            <a:p>
              <a:pPr algn="ctr"/>
              <a:r>
                <a:rPr lang="en-US" altLang="zh-CN" sz="1200" kern="100">
                  <a:latin typeface="黑体" panose="02010609060101010101" charset="-122"/>
                  <a:ea typeface="黑体" panose="02010609060101010101" charset="-122"/>
                  <a:cs typeface="Times New Roman" panose="02020603050405020304"/>
                  <a:sym typeface="Times New Roman" panose="02020603050405020304"/>
                </a:rPr>
                <a:t>密级</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 name="Text Box 3"/>
            <p:cNvSpPr txBox="1">
              <a:spLocks noChangeArrowheads="1"/>
            </p:cNvSpPr>
            <p:nvPr/>
          </p:nvSpPr>
          <p:spPr bwMode="auto">
            <a:xfrm>
              <a:off x="9540" y="3156"/>
              <a:ext cx="907" cy="340"/>
            </a:xfrm>
            <a:prstGeom prst="rect">
              <a:avLst/>
            </a:prstGeom>
            <a:solidFill>
              <a:srgbClr val="FFFFFF"/>
            </a:solidFill>
            <a:ln w="9525">
              <a:solidFill>
                <a:srgbClr val="000000"/>
              </a:solidFill>
              <a:miter lim="800000"/>
            </a:ln>
          </p:spPr>
          <p:txBody>
            <a:bodyPr rot="0" vert="horz" wrap="square" lIns="18000" tIns="10800" rIns="18000" bIns="10800" anchor="t" anchorCtr="0" upright="1">
              <a:noAutofit/>
            </a:bodyPr>
            <a:lstStyle/>
            <a:p>
              <a:pPr algn="ctr"/>
              <a:r>
                <a:rPr lang="en-US" altLang="zh-CN" sz="1200" kern="100">
                  <a:latin typeface="黑体" panose="02010609060101010101" charset="-122"/>
                  <a:ea typeface="黑体" panose="02010609060101010101" charset="-122"/>
                  <a:cs typeface="Times New Roman" panose="02020603050405020304"/>
                  <a:sym typeface="Times New Roman" panose="02020603050405020304"/>
                </a:rPr>
                <a:t>机密</a:t>
              </a:r>
              <a:endParaRPr lang="en-US" altLang="zh-CN" sz="1200" kern="100">
                <a:latin typeface="黑体" panose="02010609060101010101" charset="-122"/>
                <a:ea typeface="黑体" panose="02010609060101010101"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11" name="矩形 10"/>
          <p:cNvSpPr/>
          <p:nvPr userDrawn="1"/>
        </p:nvSpPr>
        <p:spPr>
          <a:xfrm rot="19320000">
            <a:off x="6547485" y="3098800"/>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2" name="矩形 11"/>
          <p:cNvSpPr/>
          <p:nvPr userDrawn="1"/>
        </p:nvSpPr>
        <p:spPr>
          <a:xfrm rot="19320000">
            <a:off x="3082925" y="4724400"/>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矩形 12"/>
          <p:cNvSpPr/>
          <p:nvPr userDrawn="1"/>
        </p:nvSpPr>
        <p:spPr>
          <a:xfrm rot="19320000">
            <a:off x="2178050" y="2626995"/>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4" name="矩形 13"/>
          <p:cNvSpPr/>
          <p:nvPr userDrawn="1"/>
        </p:nvSpPr>
        <p:spPr>
          <a:xfrm rot="19320000">
            <a:off x="7426325" y="5170170"/>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自定义版式">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172800"/>
            <a:ext cx="54279" cy="540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标题 1"/>
          <p:cNvSpPr>
            <a:spLocks noGrp="1"/>
          </p:cNvSpPr>
          <p:nvPr>
            <p:ph type="title"/>
          </p:nvPr>
        </p:nvSpPr>
        <p:spPr>
          <a:xfrm>
            <a:off x="155661" y="172800"/>
            <a:ext cx="9191962" cy="540000"/>
          </a:xfrm>
          <a:prstGeom prst="rect">
            <a:avLst/>
          </a:prstGeom>
        </p:spPr>
        <p:txBody>
          <a:bodyPr anchor="ctr">
            <a:normAutofit/>
          </a:bodyPr>
          <a:lstStyle>
            <a:lvl1pPr algn="l">
              <a:lnSpc>
                <a:spcPct val="100000"/>
              </a:lnSpc>
              <a:defRPr sz="2800" b="1">
                <a:solidFill>
                  <a:srgbClr val="000066"/>
                </a:soli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dirty="0"/>
              <a:t>单击此处编辑母版标题样式</a:t>
            </a:r>
            <a:endParaRPr lang="zh-CN" altLang="en-US" dirty="0"/>
          </a:p>
        </p:txBody>
      </p:sp>
      <p:sp>
        <p:nvSpPr>
          <p:cNvPr id="13" name="灯片编号占位符 4"/>
          <p:cNvSpPr>
            <a:spLocks noGrp="1"/>
          </p:cNvSpPr>
          <p:nvPr>
            <p:ph type="sldNum" sz="quarter" idx="4"/>
          </p:nvPr>
        </p:nvSpPr>
        <p:spPr>
          <a:xfrm>
            <a:off x="11170920" y="6604000"/>
            <a:ext cx="644525" cy="179705"/>
          </a:xfrm>
          <a:prstGeom prst="rect">
            <a:avLst/>
          </a:prstGeom>
        </p:spPr>
        <p:txBody>
          <a:bodyPr vert="horz" lIns="91440" tIns="45720" rIns="91440" bIns="45720" rtlCol="0" anchor="ctr"/>
          <a:lstStyle>
            <a:lvl1pPr algn="r">
              <a:defRPr sz="105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fld id="{98AFF11D-2321-40E7-8D16-3F678B152339}" type="slidenum">
              <a:rPr lang="zh-CN" altLang="en-US" smtClean="0"/>
            </a:fld>
            <a:endParaRPr lang="zh-CN" altLang="en-US"/>
          </a:p>
        </p:txBody>
      </p:sp>
      <p:sp>
        <p:nvSpPr>
          <p:cNvPr id="15" name="文本占位符 5"/>
          <p:cNvSpPr>
            <a:spLocks noGrp="1"/>
          </p:cNvSpPr>
          <p:nvPr>
            <p:ph type="body" sz="quarter" idx="11" hasCustomPrompt="1"/>
          </p:nvPr>
        </p:nvSpPr>
        <p:spPr>
          <a:xfrm>
            <a:off x="155660" y="911503"/>
            <a:ext cx="11863539" cy="510898"/>
          </a:xfrm>
          <a:prstGeom prst="rect">
            <a:avLst/>
          </a:prstGeom>
        </p:spPr>
        <p:txBody>
          <a:bodyPr anchor="ctr"/>
          <a:lstStyle>
            <a:lvl1pPr marL="0" indent="0" algn="l">
              <a:buNone/>
              <a:defRPr sz="2000" b="1" u="none">
                <a:latin typeface="Arial" panose="020B0604020202020204" pitchFamily="34" charset="0"/>
                <a:ea typeface="微软雅黑" panose="020B0503020204020204" pitchFamily="34" charset="-122"/>
                <a:cs typeface="Arial" panose="020B0604020202020204" pitchFamily="34" charset="0"/>
              </a:defRPr>
            </a:lvl1pPr>
          </a:lstStyle>
          <a:p>
            <a:pPr lvl="0"/>
            <a:r>
              <a:rPr lang="zh-CN" altLang="en-US" dirty="0"/>
              <a:t>编辑母版文本样式</a:t>
            </a:r>
            <a:endParaRPr lang="zh-CN" altLang="en-US" dirty="0"/>
          </a:p>
        </p:txBody>
      </p:sp>
      <p:pic>
        <p:nvPicPr>
          <p:cNvPr id="4" name="图片 4" descr="C:\Users\lenovo\Desktop\宝能新LOGO-2017.9.18\透明格式\宝能logo-彩色.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a:xfrm>
            <a:off x="10392093" y="273685"/>
            <a:ext cx="885825" cy="337820"/>
          </a:xfrm>
          <a:prstGeom prst="rect">
            <a:avLst/>
          </a:prstGeom>
          <a:noFill/>
          <a:ln>
            <a:noFill/>
          </a:ln>
        </p:spPr>
      </p:pic>
      <p:grpSp>
        <p:nvGrpSpPr>
          <p:cNvPr id="2" name="组合 1"/>
          <p:cNvGrpSpPr/>
          <p:nvPr userDrawn="1"/>
        </p:nvGrpSpPr>
        <p:grpSpPr>
          <a:xfrm>
            <a:off x="10392093" y="911225"/>
            <a:ext cx="1147445" cy="215900"/>
            <a:chOff x="8640" y="3156"/>
            <a:chExt cx="1807" cy="340"/>
          </a:xfrm>
        </p:grpSpPr>
        <p:sp>
          <p:nvSpPr>
            <p:cNvPr id="5" name="Text Box 2"/>
            <p:cNvSpPr txBox="1">
              <a:spLocks noChangeArrowheads="1"/>
            </p:cNvSpPr>
            <p:nvPr/>
          </p:nvSpPr>
          <p:spPr bwMode="auto">
            <a:xfrm>
              <a:off x="8640" y="3156"/>
              <a:ext cx="907" cy="340"/>
            </a:xfrm>
            <a:prstGeom prst="rect">
              <a:avLst/>
            </a:prstGeom>
            <a:solidFill>
              <a:srgbClr val="FFFFFF"/>
            </a:solidFill>
            <a:ln w="9525">
              <a:solidFill>
                <a:srgbClr val="000000"/>
              </a:solidFill>
              <a:miter lim="800000"/>
            </a:ln>
          </p:spPr>
          <p:txBody>
            <a:bodyPr rot="0" vert="horz" wrap="square" lIns="18000" tIns="10800" rIns="18000" bIns="10800" anchor="t" anchorCtr="0" upright="1">
              <a:noAutofit/>
            </a:bodyPr>
            <a:lstStyle/>
            <a:p>
              <a:pPr algn="ctr"/>
              <a:r>
                <a:rPr lang="en-US" altLang="zh-CN" sz="1200" kern="100">
                  <a:latin typeface="黑体" panose="02010609060101010101" charset="-122"/>
                  <a:ea typeface="黑体" panose="02010609060101010101" charset="-122"/>
                  <a:cs typeface="Times New Roman" panose="02020603050405020304"/>
                  <a:sym typeface="Times New Roman" panose="02020603050405020304"/>
                </a:rPr>
                <a:t>密级</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 name="Text Box 3"/>
            <p:cNvSpPr txBox="1">
              <a:spLocks noChangeArrowheads="1"/>
            </p:cNvSpPr>
            <p:nvPr/>
          </p:nvSpPr>
          <p:spPr bwMode="auto">
            <a:xfrm>
              <a:off x="9540" y="3156"/>
              <a:ext cx="907" cy="340"/>
            </a:xfrm>
            <a:prstGeom prst="rect">
              <a:avLst/>
            </a:prstGeom>
            <a:solidFill>
              <a:srgbClr val="FFFFFF"/>
            </a:solidFill>
            <a:ln w="9525">
              <a:solidFill>
                <a:srgbClr val="000000"/>
              </a:solidFill>
              <a:miter lim="800000"/>
            </a:ln>
          </p:spPr>
          <p:txBody>
            <a:bodyPr rot="0" vert="horz" wrap="square" lIns="18000" tIns="10800" rIns="18000" bIns="10800" anchor="t" anchorCtr="0" upright="1">
              <a:noAutofit/>
            </a:bodyPr>
            <a:lstStyle/>
            <a:p>
              <a:pPr algn="ctr"/>
              <a:r>
                <a:rPr lang="en-US" altLang="zh-CN" sz="1200" kern="100">
                  <a:latin typeface="黑体" panose="02010609060101010101" charset="-122"/>
                  <a:ea typeface="黑体" panose="02010609060101010101" charset="-122"/>
                  <a:cs typeface="Times New Roman" panose="02020603050405020304"/>
                  <a:sym typeface="Times New Roman" panose="02020603050405020304"/>
                </a:rPr>
                <a:t>机密</a:t>
              </a:r>
              <a:endParaRPr lang="en-US" altLang="zh-CN" sz="1200" kern="100">
                <a:latin typeface="黑体" panose="02010609060101010101" charset="-122"/>
                <a:ea typeface="黑体" panose="02010609060101010101"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7" name="矩形 6"/>
          <p:cNvSpPr/>
          <p:nvPr userDrawn="1"/>
        </p:nvSpPr>
        <p:spPr>
          <a:xfrm rot="19320000">
            <a:off x="6547485" y="3098800"/>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矩形 7"/>
          <p:cNvSpPr/>
          <p:nvPr userDrawn="1"/>
        </p:nvSpPr>
        <p:spPr>
          <a:xfrm rot="19320000">
            <a:off x="3082925" y="4724400"/>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矩形 8"/>
          <p:cNvSpPr/>
          <p:nvPr userDrawn="1"/>
        </p:nvSpPr>
        <p:spPr>
          <a:xfrm rot="19320000">
            <a:off x="2178050" y="2626995"/>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0" name="矩形 9"/>
          <p:cNvSpPr/>
          <p:nvPr userDrawn="1"/>
        </p:nvSpPr>
        <p:spPr>
          <a:xfrm rot="19320000">
            <a:off x="7426325" y="5170170"/>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灯片编号占位符 4"/>
          <p:cNvSpPr>
            <a:spLocks noGrp="1"/>
          </p:cNvSpPr>
          <p:nvPr>
            <p:ph type="sldNum" sz="quarter" idx="4"/>
          </p:nvPr>
        </p:nvSpPr>
        <p:spPr>
          <a:xfrm>
            <a:off x="11832000" y="6668538"/>
            <a:ext cx="360000" cy="180000"/>
          </a:xfrm>
          <a:prstGeom prst="rect">
            <a:avLst/>
          </a:prstGeom>
        </p:spPr>
        <p:txBody>
          <a:bodyPr vert="horz" lIns="91440" tIns="45720" rIns="91440" bIns="45720" rtlCol="0" anchor="ctr"/>
          <a:lstStyle>
            <a:lvl1pPr algn="r">
              <a:defRPr sz="105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fld id="{98AFF11D-2321-40E7-8D16-3F678B1523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FZLanTingHei-L-GBK-M"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n-lt"/>
          <a:ea typeface="FZLanTingHei-L-GBK-M"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FZLanTingHei-L-GBK-M"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FZLanTingHei-L-GBK-M"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FZLanTingHei-L-GBK-M"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lnSpc>
                <a:spcPct val="100000"/>
              </a:lnSpc>
            </a:pPr>
            <a:r>
              <a:rPr lang="en-US" altLang="zh-CN" sz="4000" b="1" dirty="0">
                <a:solidFill>
                  <a:srgbClr val="000066"/>
                </a:solidFill>
                <a:latin typeface="微软雅黑" panose="020B0503020204020204" pitchFamily="34" charset="-122"/>
                <a:ea typeface="微软雅黑" panose="020B0503020204020204" pitchFamily="34" charset="-122"/>
                <a:cs typeface="Arial" panose="020B0604020202020204" pitchFamily="34" charset="0"/>
              </a:rPr>
              <a:t>PKI</a:t>
            </a:r>
            <a:r>
              <a:rPr lang="zh-CN" altLang="en-US" sz="4000" b="1" dirty="0">
                <a:solidFill>
                  <a:srgbClr val="000066"/>
                </a:solidFill>
                <a:latin typeface="微软雅黑" panose="020B0503020204020204" pitchFamily="34" charset="-122"/>
                <a:ea typeface="微软雅黑" panose="020B0503020204020204" pitchFamily="34" charset="-122"/>
                <a:cs typeface="Arial" panose="020B0604020202020204" pitchFamily="34" charset="0"/>
              </a:rPr>
              <a:t>平台建设方案</a:t>
            </a:r>
            <a:endParaRPr lang="zh-CN" altLang="en-US" sz="4000" b="1" dirty="0">
              <a:solidFill>
                <a:srgbClr val="000066"/>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灯片编号占位符 2"/>
          <p:cNvSpPr>
            <a:spLocks noGrp="1"/>
          </p:cNvSpPr>
          <p:nvPr>
            <p:ph type="sldNum" sz="quarter" idx="12"/>
          </p:nvPr>
        </p:nvSpPr>
        <p:spPr/>
        <p:txBody>
          <a:bodyPr/>
          <a:lstStyle/>
          <a:p>
            <a:fld id="{98AFF11D-2321-40E7-8D16-3F678B152339}" type="slidenum">
              <a:rPr lang="zh-CN" altLang="en-US" smtClean="0"/>
            </a:fld>
            <a:endParaRPr lang="zh-CN" altLang="en-US"/>
          </a:p>
        </p:txBody>
      </p:sp>
      <p:sp>
        <p:nvSpPr>
          <p:cNvPr id="4" name="文本框 3"/>
          <p:cNvSpPr txBox="1"/>
          <p:nvPr/>
        </p:nvSpPr>
        <p:spPr>
          <a:xfrm>
            <a:off x="9411335" y="5671820"/>
            <a:ext cx="1343660" cy="368300"/>
          </a:xfrm>
          <a:prstGeom prst="rect">
            <a:avLst/>
          </a:prstGeom>
          <a:noFill/>
        </p:spPr>
        <p:txBody>
          <a:bodyPr wrap="square" rtlCol="0">
            <a:spAutoFit/>
          </a:bodyPr>
          <a:lstStyle/>
          <a:p>
            <a:r>
              <a:rPr lang="en-US" altLang="zh-CN" dirty="0"/>
              <a:t>2020-08-19</a:t>
            </a:r>
            <a:endParaRPr lang="en-US" altLang="zh-CN" dirty="0"/>
          </a:p>
        </p:txBody>
      </p:sp>
      <p:sp>
        <p:nvSpPr>
          <p:cNvPr id="7" name="文本框 6"/>
          <p:cNvSpPr txBox="1"/>
          <p:nvPr/>
        </p:nvSpPr>
        <p:spPr>
          <a:xfrm>
            <a:off x="5667375" y="2082165"/>
            <a:ext cx="1814830" cy="368300"/>
          </a:xfrm>
          <a:prstGeom prst="rect">
            <a:avLst/>
          </a:prstGeom>
          <a:noFill/>
        </p:spPr>
        <p:txBody>
          <a:bodyPr wrap="square" rtlCol="0">
            <a:spAutoFit/>
          </a:bodyPr>
          <a:lstStyle/>
          <a:p>
            <a:r>
              <a:rPr lang="zh-CN" altLang="en-US"/>
              <a:t>覃树才</a:t>
            </a:r>
            <a:endParaRPr lang="zh-CN" altLang="en-US"/>
          </a:p>
        </p:txBody>
      </p:sp>
      <p:sp>
        <p:nvSpPr>
          <p:cNvPr id="8" name="文本框 7"/>
          <p:cNvSpPr txBox="1"/>
          <p:nvPr/>
        </p:nvSpPr>
        <p:spPr>
          <a:xfrm>
            <a:off x="5398770" y="2944495"/>
            <a:ext cx="1814830" cy="368300"/>
          </a:xfrm>
          <a:prstGeom prst="rect">
            <a:avLst/>
          </a:prstGeom>
          <a:noFill/>
        </p:spPr>
        <p:txBody>
          <a:bodyPr wrap="square" rtlCol="0">
            <a:spAutoFit/>
          </a:bodyPr>
          <a:lstStyle/>
          <a:p>
            <a:r>
              <a:rPr lang="zh-CN" altLang="en-US"/>
              <a:t>智能网联研究院</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矩形: 圆角 123"/>
          <p:cNvSpPr/>
          <p:nvPr/>
        </p:nvSpPr>
        <p:spPr>
          <a:xfrm>
            <a:off x="5419725" y="4320540"/>
            <a:ext cx="1359535" cy="61595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fontAlgn="t"/>
            <a:r>
              <a:rPr lang="zh-CN" altLang="en-US" sz="1000" dirty="0">
                <a:solidFill>
                  <a:schemeClr val="tx1"/>
                </a:solidFill>
                <a:latin typeface="微软雅黑" panose="020B0503020204020204" pitchFamily="34" charset="-122"/>
                <a:ea typeface="微软雅黑" panose="020B0503020204020204" pitchFamily="34" charset="-122"/>
              </a:rPr>
              <a:t>诊断仪</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13" name="矩形 112"/>
          <p:cNvSpPr/>
          <p:nvPr/>
        </p:nvSpPr>
        <p:spPr>
          <a:xfrm>
            <a:off x="4441190" y="5129530"/>
            <a:ext cx="3163570" cy="153606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000" b="1" dirty="0">
                <a:solidFill>
                  <a:schemeClr val="tx1"/>
                </a:solidFill>
                <a:latin typeface="微软雅黑" panose="020B0503020204020204" pitchFamily="34" charset="-122"/>
                <a:ea typeface="微软雅黑" panose="020B0503020204020204" pitchFamily="34" charset="-122"/>
              </a:rPr>
              <a:t>证书刷写工位</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05" name="矩形 104"/>
          <p:cNvSpPr/>
          <p:nvPr/>
        </p:nvSpPr>
        <p:spPr>
          <a:xfrm>
            <a:off x="4929093" y="5331149"/>
            <a:ext cx="2407636" cy="12841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000" b="1" dirty="0">
                <a:solidFill>
                  <a:schemeClr val="tx1"/>
                </a:solidFill>
                <a:latin typeface="微软雅黑" panose="020B0503020204020204" pitchFamily="34" charset="-122"/>
                <a:ea typeface="微软雅黑" panose="020B0503020204020204" pitchFamily="34" charset="-122"/>
              </a:rPr>
              <a:t>车辆</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证书罐装</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工厂产线证书罐装</a:t>
            </a:r>
            <a:endParaRPr lang="zh-CN" altLang="en-US" dirty="0"/>
          </a:p>
        </p:txBody>
      </p:sp>
      <p:sp>
        <p:nvSpPr>
          <p:cNvPr id="12" name="矩形: 圆角 11"/>
          <p:cNvSpPr/>
          <p:nvPr/>
        </p:nvSpPr>
        <p:spPr>
          <a:xfrm>
            <a:off x="5396865" y="2664460"/>
            <a:ext cx="1429385" cy="1383030"/>
          </a:xfrm>
          <a:prstGeom prst="roundRect">
            <a:avLst>
              <a:gd name="adj" fmla="val 843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000" b="1" dirty="0">
                <a:solidFill>
                  <a:schemeClr val="tx1"/>
                </a:solidFill>
                <a:latin typeface="微软雅黑" panose="020B0503020204020204" pitchFamily="34" charset="-122"/>
                <a:ea typeface="微软雅黑" panose="020B0503020204020204" pitchFamily="34" charset="-122"/>
              </a:rPr>
              <a:t>MES</a:t>
            </a:r>
            <a:r>
              <a:rPr lang="zh-CN" altLang="en-US" sz="1000" b="1" dirty="0">
                <a:solidFill>
                  <a:schemeClr val="tx1"/>
                </a:solidFill>
                <a:latin typeface="微软雅黑" panose="020B0503020204020204" pitchFamily="34" charset="-122"/>
                <a:ea typeface="微软雅黑" panose="020B0503020204020204" pitchFamily="34" charset="-122"/>
              </a:rPr>
              <a:t>系统</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9312996" y="1440370"/>
            <a:ext cx="1830200" cy="2254909"/>
          </a:xfrm>
          <a:prstGeom prst="roundRect">
            <a:avLst>
              <a:gd name="adj" fmla="val 42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000" b="1" dirty="0">
                <a:solidFill>
                  <a:schemeClr val="tx1"/>
                </a:solidFill>
                <a:latin typeface="微软雅黑" panose="020B0503020204020204" pitchFamily="34" charset="-122"/>
                <a:ea typeface="微软雅黑" panose="020B0503020204020204" pitchFamily="34" charset="-122"/>
              </a:rPr>
              <a:t>TSP</a:t>
            </a:r>
            <a:r>
              <a:rPr lang="zh-CN" altLang="en-US" sz="1000" b="1" dirty="0">
                <a:solidFill>
                  <a:schemeClr val="tx1"/>
                </a:solidFill>
                <a:latin typeface="微软雅黑" panose="020B0503020204020204" pitchFamily="34" charset="-122"/>
                <a:ea typeface="微软雅黑" panose="020B0503020204020204" pitchFamily="34" charset="-122"/>
              </a:rPr>
              <a:t>平台</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3" name="矩形: 圆角 22"/>
          <p:cNvSpPr/>
          <p:nvPr/>
        </p:nvSpPr>
        <p:spPr>
          <a:xfrm>
            <a:off x="9443694" y="2646997"/>
            <a:ext cx="298882" cy="9022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内部网关</a:t>
            </a:r>
            <a:endParaRPr lang="zh-CN" altLang="en-US" sz="1000" dirty="0">
              <a:latin typeface="微软雅黑" panose="020B0503020204020204" pitchFamily="34" charset="-122"/>
              <a:ea typeface="微软雅黑" panose="020B0503020204020204" pitchFamily="34" charset="-122"/>
            </a:endParaRPr>
          </a:p>
        </p:txBody>
      </p:sp>
      <p:cxnSp>
        <p:nvCxnSpPr>
          <p:cNvPr id="25" name="连接符: 肘形 24"/>
          <p:cNvCxnSpPr>
            <a:stCxn id="39" idx="3"/>
            <a:endCxn id="23" idx="1"/>
          </p:cNvCxnSpPr>
          <p:nvPr/>
        </p:nvCxnSpPr>
        <p:spPr>
          <a:xfrm flipV="1">
            <a:off x="6639560" y="3098165"/>
            <a:ext cx="2804160" cy="50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592468" y="2867827"/>
            <a:ext cx="1098378"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2. </a:t>
            </a:r>
            <a:r>
              <a:rPr lang="zh-CN" altLang="en-US" sz="1000" dirty="0">
                <a:latin typeface="微软雅黑" panose="020B0503020204020204" pitchFamily="34" charset="-122"/>
                <a:ea typeface="微软雅黑" panose="020B0503020204020204" pitchFamily="34" charset="-122"/>
              </a:rPr>
              <a:t>批量证书申请</a:t>
            </a:r>
            <a:endParaRPr lang="zh-CN" altLang="en-US" sz="10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7592468" y="1565112"/>
            <a:ext cx="1098378"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1. </a:t>
            </a:r>
            <a:r>
              <a:rPr lang="zh-CN" altLang="en-US" sz="1000" dirty="0">
                <a:latin typeface="微软雅黑" panose="020B0503020204020204" pitchFamily="34" charset="-122"/>
                <a:ea typeface="微软雅黑" panose="020B0503020204020204" pitchFamily="34" charset="-122"/>
              </a:rPr>
              <a:t>设备批量入库</a:t>
            </a:r>
            <a:endParaRPr lang="zh-CN" altLang="en-US" sz="1000" dirty="0">
              <a:latin typeface="微软雅黑" panose="020B0503020204020204" pitchFamily="34" charset="-122"/>
              <a:ea typeface="微软雅黑" panose="020B0503020204020204" pitchFamily="34" charset="-122"/>
            </a:endParaRPr>
          </a:p>
        </p:txBody>
      </p:sp>
      <p:sp>
        <p:nvSpPr>
          <p:cNvPr id="39" name="矩形: 圆角 38"/>
          <p:cNvSpPr/>
          <p:nvPr/>
        </p:nvSpPr>
        <p:spPr>
          <a:xfrm>
            <a:off x="5593951" y="2979941"/>
            <a:ext cx="1046115" cy="245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证书管理</a:t>
            </a:r>
            <a:endParaRPr lang="zh-CN" altLang="en-US" sz="1000" dirty="0">
              <a:latin typeface="微软雅黑" panose="020B0503020204020204" pitchFamily="34" charset="-122"/>
              <a:ea typeface="微软雅黑" panose="020B0503020204020204" pitchFamily="34" charset="-122"/>
            </a:endParaRPr>
          </a:p>
        </p:txBody>
      </p:sp>
      <p:sp>
        <p:nvSpPr>
          <p:cNvPr id="40" name="流程图: 磁盘 39"/>
          <p:cNvSpPr/>
          <p:nvPr/>
        </p:nvSpPr>
        <p:spPr>
          <a:xfrm>
            <a:off x="5641501" y="3374491"/>
            <a:ext cx="951014" cy="290081"/>
          </a:xfrm>
          <a:prstGeom prst="flowChartMagneticDisk">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证书存储</a:t>
            </a:r>
            <a:endParaRPr lang="zh-CN" altLang="en-US" sz="1000" dirty="0">
              <a:latin typeface="微软雅黑" panose="020B0503020204020204" pitchFamily="34" charset="-122"/>
              <a:ea typeface="微软雅黑" panose="020B0503020204020204" pitchFamily="34" charset="-122"/>
            </a:endParaRPr>
          </a:p>
        </p:txBody>
      </p:sp>
      <p:cxnSp>
        <p:nvCxnSpPr>
          <p:cNvPr id="55" name="直接箭头连接符 54"/>
          <p:cNvCxnSpPr>
            <a:stCxn id="39" idx="2"/>
            <a:endCxn id="40" idx="1"/>
          </p:cNvCxnSpPr>
          <p:nvPr/>
        </p:nvCxnSpPr>
        <p:spPr>
          <a:xfrm>
            <a:off x="6117009" y="3226032"/>
            <a:ext cx="0" cy="148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p:cNvSpPr/>
          <p:nvPr/>
        </p:nvSpPr>
        <p:spPr>
          <a:xfrm>
            <a:off x="5602538" y="4628076"/>
            <a:ext cx="1046115" cy="245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证书烧录管理</a:t>
            </a:r>
            <a:endParaRPr lang="zh-CN" altLang="en-US" sz="1000" dirty="0">
              <a:latin typeface="微软雅黑" panose="020B0503020204020204" pitchFamily="34" charset="-122"/>
              <a:ea typeface="微软雅黑" panose="020B0503020204020204" pitchFamily="34" charset="-122"/>
            </a:endParaRPr>
          </a:p>
        </p:txBody>
      </p:sp>
      <p:sp>
        <p:nvSpPr>
          <p:cNvPr id="60" name="文本框 59"/>
          <p:cNvSpPr txBox="1"/>
          <p:nvPr/>
        </p:nvSpPr>
        <p:spPr>
          <a:xfrm>
            <a:off x="4899930" y="5649458"/>
            <a:ext cx="878767"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3.1</a:t>
            </a:r>
            <a:r>
              <a:rPr lang="zh-CN" altLang="en-US" sz="1000" dirty="0">
                <a:latin typeface="微软雅黑" panose="020B0503020204020204" pitchFamily="34" charset="-122"/>
                <a:ea typeface="微软雅黑" panose="020B0503020204020204" pitchFamily="34" charset="-122"/>
              </a:rPr>
              <a:t>设备识别</a:t>
            </a:r>
            <a:endParaRPr lang="zh-CN" altLang="en-US" sz="1000" dirty="0">
              <a:latin typeface="微软雅黑" panose="020B0503020204020204" pitchFamily="34" charset="-122"/>
              <a:ea typeface="微软雅黑" panose="020B0503020204020204" pitchFamily="34" charset="-122"/>
            </a:endParaRPr>
          </a:p>
        </p:txBody>
      </p:sp>
      <p:cxnSp>
        <p:nvCxnSpPr>
          <p:cNvPr id="63" name="直接箭头连接符 62"/>
          <p:cNvCxnSpPr>
            <a:stCxn id="56" idx="0"/>
            <a:endCxn id="40" idx="3"/>
          </p:cNvCxnSpPr>
          <p:nvPr/>
        </p:nvCxnSpPr>
        <p:spPr>
          <a:xfrm flipH="1" flipV="1">
            <a:off x="6116706" y="3664781"/>
            <a:ext cx="8890" cy="963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6081602" y="4074374"/>
            <a:ext cx="878767"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3.2</a:t>
            </a:r>
            <a:r>
              <a:rPr lang="zh-CN" altLang="en-US" sz="1000" dirty="0">
                <a:latin typeface="微软雅黑" panose="020B0503020204020204" pitchFamily="34" charset="-122"/>
                <a:ea typeface="微软雅黑" panose="020B0503020204020204" pitchFamily="34" charset="-122"/>
              </a:rPr>
              <a:t>证书查询</a:t>
            </a:r>
            <a:endParaRPr lang="zh-CN" altLang="en-US" sz="1000" dirty="0">
              <a:latin typeface="微软雅黑" panose="020B0503020204020204" pitchFamily="34" charset="-122"/>
              <a:ea typeface="微软雅黑" panose="020B0503020204020204" pitchFamily="34" charset="-122"/>
            </a:endParaRPr>
          </a:p>
        </p:txBody>
      </p:sp>
      <p:sp>
        <p:nvSpPr>
          <p:cNvPr id="67" name="文本框 66"/>
          <p:cNvSpPr txBox="1"/>
          <p:nvPr/>
        </p:nvSpPr>
        <p:spPr>
          <a:xfrm>
            <a:off x="6468139" y="5649458"/>
            <a:ext cx="878767"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3.3</a:t>
            </a:r>
            <a:r>
              <a:rPr lang="zh-CN" altLang="en-US" sz="1000" dirty="0">
                <a:latin typeface="微软雅黑" panose="020B0503020204020204" pitchFamily="34" charset="-122"/>
                <a:ea typeface="微软雅黑" panose="020B0503020204020204" pitchFamily="34" charset="-122"/>
              </a:rPr>
              <a:t>证书写入</a:t>
            </a:r>
            <a:endParaRPr lang="zh-CN" altLang="en-US" sz="1000" dirty="0">
              <a:latin typeface="微软雅黑" panose="020B0503020204020204" pitchFamily="34" charset="-122"/>
              <a:ea typeface="微软雅黑" panose="020B0503020204020204" pitchFamily="34" charset="-122"/>
            </a:endParaRPr>
          </a:p>
        </p:txBody>
      </p:sp>
      <p:sp>
        <p:nvSpPr>
          <p:cNvPr id="73" name="文本框 72"/>
          <p:cNvSpPr txBox="1"/>
          <p:nvPr/>
        </p:nvSpPr>
        <p:spPr>
          <a:xfrm>
            <a:off x="6907523" y="2899834"/>
            <a:ext cx="697627" cy="400110"/>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https</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双向认证</a:t>
            </a:r>
            <a:endParaRPr lang="zh-CN" altLang="en-US" sz="1000" dirty="0">
              <a:latin typeface="微软雅黑" panose="020B0503020204020204" pitchFamily="34" charset="-122"/>
              <a:ea typeface="微软雅黑" panose="020B0503020204020204" pitchFamily="34" charset="-122"/>
            </a:endParaRPr>
          </a:p>
        </p:txBody>
      </p:sp>
      <p:sp>
        <p:nvSpPr>
          <p:cNvPr id="74" name="思想气泡: 云 73"/>
          <p:cNvSpPr/>
          <p:nvPr/>
        </p:nvSpPr>
        <p:spPr>
          <a:xfrm>
            <a:off x="8759891" y="2715752"/>
            <a:ext cx="400940" cy="764738"/>
          </a:xfrm>
          <a:prstGeom prst="cloudCallout">
            <a:avLst/>
          </a:prstGeom>
          <a:solidFill>
            <a:schemeClr val="bg1">
              <a:lumMod val="95000"/>
            </a:schemeClr>
          </a:solidFill>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75" name="矩形: 圆角 74"/>
          <p:cNvSpPr/>
          <p:nvPr/>
        </p:nvSpPr>
        <p:spPr>
          <a:xfrm>
            <a:off x="10037809" y="2906801"/>
            <a:ext cx="1020670" cy="382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PKI</a:t>
            </a:r>
            <a:r>
              <a:rPr lang="zh-CN" altLang="en-US" sz="1000" dirty="0">
                <a:latin typeface="微软雅黑" panose="020B0503020204020204" pitchFamily="34" charset="-122"/>
                <a:ea typeface="微软雅黑" panose="020B0503020204020204" pitchFamily="34" charset="-122"/>
              </a:rPr>
              <a:t>服务</a:t>
            </a:r>
            <a:endParaRPr lang="zh-CN" altLang="en-US" sz="1000" dirty="0">
              <a:latin typeface="微软雅黑" panose="020B0503020204020204" pitchFamily="34" charset="-122"/>
              <a:ea typeface="微软雅黑" panose="020B0503020204020204" pitchFamily="34" charset="-122"/>
            </a:endParaRPr>
          </a:p>
        </p:txBody>
      </p:sp>
      <p:sp>
        <p:nvSpPr>
          <p:cNvPr id="76" name="矩形: 圆角 75"/>
          <p:cNvSpPr/>
          <p:nvPr/>
        </p:nvSpPr>
        <p:spPr>
          <a:xfrm>
            <a:off x="11463977" y="2608133"/>
            <a:ext cx="683803" cy="980605"/>
          </a:xfrm>
          <a:prstGeom prst="roundRect">
            <a:avLst>
              <a:gd name="adj" fmla="val 42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PKI</a:t>
            </a:r>
            <a:r>
              <a:rPr lang="zh-CN" altLang="en-US" sz="1200" dirty="0">
                <a:solidFill>
                  <a:schemeClr val="tx1"/>
                </a:solidFill>
                <a:latin typeface="微软雅黑" panose="020B0503020204020204" pitchFamily="34" charset="-122"/>
                <a:ea typeface="微软雅黑" panose="020B0503020204020204" pitchFamily="34" charset="-122"/>
              </a:rPr>
              <a:t>平台</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78" name="直接箭头连接符 77"/>
          <p:cNvCxnSpPr>
            <a:stCxn id="23" idx="3"/>
            <a:endCxn id="75" idx="1"/>
          </p:cNvCxnSpPr>
          <p:nvPr/>
        </p:nvCxnSpPr>
        <p:spPr>
          <a:xfrm>
            <a:off x="9742576" y="3098121"/>
            <a:ext cx="295275" cy="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5" idx="3"/>
            <a:endCxn id="76" idx="1"/>
          </p:cNvCxnSpPr>
          <p:nvPr/>
        </p:nvCxnSpPr>
        <p:spPr>
          <a:xfrm flipV="1">
            <a:off x="11058479" y="3098122"/>
            <a:ext cx="405765" cy="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5" name="图片 84"/>
          <p:cNvPicPr>
            <a:picLocks noChangeAspect="1"/>
          </p:cNvPicPr>
          <p:nvPr/>
        </p:nvPicPr>
        <p:blipFill>
          <a:blip r:embed="rId1"/>
          <a:stretch>
            <a:fillRect/>
          </a:stretch>
        </p:blipFill>
        <p:spPr>
          <a:xfrm>
            <a:off x="4016285" y="3070042"/>
            <a:ext cx="657225" cy="571500"/>
          </a:xfrm>
          <a:prstGeom prst="rect">
            <a:avLst/>
          </a:prstGeom>
        </p:spPr>
      </p:pic>
      <p:sp>
        <p:nvSpPr>
          <p:cNvPr id="86" name="文本框 85"/>
          <p:cNvSpPr txBox="1"/>
          <p:nvPr/>
        </p:nvSpPr>
        <p:spPr>
          <a:xfrm>
            <a:off x="3888883" y="3651193"/>
            <a:ext cx="1261884" cy="276999"/>
          </a:xfrm>
          <a:prstGeom prst="rect">
            <a:avLst/>
          </a:prstGeom>
          <a:noFill/>
        </p:spPr>
        <p:txBody>
          <a:bodyPr wrap="none" rtlCol="0">
            <a:spAutoFit/>
          </a:bodyPr>
          <a:lstStyle/>
          <a:p>
            <a:r>
              <a:rPr lang="zh-CN" altLang="en-US" sz="1200" dirty="0"/>
              <a:t>产线证书管理员</a:t>
            </a:r>
            <a:endParaRPr lang="zh-CN" altLang="en-US" sz="1200" dirty="0"/>
          </a:p>
        </p:txBody>
      </p:sp>
      <p:cxnSp>
        <p:nvCxnSpPr>
          <p:cNvPr id="88" name="直接箭头连接符 87"/>
          <p:cNvCxnSpPr>
            <a:stCxn id="85" idx="3"/>
            <a:endCxn id="12" idx="1"/>
          </p:cNvCxnSpPr>
          <p:nvPr/>
        </p:nvCxnSpPr>
        <p:spPr>
          <a:xfrm>
            <a:off x="4673510" y="3355792"/>
            <a:ext cx="7232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圆角 96"/>
          <p:cNvSpPr/>
          <p:nvPr/>
        </p:nvSpPr>
        <p:spPr>
          <a:xfrm>
            <a:off x="10037809" y="1964632"/>
            <a:ext cx="1038976" cy="29240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运维网关</a:t>
            </a:r>
            <a:endParaRPr lang="zh-CN" altLang="en-US" sz="1000" dirty="0">
              <a:latin typeface="微软雅黑" panose="020B0503020204020204" pitchFamily="34" charset="-122"/>
              <a:ea typeface="微软雅黑" panose="020B0503020204020204" pitchFamily="34" charset="-122"/>
            </a:endParaRPr>
          </a:p>
        </p:txBody>
      </p:sp>
      <p:sp>
        <p:nvSpPr>
          <p:cNvPr id="101" name="矩形: 圆角 100"/>
          <p:cNvSpPr/>
          <p:nvPr/>
        </p:nvSpPr>
        <p:spPr>
          <a:xfrm>
            <a:off x="10037809" y="2464957"/>
            <a:ext cx="1038976" cy="298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设备服务</a:t>
            </a:r>
            <a:endParaRPr lang="zh-CN" altLang="en-US" sz="1000" dirty="0">
              <a:latin typeface="微软雅黑" panose="020B0503020204020204" pitchFamily="34" charset="-122"/>
              <a:ea typeface="微软雅黑" panose="020B0503020204020204" pitchFamily="34" charset="-122"/>
            </a:endParaRPr>
          </a:p>
        </p:txBody>
      </p:sp>
      <p:cxnSp>
        <p:nvCxnSpPr>
          <p:cNvPr id="116" name="连接符: 肘形 115"/>
          <p:cNvCxnSpPr>
            <a:stCxn id="23" idx="3"/>
            <a:endCxn id="101" idx="1"/>
          </p:cNvCxnSpPr>
          <p:nvPr/>
        </p:nvCxnSpPr>
        <p:spPr>
          <a:xfrm flipV="1">
            <a:off x="9742805" y="2614930"/>
            <a:ext cx="295275" cy="483235"/>
          </a:xfrm>
          <a:prstGeom prst="bentConnector3">
            <a:avLst>
              <a:gd name="adj1" fmla="val 5010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圆角 48"/>
          <p:cNvSpPr/>
          <p:nvPr/>
        </p:nvSpPr>
        <p:spPr>
          <a:xfrm>
            <a:off x="5002804" y="6151442"/>
            <a:ext cx="599864" cy="395722"/>
          </a:xfrm>
          <a:prstGeom prst="roundRect">
            <a:avLst>
              <a:gd name="adj" fmla="val 1041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err="1">
                <a:solidFill>
                  <a:schemeClr val="bg1"/>
                </a:solidFill>
                <a:latin typeface="微软雅黑" panose="020B0503020204020204" pitchFamily="34" charset="-122"/>
                <a:ea typeface="微软雅黑" panose="020B0503020204020204" pitchFamily="34" charset="-122"/>
              </a:rPr>
              <a:t>Tbox</a:t>
            </a:r>
            <a:r>
              <a:rPr lang="zh-CN" altLang="en-US" sz="1000" b="1" dirty="0">
                <a:solidFill>
                  <a:schemeClr val="bg1"/>
                </a:solidFill>
                <a:latin typeface="微软雅黑" panose="020B0503020204020204" pitchFamily="34" charset="-122"/>
                <a:ea typeface="微软雅黑" panose="020B0503020204020204" pitchFamily="34" charset="-122"/>
              </a:rPr>
              <a:t> 证书</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0" name="矩形: 圆角 49"/>
          <p:cNvSpPr/>
          <p:nvPr/>
        </p:nvSpPr>
        <p:spPr>
          <a:xfrm>
            <a:off x="5817075" y="6151442"/>
            <a:ext cx="599864" cy="395722"/>
          </a:xfrm>
          <a:prstGeom prst="roundRect">
            <a:avLst>
              <a:gd name="adj" fmla="val 1041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bg1"/>
                </a:solidFill>
                <a:latin typeface="微软雅黑" panose="020B0503020204020204" pitchFamily="34" charset="-122"/>
                <a:ea typeface="微软雅黑" panose="020B0503020204020204" pitchFamily="34" charset="-122"/>
              </a:rPr>
              <a:t>Peps</a:t>
            </a:r>
            <a:endParaRPr lang="en-US" altLang="zh-CN" sz="1000" b="1" dirty="0">
              <a:solidFill>
                <a:schemeClr val="bg1"/>
              </a:solidFill>
              <a:latin typeface="微软雅黑" panose="020B0503020204020204" pitchFamily="34" charset="-122"/>
              <a:ea typeface="微软雅黑" panose="020B0503020204020204" pitchFamily="34" charset="-122"/>
            </a:endParaRPr>
          </a:p>
          <a:p>
            <a:pPr algn="ctr"/>
            <a:r>
              <a:rPr lang="zh-CN" altLang="en-US" sz="1000" b="1" dirty="0">
                <a:solidFill>
                  <a:schemeClr val="bg1"/>
                </a:solidFill>
                <a:latin typeface="微软雅黑" panose="020B0503020204020204" pitchFamily="34" charset="-122"/>
                <a:ea typeface="微软雅黑" panose="020B0503020204020204" pitchFamily="34" charset="-122"/>
              </a:rPr>
              <a:t>证书</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1" name="矩形: 圆角 50"/>
          <p:cNvSpPr/>
          <p:nvPr/>
        </p:nvSpPr>
        <p:spPr>
          <a:xfrm>
            <a:off x="6607590" y="6151442"/>
            <a:ext cx="599864" cy="395722"/>
          </a:xfrm>
          <a:prstGeom prst="roundRect">
            <a:avLst>
              <a:gd name="adj" fmla="val 1041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bg1"/>
                </a:solidFill>
                <a:latin typeface="微软雅黑" panose="020B0503020204020204" pitchFamily="34" charset="-122"/>
                <a:ea typeface="微软雅黑" panose="020B0503020204020204" pitchFamily="34" charset="-122"/>
              </a:rPr>
              <a:t> </a:t>
            </a:r>
            <a:r>
              <a:rPr lang="zh-CN" altLang="en-US" sz="1000" b="1" dirty="0">
                <a:solidFill>
                  <a:schemeClr val="bg1"/>
                </a:solidFill>
                <a:latin typeface="微软雅黑" panose="020B0503020204020204" pitchFamily="34" charset="-122"/>
                <a:ea typeface="微软雅黑" panose="020B0503020204020204" pitchFamily="34" charset="-122"/>
              </a:rPr>
              <a:t>车机</a:t>
            </a:r>
            <a:endParaRPr lang="en-US" altLang="zh-CN" sz="1000" b="1" dirty="0">
              <a:solidFill>
                <a:schemeClr val="bg1"/>
              </a:solidFill>
              <a:latin typeface="微软雅黑" panose="020B0503020204020204" pitchFamily="34" charset="-122"/>
              <a:ea typeface="微软雅黑" panose="020B0503020204020204" pitchFamily="34" charset="-122"/>
            </a:endParaRPr>
          </a:p>
          <a:p>
            <a:pPr algn="ctr"/>
            <a:r>
              <a:rPr lang="zh-CN" altLang="en-US" sz="1000" b="1" dirty="0">
                <a:solidFill>
                  <a:schemeClr val="bg1"/>
                </a:solidFill>
                <a:latin typeface="微软雅黑" panose="020B0503020204020204" pitchFamily="34" charset="-122"/>
                <a:ea typeface="微软雅黑" panose="020B0503020204020204" pitchFamily="34" charset="-122"/>
              </a:rPr>
              <a:t>证书</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cxnSp>
        <p:nvCxnSpPr>
          <p:cNvPr id="14" name="连接符: 肘形 13"/>
          <p:cNvCxnSpPr>
            <a:stCxn id="79" idx="2"/>
            <a:endCxn id="49" idx="0"/>
          </p:cNvCxnSpPr>
          <p:nvPr/>
        </p:nvCxnSpPr>
        <p:spPr>
          <a:xfrm rot="5400000">
            <a:off x="5461635" y="5490845"/>
            <a:ext cx="501650" cy="8191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9" idx="2"/>
            <a:endCxn id="50" idx="0"/>
          </p:cNvCxnSpPr>
          <p:nvPr/>
        </p:nvCxnSpPr>
        <p:spPr>
          <a:xfrm flipH="1">
            <a:off x="6117713" y="5649429"/>
            <a:ext cx="4445" cy="501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p:cNvCxnSpPr>
            <a:stCxn id="79" idx="2"/>
            <a:endCxn id="51" idx="0"/>
          </p:cNvCxnSpPr>
          <p:nvPr/>
        </p:nvCxnSpPr>
        <p:spPr>
          <a:xfrm rot="5400000" flipV="1">
            <a:off x="6264275" y="5507355"/>
            <a:ext cx="501650" cy="7861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90759" y="1871798"/>
            <a:ext cx="3495717" cy="1938020"/>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说明：</a:t>
            </a:r>
            <a:endParaRPr lang="en-US" altLang="zh-CN" sz="1200" dirty="0">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latin typeface="微软雅黑" panose="020B0503020204020204" pitchFamily="34" charset="-122"/>
                <a:ea typeface="微软雅黑" panose="020B0503020204020204" pitchFamily="34" charset="-122"/>
              </a:rPr>
              <a:t>需要罐装证书的设备需要提前入库到</a:t>
            </a:r>
            <a:r>
              <a:rPr lang="en-US" altLang="zh-CN" sz="1200" dirty="0">
                <a:latin typeface="微软雅黑" panose="020B0503020204020204" pitchFamily="34" charset="-122"/>
                <a:ea typeface="微软雅黑" panose="020B0503020204020204" pitchFamily="34" charset="-122"/>
              </a:rPr>
              <a:t>TSP</a:t>
            </a:r>
            <a:r>
              <a:rPr lang="zh-CN" altLang="en-US" sz="1200" dirty="0">
                <a:latin typeface="微软雅黑" panose="020B0503020204020204" pitchFamily="34" charset="-122"/>
                <a:ea typeface="微软雅黑" panose="020B0503020204020204" pitchFamily="34" charset="-122"/>
              </a:rPr>
              <a:t>平台</a:t>
            </a:r>
            <a:endParaRPr lang="en-US" altLang="zh-CN" sz="1200" dirty="0">
              <a:latin typeface="微软雅黑" panose="020B0503020204020204" pitchFamily="34" charset="-122"/>
              <a:ea typeface="微软雅黑" panose="020B0503020204020204" pitchFamily="34" charset="-122"/>
            </a:endParaRPr>
          </a:p>
          <a:p>
            <a:pPr marL="628650" lvl="1" indent="-171450">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每台设备都需要有自己的唯一设备</a:t>
            </a:r>
            <a:r>
              <a:rPr lang="en-US" altLang="zh-CN" sz="1200" dirty="0">
                <a:latin typeface="微软雅黑" panose="020B0503020204020204" pitchFamily="34" charset="-122"/>
                <a:ea typeface="微软雅黑" panose="020B0503020204020204" pitchFamily="34" charset="-122"/>
              </a:rPr>
              <a:t>ID</a:t>
            </a:r>
            <a:endParaRPr lang="en-US" altLang="zh-CN" sz="1200" dirty="0">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latin typeface="微软雅黑" panose="020B0503020204020204" pitchFamily="34" charset="-122"/>
                <a:ea typeface="微软雅黑" panose="020B0503020204020204" pitchFamily="34" charset="-122"/>
              </a:rPr>
              <a:t>产线证书管理员需要提前为需要装车的设备通过产线证书刷写电脑批量申请证书。</a:t>
            </a:r>
            <a:endParaRPr lang="zh-CN" altLang="en-US" sz="1200" dirty="0">
              <a:latin typeface="微软雅黑" panose="020B0503020204020204" pitchFamily="34" charset="-122"/>
              <a:ea typeface="微软雅黑" panose="020B0503020204020204" pitchFamily="34" charset="-122"/>
            </a:endParaRPr>
          </a:p>
          <a:p>
            <a:pPr marL="685800" lvl="1" indent="-228600">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云端会记录证书同设备之间的关系</a:t>
            </a:r>
            <a:endParaRPr lang="zh-CN" altLang="en-US" sz="1200" dirty="0">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latin typeface="微软雅黑" panose="020B0503020204020204" pitchFamily="34" charset="-122"/>
                <a:ea typeface="微软雅黑" panose="020B0503020204020204" pitchFamily="34" charset="-122"/>
              </a:rPr>
              <a:t>提供单独的工位和环节刷写证书</a:t>
            </a:r>
            <a:endParaRPr lang="en-US" altLang="zh-CN" sz="1200" dirty="0">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latin typeface="微软雅黑" panose="020B0503020204020204" pitchFamily="34" charset="-122"/>
                <a:ea typeface="微软雅黑" panose="020B0503020204020204" pitchFamily="34" charset="-122"/>
              </a:rPr>
              <a:t>产线证书的刷写通过诊断口刷写</a:t>
            </a:r>
            <a:endParaRPr lang="en-US" altLang="zh-CN" sz="1200" dirty="0">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latin typeface="微软雅黑" panose="020B0503020204020204" pitchFamily="34" charset="-122"/>
                <a:ea typeface="微软雅黑" panose="020B0503020204020204" pitchFamily="34" charset="-122"/>
              </a:rPr>
              <a:t>不同的设备的证书通过诊断口分别单独刷入</a:t>
            </a:r>
            <a:endParaRPr lang="zh-CN" altLang="en-US" sz="1200" dirty="0">
              <a:latin typeface="微软雅黑" panose="020B0503020204020204" pitchFamily="34" charset="-122"/>
              <a:ea typeface="微软雅黑" panose="020B0503020204020204" pitchFamily="34" charset="-122"/>
            </a:endParaRPr>
          </a:p>
          <a:p>
            <a:pPr marL="228600" indent="-228600">
              <a:buAutoNum type="arabicPeriod"/>
            </a:pPr>
            <a:endParaRPr lang="zh-CN" altLang="en-US" sz="1200" dirty="0">
              <a:latin typeface="微软雅黑" panose="020B0503020204020204" pitchFamily="34" charset="-122"/>
              <a:ea typeface="微软雅黑" panose="020B0503020204020204" pitchFamily="34" charset="-122"/>
            </a:endParaRPr>
          </a:p>
        </p:txBody>
      </p:sp>
      <p:pic>
        <p:nvPicPr>
          <p:cNvPr id="52" name="图片 51"/>
          <p:cNvPicPr>
            <a:picLocks noChangeAspect="1"/>
          </p:cNvPicPr>
          <p:nvPr/>
        </p:nvPicPr>
        <p:blipFill>
          <a:blip r:embed="rId1"/>
          <a:stretch>
            <a:fillRect/>
          </a:stretch>
        </p:blipFill>
        <p:spPr>
          <a:xfrm>
            <a:off x="3965659" y="1532660"/>
            <a:ext cx="657225" cy="571500"/>
          </a:xfrm>
          <a:prstGeom prst="rect">
            <a:avLst/>
          </a:prstGeom>
        </p:spPr>
      </p:pic>
      <p:sp>
        <p:nvSpPr>
          <p:cNvPr id="53" name="文本框 52"/>
          <p:cNvSpPr txBox="1"/>
          <p:nvPr/>
        </p:nvSpPr>
        <p:spPr>
          <a:xfrm>
            <a:off x="3861332" y="2033810"/>
            <a:ext cx="954107" cy="276999"/>
          </a:xfrm>
          <a:prstGeom prst="rect">
            <a:avLst/>
          </a:prstGeom>
          <a:noFill/>
        </p:spPr>
        <p:txBody>
          <a:bodyPr wrap="none" rtlCol="0">
            <a:spAutoFit/>
          </a:bodyPr>
          <a:lstStyle/>
          <a:p>
            <a:r>
              <a:rPr lang="zh-CN" altLang="en-US" sz="1200" dirty="0"/>
              <a:t>设备管理员</a:t>
            </a:r>
            <a:endParaRPr lang="zh-CN" altLang="en-US" sz="1200" dirty="0"/>
          </a:p>
        </p:txBody>
      </p:sp>
      <p:cxnSp>
        <p:nvCxnSpPr>
          <p:cNvPr id="22" name="连接符: 肘形 21"/>
          <p:cNvCxnSpPr>
            <a:stCxn id="52" idx="3"/>
            <a:endCxn id="97" idx="0"/>
          </p:cNvCxnSpPr>
          <p:nvPr/>
        </p:nvCxnSpPr>
        <p:spPr>
          <a:xfrm>
            <a:off x="4622800" y="1818640"/>
            <a:ext cx="5934710" cy="1460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97" idx="2"/>
            <a:endCxn id="101" idx="0"/>
          </p:cNvCxnSpPr>
          <p:nvPr/>
        </p:nvCxnSpPr>
        <p:spPr>
          <a:xfrm>
            <a:off x="10557297" y="2257041"/>
            <a:ext cx="0" cy="208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矩形: 圆角 78"/>
          <p:cNvSpPr/>
          <p:nvPr/>
        </p:nvSpPr>
        <p:spPr>
          <a:xfrm>
            <a:off x="5804420" y="5402896"/>
            <a:ext cx="634206" cy="24716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诊断口</a:t>
            </a:r>
            <a:endParaRPr lang="zh-CN" altLang="en-US" sz="1000" dirty="0">
              <a:latin typeface="微软雅黑" panose="020B0503020204020204" pitchFamily="34" charset="-122"/>
              <a:ea typeface="微软雅黑" panose="020B0503020204020204" pitchFamily="34" charset="-122"/>
            </a:endParaRPr>
          </a:p>
        </p:txBody>
      </p:sp>
      <p:cxnSp>
        <p:nvCxnSpPr>
          <p:cNvPr id="92" name="直接箭头连接符 91"/>
          <p:cNvCxnSpPr>
            <a:stCxn id="56" idx="2"/>
            <a:endCxn id="79" idx="0"/>
          </p:cNvCxnSpPr>
          <p:nvPr/>
        </p:nvCxnSpPr>
        <p:spPr>
          <a:xfrm flipH="1">
            <a:off x="6122035" y="4873625"/>
            <a:ext cx="3810" cy="5289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思想气泡: 云 136"/>
          <p:cNvSpPr/>
          <p:nvPr/>
        </p:nvSpPr>
        <p:spPr>
          <a:xfrm>
            <a:off x="8759891" y="1462168"/>
            <a:ext cx="400940" cy="764738"/>
          </a:xfrm>
          <a:prstGeom prst="cloudCallout">
            <a:avLst/>
          </a:prstGeom>
          <a:solidFill>
            <a:schemeClr val="bg1">
              <a:lumMod val="95000"/>
            </a:schemeClr>
          </a:solidFill>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38" name="文本框 137"/>
          <p:cNvSpPr txBox="1"/>
          <p:nvPr/>
        </p:nvSpPr>
        <p:spPr>
          <a:xfrm>
            <a:off x="5551703" y="1548107"/>
            <a:ext cx="1506855" cy="245110"/>
          </a:xfrm>
          <a:prstGeom prst="rect">
            <a:avLst/>
          </a:prstGeom>
          <a:noFill/>
        </p:spPr>
        <p:txBody>
          <a:bodyPr wrap="none" rtlCol="0">
            <a:spAutoFit/>
          </a:bodyPr>
          <a:lstStyle/>
          <a:p>
            <a:r>
              <a:rPr lang="zh-CN" altLang="en-US" sz="1000" dirty="0">
                <a:latin typeface="微软雅黑" panose="020B0503020204020204" pitchFamily="34" charset="-122"/>
                <a:ea typeface="微软雅黑" panose="020B0503020204020204" pitchFamily="34" charset="-122"/>
              </a:rPr>
              <a:t>系统对接</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设备数据导入</a:t>
            </a:r>
            <a:endParaRPr lang="zh-CN" altLang="en-US" sz="1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22250" y="4320540"/>
            <a:ext cx="3952240" cy="860425"/>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rPr>
              <a:t>注意：</a:t>
            </a:r>
            <a:endParaRPr lang="zh-CN" altLang="en-US" sz="1400" b="1">
              <a:latin typeface="微软雅黑" panose="020B0503020204020204" pitchFamily="34" charset="-122"/>
              <a:ea typeface="微软雅黑" panose="020B0503020204020204" pitchFamily="34" charset="-122"/>
            </a:endParaRPr>
          </a:p>
          <a:p>
            <a:pPr marL="228600" indent="-228600">
              <a:buAutoNum type="arabicPeriod"/>
            </a:pPr>
            <a:r>
              <a:rPr lang="zh-CN" altLang="en-US" sz="1200">
                <a:latin typeface="微软雅黑" panose="020B0503020204020204" pitchFamily="34" charset="-122"/>
                <a:ea typeface="微软雅黑" panose="020B0503020204020204" pitchFamily="34" charset="-122"/>
              </a:rPr>
              <a:t>产线需要有一个环节向云端汇报车辆同设备之间的绑定关系；否则，车辆设备将无法正常连接云端。</a:t>
            </a:r>
            <a:endParaRPr lang="zh-CN" altLang="en-US" sz="1200">
              <a:latin typeface="微软雅黑" panose="020B0503020204020204" pitchFamily="34" charset="-122"/>
              <a:ea typeface="微软雅黑" panose="020B0503020204020204" pitchFamily="34" charset="-122"/>
            </a:endParaRPr>
          </a:p>
          <a:p>
            <a:pPr marL="228600" indent="-228600">
              <a:buAutoNum type="arabicPeriod"/>
            </a:pPr>
            <a:r>
              <a:rPr lang="en-US" altLang="zh-CN" sz="1200">
                <a:latin typeface="微软雅黑" panose="020B0503020204020204" pitchFamily="34" charset="-122"/>
                <a:ea typeface="微软雅黑" panose="020B0503020204020204" pitchFamily="34" charset="-122"/>
              </a:rPr>
              <a:t>sim</a:t>
            </a:r>
            <a:r>
              <a:rPr lang="zh-CN" altLang="en-US" sz="1200">
                <a:latin typeface="微软雅黑" panose="020B0503020204020204" pitchFamily="34" charset="-122"/>
                <a:ea typeface="微软雅黑" panose="020B0503020204020204" pitchFamily="34" charset="-122"/>
              </a:rPr>
              <a:t>卡同设备之间的关系，在设备入库时提供。</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证书罐装</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设备入库说明</a:t>
            </a:r>
            <a:endParaRPr lang="zh-CN" altLang="en-US" dirty="0"/>
          </a:p>
        </p:txBody>
      </p:sp>
      <p:sp>
        <p:nvSpPr>
          <p:cNvPr id="9" name="文本框 8"/>
          <p:cNvSpPr txBox="1"/>
          <p:nvPr/>
        </p:nvSpPr>
        <p:spPr>
          <a:xfrm>
            <a:off x="690880" y="1847850"/>
            <a:ext cx="8461375" cy="2122805"/>
          </a:xfrm>
          <a:prstGeom prst="rect">
            <a:avLst/>
          </a:prstGeom>
          <a:noFill/>
        </p:spPr>
        <p:txBody>
          <a:bodyPr wrap="square" rtlCol="0">
            <a:spAutoFit/>
          </a:bodyPr>
          <a:lstStyle/>
          <a:p>
            <a:pPr marL="228600" lvl="0" indent="-228600">
              <a:buAutoNum type="arabicPeriod"/>
            </a:pPr>
            <a:r>
              <a:rPr lang="zh-CN" altLang="en-US" sz="1200" b="1">
                <a:latin typeface="微软雅黑" panose="020B0503020204020204" pitchFamily="34" charset="-122"/>
                <a:ea typeface="微软雅黑" panose="020B0503020204020204" pitchFamily="34" charset="-122"/>
              </a:rPr>
              <a:t>数据类型：</a:t>
            </a:r>
            <a:endParaRPr lang="zh-CN" altLang="en-US" sz="1200" b="1">
              <a:latin typeface="微软雅黑" panose="020B0503020204020204" pitchFamily="34" charset="-122"/>
              <a:ea typeface="微软雅黑" panose="020B0503020204020204" pitchFamily="34" charset="-122"/>
            </a:endParaRPr>
          </a:p>
          <a:p>
            <a:pPr marL="685800" lvl="1" indent="-228600">
              <a:buAutoNum type="arabicPeriod"/>
            </a:pPr>
            <a:r>
              <a:rPr lang="en-US" altLang="zh-CN" sz="1200">
                <a:latin typeface="微软雅黑" panose="020B0503020204020204" pitchFamily="34" charset="-122"/>
                <a:ea typeface="微软雅黑" panose="020B0503020204020204" pitchFamily="34" charset="-122"/>
              </a:rPr>
              <a:t>tbox, sim</a:t>
            </a:r>
            <a:r>
              <a:rPr lang="zh-CN" altLang="en-US" sz="1200">
                <a:latin typeface="微软雅黑" panose="020B0503020204020204" pitchFamily="34" charset="-122"/>
                <a:ea typeface="微软雅黑" panose="020B0503020204020204" pitchFamily="34" charset="-122"/>
              </a:rPr>
              <a:t>卡，</a:t>
            </a:r>
            <a:r>
              <a:rPr lang="en-US" altLang="zh-CN" sz="1200">
                <a:latin typeface="微软雅黑" panose="020B0503020204020204" pitchFamily="34" charset="-122"/>
                <a:ea typeface="微软雅黑" panose="020B0503020204020204" pitchFamily="34" charset="-122"/>
              </a:rPr>
              <a:t>peps</a:t>
            </a:r>
            <a:r>
              <a:rPr lang="zh-CN" altLang="en-US" sz="1200">
                <a:latin typeface="微软雅黑" panose="020B0503020204020204" pitchFamily="34" charset="-122"/>
                <a:ea typeface="微软雅黑" panose="020B0503020204020204" pitchFamily="34" charset="-122"/>
              </a:rPr>
              <a:t>件</a:t>
            </a:r>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车机，</a:t>
            </a:r>
            <a:r>
              <a:rPr lang="en-US" altLang="zh-CN" sz="1200">
                <a:latin typeface="微软雅黑" panose="020B0503020204020204" pitchFamily="34" charset="-122"/>
                <a:ea typeface="微软雅黑" panose="020B0503020204020204" pitchFamily="34" charset="-122"/>
              </a:rPr>
              <a:t>NFC</a:t>
            </a:r>
            <a:r>
              <a:rPr lang="zh-CN" altLang="en-US" sz="1200">
                <a:latin typeface="微软雅黑" panose="020B0503020204020204" pitchFamily="34" charset="-122"/>
                <a:ea typeface="微软雅黑" panose="020B0503020204020204" pitchFamily="34" charset="-122"/>
              </a:rPr>
              <a:t>卡等</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车辆信息</a:t>
            </a:r>
            <a:endParaRPr lang="zh-CN" altLang="en-US" sz="1200">
              <a:latin typeface="微软雅黑" panose="020B0503020204020204" pitchFamily="34" charset="-122"/>
              <a:ea typeface="微软雅黑" panose="020B0503020204020204" pitchFamily="34" charset="-122"/>
            </a:endParaRPr>
          </a:p>
          <a:p>
            <a:pPr marL="228600" lvl="0" indent="-228600">
              <a:buAutoNum type="arabicPeriod"/>
            </a:pPr>
            <a:r>
              <a:rPr lang="zh-CN" altLang="en-US" sz="1200">
                <a:latin typeface="微软雅黑" panose="020B0503020204020204" pitchFamily="34" charset="-122"/>
                <a:ea typeface="微软雅黑" panose="020B0503020204020204" pitchFamily="34" charset="-122"/>
              </a:rPr>
              <a:t>数据格式</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en-US" altLang="zh-CN" sz="1200">
                <a:latin typeface="微软雅黑" panose="020B0503020204020204" pitchFamily="34" charset="-122"/>
                <a:ea typeface="微软雅黑" panose="020B0503020204020204" pitchFamily="34" charset="-122"/>
              </a:rPr>
              <a:t>excel</a:t>
            </a:r>
            <a:r>
              <a:rPr lang="zh-CN" altLang="en-US" sz="1200">
                <a:latin typeface="微软雅黑" panose="020B0503020204020204" pitchFamily="34" charset="-122"/>
                <a:ea typeface="微软雅黑" panose="020B0503020204020204" pitchFamily="34" charset="-122"/>
              </a:rPr>
              <a:t>表格</a:t>
            </a:r>
            <a:endParaRPr lang="zh-CN" altLang="en-US" sz="1200">
              <a:latin typeface="微软雅黑" panose="020B0503020204020204" pitchFamily="34" charset="-122"/>
              <a:ea typeface="微软雅黑" panose="020B0503020204020204" pitchFamily="34" charset="-122"/>
            </a:endParaRPr>
          </a:p>
          <a:p>
            <a:pPr marL="228600" lvl="0" indent="-228600">
              <a:buAutoNum type="arabicPeriod"/>
            </a:pPr>
            <a:r>
              <a:rPr lang="zh-CN" altLang="en-US" sz="1200">
                <a:latin typeface="微软雅黑" panose="020B0503020204020204" pitchFamily="34" charset="-122"/>
                <a:ea typeface="微软雅黑" panose="020B0503020204020204" pitchFamily="34" charset="-122"/>
              </a:rPr>
              <a:t>入库时机</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在设备到达工厂的一周前，需要将设备清单发给车厂，车厂完成设备数据的导入（尚待确认）。</a:t>
            </a:r>
            <a:endParaRPr lang="zh-CN" altLang="en-US" sz="1200">
              <a:latin typeface="微软雅黑" panose="020B0503020204020204" pitchFamily="34" charset="-122"/>
              <a:ea typeface="微软雅黑" panose="020B0503020204020204" pitchFamily="34" charset="-122"/>
            </a:endParaRPr>
          </a:p>
          <a:p>
            <a:pPr marL="228600" lvl="0" indent="-228600">
              <a:buAutoNum type="arabicPeriod"/>
            </a:pPr>
            <a:r>
              <a:rPr lang="zh-CN" altLang="en-US" sz="1200">
                <a:latin typeface="微软雅黑" panose="020B0503020204020204" pitchFamily="34" charset="-122"/>
                <a:ea typeface="微软雅黑" panose="020B0503020204020204" pitchFamily="34" charset="-122"/>
              </a:rPr>
              <a:t>入库确认（也可以从生产数据中同步数据）</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设备包装盒子上需要贴有设备识别号</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通过扫码的方式，进行设备入库确认，目的在于确保设备清单同实际设备保持一致</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只有确认通过的设备才能是生效的设备</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PKI</a:t>
            </a:r>
            <a:r>
              <a:rPr lang="zh-CN" altLang="en-US" dirty="0"/>
              <a:t>架构</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工厂证书罐装流程</a:t>
            </a:r>
            <a:endParaRPr lang="zh-CN" altLang="en-US" dirty="0"/>
          </a:p>
        </p:txBody>
      </p:sp>
      <p:sp>
        <p:nvSpPr>
          <p:cNvPr id="5" name="矩形: 圆角 4"/>
          <p:cNvSpPr/>
          <p:nvPr/>
        </p:nvSpPr>
        <p:spPr>
          <a:xfrm>
            <a:off x="1191864" y="1929074"/>
            <a:ext cx="1871681" cy="372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收集车辆信息</a:t>
            </a:r>
            <a:endParaRPr lang="zh-CN" altLang="en-US" sz="1200" dirty="0">
              <a:latin typeface="微软雅黑" panose="020B0503020204020204" pitchFamily="34" charset="-122"/>
              <a:ea typeface="微软雅黑" panose="020B0503020204020204" pitchFamily="34" charset="-122"/>
            </a:endParaRPr>
          </a:p>
        </p:txBody>
      </p:sp>
      <p:sp>
        <p:nvSpPr>
          <p:cNvPr id="7" name="矩形: 圆角 6"/>
          <p:cNvSpPr/>
          <p:nvPr/>
        </p:nvSpPr>
        <p:spPr>
          <a:xfrm>
            <a:off x="1191866" y="2496726"/>
            <a:ext cx="1871681" cy="372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提交证书申请</a:t>
            </a:r>
            <a:endParaRPr lang="zh-CN" altLang="en-US" sz="1200" dirty="0">
              <a:latin typeface="微软雅黑" panose="020B0503020204020204" pitchFamily="34" charset="-122"/>
              <a:ea typeface="微软雅黑" panose="020B0503020204020204" pitchFamily="34" charset="-122"/>
            </a:endParaRPr>
          </a:p>
        </p:txBody>
      </p:sp>
      <p:sp>
        <p:nvSpPr>
          <p:cNvPr id="8" name="矩形: 圆角 7"/>
          <p:cNvSpPr/>
          <p:nvPr/>
        </p:nvSpPr>
        <p:spPr>
          <a:xfrm>
            <a:off x="1191856" y="3098599"/>
            <a:ext cx="1871681" cy="372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获得证书清单</a:t>
            </a:r>
            <a:endParaRPr lang="zh-CN" altLang="en-US" sz="1200" dirty="0">
              <a:latin typeface="微软雅黑" panose="020B0503020204020204" pitchFamily="34" charset="-122"/>
              <a:ea typeface="微软雅黑" panose="020B0503020204020204" pitchFamily="34" charset="-122"/>
            </a:endParaRPr>
          </a:p>
        </p:txBody>
      </p:sp>
      <p:sp>
        <p:nvSpPr>
          <p:cNvPr id="9" name="矩形: 圆角 8"/>
          <p:cNvSpPr/>
          <p:nvPr/>
        </p:nvSpPr>
        <p:spPr>
          <a:xfrm>
            <a:off x="1191862" y="3680899"/>
            <a:ext cx="1871681" cy="372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证书保存</a:t>
            </a:r>
            <a:endParaRPr lang="zh-CN" altLang="en-US" sz="1200" dirty="0">
              <a:latin typeface="微软雅黑" panose="020B0503020204020204" pitchFamily="34" charset="-122"/>
              <a:ea typeface="微软雅黑" panose="020B0503020204020204" pitchFamily="34" charset="-122"/>
            </a:endParaRPr>
          </a:p>
        </p:txBody>
      </p:sp>
      <p:sp>
        <p:nvSpPr>
          <p:cNvPr id="10" name="矩形: 圆角 9"/>
          <p:cNvSpPr/>
          <p:nvPr/>
        </p:nvSpPr>
        <p:spPr>
          <a:xfrm>
            <a:off x="4336882" y="4571312"/>
            <a:ext cx="1871681" cy="372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读取设备</a:t>
            </a:r>
            <a:r>
              <a:rPr lang="en-US" altLang="zh-CN" sz="1200" dirty="0">
                <a:latin typeface="微软雅黑" panose="020B0503020204020204" pitchFamily="34" charset="-122"/>
                <a:ea typeface="微软雅黑" panose="020B0503020204020204" pitchFamily="34" charset="-122"/>
              </a:rPr>
              <a:t>ID</a:t>
            </a:r>
            <a:endParaRPr lang="zh-CN" altLang="en-US" sz="1200" dirty="0">
              <a:latin typeface="微软雅黑" panose="020B0503020204020204" pitchFamily="34" charset="-122"/>
              <a:ea typeface="微软雅黑" panose="020B0503020204020204" pitchFamily="34" charset="-122"/>
            </a:endParaRPr>
          </a:p>
        </p:txBody>
      </p:sp>
      <p:sp>
        <p:nvSpPr>
          <p:cNvPr id="11" name="矩形: 圆角 10"/>
          <p:cNvSpPr/>
          <p:nvPr/>
        </p:nvSpPr>
        <p:spPr>
          <a:xfrm>
            <a:off x="4336882" y="5155695"/>
            <a:ext cx="1871681" cy="372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根据设备</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获取证书</a:t>
            </a:r>
            <a:endParaRPr lang="zh-CN" altLang="en-US" sz="1200" dirty="0">
              <a:latin typeface="微软雅黑" panose="020B0503020204020204" pitchFamily="34" charset="-122"/>
              <a:ea typeface="微软雅黑" panose="020B0503020204020204" pitchFamily="34" charset="-122"/>
            </a:endParaRPr>
          </a:p>
        </p:txBody>
      </p:sp>
      <p:sp>
        <p:nvSpPr>
          <p:cNvPr id="12" name="矩形: 圆角 11"/>
          <p:cNvSpPr/>
          <p:nvPr/>
        </p:nvSpPr>
        <p:spPr>
          <a:xfrm>
            <a:off x="4336881" y="5746004"/>
            <a:ext cx="1871681" cy="372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写入证书</a:t>
            </a:r>
            <a:endParaRPr lang="zh-CN" altLang="en-US" sz="1200" dirty="0">
              <a:latin typeface="微软雅黑" panose="020B0503020204020204" pitchFamily="34" charset="-122"/>
              <a:ea typeface="微软雅黑" panose="020B0503020204020204" pitchFamily="34" charset="-122"/>
            </a:endParaRPr>
          </a:p>
        </p:txBody>
      </p:sp>
      <p:sp>
        <p:nvSpPr>
          <p:cNvPr id="13" name="矩形: 圆角 12"/>
          <p:cNvSpPr/>
          <p:nvPr/>
        </p:nvSpPr>
        <p:spPr>
          <a:xfrm>
            <a:off x="4336874" y="6330387"/>
            <a:ext cx="1871681" cy="372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测试证书</a:t>
            </a:r>
            <a:endParaRPr lang="zh-CN" altLang="en-US" sz="120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888419" y="1518082"/>
            <a:ext cx="0" cy="5265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77487" y="1592377"/>
            <a:ext cx="0" cy="5265623"/>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圆角 16"/>
          <p:cNvSpPr/>
          <p:nvPr/>
        </p:nvSpPr>
        <p:spPr>
          <a:xfrm>
            <a:off x="6886877" y="2496726"/>
            <a:ext cx="1871681" cy="372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提交证书申请</a:t>
            </a:r>
            <a:endParaRPr lang="zh-CN" altLang="en-US" sz="1200" dirty="0">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9244613" y="1518082"/>
            <a:ext cx="0" cy="5265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01841" y="1816813"/>
            <a:ext cx="110793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2"/>
            <a:endCxn id="7" idx="0"/>
          </p:cNvCxnSpPr>
          <p:nvPr/>
        </p:nvCxnSpPr>
        <p:spPr>
          <a:xfrm>
            <a:off x="2127705" y="2301937"/>
            <a:ext cx="2" cy="1947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2"/>
            <a:endCxn id="8" idx="0"/>
          </p:cNvCxnSpPr>
          <p:nvPr/>
        </p:nvCxnSpPr>
        <p:spPr>
          <a:xfrm flipH="1">
            <a:off x="2127697" y="2869589"/>
            <a:ext cx="10" cy="22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2"/>
            <a:endCxn id="9" idx="0"/>
          </p:cNvCxnSpPr>
          <p:nvPr/>
        </p:nvCxnSpPr>
        <p:spPr>
          <a:xfrm>
            <a:off x="2127697" y="3471462"/>
            <a:ext cx="6" cy="209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7" idx="3"/>
            <a:endCxn id="17" idx="1"/>
          </p:cNvCxnSpPr>
          <p:nvPr/>
        </p:nvCxnSpPr>
        <p:spPr>
          <a:xfrm>
            <a:off x="3063547" y="2683158"/>
            <a:ext cx="38233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p:cNvCxnSpPr>
            <a:stCxn id="57" idx="2"/>
            <a:endCxn id="8" idx="3"/>
          </p:cNvCxnSpPr>
          <p:nvPr/>
        </p:nvCxnSpPr>
        <p:spPr>
          <a:xfrm rot="5400000">
            <a:off x="4920933" y="1012193"/>
            <a:ext cx="415442" cy="4130234"/>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连接符: 肘形 32"/>
          <p:cNvCxnSpPr>
            <a:stCxn id="9" idx="2"/>
            <a:endCxn id="45" idx="1"/>
          </p:cNvCxnSpPr>
          <p:nvPr/>
        </p:nvCxnSpPr>
        <p:spPr>
          <a:xfrm rot="16200000" flipH="1">
            <a:off x="3153219" y="3028246"/>
            <a:ext cx="158138" cy="22091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0" idx="2"/>
            <a:endCxn id="11" idx="0"/>
          </p:cNvCxnSpPr>
          <p:nvPr/>
        </p:nvCxnSpPr>
        <p:spPr>
          <a:xfrm>
            <a:off x="5272723" y="4944175"/>
            <a:ext cx="0" cy="211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1" idx="2"/>
            <a:endCxn id="12" idx="0"/>
          </p:cNvCxnSpPr>
          <p:nvPr/>
        </p:nvCxnSpPr>
        <p:spPr>
          <a:xfrm flipH="1">
            <a:off x="5272722" y="5528558"/>
            <a:ext cx="1" cy="217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2" idx="2"/>
            <a:endCxn id="13" idx="0"/>
          </p:cNvCxnSpPr>
          <p:nvPr/>
        </p:nvCxnSpPr>
        <p:spPr>
          <a:xfrm flipH="1">
            <a:off x="5272715" y="6118867"/>
            <a:ext cx="7" cy="211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573698" y="1527382"/>
            <a:ext cx="1107996" cy="276999"/>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工厂工作人员</a:t>
            </a:r>
            <a:endParaRPr lang="zh-CN" altLang="en-US" sz="1200" b="1"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4717853" y="1521691"/>
            <a:ext cx="954107" cy="276999"/>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工厂前置机</a:t>
            </a:r>
            <a:endParaRPr lang="zh-CN" altLang="en-US" sz="1200" b="1"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7345665" y="1547578"/>
            <a:ext cx="782587" cy="276999"/>
          </a:xfrm>
          <a:prstGeom prst="rect">
            <a:avLst/>
          </a:prstGeom>
          <a:noFill/>
        </p:spPr>
        <p:txBody>
          <a:bodyPr wrap="none" rtlCol="0">
            <a:spAutoFit/>
          </a:bodyPr>
          <a:lstStyle/>
          <a:p>
            <a:r>
              <a:rPr lang="en-US" altLang="zh-CN" sz="1200" b="1" dirty="0">
                <a:latin typeface="微软雅黑" panose="020B0503020204020204" pitchFamily="34" charset="-122"/>
                <a:ea typeface="微软雅黑" panose="020B0503020204020204" pitchFamily="34" charset="-122"/>
              </a:rPr>
              <a:t>TSP</a:t>
            </a:r>
            <a:r>
              <a:rPr lang="zh-CN" altLang="en-US" sz="1200" b="1" dirty="0">
                <a:latin typeface="微软雅黑" panose="020B0503020204020204" pitchFamily="34" charset="-122"/>
                <a:ea typeface="微软雅黑" panose="020B0503020204020204" pitchFamily="34" charset="-122"/>
              </a:rPr>
              <a:t>平台</a:t>
            </a:r>
            <a:endParaRPr lang="zh-CN" altLang="en-US" sz="1200" b="1"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9816473" y="1531315"/>
            <a:ext cx="752129" cy="276999"/>
          </a:xfrm>
          <a:prstGeom prst="rect">
            <a:avLst/>
          </a:prstGeom>
          <a:noFill/>
        </p:spPr>
        <p:txBody>
          <a:bodyPr wrap="none" rtlCol="0">
            <a:spAutoFit/>
          </a:bodyPr>
          <a:lstStyle/>
          <a:p>
            <a:r>
              <a:rPr lang="en-US" altLang="zh-CN" sz="1200" b="1" dirty="0">
                <a:latin typeface="微软雅黑" panose="020B0503020204020204" pitchFamily="34" charset="-122"/>
                <a:ea typeface="微软雅黑" panose="020B0503020204020204" pitchFamily="34" charset="-122"/>
              </a:rPr>
              <a:t>PKI</a:t>
            </a:r>
            <a:r>
              <a:rPr lang="zh-CN" altLang="en-US" sz="1200" b="1" dirty="0">
                <a:latin typeface="微软雅黑" panose="020B0503020204020204" pitchFamily="34" charset="-122"/>
                <a:ea typeface="微软雅黑" panose="020B0503020204020204" pitchFamily="34" charset="-122"/>
              </a:rPr>
              <a:t>平台</a:t>
            </a:r>
            <a:endParaRPr lang="zh-CN" altLang="en-US" sz="1200" b="1" dirty="0">
              <a:latin typeface="微软雅黑" panose="020B0503020204020204" pitchFamily="34" charset="-122"/>
              <a:ea typeface="微软雅黑" panose="020B0503020204020204" pitchFamily="34" charset="-122"/>
            </a:endParaRPr>
          </a:p>
        </p:txBody>
      </p:sp>
      <p:sp>
        <p:nvSpPr>
          <p:cNvPr id="44" name="矩形: 圆角 43"/>
          <p:cNvSpPr/>
          <p:nvPr/>
        </p:nvSpPr>
        <p:spPr>
          <a:xfrm>
            <a:off x="9496203" y="2496726"/>
            <a:ext cx="1871681" cy="372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证书颁发</a:t>
            </a:r>
            <a:endParaRPr lang="zh-CN" altLang="en-US" sz="1200" dirty="0">
              <a:latin typeface="微软雅黑" panose="020B0503020204020204" pitchFamily="34" charset="-122"/>
              <a:ea typeface="微软雅黑" panose="020B0503020204020204" pitchFamily="34" charset="-122"/>
            </a:endParaRPr>
          </a:p>
        </p:txBody>
      </p:sp>
      <p:sp>
        <p:nvSpPr>
          <p:cNvPr id="45" name="矩形: 圆角 44"/>
          <p:cNvSpPr/>
          <p:nvPr/>
        </p:nvSpPr>
        <p:spPr>
          <a:xfrm>
            <a:off x="4336873" y="4025468"/>
            <a:ext cx="1871681" cy="372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证书保存</a:t>
            </a:r>
            <a:endParaRPr lang="zh-CN" altLang="en-US" sz="1200" dirty="0">
              <a:latin typeface="微软雅黑" panose="020B0503020204020204" pitchFamily="34" charset="-122"/>
              <a:ea typeface="微软雅黑" panose="020B0503020204020204" pitchFamily="34" charset="-122"/>
            </a:endParaRPr>
          </a:p>
        </p:txBody>
      </p:sp>
      <p:cxnSp>
        <p:nvCxnSpPr>
          <p:cNvPr id="49" name="直接箭头连接符 48"/>
          <p:cNvCxnSpPr>
            <a:stCxn id="45" idx="2"/>
            <a:endCxn id="10" idx="0"/>
          </p:cNvCxnSpPr>
          <p:nvPr/>
        </p:nvCxnSpPr>
        <p:spPr>
          <a:xfrm>
            <a:off x="5272714" y="4398331"/>
            <a:ext cx="9" cy="172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7" idx="3"/>
            <a:endCxn id="44" idx="1"/>
          </p:cNvCxnSpPr>
          <p:nvPr/>
        </p:nvCxnSpPr>
        <p:spPr>
          <a:xfrm>
            <a:off x="8758558" y="2683158"/>
            <a:ext cx="7376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连接符: 肘形 54"/>
          <p:cNvCxnSpPr>
            <a:stCxn id="44" idx="2"/>
            <a:endCxn id="66" idx="2"/>
          </p:cNvCxnSpPr>
          <p:nvPr/>
        </p:nvCxnSpPr>
        <p:spPr>
          <a:xfrm rot="5400000">
            <a:off x="9416798" y="1854343"/>
            <a:ext cx="12700" cy="2030492"/>
          </a:xfrm>
          <a:prstGeom prst="bentConnector3">
            <a:avLst>
              <a:gd name="adj1" fmla="val 180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矩形: 圆角 56"/>
          <p:cNvSpPr/>
          <p:nvPr/>
        </p:nvSpPr>
        <p:spPr>
          <a:xfrm>
            <a:off x="7019224" y="2778840"/>
            <a:ext cx="349093" cy="90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圆角 65"/>
          <p:cNvSpPr/>
          <p:nvPr/>
        </p:nvSpPr>
        <p:spPr>
          <a:xfrm>
            <a:off x="8247355" y="2778840"/>
            <a:ext cx="308393" cy="90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矩形: 圆角 123"/>
          <p:cNvSpPr/>
          <p:nvPr/>
        </p:nvSpPr>
        <p:spPr>
          <a:xfrm>
            <a:off x="5310973" y="4891183"/>
            <a:ext cx="1359479" cy="592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Can</a:t>
            </a:r>
            <a:r>
              <a:rPr lang="zh-CN" altLang="en-US" sz="1000" dirty="0">
                <a:latin typeface="微软雅黑" panose="020B0503020204020204" pitchFamily="34" charset="-122"/>
                <a:ea typeface="微软雅黑" panose="020B0503020204020204" pitchFamily="34" charset="-122"/>
              </a:rPr>
              <a:t>盒</a:t>
            </a:r>
            <a:endParaRPr lang="zh-CN" altLang="en-US" sz="1000" dirty="0">
              <a:latin typeface="微软雅黑" panose="020B0503020204020204" pitchFamily="34" charset="-122"/>
              <a:ea typeface="微软雅黑" panose="020B0503020204020204" pitchFamily="34" charset="-122"/>
            </a:endParaRPr>
          </a:p>
        </p:txBody>
      </p:sp>
      <p:sp>
        <p:nvSpPr>
          <p:cNvPr id="113" name="矩形 112"/>
          <p:cNvSpPr/>
          <p:nvPr/>
        </p:nvSpPr>
        <p:spPr>
          <a:xfrm>
            <a:off x="4717643" y="2695797"/>
            <a:ext cx="2604550" cy="3880048"/>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000" b="1" dirty="0">
                <a:solidFill>
                  <a:schemeClr val="tx1"/>
                </a:solidFill>
                <a:latin typeface="微软雅黑" panose="020B0503020204020204" pitchFamily="34" charset="-122"/>
                <a:ea typeface="微软雅黑" panose="020B0503020204020204" pitchFamily="34" charset="-122"/>
              </a:rPr>
              <a:t>证书刷写工位</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证书罐装</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备件证书罐装</a:t>
            </a:r>
            <a:endParaRPr lang="zh-CN" altLang="en-US" dirty="0"/>
          </a:p>
        </p:txBody>
      </p:sp>
      <p:sp>
        <p:nvSpPr>
          <p:cNvPr id="12" name="矩形: 圆角 11"/>
          <p:cNvSpPr/>
          <p:nvPr/>
        </p:nvSpPr>
        <p:spPr>
          <a:xfrm>
            <a:off x="5278935" y="2917273"/>
            <a:ext cx="1429305" cy="1650636"/>
          </a:xfrm>
          <a:prstGeom prst="roundRect">
            <a:avLst>
              <a:gd name="adj" fmla="val 843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000" b="1" dirty="0">
                <a:solidFill>
                  <a:schemeClr val="tx1"/>
                </a:solidFill>
                <a:latin typeface="微软雅黑" panose="020B0503020204020204" pitchFamily="34" charset="-122"/>
                <a:ea typeface="微软雅黑" panose="020B0503020204020204" pitchFamily="34" charset="-122"/>
              </a:rPr>
              <a:t>证书刷写电脑</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9194886" y="1693100"/>
            <a:ext cx="1830200" cy="2254909"/>
          </a:xfrm>
          <a:prstGeom prst="roundRect">
            <a:avLst>
              <a:gd name="adj" fmla="val 42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000" b="1" dirty="0">
                <a:solidFill>
                  <a:schemeClr val="tx1"/>
                </a:solidFill>
                <a:latin typeface="微软雅黑" panose="020B0503020204020204" pitchFamily="34" charset="-122"/>
                <a:ea typeface="微软雅黑" panose="020B0503020204020204" pitchFamily="34" charset="-122"/>
              </a:rPr>
              <a:t>TSP</a:t>
            </a:r>
            <a:r>
              <a:rPr lang="zh-CN" altLang="en-US" sz="1000" b="1" dirty="0">
                <a:solidFill>
                  <a:schemeClr val="tx1"/>
                </a:solidFill>
                <a:latin typeface="微软雅黑" panose="020B0503020204020204" pitchFamily="34" charset="-122"/>
                <a:ea typeface="微软雅黑" panose="020B0503020204020204" pitchFamily="34" charset="-122"/>
              </a:rPr>
              <a:t>平台</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3" name="矩形: 圆角 22"/>
          <p:cNvSpPr/>
          <p:nvPr/>
        </p:nvSpPr>
        <p:spPr>
          <a:xfrm>
            <a:off x="9325584" y="2899727"/>
            <a:ext cx="298882" cy="9022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内部网关</a:t>
            </a:r>
            <a:endParaRPr lang="zh-CN" altLang="en-US" sz="1000" dirty="0">
              <a:latin typeface="微软雅黑" panose="020B0503020204020204" pitchFamily="34" charset="-122"/>
              <a:ea typeface="微软雅黑" panose="020B0503020204020204" pitchFamily="34" charset="-122"/>
            </a:endParaRPr>
          </a:p>
        </p:txBody>
      </p:sp>
      <p:cxnSp>
        <p:nvCxnSpPr>
          <p:cNvPr id="25" name="连接符: 肘形 24"/>
          <p:cNvCxnSpPr>
            <a:stCxn id="39" idx="3"/>
            <a:endCxn id="23" idx="1"/>
          </p:cNvCxnSpPr>
          <p:nvPr/>
        </p:nvCxnSpPr>
        <p:spPr>
          <a:xfrm flipV="1">
            <a:off x="6521956" y="3350851"/>
            <a:ext cx="2803628" cy="45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474358" y="3120557"/>
            <a:ext cx="1098378"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2. </a:t>
            </a:r>
            <a:r>
              <a:rPr lang="zh-CN" altLang="en-US" sz="1000" dirty="0">
                <a:latin typeface="微软雅黑" panose="020B0503020204020204" pitchFamily="34" charset="-122"/>
                <a:ea typeface="微软雅黑" panose="020B0503020204020204" pitchFamily="34" charset="-122"/>
              </a:rPr>
              <a:t>批量证书申请</a:t>
            </a:r>
            <a:endParaRPr lang="zh-CN" altLang="en-US" sz="10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7474358" y="1817842"/>
            <a:ext cx="1098378"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1. </a:t>
            </a:r>
            <a:r>
              <a:rPr lang="zh-CN" altLang="en-US" sz="1000" dirty="0">
                <a:latin typeface="微软雅黑" panose="020B0503020204020204" pitchFamily="34" charset="-122"/>
                <a:ea typeface="微软雅黑" panose="020B0503020204020204" pitchFamily="34" charset="-122"/>
              </a:rPr>
              <a:t>设备批量入库</a:t>
            </a:r>
            <a:endParaRPr lang="zh-CN" altLang="en-US" sz="1000" dirty="0">
              <a:latin typeface="微软雅黑" panose="020B0503020204020204" pitchFamily="34" charset="-122"/>
              <a:ea typeface="微软雅黑" panose="020B0503020204020204" pitchFamily="34" charset="-122"/>
            </a:endParaRPr>
          </a:p>
        </p:txBody>
      </p:sp>
      <p:sp>
        <p:nvSpPr>
          <p:cNvPr id="39" name="矩形: 圆角 38"/>
          <p:cNvSpPr/>
          <p:nvPr/>
        </p:nvSpPr>
        <p:spPr>
          <a:xfrm>
            <a:off x="5475841" y="3232671"/>
            <a:ext cx="1046115" cy="245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证书管理</a:t>
            </a:r>
            <a:endParaRPr lang="zh-CN" altLang="en-US" sz="1000" dirty="0">
              <a:latin typeface="微软雅黑" panose="020B0503020204020204" pitchFamily="34" charset="-122"/>
              <a:ea typeface="微软雅黑" panose="020B0503020204020204" pitchFamily="34" charset="-122"/>
            </a:endParaRPr>
          </a:p>
        </p:txBody>
      </p:sp>
      <p:sp>
        <p:nvSpPr>
          <p:cNvPr id="40" name="流程图: 磁盘 39"/>
          <p:cNvSpPr/>
          <p:nvPr/>
        </p:nvSpPr>
        <p:spPr>
          <a:xfrm>
            <a:off x="5523391" y="3627221"/>
            <a:ext cx="951014" cy="290081"/>
          </a:xfrm>
          <a:prstGeom prst="flowChartMagneticDisk">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证书存储</a:t>
            </a:r>
            <a:endParaRPr lang="zh-CN" altLang="en-US" sz="1000" dirty="0">
              <a:latin typeface="微软雅黑" panose="020B0503020204020204" pitchFamily="34" charset="-122"/>
              <a:ea typeface="微软雅黑" panose="020B0503020204020204" pitchFamily="34" charset="-122"/>
            </a:endParaRPr>
          </a:p>
        </p:txBody>
      </p:sp>
      <p:cxnSp>
        <p:nvCxnSpPr>
          <p:cNvPr id="55" name="直接箭头连接符 54"/>
          <p:cNvCxnSpPr>
            <a:stCxn id="39" idx="2"/>
            <a:endCxn id="40" idx="1"/>
          </p:cNvCxnSpPr>
          <p:nvPr/>
        </p:nvCxnSpPr>
        <p:spPr>
          <a:xfrm flipH="1">
            <a:off x="5998898" y="3478127"/>
            <a:ext cx="1" cy="149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p:cNvSpPr/>
          <p:nvPr/>
        </p:nvSpPr>
        <p:spPr>
          <a:xfrm>
            <a:off x="5469188" y="4206436"/>
            <a:ext cx="1046115" cy="245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证书烧录管理</a:t>
            </a:r>
            <a:endParaRPr lang="zh-CN" altLang="en-US" sz="1000" dirty="0">
              <a:latin typeface="微软雅黑" panose="020B0503020204020204" pitchFamily="34" charset="-122"/>
              <a:ea typeface="微软雅黑" panose="020B0503020204020204" pitchFamily="34" charset="-122"/>
            </a:endParaRPr>
          </a:p>
        </p:txBody>
      </p:sp>
      <p:sp>
        <p:nvSpPr>
          <p:cNvPr id="60" name="文本框 59"/>
          <p:cNvSpPr txBox="1"/>
          <p:nvPr/>
        </p:nvSpPr>
        <p:spPr>
          <a:xfrm>
            <a:off x="4781820" y="5559288"/>
            <a:ext cx="878767"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3.1</a:t>
            </a:r>
            <a:r>
              <a:rPr lang="zh-CN" altLang="en-US" sz="1000" dirty="0">
                <a:latin typeface="微软雅黑" panose="020B0503020204020204" pitchFamily="34" charset="-122"/>
                <a:ea typeface="微软雅黑" panose="020B0503020204020204" pitchFamily="34" charset="-122"/>
              </a:rPr>
              <a:t>设备识别</a:t>
            </a:r>
            <a:endParaRPr lang="zh-CN" altLang="en-US" sz="1000" dirty="0">
              <a:latin typeface="微软雅黑" panose="020B0503020204020204" pitchFamily="34" charset="-122"/>
              <a:ea typeface="微软雅黑" panose="020B0503020204020204" pitchFamily="34" charset="-122"/>
            </a:endParaRPr>
          </a:p>
        </p:txBody>
      </p:sp>
      <p:cxnSp>
        <p:nvCxnSpPr>
          <p:cNvPr id="63" name="直接箭头连接符 62"/>
          <p:cNvCxnSpPr>
            <a:stCxn id="56" idx="0"/>
            <a:endCxn id="40" idx="3"/>
          </p:cNvCxnSpPr>
          <p:nvPr/>
        </p:nvCxnSpPr>
        <p:spPr>
          <a:xfrm flipV="1">
            <a:off x="5992246" y="3917302"/>
            <a:ext cx="6652" cy="289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5969842" y="3948009"/>
            <a:ext cx="878767"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3.2</a:t>
            </a:r>
            <a:r>
              <a:rPr lang="zh-CN" altLang="en-US" sz="1000" dirty="0">
                <a:latin typeface="微软雅黑" panose="020B0503020204020204" pitchFamily="34" charset="-122"/>
                <a:ea typeface="微软雅黑" panose="020B0503020204020204" pitchFamily="34" charset="-122"/>
              </a:rPr>
              <a:t>证书查询</a:t>
            </a:r>
            <a:endParaRPr lang="zh-CN" altLang="en-US" sz="1000" dirty="0">
              <a:latin typeface="微软雅黑" panose="020B0503020204020204" pitchFamily="34" charset="-122"/>
              <a:ea typeface="微软雅黑" panose="020B0503020204020204" pitchFamily="34" charset="-122"/>
            </a:endParaRPr>
          </a:p>
        </p:txBody>
      </p:sp>
      <p:sp>
        <p:nvSpPr>
          <p:cNvPr id="67" name="文本框 66"/>
          <p:cNvSpPr txBox="1"/>
          <p:nvPr/>
        </p:nvSpPr>
        <p:spPr>
          <a:xfrm>
            <a:off x="6350029" y="5559288"/>
            <a:ext cx="878767"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3.3</a:t>
            </a:r>
            <a:r>
              <a:rPr lang="zh-CN" altLang="en-US" sz="1000" dirty="0">
                <a:latin typeface="微软雅黑" panose="020B0503020204020204" pitchFamily="34" charset="-122"/>
                <a:ea typeface="微软雅黑" panose="020B0503020204020204" pitchFamily="34" charset="-122"/>
              </a:rPr>
              <a:t>证书写入</a:t>
            </a:r>
            <a:endParaRPr lang="zh-CN" altLang="en-US" sz="1000" dirty="0">
              <a:latin typeface="微软雅黑" panose="020B0503020204020204" pitchFamily="34" charset="-122"/>
              <a:ea typeface="微软雅黑" panose="020B0503020204020204" pitchFamily="34" charset="-122"/>
            </a:endParaRPr>
          </a:p>
        </p:txBody>
      </p:sp>
      <p:sp>
        <p:nvSpPr>
          <p:cNvPr id="73" name="文本框 72"/>
          <p:cNvSpPr txBox="1"/>
          <p:nvPr/>
        </p:nvSpPr>
        <p:spPr>
          <a:xfrm>
            <a:off x="6789413" y="3152564"/>
            <a:ext cx="697627" cy="400110"/>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https</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双向认证</a:t>
            </a:r>
            <a:endParaRPr lang="zh-CN" altLang="en-US" sz="1000" dirty="0">
              <a:latin typeface="微软雅黑" panose="020B0503020204020204" pitchFamily="34" charset="-122"/>
              <a:ea typeface="微软雅黑" panose="020B0503020204020204" pitchFamily="34" charset="-122"/>
            </a:endParaRPr>
          </a:p>
        </p:txBody>
      </p:sp>
      <p:sp>
        <p:nvSpPr>
          <p:cNvPr id="74" name="思想气泡: 云 73"/>
          <p:cNvSpPr/>
          <p:nvPr/>
        </p:nvSpPr>
        <p:spPr>
          <a:xfrm>
            <a:off x="8641781" y="2968482"/>
            <a:ext cx="400940" cy="764738"/>
          </a:xfrm>
          <a:prstGeom prst="cloudCallout">
            <a:avLst/>
          </a:prstGeom>
          <a:solidFill>
            <a:schemeClr val="bg1">
              <a:lumMod val="95000"/>
            </a:schemeClr>
          </a:solidFill>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75" name="矩形: 圆角 74"/>
          <p:cNvSpPr/>
          <p:nvPr/>
        </p:nvSpPr>
        <p:spPr>
          <a:xfrm>
            <a:off x="9919699" y="3159531"/>
            <a:ext cx="1020670" cy="382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PKI</a:t>
            </a:r>
            <a:r>
              <a:rPr lang="zh-CN" altLang="en-US" sz="1000" dirty="0">
                <a:latin typeface="微软雅黑" panose="020B0503020204020204" pitchFamily="34" charset="-122"/>
                <a:ea typeface="微软雅黑" panose="020B0503020204020204" pitchFamily="34" charset="-122"/>
              </a:rPr>
              <a:t>服务</a:t>
            </a:r>
            <a:endParaRPr lang="zh-CN" altLang="en-US" sz="1000" dirty="0">
              <a:latin typeface="微软雅黑" panose="020B0503020204020204" pitchFamily="34" charset="-122"/>
              <a:ea typeface="微软雅黑" panose="020B0503020204020204" pitchFamily="34" charset="-122"/>
            </a:endParaRPr>
          </a:p>
        </p:txBody>
      </p:sp>
      <p:sp>
        <p:nvSpPr>
          <p:cNvPr id="76" name="矩形: 圆角 75"/>
          <p:cNvSpPr/>
          <p:nvPr/>
        </p:nvSpPr>
        <p:spPr>
          <a:xfrm>
            <a:off x="11345867" y="2860863"/>
            <a:ext cx="683803" cy="980605"/>
          </a:xfrm>
          <a:prstGeom prst="roundRect">
            <a:avLst>
              <a:gd name="adj" fmla="val 42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PKI</a:t>
            </a:r>
            <a:r>
              <a:rPr lang="zh-CN" altLang="en-US" sz="1200" dirty="0">
                <a:solidFill>
                  <a:schemeClr val="tx1"/>
                </a:solidFill>
                <a:latin typeface="微软雅黑" panose="020B0503020204020204" pitchFamily="34" charset="-122"/>
                <a:ea typeface="微软雅黑" panose="020B0503020204020204" pitchFamily="34" charset="-122"/>
              </a:rPr>
              <a:t>平台</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78" name="直接箭头连接符 77"/>
          <p:cNvCxnSpPr>
            <a:stCxn id="23" idx="3"/>
            <a:endCxn id="75" idx="1"/>
          </p:cNvCxnSpPr>
          <p:nvPr/>
        </p:nvCxnSpPr>
        <p:spPr>
          <a:xfrm>
            <a:off x="9624466" y="3350851"/>
            <a:ext cx="29523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5" idx="3"/>
            <a:endCxn id="76" idx="1"/>
          </p:cNvCxnSpPr>
          <p:nvPr/>
        </p:nvCxnSpPr>
        <p:spPr>
          <a:xfrm>
            <a:off x="10940369" y="3350852"/>
            <a:ext cx="405498" cy="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5" name="图片 84"/>
          <p:cNvPicPr>
            <a:picLocks noChangeAspect="1"/>
          </p:cNvPicPr>
          <p:nvPr/>
        </p:nvPicPr>
        <p:blipFill>
          <a:blip r:embed="rId1"/>
          <a:stretch>
            <a:fillRect/>
          </a:stretch>
        </p:blipFill>
        <p:spPr>
          <a:xfrm>
            <a:off x="3898175" y="3462472"/>
            <a:ext cx="657225" cy="571500"/>
          </a:xfrm>
          <a:prstGeom prst="rect">
            <a:avLst/>
          </a:prstGeom>
        </p:spPr>
      </p:pic>
      <p:sp>
        <p:nvSpPr>
          <p:cNvPr id="86" name="文本框 85"/>
          <p:cNvSpPr txBox="1"/>
          <p:nvPr/>
        </p:nvSpPr>
        <p:spPr>
          <a:xfrm>
            <a:off x="3770773" y="4043623"/>
            <a:ext cx="1261884" cy="276999"/>
          </a:xfrm>
          <a:prstGeom prst="rect">
            <a:avLst/>
          </a:prstGeom>
          <a:noFill/>
        </p:spPr>
        <p:txBody>
          <a:bodyPr wrap="none" rtlCol="0">
            <a:spAutoFit/>
          </a:bodyPr>
          <a:lstStyle/>
          <a:p>
            <a:r>
              <a:rPr lang="zh-CN" altLang="en-US" sz="1200" dirty="0"/>
              <a:t>产线证书管理员</a:t>
            </a:r>
            <a:endParaRPr lang="zh-CN" altLang="en-US" sz="1200" dirty="0"/>
          </a:p>
        </p:txBody>
      </p:sp>
      <p:cxnSp>
        <p:nvCxnSpPr>
          <p:cNvPr id="88" name="直接箭头连接符 87"/>
          <p:cNvCxnSpPr>
            <a:stCxn id="85" idx="3"/>
            <a:endCxn id="12" idx="1"/>
          </p:cNvCxnSpPr>
          <p:nvPr/>
        </p:nvCxnSpPr>
        <p:spPr>
          <a:xfrm flipV="1">
            <a:off x="4555400" y="3742591"/>
            <a:ext cx="723535" cy="5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圆角 96"/>
          <p:cNvSpPr/>
          <p:nvPr/>
        </p:nvSpPr>
        <p:spPr>
          <a:xfrm>
            <a:off x="9919699" y="2217362"/>
            <a:ext cx="1038976" cy="29240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运维网关</a:t>
            </a:r>
            <a:endParaRPr lang="zh-CN" altLang="en-US" sz="1000" dirty="0">
              <a:latin typeface="微软雅黑" panose="020B0503020204020204" pitchFamily="34" charset="-122"/>
              <a:ea typeface="微软雅黑" panose="020B0503020204020204" pitchFamily="34" charset="-122"/>
            </a:endParaRPr>
          </a:p>
        </p:txBody>
      </p:sp>
      <p:sp>
        <p:nvSpPr>
          <p:cNvPr id="101" name="矩形: 圆角 100"/>
          <p:cNvSpPr/>
          <p:nvPr/>
        </p:nvSpPr>
        <p:spPr>
          <a:xfrm>
            <a:off x="9919699" y="2717687"/>
            <a:ext cx="1038976" cy="298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设备服务</a:t>
            </a:r>
            <a:endParaRPr lang="zh-CN" altLang="en-US" sz="1000" dirty="0">
              <a:latin typeface="微软雅黑" panose="020B0503020204020204" pitchFamily="34" charset="-122"/>
              <a:ea typeface="微软雅黑" panose="020B0503020204020204" pitchFamily="34" charset="-122"/>
            </a:endParaRPr>
          </a:p>
        </p:txBody>
      </p:sp>
      <p:cxnSp>
        <p:nvCxnSpPr>
          <p:cNvPr id="116" name="连接符: 肘形 115"/>
          <p:cNvCxnSpPr>
            <a:stCxn id="23" idx="3"/>
            <a:endCxn id="101" idx="1"/>
          </p:cNvCxnSpPr>
          <p:nvPr/>
        </p:nvCxnSpPr>
        <p:spPr>
          <a:xfrm flipV="1">
            <a:off x="9624466" y="2867122"/>
            <a:ext cx="295233" cy="48372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圆角 48"/>
          <p:cNvSpPr/>
          <p:nvPr/>
        </p:nvSpPr>
        <p:spPr>
          <a:xfrm>
            <a:off x="4884694" y="6061272"/>
            <a:ext cx="599864" cy="395722"/>
          </a:xfrm>
          <a:prstGeom prst="roundRect">
            <a:avLst>
              <a:gd name="adj" fmla="val 1041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err="1">
                <a:solidFill>
                  <a:schemeClr val="bg1"/>
                </a:solidFill>
                <a:latin typeface="微软雅黑" panose="020B0503020204020204" pitchFamily="34" charset="-122"/>
                <a:ea typeface="微软雅黑" panose="020B0503020204020204" pitchFamily="34" charset="-122"/>
              </a:rPr>
              <a:t>Tbox</a:t>
            </a:r>
            <a:r>
              <a:rPr lang="zh-CN" altLang="en-US" sz="1000" b="1" dirty="0">
                <a:solidFill>
                  <a:schemeClr val="bg1"/>
                </a:solidFill>
                <a:latin typeface="微软雅黑" panose="020B0503020204020204" pitchFamily="34" charset="-122"/>
                <a:ea typeface="微软雅黑" panose="020B0503020204020204" pitchFamily="34" charset="-122"/>
              </a:rPr>
              <a:t> 证书</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0" name="矩形: 圆角 49"/>
          <p:cNvSpPr/>
          <p:nvPr/>
        </p:nvSpPr>
        <p:spPr>
          <a:xfrm>
            <a:off x="5698965" y="6061272"/>
            <a:ext cx="599864" cy="395722"/>
          </a:xfrm>
          <a:prstGeom prst="roundRect">
            <a:avLst>
              <a:gd name="adj" fmla="val 1041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bg1"/>
                </a:solidFill>
                <a:latin typeface="微软雅黑" panose="020B0503020204020204" pitchFamily="34" charset="-122"/>
                <a:ea typeface="微软雅黑" panose="020B0503020204020204" pitchFamily="34" charset="-122"/>
              </a:rPr>
              <a:t>Peps</a:t>
            </a:r>
            <a:endParaRPr lang="en-US" altLang="zh-CN" sz="1000" b="1" dirty="0">
              <a:solidFill>
                <a:schemeClr val="bg1"/>
              </a:solidFill>
              <a:latin typeface="微软雅黑" panose="020B0503020204020204" pitchFamily="34" charset="-122"/>
              <a:ea typeface="微软雅黑" panose="020B0503020204020204" pitchFamily="34" charset="-122"/>
            </a:endParaRPr>
          </a:p>
          <a:p>
            <a:pPr algn="ctr"/>
            <a:r>
              <a:rPr lang="zh-CN" altLang="en-US" sz="1000" b="1" dirty="0">
                <a:solidFill>
                  <a:schemeClr val="bg1"/>
                </a:solidFill>
                <a:latin typeface="微软雅黑" panose="020B0503020204020204" pitchFamily="34" charset="-122"/>
                <a:ea typeface="微软雅黑" panose="020B0503020204020204" pitchFamily="34" charset="-122"/>
              </a:rPr>
              <a:t>证书</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1" name="矩形: 圆角 50"/>
          <p:cNvSpPr/>
          <p:nvPr/>
        </p:nvSpPr>
        <p:spPr>
          <a:xfrm>
            <a:off x="6489480" y="6061272"/>
            <a:ext cx="599864" cy="395722"/>
          </a:xfrm>
          <a:prstGeom prst="roundRect">
            <a:avLst>
              <a:gd name="adj" fmla="val 1041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bg1"/>
                </a:solidFill>
                <a:latin typeface="微软雅黑" panose="020B0503020204020204" pitchFamily="34" charset="-122"/>
                <a:ea typeface="微软雅黑" panose="020B0503020204020204" pitchFamily="34" charset="-122"/>
              </a:rPr>
              <a:t> </a:t>
            </a:r>
            <a:r>
              <a:rPr lang="zh-CN" altLang="en-US" sz="1000" b="1" dirty="0">
                <a:solidFill>
                  <a:schemeClr val="bg1"/>
                </a:solidFill>
                <a:latin typeface="微软雅黑" panose="020B0503020204020204" pitchFamily="34" charset="-122"/>
                <a:ea typeface="微软雅黑" panose="020B0503020204020204" pitchFamily="34" charset="-122"/>
              </a:rPr>
              <a:t>车机</a:t>
            </a:r>
            <a:endParaRPr lang="en-US" altLang="zh-CN" sz="1000" b="1" dirty="0">
              <a:solidFill>
                <a:schemeClr val="bg1"/>
              </a:solidFill>
              <a:latin typeface="微软雅黑" panose="020B0503020204020204" pitchFamily="34" charset="-122"/>
              <a:ea typeface="微软雅黑" panose="020B0503020204020204" pitchFamily="34" charset="-122"/>
            </a:endParaRPr>
          </a:p>
          <a:p>
            <a:pPr algn="ctr"/>
            <a:r>
              <a:rPr lang="zh-CN" altLang="en-US" sz="1000" b="1" dirty="0">
                <a:solidFill>
                  <a:schemeClr val="bg1"/>
                </a:solidFill>
                <a:latin typeface="微软雅黑" panose="020B0503020204020204" pitchFamily="34" charset="-122"/>
                <a:ea typeface="微软雅黑" panose="020B0503020204020204" pitchFamily="34" charset="-122"/>
              </a:rPr>
              <a:t>证书</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cxnSp>
        <p:nvCxnSpPr>
          <p:cNvPr id="14" name="连接符: 肘形 13"/>
          <p:cNvCxnSpPr>
            <a:endCxn id="49" idx="0"/>
          </p:cNvCxnSpPr>
          <p:nvPr/>
        </p:nvCxnSpPr>
        <p:spPr>
          <a:xfrm rot="5400000">
            <a:off x="5303009" y="5373567"/>
            <a:ext cx="569323" cy="80608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50" idx="0"/>
          </p:cNvCxnSpPr>
          <p:nvPr/>
        </p:nvCxnSpPr>
        <p:spPr>
          <a:xfrm>
            <a:off x="5990713" y="5491949"/>
            <a:ext cx="8184" cy="569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p:cNvCxnSpPr>
            <a:endCxn id="51" idx="0"/>
          </p:cNvCxnSpPr>
          <p:nvPr/>
        </p:nvCxnSpPr>
        <p:spPr>
          <a:xfrm rot="16200000" flipH="1">
            <a:off x="6105401" y="5377260"/>
            <a:ext cx="569323" cy="7986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90759" y="1871798"/>
            <a:ext cx="3495717" cy="2677656"/>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目的：</a:t>
            </a:r>
            <a:endParaRPr lang="en-US" altLang="zh-CN" sz="1200" dirty="0">
              <a:latin typeface="微软雅黑" panose="020B0503020204020204" pitchFamily="34" charset="-122"/>
              <a:ea typeface="微软雅黑" panose="020B0503020204020204" pitchFamily="34" charset="-122"/>
            </a:endParaRPr>
          </a:p>
          <a:p>
            <a:pPr marL="628650" lvl="1"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备件主要用于支持</a:t>
            </a:r>
            <a:r>
              <a:rPr lang="en-US" altLang="zh-CN" sz="1200" dirty="0">
                <a:latin typeface="微软雅黑" panose="020B0503020204020204" pitchFamily="34" charset="-122"/>
                <a:ea typeface="微软雅黑" panose="020B0503020204020204" pitchFamily="34" charset="-122"/>
              </a:rPr>
              <a:t>4s</a:t>
            </a:r>
            <a:r>
              <a:rPr lang="zh-CN" altLang="en-US" sz="1200" dirty="0">
                <a:latin typeface="微软雅黑" panose="020B0503020204020204" pitchFamily="34" charset="-122"/>
                <a:ea typeface="微软雅黑" panose="020B0503020204020204" pitchFamily="34" charset="-122"/>
              </a:rPr>
              <a:t>店设备的更换而提前准备的设备</a:t>
            </a:r>
            <a:endParaRPr lang="en-US" altLang="zh-CN" sz="1200" dirty="0">
              <a:latin typeface="微软雅黑" panose="020B0503020204020204" pitchFamily="34" charset="-122"/>
              <a:ea typeface="微软雅黑" panose="020B0503020204020204" pitchFamily="34" charset="-122"/>
            </a:endParaRPr>
          </a:p>
          <a:p>
            <a:pPr marL="628650" lvl="1"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备件是带证书的设备，发往</a:t>
            </a:r>
            <a:r>
              <a:rPr lang="en-US" altLang="zh-CN" sz="1200" dirty="0">
                <a:latin typeface="微软雅黑" panose="020B0503020204020204" pitchFamily="34" charset="-122"/>
                <a:ea typeface="微软雅黑" panose="020B0503020204020204" pitchFamily="34" charset="-122"/>
              </a:rPr>
              <a:t>4s</a:t>
            </a:r>
            <a:r>
              <a:rPr lang="zh-CN" altLang="en-US" sz="1200" dirty="0">
                <a:latin typeface="微软雅黑" panose="020B0503020204020204" pitchFamily="34" charset="-122"/>
                <a:ea typeface="微软雅黑" panose="020B0503020204020204" pitchFamily="34" charset="-122"/>
              </a:rPr>
              <a:t>店之前必须预装证书</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说明：</a:t>
            </a:r>
            <a:endParaRPr lang="en-US" altLang="zh-CN" sz="1200" dirty="0">
              <a:latin typeface="微软雅黑" panose="020B0503020204020204" pitchFamily="34" charset="-122"/>
              <a:ea typeface="微软雅黑" panose="020B0503020204020204" pitchFamily="34" charset="-122"/>
            </a:endParaRPr>
          </a:p>
          <a:p>
            <a:pPr marL="228600" indent="-228600">
              <a:buFontTx/>
              <a:buAutoNum type="arabicPeriod"/>
            </a:pPr>
            <a:r>
              <a:rPr lang="zh-CN" altLang="en-US" sz="1200" dirty="0">
                <a:latin typeface="微软雅黑" panose="020B0503020204020204" pitchFamily="34" charset="-122"/>
                <a:ea typeface="微软雅黑" panose="020B0503020204020204" pitchFamily="34" charset="-122"/>
              </a:rPr>
              <a:t>备件证书采用手工的方式刷写</a:t>
            </a:r>
            <a:endParaRPr lang="en-US" altLang="zh-CN" sz="1200" dirty="0">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latin typeface="微软雅黑" panose="020B0503020204020204" pitchFamily="34" charset="-122"/>
                <a:ea typeface="微软雅黑" panose="020B0503020204020204" pitchFamily="34" charset="-122"/>
              </a:rPr>
              <a:t>需要设计一个能连接不同设备的刷写盒</a:t>
            </a:r>
            <a:endParaRPr lang="en-US" altLang="zh-CN" sz="1200" dirty="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dirty="0">
                <a:latin typeface="微软雅黑" panose="020B0503020204020204" pitchFamily="34" charset="-122"/>
                <a:ea typeface="微软雅黑" panose="020B0503020204020204" pitchFamily="34" charset="-122"/>
              </a:rPr>
              <a:t>能支持不同设备的插入</a:t>
            </a:r>
            <a:endParaRPr lang="en-US" altLang="zh-CN" sz="1200" dirty="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dirty="0">
                <a:latin typeface="微软雅黑" panose="020B0503020204020204" pitchFamily="34" charset="-122"/>
                <a:ea typeface="微软雅黑" panose="020B0503020204020204" pitchFamily="34" charset="-122"/>
              </a:rPr>
              <a:t>提供统一的</a:t>
            </a:r>
            <a:r>
              <a:rPr lang="en-US" altLang="zh-CN" sz="1200" dirty="0">
                <a:latin typeface="微软雅黑" panose="020B0503020204020204" pitchFamily="34" charset="-122"/>
                <a:ea typeface="微软雅黑" panose="020B0503020204020204" pitchFamily="34" charset="-122"/>
              </a:rPr>
              <a:t>USB</a:t>
            </a:r>
            <a:r>
              <a:rPr lang="zh-CN" altLang="en-US" sz="1200" dirty="0">
                <a:latin typeface="微软雅黑" panose="020B0503020204020204" pitchFamily="34" charset="-122"/>
                <a:ea typeface="微软雅黑" panose="020B0503020204020204" pitchFamily="34" charset="-122"/>
              </a:rPr>
              <a:t>口连接到电脑</a:t>
            </a:r>
            <a:endParaRPr lang="en-US" altLang="zh-CN" sz="1200" dirty="0">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latin typeface="微软雅黑" panose="020B0503020204020204" pitchFamily="34" charset="-122"/>
                <a:ea typeface="微软雅黑" panose="020B0503020204020204" pitchFamily="34" charset="-122"/>
              </a:rPr>
              <a:t>备件需要提前入库到</a:t>
            </a:r>
            <a:r>
              <a:rPr lang="en-US" altLang="zh-CN" sz="1200" dirty="0">
                <a:latin typeface="微软雅黑" panose="020B0503020204020204" pitchFamily="34" charset="-122"/>
                <a:ea typeface="微软雅黑" panose="020B0503020204020204" pitchFamily="34" charset="-122"/>
              </a:rPr>
              <a:t>TSP</a:t>
            </a:r>
            <a:r>
              <a:rPr lang="zh-CN" altLang="en-US" sz="1200" dirty="0">
                <a:latin typeface="微软雅黑" panose="020B0503020204020204" pitchFamily="34" charset="-122"/>
                <a:ea typeface="微软雅黑" panose="020B0503020204020204" pitchFamily="34" charset="-122"/>
              </a:rPr>
              <a:t>平台</a:t>
            </a:r>
            <a:endParaRPr lang="en-US" altLang="zh-CN" sz="1200" dirty="0">
              <a:latin typeface="微软雅黑" panose="020B0503020204020204" pitchFamily="34" charset="-122"/>
              <a:ea typeface="微软雅黑" panose="020B0503020204020204" pitchFamily="34" charset="-122"/>
            </a:endParaRPr>
          </a:p>
          <a:p>
            <a:pPr marL="628650" lvl="1" indent="-171450">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每台设备都需要有自己的唯一设备</a:t>
            </a:r>
            <a:r>
              <a:rPr lang="en-US" altLang="zh-CN" sz="1200" dirty="0">
                <a:latin typeface="微软雅黑" panose="020B0503020204020204" pitchFamily="34" charset="-122"/>
                <a:ea typeface="微软雅黑" panose="020B0503020204020204" pitchFamily="34" charset="-122"/>
              </a:rPr>
              <a:t>ID</a:t>
            </a:r>
            <a:endParaRPr lang="en-US" altLang="zh-CN" sz="1200" dirty="0">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latin typeface="微软雅黑" panose="020B0503020204020204" pitchFamily="34" charset="-122"/>
                <a:ea typeface="微软雅黑" panose="020B0503020204020204" pitchFamily="34" charset="-122"/>
              </a:rPr>
              <a:t>证书管理员需要提前为备件批量申请证书</a:t>
            </a:r>
            <a:endParaRPr lang="en-US" altLang="zh-CN" sz="1200" dirty="0">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latin typeface="微软雅黑" panose="020B0503020204020204" pitchFamily="34" charset="-122"/>
                <a:ea typeface="微软雅黑" panose="020B0503020204020204" pitchFamily="34" charset="-122"/>
              </a:rPr>
              <a:t>不同的设备的证书逐一刷写</a:t>
            </a:r>
            <a:endParaRPr lang="en-US" altLang="zh-CN" sz="1200" dirty="0">
              <a:latin typeface="微软雅黑" panose="020B0503020204020204" pitchFamily="34" charset="-122"/>
              <a:ea typeface="微软雅黑" panose="020B0503020204020204" pitchFamily="34" charset="-122"/>
            </a:endParaRPr>
          </a:p>
        </p:txBody>
      </p:sp>
      <p:pic>
        <p:nvPicPr>
          <p:cNvPr id="52" name="图片 51"/>
          <p:cNvPicPr>
            <a:picLocks noChangeAspect="1"/>
          </p:cNvPicPr>
          <p:nvPr/>
        </p:nvPicPr>
        <p:blipFill>
          <a:blip r:embed="rId1"/>
          <a:stretch>
            <a:fillRect/>
          </a:stretch>
        </p:blipFill>
        <p:spPr>
          <a:xfrm>
            <a:off x="3847549" y="1785390"/>
            <a:ext cx="657225" cy="571500"/>
          </a:xfrm>
          <a:prstGeom prst="rect">
            <a:avLst/>
          </a:prstGeom>
        </p:spPr>
      </p:pic>
      <p:sp>
        <p:nvSpPr>
          <p:cNvPr id="53" name="文本框 52"/>
          <p:cNvSpPr txBox="1"/>
          <p:nvPr/>
        </p:nvSpPr>
        <p:spPr>
          <a:xfrm>
            <a:off x="3743222" y="2286540"/>
            <a:ext cx="954107" cy="276999"/>
          </a:xfrm>
          <a:prstGeom prst="rect">
            <a:avLst/>
          </a:prstGeom>
          <a:noFill/>
        </p:spPr>
        <p:txBody>
          <a:bodyPr wrap="none" rtlCol="0">
            <a:spAutoFit/>
          </a:bodyPr>
          <a:lstStyle/>
          <a:p>
            <a:r>
              <a:rPr lang="zh-CN" altLang="en-US" sz="1200" dirty="0"/>
              <a:t>设备管理员</a:t>
            </a:r>
            <a:endParaRPr lang="zh-CN" altLang="en-US" sz="1200" dirty="0"/>
          </a:p>
        </p:txBody>
      </p:sp>
      <p:cxnSp>
        <p:nvCxnSpPr>
          <p:cNvPr id="22" name="连接符: 肘形 21"/>
          <p:cNvCxnSpPr>
            <a:stCxn id="52" idx="3"/>
            <a:endCxn id="97" idx="0"/>
          </p:cNvCxnSpPr>
          <p:nvPr/>
        </p:nvCxnSpPr>
        <p:spPr>
          <a:xfrm>
            <a:off x="4504774" y="2071140"/>
            <a:ext cx="5934413" cy="14622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97" idx="2"/>
            <a:endCxn id="101" idx="0"/>
          </p:cNvCxnSpPr>
          <p:nvPr/>
        </p:nvCxnSpPr>
        <p:spPr>
          <a:xfrm>
            <a:off x="10439187" y="2509771"/>
            <a:ext cx="0" cy="207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5953221" y="4595119"/>
            <a:ext cx="691215"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USB</a:t>
            </a:r>
            <a:r>
              <a:rPr lang="zh-CN" altLang="en-US" sz="1000" dirty="0">
                <a:latin typeface="微软雅黑" panose="020B0503020204020204" pitchFamily="34" charset="-122"/>
                <a:ea typeface="微软雅黑" panose="020B0503020204020204" pitchFamily="34" charset="-122"/>
              </a:rPr>
              <a:t>协议</a:t>
            </a:r>
            <a:endParaRPr lang="zh-CN" altLang="en-US" sz="1000" dirty="0">
              <a:latin typeface="微软雅黑" panose="020B0503020204020204" pitchFamily="34" charset="-122"/>
              <a:ea typeface="微软雅黑" panose="020B0503020204020204" pitchFamily="34" charset="-122"/>
            </a:endParaRPr>
          </a:p>
        </p:txBody>
      </p:sp>
      <p:cxnSp>
        <p:nvCxnSpPr>
          <p:cNvPr id="128" name="直接箭头连接符 127"/>
          <p:cNvCxnSpPr>
            <a:stCxn id="12" idx="2"/>
            <a:endCxn id="124" idx="0"/>
          </p:cNvCxnSpPr>
          <p:nvPr/>
        </p:nvCxnSpPr>
        <p:spPr>
          <a:xfrm flipH="1">
            <a:off x="5990713" y="4567909"/>
            <a:ext cx="2875" cy="3232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思想气泡: 云 136"/>
          <p:cNvSpPr/>
          <p:nvPr/>
        </p:nvSpPr>
        <p:spPr>
          <a:xfrm>
            <a:off x="8641781" y="1714898"/>
            <a:ext cx="400940" cy="764738"/>
          </a:xfrm>
          <a:prstGeom prst="cloudCallout">
            <a:avLst/>
          </a:prstGeom>
          <a:solidFill>
            <a:schemeClr val="bg1">
              <a:lumMod val="95000"/>
            </a:schemeClr>
          </a:solidFill>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38" name="文本框 137"/>
          <p:cNvSpPr txBox="1"/>
          <p:nvPr/>
        </p:nvSpPr>
        <p:spPr>
          <a:xfrm>
            <a:off x="5433593" y="1800837"/>
            <a:ext cx="1506855" cy="245110"/>
          </a:xfrm>
          <a:prstGeom prst="rect">
            <a:avLst/>
          </a:prstGeom>
          <a:noFill/>
        </p:spPr>
        <p:txBody>
          <a:bodyPr wrap="none" rtlCol="0">
            <a:spAutoFit/>
          </a:bodyPr>
          <a:lstStyle/>
          <a:p>
            <a:r>
              <a:rPr lang="zh-CN" altLang="en-US" sz="1000" dirty="0">
                <a:latin typeface="微软雅黑" panose="020B0503020204020204" pitchFamily="34" charset="-122"/>
                <a:ea typeface="微软雅黑" panose="020B0503020204020204" pitchFamily="34" charset="-122"/>
              </a:rPr>
              <a:t>系统对接</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设备数据导入</a:t>
            </a:r>
            <a:endParaRPr lang="zh-CN" altLang="en-US" sz="1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证书罐装</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证书设备管理机制</a:t>
            </a:r>
            <a:endParaRPr lang="zh-CN" altLang="en-US" dirty="0"/>
          </a:p>
        </p:txBody>
      </p:sp>
      <p:sp>
        <p:nvSpPr>
          <p:cNvPr id="5" name="矩形: 圆角 4"/>
          <p:cNvSpPr/>
          <p:nvPr/>
        </p:nvSpPr>
        <p:spPr>
          <a:xfrm>
            <a:off x="1102205" y="3429000"/>
            <a:ext cx="1401756" cy="73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供应商设备出库</a:t>
            </a:r>
            <a:endParaRPr lang="zh-CN" altLang="en-US" sz="1200" dirty="0">
              <a:latin typeface="微软雅黑" panose="020B0503020204020204" pitchFamily="34" charset="-122"/>
              <a:ea typeface="微软雅黑" panose="020B0503020204020204" pitchFamily="34" charset="-122"/>
            </a:endParaRPr>
          </a:p>
        </p:txBody>
      </p:sp>
      <p:sp>
        <p:nvSpPr>
          <p:cNvPr id="6" name="矩形: 圆角 5"/>
          <p:cNvSpPr/>
          <p:nvPr/>
        </p:nvSpPr>
        <p:spPr>
          <a:xfrm>
            <a:off x="4348015" y="2445058"/>
            <a:ext cx="1544714" cy="73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产线证书罐装</a:t>
            </a:r>
            <a:endParaRPr lang="zh-CN" altLang="en-US" sz="1200" dirty="0">
              <a:latin typeface="微软雅黑" panose="020B0503020204020204" pitchFamily="34" charset="-122"/>
              <a:ea typeface="微软雅黑" panose="020B0503020204020204" pitchFamily="34" charset="-122"/>
            </a:endParaRPr>
          </a:p>
        </p:txBody>
      </p:sp>
      <p:sp>
        <p:nvSpPr>
          <p:cNvPr id="7" name="矩形: 圆角 6"/>
          <p:cNvSpPr/>
          <p:nvPr/>
        </p:nvSpPr>
        <p:spPr>
          <a:xfrm>
            <a:off x="4348015" y="4532790"/>
            <a:ext cx="1544714" cy="73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离线证书罐装</a:t>
            </a:r>
            <a:endParaRPr lang="zh-CN" altLang="en-US" sz="1200" dirty="0">
              <a:latin typeface="微软雅黑" panose="020B0503020204020204" pitchFamily="34" charset="-122"/>
              <a:ea typeface="微软雅黑" panose="020B0503020204020204" pitchFamily="34" charset="-122"/>
            </a:endParaRPr>
          </a:p>
        </p:txBody>
      </p:sp>
      <p:sp>
        <p:nvSpPr>
          <p:cNvPr id="8" name="矩形: 圆角 7"/>
          <p:cNvSpPr/>
          <p:nvPr/>
        </p:nvSpPr>
        <p:spPr>
          <a:xfrm>
            <a:off x="7279126" y="4532789"/>
            <a:ext cx="1544714" cy="73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发往</a:t>
            </a:r>
            <a:r>
              <a:rPr lang="en-US" altLang="zh-CN" sz="1200" dirty="0">
                <a:latin typeface="微软雅黑" panose="020B0503020204020204" pitchFamily="34" charset="-122"/>
                <a:ea typeface="微软雅黑" panose="020B0503020204020204" pitchFamily="34" charset="-122"/>
              </a:rPr>
              <a:t>4s</a:t>
            </a:r>
            <a:r>
              <a:rPr lang="zh-CN" altLang="en-US" sz="1200" dirty="0">
                <a:latin typeface="微软雅黑" panose="020B0503020204020204" pitchFamily="34" charset="-122"/>
                <a:ea typeface="微软雅黑" panose="020B0503020204020204" pitchFamily="34" charset="-122"/>
              </a:rPr>
              <a:t>店</a:t>
            </a:r>
            <a:endParaRPr lang="zh-CN" altLang="en-US" sz="1200" dirty="0">
              <a:latin typeface="微软雅黑" panose="020B0503020204020204" pitchFamily="34" charset="-122"/>
              <a:ea typeface="微软雅黑" panose="020B0503020204020204" pitchFamily="34" charset="-122"/>
            </a:endParaRPr>
          </a:p>
        </p:txBody>
      </p:sp>
      <p:cxnSp>
        <p:nvCxnSpPr>
          <p:cNvPr id="11" name="连接符: 肘形 10"/>
          <p:cNvCxnSpPr>
            <a:stCxn id="5" idx="3"/>
            <a:endCxn id="6" idx="1"/>
          </p:cNvCxnSpPr>
          <p:nvPr/>
        </p:nvCxnSpPr>
        <p:spPr>
          <a:xfrm flipV="1">
            <a:off x="2503961" y="2813482"/>
            <a:ext cx="1844054" cy="9839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p:cNvCxnSpPr>
            <a:stCxn id="5" idx="3"/>
            <a:endCxn id="7" idx="1"/>
          </p:cNvCxnSpPr>
          <p:nvPr/>
        </p:nvCxnSpPr>
        <p:spPr>
          <a:xfrm>
            <a:off x="2503961" y="3797424"/>
            <a:ext cx="1844054" cy="11037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3"/>
            <a:endCxn id="8" idx="1"/>
          </p:cNvCxnSpPr>
          <p:nvPr/>
        </p:nvCxnSpPr>
        <p:spPr>
          <a:xfrm flipV="1">
            <a:off x="5892729" y="4901213"/>
            <a:ext cx="13863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503961" y="3568957"/>
            <a:ext cx="1082348" cy="246221"/>
          </a:xfrm>
          <a:prstGeom prst="rect">
            <a:avLst/>
          </a:prstGeom>
          <a:noFill/>
        </p:spPr>
        <p:txBody>
          <a:bodyPr wrap="none" rtlCol="0">
            <a:spAutoFit/>
          </a:bodyPr>
          <a:lstStyle/>
          <a:p>
            <a:r>
              <a:rPr lang="zh-CN" altLang="en-US" sz="1000" dirty="0">
                <a:latin typeface="微软雅黑" panose="020B0503020204020204" pitchFamily="34" charset="-122"/>
                <a:ea typeface="微软雅黑" panose="020B0503020204020204" pitchFamily="34" charset="-122"/>
              </a:rPr>
              <a:t>不带证书的设备</a:t>
            </a:r>
            <a:endParaRPr lang="zh-CN" altLang="en-US" sz="10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6044753" y="4653949"/>
            <a:ext cx="954107" cy="246221"/>
          </a:xfrm>
          <a:prstGeom prst="rect">
            <a:avLst/>
          </a:prstGeom>
          <a:noFill/>
        </p:spPr>
        <p:txBody>
          <a:bodyPr wrap="none" rtlCol="0">
            <a:spAutoFit/>
          </a:bodyPr>
          <a:lstStyle/>
          <a:p>
            <a:r>
              <a:rPr lang="zh-CN" altLang="en-US" sz="1000" dirty="0">
                <a:latin typeface="微软雅黑" panose="020B0503020204020204" pitchFamily="34" charset="-122"/>
                <a:ea typeface="微软雅黑" panose="020B0503020204020204" pitchFamily="34" charset="-122"/>
              </a:rPr>
              <a:t>带证书的设备</a:t>
            </a:r>
            <a:endParaRPr lang="zh-CN" altLang="en-US" sz="1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72800"/>
            <a:ext cx="9191962" cy="540000"/>
          </a:xfrm>
        </p:spPr>
        <p:txBody>
          <a:bodyPr>
            <a:normAutofit/>
          </a:bodyPr>
          <a:lstStyle/>
          <a:p>
            <a:r>
              <a:rPr lang="en-US" altLang="zh-CN" dirty="0"/>
              <a:t>PKI</a:t>
            </a:r>
            <a:r>
              <a:rPr lang="zh-CN" altLang="en-US" dirty="0"/>
              <a:t>系统对接</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设计目标</a:t>
            </a:r>
            <a:endParaRPr lang="zh-CN" altLang="en-US" dirty="0"/>
          </a:p>
        </p:txBody>
      </p:sp>
      <p:sp>
        <p:nvSpPr>
          <p:cNvPr id="9" name="文本框 8"/>
          <p:cNvSpPr txBox="1"/>
          <p:nvPr/>
        </p:nvSpPr>
        <p:spPr>
          <a:xfrm>
            <a:off x="951865" y="1694180"/>
            <a:ext cx="9377680" cy="1599565"/>
          </a:xfrm>
          <a:prstGeom prst="rect">
            <a:avLst/>
          </a:prstGeom>
          <a:noFill/>
        </p:spPr>
        <p:txBody>
          <a:bodyPr wrap="square" rtlCol="0">
            <a:spAutoFit/>
          </a:bodyPr>
          <a:lstStyle/>
          <a:p>
            <a:r>
              <a:rPr lang="en-US" altLang="zh-CN" sz="1400">
                <a:latin typeface="微软雅黑" panose="020B0503020204020204" pitchFamily="34" charset="-122"/>
                <a:ea typeface="微软雅黑" panose="020B0503020204020204" pitchFamily="34" charset="-122"/>
              </a:rPr>
              <a:t>	PKI</a:t>
            </a:r>
            <a:r>
              <a:rPr lang="zh-CN" altLang="en-US" sz="1400">
                <a:latin typeface="微软雅黑" panose="020B0503020204020204" pitchFamily="34" charset="-122"/>
                <a:ea typeface="微软雅黑" panose="020B0503020204020204" pitchFamily="34" charset="-122"/>
              </a:rPr>
              <a:t>系统对接主要是在</a:t>
            </a:r>
            <a:r>
              <a:rPr lang="en-US" altLang="zh-CN" sz="1400">
                <a:latin typeface="微软雅黑" panose="020B0503020204020204" pitchFamily="34" charset="-122"/>
                <a:ea typeface="微软雅黑" panose="020B0503020204020204" pitchFamily="34" charset="-122"/>
              </a:rPr>
              <a:t>TSP</a:t>
            </a:r>
            <a:r>
              <a:rPr lang="zh-CN" altLang="en-US" sz="1400">
                <a:latin typeface="微软雅黑" panose="020B0503020204020204" pitchFamily="34" charset="-122"/>
                <a:ea typeface="微软雅黑" panose="020B0503020204020204" pitchFamily="34" charset="-122"/>
              </a:rPr>
              <a:t>平台侧建立一套系统服务对接</a:t>
            </a:r>
            <a:r>
              <a:rPr lang="en-US" altLang="zh-CN" sz="1400">
                <a:latin typeface="微软雅黑" panose="020B0503020204020204" pitchFamily="34" charset="-122"/>
                <a:ea typeface="微软雅黑" panose="020B0503020204020204" pitchFamily="34" charset="-122"/>
              </a:rPr>
              <a:t>PKI</a:t>
            </a:r>
            <a:r>
              <a:rPr lang="zh-CN" altLang="en-US" sz="1400">
                <a:latin typeface="微软雅黑" panose="020B0503020204020204" pitchFamily="34" charset="-122"/>
                <a:ea typeface="微软雅黑" panose="020B0503020204020204" pitchFamily="34" charset="-122"/>
              </a:rPr>
              <a:t>系统，面向车辆设备，用户手机</a:t>
            </a:r>
            <a:r>
              <a:rPr lang="en-US" altLang="zh-CN" sz="1400">
                <a:latin typeface="微软雅黑" panose="020B0503020204020204" pitchFamily="34" charset="-122"/>
                <a:ea typeface="微软雅黑" panose="020B0503020204020204" pitchFamily="34" charset="-122"/>
              </a:rPr>
              <a:t>app</a:t>
            </a:r>
            <a:r>
              <a:rPr lang="zh-CN" altLang="en-US" sz="1400">
                <a:latin typeface="微软雅黑" panose="020B0503020204020204" pitchFamily="34" charset="-122"/>
                <a:ea typeface="微软雅黑" panose="020B0503020204020204" pitchFamily="34" charset="-122"/>
              </a:rPr>
              <a:t>等提供证书申请和管理等的相关功能，主要包含以下各方面的功能：</a:t>
            </a:r>
            <a:endParaRPr lang="zh-CN" altLang="en-US" sz="1400">
              <a:latin typeface="微软雅黑" panose="020B0503020204020204" pitchFamily="34" charset="-122"/>
              <a:ea typeface="微软雅黑" panose="020B0503020204020204" pitchFamily="34" charset="-122"/>
            </a:endParaRPr>
          </a:p>
          <a:p>
            <a:pPr marL="800100" lvl="1" indent="-342900">
              <a:buAutoNum type="arabicPeriod"/>
            </a:pPr>
            <a:r>
              <a:rPr lang="en-US" altLang="zh-CN" sz="1400">
                <a:latin typeface="微软雅黑" panose="020B0503020204020204" pitchFamily="34" charset="-122"/>
                <a:ea typeface="微软雅黑" panose="020B0503020204020204" pitchFamily="34" charset="-122"/>
              </a:rPr>
              <a:t>PKI</a:t>
            </a:r>
            <a:r>
              <a:rPr lang="zh-CN" altLang="en-US" sz="1400">
                <a:latin typeface="微软雅黑" panose="020B0503020204020204" pitchFamily="34" charset="-122"/>
                <a:ea typeface="微软雅黑" panose="020B0503020204020204" pitchFamily="34" charset="-122"/>
              </a:rPr>
              <a:t>证书服务</a:t>
            </a:r>
            <a:endParaRPr lang="zh-CN" altLang="en-US" sz="1400">
              <a:latin typeface="微软雅黑" panose="020B0503020204020204" pitchFamily="34" charset="-122"/>
              <a:ea typeface="微软雅黑" panose="020B0503020204020204" pitchFamily="34" charset="-122"/>
            </a:endParaRPr>
          </a:p>
          <a:p>
            <a:pPr marL="1257300" lvl="2" indent="-342900">
              <a:buAutoNum type="arabicPeriod"/>
            </a:pPr>
            <a:r>
              <a:rPr lang="zh-CN" altLang="en-US" sz="1400">
                <a:latin typeface="微软雅黑" panose="020B0503020204020204" pitchFamily="34" charset="-122"/>
                <a:ea typeface="微软雅黑" panose="020B0503020204020204" pitchFamily="34" charset="-122"/>
              </a:rPr>
              <a:t>证书的批量申请：面向产线的证书申请接口</a:t>
            </a:r>
            <a:endParaRPr lang="zh-CN" altLang="en-US" sz="1400">
              <a:latin typeface="微软雅黑" panose="020B0503020204020204" pitchFamily="34" charset="-122"/>
              <a:ea typeface="微软雅黑" panose="020B0503020204020204" pitchFamily="34" charset="-122"/>
            </a:endParaRPr>
          </a:p>
          <a:p>
            <a:pPr marL="1257300" lvl="2" indent="-342900">
              <a:buAutoNum type="arabicPeriod"/>
            </a:pPr>
            <a:r>
              <a:rPr lang="zh-CN" altLang="en-US" sz="1400">
                <a:latin typeface="微软雅黑" panose="020B0503020204020204" pitchFamily="34" charset="-122"/>
                <a:ea typeface="微软雅黑" panose="020B0503020204020204" pitchFamily="34" charset="-122"/>
              </a:rPr>
              <a:t>证书更新：用户车辆销售后，将证书切换到用户模式证书</a:t>
            </a:r>
            <a:endParaRPr lang="zh-CN" altLang="en-US" sz="1400">
              <a:latin typeface="微软雅黑" panose="020B0503020204020204" pitchFamily="34" charset="-122"/>
              <a:ea typeface="微软雅黑" panose="020B0503020204020204" pitchFamily="34" charset="-122"/>
            </a:endParaRPr>
          </a:p>
          <a:p>
            <a:pPr marL="1257300" lvl="2" indent="-342900">
              <a:buAutoNum type="arabicPeriod"/>
            </a:pPr>
            <a:r>
              <a:rPr lang="zh-CN" altLang="en-US" sz="1400">
                <a:latin typeface="微软雅黑" panose="020B0503020204020204" pitchFamily="34" charset="-122"/>
                <a:ea typeface="微软雅黑" panose="020B0503020204020204" pitchFamily="34" charset="-122"/>
              </a:rPr>
              <a:t>证书</a:t>
            </a:r>
            <a:r>
              <a:rPr lang="en-US" altLang="zh-CN" sz="1400">
                <a:latin typeface="微软雅黑" panose="020B0503020204020204" pitchFamily="34" charset="-122"/>
                <a:ea typeface="微软雅黑" panose="020B0503020204020204" pitchFamily="34" charset="-122"/>
              </a:rPr>
              <a:t>OCSP</a:t>
            </a:r>
            <a:r>
              <a:rPr lang="zh-CN" altLang="en-US" sz="1400">
                <a:latin typeface="微软雅黑" panose="020B0503020204020204" pitchFamily="34" charset="-122"/>
                <a:ea typeface="微软雅黑" panose="020B0503020204020204" pitchFamily="34" charset="-122"/>
              </a:rPr>
              <a:t>检查</a:t>
            </a:r>
            <a:endParaRPr lang="zh-CN" altLang="en-US" sz="1400">
              <a:latin typeface="微软雅黑" panose="020B0503020204020204" pitchFamily="34" charset="-122"/>
              <a:ea typeface="微软雅黑" panose="020B0503020204020204" pitchFamily="34" charset="-122"/>
            </a:endParaRPr>
          </a:p>
          <a:p>
            <a:pPr marL="800100" lvl="1" indent="-342900">
              <a:buAutoNum type="arabicPeriod"/>
            </a:pPr>
            <a:r>
              <a:rPr lang="zh-CN" altLang="en-US" sz="1400">
                <a:latin typeface="微软雅黑" panose="020B0503020204020204" pitchFamily="34" charset="-122"/>
                <a:ea typeface="微软雅黑" panose="020B0503020204020204" pitchFamily="34" charset="-122"/>
              </a:rPr>
              <a:t>证书云端</a:t>
            </a:r>
            <a:r>
              <a:rPr lang="en-US" altLang="zh-CN" sz="1400">
                <a:latin typeface="微软雅黑" panose="020B0503020204020204" pitchFamily="34" charset="-122"/>
                <a:ea typeface="微软雅黑" panose="020B0503020204020204" pitchFamily="34" charset="-122"/>
              </a:rPr>
              <a:t>API</a:t>
            </a:r>
            <a:endParaRPr lang="en-US" altLang="zh-CN" sz="1400">
              <a:latin typeface="微软雅黑" panose="020B0503020204020204" pitchFamily="34" charset="-122"/>
              <a:ea typeface="微软雅黑" panose="020B0503020204020204" pitchFamily="34" charset="-122"/>
            </a:endParaRPr>
          </a:p>
        </p:txBody>
      </p:sp>
      <p:sp>
        <p:nvSpPr>
          <p:cNvPr id="15" name="矩形: 圆角 4"/>
          <p:cNvSpPr/>
          <p:nvPr/>
        </p:nvSpPr>
        <p:spPr>
          <a:xfrm>
            <a:off x="7316964" y="4330453"/>
            <a:ext cx="1143666" cy="710355"/>
          </a:xfrm>
          <a:prstGeom prst="roundRect">
            <a:avLst>
              <a:gd name="adj" fmla="val 69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PKI</a:t>
            </a:r>
            <a:r>
              <a:rPr lang="zh-CN" altLang="en-US" sz="1200" dirty="0">
                <a:solidFill>
                  <a:schemeClr val="tx1"/>
                </a:solidFill>
                <a:latin typeface="微软雅黑" panose="020B0503020204020204" pitchFamily="34" charset="-122"/>
                <a:ea typeface="微软雅黑" panose="020B0503020204020204" pitchFamily="34" charset="-122"/>
              </a:rPr>
              <a:t>平台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6" name="矩形: 圆角 6"/>
          <p:cNvSpPr/>
          <p:nvPr/>
        </p:nvSpPr>
        <p:spPr>
          <a:xfrm>
            <a:off x="4471670" y="3294380"/>
            <a:ext cx="2696845" cy="2134235"/>
          </a:xfrm>
          <a:prstGeom prst="roundRect">
            <a:avLst>
              <a:gd name="adj" fmla="val 69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000" dirty="0">
                <a:solidFill>
                  <a:schemeClr val="tx1"/>
                </a:solidFill>
                <a:latin typeface="微软雅黑" panose="020B0503020204020204" pitchFamily="34" charset="-122"/>
                <a:ea typeface="微软雅黑" panose="020B0503020204020204" pitchFamily="34" charset="-122"/>
              </a:rPr>
              <a:t>TSP</a:t>
            </a:r>
            <a:r>
              <a:rPr lang="zh-CN" altLang="en-US" sz="1000" dirty="0">
                <a:solidFill>
                  <a:schemeClr val="tx1"/>
                </a:solidFill>
                <a:latin typeface="微软雅黑" panose="020B0503020204020204" pitchFamily="34" charset="-122"/>
                <a:ea typeface="微软雅黑" panose="020B0503020204020204" pitchFamily="34" charset="-122"/>
              </a:rPr>
              <a:t>平台</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8" name="矩形: 圆角 11"/>
          <p:cNvSpPr/>
          <p:nvPr/>
        </p:nvSpPr>
        <p:spPr>
          <a:xfrm>
            <a:off x="5207000" y="4775200"/>
            <a:ext cx="763905" cy="53213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PKI</a:t>
            </a:r>
            <a:r>
              <a:rPr lang="zh-CN" altLang="en-US" sz="1000" dirty="0">
                <a:latin typeface="微软雅黑" panose="020B0503020204020204" pitchFamily="34" charset="-122"/>
                <a:ea typeface="微软雅黑" panose="020B0503020204020204" pitchFamily="34" charset="-122"/>
              </a:rPr>
              <a:t>证书服务</a:t>
            </a:r>
            <a:endParaRPr lang="zh-CN" altLang="en-US" sz="1000" dirty="0">
              <a:latin typeface="微软雅黑" panose="020B0503020204020204" pitchFamily="34" charset="-122"/>
              <a:ea typeface="微软雅黑" panose="020B0503020204020204" pitchFamily="34" charset="-122"/>
            </a:endParaRPr>
          </a:p>
        </p:txBody>
      </p:sp>
      <p:sp>
        <p:nvSpPr>
          <p:cNvPr id="19" name="矩形: 圆角 11"/>
          <p:cNvSpPr/>
          <p:nvPr/>
        </p:nvSpPr>
        <p:spPr>
          <a:xfrm>
            <a:off x="5207000" y="3785235"/>
            <a:ext cx="763905" cy="532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云端服务</a:t>
            </a:r>
            <a:endParaRPr lang="zh-CN" altLang="en-US" sz="1000" dirty="0">
              <a:latin typeface="微软雅黑" panose="020B0503020204020204" pitchFamily="34" charset="-122"/>
              <a:ea typeface="微软雅黑" panose="020B0503020204020204" pitchFamily="34" charset="-122"/>
            </a:endParaRPr>
          </a:p>
        </p:txBody>
      </p:sp>
      <p:cxnSp>
        <p:nvCxnSpPr>
          <p:cNvPr id="20" name="肘形连接符 19"/>
          <p:cNvCxnSpPr>
            <a:stCxn id="19" idx="3"/>
            <a:endCxn id="15" idx="1"/>
          </p:cNvCxnSpPr>
          <p:nvPr/>
        </p:nvCxnSpPr>
        <p:spPr>
          <a:xfrm>
            <a:off x="5970905" y="4051300"/>
            <a:ext cx="1346200" cy="635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8" idx="3"/>
            <a:endCxn id="15" idx="1"/>
          </p:cNvCxnSpPr>
          <p:nvPr/>
        </p:nvCxnSpPr>
        <p:spPr>
          <a:xfrm flipV="1">
            <a:off x="5970905" y="4686300"/>
            <a:ext cx="1346200" cy="35496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圆角 6"/>
          <p:cNvSpPr/>
          <p:nvPr/>
        </p:nvSpPr>
        <p:spPr>
          <a:xfrm>
            <a:off x="1879600" y="4775200"/>
            <a:ext cx="1198880" cy="531495"/>
          </a:xfrm>
          <a:prstGeom prst="roundRect">
            <a:avLst>
              <a:gd name="adj" fmla="val 69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000" dirty="0">
                <a:solidFill>
                  <a:schemeClr val="tx1"/>
                </a:solidFill>
                <a:latin typeface="微软雅黑" panose="020B0503020204020204" pitchFamily="34" charset="-122"/>
                <a:ea typeface="微软雅黑" panose="020B0503020204020204" pitchFamily="34" charset="-122"/>
              </a:rPr>
              <a:t>终端设备</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23" name="直接箭头连接符 22"/>
          <p:cNvCxnSpPr>
            <a:stCxn id="22" idx="3"/>
            <a:endCxn id="18" idx="1"/>
          </p:cNvCxnSpPr>
          <p:nvPr/>
        </p:nvCxnSpPr>
        <p:spPr>
          <a:xfrm>
            <a:off x="3078480" y="5041265"/>
            <a:ext cx="21285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圆角 6"/>
          <p:cNvSpPr/>
          <p:nvPr/>
        </p:nvSpPr>
        <p:spPr>
          <a:xfrm>
            <a:off x="4989195" y="5975985"/>
            <a:ext cx="1198880" cy="531495"/>
          </a:xfrm>
          <a:prstGeom prst="roundRect">
            <a:avLst>
              <a:gd name="adj" fmla="val 69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000" dirty="0">
                <a:solidFill>
                  <a:schemeClr val="tx1"/>
                </a:solidFill>
                <a:latin typeface="微软雅黑" panose="020B0503020204020204" pitchFamily="34" charset="-122"/>
                <a:ea typeface="微软雅黑" panose="020B0503020204020204" pitchFamily="34" charset="-122"/>
              </a:rPr>
              <a:t>产线系统</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25" name="直接箭头连接符 24"/>
          <p:cNvCxnSpPr>
            <a:stCxn id="24" idx="0"/>
            <a:endCxn id="18" idx="2"/>
          </p:cNvCxnSpPr>
          <p:nvPr/>
        </p:nvCxnSpPr>
        <p:spPr>
          <a:xfrm flipV="1">
            <a:off x="5588635" y="5307330"/>
            <a:ext cx="635" cy="668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289300" y="4775200"/>
            <a:ext cx="97155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证书更新</a:t>
            </a:r>
            <a:endParaRPr lang="zh-CN" altLang="en-US" sz="1200">
              <a:latin typeface="微软雅黑" panose="020B0503020204020204" pitchFamily="34" charset="-122"/>
              <a:ea typeface="微软雅黑" panose="020B0503020204020204" pitchFamily="34" charset="-122"/>
            </a:endParaRPr>
          </a:p>
        </p:txBody>
      </p:sp>
      <p:sp>
        <p:nvSpPr>
          <p:cNvPr id="29" name="文本框 28"/>
          <p:cNvSpPr txBox="1"/>
          <p:nvPr/>
        </p:nvSpPr>
        <p:spPr>
          <a:xfrm>
            <a:off x="5601335" y="5503545"/>
            <a:ext cx="97155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证书申请</a:t>
            </a:r>
            <a:endParaRPr lang="zh-CN" altLang="en-US" sz="1200">
              <a:latin typeface="微软雅黑" panose="020B0503020204020204" pitchFamily="34" charset="-122"/>
              <a:ea typeface="微软雅黑" panose="020B0503020204020204" pitchFamily="34" charset="-122"/>
            </a:endParaRPr>
          </a:p>
        </p:txBody>
      </p:sp>
      <p:cxnSp>
        <p:nvCxnSpPr>
          <p:cNvPr id="30" name="肘形连接符 29"/>
          <p:cNvCxnSpPr>
            <a:stCxn id="22" idx="0"/>
            <a:endCxn id="18" idx="0"/>
          </p:cNvCxnSpPr>
          <p:nvPr/>
        </p:nvCxnSpPr>
        <p:spPr>
          <a:xfrm rot="16200000">
            <a:off x="4034155" y="3220085"/>
            <a:ext cx="3175" cy="3110230"/>
          </a:xfrm>
          <a:prstGeom prst="bentConnector3">
            <a:avLst>
              <a:gd name="adj1" fmla="val 7550000"/>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632075" y="4292600"/>
            <a:ext cx="2049145" cy="275590"/>
          </a:xfrm>
          <a:prstGeom prst="rect">
            <a:avLst/>
          </a:prstGeom>
          <a:noFill/>
        </p:spPr>
        <p:txBody>
          <a:bodyPr wrap="square" rtlCol="0">
            <a:spAutoFit/>
          </a:bodyPr>
          <a:lstStyle/>
          <a:p>
            <a:r>
              <a:rPr lang="en-US" altLang="zh-CN" sz="1200">
                <a:latin typeface="微软雅黑" panose="020B0503020204020204" pitchFamily="34" charset="-122"/>
                <a:ea typeface="微软雅黑" panose="020B0503020204020204" pitchFamily="34" charset="-122"/>
              </a:rPr>
              <a:t>OCSP</a:t>
            </a:r>
            <a:r>
              <a:rPr lang="zh-CN" altLang="en-US" sz="1200">
                <a:latin typeface="微软雅黑" panose="020B0503020204020204" pitchFamily="34" charset="-122"/>
                <a:ea typeface="微软雅黑" panose="020B0503020204020204" pitchFamily="34" charset="-122"/>
              </a:rPr>
              <a:t>检查（一般不开启）</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72800"/>
            <a:ext cx="9191962" cy="540000"/>
          </a:xfrm>
        </p:spPr>
        <p:txBody>
          <a:bodyPr>
            <a:normAutofit/>
          </a:bodyPr>
          <a:lstStyle/>
          <a:p>
            <a:r>
              <a:rPr lang="en-US" altLang="zh-CN" dirty="0"/>
              <a:t>PKI</a:t>
            </a:r>
            <a:r>
              <a:rPr lang="zh-CN" altLang="en-US" dirty="0"/>
              <a:t>系统对接</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证书服务接口</a:t>
            </a:r>
            <a:endParaRPr lang="zh-CN" altLang="en-US" dirty="0"/>
          </a:p>
        </p:txBody>
      </p:sp>
      <p:sp>
        <p:nvSpPr>
          <p:cNvPr id="5" name="文本框 4"/>
          <p:cNvSpPr txBox="1"/>
          <p:nvPr/>
        </p:nvSpPr>
        <p:spPr>
          <a:xfrm>
            <a:off x="859790" y="1602105"/>
            <a:ext cx="2621280" cy="275590"/>
          </a:xfrm>
          <a:prstGeom prst="rect">
            <a:avLst/>
          </a:prstGeom>
          <a:noFill/>
        </p:spPr>
        <p:txBody>
          <a:bodyPr wrap="none" rtlCol="0">
            <a:spAutoFit/>
          </a:bodyPr>
          <a:lstStyle/>
          <a:p>
            <a:r>
              <a:rPr lang="zh-CN" altLang="en-US" sz="1200" b="1">
                <a:latin typeface="微软雅黑" panose="020B0503020204020204" pitchFamily="34" charset="-122"/>
                <a:ea typeface="微软雅黑" panose="020B0503020204020204" pitchFamily="34" charset="-122"/>
              </a:rPr>
              <a:t>产线批量证书申请接口（工厂证书）</a:t>
            </a:r>
            <a:endParaRPr lang="zh-CN" altLang="en-US" sz="1200" b="1">
              <a:latin typeface="微软雅黑" panose="020B0503020204020204" pitchFamily="34" charset="-122"/>
              <a:ea typeface="微软雅黑" panose="020B0503020204020204" pitchFamily="34" charset="-122"/>
            </a:endParaRPr>
          </a:p>
        </p:txBody>
      </p:sp>
      <p:sp>
        <p:nvSpPr>
          <p:cNvPr id="6" name="文本框 5"/>
          <p:cNvSpPr txBox="1"/>
          <p:nvPr/>
        </p:nvSpPr>
        <p:spPr>
          <a:xfrm>
            <a:off x="951865" y="1877695"/>
            <a:ext cx="9160510" cy="4892675"/>
          </a:xfrm>
          <a:prstGeom prst="rect">
            <a:avLst/>
          </a:prstGeom>
          <a:noFill/>
        </p:spPr>
        <p:txBody>
          <a:bodyPr wrap="square" rtlCol="0" anchor="t">
            <a:spAutoFit/>
          </a:bodyPr>
          <a:lstStyle/>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参数：</a:t>
            </a:r>
            <a:endParaRPr lang="zh-CN" altLang="en-US" sz="1200">
              <a:latin typeface="微软雅黑" panose="020B0503020204020204" pitchFamily="34" charset="-122"/>
              <a:ea typeface="微软雅黑" panose="020B0503020204020204" pitchFamily="34" charset="-122"/>
            </a:endParaRPr>
          </a:p>
          <a:p>
            <a:pPr marL="171450" indent="-171450"/>
            <a:r>
              <a:rPr lang="zh-CN" altLang="en-US" sz="1200">
                <a:latin typeface="微软雅黑" panose="020B0503020204020204" pitchFamily="34" charset="-122"/>
                <a:ea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设备类型：peps, tbox, hu, 自动驾驶，移动（手机）设备App</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设备ID，</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证书算法：0 - RSA， 1 - ECC,  2 - SM2</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证书csr文件：字符串文本</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endParaRPr>
          </a:p>
          <a:p>
            <a:endParaRPr lang="zh-CN" altLang="en-US" sz="1200">
              <a:latin typeface="微软雅黑" panose="020B0503020204020204" pitchFamily="34" charset="-122"/>
              <a:ea typeface="微软雅黑" panose="020B0503020204020204" pitchFamily="34" charset="-122"/>
            </a:endParaRPr>
          </a:p>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 返回：</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证书文件名,</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证书编号，</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证书文件字符串</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endParaRPr>
          </a:p>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处理逻辑：</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验证申请的设备是否存在，有效（手机app无需验证），</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验证所申请设备的证书是否已经存在 (发现任务错误，即返回错误)</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向PKI系统发起证书申请 </a:t>
            </a:r>
            <a:endParaRPr lang="zh-CN" altLang="en-US" sz="1200">
              <a:latin typeface="微软雅黑" panose="020B0503020204020204" pitchFamily="34" charset="-122"/>
              <a:ea typeface="微软雅黑" panose="020B0503020204020204" pitchFamily="34" charset="-122"/>
            </a:endParaRPr>
          </a:p>
          <a:p>
            <a:pPr marL="1085850" lvl="2"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工厂证书/用户证书 具有不同的证书有效期        </a:t>
            </a:r>
            <a:endParaRPr lang="zh-CN" altLang="en-US" sz="1200">
              <a:latin typeface="微软雅黑" panose="020B0503020204020204" pitchFamily="34" charset="-122"/>
              <a:ea typeface="微软雅黑" panose="020B0503020204020204" pitchFamily="34" charset="-122"/>
            </a:endParaRPr>
          </a:p>
          <a:p>
            <a:pPr marL="1085850" lvl="2"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在数据库中保存返回的证书（设备类型，设备ID，证书类型，证书，证书模式（工厂证书/用户证书））</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返回证书列表</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72800"/>
            <a:ext cx="9191962" cy="540000"/>
          </a:xfrm>
        </p:spPr>
        <p:txBody>
          <a:bodyPr>
            <a:normAutofit/>
          </a:bodyPr>
          <a:lstStyle/>
          <a:p>
            <a:r>
              <a:rPr lang="en-US" altLang="zh-CN" dirty="0"/>
              <a:t>PKI</a:t>
            </a:r>
            <a:r>
              <a:rPr lang="zh-CN" altLang="en-US" dirty="0"/>
              <a:t>系统对接</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证书更新接口</a:t>
            </a:r>
            <a:endParaRPr lang="zh-CN" altLang="en-US" dirty="0"/>
          </a:p>
        </p:txBody>
      </p:sp>
      <p:sp>
        <p:nvSpPr>
          <p:cNvPr id="5" name="文本框 4"/>
          <p:cNvSpPr txBox="1"/>
          <p:nvPr/>
        </p:nvSpPr>
        <p:spPr>
          <a:xfrm>
            <a:off x="859790" y="1602105"/>
            <a:ext cx="2011680" cy="275590"/>
          </a:xfrm>
          <a:prstGeom prst="rect">
            <a:avLst/>
          </a:prstGeom>
          <a:noFill/>
        </p:spPr>
        <p:txBody>
          <a:bodyPr wrap="none" rtlCol="0">
            <a:spAutoFit/>
          </a:bodyPr>
          <a:lstStyle/>
          <a:p>
            <a:r>
              <a:rPr lang="zh-CN" altLang="en-US" sz="1200" b="1">
                <a:latin typeface="微软雅黑" panose="020B0503020204020204" pitchFamily="34" charset="-122"/>
                <a:ea typeface="微软雅黑" panose="020B0503020204020204" pitchFamily="34" charset="-122"/>
              </a:rPr>
              <a:t>证书更新接口（用户证书）</a:t>
            </a:r>
            <a:endParaRPr lang="zh-CN" altLang="en-US" sz="1200" b="1">
              <a:latin typeface="微软雅黑" panose="020B0503020204020204" pitchFamily="34" charset="-122"/>
              <a:ea typeface="微软雅黑" panose="020B0503020204020204" pitchFamily="34" charset="-122"/>
            </a:endParaRPr>
          </a:p>
        </p:txBody>
      </p:sp>
      <p:sp>
        <p:nvSpPr>
          <p:cNvPr id="6" name="文本框 5"/>
          <p:cNvSpPr txBox="1"/>
          <p:nvPr/>
        </p:nvSpPr>
        <p:spPr>
          <a:xfrm>
            <a:off x="859790" y="2139315"/>
            <a:ext cx="9160510" cy="4338320"/>
          </a:xfrm>
          <a:prstGeom prst="rect">
            <a:avLst/>
          </a:prstGeom>
          <a:noFill/>
        </p:spPr>
        <p:txBody>
          <a:bodyPr wrap="square" rtlCol="0" anchor="t">
            <a:spAutoFit/>
          </a:bodyPr>
          <a:lstStyle/>
          <a:p>
            <a:pPr marL="171450" indent="-171450">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参数：</a:t>
            </a:r>
            <a:endParaRPr lang="zh-CN" altLang="en-US" sz="1200" dirty="0">
              <a:latin typeface="微软雅黑" panose="020B0503020204020204" pitchFamily="34" charset="-122"/>
              <a:ea typeface="微软雅黑" panose="020B0503020204020204" pitchFamily="34" charset="-122"/>
            </a:endParaRPr>
          </a:p>
          <a:p>
            <a:pPr marL="171450" indent="-171450"/>
            <a:r>
              <a:rPr lang="zh-CN" altLang="en-US"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sym typeface="+mn-ea"/>
              </a:rPr>
              <a:t>{</a:t>
            </a:r>
            <a:endParaRPr lang="zh-CN" altLang="en-US" sz="1200" dirty="0">
              <a:latin typeface="微软雅黑" panose="020B0503020204020204" pitchFamily="34" charset="-122"/>
              <a:ea typeface="微软雅黑" panose="020B0503020204020204" pitchFamily="34" charset="-122"/>
            </a:endParaRPr>
          </a:p>
          <a:p>
            <a:pPr marL="171450" indent="-171450"/>
            <a:r>
              <a:rPr lang="zh-CN" altLang="en-US" sz="1200" dirty="0">
                <a:latin typeface="微软雅黑" panose="020B0503020204020204" pitchFamily="34" charset="-122"/>
                <a:ea typeface="微软雅黑" panose="020B0503020204020204" pitchFamily="34" charset="-122"/>
                <a:sym typeface="+mn-ea"/>
              </a:rPr>
              <a:t>                    车辆</a:t>
            </a:r>
            <a:r>
              <a:rPr lang="en-US" altLang="zh-CN" sz="1200" dirty="0">
                <a:latin typeface="微软雅黑" panose="020B0503020204020204" pitchFamily="34" charset="-122"/>
                <a:ea typeface="微软雅黑" panose="020B0503020204020204" pitchFamily="34" charset="-122"/>
                <a:sym typeface="+mn-ea"/>
              </a:rPr>
              <a:t>ID</a:t>
            </a:r>
            <a:r>
              <a:rPr lang="zh-CN" altLang="en-US" sz="1200" dirty="0">
                <a:latin typeface="微软雅黑" panose="020B0503020204020204" pitchFamily="34" charset="-122"/>
                <a:ea typeface="微软雅黑" panose="020B0503020204020204" pitchFamily="34" charset="-122"/>
                <a:sym typeface="+mn-ea"/>
              </a:rPr>
              <a:t>；车辆</a:t>
            </a:r>
            <a:r>
              <a:rPr lang="en-US" altLang="zh-CN" sz="1200" dirty="0">
                <a:latin typeface="微软雅黑" panose="020B0503020204020204" pitchFamily="34" charset="-122"/>
                <a:ea typeface="微软雅黑" panose="020B0503020204020204" pitchFamily="34" charset="-122"/>
                <a:sym typeface="+mn-ea"/>
              </a:rPr>
              <a:t>vin</a:t>
            </a:r>
            <a:r>
              <a:rPr lang="zh-CN" altLang="en-US" sz="1200" dirty="0">
                <a:latin typeface="微软雅黑" panose="020B0503020204020204" pitchFamily="34" charset="-122"/>
                <a:ea typeface="微软雅黑" panose="020B0503020204020204" pitchFamily="34" charset="-122"/>
                <a:sym typeface="+mn-ea"/>
              </a:rPr>
              <a:t>号</a:t>
            </a:r>
            <a:endParaRPr lang="zh-CN" altLang="en-US" sz="1200" dirty="0">
              <a:latin typeface="微软雅黑" panose="020B0503020204020204" pitchFamily="34" charset="-122"/>
              <a:ea typeface="微软雅黑" panose="020B0503020204020204" pitchFamily="34" charset="-122"/>
              <a:sym typeface="+mn-ea"/>
            </a:endParaRPr>
          </a:p>
          <a:p>
            <a:pPr marL="171450" indent="-171450"/>
            <a:r>
              <a:rPr lang="en-US"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sym typeface="+mn-ea"/>
              </a:rPr>
              <a:t>设备类型：peps, tbox, hu, 自动驾驶，移动（手机）设备App</a:t>
            </a:r>
            <a:endParaRPr lang="zh-CN" altLang="en-US" sz="1200" dirty="0">
              <a:latin typeface="微软雅黑" panose="020B0503020204020204" pitchFamily="34" charset="-122"/>
              <a:ea typeface="微软雅黑" panose="020B0503020204020204" pitchFamily="34" charset="-122"/>
            </a:endParaRPr>
          </a:p>
          <a:p>
            <a:pPr marL="171450" indent="-171450"/>
            <a:r>
              <a:rPr lang="zh-CN" altLang="en-US" sz="1200" dirty="0">
                <a:latin typeface="微软雅黑" panose="020B0503020204020204" pitchFamily="34" charset="-122"/>
                <a:ea typeface="微软雅黑" panose="020B0503020204020204" pitchFamily="34" charset="-122"/>
                <a:sym typeface="+mn-ea"/>
              </a:rPr>
              <a:t>                    设备ID，</a:t>
            </a:r>
            <a:endParaRPr lang="zh-CN" altLang="en-US" sz="1200" dirty="0">
              <a:latin typeface="微软雅黑" panose="020B0503020204020204" pitchFamily="34" charset="-122"/>
              <a:ea typeface="微软雅黑" panose="020B0503020204020204" pitchFamily="34" charset="-122"/>
            </a:endParaRPr>
          </a:p>
          <a:p>
            <a:pPr marL="171450" indent="-171450"/>
            <a:r>
              <a:rPr lang="en-US"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sym typeface="+mn-ea"/>
              </a:rPr>
              <a:t>证书算法：0 - RSA， 1 - ECC,  2 - SM2</a:t>
            </a:r>
            <a:endParaRPr lang="en-US" altLang="zh-CN" sz="1200" dirty="0">
              <a:latin typeface="微软雅黑" panose="020B0503020204020204" pitchFamily="34" charset="-122"/>
              <a:ea typeface="微软雅黑" panose="020B0503020204020204" pitchFamily="34" charset="-122"/>
            </a:endParaRPr>
          </a:p>
          <a:p>
            <a:pPr marL="171450" indent="-171450"/>
            <a:r>
              <a:rPr lang="zh-CN" altLang="en-US" sz="1200" dirty="0">
                <a:latin typeface="微软雅黑" panose="020B0503020204020204" pitchFamily="34" charset="-122"/>
                <a:ea typeface="微软雅黑" panose="020B0503020204020204" pitchFamily="34" charset="-122"/>
                <a:sym typeface="+mn-ea"/>
              </a:rPr>
              <a:t>                    原证书</a:t>
            </a:r>
            <a:r>
              <a:rPr lang="en-US" altLang="zh-CN" sz="1200" dirty="0">
                <a:latin typeface="微软雅黑" panose="020B0503020204020204" pitchFamily="34" charset="-122"/>
                <a:ea typeface="微软雅黑" panose="020B0503020204020204" pitchFamily="34" charset="-122"/>
                <a:sym typeface="+mn-ea"/>
              </a:rPr>
              <a:t>ID</a:t>
            </a:r>
            <a:r>
              <a:rPr lang="zh-CN" altLang="en-US" sz="1200" dirty="0">
                <a:latin typeface="微软雅黑" panose="020B0503020204020204" pitchFamily="34" charset="-122"/>
                <a:ea typeface="微软雅黑" panose="020B0503020204020204" pitchFamily="34" charset="-122"/>
                <a:sym typeface="+mn-ea"/>
              </a:rPr>
              <a:t>，</a:t>
            </a:r>
            <a:endParaRPr lang="zh-CN" altLang="en-US" sz="1200" dirty="0">
              <a:latin typeface="微软雅黑" panose="020B0503020204020204" pitchFamily="34" charset="-122"/>
              <a:ea typeface="微软雅黑" panose="020B0503020204020204" pitchFamily="34" charset="-122"/>
            </a:endParaRPr>
          </a:p>
          <a:p>
            <a:pPr marL="171450" indent="-171450"/>
            <a:r>
              <a:rPr lang="zh-CN" altLang="en-US" sz="1200" dirty="0">
                <a:latin typeface="微软雅黑" panose="020B0503020204020204" pitchFamily="34" charset="-122"/>
                <a:ea typeface="微软雅黑" panose="020B0503020204020204" pitchFamily="34" charset="-122"/>
                <a:sym typeface="+mn-ea"/>
              </a:rPr>
              <a:t>                    证书csr文件：字符串文本</a:t>
            </a:r>
            <a:endParaRPr lang="zh-CN" altLang="en-US" sz="1200" dirty="0">
              <a:latin typeface="微软雅黑" panose="020B0503020204020204" pitchFamily="34" charset="-122"/>
              <a:ea typeface="微软雅黑" panose="020B0503020204020204" pitchFamily="34" charset="-122"/>
            </a:endParaRPr>
          </a:p>
          <a:p>
            <a:pPr marL="171450" indent="-171450"/>
            <a:r>
              <a:rPr lang="zh-CN" altLang="en-US" sz="1200" dirty="0">
                <a:latin typeface="微软雅黑" panose="020B0503020204020204" pitchFamily="34" charset="-122"/>
                <a:ea typeface="微软雅黑" panose="020B0503020204020204" pitchFamily="34" charset="-122"/>
                <a:sym typeface="+mn-ea"/>
              </a:rPr>
              <a:t>               }</a:t>
            </a:r>
            <a:endParaRPr lang="zh-CN" altLang="en-US" sz="1200" dirty="0">
              <a:latin typeface="微软雅黑" panose="020B0503020204020204" pitchFamily="34" charset="-122"/>
              <a:ea typeface="微软雅黑" panose="020B0503020204020204" pitchFamily="34" charset="-122"/>
            </a:endParaRPr>
          </a:p>
          <a:p>
            <a:pPr marL="171450" indent="-171450"/>
            <a:endParaRPr lang="zh-CN" altLang="en-US" sz="1200" dirty="0">
              <a:latin typeface="微软雅黑" panose="020B0503020204020204" pitchFamily="34" charset="-122"/>
              <a:ea typeface="微软雅黑" panose="020B0503020204020204" pitchFamily="34" charset="-122"/>
            </a:endParaRPr>
          </a:p>
          <a:p>
            <a:pPr marL="171450" indent="-171450">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 返回：</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sym typeface="+mn-ea"/>
              </a:rPr>
              <a:t>{</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                  </a:t>
            </a:r>
            <a:r>
              <a:rPr lang="en-US"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sym typeface="+mn-ea"/>
              </a:rPr>
              <a:t>证书文件名,</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                    证书编号，</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                    </a:t>
            </a:r>
            <a:r>
              <a:rPr lang="zh-CN" altLang="en-US" sz="1200" dirty="0" smtClean="0">
                <a:latin typeface="微软雅黑" panose="020B0503020204020204" pitchFamily="34" charset="-122"/>
                <a:ea typeface="微软雅黑" panose="020B0503020204020204" pitchFamily="34" charset="-122"/>
                <a:sym typeface="+mn-ea"/>
              </a:rPr>
              <a:t>证书</a:t>
            </a:r>
            <a:r>
              <a:rPr lang="zh-CN" altLang="en-US" sz="1200" dirty="0">
                <a:latin typeface="微软雅黑" panose="020B0503020204020204" pitchFamily="34" charset="-122"/>
                <a:ea typeface="微软雅黑" panose="020B0503020204020204" pitchFamily="34" charset="-122"/>
                <a:sym typeface="+mn-ea"/>
              </a:rPr>
              <a:t>文件字符串</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171450" indent="-171450">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处理逻辑：</a:t>
            </a:r>
            <a:endParaRPr lang="zh-CN" altLang="en-US" sz="1200" dirty="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验证车辆是否存在，且车辆状态正常（</a:t>
            </a:r>
            <a:r>
              <a:rPr lang="en-US" altLang="zh-CN" sz="1200" dirty="0">
                <a:latin typeface="微软雅黑" panose="020B0503020204020204" pitchFamily="34" charset="-122"/>
                <a:ea typeface="微软雅黑" panose="020B0503020204020204" pitchFamily="34" charset="-122"/>
              </a:rPr>
              <a:t>app</a:t>
            </a:r>
            <a:r>
              <a:rPr lang="zh-CN" altLang="en-US" sz="1200" dirty="0">
                <a:latin typeface="微软雅黑" panose="020B0503020204020204" pitchFamily="34" charset="-122"/>
                <a:ea typeface="微软雅黑" panose="020B0503020204020204" pitchFamily="34" charset="-122"/>
              </a:rPr>
              <a:t>证书除外）</a:t>
            </a:r>
            <a:endParaRPr lang="zh-CN" altLang="en-US" sz="1200" dirty="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验证原来的证书是否存在有效</a:t>
            </a:r>
            <a:endParaRPr lang="zh-CN" altLang="en-US" sz="1200" dirty="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后台向PKI系统发起证书申请 （现阶段模拟签发证书）</a:t>
            </a:r>
            <a:r>
              <a:rPr lang="zh-CN" altLang="en-US"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在数据库中保存返回的证书（设备类型，设备ID，证书类型，证书csr文件，证书模式（工厂证书/用户证书））</a:t>
            </a:r>
            <a:endParaRPr lang="zh-CN" altLang="en-US" sz="1200" dirty="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修改原证书状态，并吊销原来的证书 （待定，原证书的吊销需要延后执行）</a:t>
            </a:r>
            <a:endParaRPr lang="zh-CN" altLang="en-US" sz="1200" dirty="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返回证书</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72800"/>
            <a:ext cx="9191962" cy="540000"/>
          </a:xfrm>
        </p:spPr>
        <p:txBody>
          <a:bodyPr>
            <a:normAutofit fontScale="90000"/>
          </a:bodyPr>
          <a:lstStyle/>
          <a:p>
            <a:r>
              <a:rPr lang="en-US" altLang="zh-CN" dirty="0"/>
              <a:t>PKI</a:t>
            </a:r>
            <a:r>
              <a:rPr lang="zh-CN" altLang="en-US" dirty="0"/>
              <a:t>系统对接</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网关接入</a:t>
            </a:r>
            <a:endParaRPr lang="zh-CN" altLang="en-US" dirty="0"/>
          </a:p>
        </p:txBody>
      </p:sp>
      <p:sp>
        <p:nvSpPr>
          <p:cNvPr id="7" name="圆角矩形 6"/>
          <p:cNvSpPr/>
          <p:nvPr/>
        </p:nvSpPr>
        <p:spPr>
          <a:xfrm>
            <a:off x="6619875" y="3651885"/>
            <a:ext cx="1164590" cy="1564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TSP</a:t>
            </a:r>
            <a:r>
              <a:rPr lang="zh-CN" altLang="en-US">
                <a:solidFill>
                  <a:schemeClr val="tx1"/>
                </a:solidFill>
              </a:rPr>
              <a:t>平台</a:t>
            </a:r>
            <a:endParaRPr lang="zh-CN" altLang="en-US">
              <a:solidFill>
                <a:schemeClr val="tx1"/>
              </a:solidFill>
            </a:endParaRPr>
          </a:p>
        </p:txBody>
      </p:sp>
      <p:sp>
        <p:nvSpPr>
          <p:cNvPr id="8" name="圆角矩形 7"/>
          <p:cNvSpPr/>
          <p:nvPr/>
        </p:nvSpPr>
        <p:spPr>
          <a:xfrm>
            <a:off x="4390390" y="2646680"/>
            <a:ext cx="441325" cy="1170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zh-CN" altLang="en-US" sz="1200">
                <a:latin typeface="微软雅黑" panose="020B0503020204020204" pitchFamily="34" charset="-122"/>
                <a:ea typeface="微软雅黑" panose="020B0503020204020204" pitchFamily="34" charset="-122"/>
              </a:rPr>
              <a:t>证书服务网关</a:t>
            </a:r>
            <a:endParaRPr lang="zh-CN" altLang="en-US" sz="1200">
              <a:latin typeface="微软雅黑" panose="020B0503020204020204" pitchFamily="34" charset="-122"/>
              <a:ea typeface="微软雅黑" panose="020B0503020204020204" pitchFamily="34" charset="-122"/>
            </a:endParaRPr>
          </a:p>
        </p:txBody>
      </p:sp>
      <p:sp>
        <p:nvSpPr>
          <p:cNvPr id="9" name="圆角矩形 8"/>
          <p:cNvSpPr/>
          <p:nvPr/>
        </p:nvSpPr>
        <p:spPr>
          <a:xfrm>
            <a:off x="4390390" y="5001895"/>
            <a:ext cx="441325" cy="1164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zh-CN" altLang="en-US" sz="1200">
                <a:latin typeface="微软雅黑" panose="020B0503020204020204" pitchFamily="34" charset="-122"/>
                <a:ea typeface="微软雅黑" panose="020B0503020204020204" pitchFamily="34" charset="-122"/>
              </a:rPr>
              <a:t>车辆接入网关</a:t>
            </a:r>
            <a:endParaRPr lang="zh-CN" altLang="en-US" sz="1200">
              <a:latin typeface="微软雅黑" panose="020B0503020204020204" pitchFamily="34" charset="-122"/>
              <a:ea typeface="微软雅黑" panose="020B0503020204020204" pitchFamily="34" charset="-122"/>
            </a:endParaRPr>
          </a:p>
        </p:txBody>
      </p:sp>
      <p:sp>
        <p:nvSpPr>
          <p:cNvPr id="10" name="圆角矩形 9"/>
          <p:cNvSpPr/>
          <p:nvPr/>
        </p:nvSpPr>
        <p:spPr>
          <a:xfrm>
            <a:off x="1348105" y="4255770"/>
            <a:ext cx="1044575" cy="681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车辆</a:t>
            </a:r>
            <a:endParaRPr lang="zh-CN" altLang="en-US" sz="1200">
              <a:latin typeface="微软雅黑" panose="020B0503020204020204" pitchFamily="34" charset="-122"/>
              <a:ea typeface="微软雅黑" panose="020B0503020204020204" pitchFamily="34" charset="-122"/>
            </a:endParaRPr>
          </a:p>
        </p:txBody>
      </p:sp>
      <p:cxnSp>
        <p:nvCxnSpPr>
          <p:cNvPr id="11" name="肘形连接符 10"/>
          <p:cNvCxnSpPr>
            <a:stCxn id="10" idx="3"/>
            <a:endCxn id="8" idx="1"/>
          </p:cNvCxnSpPr>
          <p:nvPr/>
        </p:nvCxnSpPr>
        <p:spPr>
          <a:xfrm flipV="1">
            <a:off x="2392680" y="3232150"/>
            <a:ext cx="1997710" cy="13646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10" idx="3"/>
            <a:endCxn id="9" idx="1"/>
          </p:cNvCxnSpPr>
          <p:nvPr/>
        </p:nvCxnSpPr>
        <p:spPr>
          <a:xfrm>
            <a:off x="2392680" y="4596765"/>
            <a:ext cx="1997710" cy="98742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3"/>
            <a:endCxn id="7" idx="1"/>
          </p:cNvCxnSpPr>
          <p:nvPr/>
        </p:nvCxnSpPr>
        <p:spPr>
          <a:xfrm>
            <a:off x="4831715" y="3232150"/>
            <a:ext cx="1788160" cy="120205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9" idx="3"/>
            <a:endCxn id="7" idx="1"/>
          </p:cNvCxnSpPr>
          <p:nvPr/>
        </p:nvCxnSpPr>
        <p:spPr>
          <a:xfrm flipV="1">
            <a:off x="4831715" y="4434205"/>
            <a:ext cx="1788160" cy="114998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4032250" y="4255770"/>
            <a:ext cx="1158240" cy="3556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rtlCol="0" anchor="ctr"/>
          <a:p>
            <a:pPr algn="ctr"/>
            <a:r>
              <a:rPr lang="zh-CN" altLang="en-US" sz="1200">
                <a:latin typeface="微软雅黑" panose="020B0503020204020204" pitchFamily="34" charset="-122"/>
                <a:ea typeface="微软雅黑" panose="020B0503020204020204" pitchFamily="34" charset="-122"/>
              </a:rPr>
              <a:t>设备库</a:t>
            </a:r>
            <a:endParaRPr lang="zh-CN" altLang="en-US" sz="1200">
              <a:latin typeface="微软雅黑" panose="020B0503020204020204" pitchFamily="34" charset="-122"/>
              <a:ea typeface="微软雅黑" panose="020B0503020204020204" pitchFamily="34" charset="-122"/>
            </a:endParaRPr>
          </a:p>
        </p:txBody>
      </p:sp>
      <p:sp>
        <p:nvSpPr>
          <p:cNvPr id="18" name="云形 17"/>
          <p:cNvSpPr/>
          <p:nvPr/>
        </p:nvSpPr>
        <p:spPr>
          <a:xfrm>
            <a:off x="2696845" y="4160520"/>
            <a:ext cx="485775" cy="77724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4611370" y="3980180"/>
            <a:ext cx="792480" cy="275590"/>
          </a:xfrm>
          <a:prstGeom prst="rect">
            <a:avLst/>
          </a:prstGeom>
          <a:noFill/>
        </p:spPr>
        <p:txBody>
          <a:bodyPr wrap="none" rtlCol="0">
            <a:spAutoFit/>
          </a:bodyPr>
          <a:p>
            <a:r>
              <a:rPr lang="zh-CN" altLang="en-US" sz="1200">
                <a:latin typeface="微软雅黑" panose="020B0503020204020204" pitchFamily="34" charset="-122"/>
                <a:ea typeface="微软雅黑" panose="020B0503020204020204" pitchFamily="34" charset="-122"/>
              </a:rPr>
              <a:t>设备鉴权</a:t>
            </a:r>
            <a:endParaRPr lang="zh-CN" altLang="en-US" sz="1200">
              <a:latin typeface="微软雅黑" panose="020B0503020204020204" pitchFamily="34" charset="-122"/>
              <a:ea typeface="微软雅黑" panose="020B0503020204020204" pitchFamily="34" charset="-122"/>
            </a:endParaRPr>
          </a:p>
        </p:txBody>
      </p:sp>
      <p:sp>
        <p:nvSpPr>
          <p:cNvPr id="20" name="文本框 19"/>
          <p:cNvSpPr txBox="1"/>
          <p:nvPr/>
        </p:nvSpPr>
        <p:spPr>
          <a:xfrm>
            <a:off x="505460" y="1877695"/>
            <a:ext cx="2945130" cy="275590"/>
          </a:xfrm>
          <a:prstGeom prst="rect">
            <a:avLst/>
          </a:prstGeom>
          <a:noFill/>
        </p:spPr>
        <p:txBody>
          <a:bodyPr wrap="none" rtlCol="0">
            <a:spAutoFit/>
          </a:bodyPr>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证书服务采用专门的证书</a:t>
            </a:r>
            <a:r>
              <a:rPr lang="zh-CN" altLang="en-US" sz="1200">
                <a:latin typeface="微软雅黑" panose="020B0503020204020204" pitchFamily="34" charset="-122"/>
                <a:ea typeface="微软雅黑" panose="020B0503020204020204" pitchFamily="34" charset="-122"/>
              </a:rPr>
              <a:t>服务网关接入</a:t>
            </a:r>
            <a:endParaRPr lang="zh-CN" altLang="en-US" sz="1200">
              <a:latin typeface="微软雅黑" panose="020B0503020204020204" pitchFamily="34" charset="-122"/>
              <a:ea typeface="微软雅黑" panose="020B0503020204020204" pitchFamily="34" charset="-122"/>
            </a:endParaRPr>
          </a:p>
        </p:txBody>
      </p:sp>
      <p:cxnSp>
        <p:nvCxnSpPr>
          <p:cNvPr id="21" name="直接箭头连接符 20"/>
          <p:cNvCxnSpPr>
            <a:stCxn id="8" idx="2"/>
            <a:endCxn id="15" idx="0"/>
          </p:cNvCxnSpPr>
          <p:nvPr/>
        </p:nvCxnSpPr>
        <p:spPr>
          <a:xfrm>
            <a:off x="4611370" y="3816985"/>
            <a:ext cx="0" cy="438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0"/>
            <a:endCxn id="15" idx="2"/>
          </p:cNvCxnSpPr>
          <p:nvPr/>
        </p:nvCxnSpPr>
        <p:spPr>
          <a:xfrm flipV="1">
            <a:off x="4611370" y="4611370"/>
            <a:ext cx="0"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611370" y="4669155"/>
            <a:ext cx="792480" cy="275590"/>
          </a:xfrm>
          <a:prstGeom prst="rect">
            <a:avLst/>
          </a:prstGeom>
          <a:noFill/>
        </p:spPr>
        <p:txBody>
          <a:bodyPr wrap="none" rtlCol="0">
            <a:spAutoFit/>
          </a:bodyPr>
          <a:p>
            <a:r>
              <a:rPr lang="zh-CN" altLang="en-US" sz="1200">
                <a:latin typeface="微软雅黑" panose="020B0503020204020204" pitchFamily="34" charset="-122"/>
                <a:ea typeface="微软雅黑" panose="020B0503020204020204" pitchFamily="34" charset="-122"/>
              </a:rPr>
              <a:t>车辆</a:t>
            </a:r>
            <a:r>
              <a:rPr lang="zh-CN" altLang="en-US" sz="1200">
                <a:latin typeface="微软雅黑" panose="020B0503020204020204" pitchFamily="34" charset="-122"/>
                <a:ea typeface="微软雅黑" panose="020B0503020204020204" pitchFamily="34" charset="-122"/>
              </a:rPr>
              <a:t>鉴权</a:t>
            </a:r>
            <a:endParaRPr lang="zh-CN" altLang="en-US" sz="1200">
              <a:latin typeface="微软雅黑" panose="020B0503020204020204" pitchFamily="34" charset="-122"/>
              <a:ea typeface="微软雅黑" panose="020B0503020204020204" pitchFamily="34" charset="-122"/>
            </a:endParaRPr>
          </a:p>
        </p:txBody>
      </p:sp>
      <p:sp>
        <p:nvSpPr>
          <p:cNvPr id="24" name="圆角矩形 23"/>
          <p:cNvSpPr/>
          <p:nvPr/>
        </p:nvSpPr>
        <p:spPr>
          <a:xfrm>
            <a:off x="1348105" y="2891155"/>
            <a:ext cx="1044575" cy="681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生产系统</a:t>
            </a:r>
            <a:endParaRPr lang="zh-CN" altLang="en-US" sz="1200">
              <a:latin typeface="微软雅黑" panose="020B0503020204020204" pitchFamily="34" charset="-122"/>
              <a:ea typeface="微软雅黑" panose="020B0503020204020204" pitchFamily="34" charset="-122"/>
            </a:endParaRPr>
          </a:p>
        </p:txBody>
      </p:sp>
      <p:cxnSp>
        <p:nvCxnSpPr>
          <p:cNvPr id="25" name="直接箭头连接符 24"/>
          <p:cNvCxnSpPr>
            <a:stCxn id="24" idx="3"/>
            <a:endCxn id="8" idx="1"/>
          </p:cNvCxnSpPr>
          <p:nvPr/>
        </p:nvCxnSpPr>
        <p:spPr>
          <a:xfrm>
            <a:off x="2392680" y="3232150"/>
            <a:ext cx="19977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328670" y="2956560"/>
            <a:ext cx="792480" cy="275590"/>
          </a:xfrm>
          <a:prstGeom prst="rect">
            <a:avLst/>
          </a:prstGeom>
          <a:noFill/>
        </p:spPr>
        <p:txBody>
          <a:bodyPr wrap="none" rtlCol="0">
            <a:spAutoFit/>
          </a:bodyPr>
          <a:p>
            <a:r>
              <a:rPr lang="zh-CN" altLang="en-US" sz="1200">
                <a:latin typeface="微软雅黑" panose="020B0503020204020204" pitchFamily="34" charset="-122"/>
                <a:ea typeface="微软雅黑" panose="020B0503020204020204" pitchFamily="34" charset="-122"/>
              </a:rPr>
              <a:t>证书申请</a:t>
            </a:r>
            <a:endParaRPr lang="zh-CN" altLang="en-US" sz="1200">
              <a:latin typeface="微软雅黑" panose="020B0503020204020204" pitchFamily="34" charset="-122"/>
              <a:ea typeface="微软雅黑" panose="020B0503020204020204" pitchFamily="34" charset="-122"/>
            </a:endParaRPr>
          </a:p>
        </p:txBody>
      </p:sp>
      <p:sp>
        <p:nvSpPr>
          <p:cNvPr id="27" name="文本框 26"/>
          <p:cNvSpPr txBox="1"/>
          <p:nvPr/>
        </p:nvSpPr>
        <p:spPr>
          <a:xfrm>
            <a:off x="3328670" y="5308600"/>
            <a:ext cx="1061720" cy="275590"/>
          </a:xfrm>
          <a:prstGeom prst="rect">
            <a:avLst/>
          </a:prstGeom>
          <a:noFill/>
        </p:spPr>
        <p:txBody>
          <a:bodyPr wrap="none" rtlCol="0">
            <a:spAutoFit/>
          </a:bodyPr>
          <a:p>
            <a:r>
              <a:rPr lang="en-US" altLang="zh-CN" sz="1200">
                <a:latin typeface="微软雅黑" panose="020B0503020204020204" pitchFamily="34" charset="-122"/>
                <a:ea typeface="微软雅黑" panose="020B0503020204020204" pitchFamily="34" charset="-122"/>
              </a:rPr>
              <a:t>TSP</a:t>
            </a:r>
            <a:r>
              <a:rPr lang="zh-CN" altLang="en-US" sz="1200">
                <a:latin typeface="微软雅黑" panose="020B0503020204020204" pitchFamily="34" charset="-122"/>
                <a:ea typeface="微软雅黑" panose="020B0503020204020204" pitchFamily="34" charset="-122"/>
              </a:rPr>
              <a:t>业务访问</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矩形 184"/>
          <p:cNvSpPr/>
          <p:nvPr/>
        </p:nvSpPr>
        <p:spPr>
          <a:xfrm>
            <a:off x="1635070" y="1285795"/>
            <a:ext cx="7209587" cy="314790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en-US" altLang="zh-CN">
                <a:latin typeface="微软雅黑" panose="020B0503020204020204" pitchFamily="34" charset="-122"/>
              </a:rPr>
              <a:t>PK</a:t>
            </a:r>
            <a:r>
              <a:rPr lang="zh-CN" altLang="en-US">
                <a:latin typeface="微软雅黑" panose="020B0503020204020204" pitchFamily="34" charset="-122"/>
              </a:rPr>
              <a:t>平台建设方案与要求</a:t>
            </a:r>
            <a:endParaRPr lang="zh-CN" altLang="en-US">
              <a:latin typeface="微软雅黑" panose="020B0503020204020204" pitchFamily="34" charset="-122"/>
            </a:endParaRPr>
          </a:p>
        </p:txBody>
      </p:sp>
      <p:sp>
        <p:nvSpPr>
          <p:cNvPr id="3" name="灯片编号占位符 2"/>
          <p:cNvSpPr>
            <a:spLocks noGrp="1"/>
          </p:cNvSpPr>
          <p:nvPr>
            <p:ph type="sldNum" sz="quarter" idx="4"/>
          </p:nvPr>
        </p:nvSpPr>
        <p:spPr>
          <a:xfrm>
            <a:off x="11459915" y="6639662"/>
            <a:ext cx="644525" cy="179705"/>
          </a:xfrm>
        </p:spPr>
        <p:txBody>
          <a:bodyPr/>
          <a:lstStyle/>
          <a:p>
            <a:fld id="{98AFF11D-2321-40E7-8D16-3F678B152339}" type="slidenum">
              <a:rPr lang="zh-CN" altLang="en-US" smtClean="0">
                <a:latin typeface="幼圆" panose="02010509060101010101" pitchFamily="49" charset="-122"/>
                <a:ea typeface="幼圆" panose="02010509060101010101" pitchFamily="49" charset="-122"/>
              </a:rPr>
            </a:fld>
            <a:endParaRPr lang="zh-CN" altLang="en-US">
              <a:latin typeface="幼圆" panose="02010509060101010101" pitchFamily="49" charset="-122"/>
              <a:ea typeface="幼圆" panose="02010509060101010101" pitchFamily="49" charset="-122"/>
            </a:endParaRPr>
          </a:p>
        </p:txBody>
      </p:sp>
      <p:sp>
        <p:nvSpPr>
          <p:cNvPr id="5" name="矩形: 圆角 4"/>
          <p:cNvSpPr/>
          <p:nvPr/>
        </p:nvSpPr>
        <p:spPr>
          <a:xfrm>
            <a:off x="2104884" y="2408943"/>
            <a:ext cx="1143666" cy="710355"/>
          </a:xfrm>
          <a:prstGeom prst="roundRect">
            <a:avLst>
              <a:gd name="adj" fmla="val 69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PKI</a:t>
            </a:r>
            <a:r>
              <a:rPr lang="zh-CN" altLang="en-US" sz="1200" dirty="0">
                <a:solidFill>
                  <a:schemeClr val="tx1"/>
                </a:solidFill>
                <a:latin typeface="微软雅黑" panose="020B0503020204020204" pitchFamily="34" charset="-122"/>
                <a:ea typeface="微软雅黑" panose="020B0503020204020204" pitchFamily="34" charset="-122"/>
              </a:rPr>
              <a:t>平台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 name="矩形: 圆角 6"/>
          <p:cNvSpPr/>
          <p:nvPr/>
        </p:nvSpPr>
        <p:spPr>
          <a:xfrm>
            <a:off x="5999605" y="1869528"/>
            <a:ext cx="2696706" cy="1840192"/>
          </a:xfrm>
          <a:prstGeom prst="roundRect">
            <a:avLst>
              <a:gd name="adj" fmla="val 69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000" dirty="0">
                <a:solidFill>
                  <a:schemeClr val="tx1"/>
                </a:solidFill>
                <a:latin typeface="微软雅黑" panose="020B0503020204020204" pitchFamily="34" charset="-122"/>
                <a:ea typeface="微软雅黑" panose="020B0503020204020204" pitchFamily="34" charset="-122"/>
              </a:rPr>
              <a:t>TSP</a:t>
            </a:r>
            <a:r>
              <a:rPr lang="zh-CN" altLang="en-US" sz="1000" dirty="0">
                <a:solidFill>
                  <a:schemeClr val="tx1"/>
                </a:solidFill>
                <a:latin typeface="微软雅黑" panose="020B0503020204020204" pitchFamily="34" charset="-122"/>
                <a:ea typeface="微软雅黑" panose="020B0503020204020204" pitchFamily="34" charset="-122"/>
              </a:rPr>
              <a:t>平台</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0" name="矩形: 圆角 9"/>
          <p:cNvSpPr/>
          <p:nvPr/>
        </p:nvSpPr>
        <p:spPr>
          <a:xfrm>
            <a:off x="2531249" y="5311833"/>
            <a:ext cx="2550675" cy="1373649"/>
          </a:xfrm>
          <a:prstGeom prst="roundRect">
            <a:avLst>
              <a:gd name="adj" fmla="val 69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000" dirty="0" err="1">
                <a:solidFill>
                  <a:schemeClr val="tx1"/>
                </a:solidFill>
                <a:latin typeface="微软雅黑" panose="020B0503020204020204" pitchFamily="34" charset="-122"/>
                <a:ea typeface="微软雅黑" panose="020B0503020204020204" pitchFamily="34" charset="-122"/>
              </a:rPr>
              <a:t>TBox</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1" name="矩形: 圆角 10"/>
          <p:cNvSpPr/>
          <p:nvPr/>
        </p:nvSpPr>
        <p:spPr>
          <a:xfrm>
            <a:off x="5522886" y="5311833"/>
            <a:ext cx="2608430" cy="1371553"/>
          </a:xfrm>
          <a:prstGeom prst="roundRect">
            <a:avLst>
              <a:gd name="adj" fmla="val 69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000" dirty="0">
                <a:solidFill>
                  <a:schemeClr val="tx1"/>
                </a:solidFill>
                <a:latin typeface="微软雅黑" panose="020B0503020204020204" pitchFamily="34" charset="-122"/>
                <a:ea typeface="微软雅黑" panose="020B0503020204020204" pitchFamily="34" charset="-122"/>
              </a:rPr>
              <a:t>车机</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2" name="矩形: 圆角 11"/>
          <p:cNvSpPr/>
          <p:nvPr/>
        </p:nvSpPr>
        <p:spPr>
          <a:xfrm>
            <a:off x="6117134" y="2888112"/>
            <a:ext cx="973144" cy="33243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PKI</a:t>
            </a:r>
            <a:r>
              <a:rPr lang="zh-CN" altLang="en-US" sz="1000" dirty="0">
                <a:latin typeface="微软雅黑" panose="020B0503020204020204" pitchFamily="34" charset="-122"/>
                <a:ea typeface="微软雅黑" panose="020B0503020204020204" pitchFamily="34" charset="-122"/>
              </a:rPr>
              <a:t>证书服务</a:t>
            </a:r>
            <a:endParaRPr lang="zh-CN" altLang="en-US" sz="1000" dirty="0">
              <a:latin typeface="微软雅黑" panose="020B0503020204020204" pitchFamily="34" charset="-122"/>
              <a:ea typeface="微软雅黑" panose="020B0503020204020204" pitchFamily="34" charset="-122"/>
            </a:endParaRPr>
          </a:p>
        </p:txBody>
      </p:sp>
      <p:sp>
        <p:nvSpPr>
          <p:cNvPr id="13" name="矩形: 圆角 12"/>
          <p:cNvSpPr/>
          <p:nvPr/>
        </p:nvSpPr>
        <p:spPr>
          <a:xfrm>
            <a:off x="6109431" y="2487679"/>
            <a:ext cx="980223" cy="332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云端</a:t>
            </a:r>
            <a:r>
              <a:rPr lang="en-US" altLang="zh-CN" sz="1000" dirty="0">
                <a:latin typeface="微软雅黑" panose="020B0503020204020204" pitchFamily="34" charset="-122"/>
                <a:ea typeface="微软雅黑" panose="020B0503020204020204" pitchFamily="34" charset="-122"/>
              </a:rPr>
              <a:t>java </a:t>
            </a:r>
            <a:r>
              <a:rPr lang="en-US" altLang="zh-CN" sz="1000" dirty="0" err="1">
                <a:latin typeface="微软雅黑" panose="020B0503020204020204" pitchFamily="34" charset="-122"/>
                <a:ea typeface="微软雅黑" panose="020B0503020204020204" pitchFamily="34" charset="-122"/>
              </a:rPr>
              <a:t>sdk</a:t>
            </a:r>
            <a:endParaRPr lang="zh-CN" altLang="en-US" sz="1000" dirty="0">
              <a:latin typeface="微软雅黑" panose="020B0503020204020204" pitchFamily="34" charset="-122"/>
              <a:ea typeface="微软雅黑" panose="020B0503020204020204" pitchFamily="34" charset="-122"/>
            </a:endParaRPr>
          </a:p>
        </p:txBody>
      </p:sp>
      <p:sp>
        <p:nvSpPr>
          <p:cNvPr id="14" name="矩形: 圆角 13"/>
          <p:cNvSpPr/>
          <p:nvPr/>
        </p:nvSpPr>
        <p:spPr>
          <a:xfrm>
            <a:off x="2811556" y="6343114"/>
            <a:ext cx="2009065" cy="187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SDK</a:t>
            </a:r>
            <a:endParaRPr lang="zh-CN" altLang="en-US" sz="1000" dirty="0">
              <a:latin typeface="微软雅黑" panose="020B0503020204020204" pitchFamily="34" charset="-122"/>
              <a:ea typeface="微软雅黑" panose="020B0503020204020204" pitchFamily="34" charset="-122"/>
            </a:endParaRPr>
          </a:p>
        </p:txBody>
      </p:sp>
      <p:sp>
        <p:nvSpPr>
          <p:cNvPr id="17" name="矩形: 圆角 16"/>
          <p:cNvSpPr/>
          <p:nvPr/>
        </p:nvSpPr>
        <p:spPr>
          <a:xfrm>
            <a:off x="2310520" y="4029467"/>
            <a:ext cx="5778996" cy="258785"/>
          </a:xfrm>
          <a:prstGeom prst="roundRect">
            <a:avLst>
              <a:gd name="adj" fmla="val 0"/>
            </a:avLst>
          </a:prstGeom>
          <a:solidFill>
            <a:srgbClr val="25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车联网云端网关</a:t>
            </a:r>
            <a:r>
              <a:rPr lang="en-US" altLang="zh-CN" sz="1000" dirty="0">
                <a:latin typeface="微软雅黑" panose="020B0503020204020204" pitchFamily="34" charset="-122"/>
                <a:ea typeface="微软雅黑" panose="020B0503020204020204" pitchFamily="34" charset="-122"/>
              </a:rPr>
              <a:t>(F5)</a:t>
            </a:r>
            <a:endParaRPr lang="zh-CN" altLang="en-US" sz="1000" dirty="0">
              <a:latin typeface="微软雅黑" panose="020B0503020204020204" pitchFamily="34" charset="-122"/>
              <a:ea typeface="微软雅黑" panose="020B0503020204020204" pitchFamily="34" charset="-122"/>
            </a:endParaRPr>
          </a:p>
        </p:txBody>
      </p:sp>
      <p:sp>
        <p:nvSpPr>
          <p:cNvPr id="21" name="矩形: 圆角 20"/>
          <p:cNvSpPr/>
          <p:nvPr/>
        </p:nvSpPr>
        <p:spPr>
          <a:xfrm>
            <a:off x="2600604" y="5681105"/>
            <a:ext cx="597247" cy="3656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MQTT Client</a:t>
            </a:r>
            <a:endParaRPr lang="zh-CN" altLang="en-US" sz="1000" dirty="0">
              <a:latin typeface="微软雅黑" panose="020B0503020204020204" pitchFamily="34" charset="-122"/>
              <a:ea typeface="微软雅黑" panose="020B0503020204020204" pitchFamily="34" charset="-122"/>
            </a:endParaRPr>
          </a:p>
        </p:txBody>
      </p:sp>
      <p:sp>
        <p:nvSpPr>
          <p:cNvPr id="22" name="矩形: 圆角 21"/>
          <p:cNvSpPr/>
          <p:nvPr/>
        </p:nvSpPr>
        <p:spPr>
          <a:xfrm>
            <a:off x="4393346" y="5681105"/>
            <a:ext cx="629688" cy="3656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HTTP Client</a:t>
            </a:r>
            <a:endParaRPr lang="zh-CN" altLang="en-US" sz="1000" dirty="0">
              <a:latin typeface="微软雅黑" panose="020B0503020204020204" pitchFamily="34" charset="-122"/>
              <a:ea typeface="微软雅黑" panose="020B0503020204020204" pitchFamily="34" charset="-122"/>
            </a:endParaRPr>
          </a:p>
        </p:txBody>
      </p:sp>
      <p:sp>
        <p:nvSpPr>
          <p:cNvPr id="23" name="矩形: 圆角 22"/>
          <p:cNvSpPr/>
          <p:nvPr/>
        </p:nvSpPr>
        <p:spPr>
          <a:xfrm>
            <a:off x="7175985" y="2487656"/>
            <a:ext cx="1367901" cy="732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TSP</a:t>
            </a:r>
            <a:r>
              <a:rPr lang="zh-CN" altLang="en-US" sz="1000" dirty="0">
                <a:latin typeface="微软雅黑" panose="020B0503020204020204" pitchFamily="34" charset="-122"/>
                <a:ea typeface="微软雅黑" panose="020B0503020204020204" pitchFamily="34" charset="-122"/>
              </a:rPr>
              <a:t>业务</a:t>
            </a:r>
            <a:endParaRPr lang="zh-CN" altLang="en-US" sz="1000" dirty="0">
              <a:latin typeface="微软雅黑" panose="020B0503020204020204" pitchFamily="34" charset="-122"/>
              <a:ea typeface="微软雅黑" panose="020B0503020204020204" pitchFamily="34" charset="-122"/>
            </a:endParaRPr>
          </a:p>
        </p:txBody>
      </p:sp>
      <p:cxnSp>
        <p:nvCxnSpPr>
          <p:cNvPr id="25" name="连接符: 肘形 24"/>
          <p:cNvCxnSpPr>
            <a:stCxn id="96" idx="0"/>
            <a:endCxn id="17" idx="2"/>
          </p:cNvCxnSpPr>
          <p:nvPr/>
        </p:nvCxnSpPr>
        <p:spPr>
          <a:xfrm rot="16200000" flipV="1">
            <a:off x="4861151" y="4627120"/>
            <a:ext cx="1392853" cy="71511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p:cNvCxnSpPr>
            <a:stCxn id="21" idx="0"/>
            <a:endCxn id="17" idx="2"/>
          </p:cNvCxnSpPr>
          <p:nvPr/>
        </p:nvCxnSpPr>
        <p:spPr>
          <a:xfrm rot="5400000" flipH="1" flipV="1">
            <a:off x="3353197" y="3834284"/>
            <a:ext cx="1392853" cy="230079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967414" y="4771887"/>
            <a:ext cx="768159"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https/TLS</a:t>
            </a:r>
            <a:endParaRPr lang="zh-CN" altLang="en-US" sz="1000" dirty="0">
              <a:latin typeface="微软雅黑" panose="020B0503020204020204" pitchFamily="34" charset="-122"/>
              <a:ea typeface="微软雅黑" panose="020B0503020204020204" pitchFamily="34" charset="-122"/>
            </a:endParaRPr>
          </a:p>
        </p:txBody>
      </p:sp>
      <p:cxnSp>
        <p:nvCxnSpPr>
          <p:cNvPr id="30" name="直接箭头连接符 29"/>
          <p:cNvCxnSpPr>
            <a:stCxn id="7" idx="1"/>
            <a:endCxn id="5" idx="3"/>
          </p:cNvCxnSpPr>
          <p:nvPr/>
        </p:nvCxnSpPr>
        <p:spPr>
          <a:xfrm flipH="1" flipV="1">
            <a:off x="3248550" y="2764121"/>
            <a:ext cx="2751055" cy="25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302638" y="2557302"/>
            <a:ext cx="1593706" cy="246221"/>
          </a:xfrm>
          <a:prstGeom prst="rect">
            <a:avLst/>
          </a:prstGeom>
          <a:noFill/>
        </p:spPr>
        <p:txBody>
          <a:bodyPr wrap="none" rtlCol="0">
            <a:spAutoFit/>
          </a:bodyPr>
          <a:lstStyle/>
          <a:p>
            <a:r>
              <a:rPr lang="zh-CN" altLang="en-US" sz="1000" dirty="0">
                <a:latin typeface="微软雅黑" panose="020B0503020204020204" pitchFamily="34" charset="-122"/>
                <a:ea typeface="微软雅黑" panose="020B0503020204020204" pitchFamily="34" charset="-122"/>
              </a:rPr>
              <a:t>证书申请</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签名</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加解密</a:t>
            </a:r>
            <a:r>
              <a:rPr lang="en-US" altLang="zh-CN" sz="1000" dirty="0">
                <a:latin typeface="微软雅黑" panose="020B0503020204020204" pitchFamily="34" charset="-122"/>
                <a:ea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endParaRPr>
          </a:p>
        </p:txBody>
      </p:sp>
      <p:cxnSp>
        <p:nvCxnSpPr>
          <p:cNvPr id="35" name="直接箭头连接符 34"/>
          <p:cNvCxnSpPr>
            <a:endCxn id="72" idx="2"/>
          </p:cNvCxnSpPr>
          <p:nvPr/>
        </p:nvCxnSpPr>
        <p:spPr>
          <a:xfrm flipH="1" flipV="1">
            <a:off x="6732917" y="3542648"/>
            <a:ext cx="668472" cy="4868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p:cNvCxnSpPr>
            <a:endCxn id="5" idx="2"/>
          </p:cNvCxnSpPr>
          <p:nvPr/>
        </p:nvCxnSpPr>
        <p:spPr>
          <a:xfrm rot="5400000" flipH="1" flipV="1">
            <a:off x="2200710" y="3588955"/>
            <a:ext cx="945664" cy="635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连接符: 肘形 39"/>
          <p:cNvCxnSpPr>
            <a:stCxn id="14" idx="1"/>
            <a:endCxn id="17" idx="1"/>
          </p:cNvCxnSpPr>
          <p:nvPr/>
        </p:nvCxnSpPr>
        <p:spPr>
          <a:xfrm rot="10800000">
            <a:off x="2310520" y="4158861"/>
            <a:ext cx="501036" cy="2278129"/>
          </a:xfrm>
          <a:prstGeom prst="bentConnector3">
            <a:avLst>
              <a:gd name="adj1" fmla="val 14562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7857180" y="4686982"/>
            <a:ext cx="1040670"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OCSP</a:t>
            </a:r>
            <a:r>
              <a:rPr lang="zh-CN" altLang="en-US" sz="1000" dirty="0">
                <a:latin typeface="微软雅黑" panose="020B0503020204020204" pitchFamily="34" charset="-122"/>
                <a:ea typeface="微软雅黑" panose="020B0503020204020204" pitchFamily="34" charset="-122"/>
              </a:rPr>
              <a:t>证书验证</a:t>
            </a:r>
            <a:endParaRPr lang="zh-CN" altLang="en-US" sz="10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7059535" y="3695168"/>
            <a:ext cx="1136850" cy="246221"/>
          </a:xfrm>
          <a:prstGeom prst="rect">
            <a:avLst/>
          </a:prstGeom>
          <a:noFill/>
        </p:spPr>
        <p:txBody>
          <a:bodyPr wrap="none" rtlCol="0">
            <a:spAutoFit/>
          </a:bodyPr>
          <a:lstStyle/>
          <a:p>
            <a:r>
              <a:rPr lang="zh-CN" altLang="en-US" sz="1000" dirty="0">
                <a:latin typeface="微软雅黑" panose="020B0503020204020204" pitchFamily="34" charset="-122"/>
                <a:ea typeface="微软雅黑" panose="020B0503020204020204" pitchFamily="34" charset="-122"/>
              </a:rPr>
              <a:t>证书申请</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还管理</a:t>
            </a:r>
            <a:endParaRPr lang="zh-CN" altLang="en-US" sz="1000" dirty="0">
              <a:latin typeface="微软雅黑" panose="020B0503020204020204" pitchFamily="34" charset="-122"/>
              <a:ea typeface="微软雅黑" panose="020B0503020204020204" pitchFamily="34" charset="-122"/>
            </a:endParaRPr>
          </a:p>
        </p:txBody>
      </p:sp>
      <p:sp>
        <p:nvSpPr>
          <p:cNvPr id="46" name="矩形: 圆角 45"/>
          <p:cNvSpPr/>
          <p:nvPr/>
        </p:nvSpPr>
        <p:spPr>
          <a:xfrm>
            <a:off x="4029798" y="376309"/>
            <a:ext cx="1760353" cy="532085"/>
          </a:xfrm>
          <a:prstGeom prst="roundRect">
            <a:avLst>
              <a:gd name="adj" fmla="val 69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000" dirty="0">
                <a:solidFill>
                  <a:schemeClr val="tx1"/>
                </a:solidFill>
                <a:latin typeface="微软雅黑" panose="020B0503020204020204" pitchFamily="34" charset="-122"/>
                <a:ea typeface="微软雅黑" panose="020B0503020204020204" pitchFamily="34" charset="-122"/>
              </a:rPr>
              <a:t>手机</a:t>
            </a:r>
            <a:r>
              <a:rPr lang="en-US" altLang="zh-CN" sz="1000" dirty="0">
                <a:solidFill>
                  <a:schemeClr val="tx1"/>
                </a:solidFill>
                <a:latin typeface="微软雅黑" panose="020B0503020204020204" pitchFamily="34" charset="-122"/>
                <a:ea typeface="微软雅黑" panose="020B0503020204020204" pitchFamily="34" charset="-122"/>
              </a:rPr>
              <a:t>App</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7" name="矩形: 圆角 46"/>
          <p:cNvSpPr/>
          <p:nvPr/>
        </p:nvSpPr>
        <p:spPr>
          <a:xfrm>
            <a:off x="2899228" y="1414949"/>
            <a:ext cx="4005268" cy="262436"/>
          </a:xfrm>
          <a:prstGeom prst="roundRect">
            <a:avLst/>
          </a:prstGeom>
          <a:solidFill>
            <a:srgbClr val="25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车联网云端网关</a:t>
            </a:r>
            <a:r>
              <a:rPr lang="en-US" altLang="zh-CN" sz="1000" dirty="0">
                <a:latin typeface="微软雅黑" panose="020B0503020204020204" pitchFamily="34" charset="-122"/>
                <a:ea typeface="微软雅黑" panose="020B0503020204020204" pitchFamily="34" charset="-122"/>
              </a:rPr>
              <a:t>(F5)</a:t>
            </a:r>
            <a:endParaRPr lang="zh-CN" altLang="en-US" sz="1000" dirty="0">
              <a:latin typeface="微软雅黑" panose="020B0503020204020204" pitchFamily="34" charset="-122"/>
              <a:ea typeface="微软雅黑" panose="020B0503020204020204" pitchFamily="34" charset="-122"/>
            </a:endParaRPr>
          </a:p>
        </p:txBody>
      </p:sp>
      <p:cxnSp>
        <p:nvCxnSpPr>
          <p:cNvPr id="52" name="连接符: 肘形 51"/>
          <p:cNvCxnSpPr>
            <a:stCxn id="61" idx="1"/>
            <a:endCxn id="66" idx="0"/>
          </p:cNvCxnSpPr>
          <p:nvPr/>
        </p:nvCxnSpPr>
        <p:spPr>
          <a:xfrm rot="10800000" flipV="1">
            <a:off x="3294491" y="728705"/>
            <a:ext cx="777822" cy="70974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2104884" y="911159"/>
            <a:ext cx="1040670"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OCSP</a:t>
            </a:r>
            <a:r>
              <a:rPr lang="zh-CN" altLang="en-US" sz="1000" dirty="0">
                <a:latin typeface="微软雅黑" panose="020B0503020204020204" pitchFamily="34" charset="-122"/>
                <a:ea typeface="微软雅黑" panose="020B0503020204020204" pitchFamily="34" charset="-122"/>
              </a:rPr>
              <a:t>证书验证</a:t>
            </a:r>
            <a:endParaRPr lang="zh-CN" altLang="en-US" sz="1000" dirty="0">
              <a:latin typeface="微软雅黑" panose="020B0503020204020204" pitchFamily="34" charset="-122"/>
              <a:ea typeface="微软雅黑" panose="020B0503020204020204" pitchFamily="34" charset="-122"/>
            </a:endParaRPr>
          </a:p>
        </p:txBody>
      </p:sp>
      <p:cxnSp>
        <p:nvCxnSpPr>
          <p:cNvPr id="55" name="直接箭头连接符 54"/>
          <p:cNvCxnSpPr>
            <a:stCxn id="46" idx="2"/>
            <a:endCxn id="47" idx="0"/>
          </p:cNvCxnSpPr>
          <p:nvPr/>
        </p:nvCxnSpPr>
        <p:spPr>
          <a:xfrm flipH="1">
            <a:off x="4901862" y="908394"/>
            <a:ext cx="8113" cy="5065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连接符: 肘形 58"/>
          <p:cNvCxnSpPr>
            <a:stCxn id="47" idx="1"/>
            <a:endCxn id="5" idx="0"/>
          </p:cNvCxnSpPr>
          <p:nvPr/>
        </p:nvCxnSpPr>
        <p:spPr>
          <a:xfrm rot="10800000" flipV="1">
            <a:off x="2676718" y="1546167"/>
            <a:ext cx="222511" cy="86277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1756667" y="1899000"/>
            <a:ext cx="1040670"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OCSP</a:t>
            </a:r>
            <a:r>
              <a:rPr lang="zh-CN" altLang="en-US" sz="1000" dirty="0">
                <a:latin typeface="微软雅黑" panose="020B0503020204020204" pitchFamily="34" charset="-122"/>
                <a:ea typeface="微软雅黑" panose="020B0503020204020204" pitchFamily="34" charset="-122"/>
              </a:rPr>
              <a:t>证书验证</a:t>
            </a:r>
            <a:endParaRPr lang="zh-CN" altLang="en-US" sz="1000" dirty="0">
              <a:latin typeface="微软雅黑" panose="020B0503020204020204" pitchFamily="34" charset="-122"/>
              <a:ea typeface="微软雅黑" panose="020B0503020204020204" pitchFamily="34" charset="-122"/>
            </a:endParaRPr>
          </a:p>
        </p:txBody>
      </p:sp>
      <p:sp>
        <p:nvSpPr>
          <p:cNvPr id="61" name="矩形: 圆角 60"/>
          <p:cNvSpPr/>
          <p:nvPr/>
        </p:nvSpPr>
        <p:spPr>
          <a:xfrm>
            <a:off x="4072313" y="615176"/>
            <a:ext cx="715821" cy="227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SDK</a:t>
            </a:r>
            <a:endParaRPr lang="zh-CN" altLang="en-US" sz="1000" dirty="0">
              <a:latin typeface="微软雅黑" panose="020B0503020204020204" pitchFamily="34" charset="-122"/>
              <a:ea typeface="微软雅黑" panose="020B0503020204020204" pitchFamily="34" charset="-122"/>
            </a:endParaRPr>
          </a:p>
        </p:txBody>
      </p:sp>
      <p:pic>
        <p:nvPicPr>
          <p:cNvPr id="66" name="图片 65"/>
          <p:cNvPicPr>
            <a:picLocks noChangeAspect="1"/>
          </p:cNvPicPr>
          <p:nvPr/>
        </p:nvPicPr>
        <p:blipFill>
          <a:blip r:embed="rId1"/>
          <a:stretch>
            <a:fillRect/>
          </a:stretch>
        </p:blipFill>
        <p:spPr>
          <a:xfrm>
            <a:off x="3191407" y="1438447"/>
            <a:ext cx="206168" cy="171807"/>
          </a:xfrm>
          <a:prstGeom prst="rect">
            <a:avLst/>
          </a:prstGeom>
        </p:spPr>
      </p:pic>
      <p:pic>
        <p:nvPicPr>
          <p:cNvPr id="67" name="图片 66"/>
          <p:cNvPicPr>
            <a:picLocks noChangeAspect="1"/>
          </p:cNvPicPr>
          <p:nvPr/>
        </p:nvPicPr>
        <p:blipFill>
          <a:blip r:embed="rId1"/>
          <a:stretch>
            <a:fillRect/>
          </a:stretch>
        </p:blipFill>
        <p:spPr>
          <a:xfrm>
            <a:off x="2780344" y="6130734"/>
            <a:ext cx="206168" cy="171807"/>
          </a:xfrm>
          <a:prstGeom prst="rect">
            <a:avLst/>
          </a:prstGeom>
        </p:spPr>
      </p:pic>
      <p:pic>
        <p:nvPicPr>
          <p:cNvPr id="68" name="图片 67"/>
          <p:cNvPicPr>
            <a:picLocks noChangeAspect="1"/>
          </p:cNvPicPr>
          <p:nvPr/>
        </p:nvPicPr>
        <p:blipFill>
          <a:blip r:embed="rId1"/>
          <a:stretch>
            <a:fillRect/>
          </a:stretch>
        </p:blipFill>
        <p:spPr>
          <a:xfrm>
            <a:off x="4858822" y="674685"/>
            <a:ext cx="206168" cy="171807"/>
          </a:xfrm>
          <a:prstGeom prst="rect">
            <a:avLst/>
          </a:prstGeom>
        </p:spPr>
      </p:pic>
      <p:pic>
        <p:nvPicPr>
          <p:cNvPr id="69" name="图片 68"/>
          <p:cNvPicPr>
            <a:picLocks noChangeAspect="1"/>
          </p:cNvPicPr>
          <p:nvPr/>
        </p:nvPicPr>
        <p:blipFill>
          <a:blip r:embed="rId1"/>
          <a:stretch>
            <a:fillRect/>
          </a:stretch>
        </p:blipFill>
        <p:spPr>
          <a:xfrm>
            <a:off x="5834668" y="6132520"/>
            <a:ext cx="206168" cy="171807"/>
          </a:xfrm>
          <a:prstGeom prst="rect">
            <a:avLst/>
          </a:prstGeom>
        </p:spPr>
      </p:pic>
      <p:pic>
        <p:nvPicPr>
          <p:cNvPr id="71" name="图片 70"/>
          <p:cNvPicPr>
            <a:picLocks noChangeAspect="1"/>
          </p:cNvPicPr>
          <p:nvPr/>
        </p:nvPicPr>
        <p:blipFill>
          <a:blip r:embed="rId1"/>
          <a:stretch>
            <a:fillRect/>
          </a:stretch>
        </p:blipFill>
        <p:spPr>
          <a:xfrm>
            <a:off x="5834668" y="4081578"/>
            <a:ext cx="206168" cy="171807"/>
          </a:xfrm>
          <a:prstGeom prst="rect">
            <a:avLst/>
          </a:prstGeom>
        </p:spPr>
      </p:pic>
      <p:sp>
        <p:nvSpPr>
          <p:cNvPr id="72" name="矩形: 圆角 71"/>
          <p:cNvSpPr/>
          <p:nvPr/>
        </p:nvSpPr>
        <p:spPr>
          <a:xfrm>
            <a:off x="6106467" y="3309387"/>
            <a:ext cx="1252899" cy="2332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车机接入网关</a:t>
            </a:r>
            <a:endParaRPr lang="zh-CN" altLang="en-US" sz="1000" dirty="0">
              <a:latin typeface="微软雅黑" panose="020B0503020204020204" pitchFamily="34" charset="-122"/>
              <a:ea typeface="微软雅黑" panose="020B0503020204020204" pitchFamily="34" charset="-122"/>
            </a:endParaRPr>
          </a:p>
        </p:txBody>
      </p:sp>
      <p:sp>
        <p:nvSpPr>
          <p:cNvPr id="73" name="矩形: 圆角 72"/>
          <p:cNvSpPr/>
          <p:nvPr/>
        </p:nvSpPr>
        <p:spPr>
          <a:xfrm>
            <a:off x="7401389" y="3307291"/>
            <a:ext cx="1142497" cy="2332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MQTT</a:t>
            </a:r>
            <a:r>
              <a:rPr lang="zh-CN" altLang="en-US" sz="1000" dirty="0">
                <a:latin typeface="微软雅黑" panose="020B0503020204020204" pitchFamily="34" charset="-122"/>
                <a:ea typeface="微软雅黑" panose="020B0503020204020204" pitchFamily="34" charset="-122"/>
              </a:rPr>
              <a:t>服务器</a:t>
            </a:r>
            <a:endParaRPr lang="zh-CN" altLang="en-US" sz="1000" dirty="0">
              <a:latin typeface="微软雅黑" panose="020B0503020204020204" pitchFamily="34" charset="-122"/>
              <a:ea typeface="微软雅黑" panose="020B0503020204020204" pitchFamily="34" charset="-122"/>
            </a:endParaRPr>
          </a:p>
        </p:txBody>
      </p:sp>
      <p:sp>
        <p:nvSpPr>
          <p:cNvPr id="74" name="矩形: 圆角 73"/>
          <p:cNvSpPr/>
          <p:nvPr/>
        </p:nvSpPr>
        <p:spPr>
          <a:xfrm>
            <a:off x="6117134" y="2181024"/>
            <a:ext cx="2426752" cy="243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手机</a:t>
            </a:r>
            <a:r>
              <a:rPr lang="en-US" altLang="zh-CN" sz="1000" dirty="0">
                <a:latin typeface="微软雅黑" panose="020B0503020204020204" pitchFamily="34" charset="-122"/>
                <a:ea typeface="微软雅黑" panose="020B0503020204020204" pitchFamily="34" charset="-122"/>
              </a:rPr>
              <a:t>App</a:t>
            </a:r>
            <a:r>
              <a:rPr lang="zh-CN" altLang="en-US" sz="1000" dirty="0">
                <a:latin typeface="微软雅黑" panose="020B0503020204020204" pitchFamily="34" charset="-122"/>
                <a:ea typeface="微软雅黑" panose="020B0503020204020204" pitchFamily="34" charset="-122"/>
              </a:rPr>
              <a:t>接入网关</a:t>
            </a:r>
            <a:endParaRPr lang="zh-CN" altLang="en-US" sz="1000" dirty="0">
              <a:latin typeface="微软雅黑" panose="020B0503020204020204" pitchFamily="34" charset="-122"/>
              <a:ea typeface="微软雅黑" panose="020B0503020204020204" pitchFamily="34" charset="-122"/>
            </a:endParaRPr>
          </a:p>
        </p:txBody>
      </p:sp>
      <p:cxnSp>
        <p:nvCxnSpPr>
          <p:cNvPr id="80" name="直接箭头连接符 79"/>
          <p:cNvCxnSpPr>
            <a:endCxn id="73" idx="2"/>
          </p:cNvCxnSpPr>
          <p:nvPr/>
        </p:nvCxnSpPr>
        <p:spPr>
          <a:xfrm flipV="1">
            <a:off x="7401389" y="3540552"/>
            <a:ext cx="571249" cy="48891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连接符: 肘形 85"/>
          <p:cNvCxnSpPr>
            <a:stCxn id="94" idx="3"/>
            <a:endCxn id="17" idx="3"/>
          </p:cNvCxnSpPr>
          <p:nvPr/>
        </p:nvCxnSpPr>
        <p:spPr>
          <a:xfrm flipV="1">
            <a:off x="7836529" y="4158860"/>
            <a:ext cx="252987" cy="2278129"/>
          </a:xfrm>
          <a:prstGeom prst="bentConnector3">
            <a:avLst>
              <a:gd name="adj1" fmla="val 19036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1545812" y="4686982"/>
            <a:ext cx="1040670"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OCSP</a:t>
            </a:r>
            <a:r>
              <a:rPr lang="zh-CN" altLang="en-US" sz="1000" dirty="0">
                <a:latin typeface="微软雅黑" panose="020B0503020204020204" pitchFamily="34" charset="-122"/>
                <a:ea typeface="微软雅黑" panose="020B0503020204020204" pitchFamily="34" charset="-122"/>
              </a:rPr>
              <a:t>证书验证</a:t>
            </a:r>
            <a:endParaRPr lang="zh-CN" altLang="en-US" sz="1000" dirty="0">
              <a:latin typeface="微软雅黑" panose="020B0503020204020204" pitchFamily="34" charset="-122"/>
              <a:ea typeface="微软雅黑" panose="020B0503020204020204" pitchFamily="34" charset="-122"/>
            </a:endParaRPr>
          </a:p>
        </p:txBody>
      </p:sp>
      <p:sp>
        <p:nvSpPr>
          <p:cNvPr id="90" name="云形 89"/>
          <p:cNvSpPr/>
          <p:nvPr/>
        </p:nvSpPr>
        <p:spPr>
          <a:xfrm>
            <a:off x="4643501" y="960466"/>
            <a:ext cx="467365" cy="181347"/>
          </a:xfrm>
          <a:prstGeom prst="cloud">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云形 90"/>
          <p:cNvSpPr/>
          <p:nvPr/>
        </p:nvSpPr>
        <p:spPr>
          <a:xfrm>
            <a:off x="1809637" y="4512016"/>
            <a:ext cx="467365" cy="181347"/>
          </a:xfrm>
          <a:prstGeom prst="cloud">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云形 91"/>
          <p:cNvSpPr/>
          <p:nvPr/>
        </p:nvSpPr>
        <p:spPr>
          <a:xfrm>
            <a:off x="3098648" y="956352"/>
            <a:ext cx="467365" cy="181347"/>
          </a:xfrm>
          <a:prstGeom prst="cloud">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9054688" y="4831884"/>
            <a:ext cx="2348720" cy="1661993"/>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SDK</a:t>
            </a:r>
            <a:r>
              <a:rPr lang="zh-CN" altLang="en-US" sz="1200" dirty="0">
                <a:latin typeface="微软雅黑" panose="020B0503020204020204" pitchFamily="34" charset="-122"/>
                <a:ea typeface="微软雅黑" panose="020B0503020204020204" pitchFamily="34" charset="-122"/>
              </a:rPr>
              <a:t>要求：</a:t>
            </a:r>
            <a:endParaRPr lang="en-US" altLang="zh-CN" sz="1200" dirty="0">
              <a:latin typeface="微软雅黑" panose="020B0503020204020204" pitchFamily="34" charset="-122"/>
              <a:ea typeface="微软雅黑" panose="020B0503020204020204" pitchFamily="34" charset="-122"/>
            </a:endParaRPr>
          </a:p>
          <a:p>
            <a:r>
              <a:rPr lang="en-US" altLang="zh-CN" dirty="0"/>
              <a:t>	</a:t>
            </a:r>
            <a:r>
              <a:rPr lang="zh-CN" altLang="en-US" sz="1000" dirty="0">
                <a:latin typeface="微软雅黑" panose="020B0503020204020204" pitchFamily="34" charset="-122"/>
                <a:ea typeface="微软雅黑" panose="020B0503020204020204" pitchFamily="34" charset="-122"/>
              </a:rPr>
              <a:t>非对称加密</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解密</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签名</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验签名</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对称加密</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解密</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证书合法性校验</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含</a:t>
            </a:r>
            <a:r>
              <a:rPr lang="en-US" altLang="zh-CN" sz="1000" dirty="0" err="1">
                <a:latin typeface="微软雅黑" panose="020B0503020204020204" pitchFamily="34" charset="-122"/>
                <a:ea typeface="微软雅黑" panose="020B0503020204020204" pitchFamily="34" charset="-122"/>
              </a:rPr>
              <a:t>ocsp</a:t>
            </a:r>
            <a:r>
              <a:rPr lang="en-US" altLang="zh-CN" sz="1000" dirty="0">
                <a:latin typeface="微软雅黑" panose="020B0503020204020204" pitchFamily="34" charset="-122"/>
                <a:ea typeface="微软雅黑" panose="020B0503020204020204" pitchFamily="34" charset="-122"/>
              </a:rPr>
              <a:t>)</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从证书提取公钥</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endParaRPr lang="en-US" altLang="zh-CN" sz="1000" dirty="0">
              <a:latin typeface="微软雅黑" panose="020B0503020204020204" pitchFamily="34" charset="-122"/>
              <a:ea typeface="微软雅黑" panose="020B0503020204020204" pitchFamily="34" charset="-122"/>
            </a:endParaRPr>
          </a:p>
          <a:p>
            <a:endParaRPr lang="en-US" altLang="zh-CN" sz="10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SDK </a:t>
            </a:r>
            <a:r>
              <a:rPr lang="zh-CN" altLang="en-US" sz="1200" dirty="0">
                <a:latin typeface="微软雅黑" panose="020B0503020204020204" pitchFamily="34" charset="-122"/>
                <a:ea typeface="微软雅黑" panose="020B0503020204020204" pitchFamily="34" charset="-122"/>
              </a:rPr>
              <a:t>语言要求：</a:t>
            </a:r>
            <a:endParaRPr lang="en-US" altLang="zh-CN" sz="12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c/</a:t>
            </a:r>
            <a:r>
              <a:rPr lang="en-US" altLang="zh-CN" sz="1000" dirty="0" err="1">
                <a:latin typeface="微软雅黑" panose="020B0503020204020204" pitchFamily="34" charset="-122"/>
                <a:ea typeface="微软雅黑" panose="020B0503020204020204" pitchFamily="34" charset="-122"/>
              </a:rPr>
              <a:t>c++</a:t>
            </a:r>
            <a:r>
              <a:rPr lang="en-US" altLang="zh-CN" sz="1000" dirty="0">
                <a:latin typeface="微软雅黑" panose="020B0503020204020204" pitchFamily="34" charset="-122"/>
                <a:ea typeface="微软雅黑" panose="020B0503020204020204" pitchFamily="34" charset="-122"/>
              </a:rPr>
              <a:t>/java/android/</a:t>
            </a:r>
            <a:r>
              <a:rPr lang="en-US" altLang="zh-CN" sz="1000" dirty="0" err="1">
                <a:latin typeface="微软雅黑" panose="020B0503020204020204" pitchFamily="34" charset="-122"/>
                <a:ea typeface="微软雅黑" panose="020B0503020204020204" pitchFamily="34" charset="-122"/>
              </a:rPr>
              <a:t>ios</a:t>
            </a:r>
            <a:r>
              <a:rPr lang="en-US" altLang="zh-CN" sz="1000" dirty="0">
                <a:latin typeface="微软雅黑" panose="020B0503020204020204" pitchFamily="34" charset="-122"/>
                <a:ea typeface="微软雅黑" panose="020B0503020204020204" pitchFamily="34" charset="-122"/>
              </a:rPr>
              <a:t>/…</a:t>
            </a:r>
            <a:endParaRPr lang="en-US" altLang="zh-CN" sz="1000"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9054688" y="1404007"/>
            <a:ext cx="2741999" cy="1015663"/>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链路层安全：</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国际加密算法</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TLS</a:t>
            </a:r>
            <a:r>
              <a:rPr lang="zh-CN" altLang="en-US" sz="1000" dirty="0">
                <a:latin typeface="微软雅黑" panose="020B0503020204020204" pitchFamily="34" charset="-122"/>
                <a:ea typeface="微软雅黑" panose="020B0503020204020204" pitchFamily="34" charset="-122"/>
              </a:rPr>
              <a:t>连接</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应用层安全：</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国密算法</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供应商提供</a:t>
            </a:r>
            <a:r>
              <a:rPr lang="en-US" altLang="zh-CN" sz="1000" dirty="0">
                <a:latin typeface="微软雅黑" panose="020B0503020204020204" pitchFamily="34" charset="-122"/>
                <a:ea typeface="微软雅黑" panose="020B0503020204020204" pitchFamily="34" charset="-122"/>
              </a:rPr>
              <a:t>SDK, </a:t>
            </a:r>
            <a:r>
              <a:rPr lang="zh-CN" altLang="en-US" sz="1000" dirty="0">
                <a:latin typeface="微软雅黑" panose="020B0503020204020204" pitchFamily="34" charset="-122"/>
                <a:ea typeface="微软雅黑" panose="020B0503020204020204" pitchFamily="34" charset="-122"/>
              </a:rPr>
              <a:t>二次加密应用数据</a:t>
            </a:r>
            <a:endParaRPr lang="en-US" altLang="zh-CN" sz="1000" dirty="0">
              <a:latin typeface="微软雅黑" panose="020B0503020204020204" pitchFamily="34" charset="-122"/>
              <a:ea typeface="微软雅黑" panose="020B0503020204020204" pitchFamily="34" charset="-122"/>
            </a:endParaRPr>
          </a:p>
        </p:txBody>
      </p:sp>
      <p:cxnSp>
        <p:nvCxnSpPr>
          <p:cNvPr id="24" name="连接符: 肘形 23"/>
          <p:cNvCxnSpPr>
            <a:stCxn id="97" idx="0"/>
            <a:endCxn id="17" idx="2"/>
          </p:cNvCxnSpPr>
          <p:nvPr/>
        </p:nvCxnSpPr>
        <p:spPr>
          <a:xfrm rot="16200000" flipV="1">
            <a:off x="5765632" y="3722639"/>
            <a:ext cx="1392853" cy="252408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p:cNvCxnSpPr>
            <a:stCxn id="22" idx="0"/>
            <a:endCxn id="17" idx="2"/>
          </p:cNvCxnSpPr>
          <p:nvPr/>
        </p:nvCxnSpPr>
        <p:spPr>
          <a:xfrm rot="5400000" flipH="1" flipV="1">
            <a:off x="4257678" y="4738765"/>
            <a:ext cx="1392853" cy="49182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圆角 30"/>
          <p:cNvSpPr/>
          <p:nvPr/>
        </p:nvSpPr>
        <p:spPr>
          <a:xfrm>
            <a:off x="3476499" y="5607738"/>
            <a:ext cx="666045" cy="52299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latin typeface="微软雅黑" panose="020B0503020204020204" pitchFamily="34" charset="-122"/>
                <a:ea typeface="微软雅黑" panose="020B0503020204020204" pitchFamily="34" charset="-122"/>
              </a:rPr>
              <a:t>TBox</a:t>
            </a:r>
            <a:r>
              <a:rPr lang="zh-CN" altLang="en-US" sz="1000" dirty="0">
                <a:latin typeface="微软雅黑" panose="020B0503020204020204" pitchFamily="34" charset="-122"/>
                <a:ea typeface="微软雅黑" panose="020B0503020204020204" pitchFamily="34" charset="-122"/>
              </a:rPr>
              <a:t>应用</a:t>
            </a:r>
            <a:endParaRPr lang="zh-CN" altLang="en-US" sz="1000" dirty="0">
              <a:latin typeface="微软雅黑" panose="020B0503020204020204" pitchFamily="34" charset="-122"/>
              <a:ea typeface="微软雅黑" panose="020B0503020204020204" pitchFamily="34" charset="-122"/>
            </a:endParaRPr>
          </a:p>
        </p:txBody>
      </p:sp>
      <p:cxnSp>
        <p:nvCxnSpPr>
          <p:cNvPr id="50" name="直接箭头连接符 49"/>
          <p:cNvCxnSpPr>
            <a:stCxn id="31" idx="1"/>
            <a:endCxn id="21" idx="3"/>
          </p:cNvCxnSpPr>
          <p:nvPr/>
        </p:nvCxnSpPr>
        <p:spPr>
          <a:xfrm flipH="1" flipV="1">
            <a:off x="3197851" y="5863946"/>
            <a:ext cx="278648" cy="52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1" idx="3"/>
            <a:endCxn id="22" idx="1"/>
          </p:cNvCxnSpPr>
          <p:nvPr/>
        </p:nvCxnSpPr>
        <p:spPr>
          <a:xfrm flipV="1">
            <a:off x="4142544" y="5863946"/>
            <a:ext cx="250802" cy="52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31" idx="2"/>
            <a:endCxn id="14" idx="0"/>
          </p:cNvCxnSpPr>
          <p:nvPr/>
        </p:nvCxnSpPr>
        <p:spPr>
          <a:xfrm>
            <a:off x="3809522" y="6130734"/>
            <a:ext cx="6567" cy="212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圆角 93"/>
          <p:cNvSpPr/>
          <p:nvPr/>
        </p:nvSpPr>
        <p:spPr>
          <a:xfrm>
            <a:off x="5827464" y="6343114"/>
            <a:ext cx="2009065" cy="187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SDK</a:t>
            </a:r>
            <a:endParaRPr lang="zh-CN" altLang="en-US" sz="1000" dirty="0">
              <a:latin typeface="微软雅黑" panose="020B0503020204020204" pitchFamily="34" charset="-122"/>
              <a:ea typeface="微软雅黑" panose="020B0503020204020204" pitchFamily="34" charset="-122"/>
            </a:endParaRPr>
          </a:p>
        </p:txBody>
      </p:sp>
      <p:sp>
        <p:nvSpPr>
          <p:cNvPr id="96" name="矩形: 圆角 95"/>
          <p:cNvSpPr/>
          <p:nvPr/>
        </p:nvSpPr>
        <p:spPr>
          <a:xfrm>
            <a:off x="5616512" y="5681105"/>
            <a:ext cx="597247" cy="3656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MQTT Client</a:t>
            </a:r>
            <a:endParaRPr lang="zh-CN" altLang="en-US" sz="1000" dirty="0">
              <a:latin typeface="微软雅黑" panose="020B0503020204020204" pitchFamily="34" charset="-122"/>
              <a:ea typeface="微软雅黑" panose="020B0503020204020204" pitchFamily="34" charset="-122"/>
            </a:endParaRPr>
          </a:p>
        </p:txBody>
      </p:sp>
      <p:sp>
        <p:nvSpPr>
          <p:cNvPr id="97" name="矩形: 圆角 96"/>
          <p:cNvSpPr/>
          <p:nvPr/>
        </p:nvSpPr>
        <p:spPr>
          <a:xfrm>
            <a:off x="7409254" y="5681105"/>
            <a:ext cx="629688" cy="3656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HTTP Client</a:t>
            </a:r>
            <a:endParaRPr lang="zh-CN" altLang="en-US" sz="1000" dirty="0">
              <a:latin typeface="微软雅黑" panose="020B0503020204020204" pitchFamily="34" charset="-122"/>
              <a:ea typeface="微软雅黑" panose="020B0503020204020204" pitchFamily="34" charset="-122"/>
            </a:endParaRPr>
          </a:p>
        </p:txBody>
      </p:sp>
      <p:sp>
        <p:nvSpPr>
          <p:cNvPr id="98" name="矩形: 圆角 97"/>
          <p:cNvSpPr/>
          <p:nvPr/>
        </p:nvSpPr>
        <p:spPr>
          <a:xfrm>
            <a:off x="6492407" y="5607738"/>
            <a:ext cx="666045" cy="52299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车机应用</a:t>
            </a:r>
            <a:endParaRPr lang="zh-CN" altLang="en-US" sz="10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8996886" y="2331392"/>
            <a:ext cx="3149347" cy="2523768"/>
          </a:xfrm>
          <a:prstGeom prst="rect">
            <a:avLst/>
          </a:prstGeom>
          <a:noFill/>
        </p:spPr>
        <p:txBody>
          <a:bodyPr wrap="square">
            <a:spAutoFit/>
          </a:bodyPr>
          <a:lstStyle/>
          <a:p>
            <a:endParaRPr lang="en-US" altLang="zh-CN" sz="18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客户端软件：</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MQTT</a:t>
            </a:r>
            <a:r>
              <a:rPr lang="zh-CN" altLang="en-US" sz="1000" dirty="0">
                <a:latin typeface="微软雅黑" panose="020B0503020204020204" pitchFamily="34" charset="-122"/>
                <a:ea typeface="微软雅黑" panose="020B0503020204020204" pitchFamily="34" charset="-122"/>
              </a:rPr>
              <a:t>服务器：</a:t>
            </a:r>
            <a:r>
              <a:rPr lang="en-US" altLang="zh-CN" sz="1000" dirty="0" err="1">
                <a:latin typeface="微软雅黑" panose="020B0503020204020204" pitchFamily="34" charset="-122"/>
                <a:ea typeface="微软雅黑" panose="020B0503020204020204" pitchFamily="34" charset="-122"/>
              </a:rPr>
              <a:t>emqtt</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en-US" altLang="zh-CN" sz="1000" dirty="0" err="1">
                <a:latin typeface="微软雅黑" panose="020B0503020204020204" pitchFamily="34" charset="-122"/>
                <a:ea typeface="微软雅黑" panose="020B0503020204020204" pitchFamily="34" charset="-122"/>
              </a:rPr>
              <a:t>Mqtt</a:t>
            </a:r>
            <a:r>
              <a:rPr lang="zh-CN" altLang="en-US" sz="1000" dirty="0">
                <a:latin typeface="微软雅黑" panose="020B0503020204020204" pitchFamily="34" charset="-122"/>
                <a:ea typeface="微软雅黑" panose="020B0503020204020204" pitchFamily="34" charset="-122"/>
              </a:rPr>
              <a:t>客户端：  </a:t>
            </a:r>
            <a:r>
              <a:rPr lang="en-US" altLang="zh-CN" sz="1000" dirty="0">
                <a:latin typeface="微软雅黑" panose="020B0503020204020204" pitchFamily="34" charset="-122"/>
                <a:ea typeface="微软雅黑" panose="020B0503020204020204" pitchFamily="34" charset="-122"/>
              </a:rPr>
              <a:t>java/c/</a:t>
            </a:r>
            <a:r>
              <a:rPr lang="en-US" altLang="zh-CN" sz="1000" dirty="0" err="1">
                <a:latin typeface="微软雅黑" panose="020B0503020204020204" pitchFamily="34" charset="-122"/>
                <a:ea typeface="微软雅黑" panose="020B0503020204020204" pitchFamily="34" charset="-122"/>
              </a:rPr>
              <a:t>c++</a:t>
            </a:r>
            <a:r>
              <a:rPr lang="zh-CN" altLang="en-US" sz="1000" dirty="0">
                <a:latin typeface="微软雅黑" panose="020B0503020204020204" pitchFamily="34" charset="-122"/>
                <a:ea typeface="微软雅黑" panose="020B0503020204020204" pitchFamily="34" charset="-122"/>
              </a:rPr>
              <a:t> </a:t>
            </a:r>
            <a:r>
              <a:rPr lang="en-US" altLang="zh-CN" sz="1000" dirty="0" err="1">
                <a:latin typeface="微软雅黑" panose="020B0503020204020204" pitchFamily="34" charset="-122"/>
                <a:ea typeface="微软雅黑" panose="020B0503020204020204" pitchFamily="34" charset="-122"/>
              </a:rPr>
              <a:t>mqtt</a:t>
            </a:r>
            <a:r>
              <a:rPr lang="zh-CN" altLang="en-US" sz="1000" dirty="0">
                <a:latin typeface="微软雅黑" panose="020B0503020204020204" pitchFamily="34" charset="-122"/>
                <a:ea typeface="微软雅黑" panose="020B0503020204020204" pitchFamily="34" charset="-122"/>
              </a:rPr>
              <a:t>客户端</a:t>
            </a:r>
            <a:endParaRPr lang="en-US" altLang="zh-CN" sz="1000" dirty="0">
              <a:latin typeface="微软雅黑" panose="020B0503020204020204" pitchFamily="34" charset="-122"/>
              <a:ea typeface="微软雅黑" panose="020B0503020204020204" pitchFamily="34" charset="-122"/>
            </a:endParaRPr>
          </a:p>
          <a:p>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基于</a:t>
            </a:r>
            <a:r>
              <a:rPr lang="en-US" altLang="zh-CN" sz="1000" dirty="0" err="1">
                <a:latin typeface="微软雅黑" panose="020B0503020204020204" pitchFamily="34" charset="-122"/>
                <a:ea typeface="微软雅黑" panose="020B0503020204020204" pitchFamily="34" charset="-122"/>
              </a:rPr>
              <a:t>mqtt</a:t>
            </a:r>
            <a:r>
              <a:rPr lang="zh-CN" altLang="en-US" sz="1000" dirty="0">
                <a:latin typeface="微软雅黑" panose="020B0503020204020204" pitchFamily="34" charset="-122"/>
                <a:ea typeface="微软雅黑" panose="020B0503020204020204" pitchFamily="34" charset="-122"/>
              </a:rPr>
              <a:t>的应用：</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en-US" altLang="zh-CN" sz="1000" dirty="0" err="1">
                <a:latin typeface="微软雅黑" panose="020B0503020204020204" pitchFamily="34" charset="-122"/>
                <a:ea typeface="微软雅黑" panose="020B0503020204020204" pitchFamily="34" charset="-122"/>
              </a:rPr>
              <a:t>Tbox</a:t>
            </a:r>
            <a:r>
              <a:rPr lang="zh-CN" altLang="en-US" sz="1000" dirty="0">
                <a:latin typeface="微软雅黑" panose="020B0503020204020204" pitchFamily="34" charset="-122"/>
                <a:ea typeface="微软雅黑" panose="020B0503020204020204" pitchFamily="34" charset="-122"/>
              </a:rPr>
              <a:t>终端通过</a:t>
            </a:r>
            <a:r>
              <a:rPr lang="en-US" altLang="zh-CN" sz="1000" dirty="0" err="1">
                <a:latin typeface="微软雅黑" panose="020B0503020204020204" pitchFamily="34" charset="-122"/>
                <a:ea typeface="微软雅黑" panose="020B0503020204020204" pitchFamily="34" charset="-122"/>
              </a:rPr>
              <a:t>mqtt</a:t>
            </a:r>
            <a:r>
              <a:rPr lang="zh-CN" altLang="en-US" sz="1000" dirty="0">
                <a:latin typeface="微软雅黑" panose="020B0503020204020204" pitchFamily="34" charset="-122"/>
                <a:ea typeface="微软雅黑" panose="020B0503020204020204" pitchFamily="34" charset="-122"/>
              </a:rPr>
              <a:t>建立同云端的</a:t>
            </a:r>
            <a:r>
              <a:rPr lang="en-US" altLang="zh-CN" sz="1000" dirty="0">
                <a:latin typeface="微软雅黑" panose="020B0503020204020204" pitchFamily="34" charset="-122"/>
                <a:ea typeface="微软雅黑" panose="020B0503020204020204" pitchFamily="34" charset="-122"/>
              </a:rPr>
              <a:t>TLS</a:t>
            </a:r>
            <a:r>
              <a:rPr lang="zh-CN" altLang="en-US" sz="1000" dirty="0">
                <a:latin typeface="微软雅黑" panose="020B0503020204020204" pitchFamily="34" charset="-122"/>
                <a:ea typeface="微软雅黑" panose="020B0503020204020204" pitchFamily="34" charset="-122"/>
              </a:rPr>
              <a:t>连接</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应用程序调用</a:t>
            </a:r>
            <a:r>
              <a:rPr lang="en-US" altLang="zh-CN" sz="1000" dirty="0" err="1">
                <a:latin typeface="微软雅黑" panose="020B0503020204020204" pitchFamily="34" charset="-122"/>
                <a:ea typeface="微软雅黑" panose="020B0503020204020204" pitchFamily="34" charset="-122"/>
              </a:rPr>
              <a:t>mqtt</a:t>
            </a:r>
            <a:r>
              <a:rPr lang="zh-CN" altLang="en-US" sz="1000" dirty="0">
                <a:latin typeface="微软雅黑" panose="020B0503020204020204" pitchFamily="34" charset="-122"/>
                <a:ea typeface="微软雅黑" panose="020B0503020204020204" pitchFamily="34" charset="-122"/>
              </a:rPr>
              <a:t>客户端接口发送业务数据</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涉及数据的发送和接受</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发送频率</a:t>
            </a:r>
            <a:r>
              <a:rPr lang="en-US" altLang="zh-CN" sz="1000" dirty="0">
                <a:latin typeface="微软雅黑" panose="020B0503020204020204" pitchFamily="34" charset="-122"/>
                <a:ea typeface="微软雅黑" panose="020B0503020204020204" pitchFamily="34" charset="-122"/>
              </a:rPr>
              <a:t>1</a:t>
            </a:r>
            <a:r>
              <a:rPr lang="zh-CN" altLang="en-US" sz="1000" dirty="0">
                <a:latin typeface="微软雅黑" panose="020B0503020204020204" pitchFamily="34" charset="-122"/>
                <a:ea typeface="微软雅黑" panose="020B0503020204020204" pitchFamily="34" charset="-122"/>
              </a:rPr>
              <a:t>秒</a:t>
            </a:r>
            <a:r>
              <a:rPr lang="en-US" altLang="zh-CN" sz="1000" dirty="0">
                <a:latin typeface="微软雅黑" panose="020B0503020204020204" pitchFamily="34" charset="-122"/>
                <a:ea typeface="微软雅黑" panose="020B0503020204020204" pitchFamily="34" charset="-122"/>
              </a:rPr>
              <a:t>1</a:t>
            </a:r>
            <a:r>
              <a:rPr lang="zh-CN" altLang="en-US" sz="1000" dirty="0">
                <a:latin typeface="微软雅黑" panose="020B0503020204020204" pitchFamily="34" charset="-122"/>
                <a:ea typeface="微软雅黑" panose="020B0503020204020204" pitchFamily="34" charset="-122"/>
              </a:rPr>
              <a:t>条，或更高</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数据包大小：</a:t>
            </a:r>
            <a:r>
              <a:rPr lang="en-US" altLang="zh-CN" sz="1000" dirty="0">
                <a:latin typeface="微软雅黑" panose="020B0503020204020204" pitchFamily="34" charset="-122"/>
                <a:ea typeface="微软雅黑" panose="020B0503020204020204" pitchFamily="34" charset="-122"/>
              </a:rPr>
              <a:t>1-10k</a:t>
            </a:r>
            <a:r>
              <a:rPr lang="zh-CN" altLang="en-US" sz="1000" dirty="0">
                <a:latin typeface="微软雅黑" panose="020B0503020204020204" pitchFamily="34" charset="-122"/>
                <a:ea typeface="微软雅黑" panose="020B0503020204020204" pitchFamily="34" charset="-122"/>
              </a:rPr>
              <a:t> 左右</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基于</a:t>
            </a:r>
            <a:r>
              <a:rPr lang="en-US" altLang="zh-CN" sz="1000" dirty="0" err="1">
                <a:latin typeface="微软雅黑" panose="020B0503020204020204" pitchFamily="34" charset="-122"/>
                <a:ea typeface="微软雅黑" panose="020B0503020204020204" pitchFamily="34" charset="-122"/>
              </a:rPr>
              <a:t>api</a:t>
            </a:r>
            <a:r>
              <a:rPr lang="zh-CN" altLang="en-US" sz="1000" dirty="0">
                <a:latin typeface="微软雅黑" panose="020B0503020204020204" pitchFamily="34" charset="-122"/>
                <a:ea typeface="微软雅黑" panose="020B0503020204020204" pitchFamily="34" charset="-122"/>
              </a:rPr>
              <a:t>接口的应用</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应用程序建立</a:t>
            </a:r>
            <a:r>
              <a:rPr lang="en-US" altLang="zh-CN" sz="1000" dirty="0">
                <a:latin typeface="微软雅黑" panose="020B0503020204020204" pitchFamily="34" charset="-122"/>
                <a:ea typeface="微软雅黑" panose="020B0503020204020204" pitchFamily="34" charset="-122"/>
              </a:rPr>
              <a:t>https</a:t>
            </a:r>
            <a:r>
              <a:rPr lang="zh-CN" altLang="en-US" sz="1000" dirty="0">
                <a:latin typeface="微软雅黑" panose="020B0503020204020204" pitchFamily="34" charset="-122"/>
                <a:ea typeface="微软雅黑" panose="020B0503020204020204" pitchFamily="34" charset="-122"/>
              </a:rPr>
              <a:t>双向连接</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应用程序访问后台接口</a:t>
            </a:r>
            <a:r>
              <a:rPr lang="en-US" altLang="zh-CN" sz="1000" dirty="0" err="1">
                <a:latin typeface="微软雅黑" panose="020B0503020204020204" pitchFamily="34" charset="-122"/>
                <a:ea typeface="微软雅黑" panose="020B0503020204020204" pitchFamily="34" charset="-122"/>
              </a:rPr>
              <a:t>api</a:t>
            </a:r>
            <a:endParaRPr lang="en-US" altLang="zh-CN" sz="1000" dirty="0">
              <a:latin typeface="微软雅黑" panose="020B0503020204020204" pitchFamily="34" charset="-122"/>
              <a:ea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rPr>
              <a:t>            </a:t>
            </a:r>
            <a:endParaRPr lang="en-US" altLang="zh-CN" sz="1000" dirty="0">
              <a:latin typeface="微软雅黑" panose="020B0503020204020204" pitchFamily="34" charset="-122"/>
              <a:ea typeface="微软雅黑" panose="020B0503020204020204" pitchFamily="34" charset="-122"/>
            </a:endParaRPr>
          </a:p>
        </p:txBody>
      </p:sp>
      <p:sp>
        <p:nvSpPr>
          <p:cNvPr id="103" name="矩形: 圆角 102"/>
          <p:cNvSpPr/>
          <p:nvPr/>
        </p:nvSpPr>
        <p:spPr>
          <a:xfrm>
            <a:off x="3584623" y="2253876"/>
            <a:ext cx="240951" cy="1070942"/>
          </a:xfrm>
          <a:prstGeom prst="roundRect">
            <a:avLst/>
          </a:prstGeom>
          <a:solidFill>
            <a:srgbClr val="252525"/>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000" dirty="0">
                <a:latin typeface="微软雅黑" panose="020B0503020204020204" pitchFamily="34" charset="-122"/>
                <a:ea typeface="微软雅黑" panose="020B0503020204020204" pitchFamily="34" charset="-122"/>
              </a:rPr>
              <a:t>PKI</a:t>
            </a:r>
            <a:r>
              <a:rPr lang="zh-CN" altLang="en-US" sz="1000" dirty="0">
                <a:latin typeface="微软雅黑" panose="020B0503020204020204" pitchFamily="34" charset="-122"/>
                <a:ea typeface="微软雅黑" panose="020B0503020204020204" pitchFamily="34" charset="-122"/>
              </a:rPr>
              <a:t>网关</a:t>
            </a:r>
            <a:endParaRPr lang="zh-CN" altLang="en-US" sz="1000" dirty="0">
              <a:latin typeface="微软雅黑" panose="020B0503020204020204" pitchFamily="34" charset="-122"/>
              <a:ea typeface="微软雅黑" panose="020B0503020204020204" pitchFamily="34" charset="-122"/>
            </a:endParaRPr>
          </a:p>
        </p:txBody>
      </p:sp>
      <p:sp>
        <p:nvSpPr>
          <p:cNvPr id="108" name="文本框 107"/>
          <p:cNvSpPr txBox="1"/>
          <p:nvPr/>
        </p:nvSpPr>
        <p:spPr>
          <a:xfrm>
            <a:off x="5099491" y="942033"/>
            <a:ext cx="768159"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https/TLS</a:t>
            </a:r>
            <a:endParaRPr lang="zh-CN" altLang="en-US" sz="1000" dirty="0">
              <a:latin typeface="微软雅黑" panose="020B0503020204020204" pitchFamily="34" charset="-122"/>
              <a:ea typeface="微软雅黑" panose="020B0503020204020204" pitchFamily="34" charset="-122"/>
            </a:endParaRPr>
          </a:p>
        </p:txBody>
      </p:sp>
      <p:sp>
        <p:nvSpPr>
          <p:cNvPr id="109" name="文本框 108"/>
          <p:cNvSpPr txBox="1"/>
          <p:nvPr/>
        </p:nvSpPr>
        <p:spPr>
          <a:xfrm>
            <a:off x="3048168" y="4749654"/>
            <a:ext cx="768159"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https/TLS</a:t>
            </a:r>
            <a:endParaRPr lang="zh-CN" altLang="en-US" sz="1000" dirty="0">
              <a:latin typeface="微软雅黑" panose="020B0503020204020204" pitchFamily="34" charset="-122"/>
              <a:ea typeface="微软雅黑" panose="020B0503020204020204" pitchFamily="34" charset="-122"/>
            </a:endParaRPr>
          </a:p>
        </p:txBody>
      </p:sp>
      <p:sp>
        <p:nvSpPr>
          <p:cNvPr id="177" name="文本框 176"/>
          <p:cNvSpPr txBox="1"/>
          <p:nvPr/>
        </p:nvSpPr>
        <p:spPr>
          <a:xfrm>
            <a:off x="2267636" y="3432396"/>
            <a:ext cx="1040670"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OCSP</a:t>
            </a:r>
            <a:r>
              <a:rPr lang="zh-CN" altLang="en-US" sz="1000" dirty="0">
                <a:latin typeface="微软雅黑" panose="020B0503020204020204" pitchFamily="34" charset="-122"/>
                <a:ea typeface="微软雅黑" panose="020B0503020204020204" pitchFamily="34" charset="-122"/>
              </a:rPr>
              <a:t>证书验证</a:t>
            </a:r>
            <a:endParaRPr lang="zh-CN" altLang="en-US" sz="1000" dirty="0">
              <a:latin typeface="微软雅黑" panose="020B0503020204020204" pitchFamily="34" charset="-122"/>
              <a:ea typeface="微软雅黑" panose="020B0503020204020204" pitchFamily="34" charset="-122"/>
            </a:endParaRPr>
          </a:p>
        </p:txBody>
      </p:sp>
      <p:cxnSp>
        <p:nvCxnSpPr>
          <p:cNvPr id="179" name="连接符: 肘形 178"/>
          <p:cNvCxnSpPr>
            <a:stCxn id="47" idx="3"/>
            <a:endCxn id="74" idx="0"/>
          </p:cNvCxnSpPr>
          <p:nvPr/>
        </p:nvCxnSpPr>
        <p:spPr>
          <a:xfrm>
            <a:off x="6904496" y="1546167"/>
            <a:ext cx="426014" cy="634857"/>
          </a:xfrm>
          <a:prstGeom prst="bentConnector2">
            <a:avLst/>
          </a:prstGeom>
          <a:ln w="12700">
            <a:solidFill>
              <a:srgbClr val="252525"/>
            </a:solidFill>
            <a:tailEnd type="triangle"/>
          </a:ln>
        </p:spPr>
        <p:style>
          <a:lnRef idx="1">
            <a:schemeClr val="accent1"/>
          </a:lnRef>
          <a:fillRef idx="0">
            <a:schemeClr val="accent1"/>
          </a:fillRef>
          <a:effectRef idx="0">
            <a:schemeClr val="accent1"/>
          </a:effectRef>
          <a:fontRef idx="minor">
            <a:schemeClr val="tx1"/>
          </a:fontRef>
        </p:style>
      </p:cxnSp>
      <p:sp>
        <p:nvSpPr>
          <p:cNvPr id="89" name="云形 88"/>
          <p:cNvSpPr/>
          <p:nvPr/>
        </p:nvSpPr>
        <p:spPr>
          <a:xfrm>
            <a:off x="4982639" y="4512016"/>
            <a:ext cx="467365" cy="181347"/>
          </a:xfrm>
          <a:prstGeom prst="cloud">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云形 74"/>
          <p:cNvSpPr/>
          <p:nvPr/>
        </p:nvSpPr>
        <p:spPr>
          <a:xfrm>
            <a:off x="8073051" y="4512016"/>
            <a:ext cx="467365" cy="181347"/>
          </a:xfrm>
          <a:prstGeom prst="cloud">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微软雅黑" panose="020B0503020204020204" pitchFamily="34" charset="-122"/>
                <a:sym typeface="+mn-ea"/>
              </a:rPr>
              <a:t>PK</a:t>
            </a:r>
            <a:r>
              <a:rPr lang="zh-CN" altLang="en-US">
                <a:latin typeface="微软雅黑" panose="020B0503020204020204" pitchFamily="34" charset="-122"/>
                <a:sym typeface="+mn-ea"/>
              </a:rPr>
              <a:t>平台建设方案与要求</a:t>
            </a:r>
            <a:endParaRPr lang="zh-CN" altLang="en-US" dirty="0"/>
          </a:p>
        </p:txBody>
      </p:sp>
      <p:sp>
        <p:nvSpPr>
          <p:cNvPr id="6" name="文本框 5"/>
          <p:cNvSpPr txBox="1"/>
          <p:nvPr/>
        </p:nvSpPr>
        <p:spPr>
          <a:xfrm>
            <a:off x="362918" y="1597189"/>
            <a:ext cx="4756683" cy="4892675"/>
          </a:xfrm>
          <a:prstGeom prst="rect">
            <a:avLst/>
          </a:prstGeom>
          <a:noFill/>
        </p:spPr>
        <p:txBody>
          <a:bodyPr wrap="square" rtlCol="0">
            <a:spAutoFit/>
          </a:bodyPr>
          <a:lstStyle/>
          <a:p>
            <a:pPr marL="342900" indent="-342900">
              <a:buAutoNum type="arabicPeriod"/>
            </a:pPr>
            <a:r>
              <a:rPr lang="zh-CN" altLang="en-US" sz="1200" dirty="0">
                <a:latin typeface="微软雅黑" panose="020B0503020204020204" pitchFamily="34" charset="-122"/>
                <a:ea typeface="微软雅黑" panose="020B0503020204020204" pitchFamily="34" charset="-122"/>
              </a:rPr>
              <a:t>技术规划</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采用旁路方案，</a:t>
            </a:r>
            <a:r>
              <a:rPr lang="en-US" altLang="zh-CN" sz="1200" dirty="0">
                <a:latin typeface="微软雅黑" panose="020B0503020204020204" pitchFamily="34" charset="-122"/>
                <a:ea typeface="微软雅黑" panose="020B0503020204020204" pitchFamily="34" charset="-122"/>
              </a:rPr>
              <a:t>PKI</a:t>
            </a:r>
            <a:r>
              <a:rPr lang="zh-CN" altLang="en-US" sz="1200" dirty="0">
                <a:latin typeface="微软雅黑" panose="020B0503020204020204" pitchFamily="34" charset="-122"/>
                <a:ea typeface="微软雅黑" panose="020B0503020204020204" pitchFamily="34" charset="-122"/>
              </a:rPr>
              <a:t>平台不介入车联网平台业务</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车辆终端通过车联网平台网关接入</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支持国密算法</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提供</a:t>
            </a:r>
            <a:r>
              <a:rPr lang="en-US" altLang="zh-CN" sz="1200" dirty="0">
                <a:latin typeface="微软雅黑" panose="020B0503020204020204" pitchFamily="34" charset="-122"/>
                <a:ea typeface="微软雅黑" panose="020B0503020204020204" pitchFamily="34" charset="-122"/>
              </a:rPr>
              <a:t>OCSP</a:t>
            </a:r>
            <a:r>
              <a:rPr lang="zh-CN" altLang="en-US" sz="1200" dirty="0">
                <a:latin typeface="微软雅黑" panose="020B0503020204020204" pitchFamily="34" charset="-122"/>
                <a:ea typeface="微软雅黑" panose="020B0503020204020204" pitchFamily="34" charset="-122"/>
              </a:rPr>
              <a:t>服务</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支持未来观致已量产的汽车能直接切换到本平台</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链路层采用标准的国际算法</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应用层有选择性的采用国密算法</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自建集团根，签发车联网平台二级根</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支持</a:t>
            </a:r>
            <a:r>
              <a:rPr lang="en-US" altLang="zh-CN" sz="1200" dirty="0">
                <a:latin typeface="微软雅黑" panose="020B0503020204020204" pitchFamily="34" charset="-122"/>
                <a:ea typeface="微软雅黑" panose="020B0503020204020204" pitchFamily="34" charset="-122"/>
              </a:rPr>
              <a:t>ECC, RSA</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SM2</a:t>
            </a:r>
            <a:r>
              <a:rPr lang="zh-CN" altLang="en-US" sz="1200" dirty="0">
                <a:latin typeface="微软雅黑" panose="020B0503020204020204" pitchFamily="34" charset="-122"/>
                <a:ea typeface="微软雅黑" panose="020B0503020204020204" pitchFamily="34" charset="-122"/>
              </a:rPr>
              <a:t>等多种算法证书的发放</a:t>
            </a:r>
            <a:endParaRPr lang="zh-CN" altLang="en-US" sz="1200" dirty="0">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latin typeface="微软雅黑" panose="020B0503020204020204" pitchFamily="34" charset="-122"/>
                <a:ea typeface="微软雅黑" panose="020B0503020204020204" pitchFamily="34" charset="-122"/>
              </a:rPr>
              <a:t>服务端证书种类</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链路层证书（</a:t>
            </a:r>
            <a:r>
              <a:rPr lang="en-US" altLang="zh-CN" sz="1200" dirty="0" err="1">
                <a:latin typeface="微软雅黑" panose="020B0503020204020204" pitchFamily="34" charset="-122"/>
                <a:ea typeface="微软雅黑" panose="020B0503020204020204" pitchFamily="34" charset="-122"/>
              </a:rPr>
              <a:t>mqtt</a:t>
            </a:r>
            <a:r>
              <a:rPr lang="zh-CN" altLang="en-US" sz="1200" dirty="0">
                <a:latin typeface="微软雅黑" panose="020B0503020204020204" pitchFamily="34" charset="-122"/>
                <a:ea typeface="微软雅黑" panose="020B0503020204020204" pitchFamily="34" charset="-122"/>
              </a:rPr>
              <a:t>连接， </a:t>
            </a:r>
            <a:r>
              <a:rPr lang="en-US" altLang="zh-CN" sz="1200" dirty="0">
                <a:latin typeface="微软雅黑" panose="020B0503020204020204" pitchFamily="34" charset="-122"/>
                <a:ea typeface="微软雅黑" panose="020B0503020204020204" pitchFamily="34" charset="-122"/>
              </a:rPr>
              <a:t>https</a:t>
            </a:r>
            <a:r>
              <a:rPr lang="zh-CN" altLang="en-US" sz="1200" dirty="0">
                <a:latin typeface="微软雅黑" panose="020B0503020204020204" pitchFamily="34" charset="-122"/>
                <a:ea typeface="微软雅黑" panose="020B0503020204020204" pitchFamily="34" charset="-122"/>
              </a:rPr>
              <a:t>连接）</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en-US" altLang="zh-CN" sz="1200" dirty="0">
                <a:latin typeface="微软雅黑" panose="020B0503020204020204" pitchFamily="34" charset="-122"/>
                <a:ea typeface="微软雅黑" panose="020B0503020204020204" pitchFamily="34" charset="-122"/>
              </a:rPr>
              <a:t>OTA</a:t>
            </a:r>
            <a:r>
              <a:rPr lang="zh-CN" altLang="en-US" sz="1200" dirty="0">
                <a:latin typeface="微软雅黑" panose="020B0503020204020204" pitchFamily="34" charset="-122"/>
                <a:ea typeface="微软雅黑" panose="020B0503020204020204" pitchFamily="34" charset="-122"/>
              </a:rPr>
              <a:t>服务应用证书和私钥</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蓝牙钥匙应用证书和私钥</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latin typeface="微软雅黑" panose="020B0503020204020204" pitchFamily="34" charset="-122"/>
                <a:ea typeface="微软雅黑" panose="020B0503020204020204" pitchFamily="34" charset="-122"/>
              </a:rPr>
              <a:t>服务端证书的应用方式</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en-US" altLang="zh-CN" sz="1200" dirty="0">
                <a:latin typeface="微软雅黑" panose="020B0503020204020204" pitchFamily="34" charset="-122"/>
                <a:ea typeface="微软雅黑" panose="020B0503020204020204" pitchFamily="34" charset="-122"/>
              </a:rPr>
              <a:t>TLS</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https</a:t>
            </a:r>
            <a:r>
              <a:rPr lang="zh-CN" altLang="en-US" sz="1200" dirty="0">
                <a:latin typeface="微软雅黑" panose="020B0503020204020204" pitchFamily="34" charset="-122"/>
                <a:ea typeface="微软雅黑" panose="020B0503020204020204" pitchFamily="34" charset="-122"/>
              </a:rPr>
              <a:t>等通讯链路的建立，双向认证模式</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服务端需要对下发消息进行签名</a:t>
            </a:r>
            <a:endParaRPr lang="en-US" altLang="zh-CN" sz="1200" dirty="0">
              <a:latin typeface="微软雅黑" panose="020B0503020204020204" pitchFamily="34" charset="-122"/>
              <a:ea typeface="微软雅黑" panose="020B0503020204020204" pitchFamily="34" charset="-122"/>
            </a:endParaRPr>
          </a:p>
          <a:p>
            <a:pPr marL="1257300" lvl="2" indent="-342900">
              <a:buAutoNum type="arabicPeriod"/>
            </a:pPr>
            <a:r>
              <a:rPr lang="zh-CN" altLang="en-US" sz="1200" dirty="0">
                <a:latin typeface="微软雅黑" panose="020B0503020204020204" pitchFamily="34" charset="-122"/>
                <a:ea typeface="微软雅黑" panose="020B0503020204020204" pitchFamily="34" charset="-122"/>
              </a:rPr>
              <a:t>通过</a:t>
            </a:r>
            <a:r>
              <a:rPr lang="en-US" altLang="zh-CN" sz="1200" dirty="0" err="1">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接口实现私钥签名</a:t>
            </a:r>
            <a:endParaRPr lang="en-US" altLang="zh-CN"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服务端需要对接受到的数据进行签名验证</a:t>
            </a:r>
            <a:endParaRPr lang="en-US" altLang="zh-CN" sz="1200" dirty="0">
              <a:latin typeface="微软雅黑" panose="020B0503020204020204" pitchFamily="34" charset="-122"/>
              <a:ea typeface="微软雅黑" panose="020B0503020204020204" pitchFamily="34" charset="-122"/>
            </a:endParaRPr>
          </a:p>
          <a:p>
            <a:pPr marL="1257300" lvl="2" indent="-342900">
              <a:buAutoNum type="arabicPeriod"/>
            </a:pPr>
            <a:r>
              <a:rPr lang="zh-CN" altLang="en-US" sz="1200" dirty="0">
                <a:latin typeface="微软雅黑" panose="020B0503020204020204" pitchFamily="34" charset="-122"/>
                <a:ea typeface="微软雅黑" panose="020B0503020204020204" pitchFamily="34" charset="-122"/>
              </a:rPr>
              <a:t>服务端获取数据上传对象的公钥</a:t>
            </a:r>
            <a:endParaRPr lang="en-US" altLang="zh-CN" sz="1200" dirty="0">
              <a:latin typeface="微软雅黑" panose="020B0503020204020204" pitchFamily="34" charset="-122"/>
              <a:ea typeface="微软雅黑" panose="020B0503020204020204" pitchFamily="34" charset="-122"/>
            </a:endParaRPr>
          </a:p>
          <a:p>
            <a:pPr marL="1257300" lvl="2" indent="-342900">
              <a:buAutoNum type="arabicPeriod"/>
            </a:pPr>
            <a:r>
              <a:rPr lang="zh-CN" altLang="en-US" sz="1200" dirty="0">
                <a:latin typeface="微软雅黑" panose="020B0503020204020204" pitchFamily="34" charset="-122"/>
                <a:ea typeface="微软雅黑" panose="020B0503020204020204" pitchFamily="34" charset="-122"/>
              </a:rPr>
              <a:t>验证公钥的合法性</a:t>
            </a:r>
            <a:endParaRPr lang="en-US" altLang="zh-CN" sz="1200" dirty="0">
              <a:latin typeface="微软雅黑" panose="020B0503020204020204" pitchFamily="34" charset="-122"/>
              <a:ea typeface="微软雅黑" panose="020B0503020204020204" pitchFamily="34" charset="-122"/>
            </a:endParaRPr>
          </a:p>
          <a:p>
            <a:pPr marL="1257300" lvl="2" indent="-342900">
              <a:buAutoNum type="arabicPeriod"/>
            </a:pPr>
            <a:r>
              <a:rPr lang="zh-CN" altLang="en-US" sz="1200" dirty="0">
                <a:latin typeface="微软雅黑" panose="020B0503020204020204" pitchFamily="34" charset="-122"/>
                <a:ea typeface="微软雅黑" panose="020B0503020204020204" pitchFamily="34" charset="-122"/>
              </a:rPr>
              <a:t>采用公钥验证签名</a:t>
            </a:r>
            <a:endParaRPr lang="en-US" altLang="zh-CN" sz="1200" dirty="0">
              <a:latin typeface="微软雅黑" panose="020B0503020204020204" pitchFamily="34" charset="-122"/>
              <a:ea typeface="微软雅黑" panose="020B0503020204020204" pitchFamily="34" charset="-122"/>
            </a:endParaRPr>
          </a:p>
          <a:p>
            <a:pPr marL="800100" lvl="1" indent="-342900">
              <a:buFontTx/>
              <a:buAutoNum type="arabicPeriod"/>
            </a:pPr>
            <a:r>
              <a:rPr lang="zh-CN" altLang="en-US" sz="1200" dirty="0">
                <a:latin typeface="微软雅黑" panose="020B0503020204020204" pitchFamily="34" charset="-122"/>
                <a:ea typeface="微软雅黑" panose="020B0503020204020204" pitchFamily="34" charset="-122"/>
              </a:rPr>
              <a:t>服务端需要对接受到的数据进行解密</a:t>
            </a:r>
            <a:endParaRPr lang="en-US" altLang="zh-CN" sz="1200" dirty="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200" dirty="0">
                <a:latin typeface="微软雅黑" panose="020B0503020204020204" pitchFamily="34" charset="-122"/>
                <a:ea typeface="微软雅黑" panose="020B0503020204020204" pitchFamily="34" charset="-122"/>
              </a:rPr>
              <a:t>服务端采用自身的私钥解密数据</a:t>
            </a:r>
            <a:endParaRPr lang="zh-CN" altLang="en-US" sz="1200" dirty="0">
              <a:latin typeface="微软雅黑" panose="020B0503020204020204" pitchFamily="34" charset="-122"/>
              <a:ea typeface="微软雅黑" panose="020B0503020204020204" pitchFamily="34" charset="-122"/>
            </a:endParaRPr>
          </a:p>
          <a:p>
            <a:pPr marL="1257300" lvl="2" indent="-342900">
              <a:buFontTx/>
              <a:buAutoNum type="arabicPeriod"/>
            </a:pPr>
            <a:endParaRPr lang="en-US" altLang="zh-CN" sz="1200" dirty="0">
              <a:latin typeface="微软雅黑" panose="020B0503020204020204" pitchFamily="34" charset="-122"/>
              <a:ea typeface="微软雅黑" panose="020B0503020204020204" pitchFamily="34" charset="-122"/>
            </a:endParaRPr>
          </a:p>
        </p:txBody>
      </p:sp>
      <p:sp>
        <p:nvSpPr>
          <p:cNvPr id="8" name="矩形: 圆角 7"/>
          <p:cNvSpPr/>
          <p:nvPr/>
        </p:nvSpPr>
        <p:spPr>
          <a:xfrm>
            <a:off x="9115425" y="2934970"/>
            <a:ext cx="969010" cy="269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集团根</a:t>
            </a:r>
            <a:endParaRPr lang="zh-CN" altLang="en-US" sz="1000" dirty="0">
              <a:latin typeface="微软雅黑" panose="020B0503020204020204" pitchFamily="34" charset="-122"/>
              <a:ea typeface="微软雅黑" panose="020B0503020204020204" pitchFamily="34" charset="-122"/>
            </a:endParaRPr>
          </a:p>
        </p:txBody>
      </p:sp>
      <p:sp>
        <p:nvSpPr>
          <p:cNvPr id="9" name="矩形: 圆角 8"/>
          <p:cNvSpPr/>
          <p:nvPr/>
        </p:nvSpPr>
        <p:spPr>
          <a:xfrm>
            <a:off x="8232140" y="3697605"/>
            <a:ext cx="969010" cy="269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车联网平台</a:t>
            </a:r>
            <a:endParaRPr lang="zh-CN" altLang="en-US" sz="1000" dirty="0">
              <a:latin typeface="微软雅黑" panose="020B0503020204020204" pitchFamily="34" charset="-122"/>
              <a:ea typeface="微软雅黑" panose="020B0503020204020204" pitchFamily="34" charset="-122"/>
            </a:endParaRPr>
          </a:p>
        </p:txBody>
      </p:sp>
      <p:sp>
        <p:nvSpPr>
          <p:cNvPr id="10" name="矩形: 圆角 9"/>
          <p:cNvSpPr/>
          <p:nvPr/>
        </p:nvSpPr>
        <p:spPr>
          <a:xfrm>
            <a:off x="9013825" y="4514215"/>
            <a:ext cx="969010" cy="269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GX16</a:t>
            </a:r>
            <a:r>
              <a:rPr lang="zh-CN" altLang="en-US" sz="1000" dirty="0">
                <a:latin typeface="微软雅黑" panose="020B0503020204020204" pitchFamily="34" charset="-122"/>
                <a:ea typeface="微软雅黑" panose="020B0503020204020204" pitchFamily="34" charset="-122"/>
              </a:rPr>
              <a:t>车辆</a:t>
            </a:r>
            <a:endParaRPr lang="zh-CN" altLang="en-US" sz="1000" dirty="0">
              <a:latin typeface="微软雅黑" panose="020B0503020204020204" pitchFamily="34" charset="-122"/>
              <a:ea typeface="微软雅黑" panose="020B0503020204020204" pitchFamily="34" charset="-122"/>
            </a:endParaRPr>
          </a:p>
        </p:txBody>
      </p:sp>
      <p:cxnSp>
        <p:nvCxnSpPr>
          <p:cNvPr id="19" name="连接符: 肘形 18"/>
          <p:cNvCxnSpPr>
            <a:stCxn id="9" idx="0"/>
            <a:endCxn id="8" idx="2"/>
          </p:cNvCxnSpPr>
          <p:nvPr/>
        </p:nvCxnSpPr>
        <p:spPr>
          <a:xfrm rot="16200000">
            <a:off x="8911908" y="3009583"/>
            <a:ext cx="492760" cy="883285"/>
          </a:xfrm>
          <a:prstGeom prst="bentConnector3">
            <a:avLst>
              <a:gd name="adj1" fmla="val 500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圆角 26"/>
          <p:cNvSpPr/>
          <p:nvPr/>
        </p:nvSpPr>
        <p:spPr>
          <a:xfrm>
            <a:off x="10231120" y="3697605"/>
            <a:ext cx="969010" cy="269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其他系统</a:t>
            </a:r>
            <a:endParaRPr lang="zh-CN" altLang="en-US" sz="1000" dirty="0">
              <a:latin typeface="微软雅黑" panose="020B0503020204020204" pitchFamily="34" charset="-122"/>
              <a:ea typeface="微软雅黑" panose="020B0503020204020204" pitchFamily="34" charset="-122"/>
            </a:endParaRPr>
          </a:p>
        </p:txBody>
      </p:sp>
      <p:cxnSp>
        <p:nvCxnSpPr>
          <p:cNvPr id="29" name="连接符: 肘形 28"/>
          <p:cNvCxnSpPr>
            <a:stCxn id="27" idx="0"/>
            <a:endCxn id="8" idx="2"/>
          </p:cNvCxnSpPr>
          <p:nvPr/>
        </p:nvCxnSpPr>
        <p:spPr>
          <a:xfrm rot="16200000" flipV="1">
            <a:off x="9911398" y="2893378"/>
            <a:ext cx="492760" cy="1115695"/>
          </a:xfrm>
          <a:prstGeom prst="bentConnector3">
            <a:avLst>
              <a:gd name="adj1" fmla="val 500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占位符 13"/>
          <p:cNvSpPr>
            <a:spLocks noGrp="1"/>
          </p:cNvSpPr>
          <p:nvPr>
            <p:ph type="body" sz="quarter" idx="11"/>
          </p:nvPr>
        </p:nvSpPr>
        <p:spPr/>
        <p:txBody>
          <a:bodyPr/>
          <a:lstStyle/>
          <a:p>
            <a:r>
              <a:rPr lang="zh-CN" altLang="en-US" dirty="0"/>
              <a:t>技术需求</a:t>
            </a:r>
            <a:endParaRPr lang="zh-CN" altLang="en-US" dirty="0"/>
          </a:p>
        </p:txBody>
      </p:sp>
      <p:sp>
        <p:nvSpPr>
          <p:cNvPr id="3" name="矩形: 圆角 9"/>
          <p:cNvSpPr/>
          <p:nvPr/>
        </p:nvSpPr>
        <p:spPr>
          <a:xfrm>
            <a:off x="5826125" y="4514215"/>
            <a:ext cx="969010" cy="269875"/>
          </a:xfrm>
          <a:prstGeom prst="round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观致车辆</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 name="矩形: 圆角 9"/>
          <p:cNvSpPr/>
          <p:nvPr/>
        </p:nvSpPr>
        <p:spPr>
          <a:xfrm>
            <a:off x="5826125" y="3697605"/>
            <a:ext cx="969010" cy="269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观致根</a:t>
            </a:r>
            <a:endParaRPr lang="zh-CN" altLang="en-US" sz="1000" dirty="0">
              <a:latin typeface="微软雅黑" panose="020B0503020204020204" pitchFamily="34" charset="-122"/>
              <a:ea typeface="微软雅黑" panose="020B0503020204020204" pitchFamily="34" charset="-122"/>
            </a:endParaRPr>
          </a:p>
        </p:txBody>
      </p:sp>
      <p:cxnSp>
        <p:nvCxnSpPr>
          <p:cNvPr id="5" name="直接箭头连接符 4"/>
          <p:cNvCxnSpPr>
            <a:stCxn id="3" idx="0"/>
            <a:endCxn id="4" idx="2"/>
          </p:cNvCxnSpPr>
          <p:nvPr/>
        </p:nvCxnSpPr>
        <p:spPr>
          <a:xfrm flipV="1">
            <a:off x="6310630" y="3967480"/>
            <a:ext cx="0" cy="546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圆角 9"/>
          <p:cNvSpPr/>
          <p:nvPr/>
        </p:nvSpPr>
        <p:spPr>
          <a:xfrm>
            <a:off x="7559040" y="4514215"/>
            <a:ext cx="969010" cy="269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观致车辆</a:t>
            </a:r>
            <a:endParaRPr lang="zh-CN" altLang="en-US" sz="1000" dirty="0">
              <a:latin typeface="微软雅黑" panose="020B0503020204020204" pitchFamily="34" charset="-122"/>
              <a:ea typeface="微软雅黑" panose="020B0503020204020204" pitchFamily="34" charset="-122"/>
            </a:endParaRPr>
          </a:p>
        </p:txBody>
      </p:sp>
      <p:cxnSp>
        <p:nvCxnSpPr>
          <p:cNvPr id="11" name="直接箭头连接符 10"/>
          <p:cNvCxnSpPr>
            <a:stCxn id="3" idx="3"/>
            <a:endCxn id="7" idx="1"/>
          </p:cNvCxnSpPr>
          <p:nvPr/>
        </p:nvCxnSpPr>
        <p:spPr>
          <a:xfrm>
            <a:off x="6795135" y="4649470"/>
            <a:ext cx="7639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10" idx="0"/>
            <a:endCxn id="9" idx="2"/>
          </p:cNvCxnSpPr>
          <p:nvPr/>
        </p:nvCxnSpPr>
        <p:spPr>
          <a:xfrm rot="16200000" flipV="1">
            <a:off x="8834120" y="3850005"/>
            <a:ext cx="546735" cy="781685"/>
          </a:xfrm>
          <a:prstGeom prst="bentConnector3">
            <a:avLst>
              <a:gd name="adj1" fmla="val 4994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7" idx="0"/>
            <a:endCxn id="9" idx="2"/>
          </p:cNvCxnSpPr>
          <p:nvPr/>
        </p:nvCxnSpPr>
        <p:spPr>
          <a:xfrm rot="16200000">
            <a:off x="8106728" y="3904298"/>
            <a:ext cx="546735" cy="673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微软雅黑" panose="020B0503020204020204" pitchFamily="34" charset="-122"/>
                <a:sym typeface="+mn-ea"/>
              </a:rPr>
              <a:t>PK</a:t>
            </a:r>
            <a:r>
              <a:rPr lang="zh-CN" altLang="en-US">
                <a:latin typeface="微软雅黑" panose="020B0503020204020204" pitchFamily="34" charset="-122"/>
                <a:sym typeface="+mn-ea"/>
              </a:rPr>
              <a:t>平台建设方案与要求</a:t>
            </a:r>
            <a:endParaRPr lang="zh-CN" altLang="en-US" dirty="0"/>
          </a:p>
        </p:txBody>
      </p:sp>
      <p:sp>
        <p:nvSpPr>
          <p:cNvPr id="6" name="文本框 5"/>
          <p:cNvSpPr txBox="1"/>
          <p:nvPr/>
        </p:nvSpPr>
        <p:spPr>
          <a:xfrm>
            <a:off x="363220" y="1597025"/>
            <a:ext cx="6425565" cy="3784600"/>
          </a:xfrm>
          <a:prstGeom prst="rect">
            <a:avLst/>
          </a:prstGeom>
          <a:noFill/>
        </p:spPr>
        <p:txBody>
          <a:bodyPr wrap="square" rtlCol="0">
            <a:spAutoFit/>
          </a:bodyPr>
          <a:lstStyle/>
          <a:p>
            <a:pPr marL="342900" indent="-342900">
              <a:buFont typeface="+mj-lt"/>
              <a:buAutoNum type="arabicPeriod" startAt="4"/>
            </a:pPr>
            <a:r>
              <a:rPr lang="zh-CN" altLang="en-US" sz="1200" dirty="0">
                <a:latin typeface="微软雅黑" panose="020B0503020204020204" pitchFamily="34" charset="-122"/>
                <a:ea typeface="微软雅黑" panose="020B0503020204020204" pitchFamily="34" charset="-122"/>
              </a:rPr>
              <a:t>容量要求</a:t>
            </a:r>
            <a:endParaRPr lang="zh-CN" altLang="en-US"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支持</a:t>
            </a:r>
            <a:r>
              <a:rPr lang="en-US" altLang="zh-CN" sz="1200" dirty="0">
                <a:latin typeface="微软雅黑" panose="020B0503020204020204" pitchFamily="34" charset="-122"/>
                <a:ea typeface="微软雅黑" panose="020B0503020204020204" pitchFamily="34" charset="-122"/>
              </a:rPr>
              <a:t>10w</a:t>
            </a:r>
            <a:r>
              <a:rPr lang="zh-CN" altLang="en-US" sz="1200" dirty="0">
                <a:latin typeface="微软雅黑" panose="020B0503020204020204" pitchFamily="34" charset="-122"/>
                <a:ea typeface="微软雅黑" panose="020B0503020204020204" pitchFamily="34" charset="-122"/>
              </a:rPr>
              <a:t>辆车辆证书的发放 </a:t>
            </a:r>
            <a:r>
              <a:rPr lang="en-US" altLang="zh-CN" sz="1200" dirty="0">
                <a:latin typeface="微软雅黑" panose="020B0503020204020204" pitchFamily="34" charset="-122"/>
                <a:ea typeface="微软雅黑" panose="020B0503020204020204" pitchFamily="34" charset="-122"/>
              </a:rPr>
              <a:t>&amp; </a:t>
            </a:r>
            <a:r>
              <a:rPr lang="zh-CN" altLang="en-US" sz="1200" dirty="0">
                <a:latin typeface="微软雅黑" panose="020B0503020204020204" pitchFamily="34" charset="-122"/>
                <a:ea typeface="微软雅黑" panose="020B0503020204020204" pitchFamily="34" charset="-122"/>
              </a:rPr>
              <a:t>在线</a:t>
            </a:r>
            <a:r>
              <a:rPr lang="en-US" altLang="zh-CN" sz="1200" dirty="0">
                <a:latin typeface="微软雅黑" panose="020B0503020204020204" pitchFamily="34" charset="-122"/>
                <a:ea typeface="微软雅黑" panose="020B0503020204020204" pitchFamily="34" charset="-122"/>
              </a:rPr>
              <a:t>ocsp</a:t>
            </a:r>
            <a:r>
              <a:rPr lang="zh-CN" altLang="en-US" sz="1200" dirty="0">
                <a:latin typeface="微软雅黑" panose="020B0503020204020204" pitchFamily="34" charset="-122"/>
                <a:ea typeface="微软雅黑" panose="020B0503020204020204" pitchFamily="34" charset="-122"/>
              </a:rPr>
              <a:t>验证</a:t>
            </a:r>
            <a:endParaRPr lang="zh-CN" altLang="en-US" sz="1200" dirty="0">
              <a:latin typeface="微软雅黑" panose="020B0503020204020204" pitchFamily="34" charset="-122"/>
              <a:ea typeface="微软雅黑" panose="020B0503020204020204" pitchFamily="34" charset="-122"/>
            </a:endParaRPr>
          </a:p>
          <a:p>
            <a:pPr marL="1257300" lvl="2" indent="-342900">
              <a:buAutoNum type="arabicPeriod"/>
            </a:pPr>
            <a:r>
              <a:rPr lang="en-US" altLang="zh-CN" sz="1200" dirty="0">
                <a:latin typeface="微软雅黑" panose="020B0503020204020204" pitchFamily="34" charset="-122"/>
                <a:ea typeface="微软雅黑" panose="020B0503020204020204" pitchFamily="34" charset="-122"/>
              </a:rPr>
              <a:t>tbox</a:t>
            </a:r>
            <a:r>
              <a:rPr lang="zh-CN" altLang="en-US" sz="1200" dirty="0">
                <a:latin typeface="微软雅黑" panose="020B0503020204020204" pitchFamily="34" charset="-122"/>
                <a:ea typeface="微软雅黑" panose="020B0503020204020204" pitchFamily="34" charset="-122"/>
              </a:rPr>
              <a:t>证书</a:t>
            </a:r>
            <a:endParaRPr lang="zh-CN" altLang="en-US" sz="1200" dirty="0">
              <a:latin typeface="微软雅黑" panose="020B0503020204020204" pitchFamily="34" charset="-122"/>
              <a:ea typeface="微软雅黑" panose="020B0503020204020204" pitchFamily="34" charset="-122"/>
            </a:endParaRPr>
          </a:p>
          <a:p>
            <a:pPr marL="1257300" lvl="2" indent="-342900">
              <a:buAutoNum type="arabicPeriod"/>
            </a:pPr>
            <a:r>
              <a:rPr lang="zh-CN" altLang="en-US" sz="1200" dirty="0">
                <a:latin typeface="微软雅黑" panose="020B0503020204020204" pitchFamily="34" charset="-122"/>
                <a:ea typeface="微软雅黑" panose="020B0503020204020204" pitchFamily="34" charset="-122"/>
              </a:rPr>
              <a:t>车机证书</a:t>
            </a:r>
            <a:endParaRPr lang="zh-CN" altLang="en-US" sz="1200" dirty="0">
              <a:latin typeface="微软雅黑" panose="020B0503020204020204" pitchFamily="34" charset="-122"/>
              <a:ea typeface="微软雅黑" panose="020B0503020204020204" pitchFamily="34" charset="-122"/>
            </a:endParaRPr>
          </a:p>
          <a:p>
            <a:pPr marL="1257300" lvl="2" indent="-342900">
              <a:buAutoNum type="arabicPeriod"/>
            </a:pPr>
            <a:r>
              <a:rPr lang="en-US" altLang="zh-CN" sz="1200" dirty="0">
                <a:latin typeface="微软雅黑" panose="020B0503020204020204" pitchFamily="34" charset="-122"/>
                <a:ea typeface="微软雅黑" panose="020B0503020204020204" pitchFamily="34" charset="-122"/>
              </a:rPr>
              <a:t>peps</a:t>
            </a:r>
            <a:r>
              <a:rPr lang="zh-CN" altLang="en-US" sz="1200" dirty="0">
                <a:latin typeface="微软雅黑" panose="020B0503020204020204" pitchFamily="34" charset="-122"/>
                <a:ea typeface="微软雅黑" panose="020B0503020204020204" pitchFamily="34" charset="-122"/>
              </a:rPr>
              <a:t>证书</a:t>
            </a:r>
            <a:endParaRPr lang="zh-CN" altLang="en-US" sz="1200" dirty="0">
              <a:latin typeface="微软雅黑" panose="020B0503020204020204" pitchFamily="34" charset="-122"/>
              <a:ea typeface="微软雅黑" panose="020B0503020204020204" pitchFamily="34" charset="-122"/>
            </a:endParaRPr>
          </a:p>
          <a:p>
            <a:pPr marL="1257300" lvl="2" indent="-342900">
              <a:buAutoNum type="arabicPeriod"/>
            </a:pPr>
            <a:r>
              <a:rPr lang="zh-CN" altLang="en-US" sz="1200" dirty="0">
                <a:latin typeface="微软雅黑" panose="020B0503020204020204" pitchFamily="34" charset="-122"/>
                <a:ea typeface="微软雅黑" panose="020B0503020204020204" pitchFamily="34" charset="-122"/>
              </a:rPr>
              <a:t>自动驾驶证书</a:t>
            </a:r>
            <a:endParaRPr lang="zh-CN" altLang="en-US" sz="1200" dirty="0">
              <a:latin typeface="微软雅黑" panose="020B0503020204020204" pitchFamily="34" charset="-122"/>
              <a:ea typeface="微软雅黑" panose="020B0503020204020204" pitchFamily="34" charset="-122"/>
            </a:endParaRPr>
          </a:p>
          <a:p>
            <a:pPr marL="1257300" lvl="2" indent="-342900">
              <a:buAutoNum type="arabicPeriod"/>
            </a:pPr>
            <a:r>
              <a:rPr lang="zh-CN" altLang="en-US" sz="1200" dirty="0">
                <a:latin typeface="微软雅黑" panose="020B0503020204020204" pitchFamily="34" charset="-122"/>
                <a:ea typeface="微软雅黑" panose="020B0503020204020204" pitchFamily="34" charset="-122"/>
              </a:rPr>
              <a:t>用户证书</a:t>
            </a:r>
            <a:endParaRPr lang="zh-CN" altLang="en-US" sz="12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200" dirty="0">
                <a:latin typeface="微软雅黑" panose="020B0503020204020204" pitchFamily="34" charset="-122"/>
                <a:ea typeface="微软雅黑" panose="020B0503020204020204" pitchFamily="34" charset="-122"/>
              </a:rPr>
              <a:t>支持</a:t>
            </a:r>
            <a:r>
              <a:rPr lang="en-US" altLang="zh-CN" sz="1200" dirty="0">
                <a:latin typeface="微软雅黑" panose="020B0503020204020204" pitchFamily="34" charset="-122"/>
                <a:ea typeface="微软雅黑" panose="020B0503020204020204" pitchFamily="34" charset="-122"/>
              </a:rPr>
              <a:t>30w</a:t>
            </a:r>
            <a:r>
              <a:rPr lang="zh-CN" altLang="en-US" sz="1200" dirty="0">
                <a:latin typeface="微软雅黑" panose="020B0503020204020204" pitchFamily="34" charset="-122"/>
                <a:ea typeface="微软雅黑" panose="020B0503020204020204" pitchFamily="34" charset="-122"/>
              </a:rPr>
              <a:t>手机用户</a:t>
            </a:r>
            <a:r>
              <a:rPr lang="en-US" altLang="zh-CN" sz="1200" dirty="0">
                <a:latin typeface="微软雅黑" panose="020B0503020204020204" pitchFamily="34" charset="-122"/>
                <a:ea typeface="微软雅黑" panose="020B0503020204020204" pitchFamily="34" charset="-122"/>
              </a:rPr>
              <a:t>app</a:t>
            </a:r>
            <a:r>
              <a:rPr lang="zh-CN" altLang="en-US" sz="1200" dirty="0">
                <a:latin typeface="微软雅黑" panose="020B0503020204020204" pitchFamily="34" charset="-122"/>
                <a:ea typeface="微软雅黑" panose="020B0503020204020204" pitchFamily="34" charset="-122"/>
              </a:rPr>
              <a:t>证书的发放 </a:t>
            </a:r>
            <a:r>
              <a:rPr lang="en-US" altLang="zh-CN" sz="1200" dirty="0">
                <a:latin typeface="微软雅黑" panose="020B0503020204020204" pitchFamily="34" charset="-122"/>
                <a:ea typeface="微软雅黑" panose="020B0503020204020204" pitchFamily="34" charset="-122"/>
              </a:rPr>
              <a:t>&amp; </a:t>
            </a:r>
            <a:r>
              <a:rPr lang="zh-CN" altLang="en-US" sz="1200" dirty="0">
                <a:latin typeface="微软雅黑" panose="020B0503020204020204" pitchFamily="34" charset="-122"/>
                <a:ea typeface="微软雅黑" panose="020B0503020204020204" pitchFamily="34" charset="-122"/>
              </a:rPr>
              <a:t>在线</a:t>
            </a:r>
            <a:r>
              <a:rPr lang="en-US" altLang="zh-CN" sz="1200" dirty="0">
                <a:latin typeface="微软雅黑" panose="020B0503020204020204" pitchFamily="34" charset="-122"/>
                <a:ea typeface="微软雅黑" panose="020B0503020204020204" pitchFamily="34" charset="-122"/>
              </a:rPr>
              <a:t>ocsp</a:t>
            </a:r>
            <a:r>
              <a:rPr lang="zh-CN" altLang="en-US" sz="1200" dirty="0">
                <a:latin typeface="微软雅黑" panose="020B0503020204020204" pitchFamily="34" charset="-122"/>
                <a:ea typeface="微软雅黑" panose="020B0503020204020204" pitchFamily="34" charset="-122"/>
              </a:rPr>
              <a:t>证书的验证</a:t>
            </a:r>
            <a:endParaRPr lang="zh-CN" altLang="en-US" sz="1200" dirty="0">
              <a:latin typeface="微软雅黑" panose="020B0503020204020204" pitchFamily="34" charset="-122"/>
              <a:ea typeface="微软雅黑" panose="020B0503020204020204" pitchFamily="34" charset="-122"/>
            </a:endParaRPr>
          </a:p>
          <a:p>
            <a:pPr marL="1257300" lvl="2" indent="-342900">
              <a:buAutoNum type="arabicPeriod"/>
            </a:pPr>
            <a:r>
              <a:rPr lang="zh-CN" altLang="en-US" sz="1200" dirty="0">
                <a:latin typeface="微软雅黑" panose="020B0503020204020204" pitchFamily="34" charset="-122"/>
                <a:ea typeface="微软雅黑" panose="020B0503020204020204" pitchFamily="34" charset="-122"/>
              </a:rPr>
              <a:t>手机</a:t>
            </a:r>
            <a:r>
              <a:rPr lang="en-US" altLang="zh-CN" sz="1200" dirty="0">
                <a:latin typeface="微软雅黑" panose="020B0503020204020204" pitchFamily="34" charset="-122"/>
                <a:ea typeface="微软雅黑" panose="020B0503020204020204" pitchFamily="34" charset="-122"/>
              </a:rPr>
              <a:t>app</a:t>
            </a:r>
            <a:r>
              <a:rPr lang="zh-CN" altLang="en-US" sz="1200" dirty="0">
                <a:latin typeface="微软雅黑" panose="020B0503020204020204" pitchFamily="34" charset="-122"/>
                <a:ea typeface="微软雅黑" panose="020B0503020204020204" pitchFamily="34" charset="-122"/>
              </a:rPr>
              <a:t>证书</a:t>
            </a:r>
            <a:endParaRPr lang="zh-CN" altLang="en-US" sz="1200" dirty="0">
              <a:latin typeface="微软雅黑" panose="020B0503020204020204" pitchFamily="34" charset="-122"/>
              <a:ea typeface="微软雅黑" panose="020B0503020204020204" pitchFamily="34" charset="-122"/>
            </a:endParaRPr>
          </a:p>
          <a:p>
            <a:pPr marL="800100" lvl="1" indent="-342900">
              <a:buAutoNum type="arabicPeriod"/>
            </a:pPr>
            <a:endParaRPr lang="zh-CN" altLang="en-US" sz="1200" dirty="0">
              <a:latin typeface="微软雅黑" panose="020B0503020204020204" pitchFamily="34" charset="-122"/>
              <a:ea typeface="微软雅黑" panose="020B0503020204020204" pitchFamily="34" charset="-122"/>
            </a:endParaRPr>
          </a:p>
          <a:p>
            <a:pPr marL="342900" indent="-342900">
              <a:buAutoNum type="arabicPeriod" startAt="4"/>
            </a:pPr>
            <a:r>
              <a:rPr lang="zh-CN" altLang="en-US" sz="1200" dirty="0">
                <a:latin typeface="微软雅黑" panose="020B0503020204020204" pitchFamily="34" charset="-122"/>
                <a:ea typeface="微软雅黑" panose="020B0503020204020204" pitchFamily="34" charset="-122"/>
              </a:rPr>
              <a:t>性能要求</a:t>
            </a:r>
            <a:endParaRPr lang="zh-CN" altLang="en-US" sz="1200" dirty="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200" dirty="0">
                <a:latin typeface="微软雅黑" panose="020B0503020204020204" pitchFamily="34" charset="-122"/>
                <a:ea typeface="微软雅黑" panose="020B0503020204020204" pitchFamily="34" charset="-122"/>
              </a:rPr>
              <a:t>证书的生成</a:t>
            </a:r>
            <a:endParaRPr lang="zh-CN" altLang="en-US" sz="1200" dirty="0">
              <a:latin typeface="微软雅黑" panose="020B0503020204020204" pitchFamily="34" charset="-122"/>
              <a:ea typeface="微软雅黑" panose="020B0503020204020204" pitchFamily="34" charset="-122"/>
            </a:endParaRPr>
          </a:p>
          <a:p>
            <a:pPr marL="1714500" lvl="3" indent="-342900">
              <a:buFontTx/>
              <a:buAutoNum type="arabicPeriod"/>
            </a:pPr>
            <a:r>
              <a:rPr lang="zh-CN" altLang="en-US" sz="1200" dirty="0">
                <a:latin typeface="微软雅黑" panose="020B0503020204020204" pitchFamily="34" charset="-122"/>
                <a:ea typeface="微软雅黑" panose="020B0503020204020204" pitchFamily="34" charset="-122"/>
              </a:rPr>
              <a:t>不能类型证书的签发（</a:t>
            </a:r>
            <a:r>
              <a:rPr lang="en-US" altLang="zh-CN" sz="1200" dirty="0">
                <a:latin typeface="微软雅黑" panose="020B0503020204020204" pitchFamily="34" charset="-122"/>
                <a:ea typeface="微软雅黑" panose="020B0503020204020204" pitchFamily="34" charset="-122"/>
              </a:rPr>
              <a:t>RSA</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ECC</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SM2</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1714500" lvl="3" indent="-342900">
              <a:buFontTx/>
              <a:buAutoNum type="arabicPeriod"/>
            </a:pPr>
            <a:endParaRPr lang="zh-CN" altLang="en-US" sz="1200" dirty="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200" dirty="0">
                <a:latin typeface="微软雅黑" panose="020B0503020204020204" pitchFamily="34" charset="-122"/>
                <a:ea typeface="微软雅黑" panose="020B0503020204020204" pitchFamily="34" charset="-122"/>
              </a:rPr>
              <a:t>证书的</a:t>
            </a:r>
            <a:r>
              <a:rPr lang="en-US" altLang="zh-CN" sz="1200" dirty="0">
                <a:latin typeface="微软雅黑" panose="020B0503020204020204" pitchFamily="34" charset="-122"/>
                <a:ea typeface="微软雅黑" panose="020B0503020204020204" pitchFamily="34" charset="-122"/>
              </a:rPr>
              <a:t>ocsp</a:t>
            </a:r>
            <a:r>
              <a:rPr lang="zh-CN" altLang="en-US" sz="1200" dirty="0">
                <a:latin typeface="微软雅黑" panose="020B0503020204020204" pitchFamily="34" charset="-122"/>
                <a:ea typeface="微软雅黑" panose="020B0503020204020204" pitchFamily="34" charset="-122"/>
              </a:rPr>
              <a:t>检查（服务端）</a:t>
            </a:r>
            <a:endParaRPr lang="zh-CN" altLang="en-US" sz="1200" dirty="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200" dirty="0">
                <a:latin typeface="微软雅黑" panose="020B0503020204020204" pitchFamily="34" charset="-122"/>
                <a:ea typeface="微软雅黑" panose="020B0503020204020204" pitchFamily="34" charset="-122"/>
              </a:rPr>
              <a:t>云端接口</a:t>
            </a:r>
            <a:endParaRPr lang="zh-CN" altLang="en-US" sz="1200" dirty="0">
              <a:latin typeface="微软雅黑" panose="020B0503020204020204" pitchFamily="34" charset="-122"/>
              <a:ea typeface="微软雅黑" panose="020B0503020204020204" pitchFamily="34" charset="-122"/>
            </a:endParaRPr>
          </a:p>
          <a:p>
            <a:pPr marL="1714500" lvl="3" indent="-342900">
              <a:buFontTx/>
              <a:buAutoNum type="arabicPeriod"/>
            </a:pPr>
            <a:r>
              <a:rPr lang="zh-CN" altLang="en-US" sz="1200" dirty="0">
                <a:latin typeface="微软雅黑" panose="020B0503020204020204" pitchFamily="34" charset="-122"/>
                <a:ea typeface="微软雅黑" panose="020B0503020204020204" pitchFamily="34" charset="-122"/>
              </a:rPr>
              <a:t>签名，加密，签名验证，解密 （针对不同算法）的性能要求</a:t>
            </a:r>
            <a:endParaRPr lang="zh-CN" altLang="en-US" sz="1200" dirty="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200" dirty="0">
                <a:latin typeface="微软雅黑" panose="020B0503020204020204" pitchFamily="34" charset="-122"/>
                <a:ea typeface="微软雅黑" panose="020B0503020204020204" pitchFamily="34" charset="-122"/>
              </a:rPr>
              <a:t>终端</a:t>
            </a:r>
            <a:r>
              <a:rPr lang="en-US" altLang="zh-CN" sz="1200" dirty="0">
                <a:latin typeface="微软雅黑" panose="020B0503020204020204" pitchFamily="34" charset="-122"/>
                <a:ea typeface="微软雅黑" panose="020B0503020204020204" pitchFamily="34" charset="-122"/>
              </a:rPr>
              <a:t>SDK</a:t>
            </a:r>
            <a:endParaRPr lang="en-US" altLang="zh-CN" sz="1200" dirty="0">
              <a:latin typeface="微软雅黑" panose="020B0503020204020204" pitchFamily="34" charset="-122"/>
              <a:ea typeface="微软雅黑" panose="020B0503020204020204" pitchFamily="34" charset="-122"/>
            </a:endParaRPr>
          </a:p>
          <a:p>
            <a:pPr marL="1714500" lvl="3" indent="-342900">
              <a:buFontTx/>
              <a:buAutoNum type="arabicPeriod"/>
            </a:pPr>
            <a:r>
              <a:rPr lang="zh-CN" altLang="en-US" sz="1200" dirty="0">
                <a:latin typeface="微软雅黑" panose="020B0503020204020204" pitchFamily="34" charset="-122"/>
                <a:ea typeface="微软雅黑" panose="020B0503020204020204" pitchFamily="34" charset="-122"/>
                <a:sym typeface="+mn-ea"/>
              </a:rPr>
              <a:t>签名，加密，签名验证，解密 （针对不同算法）的性能要求</a:t>
            </a:r>
            <a:endParaRPr lang="en-US" altLang="zh-CN" sz="1200" dirty="0">
              <a:latin typeface="微软雅黑" panose="020B0503020204020204" pitchFamily="34" charset="-122"/>
              <a:ea typeface="微软雅黑" panose="020B0503020204020204" pitchFamily="34" charset="-122"/>
            </a:endParaRPr>
          </a:p>
          <a:p>
            <a:pPr marL="1714500" lvl="3" indent="-342900">
              <a:buFontTx/>
              <a:buAutoNum type="arabicPeriod"/>
            </a:pPr>
            <a:endParaRPr lang="zh-CN" altLang="en-US" sz="1200" dirty="0">
              <a:latin typeface="微软雅黑" panose="020B0503020204020204" pitchFamily="34" charset="-122"/>
              <a:ea typeface="微软雅黑" panose="020B0503020204020204" pitchFamily="34" charset="-122"/>
            </a:endParaRPr>
          </a:p>
        </p:txBody>
      </p:sp>
      <p:sp>
        <p:nvSpPr>
          <p:cNvPr id="14" name="文本占位符 13"/>
          <p:cNvSpPr>
            <a:spLocks noGrp="1"/>
          </p:cNvSpPr>
          <p:nvPr>
            <p:ph type="body" sz="quarter" idx="11"/>
          </p:nvPr>
        </p:nvSpPr>
        <p:spPr/>
        <p:txBody>
          <a:bodyPr/>
          <a:lstStyle/>
          <a:p>
            <a:r>
              <a:rPr lang="zh-CN" altLang="en-US" dirty="0"/>
              <a:t>技术需求</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证书规划</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证书生命周期</a:t>
            </a:r>
            <a:endParaRPr lang="zh-CN" altLang="en-US" dirty="0"/>
          </a:p>
        </p:txBody>
      </p:sp>
      <p:sp>
        <p:nvSpPr>
          <p:cNvPr id="14" name="文本框 13"/>
          <p:cNvSpPr txBox="1"/>
          <p:nvPr/>
        </p:nvSpPr>
        <p:spPr>
          <a:xfrm>
            <a:off x="399495" y="2059619"/>
            <a:ext cx="7217546"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证书生命周期管理</a:t>
            </a:r>
            <a:endParaRPr lang="en-US" altLang="zh-CN" sz="12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证书的首次安装申请采用批量代理申请，由证书前置机批量申请和安装</a:t>
            </a:r>
            <a:endParaRPr lang="en-US" altLang="zh-CN" sz="12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证书的更新采用在线申请的模式实现，必须在现有证书有效的情况下申请</a:t>
            </a:r>
            <a:endParaRPr lang="en-US" altLang="zh-CN" sz="12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证书过期后，只能通过</a:t>
            </a:r>
            <a:r>
              <a:rPr lang="en-US" altLang="zh-CN" sz="1200" dirty="0">
                <a:latin typeface="微软雅黑" panose="020B0503020204020204" pitchFamily="34" charset="-122"/>
                <a:ea typeface="微软雅黑" panose="020B0503020204020204" pitchFamily="34" charset="-122"/>
              </a:rPr>
              <a:t>4s</a:t>
            </a:r>
            <a:r>
              <a:rPr lang="zh-CN" altLang="en-US" sz="1200" dirty="0">
                <a:latin typeface="微软雅黑" panose="020B0503020204020204" pitchFamily="34" charset="-122"/>
                <a:ea typeface="微软雅黑" panose="020B0503020204020204" pitchFamily="34" charset="-122"/>
              </a:rPr>
              <a:t>申请售后更新或反厂更新，采用类似产线的模式重新罐装证书</a:t>
            </a:r>
            <a:endParaRPr lang="en-US" altLang="zh-CN" sz="12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证书首次申请，采用批量申请模式：</a:t>
            </a:r>
            <a:endParaRPr lang="en-US" altLang="zh-CN" sz="12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设备标识：设备</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等</a:t>
            </a:r>
            <a:endParaRPr lang="en-US" altLang="zh-CN" sz="12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设备类型：</a:t>
            </a:r>
            <a:r>
              <a:rPr lang="en-US" altLang="zh-CN" sz="1200" dirty="0" err="1">
                <a:latin typeface="微软雅黑" panose="020B0503020204020204" pitchFamily="34" charset="-122"/>
                <a:ea typeface="微软雅黑" panose="020B0503020204020204" pitchFamily="34" charset="-122"/>
              </a:rPr>
              <a:t>tbox</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车机，</a:t>
            </a:r>
            <a:r>
              <a:rPr lang="en-US" altLang="zh-CN" sz="1200" dirty="0">
                <a:latin typeface="微软雅黑" panose="020B0503020204020204" pitchFamily="34" charset="-122"/>
                <a:ea typeface="微软雅黑" panose="020B0503020204020204" pitchFamily="34" charset="-122"/>
              </a:rPr>
              <a:t>peps, </a:t>
            </a:r>
            <a:r>
              <a:rPr lang="zh-CN" altLang="en-US" sz="1200" dirty="0">
                <a:latin typeface="微软雅黑" panose="020B0503020204020204" pitchFamily="34" charset="-122"/>
                <a:ea typeface="微软雅黑" panose="020B0503020204020204" pitchFamily="34" charset="-122"/>
              </a:rPr>
              <a:t>手机</a:t>
            </a:r>
            <a:endParaRPr lang="en-US" altLang="zh-CN" sz="12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已申请过证书的设备不允许通过此接口再次申请</a:t>
            </a:r>
            <a:endParaRPr lang="en-US" altLang="zh-CN" sz="12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 </a:t>
            </a:r>
            <a:endParaRPr lang="en-US" altLang="zh-CN" sz="12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证书更新，单设备在线申请：</a:t>
            </a:r>
            <a:endParaRPr lang="en-US" altLang="zh-CN" sz="12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设备标识：</a:t>
            </a:r>
            <a:r>
              <a:rPr lang="en-US" altLang="zh-CN" sz="1200" dirty="0">
                <a:latin typeface="微软雅黑" panose="020B0503020204020204" pitchFamily="34" charset="-122"/>
                <a:ea typeface="微软雅黑" panose="020B0503020204020204" pitchFamily="34" charset="-122"/>
              </a:rPr>
              <a:t>vin/</a:t>
            </a:r>
            <a:r>
              <a:rPr lang="en-US" altLang="zh-CN" sz="1200" dirty="0" err="1">
                <a:latin typeface="微软雅黑" panose="020B0503020204020204" pitchFamily="34" charset="-122"/>
                <a:ea typeface="微软雅黑" panose="020B0503020204020204" pitchFamily="34" charset="-122"/>
              </a:rPr>
              <a:t>iccid</a:t>
            </a:r>
            <a:r>
              <a:rPr lang="zh-CN" altLang="en-US" sz="1200" dirty="0">
                <a:latin typeface="微软雅黑" panose="020B0503020204020204" pitchFamily="34" charset="-122"/>
                <a:ea typeface="微软雅黑" panose="020B0503020204020204" pitchFamily="34" charset="-122"/>
              </a:rPr>
              <a:t>等</a:t>
            </a:r>
            <a:endParaRPr lang="en-US" altLang="zh-CN" sz="12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设备类型：</a:t>
            </a:r>
            <a:r>
              <a:rPr lang="en-US" altLang="zh-CN" sz="1200" dirty="0" err="1">
                <a:latin typeface="微软雅黑" panose="020B0503020204020204" pitchFamily="34" charset="-122"/>
                <a:ea typeface="微软雅黑" panose="020B0503020204020204" pitchFamily="34" charset="-122"/>
              </a:rPr>
              <a:t>tbox</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车机，</a:t>
            </a:r>
            <a:r>
              <a:rPr lang="en-US" altLang="zh-CN" sz="1200" dirty="0">
                <a:latin typeface="微软雅黑" panose="020B0503020204020204" pitchFamily="34" charset="-122"/>
                <a:ea typeface="微软雅黑" panose="020B0503020204020204" pitchFamily="34" charset="-122"/>
              </a:rPr>
              <a:t>peps, </a:t>
            </a:r>
            <a:r>
              <a:rPr lang="zh-CN" altLang="en-US" sz="1200" dirty="0">
                <a:latin typeface="微软雅黑" panose="020B0503020204020204" pitchFamily="34" charset="-122"/>
                <a:ea typeface="微软雅黑" panose="020B0503020204020204" pitchFamily="34" charset="-122"/>
              </a:rPr>
              <a:t>手机</a:t>
            </a:r>
            <a:endParaRPr lang="en-US" altLang="zh-CN" sz="12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原来的证书：原来的证书</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，防止他人冒充当前车辆申请证书</a:t>
            </a:r>
            <a:endParaRPr lang="en-US" altLang="zh-CN" sz="12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必须在是已有的双向认证的通道中进行申请</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证书规划</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证书格式设计</a:t>
            </a:r>
            <a:endParaRPr lang="zh-CN" altLang="en-US" dirty="0"/>
          </a:p>
        </p:txBody>
      </p:sp>
      <p:sp>
        <p:nvSpPr>
          <p:cNvPr id="5" name="文本框 4"/>
          <p:cNvSpPr txBox="1"/>
          <p:nvPr/>
        </p:nvSpPr>
        <p:spPr>
          <a:xfrm>
            <a:off x="702310" y="1733550"/>
            <a:ext cx="1249680" cy="645160"/>
          </a:xfrm>
          <a:prstGeom prst="rect">
            <a:avLst/>
          </a:prstGeom>
          <a:noFill/>
        </p:spPr>
        <p:txBody>
          <a:bodyPr wrap="none" rtlCol="0">
            <a:spAutoFit/>
          </a:bodyPr>
          <a:lstStyle/>
          <a:p>
            <a:r>
              <a:rPr lang="en-US" altLang="zh-CN" sz="1200">
                <a:latin typeface="微软雅黑" panose="020B0503020204020204" pitchFamily="34" charset="-122"/>
                <a:ea typeface="微软雅黑" panose="020B0503020204020204" pitchFamily="34" charset="-122"/>
              </a:rPr>
              <a:t>csr </a:t>
            </a:r>
            <a:r>
              <a:rPr lang="zh-CN" altLang="en-US" sz="1200">
                <a:latin typeface="微软雅黑" panose="020B0503020204020204" pitchFamily="34" charset="-122"/>
                <a:ea typeface="微软雅黑" panose="020B0503020204020204" pitchFamily="34" charset="-122"/>
              </a:rPr>
              <a:t>格式</a:t>
            </a:r>
            <a:endParaRPr lang="zh-CN" altLang="en-US" sz="1200">
              <a:latin typeface="微软雅黑" panose="020B0503020204020204" pitchFamily="34" charset="-122"/>
              <a:ea typeface="微软雅黑" panose="020B0503020204020204" pitchFamily="34" charset="-122"/>
            </a:endParaRPr>
          </a:p>
          <a:p>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证书返回的格式</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证书规划</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证书数据项目设计</a:t>
            </a:r>
            <a:endParaRPr lang="zh-CN" altLang="en-US" dirty="0"/>
          </a:p>
        </p:txBody>
      </p:sp>
      <p:sp>
        <p:nvSpPr>
          <p:cNvPr id="5" name="文本框 4"/>
          <p:cNvSpPr txBox="1"/>
          <p:nvPr/>
        </p:nvSpPr>
        <p:spPr>
          <a:xfrm>
            <a:off x="1148715" y="1669415"/>
            <a:ext cx="3830955" cy="829945"/>
          </a:xfrm>
          <a:prstGeom prst="rect">
            <a:avLst/>
          </a:prstGeom>
          <a:noFill/>
        </p:spPr>
        <p:txBody>
          <a:bodyPr wrap="none" rtlCol="0">
            <a:spAutoFit/>
          </a:bodyPr>
          <a:lstStyle/>
          <a:p>
            <a:r>
              <a:rPr lang="zh-CN" altLang="en-US" sz="1200">
                <a:latin typeface="微软雅黑" panose="020B0503020204020204" pitchFamily="34" charset="-122"/>
                <a:ea typeface="微软雅黑" panose="020B0503020204020204" pitchFamily="34" charset="-122"/>
              </a:rPr>
              <a:t>证书需要包含的内容：</a:t>
            </a:r>
            <a:endParaRPr lang="zh-CN" altLang="en-US" sz="1200">
              <a:latin typeface="微软雅黑" panose="020B0503020204020204" pitchFamily="34" charset="-122"/>
              <a:ea typeface="微软雅黑" panose="020B0503020204020204" pitchFamily="34" charset="-122"/>
            </a:endParaRPr>
          </a:p>
          <a:p>
            <a:pPr lvl="1"/>
            <a:r>
              <a:rPr lang="en-US" altLang="zh-CN" sz="1200">
                <a:latin typeface="微软雅黑" panose="020B0503020204020204" pitchFamily="34" charset="-122"/>
                <a:ea typeface="微软雅黑" panose="020B0503020204020204" pitchFamily="34" charset="-122"/>
              </a:rPr>
              <a:t>deviceType</a:t>
            </a:r>
            <a:r>
              <a:rPr lang="zh-CN" altLang="en-US" sz="1200">
                <a:latin typeface="微软雅黑" panose="020B0503020204020204" pitchFamily="34" charset="-122"/>
                <a:ea typeface="微软雅黑" panose="020B0503020204020204" pitchFamily="34" charset="-122"/>
              </a:rPr>
              <a:t>： 设备类型</a:t>
            </a:r>
            <a:r>
              <a:rPr lang="en-US" altLang="zh-CN" sz="1200">
                <a:latin typeface="微软雅黑" panose="020B0503020204020204" pitchFamily="34" charset="-122"/>
                <a:ea typeface="微软雅黑" panose="020B0503020204020204" pitchFamily="34" charset="-122"/>
              </a:rPr>
              <a:t>tbox/hu/peps/adas/...</a:t>
            </a:r>
            <a:endParaRPr lang="en-US" altLang="zh-CN" sz="1200">
              <a:latin typeface="微软雅黑" panose="020B0503020204020204" pitchFamily="34" charset="-122"/>
              <a:ea typeface="微软雅黑" panose="020B0503020204020204" pitchFamily="34" charset="-122"/>
            </a:endParaRPr>
          </a:p>
          <a:p>
            <a:pPr lvl="1"/>
            <a:r>
              <a:rPr lang="en-US" altLang="zh-CN" sz="1200">
                <a:latin typeface="微软雅黑" panose="020B0503020204020204" pitchFamily="34" charset="-122"/>
                <a:ea typeface="微软雅黑" panose="020B0503020204020204" pitchFamily="34" charset="-122"/>
              </a:rPr>
              <a:t>deviceId</a:t>
            </a:r>
            <a:r>
              <a:rPr lang="zh-CN" altLang="en-US" sz="1200">
                <a:latin typeface="微软雅黑" panose="020B0503020204020204" pitchFamily="34" charset="-122"/>
                <a:ea typeface="微软雅黑" panose="020B0503020204020204" pitchFamily="34" charset="-122"/>
              </a:rPr>
              <a:t>：      设备唯一</a:t>
            </a:r>
            <a:r>
              <a:rPr lang="en-US" altLang="zh-CN" sz="1200">
                <a:latin typeface="微软雅黑" panose="020B0503020204020204" pitchFamily="34" charset="-122"/>
                <a:ea typeface="微软雅黑" panose="020B0503020204020204" pitchFamily="34" charset="-122"/>
              </a:rPr>
              <a:t>Id (</a:t>
            </a:r>
            <a:r>
              <a:rPr lang="zh-CN" altLang="en-US" sz="1200">
                <a:latin typeface="微软雅黑" panose="020B0503020204020204" pitchFamily="34" charset="-122"/>
                <a:ea typeface="微软雅黑" panose="020B0503020204020204" pitchFamily="34" charset="-122"/>
              </a:rPr>
              <a:t>比如</a:t>
            </a:r>
            <a:r>
              <a:rPr lang="en-US" altLang="zh-CN" sz="1200">
                <a:latin typeface="微软雅黑" panose="020B0503020204020204" pitchFamily="34" charset="-122"/>
                <a:ea typeface="微软雅黑" panose="020B0503020204020204" pitchFamily="34" charset="-122"/>
              </a:rPr>
              <a:t>tbox</a:t>
            </a:r>
            <a:r>
              <a:rPr lang="zh-CN" altLang="en-US" sz="1200">
                <a:latin typeface="微软雅黑" panose="020B0503020204020204" pitchFamily="34" charset="-122"/>
                <a:ea typeface="微软雅黑" panose="020B0503020204020204" pitchFamily="34" charset="-122"/>
              </a:rPr>
              <a:t>的</a:t>
            </a:r>
            <a:r>
              <a:rPr lang="en-US" altLang="zh-CN" sz="1200">
                <a:latin typeface="微软雅黑" panose="020B0503020204020204" pitchFamily="34" charset="-122"/>
                <a:ea typeface="微软雅黑" panose="020B0503020204020204" pitchFamily="34" charset="-122"/>
              </a:rPr>
              <a:t>id)</a:t>
            </a:r>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            vin</a:t>
            </a:r>
            <a:r>
              <a:rPr lang="zh-CN" altLang="en-US" sz="1200">
                <a:latin typeface="微软雅黑" panose="020B0503020204020204" pitchFamily="34" charset="-122"/>
                <a:ea typeface="微软雅黑" panose="020B0503020204020204" pitchFamily="34" charset="-122"/>
              </a:rPr>
              <a:t>：   （用户阶段证书包含）</a:t>
            </a:r>
            <a:endParaRPr lang="zh-CN" altLang="en-US" sz="1200">
              <a:latin typeface="微软雅黑" panose="020B0503020204020204" pitchFamily="34" charset="-122"/>
              <a:ea typeface="微软雅黑" panose="020B0503020204020204" pitchFamily="34" charset="-122"/>
            </a:endParaRPr>
          </a:p>
        </p:txBody>
      </p:sp>
      <p:graphicFrame>
        <p:nvGraphicFramePr>
          <p:cNvPr id="8" name="表格 7"/>
          <p:cNvGraphicFramePr/>
          <p:nvPr/>
        </p:nvGraphicFramePr>
        <p:xfrm>
          <a:off x="1148715" y="2615565"/>
          <a:ext cx="9895205" cy="2971800"/>
        </p:xfrm>
        <a:graphic>
          <a:graphicData uri="http://schemas.openxmlformats.org/drawingml/2006/table">
            <a:tbl>
              <a:tblPr firstRow="1" bandRow="1">
                <a:tableStyleId>{5C22544A-7EE6-4342-B048-85BDC9FD1C3A}</a:tableStyleId>
              </a:tblPr>
              <a:tblGrid>
                <a:gridCol w="751840"/>
                <a:gridCol w="2091902"/>
                <a:gridCol w="2276475"/>
                <a:gridCol w="2603500"/>
                <a:gridCol w="2171700"/>
              </a:tblGrid>
              <a:tr h="381000">
                <a:tc gridSpan="2">
                  <a:txBody>
                    <a:bodyPr/>
                    <a:lstStyle/>
                    <a:p>
                      <a:pPr>
                        <a:buNone/>
                      </a:pPr>
                      <a:r>
                        <a:rPr lang="zh-CN" altLang="en-US" sz="1200">
                          <a:latin typeface="微软雅黑" panose="020B0503020204020204" pitchFamily="34" charset="-122"/>
                          <a:ea typeface="微软雅黑" panose="020B0503020204020204" pitchFamily="34" charset="-122"/>
                        </a:rPr>
                        <a:t>对比项</a:t>
                      </a:r>
                      <a:endParaRPr lang="zh-CN" altLang="en-US" sz="1200">
                        <a:latin typeface="微软雅黑" panose="020B0503020204020204" pitchFamily="34" charset="-122"/>
                        <a:ea typeface="微软雅黑" panose="020B0503020204020204" pitchFamily="34" charset="-122"/>
                      </a:endParaRPr>
                    </a:p>
                  </a:txBody>
                  <a:tcPr/>
                </a:tc>
                <a:tc hMerge="1">
                  <a:tcPr/>
                </a:tc>
                <a:tc>
                  <a:txBody>
                    <a:bodyPr/>
                    <a:lstStyle/>
                    <a:p>
                      <a:pPr>
                        <a:buNone/>
                      </a:pPr>
                      <a:r>
                        <a:rPr lang="zh-CN" altLang="en-US" sz="1200">
                          <a:latin typeface="微软雅黑" panose="020B0503020204020204" pitchFamily="34" charset="-122"/>
                          <a:ea typeface="微软雅黑" panose="020B0503020204020204" pitchFamily="34" charset="-122"/>
                        </a:rPr>
                        <a:t>证书只带</a:t>
                      </a:r>
                      <a:r>
                        <a:rPr lang="en-US" altLang="zh-CN" sz="1200">
                          <a:latin typeface="微软雅黑" panose="020B0503020204020204" pitchFamily="34" charset="-122"/>
                          <a:ea typeface="微软雅黑" panose="020B0503020204020204" pitchFamily="34" charset="-122"/>
                        </a:rPr>
                        <a:t>vin</a:t>
                      </a:r>
                      <a:r>
                        <a:rPr lang="zh-CN" altLang="en-US" sz="1200">
                          <a:latin typeface="微软雅黑" panose="020B0503020204020204" pitchFamily="34" charset="-122"/>
                          <a:ea typeface="微软雅黑" panose="020B0503020204020204" pitchFamily="34" charset="-122"/>
                        </a:rPr>
                        <a:t>号</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证书只带上设备</a:t>
                      </a:r>
                      <a:r>
                        <a:rPr lang="en-US" altLang="zh-CN" sz="1200">
                          <a:latin typeface="微软雅黑" panose="020B0503020204020204" pitchFamily="34" charset="-122"/>
                          <a:ea typeface="微软雅黑" panose="020B0503020204020204" pitchFamily="34" charset="-122"/>
                          <a:sym typeface="+mn-ea"/>
                        </a:rPr>
                        <a:t>ID</a:t>
                      </a:r>
                      <a:r>
                        <a:rPr lang="zh-CN" altLang="en-US" sz="1200">
                          <a:latin typeface="微软雅黑" panose="020B0503020204020204" pitchFamily="34" charset="-122"/>
                          <a:ea typeface="微软雅黑" panose="020B0503020204020204" pitchFamily="34" charset="-122"/>
                          <a:sym typeface="+mn-ea"/>
                        </a:rPr>
                        <a:t>号</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zh-CN" altLang="en-US" sz="1200">
                          <a:latin typeface="微软雅黑" panose="020B0503020204020204" pitchFamily="34" charset="-122"/>
                          <a:ea typeface="微软雅黑" panose="020B0503020204020204" pitchFamily="34" charset="-122"/>
                        </a:rPr>
                        <a:t>证书带上设备</a:t>
                      </a:r>
                      <a:r>
                        <a:rPr lang="en-US" altLang="zh-CN" sz="1200">
                          <a:latin typeface="微软雅黑" panose="020B0503020204020204" pitchFamily="34" charset="-122"/>
                          <a:ea typeface="微软雅黑" panose="020B0503020204020204" pitchFamily="34" charset="-122"/>
                        </a:rPr>
                        <a:t>ID+Vin</a:t>
                      </a:r>
                      <a:endParaRPr lang="en-US" altLang="zh-CN" sz="1200">
                        <a:latin typeface="微软雅黑" panose="020B0503020204020204" pitchFamily="34" charset="-122"/>
                        <a:ea typeface="微软雅黑" panose="020B0503020204020204" pitchFamily="34" charset="-122"/>
                      </a:endParaRPr>
                    </a:p>
                  </a:txBody>
                  <a:tcPr/>
                </a:tc>
              </a:tr>
              <a:tr h="381000">
                <a:tc rowSpan="3">
                  <a:txBody>
                    <a:bodyPr/>
                    <a:lstStyle/>
                    <a:p>
                      <a:pPr>
                        <a:buNone/>
                      </a:pPr>
                      <a:r>
                        <a:rPr lang="zh-CN" altLang="en-US" sz="1200">
                          <a:latin typeface="微软雅黑" panose="020B0503020204020204" pitchFamily="34" charset="-122"/>
                          <a:ea typeface="微软雅黑" panose="020B0503020204020204" pitchFamily="34" charset="-122"/>
                          <a:sym typeface="+mn-ea"/>
                        </a:rPr>
                        <a:t>风险</a:t>
                      </a:r>
                      <a:r>
                        <a:rPr lang="en-US" altLang="zh-CN" sz="1200">
                          <a:latin typeface="微软雅黑" panose="020B0503020204020204" pitchFamily="34" charset="-122"/>
                          <a:ea typeface="微软雅黑" panose="020B0503020204020204" pitchFamily="34" charset="-122"/>
                          <a:sym typeface="+mn-ea"/>
                        </a:rPr>
                        <a:t>&amp;</a:t>
                      </a:r>
                      <a:r>
                        <a:rPr lang="zh-CN" altLang="en-US" sz="1200">
                          <a:latin typeface="微软雅黑" panose="020B0503020204020204" pitchFamily="34" charset="-122"/>
                          <a:ea typeface="微软雅黑" panose="020B0503020204020204" pitchFamily="34" charset="-122"/>
                          <a:sym typeface="+mn-ea"/>
                        </a:rPr>
                        <a:t>防范</a:t>
                      </a:r>
                      <a:endParaRPr lang="zh-CN" altLang="en-US" sz="1200">
                        <a:latin typeface="微软雅黑" panose="020B0503020204020204" pitchFamily="34" charset="-122"/>
                        <a:ea typeface="微软雅黑" panose="020B0503020204020204" pitchFamily="34" charset="-122"/>
                        <a:sym typeface="+mn-ea"/>
                      </a:endParaRPr>
                    </a:p>
                  </a:txBody>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把</a:t>
                      </a:r>
                      <a:r>
                        <a:rPr lang="en-US" altLang="zh-CN" sz="1200">
                          <a:latin typeface="微软雅黑" panose="020B0503020204020204" pitchFamily="34" charset="-122"/>
                          <a:ea typeface="微软雅黑" panose="020B0503020204020204" pitchFamily="34" charset="-122"/>
                          <a:sym typeface="+mn-ea"/>
                        </a:rPr>
                        <a:t>A</a:t>
                      </a:r>
                      <a:r>
                        <a:rPr lang="zh-CN" altLang="en-US" sz="1200">
                          <a:latin typeface="微软雅黑" panose="020B0503020204020204" pitchFamily="34" charset="-122"/>
                          <a:ea typeface="微软雅黑" panose="020B0503020204020204" pitchFamily="34" charset="-122"/>
                          <a:sym typeface="+mn-ea"/>
                        </a:rPr>
                        <a:t>车证书拷贝到</a:t>
                      </a:r>
                      <a:r>
                        <a:rPr lang="en-US" altLang="zh-CN" sz="1200">
                          <a:latin typeface="微软雅黑" panose="020B0503020204020204" pitchFamily="34" charset="-122"/>
                          <a:ea typeface="微软雅黑" panose="020B0503020204020204" pitchFamily="34" charset="-122"/>
                          <a:sym typeface="+mn-ea"/>
                        </a:rPr>
                        <a:t>B</a:t>
                      </a:r>
                      <a:r>
                        <a:rPr lang="zh-CN" altLang="en-US" sz="1200">
                          <a:latin typeface="微软雅黑" panose="020B0503020204020204" pitchFamily="34" charset="-122"/>
                          <a:ea typeface="微软雅黑" panose="020B0503020204020204" pitchFamily="34" charset="-122"/>
                          <a:sym typeface="+mn-ea"/>
                        </a:rPr>
                        <a:t>车的</a:t>
                      </a:r>
                      <a:r>
                        <a:rPr lang="en-US" altLang="zh-CN" sz="1200">
                          <a:latin typeface="微软雅黑" panose="020B0503020204020204" pitchFamily="34" charset="-122"/>
                          <a:ea typeface="微软雅黑" panose="020B0503020204020204" pitchFamily="34" charset="-122"/>
                          <a:sym typeface="+mn-ea"/>
                        </a:rPr>
                        <a:t>tbox</a:t>
                      </a:r>
                      <a:r>
                        <a:rPr lang="zh-CN" altLang="en-US" sz="1200">
                          <a:latin typeface="微软雅黑" panose="020B0503020204020204" pitchFamily="34" charset="-122"/>
                          <a:ea typeface="微软雅黑" panose="020B0503020204020204" pitchFamily="34" charset="-122"/>
                          <a:sym typeface="+mn-ea"/>
                        </a:rPr>
                        <a:t>上使用</a:t>
                      </a:r>
                      <a:endParaRPr lang="zh-CN" altLang="en-US" sz="1200">
                        <a:latin typeface="微软雅黑" panose="020B0503020204020204" pitchFamily="34" charset="-122"/>
                        <a:ea typeface="微软雅黑" panose="020B0503020204020204" pitchFamily="34" charset="-122"/>
                        <a:sym typeface="+mn-ea"/>
                      </a:endParaRPr>
                    </a:p>
                  </a:txBody>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后台验证证书中的</a:t>
                      </a:r>
                      <a:r>
                        <a:rPr lang="en-US" altLang="zh-CN" sz="1200">
                          <a:latin typeface="微软雅黑" panose="020B0503020204020204" pitchFamily="34" charset="-122"/>
                          <a:ea typeface="微软雅黑" panose="020B0503020204020204" pitchFamily="34" charset="-122"/>
                          <a:sym typeface="+mn-ea"/>
                        </a:rPr>
                        <a:t>vin </a:t>
                      </a:r>
                      <a:r>
                        <a:rPr lang="zh-CN" altLang="en-US" sz="1200">
                          <a:latin typeface="微软雅黑" panose="020B0503020204020204" pitchFamily="34" charset="-122"/>
                          <a:ea typeface="微软雅黑" panose="020B0503020204020204" pitchFamily="34" charset="-122"/>
                          <a:sym typeface="+mn-ea"/>
                        </a:rPr>
                        <a:t>和 报文中的</a:t>
                      </a:r>
                      <a:r>
                        <a:rPr lang="en-US" altLang="zh-CN" sz="1200">
                          <a:latin typeface="微软雅黑" panose="020B0503020204020204" pitchFamily="34" charset="-122"/>
                          <a:ea typeface="微软雅黑" panose="020B0503020204020204" pitchFamily="34" charset="-122"/>
                          <a:sym typeface="+mn-ea"/>
                        </a:rPr>
                        <a:t>vin</a:t>
                      </a:r>
                      <a:r>
                        <a:rPr lang="zh-CN" altLang="en-US" sz="1200">
                          <a:latin typeface="微软雅黑" panose="020B0503020204020204" pitchFamily="34" charset="-122"/>
                          <a:ea typeface="微软雅黑" panose="020B0503020204020204" pitchFamily="34" charset="-122"/>
                          <a:sym typeface="+mn-ea"/>
                        </a:rPr>
                        <a:t>是否一致</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在数据库中验证证书中的设备</a:t>
                      </a:r>
                      <a:r>
                        <a:rPr lang="en-US" altLang="zh-CN" sz="1200">
                          <a:latin typeface="微软雅黑" panose="020B0503020204020204" pitchFamily="34" charset="-122"/>
                          <a:ea typeface="微软雅黑" panose="020B0503020204020204" pitchFamily="34" charset="-122"/>
                          <a:sym typeface="+mn-ea"/>
                        </a:rPr>
                        <a:t>ID+</a:t>
                      </a:r>
                      <a:r>
                        <a:rPr lang="zh-CN" altLang="en-US" sz="1200">
                          <a:latin typeface="微软雅黑" panose="020B0503020204020204" pitchFamily="34" charset="-122"/>
                          <a:ea typeface="微软雅黑" panose="020B0503020204020204" pitchFamily="34" charset="-122"/>
                          <a:sym typeface="+mn-ea"/>
                        </a:rPr>
                        <a:t>报文中的</a:t>
                      </a:r>
                      <a:r>
                        <a:rPr lang="en-US" altLang="zh-CN" sz="1200">
                          <a:latin typeface="微软雅黑" panose="020B0503020204020204" pitchFamily="34" charset="-122"/>
                          <a:ea typeface="微软雅黑" panose="020B0503020204020204" pitchFamily="34" charset="-122"/>
                          <a:sym typeface="+mn-ea"/>
                        </a:rPr>
                        <a:t>vin </a:t>
                      </a:r>
                      <a:r>
                        <a:rPr lang="zh-CN" altLang="en-US" sz="1200">
                          <a:latin typeface="微软雅黑" panose="020B0503020204020204" pitchFamily="34" charset="-122"/>
                          <a:ea typeface="微软雅黑" panose="020B0503020204020204" pitchFamily="34" charset="-122"/>
                          <a:sym typeface="+mn-ea"/>
                        </a:rPr>
                        <a:t>是否一致</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后台验证证书中的</a:t>
                      </a:r>
                      <a:r>
                        <a:rPr lang="en-US" altLang="zh-CN" sz="1200">
                          <a:latin typeface="微软雅黑" panose="020B0503020204020204" pitchFamily="34" charset="-122"/>
                          <a:ea typeface="微软雅黑" panose="020B0503020204020204" pitchFamily="34" charset="-122"/>
                          <a:sym typeface="+mn-ea"/>
                        </a:rPr>
                        <a:t>vin </a:t>
                      </a:r>
                      <a:r>
                        <a:rPr lang="zh-CN" altLang="en-US" sz="1200">
                          <a:latin typeface="微软雅黑" panose="020B0503020204020204" pitchFamily="34" charset="-122"/>
                          <a:ea typeface="微软雅黑" panose="020B0503020204020204" pitchFamily="34" charset="-122"/>
                          <a:sym typeface="+mn-ea"/>
                        </a:rPr>
                        <a:t>和 报文中的</a:t>
                      </a:r>
                      <a:r>
                        <a:rPr lang="en-US" altLang="zh-CN" sz="1200">
                          <a:latin typeface="微软雅黑" panose="020B0503020204020204" pitchFamily="34" charset="-122"/>
                          <a:ea typeface="微软雅黑" panose="020B0503020204020204" pitchFamily="34" charset="-122"/>
                          <a:sym typeface="+mn-ea"/>
                        </a:rPr>
                        <a:t>vin</a:t>
                      </a:r>
                      <a:r>
                        <a:rPr lang="zh-CN" altLang="en-US" sz="1200">
                          <a:latin typeface="微软雅黑" panose="020B0503020204020204" pitchFamily="34" charset="-122"/>
                          <a:ea typeface="微软雅黑" panose="020B0503020204020204" pitchFamily="34" charset="-122"/>
                          <a:sym typeface="+mn-ea"/>
                        </a:rPr>
                        <a:t>是否一致</a:t>
                      </a:r>
                      <a:endParaRPr lang="zh-CN" altLang="en-US" sz="1200">
                        <a:latin typeface="微软雅黑" panose="020B0503020204020204" pitchFamily="34" charset="-122"/>
                        <a:ea typeface="微软雅黑" panose="020B0503020204020204" pitchFamily="34" charset="-122"/>
                      </a:endParaRPr>
                    </a:p>
                  </a:txBody>
                  <a:tcPr/>
                </a:tc>
              </a:tr>
              <a:tr h="443230">
                <a:tc vMerge="1">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把</a:t>
                      </a:r>
                      <a:r>
                        <a:rPr lang="en-US" altLang="zh-CN" sz="1200">
                          <a:latin typeface="微软雅黑" panose="020B0503020204020204" pitchFamily="34" charset="-122"/>
                          <a:ea typeface="微软雅黑" panose="020B0503020204020204" pitchFamily="34" charset="-122"/>
                          <a:sym typeface="+mn-ea"/>
                        </a:rPr>
                        <a:t>A</a:t>
                      </a:r>
                      <a:r>
                        <a:rPr lang="zh-CN" altLang="en-US" sz="1200">
                          <a:latin typeface="微软雅黑" panose="020B0503020204020204" pitchFamily="34" charset="-122"/>
                          <a:ea typeface="微软雅黑" panose="020B0503020204020204" pitchFamily="34" charset="-122"/>
                          <a:sym typeface="+mn-ea"/>
                        </a:rPr>
                        <a:t>车上的</a:t>
                      </a:r>
                      <a:r>
                        <a:rPr lang="en-US" altLang="zh-CN" sz="1200">
                          <a:latin typeface="微软雅黑" panose="020B0503020204020204" pitchFamily="34" charset="-122"/>
                          <a:ea typeface="微软雅黑" panose="020B0503020204020204" pitchFamily="34" charset="-122"/>
                          <a:sym typeface="+mn-ea"/>
                        </a:rPr>
                        <a:t>tbox</a:t>
                      </a:r>
                      <a:r>
                        <a:rPr lang="zh-CN" altLang="en-US" sz="1200">
                          <a:latin typeface="微软雅黑" panose="020B0503020204020204" pitchFamily="34" charset="-122"/>
                          <a:ea typeface="微软雅黑" panose="020B0503020204020204" pitchFamily="34" charset="-122"/>
                          <a:sym typeface="+mn-ea"/>
                        </a:rPr>
                        <a:t>直接搬到</a:t>
                      </a:r>
                      <a:r>
                        <a:rPr lang="en-US" altLang="zh-CN" sz="1200">
                          <a:latin typeface="微软雅黑" panose="020B0503020204020204" pitchFamily="34" charset="-122"/>
                          <a:ea typeface="微软雅黑" panose="020B0503020204020204" pitchFamily="34" charset="-122"/>
                          <a:sym typeface="+mn-ea"/>
                        </a:rPr>
                        <a:t>B</a:t>
                      </a:r>
                      <a:r>
                        <a:rPr lang="zh-CN" altLang="en-US" sz="1200">
                          <a:latin typeface="微软雅黑" panose="020B0503020204020204" pitchFamily="34" charset="-122"/>
                          <a:ea typeface="微软雅黑" panose="020B0503020204020204" pitchFamily="34" charset="-122"/>
                          <a:sym typeface="+mn-ea"/>
                        </a:rPr>
                        <a:t>车上使用</a:t>
                      </a:r>
                      <a:endParaRPr lang="zh-CN" altLang="en-US" sz="1200">
                        <a:latin typeface="微软雅黑" panose="020B0503020204020204" pitchFamily="34" charset="-122"/>
                        <a:ea typeface="微软雅黑" panose="020B0503020204020204" pitchFamily="34" charset="-122"/>
                        <a:sym typeface="+mn-ea"/>
                      </a:endParaRPr>
                    </a:p>
                  </a:txBody>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后台验证证书中的</a:t>
                      </a:r>
                      <a:r>
                        <a:rPr lang="en-US" altLang="zh-CN" sz="1200">
                          <a:latin typeface="微软雅黑" panose="020B0503020204020204" pitchFamily="34" charset="-122"/>
                          <a:ea typeface="微软雅黑" panose="020B0503020204020204" pitchFamily="34" charset="-122"/>
                          <a:sym typeface="+mn-ea"/>
                        </a:rPr>
                        <a:t>vin </a:t>
                      </a:r>
                      <a:r>
                        <a:rPr lang="zh-CN" altLang="en-US" sz="1200">
                          <a:latin typeface="微软雅黑" panose="020B0503020204020204" pitchFamily="34" charset="-122"/>
                          <a:ea typeface="微软雅黑" panose="020B0503020204020204" pitchFamily="34" charset="-122"/>
                          <a:sym typeface="+mn-ea"/>
                        </a:rPr>
                        <a:t>和 报文中的</a:t>
                      </a:r>
                      <a:r>
                        <a:rPr lang="en-US" altLang="zh-CN" sz="1200">
                          <a:latin typeface="微软雅黑" panose="020B0503020204020204" pitchFamily="34" charset="-122"/>
                          <a:ea typeface="微软雅黑" panose="020B0503020204020204" pitchFamily="34" charset="-122"/>
                          <a:sym typeface="+mn-ea"/>
                        </a:rPr>
                        <a:t>vin</a:t>
                      </a:r>
                      <a:r>
                        <a:rPr lang="zh-CN" altLang="en-US" sz="1200">
                          <a:latin typeface="微软雅黑" panose="020B0503020204020204" pitchFamily="34" charset="-122"/>
                          <a:ea typeface="微软雅黑" panose="020B0503020204020204" pitchFamily="34" charset="-122"/>
                          <a:sym typeface="+mn-ea"/>
                        </a:rPr>
                        <a:t>是否一致</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en-US" altLang="zh-CN" sz="1200">
                          <a:latin typeface="微软雅黑" panose="020B0503020204020204" pitchFamily="34" charset="-122"/>
                          <a:ea typeface="微软雅黑" panose="020B0503020204020204" pitchFamily="34" charset="-122"/>
                          <a:sym typeface="+mn-ea"/>
                        </a:rPr>
                        <a:t> </a:t>
                      </a:r>
                      <a:r>
                        <a:rPr lang="zh-CN" altLang="en-US" sz="1200">
                          <a:latin typeface="微软雅黑" panose="020B0503020204020204" pitchFamily="34" charset="-122"/>
                          <a:ea typeface="微软雅黑" panose="020B0503020204020204" pitchFamily="34" charset="-122"/>
                          <a:sym typeface="+mn-ea"/>
                        </a:rPr>
                        <a:t>在数据库中验证证书中的设备</a:t>
                      </a:r>
                      <a:r>
                        <a:rPr lang="en-US" altLang="zh-CN" sz="1200">
                          <a:latin typeface="微软雅黑" panose="020B0503020204020204" pitchFamily="34" charset="-122"/>
                          <a:ea typeface="微软雅黑" panose="020B0503020204020204" pitchFamily="34" charset="-122"/>
                          <a:sym typeface="+mn-ea"/>
                        </a:rPr>
                        <a:t>ID+</a:t>
                      </a:r>
                      <a:r>
                        <a:rPr lang="zh-CN" altLang="en-US" sz="1200">
                          <a:latin typeface="微软雅黑" panose="020B0503020204020204" pitchFamily="34" charset="-122"/>
                          <a:ea typeface="微软雅黑" panose="020B0503020204020204" pitchFamily="34" charset="-122"/>
                          <a:sym typeface="+mn-ea"/>
                        </a:rPr>
                        <a:t>报文中的</a:t>
                      </a:r>
                      <a:r>
                        <a:rPr lang="en-US" altLang="zh-CN" sz="1200">
                          <a:latin typeface="微软雅黑" panose="020B0503020204020204" pitchFamily="34" charset="-122"/>
                          <a:ea typeface="微软雅黑" panose="020B0503020204020204" pitchFamily="34" charset="-122"/>
                          <a:sym typeface="+mn-ea"/>
                        </a:rPr>
                        <a:t>vin</a:t>
                      </a:r>
                      <a:r>
                        <a:rPr lang="zh-CN" altLang="en-US" sz="1200">
                          <a:latin typeface="微软雅黑" panose="020B0503020204020204" pitchFamily="34" charset="-122"/>
                          <a:ea typeface="微软雅黑" panose="020B0503020204020204" pitchFamily="34" charset="-122"/>
                          <a:sym typeface="+mn-ea"/>
                        </a:rPr>
                        <a:t>是否一致</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后台验证证书中的</a:t>
                      </a:r>
                      <a:r>
                        <a:rPr lang="en-US" altLang="zh-CN" sz="1200">
                          <a:latin typeface="微软雅黑" panose="020B0503020204020204" pitchFamily="34" charset="-122"/>
                          <a:ea typeface="微软雅黑" panose="020B0503020204020204" pitchFamily="34" charset="-122"/>
                          <a:sym typeface="+mn-ea"/>
                        </a:rPr>
                        <a:t>vin </a:t>
                      </a:r>
                      <a:r>
                        <a:rPr lang="zh-CN" altLang="en-US" sz="1200">
                          <a:latin typeface="微软雅黑" panose="020B0503020204020204" pitchFamily="34" charset="-122"/>
                          <a:ea typeface="微软雅黑" panose="020B0503020204020204" pitchFamily="34" charset="-122"/>
                          <a:sym typeface="+mn-ea"/>
                        </a:rPr>
                        <a:t>和 报文中的</a:t>
                      </a:r>
                      <a:r>
                        <a:rPr lang="en-US" altLang="zh-CN" sz="1200">
                          <a:latin typeface="微软雅黑" panose="020B0503020204020204" pitchFamily="34" charset="-122"/>
                          <a:ea typeface="微软雅黑" panose="020B0503020204020204" pitchFamily="34" charset="-122"/>
                          <a:sym typeface="+mn-ea"/>
                        </a:rPr>
                        <a:t>vin</a:t>
                      </a:r>
                      <a:r>
                        <a:rPr lang="zh-CN" altLang="en-US" sz="1200">
                          <a:latin typeface="微软雅黑" panose="020B0503020204020204" pitchFamily="34" charset="-122"/>
                          <a:ea typeface="微软雅黑" panose="020B0503020204020204" pitchFamily="34" charset="-122"/>
                          <a:sym typeface="+mn-ea"/>
                        </a:rPr>
                        <a:t>是否一致</a:t>
                      </a:r>
                      <a:endParaRPr lang="zh-CN" altLang="en-US" sz="1200">
                        <a:latin typeface="微软雅黑" panose="020B0503020204020204" pitchFamily="34" charset="-122"/>
                        <a:ea typeface="微软雅黑" panose="020B0503020204020204" pitchFamily="34" charset="-122"/>
                      </a:endParaRPr>
                    </a:p>
                  </a:txBody>
                  <a:tcPr/>
                </a:tc>
              </a:tr>
              <a:tr h="381000">
                <a:tc vMerge="1">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把</a:t>
                      </a:r>
                      <a:r>
                        <a:rPr lang="en-US" altLang="zh-CN" sz="1200">
                          <a:latin typeface="微软雅黑" panose="020B0503020204020204" pitchFamily="34" charset="-122"/>
                          <a:ea typeface="微软雅黑" panose="020B0503020204020204" pitchFamily="34" charset="-122"/>
                          <a:sym typeface="+mn-ea"/>
                        </a:rPr>
                        <a:t>A</a:t>
                      </a:r>
                      <a:r>
                        <a:rPr lang="zh-CN" altLang="en-US" sz="1200">
                          <a:latin typeface="微软雅黑" panose="020B0503020204020204" pitchFamily="34" charset="-122"/>
                          <a:ea typeface="微软雅黑" panose="020B0503020204020204" pitchFamily="34" charset="-122"/>
                          <a:sym typeface="+mn-ea"/>
                        </a:rPr>
                        <a:t>车上的</a:t>
                      </a:r>
                      <a:r>
                        <a:rPr lang="en-US" altLang="zh-CN" sz="1200">
                          <a:latin typeface="微软雅黑" panose="020B0503020204020204" pitchFamily="34" charset="-122"/>
                          <a:ea typeface="微软雅黑" panose="020B0503020204020204" pitchFamily="34" charset="-122"/>
                          <a:sym typeface="+mn-ea"/>
                        </a:rPr>
                        <a:t>tbox</a:t>
                      </a:r>
                      <a:r>
                        <a:rPr lang="zh-CN" altLang="en-US" sz="1200">
                          <a:latin typeface="微软雅黑" panose="020B0503020204020204" pitchFamily="34" charset="-122"/>
                          <a:ea typeface="微软雅黑" panose="020B0503020204020204" pitchFamily="34" charset="-122"/>
                          <a:sym typeface="+mn-ea"/>
                        </a:rPr>
                        <a:t>搬到</a:t>
                      </a:r>
                      <a:r>
                        <a:rPr lang="en-US" altLang="zh-CN" sz="1200">
                          <a:latin typeface="微软雅黑" panose="020B0503020204020204" pitchFamily="34" charset="-122"/>
                          <a:ea typeface="微软雅黑" panose="020B0503020204020204" pitchFamily="34" charset="-122"/>
                          <a:sym typeface="+mn-ea"/>
                        </a:rPr>
                        <a:t>B</a:t>
                      </a:r>
                      <a:r>
                        <a:rPr lang="zh-CN" altLang="en-US" sz="1200">
                          <a:latin typeface="微软雅黑" panose="020B0503020204020204" pitchFamily="34" charset="-122"/>
                          <a:ea typeface="微软雅黑" panose="020B0503020204020204" pitchFamily="34" charset="-122"/>
                          <a:sym typeface="+mn-ea"/>
                        </a:rPr>
                        <a:t>车上使用，但证书使用</a:t>
                      </a:r>
                      <a:r>
                        <a:rPr lang="en-US" altLang="zh-CN" sz="1200">
                          <a:latin typeface="微软雅黑" panose="020B0503020204020204" pitchFamily="34" charset="-122"/>
                          <a:ea typeface="微软雅黑" panose="020B0503020204020204" pitchFamily="34" charset="-122"/>
                          <a:sym typeface="+mn-ea"/>
                        </a:rPr>
                        <a:t>B</a:t>
                      </a:r>
                      <a:r>
                        <a:rPr lang="zh-CN" altLang="en-US" sz="1200">
                          <a:latin typeface="微软雅黑" panose="020B0503020204020204" pitchFamily="34" charset="-122"/>
                          <a:ea typeface="微软雅黑" panose="020B0503020204020204" pitchFamily="34" charset="-122"/>
                          <a:sym typeface="+mn-ea"/>
                        </a:rPr>
                        <a:t>车的</a:t>
                      </a:r>
                      <a:endParaRPr lang="zh-CN" altLang="en-US" sz="1200">
                        <a:latin typeface="微软雅黑" panose="020B0503020204020204" pitchFamily="34" charset="-122"/>
                        <a:ea typeface="微软雅黑" panose="020B0503020204020204" pitchFamily="34" charset="-122"/>
                        <a:sym typeface="+mn-ea"/>
                      </a:endParaRPr>
                    </a:p>
                  </a:txBody>
                  <a:tcPr/>
                </a:tc>
                <a:tc>
                  <a:txBody>
                    <a:bodyPr/>
                    <a:lstStyle/>
                    <a:p>
                      <a:pPr>
                        <a:buNone/>
                      </a:pPr>
                      <a:r>
                        <a:rPr lang="zh-CN" altLang="en-US" sz="1200">
                          <a:latin typeface="微软雅黑" panose="020B0503020204020204" pitchFamily="34" charset="-122"/>
                          <a:ea typeface="微软雅黑" panose="020B0503020204020204" pitchFamily="34" charset="-122"/>
                        </a:rPr>
                        <a:t>在数据库中验证报文中的设备</a:t>
                      </a:r>
                      <a:r>
                        <a:rPr lang="en-US" altLang="zh-CN" sz="1200">
                          <a:latin typeface="微软雅黑" panose="020B0503020204020204" pitchFamily="34" charset="-122"/>
                          <a:ea typeface="微软雅黑" panose="020B0503020204020204" pitchFamily="34" charset="-122"/>
                        </a:rPr>
                        <a:t>ID </a:t>
                      </a:r>
                      <a:r>
                        <a:rPr lang="zh-CN" altLang="en-US" sz="1200">
                          <a:latin typeface="微软雅黑" panose="020B0503020204020204" pitchFamily="34" charset="-122"/>
                          <a:ea typeface="微软雅黑" panose="020B0503020204020204" pitchFamily="34" charset="-122"/>
                        </a:rPr>
                        <a:t>和 证书的</a:t>
                      </a:r>
                      <a:r>
                        <a:rPr lang="en-US" altLang="zh-CN" sz="1200">
                          <a:latin typeface="微软雅黑" panose="020B0503020204020204" pitchFamily="34" charset="-122"/>
                          <a:ea typeface="微软雅黑" panose="020B0503020204020204" pitchFamily="34" charset="-122"/>
                        </a:rPr>
                        <a:t>Vin</a:t>
                      </a:r>
                      <a:r>
                        <a:rPr lang="zh-CN" altLang="en-US" sz="1200">
                          <a:latin typeface="微软雅黑" panose="020B0503020204020204" pitchFamily="34" charset="-122"/>
                          <a:ea typeface="微软雅黑" panose="020B0503020204020204" pitchFamily="34" charset="-122"/>
                        </a:rPr>
                        <a:t>之间的关系</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在数据库中验证证书中的设备</a:t>
                      </a:r>
                      <a:r>
                        <a:rPr lang="en-US" altLang="zh-CN" sz="1200">
                          <a:latin typeface="微软雅黑" panose="020B0503020204020204" pitchFamily="34" charset="-122"/>
                          <a:ea typeface="微软雅黑" panose="020B0503020204020204" pitchFamily="34" charset="-122"/>
                          <a:sym typeface="+mn-ea"/>
                        </a:rPr>
                        <a:t>ID+</a:t>
                      </a:r>
                      <a:r>
                        <a:rPr lang="zh-CN" altLang="en-US" sz="1200">
                          <a:latin typeface="微软雅黑" panose="020B0503020204020204" pitchFamily="34" charset="-122"/>
                          <a:ea typeface="微软雅黑" panose="020B0503020204020204" pitchFamily="34" charset="-122"/>
                          <a:sym typeface="+mn-ea"/>
                        </a:rPr>
                        <a:t>报文中的</a:t>
                      </a:r>
                      <a:r>
                        <a:rPr lang="en-US" altLang="zh-CN" sz="1200">
                          <a:latin typeface="微软雅黑" panose="020B0503020204020204" pitchFamily="34" charset="-122"/>
                          <a:ea typeface="微软雅黑" panose="020B0503020204020204" pitchFamily="34" charset="-122"/>
                          <a:sym typeface="+mn-ea"/>
                        </a:rPr>
                        <a:t>vin </a:t>
                      </a:r>
                      <a:r>
                        <a:rPr lang="zh-CN" altLang="en-US" sz="1200">
                          <a:latin typeface="微软雅黑" panose="020B0503020204020204" pitchFamily="34" charset="-122"/>
                          <a:ea typeface="微软雅黑" panose="020B0503020204020204" pitchFamily="34" charset="-122"/>
                          <a:sym typeface="+mn-ea"/>
                        </a:rPr>
                        <a:t>是否一致</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后台验证证书中的</a:t>
                      </a:r>
                      <a:r>
                        <a:rPr lang="en-US" altLang="zh-CN" sz="1200">
                          <a:latin typeface="微软雅黑" panose="020B0503020204020204" pitchFamily="34" charset="-122"/>
                          <a:ea typeface="微软雅黑" panose="020B0503020204020204" pitchFamily="34" charset="-122"/>
                          <a:sym typeface="+mn-ea"/>
                        </a:rPr>
                        <a:t>vin </a:t>
                      </a:r>
                      <a:r>
                        <a:rPr lang="zh-CN" altLang="en-US" sz="1200">
                          <a:latin typeface="微软雅黑" panose="020B0503020204020204" pitchFamily="34" charset="-122"/>
                          <a:ea typeface="微软雅黑" panose="020B0503020204020204" pitchFamily="34" charset="-122"/>
                          <a:sym typeface="+mn-ea"/>
                        </a:rPr>
                        <a:t>和 设备</a:t>
                      </a:r>
                      <a:r>
                        <a:rPr lang="en-US" altLang="zh-CN" sz="1200">
                          <a:latin typeface="微软雅黑" panose="020B0503020204020204" pitchFamily="34" charset="-122"/>
                          <a:ea typeface="微软雅黑" panose="020B0503020204020204" pitchFamily="34" charset="-122"/>
                          <a:sym typeface="+mn-ea"/>
                        </a:rPr>
                        <a:t>ID </a:t>
                      </a:r>
                      <a:r>
                        <a:rPr lang="zh-CN" altLang="en-US" sz="1200">
                          <a:latin typeface="微软雅黑" panose="020B0503020204020204" pitchFamily="34" charset="-122"/>
                          <a:ea typeface="微软雅黑" panose="020B0503020204020204" pitchFamily="34" charset="-122"/>
                          <a:sym typeface="+mn-ea"/>
                        </a:rPr>
                        <a:t>同报文中的</a:t>
                      </a:r>
                      <a:r>
                        <a:rPr lang="en-US" altLang="zh-CN" sz="1200">
                          <a:latin typeface="微软雅黑" panose="020B0503020204020204" pitchFamily="34" charset="-122"/>
                          <a:ea typeface="微软雅黑" panose="020B0503020204020204" pitchFamily="34" charset="-122"/>
                          <a:sym typeface="+mn-ea"/>
                        </a:rPr>
                        <a:t>vin+</a:t>
                      </a:r>
                      <a:r>
                        <a:rPr lang="zh-CN" altLang="en-US" sz="1200">
                          <a:latin typeface="微软雅黑" panose="020B0503020204020204" pitchFamily="34" charset="-122"/>
                          <a:ea typeface="微软雅黑" panose="020B0503020204020204" pitchFamily="34" charset="-122"/>
                          <a:sym typeface="+mn-ea"/>
                        </a:rPr>
                        <a:t>设备</a:t>
                      </a:r>
                      <a:r>
                        <a:rPr lang="en-US" altLang="zh-CN" sz="1200">
                          <a:latin typeface="微软雅黑" panose="020B0503020204020204" pitchFamily="34" charset="-122"/>
                          <a:ea typeface="微软雅黑" panose="020B0503020204020204" pitchFamily="34" charset="-122"/>
                          <a:sym typeface="+mn-ea"/>
                        </a:rPr>
                        <a:t>ID</a:t>
                      </a:r>
                      <a:r>
                        <a:rPr lang="zh-CN" altLang="en-US" sz="1200">
                          <a:latin typeface="微软雅黑" panose="020B0503020204020204" pitchFamily="34" charset="-122"/>
                          <a:ea typeface="微软雅黑" panose="020B0503020204020204" pitchFamily="34" charset="-122"/>
                          <a:sym typeface="+mn-ea"/>
                        </a:rPr>
                        <a:t>是否一致</a:t>
                      </a:r>
                      <a:endParaRPr lang="zh-CN" altLang="en-US" sz="1200">
                        <a:latin typeface="微软雅黑" panose="020B0503020204020204" pitchFamily="34" charset="-122"/>
                        <a:ea typeface="微软雅黑" panose="020B0503020204020204" pitchFamily="34" charset="-122"/>
                      </a:endParaRPr>
                    </a:p>
                  </a:txBody>
                  <a:tcPr/>
                </a:tc>
              </a:tr>
              <a:tr h="457200">
                <a:tc gridSpan="2">
                  <a:txBody>
                    <a:bodyPr/>
                    <a:lstStyle/>
                    <a:p>
                      <a:pPr>
                        <a:buNone/>
                      </a:pPr>
                      <a:r>
                        <a:rPr lang="zh-CN" altLang="en-US" sz="1200">
                          <a:latin typeface="微软雅黑" panose="020B0503020204020204" pitchFamily="34" charset="-122"/>
                          <a:ea typeface="微软雅黑" panose="020B0503020204020204" pitchFamily="34" charset="-122"/>
                          <a:sym typeface="等线" panose="02010600030101010101" charset="-122"/>
                        </a:rPr>
                        <a:t>罐装方式</a:t>
                      </a:r>
                      <a:endParaRPr lang="zh-CN" altLang="en-US" sz="1200">
                        <a:latin typeface="微软雅黑" panose="020B0503020204020204" pitchFamily="34" charset="-122"/>
                        <a:ea typeface="微软雅黑" panose="020B0503020204020204" pitchFamily="34" charset="-122"/>
                        <a:sym typeface="+mn-ea"/>
                      </a:endParaRPr>
                    </a:p>
                  </a:txBody>
                  <a:tcPr/>
                </a:tc>
                <a:tc hMerge="1">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以</a:t>
                      </a:r>
                      <a:r>
                        <a:rPr lang="en-US" altLang="zh-CN" sz="1200">
                          <a:latin typeface="微软雅黑" panose="020B0503020204020204" pitchFamily="34" charset="-122"/>
                          <a:ea typeface="微软雅黑" panose="020B0503020204020204" pitchFamily="34" charset="-122"/>
                          <a:sym typeface="+mn-ea"/>
                        </a:rPr>
                        <a:t>vin</a:t>
                      </a:r>
                      <a:r>
                        <a:rPr lang="zh-CN" altLang="en-US" sz="1200">
                          <a:latin typeface="微软雅黑" panose="020B0503020204020204" pitchFamily="34" charset="-122"/>
                          <a:ea typeface="微软雅黑" panose="020B0503020204020204" pitchFamily="34" charset="-122"/>
                          <a:sym typeface="+mn-ea"/>
                        </a:rPr>
                        <a:t>号提前申请证书，在产线罐装到设备</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提前为设备申请证书，在产线罐装到设备</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endParaRPr lang="zh-CN" altLang="en-US" sz="1200">
                        <a:latin typeface="微软雅黑" panose="020B0503020204020204" pitchFamily="34" charset="-122"/>
                        <a:ea typeface="微软雅黑" panose="020B0503020204020204" pitchFamily="34" charset="-122"/>
                      </a:endParaRPr>
                    </a:p>
                  </a:txBody>
                  <a:tcPr/>
                </a:tc>
              </a:tr>
              <a:tr h="381000">
                <a:tc gridSpan="2">
                  <a:txBody>
                    <a:bodyPr/>
                    <a:lstStyle/>
                    <a:p>
                      <a:pPr>
                        <a:buNone/>
                      </a:pPr>
                      <a:r>
                        <a:rPr lang="zh-CN" altLang="en-US" sz="1200">
                          <a:latin typeface="微软雅黑" panose="020B0503020204020204" pitchFamily="34" charset="-122"/>
                          <a:ea typeface="微软雅黑" panose="020B0503020204020204" pitchFamily="34" charset="-122"/>
                          <a:sym typeface="等线" panose="02010600030101010101" charset="-122"/>
                        </a:rPr>
                        <a:t>优点</a:t>
                      </a:r>
                      <a:endParaRPr lang="zh-CN" altLang="en-US" sz="1200">
                        <a:latin typeface="微软雅黑" panose="020B0503020204020204" pitchFamily="34" charset="-122"/>
                        <a:ea typeface="微软雅黑" panose="020B0503020204020204" pitchFamily="34" charset="-122"/>
                        <a:sym typeface="+mn-ea"/>
                      </a:endParaRPr>
                    </a:p>
                  </a:txBody>
                  <a:tcPr/>
                </a:tc>
                <a:tc hMerge="1">
                  <a:tcPr/>
                </a:tc>
                <a:tc>
                  <a:txBody>
                    <a:bodyPr/>
                    <a:lstStyle/>
                    <a:p>
                      <a:pPr>
                        <a:buNone/>
                      </a:pPr>
                      <a:r>
                        <a:rPr lang="zh-CN" altLang="en-US" sz="1200">
                          <a:latin typeface="微软雅黑" panose="020B0503020204020204" pitchFamily="34" charset="-122"/>
                          <a:ea typeface="微软雅黑" panose="020B0503020204020204" pitchFamily="34" charset="-122"/>
                        </a:rPr>
                        <a:t>车辆的证书，业务含有明确</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zh-CN" altLang="en-US" sz="1200">
                          <a:latin typeface="微软雅黑" panose="020B0503020204020204" pitchFamily="34" charset="-122"/>
                          <a:ea typeface="微软雅黑" panose="020B0503020204020204" pitchFamily="34" charset="-122"/>
                        </a:rPr>
                        <a:t>证书和直接使用者关联</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zh-CN" altLang="en-US" sz="1200">
                          <a:latin typeface="微软雅黑" panose="020B0503020204020204" pitchFamily="34" charset="-122"/>
                          <a:ea typeface="微软雅黑" panose="020B0503020204020204" pitchFamily="34" charset="-122"/>
                        </a:rPr>
                        <a:t>证书验证无需查数据库</a:t>
                      </a:r>
                      <a:endParaRPr lang="zh-CN" altLang="en-US" sz="1200">
                        <a:latin typeface="微软雅黑" panose="020B0503020204020204" pitchFamily="34" charset="-122"/>
                        <a:ea typeface="微软雅黑" panose="020B0503020204020204" pitchFamily="34" charset="-122"/>
                      </a:endParaRPr>
                    </a:p>
                    <a:p>
                      <a:pPr>
                        <a:buNone/>
                      </a:pPr>
                      <a:r>
                        <a:rPr lang="zh-CN" altLang="en-US" sz="1200">
                          <a:latin typeface="微软雅黑" panose="020B0503020204020204" pitchFamily="34" charset="-122"/>
                          <a:ea typeface="微软雅黑" panose="020B0503020204020204" pitchFamily="34" charset="-122"/>
                        </a:rPr>
                        <a:t>证书业务含义明确</a:t>
                      </a:r>
                      <a:endParaRPr lang="zh-CN" altLang="en-US" sz="1200">
                        <a:latin typeface="微软雅黑" panose="020B0503020204020204" pitchFamily="34" charset="-122"/>
                        <a:ea typeface="微软雅黑" panose="020B0503020204020204" pitchFamily="34" charset="-122"/>
                      </a:endParaRPr>
                    </a:p>
                    <a:p>
                      <a:pPr>
                        <a:buNone/>
                      </a:pPr>
                      <a:r>
                        <a:rPr lang="zh-CN" altLang="en-US" sz="1200">
                          <a:latin typeface="微软雅黑" panose="020B0503020204020204" pitchFamily="34" charset="-122"/>
                          <a:ea typeface="微软雅黑" panose="020B0503020204020204" pitchFamily="34" charset="-122"/>
                        </a:rPr>
                        <a:t>证书和直接使用者关联</a:t>
                      </a:r>
                      <a:endParaRPr lang="zh-CN" altLang="en-US" sz="1200">
                        <a:latin typeface="微软雅黑" panose="020B0503020204020204" pitchFamily="34" charset="-122"/>
                        <a:ea typeface="微软雅黑" panose="020B0503020204020204" pitchFamily="34" charset="-122"/>
                      </a:endParaRPr>
                    </a:p>
                  </a:txBody>
                  <a:tcPr/>
                </a:tc>
              </a:tr>
              <a:tr h="381000">
                <a:tc gridSpan="2">
                  <a:txBody>
                    <a:bodyPr/>
                    <a:lstStyle/>
                    <a:p>
                      <a:pPr>
                        <a:buNone/>
                      </a:pPr>
                      <a:r>
                        <a:rPr lang="zh-CN" altLang="en-US" sz="1200">
                          <a:latin typeface="微软雅黑" panose="020B0503020204020204" pitchFamily="34" charset="-122"/>
                          <a:ea typeface="微软雅黑" panose="020B0503020204020204" pitchFamily="34" charset="-122"/>
                          <a:sym typeface="等线" panose="02010600030101010101" charset="-122"/>
                        </a:rPr>
                        <a:t>缺点</a:t>
                      </a:r>
                      <a:endParaRPr lang="zh-CN" altLang="en-US" sz="1200">
                        <a:latin typeface="微软雅黑" panose="020B0503020204020204" pitchFamily="34" charset="-122"/>
                        <a:ea typeface="微软雅黑" panose="020B0503020204020204" pitchFamily="34" charset="-122"/>
                        <a:sym typeface="+mn-ea"/>
                      </a:endParaRPr>
                    </a:p>
                  </a:txBody>
                  <a:tcPr/>
                </a:tc>
                <a:tc hMerge="1">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证书验证需查数据库</a:t>
                      </a:r>
                      <a:endParaRPr lang="zh-CN" altLang="en-US" sz="1200">
                        <a:latin typeface="微软雅黑" panose="020B0503020204020204" pitchFamily="34" charset="-122"/>
                        <a:ea typeface="微软雅黑" panose="020B0503020204020204" pitchFamily="34" charset="-122"/>
                        <a:sym typeface="+mn-ea"/>
                      </a:endParaRPr>
                    </a:p>
                    <a:p>
                      <a:pPr>
                        <a:buNone/>
                      </a:pPr>
                      <a:r>
                        <a:rPr lang="zh-CN" altLang="en-US" sz="1200">
                          <a:latin typeface="微软雅黑" panose="020B0503020204020204" pitchFamily="34" charset="-122"/>
                          <a:ea typeface="微软雅黑" panose="020B0503020204020204" pitchFamily="34" charset="-122"/>
                        </a:rPr>
                        <a:t>证书和使用者没有直接关系</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zh-CN" altLang="en-US" sz="1200">
                          <a:latin typeface="微软雅黑" panose="020B0503020204020204" pitchFamily="34" charset="-122"/>
                          <a:ea typeface="微软雅黑" panose="020B0503020204020204" pitchFamily="34" charset="-122"/>
                          <a:sym typeface="+mn-ea"/>
                        </a:rPr>
                        <a:t>证书验证需查数据库</a:t>
                      </a:r>
                      <a:endParaRPr lang="zh-CN" altLang="en-US" sz="1200">
                        <a:latin typeface="微软雅黑" panose="020B0503020204020204" pitchFamily="34" charset="-122"/>
                        <a:ea typeface="微软雅黑" panose="020B0503020204020204" pitchFamily="34" charset="-122"/>
                        <a:sym typeface="+mn-ea"/>
                      </a:endParaRPr>
                    </a:p>
                    <a:p>
                      <a:pPr>
                        <a:buNone/>
                      </a:pPr>
                      <a:r>
                        <a:rPr lang="zh-CN" altLang="en-US" sz="1200">
                          <a:latin typeface="微软雅黑" panose="020B0503020204020204" pitchFamily="34" charset="-122"/>
                          <a:ea typeface="微软雅黑" panose="020B0503020204020204" pitchFamily="34" charset="-122"/>
                        </a:rPr>
                        <a:t>证书的业务含有不是很明确</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zh-CN" altLang="en-US" sz="1200">
                          <a:latin typeface="微软雅黑" panose="020B0503020204020204" pitchFamily="34" charset="-122"/>
                          <a:ea typeface="微软雅黑" panose="020B0503020204020204" pitchFamily="34" charset="-122"/>
                        </a:rPr>
                        <a:t>罐装流程很复杂</a:t>
                      </a:r>
                      <a:endParaRPr lang="zh-CN" altLang="en-US" sz="1200">
                        <a:latin typeface="微软雅黑" panose="020B0503020204020204" pitchFamily="34" charset="-122"/>
                        <a:ea typeface="微软雅黑" panose="020B0503020204020204" pitchFamily="34" charset="-122"/>
                      </a:endParaRPr>
                    </a:p>
                  </a:txBody>
                  <a:tcPr/>
                </a:tc>
              </a:tr>
            </a:tbl>
          </a:graphicData>
        </a:graphic>
      </p:graphicFrame>
      <p:sp>
        <p:nvSpPr>
          <p:cNvPr id="9" name="文本框 8"/>
          <p:cNvSpPr txBox="1"/>
          <p:nvPr/>
        </p:nvSpPr>
        <p:spPr>
          <a:xfrm>
            <a:off x="1280160" y="6328410"/>
            <a:ext cx="4817110" cy="275590"/>
          </a:xfrm>
          <a:prstGeom prst="rect">
            <a:avLst/>
          </a:prstGeom>
          <a:noFill/>
        </p:spPr>
        <p:txBody>
          <a:bodyPr wrap="none" rtlCol="0">
            <a:spAutoFit/>
          </a:bodyPr>
          <a:lstStyle/>
          <a:p>
            <a:r>
              <a:rPr lang="zh-CN" altLang="en-US" sz="1200" i="1">
                <a:latin typeface="微软雅黑" panose="020B0503020204020204" pitchFamily="34" charset="-122"/>
                <a:ea typeface="微软雅黑" panose="020B0503020204020204" pitchFamily="34" charset="-122"/>
              </a:rPr>
              <a:t>可以考虑在工厂证书，只写入设备号，在用户证书申请时，写入</a:t>
            </a:r>
            <a:r>
              <a:rPr lang="en-US" altLang="zh-CN" sz="1200" i="1">
                <a:latin typeface="微软雅黑" panose="020B0503020204020204" pitchFamily="34" charset="-122"/>
                <a:ea typeface="微软雅黑" panose="020B0503020204020204" pitchFamily="34" charset="-122"/>
              </a:rPr>
              <a:t>vin</a:t>
            </a:r>
            <a:r>
              <a:rPr lang="zh-CN" altLang="en-US" sz="1200" i="1">
                <a:latin typeface="微软雅黑" panose="020B0503020204020204" pitchFamily="34" charset="-122"/>
                <a:ea typeface="微软雅黑" panose="020B0503020204020204" pitchFamily="34" charset="-122"/>
              </a:rPr>
              <a:t>号</a:t>
            </a:r>
            <a:endParaRPr lang="zh-CN" altLang="en-US" sz="1200" i="1">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187736" y="3706089"/>
            <a:ext cx="1651247" cy="1265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b="1" dirty="0">
                <a:solidFill>
                  <a:schemeClr val="tx1"/>
                </a:solidFill>
                <a:latin typeface="微软雅黑" panose="020B0503020204020204" pitchFamily="34" charset="-122"/>
                <a:ea typeface="微软雅黑" panose="020B0503020204020204" pitchFamily="34" charset="-122"/>
              </a:rPr>
              <a:t>工厂证书</a:t>
            </a:r>
            <a:r>
              <a:rPr lang="en-US" altLang="zh-CN" sz="1200" b="1" dirty="0">
                <a:solidFill>
                  <a:schemeClr val="tx1"/>
                </a:solidFill>
                <a:latin typeface="微软雅黑" panose="020B0503020204020204" pitchFamily="34" charset="-122"/>
                <a:ea typeface="微软雅黑" panose="020B0503020204020204" pitchFamily="34" charset="-122"/>
              </a:rPr>
              <a:t>(</a:t>
            </a:r>
            <a:r>
              <a:rPr lang="zh-CN" altLang="en-US" sz="1200" b="1" dirty="0">
                <a:solidFill>
                  <a:schemeClr val="tx1"/>
                </a:solidFill>
                <a:latin typeface="微软雅黑" panose="020B0503020204020204" pitchFamily="34" charset="-122"/>
                <a:ea typeface="微软雅黑" panose="020B0503020204020204" pitchFamily="34" charset="-122"/>
              </a:rPr>
              <a:t>含私钥</a:t>
            </a:r>
            <a:r>
              <a:rPr lang="en-US" altLang="zh-CN" sz="1200" b="1" dirty="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证书规划</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证书种类</a:t>
            </a:r>
            <a:endParaRPr lang="zh-CN" altLang="en-US" dirty="0"/>
          </a:p>
        </p:txBody>
      </p:sp>
      <p:graphicFrame>
        <p:nvGraphicFramePr>
          <p:cNvPr id="7" name="表格 13"/>
          <p:cNvGraphicFramePr>
            <a:graphicFrameLocks noGrp="1"/>
          </p:cNvGraphicFramePr>
          <p:nvPr/>
        </p:nvGraphicFramePr>
        <p:xfrm>
          <a:off x="1171853" y="2889779"/>
          <a:ext cx="4018753" cy="2245360"/>
        </p:xfrm>
        <a:graphic>
          <a:graphicData uri="http://schemas.openxmlformats.org/drawingml/2006/table">
            <a:tbl>
              <a:tblPr firstRow="1" bandRow="1">
                <a:tableStyleId>{5C22544A-7EE6-4342-B048-85BDC9FD1C3A}</a:tableStyleId>
              </a:tblPr>
              <a:tblGrid>
                <a:gridCol w="1277562"/>
                <a:gridCol w="1294130"/>
                <a:gridCol w="1447061"/>
              </a:tblGrid>
              <a:tr h="221942">
                <a:tc>
                  <a:txBody>
                    <a:bodyPr/>
                    <a:lstStyle/>
                    <a:p>
                      <a:r>
                        <a:rPr lang="zh-CN" altLang="en-US" sz="1400" dirty="0">
                          <a:latin typeface="微软雅黑" panose="020B0503020204020204" pitchFamily="34" charset="-122"/>
                          <a:ea typeface="微软雅黑" panose="020B0503020204020204" pitchFamily="34" charset="-122"/>
                        </a:rPr>
                        <a:t>维度</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工厂证书</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用户证书</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200" b="1" dirty="0">
                          <a:latin typeface="微软雅黑" panose="020B0503020204020204" pitchFamily="34" charset="-122"/>
                          <a:ea typeface="微软雅黑" panose="020B0503020204020204" pitchFamily="34" charset="-122"/>
                        </a:rPr>
                        <a:t>Sim</a:t>
                      </a:r>
                      <a:r>
                        <a:rPr lang="zh-CN" altLang="en-US" sz="1200" b="1" dirty="0">
                          <a:latin typeface="微软雅黑" panose="020B0503020204020204" pitchFamily="34" charset="-122"/>
                          <a:ea typeface="微软雅黑" panose="020B0503020204020204" pitchFamily="34" charset="-122"/>
                        </a:rPr>
                        <a:t>卡工作模式</a:t>
                      </a:r>
                      <a:endParaRPr lang="zh-CN" altLang="en-US" sz="1200" b="1" dirty="0">
                        <a:latin typeface="微软雅黑" panose="020B0503020204020204" pitchFamily="34" charset="-122"/>
                        <a:ea typeface="微软雅黑" panose="020B0503020204020204" pitchFamily="34" charset="-122"/>
                      </a:endParaRPr>
                    </a:p>
                  </a:txBody>
                  <a:tcPr/>
                </a:tc>
                <a:tc>
                  <a:txBody>
                    <a:bodyPr/>
                    <a:lstStyle/>
                    <a:p>
                      <a:r>
                        <a:rPr lang="zh-CN" altLang="en-US" sz="1200" dirty="0">
                          <a:latin typeface="微软雅黑" panose="020B0503020204020204" pitchFamily="34" charset="-122"/>
                          <a:ea typeface="微软雅黑" panose="020B0503020204020204" pitchFamily="34" charset="-122"/>
                        </a:rPr>
                        <a:t>工厂模式</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zh-CN" altLang="en-US" sz="1200" dirty="0">
                          <a:latin typeface="微软雅黑" panose="020B0503020204020204" pitchFamily="34" charset="-122"/>
                          <a:ea typeface="微软雅黑" panose="020B0503020204020204" pitchFamily="34" charset="-122"/>
                        </a:rPr>
                        <a:t>用户模式</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200" b="1" dirty="0">
                          <a:latin typeface="微软雅黑" panose="020B0503020204020204" pitchFamily="34" charset="-122"/>
                          <a:ea typeface="微软雅黑" panose="020B0503020204020204" pitchFamily="34" charset="-122"/>
                        </a:rPr>
                        <a:t>证书类型</a:t>
                      </a:r>
                      <a:endParaRPr lang="zh-CN" altLang="en-US" sz="1200" b="1" dirty="0">
                        <a:latin typeface="微软雅黑" panose="020B0503020204020204" pitchFamily="34" charset="-122"/>
                        <a:ea typeface="微软雅黑" panose="020B0503020204020204" pitchFamily="34" charset="-122"/>
                      </a:endParaRPr>
                    </a:p>
                  </a:txBody>
                  <a:tcPr/>
                </a:tc>
                <a:tc>
                  <a:txBody>
                    <a:bodyPr/>
                    <a:lstStyle/>
                    <a:p>
                      <a:r>
                        <a:rPr lang="zh-CN" altLang="en-US" sz="1200" dirty="0">
                          <a:latin typeface="微软雅黑" panose="020B0503020204020204" pitchFamily="34" charset="-122"/>
                          <a:ea typeface="微软雅黑" panose="020B0503020204020204" pitchFamily="34" charset="-122"/>
                        </a:rPr>
                        <a:t>工厂证书</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zh-CN" altLang="en-US" sz="1200" dirty="0">
                          <a:latin typeface="微软雅黑" panose="020B0503020204020204" pitchFamily="34" charset="-122"/>
                          <a:ea typeface="微软雅黑" panose="020B0503020204020204" pitchFamily="34" charset="-122"/>
                        </a:rPr>
                        <a:t>用户证书</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200" b="1" dirty="0">
                          <a:latin typeface="微软雅黑" panose="020B0503020204020204" pitchFamily="34" charset="-122"/>
                          <a:ea typeface="微软雅黑" panose="020B0503020204020204" pitchFamily="34" charset="-122"/>
                        </a:rPr>
                        <a:t>证书的目的</a:t>
                      </a:r>
                      <a:endParaRPr lang="zh-CN" altLang="en-US" sz="1200" b="1" dirty="0">
                        <a:latin typeface="微软雅黑" panose="020B0503020204020204" pitchFamily="34" charset="-122"/>
                        <a:ea typeface="微软雅黑" panose="020B0503020204020204" pitchFamily="34" charset="-122"/>
                      </a:endParaRPr>
                    </a:p>
                  </a:txBody>
                  <a:tcPr/>
                </a:tc>
                <a:tc>
                  <a:txBody>
                    <a:bodyPr/>
                    <a:lstStyle/>
                    <a:p>
                      <a:r>
                        <a:rPr lang="zh-CN" altLang="en-US" sz="1200" dirty="0">
                          <a:latin typeface="微软雅黑" panose="020B0503020204020204" pitchFamily="34" charset="-122"/>
                          <a:ea typeface="微软雅黑" panose="020B0503020204020204" pitchFamily="34" charset="-122"/>
                        </a:rPr>
                        <a:t>工厂的测试验证</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用户证书的申请</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zh-CN" altLang="en-US" sz="1200" dirty="0">
                          <a:latin typeface="微软雅黑" panose="020B0503020204020204" pitchFamily="34" charset="-122"/>
                          <a:ea typeface="微软雅黑" panose="020B0503020204020204" pitchFamily="34" charset="-122"/>
                        </a:rPr>
                        <a:t>用户用车服务</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200" b="1" dirty="0">
                          <a:latin typeface="微软雅黑" panose="020B0503020204020204" pitchFamily="34" charset="-122"/>
                          <a:ea typeface="微软雅黑" panose="020B0503020204020204" pitchFamily="34" charset="-122"/>
                        </a:rPr>
                        <a:t>证书申请方式</a:t>
                      </a:r>
                      <a:endParaRPr lang="zh-CN" altLang="en-US" sz="1200" b="1" dirty="0">
                        <a:latin typeface="微软雅黑" panose="020B0503020204020204" pitchFamily="34" charset="-122"/>
                        <a:ea typeface="微软雅黑" panose="020B0503020204020204" pitchFamily="34" charset="-122"/>
                      </a:endParaRPr>
                    </a:p>
                  </a:txBody>
                  <a:tcPr/>
                </a:tc>
                <a:tc>
                  <a:txBody>
                    <a:bodyPr/>
                    <a:lstStyle/>
                    <a:p>
                      <a:r>
                        <a:rPr lang="zh-CN" altLang="en-US" sz="1200" dirty="0">
                          <a:latin typeface="微软雅黑" panose="020B0503020204020204" pitchFamily="34" charset="-122"/>
                          <a:ea typeface="微软雅黑" panose="020B0503020204020204" pitchFamily="34" charset="-122"/>
                        </a:rPr>
                        <a:t>线下批量申请</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zh-CN" altLang="en-US" sz="1200" dirty="0">
                          <a:latin typeface="微软雅黑" panose="020B0503020204020204" pitchFamily="34" charset="-122"/>
                          <a:ea typeface="微软雅黑" panose="020B0503020204020204" pitchFamily="34" charset="-122"/>
                        </a:rPr>
                        <a:t>在线申请</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200" b="1" dirty="0">
                          <a:latin typeface="微软雅黑" panose="020B0503020204020204" pitchFamily="34" charset="-122"/>
                          <a:ea typeface="微软雅黑" panose="020B0503020204020204" pitchFamily="34" charset="-122"/>
                        </a:rPr>
                        <a:t>证书生成时机</a:t>
                      </a:r>
                      <a:endParaRPr lang="zh-CN" altLang="en-US" sz="1200" b="1" dirty="0">
                        <a:latin typeface="微软雅黑" panose="020B0503020204020204" pitchFamily="34" charset="-122"/>
                        <a:ea typeface="微软雅黑" panose="020B0503020204020204" pitchFamily="34" charset="-122"/>
                      </a:endParaRPr>
                    </a:p>
                  </a:txBody>
                  <a:tcPr/>
                </a:tc>
                <a:tc>
                  <a:txBody>
                    <a:bodyPr/>
                    <a:lstStyle/>
                    <a:p>
                      <a:r>
                        <a:rPr lang="zh-CN" altLang="en-US" sz="1200" dirty="0">
                          <a:latin typeface="微软雅黑" panose="020B0503020204020204" pitchFamily="34" charset="-122"/>
                          <a:ea typeface="微软雅黑" panose="020B0503020204020204" pitchFamily="34" charset="-122"/>
                        </a:rPr>
                        <a:t>产线</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zh-CN" altLang="en-US" sz="1200" dirty="0">
                          <a:latin typeface="微软雅黑" panose="020B0503020204020204" pitchFamily="34" charset="-122"/>
                          <a:ea typeface="微软雅黑" panose="020B0503020204020204" pitchFamily="34" charset="-122"/>
                        </a:rPr>
                        <a:t>车辆激活</a:t>
                      </a:r>
                      <a:endParaRPr lang="zh-CN" altLang="en-US" sz="1200" dirty="0">
                        <a:latin typeface="微软雅黑" panose="020B0503020204020204" pitchFamily="34" charset="-122"/>
                        <a:ea typeface="微软雅黑" panose="020B0503020204020204" pitchFamily="34" charset="-122"/>
                      </a:endParaRPr>
                    </a:p>
                  </a:txBody>
                  <a:tcPr/>
                </a:tc>
              </a:tr>
            </a:tbl>
          </a:graphicData>
        </a:graphic>
      </p:graphicFrame>
      <p:sp>
        <p:nvSpPr>
          <p:cNvPr id="15" name="椭圆 14"/>
          <p:cNvSpPr/>
          <p:nvPr/>
        </p:nvSpPr>
        <p:spPr>
          <a:xfrm>
            <a:off x="6410180" y="4549853"/>
            <a:ext cx="1194523" cy="422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证书</a:t>
            </a:r>
            <a:endParaRPr lang="zh-CN" altLang="en-US" sz="1200" dirty="0">
              <a:latin typeface="微软雅黑" panose="020B0503020204020204" pitchFamily="34" charset="-122"/>
              <a:ea typeface="微软雅黑" panose="020B0503020204020204" pitchFamily="34" charset="-122"/>
            </a:endParaRPr>
          </a:p>
        </p:txBody>
      </p:sp>
      <p:sp>
        <p:nvSpPr>
          <p:cNvPr id="16" name="椭圆 15"/>
          <p:cNvSpPr/>
          <p:nvPr/>
        </p:nvSpPr>
        <p:spPr>
          <a:xfrm>
            <a:off x="6395385" y="4080974"/>
            <a:ext cx="1194523" cy="422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私钥</a:t>
            </a:r>
            <a:endParaRPr lang="zh-CN" altLang="en-US" sz="1200" dirty="0">
              <a:latin typeface="微软雅黑" panose="020B0503020204020204" pitchFamily="34" charset="-122"/>
              <a:ea typeface="微软雅黑" panose="020B0503020204020204" pitchFamily="34" charset="-122"/>
            </a:endParaRPr>
          </a:p>
        </p:txBody>
      </p:sp>
      <p:sp>
        <p:nvSpPr>
          <p:cNvPr id="17" name="椭圆 16"/>
          <p:cNvSpPr/>
          <p:nvPr/>
        </p:nvSpPr>
        <p:spPr>
          <a:xfrm>
            <a:off x="8938834" y="4549853"/>
            <a:ext cx="1194523" cy="422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证书</a:t>
            </a:r>
            <a:endParaRPr lang="zh-CN" altLang="en-US" sz="1200" dirty="0">
              <a:latin typeface="微软雅黑" panose="020B0503020204020204" pitchFamily="34" charset="-122"/>
              <a:ea typeface="微软雅黑" panose="020B0503020204020204" pitchFamily="34" charset="-122"/>
            </a:endParaRPr>
          </a:p>
        </p:txBody>
      </p:sp>
      <p:sp>
        <p:nvSpPr>
          <p:cNvPr id="18" name="椭圆 17"/>
          <p:cNvSpPr/>
          <p:nvPr/>
        </p:nvSpPr>
        <p:spPr>
          <a:xfrm>
            <a:off x="8938833" y="4076576"/>
            <a:ext cx="1194523" cy="422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私钥</a:t>
            </a:r>
            <a:endParaRPr lang="zh-CN" altLang="en-US" sz="1200" dirty="0">
              <a:latin typeface="微软雅黑" panose="020B0503020204020204" pitchFamily="34" charset="-122"/>
              <a:ea typeface="微软雅黑" panose="020B0503020204020204" pitchFamily="34" charset="-122"/>
            </a:endParaRPr>
          </a:p>
        </p:txBody>
      </p:sp>
      <p:sp>
        <p:nvSpPr>
          <p:cNvPr id="20" name="矩形 19"/>
          <p:cNvSpPr/>
          <p:nvPr/>
        </p:nvSpPr>
        <p:spPr>
          <a:xfrm>
            <a:off x="8716391" y="3706089"/>
            <a:ext cx="1741503" cy="1265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b="1" dirty="0">
                <a:solidFill>
                  <a:schemeClr val="tx1"/>
                </a:solidFill>
                <a:latin typeface="微软雅黑" panose="020B0503020204020204" pitchFamily="34" charset="-122"/>
                <a:ea typeface="微软雅黑" panose="020B0503020204020204" pitchFamily="34" charset="-122"/>
              </a:rPr>
              <a:t>用户证书（含私钥）</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171853" y="1422401"/>
            <a:ext cx="6064481" cy="120032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整体规划：</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两阶段证书，包含工厂证书和用户证书</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工厂证书由前置机批量提前申请</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工厂证书由证书烧入工位对各个设备提前烧入（含根证书，工厂证书以及私钥）</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用户证书在车辆激活时从云端在线申请，替换原来的证书</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根证书不支持在线更新</a:t>
            </a:r>
            <a:endParaRPr lang="en-US" altLang="zh-CN" sz="1200" dirty="0">
              <a:latin typeface="微软雅黑" panose="020B0503020204020204" pitchFamily="34" charset="-122"/>
              <a:ea typeface="微软雅黑" panose="020B0503020204020204" pitchFamily="34" charset="-122"/>
            </a:endParaRPr>
          </a:p>
        </p:txBody>
      </p:sp>
      <p:sp>
        <p:nvSpPr>
          <p:cNvPr id="24" name="矩形 23"/>
          <p:cNvSpPr/>
          <p:nvPr/>
        </p:nvSpPr>
        <p:spPr>
          <a:xfrm>
            <a:off x="6187735" y="2889779"/>
            <a:ext cx="4270159" cy="573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b="1" dirty="0">
                <a:solidFill>
                  <a:schemeClr val="tx1"/>
                </a:solidFill>
                <a:latin typeface="微软雅黑" panose="020B0503020204020204" pitchFamily="34" charset="-122"/>
                <a:ea typeface="微软雅黑" panose="020B0503020204020204" pitchFamily="34" charset="-122"/>
              </a:rPr>
              <a:t>根证书</a:t>
            </a:r>
            <a:r>
              <a:rPr lang="en-US" altLang="zh-CN" sz="1200" b="1" dirty="0">
                <a:solidFill>
                  <a:schemeClr val="tx1"/>
                </a:solidFill>
                <a:latin typeface="微软雅黑" panose="020B0503020204020204" pitchFamily="34" charset="-122"/>
                <a:ea typeface="微软雅黑" panose="020B0503020204020204" pitchFamily="34" charset="-122"/>
              </a:rPr>
              <a:t>(</a:t>
            </a:r>
            <a:r>
              <a:rPr lang="zh-CN" altLang="en-US" sz="1200" b="1" dirty="0">
                <a:solidFill>
                  <a:schemeClr val="tx1"/>
                </a:solidFill>
                <a:latin typeface="微软雅黑" panose="020B0503020204020204" pitchFamily="34" charset="-122"/>
                <a:ea typeface="微软雅黑" panose="020B0503020204020204" pitchFamily="34" charset="-122"/>
              </a:rPr>
              <a:t>含私钥</a:t>
            </a:r>
            <a:r>
              <a:rPr lang="en-US" altLang="zh-CN" sz="1200" b="1" dirty="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cxnSp>
        <p:nvCxnSpPr>
          <p:cNvPr id="8" name="直接箭头连接符 7"/>
          <p:cNvCxnSpPr>
            <a:stCxn id="19" idx="3"/>
            <a:endCxn id="20" idx="1"/>
          </p:cNvCxnSpPr>
          <p:nvPr/>
        </p:nvCxnSpPr>
        <p:spPr>
          <a:xfrm>
            <a:off x="7838983" y="4339086"/>
            <a:ext cx="8774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877577" y="4034700"/>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车辆激活</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证书规划</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p:txBody>
          <a:bodyPr/>
          <a:lstStyle/>
          <a:p>
            <a:r>
              <a:rPr lang="zh-CN" altLang="en-US" dirty="0"/>
              <a:t>证书申请方式</a:t>
            </a:r>
            <a:endParaRPr lang="zh-CN" altLang="en-US" dirty="0"/>
          </a:p>
        </p:txBody>
      </p:sp>
      <p:sp>
        <p:nvSpPr>
          <p:cNvPr id="5" name="矩形: 圆角 4"/>
          <p:cNvSpPr/>
          <p:nvPr/>
        </p:nvSpPr>
        <p:spPr>
          <a:xfrm>
            <a:off x="4467215" y="1176296"/>
            <a:ext cx="1615736" cy="1136342"/>
          </a:xfrm>
          <a:prstGeom prst="roundRect">
            <a:avLst>
              <a:gd name="adj" fmla="val 104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b="1" dirty="0">
                <a:solidFill>
                  <a:schemeClr val="tx1"/>
                </a:solidFill>
                <a:latin typeface="微软雅黑" panose="020B0503020204020204" pitchFamily="34" charset="-122"/>
                <a:ea typeface="微软雅黑" panose="020B0503020204020204" pitchFamily="34" charset="-122"/>
              </a:rPr>
              <a:t>车机</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4689424" y="1771099"/>
            <a:ext cx="1224585" cy="310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车机证书</a:t>
            </a:r>
            <a:endParaRPr lang="zh-CN" altLang="en-US" sz="1200" dirty="0">
              <a:latin typeface="微软雅黑" panose="020B0503020204020204" pitchFamily="34" charset="-122"/>
              <a:ea typeface="微软雅黑" panose="020B0503020204020204" pitchFamily="34" charset="-122"/>
            </a:endParaRPr>
          </a:p>
        </p:txBody>
      </p:sp>
      <p:sp>
        <p:nvSpPr>
          <p:cNvPr id="22" name="矩形: 圆角 21"/>
          <p:cNvSpPr/>
          <p:nvPr/>
        </p:nvSpPr>
        <p:spPr>
          <a:xfrm>
            <a:off x="4467215" y="4229726"/>
            <a:ext cx="1615736" cy="1136342"/>
          </a:xfrm>
          <a:prstGeom prst="roundRect">
            <a:avLst>
              <a:gd name="adj" fmla="val 104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b="1" dirty="0" err="1">
                <a:solidFill>
                  <a:schemeClr val="tx1"/>
                </a:solidFill>
                <a:latin typeface="微软雅黑" panose="020B0503020204020204" pitchFamily="34" charset="-122"/>
                <a:ea typeface="微软雅黑" panose="020B0503020204020204" pitchFamily="34" charset="-122"/>
              </a:rPr>
              <a:t>Tbox</a:t>
            </a:r>
            <a:r>
              <a:rPr lang="zh-CN" altLang="en-US" sz="1200" b="1" dirty="0">
                <a:solidFill>
                  <a:schemeClr val="tx1"/>
                </a:solidFill>
                <a:latin typeface="微软雅黑" panose="020B0503020204020204" pitchFamily="34" charset="-122"/>
                <a:ea typeface="微软雅黑" panose="020B0503020204020204" pitchFamily="34" charset="-122"/>
              </a:rPr>
              <a:t> 证书</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23" name="矩形: 圆角 22"/>
          <p:cNvSpPr/>
          <p:nvPr/>
        </p:nvSpPr>
        <p:spPr>
          <a:xfrm>
            <a:off x="4689424" y="4824529"/>
            <a:ext cx="1224585" cy="310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车机证书</a:t>
            </a:r>
            <a:endParaRPr lang="zh-CN" altLang="en-US" sz="1200" dirty="0">
              <a:latin typeface="微软雅黑" panose="020B0503020204020204" pitchFamily="34" charset="-122"/>
              <a:ea typeface="微软雅黑" panose="020B0503020204020204" pitchFamily="34" charset="-122"/>
            </a:endParaRPr>
          </a:p>
        </p:txBody>
      </p:sp>
      <p:sp>
        <p:nvSpPr>
          <p:cNvPr id="10" name="矩形: 圆角 9"/>
          <p:cNvSpPr/>
          <p:nvPr/>
        </p:nvSpPr>
        <p:spPr>
          <a:xfrm>
            <a:off x="8398009" y="2693170"/>
            <a:ext cx="1814004" cy="1136342"/>
          </a:xfrm>
          <a:prstGeom prst="roundRect">
            <a:avLst>
              <a:gd name="adj" fmla="val 840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证书服务平台</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cxnSp>
        <p:nvCxnSpPr>
          <p:cNvPr id="12" name="连接符: 肘形 11"/>
          <p:cNvCxnSpPr>
            <a:stCxn id="5" idx="3"/>
            <a:endCxn id="10" idx="0"/>
          </p:cNvCxnSpPr>
          <p:nvPr/>
        </p:nvCxnSpPr>
        <p:spPr>
          <a:xfrm>
            <a:off x="6082951" y="1744467"/>
            <a:ext cx="3222060" cy="94870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p:cNvCxnSpPr>
            <a:stCxn id="22" idx="3"/>
            <a:endCxn id="10" idx="2"/>
          </p:cNvCxnSpPr>
          <p:nvPr/>
        </p:nvCxnSpPr>
        <p:spPr>
          <a:xfrm flipV="1">
            <a:off x="6082951" y="3829512"/>
            <a:ext cx="3222060" cy="96838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圆角 29"/>
          <p:cNvSpPr/>
          <p:nvPr/>
        </p:nvSpPr>
        <p:spPr>
          <a:xfrm>
            <a:off x="1810335" y="3630220"/>
            <a:ext cx="1955041" cy="798836"/>
          </a:xfrm>
          <a:prstGeom prst="roundRect">
            <a:avLst>
              <a:gd name="adj" fmla="val 104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b="1" dirty="0">
                <a:solidFill>
                  <a:schemeClr val="tx1"/>
                </a:solidFill>
                <a:latin typeface="微软雅黑" panose="020B0503020204020204" pitchFamily="34" charset="-122"/>
                <a:ea typeface="微软雅黑" panose="020B0503020204020204" pitchFamily="34" charset="-122"/>
              </a:rPr>
              <a:t>Peps/</a:t>
            </a:r>
            <a:r>
              <a:rPr lang="zh-CN" altLang="en-US" sz="1200" b="1" dirty="0">
                <a:solidFill>
                  <a:schemeClr val="tx1"/>
                </a:solidFill>
                <a:latin typeface="微软雅黑" panose="020B0503020204020204" pitchFamily="34" charset="-122"/>
                <a:ea typeface="微软雅黑" panose="020B0503020204020204" pitchFamily="34" charset="-122"/>
              </a:rPr>
              <a:t>等非联网设备</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31" name="矩形: 圆角 30"/>
          <p:cNvSpPr/>
          <p:nvPr/>
        </p:nvSpPr>
        <p:spPr>
          <a:xfrm>
            <a:off x="2202196" y="3986125"/>
            <a:ext cx="1224585" cy="310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peps</a:t>
            </a:r>
            <a:r>
              <a:rPr lang="zh-CN" altLang="en-US" sz="1200" dirty="0">
                <a:latin typeface="微软雅黑" panose="020B0503020204020204" pitchFamily="34" charset="-122"/>
                <a:ea typeface="微软雅黑" panose="020B0503020204020204" pitchFamily="34" charset="-122"/>
              </a:rPr>
              <a:t>证书</a:t>
            </a:r>
            <a:endParaRPr lang="zh-CN" altLang="en-US" sz="12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6470743" y="1494100"/>
            <a:ext cx="1210588"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申请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用户证书</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6470743" y="4547530"/>
            <a:ext cx="1210588"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申请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用户证书</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47" name="矩形: 圆角 46"/>
          <p:cNvSpPr/>
          <p:nvPr/>
        </p:nvSpPr>
        <p:spPr>
          <a:xfrm>
            <a:off x="4467215" y="2858016"/>
            <a:ext cx="1615736" cy="780632"/>
          </a:xfrm>
          <a:prstGeom prst="roundRect">
            <a:avLst>
              <a:gd name="adj" fmla="val 10417"/>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工厂证书刷写前置机</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cxnSp>
        <p:nvCxnSpPr>
          <p:cNvPr id="53" name="直接箭头连接符 52"/>
          <p:cNvCxnSpPr>
            <a:stCxn id="47" idx="3"/>
            <a:endCxn id="10" idx="1"/>
          </p:cNvCxnSpPr>
          <p:nvPr/>
        </p:nvCxnSpPr>
        <p:spPr>
          <a:xfrm>
            <a:off x="6082951" y="3248332"/>
            <a:ext cx="2315058" cy="13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7" idx="0"/>
            <a:endCxn id="5" idx="2"/>
          </p:cNvCxnSpPr>
          <p:nvPr/>
        </p:nvCxnSpPr>
        <p:spPr>
          <a:xfrm flipV="1">
            <a:off x="5275083" y="2312638"/>
            <a:ext cx="0" cy="545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7" idx="2"/>
            <a:endCxn id="22" idx="0"/>
          </p:cNvCxnSpPr>
          <p:nvPr/>
        </p:nvCxnSpPr>
        <p:spPr>
          <a:xfrm>
            <a:off x="5275083" y="3638648"/>
            <a:ext cx="0" cy="591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470743" y="2984342"/>
            <a:ext cx="1313180"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申请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工厂证书）</a:t>
            </a:r>
            <a:endParaRPr lang="zh-CN" altLang="en-US" sz="1200"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5240579" y="3746115"/>
            <a:ext cx="1210588"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刷写</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工厂证书</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60" name="文本框 59"/>
          <p:cNvSpPr txBox="1"/>
          <p:nvPr/>
        </p:nvSpPr>
        <p:spPr>
          <a:xfrm>
            <a:off x="5259816" y="2496251"/>
            <a:ext cx="1210588"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刷写</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工厂证书</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cxnSp>
        <p:nvCxnSpPr>
          <p:cNvPr id="8" name="连接符: 肘形 7"/>
          <p:cNvCxnSpPr>
            <a:stCxn id="47" idx="1"/>
            <a:endCxn id="30" idx="0"/>
          </p:cNvCxnSpPr>
          <p:nvPr/>
        </p:nvCxnSpPr>
        <p:spPr>
          <a:xfrm rot="10800000" flipV="1">
            <a:off x="2787857" y="3248332"/>
            <a:ext cx="1679359" cy="381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201140" y="3012326"/>
            <a:ext cx="1210588"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刷写</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工厂证书</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cxnSp>
        <p:nvCxnSpPr>
          <p:cNvPr id="11" name="连接符: 肘形 10"/>
          <p:cNvCxnSpPr>
            <a:stCxn id="22" idx="1"/>
            <a:endCxn id="30" idx="2"/>
          </p:cNvCxnSpPr>
          <p:nvPr/>
        </p:nvCxnSpPr>
        <p:spPr>
          <a:xfrm rot="10800000">
            <a:off x="2787857" y="4429057"/>
            <a:ext cx="1679359" cy="3688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218753" y="4547530"/>
            <a:ext cx="1210588"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刷写</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用户证书</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40" name="思想气泡: 云 39"/>
          <p:cNvSpPr/>
          <p:nvPr/>
        </p:nvSpPr>
        <p:spPr>
          <a:xfrm>
            <a:off x="7868653" y="1379203"/>
            <a:ext cx="400940" cy="764738"/>
          </a:xfrm>
          <a:prstGeom prst="cloudCallout">
            <a:avLst/>
          </a:prstGeom>
          <a:solidFill>
            <a:schemeClr val="bg1">
              <a:lumMod val="95000"/>
            </a:schemeClr>
          </a:solidFill>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43" name="思想气泡: 云 42"/>
          <p:cNvSpPr/>
          <p:nvPr/>
        </p:nvSpPr>
        <p:spPr>
          <a:xfrm>
            <a:off x="7868653" y="2826838"/>
            <a:ext cx="400940" cy="764738"/>
          </a:xfrm>
          <a:prstGeom prst="cloudCallout">
            <a:avLst/>
          </a:prstGeom>
          <a:solidFill>
            <a:schemeClr val="bg1">
              <a:lumMod val="95000"/>
            </a:schemeClr>
          </a:solidFill>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44" name="思想气泡: 云 43"/>
          <p:cNvSpPr/>
          <p:nvPr/>
        </p:nvSpPr>
        <p:spPr>
          <a:xfrm>
            <a:off x="7868653" y="4370510"/>
            <a:ext cx="400940" cy="764738"/>
          </a:xfrm>
          <a:prstGeom prst="cloudCallout">
            <a:avLst/>
          </a:prstGeom>
          <a:solidFill>
            <a:schemeClr val="bg1">
              <a:lumMod val="95000"/>
            </a:schemeClr>
          </a:solidFill>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7" name="文本框 6"/>
          <p:cNvSpPr txBox="1"/>
          <p:nvPr/>
        </p:nvSpPr>
        <p:spPr>
          <a:xfrm>
            <a:off x="1766570" y="5648325"/>
            <a:ext cx="7239635" cy="275590"/>
          </a:xfrm>
          <a:prstGeom prst="rect">
            <a:avLst/>
          </a:prstGeom>
          <a:noFill/>
        </p:spPr>
        <p:txBody>
          <a:bodyPr wrap="none" rtlCol="0">
            <a:spAutoFit/>
          </a:bodyPr>
          <a:lstStyle/>
          <a:p>
            <a:r>
              <a:rPr lang="en-US" altLang="zh-CN" sz="1200">
                <a:latin typeface="微软雅黑" panose="020B0503020204020204" pitchFamily="34" charset="-122"/>
                <a:ea typeface="微软雅黑" panose="020B0503020204020204" pitchFamily="34" charset="-122"/>
              </a:rPr>
              <a:t>peps</a:t>
            </a:r>
            <a:r>
              <a:rPr lang="zh-CN" altLang="en-US" sz="1200">
                <a:latin typeface="微软雅黑" panose="020B0503020204020204" pitchFamily="34" charset="-122"/>
                <a:ea typeface="微软雅黑" panose="020B0503020204020204" pitchFamily="34" charset="-122"/>
              </a:rPr>
              <a:t>等非联网的证书由联网设备代为其申请证书，申请完成后将私钥，证书以及根证书等信息传输给设备</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5295</Words>
  <Application>WPS 演示</Application>
  <PresentationFormat>宽屏</PresentationFormat>
  <Paragraphs>749</Paragraphs>
  <Slides>18</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宋体</vt:lpstr>
      <vt:lpstr>Wingdings</vt:lpstr>
      <vt:lpstr>微软雅黑</vt:lpstr>
      <vt:lpstr>FZLanTingHei-L-GBK-M</vt:lpstr>
      <vt:lpstr>黑体</vt:lpstr>
      <vt:lpstr>Times New Roman</vt:lpstr>
      <vt:lpstr>Calibri</vt:lpstr>
      <vt:lpstr>幼圆</vt:lpstr>
      <vt:lpstr>等线</vt:lpstr>
      <vt:lpstr>Wingdings</vt:lpstr>
      <vt:lpstr>Arial Unicode MS</vt:lpstr>
      <vt:lpstr>等线 Light</vt:lpstr>
      <vt:lpstr>Calibri Light</vt:lpstr>
      <vt:lpstr>Office 主题</vt:lpstr>
      <vt:lpstr>PKI平台建设方案</vt:lpstr>
      <vt:lpstr>PK平台建设方案与要求</vt:lpstr>
      <vt:lpstr>PK平台建设方案与要求</vt:lpstr>
      <vt:lpstr>PK平台建设方案与要求</vt:lpstr>
      <vt:lpstr>证书规划</vt:lpstr>
      <vt:lpstr>证书规划</vt:lpstr>
      <vt:lpstr>证书规划</vt:lpstr>
      <vt:lpstr>证书规划</vt:lpstr>
      <vt:lpstr>证书规划</vt:lpstr>
      <vt:lpstr>证书罐装</vt:lpstr>
      <vt:lpstr>证书罐装</vt:lpstr>
      <vt:lpstr>PKI架构</vt:lpstr>
      <vt:lpstr>证书罐装</vt:lpstr>
      <vt:lpstr>证书罐装</vt:lpstr>
      <vt:lpstr>PKI系统对接</vt:lpstr>
      <vt:lpstr>PKI系统对接</vt:lpstr>
      <vt:lpstr>PKI系统对接</vt:lpstr>
      <vt:lpstr>PKI系统对接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qinshucai1</cp:lastModifiedBy>
  <cp:revision>2647</cp:revision>
  <cp:lastPrinted>2017-12-08T11:11:00Z</cp:lastPrinted>
  <dcterms:created xsi:type="dcterms:W3CDTF">2017-11-16T03:29:00Z</dcterms:created>
  <dcterms:modified xsi:type="dcterms:W3CDTF">2020-09-14T03:19:57Z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2052-10.8.0.6108</vt:lpwstr>
  </property>
</Properties>
</file>