
<file path=[Content_Types].xml><?xml version="1.0" encoding="utf-8"?>
<Types xmlns="http://schemas.openxmlformats.org/package/2006/content-types">
  <Default Extension="vml" ContentType="application/vnd.openxmlformats-officedocument.vmlDrawing"/>
  <Default Extension="pptx" ContentType="application/vnd.openxmlformats-officedocument.presentationml.presentation"/>
  <Default Extension="bin" ContentType="application/vnd.openxmlformats-officedocument.oleObject"/>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702" r:id="rId3"/>
    <p:sldId id="1330" r:id="rId5"/>
    <p:sldId id="1328" r:id="rId6"/>
    <p:sldId id="1329" r:id="rId7"/>
    <p:sldId id="1401" r:id="rId8"/>
    <p:sldId id="1331" r:id="rId9"/>
    <p:sldId id="1340" r:id="rId10"/>
    <p:sldId id="1458" r:id="rId11"/>
    <p:sldId id="1337" r:id="rId12"/>
    <p:sldId id="1345" r:id="rId13"/>
    <p:sldId id="1352" r:id="rId14"/>
    <p:sldId id="1356" r:id="rId15"/>
    <p:sldId id="1357" r:id="rId16"/>
    <p:sldId id="1351" r:id="rId17"/>
    <p:sldId id="1363" r:id="rId18"/>
    <p:sldId id="1366" r:id="rId19"/>
    <p:sldId id="1361" r:id="rId20"/>
    <p:sldId id="1362" r:id="rId21"/>
    <p:sldId id="1364" r:id="rId22"/>
    <p:sldId id="1378" r:id="rId23"/>
    <p:sldId id="1379" r:id="rId24"/>
    <p:sldId id="1439" r:id="rId25"/>
    <p:sldId id="1457" r:id="rId26"/>
    <p:sldId id="1563" r:id="rId27"/>
    <p:sldId id="1496" r:id="rId28"/>
    <p:sldId id="1372" r:id="rId29"/>
    <p:sldId id="1369" r:id="rId30"/>
    <p:sldId id="1368" r:id="rId31"/>
    <p:sldId id="1371" r:id="rId32"/>
    <p:sldId id="1399" r:id="rId33"/>
    <p:sldId id="1370" r:id="rId34"/>
    <p:sldId id="1392" r:id="rId35"/>
    <p:sldId id="1373" r:id="rId36"/>
    <p:sldId id="1388" r:id="rId37"/>
    <p:sldId id="1528" r:id="rId38"/>
    <p:sldId id="1390" r:id="rId39"/>
    <p:sldId id="1495" r:id="rId40"/>
    <p:sldId id="1391" r:id="rId41"/>
    <p:sldId id="1435" r:id="rId42"/>
    <p:sldId id="1515" r:id="rId43"/>
    <p:sldId id="1518" r:id="rId44"/>
    <p:sldId id="1516" r:id="rId45"/>
    <p:sldId id="1560" r:id="rId46"/>
    <p:sldId id="1517" r:id="rId47"/>
    <p:sldId id="1336" r:id="rId48"/>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b25350-d9c0-4a43-aed5-74ab61467077}">
          <p14:sldIdLst>
            <p14:sldId id="702"/>
            <p14:sldId id="1330"/>
          </p14:sldIdLst>
        </p14:section>
        <p14:section name="GX16蓝牙钥匙方案" id="{c354bf06-0f30-48b9-a8bf-9a592aeafb4e}">
          <p14:sldIdLst>
            <p14:sldId id="1328"/>
            <p14:sldId id="1329"/>
            <p14:sldId id="1401"/>
            <p14:sldId id="1331"/>
            <p14:sldId id="1340"/>
            <p14:sldId id="1458"/>
            <p14:sldId id="1337"/>
          </p14:sldIdLst>
        </p14:section>
        <p14:section name="蓝牙SDK接口" id="{fd69334c-f3bc-4206-a1e2-2077e2306a38}">
          <p14:sldIdLst>
            <p14:sldId id="1345"/>
            <p14:sldId id="1352"/>
            <p14:sldId id="1356"/>
            <p14:sldId id="1357"/>
          </p14:sldIdLst>
        </p14:section>
        <p14:section name="证书罐装方案" id="{1debd6f1-4724-4651-a0de-d7bd8b496632}">
          <p14:sldIdLst>
            <p14:sldId id="1351"/>
            <p14:sldId id="1363"/>
            <p14:sldId id="1366"/>
            <p14:sldId id="1361"/>
            <p14:sldId id="1362"/>
            <p14:sldId id="1364"/>
            <p14:sldId id="1378"/>
            <p14:sldId id="1379"/>
            <p14:sldId id="1439"/>
            <p14:sldId id="1457"/>
          </p14:sldIdLst>
        </p14:section>
        <p14:section name="安全方案" id="{94f39657-aa1b-49f6-ac2b-1211d70488a0}">
          <p14:sldIdLst>
            <p14:sldId id="1563"/>
          </p14:sldIdLst>
        </p14:section>
        <p14:section name="车内通信" id="{cb6cd595-a510-4eae-ad07-4cd8af2d566e}">
          <p14:sldIdLst>
            <p14:sldId id="1496"/>
            <p14:sldId id="1372"/>
            <p14:sldId id="1369"/>
            <p14:sldId id="1368"/>
            <p14:sldId id="1371"/>
            <p14:sldId id="1399"/>
            <p14:sldId id="1370"/>
            <p14:sldId id="1392"/>
            <p14:sldId id="1373"/>
            <p14:sldId id="1388"/>
            <p14:sldId id="1528"/>
            <p14:sldId id="1390"/>
            <p14:sldId id="1495"/>
            <p14:sldId id="1391"/>
            <p14:sldId id="1435"/>
          </p14:sldIdLst>
        </p14:section>
        <p14:section name="任务管控" id="{115bc275-b916-4876-b7eb-6db8c02813dc}">
          <p14:sldIdLst>
            <p14:sldId id="1515"/>
            <p14:sldId id="1518"/>
            <p14:sldId id="1516"/>
            <p14:sldId id="1560"/>
            <p14:sldId id="1517"/>
            <p14:sldId id="1336"/>
          </p14:sldIdLst>
        </p14:section>
        <p14:section name="无标题节" id="{07750e4a-e1d3-4e3f-803c-8a0b8dedf75e}">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ng Allen" initials="YA" lastIdx="0" clrIdx="0"/>
  <p:cmAuthor id="2" name="liu leo" initials="ll" lastIdx="1" clrIdx="1"/>
  <p:cmAuthor id="3" name="段昌伟" initials="段昌伟" lastIdx="1" clrIdx="2"/>
  <p:cmAuthor id="0" name="李文亮" initials="李文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FC02"/>
    <a:srgbClr val="E8ECFD"/>
    <a:srgbClr val="BBBEF9"/>
    <a:srgbClr val="51AACF"/>
    <a:srgbClr val="BBC7FC"/>
    <a:srgbClr val="B7E6F1"/>
    <a:srgbClr val="78A0E2"/>
    <a:srgbClr val="617AFA"/>
    <a:srgbClr val="E39F7E"/>
    <a:srgbClr val="D982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0898" autoAdjust="0"/>
  </p:normalViewPr>
  <p:slideViewPr>
    <p:cSldViewPr>
      <p:cViewPr varScale="1">
        <p:scale>
          <a:sx n="85" d="100"/>
          <a:sy n="85" d="100"/>
        </p:scale>
        <p:origin x="331" y="48"/>
      </p:cViewPr>
      <p:guideLst/>
    </p:cSldViewPr>
  </p:slideViewPr>
  <p:notesTextViewPr>
    <p:cViewPr>
      <p:scale>
        <a:sx n="75" d="100"/>
        <a:sy n="75" d="100"/>
      </p:scale>
      <p:origin x="0" y="0"/>
    </p:cViewPr>
  </p:notesTextViewPr>
  <p:notesViewPr>
    <p:cSldViewPr snapToGrid="0">
      <p:cViewPr varScale="1">
        <p:scale>
          <a:sx n="67" d="100"/>
          <a:sy n="67" d="100"/>
        </p:scale>
        <p:origin x="3120" y="72"/>
      </p:cViewPr>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D732816-5DC6-4BEE-8566-1428ABB160E6}" type="datetimeFigureOut">
              <a:rPr lang="zh-CN" altLang="en-US" smtClean="0"/>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2570CCE-0627-4E07-83D4-3BA4F99D82C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EEB8E97-7CC5-4AF0-A5B9-E54164952E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9012E5E-AC20-4E6D-8983-6967D1B09D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012E5E-AC20-4E6D-8983-6967D1B09D0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报告一共分为</a:t>
            </a:r>
            <a:r>
              <a:rPr lang="en-US" altLang="zh-CN"/>
              <a:t>6</a:t>
            </a:r>
            <a:r>
              <a:rPr lang="zh-CN" altLang="en-US"/>
              <a:t>个部分</a:t>
            </a:r>
            <a:endParaRPr lang="zh-CN" altLang="en-US"/>
          </a:p>
          <a:p>
            <a:r>
              <a:rPr lang="en-US" altLang="zh-CN"/>
              <a:t>1.</a:t>
            </a:r>
            <a:r>
              <a:rPr lang="zh-CN" altLang="en-US"/>
              <a:t>项目背景，主要介绍智能网联整体的技术趋势与当前宝能汽车智能车联的实际发展情况介绍</a:t>
            </a:r>
            <a:endParaRPr lang="zh-CN" altLang="en-US"/>
          </a:p>
          <a:p>
            <a:r>
              <a:rPr lang="en-US" altLang="zh-CN"/>
              <a:t>2.</a:t>
            </a:r>
            <a:r>
              <a:rPr lang="zh-CN" altLang="en-US"/>
              <a:t>项目概述    智能车联总体项目规划以及本次立项报告范围、本次项目目标、业务框架、技术方案、研发策略</a:t>
            </a:r>
            <a:endParaRPr lang="zh-CN" altLang="en-US"/>
          </a:p>
          <a:p>
            <a:r>
              <a:rPr lang="en-US" altLang="zh-CN"/>
              <a:t>3.</a:t>
            </a:r>
            <a:r>
              <a:rPr lang="zh-CN" altLang="en-US"/>
              <a:t>项目计划    细化项目各关键任务的时间节点</a:t>
            </a:r>
            <a:endParaRPr lang="zh-CN" altLang="en-US"/>
          </a:p>
          <a:p>
            <a:r>
              <a:rPr lang="en-US" altLang="zh-CN"/>
              <a:t>4.</a:t>
            </a:r>
            <a:r>
              <a:rPr lang="zh-CN" altLang="en-US"/>
              <a:t>研发组织    介绍本项目开展所需要涉及的各个部门以及任务分工</a:t>
            </a:r>
            <a:endParaRPr lang="zh-CN" altLang="en-US"/>
          </a:p>
          <a:p>
            <a:r>
              <a:rPr lang="en-US" altLang="zh-CN"/>
              <a:t>5.</a:t>
            </a:r>
            <a:r>
              <a:rPr lang="zh-CN" altLang="en-US"/>
              <a:t>项目预算    介绍本项目开展所需要的总体费用情况</a:t>
            </a:r>
            <a:endParaRPr lang="zh-CN" altLang="en-US"/>
          </a:p>
          <a:p>
            <a:r>
              <a:rPr lang="en-US" altLang="zh-CN"/>
              <a:t>6.</a:t>
            </a:r>
            <a:r>
              <a:rPr lang="zh-CN" altLang="en-US"/>
              <a:t>提请批准事项 </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a:p>
            <a:r>
              <a:rPr lang="en-US" altLang="zh-CN">
                <a:sym typeface="+mn-ea"/>
              </a:rPr>
              <a:t>2.</a:t>
            </a:r>
            <a:r>
              <a:rPr lang="zh-CN" altLang="en-US">
                <a:sym typeface="+mn-ea"/>
              </a:rPr>
              <a:t>优先级</a:t>
            </a:r>
            <a:r>
              <a:rPr lang="en-US">
                <a:sym typeface="+mn-ea"/>
              </a:rPr>
              <a:t>GPS-</a:t>
            </a:r>
            <a:r>
              <a:rPr lang="zh-CN" altLang="en-US">
                <a:sym typeface="+mn-ea"/>
              </a:rPr>
              <a:t>网络时间</a:t>
            </a:r>
            <a:r>
              <a:rPr lang="en-US" altLang="zh-CN">
                <a:sym typeface="+mn-ea"/>
              </a:rPr>
              <a:t>-</a:t>
            </a:r>
            <a:r>
              <a:rPr lang="zh-CN" altLang="en-US">
                <a:sym typeface="+mn-ea"/>
              </a:rPr>
              <a:t>本地时间</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a:p>
            <a:r>
              <a:rPr lang="en-US" altLang="zh-CN">
                <a:sym typeface="+mn-ea"/>
              </a:rPr>
              <a:t>2.</a:t>
            </a:r>
            <a:r>
              <a:rPr lang="zh-CN" altLang="en-US">
                <a:sym typeface="+mn-ea"/>
              </a:rPr>
              <a:t>优先级</a:t>
            </a:r>
            <a:r>
              <a:rPr lang="en-US">
                <a:sym typeface="+mn-ea"/>
              </a:rPr>
              <a:t>GPS-</a:t>
            </a:r>
            <a:r>
              <a:rPr lang="zh-CN" altLang="en-US">
                <a:sym typeface="+mn-ea"/>
              </a:rPr>
              <a:t>网络时间</a:t>
            </a:r>
            <a:r>
              <a:rPr lang="en-US" altLang="zh-CN">
                <a:sym typeface="+mn-ea"/>
              </a:rPr>
              <a:t>-</a:t>
            </a:r>
            <a:r>
              <a:rPr lang="zh-CN" altLang="en-US">
                <a:sym typeface="+mn-ea"/>
              </a:rPr>
              <a:t>本地时间</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a:p>
            <a:r>
              <a:rPr lang="en-US" altLang="zh-CN">
                <a:sym typeface="+mn-ea"/>
              </a:rPr>
              <a:t>2.</a:t>
            </a:r>
            <a:r>
              <a:rPr lang="zh-CN" altLang="en-US">
                <a:sym typeface="+mn-ea"/>
              </a:rPr>
              <a:t>优先级</a:t>
            </a:r>
            <a:r>
              <a:rPr lang="en-US">
                <a:sym typeface="+mn-ea"/>
              </a:rPr>
              <a:t>GPS-</a:t>
            </a:r>
            <a:r>
              <a:rPr lang="zh-CN" altLang="en-US">
                <a:sym typeface="+mn-ea"/>
              </a:rPr>
              <a:t>网络时间</a:t>
            </a:r>
            <a:r>
              <a:rPr lang="en-US" altLang="zh-CN">
                <a:sym typeface="+mn-ea"/>
              </a:rPr>
              <a:t>-</a:t>
            </a:r>
            <a:r>
              <a:rPr lang="zh-CN" altLang="en-US">
                <a:sym typeface="+mn-ea"/>
              </a:rPr>
              <a:t>本地时间</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TBOX</a:t>
            </a:r>
            <a:r>
              <a:rPr lang="zh-CN" altLang="en-US"/>
              <a:t>产生公私钥对，传输公钥给</a:t>
            </a:r>
            <a:r>
              <a:rPr lang="en-US" altLang="zh-CN"/>
              <a:t>TSP </a:t>
            </a:r>
            <a:r>
              <a:rPr lang="zh-CN" altLang="en-US"/>
              <a:t>申请</a:t>
            </a:r>
            <a:r>
              <a:rPr lang="en-US" altLang="zh-CN"/>
              <a:t>PEPS </a:t>
            </a:r>
            <a:r>
              <a:rPr lang="zh-CN" altLang="en-US"/>
              <a:t>设备证书，将私钥和证书传输给</a:t>
            </a:r>
            <a:r>
              <a:rPr lang="en-US" altLang="zh-CN"/>
              <a:t>PEPS</a:t>
            </a:r>
            <a:endParaRPr lang="en-US" altLang="zh-CN"/>
          </a:p>
          <a:p>
            <a:r>
              <a:rPr lang="en-US" altLang="zh-CN">
                <a:sym typeface="+mn-ea"/>
              </a:rPr>
              <a:t>2.</a:t>
            </a:r>
            <a:r>
              <a:rPr lang="zh-CN" altLang="en-US">
                <a:sym typeface="+mn-ea"/>
              </a:rPr>
              <a:t>优先级</a:t>
            </a:r>
            <a:r>
              <a:rPr lang="en-US">
                <a:sym typeface="+mn-ea"/>
              </a:rPr>
              <a:t>GPS-</a:t>
            </a:r>
            <a:r>
              <a:rPr lang="zh-CN" altLang="en-US">
                <a:sym typeface="+mn-ea"/>
              </a:rPr>
              <a:t>网络时间</a:t>
            </a:r>
            <a:r>
              <a:rPr lang="en-US" altLang="zh-CN">
                <a:sym typeface="+mn-ea"/>
              </a:rPr>
              <a:t>-</a:t>
            </a:r>
            <a:r>
              <a:rPr lang="zh-CN" altLang="en-US">
                <a:sym typeface="+mn-ea"/>
              </a:rPr>
              <a:t>本地时间</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仅首次连接需要认证信息认证，进行激活，钥匙生效；</a:t>
            </a:r>
            <a:endParaRPr lang="zh-CN" altLang="en-US"/>
          </a:p>
          <a:p>
            <a:r>
              <a:rPr lang="en-US" altLang="zh-CN"/>
              <a:t>2.</a:t>
            </a:r>
            <a:r>
              <a:rPr lang="zh-CN" altLang="en-US"/>
              <a:t>分工况 看是否需要证书认证</a:t>
            </a:r>
            <a:endParaRPr lang="zh-CN" altLang="en-US"/>
          </a:p>
          <a:p>
            <a:endParaRPr lang="zh-CN" altLang="en-US"/>
          </a:p>
          <a:p>
            <a:r>
              <a:rPr lang="en-US" altLang="zh-CN"/>
              <a:t>PEPS</a:t>
            </a:r>
            <a:r>
              <a:rPr lang="zh-CN" altLang="en-US"/>
              <a:t>出厂携带存储密钥，存储在</a:t>
            </a:r>
            <a:r>
              <a:rPr lang="en-US" altLang="zh-CN"/>
              <a:t>HSM</a:t>
            </a:r>
            <a:r>
              <a:rPr lang="zh-CN" altLang="en-US"/>
              <a:t>中，证书和钥匙信息通过存储密钥加密存储</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仅首次连接需要认证信息认证，进行激活，钥匙生效；</a:t>
            </a:r>
            <a:endParaRPr lang="zh-CN" altLang="en-US"/>
          </a:p>
          <a:p>
            <a:r>
              <a:rPr lang="en-US" altLang="zh-CN"/>
              <a:t>2.</a:t>
            </a:r>
            <a:r>
              <a:rPr lang="zh-CN" altLang="en-US"/>
              <a:t>分工况 看是否需要证书认证</a:t>
            </a:r>
            <a:endParaRPr lang="zh-CN" altLang="en-US"/>
          </a:p>
          <a:p>
            <a:endParaRPr lang="zh-CN" altLang="en-US"/>
          </a:p>
          <a:p>
            <a:r>
              <a:rPr lang="en-US" altLang="zh-CN"/>
              <a:t>PEPS</a:t>
            </a:r>
            <a:r>
              <a:rPr lang="zh-CN" altLang="en-US"/>
              <a:t>出厂携带存储密钥，存储在</a:t>
            </a:r>
            <a:r>
              <a:rPr lang="en-US" altLang="zh-CN"/>
              <a:t>HSM</a:t>
            </a:r>
            <a:r>
              <a:rPr lang="zh-CN" altLang="en-US"/>
              <a:t>中，证书和钥匙信息通过存储密钥加密存储</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标题 1"/>
          <p:cNvSpPr>
            <a:spLocks noGrp="1"/>
          </p:cNvSpPr>
          <p:nvPr>
            <p:ph type="title"/>
          </p:nvPr>
        </p:nvSpPr>
        <p:spPr>
          <a:xfrm>
            <a:off x="1219200" y="4134700"/>
            <a:ext cx="10607885" cy="759877"/>
          </a:xfrm>
          <a:prstGeom prst="rect">
            <a:avLst/>
          </a:prstGeom>
        </p:spPr>
        <p:txBody>
          <a:bodyPr/>
          <a:lstStyle>
            <a:lvl1pPr>
              <a:defRPr sz="3225" b="1" baseline="0">
                <a:latin typeface="Times New Roman" panose="02020603050405020304" pitchFamily="18" charset="0"/>
                <a:ea typeface="楷体" panose="02010609060101010101" pitchFamily="49" charset="-122"/>
              </a:defRPr>
            </a:lvl1pPr>
          </a:lstStyle>
          <a:p>
            <a:r>
              <a:rPr lang="zh-CN" altLang="en-US" dirty="0"/>
              <a:t>单击此处编辑母版标题样式</a:t>
            </a:r>
            <a:endParaRPr lang="zh-SG" altLang="en-US" dirty="0"/>
          </a:p>
        </p:txBody>
      </p:sp>
      <p:sp>
        <p:nvSpPr>
          <p:cNvPr id="9" name="文本占位符 3"/>
          <p:cNvSpPr>
            <a:spLocks noGrp="1"/>
          </p:cNvSpPr>
          <p:nvPr>
            <p:ph type="body" sz="half" idx="2"/>
          </p:nvPr>
        </p:nvSpPr>
        <p:spPr>
          <a:xfrm>
            <a:off x="1219201" y="5140955"/>
            <a:ext cx="7437119" cy="624845"/>
          </a:xfrm>
          <a:prstGeom prst="rect">
            <a:avLst/>
          </a:prstGeom>
        </p:spPr>
        <p:txBody>
          <a:bodyPr lIns="0" tIns="0" rIns="0" bIns="0" anchor="ctr">
            <a:noAutofit/>
          </a:bodyPr>
          <a:lstStyle>
            <a:lvl1pPr marL="0" indent="0" algn="just">
              <a:spcBef>
                <a:spcPts val="0"/>
              </a:spcBef>
              <a:buNone/>
              <a:defRPr sz="2655" b="1" baseline="0">
                <a:solidFill>
                  <a:schemeClr val="tx1"/>
                </a:solidFill>
                <a:latin typeface="Times New Roman" panose="02020603050405020304" pitchFamily="18" charset="0"/>
                <a:ea typeface="楷体" panose="02010609060101010101" pitchFamily="49" charset="-122"/>
              </a:defRPr>
            </a:lvl1pPr>
            <a:lvl2pPr marL="609600" indent="0">
              <a:buNone/>
              <a:defRPr sz="1895"/>
            </a:lvl2pPr>
            <a:lvl3pPr marL="1219200" indent="0">
              <a:buNone/>
              <a:defRPr sz="1610"/>
            </a:lvl3pPr>
            <a:lvl4pPr marL="1828800" indent="0">
              <a:buNone/>
              <a:defRPr sz="1325"/>
            </a:lvl4pPr>
            <a:lvl5pPr marL="2438400" indent="0">
              <a:buNone/>
              <a:defRPr sz="1325"/>
            </a:lvl5pPr>
            <a:lvl6pPr marL="3047365" indent="0">
              <a:buNone/>
              <a:defRPr sz="1325"/>
            </a:lvl6pPr>
            <a:lvl7pPr marL="3656965" indent="0">
              <a:buNone/>
              <a:defRPr sz="1325"/>
            </a:lvl7pPr>
            <a:lvl8pPr marL="4266565" indent="0">
              <a:buNone/>
              <a:defRPr sz="1325"/>
            </a:lvl8pPr>
            <a:lvl9pPr marL="4876165" indent="0">
              <a:buNone/>
              <a:defRPr sz="1325"/>
            </a:lvl9pPr>
          </a:lstStyle>
          <a:p>
            <a:pPr lvl="0"/>
            <a:r>
              <a:rPr lang="zh-CN" altLang="en-US" dirty="0"/>
              <a:t>单击此处编辑母版文本样式</a:t>
            </a:r>
            <a:endParaRPr lang="zh-CN" altLang="en-US" dirty="0"/>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2" y="1"/>
            <a:ext cx="12192002" cy="3454590"/>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863" y="6443393"/>
            <a:ext cx="537927" cy="28671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矩形 3"/>
          <p:cNvSpPr/>
          <p:nvPr userDrawn="1"/>
        </p:nvSpPr>
        <p:spPr>
          <a:xfrm>
            <a:off x="8021003" y="314325"/>
            <a:ext cx="3620135" cy="460375"/>
          </a:xfrm>
          <a:prstGeom prst="rect">
            <a:avLst/>
          </a:prstGeom>
          <a:noFill/>
          <a:ln>
            <a:noFill/>
          </a:ln>
        </p:spPr>
        <p:txBody>
          <a:bodyPr wrap="none" rtlCol="0" anchor="t">
            <a:spAutoFit/>
          </a:bodyPr>
          <a:p>
            <a:pPr algn="ctr"/>
            <a:r>
              <a:rPr lang="zh-CN" altLang="en-US" sz="2400" b="1">
                <a:solidFill>
                  <a:schemeClr val="bg1">
                    <a:lumMod val="85000"/>
                  </a:schemeClr>
                </a:solidFill>
                <a:effectLst>
                  <a:reflection blurRad="6350" stA="53000" endA="300" endPos="35500" dir="5400000" sy="-90000" algn="bl" rotWithShape="0"/>
                </a:effectLst>
              </a:rPr>
              <a:t>宝能汽车 智能网联研究院</a:t>
            </a:r>
            <a:endParaRPr lang="zh-CN" altLang="en-US" sz="2400" b="1">
              <a:solidFill>
                <a:schemeClr val="bg1">
                  <a:lumMod val="85000"/>
                </a:schemeClr>
              </a:solidFill>
              <a:effectLst>
                <a:reflection blurRad="6350" stA="53000" endA="300" endPos="35500" dir="5400000" sy="-90000" algn="bl" rotWithShape="0"/>
              </a:effectLst>
            </a:endParaRPr>
          </a:p>
        </p:txBody>
      </p:sp>
      <p:cxnSp>
        <p:nvCxnSpPr>
          <p:cNvPr id="3" name="直接连接符 2"/>
          <p:cNvCxnSpPr/>
          <p:nvPr/>
        </p:nvCxnSpPr>
        <p:spPr>
          <a:xfrm>
            <a:off x="-24130" y="728980"/>
            <a:ext cx="1223962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sp>
        <p:nvSpPr>
          <p:cNvPr id="13" name="文本框 12"/>
          <p:cNvSpPr txBox="1"/>
          <p:nvPr userDrawn="1"/>
        </p:nvSpPr>
        <p:spPr>
          <a:xfrm>
            <a:off x="2862113" y="5649834"/>
            <a:ext cx="6469038" cy="666786"/>
          </a:xfrm>
          <a:prstGeom prst="rect">
            <a:avLst/>
          </a:prstGeom>
          <a:noFill/>
        </p:spPr>
        <p:txBody>
          <a:bodyPr wrap="square" rtlCol="0">
            <a:spAutoFit/>
          </a:bodyPr>
          <a:lstStyle/>
          <a:p>
            <a:pPr algn="ctr" defTabSz="914400" eaLnBrk="0" fontAlgn="base" hangingPunct="0">
              <a:spcAft>
                <a:spcPct val="0"/>
              </a:spcAft>
              <a:defRPr/>
            </a:pPr>
            <a:r>
              <a:rPr lang="zh-CN" altLang="en-US" sz="3735" b="1" kern="0" dirty="0">
                <a:solidFill>
                  <a:srgbClr val="1F6AAD"/>
                </a:solidFill>
                <a:latin typeface="楷体" panose="02010609060101010101" pitchFamily="49" charset="-122"/>
                <a:ea typeface="楷体" panose="02010609060101010101" pitchFamily="49" charset="-122"/>
                <a:cs typeface="Times New Roman" panose="02020603050405020304" pitchFamily="18" charset="0"/>
              </a:rPr>
              <a:t>建一流企业</a:t>
            </a:r>
            <a:r>
              <a:rPr lang="zh-CN" altLang="en-US" sz="3735" b="1" kern="0">
                <a:solidFill>
                  <a:srgbClr val="1F6AAD"/>
                </a:solidFill>
                <a:latin typeface="楷体" panose="02010609060101010101" pitchFamily="49" charset="-122"/>
                <a:ea typeface="楷体" panose="02010609060101010101" pitchFamily="49" charset="-122"/>
                <a:cs typeface="Times New Roman" panose="02020603050405020304" pitchFamily="18" charset="0"/>
              </a:rPr>
              <a:t>树百年品牌</a:t>
            </a:r>
            <a:endParaRPr lang="zh-CN" altLang="en-US" sz="3735" b="1" kern="0" dirty="0">
              <a:solidFill>
                <a:srgbClr val="1F6AAD"/>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33381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BN">
    <p:spTree>
      <p:nvGrpSpPr>
        <p:cNvPr id="1" name=""/>
        <p:cNvGrpSpPr/>
        <p:nvPr/>
      </p:nvGrpSpPr>
      <p:grpSpPr>
        <a:xfrm>
          <a:off x="0" y="0"/>
          <a:ext cx="0" cy="0"/>
          <a:chOff x="0" y="0"/>
          <a:chExt cx="0" cy="0"/>
        </a:xfrm>
      </p:grpSpPr>
      <p:sp>
        <p:nvSpPr>
          <p:cNvPr id="16" name="bk object 16"/>
          <p:cNvSpPr/>
          <p:nvPr/>
        </p:nvSpPr>
        <p:spPr>
          <a:xfrm>
            <a:off x="0" y="846"/>
            <a:ext cx="0" cy="6857153"/>
          </a:xfrm>
          <a:custGeom>
            <a:avLst/>
            <a:gdLst/>
            <a:ahLst/>
            <a:cxnLst/>
            <a:rect l="l" t="t" r="r" b="b"/>
            <a:pathLst>
              <a:path h="5142865">
                <a:moveTo>
                  <a:pt x="0" y="5142865"/>
                </a:moveTo>
                <a:lnTo>
                  <a:pt x="0" y="0"/>
                </a:lnTo>
                <a:lnTo>
                  <a:pt x="0" y="5142865"/>
                </a:lnTo>
                <a:close/>
              </a:path>
            </a:pathLst>
          </a:custGeom>
          <a:solidFill>
            <a:srgbClr val="F1F1F1"/>
          </a:solidFill>
        </p:spPr>
        <p:txBody>
          <a:bodyPr wrap="square" lIns="0" tIns="0" rIns="0" bIns="0" rtlCol="0">
            <a:noAutofit/>
          </a:bodyPr>
          <a:lstStyle/>
          <a:p>
            <a:pPr defTabSz="609600"/>
            <a:endParaRPr sz="1705">
              <a:solidFill>
                <a:prstClr val="black"/>
              </a:solidFill>
              <a:latin typeface="仿宋" panose="02010609060101010101" pitchFamily="49" charset="-122"/>
              <a:ea typeface="仿宋" panose="02010609060101010101" pitchFamily="49" charset="-122"/>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57" y="6437994"/>
            <a:ext cx="567345" cy="302380"/>
          </a:xfrm>
          <a:prstGeom prst="rect">
            <a:avLst/>
          </a:prstGeom>
        </p:spPr>
      </p:pic>
      <p:sp>
        <p:nvSpPr>
          <p:cNvPr id="20" name="灯片编号占位符 5"/>
          <p:cNvSpPr txBox="1"/>
          <p:nvPr userDrawn="1"/>
        </p:nvSpPr>
        <p:spPr>
          <a:xfrm>
            <a:off x="10798809" y="6371167"/>
            <a:ext cx="685800" cy="436034"/>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7BB3BD3-F1D4-4570-B678-60E33FC521BA}" type="slidenum">
              <a:rPr lang="zh-SG" altLang="en-US" sz="1865" smtClean="0">
                <a:solidFill>
                  <a:prstClr val="black"/>
                </a:solidFill>
                <a:latin typeface="Times New Roman" panose="02020603050405020304" pitchFamily="18" charset="0"/>
                <a:ea typeface="楷体" panose="02010609060101010101" pitchFamily="49" charset="-122"/>
              </a:rPr>
            </a:fld>
            <a:endParaRPr lang="zh-SG" altLang="en-US" sz="1865" dirty="0">
              <a:solidFill>
                <a:prstClr val="black"/>
              </a:solidFill>
              <a:latin typeface="Times New Roman" panose="02020603050405020304" pitchFamily="18" charset="0"/>
              <a:ea typeface="楷体" panose="02010609060101010101" pitchFamily="49"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3139" y="83378"/>
            <a:ext cx="1024863" cy="546224"/>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vmlDrawing" Target="../drawings/vmlDrawing1.vml"/><Relationship Id="rId7" Type="http://schemas.openxmlformats.org/officeDocument/2006/relationships/image" Target="../media/image4.emf"/><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5"/>
            </p:custDataLst>
          </p:nvPr>
        </p:nvGraphicFramePr>
        <p:xfrm>
          <a:off x="1506" y="1506"/>
          <a:ext cx="1505" cy="1505"/>
        </p:xfrm>
        <a:graphic>
          <a:graphicData uri="http://schemas.openxmlformats.org/presentationml/2006/ole">
            <mc:AlternateContent xmlns:mc="http://schemas.openxmlformats.org/markup-compatibility/2006">
              <mc:Choice xmlns:v="urn:schemas-microsoft-com:vml" Requires="v">
                <p:oleObj spid="_x0000_s14171" name="think-cell Slide" r:id="rId6" imgW="12700" imgH="12700" progId="TCLayout.ActiveDocument.1">
                  <p:embed/>
                </p:oleObj>
              </mc:Choice>
              <mc:Fallback>
                <p:oleObj name="think-cell Slide" r:id="rId6" imgW="12700" imgH="12700" progId="TCLayout.ActiveDocument.1">
                  <p:embed/>
                  <p:pic>
                    <p:nvPicPr>
                      <p:cNvPr id="0" name="图片 12834"/>
                      <p:cNvPicPr/>
                      <p:nvPr/>
                    </p:nvPicPr>
                    <p:blipFill>
                      <a:blip r:embed="rId7"/>
                      <a:stretch>
                        <a:fillRect/>
                      </a:stretch>
                    </p:blipFill>
                    <p:spPr>
                      <a:xfrm>
                        <a:off x="1506" y="1506"/>
                        <a:ext cx="1505" cy="1505"/>
                      </a:xfrm>
                      <a:prstGeom prst="rect">
                        <a:avLst/>
                      </a:prstGeom>
                    </p:spPr>
                  </p:pic>
                </p:oleObj>
              </mc:Fallback>
            </mc:AlternateContent>
          </a:graphicData>
        </a:graphic>
      </p:graphicFrame>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pPr fontAlgn="base">
              <a:spcBef>
                <a:spcPct val="0"/>
              </a:spcBef>
              <a:spcAft>
                <a:spcPct val="0"/>
              </a:spcAft>
            </a:pPr>
            <a:fld id="{BE6F71C9-ED53-4AFF-A43C-038BF099FA0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pPr fontAlgn="base">
              <a:spcBef>
                <a:spcPct val="0"/>
              </a:spcBef>
              <a:spcAft>
                <a:spcPct val="0"/>
              </a:spcAft>
            </a:pPr>
            <a:fld id="{3E01EE5D-26FB-46D5-A381-ECFB35BF1D3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package" Target="../embeddings/Presentation1.ppt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a:spLocks noGrp="1"/>
          </p:cNvSpPr>
          <p:nvPr/>
        </p:nvSpPr>
        <p:spPr>
          <a:xfrm>
            <a:off x="641684" y="3733810"/>
            <a:ext cx="9873916" cy="1583754"/>
          </a:xfrm>
          <a:prstGeom prst="rect">
            <a:avLst/>
          </a:prstGeom>
        </p:spPr>
        <p:txBody>
          <a:bodyPr lIns="0" tIns="0" rIns="0" bIns="0" anchor="ctr">
            <a:normAutofit fontScale="50000"/>
          </a:bodyPr>
          <a:lstStyle>
            <a:lvl1pPr>
              <a:defRPr sz="3200" b="1" baseline="0">
                <a:solidFill>
                  <a:srgbClr val="0070C0"/>
                </a:solidFill>
                <a:latin typeface="Times New Roman" panose="02020603050405020304" pitchFamily="18" charset="0"/>
                <a:ea typeface="楷体" panose="02010609060101010101" pitchFamily="49" charset="-122"/>
              </a:defRPr>
            </a:lvl1pPr>
          </a:lstStyle>
          <a:p>
            <a:pPr algn="l" rtl="0">
              <a:lnSpc>
                <a:spcPct val="200000"/>
              </a:lnSpc>
            </a:pPr>
            <a:r>
              <a:rPr lang="en-US" altLang="zh-CN" dirty="0" smtClean="0">
                <a:latin typeface="微软雅黑" panose="020B0503020204020204" pitchFamily="34" charset="-122"/>
                <a:ea typeface="微软雅黑" panose="020B0503020204020204" pitchFamily="34" charset="-122"/>
                <a:cs typeface="+mn-cs"/>
              </a:rPr>
              <a:t>GX16</a:t>
            </a:r>
            <a:r>
              <a:rPr lang="zh-CN" altLang="en-US" dirty="0" smtClean="0">
                <a:latin typeface="微软雅黑" panose="020B0503020204020204" pitchFamily="34" charset="-122"/>
                <a:ea typeface="微软雅黑" panose="020B0503020204020204" pitchFamily="34" charset="-122"/>
                <a:cs typeface="+mn-cs"/>
              </a:rPr>
              <a:t>蓝牙钥匙方案介绍</a:t>
            </a:r>
            <a:br>
              <a:rPr lang="en-US" altLang="zh-CN" dirty="0">
                <a:latin typeface="微软雅黑" panose="020B0503020204020204" pitchFamily="34" charset="-122"/>
                <a:ea typeface="微软雅黑" panose="020B0503020204020204" pitchFamily="34" charset="-122"/>
                <a:cs typeface="+mn-cs"/>
              </a:rPr>
            </a:br>
            <a:r>
              <a:rPr lang="zh-CN" altLang="en-US" sz="2400" dirty="0" smtClean="0">
                <a:latin typeface="微软雅黑" panose="020B0503020204020204" pitchFamily="34" charset="-122"/>
                <a:ea typeface="微软雅黑" panose="020B0503020204020204" pitchFamily="34" charset="-122"/>
                <a:cs typeface="+mn-cs"/>
              </a:rPr>
              <a:t>邓利华</a:t>
            </a:r>
            <a:r>
              <a:rPr lang="en-US" altLang="zh-CN" sz="2400" dirty="0" smtClean="0">
                <a:latin typeface="微软雅黑" panose="020B0503020204020204" pitchFamily="34" charset="-122"/>
                <a:ea typeface="微软雅黑" panose="020B0503020204020204" pitchFamily="34" charset="-122"/>
                <a:cs typeface="+mn-cs"/>
              </a:rPr>
              <a:t>/</a:t>
            </a:r>
            <a:r>
              <a:rPr lang="zh-CN" altLang="en-US" sz="2400" dirty="0" smtClean="0">
                <a:latin typeface="微软雅黑" panose="020B0503020204020204" pitchFamily="34" charset="-122"/>
                <a:ea typeface="微软雅黑" panose="020B0503020204020204" pitchFamily="34" charset="-122"/>
                <a:cs typeface="+mn-cs"/>
              </a:rPr>
              <a:t>车端开发科</a:t>
            </a:r>
            <a:r>
              <a:rPr lang="en-US" altLang="zh-CN" dirty="0">
                <a:latin typeface="微软雅黑" panose="020B0503020204020204" pitchFamily="34" charset="-122"/>
                <a:ea typeface="微软雅黑" panose="020B0503020204020204" pitchFamily="34" charset="-122"/>
                <a:cs typeface="+mn-cs"/>
              </a:rPr>
              <a:t>/</a:t>
            </a:r>
            <a:r>
              <a:rPr lang="zh-CN" altLang="en-US" sz="2400" dirty="0" smtClean="0">
                <a:solidFill>
                  <a:srgbClr val="0070C0"/>
                </a:solidFill>
                <a:latin typeface="微软雅黑" panose="020B0503020204020204" pitchFamily="34" charset="-122"/>
                <a:ea typeface="微软雅黑" panose="020B0503020204020204" pitchFamily="34" charset="-122"/>
                <a:cs typeface="+mn-cs"/>
              </a:rPr>
              <a:t>智能车联研发部 </a:t>
            </a:r>
            <a:r>
              <a:rPr lang="en-US" altLang="zh-CN" sz="2400" dirty="0" smtClean="0">
                <a:solidFill>
                  <a:srgbClr val="0070C0"/>
                </a:solidFill>
                <a:latin typeface="微软雅黑" panose="020B0503020204020204" pitchFamily="34" charset="-122"/>
                <a:ea typeface="微软雅黑" panose="020B0503020204020204" pitchFamily="34" charset="-122"/>
                <a:cs typeface="+mn-cs"/>
              </a:rPr>
              <a:t>| </a:t>
            </a:r>
            <a:r>
              <a:rPr lang="zh-CN" altLang="en-US" sz="2400" dirty="0" smtClean="0">
                <a:solidFill>
                  <a:srgbClr val="0070C0"/>
                </a:solidFill>
                <a:latin typeface="微软雅黑" panose="020B0503020204020204" pitchFamily="34" charset="-122"/>
                <a:ea typeface="微软雅黑" panose="020B0503020204020204" pitchFamily="34" charset="-122"/>
                <a:cs typeface="+mn-cs"/>
              </a:rPr>
              <a:t>智能网联</a:t>
            </a:r>
            <a:r>
              <a:rPr lang="zh-CN" altLang="en-US" sz="2400" dirty="0" smtClean="0">
                <a:latin typeface="微软雅黑" panose="020B0503020204020204" pitchFamily="34" charset="-122"/>
                <a:ea typeface="微软雅黑" panose="020B0503020204020204" pitchFamily="34" charset="-122"/>
                <a:cs typeface="+mn-cs"/>
              </a:rPr>
              <a:t>研究院</a:t>
            </a:r>
            <a:endParaRPr lang="zh-CN" altLang="en-US" sz="2400" dirty="0" smtClean="0">
              <a:latin typeface="微软雅黑" panose="020B0503020204020204" pitchFamily="34" charset="-122"/>
              <a:ea typeface="微软雅黑" panose="020B0503020204020204" pitchFamily="34" charset="-122"/>
              <a:cs typeface="+mn-cs"/>
            </a:endParaRPr>
          </a:p>
          <a:p>
            <a:pPr algn="l" rtl="0">
              <a:lnSpc>
                <a:spcPct val="200000"/>
              </a:lnSpc>
            </a:pPr>
            <a:r>
              <a:rPr lang="en-US" altLang="zh-CN" sz="2400" dirty="0">
                <a:solidFill>
                  <a:srgbClr val="0070C0"/>
                </a:solidFill>
                <a:latin typeface="微软雅黑" panose="020B0503020204020204" pitchFamily="34" charset="-122"/>
                <a:ea typeface="微软雅黑" panose="020B0503020204020204" pitchFamily="34" charset="-122"/>
                <a:cs typeface="+mn-cs"/>
              </a:rPr>
              <a:t>2020/7/1</a:t>
            </a:r>
            <a:endParaRPr lang="en-US" altLang="zh-CN" sz="240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&gt;&gt;PEPS </a:t>
            </a:r>
            <a:r>
              <a:rPr lang="zh-CN" altLang="en-US" sz="2400" b="1" dirty="0" smtClean="0">
                <a:latin typeface="微软雅黑" panose="020B0503020204020204" pitchFamily="34" charset="-122"/>
                <a:ea typeface="微软雅黑" panose="020B0503020204020204" pitchFamily="34" charset="-122"/>
                <a:sym typeface="+mn-ea"/>
              </a:rPr>
              <a:t>相关需求</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5" name="文本框 4"/>
          <p:cNvSpPr txBox="1"/>
          <p:nvPr/>
        </p:nvSpPr>
        <p:spPr>
          <a:xfrm>
            <a:off x="24765" y="1191260"/>
            <a:ext cx="2573655" cy="2799715"/>
          </a:xfrm>
          <a:prstGeom prst="rect">
            <a:avLst/>
          </a:prstGeom>
          <a:solidFill>
            <a:schemeClr val="accent1">
              <a:lumMod val="20000"/>
              <a:lumOff val="80000"/>
            </a:schemeClr>
          </a:solidFill>
        </p:spPr>
        <p:txBody>
          <a:bodyPr wrap="square" rtlCol="0">
            <a:spAutoFit/>
          </a:bodyPr>
          <a:p>
            <a:pPr lvl="2"/>
            <a:r>
              <a:rPr lang="en-US"/>
              <a:t>PEPS</a:t>
            </a:r>
            <a:r>
              <a:rPr lang="zh-CN" altLang="en-US"/>
              <a:t>需求</a:t>
            </a:r>
            <a:endParaRPr lang="zh-CN" altLang="en-US"/>
          </a:p>
          <a:p>
            <a:pPr lvl="2"/>
            <a:endParaRPr lang="zh-CN" altLang="en-US"/>
          </a:p>
          <a:p>
            <a:r>
              <a:rPr lang="en-US" altLang="zh-CN" sz="1400"/>
              <a:t>a.</a:t>
            </a:r>
            <a:r>
              <a:rPr lang="zh-CN" altLang="en-US" sz="1400"/>
              <a:t>证书申请    </a:t>
            </a:r>
            <a:r>
              <a:rPr lang="en-US" altLang="zh-CN" sz="1400"/>
              <a:t>PEPS-&gt;TBOX</a:t>
            </a:r>
            <a:endParaRPr lang="en-US" altLang="zh-CN" sz="1400"/>
          </a:p>
          <a:p>
            <a:r>
              <a:rPr lang="en-US" altLang="zh-CN" sz="1400"/>
              <a:t>b.</a:t>
            </a:r>
            <a:r>
              <a:rPr lang="zh-CN" altLang="en-US" sz="1400"/>
              <a:t>证书下发    </a:t>
            </a:r>
            <a:r>
              <a:rPr lang="en-US" altLang="zh-CN" sz="1400"/>
              <a:t>TBOX-&gt;PEPS</a:t>
            </a:r>
            <a:endParaRPr lang="en-US" altLang="zh-CN" sz="1400"/>
          </a:p>
          <a:p>
            <a:r>
              <a:rPr lang="en-US" altLang="zh-CN" sz="1400"/>
              <a:t>c.</a:t>
            </a:r>
            <a:r>
              <a:rPr lang="zh-CN" altLang="en-US" sz="1400"/>
              <a:t>证书注销？ </a:t>
            </a:r>
            <a:r>
              <a:rPr lang="en-US" altLang="zh-CN" sz="1400">
                <a:sym typeface="+mn-ea"/>
              </a:rPr>
              <a:t>TBOX-&gt;PEPS</a:t>
            </a:r>
            <a:endParaRPr lang="zh-CN" altLang="en-US" sz="1400"/>
          </a:p>
          <a:p>
            <a:endParaRPr lang="zh-CN" altLang="en-US" sz="1400"/>
          </a:p>
          <a:p>
            <a:r>
              <a:rPr lang="en-US" altLang="zh-CN" sz="1400"/>
              <a:t>d.</a:t>
            </a:r>
            <a:r>
              <a:rPr lang="zh-CN" altLang="en-US" sz="1400"/>
              <a:t>交互密钥   </a:t>
            </a:r>
            <a:endParaRPr lang="zh-CN" altLang="en-US" sz="1400"/>
          </a:p>
          <a:p>
            <a:r>
              <a:rPr lang="en-US" altLang="zh-CN" sz="1400"/>
              <a:t>e.</a:t>
            </a:r>
            <a:r>
              <a:rPr lang="zh-CN" altLang="en-US" sz="1400"/>
              <a:t>注册、删除、查询、修改</a:t>
            </a:r>
            <a:endParaRPr lang="zh-CN" altLang="en-US" sz="1400"/>
          </a:p>
          <a:p>
            <a:r>
              <a:rPr lang="zh-CN" altLang="en-US" sz="1400"/>
              <a:t>   </a:t>
            </a:r>
            <a:r>
              <a:rPr lang="en-US" altLang="zh-CN" sz="1400"/>
              <a:t>MAC</a:t>
            </a:r>
            <a:r>
              <a:rPr lang="zh-CN" altLang="en-US" sz="1400"/>
              <a:t>上传</a:t>
            </a:r>
            <a:endParaRPr lang="zh-CN" altLang="en-US" sz="1400"/>
          </a:p>
          <a:p>
            <a:r>
              <a:rPr lang="zh-CN" altLang="en-US" sz="1400"/>
              <a:t>   注销通知</a:t>
            </a:r>
            <a:endParaRPr lang="zh-CN" altLang="en-US" sz="1400"/>
          </a:p>
          <a:p>
            <a:endParaRPr lang="zh-CN" altLang="en-US" sz="1400"/>
          </a:p>
          <a:p>
            <a:r>
              <a:rPr lang="en-US" altLang="zh-CN" sz="1400"/>
              <a:t>1. </a:t>
            </a:r>
            <a:r>
              <a:rPr lang="zh-CN" altLang="en-US" sz="1400"/>
              <a:t>离线分享</a:t>
            </a:r>
            <a:endParaRPr lang="zh-CN" altLang="en-US" sz="1400"/>
          </a:p>
        </p:txBody>
      </p:sp>
      <p:sp>
        <p:nvSpPr>
          <p:cNvPr id="6" name="文本框 5"/>
          <p:cNvSpPr txBox="1"/>
          <p:nvPr/>
        </p:nvSpPr>
        <p:spPr>
          <a:xfrm>
            <a:off x="2993390" y="951865"/>
            <a:ext cx="8931910" cy="4954270"/>
          </a:xfrm>
          <a:prstGeom prst="rect">
            <a:avLst/>
          </a:prstGeom>
          <a:solidFill>
            <a:schemeClr val="accent1">
              <a:lumMod val="20000"/>
              <a:lumOff val="80000"/>
            </a:schemeClr>
          </a:solidFill>
        </p:spPr>
        <p:txBody>
          <a:bodyPr wrap="square" rtlCol="0">
            <a:spAutoFit/>
          </a:bodyPr>
          <a:p>
            <a:r>
              <a:rPr lang="zh-CN" altLang="en-US"/>
              <a:t>蓝牙</a:t>
            </a:r>
            <a:r>
              <a:rPr lang="en-US" altLang="zh-CN"/>
              <a:t> SDK</a:t>
            </a:r>
            <a:r>
              <a:rPr lang="zh-CN" altLang="en-US"/>
              <a:t>问题反馈</a:t>
            </a:r>
            <a:endParaRPr lang="zh-CN" altLang="en-US"/>
          </a:p>
          <a:p>
            <a:endParaRPr lang="en-US" altLang="zh-CN"/>
          </a:p>
          <a:p>
            <a:r>
              <a:rPr lang="en-US" sz="1400"/>
              <a:t>1. </a:t>
            </a:r>
            <a:r>
              <a:rPr lang="zh-CN" altLang="en-US" sz="1400"/>
              <a:t>增加证书传输接口  根证书、用户证书                                   【待讨论      】</a:t>
            </a:r>
            <a:endParaRPr lang="zh-CN" altLang="en-US" sz="1400"/>
          </a:p>
          <a:p>
            <a:r>
              <a:rPr lang="en-US" altLang="zh-CN" sz="1400"/>
              <a:t>2.</a:t>
            </a:r>
            <a:r>
              <a:rPr lang="zh-CN" altLang="en-US" sz="1400"/>
              <a:t>数字钥匙管理接口  需要哪些信息（钥匙</a:t>
            </a:r>
            <a:r>
              <a:rPr lang="en-US" altLang="zh-CN" sz="1400"/>
              <a:t>ID+</a:t>
            </a:r>
            <a:r>
              <a:rPr lang="zh-CN" altLang="en-US" sz="1400"/>
              <a:t>认证信息？）     【所有数据 结构  】</a:t>
            </a:r>
            <a:endParaRPr lang="zh-CN" altLang="en-US" sz="1400"/>
          </a:p>
          <a:p>
            <a:r>
              <a:rPr lang="en-US" altLang="zh-CN" sz="1400"/>
              <a:t>3.RKE </a:t>
            </a:r>
            <a:r>
              <a:rPr lang="zh-CN" altLang="en-US" sz="1400"/>
              <a:t>控制接口，</a:t>
            </a:r>
            <a:r>
              <a:rPr lang="en-US" altLang="zh-CN" sz="1400"/>
              <a:t>a. </a:t>
            </a:r>
            <a:r>
              <a:rPr lang="zh-CN" altLang="en-US" sz="1400"/>
              <a:t>需返回 控制结果（成功、失败原因）；</a:t>
            </a:r>
            <a:r>
              <a:rPr lang="en-US" altLang="zh-CN" sz="1400"/>
              <a:t>2.</a:t>
            </a:r>
            <a:r>
              <a:rPr lang="zh-CN" altLang="en-US" sz="1400"/>
              <a:t>控制子项预留  【</a:t>
            </a:r>
            <a:r>
              <a:rPr lang="en-US" altLang="zh-CN" sz="1400"/>
              <a:t>OK </a:t>
            </a:r>
            <a:r>
              <a:rPr lang="zh-CN" altLang="en-US" sz="1400"/>
              <a:t>待确定  单独接口还是同一个】</a:t>
            </a:r>
            <a:endParaRPr lang="zh-CN" altLang="en-US" sz="1400"/>
          </a:p>
          <a:p>
            <a:r>
              <a:rPr lang="en-US" altLang="zh-CN" sz="1400"/>
              <a:t>4.</a:t>
            </a:r>
            <a:r>
              <a:rPr lang="zh-CN" altLang="en-US" sz="1400"/>
              <a:t>遥控泊车 并非透传功能可以实现的（蓝牙速率和</a:t>
            </a:r>
            <a:r>
              <a:rPr lang="en-US" altLang="zh-CN" sz="1400"/>
              <a:t>CAN</a:t>
            </a:r>
            <a:r>
              <a:rPr lang="zh-CN" altLang="en-US" sz="1400"/>
              <a:t>速率匹配问题，泊车开始、结束、泊车方向、异常中断、终止）  【泊车中  停止泊车  】</a:t>
            </a:r>
            <a:endParaRPr lang="zh-CN" altLang="en-US" sz="1400"/>
          </a:p>
          <a:p>
            <a:r>
              <a:rPr lang="en-US" altLang="zh-CN" sz="1400"/>
              <a:t>5.</a:t>
            </a:r>
            <a:r>
              <a:rPr lang="zh-CN" altLang="en-US" sz="1400"/>
              <a:t>下行透传数据接口（定义是怎样的？</a:t>
            </a:r>
            <a:r>
              <a:rPr lang="en-US" altLang="zh-CN" sz="1400"/>
              <a:t>ID+8byte</a:t>
            </a:r>
            <a:r>
              <a:rPr lang="zh-CN" altLang="en-US" sz="1400"/>
              <a:t>数据？ ）【整个</a:t>
            </a:r>
            <a:r>
              <a:rPr lang="en-US" altLang="zh-CN" sz="1400"/>
              <a:t>CAN </a:t>
            </a:r>
            <a:r>
              <a:rPr lang="zh-CN" altLang="en-US" sz="1400"/>
              <a:t>报文透传，预留接口】</a:t>
            </a:r>
            <a:endParaRPr lang="zh-CN" altLang="en-US" sz="1400"/>
          </a:p>
          <a:p>
            <a:r>
              <a:rPr lang="en-US" altLang="zh-CN" sz="1400"/>
              <a:t>6.</a:t>
            </a:r>
            <a:r>
              <a:rPr lang="zh-CN" altLang="en-US" sz="1400"/>
              <a:t>增加数据上行透传接口（车辆</a:t>
            </a:r>
            <a:r>
              <a:rPr lang="en-US" altLang="zh-CN" sz="1400"/>
              <a:t>CAN </a:t>
            </a:r>
            <a:r>
              <a:rPr lang="zh-CN" altLang="en-US" sz="1400"/>
              <a:t>报文上传，上传</a:t>
            </a:r>
            <a:r>
              <a:rPr lang="en-US" altLang="zh-CN" sz="1400"/>
              <a:t>ID</a:t>
            </a:r>
            <a:r>
              <a:rPr lang="zh-CN" altLang="en-US" sz="1400"/>
              <a:t>、周期、开始、结束可以设置，上传内容为</a:t>
            </a:r>
            <a:r>
              <a:rPr lang="en-US" altLang="zh-CN" sz="1400"/>
              <a:t>ID+</a:t>
            </a:r>
            <a:r>
              <a:rPr lang="en-US" altLang="zh-CN" sz="1400">
                <a:sym typeface="+mn-ea"/>
              </a:rPr>
              <a:t>8bytes</a:t>
            </a:r>
            <a:r>
              <a:rPr lang="zh-CN" altLang="en-US" sz="1400"/>
              <a:t>数据区）</a:t>
            </a:r>
            <a:endParaRPr lang="zh-CN" altLang="en-US" sz="1400"/>
          </a:p>
          <a:p>
            <a:r>
              <a:rPr lang="en-US" altLang="zh-CN" sz="1400"/>
              <a:t>7.</a:t>
            </a:r>
            <a:r>
              <a:rPr lang="zh-CN" altLang="en-US" sz="1400"/>
              <a:t>多车辆选择接口  是做什么的？可以同时连接多辆车吗？（我们的定义只能连接当前用户选择的那辆车）【当前选择车辆，</a:t>
            </a:r>
            <a:r>
              <a:rPr lang="en-US" altLang="zh-CN" sz="1400"/>
              <a:t>VIN </a:t>
            </a:r>
            <a:r>
              <a:rPr lang="zh-CN" altLang="en-US" sz="1400"/>
              <a:t>码】</a:t>
            </a:r>
            <a:endParaRPr lang="zh-CN" altLang="en-US" sz="1400"/>
          </a:p>
          <a:p>
            <a:r>
              <a:rPr lang="en-US" altLang="zh-CN" sz="1400"/>
              <a:t>8.</a:t>
            </a:r>
            <a:r>
              <a:rPr lang="zh-CN" altLang="en-US" sz="1400"/>
              <a:t>增加 无感进入 操作反馈，用于用户提示反馈（自动解锁、闭锁、迎宾灯、车辆启动）【车辆状态接口  实现】</a:t>
            </a:r>
            <a:endParaRPr lang="zh-CN" altLang="en-US" sz="1400"/>
          </a:p>
          <a:p>
            <a:r>
              <a:rPr lang="en-US" altLang="zh-CN" sz="1400"/>
              <a:t>9.</a:t>
            </a:r>
            <a:r>
              <a:rPr lang="zh-CN" altLang="en-US" sz="1400"/>
              <a:t>增加离线分享钥匙接口（</a:t>
            </a:r>
            <a:r>
              <a:rPr lang="en-US" altLang="zh-CN" sz="1400"/>
              <a:t>PEPS</a:t>
            </a:r>
            <a:r>
              <a:rPr lang="zh-CN" altLang="en-US" sz="1400"/>
              <a:t>钥匙注册指令）  【待讨论 】</a:t>
            </a:r>
            <a:endParaRPr lang="zh-CN" altLang="en-US" sz="1400"/>
          </a:p>
          <a:p>
            <a:endParaRPr lang="zh-CN" altLang="en-US" sz="1400"/>
          </a:p>
          <a:p>
            <a:r>
              <a:rPr lang="zh-CN" altLang="en-US" sz="1400"/>
              <a:t>其他问题：</a:t>
            </a:r>
            <a:endParaRPr lang="zh-CN" altLang="en-US" sz="1400"/>
          </a:p>
          <a:p>
            <a:r>
              <a:rPr lang="en-US" altLang="zh-CN" sz="1400"/>
              <a:t>1. PEPS </a:t>
            </a:r>
            <a:r>
              <a:rPr lang="zh-CN" altLang="en-US" sz="1400"/>
              <a:t>是否可以产生</a:t>
            </a:r>
            <a:r>
              <a:rPr lang="en-US" altLang="zh-CN" sz="1400"/>
              <a:t>ECC256 </a:t>
            </a:r>
            <a:r>
              <a:rPr lang="zh-CN" altLang="en-US" sz="1400"/>
              <a:t>公私钥对？如果不能，私钥如何传给</a:t>
            </a:r>
            <a:r>
              <a:rPr lang="en-US" altLang="zh-CN" sz="1400"/>
              <a:t>PEPS</a:t>
            </a:r>
            <a:r>
              <a:rPr lang="zh-CN" altLang="en-US" sz="1400"/>
              <a:t>； 【根证书 程序预置  】</a:t>
            </a:r>
            <a:endParaRPr lang="zh-CN" altLang="en-US" sz="1400"/>
          </a:p>
          <a:p>
            <a:r>
              <a:rPr lang="en-US" altLang="zh-CN" sz="1400"/>
              <a:t>2.</a:t>
            </a:r>
            <a:r>
              <a:rPr lang="zh-CN" altLang="en-US" sz="1400"/>
              <a:t>钥匙申请、删除、修改等指令，先通过</a:t>
            </a:r>
            <a:r>
              <a:rPr lang="en-US" altLang="zh-CN" sz="1400"/>
              <a:t>PEPS</a:t>
            </a:r>
            <a:r>
              <a:rPr lang="zh-CN" altLang="en-US" sz="1400"/>
              <a:t>公钥加密传输密钥，在通过传输密钥加密钥匙指令 方式是否可行？每次指令前均先协商密钥；                            【法雷奥 建议对称密钥  待讨论】</a:t>
            </a:r>
            <a:endParaRPr lang="zh-CN" altLang="en-US" sz="1400"/>
          </a:p>
          <a:p>
            <a:r>
              <a:rPr lang="en-US" altLang="zh-CN" sz="1400"/>
              <a:t>3.</a:t>
            </a:r>
            <a:r>
              <a:rPr lang="zh-CN" altLang="en-US" sz="1400"/>
              <a:t>确认同步时间 更新频率需求和更新机制；   【邮件回复】</a:t>
            </a:r>
            <a:endParaRPr lang="zh-CN" altLang="en-US" sz="1400"/>
          </a:p>
          <a:p>
            <a:r>
              <a:rPr lang="en-US" altLang="zh-CN" sz="1400"/>
              <a:t>4.</a:t>
            </a:r>
            <a:r>
              <a:rPr lang="zh-CN" altLang="en-US" sz="1400"/>
              <a:t>钥匙包数据中 若权限</a:t>
            </a:r>
            <a:r>
              <a:rPr lang="en-US" altLang="zh-CN" sz="1400"/>
              <a:t>8</a:t>
            </a:r>
            <a:r>
              <a:rPr lang="zh-CN" altLang="en-US" sz="1400"/>
              <a:t>字节太长，需要多长？权限清单  【</a:t>
            </a:r>
            <a:r>
              <a:rPr lang="en-US" altLang="zh-CN" sz="1400"/>
              <a:t>PEPS  4bytes </a:t>
            </a:r>
            <a:r>
              <a:rPr lang="zh-CN" altLang="en-US" sz="1400"/>
              <a:t>功能】</a:t>
            </a:r>
            <a:endParaRPr lang="zh-CN" altLang="en-US" sz="1400"/>
          </a:p>
        </p:txBody>
      </p:sp>
      <p:graphicFrame>
        <p:nvGraphicFramePr>
          <p:cNvPr id="8" name="表格 7"/>
          <p:cNvGraphicFramePr/>
          <p:nvPr/>
        </p:nvGraphicFramePr>
        <p:xfrm>
          <a:off x="2993390" y="6123305"/>
          <a:ext cx="7628890" cy="636905"/>
        </p:xfrm>
        <a:graphic>
          <a:graphicData uri="http://schemas.openxmlformats.org/drawingml/2006/table">
            <a:tbl>
              <a:tblPr firstRow="1" bandRow="1">
                <a:tableStyleId>{5C22544A-7EE6-4342-B048-85BDC9FD1C3A}</a:tableStyleId>
              </a:tblPr>
              <a:tblGrid>
                <a:gridCol w="1078865"/>
                <a:gridCol w="765810"/>
                <a:gridCol w="1016635"/>
                <a:gridCol w="1320800"/>
                <a:gridCol w="1188720"/>
                <a:gridCol w="1170940"/>
                <a:gridCol w="1087120"/>
              </a:tblGrid>
              <a:tr h="319405">
                <a:tc>
                  <a:txBody>
                    <a:bodyPr/>
                    <a:p>
                      <a:pPr>
                        <a:buNone/>
                      </a:pPr>
                      <a:r>
                        <a:rPr lang="zh-CN" altLang="en-US" sz="1400">
                          <a:sym typeface="+mn-ea"/>
                        </a:rPr>
                        <a:t>字段</a:t>
                      </a:r>
                      <a:endParaRPr lang="zh-CN" altLang="en-US"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a:buNone/>
                      </a:pPr>
                      <a:r>
                        <a:rPr lang="zh-CN" altLang="en-US" sz="1400"/>
                        <a:t>用户类型</a:t>
                      </a:r>
                      <a:endParaRPr lang="zh-CN" altLang="en-US" sz="1400"/>
                    </a:p>
                  </a:txBody>
                  <a:tcPr/>
                </a:tc>
                <a:tc>
                  <a:txBody>
                    <a:bodyPr/>
                    <a:p>
                      <a:pPr>
                        <a:buNone/>
                      </a:pPr>
                      <a:r>
                        <a:rPr lang="zh-CN" altLang="en-US" sz="1400"/>
                        <a:t>认证信息</a:t>
                      </a:r>
                      <a:endParaRPr lang="zh-CN" altLang="en-US" sz="1400"/>
                    </a:p>
                  </a:txBody>
                  <a:tcPr/>
                </a:tc>
                <a:tc>
                  <a:txBody>
                    <a:bodyPr/>
                    <a:p>
                      <a:pPr>
                        <a:buNone/>
                      </a:pPr>
                      <a:r>
                        <a:rPr lang="zh-CN" altLang="en-US" sz="1400"/>
                        <a:t>开始时间</a:t>
                      </a:r>
                      <a:endParaRPr lang="zh-CN" altLang="en-US" sz="1400"/>
                    </a:p>
                  </a:txBody>
                  <a:tcPr/>
                </a:tc>
                <a:tc>
                  <a:txBody>
                    <a:bodyPr/>
                    <a:p>
                      <a:pPr>
                        <a:buNone/>
                      </a:pPr>
                      <a:r>
                        <a:rPr lang="zh-CN" altLang="en-US" sz="1400"/>
                        <a:t>结束时间</a:t>
                      </a:r>
                      <a:endParaRPr lang="zh-CN" altLang="en-US" sz="1400"/>
                    </a:p>
                  </a:txBody>
                  <a:tcPr/>
                </a:tc>
                <a:tc>
                  <a:txBody>
                    <a:bodyPr/>
                    <a:p>
                      <a:pPr>
                        <a:buNone/>
                      </a:pPr>
                      <a:r>
                        <a:rPr lang="zh-CN" altLang="en-US" sz="1400"/>
                        <a:t>功能权限</a:t>
                      </a:r>
                      <a:endParaRPr lang="zh-CN" altLang="en-US" sz="1400"/>
                    </a:p>
                  </a:txBody>
                  <a:tcPr/>
                </a:tc>
              </a:tr>
              <a:tr h="317500">
                <a:tc>
                  <a:txBody>
                    <a:bodyPr/>
                    <a:p>
                      <a:pPr algn="ctr">
                        <a:buNone/>
                      </a:pPr>
                      <a:r>
                        <a:rPr lang="zh-CN" altLang="en-US" sz="1400">
                          <a:ea typeface="宋体" panose="02010600030101010101" pitchFamily="2" charset="-122"/>
                        </a:rPr>
                        <a:t>长度（</a:t>
                      </a:r>
                      <a:r>
                        <a:rPr lang="en-US" altLang="zh-CN" sz="1400">
                          <a:ea typeface="宋体" panose="02010600030101010101" pitchFamily="2" charset="-122"/>
                        </a:rPr>
                        <a:t>byte</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altLang="en-US" sz="1400">
                          <a:ea typeface="宋体" panose="02010600030101010101" pitchFamily="2" charset="-122"/>
                        </a:rPr>
                        <a:t>113</a:t>
                      </a:r>
                      <a:r>
                        <a:rPr lang="zh-CN" altLang="en-US" sz="1400">
                          <a:ea typeface="宋体" panose="02010600030101010101" pitchFamily="2" charset="-122"/>
                        </a:rPr>
                        <a:t>（</a:t>
                      </a:r>
                      <a:r>
                        <a:rPr lang="en-US" altLang="zh-CN" sz="1400">
                          <a:ea typeface="宋体" panose="02010600030101010101" pitchFamily="2" charset="-122"/>
                        </a:rPr>
                        <a:t>TBD</a:t>
                      </a:r>
                      <a:r>
                        <a:rPr lang="zh-CN" altLang="en-US" sz="1400">
                          <a:ea typeface="宋体" panose="02010600030101010101" pitchFamily="2" charset="-122"/>
                        </a:rPr>
                        <a:t>）</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8</a:t>
                      </a:r>
                      <a:endParaRPr lang="en-US" altLang="zh-CN" sz="1400">
                        <a:solidFill>
                          <a:schemeClr val="tx1"/>
                        </a:solidFill>
                        <a:ea typeface="宋体" panose="02010600030101010101" pitchFamily="2" charset="-122"/>
                      </a:endParaRPr>
                    </a:p>
                  </a:txBody>
                  <a:tcPr/>
                </a:tc>
              </a:tr>
            </a:tbl>
          </a:graphicData>
        </a:graphic>
      </p:graphicFrame>
      <p:sp>
        <p:nvSpPr>
          <p:cNvPr id="12" name="文本框 11"/>
          <p:cNvSpPr txBox="1"/>
          <p:nvPr/>
        </p:nvSpPr>
        <p:spPr>
          <a:xfrm>
            <a:off x="88900" y="4110355"/>
            <a:ext cx="2445385" cy="737235"/>
          </a:xfrm>
          <a:prstGeom prst="rect">
            <a:avLst/>
          </a:prstGeom>
          <a:solidFill>
            <a:srgbClr val="FFFF00"/>
          </a:solidFill>
        </p:spPr>
        <p:txBody>
          <a:bodyPr wrap="square" rtlCol="0">
            <a:spAutoFit/>
          </a:bodyPr>
          <a:p>
            <a:r>
              <a:rPr lang="en-US" altLang="zh-CN" sz="1400"/>
              <a:t>1.</a:t>
            </a:r>
            <a:r>
              <a:rPr lang="zh-CN" altLang="en-US" sz="1400"/>
              <a:t>钥匙管理在</a:t>
            </a:r>
            <a:r>
              <a:rPr lang="en-US" altLang="zh-CN" sz="1400"/>
              <a:t>APP</a:t>
            </a:r>
            <a:endParaRPr lang="en-US" altLang="zh-CN" sz="1400"/>
          </a:p>
          <a:p>
            <a:r>
              <a:rPr lang="en-US" altLang="zh-CN" sz="1400"/>
              <a:t>2. PEPS-TBOX  </a:t>
            </a:r>
            <a:r>
              <a:rPr lang="zh-CN" altLang="en-US" sz="1400"/>
              <a:t>安全方式  建议对称方式 待定</a:t>
            </a:r>
            <a:endParaRPr lang="zh-CN" altLang="en-US" sz="1400"/>
          </a:p>
        </p:txBody>
      </p:sp>
      <p:sp>
        <p:nvSpPr>
          <p:cNvPr id="9" name="文本框 8"/>
          <p:cNvSpPr txBox="1"/>
          <p:nvPr/>
        </p:nvSpPr>
        <p:spPr>
          <a:xfrm>
            <a:off x="24765" y="5053330"/>
            <a:ext cx="2762885" cy="1599565"/>
          </a:xfrm>
          <a:prstGeom prst="rect">
            <a:avLst/>
          </a:prstGeom>
          <a:solidFill>
            <a:srgbClr val="FFFF00"/>
          </a:solidFill>
        </p:spPr>
        <p:txBody>
          <a:bodyPr wrap="square" rtlCol="0">
            <a:spAutoFit/>
          </a:bodyPr>
          <a:p>
            <a:r>
              <a:rPr lang="en-US" altLang="zh-CN" sz="1400"/>
              <a:t>1.APP</a:t>
            </a:r>
            <a:r>
              <a:rPr lang="zh-CN" altLang="en-US" sz="1400"/>
              <a:t>保护，</a:t>
            </a:r>
            <a:r>
              <a:rPr lang="en-US" altLang="zh-CN" sz="1400"/>
              <a:t>Android </a:t>
            </a:r>
            <a:r>
              <a:rPr lang="zh-CN" altLang="en-US" sz="1400"/>
              <a:t>前台服务 </a:t>
            </a:r>
            <a:r>
              <a:rPr lang="en-US" altLang="zh-CN" sz="1400"/>
              <a:t>APP  </a:t>
            </a:r>
            <a:r>
              <a:rPr lang="zh-CN" altLang="en-US" sz="1400"/>
              <a:t>通知 后台设置，引导用户设置，</a:t>
            </a:r>
            <a:r>
              <a:rPr lang="en-US" altLang="zh-CN" sz="1400"/>
              <a:t>APP</a:t>
            </a:r>
            <a:r>
              <a:rPr lang="zh-CN" altLang="en-US" sz="1400"/>
              <a:t>开启前台服务   一晚  </a:t>
            </a:r>
            <a:endParaRPr lang="zh-CN" altLang="en-US" sz="1400"/>
          </a:p>
          <a:p>
            <a:r>
              <a:rPr lang="en-US" altLang="zh-CN" sz="1400"/>
              <a:t>2. IOS </a:t>
            </a:r>
            <a:r>
              <a:rPr lang="zh-CN" altLang="en-US" sz="1400"/>
              <a:t>在</a:t>
            </a:r>
            <a:r>
              <a:rPr lang="en-US" altLang="zh-CN" sz="1400"/>
              <a:t>secode </a:t>
            </a:r>
            <a:r>
              <a:rPr lang="zh-CN" altLang="en-US" sz="1400"/>
              <a:t>加设置 </a:t>
            </a:r>
            <a:r>
              <a:rPr lang="en-US" altLang="zh-CN" sz="1400"/>
              <a:t>1</a:t>
            </a:r>
            <a:r>
              <a:rPr lang="zh-CN" altLang="en-US" sz="1400"/>
              <a:t>、</a:t>
            </a:r>
            <a:r>
              <a:rPr lang="en-US" altLang="zh-CN" sz="1400"/>
              <a:t>2</a:t>
            </a:r>
            <a:r>
              <a:rPr lang="zh-CN" altLang="en-US" sz="1400"/>
              <a:t>天</a:t>
            </a:r>
            <a:endParaRPr lang="zh-CN" altLang="en-US" sz="1400"/>
          </a:p>
          <a:p>
            <a:r>
              <a:rPr lang="zh-CN" altLang="en-US" sz="1400"/>
              <a:t>【邮件发送】</a:t>
            </a:r>
            <a:endParaRPr lang="zh-CN" altLang="en-US" sz="1400"/>
          </a:p>
          <a:p>
            <a:endParaRPr lang="en-US" altLang="zh-CN" sz="1400"/>
          </a:p>
          <a:p>
            <a:r>
              <a:rPr lang="en-US" altLang="zh-CN" sz="1400"/>
              <a:t>2. </a:t>
            </a:r>
            <a:r>
              <a:rPr lang="zh-CN" altLang="en-US" sz="1400"/>
              <a:t>晶振 </a:t>
            </a:r>
            <a:endParaRPr lang="zh-CN" altLang="en-US" sz="1400"/>
          </a:p>
        </p:txBody>
      </p:sp>
      <p:sp>
        <p:nvSpPr>
          <p:cNvPr id="2" name="文本框 1"/>
          <p:cNvSpPr txBox="1"/>
          <p:nvPr/>
        </p:nvSpPr>
        <p:spPr>
          <a:xfrm>
            <a:off x="4541520" y="249555"/>
            <a:ext cx="2653665" cy="368300"/>
          </a:xfrm>
          <a:prstGeom prst="rect">
            <a:avLst/>
          </a:prstGeom>
          <a:solidFill>
            <a:srgbClr val="FFC000"/>
          </a:solidFill>
        </p:spPr>
        <p:txBody>
          <a:bodyPr wrap="square" rtlCol="0">
            <a:spAutoFit/>
          </a:bodyPr>
          <a:p>
            <a:r>
              <a:rPr lang="zh-CN" altLang="en-US"/>
              <a:t>详见</a:t>
            </a:r>
            <a:r>
              <a:rPr lang="en-US" altLang="zh-CN"/>
              <a:t>SDK</a:t>
            </a:r>
            <a:r>
              <a:rPr lang="zh-CN" altLang="en-US"/>
              <a:t>接口需求文档</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&gt;&gt;SDK </a:t>
            </a:r>
            <a:r>
              <a:rPr lang="zh-CN" altLang="en-US" sz="2400" b="1" dirty="0" smtClean="0">
                <a:latin typeface="微软雅黑" panose="020B0503020204020204" pitchFamily="34" charset="-122"/>
                <a:ea typeface="微软雅黑" panose="020B0503020204020204" pitchFamily="34" charset="-122"/>
                <a:sym typeface="+mn-ea"/>
              </a:rPr>
              <a:t>接口定义</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353695" y="1600200"/>
          <a:ext cx="4928235" cy="3248660"/>
        </p:xfrm>
        <a:graphic>
          <a:graphicData uri="http://schemas.openxmlformats.org/drawingml/2006/table">
            <a:tbl>
              <a:tblPr firstRow="1" bandRow="1">
                <a:tableStyleId>{5C22544A-7EE6-4342-B048-85BDC9FD1C3A}</a:tableStyleId>
              </a:tblPr>
              <a:tblGrid>
                <a:gridCol w="588645"/>
                <a:gridCol w="1655445"/>
                <a:gridCol w="2684145"/>
              </a:tblGrid>
              <a:tr h="381000">
                <a:tc>
                  <a:txBody>
                    <a:bodyPr/>
                    <a:p>
                      <a:pPr>
                        <a:buNone/>
                      </a:pPr>
                      <a:r>
                        <a:rPr lang="zh-CN" altLang="en-US" sz="1400"/>
                        <a:t>序号</a:t>
                      </a:r>
                      <a:endParaRPr lang="zh-CN" altLang="en-US" sz="1400"/>
                    </a:p>
                  </a:txBody>
                  <a:tcPr/>
                </a:tc>
                <a:tc>
                  <a:txBody>
                    <a:bodyPr/>
                    <a:p>
                      <a:pPr>
                        <a:buNone/>
                      </a:pPr>
                      <a:r>
                        <a:rPr lang="zh-CN" altLang="en-US" sz="1400"/>
                        <a:t>接口名称</a:t>
                      </a:r>
                      <a:endParaRPr lang="zh-CN" altLang="en-US" sz="1400"/>
                    </a:p>
                  </a:txBody>
                  <a:tcPr/>
                </a:tc>
                <a:tc>
                  <a:txBody>
                    <a:bodyPr/>
                    <a:p>
                      <a:pPr>
                        <a:buNone/>
                      </a:pPr>
                      <a:r>
                        <a:rPr lang="zh-CN" altLang="en-US" sz="1400"/>
                        <a:t>参数说明</a:t>
                      </a:r>
                      <a:endParaRPr lang="zh-CN" altLang="en-US" sz="1400"/>
                    </a:p>
                  </a:txBody>
                  <a:tcPr/>
                </a:tc>
              </a:tr>
              <a:tr h="0">
                <a:tc>
                  <a:txBody>
                    <a:bodyPr/>
                    <a:p>
                      <a:pPr algn="ctr">
                        <a:buNone/>
                      </a:pPr>
                      <a:r>
                        <a:rPr lang="en-US" altLang="zh-CN" sz="1400"/>
                        <a:t>1</a:t>
                      </a:r>
                      <a:endParaRPr lang="en-US" altLang="zh-CN" sz="1400"/>
                    </a:p>
                  </a:txBody>
                  <a:tcPr/>
                </a:tc>
                <a:tc>
                  <a:txBody>
                    <a:bodyPr/>
                    <a:p>
                      <a:pPr>
                        <a:buNone/>
                      </a:pPr>
                      <a:r>
                        <a:rPr lang="en-US" altLang="zh-CN" sz="1400"/>
                        <a:t>SDK</a:t>
                      </a:r>
                      <a:r>
                        <a:rPr lang="zh-CN" altLang="en-US" sz="1400"/>
                        <a:t>初始化接口</a:t>
                      </a:r>
                      <a:endParaRPr lang="zh-CN" altLang="en-US" sz="1400"/>
                    </a:p>
                  </a:txBody>
                  <a:tcPr/>
                </a:tc>
                <a:tc>
                  <a:txBody>
                    <a:bodyPr/>
                    <a:p>
                      <a:pPr>
                        <a:buNone/>
                      </a:pPr>
                      <a:r>
                        <a:rPr lang="zh-CN" altLang="en-US" sz="1400"/>
                        <a:t>无？</a:t>
                      </a:r>
                      <a:endParaRPr lang="zh-CN" altLang="en-US" sz="1400"/>
                    </a:p>
                  </a:txBody>
                  <a:tcPr/>
                </a:tc>
              </a:tr>
              <a:tr h="0">
                <a:tc>
                  <a:txBody>
                    <a:bodyPr/>
                    <a:p>
                      <a:pPr algn="ctr">
                        <a:buNone/>
                      </a:pPr>
                      <a:r>
                        <a:rPr lang="en-US" altLang="zh-CN" sz="1400"/>
                        <a:t>2</a:t>
                      </a:r>
                      <a:endParaRPr lang="en-US" altLang="zh-CN" sz="1400"/>
                    </a:p>
                  </a:txBody>
                  <a:tcPr/>
                </a:tc>
                <a:tc>
                  <a:txBody>
                    <a:bodyPr/>
                    <a:p>
                      <a:pPr>
                        <a:buNone/>
                      </a:pPr>
                      <a:r>
                        <a:rPr lang="en-US" altLang="zh-CN" sz="1400"/>
                        <a:t>SDK</a:t>
                      </a:r>
                      <a:r>
                        <a:rPr lang="zh-CN" altLang="en-US" sz="1400"/>
                        <a:t>版本接口</a:t>
                      </a:r>
                      <a:endParaRPr lang="zh-CN" altLang="en-US" sz="1400"/>
                    </a:p>
                  </a:txBody>
                  <a:tcPr/>
                </a:tc>
                <a:tc>
                  <a:txBody>
                    <a:bodyPr/>
                    <a:p>
                      <a:pPr>
                        <a:buNone/>
                      </a:pPr>
                      <a:endParaRPr lang="zh-CN" altLang="en-US" sz="1400"/>
                    </a:p>
                  </a:txBody>
                  <a:tcPr/>
                </a:tc>
              </a:tr>
              <a:tr h="0">
                <a:tc>
                  <a:txBody>
                    <a:bodyPr/>
                    <a:p>
                      <a:pPr algn="ctr">
                        <a:buNone/>
                      </a:pPr>
                      <a:r>
                        <a:rPr lang="en-US" altLang="zh-CN" sz="1400"/>
                        <a:t>3</a:t>
                      </a:r>
                      <a:endParaRPr lang="en-US" altLang="zh-CN" sz="1400"/>
                    </a:p>
                  </a:txBody>
                  <a:tcPr/>
                </a:tc>
                <a:tc>
                  <a:txBody>
                    <a:bodyPr/>
                    <a:p>
                      <a:pPr>
                        <a:buNone/>
                      </a:pPr>
                      <a:r>
                        <a:rPr lang="en-US" altLang="zh-CN" sz="1400"/>
                        <a:t>SDK</a:t>
                      </a:r>
                      <a:r>
                        <a:rPr lang="zh-CN" altLang="en-US" sz="1400"/>
                        <a:t>运行日志</a:t>
                      </a:r>
                      <a:endParaRPr lang="zh-CN" altLang="en-US" sz="1400"/>
                    </a:p>
                  </a:txBody>
                  <a:tcPr/>
                </a:tc>
                <a:tc>
                  <a:txBody>
                    <a:bodyPr/>
                    <a:p>
                      <a:pPr>
                        <a:buNone/>
                      </a:pPr>
                      <a:r>
                        <a:rPr lang="zh-CN" altLang="en-US" sz="1400"/>
                        <a:t>日志包括哪些信息？连接失败、扫描服务超时？</a:t>
                      </a:r>
                      <a:endParaRPr lang="zh-CN" altLang="en-US" sz="1400"/>
                    </a:p>
                  </a:txBody>
                  <a:tcPr/>
                </a:tc>
              </a:tr>
              <a:tr h="381000">
                <a:tc>
                  <a:txBody>
                    <a:bodyPr/>
                    <a:p>
                      <a:pPr algn="ctr">
                        <a:buNone/>
                      </a:pPr>
                      <a:r>
                        <a:rPr lang="en-US" altLang="zh-CN" sz="1400"/>
                        <a:t>4</a:t>
                      </a:r>
                      <a:endParaRPr lang="en-US" altLang="zh-CN" sz="1400"/>
                    </a:p>
                  </a:txBody>
                  <a:tcPr/>
                </a:tc>
                <a:tc>
                  <a:txBody>
                    <a:bodyPr/>
                    <a:p>
                      <a:pPr>
                        <a:buNone/>
                      </a:pPr>
                      <a:r>
                        <a:rPr lang="zh-CN" altLang="en-US" sz="1400"/>
                        <a:t>蓝牙连接状态接口</a:t>
                      </a:r>
                      <a:endParaRPr lang="zh-CN" altLang="en-US" sz="1400"/>
                    </a:p>
                  </a:txBody>
                  <a:tcPr/>
                </a:tc>
                <a:tc>
                  <a:txBody>
                    <a:bodyPr/>
                    <a:p>
                      <a:pPr>
                        <a:buNone/>
                      </a:pPr>
                      <a:r>
                        <a:rPr lang="zh-CN" altLang="en-US" sz="1400"/>
                        <a:t>连接；断开 ？</a:t>
                      </a:r>
                      <a:endParaRPr lang="en-US" altLang="zh-CN" sz="1400"/>
                    </a:p>
                  </a:txBody>
                  <a:tcPr/>
                </a:tc>
              </a:tr>
              <a:tr h="368300">
                <a:tc>
                  <a:txBody>
                    <a:bodyPr/>
                    <a:p>
                      <a:pPr algn="ctr">
                        <a:buNone/>
                      </a:pPr>
                      <a:r>
                        <a:rPr lang="en-US" altLang="zh-CN" sz="1400"/>
                        <a:t>5</a:t>
                      </a:r>
                      <a:endParaRPr lang="en-US" altLang="zh-CN" sz="1400"/>
                    </a:p>
                  </a:txBody>
                  <a:tcPr/>
                </a:tc>
                <a:tc>
                  <a:txBody>
                    <a:bodyPr/>
                    <a:p>
                      <a:pPr>
                        <a:buNone/>
                      </a:pPr>
                      <a:r>
                        <a:rPr lang="zh-CN" altLang="en-US" sz="1400">
                          <a:sym typeface="+mn-ea"/>
                        </a:rPr>
                        <a:t>下行透传数据接口</a:t>
                      </a:r>
                      <a:endParaRPr lang="zh-CN" altLang="en-US" sz="1400"/>
                    </a:p>
                  </a:txBody>
                  <a:tcPr/>
                </a:tc>
                <a:tc>
                  <a:txBody>
                    <a:bodyPr/>
                    <a:p>
                      <a:pPr>
                        <a:buNone/>
                      </a:pPr>
                      <a:endParaRPr lang="en-US" altLang="zh-CN" sz="1400"/>
                    </a:p>
                  </a:txBody>
                  <a:tcPr/>
                </a:tc>
              </a:tr>
              <a:tr h="0">
                <a:tc>
                  <a:txBody>
                    <a:bodyPr/>
                    <a:p>
                      <a:pPr algn="ctr">
                        <a:buNone/>
                      </a:pPr>
                      <a:r>
                        <a:rPr lang="en-US" altLang="zh-CN" sz="1400"/>
                        <a:t>6</a:t>
                      </a:r>
                      <a:endParaRPr lang="en-US" altLang="zh-CN" sz="1400"/>
                    </a:p>
                  </a:txBody>
                  <a:tcPr/>
                </a:tc>
                <a:tc>
                  <a:txBody>
                    <a:bodyPr/>
                    <a:p>
                      <a:pPr>
                        <a:buNone/>
                      </a:pPr>
                      <a:r>
                        <a:rPr lang="zh-CN" altLang="en-US" sz="1400"/>
                        <a:t>证书接口</a:t>
                      </a:r>
                      <a:endParaRPr lang="zh-CN" altLang="en-US" sz="1400"/>
                    </a:p>
                  </a:txBody>
                  <a:tcPr/>
                </a:tc>
                <a:tc>
                  <a:txBody>
                    <a:bodyPr/>
                    <a:p>
                      <a:pPr>
                        <a:buNone/>
                      </a:pPr>
                      <a:r>
                        <a:rPr lang="zh-CN" altLang="en-US" sz="1400">
                          <a:solidFill>
                            <a:srgbClr val="FF0000"/>
                          </a:solidFill>
                        </a:rPr>
                        <a:t>待讨论 会后讨论</a:t>
                      </a:r>
                      <a:endParaRPr lang="zh-CN" altLang="en-US" sz="1400">
                        <a:solidFill>
                          <a:srgbClr val="FF0000"/>
                        </a:solidFill>
                      </a:endParaRPr>
                    </a:p>
                  </a:txBody>
                  <a:tcPr/>
                </a:tc>
              </a:tr>
              <a:tr h="0">
                <a:tc>
                  <a:txBody>
                    <a:bodyPr/>
                    <a:p>
                      <a:pPr algn="ctr">
                        <a:buNone/>
                      </a:pPr>
                      <a:r>
                        <a:rPr lang="en-US" altLang="zh-CN" sz="1400"/>
                        <a:t>7</a:t>
                      </a:r>
                      <a:endParaRPr lang="en-US" altLang="zh-CN" sz="1400"/>
                    </a:p>
                  </a:txBody>
                  <a:tcPr/>
                </a:tc>
                <a:tc>
                  <a:txBody>
                    <a:bodyPr/>
                    <a:p>
                      <a:pPr>
                        <a:buNone/>
                      </a:pPr>
                      <a:r>
                        <a:rPr lang="zh-CN" altLang="en-US" sz="1400"/>
                        <a:t>钥匙信息接口</a:t>
                      </a:r>
                      <a:endParaRPr lang="zh-CN" altLang="en-US" sz="1400"/>
                    </a:p>
                  </a:txBody>
                  <a:tcPr/>
                </a:tc>
                <a:tc>
                  <a:txBody>
                    <a:bodyPr/>
                    <a:p>
                      <a:pPr>
                        <a:buNone/>
                      </a:pPr>
                      <a:r>
                        <a:rPr lang="zh-CN" altLang="en-US" sz="1400"/>
                        <a:t>认证信息</a:t>
                      </a:r>
                      <a:r>
                        <a:rPr lang="en-US" altLang="zh-CN" sz="1400"/>
                        <a:t>+</a:t>
                      </a:r>
                      <a:r>
                        <a:rPr lang="zh-CN" altLang="en-US" sz="1400"/>
                        <a:t>钥匙</a:t>
                      </a:r>
                      <a:r>
                        <a:rPr lang="en-US" altLang="zh-CN" sz="1400"/>
                        <a:t>ID  </a:t>
                      </a:r>
                      <a:r>
                        <a:rPr lang="zh-CN" altLang="en-US" sz="1400"/>
                        <a:t>？</a:t>
                      </a:r>
                      <a:endParaRPr lang="zh-CN" altLang="en-US" sz="1400"/>
                    </a:p>
                  </a:txBody>
                  <a:tcPr/>
                </a:tc>
              </a:tr>
              <a:tr h="381000">
                <a:tc>
                  <a:txBody>
                    <a:bodyPr/>
                    <a:p>
                      <a:pPr algn="ctr">
                        <a:buNone/>
                      </a:pPr>
                      <a:r>
                        <a:rPr lang="en-US" altLang="zh-CN" sz="1400"/>
                        <a:t>8</a:t>
                      </a:r>
                      <a:endParaRPr lang="en-US" altLang="zh-CN" sz="1400"/>
                    </a:p>
                  </a:txBody>
                  <a:tcPr/>
                </a:tc>
                <a:tc>
                  <a:txBody>
                    <a:bodyPr/>
                    <a:p>
                      <a:pPr fontAlgn="auto">
                        <a:buNone/>
                      </a:pPr>
                      <a:r>
                        <a:rPr lang="zh-CN" altLang="en-US" sz="1400">
                          <a:sym typeface="+mn-ea"/>
                        </a:rPr>
                        <a:t>多车辆选择接口 </a:t>
                      </a:r>
                      <a:endParaRPr lang="zh-CN" altLang="en-US" sz="1400"/>
                    </a:p>
                  </a:txBody>
                  <a:tcPr/>
                </a:tc>
                <a:tc>
                  <a:txBody>
                    <a:bodyPr/>
                    <a:p>
                      <a:pPr>
                        <a:buNone/>
                      </a:pPr>
                      <a:r>
                        <a:rPr lang="en-US" altLang="zh-CN" sz="1400"/>
                        <a:t> </a:t>
                      </a:r>
                      <a:r>
                        <a:rPr lang="zh-CN" altLang="en-US" sz="1400"/>
                        <a:t>蓝牙连接车辆</a:t>
                      </a:r>
                      <a:endParaRPr lang="zh-CN" altLang="en-US" sz="1400"/>
                    </a:p>
                  </a:txBody>
                  <a:tcPr/>
                </a:tc>
              </a:tr>
            </a:tbl>
          </a:graphicData>
        </a:graphic>
      </p:graphicFrame>
      <p:graphicFrame>
        <p:nvGraphicFramePr>
          <p:cNvPr id="6" name="表格 5"/>
          <p:cNvGraphicFramePr/>
          <p:nvPr/>
        </p:nvGraphicFramePr>
        <p:xfrm>
          <a:off x="5588000" y="1600200"/>
          <a:ext cx="5487035" cy="3611880"/>
        </p:xfrm>
        <a:graphic>
          <a:graphicData uri="http://schemas.openxmlformats.org/drawingml/2006/table">
            <a:tbl>
              <a:tblPr firstRow="1" bandRow="1">
                <a:tableStyleId>{5C22544A-7EE6-4342-B048-85BDC9FD1C3A}</a:tableStyleId>
              </a:tblPr>
              <a:tblGrid>
                <a:gridCol w="565785"/>
                <a:gridCol w="1644650"/>
                <a:gridCol w="3276600"/>
              </a:tblGrid>
              <a:tr h="381000">
                <a:tc>
                  <a:txBody>
                    <a:bodyPr/>
                    <a:p>
                      <a:pPr>
                        <a:buNone/>
                      </a:pPr>
                      <a:r>
                        <a:rPr lang="zh-CN" altLang="en-US" sz="1400"/>
                        <a:t>序号</a:t>
                      </a:r>
                      <a:endParaRPr lang="zh-CN" altLang="en-US" sz="1400"/>
                    </a:p>
                  </a:txBody>
                  <a:tcPr/>
                </a:tc>
                <a:tc>
                  <a:txBody>
                    <a:bodyPr/>
                    <a:p>
                      <a:pPr>
                        <a:buNone/>
                      </a:pPr>
                      <a:r>
                        <a:rPr lang="zh-CN" altLang="en-US" sz="1400"/>
                        <a:t>接口名称</a:t>
                      </a:r>
                      <a:endParaRPr lang="zh-CN" altLang="en-US" sz="1400"/>
                    </a:p>
                  </a:txBody>
                  <a:tcPr/>
                </a:tc>
                <a:tc>
                  <a:txBody>
                    <a:bodyPr/>
                    <a:p>
                      <a:pPr>
                        <a:buNone/>
                      </a:pPr>
                      <a:r>
                        <a:rPr lang="zh-CN" altLang="en-US" sz="1400"/>
                        <a:t>参数说明</a:t>
                      </a:r>
                      <a:endParaRPr lang="zh-CN" altLang="en-US" sz="1400"/>
                    </a:p>
                  </a:txBody>
                  <a:tcPr/>
                </a:tc>
              </a:tr>
              <a:tr h="0">
                <a:tc>
                  <a:txBody>
                    <a:bodyPr/>
                    <a:p>
                      <a:pPr algn="ctr">
                        <a:buNone/>
                      </a:pPr>
                      <a:r>
                        <a:rPr lang="en-US" altLang="zh-CN" sz="1400"/>
                        <a:t>1</a:t>
                      </a:r>
                      <a:endParaRPr lang="en-US" altLang="zh-CN" sz="1400"/>
                    </a:p>
                  </a:txBody>
                  <a:tcPr/>
                </a:tc>
                <a:tc>
                  <a:txBody>
                    <a:bodyPr/>
                    <a:p>
                      <a:pPr>
                        <a:buNone/>
                      </a:pPr>
                      <a:r>
                        <a:rPr lang="en-US" altLang="zh-CN" sz="1400"/>
                        <a:t>RKE</a:t>
                      </a:r>
                      <a:r>
                        <a:rPr lang="zh-CN" altLang="en-US" sz="1400"/>
                        <a:t>控制</a:t>
                      </a:r>
                      <a:endParaRPr lang="zh-CN" altLang="en-US" sz="1400"/>
                    </a:p>
                  </a:txBody>
                  <a:tcPr/>
                </a:tc>
                <a:tc>
                  <a:txBody>
                    <a:bodyPr/>
                    <a:p>
                      <a:pPr>
                        <a:buNone/>
                      </a:pPr>
                      <a:r>
                        <a:rPr lang="en-US" altLang="zh-CN" sz="1400"/>
                        <a:t>1.</a:t>
                      </a:r>
                      <a:r>
                        <a:rPr lang="zh-CN" altLang="en-US" sz="1400"/>
                        <a:t>控制命令；</a:t>
                      </a:r>
                      <a:r>
                        <a:rPr lang="en-US" altLang="zh-CN" sz="1400"/>
                        <a:t>2.</a:t>
                      </a:r>
                      <a:r>
                        <a:rPr lang="zh-CN" altLang="en-US" sz="1400"/>
                        <a:t>预留子命令（</a:t>
                      </a:r>
                      <a:r>
                        <a:rPr lang="en-US" altLang="zh-CN" sz="1400"/>
                        <a:t>3</a:t>
                      </a:r>
                      <a:r>
                        <a:rPr lang="zh-CN" altLang="en-US" sz="1400"/>
                        <a:t>字节？）</a:t>
                      </a:r>
                      <a:r>
                        <a:rPr lang="en-US" altLang="zh-CN" sz="1400"/>
                        <a:t>3.</a:t>
                      </a:r>
                      <a:r>
                        <a:rPr lang="zh-CN" altLang="en-US" sz="1400"/>
                        <a:t>控制结果</a:t>
                      </a:r>
                      <a:endParaRPr lang="zh-CN" altLang="en-US" sz="1400"/>
                    </a:p>
                  </a:txBody>
                  <a:tcPr/>
                </a:tc>
              </a:tr>
              <a:tr h="314960">
                <a:tc>
                  <a:txBody>
                    <a:bodyPr/>
                    <a:p>
                      <a:pPr algn="ctr">
                        <a:buNone/>
                      </a:pPr>
                      <a:r>
                        <a:rPr lang="en-US" altLang="zh-CN" sz="1400"/>
                        <a:t>2</a:t>
                      </a:r>
                      <a:endParaRPr lang="en-US" altLang="zh-CN" sz="1400"/>
                    </a:p>
                  </a:txBody>
                  <a:tcPr/>
                </a:tc>
                <a:tc>
                  <a:txBody>
                    <a:bodyPr/>
                    <a:p>
                      <a:pPr>
                        <a:buNone/>
                      </a:pPr>
                      <a:r>
                        <a:rPr lang="zh-CN" altLang="en-US" sz="1400"/>
                        <a:t>车辆状态获取接口</a:t>
                      </a:r>
                      <a:endParaRPr lang="zh-CN" altLang="en-US" sz="1400"/>
                    </a:p>
                  </a:txBody>
                  <a:tcPr/>
                </a:tc>
                <a:tc>
                  <a:txBody>
                    <a:bodyPr/>
                    <a:p>
                      <a:pPr>
                        <a:buNone/>
                      </a:pPr>
                      <a:r>
                        <a:rPr lang="zh-CN" altLang="en-US" sz="1400"/>
                        <a:t>四门锁、后备箱、四车窗开关状态、天窗开关状态、电源挡位、？</a:t>
                      </a:r>
                      <a:endParaRPr lang="zh-CN" altLang="en-US" sz="1400"/>
                    </a:p>
                  </a:txBody>
                  <a:tcPr/>
                </a:tc>
              </a:tr>
              <a:tr h="0">
                <a:tc>
                  <a:txBody>
                    <a:bodyPr/>
                    <a:p>
                      <a:pPr algn="ctr">
                        <a:buNone/>
                      </a:pPr>
                      <a:r>
                        <a:rPr lang="en-US" altLang="zh-CN" sz="1400"/>
                        <a:t>3</a:t>
                      </a:r>
                      <a:endParaRPr lang="en-US" altLang="zh-CN" sz="1400"/>
                    </a:p>
                  </a:txBody>
                  <a:tcPr/>
                </a:tc>
                <a:tc>
                  <a:txBody>
                    <a:bodyPr/>
                    <a:p>
                      <a:pPr>
                        <a:buNone/>
                      </a:pPr>
                      <a:r>
                        <a:rPr lang="zh-CN" altLang="en-US" sz="1400"/>
                        <a:t>上行透传设置接口</a:t>
                      </a:r>
                      <a:endParaRPr lang="zh-CN" altLang="en-US" sz="1400"/>
                    </a:p>
                  </a:txBody>
                  <a:tcPr/>
                </a:tc>
                <a:tc>
                  <a:txBody>
                    <a:bodyPr/>
                    <a:p>
                      <a:pPr>
                        <a:buNone/>
                      </a:pPr>
                      <a:r>
                        <a:rPr lang="en-US" altLang="zh-CN" sz="1400"/>
                        <a:t>ID</a:t>
                      </a:r>
                      <a:r>
                        <a:rPr lang="zh-CN" altLang="en-US" sz="1400"/>
                        <a:t>、周期、开始</a:t>
                      </a:r>
                      <a:r>
                        <a:rPr lang="en-US" altLang="zh-CN" sz="1400"/>
                        <a:t>/</a:t>
                      </a:r>
                      <a:r>
                        <a:rPr lang="zh-CN" altLang="en-US" sz="1400"/>
                        <a:t>结束透传</a:t>
                      </a:r>
                      <a:endParaRPr lang="zh-CN" altLang="en-US" sz="1400"/>
                    </a:p>
                  </a:txBody>
                  <a:tcPr/>
                </a:tc>
              </a:tr>
              <a:tr h="0">
                <a:tc>
                  <a:txBody>
                    <a:bodyPr/>
                    <a:p>
                      <a:pPr algn="ctr">
                        <a:buNone/>
                      </a:pPr>
                      <a:r>
                        <a:rPr lang="en-US" altLang="zh-CN" sz="1400"/>
                        <a:t>4</a:t>
                      </a:r>
                      <a:endParaRPr lang="en-US" altLang="zh-CN" sz="1400"/>
                    </a:p>
                  </a:txBody>
                  <a:tcPr/>
                </a:tc>
                <a:tc>
                  <a:txBody>
                    <a:bodyPr/>
                    <a:p>
                      <a:pPr>
                        <a:buNone/>
                      </a:pPr>
                      <a:r>
                        <a:rPr lang="zh-CN" altLang="en-US" sz="1400">
                          <a:sym typeface="+mn-ea"/>
                        </a:rPr>
                        <a:t>上行透传</a:t>
                      </a:r>
                      <a:endParaRPr lang="zh-CN" altLang="en-US" sz="1400"/>
                    </a:p>
                  </a:txBody>
                  <a:tcPr/>
                </a:tc>
                <a:tc>
                  <a:txBody>
                    <a:bodyPr/>
                    <a:p>
                      <a:pPr>
                        <a:buNone/>
                      </a:pPr>
                      <a:r>
                        <a:rPr lang="en-US" altLang="zh-CN" sz="1400"/>
                        <a:t>ID+8bytes </a:t>
                      </a:r>
                      <a:r>
                        <a:rPr lang="zh-CN" altLang="en-US" sz="1400"/>
                        <a:t>数据</a:t>
                      </a:r>
                      <a:endParaRPr lang="zh-CN" altLang="en-US" sz="1400"/>
                    </a:p>
                  </a:txBody>
                  <a:tcPr/>
                </a:tc>
              </a:tr>
              <a:tr h="226060">
                <a:tc>
                  <a:txBody>
                    <a:bodyPr/>
                    <a:p>
                      <a:pPr algn="ctr">
                        <a:buNone/>
                      </a:pPr>
                      <a:r>
                        <a:rPr lang="en-US" altLang="zh-CN" sz="1400"/>
                        <a:t>5</a:t>
                      </a:r>
                      <a:endParaRPr lang="en-US" altLang="zh-CN" sz="1400"/>
                    </a:p>
                  </a:txBody>
                  <a:tcPr/>
                </a:tc>
                <a:tc>
                  <a:txBody>
                    <a:bodyPr/>
                    <a:p>
                      <a:pPr>
                        <a:buNone/>
                      </a:pPr>
                      <a:r>
                        <a:rPr lang="zh-CN" altLang="en-US" sz="1400"/>
                        <a:t>无感进入操作反馈接口</a:t>
                      </a:r>
                      <a:endParaRPr lang="zh-CN" altLang="en-US" sz="1400"/>
                    </a:p>
                  </a:txBody>
                  <a:tcPr/>
                </a:tc>
                <a:tc>
                  <a:txBody>
                    <a:bodyPr/>
                    <a:p>
                      <a:pPr>
                        <a:buNone/>
                      </a:pPr>
                      <a:r>
                        <a:rPr lang="en-US" altLang="zh-CN" sz="1400"/>
                        <a:t>1.</a:t>
                      </a:r>
                      <a:r>
                        <a:rPr lang="zh-CN" altLang="en-US" sz="1400"/>
                        <a:t>自动解锁；</a:t>
                      </a:r>
                      <a:endParaRPr lang="zh-CN" altLang="en-US" sz="1400"/>
                    </a:p>
                    <a:p>
                      <a:pPr>
                        <a:buNone/>
                      </a:pPr>
                      <a:r>
                        <a:rPr lang="en-US" altLang="zh-CN" sz="1400"/>
                        <a:t>2.</a:t>
                      </a:r>
                      <a:r>
                        <a:rPr lang="zh-CN" altLang="en-US" sz="1400"/>
                        <a:t>自动闭锁；</a:t>
                      </a:r>
                      <a:endParaRPr lang="zh-CN" altLang="en-US" sz="1400"/>
                    </a:p>
                    <a:p>
                      <a:pPr>
                        <a:buNone/>
                      </a:pPr>
                      <a:r>
                        <a:rPr lang="en-US" altLang="zh-CN" sz="1400"/>
                        <a:t>3.</a:t>
                      </a:r>
                      <a:r>
                        <a:rPr lang="zh-CN" altLang="en-US" sz="1400"/>
                        <a:t>一键启动；</a:t>
                      </a:r>
                      <a:endParaRPr lang="zh-CN" altLang="en-US" sz="1400"/>
                    </a:p>
                    <a:p>
                      <a:pPr>
                        <a:buNone/>
                      </a:pPr>
                      <a:r>
                        <a:rPr lang="en-US" altLang="zh-CN" sz="1400"/>
                        <a:t>4.</a:t>
                      </a:r>
                      <a:r>
                        <a:rPr lang="zh-CN" altLang="en-US" sz="1400"/>
                        <a:t>开启迎宾灯；</a:t>
                      </a:r>
                      <a:endParaRPr lang="zh-CN" altLang="en-US" sz="1400"/>
                    </a:p>
                    <a:p>
                      <a:pPr>
                        <a:buNone/>
                      </a:pPr>
                      <a:r>
                        <a:rPr lang="en-US" altLang="zh-CN" sz="1400"/>
                        <a:t>5.</a:t>
                      </a:r>
                      <a:r>
                        <a:rPr lang="zh-CN" altLang="en-US" sz="1400"/>
                        <a:t>脚踢开启后备箱</a:t>
                      </a:r>
                      <a:endParaRPr lang="zh-CN" altLang="en-US" sz="1400"/>
                    </a:p>
                  </a:txBody>
                  <a:tcPr/>
                </a:tc>
              </a:tr>
              <a:tr h="0">
                <a:tc>
                  <a:txBody>
                    <a:bodyPr/>
                    <a:p>
                      <a:pPr algn="ctr">
                        <a:buNone/>
                      </a:pPr>
                      <a:r>
                        <a:rPr lang="en-US" altLang="zh-CN" sz="1400"/>
                        <a:t>6</a:t>
                      </a:r>
                      <a:endParaRPr lang="en-US" altLang="zh-CN" sz="1400"/>
                    </a:p>
                  </a:txBody>
                  <a:tcPr/>
                </a:tc>
                <a:tc>
                  <a:txBody>
                    <a:bodyPr/>
                    <a:p>
                      <a:pPr>
                        <a:buNone/>
                      </a:pPr>
                      <a:r>
                        <a:rPr lang="zh-CN" altLang="en-US" sz="1400"/>
                        <a:t>离线分享钥匙接口</a:t>
                      </a:r>
                      <a:endParaRPr lang="zh-CN" altLang="en-US" sz="1400"/>
                    </a:p>
                  </a:txBody>
                  <a:tcPr/>
                </a:tc>
                <a:tc>
                  <a:txBody>
                    <a:bodyPr/>
                    <a:p>
                      <a:pPr>
                        <a:buNone/>
                      </a:pPr>
                      <a:r>
                        <a:rPr lang="zh-CN" altLang="en-US" sz="1400"/>
                        <a:t>钥匙包信息</a:t>
                      </a:r>
                      <a:endParaRPr lang="zh-CN" altLang="en-US" sz="1400"/>
                    </a:p>
                  </a:txBody>
                  <a:tcPr/>
                </a:tc>
              </a:tr>
              <a:tr h="381000">
                <a:tc>
                  <a:txBody>
                    <a:bodyPr/>
                    <a:p>
                      <a:pPr algn="ctr">
                        <a:buNone/>
                      </a:pPr>
                      <a:r>
                        <a:rPr lang="en-US" altLang="zh-CN" sz="1400"/>
                        <a:t>7</a:t>
                      </a:r>
                      <a:endParaRPr lang="en-US" altLang="zh-CN" sz="1400"/>
                    </a:p>
                  </a:txBody>
                  <a:tcPr/>
                </a:tc>
                <a:tc>
                  <a:txBody>
                    <a:bodyPr/>
                    <a:p>
                      <a:pPr>
                        <a:buNone/>
                      </a:pPr>
                      <a:r>
                        <a:rPr lang="zh-CN" altLang="en-US" sz="1400"/>
                        <a:t>钥匙删除</a:t>
                      </a:r>
                      <a:endParaRPr lang="zh-CN" altLang="en-US" sz="1400"/>
                    </a:p>
                  </a:txBody>
                  <a:tcPr/>
                </a:tc>
                <a:tc>
                  <a:txBody>
                    <a:bodyPr/>
                    <a:p>
                      <a:pPr>
                        <a:buNone/>
                      </a:pPr>
                      <a:r>
                        <a:rPr lang="zh-CN" altLang="en-US" sz="1400">
                          <a:sym typeface="+mn-ea"/>
                        </a:rPr>
                        <a:t>钥匙</a:t>
                      </a:r>
                      <a:r>
                        <a:rPr lang="en-US" altLang="zh-CN" sz="1400">
                          <a:sym typeface="+mn-ea"/>
                        </a:rPr>
                        <a:t>ID  </a:t>
                      </a:r>
                      <a:endParaRPr lang="zh-CN" altLang="en-US" sz="1400"/>
                    </a:p>
                  </a:txBody>
                  <a:tcPr/>
                </a:tc>
              </a:tr>
              <a:tr h="381000">
                <a:tc>
                  <a:txBody>
                    <a:bodyPr/>
                    <a:p>
                      <a:pPr algn="ctr">
                        <a:buNone/>
                      </a:pPr>
                      <a:endParaRPr lang="en-US" altLang="zh-CN"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
        <p:nvSpPr>
          <p:cNvPr id="12" name="文本框 11"/>
          <p:cNvSpPr txBox="1"/>
          <p:nvPr/>
        </p:nvSpPr>
        <p:spPr>
          <a:xfrm>
            <a:off x="446405" y="5340985"/>
            <a:ext cx="5141595" cy="922020"/>
          </a:xfrm>
          <a:prstGeom prst="rect">
            <a:avLst/>
          </a:prstGeom>
          <a:noFill/>
        </p:spPr>
        <p:txBody>
          <a:bodyPr wrap="square" rtlCol="0">
            <a:spAutoFit/>
          </a:bodyPr>
          <a:p>
            <a:r>
              <a:rPr lang="en-US" altLang="zh-CN"/>
              <a:t>1.</a:t>
            </a:r>
            <a:r>
              <a:rPr lang="zh-CN" altLang="en-US"/>
              <a:t>证书存在哪里？</a:t>
            </a:r>
            <a:endParaRPr lang="zh-CN" altLang="en-US"/>
          </a:p>
          <a:p>
            <a:r>
              <a:rPr lang="en-US" altLang="zh-CN"/>
              <a:t>2.</a:t>
            </a:r>
            <a:r>
              <a:rPr lang="zh-CN" altLang="en-US"/>
              <a:t>钥匙管理在哪里做？</a:t>
            </a:r>
            <a:endParaRPr lang="zh-CN" altLang="en-US"/>
          </a:p>
          <a:p>
            <a:r>
              <a:rPr lang="en-US" altLang="zh-CN"/>
              <a:t>3.SDK </a:t>
            </a:r>
            <a:r>
              <a:rPr lang="zh-CN" altLang="en-US"/>
              <a:t>不能调用 </a:t>
            </a:r>
            <a:r>
              <a:rPr lang="en-US" altLang="zh-CN"/>
              <a:t>PKI </a:t>
            </a:r>
            <a:r>
              <a:rPr lang="zh-CN" altLang="en-US"/>
              <a:t>那套调用</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&gt;&gt;SDK </a:t>
            </a:r>
            <a:r>
              <a:rPr lang="zh-CN" altLang="en-US" sz="2400" b="1" dirty="0" smtClean="0">
                <a:latin typeface="微软雅黑" panose="020B0503020204020204" pitchFamily="34" charset="-122"/>
                <a:ea typeface="微软雅黑" panose="020B0503020204020204" pitchFamily="34" charset="-122"/>
                <a:sym typeface="+mn-ea"/>
              </a:rPr>
              <a:t>接口定义</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1111250" y="1465580"/>
          <a:ext cx="10108565" cy="4480560"/>
        </p:xfrm>
        <a:graphic>
          <a:graphicData uri="http://schemas.openxmlformats.org/drawingml/2006/table">
            <a:tbl>
              <a:tblPr firstRow="1" bandRow="1">
                <a:tableStyleId>{5C22544A-7EE6-4342-B048-85BDC9FD1C3A}</a:tableStyleId>
              </a:tblPr>
              <a:tblGrid>
                <a:gridCol w="570865"/>
                <a:gridCol w="963295"/>
                <a:gridCol w="1795145"/>
                <a:gridCol w="4267200"/>
                <a:gridCol w="2512060"/>
              </a:tblGrid>
              <a:tr h="381000">
                <a:tc>
                  <a:txBody>
                    <a:bodyPr/>
                    <a:p>
                      <a:pPr>
                        <a:buNone/>
                      </a:pPr>
                      <a:r>
                        <a:rPr lang="zh-CN" altLang="en-US" sz="1400"/>
                        <a:t>序号</a:t>
                      </a:r>
                      <a:endParaRPr lang="zh-CN" altLang="en-US" sz="1400"/>
                    </a:p>
                  </a:txBody>
                  <a:tcPr/>
                </a:tc>
                <a:tc>
                  <a:txBody>
                    <a:bodyPr/>
                    <a:p>
                      <a:pPr>
                        <a:buNone/>
                      </a:pPr>
                      <a:r>
                        <a:rPr lang="zh-CN" altLang="en-US" sz="1400"/>
                        <a:t>接口名称</a:t>
                      </a:r>
                      <a:endParaRPr lang="zh-CN" altLang="en-US" sz="1400"/>
                    </a:p>
                  </a:txBody>
                  <a:tcPr/>
                </a:tc>
                <a:tc>
                  <a:txBody>
                    <a:bodyPr/>
                    <a:p>
                      <a:pPr>
                        <a:buNone/>
                      </a:pPr>
                      <a:r>
                        <a:rPr lang="zh-CN" altLang="en-US" sz="1400"/>
                        <a:t>接口描述</a:t>
                      </a:r>
                      <a:endParaRPr lang="zh-CN" altLang="en-US" sz="1400"/>
                    </a:p>
                  </a:txBody>
                  <a:tcPr/>
                </a:tc>
                <a:tc>
                  <a:txBody>
                    <a:bodyPr/>
                    <a:p>
                      <a:pPr>
                        <a:buNone/>
                      </a:pPr>
                      <a:r>
                        <a:rPr lang="zh-CN" altLang="en-US" sz="1400"/>
                        <a:t>参数定义</a:t>
                      </a:r>
                      <a:endParaRPr lang="zh-CN" altLang="en-US" sz="1400"/>
                    </a:p>
                  </a:txBody>
                  <a:tcPr/>
                </a:tc>
                <a:tc>
                  <a:txBody>
                    <a:bodyPr/>
                    <a:p>
                      <a:pPr>
                        <a:buNone/>
                      </a:pPr>
                      <a:r>
                        <a:rPr lang="zh-CN" altLang="en-US" sz="1400"/>
                        <a:t>备注</a:t>
                      </a:r>
                      <a:endParaRPr lang="zh-CN" altLang="en-US" sz="1400"/>
                    </a:p>
                  </a:txBody>
                  <a:tcPr/>
                </a:tc>
              </a:tr>
              <a:tr h="0">
                <a:tc>
                  <a:txBody>
                    <a:bodyPr/>
                    <a:p>
                      <a:pPr algn="ctr">
                        <a:buNone/>
                      </a:pPr>
                      <a:r>
                        <a:rPr lang="en-US" altLang="zh-CN" sz="1400"/>
                        <a:t>1</a:t>
                      </a:r>
                      <a:endParaRPr lang="en-US" altLang="zh-CN" sz="1400"/>
                    </a:p>
                  </a:txBody>
                  <a:tcPr/>
                </a:tc>
                <a:tc>
                  <a:txBody>
                    <a:bodyPr/>
                    <a:p>
                      <a:pPr>
                        <a:buNone/>
                      </a:pPr>
                      <a:endParaRPr lang="zh-CN" altLang="en-US" sz="1400"/>
                    </a:p>
                  </a:txBody>
                  <a:tcPr/>
                </a:tc>
                <a:tc>
                  <a:txBody>
                    <a:bodyPr/>
                    <a:p>
                      <a:pPr>
                        <a:buNone/>
                      </a:pPr>
                      <a:r>
                        <a:rPr lang="en-US" altLang="zh-CN" sz="1400"/>
                        <a:t>SDK</a:t>
                      </a:r>
                      <a:r>
                        <a:rPr lang="zh-CN" altLang="en-US" sz="1400"/>
                        <a:t>初始化接口</a:t>
                      </a:r>
                      <a:endParaRPr lang="zh-CN" altLang="en-US" sz="1400"/>
                    </a:p>
                  </a:txBody>
                  <a:tcPr/>
                </a:tc>
                <a:tc>
                  <a:txBody>
                    <a:bodyPr/>
                    <a:p>
                      <a:pPr>
                        <a:buNone/>
                      </a:pPr>
                      <a:r>
                        <a:rPr lang="en-US" altLang="zh-CN" sz="1400"/>
                        <a:t>/</a:t>
                      </a:r>
                      <a:endParaRPr lang="en-US" altLang="zh-CN" sz="1400"/>
                    </a:p>
                  </a:txBody>
                  <a:tcPr/>
                </a:tc>
                <a:tc>
                  <a:txBody>
                    <a:bodyPr/>
                    <a:p>
                      <a:pPr>
                        <a:buNone/>
                      </a:pPr>
                      <a:endParaRPr lang="zh-CN" altLang="en-US" sz="1400"/>
                    </a:p>
                  </a:txBody>
                  <a:tcPr/>
                </a:tc>
              </a:tr>
              <a:tr h="304800">
                <a:tc>
                  <a:txBody>
                    <a:bodyPr/>
                    <a:p>
                      <a:pPr algn="ctr">
                        <a:buNone/>
                      </a:pPr>
                      <a:r>
                        <a:rPr lang="en-US" altLang="zh-CN" sz="1400"/>
                        <a:t>2</a:t>
                      </a:r>
                      <a:endParaRPr lang="en-US" altLang="zh-CN" sz="1400"/>
                    </a:p>
                  </a:txBody>
                  <a:tcPr/>
                </a:tc>
                <a:tc>
                  <a:txBody>
                    <a:bodyPr/>
                    <a:p>
                      <a:pPr>
                        <a:buNone/>
                      </a:pPr>
                      <a:endParaRPr lang="zh-CN" altLang="en-US" sz="1400"/>
                    </a:p>
                  </a:txBody>
                  <a:tcPr/>
                </a:tc>
                <a:tc>
                  <a:txBody>
                    <a:bodyPr/>
                    <a:p>
                      <a:pPr>
                        <a:buNone/>
                      </a:pPr>
                      <a:r>
                        <a:rPr lang="en-US" altLang="zh-CN" sz="1400"/>
                        <a:t>SDK</a:t>
                      </a:r>
                      <a:r>
                        <a:rPr lang="zh-CN" altLang="en-US" sz="1400"/>
                        <a:t>版本接口</a:t>
                      </a:r>
                      <a:endParaRPr lang="zh-CN" altLang="en-US" sz="1400"/>
                    </a:p>
                  </a:txBody>
                  <a:tcPr/>
                </a:tc>
                <a:tc>
                  <a:txBody>
                    <a:bodyPr/>
                    <a:p>
                      <a:pPr>
                        <a:buNone/>
                      </a:pPr>
                      <a:endParaRPr lang="zh-CN" altLang="en-US" sz="1400"/>
                    </a:p>
                  </a:txBody>
                  <a:tcPr/>
                </a:tc>
                <a:tc>
                  <a:txBody>
                    <a:bodyPr/>
                    <a:p>
                      <a:pPr>
                        <a:buNone/>
                      </a:pPr>
                      <a:r>
                        <a:rPr lang="zh-CN" altLang="en-US" sz="1400"/>
                        <a:t>待输入</a:t>
                      </a:r>
                      <a:endParaRPr lang="zh-CN" altLang="en-US" sz="1400"/>
                    </a:p>
                  </a:txBody>
                  <a:tcPr/>
                </a:tc>
              </a:tr>
              <a:tr h="518160">
                <a:tc>
                  <a:txBody>
                    <a:bodyPr/>
                    <a:p>
                      <a:pPr algn="ctr">
                        <a:buNone/>
                      </a:pPr>
                      <a:r>
                        <a:rPr lang="en-US" altLang="zh-CN" sz="1400"/>
                        <a:t>3</a:t>
                      </a:r>
                      <a:endParaRPr lang="en-US" altLang="zh-CN" sz="1400"/>
                    </a:p>
                  </a:txBody>
                  <a:tcPr/>
                </a:tc>
                <a:tc>
                  <a:txBody>
                    <a:bodyPr/>
                    <a:p>
                      <a:pPr>
                        <a:buNone/>
                      </a:pPr>
                      <a:endParaRPr lang="zh-CN" altLang="en-US" sz="1400"/>
                    </a:p>
                  </a:txBody>
                  <a:tcPr/>
                </a:tc>
                <a:tc>
                  <a:txBody>
                    <a:bodyPr/>
                    <a:p>
                      <a:pPr>
                        <a:buNone/>
                      </a:pPr>
                      <a:r>
                        <a:rPr lang="en-US" altLang="zh-CN" sz="1400"/>
                        <a:t>SDK</a:t>
                      </a:r>
                      <a:r>
                        <a:rPr lang="zh-CN" altLang="en-US" sz="1400"/>
                        <a:t>运行日志</a:t>
                      </a:r>
                      <a:endParaRPr lang="zh-CN" altLang="en-US" sz="1400"/>
                    </a:p>
                  </a:txBody>
                  <a:tcPr/>
                </a:tc>
                <a:tc>
                  <a:txBody>
                    <a:bodyPr/>
                    <a:p>
                      <a:pPr>
                        <a:buNone/>
                      </a:pPr>
                      <a:endParaRPr lang="zh-CN" altLang="en-US" sz="1400"/>
                    </a:p>
                  </a:txBody>
                  <a:tcPr/>
                </a:tc>
                <a:tc>
                  <a:txBody>
                    <a:bodyPr/>
                    <a:p>
                      <a:pPr>
                        <a:buNone/>
                      </a:pPr>
                      <a:r>
                        <a:rPr lang="zh-CN" altLang="en-US" sz="1400">
                          <a:sym typeface="+mn-ea"/>
                        </a:rPr>
                        <a:t>日志包括哪些信息？连接失败、扫描服务超时？</a:t>
                      </a:r>
                      <a:endParaRPr lang="zh-CN" altLang="en-US" sz="1400"/>
                    </a:p>
                  </a:txBody>
                  <a:tcPr/>
                </a:tc>
              </a:tr>
              <a:tr h="381000">
                <a:tc>
                  <a:txBody>
                    <a:bodyPr/>
                    <a:p>
                      <a:pPr algn="ctr">
                        <a:buNone/>
                      </a:pPr>
                      <a:r>
                        <a:rPr lang="en-US" altLang="zh-CN" sz="1400"/>
                        <a:t>4</a:t>
                      </a:r>
                      <a:endParaRPr lang="en-US" altLang="zh-CN" sz="1400"/>
                    </a:p>
                  </a:txBody>
                  <a:tcPr/>
                </a:tc>
                <a:tc>
                  <a:txBody>
                    <a:bodyPr/>
                    <a:p>
                      <a:pPr>
                        <a:buNone/>
                      </a:pPr>
                      <a:endParaRPr lang="zh-CN" altLang="en-US" sz="1400"/>
                    </a:p>
                  </a:txBody>
                  <a:tcPr/>
                </a:tc>
                <a:tc>
                  <a:txBody>
                    <a:bodyPr/>
                    <a:p>
                      <a:pPr>
                        <a:buNone/>
                      </a:pPr>
                      <a:r>
                        <a:rPr lang="zh-CN" altLang="en-US" sz="1400"/>
                        <a:t>蓝牙连接状态接口</a:t>
                      </a:r>
                      <a:endParaRPr lang="zh-CN" altLang="en-US" sz="1400"/>
                    </a:p>
                  </a:txBody>
                  <a:tcPr/>
                </a:tc>
                <a:tc>
                  <a:txBody>
                    <a:bodyPr/>
                    <a:p>
                      <a:pPr>
                        <a:buNone/>
                      </a:pPr>
                      <a:r>
                        <a:rPr lang="zh-CN" altLang="en-US" sz="1400"/>
                        <a:t>参数</a:t>
                      </a:r>
                      <a:r>
                        <a:rPr lang="en-US" altLang="zh-CN" sz="1400"/>
                        <a:t>1</a:t>
                      </a:r>
                      <a:r>
                        <a:rPr lang="zh-CN" altLang="en-US" sz="1400"/>
                        <a:t>：状态，</a:t>
                      </a:r>
                      <a:endParaRPr lang="zh-CN" altLang="en-US" sz="1400"/>
                    </a:p>
                    <a:p>
                      <a:pPr>
                        <a:buNone/>
                      </a:pPr>
                      <a:r>
                        <a:rPr lang="zh-CN" altLang="en-US" sz="1400"/>
                        <a:t>定义：</a:t>
                      </a:r>
                      <a:r>
                        <a:rPr lang="en-US" altLang="zh-CN" sz="1400"/>
                        <a:t>1.connected</a:t>
                      </a:r>
                      <a:r>
                        <a:rPr lang="zh-CN" altLang="en-US" sz="1400"/>
                        <a:t>；</a:t>
                      </a:r>
                      <a:r>
                        <a:rPr lang="en-US" altLang="zh-CN" sz="1400"/>
                        <a:t>2.connecting</a:t>
                      </a:r>
                      <a:r>
                        <a:rPr lang="zh-CN" altLang="en-US" sz="1400"/>
                        <a:t>；</a:t>
                      </a:r>
                      <a:r>
                        <a:rPr lang="en-US" altLang="zh-CN" sz="1400"/>
                        <a:t>3.</a:t>
                      </a:r>
                      <a:r>
                        <a:rPr lang="en-US" altLang="zh-CN" sz="1400">
                          <a:sym typeface="+mn-ea"/>
                        </a:rPr>
                        <a:t>disconnected</a:t>
                      </a:r>
                      <a:endParaRPr lang="en-US" altLang="zh-CN" sz="1400"/>
                    </a:p>
                  </a:txBody>
                  <a:tcPr/>
                </a:tc>
                <a:tc>
                  <a:txBody>
                    <a:bodyPr/>
                    <a:p>
                      <a:pPr>
                        <a:buNone/>
                      </a:pPr>
                      <a:endParaRPr lang="en-US" altLang="zh-CN" sz="1400"/>
                    </a:p>
                  </a:txBody>
                  <a:tcPr/>
                </a:tc>
              </a:tr>
              <a:tr h="518160">
                <a:tc>
                  <a:txBody>
                    <a:bodyPr/>
                    <a:p>
                      <a:pPr algn="ctr">
                        <a:buNone/>
                      </a:pPr>
                      <a:r>
                        <a:rPr lang="en-US" altLang="zh-CN" sz="1400"/>
                        <a:t>5</a:t>
                      </a:r>
                      <a:endParaRPr lang="en-US" altLang="zh-CN" sz="1400"/>
                    </a:p>
                  </a:txBody>
                  <a:tcPr/>
                </a:tc>
                <a:tc>
                  <a:txBody>
                    <a:bodyPr/>
                    <a:p>
                      <a:pPr>
                        <a:buNone/>
                      </a:pPr>
                      <a:endParaRPr lang="zh-CN" altLang="en-US" sz="1400"/>
                    </a:p>
                  </a:txBody>
                  <a:tcPr/>
                </a:tc>
                <a:tc>
                  <a:txBody>
                    <a:bodyPr/>
                    <a:p>
                      <a:pPr>
                        <a:buNone/>
                      </a:pPr>
                      <a:r>
                        <a:rPr lang="zh-CN" altLang="en-US" sz="1400">
                          <a:sym typeface="+mn-ea"/>
                        </a:rPr>
                        <a:t>下行透传数据接口</a:t>
                      </a:r>
                      <a:r>
                        <a:rPr lang="zh-CN" altLang="en-US" sz="1400">
                          <a:solidFill>
                            <a:srgbClr val="FF0000"/>
                          </a:solidFill>
                          <a:sym typeface="+mn-ea"/>
                        </a:rPr>
                        <a:t>【第二期】</a:t>
                      </a:r>
                      <a:endParaRPr lang="zh-CN" altLang="en-US" sz="1400">
                        <a:solidFill>
                          <a:srgbClr val="FF0000"/>
                        </a:solidFill>
                        <a:sym typeface="+mn-ea"/>
                      </a:endParaRPr>
                    </a:p>
                  </a:txBody>
                  <a:tcPr/>
                </a:tc>
                <a:tc>
                  <a:txBody>
                    <a:bodyPr/>
                    <a:p>
                      <a:pPr>
                        <a:buNone/>
                      </a:pPr>
                      <a:r>
                        <a:rPr lang="zh-CN" altLang="en-US" sz="1400">
                          <a:sym typeface="+mn-ea"/>
                        </a:rPr>
                        <a:t>参数</a:t>
                      </a:r>
                      <a:r>
                        <a:rPr lang="en-US" altLang="zh-CN" sz="1400">
                          <a:sym typeface="+mn-ea"/>
                        </a:rPr>
                        <a:t>1</a:t>
                      </a:r>
                      <a:r>
                        <a:rPr lang="zh-CN" altLang="en-US" sz="1400">
                          <a:sym typeface="+mn-ea"/>
                        </a:rPr>
                        <a:t>：</a:t>
                      </a:r>
                      <a:r>
                        <a:rPr lang="en-US" altLang="zh-CN" sz="1400">
                          <a:sym typeface="+mn-ea"/>
                        </a:rPr>
                        <a:t>BYTE DATA  [9]</a:t>
                      </a:r>
                      <a:endParaRPr lang="zh-CN" altLang="en-US" sz="1400"/>
                    </a:p>
                    <a:p>
                      <a:pPr>
                        <a:buNone/>
                      </a:pPr>
                      <a:endParaRPr lang="zh-CN" altLang="en-US" sz="1400"/>
                    </a:p>
                  </a:txBody>
                  <a:tcPr/>
                </a:tc>
                <a:tc>
                  <a:txBody>
                    <a:bodyPr/>
                    <a:p>
                      <a:pPr>
                        <a:buNone/>
                      </a:pPr>
                      <a:r>
                        <a:rPr lang="en-US" altLang="zh-CN" sz="1400">
                          <a:sym typeface="+mn-ea"/>
                        </a:rPr>
                        <a:t>ID + 8</a:t>
                      </a:r>
                      <a:r>
                        <a:rPr lang="zh-CN" altLang="en-US" sz="1400">
                          <a:sym typeface="+mn-ea"/>
                        </a:rPr>
                        <a:t>字节数据  </a:t>
                      </a:r>
                      <a:endParaRPr lang="zh-CN" altLang="en-US" sz="1400">
                        <a:sym typeface="+mn-ea"/>
                      </a:endParaRPr>
                    </a:p>
                    <a:p>
                      <a:pPr>
                        <a:buNone/>
                      </a:pPr>
                      <a:r>
                        <a:rPr lang="zh-CN" altLang="en-US" sz="1400">
                          <a:sym typeface="+mn-ea"/>
                        </a:rPr>
                        <a:t>实现泊车功能？</a:t>
                      </a:r>
                      <a:endParaRPr lang="zh-CN" altLang="en-US" sz="1400"/>
                    </a:p>
                  </a:txBody>
                  <a:tcPr/>
                </a:tc>
              </a:tr>
              <a:tr h="304800">
                <a:tc>
                  <a:txBody>
                    <a:bodyPr/>
                    <a:p>
                      <a:pPr algn="ctr">
                        <a:buNone/>
                      </a:pPr>
                      <a:r>
                        <a:rPr lang="en-US" altLang="zh-CN" sz="1400"/>
                        <a:t>6</a:t>
                      </a:r>
                      <a:endParaRPr lang="en-US" altLang="zh-CN" sz="1400"/>
                    </a:p>
                  </a:txBody>
                  <a:tcPr/>
                </a:tc>
                <a:tc>
                  <a:txBody>
                    <a:bodyPr/>
                    <a:p>
                      <a:pPr>
                        <a:buNone/>
                      </a:pPr>
                      <a:endParaRPr lang="zh-CN" altLang="en-US" sz="1400"/>
                    </a:p>
                  </a:txBody>
                  <a:tcPr/>
                </a:tc>
                <a:tc>
                  <a:txBody>
                    <a:bodyPr/>
                    <a:p>
                      <a:pPr>
                        <a:buNone/>
                      </a:pPr>
                      <a:r>
                        <a:rPr lang="zh-CN" altLang="en-US" sz="1400"/>
                        <a:t>钥匙信息接口</a:t>
                      </a:r>
                      <a:endParaRPr lang="zh-CN" altLang="en-US" sz="1400"/>
                    </a:p>
                  </a:txBody>
                  <a:tcPr/>
                </a:tc>
                <a:tc>
                  <a:txBody>
                    <a:bodyPr/>
                    <a:p>
                      <a:pPr>
                        <a:buNone/>
                      </a:pPr>
                      <a:r>
                        <a:rPr lang="zh-CN" altLang="en-US" sz="1400">
                          <a:sym typeface="+mn-ea"/>
                        </a:rPr>
                        <a:t>参数</a:t>
                      </a:r>
                      <a:r>
                        <a:rPr lang="en-US" altLang="zh-CN" sz="1400">
                          <a:sym typeface="+mn-ea"/>
                        </a:rPr>
                        <a:t>1</a:t>
                      </a:r>
                      <a:r>
                        <a:rPr lang="zh-CN" altLang="en-US" sz="1400">
                          <a:sym typeface="+mn-ea"/>
                        </a:rPr>
                        <a:t>：</a:t>
                      </a:r>
                      <a:r>
                        <a:rPr lang="en-US" altLang="zh-CN" sz="1400">
                          <a:sym typeface="+mn-ea"/>
                        </a:rPr>
                        <a:t>BYTE BLEPACK  [ 138</a:t>
                      </a:r>
                      <a:r>
                        <a:rPr lang="zh-CN" altLang="en-US" sz="1400">
                          <a:sym typeface="+mn-ea"/>
                        </a:rPr>
                        <a:t>？</a:t>
                      </a:r>
                      <a:r>
                        <a:rPr lang="en-US" altLang="zh-CN" sz="1400">
                          <a:sym typeface="+mn-ea"/>
                        </a:rPr>
                        <a:t> ] </a:t>
                      </a:r>
                      <a:endParaRPr lang="zh-CN" altLang="en-US" sz="1400"/>
                    </a:p>
                  </a:txBody>
                  <a:tcPr/>
                </a:tc>
                <a:tc>
                  <a:txBody>
                    <a:bodyPr/>
                    <a:p>
                      <a:pPr>
                        <a:buNone/>
                      </a:pPr>
                      <a:r>
                        <a:rPr lang="en-US" altLang="zh-CN" sz="1400">
                          <a:sym typeface="+mn-ea"/>
                        </a:rPr>
                        <a:t>APP</a:t>
                      </a:r>
                      <a:r>
                        <a:rPr lang="zh-CN" altLang="en-US" sz="1400">
                          <a:sym typeface="+mn-ea"/>
                        </a:rPr>
                        <a:t>端完整钥匙包数据</a:t>
                      </a:r>
                      <a:endParaRPr lang="zh-CN" altLang="en-US" sz="1400"/>
                    </a:p>
                  </a:txBody>
                  <a:tcPr/>
                </a:tc>
              </a:tr>
              <a:tr h="381000">
                <a:tc>
                  <a:txBody>
                    <a:bodyPr/>
                    <a:p>
                      <a:pPr algn="ctr">
                        <a:buNone/>
                      </a:pPr>
                      <a:r>
                        <a:rPr lang="en-US" altLang="zh-CN" sz="1400"/>
                        <a:t>7</a:t>
                      </a:r>
                      <a:endParaRPr lang="en-US" altLang="zh-CN" sz="1400"/>
                    </a:p>
                  </a:txBody>
                  <a:tcPr/>
                </a:tc>
                <a:tc>
                  <a:txBody>
                    <a:bodyPr/>
                    <a:p>
                      <a:pPr fontAlgn="auto">
                        <a:buNone/>
                      </a:pPr>
                      <a:endParaRPr lang="zh-CN" altLang="en-US" sz="1400"/>
                    </a:p>
                  </a:txBody>
                  <a:tcPr/>
                </a:tc>
                <a:tc>
                  <a:txBody>
                    <a:bodyPr/>
                    <a:p>
                      <a:pPr fontAlgn="auto">
                        <a:buNone/>
                      </a:pPr>
                      <a:r>
                        <a:rPr lang="zh-CN" altLang="en-US" sz="1400">
                          <a:sym typeface="+mn-ea"/>
                        </a:rPr>
                        <a:t>多车辆选择接口 </a:t>
                      </a:r>
                      <a:endParaRPr lang="zh-CN" altLang="en-US" sz="1400"/>
                    </a:p>
                  </a:txBody>
                  <a:tcPr/>
                </a:tc>
                <a:tc>
                  <a:txBody>
                    <a:bodyPr/>
                    <a:p>
                      <a:pPr>
                        <a:buNone/>
                      </a:pPr>
                      <a:r>
                        <a:rPr lang="en-US" altLang="zh-CN" sz="1400"/>
                        <a:t> </a:t>
                      </a:r>
                      <a:r>
                        <a:rPr lang="zh-CN" altLang="en-US" sz="1400"/>
                        <a:t>参数</a:t>
                      </a:r>
                      <a:r>
                        <a:rPr lang="en-US" altLang="zh-CN" sz="1400"/>
                        <a:t>1</a:t>
                      </a:r>
                      <a:r>
                        <a:rPr lang="zh-CN" altLang="en-US" sz="1400"/>
                        <a:t>：</a:t>
                      </a:r>
                      <a:r>
                        <a:rPr lang="en-US" altLang="zh-CN" sz="1400"/>
                        <a:t>BYTE </a:t>
                      </a:r>
                      <a:r>
                        <a:rPr lang="en-US" altLang="zh-CN" sz="1400">
                          <a:sym typeface="+mn-ea"/>
                        </a:rPr>
                        <a:t>VIN</a:t>
                      </a:r>
                      <a:r>
                        <a:rPr lang="en-US" altLang="zh-CN" sz="1400"/>
                        <a:t> [17]</a:t>
                      </a:r>
                      <a:endParaRPr lang="zh-CN" altLang="en-US" sz="1400"/>
                    </a:p>
                  </a:txBody>
                  <a:tcPr/>
                </a:tc>
                <a:tc>
                  <a:txBody>
                    <a:bodyPr/>
                    <a:p>
                      <a:pPr>
                        <a:buNone/>
                      </a:pPr>
                      <a:r>
                        <a:rPr lang="zh-CN" altLang="en-US" sz="1400">
                          <a:sym typeface="+mn-ea"/>
                        </a:rPr>
                        <a:t>蓝牙连接车辆</a:t>
                      </a:r>
                      <a:endParaRPr lang="zh-CN" altLang="en-US" sz="1400"/>
                    </a:p>
                  </a:txBody>
                  <a:tcPr/>
                </a:tc>
              </a:tr>
              <a:tr h="381000">
                <a:tc>
                  <a:txBody>
                    <a:bodyPr/>
                    <a:p>
                      <a:pPr algn="ctr">
                        <a:buNone/>
                      </a:pPr>
                      <a:r>
                        <a:rPr lang="en-US" altLang="zh-CN" sz="1400"/>
                        <a:t>8</a:t>
                      </a:r>
                      <a:endParaRPr lang="en-US" altLang="zh-CN" sz="1400"/>
                    </a:p>
                  </a:txBody>
                  <a:tcPr/>
                </a:tc>
                <a:tc>
                  <a:txBody>
                    <a:bodyPr/>
                    <a:p>
                      <a:pPr>
                        <a:buNone/>
                      </a:pPr>
                      <a:endParaRPr lang="zh-CN" altLang="en-US" sz="1400"/>
                    </a:p>
                  </a:txBody>
                  <a:tcPr/>
                </a:tc>
                <a:tc>
                  <a:txBody>
                    <a:bodyPr/>
                    <a:p>
                      <a:pPr>
                        <a:buNone/>
                      </a:pPr>
                      <a:r>
                        <a:rPr lang="en-US" altLang="zh-CN" sz="1400"/>
                        <a:t>RKE</a:t>
                      </a:r>
                      <a:r>
                        <a:rPr lang="zh-CN" altLang="en-US" sz="1400"/>
                        <a:t>控制</a:t>
                      </a:r>
                      <a:endParaRPr lang="zh-CN" altLang="en-US" sz="1400"/>
                    </a:p>
                  </a:txBody>
                  <a:tcPr/>
                </a:tc>
                <a:tc>
                  <a:txBody>
                    <a:bodyPr/>
                    <a:p>
                      <a:pPr>
                        <a:buNone/>
                      </a:pPr>
                      <a:r>
                        <a:rPr lang="zh-CN" altLang="en-US" sz="1400"/>
                        <a:t>参数</a:t>
                      </a:r>
                      <a:r>
                        <a:rPr lang="en-US" altLang="zh-CN" sz="1400"/>
                        <a:t>1</a:t>
                      </a:r>
                      <a:r>
                        <a:rPr lang="zh-CN" altLang="en-US" sz="1400"/>
                        <a:t>：控制命令；定义：</a:t>
                      </a:r>
                      <a:endParaRPr lang="zh-CN" altLang="en-US" sz="1400"/>
                    </a:p>
                    <a:p>
                      <a:pPr>
                        <a:buNone/>
                      </a:pPr>
                      <a:r>
                        <a:rPr lang="zh-CN" altLang="en-US" sz="1400"/>
                        <a:t>参数</a:t>
                      </a:r>
                      <a:r>
                        <a:rPr lang="en-US" altLang="zh-CN" sz="1400"/>
                        <a:t>2</a:t>
                      </a:r>
                      <a:r>
                        <a:rPr lang="zh-CN" altLang="en-US" sz="1400"/>
                        <a:t>：预留子命令（</a:t>
                      </a:r>
                      <a:r>
                        <a:rPr lang="en-US" altLang="zh-CN" sz="1400"/>
                        <a:t>3</a:t>
                      </a:r>
                      <a:r>
                        <a:rPr lang="zh-CN" altLang="en-US" sz="1400"/>
                        <a:t>字节</a:t>
                      </a:r>
                      <a:r>
                        <a:rPr lang="en-US" altLang="zh-CN" sz="1400"/>
                        <a:t>)</a:t>
                      </a:r>
                      <a:r>
                        <a:rPr lang="zh-CN" altLang="en-US" sz="1400"/>
                        <a:t>？</a:t>
                      </a:r>
                      <a:endParaRPr lang="zh-CN" altLang="en-US" sz="1400"/>
                    </a:p>
                    <a:p>
                      <a:pPr>
                        <a:buNone/>
                      </a:pPr>
                      <a:r>
                        <a:rPr lang="zh-CN" altLang="en-US" sz="1400"/>
                        <a:t>参数</a:t>
                      </a:r>
                      <a:r>
                        <a:rPr lang="en-US" altLang="zh-CN" sz="1400"/>
                        <a:t>3</a:t>
                      </a:r>
                      <a:r>
                        <a:rPr lang="zh-CN" altLang="en-US" sz="1400"/>
                        <a:t>：控制结果 </a:t>
                      </a:r>
                      <a:endParaRPr lang="zh-CN" altLang="en-US" sz="1400"/>
                    </a:p>
                  </a:txBody>
                  <a:tcPr/>
                </a:tc>
                <a:tc>
                  <a:txBody>
                    <a:bodyPr/>
                    <a:p>
                      <a:pPr>
                        <a:buNone/>
                      </a:pPr>
                      <a:endParaRPr lang="zh-CN" altLang="en-US" sz="1400"/>
                    </a:p>
                  </a:txBody>
                  <a:tcPr/>
                </a:tc>
              </a:tr>
              <a:tr h="518160">
                <a:tc>
                  <a:txBody>
                    <a:bodyPr/>
                    <a:p>
                      <a:pPr algn="ctr">
                        <a:buNone/>
                      </a:pPr>
                      <a:r>
                        <a:rPr lang="en-US" altLang="zh-CN" sz="1400"/>
                        <a:t>9</a:t>
                      </a:r>
                      <a:endParaRPr lang="en-US" altLang="zh-CN" sz="1400"/>
                    </a:p>
                  </a:txBody>
                  <a:tcPr/>
                </a:tc>
                <a:tc>
                  <a:txBody>
                    <a:bodyPr/>
                    <a:p>
                      <a:pPr>
                        <a:buNone/>
                      </a:pPr>
                      <a:endParaRPr lang="zh-CN" altLang="en-US" sz="1400"/>
                    </a:p>
                  </a:txBody>
                  <a:tcPr/>
                </a:tc>
                <a:tc>
                  <a:txBody>
                    <a:bodyPr/>
                    <a:p>
                      <a:pPr>
                        <a:buNone/>
                      </a:pPr>
                      <a:r>
                        <a:rPr lang="zh-CN" altLang="en-US" sz="1400"/>
                        <a:t>车辆状态获取接口</a:t>
                      </a:r>
                      <a:endParaRPr lang="zh-CN" altLang="en-US" sz="1400"/>
                    </a:p>
                  </a:txBody>
                  <a:tcPr/>
                </a:tc>
                <a:tc>
                  <a:txBody>
                    <a:bodyPr/>
                    <a:p>
                      <a:pPr>
                        <a:buNone/>
                      </a:pPr>
                      <a:r>
                        <a:rPr lang="zh-CN" altLang="en-US" sz="1400">
                          <a:sym typeface="+mn-ea"/>
                        </a:rPr>
                        <a:t>参数</a:t>
                      </a:r>
                      <a:r>
                        <a:rPr lang="en-US" altLang="zh-CN" sz="1400">
                          <a:sym typeface="+mn-ea"/>
                        </a:rPr>
                        <a:t>1</a:t>
                      </a:r>
                      <a:r>
                        <a:rPr lang="zh-CN" altLang="en-US" sz="1400">
                          <a:sym typeface="+mn-ea"/>
                        </a:rPr>
                        <a:t>：</a:t>
                      </a:r>
                      <a:endParaRPr lang="zh-CN" altLang="en-US" sz="1400"/>
                    </a:p>
                  </a:txBody>
                  <a:tcPr/>
                </a:tc>
                <a:tc>
                  <a:txBody>
                    <a:bodyPr/>
                    <a:p>
                      <a:pPr>
                        <a:buNone/>
                      </a:pPr>
                      <a:r>
                        <a:rPr lang="zh-CN" altLang="en-US" sz="1400">
                          <a:sym typeface="+mn-ea"/>
                        </a:rPr>
                        <a:t>四门锁、后备箱、四车窗开关状态、天窗开关状态、电源挡位、？ </a:t>
                      </a:r>
                      <a:endParaRPr lang="zh-CN" altLang="en-US" sz="1400">
                        <a:sym typeface="+mn-ea"/>
                      </a:endParaRPr>
                    </a:p>
                    <a:p>
                      <a:pPr>
                        <a:buNone/>
                      </a:pPr>
                      <a:r>
                        <a:rPr lang="en-US" altLang="zh-CN" sz="1400">
                          <a:solidFill>
                            <a:srgbClr val="FF0000"/>
                          </a:solidFill>
                          <a:sym typeface="+mn-ea"/>
                        </a:rPr>
                        <a:t>1S    </a:t>
                      </a:r>
                      <a:r>
                        <a:rPr lang="zh-CN" altLang="en-US" sz="1400">
                          <a:solidFill>
                            <a:srgbClr val="FF0000"/>
                          </a:solidFill>
                          <a:sym typeface="+mn-ea"/>
                        </a:rPr>
                        <a:t>仅</a:t>
                      </a:r>
                      <a:r>
                        <a:rPr lang="en-US" altLang="zh-CN" sz="1400">
                          <a:solidFill>
                            <a:srgbClr val="FF0000"/>
                          </a:solidFill>
                          <a:sym typeface="+mn-ea"/>
                        </a:rPr>
                        <a:t>RKE</a:t>
                      </a:r>
                      <a:r>
                        <a:rPr lang="zh-CN" altLang="en-US" sz="1400">
                          <a:solidFill>
                            <a:srgbClr val="FF0000"/>
                          </a:solidFill>
                          <a:sym typeface="+mn-ea"/>
                        </a:rPr>
                        <a:t>功能相关</a:t>
                      </a:r>
                      <a:endParaRPr lang="zh-CN" altLang="en-US" sz="1400">
                        <a:solidFill>
                          <a:srgbClr val="FF0000"/>
                        </a:solidFill>
                        <a:sym typeface="+mn-ea"/>
                      </a:endParaRPr>
                    </a:p>
                  </a:txBody>
                  <a:tcPr/>
                </a:tc>
              </a:tr>
            </a:tbl>
          </a:graphicData>
        </a:graphic>
      </p:graphicFrame>
      <p:sp>
        <p:nvSpPr>
          <p:cNvPr id="8" name="文本框 7"/>
          <p:cNvSpPr txBox="1"/>
          <p:nvPr/>
        </p:nvSpPr>
        <p:spPr>
          <a:xfrm>
            <a:off x="1111250" y="1097280"/>
            <a:ext cx="2108835" cy="368300"/>
          </a:xfrm>
          <a:prstGeom prst="rect">
            <a:avLst/>
          </a:prstGeom>
          <a:solidFill>
            <a:srgbClr val="E39F7E"/>
          </a:solidFill>
          <a:ln>
            <a:solidFill>
              <a:srgbClr val="E39F7E"/>
            </a:solidFill>
          </a:ln>
        </p:spPr>
        <p:txBody>
          <a:bodyPr wrap="square" rtlCol="0">
            <a:spAutoFit/>
          </a:bodyPr>
          <a:p>
            <a:r>
              <a:rPr lang="zh-CN" altLang="en-US"/>
              <a:t>供应商提供接口</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&gt;&gt;SDK </a:t>
            </a:r>
            <a:r>
              <a:rPr lang="zh-CN" altLang="en-US" sz="2400" b="1" dirty="0" smtClean="0">
                <a:latin typeface="微软雅黑" panose="020B0503020204020204" pitchFamily="34" charset="-122"/>
                <a:ea typeface="微软雅黑" panose="020B0503020204020204" pitchFamily="34" charset="-122"/>
                <a:sym typeface="+mn-ea"/>
              </a:rPr>
              <a:t>接口定义</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graphicFrame>
        <p:nvGraphicFramePr>
          <p:cNvPr id="6" name="表格 5"/>
          <p:cNvGraphicFramePr/>
          <p:nvPr/>
        </p:nvGraphicFramePr>
        <p:xfrm>
          <a:off x="449580" y="1242695"/>
          <a:ext cx="9037955" cy="4678680"/>
        </p:xfrm>
        <a:graphic>
          <a:graphicData uri="http://schemas.openxmlformats.org/drawingml/2006/table">
            <a:tbl>
              <a:tblPr firstRow="1" bandRow="1">
                <a:tableStyleId>{5C22544A-7EE6-4342-B048-85BDC9FD1C3A}</a:tableStyleId>
              </a:tblPr>
              <a:tblGrid>
                <a:gridCol w="561340"/>
                <a:gridCol w="1781175"/>
                <a:gridCol w="3672840"/>
                <a:gridCol w="3022600"/>
              </a:tblGrid>
              <a:tr h="396240">
                <a:tc>
                  <a:txBody>
                    <a:bodyPr/>
                    <a:p>
                      <a:pPr>
                        <a:buNone/>
                      </a:pPr>
                      <a:r>
                        <a:rPr lang="zh-CN" altLang="en-US" sz="1400"/>
                        <a:t>序号</a:t>
                      </a:r>
                      <a:endParaRPr lang="zh-CN" altLang="en-US" sz="1400"/>
                    </a:p>
                  </a:txBody>
                  <a:tcPr/>
                </a:tc>
                <a:tc>
                  <a:txBody>
                    <a:bodyPr/>
                    <a:p>
                      <a:pPr>
                        <a:buNone/>
                      </a:pPr>
                      <a:r>
                        <a:rPr lang="zh-CN" altLang="en-US" sz="1400"/>
                        <a:t>接口名称</a:t>
                      </a:r>
                      <a:endParaRPr lang="zh-CN" altLang="en-US" sz="1400"/>
                    </a:p>
                  </a:txBody>
                  <a:tcPr/>
                </a:tc>
                <a:tc>
                  <a:txBody>
                    <a:bodyPr/>
                    <a:p>
                      <a:pPr>
                        <a:buNone/>
                      </a:pPr>
                      <a:r>
                        <a:rPr lang="zh-CN" altLang="en-US" sz="1400"/>
                        <a:t>参数</a:t>
                      </a:r>
                      <a:endParaRPr lang="zh-CN" altLang="en-US" sz="1400"/>
                    </a:p>
                  </a:txBody>
                  <a:tcPr/>
                </a:tc>
                <a:tc>
                  <a:txBody>
                    <a:bodyPr/>
                    <a:p>
                      <a:pPr>
                        <a:buNone/>
                      </a:pPr>
                      <a:r>
                        <a:rPr lang="zh-CN" altLang="en-US" sz="1400"/>
                        <a:t>备注</a:t>
                      </a:r>
                      <a:endParaRPr lang="zh-CN" altLang="en-US" sz="1400"/>
                    </a:p>
                  </a:txBody>
                  <a:tcPr/>
                </a:tc>
              </a:tr>
              <a:tr h="731520">
                <a:tc>
                  <a:txBody>
                    <a:bodyPr/>
                    <a:p>
                      <a:pPr algn="ctr">
                        <a:buNone/>
                      </a:pPr>
                      <a:endParaRPr lang="en-US" altLang="zh-CN" sz="1400"/>
                    </a:p>
                    <a:p>
                      <a:pPr algn="ctr">
                        <a:buNone/>
                      </a:pPr>
                      <a:r>
                        <a:rPr lang="en-US" altLang="zh-CN" sz="1400"/>
                        <a:t>1</a:t>
                      </a:r>
                      <a:endParaRPr lang="en-US" altLang="zh-CN" sz="1400"/>
                    </a:p>
                  </a:txBody>
                  <a:tcPr/>
                </a:tc>
                <a:tc>
                  <a:txBody>
                    <a:bodyPr/>
                    <a:p>
                      <a:pPr>
                        <a:buNone/>
                      </a:pPr>
                      <a:r>
                        <a:rPr lang="zh-CN" altLang="en-US" sz="1400"/>
                        <a:t>上行透传设置接口</a:t>
                      </a:r>
                      <a:r>
                        <a:rPr lang="zh-CN" altLang="en-US" sz="1400">
                          <a:solidFill>
                            <a:srgbClr val="FF0000"/>
                          </a:solidFill>
                          <a:sym typeface="+mn-ea"/>
                        </a:rPr>
                        <a:t>【第二期】</a:t>
                      </a:r>
                      <a:endParaRPr lang="zh-CN" altLang="en-US" sz="1400">
                        <a:solidFill>
                          <a:srgbClr val="FF0000"/>
                        </a:solidFill>
                        <a:sym typeface="+mn-ea"/>
                      </a:endParaRPr>
                    </a:p>
                    <a:p>
                      <a:pPr>
                        <a:buNone/>
                      </a:pPr>
                      <a:endParaRPr lang="zh-CN" altLang="en-US" sz="1400"/>
                    </a:p>
                  </a:txBody>
                  <a:tcPr/>
                </a:tc>
                <a:tc>
                  <a:txBody>
                    <a:bodyPr/>
                    <a:p>
                      <a:pPr>
                        <a:buNone/>
                      </a:pPr>
                      <a:r>
                        <a:rPr lang="zh-CN" altLang="en-US" sz="1400"/>
                        <a:t>参数</a:t>
                      </a:r>
                      <a:r>
                        <a:rPr lang="en-US" altLang="zh-CN" sz="1400"/>
                        <a:t>1</a:t>
                      </a:r>
                      <a:r>
                        <a:rPr lang="zh-CN" altLang="en-US" sz="1400"/>
                        <a:t>：</a:t>
                      </a:r>
                      <a:r>
                        <a:rPr lang="en-US" altLang="zh-CN" sz="1400"/>
                        <a:t>ID</a:t>
                      </a:r>
                      <a:r>
                        <a:rPr lang="zh-CN" altLang="en-US" sz="1400"/>
                        <a:t>；</a:t>
                      </a:r>
                      <a:endParaRPr lang="zh-CN" altLang="en-US" sz="1400"/>
                    </a:p>
                    <a:p>
                      <a:pPr>
                        <a:buNone/>
                      </a:pPr>
                      <a:r>
                        <a:rPr lang="zh-CN" altLang="en-US" sz="1400"/>
                        <a:t>参数</a:t>
                      </a:r>
                      <a:r>
                        <a:rPr lang="en-US" altLang="zh-CN" sz="1400"/>
                        <a:t>2</a:t>
                      </a:r>
                      <a:r>
                        <a:rPr lang="zh-CN" altLang="en-US" sz="1400"/>
                        <a:t>：周期（精度 </a:t>
                      </a:r>
                      <a:r>
                        <a:rPr lang="en-US" altLang="zh-CN" sz="1400"/>
                        <a:t>1ms</a:t>
                      </a:r>
                      <a:r>
                        <a:rPr lang="zh-CN" altLang="en-US" sz="1400"/>
                        <a:t>）；</a:t>
                      </a:r>
                      <a:endParaRPr lang="zh-CN" altLang="en-US" sz="1400"/>
                    </a:p>
                    <a:p>
                      <a:pPr>
                        <a:buNone/>
                      </a:pPr>
                      <a:r>
                        <a:rPr lang="zh-CN" altLang="en-US" sz="1400"/>
                        <a:t>参数</a:t>
                      </a:r>
                      <a:r>
                        <a:rPr lang="en-US" altLang="zh-CN" sz="1400"/>
                        <a:t>3</a:t>
                      </a:r>
                      <a:r>
                        <a:rPr lang="zh-CN" altLang="en-US" sz="1400"/>
                        <a:t>：控制命令，定义：</a:t>
                      </a:r>
                      <a:r>
                        <a:rPr lang="en-US" altLang="zh-CN" sz="1400"/>
                        <a:t>1.</a:t>
                      </a:r>
                      <a:r>
                        <a:rPr lang="zh-CN" altLang="en-US" sz="1400"/>
                        <a:t>开始，</a:t>
                      </a:r>
                      <a:r>
                        <a:rPr lang="en-US" altLang="zh-CN" sz="1400"/>
                        <a:t>2.</a:t>
                      </a:r>
                      <a:r>
                        <a:rPr lang="zh-CN" altLang="en-US" sz="1400"/>
                        <a:t>结束</a:t>
                      </a:r>
                      <a:endParaRPr lang="zh-CN" altLang="en-US" sz="1400"/>
                    </a:p>
                  </a:txBody>
                  <a:tcPr/>
                </a:tc>
                <a:tc>
                  <a:txBody>
                    <a:bodyPr/>
                    <a:p>
                      <a:pPr>
                        <a:buNone/>
                      </a:pPr>
                      <a:endParaRPr lang="zh-CN" altLang="en-US" sz="1400"/>
                    </a:p>
                  </a:txBody>
                  <a:tcPr/>
                </a:tc>
              </a:tr>
              <a:tr h="304800">
                <a:tc>
                  <a:txBody>
                    <a:bodyPr/>
                    <a:p>
                      <a:pPr algn="ctr">
                        <a:buNone/>
                      </a:pPr>
                      <a:r>
                        <a:rPr lang="en-US" altLang="zh-CN" sz="1400"/>
                        <a:t>2</a:t>
                      </a:r>
                      <a:endParaRPr lang="en-US" altLang="zh-CN" sz="1400"/>
                    </a:p>
                  </a:txBody>
                  <a:tcPr/>
                </a:tc>
                <a:tc>
                  <a:txBody>
                    <a:bodyPr/>
                    <a:p>
                      <a:pPr>
                        <a:buNone/>
                      </a:pPr>
                      <a:r>
                        <a:rPr lang="zh-CN" altLang="en-US" sz="1400">
                          <a:sym typeface="+mn-ea"/>
                        </a:rPr>
                        <a:t>上行透传</a:t>
                      </a:r>
                      <a:r>
                        <a:rPr lang="zh-CN" altLang="en-US" sz="1400">
                          <a:solidFill>
                            <a:srgbClr val="FF0000"/>
                          </a:solidFill>
                          <a:sym typeface="+mn-ea"/>
                        </a:rPr>
                        <a:t>【第二期】</a:t>
                      </a:r>
                      <a:endParaRPr lang="zh-CN" altLang="en-US" sz="1400">
                        <a:solidFill>
                          <a:srgbClr val="FF0000"/>
                        </a:solidFill>
                        <a:sym typeface="+mn-ea"/>
                      </a:endParaRPr>
                    </a:p>
                    <a:p>
                      <a:pPr>
                        <a:buNone/>
                      </a:pPr>
                      <a:endParaRPr lang="zh-CN" altLang="en-US" sz="1400"/>
                    </a:p>
                  </a:txBody>
                  <a:tcPr/>
                </a:tc>
                <a:tc>
                  <a:txBody>
                    <a:bodyPr/>
                    <a:p>
                      <a:pPr>
                        <a:buNone/>
                      </a:pPr>
                      <a:r>
                        <a:rPr lang="zh-CN" altLang="en-US" sz="1400">
                          <a:sym typeface="+mn-ea"/>
                        </a:rPr>
                        <a:t>参数</a:t>
                      </a:r>
                      <a:r>
                        <a:rPr lang="en-US" altLang="zh-CN" sz="1400">
                          <a:sym typeface="+mn-ea"/>
                        </a:rPr>
                        <a:t>1</a:t>
                      </a:r>
                      <a:r>
                        <a:rPr lang="zh-CN" altLang="en-US" sz="1400">
                          <a:sym typeface="+mn-ea"/>
                        </a:rPr>
                        <a:t>：</a:t>
                      </a:r>
                      <a:r>
                        <a:rPr lang="en-US" altLang="zh-CN" sz="1400">
                          <a:sym typeface="+mn-ea"/>
                        </a:rPr>
                        <a:t>ID</a:t>
                      </a:r>
                      <a:r>
                        <a:rPr lang="zh-CN" altLang="en-US" sz="1400">
                          <a:sym typeface="+mn-ea"/>
                        </a:rPr>
                        <a:t>个数</a:t>
                      </a:r>
                      <a:endParaRPr lang="zh-CN" altLang="en-US" sz="1400">
                        <a:sym typeface="+mn-ea"/>
                      </a:endParaRPr>
                    </a:p>
                    <a:p>
                      <a:pPr>
                        <a:buNone/>
                      </a:pPr>
                      <a:r>
                        <a:rPr lang="zh-CN" altLang="en-US" sz="1400">
                          <a:sym typeface="+mn-ea"/>
                        </a:rPr>
                        <a:t>参数</a:t>
                      </a:r>
                      <a:r>
                        <a:rPr lang="en-US" altLang="zh-CN" sz="1400">
                          <a:sym typeface="+mn-ea"/>
                        </a:rPr>
                        <a:t>2</a:t>
                      </a:r>
                      <a:r>
                        <a:rPr lang="zh-CN" altLang="en-US" sz="1400">
                          <a:sym typeface="+mn-ea"/>
                        </a:rPr>
                        <a:t>：</a:t>
                      </a:r>
                      <a:r>
                        <a:rPr lang="en-US" altLang="zh-CN" sz="1400">
                          <a:sym typeface="+mn-ea"/>
                        </a:rPr>
                        <a:t>BYTE DATA  [10  * N ]</a:t>
                      </a:r>
                      <a:endParaRPr lang="zh-CN" altLang="en-US" sz="1400"/>
                    </a:p>
                  </a:txBody>
                  <a:tcPr/>
                </a:tc>
                <a:tc>
                  <a:txBody>
                    <a:bodyPr/>
                    <a:p>
                      <a:pPr>
                        <a:buNone/>
                      </a:pPr>
                      <a:r>
                        <a:rPr lang="en-US" altLang="zh-CN" sz="1400">
                          <a:sym typeface="+mn-ea"/>
                        </a:rPr>
                        <a:t>ID+8bytes </a:t>
                      </a:r>
                      <a:r>
                        <a:rPr lang="zh-CN" altLang="en-US" sz="1400">
                          <a:sym typeface="+mn-ea"/>
                        </a:rPr>
                        <a:t>数据</a:t>
                      </a:r>
                      <a:endParaRPr lang="zh-CN" altLang="en-US" sz="1400"/>
                    </a:p>
                  </a:txBody>
                  <a:tcPr/>
                </a:tc>
              </a:tr>
              <a:tr h="1798320">
                <a:tc>
                  <a:txBody>
                    <a:bodyPr/>
                    <a:p>
                      <a:pPr algn="ctr">
                        <a:buNone/>
                      </a:pPr>
                      <a:endParaRPr lang="en-US" altLang="zh-CN" sz="1400"/>
                    </a:p>
                    <a:p>
                      <a:pPr algn="ctr">
                        <a:buNone/>
                      </a:pPr>
                      <a:endParaRPr lang="en-US" altLang="zh-CN" sz="1400"/>
                    </a:p>
                    <a:p>
                      <a:pPr algn="ctr">
                        <a:buNone/>
                      </a:pPr>
                      <a:endParaRPr lang="en-US" altLang="zh-CN" sz="1400"/>
                    </a:p>
                    <a:p>
                      <a:pPr algn="ctr">
                        <a:buNone/>
                      </a:pPr>
                      <a:r>
                        <a:rPr lang="en-US" altLang="zh-CN" sz="1400"/>
                        <a:t>3</a:t>
                      </a:r>
                      <a:endParaRPr lang="en-US" altLang="zh-CN" sz="1400"/>
                    </a:p>
                  </a:txBody>
                  <a:tcPr/>
                </a:tc>
                <a:tc>
                  <a:txBody>
                    <a:bodyPr/>
                    <a:p>
                      <a:pPr>
                        <a:buNone/>
                      </a:pPr>
                      <a:endParaRPr lang="zh-CN" altLang="en-US" sz="1400"/>
                    </a:p>
                    <a:p>
                      <a:pPr>
                        <a:buNone/>
                      </a:pPr>
                      <a:r>
                        <a:rPr lang="zh-CN" altLang="en-US" sz="1400"/>
                        <a:t>无感进入操作反馈接口</a:t>
                      </a:r>
                      <a:r>
                        <a:rPr lang="zh-CN" altLang="en-US" sz="1400">
                          <a:solidFill>
                            <a:srgbClr val="FF0000"/>
                          </a:solidFill>
                          <a:sym typeface="+mn-ea"/>
                        </a:rPr>
                        <a:t>【第二期】</a:t>
                      </a:r>
                      <a:endParaRPr lang="zh-CN" altLang="en-US" sz="1400"/>
                    </a:p>
                  </a:txBody>
                  <a:tcPr/>
                </a:tc>
                <a:tc>
                  <a:txBody>
                    <a:bodyPr/>
                    <a:p>
                      <a:pPr>
                        <a:buNone/>
                      </a:pPr>
                      <a:r>
                        <a:rPr lang="zh-CN" altLang="en-US" sz="1400"/>
                        <a:t>字段一 ： 命令</a:t>
                      </a:r>
                      <a:endParaRPr lang="zh-CN" altLang="en-US" sz="1400"/>
                    </a:p>
                    <a:p>
                      <a:pPr>
                        <a:buNone/>
                      </a:pPr>
                      <a:r>
                        <a:rPr lang="en-US" altLang="zh-CN" sz="1400"/>
                        <a:t>1.</a:t>
                      </a:r>
                      <a:r>
                        <a:rPr lang="zh-CN" altLang="en-US" sz="1400"/>
                        <a:t>自动解锁；</a:t>
                      </a:r>
                      <a:endParaRPr lang="zh-CN" altLang="en-US" sz="1400"/>
                    </a:p>
                    <a:p>
                      <a:pPr>
                        <a:buNone/>
                      </a:pPr>
                      <a:r>
                        <a:rPr lang="en-US" altLang="zh-CN" sz="1400"/>
                        <a:t>2.</a:t>
                      </a:r>
                      <a:r>
                        <a:rPr lang="zh-CN" altLang="en-US" sz="1400"/>
                        <a:t>自动闭锁；</a:t>
                      </a:r>
                      <a:endParaRPr lang="zh-CN" altLang="en-US" sz="1400"/>
                    </a:p>
                    <a:p>
                      <a:pPr>
                        <a:buNone/>
                      </a:pPr>
                      <a:r>
                        <a:rPr lang="en-US" altLang="zh-CN" sz="1400"/>
                        <a:t>3.</a:t>
                      </a:r>
                      <a:r>
                        <a:rPr lang="zh-CN" altLang="en-US" sz="1400"/>
                        <a:t>一键启动；</a:t>
                      </a:r>
                      <a:endParaRPr lang="zh-CN" altLang="en-US" sz="1400"/>
                    </a:p>
                    <a:p>
                      <a:pPr>
                        <a:buNone/>
                      </a:pPr>
                      <a:r>
                        <a:rPr lang="en-US" altLang="zh-CN" sz="1400"/>
                        <a:t>4.</a:t>
                      </a:r>
                      <a:r>
                        <a:rPr lang="zh-CN" altLang="en-US" sz="1400"/>
                        <a:t>开启迎宾灯；</a:t>
                      </a:r>
                      <a:endParaRPr lang="zh-CN" altLang="en-US" sz="1400"/>
                    </a:p>
                    <a:p>
                      <a:pPr>
                        <a:buNone/>
                      </a:pPr>
                      <a:r>
                        <a:rPr lang="en-US" altLang="zh-CN" sz="1400"/>
                        <a:t>5.</a:t>
                      </a:r>
                      <a:r>
                        <a:rPr lang="zh-CN" altLang="en-US" sz="1400"/>
                        <a:t>脚踢开启后备箱</a:t>
                      </a:r>
                      <a:endParaRPr lang="zh-CN" altLang="en-US" sz="1400"/>
                    </a:p>
                    <a:p>
                      <a:pPr>
                        <a:buNone/>
                      </a:pPr>
                      <a:r>
                        <a:rPr lang="zh-CN" altLang="en-US" sz="1400"/>
                        <a:t>字段二：结果</a:t>
                      </a:r>
                      <a:endParaRPr lang="zh-CN" altLang="en-US" sz="1400"/>
                    </a:p>
                    <a:p>
                      <a:pPr>
                        <a:buNone/>
                      </a:pPr>
                      <a:r>
                        <a:rPr lang="en-US" altLang="zh-CN" sz="1400"/>
                        <a:t>1.</a:t>
                      </a:r>
                      <a:r>
                        <a:rPr lang="zh-CN" altLang="en-US" sz="1400"/>
                        <a:t>成功；</a:t>
                      </a:r>
                      <a:r>
                        <a:rPr lang="en-US" altLang="zh-CN" sz="1400"/>
                        <a:t>2</a:t>
                      </a:r>
                      <a:r>
                        <a:rPr lang="zh-CN" altLang="en-US" sz="1400"/>
                        <a:t>；失败；</a:t>
                      </a:r>
                      <a:r>
                        <a:rPr lang="en-US" altLang="zh-CN" sz="1400"/>
                        <a:t>3.</a:t>
                      </a:r>
                      <a:r>
                        <a:rPr lang="zh-CN" altLang="en-US" sz="1400"/>
                        <a:t>超时；</a:t>
                      </a:r>
                      <a:endParaRPr lang="zh-CN" altLang="en-US" sz="1400"/>
                    </a:p>
                  </a:txBody>
                  <a:tcPr/>
                </a:tc>
                <a:tc>
                  <a:txBody>
                    <a:bodyPr/>
                    <a:p>
                      <a:pPr>
                        <a:buNone/>
                      </a:pPr>
                      <a:endParaRPr lang="zh-CN" altLang="en-US" sz="1400"/>
                    </a:p>
                    <a:p>
                      <a:pPr>
                        <a:buNone/>
                      </a:pPr>
                      <a:endParaRPr lang="zh-CN" altLang="en-US" sz="1400"/>
                    </a:p>
                    <a:p>
                      <a:pPr>
                        <a:buNone/>
                      </a:pPr>
                      <a:r>
                        <a:rPr lang="zh-CN" altLang="en-US" sz="1400"/>
                        <a:t>具体内容待定</a:t>
                      </a:r>
                      <a:endParaRPr lang="zh-CN" altLang="en-US" sz="1400"/>
                    </a:p>
                  </a:txBody>
                  <a:tcPr/>
                </a:tc>
              </a:tr>
              <a:tr h="304800">
                <a:tc>
                  <a:txBody>
                    <a:bodyPr/>
                    <a:p>
                      <a:pPr algn="ctr">
                        <a:buNone/>
                      </a:pPr>
                      <a:r>
                        <a:rPr lang="en-US" altLang="zh-CN" sz="1400"/>
                        <a:t>4</a:t>
                      </a:r>
                      <a:endParaRPr lang="en-US" altLang="zh-CN" sz="1400"/>
                    </a:p>
                  </a:txBody>
                  <a:tcPr/>
                </a:tc>
                <a:tc>
                  <a:txBody>
                    <a:bodyPr/>
                    <a:p>
                      <a:pPr>
                        <a:buNone/>
                      </a:pPr>
                      <a:r>
                        <a:rPr lang="zh-CN" altLang="en-US" sz="1400"/>
                        <a:t>离线分享钥匙接口</a:t>
                      </a:r>
                      <a:endParaRPr lang="zh-CN" altLang="en-US" sz="1400"/>
                    </a:p>
                  </a:txBody>
                  <a:tcPr/>
                </a:tc>
                <a:tc>
                  <a:txBody>
                    <a:bodyPr/>
                    <a:p>
                      <a:pPr>
                        <a:buNone/>
                      </a:pPr>
                      <a:r>
                        <a:rPr lang="zh-CN" altLang="en-US" sz="1400">
                          <a:sym typeface="+mn-ea"/>
                        </a:rPr>
                        <a:t>参数</a:t>
                      </a:r>
                      <a:r>
                        <a:rPr lang="en-US" altLang="zh-CN" sz="1400">
                          <a:sym typeface="+mn-ea"/>
                        </a:rPr>
                        <a:t>1</a:t>
                      </a:r>
                      <a:r>
                        <a:rPr lang="zh-CN" altLang="en-US" sz="1400">
                          <a:sym typeface="+mn-ea"/>
                        </a:rPr>
                        <a:t>： </a:t>
                      </a:r>
                      <a:r>
                        <a:rPr lang="en-US" altLang="zh-CN" sz="1400">
                          <a:sym typeface="+mn-ea"/>
                        </a:rPr>
                        <a:t>BYTE BLEACTIVATE[ </a:t>
                      </a:r>
                      <a:r>
                        <a:rPr lang="en-US" sz="1400">
                          <a:sym typeface="+mn-ea"/>
                        </a:rPr>
                        <a:t>250</a:t>
                      </a:r>
                      <a:r>
                        <a:rPr lang="zh-CN" altLang="en-US" sz="1400">
                          <a:sym typeface="+mn-ea"/>
                        </a:rPr>
                        <a:t>？</a:t>
                      </a:r>
                      <a:r>
                        <a:rPr lang="en-US" altLang="zh-CN" sz="1400">
                          <a:sym typeface="+mn-ea"/>
                        </a:rPr>
                        <a:t>]</a:t>
                      </a:r>
                      <a:endParaRPr lang="zh-CN" altLang="en-US" sz="1400"/>
                    </a:p>
                  </a:txBody>
                  <a:tcPr/>
                </a:tc>
                <a:tc>
                  <a:txBody>
                    <a:bodyPr/>
                    <a:p>
                      <a:pPr>
                        <a:buNone/>
                      </a:pPr>
                      <a:r>
                        <a:rPr lang="zh-CN" altLang="en-US" sz="1400">
                          <a:sym typeface="+mn-ea"/>
                        </a:rPr>
                        <a:t>激活数据包</a:t>
                      </a:r>
                      <a:endParaRPr lang="zh-CN" altLang="en-US" sz="1400">
                        <a:sym typeface="+mn-ea"/>
                      </a:endParaRPr>
                    </a:p>
                  </a:txBody>
                  <a:tcPr/>
                </a:tc>
              </a:tr>
              <a:tr h="381000">
                <a:tc>
                  <a:txBody>
                    <a:bodyPr/>
                    <a:p>
                      <a:pPr algn="ctr">
                        <a:buNone/>
                      </a:pPr>
                      <a:r>
                        <a:rPr lang="en-US" altLang="zh-CN" sz="1400"/>
                        <a:t>5</a:t>
                      </a:r>
                      <a:endParaRPr lang="en-US" altLang="zh-CN" sz="1400"/>
                    </a:p>
                  </a:txBody>
                  <a:tcPr/>
                </a:tc>
                <a:tc>
                  <a:txBody>
                    <a:bodyPr/>
                    <a:p>
                      <a:pPr>
                        <a:buNone/>
                      </a:pPr>
                      <a:r>
                        <a:rPr lang="zh-CN" altLang="en-US" sz="1400"/>
                        <a:t>钥匙离线删除接口</a:t>
                      </a:r>
                      <a:endParaRPr lang="zh-CN" altLang="en-US" sz="1400"/>
                    </a:p>
                  </a:txBody>
                  <a:tcPr/>
                </a:tc>
                <a:tc>
                  <a:txBody>
                    <a:bodyPr/>
                    <a:p>
                      <a:pPr>
                        <a:buNone/>
                      </a:pPr>
                      <a:r>
                        <a:rPr lang="zh-CN" altLang="en-US" sz="1400"/>
                        <a:t>参数</a:t>
                      </a:r>
                      <a:r>
                        <a:rPr lang="en-US" altLang="zh-CN" sz="1400"/>
                        <a:t>1</a:t>
                      </a:r>
                      <a:r>
                        <a:rPr lang="zh-CN" altLang="en-US" sz="1400"/>
                        <a:t>： </a:t>
                      </a:r>
                      <a:r>
                        <a:rPr lang="en-US" altLang="zh-CN" sz="1400"/>
                        <a:t>BYTE UID [8]</a:t>
                      </a:r>
                      <a:endParaRPr lang="zh-CN" altLang="en-US" sz="1400"/>
                    </a:p>
                    <a:p>
                      <a:pPr>
                        <a:buNone/>
                      </a:pPr>
                      <a:r>
                        <a:rPr lang="zh-CN" altLang="en-US" sz="1400"/>
                        <a:t>参数</a:t>
                      </a:r>
                      <a:r>
                        <a:rPr lang="en-US" altLang="zh-CN" sz="1400"/>
                        <a:t>2</a:t>
                      </a:r>
                      <a:r>
                        <a:rPr lang="zh-CN" altLang="en-US" sz="1400"/>
                        <a:t>： </a:t>
                      </a:r>
                      <a:r>
                        <a:rPr lang="en-US" altLang="zh-CN" sz="1400">
                          <a:sym typeface="+mn-ea"/>
                        </a:rPr>
                        <a:t>BYTE BLEDELETE [16]</a:t>
                      </a:r>
                      <a:endParaRPr lang="en-US" altLang="zh-CN" sz="1400"/>
                    </a:p>
                  </a:txBody>
                  <a:tcPr/>
                </a:tc>
                <a:tc>
                  <a:txBody>
                    <a:bodyPr/>
                    <a:p>
                      <a:pPr>
                        <a:buNone/>
                      </a:pPr>
                      <a:r>
                        <a:rPr lang="zh-CN" altLang="en-US" sz="1400">
                          <a:sym typeface="+mn-ea"/>
                        </a:rPr>
                        <a:t>钥匙</a:t>
                      </a:r>
                      <a:r>
                        <a:rPr lang="en-US" altLang="zh-CN" sz="1400">
                          <a:sym typeface="+mn-ea"/>
                        </a:rPr>
                        <a:t>ID  </a:t>
                      </a:r>
                      <a:endParaRPr lang="zh-CN" altLang="en-US" sz="1400"/>
                    </a:p>
                  </a:txBody>
                  <a:tcPr/>
                </a:tc>
              </a:tr>
              <a:tr h="381000">
                <a:tc>
                  <a:txBody>
                    <a:bodyPr/>
                    <a:p>
                      <a:pPr algn="ctr">
                        <a:buNone/>
                      </a:pPr>
                      <a:r>
                        <a:rPr lang="en-US" altLang="zh-CN" sz="1400" strike="sngStrike"/>
                        <a:t>6</a:t>
                      </a:r>
                      <a:endParaRPr lang="en-US" altLang="zh-CN" sz="1400" strike="sngStrike"/>
                    </a:p>
                  </a:txBody>
                  <a:tcPr/>
                </a:tc>
                <a:tc>
                  <a:txBody>
                    <a:bodyPr/>
                    <a:p>
                      <a:pPr>
                        <a:buNone/>
                      </a:pPr>
                      <a:r>
                        <a:rPr lang="zh-CN" altLang="en-US" sz="1400" strike="sngStrike"/>
                        <a:t>证书接口</a:t>
                      </a:r>
                      <a:r>
                        <a:rPr lang="zh-CN" altLang="en-US" sz="1400" strike="sngStrike">
                          <a:solidFill>
                            <a:srgbClr val="FF0000"/>
                          </a:solidFill>
                        </a:rPr>
                        <a:t>【改成调用接口】</a:t>
                      </a:r>
                      <a:endParaRPr lang="zh-CN" altLang="en-US" sz="1400" strike="sngStrike">
                        <a:solidFill>
                          <a:srgbClr val="FF0000"/>
                        </a:solidFill>
                      </a:endParaRPr>
                    </a:p>
                  </a:txBody>
                  <a:tcPr/>
                </a:tc>
                <a:tc>
                  <a:txBody>
                    <a:bodyPr/>
                    <a:p>
                      <a:pPr>
                        <a:buNone/>
                      </a:pPr>
                      <a:endParaRPr lang="zh-CN" altLang="en-US" sz="1400">
                        <a:solidFill>
                          <a:srgbClr val="FF0000"/>
                        </a:solidFill>
                      </a:endParaRPr>
                    </a:p>
                  </a:txBody>
                  <a:tcPr/>
                </a:tc>
                <a:tc>
                  <a:txBody>
                    <a:bodyPr/>
                    <a:p>
                      <a:pPr>
                        <a:buNone/>
                      </a:pPr>
                      <a:r>
                        <a:rPr lang="zh-CN" altLang="en-US" sz="1400">
                          <a:solidFill>
                            <a:srgbClr val="FF0000"/>
                          </a:solidFill>
                        </a:rPr>
                        <a:t>？</a:t>
                      </a:r>
                      <a:endParaRPr lang="zh-CN" altLang="en-US" sz="1400">
                        <a:solidFill>
                          <a:srgbClr val="FF0000"/>
                        </a:solidFill>
                      </a:endParaRPr>
                    </a:p>
                  </a:txBody>
                  <a:tcPr/>
                </a:tc>
              </a:tr>
              <a:tr h="381000">
                <a:tc>
                  <a:txBody>
                    <a:bodyPr/>
                    <a:p>
                      <a:pPr algn="ctr">
                        <a:buNone/>
                      </a:pPr>
                      <a:r>
                        <a:rPr lang="en-US" altLang="zh-CN" sz="1400"/>
                        <a:t>7</a:t>
                      </a:r>
                      <a:endParaRPr lang="en-US" altLang="zh-CN" sz="1400"/>
                    </a:p>
                  </a:txBody>
                  <a:tcPr/>
                </a:tc>
                <a:tc>
                  <a:txBody>
                    <a:bodyPr/>
                    <a:p>
                      <a:pPr>
                        <a:buNone/>
                      </a:pPr>
                      <a:r>
                        <a:rPr lang="zh-CN" altLang="en-US" sz="1400"/>
                        <a:t>泊车相关状态接口</a:t>
                      </a:r>
                      <a:r>
                        <a:rPr lang="zh-CN" altLang="en-US" sz="1400">
                          <a:solidFill>
                            <a:srgbClr val="FF0000"/>
                          </a:solidFill>
                        </a:rPr>
                        <a:t>【第二期】</a:t>
                      </a:r>
                      <a:endParaRPr lang="zh-CN" altLang="en-US" sz="1400">
                        <a:solidFill>
                          <a:srgbClr val="FF0000"/>
                        </a:solidFill>
                      </a:endParaRPr>
                    </a:p>
                  </a:txBody>
                  <a:tcPr/>
                </a:tc>
                <a:tc>
                  <a:txBody>
                    <a:bodyPr/>
                    <a:p>
                      <a:pPr>
                        <a:buNone/>
                      </a:pPr>
                      <a:endParaRPr lang="zh-CN" altLang="en-US" sz="1400">
                        <a:solidFill>
                          <a:srgbClr val="FF0000"/>
                        </a:solidFill>
                      </a:endParaRPr>
                    </a:p>
                  </a:txBody>
                  <a:tcPr/>
                </a:tc>
                <a:tc>
                  <a:txBody>
                    <a:bodyPr/>
                    <a:p>
                      <a:pPr>
                        <a:buNone/>
                      </a:pPr>
                      <a:r>
                        <a:rPr lang="zh-CN" altLang="en-US" sz="1400">
                          <a:solidFill>
                            <a:srgbClr val="FF0000"/>
                          </a:solidFill>
                        </a:rPr>
                        <a:t>泊车车辆状态需求实时性要求高，建议单独上传（透传设置接口？）</a:t>
                      </a:r>
                      <a:endParaRPr lang="zh-CN" altLang="en-US" sz="1400">
                        <a:solidFill>
                          <a:srgbClr val="FF0000"/>
                        </a:solidFill>
                      </a:endParaRPr>
                    </a:p>
                    <a:p>
                      <a:pPr>
                        <a:buNone/>
                      </a:pPr>
                      <a:r>
                        <a:rPr lang="en-US" altLang="zh-CN" sz="1400">
                          <a:solidFill>
                            <a:srgbClr val="FF0000"/>
                          </a:solidFill>
                        </a:rPr>
                        <a:t>100ms</a:t>
                      </a:r>
                      <a:endParaRPr lang="en-US" altLang="zh-CN" sz="1400">
                        <a:solidFill>
                          <a:srgbClr val="FF0000"/>
                        </a:solidFill>
                      </a:endParaRPr>
                    </a:p>
                  </a:txBody>
                  <a:tcPr/>
                </a:tc>
              </a:tr>
            </a:tbl>
          </a:graphicData>
        </a:graphic>
      </p:graphicFrame>
      <p:sp>
        <p:nvSpPr>
          <p:cNvPr id="8" name="文本框 7"/>
          <p:cNvSpPr txBox="1"/>
          <p:nvPr/>
        </p:nvSpPr>
        <p:spPr>
          <a:xfrm>
            <a:off x="449580" y="874395"/>
            <a:ext cx="2108835" cy="368300"/>
          </a:xfrm>
          <a:prstGeom prst="rect">
            <a:avLst/>
          </a:prstGeom>
          <a:solidFill>
            <a:srgbClr val="E39F7E"/>
          </a:solidFill>
          <a:ln>
            <a:solidFill>
              <a:srgbClr val="E39F7E"/>
            </a:solidFill>
          </a:ln>
        </p:spPr>
        <p:txBody>
          <a:bodyPr wrap="square" rtlCol="0">
            <a:spAutoFit/>
          </a:bodyPr>
          <a:p>
            <a:r>
              <a:rPr lang="zh-CN" altLang="en-US"/>
              <a:t>其他接口需求</a:t>
            </a:r>
            <a:endParaRPr lang="zh-CN" altLang="en-US"/>
          </a:p>
        </p:txBody>
      </p:sp>
      <p:sp>
        <p:nvSpPr>
          <p:cNvPr id="2" name="文本框 1"/>
          <p:cNvSpPr txBox="1"/>
          <p:nvPr/>
        </p:nvSpPr>
        <p:spPr>
          <a:xfrm>
            <a:off x="9585960" y="6176010"/>
            <a:ext cx="2190750" cy="583565"/>
          </a:xfrm>
          <a:prstGeom prst="rect">
            <a:avLst/>
          </a:prstGeom>
          <a:solidFill>
            <a:srgbClr val="00B050"/>
          </a:solidFill>
        </p:spPr>
        <p:txBody>
          <a:bodyPr wrap="square" rtlCol="0">
            <a:spAutoFit/>
          </a:bodyPr>
          <a:p>
            <a:r>
              <a:rPr lang="zh-CN" altLang="en-US" sz="1600">
                <a:sym typeface="+mn-ea"/>
              </a:rPr>
              <a:t>详见</a:t>
            </a:r>
            <a:r>
              <a:rPr lang="zh-CN" altLang="en-US" sz="1600"/>
              <a:t>《蓝牙</a:t>
            </a:r>
            <a:r>
              <a:rPr lang="en-US" altLang="zh-CN" sz="1600"/>
              <a:t>SDK</a:t>
            </a:r>
            <a:r>
              <a:rPr lang="zh-CN" altLang="en-US" sz="1600"/>
              <a:t>需求说明文档》</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736409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证书</a:t>
            </a:r>
            <a:r>
              <a:rPr lang="en-US" altLang="zh-CN" sz="2400" b="1" dirty="0" smtClean="0">
                <a:latin typeface="微软雅黑" panose="020B0503020204020204" pitchFamily="34" charset="-122"/>
                <a:ea typeface="微软雅黑" panose="020B0503020204020204" pitchFamily="34" charset="-122"/>
                <a:sym typeface="+mn-ea"/>
              </a:rPr>
              <a:t>[]</a:t>
            </a:r>
            <a:endParaRPr lang="en-US" altLang="zh-CN"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19" name="矩形 18"/>
          <p:cNvSpPr/>
          <p:nvPr/>
        </p:nvSpPr>
        <p:spPr>
          <a:xfrm>
            <a:off x="5795010" y="1393190"/>
            <a:ext cx="1651000" cy="1921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1200" b="1" dirty="0">
                <a:solidFill>
                  <a:schemeClr val="tx1"/>
                </a:solidFill>
                <a:latin typeface="微软雅黑" panose="020B0503020204020204" pitchFamily="34" charset="-122"/>
                <a:ea typeface="微软雅黑" panose="020B0503020204020204" pitchFamily="34" charset="-122"/>
              </a:rPr>
              <a:t>工厂证书</a:t>
            </a:r>
            <a:r>
              <a:rPr lang="en-US" altLang="zh-CN" sz="1200" b="1" dirty="0">
                <a:solidFill>
                  <a:schemeClr val="tx1"/>
                </a:solidFill>
                <a:latin typeface="微软雅黑" panose="020B0503020204020204" pitchFamily="34" charset="-122"/>
                <a:ea typeface="微软雅黑" panose="020B0503020204020204" pitchFamily="34" charset="-122"/>
              </a:rPr>
              <a:t>(</a:t>
            </a:r>
            <a:r>
              <a:rPr lang="zh-CN" altLang="en-US" sz="1200" b="1" dirty="0">
                <a:solidFill>
                  <a:schemeClr val="tx1"/>
                </a:solidFill>
                <a:latin typeface="微软雅黑" panose="020B0503020204020204" pitchFamily="34" charset="-122"/>
                <a:ea typeface="微软雅黑" panose="020B0503020204020204" pitchFamily="34" charset="-122"/>
              </a:rPr>
              <a:t>含私钥</a:t>
            </a: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6002510" y="2295603"/>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16" name="椭圆 15"/>
          <p:cNvSpPr/>
          <p:nvPr/>
        </p:nvSpPr>
        <p:spPr>
          <a:xfrm>
            <a:off x="6002955" y="1768304"/>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私钥</a:t>
            </a:r>
            <a:endParaRPr lang="zh-CN" altLang="en-US" sz="1200" dirty="0">
              <a:latin typeface="微软雅黑" panose="020B0503020204020204" pitchFamily="34" charset="-122"/>
              <a:ea typeface="微软雅黑" panose="020B0503020204020204" pitchFamily="34" charset="-122"/>
            </a:endParaRPr>
          </a:p>
        </p:txBody>
      </p:sp>
      <p:sp>
        <p:nvSpPr>
          <p:cNvPr id="17" name="椭圆 16"/>
          <p:cNvSpPr/>
          <p:nvPr/>
        </p:nvSpPr>
        <p:spPr>
          <a:xfrm>
            <a:off x="9399844" y="2237183"/>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18" name="椭圆 17"/>
          <p:cNvSpPr/>
          <p:nvPr/>
        </p:nvSpPr>
        <p:spPr>
          <a:xfrm>
            <a:off x="9399843" y="1763906"/>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私钥</a:t>
            </a: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a:xfrm>
            <a:off x="9177655" y="1393190"/>
            <a:ext cx="1741805" cy="1324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1200" b="1" dirty="0">
                <a:solidFill>
                  <a:schemeClr val="tx1"/>
                </a:solidFill>
                <a:latin typeface="微软雅黑" panose="020B0503020204020204" pitchFamily="34" charset="-122"/>
                <a:ea typeface="微软雅黑" panose="020B0503020204020204" pitchFamily="34" charset="-122"/>
              </a:rPr>
              <a:t>用户证书（含私钥）</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endCxn id="20" idx="1"/>
          </p:cNvCxnSpPr>
          <p:nvPr/>
        </p:nvCxnSpPr>
        <p:spPr>
          <a:xfrm>
            <a:off x="7448550" y="2044065"/>
            <a:ext cx="1729105" cy="11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85147" y="1722030"/>
            <a:ext cx="800219"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车辆激活</a:t>
            </a:r>
            <a:endParaRPr lang="zh-CN" altLang="en-US" sz="1200" dirty="0">
              <a:latin typeface="微软雅黑" panose="020B0503020204020204" pitchFamily="34" charset="-122"/>
              <a:ea typeface="微软雅黑" panose="020B0503020204020204" pitchFamily="34" charset="-122"/>
            </a:endParaRPr>
          </a:p>
        </p:txBody>
      </p:sp>
      <p:sp>
        <p:nvSpPr>
          <p:cNvPr id="5" name="椭圆 4"/>
          <p:cNvSpPr/>
          <p:nvPr/>
        </p:nvSpPr>
        <p:spPr>
          <a:xfrm>
            <a:off x="6023465" y="2822653"/>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根证书</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7446010" y="2026285"/>
            <a:ext cx="952500" cy="275590"/>
          </a:xfrm>
          <a:prstGeom prst="rect">
            <a:avLst/>
          </a:prstGeom>
          <a:noFill/>
        </p:spPr>
        <p:txBody>
          <a:bodyPr wrap="square" rtlCol="0">
            <a:spAutoFit/>
          </a:bodyPr>
          <a:p>
            <a:r>
              <a:rPr lang="en-US" altLang="zh-CN" sz="1200" dirty="0">
                <a:latin typeface="微软雅黑" panose="020B0503020204020204" pitchFamily="34" charset="-122"/>
                <a:ea typeface="微软雅黑" panose="020B0503020204020204" pitchFamily="34" charset="-122"/>
              </a:rPr>
              <a:t>ECU </a:t>
            </a:r>
            <a:r>
              <a:rPr lang="zh-CN" altLang="en-US" sz="1200" dirty="0">
                <a:latin typeface="微软雅黑" panose="020B0503020204020204" pitchFamily="34" charset="-122"/>
                <a:ea typeface="微软雅黑" panose="020B0503020204020204" pitchFamily="34" charset="-122"/>
              </a:rPr>
              <a:t>换件</a:t>
            </a:r>
            <a:endParaRPr lang="zh-CN" altLang="en-US" sz="1200" dirty="0">
              <a:latin typeface="微软雅黑" panose="020B0503020204020204" pitchFamily="34" charset="-122"/>
              <a:ea typeface="微软雅黑" panose="020B0503020204020204" pitchFamily="34" charset="-122"/>
            </a:endParaRPr>
          </a:p>
        </p:txBody>
      </p:sp>
      <p:graphicFrame>
        <p:nvGraphicFramePr>
          <p:cNvPr id="7" name="表格 13"/>
          <p:cNvGraphicFramePr>
            <a:graphicFrameLocks noGrp="1"/>
          </p:cNvGraphicFramePr>
          <p:nvPr/>
        </p:nvGraphicFramePr>
        <p:xfrm>
          <a:off x="339090" y="1393190"/>
          <a:ext cx="4003040" cy="2245360"/>
        </p:xfrm>
        <a:graphic>
          <a:graphicData uri="http://schemas.openxmlformats.org/drawingml/2006/table">
            <a:tbl>
              <a:tblPr firstRow="1" bandRow="1">
                <a:tableStyleId>{5C22544A-7EE6-4342-B048-85BDC9FD1C3A}</a:tableStyleId>
              </a:tblPr>
              <a:tblGrid>
                <a:gridCol w="1184910"/>
                <a:gridCol w="1296035"/>
                <a:gridCol w="1522095"/>
              </a:tblGrid>
              <a:tr h="304800">
                <a:tc>
                  <a:txBody>
                    <a:bodyPr/>
                    <a:p>
                      <a:r>
                        <a:rPr lang="zh-CN" altLang="en-US" sz="1400" dirty="0">
                          <a:latin typeface="微软雅黑" panose="020B0503020204020204" pitchFamily="34" charset="-122"/>
                          <a:ea typeface="微软雅黑" panose="020B0503020204020204" pitchFamily="34" charset="-122"/>
                        </a:rPr>
                        <a:t>维度</a:t>
                      </a:r>
                      <a:endParaRPr lang="zh-CN" altLang="en-US" sz="1400" dirty="0">
                        <a:latin typeface="微软雅黑" panose="020B0503020204020204" pitchFamily="34" charset="-122"/>
                        <a:ea typeface="微软雅黑" panose="020B0503020204020204" pitchFamily="34" charset="-122"/>
                      </a:endParaRPr>
                    </a:p>
                  </a:txBody>
                  <a:tcPr/>
                </a:tc>
                <a:tc>
                  <a:txBody>
                    <a:bodyPr/>
                    <a:p>
                      <a:r>
                        <a:rPr lang="zh-CN" altLang="en-US" sz="1400" dirty="0">
                          <a:latin typeface="微软雅黑" panose="020B0503020204020204" pitchFamily="34" charset="-122"/>
                          <a:ea typeface="微软雅黑" panose="020B0503020204020204" pitchFamily="34" charset="-122"/>
                        </a:rPr>
                        <a:t>工厂证书</a:t>
                      </a:r>
                      <a:endParaRPr lang="zh-CN" altLang="en-US" sz="1400" dirty="0">
                        <a:latin typeface="微软雅黑" panose="020B0503020204020204" pitchFamily="34" charset="-122"/>
                        <a:ea typeface="微软雅黑" panose="020B0503020204020204" pitchFamily="34" charset="-122"/>
                      </a:endParaRPr>
                    </a:p>
                  </a:txBody>
                  <a:tcPr/>
                </a:tc>
                <a:tc>
                  <a:txBody>
                    <a:bodyPr/>
                    <a:p>
                      <a:r>
                        <a:rPr lang="zh-CN" altLang="en-US" sz="1400" dirty="0">
                          <a:latin typeface="微软雅黑" panose="020B0503020204020204" pitchFamily="34" charset="-122"/>
                          <a:ea typeface="微软雅黑" panose="020B0503020204020204" pitchFamily="34" charset="-122"/>
                        </a:rPr>
                        <a:t>用户证书</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p>
                      <a:r>
                        <a:rPr lang="zh-CN" altLang="en-US" sz="1200" b="1" dirty="0">
                          <a:latin typeface="微软雅黑" panose="020B0503020204020204" pitchFamily="34" charset="-122"/>
                          <a:ea typeface="微软雅黑" panose="020B0503020204020204" pitchFamily="34" charset="-122"/>
                        </a:rPr>
                        <a:t>工作模式</a:t>
                      </a:r>
                      <a:endParaRPr lang="zh-CN" altLang="en-US" sz="1200" b="1"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工厂模式</a:t>
                      </a:r>
                      <a:endParaRPr lang="zh-CN" altLang="en-US" sz="1200"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用户模式</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p>
                      <a:r>
                        <a:rPr lang="zh-CN" altLang="en-US" sz="1200" b="1" dirty="0">
                          <a:latin typeface="微软雅黑" panose="020B0503020204020204" pitchFamily="34" charset="-122"/>
                          <a:ea typeface="微软雅黑" panose="020B0503020204020204" pitchFamily="34" charset="-122"/>
                        </a:rPr>
                        <a:t>证书类型</a:t>
                      </a:r>
                      <a:endParaRPr lang="zh-CN" altLang="en-US" sz="1200" b="1"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工厂证书</a:t>
                      </a:r>
                      <a:endParaRPr lang="zh-CN" altLang="en-US" sz="1200"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用户证书</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p>
                      <a:r>
                        <a:rPr lang="zh-CN" altLang="en-US" sz="1200" b="1" dirty="0">
                          <a:latin typeface="微软雅黑" panose="020B0503020204020204" pitchFamily="34" charset="-122"/>
                          <a:ea typeface="微软雅黑" panose="020B0503020204020204" pitchFamily="34" charset="-122"/>
                        </a:rPr>
                        <a:t>证书的目的</a:t>
                      </a:r>
                      <a:endParaRPr lang="zh-CN" altLang="en-US" sz="1200" b="1"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工厂的测试验证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用户证书的申请</a:t>
                      </a:r>
                      <a:endParaRPr lang="zh-CN" altLang="en-US" sz="1200"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用户用车服务</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p>
                      <a:r>
                        <a:rPr lang="zh-CN" altLang="en-US" sz="1200" b="1" dirty="0">
                          <a:latin typeface="微软雅黑" panose="020B0503020204020204" pitchFamily="34" charset="-122"/>
                          <a:ea typeface="微软雅黑" panose="020B0503020204020204" pitchFamily="34" charset="-122"/>
                        </a:rPr>
                        <a:t>证书申请方式</a:t>
                      </a:r>
                      <a:endParaRPr lang="zh-CN" altLang="en-US" sz="1200" b="1"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线下批量申请</a:t>
                      </a:r>
                      <a:endParaRPr lang="zh-CN" altLang="en-US" sz="1200"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在线申请</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p>
                      <a:r>
                        <a:rPr lang="zh-CN" altLang="en-US" sz="1200" b="1" dirty="0">
                          <a:latin typeface="微软雅黑" panose="020B0503020204020204" pitchFamily="34" charset="-122"/>
                          <a:ea typeface="微软雅黑" panose="020B0503020204020204" pitchFamily="34" charset="-122"/>
                        </a:rPr>
                        <a:t>证书颁发时机</a:t>
                      </a:r>
                      <a:endParaRPr lang="zh-CN" altLang="en-US" sz="1200" b="1"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产线</a:t>
                      </a:r>
                      <a:endParaRPr lang="zh-CN" altLang="en-US" sz="1200" dirty="0">
                        <a:latin typeface="微软雅黑" panose="020B0503020204020204" pitchFamily="34" charset="-122"/>
                        <a:ea typeface="微软雅黑" panose="020B0503020204020204" pitchFamily="34" charset="-122"/>
                      </a:endParaRPr>
                    </a:p>
                  </a:txBody>
                  <a:tcPr/>
                </a:tc>
                <a:tc>
                  <a:txBody>
                    <a:bodyPr/>
                    <a:p>
                      <a:r>
                        <a:rPr lang="zh-CN" altLang="en-US" sz="1200" dirty="0">
                          <a:latin typeface="微软雅黑" panose="020B0503020204020204" pitchFamily="34" charset="-122"/>
                          <a:ea typeface="微软雅黑" panose="020B0503020204020204" pitchFamily="34" charset="-122"/>
                        </a:rPr>
                        <a:t>车辆激活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换件申请</a:t>
                      </a:r>
                      <a:endParaRPr lang="zh-CN" altLang="en-US" sz="1200" dirty="0">
                        <a:latin typeface="微软雅黑" panose="020B0503020204020204" pitchFamily="34" charset="-122"/>
                        <a:ea typeface="微软雅黑" panose="020B0503020204020204" pitchFamily="34" charset="-122"/>
                      </a:endParaRPr>
                    </a:p>
                  </a:txBody>
                  <a:tcPr/>
                </a:tc>
              </a:tr>
            </a:tbl>
          </a:graphicData>
        </a:graphic>
      </p:graphicFrame>
      <p:sp>
        <p:nvSpPr>
          <p:cNvPr id="22" name="矩形: 圆角 21"/>
          <p:cNvSpPr/>
          <p:nvPr/>
        </p:nvSpPr>
        <p:spPr>
          <a:xfrm>
            <a:off x="6862445" y="5586095"/>
            <a:ext cx="1615440" cy="969645"/>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en-US" altLang="zh-CN" sz="1200" b="1" dirty="0" err="1">
                <a:solidFill>
                  <a:schemeClr val="tx1"/>
                </a:solidFill>
                <a:latin typeface="微软雅黑" panose="020B0503020204020204" pitchFamily="34" charset="-122"/>
                <a:ea typeface="微软雅黑" panose="020B0503020204020204" pitchFamily="34" charset="-122"/>
              </a:rPr>
              <a:t>Tbox</a:t>
            </a:r>
            <a:r>
              <a:rPr lang="zh-CN" altLang="en-US" sz="1200" b="1" dirty="0">
                <a:solidFill>
                  <a:schemeClr val="tx1"/>
                </a:solidFill>
                <a:latin typeface="微软雅黑" panose="020B0503020204020204" pitchFamily="34" charset="-122"/>
                <a:ea typeface="微软雅黑" panose="020B0503020204020204" pitchFamily="34" charset="-122"/>
              </a:rPr>
              <a:t> 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7084644" y="6180889"/>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TBOX</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10793095" y="4194175"/>
            <a:ext cx="508000" cy="770890"/>
          </a:xfrm>
          <a:prstGeom prst="roundRect">
            <a:avLst>
              <a:gd name="adj" fmla="val 84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chemeClr val="tx1"/>
                </a:solidFill>
                <a:latin typeface="微软雅黑" panose="020B0503020204020204" pitchFamily="34" charset="-122"/>
                <a:ea typeface="微软雅黑" panose="020B0503020204020204" pitchFamily="34" charset="-122"/>
              </a:rPr>
              <a:t>TSP</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cxnSp>
        <p:nvCxnSpPr>
          <p:cNvPr id="25" name="连接符: 肘形 24"/>
          <p:cNvCxnSpPr>
            <a:stCxn id="22" idx="3"/>
            <a:endCxn id="10" idx="2"/>
          </p:cNvCxnSpPr>
          <p:nvPr/>
        </p:nvCxnSpPr>
        <p:spPr>
          <a:xfrm flipV="1">
            <a:off x="8477885" y="4965065"/>
            <a:ext cx="2569210" cy="11061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圆角 29"/>
          <p:cNvSpPr/>
          <p:nvPr/>
        </p:nvSpPr>
        <p:spPr>
          <a:xfrm>
            <a:off x="4449445" y="4986655"/>
            <a:ext cx="1711325" cy="79883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en-US" altLang="zh-CN" sz="1200" b="1" dirty="0">
                <a:solidFill>
                  <a:schemeClr val="tx1"/>
                </a:solidFill>
                <a:latin typeface="微软雅黑" panose="020B0503020204020204" pitchFamily="34" charset="-122"/>
                <a:ea typeface="微软雅黑" panose="020B0503020204020204" pitchFamily="34" charset="-122"/>
              </a:rPr>
              <a:t>Peps/</a:t>
            </a:r>
            <a:r>
              <a:rPr lang="zh-CN" altLang="en-US" sz="1200" b="1" dirty="0">
                <a:solidFill>
                  <a:schemeClr val="tx1"/>
                </a:solidFill>
                <a:latin typeface="微软雅黑" panose="020B0503020204020204" pitchFamily="34" charset="-122"/>
                <a:ea typeface="微软雅黑" panose="020B0503020204020204" pitchFamily="34" charset="-122"/>
              </a:rPr>
              <a:t>等非联网设备</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4597416" y="5342485"/>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peps</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8865963" y="5903890"/>
            <a:ext cx="1210588"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7" name="矩形: 圆角 46"/>
          <p:cNvSpPr/>
          <p:nvPr/>
        </p:nvSpPr>
        <p:spPr>
          <a:xfrm>
            <a:off x="6862435" y="4214376"/>
            <a:ext cx="1615736" cy="780632"/>
          </a:xfrm>
          <a:prstGeom prst="roundRect">
            <a:avLst>
              <a:gd name="adj" fmla="val 1041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工厂证书刷写前置机</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53" name="直接箭头连接符 52"/>
          <p:cNvCxnSpPr>
            <a:stCxn id="47" idx="3"/>
            <a:endCxn id="10" idx="1"/>
          </p:cNvCxnSpPr>
          <p:nvPr/>
        </p:nvCxnSpPr>
        <p:spPr>
          <a:xfrm flipV="1">
            <a:off x="8478171" y="4579927"/>
            <a:ext cx="2315210" cy="25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7" idx="2"/>
            <a:endCxn id="22" idx="0"/>
          </p:cNvCxnSpPr>
          <p:nvPr/>
        </p:nvCxnSpPr>
        <p:spPr>
          <a:xfrm>
            <a:off x="7670303" y="4995008"/>
            <a:ext cx="0" cy="591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865963" y="4340702"/>
            <a:ext cx="1313180"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endParaRPr lang="zh-CN" altLang="en-US" sz="12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7635799" y="5102475"/>
            <a:ext cx="11988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灌装</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11" name="连接符: 肘形 7"/>
          <p:cNvCxnSpPr>
            <a:stCxn id="47" idx="1"/>
            <a:endCxn id="30" idx="0"/>
          </p:cNvCxnSpPr>
          <p:nvPr/>
        </p:nvCxnSpPr>
        <p:spPr>
          <a:xfrm rot="10800000" flipV="1">
            <a:off x="5305425" y="4605020"/>
            <a:ext cx="1557020" cy="3816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596360" y="4368686"/>
            <a:ext cx="11988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灌装</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12" name="连接符: 肘形 10"/>
          <p:cNvCxnSpPr>
            <a:stCxn id="22" idx="1"/>
            <a:endCxn id="30" idx="2"/>
          </p:cNvCxnSpPr>
          <p:nvPr/>
        </p:nvCxnSpPr>
        <p:spPr>
          <a:xfrm rot="10800000">
            <a:off x="5305425" y="5785485"/>
            <a:ext cx="1557020" cy="2857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596193" y="5785780"/>
            <a:ext cx="11988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更新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3" name="思想气泡: 云 42"/>
          <p:cNvSpPr/>
          <p:nvPr/>
        </p:nvSpPr>
        <p:spPr>
          <a:xfrm>
            <a:off x="10179050" y="4368800"/>
            <a:ext cx="400685" cy="421640"/>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44" name="思想气泡: 云 43"/>
          <p:cNvSpPr/>
          <p:nvPr/>
        </p:nvSpPr>
        <p:spPr>
          <a:xfrm>
            <a:off x="10264140" y="5903595"/>
            <a:ext cx="400685" cy="441960"/>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13" name="文本框 12"/>
          <p:cNvSpPr txBox="1"/>
          <p:nvPr/>
        </p:nvSpPr>
        <p:spPr>
          <a:xfrm>
            <a:off x="339090" y="1086485"/>
            <a:ext cx="1460500" cy="306705"/>
          </a:xfrm>
          <a:prstGeom prst="rect">
            <a:avLst/>
          </a:prstGeom>
          <a:solidFill>
            <a:srgbClr val="FFC000"/>
          </a:solidFill>
        </p:spPr>
        <p:txBody>
          <a:bodyPr wrap="square" rtlCol="0">
            <a:spAutoFit/>
          </a:bodyPr>
          <a:p>
            <a:r>
              <a:rPr lang="zh-CN" altLang="en-US" sz="1400"/>
              <a:t>证书类型说明：</a:t>
            </a:r>
            <a:endParaRPr lang="zh-CN" altLang="en-US" sz="1400"/>
          </a:p>
        </p:txBody>
      </p:sp>
      <p:sp>
        <p:nvSpPr>
          <p:cNvPr id="14" name="文本框 13"/>
          <p:cNvSpPr txBox="1"/>
          <p:nvPr/>
        </p:nvSpPr>
        <p:spPr>
          <a:xfrm>
            <a:off x="5795010" y="1086485"/>
            <a:ext cx="1066800" cy="306705"/>
          </a:xfrm>
          <a:prstGeom prst="rect">
            <a:avLst/>
          </a:prstGeom>
          <a:solidFill>
            <a:srgbClr val="FFC000"/>
          </a:solidFill>
        </p:spPr>
        <p:txBody>
          <a:bodyPr wrap="square" rtlCol="0">
            <a:spAutoFit/>
          </a:bodyPr>
          <a:p>
            <a:r>
              <a:rPr lang="zh-CN" altLang="en-US" sz="1400"/>
              <a:t>证书内容：</a:t>
            </a:r>
            <a:endParaRPr lang="zh-CN" altLang="en-US" sz="1400"/>
          </a:p>
        </p:txBody>
      </p:sp>
      <p:sp>
        <p:nvSpPr>
          <p:cNvPr id="21" name="文本框 20"/>
          <p:cNvSpPr txBox="1"/>
          <p:nvPr/>
        </p:nvSpPr>
        <p:spPr>
          <a:xfrm>
            <a:off x="2692400" y="5137150"/>
            <a:ext cx="1649730" cy="306705"/>
          </a:xfrm>
          <a:prstGeom prst="rect">
            <a:avLst/>
          </a:prstGeom>
          <a:solidFill>
            <a:srgbClr val="FFC000"/>
          </a:solidFill>
        </p:spPr>
        <p:txBody>
          <a:bodyPr wrap="square" rtlCol="0">
            <a:spAutoFit/>
          </a:bodyPr>
          <a:p>
            <a:r>
              <a:rPr lang="zh-CN" altLang="en-US" sz="1400"/>
              <a:t>证书申请下发方式：</a:t>
            </a:r>
            <a:endParaRPr lang="zh-CN" altLang="en-US" sz="1400"/>
          </a:p>
        </p:txBody>
      </p:sp>
      <p:sp>
        <p:nvSpPr>
          <p:cNvPr id="26" name="矩形: 圆角 9"/>
          <p:cNvSpPr/>
          <p:nvPr/>
        </p:nvSpPr>
        <p:spPr>
          <a:xfrm>
            <a:off x="11621135" y="4194175"/>
            <a:ext cx="478155" cy="770890"/>
          </a:xfrm>
          <a:prstGeom prst="roundRect">
            <a:avLst>
              <a:gd name="adj" fmla="val 84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chemeClr val="tx1"/>
                </a:solidFill>
                <a:latin typeface="微软雅黑" panose="020B0503020204020204" pitchFamily="34" charset="-122"/>
                <a:ea typeface="微软雅黑" panose="020B0503020204020204" pitchFamily="34" charset="-122"/>
              </a:rPr>
              <a:t>PKI</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cxnSp>
        <p:nvCxnSpPr>
          <p:cNvPr id="27" name="直接箭头连接符 26"/>
          <p:cNvCxnSpPr>
            <a:stCxn id="10" idx="3"/>
            <a:endCxn id="26" idx="1"/>
          </p:cNvCxnSpPr>
          <p:nvPr/>
        </p:nvCxnSpPr>
        <p:spPr>
          <a:xfrm>
            <a:off x="11301095" y="4579620"/>
            <a:ext cx="32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66090" y="4214495"/>
            <a:ext cx="1599565" cy="1753235"/>
          </a:xfrm>
          <a:prstGeom prst="rect">
            <a:avLst/>
          </a:prstGeom>
          <a:noFill/>
        </p:spPr>
        <p:txBody>
          <a:bodyPr wrap="square" rtlCol="0">
            <a:spAutoFit/>
          </a:bodyPr>
          <a:p>
            <a:r>
              <a:rPr lang="en-US" altLang="zh-CN"/>
              <a:t>1.PEPS </a:t>
            </a:r>
            <a:r>
              <a:rPr lang="zh-CN" altLang="en-US"/>
              <a:t>能否解析</a:t>
            </a:r>
            <a:r>
              <a:rPr lang="en-US" altLang="zh-CN"/>
              <a:t>P12 /  pfx</a:t>
            </a:r>
            <a:r>
              <a:rPr lang="zh-CN" altLang="en-US"/>
              <a:t>文件</a:t>
            </a:r>
            <a:endParaRPr lang="zh-CN" altLang="en-US"/>
          </a:p>
          <a:p>
            <a:r>
              <a:rPr lang="en-US" altLang="zh-CN"/>
              <a:t>2.</a:t>
            </a:r>
            <a:r>
              <a:rPr lang="zh-CN" altLang="en-US"/>
              <a:t>私钥保护密码</a:t>
            </a:r>
            <a:endParaRPr lang="zh-CN" altLang="en-US"/>
          </a:p>
          <a:p>
            <a:r>
              <a:rPr lang="en-US" altLang="zh-CN"/>
              <a:t>3. .crt </a:t>
            </a:r>
            <a:r>
              <a:rPr lang="zh-CN" altLang="en-US"/>
              <a:t>文件</a:t>
            </a:r>
            <a:endParaRPr lang="zh-CN" altLang="en-US"/>
          </a:p>
        </p:txBody>
      </p:sp>
      <p:sp>
        <p:nvSpPr>
          <p:cNvPr id="24" name="文本框 23"/>
          <p:cNvSpPr txBox="1"/>
          <p:nvPr/>
        </p:nvSpPr>
        <p:spPr>
          <a:xfrm>
            <a:off x="4342130" y="249555"/>
            <a:ext cx="3143885" cy="368300"/>
          </a:xfrm>
          <a:prstGeom prst="rect">
            <a:avLst/>
          </a:prstGeom>
          <a:solidFill>
            <a:srgbClr val="FFC000"/>
          </a:solidFill>
        </p:spPr>
        <p:txBody>
          <a:bodyPr wrap="square" rtlCol="0">
            <a:spAutoFit/>
          </a:bodyPr>
          <a:p>
            <a:r>
              <a:rPr lang="zh-CN" altLang="en-US"/>
              <a:t>参考证书方案说明文档</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证书功能分工</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323850" y="1158240"/>
          <a:ext cx="10988040" cy="5440680"/>
        </p:xfrm>
        <a:graphic>
          <a:graphicData uri="http://schemas.openxmlformats.org/drawingml/2006/table">
            <a:tbl>
              <a:tblPr firstRow="1" bandRow="1">
                <a:tableStyleId>{5C22544A-7EE6-4342-B048-85BDC9FD1C3A}</a:tableStyleId>
              </a:tblPr>
              <a:tblGrid>
                <a:gridCol w="938530"/>
                <a:gridCol w="1412782"/>
                <a:gridCol w="1398905"/>
                <a:gridCol w="2172408"/>
                <a:gridCol w="911860"/>
                <a:gridCol w="1871345"/>
                <a:gridCol w="1450825"/>
                <a:gridCol w="831385"/>
              </a:tblGrid>
              <a:tr h="381000">
                <a:tc>
                  <a:txBody>
                    <a:bodyPr/>
                    <a:p>
                      <a:pPr>
                        <a:buNone/>
                      </a:pPr>
                      <a:r>
                        <a:rPr lang="zh-CN" altLang="en-US" sz="1400"/>
                        <a:t>功能场景</a:t>
                      </a:r>
                      <a:endParaRPr lang="zh-CN" altLang="en-US" sz="1400"/>
                    </a:p>
                  </a:txBody>
                  <a:tcPr/>
                </a:tc>
                <a:tc>
                  <a:txBody>
                    <a:bodyPr/>
                    <a:p>
                      <a:pPr>
                        <a:buNone/>
                      </a:pPr>
                      <a:r>
                        <a:rPr lang="en-US" altLang="zh-CN" sz="1400"/>
                        <a:t>PEPS</a:t>
                      </a:r>
                      <a:endParaRPr lang="en-US" altLang="zh-CN" sz="1400"/>
                    </a:p>
                  </a:txBody>
                  <a:tcPr/>
                </a:tc>
                <a:tc>
                  <a:txBody>
                    <a:bodyPr/>
                    <a:p>
                      <a:pPr>
                        <a:buNone/>
                      </a:pPr>
                      <a:r>
                        <a:rPr lang="en-US" altLang="zh-CN" sz="1400"/>
                        <a:t>TBOX</a:t>
                      </a:r>
                      <a:endParaRPr lang="en-US" altLang="zh-CN" sz="1400"/>
                    </a:p>
                  </a:txBody>
                  <a:tcPr/>
                </a:tc>
                <a:tc>
                  <a:txBody>
                    <a:bodyPr/>
                    <a:p>
                      <a:pPr>
                        <a:buNone/>
                      </a:pPr>
                      <a:r>
                        <a:rPr lang="zh-CN" altLang="en-US" sz="1400"/>
                        <a:t>总装</a:t>
                      </a:r>
                      <a:r>
                        <a:rPr lang="en-US" altLang="zh-CN" sz="1400"/>
                        <a:t>/ </a:t>
                      </a:r>
                      <a:r>
                        <a:rPr lang="zh-CN" altLang="en-US" sz="1400"/>
                        <a:t>售后  部门</a:t>
                      </a:r>
                      <a:endParaRPr lang="zh-CN" altLang="en-US" sz="1400"/>
                    </a:p>
                  </a:txBody>
                  <a:tcPr/>
                </a:tc>
                <a:tc>
                  <a:txBody>
                    <a:bodyPr/>
                    <a:p>
                      <a:pPr>
                        <a:buNone/>
                      </a:pPr>
                      <a:r>
                        <a:rPr lang="en-US" altLang="zh-CN" sz="1400"/>
                        <a:t>4S</a:t>
                      </a:r>
                      <a:r>
                        <a:rPr lang="zh-CN" altLang="en-US" sz="1400"/>
                        <a:t>店</a:t>
                      </a:r>
                      <a:endParaRPr lang="zh-CN" altLang="en-US" sz="1400"/>
                    </a:p>
                  </a:txBody>
                  <a:tcPr/>
                </a:tc>
                <a:tc>
                  <a:txBody>
                    <a:bodyPr/>
                    <a:p>
                      <a:pPr>
                        <a:buNone/>
                      </a:pPr>
                      <a:r>
                        <a:rPr lang="zh-CN" altLang="en-US" sz="1400"/>
                        <a:t>罐装设备</a:t>
                      </a:r>
                      <a:endParaRPr lang="zh-CN" altLang="en-US" sz="1400"/>
                    </a:p>
                  </a:txBody>
                  <a:tcPr/>
                </a:tc>
                <a:tc>
                  <a:txBody>
                    <a:bodyPr/>
                    <a:p>
                      <a:pPr>
                        <a:buNone/>
                      </a:pPr>
                      <a:r>
                        <a:rPr lang="en-US" altLang="zh-CN" sz="1400"/>
                        <a:t>TSP</a:t>
                      </a:r>
                      <a:endParaRPr lang="en-US" altLang="zh-CN" sz="1400"/>
                    </a:p>
                  </a:txBody>
                  <a:tcPr/>
                </a:tc>
                <a:tc>
                  <a:txBody>
                    <a:bodyPr/>
                    <a:p>
                      <a:pPr>
                        <a:buNone/>
                      </a:pPr>
                      <a:r>
                        <a:rPr lang="en-US" altLang="zh-CN" sz="1400"/>
                        <a:t>PKI</a:t>
                      </a:r>
                      <a:endParaRPr lang="en-US" altLang="zh-CN" sz="1400"/>
                    </a:p>
                  </a:txBody>
                  <a:tcPr/>
                </a:tc>
              </a:tr>
              <a:tr h="1708785">
                <a:tc>
                  <a:txBody>
                    <a:bodyPr/>
                    <a:p>
                      <a:pPr>
                        <a:buNone/>
                      </a:pPr>
                      <a:endParaRPr lang="zh-CN" altLang="en-US" sz="1400"/>
                    </a:p>
                    <a:p>
                      <a:pPr>
                        <a:buNone/>
                      </a:pPr>
                      <a:endParaRPr lang="zh-CN" altLang="en-US" sz="1400"/>
                    </a:p>
                    <a:p>
                      <a:pPr>
                        <a:buNone/>
                      </a:pPr>
                      <a:r>
                        <a:rPr lang="zh-CN" altLang="en-US" sz="1400"/>
                        <a:t>产线罐装证书</a:t>
                      </a:r>
                      <a:endParaRPr lang="zh-CN" altLang="en-US" sz="1400"/>
                    </a:p>
                  </a:txBody>
                  <a:tcPr/>
                </a:tc>
                <a:tc rowSpan="3">
                  <a:txBody>
                    <a:bodyPr/>
                    <a:p>
                      <a:pPr>
                        <a:buNone/>
                      </a:pPr>
                      <a:endParaRPr lang="en-US" altLang="zh-CN" sz="1400"/>
                    </a:p>
                    <a:p>
                      <a:pPr>
                        <a:buNone/>
                      </a:pPr>
                      <a:endParaRPr lang="en-US" altLang="zh-CN" sz="1400"/>
                    </a:p>
                    <a:p>
                      <a:pPr>
                        <a:buNone/>
                      </a:pPr>
                      <a:r>
                        <a:rPr lang="en-US" altLang="zh-CN" sz="1400"/>
                        <a:t>1.</a:t>
                      </a:r>
                      <a:r>
                        <a:rPr lang="zh-CN" altLang="en-US" sz="1400"/>
                        <a:t>供货时提供所有样件</a:t>
                      </a:r>
                      <a:r>
                        <a:rPr lang="en-US" altLang="zh-CN" sz="1400"/>
                        <a:t>ID</a:t>
                      </a:r>
                      <a:r>
                        <a:rPr lang="zh-CN" altLang="en-US" sz="1400"/>
                        <a:t>（</a:t>
                      </a:r>
                      <a:r>
                        <a:rPr lang="zh-CN" altLang="en-US" sz="1400">
                          <a:sym typeface="+mn-ea"/>
                        </a:rPr>
                        <a:t>零部件序列号</a:t>
                      </a:r>
                      <a:r>
                        <a:rPr lang="zh-CN" altLang="en-US" sz="1400"/>
                        <a:t>）</a:t>
                      </a:r>
                      <a:endParaRPr lang="zh-CN" altLang="en-US" sz="1400"/>
                    </a:p>
                    <a:p>
                      <a:pPr>
                        <a:buNone/>
                      </a:pPr>
                      <a:r>
                        <a:rPr lang="en-US" altLang="zh-CN" sz="1400"/>
                        <a:t>2.</a:t>
                      </a:r>
                      <a:r>
                        <a:rPr lang="zh-CN" altLang="en-US" sz="1400"/>
                        <a:t>支持诊断读取序列号</a:t>
                      </a:r>
                      <a:endParaRPr lang="zh-CN" altLang="en-US" sz="1400"/>
                    </a:p>
                    <a:p>
                      <a:pPr>
                        <a:buNone/>
                      </a:pPr>
                      <a:r>
                        <a:rPr lang="en-US" altLang="zh-CN" sz="1400"/>
                        <a:t>3.</a:t>
                      </a:r>
                      <a:r>
                        <a:rPr lang="zh-CN" altLang="en-US" sz="1400"/>
                        <a:t>支持诊断写入根证书、私钥、出厂证书（详见诊断流程）</a:t>
                      </a:r>
                      <a:endParaRPr lang="zh-CN" altLang="en-US" sz="1400"/>
                    </a:p>
                  </a:txBody>
                  <a:tcPr/>
                </a:tc>
                <a:tc>
                  <a:txBody>
                    <a:bodyPr/>
                    <a:p>
                      <a:pPr>
                        <a:buNone/>
                      </a:pPr>
                      <a:r>
                        <a:rPr lang="en-US" altLang="zh-CN" sz="1400"/>
                        <a:t> </a:t>
                      </a:r>
                      <a:endParaRPr lang="en-US" altLang="zh-CN" sz="1400"/>
                    </a:p>
                    <a:p>
                      <a:pPr>
                        <a:buNone/>
                      </a:pPr>
                      <a:endParaRPr lang="en-US" altLang="zh-CN" sz="1400"/>
                    </a:p>
                    <a:p>
                      <a:pPr>
                        <a:buNone/>
                      </a:pPr>
                      <a:r>
                        <a:rPr lang="en-US" altLang="zh-CN" sz="1400"/>
                        <a:t>/</a:t>
                      </a:r>
                      <a:endParaRPr lang="en-US" altLang="zh-CN" sz="1400"/>
                    </a:p>
                  </a:txBody>
                  <a:tcPr/>
                </a:tc>
                <a:tc>
                  <a:txBody>
                    <a:bodyPr/>
                    <a:p>
                      <a:pPr>
                        <a:buNone/>
                      </a:pPr>
                      <a:r>
                        <a:rPr lang="en-US" altLang="zh-CN" sz="1400"/>
                        <a:t>1.</a:t>
                      </a:r>
                      <a:r>
                        <a:rPr lang="zh-CN" altLang="en-US" sz="1400"/>
                        <a:t>导入样件序列号到</a:t>
                      </a:r>
                      <a:r>
                        <a:rPr lang="en-US" altLang="zh-CN" sz="1400"/>
                        <a:t>TSP</a:t>
                      </a:r>
                      <a:r>
                        <a:rPr lang="zh-CN" altLang="en-US" sz="1400"/>
                        <a:t>平台；</a:t>
                      </a:r>
                      <a:endParaRPr lang="zh-CN" altLang="en-US" sz="1400"/>
                    </a:p>
                    <a:p>
                      <a:pPr>
                        <a:buNone/>
                      </a:pPr>
                      <a:r>
                        <a:rPr lang="en-US" altLang="zh-CN" sz="1400"/>
                        <a:t>2.</a:t>
                      </a:r>
                      <a:r>
                        <a:rPr lang="zh-CN" altLang="en-US" sz="1400"/>
                        <a:t>导入总装需罐装证书样件序列号到罐装工具；</a:t>
                      </a:r>
                      <a:endParaRPr lang="zh-CN" altLang="en-US" sz="1400"/>
                    </a:p>
                    <a:p>
                      <a:pPr>
                        <a:buNone/>
                      </a:pPr>
                      <a:r>
                        <a:rPr lang="en-US" altLang="zh-CN" sz="1400"/>
                        <a:t>3.</a:t>
                      </a:r>
                      <a:r>
                        <a:rPr lang="zh-CN" altLang="en-US" sz="1400"/>
                        <a:t>操作批量下载证书；</a:t>
                      </a:r>
                      <a:endParaRPr lang="zh-CN" altLang="en-US" sz="1400"/>
                    </a:p>
                    <a:p>
                      <a:pPr>
                        <a:buNone/>
                      </a:pPr>
                      <a:r>
                        <a:rPr lang="en-US" altLang="zh-CN" sz="1400"/>
                        <a:t>4.</a:t>
                      </a:r>
                      <a:r>
                        <a:rPr lang="zh-CN" altLang="en-US" sz="1400"/>
                        <a:t>罐装车辆出厂证书（生产）</a:t>
                      </a:r>
                      <a:endParaRPr lang="zh-CN" altLang="en-US" sz="1400"/>
                    </a:p>
                  </a:txBody>
                  <a:tcPr/>
                </a:tc>
                <a:tc>
                  <a:txBody>
                    <a:bodyPr/>
                    <a:p>
                      <a:pPr>
                        <a:buNone/>
                      </a:pPr>
                      <a:endParaRPr lang="zh-CN" altLang="en-US" sz="1400"/>
                    </a:p>
                    <a:p>
                      <a:pPr>
                        <a:buNone/>
                      </a:pPr>
                      <a:endParaRPr lang="zh-CN" altLang="en-US" sz="1400"/>
                    </a:p>
                    <a:p>
                      <a:pPr>
                        <a:buNone/>
                      </a:pPr>
                      <a:r>
                        <a:rPr lang="en-US" altLang="zh-CN" sz="1400">
                          <a:sym typeface="+mn-ea"/>
                        </a:rPr>
                        <a:t>/</a:t>
                      </a:r>
                      <a:endParaRPr lang="en-US" altLang="zh-CN" sz="1400">
                        <a:sym typeface="+mn-ea"/>
                      </a:endParaRPr>
                    </a:p>
                    <a:p>
                      <a:pPr>
                        <a:buNone/>
                      </a:pPr>
                      <a:endParaRPr lang="zh-CN" altLang="en-US" sz="1400"/>
                    </a:p>
                  </a:txBody>
                  <a:tcPr/>
                </a:tc>
                <a:tc rowSpan="2">
                  <a:txBody>
                    <a:bodyPr/>
                    <a:p>
                      <a:pPr>
                        <a:buNone/>
                      </a:pPr>
                      <a:endParaRPr lang="en-US" altLang="zh-CN" sz="1400"/>
                    </a:p>
                    <a:p>
                      <a:pPr>
                        <a:buNone/>
                      </a:pPr>
                      <a:endParaRPr lang="en-US" altLang="zh-CN" sz="1400"/>
                    </a:p>
                    <a:p>
                      <a:pPr>
                        <a:buNone/>
                      </a:pPr>
                      <a:r>
                        <a:rPr lang="en-US" altLang="zh-CN" sz="1400"/>
                        <a:t>1.</a:t>
                      </a:r>
                      <a:r>
                        <a:rPr lang="zh-CN" altLang="en-US" sz="1400"/>
                        <a:t>硬件配置资源：</a:t>
                      </a:r>
                      <a:endParaRPr lang="zh-CN" altLang="en-US" sz="1400"/>
                    </a:p>
                    <a:p>
                      <a:pPr>
                        <a:buNone/>
                      </a:pPr>
                      <a:r>
                        <a:rPr lang="en-US" altLang="zh-CN" sz="1400"/>
                        <a:t>2.</a:t>
                      </a:r>
                      <a:r>
                        <a:rPr lang="zh-CN" altLang="en-US" sz="1400"/>
                        <a:t>证书下载、罐装上位机</a:t>
                      </a:r>
                      <a:endParaRPr lang="zh-CN" altLang="en-US" sz="1400"/>
                    </a:p>
                    <a:p>
                      <a:pPr>
                        <a:buNone/>
                      </a:pPr>
                      <a:r>
                        <a:rPr lang="en-US" altLang="zh-CN" sz="1400"/>
                        <a:t>3.</a:t>
                      </a:r>
                      <a:r>
                        <a:rPr lang="zh-CN" altLang="en-US" sz="1400"/>
                        <a:t>罐装设备证书（访问</a:t>
                      </a:r>
                      <a:r>
                        <a:rPr lang="en-US" altLang="zh-CN" sz="1400"/>
                        <a:t>TSP</a:t>
                      </a:r>
                      <a:r>
                        <a:rPr lang="zh-CN" altLang="en-US" sz="1400"/>
                        <a:t>，身份认证）</a:t>
                      </a:r>
                      <a:endParaRPr lang="zh-CN" altLang="en-US" sz="1400"/>
                    </a:p>
                    <a:p>
                      <a:pPr>
                        <a:buNone/>
                      </a:pPr>
                      <a:r>
                        <a:rPr lang="en-US" altLang="zh-CN" sz="1400"/>
                        <a:t>4.</a:t>
                      </a:r>
                      <a:r>
                        <a:rPr lang="zh-CN" altLang="en-US" sz="1400"/>
                        <a:t>证书申请；</a:t>
                      </a:r>
                      <a:endParaRPr lang="zh-CN" altLang="en-US" sz="1400"/>
                    </a:p>
                    <a:p>
                      <a:pPr>
                        <a:buNone/>
                      </a:pPr>
                      <a:r>
                        <a:rPr lang="en-US" altLang="zh-CN" sz="1400"/>
                        <a:t>5.</a:t>
                      </a:r>
                      <a:r>
                        <a:rPr lang="zh-CN" altLang="en-US" sz="1400"/>
                        <a:t>证书存储；</a:t>
                      </a:r>
                      <a:endParaRPr lang="zh-CN" altLang="en-US" sz="1400"/>
                    </a:p>
                    <a:p>
                      <a:pPr>
                        <a:buNone/>
                      </a:pPr>
                      <a:r>
                        <a:rPr lang="en-US" altLang="zh-CN" sz="1400"/>
                        <a:t>6.</a:t>
                      </a:r>
                      <a:r>
                        <a:rPr lang="zh-CN" altLang="en-US" sz="1400"/>
                        <a:t>诊断写入证书</a:t>
                      </a:r>
                      <a:endParaRPr lang="zh-CN" altLang="en-US" sz="1400"/>
                    </a:p>
                    <a:p>
                      <a:pPr>
                        <a:buNone/>
                      </a:pPr>
                      <a:endParaRPr lang="zh-CN" altLang="en-US" sz="1400"/>
                    </a:p>
                    <a:p>
                      <a:pPr>
                        <a:buNone/>
                      </a:pPr>
                      <a:endParaRPr lang="zh-CN" altLang="en-US" sz="1400"/>
                    </a:p>
                  </a:txBody>
                  <a:tcPr/>
                </a:tc>
                <a:tc>
                  <a:txBody>
                    <a:bodyPr/>
                    <a:p>
                      <a:pPr>
                        <a:buNone/>
                      </a:pPr>
                      <a:endParaRPr lang="zh-CN" altLang="en-US" sz="1400"/>
                    </a:p>
                    <a:p>
                      <a:pPr>
                        <a:buNone/>
                      </a:pPr>
                      <a:r>
                        <a:rPr lang="en-US" altLang="zh-CN" sz="1400"/>
                        <a:t>1.</a:t>
                      </a:r>
                      <a:r>
                        <a:rPr lang="zh-CN" altLang="en-US" sz="1400"/>
                        <a:t>申请证书样件序列号检测</a:t>
                      </a:r>
                      <a:endParaRPr lang="zh-CN" altLang="en-US" sz="1400"/>
                    </a:p>
                    <a:p>
                      <a:pPr>
                        <a:buNone/>
                      </a:pPr>
                      <a:r>
                        <a:rPr lang="en-US" altLang="zh-CN" sz="1400"/>
                        <a:t>2.</a:t>
                      </a:r>
                      <a:r>
                        <a:rPr lang="zh-CN" altLang="en-US" sz="1400">
                          <a:sym typeface="+mn-ea"/>
                        </a:rPr>
                        <a:t>出厂</a:t>
                      </a:r>
                      <a:r>
                        <a:rPr lang="zh-CN" altLang="en-US" sz="1400"/>
                        <a:t>证书批量申请</a:t>
                      </a:r>
                      <a:endParaRPr lang="zh-CN" altLang="en-US" sz="1400"/>
                    </a:p>
                  </a:txBody>
                  <a:tcPr/>
                </a:tc>
                <a:tc>
                  <a:txBody>
                    <a:bodyPr/>
                    <a:p>
                      <a:pPr>
                        <a:buNone/>
                      </a:pPr>
                      <a:endParaRPr lang="zh-CN" altLang="en-US" sz="1400"/>
                    </a:p>
                    <a:p>
                      <a:pPr>
                        <a:buNone/>
                      </a:pPr>
                      <a:r>
                        <a:rPr lang="zh-CN" altLang="en-US" sz="1400"/>
                        <a:t>颁发出厂</a:t>
                      </a:r>
                      <a:r>
                        <a:rPr lang="zh-CN" altLang="en-US" sz="1400">
                          <a:sym typeface="+mn-ea"/>
                        </a:rPr>
                        <a:t>证书</a:t>
                      </a:r>
                      <a:endParaRPr lang="zh-CN" altLang="en-US" sz="1400"/>
                    </a:p>
                  </a:txBody>
                  <a:tcPr/>
                </a:tc>
              </a:tr>
              <a:tr h="505460">
                <a:tc>
                  <a:txBody>
                    <a:bodyPr/>
                    <a:p>
                      <a:pPr>
                        <a:buNone/>
                      </a:pPr>
                      <a:endParaRPr lang="zh-CN" altLang="en-US" sz="1400"/>
                    </a:p>
                    <a:p>
                      <a:pPr>
                        <a:buNone/>
                      </a:pPr>
                      <a:endParaRPr lang="zh-CN" altLang="en-US" sz="1400"/>
                    </a:p>
                    <a:p>
                      <a:pPr>
                        <a:buNone/>
                      </a:pPr>
                      <a:r>
                        <a:rPr lang="zh-CN" altLang="en-US" sz="1400"/>
                        <a:t>售后换件</a:t>
                      </a:r>
                      <a:endParaRPr lang="zh-CN" altLang="en-US" sz="1400"/>
                    </a:p>
                  </a:txBody>
                  <a:tcPr/>
                </a:tc>
                <a:tc vMerge="1">
                  <a:tcPr/>
                </a:tc>
                <a:tc>
                  <a:txBody>
                    <a:bodyPr/>
                    <a:p>
                      <a:pPr>
                        <a:buNone/>
                      </a:pPr>
                      <a:endParaRPr lang="zh-CN" altLang="en-US" sz="1400">
                        <a:sym typeface="+mn-ea"/>
                      </a:endParaRPr>
                    </a:p>
                    <a:p>
                      <a:pPr>
                        <a:buNone/>
                      </a:pPr>
                      <a:endParaRPr lang="zh-CN" altLang="en-US" sz="1400">
                        <a:sym typeface="+mn-ea"/>
                      </a:endParaRPr>
                    </a:p>
                    <a:p>
                      <a:pPr>
                        <a:buNone/>
                      </a:pPr>
                      <a:r>
                        <a:rPr lang="zh-CN" altLang="en-US" sz="1400">
                          <a:sym typeface="+mn-ea"/>
                        </a:rPr>
                        <a:t>更新</a:t>
                      </a:r>
                      <a:r>
                        <a:rPr lang="en-US" altLang="zh-CN" sz="1400">
                          <a:sym typeface="+mn-ea"/>
                        </a:rPr>
                        <a:t>PEPS</a:t>
                      </a:r>
                      <a:r>
                        <a:rPr lang="zh-CN" altLang="en-US" sz="1400">
                          <a:sym typeface="+mn-ea"/>
                        </a:rPr>
                        <a:t>证书</a:t>
                      </a:r>
                      <a:endParaRPr lang="zh-CN" altLang="en-US" sz="1400">
                        <a:sym typeface="+mn-ea"/>
                      </a:endParaRPr>
                    </a:p>
                  </a:txBody>
                  <a:tcPr/>
                </a:tc>
                <a:tc>
                  <a:txBody>
                    <a:bodyPr/>
                    <a:p>
                      <a:pPr>
                        <a:buNone/>
                      </a:pPr>
                      <a:r>
                        <a:rPr lang="en-US" altLang="zh-CN" sz="1400">
                          <a:sym typeface="+mn-ea"/>
                        </a:rPr>
                        <a:t>1.</a:t>
                      </a:r>
                      <a:r>
                        <a:rPr lang="zh-CN" altLang="en-US" sz="1400">
                          <a:sym typeface="+mn-ea"/>
                        </a:rPr>
                        <a:t>导入售后样件序列号到</a:t>
                      </a:r>
                      <a:r>
                        <a:rPr lang="en-US" altLang="zh-CN" sz="1400">
                          <a:sym typeface="+mn-ea"/>
                        </a:rPr>
                        <a:t>TSP</a:t>
                      </a:r>
                      <a:r>
                        <a:rPr lang="zh-CN" altLang="en-US" sz="1400">
                          <a:sym typeface="+mn-ea"/>
                        </a:rPr>
                        <a:t>平台；</a:t>
                      </a:r>
                      <a:endParaRPr lang="zh-CN" altLang="en-US" sz="1400">
                        <a:sym typeface="+mn-ea"/>
                      </a:endParaRPr>
                    </a:p>
                    <a:p>
                      <a:pPr>
                        <a:buNone/>
                      </a:pPr>
                      <a:r>
                        <a:rPr lang="en-US" altLang="zh-CN" sz="1400">
                          <a:sym typeface="+mn-ea"/>
                        </a:rPr>
                        <a:t>2.</a:t>
                      </a:r>
                      <a:r>
                        <a:rPr lang="zh-CN" altLang="en-US" sz="1400">
                          <a:sym typeface="+mn-ea"/>
                        </a:rPr>
                        <a:t>导入需罐装证书证书样件序列号到罐装工具；</a:t>
                      </a:r>
                      <a:endParaRPr lang="zh-CN" altLang="en-US" sz="1400">
                        <a:sym typeface="+mn-ea"/>
                      </a:endParaRPr>
                    </a:p>
                    <a:p>
                      <a:pPr>
                        <a:buNone/>
                      </a:pPr>
                      <a:r>
                        <a:rPr lang="en-US" altLang="zh-CN" sz="1400">
                          <a:sym typeface="+mn-ea"/>
                        </a:rPr>
                        <a:t>3.</a:t>
                      </a:r>
                      <a:r>
                        <a:rPr lang="zh-CN" altLang="en-US" sz="1400">
                          <a:sym typeface="+mn-ea"/>
                        </a:rPr>
                        <a:t>操作批量下载证书；</a:t>
                      </a:r>
                      <a:endParaRPr lang="zh-CN" altLang="en-US" sz="1400">
                        <a:sym typeface="+mn-ea"/>
                      </a:endParaRPr>
                    </a:p>
                    <a:p>
                      <a:pPr>
                        <a:buNone/>
                      </a:pPr>
                      <a:r>
                        <a:rPr lang="en-US" altLang="zh-CN" sz="1400">
                          <a:sym typeface="+mn-ea"/>
                        </a:rPr>
                        <a:t>4.</a:t>
                      </a:r>
                      <a:r>
                        <a:rPr lang="zh-CN" altLang="en-US" sz="1400">
                          <a:sym typeface="+mn-ea"/>
                        </a:rPr>
                        <a:t>罐装零部件证书（售后件）</a:t>
                      </a:r>
                      <a:endParaRPr lang="zh-CN" altLang="en-US" sz="1400"/>
                    </a:p>
                  </a:txBody>
                  <a:tcPr/>
                </a:tc>
                <a:tc>
                  <a:txBody>
                    <a:bodyPr/>
                    <a:p>
                      <a:pPr>
                        <a:buNone/>
                      </a:pPr>
                      <a:endParaRPr lang="zh-CN" altLang="en-US" sz="1400"/>
                    </a:p>
                    <a:p>
                      <a:pPr>
                        <a:buNone/>
                      </a:pPr>
                      <a:r>
                        <a:rPr lang="zh-CN" altLang="en-US" sz="1400"/>
                        <a:t>向</a:t>
                      </a:r>
                      <a:r>
                        <a:rPr lang="en-US" altLang="zh-CN" sz="1400"/>
                        <a:t>TSP</a:t>
                      </a:r>
                      <a:r>
                        <a:rPr lang="zh-CN" altLang="en-US" sz="1400"/>
                        <a:t>平台申请换件流程</a:t>
                      </a:r>
                      <a:endParaRPr lang="zh-CN" altLang="en-US" sz="1400"/>
                    </a:p>
                    <a:p>
                      <a:pPr>
                        <a:buNone/>
                      </a:pPr>
                      <a:endParaRPr lang="zh-CN" altLang="en-US" sz="1400"/>
                    </a:p>
                  </a:txBody>
                  <a:tcPr/>
                </a:tc>
                <a:tc vMerge="1">
                  <a:tcPr/>
                </a:tc>
                <a:tc>
                  <a:txBody>
                    <a:bodyPr/>
                    <a:p>
                      <a:pPr>
                        <a:buNone/>
                      </a:pPr>
                      <a:endParaRPr lang="zh-CN" altLang="en-US" sz="1400"/>
                    </a:p>
                    <a:p>
                      <a:pPr>
                        <a:buNone/>
                      </a:pPr>
                      <a:r>
                        <a:rPr lang="en-US" altLang="zh-CN" sz="1400"/>
                        <a:t>1.</a:t>
                      </a:r>
                      <a:r>
                        <a:rPr lang="zh-CN" altLang="en-US" sz="1400"/>
                        <a:t>申请证书样件序列号检测</a:t>
                      </a:r>
                      <a:endParaRPr lang="zh-CN" altLang="en-US" sz="1400"/>
                    </a:p>
                    <a:p>
                      <a:pPr>
                        <a:buNone/>
                      </a:pPr>
                      <a:r>
                        <a:rPr lang="en-US" altLang="zh-CN" sz="1400"/>
                        <a:t>2.</a:t>
                      </a:r>
                      <a:r>
                        <a:rPr lang="zh-CN" altLang="en-US" sz="1400">
                          <a:sym typeface="+mn-ea"/>
                        </a:rPr>
                        <a:t>出厂</a:t>
                      </a:r>
                      <a:r>
                        <a:rPr lang="zh-CN" altLang="en-US" sz="1400"/>
                        <a:t>证书批量申请</a:t>
                      </a:r>
                      <a:endParaRPr lang="zh-CN" altLang="en-US" sz="1400"/>
                    </a:p>
                  </a:txBody>
                  <a:tcPr/>
                </a:tc>
                <a:tc>
                  <a:txBody>
                    <a:bodyPr/>
                    <a:p>
                      <a:pPr>
                        <a:buNone/>
                      </a:pPr>
                      <a:endParaRPr lang="zh-CN" altLang="en-US" sz="1400"/>
                    </a:p>
                    <a:p>
                      <a:pPr>
                        <a:buNone/>
                      </a:pPr>
                      <a:r>
                        <a:rPr lang="zh-CN" altLang="en-US" sz="1400"/>
                        <a:t>颁发出厂</a:t>
                      </a:r>
                      <a:r>
                        <a:rPr lang="zh-CN" altLang="en-US" sz="1400">
                          <a:sym typeface="+mn-ea"/>
                        </a:rPr>
                        <a:t>证书</a:t>
                      </a:r>
                      <a:endParaRPr lang="zh-CN" altLang="en-US" sz="1400"/>
                    </a:p>
                  </a:txBody>
                  <a:tcPr/>
                </a:tc>
              </a:tr>
              <a:tr h="381000">
                <a:tc>
                  <a:txBody>
                    <a:bodyPr/>
                    <a:p>
                      <a:pPr>
                        <a:buNone/>
                      </a:pPr>
                      <a:endParaRPr lang="zh-CN" altLang="en-US" sz="1400"/>
                    </a:p>
                    <a:p>
                      <a:pPr>
                        <a:buNone/>
                      </a:pPr>
                      <a:endParaRPr lang="zh-CN" altLang="en-US" sz="1400"/>
                    </a:p>
                    <a:p>
                      <a:pPr>
                        <a:buNone/>
                      </a:pPr>
                      <a:r>
                        <a:rPr lang="zh-CN" altLang="en-US" sz="1400"/>
                        <a:t>证书更新</a:t>
                      </a:r>
                      <a:endParaRPr lang="zh-CN" altLang="en-US" sz="1400"/>
                    </a:p>
                  </a:txBody>
                  <a:tcPr/>
                </a:tc>
                <a:tc vMerge="1">
                  <a:tcPr/>
                </a:tc>
                <a:tc>
                  <a:txBody>
                    <a:bodyPr/>
                    <a:p>
                      <a:pPr>
                        <a:buNone/>
                      </a:pPr>
                      <a:r>
                        <a:rPr lang="en-US" altLang="zh-CN" sz="1400"/>
                        <a:t>1.</a:t>
                      </a:r>
                      <a:r>
                        <a:rPr lang="zh-CN" altLang="en-US" sz="1400"/>
                        <a:t>申请其他非联网</a:t>
                      </a:r>
                      <a:r>
                        <a:rPr lang="en-US" altLang="zh-CN" sz="1400"/>
                        <a:t>ECU</a:t>
                      </a:r>
                      <a:r>
                        <a:rPr lang="zh-CN" altLang="en-US" sz="1400"/>
                        <a:t>证书；</a:t>
                      </a:r>
                      <a:endParaRPr lang="zh-CN" altLang="en-US" sz="1400"/>
                    </a:p>
                    <a:p>
                      <a:pPr>
                        <a:buNone/>
                      </a:pPr>
                      <a:r>
                        <a:rPr lang="en-US" altLang="zh-CN" sz="1400"/>
                        <a:t>2.</a:t>
                      </a:r>
                      <a:r>
                        <a:rPr lang="zh-CN" altLang="en-US" sz="1400"/>
                        <a:t>诊断写入用户证书</a:t>
                      </a:r>
                      <a:r>
                        <a:rPr lang="zh-CN" altLang="en-US" sz="1400">
                          <a:sym typeface="+mn-ea"/>
                        </a:rPr>
                        <a:t>（详见诊断流程）</a:t>
                      </a:r>
                      <a:endParaRPr lang="zh-CN" altLang="en-US" sz="1400"/>
                    </a:p>
                  </a:txBody>
                  <a:tcPr/>
                </a:tc>
                <a:tc>
                  <a:txBody>
                    <a:bodyPr/>
                    <a:p>
                      <a:pPr>
                        <a:buNone/>
                      </a:pPr>
                      <a:endParaRPr lang="zh-CN" altLang="en-US" sz="1400"/>
                    </a:p>
                    <a:p>
                      <a:pPr>
                        <a:buNone/>
                      </a:pPr>
                      <a:r>
                        <a:rPr lang="en-US" altLang="zh-CN" sz="1400"/>
                        <a:t>/</a:t>
                      </a:r>
                      <a:endParaRPr lang="en-US" altLang="zh-CN" sz="1400"/>
                    </a:p>
                  </a:txBody>
                  <a:tcPr/>
                </a:tc>
                <a:tc>
                  <a:txBody>
                    <a:bodyPr/>
                    <a:p>
                      <a:pPr>
                        <a:buNone/>
                      </a:pPr>
                      <a:endParaRPr lang="zh-CN" altLang="en-US" sz="1400"/>
                    </a:p>
                    <a:p>
                      <a:pPr>
                        <a:buNone/>
                      </a:pPr>
                      <a:r>
                        <a:rPr lang="en-US" altLang="zh-CN" sz="1400"/>
                        <a:t>/</a:t>
                      </a:r>
                      <a:endParaRPr lang="en-US" altLang="zh-CN" sz="1400"/>
                    </a:p>
                  </a:txBody>
                  <a:tcPr/>
                </a:tc>
                <a:tc>
                  <a:txBody>
                    <a:bodyPr/>
                    <a:p>
                      <a:pPr>
                        <a:buNone/>
                      </a:pPr>
                      <a:endParaRPr lang="zh-CN" altLang="en-US" sz="1400"/>
                    </a:p>
                    <a:p>
                      <a:pPr>
                        <a:buNone/>
                      </a:pPr>
                      <a:r>
                        <a:rPr lang="en-US" altLang="zh-CN" sz="1400">
                          <a:sym typeface="+mn-ea"/>
                        </a:rPr>
                        <a:t>/</a:t>
                      </a:r>
                      <a:endParaRPr lang="en-US" altLang="zh-CN" sz="1400">
                        <a:sym typeface="+mn-ea"/>
                      </a:endParaRPr>
                    </a:p>
                    <a:p>
                      <a:pPr>
                        <a:buNone/>
                      </a:pPr>
                      <a:endParaRPr lang="zh-CN" altLang="en-US" sz="1400"/>
                    </a:p>
                  </a:txBody>
                  <a:tcPr/>
                </a:tc>
                <a:tc>
                  <a:txBody>
                    <a:bodyPr/>
                    <a:p>
                      <a:pPr>
                        <a:buNone/>
                      </a:pPr>
                      <a:endParaRPr lang="zh-CN" altLang="en-US" sz="1400"/>
                    </a:p>
                    <a:p>
                      <a:pPr>
                        <a:buNone/>
                      </a:pPr>
                      <a:r>
                        <a:rPr lang="zh-CN" altLang="en-US" sz="1400"/>
                        <a:t>申请用户证书</a:t>
                      </a:r>
                      <a:endParaRPr lang="zh-CN" altLang="en-US" sz="1400"/>
                    </a:p>
                  </a:txBody>
                  <a:tcPr/>
                </a:tc>
                <a:tc>
                  <a:txBody>
                    <a:bodyPr/>
                    <a:p>
                      <a:pPr>
                        <a:buNone/>
                      </a:pPr>
                      <a:endParaRPr lang="zh-CN" altLang="en-US" sz="1400"/>
                    </a:p>
                    <a:p>
                      <a:pPr>
                        <a:buNone/>
                      </a:pPr>
                      <a:r>
                        <a:rPr lang="zh-CN" altLang="en-US" sz="1400"/>
                        <a:t>颁发用户证书</a:t>
                      </a:r>
                      <a:endParaRPr lang="zh-CN" altLang="en-US" sz="1400"/>
                    </a:p>
                  </a:txBody>
                  <a:tcPr/>
                </a:tc>
              </a:tr>
              <a:tr h="460375">
                <a:tc>
                  <a:txBody>
                    <a:bodyPr/>
                    <a:p>
                      <a:pPr>
                        <a:buNone/>
                      </a:pPr>
                      <a:r>
                        <a:rPr lang="zh-CN" altLang="en-US" sz="1400"/>
                        <a:t>车辆激活</a:t>
                      </a:r>
                      <a:endParaRPr lang="zh-CN" altLang="en-US" sz="1400"/>
                    </a:p>
                  </a:txBody>
                  <a:tcPr/>
                </a:tc>
                <a:tc>
                  <a:txBody>
                    <a:bodyPr/>
                    <a:p>
                      <a:pPr>
                        <a:buNone/>
                      </a:pPr>
                      <a:r>
                        <a:rPr lang="zh-CN" altLang="en-US" sz="1400"/>
                        <a:t>更新证书</a:t>
                      </a:r>
                      <a:endParaRPr lang="zh-CN" altLang="en-US" sz="1400"/>
                    </a:p>
                  </a:txBody>
                  <a:tcPr/>
                </a:tc>
                <a:tc>
                  <a:txBody>
                    <a:bodyPr/>
                    <a:p>
                      <a:pPr>
                        <a:buNone/>
                      </a:pPr>
                      <a:r>
                        <a:rPr lang="zh-CN" altLang="en-US" sz="1400"/>
                        <a:t>更新</a:t>
                      </a:r>
                      <a:r>
                        <a:rPr lang="en-US" altLang="zh-CN" sz="1400"/>
                        <a:t>PEPS</a:t>
                      </a:r>
                      <a:r>
                        <a:rPr lang="zh-CN" altLang="en-US" sz="1400"/>
                        <a:t>证书</a:t>
                      </a:r>
                      <a:endParaRPr lang="zh-CN" altLang="en-US" sz="1400"/>
                    </a:p>
                  </a:txBody>
                  <a:tcPr/>
                </a:tc>
                <a:tc>
                  <a:txBody>
                    <a:bodyPr/>
                    <a:p>
                      <a:pPr>
                        <a:buNone/>
                      </a:pPr>
                      <a:r>
                        <a:rPr lang="en-US" altLang="zh-CN" sz="1400"/>
                        <a:t>/</a:t>
                      </a:r>
                      <a:endParaRPr lang="en-US" altLang="zh-CN" sz="1400"/>
                    </a:p>
                  </a:txBody>
                  <a:tcPr/>
                </a:tc>
                <a:tc>
                  <a:txBody>
                    <a:bodyPr/>
                    <a:p>
                      <a:pPr>
                        <a:buNone/>
                      </a:pPr>
                      <a:r>
                        <a:rPr lang="zh-CN" altLang="en-US" sz="1400"/>
                        <a:t>关联车主、车辆信息</a:t>
                      </a:r>
                      <a:endParaRPr lang="zh-CN" altLang="en-US" sz="1400"/>
                    </a:p>
                  </a:txBody>
                  <a:tcPr/>
                </a:tc>
                <a:tc>
                  <a:txBody>
                    <a:bodyPr/>
                    <a:p>
                      <a:pPr>
                        <a:buNone/>
                      </a:pPr>
                      <a:r>
                        <a:rPr lang="en-US" altLang="zh-CN" sz="1400"/>
                        <a:t>/</a:t>
                      </a:r>
                      <a:endParaRPr lang="en-US" altLang="zh-CN" sz="1400"/>
                    </a:p>
                  </a:txBody>
                  <a:tcPr/>
                </a:tc>
                <a:tc>
                  <a:txBody>
                    <a:bodyPr/>
                    <a:p>
                      <a:pPr>
                        <a:buNone/>
                      </a:pPr>
                      <a:r>
                        <a:rPr lang="zh-CN" altLang="en-US" sz="1400"/>
                        <a:t>申请证书</a:t>
                      </a:r>
                      <a:endParaRPr lang="zh-CN" altLang="en-US" sz="1400"/>
                    </a:p>
                  </a:txBody>
                  <a:tcPr/>
                </a:tc>
                <a:tc>
                  <a:txBody>
                    <a:bodyPr/>
                    <a:p>
                      <a:pPr>
                        <a:buNone/>
                      </a:pPr>
                      <a:r>
                        <a:rPr lang="zh-CN" altLang="en-US" sz="1400"/>
                        <a:t>颁发证书</a:t>
                      </a:r>
                      <a:endParaRPr lang="zh-CN" altLang="en-US" sz="140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证书罐装流程</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sp>
        <p:nvSpPr>
          <p:cNvPr id="5" name="矩形: 圆角 4"/>
          <p:cNvSpPr/>
          <p:nvPr/>
        </p:nvSpPr>
        <p:spPr>
          <a:xfrm>
            <a:off x="2452370" y="1618615"/>
            <a:ext cx="1439545"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上传样件</a:t>
            </a:r>
            <a:r>
              <a:rPr lang="zh-CN" altLang="en-US" sz="1200" b="1" dirty="0">
                <a:solidFill>
                  <a:srgbClr val="FF0000"/>
                </a:solidFill>
                <a:latin typeface="微软雅黑" panose="020B0503020204020204" pitchFamily="34" charset="-122"/>
                <a:ea typeface="微软雅黑" panose="020B0503020204020204" pitchFamily="34" charset="-122"/>
              </a:rPr>
              <a:t>类型及</a:t>
            </a:r>
            <a:r>
              <a:rPr lang="en-US" altLang="zh-CN" sz="1200" b="1" dirty="0">
                <a:solidFill>
                  <a:srgbClr val="FF0000"/>
                </a:solidFill>
                <a:latin typeface="微软雅黑" panose="020B0503020204020204" pitchFamily="34" charset="-122"/>
                <a:ea typeface="微软雅黑" panose="020B0503020204020204" pitchFamily="34" charset="-122"/>
              </a:rPr>
              <a:t>ID</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2452370" y="2186305"/>
            <a:ext cx="1439545"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提交批量申请</a:t>
            </a:r>
            <a:r>
              <a:rPr lang="en-US" altLang="zh-CN" sz="1200" dirty="0">
                <a:latin typeface="微软雅黑" panose="020B0503020204020204" pitchFamily="34" charset="-122"/>
                <a:ea typeface="微软雅黑" panose="020B0503020204020204" pitchFamily="34" charset="-122"/>
              </a:rPr>
              <a:t>ECU ID</a:t>
            </a:r>
            <a:endParaRPr lang="en-US" altLang="zh-CN" sz="1200" dirty="0">
              <a:latin typeface="微软雅黑" panose="020B0503020204020204" pitchFamily="34" charset="-122"/>
              <a:ea typeface="微软雅黑" panose="020B0503020204020204" pitchFamily="34" charset="-122"/>
            </a:endParaRPr>
          </a:p>
        </p:txBody>
      </p:sp>
      <p:sp>
        <p:nvSpPr>
          <p:cNvPr id="8" name="矩形: 圆角 7"/>
          <p:cNvSpPr/>
          <p:nvPr/>
        </p:nvSpPr>
        <p:spPr>
          <a:xfrm>
            <a:off x="2452370" y="2788285"/>
            <a:ext cx="1439545"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获得证书设备清单</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4607560" y="3357245"/>
            <a:ext cx="135318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读取设备</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11" name="矩形: 圆角 10"/>
          <p:cNvSpPr/>
          <p:nvPr/>
        </p:nvSpPr>
        <p:spPr>
          <a:xfrm>
            <a:off x="4607560" y="3941445"/>
            <a:ext cx="135318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根据设备</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获取证书</a:t>
            </a:r>
            <a:endParaRPr lang="zh-CN" altLang="en-US" sz="1200" dirty="0">
              <a:latin typeface="微软雅黑" panose="020B0503020204020204" pitchFamily="34" charset="-122"/>
              <a:ea typeface="微软雅黑" panose="020B0503020204020204" pitchFamily="34" charset="-122"/>
            </a:endParaRPr>
          </a:p>
        </p:txBody>
      </p:sp>
      <p:sp>
        <p:nvSpPr>
          <p:cNvPr id="12" name="矩形: 圆角 11"/>
          <p:cNvSpPr/>
          <p:nvPr/>
        </p:nvSpPr>
        <p:spPr>
          <a:xfrm>
            <a:off x="4607560" y="4509135"/>
            <a:ext cx="135318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写入出厂证书</a:t>
            </a:r>
            <a:endParaRPr lang="zh-CN" altLang="en-US" sz="120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380230" y="796290"/>
            <a:ext cx="5715" cy="6097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168390" y="796290"/>
            <a:ext cx="7620" cy="60528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8039100" y="2194560"/>
            <a:ext cx="131000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提交证书申请</a:t>
            </a:r>
            <a:endParaRPr lang="zh-CN" altLang="en-US" sz="12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7625715" y="775970"/>
            <a:ext cx="8255" cy="6058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9550" y="1036320"/>
            <a:ext cx="11556365"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8" idx="0"/>
          </p:cNvCxnSpPr>
          <p:nvPr/>
        </p:nvCxnSpPr>
        <p:spPr>
          <a:xfrm>
            <a:off x="3172460" y="2544445"/>
            <a:ext cx="0" cy="243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2"/>
            <a:endCxn id="47" idx="0"/>
          </p:cNvCxnSpPr>
          <p:nvPr/>
        </p:nvCxnSpPr>
        <p:spPr>
          <a:xfrm>
            <a:off x="3172460" y="3146425"/>
            <a:ext cx="0" cy="224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7" idx="1"/>
          </p:cNvCxnSpPr>
          <p:nvPr/>
        </p:nvCxnSpPr>
        <p:spPr>
          <a:xfrm>
            <a:off x="3862705" y="2376170"/>
            <a:ext cx="4176395" cy="5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p:cNvCxnSpPr>
            <a:stCxn id="57" idx="2"/>
            <a:endCxn id="45" idx="3"/>
          </p:cNvCxnSpPr>
          <p:nvPr/>
        </p:nvCxnSpPr>
        <p:spPr>
          <a:xfrm rot="5400000">
            <a:off x="6941185" y="1586865"/>
            <a:ext cx="400685" cy="236156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1" idx="0"/>
          </p:cNvCxnSpPr>
          <p:nvPr/>
        </p:nvCxnSpPr>
        <p:spPr>
          <a:xfrm>
            <a:off x="5284470" y="3729990"/>
            <a:ext cx="0" cy="21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2"/>
            <a:endCxn id="12" idx="0"/>
          </p:cNvCxnSpPr>
          <p:nvPr/>
        </p:nvCxnSpPr>
        <p:spPr>
          <a:xfrm>
            <a:off x="5284470" y="4314190"/>
            <a:ext cx="0" cy="194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64603" y="796497"/>
            <a:ext cx="1107996" cy="276999"/>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工厂工作人员</a:t>
            </a:r>
            <a:endParaRPr lang="zh-CN" altLang="en-US" sz="1200" b="1"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4807388" y="796521"/>
            <a:ext cx="954107" cy="276999"/>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工厂前置机</a:t>
            </a:r>
            <a:endParaRPr lang="zh-CN" altLang="en-US" sz="1200" b="1"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8171165" y="759543"/>
            <a:ext cx="782587" cy="276999"/>
          </a:xfrm>
          <a:prstGeom prst="rect">
            <a:avLst/>
          </a:prstGeom>
          <a:noFill/>
        </p:spPr>
        <p:txBody>
          <a:bodyPr wrap="none" rtlCol="0">
            <a:spAutoFit/>
          </a:bodyPr>
          <a:p>
            <a:r>
              <a:rPr lang="en-US" altLang="zh-CN" sz="1200" b="1" dirty="0">
                <a:latin typeface="微软雅黑" panose="020B0503020204020204" pitchFamily="34" charset="-122"/>
                <a:ea typeface="微软雅黑" panose="020B0503020204020204" pitchFamily="34" charset="-122"/>
              </a:rPr>
              <a:t>TSP</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9549773" y="768680"/>
            <a:ext cx="752129" cy="276999"/>
          </a:xfrm>
          <a:prstGeom prst="rect">
            <a:avLst/>
          </a:prstGeom>
          <a:noFill/>
        </p:spPr>
        <p:txBody>
          <a:bodyPr wrap="none" rtlCol="0">
            <a:spAutoFit/>
          </a:bodyPr>
          <a:p>
            <a:r>
              <a:rPr lang="en-US" altLang="zh-CN" sz="1200" b="1" dirty="0">
                <a:latin typeface="微软雅黑" panose="020B0503020204020204" pitchFamily="34" charset="-122"/>
                <a:ea typeface="微软雅黑" panose="020B0503020204020204" pitchFamily="34" charset="-122"/>
              </a:rPr>
              <a:t>PKI</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4" name="矩形: 圆角 43"/>
          <p:cNvSpPr/>
          <p:nvPr/>
        </p:nvSpPr>
        <p:spPr>
          <a:xfrm>
            <a:off x="9878060" y="2196465"/>
            <a:ext cx="91821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证书颁发</a:t>
            </a:r>
            <a:endParaRPr lang="zh-CN" altLang="en-US" sz="1200" dirty="0">
              <a:latin typeface="微软雅黑" panose="020B0503020204020204" pitchFamily="34" charset="-122"/>
              <a:ea typeface="微软雅黑" panose="020B0503020204020204" pitchFamily="34" charset="-122"/>
            </a:endParaRPr>
          </a:p>
        </p:txBody>
      </p:sp>
      <p:sp>
        <p:nvSpPr>
          <p:cNvPr id="45" name="矩形: 圆角 44"/>
          <p:cNvSpPr/>
          <p:nvPr/>
        </p:nvSpPr>
        <p:spPr>
          <a:xfrm>
            <a:off x="4607560" y="2781300"/>
            <a:ext cx="135318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批量证书保存</a:t>
            </a:r>
            <a:endParaRPr lang="zh-CN" altLang="en-US" sz="1200" dirty="0">
              <a:latin typeface="微软雅黑" panose="020B0503020204020204" pitchFamily="34" charset="-122"/>
              <a:ea typeface="微软雅黑" panose="020B0503020204020204" pitchFamily="34" charset="-122"/>
            </a:endParaRPr>
          </a:p>
        </p:txBody>
      </p:sp>
      <p:cxnSp>
        <p:nvCxnSpPr>
          <p:cNvPr id="49" name="直接箭头连接符 48"/>
          <p:cNvCxnSpPr>
            <a:stCxn id="45" idx="2"/>
            <a:endCxn id="10" idx="0"/>
          </p:cNvCxnSpPr>
          <p:nvPr/>
        </p:nvCxnSpPr>
        <p:spPr>
          <a:xfrm>
            <a:off x="5284470" y="3154045"/>
            <a:ext cx="0" cy="20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3"/>
            <a:endCxn id="44" idx="1"/>
          </p:cNvCxnSpPr>
          <p:nvPr/>
        </p:nvCxnSpPr>
        <p:spPr>
          <a:xfrm>
            <a:off x="9349108" y="2381533"/>
            <a:ext cx="528955" cy="1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44" idx="2"/>
            <a:endCxn id="66" idx="2"/>
          </p:cNvCxnSpPr>
          <p:nvPr/>
        </p:nvCxnSpPr>
        <p:spPr>
          <a:xfrm rot="5400000">
            <a:off x="9772015" y="2004060"/>
            <a:ext cx="3175" cy="1130300"/>
          </a:xfrm>
          <a:prstGeom prst="bentConnector3">
            <a:avLst>
              <a:gd name="adj1" fmla="val 75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矩形: 圆角 56"/>
          <p:cNvSpPr/>
          <p:nvPr/>
        </p:nvSpPr>
        <p:spPr>
          <a:xfrm>
            <a:off x="8171180" y="2476500"/>
            <a:ext cx="302260" cy="9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矩形: 圆角 65"/>
          <p:cNvSpPr/>
          <p:nvPr/>
        </p:nvSpPr>
        <p:spPr>
          <a:xfrm>
            <a:off x="9073515" y="2478405"/>
            <a:ext cx="266700" cy="9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2091055" y="796290"/>
            <a:ext cx="17145" cy="60528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圆角 4"/>
          <p:cNvSpPr/>
          <p:nvPr/>
        </p:nvSpPr>
        <p:spPr>
          <a:xfrm>
            <a:off x="293370" y="1073150"/>
            <a:ext cx="147066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ECU ID </a:t>
            </a:r>
            <a:r>
              <a:rPr lang="zh-CN" altLang="en-US" sz="1200" dirty="0">
                <a:latin typeface="微软雅黑" panose="020B0503020204020204" pitchFamily="34" charset="-122"/>
                <a:ea typeface="微软雅黑" panose="020B0503020204020204" pitchFamily="34" charset="-122"/>
              </a:rPr>
              <a:t>写入</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获取</a:t>
            </a:r>
            <a:endParaRPr lang="zh-CN" altLang="en-US" sz="12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36743" y="760937"/>
            <a:ext cx="1090930" cy="275590"/>
          </a:xfrm>
          <a:prstGeom prst="rect">
            <a:avLst/>
          </a:prstGeom>
          <a:noFill/>
        </p:spPr>
        <p:txBody>
          <a:bodyPr wrap="none" rtlCol="0">
            <a:spAutoFit/>
          </a:bodyPr>
          <a:p>
            <a:r>
              <a:rPr lang="en-US" altLang="zh-CN" sz="1200" b="1" dirty="0">
                <a:latin typeface="微软雅黑" panose="020B0503020204020204" pitchFamily="34" charset="-122"/>
                <a:ea typeface="微软雅黑" panose="020B0503020204020204" pitchFamily="34" charset="-122"/>
              </a:rPr>
              <a:t>PEPS/</a:t>
            </a:r>
            <a:r>
              <a:rPr lang="zh-CN" altLang="en-US" sz="1200" b="1" dirty="0">
                <a:latin typeface="微软雅黑" panose="020B0503020204020204" pitchFamily="34" charset="-122"/>
                <a:ea typeface="微软雅黑" panose="020B0503020204020204" pitchFamily="34" charset="-122"/>
              </a:rPr>
              <a:t>供应商</a:t>
            </a:r>
            <a:endParaRPr lang="zh-CN" altLang="en-US" sz="1200" b="1" dirty="0">
              <a:latin typeface="微软雅黑" panose="020B0503020204020204" pitchFamily="34" charset="-122"/>
              <a:ea typeface="微软雅黑" panose="020B0503020204020204" pitchFamily="34" charset="-122"/>
            </a:endParaRPr>
          </a:p>
        </p:txBody>
      </p:sp>
      <p:sp>
        <p:nvSpPr>
          <p:cNvPr id="21" name="矩形: 圆角 4"/>
          <p:cNvSpPr/>
          <p:nvPr/>
        </p:nvSpPr>
        <p:spPr>
          <a:xfrm>
            <a:off x="293370" y="1626235"/>
            <a:ext cx="147066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ECU ID </a:t>
            </a:r>
            <a:r>
              <a:rPr lang="zh-CN" altLang="en-US" sz="1200" dirty="0">
                <a:latin typeface="微软雅黑" panose="020B0503020204020204" pitchFamily="34" charset="-122"/>
                <a:ea typeface="微软雅黑" panose="020B0503020204020204" pitchFamily="34" charset="-122"/>
              </a:rPr>
              <a:t>清单提交</a:t>
            </a:r>
            <a:endParaRPr lang="zh-CN" altLang="en-US" sz="1200" dirty="0">
              <a:latin typeface="微软雅黑" panose="020B0503020204020204" pitchFamily="34" charset="-122"/>
              <a:ea typeface="微软雅黑" panose="020B0503020204020204" pitchFamily="34" charset="-122"/>
            </a:endParaRPr>
          </a:p>
        </p:txBody>
      </p:sp>
      <p:sp>
        <p:nvSpPr>
          <p:cNvPr id="23" name="矩形: 圆角 16"/>
          <p:cNvSpPr/>
          <p:nvPr/>
        </p:nvSpPr>
        <p:spPr>
          <a:xfrm>
            <a:off x="8049260" y="1619885"/>
            <a:ext cx="129095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保存</a:t>
            </a:r>
            <a:r>
              <a:rPr lang="en-US" altLang="zh-CN" sz="1200" dirty="0">
                <a:latin typeface="微软雅黑" panose="020B0503020204020204" pitchFamily="34" charset="-122"/>
                <a:ea typeface="微软雅黑" panose="020B0503020204020204" pitchFamily="34" charset="-122"/>
              </a:rPr>
              <a:t>ECU ID</a:t>
            </a:r>
            <a:endParaRPr lang="en-US" altLang="zh-CN" sz="1200" dirty="0">
              <a:latin typeface="微软雅黑" panose="020B0503020204020204" pitchFamily="34" charset="-122"/>
              <a:ea typeface="微软雅黑" panose="020B0503020204020204" pitchFamily="34" charset="-122"/>
            </a:endParaRPr>
          </a:p>
        </p:txBody>
      </p:sp>
      <p:cxnSp>
        <p:nvCxnSpPr>
          <p:cNvPr id="25" name="直接箭头连接符 24"/>
          <p:cNvCxnSpPr/>
          <p:nvPr/>
        </p:nvCxnSpPr>
        <p:spPr>
          <a:xfrm flipH="1">
            <a:off x="8634095" y="2015490"/>
            <a:ext cx="8890" cy="147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085215" y="1402080"/>
            <a:ext cx="0"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3"/>
          </p:cNvCxnSpPr>
          <p:nvPr/>
        </p:nvCxnSpPr>
        <p:spPr>
          <a:xfrm flipV="1">
            <a:off x="1764030" y="1797685"/>
            <a:ext cx="68834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 idx="3"/>
            <a:endCxn id="23" idx="1"/>
          </p:cNvCxnSpPr>
          <p:nvPr/>
        </p:nvCxnSpPr>
        <p:spPr>
          <a:xfrm>
            <a:off x="3891915" y="1797685"/>
            <a:ext cx="4157345" cy="8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44"/>
          <p:cNvSpPr/>
          <p:nvPr/>
        </p:nvSpPr>
        <p:spPr>
          <a:xfrm>
            <a:off x="4607560" y="2170430"/>
            <a:ext cx="114363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申请出厂</a:t>
            </a:r>
            <a:r>
              <a:rPr lang="zh-CN" altLang="en-US" sz="1200" dirty="0">
                <a:latin typeface="微软雅黑" panose="020B0503020204020204" pitchFamily="34" charset="-122"/>
                <a:ea typeface="微软雅黑" panose="020B0503020204020204" pitchFamily="34" charset="-122"/>
                <a:sym typeface="+mn-ea"/>
              </a:rPr>
              <a:t>证书</a:t>
            </a:r>
            <a:endParaRPr lang="zh-CN" altLang="en-US" sz="12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1633855" y="1488440"/>
            <a:ext cx="587375" cy="860425"/>
          </a:xfrm>
          <a:prstGeom prst="rect">
            <a:avLst/>
          </a:prstGeom>
          <a:noFill/>
        </p:spPr>
        <p:txBody>
          <a:bodyPr wrap="square" rtlCol="0">
            <a:spAutoFit/>
          </a:bodyPr>
          <a:p>
            <a:pPr lvl="0" algn="l"/>
            <a:r>
              <a:rPr lang="en-US" altLang="zh-CN" sz="1000" dirty="0">
                <a:latin typeface="微软雅黑" panose="020B0503020204020204" pitchFamily="34" charset="-122"/>
                <a:ea typeface="微软雅黑" panose="020B0503020204020204" pitchFamily="34" charset="-122"/>
                <a:sym typeface="+mn-ea"/>
              </a:rPr>
              <a:t>1. 入库时提供该批次ECU ID </a:t>
            </a:r>
            <a:endParaRPr lang="en-US" altLang="zh-CN" sz="1000" dirty="0">
              <a:latin typeface="微软雅黑" panose="020B0503020204020204" pitchFamily="34" charset="-122"/>
              <a:ea typeface="微软雅黑" panose="020B0503020204020204" pitchFamily="34" charset="-122"/>
              <a:sym typeface="+mn-ea"/>
            </a:endParaRPr>
          </a:p>
        </p:txBody>
      </p:sp>
      <p:sp>
        <p:nvSpPr>
          <p:cNvPr id="38" name="文本框 37"/>
          <p:cNvSpPr txBox="1"/>
          <p:nvPr/>
        </p:nvSpPr>
        <p:spPr>
          <a:xfrm>
            <a:off x="4246848" y="1566933"/>
            <a:ext cx="154559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2. ECU ID </a:t>
            </a:r>
            <a:r>
              <a:rPr lang="zh-CN" altLang="en-US" sz="1000" dirty="0">
                <a:latin typeface="微软雅黑" panose="020B0503020204020204" pitchFamily="34" charset="-122"/>
                <a:ea typeface="微软雅黑" panose="020B0503020204020204" pitchFamily="34" charset="-122"/>
              </a:rPr>
              <a:t>批量导入系统</a:t>
            </a:r>
            <a:endParaRPr lang="zh-CN" altLang="en-US" sz="1000" dirty="0">
              <a:latin typeface="微软雅黑" panose="020B0503020204020204" pitchFamily="34" charset="-122"/>
              <a:ea typeface="微软雅黑" panose="020B0503020204020204" pitchFamily="34" charset="-122"/>
            </a:endParaRPr>
          </a:p>
        </p:txBody>
      </p:sp>
      <p:sp>
        <p:nvSpPr>
          <p:cNvPr id="47" name="矩形: 圆角 9"/>
          <p:cNvSpPr/>
          <p:nvPr/>
        </p:nvSpPr>
        <p:spPr>
          <a:xfrm>
            <a:off x="2452370" y="3370580"/>
            <a:ext cx="143954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选择罐装</a:t>
            </a:r>
            <a:r>
              <a:rPr lang="en-US" altLang="zh-CN" sz="1200" dirty="0">
                <a:latin typeface="微软雅黑" panose="020B0503020204020204" pitchFamily="34" charset="-122"/>
                <a:ea typeface="微软雅黑" panose="020B0503020204020204" pitchFamily="34" charset="-122"/>
              </a:rPr>
              <a:t>ECU</a:t>
            </a:r>
            <a:endParaRPr lang="en-US" altLang="zh-CN" sz="1200" dirty="0">
              <a:latin typeface="微软雅黑" panose="020B0503020204020204" pitchFamily="34" charset="-122"/>
              <a:ea typeface="微软雅黑" panose="020B0503020204020204" pitchFamily="34" charset="-122"/>
            </a:endParaRPr>
          </a:p>
        </p:txBody>
      </p:sp>
      <p:cxnSp>
        <p:nvCxnSpPr>
          <p:cNvPr id="48" name="直接箭头连接符 47"/>
          <p:cNvCxnSpPr>
            <a:endCxn id="10" idx="1"/>
          </p:cNvCxnSpPr>
          <p:nvPr/>
        </p:nvCxnSpPr>
        <p:spPr>
          <a:xfrm>
            <a:off x="3862705" y="3542030"/>
            <a:ext cx="744855" cy="1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5" idx="1"/>
            <a:endCxn id="8" idx="3"/>
          </p:cNvCxnSpPr>
          <p:nvPr/>
        </p:nvCxnSpPr>
        <p:spPr>
          <a:xfrm flipH="1" flipV="1">
            <a:off x="3891915" y="2967355"/>
            <a:ext cx="715645" cy="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9542145" y="805815"/>
            <a:ext cx="7620" cy="608838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963283" y="760425"/>
            <a:ext cx="802640" cy="275590"/>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用户</a:t>
            </a:r>
            <a:r>
              <a:rPr lang="en-US" altLang="zh-CN" sz="1200" b="1" dirty="0">
                <a:latin typeface="微软雅黑" panose="020B0503020204020204" pitchFamily="34" charset="-122"/>
                <a:ea typeface="微软雅黑" panose="020B0503020204020204" pitchFamily="34" charset="-122"/>
              </a:rPr>
              <a:t>APP</a:t>
            </a:r>
            <a:endParaRPr lang="en-US" altLang="zh-CN" sz="1200" b="1" dirty="0">
              <a:latin typeface="微软雅黑" panose="020B0503020204020204" pitchFamily="34" charset="-122"/>
              <a:ea typeface="微软雅黑" panose="020B0503020204020204" pitchFamily="34" charset="-122"/>
            </a:endParaRPr>
          </a:p>
        </p:txBody>
      </p:sp>
      <p:sp>
        <p:nvSpPr>
          <p:cNvPr id="27" name="矩形: 圆角 11"/>
          <p:cNvSpPr/>
          <p:nvPr/>
        </p:nvSpPr>
        <p:spPr>
          <a:xfrm>
            <a:off x="11212830" y="4509135"/>
            <a:ext cx="92202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注册账号</a:t>
            </a:r>
            <a:endParaRPr lang="zh-CN" altLang="en-US" sz="1200" dirty="0">
              <a:latin typeface="微软雅黑" panose="020B0503020204020204" pitchFamily="34" charset="-122"/>
              <a:ea typeface="微软雅黑" panose="020B0503020204020204" pitchFamily="34" charset="-122"/>
            </a:endParaRPr>
          </a:p>
        </p:txBody>
      </p:sp>
      <p:cxnSp>
        <p:nvCxnSpPr>
          <p:cNvPr id="33" name="直接箭头连接符 32"/>
          <p:cNvCxnSpPr>
            <a:stCxn id="12" idx="3"/>
            <a:endCxn id="27" idx="1"/>
          </p:cNvCxnSpPr>
          <p:nvPr/>
        </p:nvCxnSpPr>
        <p:spPr>
          <a:xfrm>
            <a:off x="5960745" y="4695825"/>
            <a:ext cx="52520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圆角 10"/>
          <p:cNvSpPr/>
          <p:nvPr/>
        </p:nvSpPr>
        <p:spPr>
          <a:xfrm>
            <a:off x="11199495" y="5074920"/>
            <a:ext cx="9328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激活车辆</a:t>
            </a:r>
            <a:endParaRPr lang="zh-CN" altLang="en-US" sz="1200" dirty="0">
              <a:latin typeface="微软雅黑" panose="020B0503020204020204" pitchFamily="34" charset="-122"/>
              <a:ea typeface="微软雅黑" panose="020B0503020204020204" pitchFamily="34" charset="-122"/>
            </a:endParaRPr>
          </a:p>
        </p:txBody>
      </p:sp>
      <p:cxnSp>
        <p:nvCxnSpPr>
          <p:cNvPr id="56" name="直接箭头连接符 55"/>
          <p:cNvCxnSpPr>
            <a:endCxn id="50" idx="0"/>
          </p:cNvCxnSpPr>
          <p:nvPr/>
        </p:nvCxnSpPr>
        <p:spPr>
          <a:xfrm>
            <a:off x="11666220" y="4863465"/>
            <a:ext cx="0" cy="21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圆角 43"/>
          <p:cNvSpPr/>
          <p:nvPr/>
        </p:nvSpPr>
        <p:spPr>
          <a:xfrm>
            <a:off x="8049260" y="5074920"/>
            <a:ext cx="12757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更新证书通知</a:t>
            </a:r>
            <a:endParaRPr lang="zh-CN" altLang="en-US" sz="1200" dirty="0">
              <a:latin typeface="微软雅黑" panose="020B0503020204020204" pitchFamily="34" charset="-122"/>
              <a:ea typeface="微软雅黑" panose="020B0503020204020204" pitchFamily="34" charset="-122"/>
            </a:endParaRPr>
          </a:p>
        </p:txBody>
      </p:sp>
      <p:sp>
        <p:nvSpPr>
          <p:cNvPr id="59" name="矩形: 圆角 43"/>
          <p:cNvSpPr/>
          <p:nvPr/>
        </p:nvSpPr>
        <p:spPr>
          <a:xfrm>
            <a:off x="9907270" y="5647690"/>
            <a:ext cx="86042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证书颁发</a:t>
            </a:r>
            <a:endParaRPr lang="zh-CN" altLang="en-US" sz="1200" dirty="0">
              <a:latin typeface="微软雅黑" panose="020B0503020204020204" pitchFamily="34" charset="-122"/>
              <a:ea typeface="微软雅黑" panose="020B0503020204020204" pitchFamily="34" charset="-122"/>
            </a:endParaRPr>
          </a:p>
        </p:txBody>
      </p:sp>
      <p:sp>
        <p:nvSpPr>
          <p:cNvPr id="60" name="矩形: 圆角 43"/>
          <p:cNvSpPr/>
          <p:nvPr/>
        </p:nvSpPr>
        <p:spPr>
          <a:xfrm>
            <a:off x="6304280" y="5647055"/>
            <a:ext cx="121920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申请用户证书</a:t>
            </a:r>
            <a:endParaRPr lang="zh-CN" altLang="en-US" sz="1200" dirty="0">
              <a:latin typeface="微软雅黑" panose="020B0503020204020204" pitchFamily="34" charset="-122"/>
              <a:ea typeface="微软雅黑" panose="020B0503020204020204" pitchFamily="34" charset="-122"/>
            </a:endParaRPr>
          </a:p>
        </p:txBody>
      </p:sp>
      <p:cxnSp>
        <p:nvCxnSpPr>
          <p:cNvPr id="61" name="直接箭头连接符 60"/>
          <p:cNvCxnSpPr>
            <a:stCxn id="50" idx="1"/>
            <a:endCxn id="58" idx="3"/>
          </p:cNvCxnSpPr>
          <p:nvPr/>
        </p:nvCxnSpPr>
        <p:spPr>
          <a:xfrm flipH="1">
            <a:off x="9324975" y="5261610"/>
            <a:ext cx="1874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6833235" y="5447030"/>
            <a:ext cx="8890" cy="179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60" idx="3"/>
            <a:endCxn id="59" idx="1"/>
          </p:cNvCxnSpPr>
          <p:nvPr/>
        </p:nvCxnSpPr>
        <p:spPr>
          <a:xfrm>
            <a:off x="7523480" y="5833745"/>
            <a:ext cx="2383790" cy="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944860" y="760730"/>
            <a:ext cx="7620" cy="6088380"/>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456665" y="791293"/>
            <a:ext cx="608965" cy="275590"/>
          </a:xfrm>
          <a:prstGeom prst="rect">
            <a:avLst/>
          </a:prstGeom>
          <a:noFill/>
        </p:spPr>
        <p:txBody>
          <a:bodyPr wrap="none" rtlCol="0">
            <a:spAutoFit/>
          </a:bodyPr>
          <a:p>
            <a:r>
              <a:rPr lang="en-US" sz="1200" b="1" dirty="0">
                <a:latin typeface="微软雅黑" panose="020B0503020204020204" pitchFamily="34" charset="-122"/>
                <a:ea typeface="微软雅黑" panose="020B0503020204020204" pitchFamily="34" charset="-122"/>
              </a:rPr>
              <a:t>TBOX</a:t>
            </a:r>
            <a:endParaRPr lang="en-US" sz="1200" b="1" dirty="0">
              <a:latin typeface="微软雅黑" panose="020B0503020204020204" pitchFamily="34" charset="-122"/>
              <a:ea typeface="微软雅黑" panose="020B0503020204020204" pitchFamily="34" charset="-122"/>
            </a:endParaRPr>
          </a:p>
        </p:txBody>
      </p:sp>
      <p:sp>
        <p:nvSpPr>
          <p:cNvPr id="69" name="矩形: 圆角 43"/>
          <p:cNvSpPr/>
          <p:nvPr/>
        </p:nvSpPr>
        <p:spPr>
          <a:xfrm>
            <a:off x="6304280" y="5075555"/>
            <a:ext cx="121920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生成公私钥对</a:t>
            </a:r>
            <a:endParaRPr lang="zh-CN" altLang="en-US" sz="1200"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flipH="1">
            <a:off x="7536180" y="5274310"/>
            <a:ext cx="494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43"/>
          <p:cNvSpPr/>
          <p:nvPr/>
        </p:nvSpPr>
        <p:spPr>
          <a:xfrm>
            <a:off x="8030845" y="5647690"/>
            <a:ext cx="121920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申请用户证书</a:t>
            </a:r>
            <a:endParaRPr lang="zh-CN" altLang="en-US" sz="1200" dirty="0">
              <a:latin typeface="微软雅黑" panose="020B0503020204020204" pitchFamily="34" charset="-122"/>
              <a:ea typeface="微软雅黑" panose="020B0503020204020204" pitchFamily="34" charset="-122"/>
            </a:endParaRPr>
          </a:p>
        </p:txBody>
      </p:sp>
      <p:cxnSp>
        <p:nvCxnSpPr>
          <p:cNvPr id="73" name="连接符: 肘形 54"/>
          <p:cNvCxnSpPr/>
          <p:nvPr/>
        </p:nvCxnSpPr>
        <p:spPr>
          <a:xfrm rot="10800000" flipV="1">
            <a:off x="8953500" y="6009005"/>
            <a:ext cx="1661160" cy="3810"/>
          </a:xfrm>
          <a:prstGeom prst="bentConnector4">
            <a:avLst>
              <a:gd name="adj1" fmla="val -458"/>
              <a:gd name="adj2" fmla="val 63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连接符: 肘形 54"/>
          <p:cNvCxnSpPr/>
          <p:nvPr/>
        </p:nvCxnSpPr>
        <p:spPr>
          <a:xfrm rot="10800000" flipV="1">
            <a:off x="6842125" y="6005195"/>
            <a:ext cx="1661160" cy="3810"/>
          </a:xfrm>
          <a:prstGeom prst="bentConnector4">
            <a:avLst>
              <a:gd name="adj1" fmla="val -420"/>
              <a:gd name="adj2" fmla="val 63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矩形: 圆角 43"/>
          <p:cNvSpPr/>
          <p:nvPr/>
        </p:nvSpPr>
        <p:spPr>
          <a:xfrm>
            <a:off x="536575" y="6311265"/>
            <a:ext cx="121920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证书更新</a:t>
            </a:r>
            <a:endParaRPr lang="zh-CN" altLang="en-US" sz="1200" dirty="0">
              <a:latin typeface="微软雅黑" panose="020B0503020204020204" pitchFamily="34" charset="-122"/>
              <a:ea typeface="微软雅黑" panose="020B0503020204020204" pitchFamily="34" charset="-122"/>
            </a:endParaRPr>
          </a:p>
        </p:txBody>
      </p:sp>
      <p:cxnSp>
        <p:nvCxnSpPr>
          <p:cNvPr id="76" name="直接箭头连接符 75"/>
          <p:cNvCxnSpPr>
            <a:stCxn id="78" idx="1"/>
          </p:cNvCxnSpPr>
          <p:nvPr/>
        </p:nvCxnSpPr>
        <p:spPr>
          <a:xfrm flipH="1" flipV="1">
            <a:off x="1764030" y="6487160"/>
            <a:ext cx="4566920" cy="10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圆角 43"/>
          <p:cNvSpPr/>
          <p:nvPr/>
        </p:nvSpPr>
        <p:spPr>
          <a:xfrm>
            <a:off x="6330950" y="6311265"/>
            <a:ext cx="119253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证书更新</a:t>
            </a:r>
            <a:endParaRPr lang="zh-CN" altLang="en-US" sz="1200" dirty="0">
              <a:latin typeface="微软雅黑" panose="020B0503020204020204" pitchFamily="34" charset="-122"/>
              <a:ea typeface="微软雅黑" panose="020B0503020204020204" pitchFamily="34" charset="-122"/>
            </a:endParaRPr>
          </a:p>
        </p:txBody>
      </p:sp>
      <p:cxnSp>
        <p:nvCxnSpPr>
          <p:cNvPr id="79" name="直接箭头连接符 78"/>
          <p:cNvCxnSpPr/>
          <p:nvPr/>
        </p:nvCxnSpPr>
        <p:spPr>
          <a:xfrm>
            <a:off x="6624955" y="6020435"/>
            <a:ext cx="10795" cy="288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4"/>
          <p:cNvSpPr/>
          <p:nvPr/>
        </p:nvSpPr>
        <p:spPr>
          <a:xfrm>
            <a:off x="346710" y="4505325"/>
            <a:ext cx="147066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出厂证书罐装</a:t>
            </a:r>
            <a:endParaRPr lang="zh-CN" altLang="en-US" sz="1200" dirty="0">
              <a:latin typeface="微软雅黑" panose="020B0503020204020204" pitchFamily="34" charset="-122"/>
              <a:ea typeface="微软雅黑" panose="020B0503020204020204" pitchFamily="34" charset="-122"/>
            </a:endParaRPr>
          </a:p>
        </p:txBody>
      </p:sp>
      <p:cxnSp>
        <p:nvCxnSpPr>
          <p:cNvPr id="81" name="直接箭头连接符 80"/>
          <p:cNvCxnSpPr>
            <a:stCxn id="12" idx="1"/>
            <a:endCxn id="80" idx="3"/>
          </p:cNvCxnSpPr>
          <p:nvPr/>
        </p:nvCxnSpPr>
        <p:spPr>
          <a:xfrm flipH="1" flipV="1">
            <a:off x="1817370" y="4684395"/>
            <a:ext cx="2790190" cy="11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24765" y="2714625"/>
            <a:ext cx="1943735" cy="1599565"/>
          </a:xfrm>
          <a:prstGeom prst="rect">
            <a:avLst/>
          </a:prstGeom>
          <a:solidFill>
            <a:srgbClr val="E39F7E"/>
          </a:solidFill>
        </p:spPr>
        <p:txBody>
          <a:bodyPr wrap="square" rtlCol="0">
            <a:spAutoFit/>
          </a:bodyPr>
          <a:p>
            <a:r>
              <a:rPr lang="zh-CN" altLang="en-US" sz="1400"/>
              <a:t>建议所有需要罐装证书的</a:t>
            </a:r>
            <a:r>
              <a:rPr lang="en-US" altLang="zh-CN" sz="1400"/>
              <a:t>ECU ID </a:t>
            </a:r>
            <a:r>
              <a:rPr lang="zh-CN" altLang="en-US" sz="1400"/>
              <a:t>都采用零部件序列号</a:t>
            </a:r>
            <a:endParaRPr lang="zh-CN" altLang="en-US" sz="1400"/>
          </a:p>
          <a:p>
            <a:r>
              <a:rPr lang="en-US" altLang="zh-CN" sz="1400"/>
              <a:t>(</a:t>
            </a:r>
            <a:r>
              <a:rPr lang="zh-CN" altLang="en-US" sz="1400"/>
              <a:t>主机厂要求规则</a:t>
            </a:r>
            <a:endParaRPr lang="zh-CN" altLang="en-US" sz="1400"/>
          </a:p>
          <a:p>
            <a:r>
              <a:rPr lang="en-US" altLang="zh-CN" sz="1400"/>
              <a:t>eg </a:t>
            </a:r>
            <a:r>
              <a:rPr lang="zh-CN" altLang="en-US" sz="1400"/>
              <a:t>前三位 </a:t>
            </a:r>
            <a:r>
              <a:rPr lang="en-US" altLang="zh-CN" sz="1400"/>
              <a:t>ECU </a:t>
            </a:r>
            <a:r>
              <a:rPr lang="zh-CN" altLang="en-US" sz="1400"/>
              <a:t>编号  接着三位 供应商 接着 地点 生产序列号</a:t>
            </a:r>
            <a:r>
              <a:rPr lang="en-US" altLang="zh-CN" sz="1400"/>
              <a:t>)</a:t>
            </a:r>
            <a:endParaRPr lang="en-US" altLang="zh-C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证书罐装流程</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sp>
        <p:nvSpPr>
          <p:cNvPr id="5" name="矩形: 圆角 4"/>
          <p:cNvSpPr/>
          <p:nvPr/>
        </p:nvSpPr>
        <p:spPr>
          <a:xfrm>
            <a:off x="2672080" y="2132330"/>
            <a:ext cx="158369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上传样件</a:t>
            </a:r>
            <a:r>
              <a:rPr lang="zh-CN" altLang="en-US" sz="1200" b="1" dirty="0">
                <a:solidFill>
                  <a:srgbClr val="FF0000"/>
                </a:solidFill>
                <a:latin typeface="微软雅黑" panose="020B0503020204020204" pitchFamily="34" charset="-122"/>
                <a:ea typeface="微软雅黑" panose="020B0503020204020204" pitchFamily="34" charset="-122"/>
              </a:rPr>
              <a:t>类型及</a:t>
            </a:r>
            <a:r>
              <a:rPr lang="en-US" altLang="zh-CN" sz="1200" b="1" dirty="0">
                <a:solidFill>
                  <a:srgbClr val="FF0000"/>
                </a:solidFill>
                <a:latin typeface="微软雅黑" panose="020B0503020204020204" pitchFamily="34" charset="-122"/>
                <a:ea typeface="微软雅黑" panose="020B0503020204020204" pitchFamily="34" charset="-122"/>
              </a:rPr>
              <a:t>ID</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2672080" y="2700020"/>
            <a:ext cx="158369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提交批量申请</a:t>
            </a:r>
            <a:r>
              <a:rPr lang="en-US" altLang="zh-CN" sz="1200" dirty="0">
                <a:latin typeface="微软雅黑" panose="020B0503020204020204" pitchFamily="34" charset="-122"/>
                <a:ea typeface="微软雅黑" panose="020B0503020204020204" pitchFamily="34" charset="-122"/>
              </a:rPr>
              <a:t>ECU ID</a:t>
            </a:r>
            <a:endParaRPr lang="en-US" altLang="zh-CN" sz="1200" dirty="0">
              <a:latin typeface="微软雅黑" panose="020B0503020204020204" pitchFamily="34" charset="-122"/>
              <a:ea typeface="微软雅黑" panose="020B0503020204020204" pitchFamily="34" charset="-122"/>
            </a:endParaRPr>
          </a:p>
        </p:txBody>
      </p:sp>
      <p:sp>
        <p:nvSpPr>
          <p:cNvPr id="8" name="矩形: 圆角 7"/>
          <p:cNvSpPr/>
          <p:nvPr/>
        </p:nvSpPr>
        <p:spPr>
          <a:xfrm>
            <a:off x="2672080" y="3302000"/>
            <a:ext cx="158369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获得证书设备清单</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5000625" y="3856355"/>
            <a:ext cx="17710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读取设备</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11" name="矩形: 圆角 10"/>
          <p:cNvSpPr/>
          <p:nvPr/>
        </p:nvSpPr>
        <p:spPr>
          <a:xfrm>
            <a:off x="5000625" y="4440555"/>
            <a:ext cx="17710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根据设备</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获取证书</a:t>
            </a:r>
            <a:endParaRPr lang="zh-CN" altLang="en-US" sz="1200" dirty="0">
              <a:latin typeface="微软雅黑" panose="020B0503020204020204" pitchFamily="34" charset="-122"/>
              <a:ea typeface="微软雅黑" panose="020B0503020204020204" pitchFamily="34" charset="-122"/>
            </a:endParaRPr>
          </a:p>
        </p:txBody>
      </p:sp>
      <p:sp>
        <p:nvSpPr>
          <p:cNvPr id="12" name="矩形: 圆角 11"/>
          <p:cNvSpPr/>
          <p:nvPr/>
        </p:nvSpPr>
        <p:spPr>
          <a:xfrm>
            <a:off x="5000625" y="5031105"/>
            <a:ext cx="17710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写入出厂证书</a:t>
            </a:r>
            <a:endParaRPr lang="zh-CN" altLang="en-US" sz="1200" dirty="0">
              <a:latin typeface="微软雅黑" panose="020B0503020204020204" pitchFamily="34" charset="-122"/>
              <a:ea typeface="微软雅黑" panose="020B0503020204020204" pitchFamily="34" charset="-122"/>
            </a:endParaRPr>
          </a:p>
        </p:txBody>
      </p:sp>
      <p:sp>
        <p:nvSpPr>
          <p:cNvPr id="13" name="矩形: 圆角 12"/>
          <p:cNvSpPr/>
          <p:nvPr/>
        </p:nvSpPr>
        <p:spPr>
          <a:xfrm>
            <a:off x="5000625" y="5615305"/>
            <a:ext cx="17710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测试证书</a:t>
            </a:r>
            <a:endParaRPr lang="zh-CN" altLang="en-US" sz="120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639945" y="1372235"/>
            <a:ext cx="13970" cy="523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194550" y="1372235"/>
            <a:ext cx="24130" cy="518541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7574280" y="2700020"/>
            <a:ext cx="174244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提交证书申请</a:t>
            </a:r>
            <a:endParaRPr lang="zh-CN" altLang="en-US" sz="12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H="1">
            <a:off x="9738995" y="1372235"/>
            <a:ext cx="10795" cy="5140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9550" y="1542415"/>
            <a:ext cx="1104582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8837930" y="2490470"/>
            <a:ext cx="0"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8" idx="0"/>
          </p:cNvCxnSpPr>
          <p:nvPr/>
        </p:nvCxnSpPr>
        <p:spPr>
          <a:xfrm>
            <a:off x="3463925" y="3058160"/>
            <a:ext cx="0" cy="243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2"/>
            <a:endCxn id="9" idx="0"/>
          </p:cNvCxnSpPr>
          <p:nvPr/>
        </p:nvCxnSpPr>
        <p:spPr>
          <a:xfrm>
            <a:off x="3463925" y="3660140"/>
            <a:ext cx="0" cy="224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256077" y="2875563"/>
            <a:ext cx="331851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p:cNvCxnSpPr>
            <a:stCxn id="57" idx="2"/>
            <a:endCxn id="45" idx="3"/>
          </p:cNvCxnSpPr>
          <p:nvPr/>
        </p:nvCxnSpPr>
        <p:spPr>
          <a:xfrm rot="5400000">
            <a:off x="7114223" y="2730183"/>
            <a:ext cx="424180" cy="110934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2"/>
            <a:endCxn id="11" idx="0"/>
          </p:cNvCxnSpPr>
          <p:nvPr/>
        </p:nvCxnSpPr>
        <p:spPr>
          <a:xfrm>
            <a:off x="5886450" y="4229100"/>
            <a:ext cx="0" cy="21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2"/>
            <a:endCxn id="12" idx="0"/>
          </p:cNvCxnSpPr>
          <p:nvPr/>
        </p:nvCxnSpPr>
        <p:spPr>
          <a:xfrm>
            <a:off x="5886450" y="4813300"/>
            <a:ext cx="0" cy="217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2" idx="2"/>
            <a:endCxn id="13" idx="0"/>
          </p:cNvCxnSpPr>
          <p:nvPr/>
        </p:nvCxnSpPr>
        <p:spPr>
          <a:xfrm>
            <a:off x="5886450" y="5403850"/>
            <a:ext cx="0" cy="21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032928" y="1302592"/>
            <a:ext cx="1107996" cy="276999"/>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工厂工作人员</a:t>
            </a:r>
            <a:endParaRPr lang="zh-CN" altLang="en-US" sz="1200" b="1"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5437308" y="1281026"/>
            <a:ext cx="954107" cy="276999"/>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工厂前置机</a:t>
            </a:r>
            <a:endParaRPr lang="zh-CN" altLang="en-US" sz="1200" b="1"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8055595" y="1310088"/>
            <a:ext cx="782587" cy="276999"/>
          </a:xfrm>
          <a:prstGeom prst="rect">
            <a:avLst/>
          </a:prstGeom>
          <a:noFill/>
        </p:spPr>
        <p:txBody>
          <a:bodyPr wrap="none" rtlCol="0">
            <a:spAutoFit/>
          </a:bodyPr>
          <a:p>
            <a:r>
              <a:rPr lang="en-US" altLang="zh-CN" sz="1200" b="1" dirty="0">
                <a:latin typeface="微软雅黑" panose="020B0503020204020204" pitchFamily="34" charset="-122"/>
                <a:ea typeface="微软雅黑" panose="020B0503020204020204" pitchFamily="34" charset="-122"/>
              </a:rPr>
              <a:t>TSP</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9969508" y="1272870"/>
            <a:ext cx="752129" cy="276999"/>
          </a:xfrm>
          <a:prstGeom prst="rect">
            <a:avLst/>
          </a:prstGeom>
          <a:noFill/>
        </p:spPr>
        <p:txBody>
          <a:bodyPr wrap="none" rtlCol="0">
            <a:spAutoFit/>
          </a:bodyPr>
          <a:p>
            <a:r>
              <a:rPr lang="en-US" altLang="zh-CN" sz="1200" b="1" dirty="0">
                <a:latin typeface="微软雅黑" panose="020B0503020204020204" pitchFamily="34" charset="-122"/>
                <a:ea typeface="微软雅黑" panose="020B0503020204020204" pitchFamily="34" charset="-122"/>
              </a:rPr>
              <a:t>PKI</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4" name="矩形: 圆角 43"/>
          <p:cNvSpPr/>
          <p:nvPr/>
        </p:nvSpPr>
        <p:spPr>
          <a:xfrm>
            <a:off x="9969500" y="2700020"/>
            <a:ext cx="10471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证书颁发</a:t>
            </a:r>
            <a:endParaRPr lang="zh-CN" altLang="en-US" sz="1200" dirty="0">
              <a:latin typeface="微软雅黑" panose="020B0503020204020204" pitchFamily="34" charset="-122"/>
              <a:ea typeface="微软雅黑" panose="020B0503020204020204" pitchFamily="34" charset="-122"/>
            </a:endParaRPr>
          </a:p>
        </p:txBody>
      </p:sp>
      <p:sp>
        <p:nvSpPr>
          <p:cNvPr id="45" name="矩形: 圆角 44"/>
          <p:cNvSpPr/>
          <p:nvPr/>
        </p:nvSpPr>
        <p:spPr>
          <a:xfrm>
            <a:off x="5000625" y="3310255"/>
            <a:ext cx="177101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证书保存</a:t>
            </a:r>
            <a:endParaRPr lang="zh-CN" altLang="en-US" sz="1200" dirty="0">
              <a:latin typeface="微软雅黑" panose="020B0503020204020204" pitchFamily="34" charset="-122"/>
              <a:ea typeface="微软雅黑" panose="020B0503020204020204" pitchFamily="34" charset="-122"/>
            </a:endParaRPr>
          </a:p>
        </p:txBody>
      </p:sp>
      <p:cxnSp>
        <p:nvCxnSpPr>
          <p:cNvPr id="49" name="直接箭头连接符 48"/>
          <p:cNvCxnSpPr>
            <a:stCxn id="45" idx="2"/>
          </p:cNvCxnSpPr>
          <p:nvPr/>
        </p:nvCxnSpPr>
        <p:spPr>
          <a:xfrm>
            <a:off x="5886450" y="3683000"/>
            <a:ext cx="0" cy="173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3"/>
            <a:endCxn id="44" idx="1"/>
          </p:cNvCxnSpPr>
          <p:nvPr/>
        </p:nvCxnSpPr>
        <p:spPr>
          <a:xfrm>
            <a:off x="9316723" y="2886993"/>
            <a:ext cx="6527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44" idx="2"/>
            <a:endCxn id="66" idx="2"/>
          </p:cNvCxnSpPr>
          <p:nvPr/>
        </p:nvCxnSpPr>
        <p:spPr>
          <a:xfrm rot="5400000">
            <a:off x="9791065" y="2370455"/>
            <a:ext cx="3175" cy="1404620"/>
          </a:xfrm>
          <a:prstGeom prst="bentConnector3">
            <a:avLst>
              <a:gd name="adj1" fmla="val 75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矩形: 圆角 56"/>
          <p:cNvSpPr/>
          <p:nvPr/>
        </p:nvSpPr>
        <p:spPr>
          <a:xfrm>
            <a:off x="7706294" y="2982040"/>
            <a:ext cx="349093" cy="90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矩形: 圆角 65"/>
          <p:cNvSpPr/>
          <p:nvPr/>
        </p:nvSpPr>
        <p:spPr>
          <a:xfrm>
            <a:off x="8934425" y="2982040"/>
            <a:ext cx="308393" cy="90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2404110" y="1372235"/>
            <a:ext cx="635" cy="5320665"/>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圆角 4"/>
          <p:cNvSpPr/>
          <p:nvPr/>
        </p:nvSpPr>
        <p:spPr>
          <a:xfrm>
            <a:off x="513080" y="1586865"/>
            <a:ext cx="158369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ECU ID </a:t>
            </a:r>
            <a:r>
              <a:rPr lang="zh-CN" altLang="en-US" sz="1200" dirty="0">
                <a:latin typeface="微软雅黑" panose="020B0503020204020204" pitchFamily="34" charset="-122"/>
                <a:ea typeface="微软雅黑" panose="020B0503020204020204" pitchFamily="34" charset="-122"/>
              </a:rPr>
              <a:t>写入</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获取</a:t>
            </a:r>
            <a:endParaRPr lang="zh-CN" altLang="en-US" sz="12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756453" y="1274652"/>
            <a:ext cx="1097280" cy="275590"/>
          </a:xfrm>
          <a:prstGeom prst="rect">
            <a:avLst/>
          </a:prstGeom>
          <a:noFill/>
        </p:spPr>
        <p:txBody>
          <a:bodyPr wrap="none" rtlCol="0">
            <a:spAutoFit/>
          </a:bodyPr>
          <a:p>
            <a:r>
              <a:rPr lang="zh-CN" altLang="en-US" sz="1200" b="1" dirty="0">
                <a:latin typeface="微软雅黑" panose="020B0503020204020204" pitchFamily="34" charset="-122"/>
                <a:ea typeface="微软雅黑" panose="020B0503020204020204" pitchFamily="34" charset="-122"/>
              </a:rPr>
              <a:t>零部件供应商</a:t>
            </a:r>
            <a:endParaRPr lang="zh-CN" altLang="en-US" sz="1200" b="1" dirty="0">
              <a:latin typeface="微软雅黑" panose="020B0503020204020204" pitchFamily="34" charset="-122"/>
              <a:ea typeface="微软雅黑" panose="020B0503020204020204" pitchFamily="34" charset="-122"/>
            </a:endParaRPr>
          </a:p>
        </p:txBody>
      </p:sp>
      <p:sp>
        <p:nvSpPr>
          <p:cNvPr id="21" name="矩形: 圆角 4"/>
          <p:cNvSpPr/>
          <p:nvPr/>
        </p:nvSpPr>
        <p:spPr>
          <a:xfrm>
            <a:off x="513080" y="2139950"/>
            <a:ext cx="147066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ECU ID </a:t>
            </a:r>
            <a:r>
              <a:rPr lang="zh-CN" altLang="en-US" sz="1200" dirty="0">
                <a:latin typeface="微软雅黑" panose="020B0503020204020204" pitchFamily="34" charset="-122"/>
                <a:ea typeface="微软雅黑" panose="020B0503020204020204" pitchFamily="34" charset="-122"/>
              </a:rPr>
              <a:t>清单提交</a:t>
            </a:r>
            <a:endParaRPr lang="zh-CN" altLang="en-US" sz="1200" dirty="0">
              <a:latin typeface="微软雅黑" panose="020B0503020204020204" pitchFamily="34" charset="-122"/>
              <a:ea typeface="微软雅黑" panose="020B0503020204020204" pitchFamily="34" charset="-122"/>
            </a:endParaRPr>
          </a:p>
        </p:txBody>
      </p:sp>
      <p:sp>
        <p:nvSpPr>
          <p:cNvPr id="23" name="矩形: 圆角 16"/>
          <p:cNvSpPr/>
          <p:nvPr/>
        </p:nvSpPr>
        <p:spPr>
          <a:xfrm>
            <a:off x="7500620" y="2125345"/>
            <a:ext cx="189039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保存</a:t>
            </a:r>
            <a:r>
              <a:rPr lang="en-US" altLang="zh-CN" sz="1200" dirty="0">
                <a:latin typeface="微软雅黑" panose="020B0503020204020204" pitchFamily="34" charset="-122"/>
                <a:ea typeface="微软雅黑" panose="020B0503020204020204" pitchFamily="34" charset="-122"/>
              </a:rPr>
              <a:t>ECU</a:t>
            </a:r>
            <a:r>
              <a:rPr lang="zh-CN" altLang="en-US" sz="1200" dirty="0">
                <a:latin typeface="微软雅黑" panose="020B0503020204020204" pitchFamily="34" charset="-122"/>
                <a:ea typeface="微软雅黑" panose="020B0503020204020204" pitchFamily="34" charset="-122"/>
              </a:rPr>
              <a:t>类型编号及 </a:t>
            </a:r>
            <a:r>
              <a:rPr lang="en-US" altLang="zh-CN" sz="1200" dirty="0">
                <a:latin typeface="微软雅黑" panose="020B0503020204020204" pitchFamily="34" charset="-122"/>
                <a:ea typeface="微软雅黑" panose="020B0503020204020204" pitchFamily="34" charset="-122"/>
              </a:rPr>
              <a:t> ID</a:t>
            </a:r>
            <a:endParaRPr lang="en-US" altLang="zh-CN" sz="1200" dirty="0">
              <a:latin typeface="微软雅黑" panose="020B0503020204020204" pitchFamily="34" charset="-122"/>
              <a:ea typeface="微软雅黑" panose="020B0503020204020204" pitchFamily="34" charset="-122"/>
            </a:endParaRPr>
          </a:p>
        </p:txBody>
      </p:sp>
      <p:cxnSp>
        <p:nvCxnSpPr>
          <p:cNvPr id="25" name="直接箭头连接符 24"/>
          <p:cNvCxnSpPr/>
          <p:nvPr/>
        </p:nvCxnSpPr>
        <p:spPr>
          <a:xfrm flipV="1">
            <a:off x="8178165" y="2520950"/>
            <a:ext cx="0" cy="148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304925" y="1915795"/>
            <a:ext cx="0"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096770" y="2311400"/>
            <a:ext cx="575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3" idx="1"/>
          </p:cNvCxnSpPr>
          <p:nvPr/>
        </p:nvCxnSpPr>
        <p:spPr>
          <a:xfrm>
            <a:off x="4255770" y="2311400"/>
            <a:ext cx="3244850" cy="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1465" y="5955665"/>
            <a:ext cx="1805305" cy="737235"/>
          </a:xfrm>
          <a:prstGeom prst="rect">
            <a:avLst/>
          </a:prstGeom>
          <a:solidFill>
            <a:srgbClr val="E39F7E"/>
          </a:solidFill>
        </p:spPr>
        <p:txBody>
          <a:bodyPr wrap="square" rtlCol="0">
            <a:spAutoFit/>
          </a:bodyPr>
          <a:p>
            <a:r>
              <a:rPr lang="zh-CN" altLang="en-US" sz="1400"/>
              <a:t>建议所有需要罐装证书的</a:t>
            </a:r>
            <a:r>
              <a:rPr lang="en-US" altLang="zh-CN" sz="1400"/>
              <a:t>ECU ID </a:t>
            </a:r>
            <a:r>
              <a:rPr lang="zh-CN" altLang="en-US" sz="1400"/>
              <a:t>都采用零部件序列号</a:t>
            </a:r>
            <a:endParaRPr lang="zh-CN" altLang="en-US" sz="1400"/>
          </a:p>
        </p:txBody>
      </p:sp>
      <p:sp>
        <p:nvSpPr>
          <p:cNvPr id="36" name="矩形: 圆角 44"/>
          <p:cNvSpPr/>
          <p:nvPr/>
        </p:nvSpPr>
        <p:spPr>
          <a:xfrm>
            <a:off x="5000625" y="2669540"/>
            <a:ext cx="1496695"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申请出厂</a:t>
            </a:r>
            <a:r>
              <a:rPr lang="zh-CN" altLang="en-US" sz="1200" dirty="0">
                <a:latin typeface="微软雅黑" panose="020B0503020204020204" pitchFamily="34" charset="-122"/>
                <a:ea typeface="微软雅黑" panose="020B0503020204020204" pitchFamily="34" charset="-122"/>
                <a:sym typeface="+mn-ea"/>
              </a:rPr>
              <a:t>证书</a:t>
            </a:r>
            <a:endParaRPr lang="zh-CN" altLang="en-US" sz="12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2096770" y="1809115"/>
            <a:ext cx="587375" cy="860425"/>
          </a:xfrm>
          <a:prstGeom prst="rect">
            <a:avLst/>
          </a:prstGeom>
          <a:noFill/>
        </p:spPr>
        <p:txBody>
          <a:bodyPr wrap="square" rtlCol="0">
            <a:spAutoFit/>
          </a:bodyPr>
          <a:p>
            <a:pPr lvl="0" algn="l"/>
            <a:r>
              <a:rPr lang="en-US" altLang="zh-CN" sz="1000" dirty="0">
                <a:latin typeface="微软雅黑" panose="020B0503020204020204" pitchFamily="34" charset="-122"/>
                <a:ea typeface="微软雅黑" panose="020B0503020204020204" pitchFamily="34" charset="-122"/>
                <a:sym typeface="+mn-ea"/>
              </a:rPr>
              <a:t>1. 入库时提供该批次ECU ID </a:t>
            </a:r>
            <a:endParaRPr lang="en-US" altLang="zh-CN" sz="1000" dirty="0">
              <a:latin typeface="微软雅黑" panose="020B0503020204020204" pitchFamily="34" charset="-122"/>
              <a:ea typeface="微软雅黑" panose="020B0503020204020204" pitchFamily="34" charset="-122"/>
              <a:sym typeface="+mn-ea"/>
            </a:endParaRPr>
          </a:p>
        </p:txBody>
      </p:sp>
      <p:sp>
        <p:nvSpPr>
          <p:cNvPr id="38" name="文本框 37"/>
          <p:cNvSpPr txBox="1"/>
          <p:nvPr/>
        </p:nvSpPr>
        <p:spPr>
          <a:xfrm>
            <a:off x="4639913" y="2066043"/>
            <a:ext cx="154559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2. ECU ID </a:t>
            </a:r>
            <a:r>
              <a:rPr lang="zh-CN" altLang="en-US" sz="1000" dirty="0">
                <a:latin typeface="微软雅黑" panose="020B0503020204020204" pitchFamily="34" charset="-122"/>
                <a:ea typeface="微软雅黑" panose="020B0503020204020204" pitchFamily="34" charset="-122"/>
              </a:rPr>
              <a:t>批量导入系统</a:t>
            </a:r>
            <a:endParaRPr lang="zh-CN" altLang="en-US" sz="1000" dirty="0">
              <a:latin typeface="微软雅黑" panose="020B0503020204020204" pitchFamily="34" charset="-122"/>
              <a:ea typeface="微软雅黑" panose="020B0503020204020204" pitchFamily="34" charset="-122"/>
            </a:endParaRPr>
          </a:p>
        </p:txBody>
      </p:sp>
      <p:sp>
        <p:nvSpPr>
          <p:cNvPr id="47" name="矩形: 圆角 9"/>
          <p:cNvSpPr/>
          <p:nvPr/>
        </p:nvSpPr>
        <p:spPr>
          <a:xfrm>
            <a:off x="2672080" y="3884295"/>
            <a:ext cx="158369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选择罐装</a:t>
            </a:r>
            <a:r>
              <a:rPr lang="en-US" altLang="zh-CN" sz="1200" dirty="0">
                <a:latin typeface="微软雅黑" panose="020B0503020204020204" pitchFamily="34" charset="-122"/>
                <a:ea typeface="微软雅黑" panose="020B0503020204020204" pitchFamily="34" charset="-122"/>
              </a:rPr>
              <a:t>ECU</a:t>
            </a:r>
            <a:endParaRPr lang="en-US" altLang="zh-CN" sz="1200" dirty="0">
              <a:latin typeface="微软雅黑" panose="020B0503020204020204" pitchFamily="34" charset="-122"/>
              <a:ea typeface="微软雅黑" panose="020B0503020204020204" pitchFamily="34" charset="-122"/>
            </a:endParaRPr>
          </a:p>
        </p:txBody>
      </p:sp>
      <p:cxnSp>
        <p:nvCxnSpPr>
          <p:cNvPr id="48" name="直接箭头连接符 47"/>
          <p:cNvCxnSpPr>
            <a:endCxn id="10" idx="1"/>
          </p:cNvCxnSpPr>
          <p:nvPr/>
        </p:nvCxnSpPr>
        <p:spPr>
          <a:xfrm>
            <a:off x="4255770" y="4041140"/>
            <a:ext cx="744855" cy="1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4"/>
          <p:cNvCxnSpPr/>
          <p:nvPr/>
        </p:nvCxnSpPr>
        <p:spPr>
          <a:xfrm rot="16200000">
            <a:off x="5699125" y="3159125"/>
            <a:ext cx="357505" cy="3175"/>
          </a:xfrm>
          <a:prstGeom prst="bentConnector3">
            <a:avLst>
              <a:gd name="adj1" fmla="val 4991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5" idx="1"/>
          </p:cNvCxnSpPr>
          <p:nvPr/>
        </p:nvCxnSpPr>
        <p:spPr>
          <a:xfrm flipH="1">
            <a:off x="4255770" y="3496945"/>
            <a:ext cx="744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525395" y="5560695"/>
            <a:ext cx="2006600" cy="1168400"/>
          </a:xfrm>
          <a:prstGeom prst="rect">
            <a:avLst/>
          </a:prstGeom>
          <a:solidFill>
            <a:srgbClr val="E39F7E"/>
          </a:solidFill>
        </p:spPr>
        <p:txBody>
          <a:bodyPr wrap="square" rtlCol="0">
            <a:spAutoFit/>
          </a:bodyPr>
          <a:p>
            <a:r>
              <a:rPr lang="zh-CN" altLang="en-US" sz="1400"/>
              <a:t>生产时，线上</a:t>
            </a:r>
            <a:r>
              <a:rPr lang="en-US" altLang="zh-CN" sz="1400"/>
              <a:t>/</a:t>
            </a:r>
            <a:r>
              <a:rPr lang="zh-CN" altLang="en-US" sz="1400"/>
              <a:t>线下整车罐装证书</a:t>
            </a:r>
            <a:endParaRPr lang="zh-CN" altLang="en-US" sz="1400"/>
          </a:p>
          <a:p>
            <a:endParaRPr lang="zh-CN" altLang="en-US" sz="1400"/>
          </a:p>
          <a:p>
            <a:r>
              <a:rPr lang="zh-CN" altLang="en-US" sz="1400"/>
              <a:t>售后，零部件在主机厂罐装证书后发往</a:t>
            </a:r>
            <a:r>
              <a:rPr lang="en-US" altLang="zh-CN" sz="1400"/>
              <a:t>4S</a:t>
            </a:r>
            <a:r>
              <a:rPr lang="zh-CN" altLang="en-US" sz="1400"/>
              <a:t>店</a:t>
            </a:r>
            <a:endParaRPr lang="zh-C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产线罐装证书</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sp>
        <p:nvSpPr>
          <p:cNvPr id="70" name="矩形 69"/>
          <p:cNvSpPr/>
          <p:nvPr/>
        </p:nvSpPr>
        <p:spPr>
          <a:xfrm>
            <a:off x="2467993" y="3543571"/>
            <a:ext cx="2750209" cy="509974"/>
          </a:xfrm>
          <a:prstGeom prst="rect">
            <a:avLst/>
          </a:prstGeom>
          <a:solidFill>
            <a:schemeClr val="accent6">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圆角 20"/>
          <p:cNvSpPr/>
          <p:nvPr/>
        </p:nvSpPr>
        <p:spPr>
          <a:xfrm>
            <a:off x="3141216" y="4428664"/>
            <a:ext cx="1429305" cy="51089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证书烧录工位</a:t>
            </a:r>
            <a:endParaRPr lang="zh-CN" altLang="en-US" sz="1200" dirty="0">
              <a:latin typeface="微软雅黑" panose="020B0503020204020204" pitchFamily="34" charset="-122"/>
              <a:ea typeface="微软雅黑" panose="020B0503020204020204" pitchFamily="34" charset="-122"/>
            </a:endParaRPr>
          </a:p>
        </p:txBody>
      </p:sp>
      <p:sp>
        <p:nvSpPr>
          <p:cNvPr id="7" name="矩形: 圆角 11"/>
          <p:cNvSpPr/>
          <p:nvPr/>
        </p:nvSpPr>
        <p:spPr>
          <a:xfrm>
            <a:off x="3171417" y="1516692"/>
            <a:ext cx="1429305" cy="1847818"/>
          </a:xfrm>
          <a:prstGeom prst="roundRect">
            <a:avLst>
              <a:gd name="adj" fmla="val 843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1200" dirty="0">
                <a:solidFill>
                  <a:schemeClr val="tx1"/>
                </a:solidFill>
                <a:latin typeface="微软雅黑" panose="020B0503020204020204" pitchFamily="34" charset="-122"/>
                <a:ea typeface="微软雅黑" panose="020B0503020204020204" pitchFamily="34" charset="-122"/>
              </a:rPr>
              <a:t>灌装设备</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7739582" y="1111498"/>
            <a:ext cx="1830200" cy="2432073"/>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en-US" altLang="zh-CN" sz="1200" dirty="0">
                <a:solidFill>
                  <a:schemeClr val="tx1"/>
                </a:solidFill>
                <a:latin typeface="微软雅黑" panose="020B0503020204020204" pitchFamily="34" charset="-122"/>
                <a:ea typeface="微软雅黑" panose="020B0503020204020204" pitchFamily="34" charset="-122"/>
              </a:rPr>
              <a:t>TSP</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矩形: 圆角 22"/>
          <p:cNvSpPr/>
          <p:nvPr/>
        </p:nvSpPr>
        <p:spPr>
          <a:xfrm>
            <a:off x="7848381" y="1607253"/>
            <a:ext cx="298882" cy="9022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内部网关</a:t>
            </a:r>
            <a:endParaRPr lang="zh-CN" altLang="en-US" sz="1000" dirty="0">
              <a:latin typeface="微软雅黑" panose="020B0503020204020204" pitchFamily="34" charset="-122"/>
              <a:ea typeface="微软雅黑" panose="020B0503020204020204" pitchFamily="34" charset="-122"/>
            </a:endParaRPr>
          </a:p>
        </p:txBody>
      </p:sp>
      <p:cxnSp>
        <p:nvCxnSpPr>
          <p:cNvPr id="14" name="连接符: 肘形 24"/>
          <p:cNvCxnSpPr>
            <a:stCxn id="15" idx="3"/>
            <a:endCxn id="9" idx="1"/>
          </p:cNvCxnSpPr>
          <p:nvPr/>
        </p:nvCxnSpPr>
        <p:spPr>
          <a:xfrm flipV="1">
            <a:off x="4378926" y="2058377"/>
            <a:ext cx="3469455" cy="45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375604" y="1843037"/>
            <a:ext cx="108712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3. </a:t>
            </a:r>
            <a:r>
              <a:rPr lang="zh-CN" altLang="en-US" sz="1000" dirty="0">
                <a:latin typeface="微软雅黑" panose="020B0503020204020204" pitchFamily="34" charset="-122"/>
                <a:ea typeface="微软雅黑" panose="020B0503020204020204" pitchFamily="34" charset="-122"/>
              </a:rPr>
              <a:t>批量证书申请</a:t>
            </a:r>
            <a:endParaRPr lang="zh-CN" altLang="en-US" sz="1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825198" y="3754508"/>
            <a:ext cx="168275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CC2. </a:t>
            </a:r>
            <a:r>
              <a:rPr lang="zh-CN" altLang="en-US" sz="1000" dirty="0">
                <a:latin typeface="微软雅黑" panose="020B0503020204020204" pitchFamily="34" charset="-122"/>
                <a:ea typeface="微软雅黑" panose="020B0503020204020204" pitchFamily="34" charset="-122"/>
              </a:rPr>
              <a:t>设备</a:t>
            </a:r>
            <a:r>
              <a:rPr lang="en-US" altLang="zh-CN" sz="1000" dirty="0">
                <a:latin typeface="微软雅黑" panose="020B0503020204020204" pitchFamily="34" charset="-122"/>
                <a:ea typeface="微软雅黑" panose="020B0503020204020204" pitchFamily="34" charset="-122"/>
              </a:rPr>
              <a:t>ID </a:t>
            </a:r>
            <a:r>
              <a:rPr lang="zh-CN" altLang="en-US" sz="1000" dirty="0">
                <a:latin typeface="微软雅黑" panose="020B0503020204020204" pitchFamily="34" charset="-122"/>
                <a:ea typeface="微软雅黑" panose="020B0503020204020204" pitchFamily="34" charset="-122"/>
              </a:rPr>
              <a:t>批量导入系统</a:t>
            </a:r>
            <a:endParaRPr lang="zh-CN" altLang="en-US" sz="1000" dirty="0">
              <a:latin typeface="微软雅黑" panose="020B0503020204020204" pitchFamily="34" charset="-122"/>
              <a:ea typeface="微软雅黑" panose="020B0503020204020204" pitchFamily="34" charset="-122"/>
            </a:endParaRPr>
          </a:p>
        </p:txBody>
      </p:sp>
      <p:sp>
        <p:nvSpPr>
          <p:cNvPr id="15" name="矩形: 圆角 38"/>
          <p:cNvSpPr/>
          <p:nvPr/>
        </p:nvSpPr>
        <p:spPr>
          <a:xfrm>
            <a:off x="3332811" y="1940197"/>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证书管理</a:t>
            </a:r>
            <a:endParaRPr lang="zh-CN" altLang="en-US" sz="1000" dirty="0">
              <a:latin typeface="微软雅黑" panose="020B0503020204020204" pitchFamily="34" charset="-122"/>
              <a:ea typeface="微软雅黑" panose="020B0503020204020204" pitchFamily="34" charset="-122"/>
            </a:endParaRPr>
          </a:p>
        </p:txBody>
      </p:sp>
      <p:sp>
        <p:nvSpPr>
          <p:cNvPr id="16" name="流程图: 磁盘 15"/>
          <p:cNvSpPr/>
          <p:nvPr/>
        </p:nvSpPr>
        <p:spPr>
          <a:xfrm>
            <a:off x="3380361" y="2334747"/>
            <a:ext cx="951014" cy="290081"/>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证书存储</a:t>
            </a:r>
            <a:endParaRPr lang="zh-CN" altLang="en-US" sz="1000" dirty="0">
              <a:latin typeface="微软雅黑" panose="020B0503020204020204" pitchFamily="34" charset="-122"/>
              <a:ea typeface="微软雅黑" panose="020B0503020204020204" pitchFamily="34" charset="-122"/>
            </a:endParaRPr>
          </a:p>
        </p:txBody>
      </p:sp>
      <p:cxnSp>
        <p:nvCxnSpPr>
          <p:cNvPr id="17" name="直接箭头连接符 16"/>
          <p:cNvCxnSpPr>
            <a:stCxn id="15" idx="2"/>
            <a:endCxn id="16" idx="1"/>
          </p:cNvCxnSpPr>
          <p:nvPr/>
        </p:nvCxnSpPr>
        <p:spPr>
          <a:xfrm flipH="1">
            <a:off x="3855868" y="2185653"/>
            <a:ext cx="1" cy="149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p:cNvSpPr/>
          <p:nvPr/>
        </p:nvSpPr>
        <p:spPr>
          <a:xfrm>
            <a:off x="3326158" y="2913962"/>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证书烧录管理</a:t>
            </a:r>
            <a:endParaRPr lang="zh-CN" altLang="en-US" sz="1000" dirty="0">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a:off x="3465251" y="3159418"/>
            <a:ext cx="0" cy="12689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81174" y="3444230"/>
            <a:ext cx="690880" cy="245110"/>
          </a:xfrm>
          <a:prstGeom prst="rect">
            <a:avLst/>
          </a:prstGeom>
          <a:noFill/>
        </p:spPr>
        <p:txBody>
          <a:bodyPr wrap="none" rtlCol="0">
            <a:spAutoFit/>
          </a:bodyPr>
          <a:p>
            <a:r>
              <a:rPr lang="zh-CN" altLang="en-US" sz="1000" b="1" dirty="0">
                <a:latin typeface="微软雅黑" panose="020B0503020204020204" pitchFamily="34" charset="-122"/>
                <a:ea typeface="微软雅黑" panose="020B0503020204020204" pitchFamily="34" charset="-122"/>
              </a:rPr>
              <a:t>诊断协议</a:t>
            </a:r>
            <a:endParaRPr lang="zh-CN" altLang="en-US" sz="10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701428" y="3689287"/>
            <a:ext cx="107442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4.1ECU ID </a:t>
            </a:r>
            <a:r>
              <a:rPr lang="zh-CN" altLang="en-US" sz="1000" dirty="0">
                <a:latin typeface="微软雅黑" panose="020B0503020204020204" pitchFamily="34" charset="-122"/>
                <a:ea typeface="微软雅黑" panose="020B0503020204020204" pitchFamily="34" charset="-122"/>
              </a:rPr>
              <a:t>识别</a:t>
            </a:r>
            <a:endParaRPr lang="zh-CN" altLang="en-US" sz="1000" dirty="0">
              <a:latin typeface="微软雅黑" panose="020B0503020204020204" pitchFamily="34" charset="-122"/>
              <a:ea typeface="微软雅黑" panose="020B0503020204020204" pitchFamily="34" charset="-122"/>
            </a:endParaRPr>
          </a:p>
        </p:txBody>
      </p:sp>
      <p:cxnSp>
        <p:nvCxnSpPr>
          <p:cNvPr id="63" name="直接箭头连接符 62"/>
          <p:cNvCxnSpPr>
            <a:stCxn id="56" idx="0"/>
            <a:endCxn id="16" idx="3"/>
          </p:cNvCxnSpPr>
          <p:nvPr/>
        </p:nvCxnSpPr>
        <p:spPr>
          <a:xfrm flipV="1">
            <a:off x="3849216" y="2624828"/>
            <a:ext cx="6652" cy="289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826812" y="2655535"/>
            <a:ext cx="86995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4.2</a:t>
            </a:r>
            <a:r>
              <a:rPr lang="zh-CN" altLang="en-US" sz="1000" dirty="0">
                <a:latin typeface="微软雅黑" panose="020B0503020204020204" pitchFamily="34" charset="-122"/>
                <a:ea typeface="微软雅黑" panose="020B0503020204020204" pitchFamily="34" charset="-122"/>
              </a:rPr>
              <a:t>证书查询</a:t>
            </a:r>
            <a:endParaRPr lang="zh-CN" altLang="en-US" sz="1000" dirty="0">
              <a:latin typeface="微软雅黑" panose="020B0503020204020204" pitchFamily="34" charset="-122"/>
              <a:ea typeface="微软雅黑" panose="020B0503020204020204" pitchFamily="34" charset="-122"/>
            </a:endParaRPr>
          </a:p>
        </p:txBody>
      </p:sp>
      <p:cxnSp>
        <p:nvCxnSpPr>
          <p:cNvPr id="66" name="直接箭头连接符 65"/>
          <p:cNvCxnSpPr/>
          <p:nvPr/>
        </p:nvCxnSpPr>
        <p:spPr>
          <a:xfrm>
            <a:off x="4172505" y="3159418"/>
            <a:ext cx="0" cy="12689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4131137" y="3692610"/>
            <a:ext cx="869950" cy="245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4.3</a:t>
            </a:r>
            <a:r>
              <a:rPr lang="zh-CN" altLang="en-US" sz="1000" dirty="0">
                <a:latin typeface="微软雅黑" panose="020B0503020204020204" pitchFamily="34" charset="-122"/>
                <a:ea typeface="微软雅黑" panose="020B0503020204020204" pitchFamily="34" charset="-122"/>
              </a:rPr>
              <a:t>证书写入</a:t>
            </a:r>
            <a:endParaRPr lang="zh-CN" altLang="en-US" sz="1000" dirty="0">
              <a:latin typeface="微软雅黑" panose="020B0503020204020204" pitchFamily="34" charset="-122"/>
              <a:ea typeface="微软雅黑" panose="020B0503020204020204" pitchFamily="34" charset="-122"/>
            </a:endParaRPr>
          </a:p>
        </p:txBody>
      </p:sp>
      <p:sp>
        <p:nvSpPr>
          <p:cNvPr id="73" name="文本框 72"/>
          <p:cNvSpPr txBox="1"/>
          <p:nvPr/>
        </p:nvSpPr>
        <p:spPr>
          <a:xfrm>
            <a:off x="4681895" y="1860090"/>
            <a:ext cx="697627" cy="400110"/>
          </a:xfrm>
          <a:prstGeom prst="rect">
            <a:avLst/>
          </a:prstGeom>
          <a:noFill/>
        </p:spPr>
        <p:txBody>
          <a:bodyPr wrap="none" rtlCol="0">
            <a:spAutoFit/>
          </a:bodyPr>
          <a:p>
            <a:r>
              <a:rPr lang="en-US" altLang="zh-CN" sz="1000" dirty="0">
                <a:latin typeface="微软雅黑" panose="020B0503020204020204" pitchFamily="34" charset="-122"/>
                <a:ea typeface="微软雅黑" panose="020B0503020204020204" pitchFamily="34" charset="-122"/>
              </a:rPr>
              <a:t>https</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双向认证</a:t>
            </a:r>
            <a:endParaRPr lang="zh-CN" altLang="en-US" sz="1000" dirty="0">
              <a:latin typeface="微软雅黑" panose="020B0503020204020204" pitchFamily="34" charset="-122"/>
              <a:ea typeface="微软雅黑" panose="020B0503020204020204" pitchFamily="34" charset="-122"/>
            </a:endParaRPr>
          </a:p>
        </p:txBody>
      </p:sp>
      <p:sp>
        <p:nvSpPr>
          <p:cNvPr id="74" name="思想气泡: 云 73"/>
          <p:cNvSpPr/>
          <p:nvPr/>
        </p:nvSpPr>
        <p:spPr>
          <a:xfrm>
            <a:off x="6938883" y="1549150"/>
            <a:ext cx="535011" cy="107567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75" name="矩形: 圆角 74"/>
          <p:cNvSpPr/>
          <p:nvPr/>
        </p:nvSpPr>
        <p:spPr>
          <a:xfrm>
            <a:off x="8353717" y="1867057"/>
            <a:ext cx="1020670" cy="382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服务</a:t>
            </a:r>
            <a:endParaRPr lang="zh-CN" altLang="en-US" sz="1000" dirty="0">
              <a:latin typeface="微软雅黑" panose="020B0503020204020204" pitchFamily="34" charset="-122"/>
              <a:ea typeface="微软雅黑" panose="020B0503020204020204" pitchFamily="34" charset="-122"/>
            </a:endParaRPr>
          </a:p>
        </p:txBody>
      </p:sp>
      <p:sp>
        <p:nvSpPr>
          <p:cNvPr id="76" name="矩形: 圆角 75"/>
          <p:cNvSpPr/>
          <p:nvPr/>
        </p:nvSpPr>
        <p:spPr>
          <a:xfrm>
            <a:off x="10158095" y="1568450"/>
            <a:ext cx="790575" cy="980440"/>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chemeClr val="tx1"/>
                </a:solidFill>
                <a:latin typeface="微软雅黑" panose="020B0503020204020204" pitchFamily="34" charset="-122"/>
                <a:ea typeface="微软雅黑" panose="020B0503020204020204" pitchFamily="34" charset="-122"/>
              </a:rPr>
              <a:t>PKI</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8" name="直接箭头连接符 77"/>
          <p:cNvCxnSpPr>
            <a:stCxn id="9" idx="3"/>
            <a:endCxn id="75" idx="1"/>
          </p:cNvCxnSpPr>
          <p:nvPr/>
        </p:nvCxnSpPr>
        <p:spPr>
          <a:xfrm>
            <a:off x="8147263" y="2058377"/>
            <a:ext cx="20645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3"/>
            <a:endCxn id="76" idx="1"/>
          </p:cNvCxnSpPr>
          <p:nvPr/>
        </p:nvCxnSpPr>
        <p:spPr>
          <a:xfrm>
            <a:off x="9373752" y="2058378"/>
            <a:ext cx="784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p:cNvPicPr>
            <a:picLocks noChangeAspect="1"/>
          </p:cNvPicPr>
          <p:nvPr/>
        </p:nvPicPr>
        <p:blipFill>
          <a:blip r:embed="rId1"/>
          <a:stretch>
            <a:fillRect/>
          </a:stretch>
        </p:blipFill>
        <p:spPr>
          <a:xfrm>
            <a:off x="1793183" y="2162506"/>
            <a:ext cx="657225" cy="571500"/>
          </a:xfrm>
          <a:prstGeom prst="rect">
            <a:avLst/>
          </a:prstGeom>
        </p:spPr>
      </p:pic>
      <p:sp>
        <p:nvSpPr>
          <p:cNvPr id="86" name="文本框 85"/>
          <p:cNvSpPr txBox="1"/>
          <p:nvPr/>
        </p:nvSpPr>
        <p:spPr>
          <a:xfrm>
            <a:off x="1690158" y="2734751"/>
            <a:ext cx="954107" cy="276999"/>
          </a:xfrm>
          <a:prstGeom prst="rect">
            <a:avLst/>
          </a:prstGeom>
          <a:noFill/>
        </p:spPr>
        <p:txBody>
          <a:bodyPr wrap="none" rtlCol="0">
            <a:spAutoFit/>
          </a:bodyPr>
          <a:p>
            <a:r>
              <a:rPr lang="zh-CN" altLang="en-US" sz="1200" dirty="0"/>
              <a:t>产线管理员</a:t>
            </a:r>
            <a:endParaRPr lang="zh-CN" altLang="en-US" sz="1200" dirty="0"/>
          </a:p>
        </p:txBody>
      </p:sp>
      <p:cxnSp>
        <p:nvCxnSpPr>
          <p:cNvPr id="88" name="直接箭头连接符 87"/>
          <p:cNvCxnSpPr>
            <a:stCxn id="85" idx="3"/>
            <a:endCxn id="7" idx="1"/>
          </p:cNvCxnSpPr>
          <p:nvPr/>
        </p:nvCxnSpPr>
        <p:spPr>
          <a:xfrm flipV="1">
            <a:off x="2450408" y="2440601"/>
            <a:ext cx="721009" cy="7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0" name="图片 89"/>
          <p:cNvPicPr>
            <a:picLocks noChangeAspect="1"/>
          </p:cNvPicPr>
          <p:nvPr/>
        </p:nvPicPr>
        <p:blipFill>
          <a:blip r:embed="rId1"/>
          <a:stretch>
            <a:fillRect/>
          </a:stretch>
        </p:blipFill>
        <p:spPr>
          <a:xfrm>
            <a:off x="8618483" y="4212576"/>
            <a:ext cx="657225" cy="571500"/>
          </a:xfrm>
          <a:prstGeom prst="rect">
            <a:avLst/>
          </a:prstGeom>
        </p:spPr>
      </p:pic>
      <p:sp>
        <p:nvSpPr>
          <p:cNvPr id="91" name="文本框 90"/>
          <p:cNvSpPr txBox="1"/>
          <p:nvPr/>
        </p:nvSpPr>
        <p:spPr>
          <a:xfrm>
            <a:off x="8470041" y="4801062"/>
            <a:ext cx="944880" cy="275590"/>
          </a:xfrm>
          <a:prstGeom prst="rect">
            <a:avLst/>
          </a:prstGeom>
          <a:noFill/>
        </p:spPr>
        <p:txBody>
          <a:bodyPr wrap="none" rtlCol="0">
            <a:spAutoFit/>
          </a:bodyPr>
          <a:p>
            <a:r>
              <a:rPr lang="zh-CN" altLang="en-US" sz="1200" dirty="0"/>
              <a:t>生产管理员</a:t>
            </a:r>
            <a:endParaRPr lang="zh-CN" altLang="en-US" sz="1200" dirty="0"/>
          </a:p>
        </p:txBody>
      </p:sp>
      <p:sp>
        <p:nvSpPr>
          <p:cNvPr id="97" name="矩形: 圆角 96"/>
          <p:cNvSpPr/>
          <p:nvPr/>
        </p:nvSpPr>
        <p:spPr>
          <a:xfrm>
            <a:off x="8344564" y="3115403"/>
            <a:ext cx="1038976" cy="29240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运维网关</a:t>
            </a:r>
            <a:endParaRPr lang="zh-CN" altLang="en-US" sz="1000" dirty="0">
              <a:latin typeface="微软雅黑" panose="020B0503020204020204" pitchFamily="34" charset="-122"/>
              <a:ea typeface="微软雅黑" panose="020B0503020204020204" pitchFamily="34" charset="-122"/>
            </a:endParaRPr>
          </a:p>
        </p:txBody>
      </p:sp>
      <p:cxnSp>
        <p:nvCxnSpPr>
          <p:cNvPr id="99" name="直接箭头连接符 98"/>
          <p:cNvCxnSpPr>
            <a:endCxn id="97" idx="2"/>
          </p:cNvCxnSpPr>
          <p:nvPr/>
        </p:nvCxnSpPr>
        <p:spPr>
          <a:xfrm flipV="1">
            <a:off x="8857537" y="3407812"/>
            <a:ext cx="6515" cy="1201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圆角 100"/>
          <p:cNvSpPr/>
          <p:nvPr/>
        </p:nvSpPr>
        <p:spPr>
          <a:xfrm>
            <a:off x="8344564" y="2567319"/>
            <a:ext cx="1038976" cy="328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设备服务</a:t>
            </a:r>
            <a:endParaRPr lang="zh-CN" altLang="en-US" sz="1000" dirty="0">
              <a:latin typeface="微软雅黑" panose="020B0503020204020204" pitchFamily="34" charset="-122"/>
              <a:ea typeface="微软雅黑" panose="020B0503020204020204" pitchFamily="34" charset="-122"/>
            </a:endParaRPr>
          </a:p>
        </p:txBody>
      </p:sp>
      <p:cxnSp>
        <p:nvCxnSpPr>
          <p:cNvPr id="112" name="直接箭头连接符 111"/>
          <p:cNvCxnSpPr>
            <a:stCxn id="97" idx="0"/>
            <a:endCxn id="101" idx="2"/>
          </p:cNvCxnSpPr>
          <p:nvPr/>
        </p:nvCxnSpPr>
        <p:spPr>
          <a:xfrm flipV="1">
            <a:off x="8864052" y="2895568"/>
            <a:ext cx="0" cy="219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连接符: 肘形 115"/>
          <p:cNvCxnSpPr>
            <a:stCxn id="9" idx="2"/>
            <a:endCxn id="101" idx="1"/>
          </p:cNvCxnSpPr>
          <p:nvPr/>
        </p:nvCxnSpPr>
        <p:spPr>
          <a:xfrm rot="16200000" flipH="1">
            <a:off x="8060222" y="2447101"/>
            <a:ext cx="221943" cy="3467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6"/>
          <p:cNvCxnSpPr>
            <a:stCxn id="86" idx="2"/>
            <a:endCxn id="21" idx="1"/>
          </p:cNvCxnSpPr>
          <p:nvPr/>
        </p:nvCxnSpPr>
        <p:spPr>
          <a:xfrm rot="16200000" flipH="1">
            <a:off x="1818033" y="3360929"/>
            <a:ext cx="1672363" cy="9740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圆角 48"/>
          <p:cNvSpPr/>
          <p:nvPr/>
        </p:nvSpPr>
        <p:spPr>
          <a:xfrm>
            <a:off x="1998345" y="5612765"/>
            <a:ext cx="709295" cy="63754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err="1">
                <a:solidFill>
                  <a:schemeClr val="tx1"/>
                </a:solidFill>
                <a:latin typeface="微软雅黑" panose="020B0503020204020204" pitchFamily="34" charset="-122"/>
                <a:ea typeface="微软雅黑" panose="020B0503020204020204" pitchFamily="34" charset="-122"/>
              </a:rPr>
              <a:t>Tbox</a:t>
            </a:r>
            <a:r>
              <a:rPr lang="zh-CN" altLang="en-US" sz="1200" b="1" dirty="0">
                <a:solidFill>
                  <a:schemeClr val="tx1"/>
                </a:solidFill>
                <a:latin typeface="微软雅黑" panose="020B0503020204020204" pitchFamily="34" charset="-122"/>
                <a:ea typeface="微软雅黑" panose="020B0503020204020204" pitchFamily="34" charset="-122"/>
              </a:rPr>
              <a:t> 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50" name="矩形: 圆角 49"/>
          <p:cNvSpPr/>
          <p:nvPr/>
        </p:nvSpPr>
        <p:spPr>
          <a:xfrm>
            <a:off x="2931795" y="5612765"/>
            <a:ext cx="718185" cy="63754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chemeClr val="tx1"/>
                </a:solidFill>
                <a:latin typeface="微软雅黑" panose="020B0503020204020204" pitchFamily="34" charset="-122"/>
                <a:ea typeface="微软雅黑" panose="020B0503020204020204" pitchFamily="34" charset="-122"/>
              </a:rPr>
              <a:t>Peps</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51" name="矩形: 圆角 50"/>
          <p:cNvSpPr/>
          <p:nvPr/>
        </p:nvSpPr>
        <p:spPr>
          <a:xfrm>
            <a:off x="4901565" y="5612765"/>
            <a:ext cx="675005" cy="63754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chemeClr val="tx1"/>
                </a:solidFill>
                <a:latin typeface="微软雅黑" panose="020B0503020204020204" pitchFamily="34" charset="-122"/>
                <a:ea typeface="微软雅黑" panose="020B0503020204020204" pitchFamily="34" charset="-122"/>
              </a:rPr>
              <a:t> </a:t>
            </a:r>
            <a:r>
              <a:rPr lang="zh-CN" altLang="en-US" sz="1200" b="1" dirty="0">
                <a:solidFill>
                  <a:schemeClr val="tx1"/>
                </a:solidFill>
                <a:latin typeface="微软雅黑" panose="020B0503020204020204" pitchFamily="34" charset="-122"/>
                <a:ea typeface="微软雅黑" panose="020B0503020204020204" pitchFamily="34" charset="-122"/>
              </a:rPr>
              <a:t>其他</a:t>
            </a:r>
            <a:r>
              <a:rPr lang="en-US" altLang="zh-CN" sz="1200" b="1" dirty="0">
                <a:solidFill>
                  <a:schemeClr val="tx1"/>
                </a:solidFill>
                <a:latin typeface="微软雅黑" panose="020B0503020204020204" pitchFamily="34" charset="-122"/>
                <a:ea typeface="微软雅黑" panose="020B0503020204020204" pitchFamily="34" charset="-122"/>
              </a:rPr>
              <a:t>ECU</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cxnSp>
        <p:nvCxnSpPr>
          <p:cNvPr id="26" name="连接符: 肘形 13"/>
          <p:cNvCxnSpPr>
            <a:stCxn id="21" idx="2"/>
            <a:endCxn id="49" idx="0"/>
          </p:cNvCxnSpPr>
          <p:nvPr/>
        </p:nvCxnSpPr>
        <p:spPr>
          <a:xfrm rot="5400000">
            <a:off x="2768283" y="4524693"/>
            <a:ext cx="673100" cy="1503045"/>
          </a:xfrm>
          <a:prstGeom prst="bentConnector3">
            <a:avLst>
              <a:gd name="adj1" fmla="val 49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50" idx="0"/>
          </p:cNvCxnSpPr>
          <p:nvPr/>
        </p:nvCxnSpPr>
        <p:spPr>
          <a:xfrm>
            <a:off x="3291205" y="5284470"/>
            <a:ext cx="0" cy="328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17"/>
          <p:cNvCxnSpPr>
            <a:stCxn id="21" idx="2"/>
            <a:endCxn id="51" idx="0"/>
          </p:cNvCxnSpPr>
          <p:nvPr/>
        </p:nvCxnSpPr>
        <p:spPr>
          <a:xfrm rot="5400000" flipV="1">
            <a:off x="4211320" y="4584700"/>
            <a:ext cx="673100" cy="13830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50"/>
          <p:cNvSpPr/>
          <p:nvPr/>
        </p:nvSpPr>
        <p:spPr>
          <a:xfrm>
            <a:off x="4018915" y="5612765"/>
            <a:ext cx="662940" cy="63754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chemeClr val="tx1"/>
                </a:solidFill>
                <a:latin typeface="微软雅黑" panose="020B0503020204020204" pitchFamily="34" charset="-122"/>
                <a:ea typeface="微软雅黑" panose="020B0503020204020204" pitchFamily="34" charset="-122"/>
              </a:rPr>
              <a:t> </a:t>
            </a:r>
            <a:r>
              <a:rPr lang="zh-CN" altLang="en-US" sz="1200" b="1" dirty="0">
                <a:solidFill>
                  <a:schemeClr val="tx1"/>
                </a:solidFill>
                <a:latin typeface="微软雅黑" panose="020B0503020204020204" pitchFamily="34" charset="-122"/>
                <a:ea typeface="微软雅黑" panose="020B0503020204020204" pitchFamily="34" charset="-122"/>
              </a:rPr>
              <a:t>车机</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34" name="直接箭头连接符 33"/>
          <p:cNvCxnSpPr/>
          <p:nvPr/>
        </p:nvCxnSpPr>
        <p:spPr>
          <a:xfrm>
            <a:off x="4378960" y="5284470"/>
            <a:ext cx="0" cy="328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3718560" y="4869180"/>
            <a:ext cx="215900" cy="29781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7" name="肘形连接符 36"/>
          <p:cNvCxnSpPr>
            <a:stCxn id="35" idx="1"/>
            <a:endCxn id="38" idx="2"/>
          </p:cNvCxnSpPr>
          <p:nvPr/>
        </p:nvCxnSpPr>
        <p:spPr>
          <a:xfrm rot="5400000" flipV="1">
            <a:off x="6326505" y="3966210"/>
            <a:ext cx="3175" cy="4999990"/>
          </a:xfrm>
          <a:prstGeom prst="bentConnector3">
            <a:avLst>
              <a:gd name="adj1" fmla="val 7550000"/>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8083550" y="5778500"/>
            <a:ext cx="1485900" cy="687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latin typeface="微软雅黑" panose="020B0503020204020204" pitchFamily="34" charset="-122"/>
                <a:ea typeface="微软雅黑" panose="020B0503020204020204" pitchFamily="34" charset="-122"/>
                <a:sym typeface="+mn-ea"/>
              </a:rPr>
              <a:t>样件 </a:t>
            </a:r>
            <a:r>
              <a:rPr lang="en-US" altLang="zh-CN" sz="1400" dirty="0">
                <a:latin typeface="微软雅黑" panose="020B0503020204020204" pitchFamily="34" charset="-122"/>
                <a:ea typeface="微软雅黑" panose="020B0503020204020204" pitchFamily="34" charset="-122"/>
                <a:sym typeface="+mn-ea"/>
              </a:rPr>
              <a:t>ECU  ID </a:t>
            </a:r>
            <a:r>
              <a:rPr lang="zh-CN" altLang="en-US" sz="1400" dirty="0">
                <a:latin typeface="微软雅黑" panose="020B0503020204020204" pitchFamily="34" charset="-122"/>
                <a:ea typeface="微软雅黑" panose="020B0503020204020204" pitchFamily="34" charset="-122"/>
                <a:sym typeface="+mn-ea"/>
              </a:rPr>
              <a:t>清单</a:t>
            </a:r>
            <a:endParaRPr lang="en-US" altLang="zh-CN" sz="1400"/>
          </a:p>
        </p:txBody>
      </p:sp>
      <p:cxnSp>
        <p:nvCxnSpPr>
          <p:cNvPr id="45" name="直接箭头连接符 44"/>
          <p:cNvCxnSpPr/>
          <p:nvPr/>
        </p:nvCxnSpPr>
        <p:spPr>
          <a:xfrm flipV="1">
            <a:off x="8825230" y="5078095"/>
            <a:ext cx="0" cy="700405"/>
          </a:xfrm>
          <a:prstGeom prst="straightConnector1">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961348" y="6358643"/>
            <a:ext cx="1799590" cy="245110"/>
          </a:xfrm>
          <a:prstGeom prst="rect">
            <a:avLst/>
          </a:prstGeom>
          <a:noFill/>
        </p:spPr>
        <p:txBody>
          <a:bodyPr wrap="none" rtlCol="0">
            <a:spAutoFit/>
          </a:bodyPr>
          <a:p>
            <a:pPr lvl="0" algn="l"/>
            <a:r>
              <a:rPr lang="en-US" altLang="zh-CN" sz="1000" dirty="0">
                <a:latin typeface="微软雅黑" panose="020B0503020204020204" pitchFamily="34" charset="-122"/>
                <a:ea typeface="微软雅黑" panose="020B0503020204020204" pitchFamily="34" charset="-122"/>
                <a:sym typeface="+mn-ea"/>
              </a:rPr>
              <a:t>1. 入库时提供该批次ECU ID </a:t>
            </a:r>
            <a:endParaRPr lang="en-US" altLang="zh-CN" sz="1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sz="2400" b="1" dirty="0" smtClean="0">
                <a:latin typeface="微软雅黑" panose="020B0503020204020204" pitchFamily="34" charset="-122"/>
                <a:ea typeface="微软雅黑" panose="020B0503020204020204" pitchFamily="34" charset="-122"/>
                <a:sym typeface="+mn-ea"/>
              </a:rPr>
              <a:t>PEPS</a:t>
            </a:r>
            <a:r>
              <a:rPr lang="zh-CN" altLang="en-US" sz="2400" b="1" dirty="0" smtClean="0">
                <a:latin typeface="微软雅黑" panose="020B0503020204020204" pitchFamily="34" charset="-122"/>
                <a:ea typeface="微软雅黑" panose="020B0503020204020204" pitchFamily="34" charset="-122"/>
                <a:sym typeface="+mn-ea"/>
              </a:rPr>
              <a:t>证书罐装方案</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22" name="矩形: 圆角 21"/>
          <p:cNvSpPr/>
          <p:nvPr/>
        </p:nvSpPr>
        <p:spPr>
          <a:xfrm>
            <a:off x="4480560" y="3723640"/>
            <a:ext cx="1615440" cy="892175"/>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en-US" altLang="zh-CN" sz="1200" b="1" dirty="0" err="1">
                <a:solidFill>
                  <a:schemeClr val="tx1"/>
                </a:solidFill>
                <a:latin typeface="微软雅黑" panose="020B0503020204020204" pitchFamily="34" charset="-122"/>
                <a:ea typeface="微软雅黑" panose="020B0503020204020204" pitchFamily="34" charset="-122"/>
              </a:rPr>
              <a:t>Tbox</a:t>
            </a:r>
            <a:r>
              <a:rPr lang="zh-CN" altLang="en-US" sz="1200" b="1" dirty="0">
                <a:solidFill>
                  <a:schemeClr val="tx1"/>
                </a:solidFill>
                <a:latin typeface="微软雅黑" panose="020B0503020204020204" pitchFamily="34" charset="-122"/>
                <a:ea typeface="微软雅黑" panose="020B0503020204020204" pitchFamily="34" charset="-122"/>
              </a:rPr>
              <a:t> 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4702759" y="4177464"/>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latin typeface="微软雅黑" panose="020B0503020204020204" pitchFamily="34" charset="-122"/>
                <a:ea typeface="微软雅黑" panose="020B0503020204020204" pitchFamily="34" charset="-122"/>
              </a:rPr>
              <a:t>车机证书</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8411210" y="1535430"/>
            <a:ext cx="672465" cy="708660"/>
          </a:xfrm>
          <a:prstGeom prst="roundRect">
            <a:avLst>
              <a:gd name="adj" fmla="val 84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证书服务平台</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25" name="连接符: 肘形 24"/>
          <p:cNvCxnSpPr>
            <a:stCxn id="22" idx="3"/>
            <a:endCxn id="10" idx="2"/>
          </p:cNvCxnSpPr>
          <p:nvPr/>
        </p:nvCxnSpPr>
        <p:spPr>
          <a:xfrm flipV="1">
            <a:off x="6096000" y="2244090"/>
            <a:ext cx="2651760" cy="19259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圆角 29"/>
          <p:cNvSpPr/>
          <p:nvPr/>
        </p:nvSpPr>
        <p:spPr>
          <a:xfrm>
            <a:off x="1343660" y="2713355"/>
            <a:ext cx="1595120" cy="798830"/>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en-US" altLang="zh-CN" sz="1200" b="1" dirty="0">
                <a:solidFill>
                  <a:schemeClr val="tx1"/>
                </a:solidFill>
                <a:latin typeface="微软雅黑" panose="020B0503020204020204" pitchFamily="34" charset="-122"/>
                <a:ea typeface="微软雅黑" panose="020B0503020204020204" pitchFamily="34" charset="-122"/>
              </a:rPr>
              <a:t>P</a:t>
            </a:r>
            <a:r>
              <a:rPr lang="en-US" sz="1200" b="1" dirty="0">
                <a:solidFill>
                  <a:schemeClr val="tx1"/>
                </a:solidFill>
                <a:latin typeface="微软雅黑" panose="020B0503020204020204" pitchFamily="34" charset="-122"/>
                <a:ea typeface="微软雅黑" panose="020B0503020204020204" pitchFamily="34" charset="-122"/>
              </a:rPr>
              <a:t>EPS</a:t>
            </a:r>
            <a:endParaRPr lang="en-US" sz="1200" b="1" dirty="0">
              <a:solidFill>
                <a:schemeClr val="tx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1466231" y="3069185"/>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peps</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6483985" y="3900170"/>
            <a:ext cx="1163955" cy="275590"/>
          </a:xfrm>
          <a:prstGeom prst="rect">
            <a:avLst/>
          </a:prstGeom>
          <a:noFill/>
        </p:spPr>
        <p:txBody>
          <a:bodyPr wrap="square" rtlCol="0">
            <a:spAutoFit/>
          </a:bodyPr>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7" name="矩形: 圆角 46"/>
          <p:cNvSpPr/>
          <p:nvPr/>
        </p:nvSpPr>
        <p:spPr>
          <a:xfrm>
            <a:off x="4493885" y="1497846"/>
            <a:ext cx="1615736" cy="780632"/>
          </a:xfrm>
          <a:prstGeom prst="roundRect">
            <a:avLst>
              <a:gd name="adj" fmla="val 1041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工厂证书刷写前置机</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53" name="直接箭头连接符 52"/>
          <p:cNvCxnSpPr/>
          <p:nvPr/>
        </p:nvCxnSpPr>
        <p:spPr>
          <a:xfrm>
            <a:off x="6109621" y="1889432"/>
            <a:ext cx="2301875" cy="1270"/>
          </a:xfrm>
          <a:prstGeom prst="straightConnector1">
            <a:avLst/>
          </a:prstGeom>
          <a:ln>
            <a:solidFill>
              <a:srgbClr val="FF0000"/>
            </a:solidFill>
            <a:tailEnd type="triangle" w="med" len="med"/>
          </a:ln>
        </p:spPr>
        <p:style>
          <a:lnRef idx="1">
            <a:schemeClr val="accent5"/>
          </a:lnRef>
          <a:fillRef idx="0">
            <a:schemeClr val="accent5"/>
          </a:fillRef>
          <a:effectRef idx="0">
            <a:schemeClr val="accent5"/>
          </a:effectRef>
          <a:fontRef idx="minor">
            <a:schemeClr val="tx1"/>
          </a:fontRef>
        </p:style>
      </p:cxnSp>
      <p:sp>
        <p:nvSpPr>
          <p:cNvPr id="58" name="文本框 57"/>
          <p:cNvSpPr txBox="1"/>
          <p:nvPr/>
        </p:nvSpPr>
        <p:spPr>
          <a:xfrm>
            <a:off x="6464300" y="1611630"/>
            <a:ext cx="1183640" cy="275590"/>
          </a:xfrm>
          <a:prstGeom prst="rect">
            <a:avLst/>
          </a:prstGeom>
          <a:noFill/>
        </p:spPr>
        <p:txBody>
          <a:bodyPr wrap="square" rtlCol="0">
            <a:spAutoFit/>
          </a:bodyPr>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endParaRPr lang="zh-CN" altLang="en-US" sz="1200" dirty="0">
              <a:latin typeface="微软雅黑" panose="020B0503020204020204" pitchFamily="34" charset="-122"/>
              <a:ea typeface="微软雅黑" panose="020B0503020204020204" pitchFamily="34" charset="-122"/>
            </a:endParaRPr>
          </a:p>
        </p:txBody>
      </p:sp>
      <p:cxnSp>
        <p:nvCxnSpPr>
          <p:cNvPr id="8" name="连接符: 肘形 7"/>
          <p:cNvCxnSpPr>
            <a:stCxn id="47" idx="1"/>
            <a:endCxn id="30" idx="0"/>
          </p:cNvCxnSpPr>
          <p:nvPr/>
        </p:nvCxnSpPr>
        <p:spPr>
          <a:xfrm rot="10800000" flipV="1">
            <a:off x="2141220" y="1888490"/>
            <a:ext cx="2352675" cy="82486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41350" y="1648981"/>
            <a:ext cx="15036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诊断刷写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11" name="连接符: 肘形 10"/>
          <p:cNvCxnSpPr>
            <a:stCxn id="22" idx="1"/>
            <a:endCxn id="30" idx="2"/>
          </p:cNvCxnSpPr>
          <p:nvPr/>
        </p:nvCxnSpPr>
        <p:spPr>
          <a:xfrm rot="10800000">
            <a:off x="2141220" y="3512185"/>
            <a:ext cx="2339340" cy="6578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341183" y="3900465"/>
            <a:ext cx="15036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诊断写入</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3" name="思想气泡: 云 42"/>
          <p:cNvSpPr/>
          <p:nvPr/>
        </p:nvSpPr>
        <p:spPr>
          <a:xfrm>
            <a:off x="7777480" y="1649095"/>
            <a:ext cx="235585" cy="480695"/>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44" name="思想气泡: 云 43"/>
          <p:cNvSpPr/>
          <p:nvPr/>
        </p:nvSpPr>
        <p:spPr>
          <a:xfrm>
            <a:off x="7777480" y="3900170"/>
            <a:ext cx="235585" cy="419735"/>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7" name="文本框 6"/>
          <p:cNvSpPr txBox="1"/>
          <p:nvPr/>
        </p:nvSpPr>
        <p:spPr>
          <a:xfrm>
            <a:off x="202565" y="1589405"/>
            <a:ext cx="1355090" cy="521970"/>
          </a:xfrm>
          <a:prstGeom prst="rect">
            <a:avLst/>
          </a:prstGeom>
          <a:solidFill>
            <a:schemeClr val="accent3">
              <a:lumMod val="40000"/>
              <a:lumOff val="60000"/>
            </a:schemeClr>
          </a:solidFill>
        </p:spPr>
        <p:txBody>
          <a:bodyPr wrap="square" rtlCol="0">
            <a:spAutoFit/>
          </a:bodyPr>
          <a:p>
            <a:r>
              <a:rPr lang="zh-CN" altLang="en-US" sz="1400"/>
              <a:t>生产线上罐装出厂证书</a:t>
            </a:r>
            <a:endParaRPr lang="zh-CN" altLang="en-US" sz="1400"/>
          </a:p>
        </p:txBody>
      </p:sp>
      <p:sp>
        <p:nvSpPr>
          <p:cNvPr id="9" name="文本框 8"/>
          <p:cNvSpPr txBox="1"/>
          <p:nvPr/>
        </p:nvSpPr>
        <p:spPr>
          <a:xfrm>
            <a:off x="202565" y="3868420"/>
            <a:ext cx="1616075" cy="521970"/>
          </a:xfrm>
          <a:prstGeom prst="rect">
            <a:avLst/>
          </a:prstGeom>
          <a:solidFill>
            <a:schemeClr val="accent3">
              <a:lumMod val="40000"/>
              <a:lumOff val="60000"/>
            </a:schemeClr>
          </a:solidFill>
        </p:spPr>
        <p:txBody>
          <a:bodyPr wrap="square" rtlCol="0">
            <a:spAutoFit/>
          </a:bodyPr>
          <a:p>
            <a:r>
              <a:rPr lang="zh-CN" altLang="en-US" sz="1400"/>
              <a:t>车辆交付后更新为用户个人证书</a:t>
            </a:r>
            <a:endParaRPr lang="zh-CN" altLang="en-US" sz="1400"/>
          </a:p>
        </p:txBody>
      </p:sp>
      <p:sp>
        <p:nvSpPr>
          <p:cNvPr id="13" name="左大括号 12"/>
          <p:cNvSpPr/>
          <p:nvPr/>
        </p:nvSpPr>
        <p:spPr>
          <a:xfrm>
            <a:off x="2979420" y="883285"/>
            <a:ext cx="180340" cy="6153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3159760" y="822325"/>
            <a:ext cx="1542415" cy="737235"/>
          </a:xfrm>
          <a:prstGeom prst="rect">
            <a:avLst/>
          </a:prstGeom>
          <a:noFill/>
        </p:spPr>
        <p:txBody>
          <a:bodyPr wrap="square" rtlCol="0">
            <a:spAutoFit/>
          </a:bodyPr>
          <a:p>
            <a:pPr marL="285750" indent="-285750">
              <a:buFont typeface="Wingdings" panose="05000000000000000000" charset="0"/>
              <a:buChar char=""/>
            </a:pPr>
            <a:r>
              <a:rPr lang="zh-CN" altLang="en-US" sz="1400"/>
              <a:t>根证书</a:t>
            </a:r>
            <a:endParaRPr lang="zh-CN" altLang="en-US" sz="1400"/>
          </a:p>
          <a:p>
            <a:pPr marL="285750" indent="-285750">
              <a:buFont typeface="Wingdings" panose="05000000000000000000" charset="0"/>
              <a:buChar char=""/>
            </a:pPr>
            <a:r>
              <a:rPr lang="zh-CN" altLang="en-US" sz="1400"/>
              <a:t>私钥</a:t>
            </a:r>
            <a:endParaRPr lang="zh-CN" altLang="en-US" sz="1400"/>
          </a:p>
          <a:p>
            <a:pPr marL="285750" indent="-285750">
              <a:buFont typeface="Wingdings" panose="05000000000000000000" charset="0"/>
              <a:buChar char=""/>
            </a:pPr>
            <a:r>
              <a:rPr lang="zh-CN" altLang="en-US" sz="1400"/>
              <a:t>出厂证书</a:t>
            </a:r>
            <a:endParaRPr lang="zh-CN" altLang="en-US" sz="1400"/>
          </a:p>
        </p:txBody>
      </p:sp>
      <p:sp>
        <p:nvSpPr>
          <p:cNvPr id="16" name="左大括号 15"/>
          <p:cNvSpPr/>
          <p:nvPr/>
        </p:nvSpPr>
        <p:spPr>
          <a:xfrm>
            <a:off x="2757805" y="4380865"/>
            <a:ext cx="180340" cy="461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2938145" y="4319905"/>
            <a:ext cx="1542415" cy="521970"/>
          </a:xfrm>
          <a:prstGeom prst="rect">
            <a:avLst/>
          </a:prstGeom>
          <a:noFill/>
        </p:spPr>
        <p:txBody>
          <a:bodyPr wrap="square" rtlCol="0">
            <a:spAutoFit/>
          </a:bodyPr>
          <a:p>
            <a:pPr marL="285750" indent="-285750">
              <a:buFont typeface="Wingdings" panose="05000000000000000000" charset="0"/>
              <a:buChar char=""/>
            </a:pPr>
            <a:r>
              <a:rPr lang="zh-CN" altLang="en-US" sz="1400"/>
              <a:t>私钥</a:t>
            </a:r>
            <a:endParaRPr lang="zh-CN" altLang="en-US" sz="1400"/>
          </a:p>
          <a:p>
            <a:pPr marL="285750" indent="-285750">
              <a:buFont typeface="Wingdings" panose="05000000000000000000" charset="0"/>
              <a:buChar char=""/>
            </a:pPr>
            <a:r>
              <a:rPr lang="zh-CN" altLang="en-US" sz="1400"/>
              <a:t>用户证书</a:t>
            </a:r>
            <a:endParaRPr lang="zh-CN" altLang="en-US" sz="1400"/>
          </a:p>
        </p:txBody>
      </p:sp>
      <p:sp>
        <p:nvSpPr>
          <p:cNvPr id="5" name="圆角矩形 4"/>
          <p:cNvSpPr/>
          <p:nvPr/>
        </p:nvSpPr>
        <p:spPr>
          <a:xfrm>
            <a:off x="9789795" y="1497965"/>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提交样件序列号清单</a:t>
            </a:r>
            <a:endParaRPr lang="zh-CN" altLang="en-US" sz="1400">
              <a:solidFill>
                <a:schemeClr val="tx1"/>
              </a:solidFill>
            </a:endParaRPr>
          </a:p>
        </p:txBody>
      </p:sp>
      <p:sp>
        <p:nvSpPr>
          <p:cNvPr id="6" name="圆角矩形 5"/>
          <p:cNvSpPr/>
          <p:nvPr/>
        </p:nvSpPr>
        <p:spPr>
          <a:xfrm>
            <a:off x="9789795" y="2421255"/>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连接已下载好证书的罐装设备</a:t>
            </a:r>
            <a:endParaRPr lang="zh-CN" altLang="en-US" sz="1400">
              <a:solidFill>
                <a:schemeClr val="tx1"/>
              </a:solidFill>
            </a:endParaRPr>
          </a:p>
        </p:txBody>
      </p:sp>
      <p:sp>
        <p:nvSpPr>
          <p:cNvPr id="12" name="圆角矩形 11"/>
          <p:cNvSpPr/>
          <p:nvPr/>
        </p:nvSpPr>
        <p:spPr>
          <a:xfrm>
            <a:off x="9789795" y="3296920"/>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诊断获取序列号</a:t>
            </a:r>
            <a:endParaRPr lang="zh-CN" altLang="en-US" sz="1400">
              <a:solidFill>
                <a:schemeClr val="tx1"/>
              </a:solidFill>
            </a:endParaRPr>
          </a:p>
        </p:txBody>
      </p:sp>
      <p:sp>
        <p:nvSpPr>
          <p:cNvPr id="14" name="圆角矩形 13"/>
          <p:cNvSpPr/>
          <p:nvPr/>
        </p:nvSpPr>
        <p:spPr>
          <a:xfrm>
            <a:off x="9805035" y="4170045"/>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匹配出厂证书并刷写</a:t>
            </a:r>
            <a:endParaRPr lang="zh-CN" altLang="en-US" sz="1400">
              <a:solidFill>
                <a:schemeClr val="tx1"/>
              </a:solidFill>
            </a:endParaRPr>
          </a:p>
        </p:txBody>
      </p:sp>
      <p:cxnSp>
        <p:nvCxnSpPr>
          <p:cNvPr id="18" name="直接箭头连接符 17"/>
          <p:cNvCxnSpPr>
            <a:stCxn id="5" idx="2"/>
            <a:endCxn id="6" idx="0"/>
          </p:cNvCxnSpPr>
          <p:nvPr/>
        </p:nvCxnSpPr>
        <p:spPr>
          <a:xfrm>
            <a:off x="10779760" y="1904365"/>
            <a:ext cx="0" cy="516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9820275" y="5006975"/>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获取出厂证书进行身份认证</a:t>
            </a:r>
            <a:endParaRPr lang="zh-CN" altLang="en-US" sz="1400">
              <a:solidFill>
                <a:schemeClr val="tx1"/>
              </a:solidFill>
            </a:endParaRPr>
          </a:p>
        </p:txBody>
      </p:sp>
      <p:sp>
        <p:nvSpPr>
          <p:cNvPr id="20" name="圆角矩形 19"/>
          <p:cNvSpPr/>
          <p:nvPr/>
        </p:nvSpPr>
        <p:spPr>
          <a:xfrm>
            <a:off x="9830435" y="5861050"/>
            <a:ext cx="1979930" cy="406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刷写用户证书</a:t>
            </a:r>
            <a:endParaRPr lang="zh-CN" altLang="en-US" sz="1400">
              <a:solidFill>
                <a:schemeClr val="tx1"/>
              </a:solidFill>
            </a:endParaRPr>
          </a:p>
        </p:txBody>
      </p:sp>
      <p:cxnSp>
        <p:nvCxnSpPr>
          <p:cNvPr id="21" name="直接箭头连接符 20"/>
          <p:cNvCxnSpPr/>
          <p:nvPr/>
        </p:nvCxnSpPr>
        <p:spPr>
          <a:xfrm>
            <a:off x="10779760" y="2861945"/>
            <a:ext cx="10160" cy="430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789920" y="3703320"/>
            <a:ext cx="10160" cy="430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0815320" y="4576445"/>
            <a:ext cx="10160" cy="430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810240" y="5462905"/>
            <a:ext cx="10160" cy="430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280525" y="746760"/>
            <a:ext cx="10160" cy="6147435"/>
          </a:xfrm>
          <a:prstGeom prst="line">
            <a:avLst/>
          </a:prstGeom>
          <a:ln w="12700" cmpd="sng">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66040" y="5058410"/>
            <a:ext cx="9224645" cy="0"/>
          </a:xfrm>
          <a:prstGeom prst="line">
            <a:avLst/>
          </a:prstGeom>
          <a:ln w="12700" cmpd="sng">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202565" y="5271770"/>
            <a:ext cx="5046980" cy="1383665"/>
          </a:xfrm>
          <a:prstGeom prst="rect">
            <a:avLst/>
          </a:prstGeom>
          <a:noFill/>
          <a:ln>
            <a:solidFill>
              <a:schemeClr val="accent1"/>
            </a:solidFill>
          </a:ln>
        </p:spPr>
        <p:txBody>
          <a:bodyPr wrap="square" rtlCol="0">
            <a:spAutoFit/>
          </a:bodyPr>
          <a:p>
            <a:pPr fontAlgn="auto">
              <a:lnSpc>
                <a:spcPct val="150000"/>
              </a:lnSpc>
            </a:pPr>
            <a:r>
              <a:rPr lang="zh-CN" altLang="zh-CN" sz="1400"/>
              <a:t>出厂罐装与在线更新流程差异：</a:t>
            </a:r>
            <a:endParaRPr lang="zh-CN" altLang="zh-CN" sz="1400"/>
          </a:p>
          <a:p>
            <a:pPr fontAlgn="auto">
              <a:lnSpc>
                <a:spcPct val="150000"/>
              </a:lnSpc>
            </a:pPr>
            <a:r>
              <a:rPr lang="zh-CN" altLang="en-US" sz="1400"/>
              <a:t>内容：更新流程不含根证书</a:t>
            </a:r>
            <a:endParaRPr lang="zh-CN" altLang="en-US" sz="1400"/>
          </a:p>
          <a:p>
            <a:pPr fontAlgn="auto">
              <a:lnSpc>
                <a:spcPct val="150000"/>
              </a:lnSpc>
            </a:pPr>
            <a:r>
              <a:rPr lang="zh-CN" altLang="en-US" sz="1400"/>
              <a:t>罐装设备：更新是</a:t>
            </a:r>
            <a:r>
              <a:rPr lang="en-US" altLang="zh-CN" sz="1400"/>
              <a:t>TBOX</a:t>
            </a:r>
            <a:r>
              <a:rPr lang="zh-CN" altLang="en-US" sz="1400"/>
              <a:t>，出厂证书是工厂</a:t>
            </a:r>
            <a:r>
              <a:rPr lang="zh-CN" altLang="en-US" sz="1400">
                <a:sym typeface="+mn-ea"/>
              </a:rPr>
              <a:t>证书刷写前置机</a:t>
            </a:r>
            <a:endParaRPr lang="zh-CN" altLang="en-US" sz="1400">
              <a:sym typeface="+mn-ea"/>
            </a:endParaRPr>
          </a:p>
          <a:p>
            <a:pPr fontAlgn="auto">
              <a:lnSpc>
                <a:spcPct val="150000"/>
              </a:lnSpc>
            </a:pPr>
            <a:r>
              <a:rPr lang="zh-CN" altLang="en-US" sz="1400"/>
              <a:t>流程：更新流程需要先读出出厂证书与</a:t>
            </a:r>
            <a:r>
              <a:rPr lang="en-US" altLang="zh-CN" sz="1400"/>
              <a:t>TSP</a:t>
            </a:r>
            <a:r>
              <a:rPr lang="zh-CN" altLang="en-US" sz="1400"/>
              <a:t>认证身份；</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991235" y="1252220"/>
          <a:ext cx="10208895" cy="3389630"/>
        </p:xfrm>
        <a:graphic>
          <a:graphicData uri="http://schemas.openxmlformats.org/drawingml/2006/table">
            <a:tbl>
              <a:tblPr firstRow="1" bandRow="1">
                <a:tableStyleId>{5C22544A-7EE6-4342-B048-85BDC9FD1C3A}</a:tableStyleId>
              </a:tblPr>
              <a:tblGrid>
                <a:gridCol w="1371600"/>
                <a:gridCol w="7399655"/>
                <a:gridCol w="1437640"/>
              </a:tblGrid>
              <a:tr h="381000">
                <a:tc>
                  <a:txBody>
                    <a:bodyPr/>
                    <a:p>
                      <a:pPr>
                        <a:buNone/>
                      </a:pPr>
                      <a:r>
                        <a:rPr lang="zh-CN" altLang="en-US"/>
                        <a:t>日期</a:t>
                      </a:r>
                      <a:endParaRPr lang="zh-CN" altLang="en-US"/>
                    </a:p>
                  </a:txBody>
                  <a:tcPr/>
                </a:tc>
                <a:tc>
                  <a:txBody>
                    <a:bodyPr/>
                    <a:p>
                      <a:pPr>
                        <a:buNone/>
                      </a:pPr>
                      <a:r>
                        <a:rPr lang="zh-CN" altLang="en-US"/>
                        <a:t>内容</a:t>
                      </a:r>
                      <a:endParaRPr lang="zh-CN" altLang="en-US"/>
                    </a:p>
                  </a:txBody>
                  <a:tcPr/>
                </a:tc>
                <a:tc>
                  <a:txBody>
                    <a:bodyPr/>
                    <a:p>
                      <a:pPr>
                        <a:buNone/>
                      </a:pPr>
                      <a:r>
                        <a:rPr lang="zh-CN" altLang="en-US"/>
                        <a:t>备注</a:t>
                      </a:r>
                      <a:endParaRPr lang="zh-CN" altLang="en-US"/>
                    </a:p>
                  </a:txBody>
                  <a:tcPr/>
                </a:tc>
              </a:tr>
              <a:tr h="381000">
                <a:tc>
                  <a:txBody>
                    <a:bodyPr/>
                    <a:p>
                      <a:pPr>
                        <a:buNone/>
                      </a:pPr>
                      <a:r>
                        <a:rPr lang="en-US" altLang="zh-CN"/>
                        <a:t>2020.9.8</a:t>
                      </a:r>
                      <a:endParaRPr lang="en-US" altLang="zh-CN"/>
                    </a:p>
                  </a:txBody>
                  <a:tcPr/>
                </a:tc>
                <a:tc>
                  <a:txBody>
                    <a:bodyPr/>
                    <a:p>
                      <a:pPr>
                        <a:buNone/>
                      </a:pPr>
                      <a:r>
                        <a:rPr lang="en-US" altLang="zh-CN"/>
                        <a:t>1.</a:t>
                      </a:r>
                      <a:r>
                        <a:rPr lang="zh-CN" altLang="en-US"/>
                        <a:t>离线删除增加</a:t>
                      </a:r>
                      <a:r>
                        <a:rPr lang="en-US" altLang="zh-CN"/>
                        <a:t>UID</a:t>
                      </a:r>
                      <a:endParaRPr lang="en-US" altLang="zh-CN"/>
                    </a:p>
                  </a:txBody>
                  <a:tcPr/>
                </a:tc>
                <a:tc>
                  <a:txBody>
                    <a:bodyPr/>
                    <a:p>
                      <a:pPr>
                        <a:buNone/>
                      </a:pPr>
                      <a:endParaRPr lang="zh-CN" altLang="en-US"/>
                    </a:p>
                  </a:txBody>
                  <a:tcPr/>
                </a:tc>
              </a:tr>
              <a:tr h="381000">
                <a:tc>
                  <a:txBody>
                    <a:bodyPr/>
                    <a:p>
                      <a:pPr>
                        <a:buNone/>
                      </a:pPr>
                      <a:r>
                        <a:rPr lang="en-US" altLang="zh-CN" sz="1700">
                          <a:sym typeface="+mn-ea"/>
                        </a:rPr>
                        <a:t>2020.9.</a:t>
                      </a:r>
                      <a:r>
                        <a:rPr lang="en-US" sz="1700">
                          <a:sym typeface="+mn-ea"/>
                        </a:rPr>
                        <a:t>9</a:t>
                      </a:r>
                      <a:endParaRPr lang="en-US"/>
                    </a:p>
                  </a:txBody>
                  <a:tcPr/>
                </a:tc>
                <a:tc>
                  <a:txBody>
                    <a:bodyPr/>
                    <a:p>
                      <a:pPr>
                        <a:buNone/>
                      </a:pPr>
                      <a:r>
                        <a:rPr lang="en-US" altLang="zh-CN"/>
                        <a:t>1.</a:t>
                      </a:r>
                      <a:r>
                        <a:rPr lang="zh-CN" altLang="en-US"/>
                        <a:t>蓝牙连接接口，怎加断开原因反馈；</a:t>
                      </a:r>
                      <a:endParaRPr lang="zh-CN" altLang="en-US"/>
                    </a:p>
                    <a:p>
                      <a:pPr>
                        <a:buNone/>
                      </a:pPr>
                      <a:r>
                        <a:rPr lang="en-US" altLang="zh-CN"/>
                        <a:t>2.</a:t>
                      </a:r>
                      <a:r>
                        <a:rPr lang="zh-CN" altLang="en-US"/>
                        <a:t>断开原因 有到期自动注销，钥匙被删除</a:t>
                      </a:r>
                      <a:endParaRPr lang="zh-CN" altLang="en-US"/>
                    </a:p>
                  </a:txBody>
                  <a:tcPr/>
                </a:tc>
                <a:tc>
                  <a:txBody>
                    <a:bodyPr/>
                    <a:p>
                      <a:pPr>
                        <a:buNone/>
                      </a:pPr>
                      <a:endParaRPr lang="zh-CN" altLang="en-US"/>
                    </a:p>
                  </a:txBody>
                  <a:tcPr/>
                </a:tc>
              </a:tr>
              <a:tr h="381000">
                <a:tc>
                  <a:txBody>
                    <a:bodyPr/>
                    <a:p>
                      <a:pPr>
                        <a:buNone/>
                      </a:pPr>
                      <a:r>
                        <a:rPr lang="en-US" altLang="zh-CN"/>
                        <a:t>2020.9.18</a:t>
                      </a:r>
                      <a:endParaRPr lang="en-US" altLang="zh-CN"/>
                    </a:p>
                  </a:txBody>
                  <a:tcPr/>
                </a:tc>
                <a:tc>
                  <a:txBody>
                    <a:bodyPr/>
                    <a:p>
                      <a:pPr>
                        <a:buNone/>
                      </a:pPr>
                      <a:r>
                        <a:rPr lang="zh-CN" altLang="en-US"/>
                        <a:t>修改车内通信方案</a:t>
                      </a:r>
                      <a:endParaRPr lang="zh-CN" altLang="en-US"/>
                    </a:p>
                  </a:txBody>
                  <a:tcPr/>
                </a:tc>
                <a:tc>
                  <a:txBody>
                    <a:bodyPr/>
                    <a:p>
                      <a:pPr>
                        <a:buNone/>
                      </a:pPr>
                      <a:endParaRPr lang="zh-CN" altLang="en-US"/>
                    </a:p>
                  </a:txBody>
                  <a:tcPr/>
                </a:tc>
              </a:tr>
              <a:tr h="381000">
                <a:tc>
                  <a:txBody>
                    <a:bodyPr/>
                    <a:p>
                      <a:pPr>
                        <a:buNone/>
                      </a:pPr>
                      <a:r>
                        <a:rPr lang="en-US" altLang="zh-CN" sz="1700">
                          <a:sym typeface="+mn-ea"/>
                        </a:rPr>
                        <a:t>2020.9.21</a:t>
                      </a:r>
                      <a:endParaRPr lang="en-US" altLang="zh-CN"/>
                    </a:p>
                  </a:txBody>
                  <a:tcPr/>
                </a:tc>
                <a:tc>
                  <a:txBody>
                    <a:bodyPr/>
                    <a:p>
                      <a:pPr>
                        <a:buNone/>
                      </a:pPr>
                      <a:r>
                        <a:rPr lang="zh-CN" altLang="en-US" sz="1700">
                          <a:sym typeface="+mn-ea"/>
                        </a:rPr>
                        <a:t>离线激活取消一层公钥加密</a:t>
                      </a:r>
                      <a:endParaRPr lang="zh-CN" altLang="en-US"/>
                    </a:p>
                  </a:txBody>
                  <a:tcPr/>
                </a:tc>
                <a:tc>
                  <a:txBody>
                    <a:bodyPr/>
                    <a:p>
                      <a:pPr>
                        <a:buNone/>
                      </a:pPr>
                      <a:endParaRPr lang="zh-CN" altLang="en-US"/>
                    </a:p>
                  </a:txBody>
                  <a:tcPr/>
                </a:tc>
              </a:tr>
              <a:tr h="381000">
                <a:tc>
                  <a:txBody>
                    <a:bodyPr/>
                    <a:p>
                      <a:pPr>
                        <a:buNone/>
                      </a:pPr>
                      <a:r>
                        <a:rPr lang="en-US" altLang="zh-CN" sz="1700">
                          <a:sym typeface="+mn-ea"/>
                        </a:rPr>
                        <a:t>2020.10.8</a:t>
                      </a:r>
                      <a:endParaRPr lang="en-US" altLang="zh-CN"/>
                    </a:p>
                  </a:txBody>
                  <a:tcPr/>
                </a:tc>
                <a:tc>
                  <a:txBody>
                    <a:bodyPr/>
                    <a:p>
                      <a:pPr>
                        <a:buNone/>
                      </a:pPr>
                      <a:r>
                        <a:rPr lang="zh-CN" altLang="en-US"/>
                        <a:t>增加激活通知时的激活时间</a:t>
                      </a:r>
                      <a:endParaRPr lang="zh-CN" altLang="en-US"/>
                    </a:p>
                  </a:txBody>
                  <a:tcPr/>
                </a:tc>
                <a:tc>
                  <a:txBody>
                    <a:bodyPr/>
                    <a:p>
                      <a:pPr>
                        <a:buNone/>
                      </a:pPr>
                      <a:endParaRPr lang="zh-CN" altLang="en-US"/>
                    </a:p>
                  </a:txBody>
                  <a:tcPr/>
                </a:tc>
              </a:tr>
              <a:tr h="381000">
                <a:tc>
                  <a:txBody>
                    <a:bodyPr/>
                    <a:p>
                      <a:pPr>
                        <a:buNone/>
                      </a:pPr>
                      <a:r>
                        <a:rPr lang="en-US" altLang="zh-CN" sz="1700">
                          <a:sym typeface="+mn-ea"/>
                        </a:rPr>
                        <a:t>2020.10.28</a:t>
                      </a:r>
                      <a:endParaRPr lang="en-US" altLang="zh-CN"/>
                    </a:p>
                  </a:txBody>
                  <a:tcPr/>
                </a:tc>
                <a:tc>
                  <a:txBody>
                    <a:bodyPr/>
                    <a:p>
                      <a:pPr>
                        <a:buNone/>
                      </a:pPr>
                      <a:r>
                        <a:rPr lang="en-US" altLang="zh-CN"/>
                        <a:t>1</a:t>
                      </a:r>
                      <a:r>
                        <a:rPr lang="zh-CN" altLang="en-US"/>
                        <a:t>、修改离线激活数据处理，</a:t>
                      </a:r>
                      <a:r>
                        <a:rPr lang="en-US" altLang="zh-CN"/>
                        <a:t>APP</a:t>
                      </a:r>
                      <a:r>
                        <a:rPr lang="zh-CN" altLang="en-US"/>
                        <a:t>端取消公钥加密，组包后直接传输给蓝牙</a:t>
                      </a:r>
                      <a:r>
                        <a:rPr lang="en-US" altLang="zh-CN"/>
                        <a:t>SDK</a:t>
                      </a:r>
                      <a:endParaRPr lang="en-US" altLang="zh-CN"/>
                    </a:p>
                    <a:p>
                      <a:pPr>
                        <a:buNone/>
                      </a:pPr>
                      <a:r>
                        <a:rPr lang="en-US" altLang="zh-CN"/>
                        <a:t>2</a:t>
                      </a:r>
                      <a:r>
                        <a:rPr lang="zh-CN" altLang="en-US"/>
                        <a:t>、激活数据中的随机数</a:t>
                      </a:r>
                      <a:r>
                        <a:rPr lang="en-US" altLang="zh-CN"/>
                        <a:t>GX16</a:t>
                      </a:r>
                      <a:r>
                        <a:rPr lang="zh-CN" altLang="en-US"/>
                        <a:t>采用时间戳</a:t>
                      </a:r>
                      <a:endParaRPr lang="zh-CN" altLang="en-US"/>
                    </a:p>
                  </a:txBody>
                  <a:tcPr/>
                </a:tc>
                <a:tc>
                  <a:txBody>
                    <a:bodyPr/>
                    <a:p>
                      <a:pPr>
                        <a:buNone/>
                      </a:pPr>
                      <a:endParaRPr lang="zh-CN" altLang="en-US"/>
                    </a:p>
                  </a:txBody>
                  <a:tcPr/>
                </a:tc>
              </a:tr>
            </a:tbl>
          </a:graphicData>
        </a:graphic>
      </p:graphicFrame>
      <p:sp>
        <p:nvSpPr>
          <p:cNvPr id="16" name="标题 3"/>
          <p:cNvSpPr txBox="1"/>
          <p:nvPr/>
        </p:nvSpPr>
        <p:spPr>
          <a:xfrm>
            <a:off x="293370" y="337185"/>
            <a:ext cx="184721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修改记录</a:t>
            </a:r>
            <a:endParaRPr lang="zh-CN" altLang="en-US" sz="2400" b="1" dirty="0" smtClean="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smtClean="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sz="2400" b="1" dirty="0" smtClean="0">
                <a:latin typeface="微软雅黑" panose="020B0503020204020204" pitchFamily="34" charset="-122"/>
                <a:ea typeface="微软雅黑" panose="020B0503020204020204" pitchFamily="34" charset="-122"/>
                <a:sym typeface="+mn-ea"/>
              </a:rPr>
              <a:t>PEPS</a:t>
            </a:r>
            <a:r>
              <a:rPr lang="zh-CN" altLang="en-US" sz="2400" b="1" dirty="0" smtClean="0">
                <a:latin typeface="微软雅黑" panose="020B0503020204020204" pitchFamily="34" charset="-122"/>
                <a:ea typeface="微软雅黑" panose="020B0503020204020204" pitchFamily="34" charset="-122"/>
                <a:sym typeface="+mn-ea"/>
              </a:rPr>
              <a:t>证书刷写流程</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sp>
        <p:nvSpPr>
          <p:cNvPr id="14" name="文本框 13"/>
          <p:cNvSpPr txBox="1"/>
          <p:nvPr/>
        </p:nvSpPr>
        <p:spPr>
          <a:xfrm>
            <a:off x="465455" y="3376295"/>
            <a:ext cx="5609590" cy="2999740"/>
          </a:xfrm>
          <a:prstGeom prst="rect">
            <a:avLst/>
          </a:prstGeom>
          <a:solidFill>
            <a:schemeClr val="accent3">
              <a:lumMod val="20000"/>
              <a:lumOff val="80000"/>
            </a:schemeClr>
          </a:solidFill>
        </p:spPr>
        <p:txBody>
          <a:bodyPr wrap="square" rtlCol="0">
            <a:spAutoFit/>
          </a:bodyPr>
          <a:p>
            <a:pPr fontAlgn="auto">
              <a:lnSpc>
                <a:spcPct val="150000"/>
              </a:lnSpc>
            </a:pPr>
            <a:r>
              <a:rPr lang="zh-CN" altLang="zh-CN" sz="1400"/>
              <a:t>诊断刷写方案：</a:t>
            </a:r>
            <a:endParaRPr lang="zh-CN" altLang="zh-CN" sz="1400"/>
          </a:p>
          <a:p>
            <a:pPr fontAlgn="auto">
              <a:lnSpc>
                <a:spcPct val="150000"/>
              </a:lnSpc>
            </a:pPr>
            <a:r>
              <a:rPr lang="en-US" altLang="zh-CN" sz="1400"/>
              <a:t>1.</a:t>
            </a:r>
            <a:r>
              <a:rPr lang="zh-CN" altLang="en-US" sz="1400"/>
              <a:t>进入单独的诊断会话模式，                   【如</a:t>
            </a:r>
            <a:r>
              <a:rPr lang="en-US" altLang="zh-CN" sz="1400"/>
              <a:t>10 04</a:t>
            </a:r>
            <a:r>
              <a:rPr lang="zh-CN" altLang="en-US" sz="1400"/>
              <a:t>；   </a:t>
            </a:r>
            <a:r>
              <a:rPr lang="en-US" altLang="zh-CN" sz="1400"/>
              <a:t>10 03  sa 05 06</a:t>
            </a:r>
            <a:r>
              <a:rPr lang="zh-CN" altLang="en-US" sz="1400"/>
              <a:t>】</a:t>
            </a:r>
            <a:r>
              <a:rPr lang="en-US" altLang="zh-CN" sz="1400"/>
              <a:t> </a:t>
            </a:r>
            <a:endParaRPr lang="en-US" altLang="zh-CN" sz="1400"/>
          </a:p>
          <a:p>
            <a:pPr fontAlgn="auto">
              <a:lnSpc>
                <a:spcPct val="150000"/>
              </a:lnSpc>
            </a:pPr>
            <a:r>
              <a:rPr lang="en-US" altLang="zh-CN" sz="1400"/>
              <a:t>2.</a:t>
            </a:r>
            <a:r>
              <a:rPr lang="zh-CN" altLang="en-US" sz="1400"/>
              <a:t>用独立的安全访问算法和密钥；            【明天跟诊断谈】</a:t>
            </a:r>
            <a:endParaRPr lang="zh-CN" altLang="en-US" sz="1400"/>
          </a:p>
          <a:p>
            <a:pPr fontAlgn="auto">
              <a:lnSpc>
                <a:spcPct val="150000"/>
              </a:lnSpc>
            </a:pPr>
            <a:r>
              <a:rPr lang="en-US" altLang="zh-CN" sz="1400"/>
              <a:t>3.</a:t>
            </a:r>
            <a:r>
              <a:rPr lang="zh-CN" altLang="en-US" sz="1400"/>
              <a:t>写入时增加</a:t>
            </a:r>
            <a:r>
              <a:rPr lang="en-US" altLang="zh-CN" sz="1400"/>
              <a:t>CRC32</a:t>
            </a:r>
            <a:r>
              <a:rPr lang="zh-CN" altLang="en-US" sz="1400"/>
              <a:t>校验码，接收方检测数据完整性  【整体数据校验】</a:t>
            </a:r>
            <a:endParaRPr lang="zh-CN" altLang="en-US" sz="1400"/>
          </a:p>
          <a:p>
            <a:pPr fontAlgn="auto">
              <a:lnSpc>
                <a:spcPct val="150000"/>
              </a:lnSpc>
            </a:pPr>
            <a:r>
              <a:rPr lang="en-US" altLang="zh-CN" sz="1400"/>
              <a:t>4.</a:t>
            </a:r>
            <a:r>
              <a:rPr lang="zh-CN" altLang="en-US" sz="1400"/>
              <a:t>根证书和私钥不允许读取；</a:t>
            </a:r>
            <a:endParaRPr lang="zh-CN" altLang="en-US" sz="1400"/>
          </a:p>
          <a:p>
            <a:pPr fontAlgn="auto">
              <a:lnSpc>
                <a:spcPct val="150000"/>
              </a:lnSpc>
            </a:pPr>
            <a:r>
              <a:rPr lang="en-US" altLang="zh-CN" sz="1400"/>
              <a:t>5. </a:t>
            </a:r>
            <a:r>
              <a:rPr lang="zh-CN" altLang="en-US" sz="1400"/>
              <a:t>出厂证书 和 证书校验码</a:t>
            </a:r>
            <a:r>
              <a:rPr lang="en-US" altLang="zh-CN" sz="1400"/>
              <a:t>只允许在04 模式下且解锁安全等级后读取  </a:t>
            </a:r>
            <a:r>
              <a:rPr lang="zh-CN" altLang="en-US" sz="1400"/>
              <a:t>【第一点】</a:t>
            </a:r>
            <a:endParaRPr lang="zh-CN" altLang="en-US" sz="1400"/>
          </a:p>
        </p:txBody>
      </p:sp>
      <p:sp>
        <p:nvSpPr>
          <p:cNvPr id="18" name="文本框 17"/>
          <p:cNvSpPr txBox="1"/>
          <p:nvPr/>
        </p:nvSpPr>
        <p:spPr>
          <a:xfrm>
            <a:off x="465455" y="815340"/>
            <a:ext cx="11578590" cy="2030095"/>
          </a:xfrm>
          <a:prstGeom prst="rect">
            <a:avLst/>
          </a:prstGeom>
          <a:solidFill>
            <a:schemeClr val="accent3">
              <a:lumMod val="20000"/>
              <a:lumOff val="80000"/>
            </a:schemeClr>
          </a:solidFill>
        </p:spPr>
        <p:txBody>
          <a:bodyPr wrap="square" rtlCol="0">
            <a:spAutoFit/>
          </a:bodyPr>
          <a:p>
            <a:pPr fontAlgn="auto">
              <a:lnSpc>
                <a:spcPct val="150000"/>
              </a:lnSpc>
            </a:pPr>
            <a:r>
              <a:rPr lang="zh-CN" altLang="en-US" sz="1400"/>
              <a:t>方案需求：</a:t>
            </a:r>
            <a:endParaRPr lang="zh-CN" altLang="en-US" sz="1400"/>
          </a:p>
          <a:p>
            <a:pPr fontAlgn="auto">
              <a:lnSpc>
                <a:spcPct val="150000"/>
              </a:lnSpc>
              <a:buNone/>
            </a:pPr>
            <a:r>
              <a:rPr lang="en-US" altLang="zh-CN" sz="1400">
                <a:sym typeface="+mn-ea"/>
              </a:rPr>
              <a:t>1.</a:t>
            </a:r>
            <a:r>
              <a:rPr lang="zh-CN" altLang="en-US" sz="1400">
                <a:sym typeface="+mn-ea"/>
              </a:rPr>
              <a:t>供货时</a:t>
            </a:r>
            <a:r>
              <a:rPr lang="en-US" altLang="zh-CN" sz="1400">
                <a:sym typeface="+mn-ea"/>
              </a:rPr>
              <a:t>/</a:t>
            </a:r>
            <a:r>
              <a:rPr lang="zh-CN" altLang="en-US" sz="1400">
                <a:sym typeface="+mn-ea"/>
              </a:rPr>
              <a:t>前 提供该批次所有样件</a:t>
            </a:r>
            <a:r>
              <a:rPr lang="en-US" altLang="zh-CN" sz="1400">
                <a:sym typeface="+mn-ea"/>
              </a:rPr>
              <a:t>ID</a:t>
            </a:r>
            <a:r>
              <a:rPr lang="zh-CN" altLang="en-US" sz="1400">
                <a:sym typeface="+mn-ea"/>
              </a:rPr>
              <a:t>，建议为零部件序列号，序列号规则统一由</a:t>
            </a:r>
            <a:r>
              <a:rPr lang="en-US" altLang="zh-CN" sz="1400">
                <a:sym typeface="+mn-ea"/>
              </a:rPr>
              <a:t>BN</a:t>
            </a:r>
            <a:r>
              <a:rPr lang="zh-CN" altLang="en-US" sz="1400">
                <a:sym typeface="+mn-ea"/>
              </a:rPr>
              <a:t>制定   【</a:t>
            </a:r>
            <a:r>
              <a:rPr lang="en-US" altLang="zh-CN" sz="1400">
                <a:sym typeface="+mn-ea"/>
              </a:rPr>
              <a:t>ID </a:t>
            </a:r>
            <a:r>
              <a:rPr lang="zh-CN" altLang="en-US" sz="1400">
                <a:sym typeface="+mn-ea"/>
              </a:rPr>
              <a:t>提供方式 、 格式 、时间待定，物料提前两周入库 】</a:t>
            </a:r>
            <a:endParaRPr lang="zh-CN" altLang="en-US" sz="1400">
              <a:sym typeface="+mn-ea"/>
            </a:endParaRPr>
          </a:p>
          <a:p>
            <a:pPr fontAlgn="auto">
              <a:lnSpc>
                <a:spcPct val="150000"/>
              </a:lnSpc>
              <a:buNone/>
            </a:pPr>
            <a:r>
              <a:rPr lang="en-US" altLang="zh-CN" sz="1400">
                <a:sym typeface="+mn-ea"/>
              </a:rPr>
              <a:t>2.</a:t>
            </a:r>
            <a:r>
              <a:rPr lang="zh-CN" altLang="en-US" sz="1400">
                <a:sym typeface="+mn-ea"/>
              </a:rPr>
              <a:t>支持诊断读取序列号、出厂证书</a:t>
            </a:r>
            <a:endParaRPr lang="zh-CN" altLang="en-US" sz="1400">
              <a:sym typeface="+mn-ea"/>
            </a:endParaRPr>
          </a:p>
          <a:p>
            <a:pPr fontAlgn="auto">
              <a:lnSpc>
                <a:spcPct val="150000"/>
              </a:lnSpc>
              <a:buNone/>
            </a:pPr>
            <a:r>
              <a:rPr lang="en-US" altLang="zh-CN" sz="1400">
                <a:sym typeface="+mn-ea"/>
              </a:rPr>
              <a:t>3.</a:t>
            </a:r>
            <a:r>
              <a:rPr lang="zh-CN" altLang="en-US" sz="1400">
                <a:sym typeface="+mn-ea"/>
              </a:rPr>
              <a:t>支持诊断写入根证书、私钥、出厂证书、用户证书</a:t>
            </a:r>
            <a:endParaRPr lang="zh-CN" altLang="en-US" sz="1400">
              <a:sym typeface="+mn-ea"/>
            </a:endParaRPr>
          </a:p>
          <a:p>
            <a:pPr fontAlgn="auto">
              <a:lnSpc>
                <a:spcPct val="150000"/>
              </a:lnSpc>
              <a:buNone/>
            </a:pPr>
            <a:r>
              <a:rPr lang="en-US" altLang="zh-CN" sz="1400">
                <a:sym typeface="+mn-ea"/>
              </a:rPr>
              <a:t>4.</a:t>
            </a:r>
            <a:r>
              <a:rPr lang="zh-CN" altLang="en-US" sz="1400">
                <a:sym typeface="+mn-ea"/>
              </a:rPr>
              <a:t>需分配证书写入相关的</a:t>
            </a:r>
            <a:r>
              <a:rPr lang="en-US" altLang="zh-CN" sz="1400">
                <a:sym typeface="+mn-ea"/>
              </a:rPr>
              <a:t>DID</a:t>
            </a:r>
            <a:endParaRPr lang="en-US" altLang="zh-CN" sz="1400">
              <a:sym typeface="+mn-ea"/>
            </a:endParaRPr>
          </a:p>
          <a:p>
            <a:pPr fontAlgn="auto">
              <a:lnSpc>
                <a:spcPct val="150000"/>
              </a:lnSpc>
              <a:buNone/>
            </a:pPr>
            <a:r>
              <a:rPr lang="en-US" altLang="zh-CN" sz="1400">
                <a:sym typeface="+mn-ea"/>
              </a:rPr>
              <a:t>5.</a:t>
            </a:r>
            <a:r>
              <a:rPr lang="zh-CN" altLang="en-US" sz="1400">
                <a:sym typeface="+mn-ea"/>
              </a:rPr>
              <a:t>传输安全？ 待讨论  【不存在】</a:t>
            </a:r>
            <a:endParaRPr lang="zh-CN" altLang="en-US" sz="14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sz="2400" b="1" dirty="0" smtClean="0">
                <a:latin typeface="微软雅黑" panose="020B0503020204020204" pitchFamily="34" charset="-122"/>
                <a:ea typeface="微软雅黑" panose="020B0503020204020204" pitchFamily="34" charset="-122"/>
                <a:sym typeface="+mn-ea"/>
              </a:rPr>
              <a:t>PEPS</a:t>
            </a:r>
            <a:r>
              <a:rPr lang="zh-CN" altLang="en-US" sz="2400" b="1" dirty="0" smtClean="0">
                <a:latin typeface="微软雅黑" panose="020B0503020204020204" pitchFamily="34" charset="-122"/>
                <a:ea typeface="微软雅黑" panose="020B0503020204020204" pitchFamily="34" charset="-122"/>
                <a:sym typeface="+mn-ea"/>
              </a:rPr>
              <a:t>证书刷写流程</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pic>
        <p:nvPicPr>
          <p:cNvPr id="2" name="图片 1"/>
          <p:cNvPicPr>
            <a:picLocks noChangeAspect="1"/>
          </p:cNvPicPr>
          <p:nvPr/>
        </p:nvPicPr>
        <p:blipFill>
          <a:blip r:embed="rId1"/>
          <a:stretch>
            <a:fillRect/>
          </a:stretch>
        </p:blipFill>
        <p:spPr>
          <a:xfrm>
            <a:off x="643890" y="1426845"/>
            <a:ext cx="6554470" cy="5276215"/>
          </a:xfrm>
          <a:prstGeom prst="rect">
            <a:avLst/>
          </a:prstGeom>
        </p:spPr>
      </p:pic>
      <p:sp>
        <p:nvSpPr>
          <p:cNvPr id="5" name="文本框 4"/>
          <p:cNvSpPr txBox="1"/>
          <p:nvPr/>
        </p:nvSpPr>
        <p:spPr>
          <a:xfrm>
            <a:off x="1116330" y="1058545"/>
            <a:ext cx="1612265" cy="368300"/>
          </a:xfrm>
          <a:prstGeom prst="rect">
            <a:avLst/>
          </a:prstGeom>
          <a:solidFill>
            <a:schemeClr val="accent1">
              <a:lumMod val="20000"/>
              <a:lumOff val="80000"/>
            </a:schemeClr>
          </a:solidFill>
        </p:spPr>
        <p:txBody>
          <a:bodyPr wrap="square" rtlCol="0">
            <a:spAutoFit/>
          </a:bodyPr>
          <a:p>
            <a:r>
              <a:rPr lang="zh-CN" altLang="en-US"/>
              <a:t>上位机</a:t>
            </a:r>
            <a:r>
              <a:rPr lang="en-US" altLang="zh-CN"/>
              <a:t>/TBOX</a:t>
            </a:r>
            <a:endParaRPr lang="en-US" altLang="zh-CN"/>
          </a:p>
        </p:txBody>
      </p:sp>
      <p:sp>
        <p:nvSpPr>
          <p:cNvPr id="6" name="文本框 5"/>
          <p:cNvSpPr txBox="1"/>
          <p:nvPr/>
        </p:nvSpPr>
        <p:spPr>
          <a:xfrm>
            <a:off x="4692650" y="1058545"/>
            <a:ext cx="1064260" cy="368300"/>
          </a:xfrm>
          <a:prstGeom prst="rect">
            <a:avLst/>
          </a:prstGeom>
          <a:solidFill>
            <a:schemeClr val="accent1">
              <a:lumMod val="20000"/>
              <a:lumOff val="80000"/>
            </a:schemeClr>
          </a:solidFill>
        </p:spPr>
        <p:txBody>
          <a:bodyPr wrap="square" rtlCol="0">
            <a:spAutoFit/>
          </a:bodyPr>
          <a:p>
            <a:r>
              <a:rPr lang="en-US"/>
              <a:t>PEPS</a:t>
            </a:r>
            <a:endParaRPr lang="en-US"/>
          </a:p>
        </p:txBody>
      </p:sp>
      <p:sp>
        <p:nvSpPr>
          <p:cNvPr id="14" name="文本框 13"/>
          <p:cNvSpPr txBox="1"/>
          <p:nvPr/>
        </p:nvSpPr>
        <p:spPr>
          <a:xfrm>
            <a:off x="8006715" y="3851275"/>
            <a:ext cx="3994150" cy="2353310"/>
          </a:xfrm>
          <a:prstGeom prst="rect">
            <a:avLst/>
          </a:prstGeom>
          <a:noFill/>
          <a:ln>
            <a:solidFill>
              <a:schemeClr val="accent1"/>
            </a:solidFill>
          </a:ln>
        </p:spPr>
        <p:txBody>
          <a:bodyPr wrap="square" rtlCol="0">
            <a:spAutoFit/>
          </a:bodyPr>
          <a:p>
            <a:pPr fontAlgn="auto">
              <a:lnSpc>
                <a:spcPct val="150000"/>
              </a:lnSpc>
            </a:pPr>
            <a:r>
              <a:rPr lang="zh-CN" altLang="zh-CN" sz="1400"/>
              <a:t>罐装流程说明：</a:t>
            </a:r>
            <a:endParaRPr lang="zh-CN" altLang="zh-CN" sz="1400"/>
          </a:p>
          <a:p>
            <a:pPr fontAlgn="auto">
              <a:lnSpc>
                <a:spcPct val="150000"/>
              </a:lnSpc>
            </a:pPr>
            <a:r>
              <a:rPr lang="en-US" altLang="zh-CN" sz="1400"/>
              <a:t>1.</a:t>
            </a:r>
            <a:r>
              <a:rPr lang="zh-CN" altLang="en-US" sz="1400"/>
              <a:t>进入单独的诊断会话模式，如</a:t>
            </a:r>
            <a:r>
              <a:rPr lang="en-US" altLang="zh-CN" sz="1400"/>
              <a:t>10 40</a:t>
            </a:r>
            <a:r>
              <a:rPr lang="zh-CN" altLang="en-US" sz="1400"/>
              <a:t>；</a:t>
            </a:r>
            <a:endParaRPr lang="zh-CN" altLang="en-US" sz="1400"/>
          </a:p>
          <a:p>
            <a:pPr fontAlgn="auto">
              <a:lnSpc>
                <a:spcPct val="150000"/>
              </a:lnSpc>
            </a:pPr>
            <a:r>
              <a:rPr lang="en-US" altLang="zh-CN" sz="1400"/>
              <a:t>2.</a:t>
            </a:r>
            <a:r>
              <a:rPr lang="zh-CN" altLang="en-US" sz="1400"/>
              <a:t>有独立的安全等级，安全访问算法和钥匙；</a:t>
            </a:r>
            <a:endParaRPr lang="zh-CN" altLang="en-US" sz="1400"/>
          </a:p>
          <a:p>
            <a:pPr fontAlgn="auto">
              <a:lnSpc>
                <a:spcPct val="150000"/>
              </a:lnSpc>
            </a:pPr>
            <a:r>
              <a:rPr lang="en-US" altLang="zh-CN" sz="1400"/>
              <a:t>3.</a:t>
            </a:r>
            <a:r>
              <a:rPr lang="zh-CN" altLang="en-US" sz="1400"/>
              <a:t>写入时增加</a:t>
            </a:r>
            <a:r>
              <a:rPr lang="en-US" altLang="zh-CN" sz="1400"/>
              <a:t>CRC32</a:t>
            </a:r>
            <a:r>
              <a:rPr lang="zh-CN" altLang="en-US" sz="1400"/>
              <a:t>校验码，检测数据完整性</a:t>
            </a:r>
            <a:endParaRPr lang="zh-CN" altLang="en-US" sz="1400"/>
          </a:p>
          <a:p>
            <a:pPr fontAlgn="auto">
              <a:lnSpc>
                <a:spcPct val="150000"/>
              </a:lnSpc>
            </a:pPr>
            <a:r>
              <a:rPr lang="en-US" altLang="zh-CN" sz="1400"/>
              <a:t>4.</a:t>
            </a:r>
            <a:r>
              <a:rPr lang="zh-CN" altLang="en-US" sz="1400"/>
              <a:t>根证书和私钥不允许读取；</a:t>
            </a:r>
            <a:endParaRPr lang="zh-CN" altLang="en-US" sz="1400"/>
          </a:p>
          <a:p>
            <a:pPr fontAlgn="auto">
              <a:lnSpc>
                <a:spcPct val="150000"/>
              </a:lnSpc>
            </a:pPr>
            <a:r>
              <a:rPr lang="en-US" altLang="zh-CN" sz="1400"/>
              <a:t>5. </a:t>
            </a:r>
            <a:r>
              <a:rPr lang="zh-CN" altLang="en-US" sz="1400"/>
              <a:t>出厂证书 和 证书校验码</a:t>
            </a:r>
            <a:r>
              <a:rPr lang="en-US" altLang="zh-CN" sz="1400"/>
              <a:t>只允许在04 模式下且解锁安全等级后读取</a:t>
            </a:r>
            <a:endParaRPr lang="en-US" altLang="zh-CN" sz="1400"/>
          </a:p>
        </p:txBody>
      </p:sp>
      <p:sp>
        <p:nvSpPr>
          <p:cNvPr id="7" name="文本框 6"/>
          <p:cNvSpPr txBox="1"/>
          <p:nvPr/>
        </p:nvSpPr>
        <p:spPr>
          <a:xfrm>
            <a:off x="8006715" y="1058545"/>
            <a:ext cx="3994150" cy="2676525"/>
          </a:xfrm>
          <a:prstGeom prst="rect">
            <a:avLst/>
          </a:prstGeom>
          <a:solidFill>
            <a:schemeClr val="accent3">
              <a:lumMod val="20000"/>
              <a:lumOff val="80000"/>
            </a:schemeClr>
          </a:solidFill>
        </p:spPr>
        <p:txBody>
          <a:bodyPr wrap="square" rtlCol="0">
            <a:spAutoFit/>
          </a:bodyPr>
          <a:p>
            <a:pPr fontAlgn="auto">
              <a:lnSpc>
                <a:spcPct val="150000"/>
              </a:lnSpc>
            </a:pPr>
            <a:r>
              <a:rPr lang="zh-CN" altLang="en-US" sz="1400"/>
              <a:t>方案需求：</a:t>
            </a:r>
            <a:endParaRPr lang="zh-CN" altLang="en-US" sz="1400"/>
          </a:p>
          <a:p>
            <a:pPr fontAlgn="auto">
              <a:lnSpc>
                <a:spcPct val="150000"/>
              </a:lnSpc>
              <a:buNone/>
            </a:pPr>
            <a:r>
              <a:rPr lang="en-US" altLang="zh-CN" sz="1400">
                <a:sym typeface="+mn-ea"/>
              </a:rPr>
              <a:t>1.</a:t>
            </a:r>
            <a:r>
              <a:rPr lang="zh-CN" altLang="en-US" sz="1400">
                <a:sym typeface="+mn-ea"/>
              </a:rPr>
              <a:t>供货时</a:t>
            </a:r>
            <a:r>
              <a:rPr lang="en-US" altLang="zh-CN" sz="1400">
                <a:sym typeface="+mn-ea"/>
              </a:rPr>
              <a:t>/</a:t>
            </a:r>
            <a:r>
              <a:rPr lang="zh-CN" altLang="en-US" sz="1400">
                <a:sym typeface="+mn-ea"/>
              </a:rPr>
              <a:t>前 提供该批次所有样件</a:t>
            </a:r>
            <a:r>
              <a:rPr lang="en-US" altLang="zh-CN" sz="1400">
                <a:sym typeface="+mn-ea"/>
              </a:rPr>
              <a:t>ID</a:t>
            </a:r>
            <a:r>
              <a:rPr lang="zh-CN" altLang="en-US" sz="1400">
                <a:sym typeface="+mn-ea"/>
              </a:rPr>
              <a:t>，建议为零部件序列号，序列号规则统一由</a:t>
            </a:r>
            <a:r>
              <a:rPr lang="en-US" altLang="zh-CN" sz="1400">
                <a:sym typeface="+mn-ea"/>
              </a:rPr>
              <a:t>BN</a:t>
            </a:r>
            <a:r>
              <a:rPr lang="zh-CN" altLang="en-US" sz="1400">
                <a:sym typeface="+mn-ea"/>
              </a:rPr>
              <a:t>制定   </a:t>
            </a:r>
            <a:endParaRPr lang="zh-CN" altLang="en-US" sz="1400">
              <a:sym typeface="+mn-ea"/>
            </a:endParaRPr>
          </a:p>
          <a:p>
            <a:pPr fontAlgn="auto">
              <a:lnSpc>
                <a:spcPct val="150000"/>
              </a:lnSpc>
              <a:buNone/>
            </a:pPr>
            <a:r>
              <a:rPr lang="en-US" altLang="zh-CN" sz="1400">
                <a:sym typeface="+mn-ea"/>
              </a:rPr>
              <a:t>2.</a:t>
            </a:r>
            <a:r>
              <a:rPr lang="zh-CN" altLang="en-US" sz="1400">
                <a:sym typeface="+mn-ea"/>
              </a:rPr>
              <a:t>支持诊断读取序列号、出厂证书</a:t>
            </a:r>
            <a:endParaRPr lang="zh-CN" altLang="en-US" sz="1400">
              <a:sym typeface="+mn-ea"/>
            </a:endParaRPr>
          </a:p>
          <a:p>
            <a:pPr fontAlgn="auto">
              <a:lnSpc>
                <a:spcPct val="150000"/>
              </a:lnSpc>
              <a:buNone/>
            </a:pPr>
            <a:r>
              <a:rPr lang="en-US" altLang="zh-CN" sz="1400">
                <a:sym typeface="+mn-ea"/>
              </a:rPr>
              <a:t>3.</a:t>
            </a:r>
            <a:r>
              <a:rPr lang="zh-CN" altLang="en-US" sz="1400">
                <a:sym typeface="+mn-ea"/>
              </a:rPr>
              <a:t>支持诊断写入根证书、私钥、出厂证书、用户证书</a:t>
            </a:r>
            <a:endParaRPr lang="zh-CN" altLang="en-US" sz="1400">
              <a:sym typeface="+mn-ea"/>
            </a:endParaRPr>
          </a:p>
          <a:p>
            <a:pPr fontAlgn="auto">
              <a:lnSpc>
                <a:spcPct val="150000"/>
              </a:lnSpc>
              <a:buNone/>
            </a:pPr>
            <a:r>
              <a:rPr lang="en-US" altLang="zh-CN" sz="1400">
                <a:sym typeface="+mn-ea"/>
              </a:rPr>
              <a:t>4.</a:t>
            </a:r>
            <a:r>
              <a:rPr lang="zh-CN" altLang="en-US" sz="1400">
                <a:sym typeface="+mn-ea"/>
              </a:rPr>
              <a:t>需分配证书写入相关的</a:t>
            </a:r>
            <a:r>
              <a:rPr lang="en-US" altLang="zh-CN" sz="1400">
                <a:sym typeface="+mn-ea"/>
              </a:rPr>
              <a:t>DID</a:t>
            </a:r>
            <a:endParaRPr lang="en-US" altLang="zh-CN" sz="1400">
              <a:sym typeface="+mn-ea"/>
            </a:endParaRPr>
          </a:p>
          <a:p>
            <a:pPr fontAlgn="auto">
              <a:lnSpc>
                <a:spcPct val="150000"/>
              </a:lnSpc>
              <a:buNone/>
            </a:pPr>
            <a:r>
              <a:rPr lang="en-US" altLang="zh-CN" sz="1400">
                <a:sym typeface="+mn-ea"/>
              </a:rPr>
              <a:t>5.</a:t>
            </a:r>
            <a:r>
              <a:rPr lang="zh-CN" altLang="en-US" sz="1400">
                <a:sym typeface="+mn-ea"/>
              </a:rPr>
              <a:t>罐装传输安全？ 待讨论  </a:t>
            </a:r>
            <a:endParaRPr lang="zh-CN" altLang="en-US" sz="14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会议纪要</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sp>
        <p:nvSpPr>
          <p:cNvPr id="20" name="文本框 19"/>
          <p:cNvSpPr txBox="1"/>
          <p:nvPr/>
        </p:nvSpPr>
        <p:spPr>
          <a:xfrm>
            <a:off x="481965" y="1659890"/>
            <a:ext cx="4074160" cy="3969385"/>
          </a:xfrm>
          <a:prstGeom prst="rect">
            <a:avLst/>
          </a:prstGeom>
          <a:noFill/>
          <a:ln>
            <a:solidFill>
              <a:schemeClr val="accent1"/>
            </a:solidFill>
          </a:ln>
        </p:spPr>
        <p:txBody>
          <a:bodyPr wrap="square" rtlCol="0">
            <a:spAutoFit/>
          </a:bodyPr>
          <a:p>
            <a:r>
              <a:rPr lang="en-US" altLang="zh-CN" sz="1400"/>
              <a:t>2020-8-13</a:t>
            </a:r>
            <a:r>
              <a:rPr lang="zh-CN" altLang="en-US" sz="1400"/>
              <a:t>会议纪要：</a:t>
            </a:r>
            <a:endParaRPr lang="zh-CN" altLang="en-US" sz="1400"/>
          </a:p>
          <a:p>
            <a:endParaRPr lang="en-US" altLang="zh-CN" sz="1400"/>
          </a:p>
          <a:p>
            <a:pPr marL="285750" indent="-285750">
              <a:buFont typeface="Wingdings" panose="05000000000000000000" charset="0"/>
              <a:buChar char=""/>
            </a:pPr>
            <a:r>
              <a:rPr lang="en-US" altLang="zh-CN" sz="1400"/>
              <a:t>NFC </a:t>
            </a:r>
            <a:r>
              <a:rPr lang="zh-CN" altLang="en-US" sz="1400"/>
              <a:t>证书罐装 需要提前写卡，写卡器   </a:t>
            </a:r>
            <a:endParaRPr lang="zh-CN" altLang="en-US" sz="1400"/>
          </a:p>
          <a:p>
            <a:pPr marL="285750" indent="-285750">
              <a:buFont typeface="Wingdings" panose="05000000000000000000" charset="0"/>
              <a:buChar char=""/>
            </a:pPr>
            <a:r>
              <a:rPr lang="en-US" altLang="zh-CN" sz="1400"/>
              <a:t>NFC </a:t>
            </a:r>
            <a:r>
              <a:rPr lang="zh-CN" altLang="en-US" sz="1400"/>
              <a:t>有证书 后 可以通过诊断进入自学习，绑定车辆。</a:t>
            </a:r>
            <a:endParaRPr lang="zh-CN" altLang="en-US" sz="1400"/>
          </a:p>
          <a:p>
            <a:pPr marL="285750" indent="-285750">
              <a:buFont typeface="Wingdings" panose="05000000000000000000" charset="0"/>
              <a:buChar char=""/>
            </a:pPr>
            <a:r>
              <a:rPr lang="en-US" altLang="zh-CN" sz="1400"/>
              <a:t>NFC</a:t>
            </a:r>
            <a:r>
              <a:rPr lang="zh-CN" altLang="en-US" sz="1400"/>
              <a:t>卡片仅一套证书</a:t>
            </a:r>
            <a:endParaRPr lang="zh-CN" altLang="en-US" sz="1400"/>
          </a:p>
          <a:p>
            <a:pPr marL="285750" indent="-285750">
              <a:buFont typeface="Wingdings" panose="05000000000000000000" charset="0"/>
              <a:buChar char=""/>
            </a:pPr>
            <a:r>
              <a:rPr lang="en-US" altLang="zh-CN" sz="1400"/>
              <a:t>NFC</a:t>
            </a:r>
            <a:r>
              <a:rPr lang="zh-CN" altLang="en-US" sz="1400"/>
              <a:t>卡片需要支持返厂重新罐装证书</a:t>
            </a:r>
            <a:endParaRPr lang="zh-CN" altLang="en-US" sz="1400"/>
          </a:p>
          <a:p>
            <a:pPr marL="285750" indent="-285750">
              <a:buFont typeface="Wingdings" panose="05000000000000000000" charset="0"/>
              <a:buChar char=""/>
            </a:pPr>
            <a:r>
              <a:rPr lang="en-US" altLang="zh-CN" sz="1400">
                <a:sym typeface="+mn-ea"/>
              </a:rPr>
              <a:t>OCSP </a:t>
            </a:r>
            <a:r>
              <a:rPr lang="zh-CN" altLang="en-US" sz="1400">
                <a:sym typeface="+mn-ea"/>
              </a:rPr>
              <a:t>只在云端支持，</a:t>
            </a:r>
            <a:r>
              <a:rPr lang="en-US" altLang="zh-CN" sz="1400">
                <a:sym typeface="+mn-ea"/>
              </a:rPr>
              <a:t>PEPS</a:t>
            </a:r>
            <a:r>
              <a:rPr lang="zh-CN" altLang="en-US" sz="1400">
                <a:sym typeface="+mn-ea"/>
              </a:rPr>
              <a:t>不需要</a:t>
            </a:r>
            <a:endParaRPr lang="zh-CN" altLang="en-US" sz="1400">
              <a:sym typeface="+mn-ea"/>
            </a:endParaRPr>
          </a:p>
          <a:p>
            <a:pPr marL="285750" indent="-285750">
              <a:buFont typeface="Wingdings" panose="05000000000000000000" charset="0"/>
              <a:buChar char=""/>
            </a:pPr>
            <a:r>
              <a:rPr lang="zh-CN" altLang="en-US" sz="1400">
                <a:sym typeface="+mn-ea"/>
              </a:rPr>
              <a:t>用户证书允许多次更新</a:t>
            </a:r>
            <a:endParaRPr lang="zh-CN" altLang="en-US" sz="1400">
              <a:sym typeface="+mn-ea"/>
            </a:endParaRPr>
          </a:p>
          <a:p>
            <a:pPr marL="285750" indent="-285750">
              <a:buFont typeface="Wingdings" panose="05000000000000000000" charset="0"/>
              <a:buChar char=""/>
            </a:pPr>
            <a:endParaRPr lang="zh-CN" altLang="en-US" sz="1400"/>
          </a:p>
          <a:p>
            <a:pPr marL="285750" indent="-285750">
              <a:buFont typeface="Wingdings" panose="05000000000000000000" charset="0"/>
              <a:buChar char=""/>
            </a:pPr>
            <a:r>
              <a:rPr lang="en-US" altLang="zh-CN" sz="1400"/>
              <a:t>CSR </a:t>
            </a:r>
            <a:r>
              <a:rPr lang="zh-CN" altLang="en-US" sz="1400"/>
              <a:t>请求是否需要用到私钥？需确认 </a:t>
            </a:r>
            <a:endParaRPr lang="zh-CN" altLang="en-US" sz="1400"/>
          </a:p>
          <a:p>
            <a:pPr marL="285750" indent="-285750">
              <a:buFont typeface="Wingdings" panose="05000000000000000000" charset="0"/>
              <a:buChar char=""/>
            </a:pPr>
            <a:r>
              <a:rPr lang="en-US" altLang="zh-CN" sz="1400"/>
              <a:t>ID </a:t>
            </a:r>
            <a:r>
              <a:rPr lang="zh-CN" altLang="en-US" sz="1400"/>
              <a:t>规则 明天上午定</a:t>
            </a:r>
            <a:endParaRPr lang="zh-CN" altLang="en-US" sz="1400"/>
          </a:p>
          <a:p>
            <a:pPr marL="285750" indent="-285750">
              <a:buFont typeface="Wingdings" panose="05000000000000000000" charset="0"/>
              <a:buChar char=""/>
            </a:pPr>
            <a:r>
              <a:rPr lang="zh-CN" altLang="en-US" sz="1400"/>
              <a:t>证书算法</a:t>
            </a:r>
            <a:r>
              <a:rPr lang="en-US" altLang="zh-CN" sz="1400"/>
              <a:t>ECC256   </a:t>
            </a:r>
            <a:r>
              <a:rPr lang="zh-CN" altLang="en-US" sz="1400"/>
              <a:t>法雷奥确认库是否支持 待定</a:t>
            </a:r>
            <a:endParaRPr lang="zh-CN" altLang="en-US" sz="1400"/>
          </a:p>
          <a:p>
            <a:pPr marL="285750" indent="-285750">
              <a:buFont typeface="Wingdings" panose="05000000000000000000" charset="0"/>
              <a:buChar char=""/>
            </a:pPr>
            <a:r>
              <a:rPr lang="en-US" altLang="zh-CN" sz="1400">
                <a:sym typeface="+mn-ea"/>
              </a:rPr>
              <a:t>ID </a:t>
            </a:r>
            <a:r>
              <a:rPr lang="zh-CN" altLang="en-US" sz="1400">
                <a:sym typeface="+mn-ea"/>
              </a:rPr>
              <a:t>提供方式 、 格式 、时间待定，物料提前两周入库  设备入库流程</a:t>
            </a:r>
            <a:endParaRPr lang="zh-CN" altLang="en-US" sz="1400">
              <a:sym typeface="+mn-ea"/>
            </a:endParaRPr>
          </a:p>
          <a:p>
            <a:pPr marL="285750" indent="-285750">
              <a:buFont typeface="Wingdings" panose="05000000000000000000" charset="0"/>
              <a:buChar char=""/>
            </a:pPr>
            <a:r>
              <a:rPr lang="en-US" altLang="zh-CN" sz="1400">
                <a:sym typeface="+mn-ea"/>
              </a:rPr>
              <a:t>PKI SDK </a:t>
            </a:r>
            <a:r>
              <a:rPr lang="zh-CN" altLang="en-US" sz="1400">
                <a:sym typeface="+mn-ea"/>
              </a:rPr>
              <a:t>提供签名、验签、加密、解密、提取公钥 接口、证书格式 待定   </a:t>
            </a:r>
            <a:endParaRPr lang="zh-CN" altLang="en-US" sz="1400"/>
          </a:p>
        </p:txBody>
      </p:sp>
      <p:sp>
        <p:nvSpPr>
          <p:cNvPr id="7" name="文本框 6"/>
          <p:cNvSpPr txBox="1"/>
          <p:nvPr/>
        </p:nvSpPr>
        <p:spPr>
          <a:xfrm>
            <a:off x="6138545" y="1235075"/>
            <a:ext cx="5430520" cy="3322955"/>
          </a:xfrm>
          <a:prstGeom prst="rect">
            <a:avLst/>
          </a:prstGeom>
          <a:noFill/>
        </p:spPr>
        <p:txBody>
          <a:bodyPr wrap="square" rtlCol="0">
            <a:spAutoFit/>
          </a:bodyPr>
          <a:p>
            <a:pPr fontAlgn="auto">
              <a:lnSpc>
                <a:spcPct val="150000"/>
              </a:lnSpc>
            </a:pPr>
            <a:r>
              <a:rPr lang="en-US" altLang="zh-CN" sz="1400"/>
              <a:t>      </a:t>
            </a:r>
            <a:r>
              <a:rPr lang="zh-CN" altLang="en-US" sz="1400"/>
              <a:t>根据证书罐装方案，需要在车辆出厂前通过诊断刷写证书，刷写安全要求：</a:t>
            </a:r>
            <a:endParaRPr lang="zh-CN" altLang="en-US" sz="1400"/>
          </a:p>
          <a:p>
            <a:pPr fontAlgn="auto">
              <a:lnSpc>
                <a:spcPct val="150000"/>
              </a:lnSpc>
            </a:pPr>
            <a:r>
              <a:rPr lang="en-US" altLang="zh-CN" sz="1400"/>
              <a:t>1.</a:t>
            </a:r>
            <a:r>
              <a:rPr lang="zh-CN" altLang="en-US" sz="1400"/>
              <a:t>刷写过程在安全可控环境下进行；</a:t>
            </a:r>
            <a:endParaRPr lang="zh-CN" altLang="en-US" sz="1400"/>
          </a:p>
          <a:p>
            <a:pPr fontAlgn="auto">
              <a:lnSpc>
                <a:spcPct val="150000"/>
              </a:lnSpc>
            </a:pPr>
            <a:r>
              <a:rPr lang="en-US" altLang="zh-CN" sz="1400"/>
              <a:t>2.</a:t>
            </a:r>
            <a:r>
              <a:rPr lang="zh-CN" altLang="en-US" sz="1400"/>
              <a:t>仅罐装设备可以进行证书刷写；</a:t>
            </a:r>
            <a:endParaRPr lang="zh-CN" altLang="en-US" sz="1400"/>
          </a:p>
          <a:p>
            <a:pPr fontAlgn="auto">
              <a:lnSpc>
                <a:spcPct val="150000"/>
              </a:lnSpc>
            </a:pPr>
            <a:r>
              <a:rPr lang="en-US" altLang="zh-CN" sz="1400"/>
              <a:t>3.</a:t>
            </a:r>
            <a:r>
              <a:rPr lang="zh-CN" altLang="en-US" sz="1400"/>
              <a:t>罐装设备解锁安全等级后才能刷写。</a:t>
            </a:r>
            <a:endParaRPr lang="zh-CN" altLang="en-US" sz="1400"/>
          </a:p>
          <a:p>
            <a:pPr fontAlgn="auto">
              <a:lnSpc>
                <a:spcPct val="150000"/>
              </a:lnSpc>
            </a:pPr>
            <a:endParaRPr lang="zh-CN" altLang="en-US" sz="1400"/>
          </a:p>
          <a:p>
            <a:pPr fontAlgn="auto">
              <a:lnSpc>
                <a:spcPct val="150000"/>
              </a:lnSpc>
            </a:pPr>
            <a:r>
              <a:rPr lang="zh-CN" altLang="en-US" sz="1400"/>
              <a:t>刷写方案建议：</a:t>
            </a:r>
            <a:endParaRPr lang="zh-CN" altLang="en-US" sz="1400"/>
          </a:p>
          <a:p>
            <a:pPr fontAlgn="auto">
              <a:lnSpc>
                <a:spcPct val="150000"/>
              </a:lnSpc>
            </a:pPr>
            <a:r>
              <a:rPr lang="en-US" altLang="zh-CN" sz="1400"/>
              <a:t>1.</a:t>
            </a:r>
            <a:r>
              <a:rPr lang="zh-CN" altLang="en-US" sz="1400"/>
              <a:t>证书刷写走厂商自定义的诊断会话模式，如</a:t>
            </a:r>
            <a:r>
              <a:rPr lang="en-US" altLang="zh-CN" sz="1400"/>
              <a:t>10 40</a:t>
            </a:r>
            <a:r>
              <a:rPr lang="zh-CN" altLang="en-US" sz="1400"/>
              <a:t>；</a:t>
            </a:r>
            <a:endParaRPr lang="zh-CN" altLang="en-US" sz="1400"/>
          </a:p>
          <a:p>
            <a:pPr fontAlgn="auto">
              <a:lnSpc>
                <a:spcPct val="150000"/>
              </a:lnSpc>
            </a:pPr>
            <a:r>
              <a:rPr lang="en-US" altLang="zh-CN" sz="1400"/>
              <a:t>2.</a:t>
            </a:r>
            <a:r>
              <a:rPr lang="zh-CN" altLang="en-US" sz="1400"/>
              <a:t>安全访问采用特定的安全等级和种子及钥匙格式，如</a:t>
            </a:r>
            <a:r>
              <a:rPr lang="en-US" altLang="zh-CN" sz="1400"/>
              <a:t>27 03/04</a:t>
            </a:r>
            <a:r>
              <a:rPr lang="zh-CN" altLang="en-US" sz="1400"/>
              <a:t>。</a:t>
            </a:r>
            <a:endParaRPr lang="zh-CN" altLang="en-US" sz="1400"/>
          </a:p>
          <a:p>
            <a:pPr fontAlgn="auto">
              <a:lnSpc>
                <a:spcPct val="150000"/>
              </a:lnSpc>
            </a:pPr>
            <a:r>
              <a:rPr lang="zh-CN" altLang="en-US" sz="1400"/>
              <a:t>参考 规范：</a:t>
            </a:r>
            <a:endParaRPr lang="zh-CN" altLang="en-US" sz="1400"/>
          </a:p>
        </p:txBody>
      </p:sp>
      <p:pic>
        <p:nvPicPr>
          <p:cNvPr id="10" name="图片 9"/>
          <p:cNvPicPr>
            <a:picLocks noChangeAspect="1"/>
          </p:cNvPicPr>
          <p:nvPr/>
        </p:nvPicPr>
        <p:blipFill>
          <a:blip r:embed="rId1"/>
          <a:stretch>
            <a:fillRect/>
          </a:stretch>
        </p:blipFill>
        <p:spPr>
          <a:xfrm>
            <a:off x="6296025" y="4431665"/>
            <a:ext cx="3790315" cy="24193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会议纪要</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sp>
        <p:nvSpPr>
          <p:cNvPr id="2" name="文本框 1"/>
          <p:cNvSpPr txBox="1"/>
          <p:nvPr/>
        </p:nvSpPr>
        <p:spPr>
          <a:xfrm>
            <a:off x="372745" y="1522730"/>
            <a:ext cx="6489700" cy="1198880"/>
          </a:xfrm>
          <a:prstGeom prst="rect">
            <a:avLst/>
          </a:prstGeom>
          <a:noFill/>
        </p:spPr>
        <p:txBody>
          <a:bodyPr wrap="square" rtlCol="0">
            <a:spAutoFit/>
          </a:bodyPr>
          <a:p>
            <a:r>
              <a:rPr lang="en-US" altLang="zh-CN"/>
              <a:t>2020-8-19</a:t>
            </a:r>
            <a:endParaRPr lang="en-US" altLang="zh-CN"/>
          </a:p>
          <a:p>
            <a:r>
              <a:rPr lang="en-US" altLang="zh-CN"/>
              <a:t>1. </a:t>
            </a:r>
            <a:r>
              <a:rPr lang="zh-CN" altLang="en-US"/>
              <a:t>证书算法 </a:t>
            </a:r>
            <a:r>
              <a:rPr lang="en-US" altLang="zh-CN"/>
              <a:t>RSA2048  </a:t>
            </a:r>
            <a:r>
              <a:rPr lang="zh-CN" altLang="en-US"/>
              <a:t>？           （）</a:t>
            </a:r>
            <a:endParaRPr lang="zh-CN" altLang="en-US"/>
          </a:p>
          <a:p>
            <a:r>
              <a:rPr lang="en-US" altLang="zh-CN"/>
              <a:t>2. PKI </a:t>
            </a:r>
            <a:r>
              <a:rPr lang="zh-CN" altLang="en-US"/>
              <a:t>实施计划                          （匹配零部件计划）</a:t>
            </a:r>
            <a:endParaRPr lang="zh-CN" altLang="en-US"/>
          </a:p>
          <a:p>
            <a:r>
              <a:rPr lang="en-US" altLang="zh-CN"/>
              <a:t>3. </a:t>
            </a:r>
            <a:r>
              <a:rPr lang="zh-CN" altLang="en-US"/>
              <a:t>点检设备 可以访问</a:t>
            </a:r>
            <a:r>
              <a:rPr lang="en-US" altLang="zh-CN"/>
              <a:t>MES</a:t>
            </a:r>
            <a:r>
              <a:rPr lang="zh-CN" altLang="en-US"/>
              <a:t>系统   （可以诊断访问车辆）</a:t>
            </a:r>
            <a:endParaRPr lang="zh-CN" altLang="en-US"/>
          </a:p>
        </p:txBody>
      </p:sp>
      <p:sp>
        <p:nvSpPr>
          <p:cNvPr id="5" name="文本框 4"/>
          <p:cNvSpPr txBox="1"/>
          <p:nvPr/>
        </p:nvSpPr>
        <p:spPr>
          <a:xfrm>
            <a:off x="372745" y="3935730"/>
            <a:ext cx="2190750" cy="583565"/>
          </a:xfrm>
          <a:prstGeom prst="rect">
            <a:avLst/>
          </a:prstGeom>
          <a:solidFill>
            <a:srgbClr val="00B050"/>
          </a:solidFill>
        </p:spPr>
        <p:txBody>
          <a:bodyPr wrap="square" rtlCol="0">
            <a:spAutoFit/>
          </a:bodyPr>
          <a:p>
            <a:r>
              <a:rPr lang="zh-CN" altLang="en-US" sz="1600">
                <a:sym typeface="+mn-ea"/>
              </a:rPr>
              <a:t>参考</a:t>
            </a:r>
            <a:r>
              <a:rPr lang="zh-CN" altLang="en-US" sz="1600"/>
              <a:t>《</a:t>
            </a:r>
            <a:r>
              <a:rPr sz="1600">
                <a:sym typeface="+mn-ea"/>
              </a:rPr>
              <a:t>蓝牙证书管理方案设计说明书</a:t>
            </a:r>
            <a:r>
              <a:rPr lang="zh-CN" altLang="en-US" sz="1600"/>
              <a:t>》</a:t>
            </a:r>
            <a:endParaRPr lang="zh-CN"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安全方案</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graphicFrame>
        <p:nvGraphicFramePr>
          <p:cNvPr id="6" name="对象 5">
            <a:hlinkClick r:id="" action="ppaction://ole?verb="/>
          </p:cNvPr>
          <p:cNvGraphicFramePr>
            <a:graphicFrameLocks noChangeAspect="1"/>
          </p:cNvGraphicFramePr>
          <p:nvPr/>
        </p:nvGraphicFramePr>
        <p:xfrm>
          <a:off x="1891665" y="1845945"/>
          <a:ext cx="2481580" cy="170307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owerPoint.Show.12">
                  <p:embed/>
                </p:oleObj>
              </mc:Choice>
              <mc:Fallback>
                <p:oleObj name="" showAsIcon="1" r:id="rId1" imgW="971550" imgH="666750" progId="PowerPoint.Show.12">
                  <p:embed/>
                  <p:pic>
                    <p:nvPicPr>
                      <p:cNvPr id="0" name="图片 1024"/>
                      <p:cNvPicPr/>
                      <p:nvPr/>
                    </p:nvPicPr>
                    <p:blipFill>
                      <a:blip r:embed="rId2"/>
                      <a:stretch>
                        <a:fillRect/>
                      </a:stretch>
                    </p:blipFill>
                    <p:spPr>
                      <a:xfrm>
                        <a:off x="1891665" y="1845945"/>
                        <a:ext cx="2481580" cy="170307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1594048"/>
            <a:ext cx="5038928" cy="2530287"/>
            <a:chOff x="0" y="2051771"/>
            <a:chExt cx="4507868" cy="2315950"/>
          </a:xfrm>
        </p:grpSpPr>
        <p:sp>
          <p:nvSpPr>
            <p:cNvPr id="24" name="文本框 8"/>
            <p:cNvSpPr txBox="1"/>
            <p:nvPr/>
          </p:nvSpPr>
          <p:spPr>
            <a:xfrm>
              <a:off x="3183098" y="2973710"/>
              <a:ext cx="1019780" cy="347200"/>
            </a:xfrm>
            <a:prstGeom prst="rect">
              <a:avLst/>
            </a:prstGeom>
            <a:noFill/>
          </p:spPr>
          <p:txBody>
            <a:bodyPr wrap="none" lIns="91372" tIns="45719" rIns="91372" bIns="45719" rtlCol="0">
              <a:spAutoFit/>
            </a:bodyPr>
            <a:lstStyle/>
            <a:p>
              <a:pPr defTabSz="608330">
                <a:defRPr/>
              </a:pPr>
              <a:r>
                <a:rPr kumimoji="1" lang="zh-CN" altLang="en-US" sz="1865" b="1" kern="0" dirty="0">
                  <a:solidFill>
                    <a:schemeClr val="tx1">
                      <a:lumMod val="75000"/>
                      <a:lumOff val="25000"/>
                    </a:schemeClr>
                  </a:solidFill>
                  <a:cs typeface="+mn-ea"/>
                  <a:sym typeface="+mn-lt"/>
                </a:rPr>
                <a:t>制作过程</a:t>
              </a:r>
              <a:endParaRPr kumimoji="1" lang="zh-CN" altLang="en-US" sz="1865" b="1" kern="0" dirty="0">
                <a:solidFill>
                  <a:schemeClr val="tx1">
                    <a:lumMod val="75000"/>
                    <a:lumOff val="25000"/>
                  </a:schemeClr>
                </a:solidFill>
                <a:cs typeface="+mn-ea"/>
                <a:sym typeface="+mn-lt"/>
              </a:endParaRPr>
            </a:p>
          </p:txBody>
        </p:sp>
        <p:sp>
          <p:nvSpPr>
            <p:cNvPr id="25" name="椭圆 24"/>
            <p:cNvSpPr/>
            <p:nvPr/>
          </p:nvSpPr>
          <p:spPr>
            <a:xfrm>
              <a:off x="2388162" y="303892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chemeClr val="tx1">
                      <a:lumMod val="75000"/>
                      <a:lumOff val="25000"/>
                    </a:schemeClr>
                  </a:solidFill>
                  <a:cs typeface="+mn-ea"/>
                  <a:sym typeface="+mn-lt"/>
                </a:rPr>
                <a:t>3</a:t>
              </a:r>
              <a:endParaRPr kumimoji="1" lang="zh-CN" altLang="en-US" sz="3200" b="1" kern="0" dirty="0">
                <a:solidFill>
                  <a:schemeClr val="tx1">
                    <a:lumMod val="75000"/>
                    <a:lumOff val="25000"/>
                  </a:schemeClr>
                </a:solidFill>
                <a:cs typeface="+mn-ea"/>
                <a:sym typeface="+mn-lt"/>
              </a:endParaRPr>
            </a:p>
          </p:txBody>
        </p:sp>
        <p:sp>
          <p:nvSpPr>
            <p:cNvPr id="26" name="直角三角形 25"/>
            <p:cNvSpPr/>
            <p:nvPr/>
          </p:nvSpPr>
          <p:spPr>
            <a:xfrm rot="5400000">
              <a:off x="4268601" y="4128455"/>
              <a:ext cx="182741" cy="29579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fontAlgn="base">
                <a:spcBef>
                  <a:spcPct val="0"/>
                </a:spcBef>
                <a:spcAft>
                  <a:spcPct val="0"/>
                </a:spcAft>
                <a:defRPr sz="1300" kern="1200">
                  <a:solidFill>
                    <a:schemeClr val="lt1"/>
                  </a:solidFill>
                  <a:latin typeface="+mn-lt"/>
                  <a:ea typeface="+mn-ea"/>
                  <a:cs typeface="+mn-cs"/>
                </a:defRPr>
              </a:lvl1pPr>
              <a:lvl2pPr marL="342900" indent="114300" algn="l" defTabSz="685800" rtl="0" fontAlgn="base">
                <a:spcBef>
                  <a:spcPct val="0"/>
                </a:spcBef>
                <a:spcAft>
                  <a:spcPct val="0"/>
                </a:spcAft>
                <a:defRPr sz="1300" kern="1200">
                  <a:solidFill>
                    <a:schemeClr val="lt1"/>
                  </a:solidFill>
                  <a:latin typeface="+mn-lt"/>
                  <a:ea typeface="+mn-ea"/>
                  <a:cs typeface="+mn-cs"/>
                </a:defRPr>
              </a:lvl2pPr>
              <a:lvl3pPr marL="685800" indent="228600" algn="l" defTabSz="685800" rtl="0" fontAlgn="base">
                <a:spcBef>
                  <a:spcPct val="0"/>
                </a:spcBef>
                <a:spcAft>
                  <a:spcPct val="0"/>
                </a:spcAft>
                <a:defRPr sz="1300" kern="1200">
                  <a:solidFill>
                    <a:schemeClr val="lt1"/>
                  </a:solidFill>
                  <a:latin typeface="+mn-lt"/>
                  <a:ea typeface="+mn-ea"/>
                  <a:cs typeface="+mn-cs"/>
                </a:defRPr>
              </a:lvl3pPr>
              <a:lvl4pPr marL="1028700" indent="342900" algn="l" defTabSz="685800" rtl="0" fontAlgn="base">
                <a:spcBef>
                  <a:spcPct val="0"/>
                </a:spcBef>
                <a:spcAft>
                  <a:spcPct val="0"/>
                </a:spcAft>
                <a:defRPr sz="1300" kern="1200">
                  <a:solidFill>
                    <a:schemeClr val="lt1"/>
                  </a:solidFill>
                  <a:latin typeface="+mn-lt"/>
                  <a:ea typeface="+mn-ea"/>
                  <a:cs typeface="+mn-cs"/>
                </a:defRPr>
              </a:lvl4pPr>
              <a:lvl5pPr marL="1371600" indent="457200" algn="l" defTabSz="685800" rtl="0" fontAlgn="base">
                <a:spcBef>
                  <a:spcPct val="0"/>
                </a:spcBef>
                <a:spcAft>
                  <a:spcPct val="0"/>
                </a:spcAft>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a:defRPr/>
              </a:pPr>
              <a:endParaRPr lang="zh-CN" altLang="en-US" noProof="1">
                <a:cs typeface="+mn-ea"/>
                <a:sym typeface="+mn-lt"/>
              </a:endParaRPr>
            </a:p>
          </p:txBody>
        </p:sp>
        <p:sp>
          <p:nvSpPr>
            <p:cNvPr id="27" name="矩形 26"/>
            <p:cNvSpPr/>
            <p:nvPr/>
          </p:nvSpPr>
          <p:spPr>
            <a:xfrm>
              <a:off x="0" y="2051771"/>
              <a:ext cx="4507868" cy="21332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fontAlgn="base">
                <a:spcBef>
                  <a:spcPct val="0"/>
                </a:spcBef>
                <a:spcAft>
                  <a:spcPct val="0"/>
                </a:spcAft>
                <a:defRPr sz="1300" kern="1200">
                  <a:solidFill>
                    <a:schemeClr val="lt1"/>
                  </a:solidFill>
                  <a:latin typeface="+mn-lt"/>
                  <a:ea typeface="+mn-ea"/>
                  <a:cs typeface="+mn-cs"/>
                </a:defRPr>
              </a:lvl1pPr>
              <a:lvl2pPr marL="342900" indent="114300" algn="l" defTabSz="685800" rtl="0" fontAlgn="base">
                <a:spcBef>
                  <a:spcPct val="0"/>
                </a:spcBef>
                <a:spcAft>
                  <a:spcPct val="0"/>
                </a:spcAft>
                <a:defRPr sz="1300" kern="1200">
                  <a:solidFill>
                    <a:schemeClr val="lt1"/>
                  </a:solidFill>
                  <a:latin typeface="+mn-lt"/>
                  <a:ea typeface="+mn-ea"/>
                  <a:cs typeface="+mn-cs"/>
                </a:defRPr>
              </a:lvl2pPr>
              <a:lvl3pPr marL="685800" indent="228600" algn="l" defTabSz="685800" rtl="0" fontAlgn="base">
                <a:spcBef>
                  <a:spcPct val="0"/>
                </a:spcBef>
                <a:spcAft>
                  <a:spcPct val="0"/>
                </a:spcAft>
                <a:defRPr sz="1300" kern="1200">
                  <a:solidFill>
                    <a:schemeClr val="lt1"/>
                  </a:solidFill>
                  <a:latin typeface="+mn-lt"/>
                  <a:ea typeface="+mn-ea"/>
                  <a:cs typeface="+mn-cs"/>
                </a:defRPr>
              </a:lvl3pPr>
              <a:lvl4pPr marL="1028700" indent="342900" algn="l" defTabSz="685800" rtl="0" fontAlgn="base">
                <a:spcBef>
                  <a:spcPct val="0"/>
                </a:spcBef>
                <a:spcAft>
                  <a:spcPct val="0"/>
                </a:spcAft>
                <a:defRPr sz="1300" kern="1200">
                  <a:solidFill>
                    <a:schemeClr val="lt1"/>
                  </a:solidFill>
                  <a:latin typeface="+mn-lt"/>
                  <a:ea typeface="+mn-ea"/>
                  <a:cs typeface="+mn-cs"/>
                </a:defRPr>
              </a:lvl4pPr>
              <a:lvl5pPr marL="1371600" indent="457200" algn="l" defTabSz="685800" rtl="0" fontAlgn="base">
                <a:spcBef>
                  <a:spcPct val="0"/>
                </a:spcBef>
                <a:spcAft>
                  <a:spcPct val="0"/>
                </a:spcAft>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a:defRPr/>
              </a:pPr>
              <a:endParaRPr lang="zh-CN" altLang="en-US" noProof="1">
                <a:cs typeface="+mn-ea"/>
                <a:sym typeface="+mn-lt"/>
              </a:endParaRPr>
            </a:p>
          </p:txBody>
        </p:sp>
        <p:sp>
          <p:nvSpPr>
            <p:cNvPr id="28" name="文本框 1"/>
            <p:cNvSpPr>
              <a:spLocks noChangeArrowheads="1"/>
            </p:cNvSpPr>
            <p:nvPr/>
          </p:nvSpPr>
          <p:spPr bwMode="auto">
            <a:xfrm>
              <a:off x="1017271" y="3505916"/>
              <a:ext cx="2473325" cy="366217"/>
            </a:xfrm>
            <a:prstGeom prst="rect">
              <a:avLst/>
            </a:prstGeom>
            <a:noFill/>
            <a:ln w="9525">
              <a:noFill/>
              <a:miter lim="800000"/>
            </a:ln>
          </p:spPr>
          <p:txBody>
            <a:bodyPr>
              <a:spAutoFit/>
            </a:bodyPr>
            <a:lstStyle>
              <a:defPPr>
                <a:defRPr lang="zh-CN"/>
              </a:defPPr>
              <a:lvl1pPr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a:lstStyle>
            <a:p>
              <a:pPr algn="ctr"/>
              <a:r>
                <a:rPr lang="en-US" altLang="zh-CN" sz="2000" dirty="0">
                  <a:solidFill>
                    <a:schemeClr val="bg1"/>
                  </a:solidFill>
                  <a:latin typeface="+mn-lt"/>
                  <a:ea typeface="+mn-ea"/>
                  <a:cs typeface="+mn-ea"/>
                  <a:sym typeface="+mn-lt"/>
                </a:rPr>
                <a:t>CONTENT</a:t>
              </a:r>
              <a:endParaRPr lang="en-US" altLang="zh-CN" sz="2000" dirty="0">
                <a:solidFill>
                  <a:schemeClr val="bg1"/>
                </a:solidFill>
                <a:latin typeface="+mn-lt"/>
                <a:ea typeface="+mn-ea"/>
                <a:cs typeface="+mn-ea"/>
                <a:sym typeface="+mn-lt"/>
              </a:endParaRPr>
            </a:p>
          </p:txBody>
        </p:sp>
        <p:sp>
          <p:nvSpPr>
            <p:cNvPr id="29" name="文本框 4"/>
            <p:cNvSpPr txBox="1">
              <a:spLocks noChangeArrowheads="1"/>
            </p:cNvSpPr>
            <p:nvPr/>
          </p:nvSpPr>
          <p:spPr bwMode="auto">
            <a:xfrm>
              <a:off x="1438367" y="2476078"/>
              <a:ext cx="1774018" cy="1014139"/>
            </a:xfrm>
            <a:prstGeom prst="rect">
              <a:avLst/>
            </a:prstGeom>
            <a:noFill/>
            <a:ln w="9525">
              <a:noFill/>
              <a:miter lim="800000"/>
            </a:ln>
          </p:spPr>
          <p:txBody>
            <a:bodyPr wrap="square">
              <a:spAutoFit/>
            </a:bodyPr>
            <a:lstStyle>
              <a:defPPr>
                <a:defRPr lang="zh-CN"/>
              </a:defPPr>
              <a:lvl1pPr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a:lstStyle>
            <a:p>
              <a:r>
                <a:rPr lang="zh-CN" altLang="en-US" sz="6600" b="1" dirty="0" smtClean="0">
                  <a:solidFill>
                    <a:schemeClr val="bg1"/>
                  </a:solidFill>
                  <a:latin typeface="+mn-lt"/>
                  <a:ea typeface="+mn-ea"/>
                  <a:cs typeface="+mn-ea"/>
                  <a:sym typeface="+mn-lt"/>
                </a:rPr>
                <a:t>目录</a:t>
              </a:r>
              <a:endParaRPr lang="en-US" altLang="zh-CN" sz="6600" b="1" dirty="0">
                <a:solidFill>
                  <a:schemeClr val="bg1"/>
                </a:solidFill>
                <a:latin typeface="+mn-lt"/>
                <a:ea typeface="+mn-ea"/>
                <a:cs typeface="+mn-ea"/>
                <a:sym typeface="+mn-lt"/>
              </a:endParaRPr>
            </a:p>
          </p:txBody>
        </p:sp>
      </p:grpSp>
      <p:cxnSp>
        <p:nvCxnSpPr>
          <p:cNvPr id="57" name="直接连接符 56"/>
          <p:cNvCxnSpPr/>
          <p:nvPr/>
        </p:nvCxnSpPr>
        <p:spPr>
          <a:xfrm>
            <a:off x="6787887" y="1275620"/>
            <a:ext cx="0" cy="3780000"/>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32345" y="2451100"/>
            <a:ext cx="4751070" cy="368300"/>
            <a:chOff x="11567" y="3328"/>
            <a:chExt cx="7482" cy="580"/>
          </a:xfrm>
        </p:grpSpPr>
        <p:sp>
          <p:nvSpPr>
            <p:cNvPr id="31" name="矩形 30"/>
            <p:cNvSpPr/>
            <p:nvPr/>
          </p:nvSpPr>
          <p:spPr>
            <a:xfrm>
              <a:off x="12699" y="3328"/>
              <a:ext cx="6350" cy="580"/>
            </a:xfrm>
            <a:prstGeom prst="rect">
              <a:avLst/>
            </a:prstGeom>
            <a:noFill/>
            <a:ln w="9525" cap="flat" cmpd="sng" algn="ctr">
              <a:noFill/>
              <a:prstDash val="solid"/>
            </a:ln>
            <a:effectLst/>
          </p:spPr>
          <p:txBody>
            <a:bodyPr wrap="square">
              <a:spAutoFit/>
            </a:bodyPr>
            <a:lstStyle/>
            <a:p>
              <a:pPr marL="514350" lvl="0" indent="-514350" eaLnBrk="0" hangingPunct="0">
                <a:defRPr/>
              </a:pPr>
              <a:r>
                <a:rPr lang="zh-CN" altLang="en-US" kern="0" dirty="0">
                  <a:solidFill>
                    <a:schemeClr val="tx1">
                      <a:lumMod val="85000"/>
                      <a:lumOff val="15000"/>
                    </a:schemeClr>
                  </a:solidFill>
                  <a:cs typeface="+mn-ea"/>
                  <a:sym typeface="+mn-lt"/>
                </a:rPr>
                <a:t>数据长度</a:t>
              </a:r>
              <a:endParaRPr lang="zh-CN" altLang="en-US" kern="0" dirty="0">
                <a:solidFill>
                  <a:schemeClr val="tx1">
                    <a:lumMod val="85000"/>
                    <a:lumOff val="15000"/>
                  </a:schemeClr>
                </a:solidFill>
                <a:cs typeface="+mn-ea"/>
                <a:sym typeface="+mn-lt"/>
              </a:endParaRPr>
            </a:p>
          </p:txBody>
        </p:sp>
        <p:sp>
          <p:nvSpPr>
            <p:cNvPr id="41" name="矩形 40"/>
            <p:cNvSpPr/>
            <p:nvPr/>
          </p:nvSpPr>
          <p:spPr>
            <a:xfrm>
              <a:off x="11567" y="3328"/>
              <a:ext cx="803" cy="580"/>
            </a:xfrm>
            <a:prstGeom prst="rect">
              <a:avLst/>
            </a:prstGeom>
            <a:solidFill>
              <a:srgbClr val="0070C0"/>
            </a:solidFill>
            <a:ln w="9525" cap="flat" cmpd="sng" algn="ctr">
              <a:noFill/>
              <a:prstDash val="solid"/>
            </a:ln>
            <a:effectLst/>
          </p:spPr>
          <p:txBody>
            <a:bodyPr wrap="square">
              <a:spAutoFit/>
            </a:bodyPr>
            <a:lstStyle/>
            <a:p>
              <a:pPr marL="514350" marR="0" lvl="0" indent="-514350" algn="ctr" defTabSz="914400" eaLnBrk="0" fontAlgn="auto" latinLnBrk="0" hangingPunct="0">
                <a:lnSpc>
                  <a:spcPct val="100000"/>
                </a:lnSpc>
                <a:spcBef>
                  <a:spcPts val="0"/>
                </a:spcBef>
                <a:spcAft>
                  <a:spcPts val="0"/>
                </a:spcAft>
                <a:buClrTx/>
                <a:buSzTx/>
                <a:defRPr/>
              </a:pPr>
              <a:r>
                <a:rPr lang="en-US" altLang="zh-CN" b="1" kern="0" dirty="0">
                  <a:solidFill>
                    <a:schemeClr val="bg1"/>
                  </a:solidFill>
                  <a:cs typeface="+mn-ea"/>
                  <a:sym typeface="+mn-lt"/>
                </a:rPr>
                <a:t>2</a:t>
              </a:r>
              <a:endParaRPr kumimoji="0" lang="en-US" altLang="zh-CN" b="1" i="0" u="none" strike="noStrike" kern="0" cap="none" spc="0" normalizeH="0" baseline="0" noProof="0" dirty="0">
                <a:ln>
                  <a:noFill/>
                </a:ln>
                <a:solidFill>
                  <a:schemeClr val="bg1"/>
                </a:solidFill>
                <a:effectLst/>
                <a:uLnTx/>
                <a:uFillTx/>
                <a:cs typeface="+mn-ea"/>
                <a:sym typeface="+mn-lt"/>
              </a:endParaRPr>
            </a:p>
          </p:txBody>
        </p:sp>
      </p:grpSp>
      <p:grpSp>
        <p:nvGrpSpPr>
          <p:cNvPr id="6" name="组合 5"/>
          <p:cNvGrpSpPr/>
          <p:nvPr/>
        </p:nvGrpSpPr>
        <p:grpSpPr>
          <a:xfrm>
            <a:off x="7332345" y="2997200"/>
            <a:ext cx="4751070" cy="387350"/>
            <a:chOff x="11567" y="4139"/>
            <a:chExt cx="7482" cy="610"/>
          </a:xfrm>
        </p:grpSpPr>
        <p:sp>
          <p:nvSpPr>
            <p:cNvPr id="36" name="矩形 35"/>
            <p:cNvSpPr/>
            <p:nvPr/>
          </p:nvSpPr>
          <p:spPr>
            <a:xfrm>
              <a:off x="12699" y="4139"/>
              <a:ext cx="6350" cy="580"/>
            </a:xfrm>
            <a:prstGeom prst="rect">
              <a:avLst/>
            </a:prstGeom>
            <a:noFill/>
            <a:ln w="38100" cap="flat" cmpd="sng" algn="ctr">
              <a:no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defRPr/>
              </a:pPr>
              <a:r>
                <a:rPr kumimoji="0" lang="zh-CN" altLang="en-US" i="0" u="none" strike="noStrike" kern="0" cap="none" spc="0" normalizeH="0" baseline="0" noProof="0" dirty="0" smtClean="0">
                  <a:ln>
                    <a:noFill/>
                  </a:ln>
                  <a:solidFill>
                    <a:schemeClr val="tx1">
                      <a:lumMod val="85000"/>
                      <a:lumOff val="15000"/>
                    </a:schemeClr>
                  </a:solidFill>
                  <a:effectLst/>
                  <a:uLnTx/>
                  <a:uFillTx/>
                  <a:cs typeface="+mn-ea"/>
                  <a:sym typeface="+mn-lt"/>
                </a:rPr>
                <a:t>传输规则</a:t>
              </a:r>
              <a:endParaRPr kumimoji="0" lang="zh-CN" altLang="en-US" i="0" u="none" strike="noStrike" kern="0" cap="none" spc="0" normalizeH="0" baseline="0" noProof="0" dirty="0" smtClean="0">
                <a:ln>
                  <a:noFill/>
                </a:ln>
                <a:solidFill>
                  <a:schemeClr val="tx1">
                    <a:lumMod val="85000"/>
                    <a:lumOff val="15000"/>
                  </a:schemeClr>
                </a:solidFill>
                <a:effectLst/>
                <a:uLnTx/>
                <a:uFillTx/>
                <a:cs typeface="+mn-ea"/>
                <a:sym typeface="+mn-lt"/>
              </a:endParaRPr>
            </a:p>
          </p:txBody>
        </p:sp>
        <p:sp>
          <p:nvSpPr>
            <p:cNvPr id="45" name="矩形 44"/>
            <p:cNvSpPr/>
            <p:nvPr/>
          </p:nvSpPr>
          <p:spPr>
            <a:xfrm>
              <a:off x="11567" y="4167"/>
              <a:ext cx="803" cy="582"/>
            </a:xfrm>
            <a:prstGeom prst="rect">
              <a:avLst/>
            </a:prstGeom>
            <a:solidFill>
              <a:srgbClr val="0070C0"/>
            </a:solidFill>
            <a:ln w="38100" cap="flat" cmpd="sng" algn="ctr">
              <a:noFill/>
              <a:prstDash val="solid"/>
            </a:ln>
            <a:effectLst/>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defRPr/>
              </a:pPr>
              <a:r>
                <a:rPr kumimoji="0" lang="en-US" altLang="zh-CN" b="1" i="0" u="none" strike="noStrike" kern="0" cap="none" spc="0" normalizeH="0" baseline="0" noProof="0" dirty="0" smtClean="0">
                  <a:ln>
                    <a:noFill/>
                  </a:ln>
                  <a:solidFill>
                    <a:schemeClr val="bg1"/>
                  </a:solidFill>
                  <a:effectLst/>
                  <a:uLnTx/>
                  <a:uFillTx/>
                  <a:cs typeface="+mn-ea"/>
                  <a:sym typeface="+mn-lt"/>
                </a:rPr>
                <a:t>3</a:t>
              </a:r>
              <a:endParaRPr kumimoji="0" lang="zh-CN" altLang="en-US" b="1" i="0" u="none" strike="noStrike" kern="0" cap="none" spc="0" normalizeH="0" baseline="0" noProof="0" dirty="0">
                <a:ln>
                  <a:noFill/>
                </a:ln>
                <a:solidFill>
                  <a:schemeClr val="bg1"/>
                </a:solidFill>
                <a:effectLst/>
                <a:uLnTx/>
                <a:uFillTx/>
                <a:cs typeface="+mn-ea"/>
                <a:sym typeface="+mn-lt"/>
              </a:endParaRPr>
            </a:p>
          </p:txBody>
        </p:sp>
      </p:grpSp>
      <p:grpSp>
        <p:nvGrpSpPr>
          <p:cNvPr id="4" name="组合 3"/>
          <p:cNvGrpSpPr/>
          <p:nvPr/>
        </p:nvGrpSpPr>
        <p:grpSpPr>
          <a:xfrm>
            <a:off x="7332345" y="1905000"/>
            <a:ext cx="4751070" cy="368300"/>
            <a:chOff x="11567" y="2454"/>
            <a:chExt cx="7482" cy="580"/>
          </a:xfrm>
        </p:grpSpPr>
        <p:sp>
          <p:nvSpPr>
            <p:cNvPr id="37" name="矩形 36"/>
            <p:cNvSpPr/>
            <p:nvPr/>
          </p:nvSpPr>
          <p:spPr>
            <a:xfrm>
              <a:off x="12699" y="2454"/>
              <a:ext cx="6350" cy="580"/>
            </a:xfrm>
            <a:prstGeom prst="rect">
              <a:avLst/>
            </a:prstGeom>
            <a:noFill/>
            <a:ln w="38100" cap="flat" cmpd="sng" algn="ctr">
              <a:noFill/>
              <a:prstDash val="solid"/>
            </a:ln>
            <a:effectLst/>
          </p:spPr>
          <p:txBody>
            <a:bodyPr wrap="square">
              <a:spAutoFit/>
            </a:bodyPr>
            <a:lstStyle/>
            <a:p>
              <a:pPr marL="514350" marR="0" lvl="0" indent="-514350" defTabSz="914400" eaLnBrk="1" fontAlgn="auto" latinLnBrk="0" hangingPunct="1">
                <a:lnSpc>
                  <a:spcPct val="100000"/>
                </a:lnSpc>
                <a:spcBef>
                  <a:spcPts val="0"/>
                </a:spcBef>
                <a:spcAft>
                  <a:spcPts val="0"/>
                </a:spcAft>
                <a:buClrTx/>
                <a:buSzTx/>
                <a:defRPr/>
              </a:pPr>
              <a:r>
                <a:rPr lang="zh-CN" altLang="en-US" kern="0" dirty="0">
                  <a:solidFill>
                    <a:schemeClr val="tx1">
                      <a:lumMod val="85000"/>
                      <a:lumOff val="15000"/>
                    </a:schemeClr>
                  </a:solidFill>
                  <a:cs typeface="+mn-ea"/>
                  <a:sym typeface="+mn-lt"/>
                </a:rPr>
                <a:t>功能列表</a:t>
              </a:r>
              <a:endParaRPr lang="zh-CN" altLang="en-US" kern="0" dirty="0">
                <a:solidFill>
                  <a:schemeClr val="tx1">
                    <a:lumMod val="85000"/>
                    <a:lumOff val="15000"/>
                  </a:schemeClr>
                </a:solidFill>
                <a:cs typeface="+mn-ea"/>
                <a:sym typeface="+mn-lt"/>
              </a:endParaRPr>
            </a:p>
          </p:txBody>
        </p:sp>
        <p:sp>
          <p:nvSpPr>
            <p:cNvPr id="47" name="矩形 46"/>
            <p:cNvSpPr/>
            <p:nvPr/>
          </p:nvSpPr>
          <p:spPr>
            <a:xfrm>
              <a:off x="11567" y="2454"/>
              <a:ext cx="803" cy="580"/>
            </a:xfrm>
            <a:prstGeom prst="rect">
              <a:avLst/>
            </a:prstGeom>
            <a:solidFill>
              <a:srgbClr val="0070C0"/>
            </a:solidFill>
            <a:ln w="38100" cap="flat" cmpd="sng" algn="ctr">
              <a:noFill/>
              <a:prstDash val="solid"/>
            </a:ln>
            <a:effectLst/>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defRPr/>
              </a:pPr>
              <a:r>
                <a:rPr kumimoji="0" lang="en-US" altLang="zh-CN" b="1" i="0" u="none" strike="noStrike" kern="0" cap="none" spc="0" normalizeH="0" baseline="0" noProof="0" dirty="0" smtClean="0">
                  <a:ln>
                    <a:noFill/>
                  </a:ln>
                  <a:solidFill>
                    <a:schemeClr val="bg1"/>
                  </a:solidFill>
                  <a:effectLst/>
                  <a:uLnTx/>
                  <a:uFillTx/>
                  <a:cs typeface="+mn-ea"/>
                  <a:sym typeface="+mn-lt"/>
                </a:rPr>
                <a:t>1</a:t>
              </a:r>
              <a:endParaRPr kumimoji="0" lang="zh-CN" altLang="en-US" b="1" i="0" u="none" strike="noStrike" kern="0" cap="none" spc="0" normalizeH="0" baseline="0" noProof="0" dirty="0">
                <a:ln>
                  <a:noFill/>
                </a:ln>
                <a:solidFill>
                  <a:schemeClr val="bg1"/>
                </a:solidFill>
                <a:effectLst/>
                <a:uLnTx/>
                <a:uFillTx/>
                <a:cs typeface="+mn-ea"/>
                <a:sym typeface="+mn-lt"/>
              </a:endParaRPr>
            </a:p>
          </p:txBody>
        </p:sp>
      </p:grpSp>
      <p:grpSp>
        <p:nvGrpSpPr>
          <p:cNvPr id="7" name="组合 6"/>
          <p:cNvGrpSpPr/>
          <p:nvPr/>
        </p:nvGrpSpPr>
        <p:grpSpPr>
          <a:xfrm>
            <a:off x="7332345" y="3575685"/>
            <a:ext cx="4751070" cy="375285"/>
            <a:chOff x="11567" y="5005"/>
            <a:chExt cx="7482" cy="591"/>
          </a:xfrm>
        </p:grpSpPr>
        <p:sp>
          <p:nvSpPr>
            <p:cNvPr id="43" name="矩形 42"/>
            <p:cNvSpPr/>
            <p:nvPr/>
          </p:nvSpPr>
          <p:spPr>
            <a:xfrm>
              <a:off x="11567" y="5005"/>
              <a:ext cx="803" cy="582"/>
            </a:xfrm>
            <a:prstGeom prst="rect">
              <a:avLst/>
            </a:prstGeom>
            <a:solidFill>
              <a:srgbClr val="0070C0"/>
            </a:solidFill>
            <a:ln w="38100" cap="flat" cmpd="sng" algn="ctr">
              <a:noFill/>
              <a:prstDash val="solid"/>
            </a:ln>
            <a:effectLst/>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defRPr/>
              </a:pPr>
              <a:r>
                <a:rPr lang="en-US" altLang="zh-CN" b="1" kern="0" dirty="0">
                  <a:solidFill>
                    <a:schemeClr val="bg1"/>
                  </a:solidFill>
                  <a:cs typeface="+mn-ea"/>
                  <a:sym typeface="+mn-lt"/>
                </a:rPr>
                <a:t>4</a:t>
              </a:r>
              <a:endParaRPr kumimoji="0" lang="zh-CN" altLang="en-US" b="1" i="0" u="none" strike="noStrike" kern="0" cap="none" spc="0" normalizeH="0" baseline="0" noProof="0" dirty="0">
                <a:ln>
                  <a:noFill/>
                </a:ln>
                <a:solidFill>
                  <a:schemeClr val="bg1"/>
                </a:solidFill>
                <a:effectLst/>
                <a:uLnTx/>
                <a:uFillTx/>
                <a:cs typeface="+mn-ea"/>
                <a:sym typeface="+mn-lt"/>
              </a:endParaRPr>
            </a:p>
          </p:txBody>
        </p:sp>
        <p:sp>
          <p:nvSpPr>
            <p:cNvPr id="30" name="矩形 29"/>
            <p:cNvSpPr/>
            <p:nvPr/>
          </p:nvSpPr>
          <p:spPr>
            <a:xfrm>
              <a:off x="12699" y="5016"/>
              <a:ext cx="6350" cy="580"/>
            </a:xfrm>
            <a:prstGeom prst="rect">
              <a:avLst/>
            </a:prstGeom>
            <a:noFill/>
            <a:ln w="38100" cap="flat" cmpd="sng" algn="ctr">
              <a:noFill/>
              <a:prstDash val="solid"/>
            </a:ln>
            <a:effectLst/>
          </p:spPr>
          <p:txBody>
            <a:bodyPr wrap="square">
              <a:spAutoFit/>
            </a:bodyPr>
            <a:lstStyle/>
            <a:p>
              <a:pPr lvl="0">
                <a:defRPr/>
              </a:pPr>
              <a:r>
                <a:rPr lang="zh-CN" altLang="en-US" kern="0" dirty="0">
                  <a:solidFill>
                    <a:schemeClr val="tx1">
                      <a:lumMod val="85000"/>
                      <a:lumOff val="15000"/>
                    </a:schemeClr>
                  </a:solidFill>
                  <a:cs typeface="+mn-ea"/>
                  <a:sym typeface="+mn-lt"/>
                </a:rPr>
                <a:t>数据结构</a:t>
              </a:r>
              <a:endParaRPr lang="zh-CN" altLang="en-US" kern="0" dirty="0">
                <a:solidFill>
                  <a:schemeClr val="tx1">
                    <a:lumMod val="85000"/>
                    <a:lumOff val="15000"/>
                  </a:schemeClr>
                </a:solidFill>
                <a:cs typeface="+mn-ea"/>
                <a:sym typeface="+mn-lt"/>
              </a:endParaRPr>
            </a:p>
          </p:txBody>
        </p:sp>
      </p:grpSp>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967220"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&gt;&gt;PEPS </a:t>
            </a:r>
            <a:r>
              <a:rPr lang="zh-CN" altLang="zh-CN" sz="2400" b="1" dirty="0" smtClean="0">
                <a:latin typeface="微软雅黑" panose="020B0503020204020204" pitchFamily="34" charset="-122"/>
                <a:ea typeface="微软雅黑" panose="020B0503020204020204" pitchFamily="34" charset="-122"/>
                <a:sym typeface="+mn-ea"/>
              </a:rPr>
              <a:t>钥匙管理功能列表</a:t>
            </a:r>
            <a:endParaRPr lang="zh-CN" altLang="zh-CN"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graphicFrame>
        <p:nvGraphicFramePr>
          <p:cNvPr id="40" name="表格 39"/>
          <p:cNvGraphicFramePr/>
          <p:nvPr/>
        </p:nvGraphicFramePr>
        <p:xfrm>
          <a:off x="874395" y="1214755"/>
          <a:ext cx="9126855" cy="4705350"/>
        </p:xfrm>
        <a:graphic>
          <a:graphicData uri="http://schemas.openxmlformats.org/drawingml/2006/table">
            <a:tbl>
              <a:tblPr firstRow="1" bandRow="1">
                <a:tableStyleId>{5C22544A-7EE6-4342-B048-85BDC9FD1C3A}</a:tableStyleId>
              </a:tblPr>
              <a:tblGrid>
                <a:gridCol w="695960"/>
                <a:gridCol w="6047740"/>
                <a:gridCol w="2383155"/>
              </a:tblGrid>
              <a:tr h="304800">
                <a:tc>
                  <a:txBody>
                    <a:bodyPr/>
                    <a:p>
                      <a:pPr algn="ctr">
                        <a:buNone/>
                      </a:pPr>
                      <a:r>
                        <a:rPr lang="zh-CN" altLang="en-US" sz="1400"/>
                        <a:t>序号</a:t>
                      </a:r>
                      <a:endParaRPr lang="zh-CN" altLang="en-US" sz="1400"/>
                    </a:p>
                  </a:txBody>
                  <a:tcPr/>
                </a:tc>
                <a:tc>
                  <a:txBody>
                    <a:bodyPr/>
                    <a:p>
                      <a:pPr algn="ctr">
                        <a:buNone/>
                      </a:pPr>
                      <a:r>
                        <a:rPr lang="zh-CN" altLang="en-US" sz="1400"/>
                        <a:t>场景描述</a:t>
                      </a:r>
                      <a:endParaRPr lang="zh-CN" altLang="en-US" sz="1400"/>
                    </a:p>
                  </a:txBody>
                  <a:tcPr/>
                </a:tc>
                <a:tc>
                  <a:txBody>
                    <a:bodyPr/>
                    <a:p>
                      <a:pPr algn="ctr">
                        <a:buNone/>
                      </a:pPr>
                      <a:r>
                        <a:rPr lang="zh-CN" altLang="en-US" sz="1400"/>
                        <a:t>后续车内通信业务名称</a:t>
                      </a:r>
                      <a:endParaRPr lang="zh-CN" altLang="en-US" sz="1400"/>
                    </a:p>
                  </a:txBody>
                  <a:tcPr/>
                </a:tc>
              </a:tr>
              <a:tr h="0">
                <a:tc>
                  <a:txBody>
                    <a:bodyPr/>
                    <a:p>
                      <a:pPr algn="ctr">
                        <a:buNone/>
                      </a:pPr>
                      <a:r>
                        <a:rPr lang="en-US" altLang="zh-CN" sz="1400"/>
                        <a:t>1</a:t>
                      </a:r>
                      <a:endParaRPr lang="en-US" altLang="zh-CN" sz="1400"/>
                    </a:p>
                  </a:txBody>
                  <a:tcPr/>
                </a:tc>
                <a:tc>
                  <a:txBody>
                    <a:bodyPr/>
                    <a:p>
                      <a:pPr>
                        <a:buNone/>
                      </a:pPr>
                      <a:r>
                        <a:rPr sz="1400"/>
                        <a:t>车主申请蓝牙钥匙或授权他人使用蓝牙钥匙</a:t>
                      </a:r>
                      <a:endParaRPr sz="1400"/>
                    </a:p>
                  </a:txBody>
                  <a:tcPr/>
                </a:tc>
                <a:tc>
                  <a:txBody>
                    <a:bodyPr/>
                    <a:p>
                      <a:pPr>
                        <a:buNone/>
                      </a:pPr>
                      <a:r>
                        <a:rPr lang="zh-CN" altLang="en-US" sz="1400"/>
                        <a:t>注册</a:t>
                      </a:r>
                      <a:endParaRPr lang="zh-CN" altLang="en-US" sz="1400"/>
                    </a:p>
                  </a:txBody>
                  <a:tcPr/>
                </a:tc>
              </a:tr>
              <a:tr h="139065">
                <a:tc>
                  <a:txBody>
                    <a:bodyPr/>
                    <a:p>
                      <a:pPr algn="ctr">
                        <a:buNone/>
                      </a:pPr>
                      <a:r>
                        <a:rPr lang="en-US" altLang="zh-CN" sz="1400"/>
                        <a:t>2</a:t>
                      </a:r>
                      <a:endParaRPr lang="en-US" altLang="zh-CN" sz="1400"/>
                    </a:p>
                  </a:txBody>
                  <a:tcPr/>
                </a:tc>
                <a:tc>
                  <a:txBody>
                    <a:bodyPr/>
                    <a:p>
                      <a:pPr>
                        <a:buNone/>
                      </a:pPr>
                      <a:r>
                        <a:rPr lang="zh-CN" altLang="en-US" sz="1400"/>
                        <a:t>车主注销自己蓝牙钥匙、车主收回分享出去的钥匙、被授权人归还注销</a:t>
                      </a:r>
                      <a:endParaRPr lang="zh-CN" altLang="en-US" sz="1400"/>
                    </a:p>
                  </a:txBody>
                  <a:tcPr/>
                </a:tc>
                <a:tc>
                  <a:txBody>
                    <a:bodyPr/>
                    <a:p>
                      <a:pPr>
                        <a:buNone/>
                      </a:pPr>
                      <a:r>
                        <a:rPr lang="zh-CN" altLang="en-US" sz="1400"/>
                        <a:t>删除特定钥匙</a:t>
                      </a:r>
                      <a:endParaRPr lang="zh-CN" altLang="en-US" sz="1400"/>
                    </a:p>
                  </a:txBody>
                  <a:tcPr/>
                </a:tc>
              </a:tr>
              <a:tr h="367665">
                <a:tc>
                  <a:txBody>
                    <a:bodyPr/>
                    <a:p>
                      <a:pPr algn="ctr">
                        <a:buNone/>
                      </a:pPr>
                      <a:r>
                        <a:rPr lang="en-US" altLang="zh-CN" sz="1400"/>
                        <a:t>3</a:t>
                      </a:r>
                      <a:endParaRPr lang="en-US" altLang="zh-CN" sz="1400"/>
                    </a:p>
                  </a:txBody>
                  <a:tcPr/>
                </a:tc>
                <a:tc>
                  <a:txBody>
                    <a:bodyPr/>
                    <a:p>
                      <a:pPr>
                        <a:buNone/>
                      </a:pPr>
                      <a:r>
                        <a:rPr lang="zh-CN" altLang="en-US" sz="1400">
                          <a:sym typeface="+mn-ea"/>
                        </a:rPr>
                        <a:t>借车人钥匙权限到期后删除钥匙并上报通知</a:t>
                      </a:r>
                      <a:endParaRPr lang="zh-CN" altLang="en-US" sz="1400">
                        <a:sym typeface="+mn-ea"/>
                      </a:endParaRPr>
                    </a:p>
                  </a:txBody>
                  <a:tcPr/>
                </a:tc>
                <a:tc>
                  <a:txBody>
                    <a:bodyPr/>
                    <a:p>
                      <a:pPr>
                        <a:buNone/>
                      </a:pPr>
                      <a:r>
                        <a:rPr lang="zh-CN" altLang="en-US" sz="1400"/>
                        <a:t>本地注销通知</a:t>
                      </a:r>
                      <a:endParaRPr lang="zh-CN" altLang="en-US" sz="1400"/>
                    </a:p>
                  </a:txBody>
                  <a:tcPr/>
                </a:tc>
              </a:tr>
              <a:tr h="304800">
                <a:tc>
                  <a:txBody>
                    <a:bodyPr/>
                    <a:p>
                      <a:pPr algn="ctr">
                        <a:buNone/>
                      </a:pPr>
                      <a:r>
                        <a:rPr lang="en-US" altLang="zh-CN" sz="1400"/>
                        <a:t>4</a:t>
                      </a:r>
                      <a:endParaRPr lang="en-US" altLang="zh-CN" sz="1400"/>
                    </a:p>
                  </a:txBody>
                  <a:tcPr/>
                </a:tc>
                <a:tc>
                  <a:txBody>
                    <a:bodyPr/>
                    <a:p>
                      <a:pPr>
                        <a:buNone/>
                      </a:pPr>
                      <a:r>
                        <a:rPr lang="zh-CN" altLang="en-US" sz="1400"/>
                        <a:t>车主修改借车人起始时间</a:t>
                      </a:r>
                      <a:endParaRPr lang="zh-CN" altLang="en-US" sz="1400"/>
                    </a:p>
                  </a:txBody>
                  <a:tcPr/>
                </a:tc>
                <a:tc>
                  <a:txBody>
                    <a:bodyPr/>
                    <a:p>
                      <a:pPr>
                        <a:buNone/>
                      </a:pPr>
                      <a:r>
                        <a:rPr lang="zh-CN" altLang="en-US" sz="1400"/>
                        <a:t>修改特定钥匙期限</a:t>
                      </a:r>
                      <a:endParaRPr lang="zh-CN" altLang="en-US" sz="1400"/>
                    </a:p>
                  </a:txBody>
                  <a:tcPr/>
                </a:tc>
              </a:tr>
              <a:tr h="304800">
                <a:tc>
                  <a:txBody>
                    <a:bodyPr/>
                    <a:p>
                      <a:pPr algn="ctr">
                        <a:buNone/>
                      </a:pPr>
                      <a:r>
                        <a:rPr lang="en-US" altLang="zh-CN" sz="1400"/>
                        <a:t>5</a:t>
                      </a:r>
                      <a:endParaRPr lang="en-US" altLang="zh-CN" sz="1400"/>
                    </a:p>
                  </a:txBody>
                  <a:tcPr/>
                </a:tc>
                <a:tc>
                  <a:txBody>
                    <a:bodyPr/>
                    <a:p>
                      <a:pPr>
                        <a:buNone/>
                      </a:pPr>
                      <a:r>
                        <a:rPr lang="zh-CN" altLang="en-US" sz="1400"/>
                        <a:t>车主修改借车人功能权限</a:t>
                      </a:r>
                      <a:endParaRPr lang="zh-CN" altLang="en-US" sz="1400"/>
                    </a:p>
                  </a:txBody>
                  <a:tcPr/>
                </a:tc>
                <a:tc>
                  <a:txBody>
                    <a:bodyPr/>
                    <a:p>
                      <a:pPr>
                        <a:buNone/>
                      </a:pPr>
                      <a:r>
                        <a:rPr lang="zh-CN" altLang="en-US" sz="1400"/>
                        <a:t>修改特定钥匙权限</a:t>
                      </a:r>
                      <a:endParaRPr lang="zh-CN" altLang="en-US" sz="1400"/>
                    </a:p>
                  </a:txBody>
                  <a:tcPr/>
                </a:tc>
              </a:tr>
              <a:tr h="304800">
                <a:tc>
                  <a:txBody>
                    <a:bodyPr/>
                    <a:p>
                      <a:pPr algn="ctr">
                        <a:buNone/>
                      </a:pPr>
                      <a:r>
                        <a:rPr lang="en-US" altLang="zh-CN" sz="1400"/>
                        <a:t>6</a:t>
                      </a:r>
                      <a:endParaRPr lang="en-US" altLang="zh-CN" sz="1400"/>
                    </a:p>
                  </a:txBody>
                  <a:tcPr/>
                </a:tc>
                <a:tc>
                  <a:txBody>
                    <a:bodyPr/>
                    <a:p>
                      <a:pPr>
                        <a:buNone/>
                      </a:pPr>
                      <a:r>
                        <a:rPr lang="zh-CN" altLang="en-US" sz="1400"/>
                        <a:t>到期后用户主动更新</a:t>
                      </a:r>
                      <a:r>
                        <a:rPr lang="zh-CN" altLang="en-US" sz="1400">
                          <a:sym typeface="+mn-ea"/>
                        </a:rPr>
                        <a:t>密钥</a:t>
                      </a:r>
                      <a:endParaRPr lang="zh-CN" altLang="en-US" sz="1400"/>
                    </a:p>
                  </a:txBody>
                  <a:tcPr/>
                </a:tc>
                <a:tc>
                  <a:txBody>
                    <a:bodyPr/>
                    <a:p>
                      <a:pPr>
                        <a:buNone/>
                      </a:pPr>
                      <a:r>
                        <a:rPr lang="zh-CN" altLang="en-US" sz="1400"/>
                        <a:t>更新特定钥匙密钥</a:t>
                      </a:r>
                      <a:endParaRPr lang="zh-CN" altLang="en-US" sz="1400"/>
                    </a:p>
                  </a:txBody>
                  <a:tcPr/>
                </a:tc>
              </a:tr>
              <a:tr h="314960">
                <a:tc>
                  <a:txBody>
                    <a:bodyPr/>
                    <a:p>
                      <a:pPr algn="ctr">
                        <a:buNone/>
                      </a:pPr>
                      <a:r>
                        <a:rPr lang="en-US" altLang="zh-CN" sz="1400"/>
                        <a:t>7</a:t>
                      </a:r>
                      <a:endParaRPr lang="en-US" altLang="zh-CN" sz="1400"/>
                    </a:p>
                  </a:txBody>
                  <a:tcPr/>
                </a:tc>
                <a:tc>
                  <a:txBody>
                    <a:bodyPr/>
                    <a:p>
                      <a:pPr>
                        <a:buNone/>
                      </a:pPr>
                      <a:r>
                        <a:rPr lang="en-US" altLang="zh-CN" sz="1400"/>
                        <a:t>TSP</a:t>
                      </a:r>
                      <a:r>
                        <a:rPr lang="zh-CN" altLang="en-US" sz="1400"/>
                        <a:t>与车辆信息同步</a:t>
                      </a:r>
                      <a:endParaRPr lang="zh-CN" altLang="en-US" sz="1400"/>
                    </a:p>
                  </a:txBody>
                  <a:tcPr/>
                </a:tc>
                <a:tc>
                  <a:txBody>
                    <a:bodyPr/>
                    <a:p>
                      <a:pPr>
                        <a:buNone/>
                      </a:pPr>
                      <a:r>
                        <a:rPr lang="zh-CN" altLang="en-US" sz="1400"/>
                        <a:t>查询所有钥匙</a:t>
                      </a:r>
                      <a:endParaRPr lang="zh-CN" altLang="en-US" sz="1400"/>
                    </a:p>
                  </a:txBody>
                  <a:tcPr/>
                </a:tc>
              </a:tr>
              <a:tr h="238760">
                <a:tc>
                  <a:txBody>
                    <a:bodyPr/>
                    <a:p>
                      <a:pPr algn="ctr">
                        <a:buNone/>
                      </a:pPr>
                      <a:r>
                        <a:rPr lang="en-US" altLang="zh-CN" sz="1400"/>
                        <a:t>8</a:t>
                      </a:r>
                      <a:endParaRPr lang="en-US" altLang="zh-CN" sz="1400"/>
                    </a:p>
                  </a:txBody>
                  <a:tcPr/>
                </a:tc>
                <a:tc>
                  <a:txBody>
                    <a:bodyPr/>
                    <a:p>
                      <a:pPr>
                        <a:buNone/>
                      </a:pPr>
                      <a:r>
                        <a:rPr lang="en-US" altLang="zh-CN" sz="1400"/>
                        <a:t>APP</a:t>
                      </a:r>
                      <a:r>
                        <a:rPr lang="zh-CN" altLang="en-US" sz="1400"/>
                        <a:t>端注销钥匙后，未收到车端钥匙注销通知，可查询是否已注销</a:t>
                      </a:r>
                      <a:endParaRPr lang="zh-CN" altLang="en-US" sz="1400"/>
                    </a:p>
                  </a:txBody>
                  <a:tcPr/>
                </a:tc>
                <a:tc>
                  <a:txBody>
                    <a:bodyPr/>
                    <a:p>
                      <a:pPr>
                        <a:buNone/>
                      </a:pPr>
                      <a:r>
                        <a:rPr lang="zh-CN" altLang="en-US" sz="1400"/>
                        <a:t>查询特定钥匙</a:t>
                      </a:r>
                      <a:endParaRPr lang="zh-CN" altLang="en-US" sz="1400"/>
                    </a:p>
                  </a:txBody>
                  <a:tcPr/>
                </a:tc>
              </a:tr>
              <a:tr h="365125">
                <a:tc>
                  <a:txBody>
                    <a:bodyPr/>
                    <a:p>
                      <a:pPr algn="ctr">
                        <a:buNone/>
                      </a:pPr>
                      <a:r>
                        <a:rPr lang="en-US" altLang="zh-CN" sz="1400"/>
                        <a:t>9</a:t>
                      </a:r>
                      <a:endParaRPr lang="en-US" altLang="zh-CN" sz="1400"/>
                    </a:p>
                  </a:txBody>
                  <a:tcPr/>
                </a:tc>
                <a:tc>
                  <a:txBody>
                    <a:bodyPr/>
                    <a:p>
                      <a:pPr>
                        <a:buNone/>
                      </a:pPr>
                      <a:r>
                        <a:rPr lang="zh-CN" altLang="en-US" sz="1400"/>
                        <a:t>上传车辆蓝牙信息用于管理蓝牙钥匙终端信息</a:t>
                      </a:r>
                      <a:endParaRPr lang="zh-CN" altLang="en-US" sz="1400"/>
                    </a:p>
                  </a:txBody>
                  <a:tcPr/>
                </a:tc>
                <a:tc>
                  <a:txBody>
                    <a:bodyPr/>
                    <a:p>
                      <a:pPr>
                        <a:buNone/>
                      </a:pPr>
                      <a:r>
                        <a:rPr lang="zh-CN" altLang="en-US" sz="1400"/>
                        <a:t>上传车辆蓝牙信息</a:t>
                      </a:r>
                      <a:endParaRPr lang="zh-CN" altLang="en-US" sz="1400"/>
                    </a:p>
                  </a:txBody>
                  <a:tcPr/>
                </a:tc>
              </a:tr>
              <a:tr h="304800">
                <a:tc>
                  <a:txBody>
                    <a:bodyPr/>
                    <a:p>
                      <a:pPr algn="ctr">
                        <a:buNone/>
                      </a:pPr>
                      <a:r>
                        <a:rPr lang="en-US" altLang="zh-CN" sz="1400"/>
                        <a:t>10</a:t>
                      </a:r>
                      <a:endParaRPr lang="en-US" altLang="zh-CN" sz="1400"/>
                    </a:p>
                  </a:txBody>
                  <a:tcPr/>
                </a:tc>
                <a:tc>
                  <a:txBody>
                    <a:bodyPr/>
                    <a:p>
                      <a:pPr>
                        <a:buNone/>
                      </a:pPr>
                      <a:r>
                        <a:rPr lang="zh-CN" altLang="en-US" sz="1400" b="0"/>
                        <a:t>车主注销车联账户时删除该车辆注册的所有钥匙</a:t>
                      </a:r>
                      <a:endParaRPr lang="zh-CN" altLang="en-US" sz="1400" b="0"/>
                    </a:p>
                  </a:txBody>
                  <a:tcPr/>
                </a:tc>
                <a:tc>
                  <a:txBody>
                    <a:bodyPr/>
                    <a:p>
                      <a:pPr>
                        <a:buNone/>
                      </a:pPr>
                      <a:r>
                        <a:rPr lang="zh-CN" altLang="en-US" sz="1400"/>
                        <a:t>删除所有钥匙</a:t>
                      </a:r>
                      <a:endParaRPr lang="zh-CN" altLang="en-US" sz="1400"/>
                    </a:p>
                  </a:txBody>
                  <a:tcPr/>
                </a:tc>
              </a:tr>
              <a:tr h="0">
                <a:tc>
                  <a:txBody>
                    <a:bodyPr/>
                    <a:p>
                      <a:pPr algn="ctr">
                        <a:buNone/>
                      </a:pPr>
                      <a:r>
                        <a:rPr lang="en-US" altLang="zh-CN" sz="1400"/>
                        <a:t>11</a:t>
                      </a:r>
                      <a:endParaRPr lang="en-US" altLang="zh-CN" sz="1400"/>
                    </a:p>
                  </a:txBody>
                  <a:tcPr/>
                </a:tc>
                <a:tc>
                  <a:txBody>
                    <a:bodyPr/>
                    <a:p>
                      <a:pPr>
                        <a:buNone/>
                      </a:pPr>
                      <a:r>
                        <a:rPr lang="zh-CN" altLang="en-US" sz="1400"/>
                        <a:t>通过蓝牙通道删除某把钥匙后需要上报通知</a:t>
                      </a:r>
                      <a:endParaRPr lang="zh-CN" altLang="en-US" sz="1400"/>
                    </a:p>
                  </a:txBody>
                  <a:tcPr/>
                </a:tc>
                <a:tc>
                  <a:txBody>
                    <a:bodyPr/>
                    <a:p>
                      <a:pPr>
                        <a:buNone/>
                      </a:pPr>
                      <a:r>
                        <a:rPr lang="zh-CN" altLang="en-US" sz="1400"/>
                        <a:t>离线删除通知</a:t>
                      </a:r>
                      <a:endParaRPr lang="zh-CN" altLang="en-US" sz="1400"/>
                    </a:p>
                  </a:txBody>
                  <a:tcPr/>
                </a:tc>
              </a:tr>
              <a:tr h="0">
                <a:tc>
                  <a:txBody>
                    <a:bodyPr/>
                    <a:p>
                      <a:pPr algn="ctr">
                        <a:buNone/>
                      </a:pPr>
                      <a:r>
                        <a:rPr lang="en-US" altLang="zh-CN" sz="1400"/>
                        <a:t>12</a:t>
                      </a:r>
                      <a:endParaRPr lang="en-US" altLang="zh-CN" sz="1400"/>
                    </a:p>
                  </a:txBody>
                  <a:tcPr/>
                </a:tc>
                <a:tc>
                  <a:txBody>
                    <a:bodyPr/>
                    <a:p>
                      <a:pPr>
                        <a:buNone/>
                      </a:pPr>
                      <a:r>
                        <a:rPr lang="zh-CN" altLang="en-US" sz="1400" strike="sngStrike">
                          <a:solidFill>
                            <a:srgbClr val="FF0000"/>
                          </a:solidFill>
                          <a:uFillTx/>
                        </a:rPr>
                        <a:t>通过蓝牙通道修改蓝牙钥匙期限后需要上报通知</a:t>
                      </a:r>
                      <a:endParaRPr lang="zh-CN" altLang="en-US" sz="1400" strike="sngStrike">
                        <a:solidFill>
                          <a:srgbClr val="FF0000"/>
                        </a:solidFill>
                        <a:uFillTx/>
                      </a:endParaRPr>
                    </a:p>
                  </a:txBody>
                  <a:tcPr/>
                </a:tc>
                <a:tc>
                  <a:txBody>
                    <a:bodyPr/>
                    <a:p>
                      <a:pPr>
                        <a:buNone/>
                      </a:pPr>
                      <a:r>
                        <a:rPr lang="zh-CN" altLang="en-US" sz="1400" strike="sngStrike">
                          <a:solidFill>
                            <a:srgbClr val="FF0000"/>
                          </a:solidFill>
                          <a:uFillTx/>
                          <a:sym typeface="+mn-ea"/>
                        </a:rPr>
                        <a:t>离线修改期限通知</a:t>
                      </a:r>
                      <a:endParaRPr lang="zh-CN" altLang="en-US" sz="1400" strike="sngStrike">
                        <a:solidFill>
                          <a:srgbClr val="FF0000"/>
                        </a:solidFill>
                        <a:uFillTx/>
                        <a:sym typeface="+mn-ea"/>
                      </a:endParaRPr>
                    </a:p>
                  </a:txBody>
                  <a:tcPr/>
                </a:tc>
              </a:tr>
              <a:tr h="0">
                <a:tc>
                  <a:txBody>
                    <a:bodyPr/>
                    <a:p>
                      <a:pPr algn="ctr">
                        <a:buNone/>
                      </a:pPr>
                      <a:r>
                        <a:rPr lang="en-US" altLang="zh-CN" sz="1400"/>
                        <a:t>13</a:t>
                      </a:r>
                      <a:endParaRPr lang="en-US" altLang="zh-CN" sz="1400"/>
                    </a:p>
                  </a:txBody>
                  <a:tcPr/>
                </a:tc>
                <a:tc>
                  <a:txBody>
                    <a:bodyPr/>
                    <a:p>
                      <a:pPr>
                        <a:buNone/>
                      </a:pPr>
                      <a:r>
                        <a:rPr lang="zh-CN" altLang="en-US" sz="1400" strike="sngStrike">
                          <a:solidFill>
                            <a:srgbClr val="FF0000"/>
                          </a:solidFill>
                          <a:uFillTx/>
                          <a:sym typeface="+mn-ea"/>
                        </a:rPr>
                        <a:t>通过蓝牙通道修改蓝牙钥匙权限后需要上报通知</a:t>
                      </a:r>
                      <a:endParaRPr lang="zh-CN" altLang="en-US" sz="1400" strike="sngStrike">
                        <a:solidFill>
                          <a:srgbClr val="FF0000"/>
                        </a:solidFill>
                        <a:uFillTx/>
                        <a:sym typeface="+mn-ea"/>
                      </a:endParaRPr>
                    </a:p>
                  </a:txBody>
                  <a:tcPr/>
                </a:tc>
                <a:tc>
                  <a:txBody>
                    <a:bodyPr/>
                    <a:p>
                      <a:pPr>
                        <a:buNone/>
                      </a:pPr>
                      <a:r>
                        <a:rPr lang="zh-CN" altLang="en-US" sz="1400" strike="sngStrike">
                          <a:solidFill>
                            <a:srgbClr val="FF0000"/>
                          </a:solidFill>
                          <a:uFillTx/>
                          <a:sym typeface="+mn-ea"/>
                        </a:rPr>
                        <a:t>离线修改权限通知</a:t>
                      </a:r>
                      <a:endParaRPr lang="zh-CN" altLang="en-US" sz="1400" strike="sngStrike">
                        <a:solidFill>
                          <a:srgbClr val="FF0000"/>
                        </a:solidFill>
                        <a:uFillTx/>
                        <a:sym typeface="+mn-ea"/>
                      </a:endParaRPr>
                    </a:p>
                  </a:txBody>
                  <a:tcPr/>
                </a:tc>
              </a:tr>
              <a:tr h="0">
                <a:tc>
                  <a:txBody>
                    <a:bodyPr/>
                    <a:p>
                      <a:pPr algn="ctr">
                        <a:buNone/>
                      </a:pPr>
                      <a:r>
                        <a:rPr lang="en-US" altLang="zh-CN" sz="1400"/>
                        <a:t>14</a:t>
                      </a:r>
                      <a:endParaRPr lang="en-US" altLang="zh-CN" sz="1400"/>
                    </a:p>
                  </a:txBody>
                  <a:tcPr/>
                </a:tc>
                <a:tc>
                  <a:txBody>
                    <a:bodyPr/>
                    <a:p>
                      <a:pPr>
                        <a:buNone/>
                      </a:pPr>
                      <a:r>
                        <a:rPr lang="zh-CN" altLang="en-US" sz="1400">
                          <a:sym typeface="+mn-ea"/>
                        </a:rPr>
                        <a:t>通过蓝牙通道激活蓝牙钥匙后需要上报通知</a:t>
                      </a:r>
                      <a:endParaRPr lang="zh-CN" altLang="en-US" sz="1400"/>
                    </a:p>
                  </a:txBody>
                  <a:tcPr/>
                </a:tc>
                <a:tc>
                  <a:txBody>
                    <a:bodyPr/>
                    <a:p>
                      <a:pPr>
                        <a:buNone/>
                      </a:pPr>
                      <a:r>
                        <a:rPr lang="zh-CN" altLang="en-US" sz="1400">
                          <a:sym typeface="+mn-ea"/>
                        </a:rPr>
                        <a:t>离线注册钥匙通知</a:t>
                      </a:r>
                      <a:endParaRPr lang="zh-CN" altLang="en-US" sz="140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282690"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车内通信数据长度</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graphicFrame>
        <p:nvGraphicFramePr>
          <p:cNvPr id="6" name="表格 5"/>
          <p:cNvGraphicFramePr>
            <a:graphicFrameLocks noGrp="1"/>
          </p:cNvGraphicFramePr>
          <p:nvPr/>
        </p:nvGraphicFramePr>
        <p:xfrm>
          <a:off x="643890" y="831850"/>
          <a:ext cx="9520555" cy="3048000"/>
        </p:xfrm>
        <a:graphic>
          <a:graphicData uri="http://schemas.openxmlformats.org/drawingml/2006/table">
            <a:tbl>
              <a:tblPr firstRow="1" bandRow="1">
                <a:tableStyleId>{5C22544A-7EE6-4342-B048-85BDC9FD1C3A}</a:tableStyleId>
              </a:tblPr>
              <a:tblGrid>
                <a:gridCol w="1330325"/>
                <a:gridCol w="1610360"/>
                <a:gridCol w="1486535"/>
                <a:gridCol w="1745615"/>
                <a:gridCol w="1826895"/>
                <a:gridCol w="1520825"/>
              </a:tblGrid>
              <a:tr h="251460">
                <a:tc rowSpan="2">
                  <a:txBody>
                    <a:bodyPr/>
                    <a:p>
                      <a:pPr>
                        <a:buNone/>
                      </a:pPr>
                      <a:r>
                        <a:rPr lang="zh-CN" altLang="en-US" sz="1400" dirty="0">
                          <a:latin typeface="微软雅黑" panose="020B0503020204020204" pitchFamily="34" charset="-122"/>
                          <a:ea typeface="微软雅黑" panose="020B0503020204020204" pitchFamily="34" charset="-122"/>
                        </a:rPr>
                        <a:t>方向</a:t>
                      </a:r>
                      <a:endParaRPr lang="zh-CN" altLang="en-US" sz="1400" dirty="0">
                        <a:latin typeface="微软雅黑" panose="020B0503020204020204" pitchFamily="34" charset="-122"/>
                        <a:ea typeface="微软雅黑" panose="020B0503020204020204" pitchFamily="34" charset="-122"/>
                      </a:endParaRPr>
                    </a:p>
                  </a:txBody>
                  <a:tcPr/>
                </a:tc>
                <a:tc rowSpan="2">
                  <a:txBody>
                    <a:bodyPr/>
                    <a:p>
                      <a:pPr>
                        <a:buNone/>
                      </a:pPr>
                      <a:r>
                        <a:rPr lang="zh-CN" altLang="en-US" sz="1400" dirty="0">
                          <a:latin typeface="微软雅黑" panose="020B0503020204020204" pitchFamily="34" charset="-122"/>
                          <a:ea typeface="微软雅黑" panose="020B0503020204020204" pitchFamily="34" charset="-122"/>
                        </a:rPr>
                        <a:t>业务项（控制命令）</a:t>
                      </a:r>
                      <a:endParaRPr lang="zh-CN" altLang="en-US" sz="1400" dirty="0">
                        <a:latin typeface="微软雅黑" panose="020B0503020204020204" pitchFamily="34" charset="-122"/>
                        <a:ea typeface="微软雅黑" panose="020B0503020204020204" pitchFamily="34" charset="-122"/>
                      </a:endParaRPr>
                    </a:p>
                  </a:txBody>
                  <a:tcPr/>
                </a:tc>
                <a:tc gridSpan="2">
                  <a:txBody>
                    <a:bodyPr/>
                    <a:p>
                      <a:pPr algn="ctr">
                        <a:buNone/>
                      </a:pPr>
                      <a:r>
                        <a:rPr lang="en-US" altLang="zh-CN" sz="1400" dirty="0">
                          <a:latin typeface="微软雅黑" panose="020B0503020204020204" pitchFamily="34" charset="-122"/>
                          <a:ea typeface="微软雅黑" panose="020B0503020204020204" pitchFamily="34" charset="-122"/>
                        </a:rPr>
                        <a:t>TBOX-&gt;PEPS</a:t>
                      </a:r>
                      <a:r>
                        <a:rPr lang="zh-CN" altLang="en-US" sz="1400" dirty="0">
                          <a:latin typeface="微软雅黑" panose="020B0503020204020204" pitchFamily="34" charset="-122"/>
                          <a:ea typeface="微软雅黑" panose="020B0503020204020204" pitchFamily="34" charset="-122"/>
                        </a:rPr>
                        <a:t>（发送）</a:t>
                      </a:r>
                      <a:endParaRPr lang="zh-CN" altLang="en-US" sz="1400" dirty="0">
                        <a:latin typeface="微软雅黑" panose="020B0503020204020204" pitchFamily="34" charset="-122"/>
                        <a:ea typeface="微软雅黑" panose="020B0503020204020204" pitchFamily="34" charset="-122"/>
                      </a:endParaRPr>
                    </a:p>
                  </a:txBody>
                  <a:tcPr/>
                </a:tc>
                <a:tc hMerge="1">
                  <a:tcPr/>
                </a:tc>
                <a:tc gridSpan="2">
                  <a:txBody>
                    <a:bodyPr/>
                    <a:p>
                      <a:pPr algn="ctr">
                        <a:buNone/>
                      </a:pPr>
                      <a:r>
                        <a:rPr lang="en-US" altLang="zh-CN" sz="1400" dirty="0">
                          <a:latin typeface="微软雅黑" panose="020B0503020204020204" pitchFamily="34" charset="-122"/>
                          <a:ea typeface="微软雅黑" panose="020B0503020204020204" pitchFamily="34" charset="-122"/>
                        </a:rPr>
                        <a:t> PEPS-&gt;TBOX</a:t>
                      </a:r>
                      <a:r>
                        <a:rPr lang="zh-CN" altLang="en-US" sz="1400" dirty="0">
                          <a:latin typeface="微软雅黑" panose="020B0503020204020204" pitchFamily="34" charset="-122"/>
                          <a:ea typeface="微软雅黑" panose="020B0503020204020204" pitchFamily="34" charset="-122"/>
                        </a:rPr>
                        <a:t>（反馈）</a:t>
                      </a:r>
                      <a:endParaRPr lang="zh-CN" altLang="en-US" sz="1400" dirty="0">
                        <a:latin typeface="微软雅黑" panose="020B0503020204020204" pitchFamily="34" charset="-122"/>
                        <a:ea typeface="微软雅黑" panose="020B0503020204020204" pitchFamily="34" charset="-122"/>
                      </a:endParaRPr>
                    </a:p>
                  </a:txBody>
                  <a:tcPr/>
                </a:tc>
                <a:tc hMerge="1">
                  <a:tcPr/>
                </a:tc>
              </a:tr>
              <a:tr h="0">
                <a:tc vMerge="1">
                  <a:tcPr/>
                </a:tc>
                <a:tc vMerge="1">
                  <a:tcPr/>
                </a:tc>
                <a:tc>
                  <a:txBody>
                    <a:bodyPr/>
                    <a:p>
                      <a:pPr>
                        <a:buNone/>
                      </a:pPr>
                      <a:r>
                        <a:rPr lang="zh-CN" altLang="en-US" sz="1400" dirty="0">
                          <a:latin typeface="微软雅黑" panose="020B0503020204020204" pitchFamily="34" charset="-122"/>
                          <a:ea typeface="微软雅黑" panose="020B0503020204020204" pitchFamily="34" charset="-122"/>
                        </a:rPr>
                        <a:t>数据区长度明文</a:t>
                      </a:r>
                      <a:endParaRPr lang="zh-CN" altLang="en-US" sz="1400" dirty="0">
                        <a:latin typeface="微软雅黑" panose="020B0503020204020204" pitchFamily="34" charset="-122"/>
                        <a:ea typeface="微软雅黑" panose="020B0503020204020204" pitchFamily="34" charset="-122"/>
                      </a:endParaRPr>
                    </a:p>
                  </a:txBody>
                  <a:tcPr/>
                </a:tc>
                <a:tc>
                  <a:txBody>
                    <a:bodyPr/>
                    <a:p>
                      <a:pPr>
                        <a:buNone/>
                      </a:pPr>
                      <a:r>
                        <a:rPr lang="zh-CN" altLang="en-US" sz="1400" dirty="0">
                          <a:latin typeface="微软雅黑" panose="020B0503020204020204" pitchFamily="34" charset="-122"/>
                          <a:ea typeface="微软雅黑" panose="020B0503020204020204" pitchFamily="34" charset="-122"/>
                        </a:rPr>
                        <a:t>密文长度</a:t>
                      </a:r>
                      <a:r>
                        <a:rPr lang="zh-CN" altLang="en-US" sz="800" dirty="0">
                          <a:latin typeface="微软雅黑" panose="020B0503020204020204" pitchFamily="34" charset="-122"/>
                          <a:ea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rPr>
                        <a:t>CAN</a:t>
                      </a:r>
                      <a:r>
                        <a:rPr lang="zh-CN" altLang="en-US" sz="800" dirty="0">
                          <a:latin typeface="微软雅黑" panose="020B0503020204020204" pitchFamily="34" charset="-122"/>
                          <a:ea typeface="微软雅黑" panose="020B0503020204020204" pitchFamily="34" charset="-122"/>
                        </a:rPr>
                        <a:t>传输长度）</a:t>
                      </a:r>
                      <a:endParaRPr lang="zh-CN" altLang="en-US" sz="800" dirty="0">
                        <a:latin typeface="微软雅黑" panose="020B0503020204020204" pitchFamily="34" charset="-122"/>
                        <a:ea typeface="微软雅黑" panose="020B0503020204020204" pitchFamily="34" charset="-122"/>
                      </a:endParaRPr>
                    </a:p>
                  </a:txBody>
                  <a:tcPr/>
                </a:tc>
                <a:tc>
                  <a:txBody>
                    <a:bodyPr/>
                    <a:p>
                      <a:pPr>
                        <a:buNone/>
                      </a:pPr>
                      <a:r>
                        <a:rPr lang="zh-CN" altLang="en-US" sz="1400" dirty="0">
                          <a:latin typeface="微软雅黑" panose="020B0503020204020204" pitchFamily="34" charset="-122"/>
                          <a:ea typeface="微软雅黑" panose="020B0503020204020204" pitchFamily="34" charset="-122"/>
                          <a:sym typeface="+mn-ea"/>
                        </a:rPr>
                        <a:t>结果</a:t>
                      </a:r>
                      <a:r>
                        <a:rPr lang="zh-CN" altLang="en-US" sz="1400" dirty="0">
                          <a:latin typeface="微软雅黑" panose="020B0503020204020204" pitchFamily="34" charset="-122"/>
                          <a:ea typeface="微软雅黑" panose="020B0503020204020204" pitchFamily="34" charset="-122"/>
                        </a:rPr>
                        <a:t>反馈包长度</a:t>
                      </a:r>
                      <a:endParaRPr lang="zh-CN" altLang="en-US" sz="1400" dirty="0">
                        <a:latin typeface="微软雅黑" panose="020B0503020204020204" pitchFamily="34" charset="-122"/>
                        <a:ea typeface="微软雅黑" panose="020B0503020204020204" pitchFamily="34" charset="-122"/>
                      </a:endParaRPr>
                    </a:p>
                  </a:txBody>
                  <a:tcPr/>
                </a:tc>
                <a:tc>
                  <a:txBody>
                    <a:bodyPr/>
                    <a:p>
                      <a:pPr>
                        <a:buNone/>
                      </a:pPr>
                      <a:r>
                        <a:rPr lang="zh-CN" altLang="en-US" sz="1400" dirty="0">
                          <a:latin typeface="微软雅黑" panose="020B0503020204020204" pitchFamily="34" charset="-122"/>
                          <a:ea typeface="微软雅黑" panose="020B0503020204020204" pitchFamily="34" charset="-122"/>
                        </a:rPr>
                        <a:t>密文长度</a:t>
                      </a:r>
                      <a:endParaRPr lang="zh-CN" altLang="en-US" sz="1400" dirty="0">
                        <a:latin typeface="微软雅黑" panose="020B0503020204020204" pitchFamily="34" charset="-122"/>
                        <a:ea typeface="微软雅黑" panose="020B0503020204020204" pitchFamily="34" charset="-122"/>
                      </a:endParaRPr>
                    </a:p>
                  </a:txBody>
                  <a:tcPr/>
                </a:tc>
              </a:tr>
              <a:tr h="279400">
                <a:tc rowSpan="8">
                  <a:txBody>
                    <a:bodyPr/>
                    <a:p>
                      <a:pPr marL="0" marR="0" indent="0" algn="l" defTabSz="913765" rtl="0" eaLnBrk="1" fontAlgn="auto" latinLnBrk="0" hangingPunct="1">
                        <a:lnSpc>
                          <a:spcPct val="100000"/>
                        </a:lnSpc>
                        <a:spcBef>
                          <a:spcPts val="0"/>
                        </a:spcBef>
                        <a:spcAft>
                          <a:spcPts val="0"/>
                        </a:spcAft>
                        <a:buClrTx/>
                        <a:buSzTx/>
                        <a:buFontTx/>
                        <a:buNone/>
                        <a:defRPr/>
                      </a:pPr>
                      <a:r>
                        <a:rPr lang="en-US" sz="1400" dirty="0">
                          <a:latin typeface="微软雅黑" panose="020B0503020204020204" pitchFamily="34" charset="-122"/>
                          <a:ea typeface="微软雅黑" panose="020B0503020204020204" pitchFamily="34" charset="-122"/>
                          <a:sym typeface="+mn-ea"/>
                        </a:rPr>
                        <a:t>TBOX</a:t>
                      </a:r>
                      <a:r>
                        <a:rPr lang="en-US" sz="1400" dirty="0">
                          <a:latin typeface="微软雅黑" panose="020B0503020204020204" pitchFamily="34" charset="-122"/>
                          <a:ea typeface="微软雅黑" panose="020B0503020204020204" pitchFamily="34" charset="-122"/>
                        </a:rPr>
                        <a:t>-&gt;</a:t>
                      </a:r>
                      <a:r>
                        <a:rPr lang="en-US" sz="1400" dirty="0">
                          <a:latin typeface="微软雅黑" panose="020B0503020204020204" pitchFamily="34" charset="-122"/>
                          <a:ea typeface="微软雅黑" panose="020B0503020204020204" pitchFamily="34" charset="-122"/>
                          <a:sym typeface="+mn-ea"/>
                        </a:rPr>
                        <a:t>PEPS</a:t>
                      </a:r>
                      <a:endParaRPr lang="en-US" sz="1400" dirty="0">
                        <a:latin typeface="微软雅黑" panose="020B0503020204020204" pitchFamily="34" charset="-122"/>
                        <a:ea typeface="微软雅黑" panose="020B0503020204020204" pitchFamily="34" charset="-122"/>
                      </a:endParaRPr>
                    </a:p>
                  </a:txBody>
                  <a:tcPr anchor="ct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注册</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sz="1400" dirty="0">
                          <a:latin typeface="微软雅黑" panose="020B0503020204020204" pitchFamily="34" charset="-122"/>
                          <a:ea typeface="微软雅黑" panose="020B0503020204020204" pitchFamily="34" charset="-122"/>
                        </a:rPr>
                        <a:t>56</a:t>
                      </a:r>
                      <a:endParaRPr lang="en-US" sz="800" dirty="0">
                        <a:latin typeface="微软雅黑" panose="020B0503020204020204" pitchFamily="34" charset="-122"/>
                        <a:ea typeface="微软雅黑" panose="020B0503020204020204" pitchFamily="34" charset="-122"/>
                        <a:sym typeface="+mn-ea"/>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64</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rPr>
                        <a:t>（不加密）</a:t>
                      </a:r>
                      <a:endParaRPr lang="zh-CN" altLang="en-US" sz="8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查询所有钥匙</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7</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16</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160</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查询特定钥匙</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15</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16</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删除特定钥匙</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15</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16</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删除所有钥匙</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7</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16</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修改期限</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23</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32</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修改权限</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23</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32</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sym typeface="+mn-ea"/>
                        </a:rPr>
                        <a:t>更新蓝牙钥匙</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31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32</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nvGraphicFramePr>
        <p:xfrm>
          <a:off x="644525" y="4243705"/>
          <a:ext cx="9519920" cy="2438400"/>
        </p:xfrm>
        <a:graphic>
          <a:graphicData uri="http://schemas.openxmlformats.org/drawingml/2006/table">
            <a:tbl>
              <a:tblPr firstRow="1" bandRow="1">
                <a:tableStyleId>{5C22544A-7EE6-4342-B048-85BDC9FD1C3A}</a:tableStyleId>
              </a:tblPr>
              <a:tblGrid>
                <a:gridCol w="1285240"/>
                <a:gridCol w="2093595"/>
                <a:gridCol w="1726565"/>
                <a:gridCol w="1620443"/>
                <a:gridCol w="1436370"/>
                <a:gridCol w="1357630"/>
              </a:tblGrid>
              <a:tr h="304800">
                <a:tc rowSpan="2">
                  <a:txBody>
                    <a:bodyPr/>
                    <a:p>
                      <a:r>
                        <a:rPr lang="zh-CN" altLang="en-US" sz="1400" dirty="0">
                          <a:latin typeface="微软雅黑" panose="020B0503020204020204" pitchFamily="34" charset="-122"/>
                          <a:ea typeface="微软雅黑" panose="020B0503020204020204" pitchFamily="34" charset="-122"/>
                        </a:rPr>
                        <a:t>方向</a:t>
                      </a:r>
                      <a:endParaRPr lang="zh-CN" altLang="en-US" sz="1400" dirty="0">
                        <a:latin typeface="微软雅黑" panose="020B0503020204020204" pitchFamily="34" charset="-122"/>
                        <a:ea typeface="微软雅黑" panose="020B0503020204020204" pitchFamily="34" charset="-122"/>
                      </a:endParaRPr>
                    </a:p>
                  </a:txBody>
                  <a:tcPr/>
                </a:tc>
                <a:tc rowSpan="2">
                  <a:txBody>
                    <a:bodyPr/>
                    <a:p>
                      <a:r>
                        <a:rPr lang="zh-CN" altLang="en-US" sz="1400" dirty="0">
                          <a:latin typeface="微软雅黑" panose="020B0503020204020204" pitchFamily="34" charset="-122"/>
                          <a:ea typeface="微软雅黑" panose="020B0503020204020204" pitchFamily="34" charset="-122"/>
                        </a:rPr>
                        <a:t>业务项</a:t>
                      </a:r>
                      <a:endParaRPr lang="zh-CN" altLang="en-US" sz="1400" dirty="0">
                        <a:latin typeface="微软雅黑" panose="020B0503020204020204" pitchFamily="34" charset="-122"/>
                        <a:ea typeface="微软雅黑" panose="020B0503020204020204" pitchFamily="34" charset="-122"/>
                      </a:endParaRPr>
                    </a:p>
                  </a:txBody>
                  <a:tcPr/>
                </a:tc>
                <a:tc gridSpan="2">
                  <a:txBody>
                    <a:bodyPr/>
                    <a:p>
                      <a:pPr algn="ctr">
                        <a:buNone/>
                      </a:pPr>
                      <a:r>
                        <a:rPr lang="en-US" altLang="zh-CN" sz="1400" dirty="0">
                          <a:latin typeface="微软雅黑" panose="020B0503020204020204" pitchFamily="34" charset="-122"/>
                          <a:ea typeface="微软雅黑" panose="020B0503020204020204" pitchFamily="34" charset="-122"/>
                          <a:sym typeface="+mn-ea"/>
                        </a:rPr>
                        <a:t>PEPS-&gt;TBOX</a:t>
                      </a:r>
                      <a:r>
                        <a:rPr lang="zh-CN" altLang="en-US" sz="1400" dirty="0">
                          <a:latin typeface="微软雅黑" panose="020B0503020204020204" pitchFamily="34" charset="-122"/>
                          <a:ea typeface="微软雅黑" panose="020B0503020204020204" pitchFamily="34" charset="-122"/>
                          <a:sym typeface="+mn-ea"/>
                        </a:rPr>
                        <a:t>（发送）</a:t>
                      </a:r>
                      <a:endParaRPr lang="zh-CN" altLang="en-US" sz="1400" dirty="0">
                        <a:latin typeface="微软雅黑" panose="020B0503020204020204" pitchFamily="34" charset="-122"/>
                        <a:ea typeface="微软雅黑" panose="020B0503020204020204" pitchFamily="34" charset="-122"/>
                        <a:sym typeface="+mn-ea"/>
                      </a:endParaRPr>
                    </a:p>
                  </a:txBody>
                  <a:tcPr/>
                </a:tc>
                <a:tc hMerge="1">
                  <a:tcPr/>
                </a:tc>
                <a:tc gridSpan="2">
                  <a:txBody>
                    <a:bodyPr/>
                    <a:p>
                      <a:pPr algn="ctr">
                        <a:buNone/>
                      </a:pPr>
                      <a:r>
                        <a:rPr lang="en-US" altLang="zh-CN" sz="1400" dirty="0">
                          <a:latin typeface="微软雅黑" panose="020B0503020204020204" pitchFamily="34" charset="-122"/>
                          <a:ea typeface="微软雅黑" panose="020B0503020204020204" pitchFamily="34" charset="-122"/>
                          <a:sym typeface="+mn-ea"/>
                        </a:rPr>
                        <a:t>TBOX-&gt;PEPS</a:t>
                      </a:r>
                      <a:r>
                        <a:rPr lang="zh-CN" altLang="en-US" sz="1400" dirty="0">
                          <a:latin typeface="微软雅黑" panose="020B0503020204020204" pitchFamily="34" charset="-122"/>
                          <a:ea typeface="微软雅黑" panose="020B0503020204020204" pitchFamily="34" charset="-122"/>
                          <a:sym typeface="+mn-ea"/>
                        </a:rPr>
                        <a:t>（反馈）</a:t>
                      </a:r>
                      <a:endParaRPr lang="zh-CN" altLang="en-US" sz="1400" dirty="0">
                        <a:latin typeface="微软雅黑" panose="020B0503020204020204" pitchFamily="34" charset="-122"/>
                        <a:ea typeface="微软雅黑" panose="020B0503020204020204" pitchFamily="34" charset="-122"/>
                        <a:sym typeface="+mn-ea"/>
                      </a:endParaRPr>
                    </a:p>
                  </a:txBody>
                  <a:tcPr/>
                </a:tc>
                <a:tc hMerge="1">
                  <a:tcPr/>
                </a:tc>
              </a:tr>
              <a:tr h="304800">
                <a:tc vMerge="1">
                  <a:tcPr/>
                </a:tc>
                <a:tc vMerge="1">
                  <a:tcPr/>
                </a:tc>
                <a:tc>
                  <a:txBody>
                    <a:bodyPr/>
                    <a:p>
                      <a:pPr>
                        <a:buNone/>
                      </a:pPr>
                      <a:r>
                        <a:rPr lang="zh-CN" altLang="en-US" sz="1400" dirty="0">
                          <a:latin typeface="微软雅黑" panose="020B0503020204020204" pitchFamily="34" charset="-122"/>
                          <a:ea typeface="微软雅黑" panose="020B0503020204020204" pitchFamily="34" charset="-122"/>
                        </a:rPr>
                        <a:t>明文</a:t>
                      </a:r>
                      <a:endParaRPr lang="zh-CN" altLang="en-US" sz="1400" dirty="0">
                        <a:latin typeface="微软雅黑" panose="020B0503020204020204" pitchFamily="34" charset="-122"/>
                        <a:ea typeface="微软雅黑" panose="020B0503020204020204" pitchFamily="34" charset="-122"/>
                      </a:endParaRPr>
                    </a:p>
                  </a:txBody>
                  <a:tcPr/>
                </a:tc>
                <a:tc>
                  <a:txBody>
                    <a:bodyPr/>
                    <a:p>
                      <a:pPr>
                        <a:buNone/>
                      </a:pPr>
                      <a:r>
                        <a:rPr lang="zh-CN" altLang="en-US" sz="1400" strike="sngStrike" dirty="0">
                          <a:solidFill>
                            <a:schemeClr val="tx1"/>
                          </a:solidFill>
                          <a:uFillTx/>
                          <a:latin typeface="微软雅黑" panose="020B0503020204020204" pitchFamily="34" charset="-122"/>
                          <a:ea typeface="微软雅黑" panose="020B0503020204020204" pitchFamily="34" charset="-122"/>
                        </a:rPr>
                        <a:t>密文</a:t>
                      </a:r>
                      <a:endParaRPr lang="zh-CN" altLang="en-US" sz="1400" strike="sngStrike" dirty="0">
                        <a:solidFill>
                          <a:schemeClr val="tx1"/>
                        </a:solidFill>
                        <a:uFillTx/>
                        <a:latin typeface="微软雅黑" panose="020B0503020204020204" pitchFamily="34" charset="-122"/>
                        <a:ea typeface="微软雅黑" panose="020B0503020204020204" pitchFamily="34" charset="-122"/>
                      </a:endParaRPr>
                    </a:p>
                  </a:txBody>
                  <a:tcPr/>
                </a:tc>
                <a:tc>
                  <a:txBody>
                    <a:bodyPr/>
                    <a:p>
                      <a:pPr>
                        <a:buNone/>
                      </a:pPr>
                      <a:r>
                        <a:rPr lang="zh-CN" altLang="en-US" sz="1400" dirty="0">
                          <a:latin typeface="微软雅黑" panose="020B0503020204020204" pitchFamily="34" charset="-122"/>
                          <a:ea typeface="微软雅黑" panose="020B0503020204020204" pitchFamily="34" charset="-122"/>
                        </a:rPr>
                        <a:t>明文</a:t>
                      </a:r>
                      <a:endParaRPr lang="zh-CN" altLang="en-US" sz="1400" dirty="0">
                        <a:latin typeface="微软雅黑" panose="020B0503020204020204" pitchFamily="34" charset="-122"/>
                        <a:ea typeface="微软雅黑" panose="020B0503020204020204" pitchFamily="34" charset="-122"/>
                      </a:endParaRPr>
                    </a:p>
                  </a:txBody>
                  <a:tcPr/>
                </a:tc>
                <a:tc>
                  <a:txBody>
                    <a:bodyPr/>
                    <a:p>
                      <a:pPr>
                        <a:buNone/>
                      </a:pPr>
                      <a:r>
                        <a:rPr lang="zh-CN" altLang="en-US" sz="1400" dirty="0">
                          <a:latin typeface="微软雅黑" panose="020B0503020204020204" pitchFamily="34" charset="-122"/>
                          <a:ea typeface="微软雅黑" panose="020B0503020204020204" pitchFamily="34" charset="-122"/>
                        </a:rPr>
                        <a:t>密文</a:t>
                      </a:r>
                      <a:endParaRPr lang="zh-CN" altLang="en-US" sz="1400" dirty="0">
                        <a:latin typeface="微软雅黑" panose="020B0503020204020204" pitchFamily="34" charset="-122"/>
                        <a:ea typeface="微软雅黑" panose="020B0503020204020204" pitchFamily="34" charset="-122"/>
                      </a:endParaRPr>
                    </a:p>
                  </a:txBody>
                  <a:tcPr/>
                </a:tc>
              </a:tr>
              <a:tr h="0">
                <a:tc rowSpan="3">
                  <a:txBody>
                    <a:bodyPr/>
                    <a:p>
                      <a:pPr marL="0" marR="0" indent="0" algn="l" defTabSz="913765" rtl="0" eaLnBrk="1" fontAlgn="auto" latinLnBrk="0" hangingPunct="1">
                        <a:lnSpc>
                          <a:spcPct val="100000"/>
                        </a:lnSpc>
                        <a:spcBef>
                          <a:spcPts val="0"/>
                        </a:spcBef>
                        <a:spcAft>
                          <a:spcPts val="0"/>
                        </a:spcAft>
                        <a:buClrTx/>
                        <a:buSzTx/>
                        <a:buFontTx/>
                        <a:buNone/>
                        <a:defRPr/>
                      </a:pPr>
                      <a:r>
                        <a:rPr lang="en-US" sz="1400" dirty="0">
                          <a:latin typeface="微软雅黑" panose="020B0503020204020204" pitchFamily="34" charset="-122"/>
                          <a:ea typeface="微软雅黑" panose="020B0503020204020204" pitchFamily="34" charset="-122"/>
                        </a:rPr>
                        <a:t>PEPS-&gt;</a:t>
                      </a:r>
                      <a:r>
                        <a:rPr lang="en-US" sz="1400" dirty="0">
                          <a:latin typeface="微软雅黑" panose="020B0503020204020204" pitchFamily="34" charset="-122"/>
                          <a:ea typeface="微软雅黑" panose="020B0503020204020204" pitchFamily="34" charset="-122"/>
                          <a:sym typeface="+mn-ea"/>
                        </a:rPr>
                        <a:t>TBOX</a:t>
                      </a:r>
                      <a:endParaRPr lang="en-US" sz="1400" dirty="0">
                        <a:latin typeface="微软雅黑" panose="020B0503020204020204" pitchFamily="34" charset="-122"/>
                        <a:ea typeface="微软雅黑" panose="020B0503020204020204" pitchFamily="34" charset="-122"/>
                      </a:endParaRPr>
                    </a:p>
                  </a:txBody>
                  <a:tcPr anchor="ct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上传车辆蓝牙信息 </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TBD</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endParaRPr lang="en-US" altLang="zh-CN" sz="1400" strike="sngStrike" dirty="0">
                        <a:solidFill>
                          <a:schemeClr val="tx1"/>
                        </a:solidFill>
                        <a:uFillTx/>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sym typeface="+mn-ea"/>
                        </a:rPr>
                        <a:t>-</a:t>
                      </a:r>
                      <a:r>
                        <a:rPr lang="zh-CN" altLang="en-US" sz="800" dirty="0">
                          <a:latin typeface="微软雅黑" panose="020B0503020204020204" pitchFamily="34" charset="-122"/>
                          <a:ea typeface="微软雅黑" panose="020B0503020204020204" pitchFamily="34" charset="-122"/>
                          <a:sym typeface="+mn-ea"/>
                        </a:rPr>
                        <a:t>（不加密）</a:t>
                      </a:r>
                      <a:endParaRPr lang="en-US" altLang="zh-CN" sz="800" dirty="0">
                        <a:latin typeface="微软雅黑" panose="020B0503020204020204" pitchFamily="34" charset="-122"/>
                        <a:ea typeface="微软雅黑" panose="020B0503020204020204" pitchFamily="34" charset="-122"/>
                        <a:sym typeface="+mn-ea"/>
                      </a:endParaRPr>
                    </a:p>
                  </a:txBody>
                  <a:tcPr/>
                </a:tc>
              </a:tr>
              <a:tr h="30480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本地注销通知</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19</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strike="sngStrike" dirty="0">
                          <a:solidFill>
                            <a:schemeClr val="tx1"/>
                          </a:solidFill>
                          <a:uFillTx/>
                          <a:latin typeface="微软雅黑" panose="020B0503020204020204" pitchFamily="34" charset="-122"/>
                          <a:ea typeface="微软雅黑" panose="020B0503020204020204" pitchFamily="34" charset="-122"/>
                        </a:rPr>
                        <a:t>32</a:t>
                      </a:r>
                      <a:endParaRPr lang="en-US" altLang="zh-CN" sz="1400" strike="sngStrike" dirty="0">
                        <a:solidFill>
                          <a:schemeClr val="tx1"/>
                        </a:solidFill>
                        <a:uFillTx/>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304800">
                <a:tc vMerge="1">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离线删除通知</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27</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strike="sngStrike" dirty="0">
                          <a:solidFill>
                            <a:schemeClr val="tx1"/>
                          </a:solidFill>
                          <a:uFillTx/>
                          <a:latin typeface="微软雅黑" panose="020B0503020204020204" pitchFamily="34" charset="-122"/>
                          <a:ea typeface="微软雅黑" panose="020B0503020204020204" pitchFamily="34" charset="-122"/>
                        </a:rPr>
                        <a:t>32</a:t>
                      </a:r>
                      <a:endParaRPr lang="en-US" altLang="zh-CN" sz="1400" strike="sngStrike" dirty="0">
                        <a:solidFill>
                          <a:schemeClr val="tx1"/>
                        </a:solidFill>
                        <a:uFillTx/>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r h="304800">
                <a:tc>
                  <a:txBody>
                    <a:bodyPr/>
                    <a:p>
                      <a:pPr marL="0" marR="0" indent="0" algn="l" defTabSz="913765" rtl="0" eaLnBrk="1" fontAlgn="auto" latinLnBrk="0" hangingPunct="1">
                        <a:lnSpc>
                          <a:spcPct val="100000"/>
                        </a:lnSpc>
                        <a:spcBef>
                          <a:spcPts val="0"/>
                        </a:spcBef>
                        <a:spcAft>
                          <a:spcPts val="0"/>
                        </a:spcAft>
                        <a:buClrTx/>
                        <a:buSzTx/>
                        <a:buFontTx/>
                        <a:buNone/>
                        <a:defRPr/>
                      </a:pPr>
                      <a:endParaRPr lang="en-US" altLang="en-US" sz="1400" dirty="0">
                        <a:latin typeface="微软雅黑" panose="020B0503020204020204" pitchFamily="34" charset="-122"/>
                        <a:ea typeface="微软雅黑" panose="020B0503020204020204" pitchFamily="34" charset="-122"/>
                      </a:endParaRPr>
                    </a:p>
                  </a:txBody>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sym typeface="+mn-ea"/>
                        </a:rPr>
                        <a:t>离线激活钥匙通知</a:t>
                      </a:r>
                      <a:endParaRPr lang="zh-CN" altLang="en-US"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25</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strike="sngStrike" dirty="0">
                          <a:solidFill>
                            <a:schemeClr val="tx1"/>
                          </a:solidFill>
                          <a:uFillTx/>
                          <a:latin typeface="微软雅黑" panose="020B0503020204020204" pitchFamily="34" charset="-122"/>
                          <a:ea typeface="微软雅黑" panose="020B0503020204020204" pitchFamily="34" charset="-122"/>
                        </a:rPr>
                        <a:t>32</a:t>
                      </a:r>
                      <a:endParaRPr lang="en-US" altLang="zh-CN" sz="1400" strike="sngStrike" dirty="0">
                        <a:solidFill>
                          <a:schemeClr val="tx1"/>
                        </a:solidFill>
                        <a:uFillTx/>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indent="0" algn="ctr"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车内通信传输规则</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graphicFrame>
        <p:nvGraphicFramePr>
          <p:cNvPr id="6" name="表格 5"/>
          <p:cNvGraphicFramePr/>
          <p:nvPr/>
        </p:nvGraphicFramePr>
        <p:xfrm>
          <a:off x="1268095" y="1030605"/>
          <a:ext cx="8449945" cy="2616200"/>
        </p:xfrm>
        <a:graphic>
          <a:graphicData uri="http://schemas.openxmlformats.org/drawingml/2006/table">
            <a:tbl>
              <a:tblPr firstRow="1" bandRow="1">
                <a:tableStyleId>{5C22544A-7EE6-4342-B048-85BDC9FD1C3A}</a:tableStyleId>
              </a:tblPr>
              <a:tblGrid>
                <a:gridCol w="1043305"/>
                <a:gridCol w="1660525"/>
                <a:gridCol w="1661795"/>
                <a:gridCol w="1141730"/>
                <a:gridCol w="1703705"/>
                <a:gridCol w="1238885"/>
              </a:tblGrid>
              <a:tr h="304800">
                <a:tc rowSpan="2">
                  <a:txBody>
                    <a:bodyPr/>
                    <a:p>
                      <a:pPr>
                        <a:buNone/>
                      </a:pPr>
                      <a:r>
                        <a:rPr lang="zh-CN" altLang="en-US" sz="1400">
                          <a:sym typeface="微软雅黑" panose="020B0503020204020204" pitchFamily="34" charset="-122"/>
                        </a:rPr>
                        <a:t>字段</a:t>
                      </a:r>
                      <a:endParaRPr lang="zh-CN" altLang="en-US" sz="1400">
                        <a:solidFill>
                          <a:schemeClr val="bg1"/>
                        </a:solidFill>
                        <a:sym typeface="+mn-ea"/>
                      </a:endParaRPr>
                    </a:p>
                  </a:txBody>
                  <a:tcPr/>
                </a:tc>
                <a:tc rowSpan="2" gridSpan="2">
                  <a:txBody>
                    <a:bodyPr/>
                    <a:p>
                      <a:pPr>
                        <a:buNone/>
                      </a:pPr>
                      <a:r>
                        <a:rPr lang="zh-CN" altLang="en-US" sz="1400">
                          <a:sym typeface="Arial" panose="020B0604020202020204" pitchFamily="34" charset="0"/>
                        </a:rPr>
                        <a:t>控制命令</a:t>
                      </a:r>
                      <a:endParaRPr lang="zh-CN" altLang="en-US" sz="1400">
                        <a:sym typeface="Arial" panose="020B0604020202020204" pitchFamily="34" charset="0"/>
                      </a:endParaRPr>
                    </a:p>
                    <a:p>
                      <a:pPr>
                        <a:buNone/>
                      </a:pPr>
                      <a:endParaRPr lang="zh-CN" altLang="en-US" sz="1400">
                        <a:solidFill>
                          <a:schemeClr val="bg1"/>
                        </a:solidFill>
                        <a:sym typeface="+mn-ea"/>
                      </a:endParaRPr>
                    </a:p>
                  </a:txBody>
                  <a:tcPr/>
                </a:tc>
                <a:tc rowSpan="2" hMerge="1">
                  <a:tcPr/>
                </a:tc>
                <a:tc rowSpan="2">
                  <a:txBody>
                    <a:bodyPr/>
                    <a:p>
                      <a:pPr>
                        <a:buNone/>
                      </a:pPr>
                      <a:r>
                        <a:rPr lang="zh-CN" altLang="en-US" sz="1400">
                          <a:solidFill>
                            <a:schemeClr val="bg1"/>
                          </a:solidFill>
                          <a:sym typeface="+mn-ea"/>
                        </a:rPr>
                        <a:t>消息区长度</a:t>
                      </a:r>
                      <a:endParaRPr lang="zh-CN" altLang="en-US" sz="1400">
                        <a:solidFill>
                          <a:schemeClr val="bg1"/>
                        </a:solidFill>
                        <a:sym typeface="+mn-ea"/>
                      </a:endParaRPr>
                    </a:p>
                  </a:txBody>
                  <a:tcPr/>
                </a:tc>
                <a:tc gridSpan="2">
                  <a:txBody>
                    <a:bodyPr/>
                    <a:p>
                      <a:pPr>
                        <a:buNone/>
                      </a:pPr>
                      <a:r>
                        <a:rPr lang="en-US" altLang="zh-CN" sz="1400">
                          <a:solidFill>
                            <a:schemeClr val="tx1"/>
                          </a:solidFill>
                          <a:sym typeface="+mn-ea"/>
                        </a:rPr>
                        <a:t>                </a:t>
                      </a:r>
                      <a:endParaRPr lang="zh-CN" altLang="en-US" sz="1400">
                        <a:solidFill>
                          <a:schemeClr val="bg1"/>
                        </a:solidFill>
                        <a:sym typeface="+mn-ea"/>
                      </a:endParaRPr>
                    </a:p>
                  </a:txBody>
                  <a:tcPr/>
                </a:tc>
                <a:tc hMerge="1">
                  <a:tcPr/>
                </a:tc>
              </a:tr>
              <a:tr h="0">
                <a:tc vMerge="1">
                  <a:tcPr/>
                </a:tc>
                <a:tc vMerge="1" gridSpan="2">
                  <a:tcPr/>
                </a:tc>
                <a:tc vMerge="1" hMerge="1">
                  <a:tcPr/>
                </a:tc>
                <a:tc vMerge="1">
                  <a:tcPr/>
                </a:tc>
                <a:tc>
                  <a:txBody>
                    <a:bodyPr/>
                    <a:p>
                      <a:pPr algn="l">
                        <a:buNone/>
                      </a:pPr>
                      <a:r>
                        <a:rPr lang="zh-CN" altLang="en-US" sz="1400">
                          <a:sym typeface="+mn-ea"/>
                        </a:rPr>
                        <a:t>时间戳</a:t>
                      </a:r>
                      <a:endParaRPr lang="zh-CN" altLang="en-US" sz="1400">
                        <a:sym typeface="+mn-ea"/>
                      </a:endParaRPr>
                    </a:p>
                  </a:txBody>
                  <a:tcPr/>
                </a:tc>
                <a:tc>
                  <a:txBody>
                    <a:bodyPr/>
                    <a:p>
                      <a:pPr algn="l">
                        <a:buNone/>
                      </a:pPr>
                      <a:r>
                        <a:rPr lang="zh-CN" altLang="en-US" sz="1400">
                          <a:sym typeface="+mn-ea"/>
                        </a:rPr>
                        <a:t>控制内容</a:t>
                      </a:r>
                      <a:endParaRPr lang="zh-CN" altLang="en-US" sz="1400">
                        <a:sym typeface="+mn-ea"/>
                      </a:endParaRPr>
                    </a:p>
                  </a:txBody>
                  <a:tcPr/>
                </a:tc>
              </a:tr>
              <a:tr h="198120">
                <a:tc>
                  <a:txBody>
                    <a:bodyPr/>
                    <a:p>
                      <a:pPr algn="l">
                        <a:buNone/>
                      </a:pPr>
                      <a:r>
                        <a:rPr lang="zh-CN" altLang="en-US" sz="1400"/>
                        <a:t>长度（</a:t>
                      </a:r>
                      <a:r>
                        <a:rPr lang="en-US" altLang="zh-CN" sz="1400"/>
                        <a:t>B</a:t>
                      </a:r>
                      <a:r>
                        <a:rPr lang="zh-CN" altLang="en-US" sz="1400"/>
                        <a:t>）</a:t>
                      </a:r>
                      <a:endParaRPr lang="zh-CN" altLang="en-US" sz="1400"/>
                    </a:p>
                  </a:txBody>
                  <a:tcPr/>
                </a:tc>
                <a:tc gridSpan="2">
                  <a:txBody>
                    <a:bodyPr/>
                    <a:p>
                      <a:pPr algn="ctr">
                        <a:buNone/>
                      </a:pPr>
                      <a:r>
                        <a:rPr lang="en-US" altLang="zh-CN" sz="1400"/>
                        <a:t>1</a:t>
                      </a:r>
                      <a:endParaRPr lang="en-US" altLang="zh-CN" sz="1400"/>
                    </a:p>
                  </a:txBody>
                  <a:tcPr/>
                </a:tc>
                <a:tc hMerge="1">
                  <a:tcPr/>
                </a:tc>
                <a:tc>
                  <a:txBody>
                    <a:bodyPr/>
                    <a:p>
                      <a:pPr algn="ctr">
                        <a:buNone/>
                      </a:pPr>
                      <a:r>
                        <a:rPr lang="en-US" altLang="zh-CN" sz="1400"/>
                        <a:t>2</a:t>
                      </a:r>
                      <a:endParaRPr lang="en-US" altLang="zh-CN" sz="1400"/>
                    </a:p>
                  </a:txBody>
                  <a:tcPr/>
                </a:tc>
                <a:tc>
                  <a:txBody>
                    <a:bodyPr/>
                    <a:p>
                      <a:pPr algn="ctr">
                        <a:buNone/>
                      </a:pPr>
                      <a:r>
                        <a:rPr lang="zh-CN" altLang="en-US" sz="1400"/>
                        <a:t>4</a:t>
                      </a:r>
                      <a:endParaRPr lang="zh-CN" altLang="en-US" sz="1400"/>
                    </a:p>
                  </a:txBody>
                  <a:tcPr/>
                </a:tc>
                <a:tc>
                  <a:txBody>
                    <a:bodyPr/>
                    <a:p>
                      <a:pPr algn="ctr">
                        <a:buNone/>
                      </a:pPr>
                      <a:endParaRPr lang="zh-CN" altLang="en-US" sz="1400"/>
                    </a:p>
                  </a:txBody>
                  <a:tcPr/>
                </a:tc>
              </a:tr>
              <a:tr h="1701800">
                <a:tc>
                  <a:txBody>
                    <a:bodyPr/>
                    <a:p>
                      <a:pPr>
                        <a:buNone/>
                      </a:pPr>
                      <a:r>
                        <a:rPr lang="zh-CN" altLang="en-US" sz="1400"/>
                        <a:t>说明</a:t>
                      </a:r>
                      <a:endParaRPr lang="zh-CN" altLang="en-US" sz="1400"/>
                    </a:p>
                  </a:txBody>
                  <a:tcPr/>
                </a:tc>
                <a:tc>
                  <a:txBody>
                    <a:bodyPr/>
                    <a:p>
                      <a:pPr>
                        <a:buNone/>
                      </a:pPr>
                      <a:r>
                        <a:rPr lang="en-US" sz="1400">
                          <a:sym typeface="+mn-ea"/>
                        </a:rPr>
                        <a:t>0</a:t>
                      </a:r>
                      <a:r>
                        <a:rPr lang="zh-CN" altLang="en-US" sz="1400">
                          <a:sym typeface="+mn-ea"/>
                        </a:rPr>
                        <a:t>：无效值</a:t>
                      </a:r>
                      <a:endParaRPr lang="zh-CN" altLang="en-US" sz="1400">
                        <a:sym typeface="+mn-ea"/>
                      </a:endParaRPr>
                    </a:p>
                    <a:p>
                      <a:pPr>
                        <a:buNone/>
                      </a:pPr>
                      <a:r>
                        <a:rPr sz="1400">
                          <a:sym typeface="+mn-ea"/>
                        </a:rPr>
                        <a:t>1</a:t>
                      </a:r>
                      <a:r>
                        <a:rPr lang="zh-CN" sz="1400">
                          <a:ea typeface="宋体" panose="02010600030101010101" pitchFamily="2" charset="-122"/>
                          <a:sym typeface="+mn-ea"/>
                        </a:rPr>
                        <a:t>：</a:t>
                      </a:r>
                      <a:r>
                        <a:rPr sz="1400">
                          <a:sym typeface="+mn-ea"/>
                        </a:rPr>
                        <a:t>注册</a:t>
                      </a:r>
                      <a:endParaRPr sz="1400"/>
                    </a:p>
                    <a:p>
                      <a:pPr>
                        <a:buNone/>
                      </a:pPr>
                      <a:r>
                        <a:rPr sz="1400">
                          <a:sym typeface="+mn-ea"/>
                        </a:rPr>
                        <a:t>2</a:t>
                      </a:r>
                      <a:r>
                        <a:rPr lang="zh-CN" sz="1400">
                          <a:ea typeface="宋体" panose="02010600030101010101" pitchFamily="2" charset="-122"/>
                          <a:sym typeface="+mn-ea"/>
                        </a:rPr>
                        <a:t>：</a:t>
                      </a:r>
                      <a:r>
                        <a:rPr lang="zh-CN" sz="1400">
                          <a:sym typeface="+mn-ea"/>
                        </a:rPr>
                        <a:t>查询所有钥匙</a:t>
                      </a:r>
                      <a:endParaRPr lang="zh-CN" sz="1400">
                        <a:sym typeface="+mn-ea"/>
                      </a:endParaRPr>
                    </a:p>
                    <a:p>
                      <a:pPr>
                        <a:buNone/>
                      </a:pPr>
                      <a:r>
                        <a:rPr lang="en-US" altLang="zh-CN" sz="1400">
                          <a:sym typeface="+mn-ea"/>
                        </a:rPr>
                        <a:t>3</a:t>
                      </a:r>
                      <a:r>
                        <a:rPr lang="zh-CN" altLang="en-US" sz="1400">
                          <a:sym typeface="+mn-ea"/>
                        </a:rPr>
                        <a:t>：查询特定钥匙</a:t>
                      </a:r>
                      <a:endParaRPr lang="zh-CN" altLang="en-US" sz="1400">
                        <a:sym typeface="+mn-ea"/>
                      </a:endParaRPr>
                    </a:p>
                    <a:p>
                      <a:pPr>
                        <a:buNone/>
                      </a:pPr>
                      <a:r>
                        <a:rPr lang="en-US" sz="1400">
                          <a:sym typeface="+mn-ea"/>
                        </a:rPr>
                        <a:t>4</a:t>
                      </a:r>
                      <a:r>
                        <a:rPr lang="zh-CN" sz="1400">
                          <a:ea typeface="宋体" panose="02010600030101010101" pitchFamily="2" charset="-122"/>
                          <a:sym typeface="+mn-ea"/>
                        </a:rPr>
                        <a:t>：</a:t>
                      </a:r>
                      <a:r>
                        <a:rPr sz="1400">
                          <a:sym typeface="+mn-ea"/>
                        </a:rPr>
                        <a:t>删除</a:t>
                      </a:r>
                      <a:r>
                        <a:rPr lang="zh-CN" sz="1400">
                          <a:sym typeface="+mn-ea"/>
                        </a:rPr>
                        <a:t>某把钥匙</a:t>
                      </a:r>
                      <a:endParaRPr lang="zh-CN" sz="1400">
                        <a:sym typeface="+mn-ea"/>
                      </a:endParaRPr>
                    </a:p>
                    <a:p>
                      <a:pPr>
                        <a:buNone/>
                      </a:pPr>
                      <a:r>
                        <a:rPr lang="en-US" altLang="zh-CN" sz="1400">
                          <a:sym typeface="+mn-ea"/>
                        </a:rPr>
                        <a:t>5</a:t>
                      </a:r>
                      <a:r>
                        <a:rPr lang="zh-CN" sz="1400">
                          <a:sym typeface="+mn-ea"/>
                        </a:rPr>
                        <a:t>：删除所有钥匙</a:t>
                      </a:r>
                      <a:endParaRPr lang="zh-CN" sz="1400">
                        <a:sym typeface="+mn-ea"/>
                      </a:endParaRPr>
                    </a:p>
                    <a:p>
                      <a:pPr algn="l">
                        <a:buNone/>
                      </a:pPr>
                      <a:endParaRPr lang="zh-CN" sz="1400">
                        <a:sym typeface="+mn-ea"/>
                      </a:endParaRPr>
                    </a:p>
                  </a:txBody>
                  <a:tcPr/>
                </a:tc>
                <a:tc>
                  <a:txBody>
                    <a:bodyPr/>
                    <a:p>
                      <a:pPr algn="l">
                        <a:buNone/>
                      </a:pPr>
                      <a:r>
                        <a:rPr lang="en-US" sz="1400">
                          <a:sym typeface="+mn-ea"/>
                        </a:rPr>
                        <a:t>6</a:t>
                      </a:r>
                      <a:r>
                        <a:rPr sz="1400">
                          <a:sym typeface="+mn-ea"/>
                        </a:rPr>
                        <a:t>：修改有效期</a:t>
                      </a:r>
                      <a:endParaRPr sz="1400"/>
                    </a:p>
                    <a:p>
                      <a:pPr algn="l">
                        <a:buNone/>
                      </a:pPr>
                      <a:r>
                        <a:rPr lang="en-US" sz="1400">
                          <a:sym typeface="+mn-ea"/>
                        </a:rPr>
                        <a:t>7</a:t>
                      </a:r>
                      <a:r>
                        <a:rPr sz="1400">
                          <a:sym typeface="+mn-ea"/>
                        </a:rPr>
                        <a:t>：修改权限</a:t>
                      </a:r>
                      <a:endParaRPr sz="1400"/>
                    </a:p>
                    <a:p>
                      <a:pPr algn="l">
                        <a:buNone/>
                      </a:pPr>
                      <a:r>
                        <a:rPr lang="en-US" sz="1400">
                          <a:sym typeface="+mn-ea"/>
                        </a:rPr>
                        <a:t>8</a:t>
                      </a:r>
                      <a:r>
                        <a:rPr sz="1400">
                          <a:sym typeface="+mn-ea"/>
                        </a:rPr>
                        <a:t>：更新认证信息</a:t>
                      </a:r>
                      <a:endParaRPr lang="zh-CN" altLang="en-US" sz="1400"/>
                    </a:p>
                    <a:p>
                      <a:pPr>
                        <a:buNone/>
                      </a:pPr>
                      <a:endParaRPr lang="zh-CN" altLang="en-US" sz="1400"/>
                    </a:p>
                  </a:txBody>
                  <a:tcPr/>
                </a:tc>
                <a:tc>
                  <a:txBody>
                    <a:bodyPr/>
                    <a:p>
                      <a:pPr>
                        <a:buNone/>
                      </a:pPr>
                      <a:endParaRPr lang="zh-CN" altLang="en-US" sz="1400"/>
                    </a:p>
                  </a:txBody>
                  <a:tcPr/>
                </a:tc>
                <a:tc>
                  <a:txBody>
                    <a:bodyPr/>
                    <a:p>
                      <a:pPr algn="l">
                        <a:buNone/>
                      </a:pPr>
                      <a:endParaRPr lang="zh-CN" altLang="en-US" sz="1400"/>
                    </a:p>
                    <a:p>
                      <a:pPr algn="l">
                        <a:buNone/>
                      </a:pPr>
                      <a:r>
                        <a:rPr lang="zh-CN" altLang="en-US" sz="1400"/>
                        <a:t>发送数据包的实时时间</a:t>
                      </a:r>
                      <a:endParaRPr lang="zh-CN" altLang="en-US" sz="1400"/>
                    </a:p>
                  </a:txBody>
                  <a:tcPr/>
                </a:tc>
                <a:tc>
                  <a:txBody>
                    <a:bodyPr/>
                    <a:p>
                      <a:pPr algn="l">
                        <a:buNone/>
                      </a:pPr>
                      <a:endParaRPr lang="zh-CN" altLang="zh-CN" sz="1400"/>
                    </a:p>
                    <a:p>
                      <a:pPr algn="l">
                        <a:buNone/>
                      </a:pPr>
                      <a:r>
                        <a:rPr lang="zh-CN" altLang="zh-CN" sz="1400"/>
                        <a:t>见具体业务</a:t>
                      </a:r>
                      <a:endParaRPr lang="zh-CN" altLang="zh-CN" sz="1400"/>
                    </a:p>
                  </a:txBody>
                  <a:tcPr/>
                </a:tc>
              </a:tr>
            </a:tbl>
          </a:graphicData>
        </a:graphic>
      </p:graphicFrame>
      <p:sp>
        <p:nvSpPr>
          <p:cNvPr id="47" name="文本框 46"/>
          <p:cNvSpPr txBox="1"/>
          <p:nvPr/>
        </p:nvSpPr>
        <p:spPr>
          <a:xfrm>
            <a:off x="64770" y="1030605"/>
            <a:ext cx="1203325" cy="368300"/>
          </a:xfrm>
          <a:prstGeom prst="rect">
            <a:avLst/>
          </a:prstGeom>
          <a:solidFill>
            <a:srgbClr val="FFC000"/>
          </a:solidFill>
        </p:spPr>
        <p:txBody>
          <a:bodyPr wrap="square" rtlCol="0">
            <a:spAutoFit/>
          </a:bodyPr>
          <a:p>
            <a:r>
              <a:rPr lang="zh-CN" altLang="en-US"/>
              <a:t>数据格式</a:t>
            </a:r>
            <a:endParaRPr lang="zh-CN" altLang="en-US"/>
          </a:p>
        </p:txBody>
      </p:sp>
      <p:graphicFrame>
        <p:nvGraphicFramePr>
          <p:cNvPr id="20" name="表格 19"/>
          <p:cNvGraphicFramePr/>
          <p:nvPr/>
        </p:nvGraphicFramePr>
        <p:xfrm>
          <a:off x="1268095" y="4626610"/>
          <a:ext cx="6725920" cy="1127760"/>
        </p:xfrm>
        <a:graphic>
          <a:graphicData uri="http://schemas.openxmlformats.org/drawingml/2006/table">
            <a:tbl>
              <a:tblPr firstRow="1" bandRow="1">
                <a:tableStyleId>{5C22544A-7EE6-4342-B048-85BDC9FD1C3A}</a:tableStyleId>
              </a:tblPr>
              <a:tblGrid>
                <a:gridCol w="789940"/>
                <a:gridCol w="992505"/>
                <a:gridCol w="1731010"/>
                <a:gridCol w="1685290"/>
                <a:gridCol w="1527175"/>
              </a:tblGrid>
              <a:tr h="0">
                <a:tc>
                  <a:txBody>
                    <a:bodyPr/>
                    <a:p>
                      <a:pPr>
                        <a:buNone/>
                      </a:pPr>
                      <a:r>
                        <a:rPr lang="zh-CN" altLang="en-US" sz="1400">
                          <a:solidFill>
                            <a:schemeClr val="bg1"/>
                          </a:solidFill>
                          <a:sym typeface="+mn-ea"/>
                        </a:rPr>
                        <a:t>信号</a:t>
                      </a:r>
                      <a:endParaRPr lang="zh-CN" altLang="en-US" sz="1400">
                        <a:solidFill>
                          <a:schemeClr val="bg1"/>
                        </a:solidFill>
                        <a:sym typeface="+mn-ea"/>
                      </a:endParaRPr>
                    </a:p>
                  </a:txBody>
                  <a:tcPr/>
                </a:tc>
                <a:tc>
                  <a:txBody>
                    <a:bodyPr/>
                    <a:p>
                      <a:pPr>
                        <a:buNone/>
                      </a:pPr>
                      <a:r>
                        <a:rPr lang="zh-CN" altLang="en-US" sz="1400">
                          <a:sym typeface="Arial" panose="020B0604020202020204" pitchFamily="34" charset="0"/>
                        </a:rPr>
                        <a:t>子</a:t>
                      </a:r>
                      <a:r>
                        <a:rPr lang="en-US" altLang="zh-CN" sz="1400">
                          <a:sym typeface="Arial" panose="020B0604020202020204" pitchFamily="34" charset="0"/>
                        </a:rPr>
                        <a:t>ID</a:t>
                      </a:r>
                      <a:endParaRPr lang="zh-CN" altLang="en-US" sz="1400">
                        <a:solidFill>
                          <a:schemeClr val="bg1"/>
                        </a:solidFill>
                        <a:sym typeface="+mn-ea"/>
                      </a:endParaRPr>
                    </a:p>
                  </a:txBody>
                  <a:tcPr/>
                </a:tc>
                <a:tc>
                  <a:txBody>
                    <a:bodyPr/>
                    <a:p>
                      <a:pPr>
                        <a:buNone/>
                      </a:pPr>
                      <a:r>
                        <a:rPr lang="zh-CN" altLang="en-US" sz="1400">
                          <a:solidFill>
                            <a:schemeClr val="bg1"/>
                          </a:solidFill>
                          <a:sym typeface="+mn-ea"/>
                        </a:rPr>
                        <a:t>预留</a:t>
                      </a:r>
                      <a:endParaRPr lang="zh-CN" altLang="en-US" sz="1400">
                        <a:solidFill>
                          <a:schemeClr val="bg1"/>
                        </a:solidFill>
                        <a:sym typeface="+mn-ea"/>
                      </a:endParaRPr>
                    </a:p>
                  </a:txBody>
                  <a:tcPr/>
                </a:tc>
                <a:tc>
                  <a:txBody>
                    <a:bodyPr/>
                    <a:p>
                      <a:pPr>
                        <a:buNone/>
                      </a:pPr>
                      <a:r>
                        <a:rPr lang="zh-CN" altLang="en-US" sz="1400">
                          <a:solidFill>
                            <a:schemeClr val="bg1"/>
                          </a:solidFill>
                          <a:sym typeface="+mn-ea"/>
                        </a:rPr>
                        <a:t>数据长度（密文）</a:t>
                      </a:r>
                      <a:endParaRPr lang="zh-CN" altLang="en-US" sz="1400">
                        <a:solidFill>
                          <a:schemeClr val="bg1"/>
                        </a:solidFill>
                        <a:sym typeface="+mn-ea"/>
                      </a:endParaRPr>
                    </a:p>
                  </a:txBody>
                  <a:tcPr/>
                </a:tc>
                <a:tc>
                  <a:txBody>
                    <a:bodyPr/>
                    <a:p>
                      <a:pPr>
                        <a:buNone/>
                      </a:pPr>
                      <a:r>
                        <a:rPr lang="en-US" altLang="zh-CN" sz="1400">
                          <a:solidFill>
                            <a:schemeClr val="tx1"/>
                          </a:solidFill>
                          <a:sym typeface="+mn-ea"/>
                        </a:rPr>
                        <a:t>     </a:t>
                      </a:r>
                      <a:r>
                        <a:rPr lang="zh-CN" altLang="en-US" sz="1400">
                          <a:solidFill>
                            <a:schemeClr val="bg1"/>
                          </a:solidFill>
                          <a:sym typeface="+mn-ea"/>
                        </a:rPr>
                        <a:t> </a:t>
                      </a:r>
                      <a:r>
                        <a:rPr lang="en-US" altLang="zh-CN" sz="1400">
                          <a:solidFill>
                            <a:schemeClr val="bg1"/>
                          </a:solidFill>
                          <a:sym typeface="+mn-ea"/>
                        </a:rPr>
                        <a:t>CRC16</a:t>
                      </a:r>
                      <a:endParaRPr lang="en-US" altLang="zh-CN" sz="1400">
                        <a:solidFill>
                          <a:schemeClr val="bg1"/>
                        </a:solidFill>
                        <a:sym typeface="+mn-ea"/>
                      </a:endParaRPr>
                    </a:p>
                  </a:txBody>
                  <a:tcPr/>
                </a:tc>
              </a:tr>
              <a:tr h="0">
                <a:tc>
                  <a:txBody>
                    <a:bodyPr/>
                    <a:p>
                      <a:pPr algn="l">
                        <a:buNone/>
                      </a:pPr>
                      <a:r>
                        <a:rPr lang="zh-CN" altLang="en-US" sz="1400"/>
                        <a:t>长度</a:t>
                      </a:r>
                      <a:endParaRPr lang="zh-CN" altLang="en-US" sz="1400"/>
                    </a:p>
                  </a:txBody>
                  <a:tcPr/>
                </a:tc>
                <a:tc>
                  <a:txBody>
                    <a:bodyPr/>
                    <a:p>
                      <a:pPr algn="l">
                        <a:buNone/>
                      </a:pPr>
                      <a:r>
                        <a:rPr lang="en-US" altLang="zh-CN" sz="1400"/>
                        <a:t>    1</a:t>
                      </a:r>
                      <a:endParaRPr lang="en-US" altLang="zh-CN" sz="1400"/>
                    </a:p>
                  </a:txBody>
                  <a:tcPr/>
                </a:tc>
                <a:tc>
                  <a:txBody>
                    <a:bodyPr/>
                    <a:p>
                      <a:pPr algn="l">
                        <a:buNone/>
                      </a:pPr>
                      <a:r>
                        <a:rPr lang="en-US" altLang="en-US" sz="1400"/>
                        <a:t>3</a:t>
                      </a:r>
                      <a:endParaRPr lang="en-US" altLang="en-US" sz="1400"/>
                    </a:p>
                  </a:txBody>
                  <a:tcPr/>
                </a:tc>
                <a:tc>
                  <a:txBody>
                    <a:bodyPr/>
                    <a:p>
                      <a:pPr algn="l">
                        <a:buNone/>
                      </a:pPr>
                      <a:r>
                        <a:rPr lang="en-US" sz="1400"/>
                        <a:t>2</a:t>
                      </a:r>
                      <a:endParaRPr lang="en-US" sz="1400"/>
                    </a:p>
                  </a:txBody>
                  <a:tcPr/>
                </a:tc>
                <a:tc>
                  <a:txBody>
                    <a:bodyPr/>
                    <a:p>
                      <a:pPr algn="l">
                        <a:buNone/>
                      </a:pPr>
                      <a:r>
                        <a:rPr lang="en-US" altLang="zh-CN" sz="1400"/>
                        <a:t>            2</a:t>
                      </a:r>
                      <a:endParaRPr lang="en-US" altLang="zh-CN" sz="1400"/>
                    </a:p>
                  </a:txBody>
                  <a:tcPr/>
                </a:tc>
              </a:tr>
              <a:tr h="198120">
                <a:tc>
                  <a:txBody>
                    <a:bodyPr/>
                    <a:p>
                      <a:pPr algn="l">
                        <a:buNone/>
                      </a:pPr>
                      <a:r>
                        <a:rPr lang="zh-CN" altLang="en-US" sz="1400"/>
                        <a:t>描述</a:t>
                      </a:r>
                      <a:endParaRPr lang="zh-CN" altLang="en-US" sz="1400"/>
                    </a:p>
                  </a:txBody>
                  <a:tcPr/>
                </a:tc>
                <a:tc>
                  <a:txBody>
                    <a:bodyPr/>
                    <a:p>
                      <a:pPr algn="l">
                        <a:buNone/>
                      </a:pPr>
                      <a:r>
                        <a:rPr lang="en-US" sz="1400"/>
                        <a:t>  </a:t>
                      </a:r>
                      <a:r>
                        <a:rPr lang="zh-CN" altLang="en-US" sz="1400"/>
                        <a:t>值：</a:t>
                      </a:r>
                      <a:r>
                        <a:rPr lang="en-US" sz="1400"/>
                        <a:t> 00</a:t>
                      </a:r>
                      <a:endParaRPr lang="en-US" sz="1400"/>
                    </a:p>
                  </a:txBody>
                  <a:tcPr/>
                </a:tc>
                <a:tc>
                  <a:txBody>
                    <a:bodyPr/>
                    <a:p>
                      <a:pPr algn="l">
                        <a:buNone/>
                      </a:pPr>
                      <a:endParaRPr lang="zh-CN" altLang="en-US" sz="1400"/>
                    </a:p>
                  </a:txBody>
                  <a:tcPr/>
                </a:tc>
                <a:tc>
                  <a:txBody>
                    <a:bodyPr/>
                    <a:p>
                      <a:pPr algn="l">
                        <a:buNone/>
                      </a:pPr>
                      <a:endParaRPr lang="zh-CN" altLang="en-US" sz="1400"/>
                    </a:p>
                  </a:txBody>
                  <a:tcPr/>
                </a:tc>
                <a:tc>
                  <a:txBody>
                    <a:bodyPr/>
                    <a:p>
                      <a:pPr algn="l">
                        <a:buNone/>
                      </a:pPr>
                      <a:endParaRPr lang="en-US" altLang="zh-CN" sz="1400"/>
                    </a:p>
                  </a:txBody>
                  <a:tcPr/>
                </a:tc>
              </a:tr>
            </a:tbl>
          </a:graphicData>
        </a:graphic>
      </p:graphicFrame>
      <p:sp>
        <p:nvSpPr>
          <p:cNvPr id="2" name="文本框 1"/>
          <p:cNvSpPr txBox="1"/>
          <p:nvPr/>
        </p:nvSpPr>
        <p:spPr>
          <a:xfrm>
            <a:off x="64770" y="4626610"/>
            <a:ext cx="1203325" cy="368300"/>
          </a:xfrm>
          <a:prstGeom prst="rect">
            <a:avLst/>
          </a:prstGeom>
          <a:solidFill>
            <a:srgbClr val="FFC000"/>
          </a:solidFill>
        </p:spPr>
        <p:txBody>
          <a:bodyPr wrap="square" rtlCol="0">
            <a:spAutoFit/>
          </a:bodyPr>
          <a:p>
            <a:r>
              <a:rPr lang="zh-CN" altLang="en-US"/>
              <a:t>握手报文</a:t>
            </a:r>
            <a:endParaRPr lang="zh-CN" altLang="en-US"/>
          </a:p>
        </p:txBody>
      </p:sp>
      <p:graphicFrame>
        <p:nvGraphicFramePr>
          <p:cNvPr id="9" name="表格 8"/>
          <p:cNvGraphicFramePr/>
          <p:nvPr/>
        </p:nvGraphicFramePr>
        <p:xfrm>
          <a:off x="1268095" y="5754370"/>
          <a:ext cx="6725920" cy="609600"/>
        </p:xfrm>
        <a:graphic>
          <a:graphicData uri="http://schemas.openxmlformats.org/drawingml/2006/table">
            <a:tbl>
              <a:tblPr firstRow="1" bandRow="1">
                <a:tableStyleId>{5C22544A-7EE6-4342-B048-85BDC9FD1C3A}</a:tableStyleId>
              </a:tblPr>
              <a:tblGrid>
                <a:gridCol w="789940"/>
                <a:gridCol w="992505"/>
                <a:gridCol w="857885"/>
                <a:gridCol w="857885"/>
                <a:gridCol w="857568"/>
                <a:gridCol w="857568"/>
                <a:gridCol w="756285"/>
                <a:gridCol w="756285"/>
              </a:tblGrid>
              <a:tr h="0">
                <a:tc>
                  <a:txBody>
                    <a:bodyPr/>
                    <a:p>
                      <a:pPr>
                        <a:buNone/>
                      </a:pPr>
                      <a:r>
                        <a:rPr lang="zh-CN" altLang="en-US" sz="1400">
                          <a:solidFill>
                            <a:schemeClr val="bg1"/>
                          </a:solidFill>
                          <a:sym typeface="+mn-ea"/>
                        </a:rPr>
                        <a:t>信号</a:t>
                      </a:r>
                      <a:endParaRPr lang="zh-CN" altLang="en-US" sz="1400">
                        <a:solidFill>
                          <a:schemeClr val="bg1"/>
                        </a:solidFill>
                        <a:sym typeface="+mn-ea"/>
                      </a:endParaRPr>
                    </a:p>
                  </a:txBody>
                  <a:tcPr/>
                </a:tc>
                <a:tc>
                  <a:txBody>
                    <a:bodyPr/>
                    <a:p>
                      <a:pPr>
                        <a:buNone/>
                      </a:pPr>
                      <a:r>
                        <a:rPr lang="zh-CN" altLang="en-US" sz="1400">
                          <a:sym typeface="Arial" panose="020B0604020202020204" pitchFamily="34" charset="0"/>
                        </a:rPr>
                        <a:t>子</a:t>
                      </a:r>
                      <a:r>
                        <a:rPr lang="en-US" altLang="zh-CN" sz="1400">
                          <a:sym typeface="Arial" panose="020B0604020202020204" pitchFamily="34" charset="0"/>
                        </a:rPr>
                        <a:t>ID</a:t>
                      </a:r>
                      <a:endParaRPr lang="zh-CN" altLang="en-US" sz="1400">
                        <a:solidFill>
                          <a:schemeClr val="bg1"/>
                        </a:solidFill>
                        <a:sym typeface="+mn-ea"/>
                      </a:endParaRPr>
                    </a:p>
                  </a:txBody>
                  <a:tcPr/>
                </a:tc>
                <a:tc>
                  <a:txBody>
                    <a:bodyPr/>
                    <a:p>
                      <a:pPr>
                        <a:buNone/>
                      </a:pPr>
                      <a:r>
                        <a:rPr lang="en-US" altLang="zh-CN" sz="1400">
                          <a:solidFill>
                            <a:schemeClr val="bg1"/>
                          </a:solidFill>
                          <a:sym typeface="+mn-ea"/>
                        </a:rPr>
                        <a:t>data1</a:t>
                      </a:r>
                      <a:endParaRPr lang="en-US" altLang="zh-CN" sz="1400">
                        <a:solidFill>
                          <a:schemeClr val="bg1"/>
                        </a:solidFill>
                        <a:sym typeface="+mn-ea"/>
                      </a:endParaRPr>
                    </a:p>
                  </a:txBody>
                  <a:tcPr/>
                </a:tc>
                <a:tc>
                  <a:txBody>
                    <a:bodyPr/>
                    <a:p>
                      <a:pPr>
                        <a:buNone/>
                      </a:pPr>
                      <a:r>
                        <a:rPr lang="en-US" altLang="zh-CN" sz="1400">
                          <a:solidFill>
                            <a:schemeClr val="bg1"/>
                          </a:solidFill>
                          <a:sym typeface="+mn-ea"/>
                        </a:rPr>
                        <a:t>data2</a:t>
                      </a:r>
                      <a:endParaRPr lang="zh-CN" altLang="en-US" sz="1400">
                        <a:solidFill>
                          <a:schemeClr val="bg1"/>
                        </a:solidFill>
                        <a:sym typeface="+mn-ea"/>
                      </a:endParaRPr>
                    </a:p>
                  </a:txBody>
                  <a:tcPr/>
                </a:tc>
                <a:tc>
                  <a:txBody>
                    <a:bodyPr/>
                    <a:p>
                      <a:pPr>
                        <a:buNone/>
                      </a:pPr>
                      <a:r>
                        <a:rPr lang="en-US" altLang="zh-CN" sz="1400">
                          <a:solidFill>
                            <a:schemeClr val="bg1"/>
                          </a:solidFill>
                          <a:sym typeface="+mn-ea"/>
                        </a:rPr>
                        <a:t>data</a:t>
                      </a:r>
                      <a:r>
                        <a:rPr lang="en-US" sz="1400">
                          <a:solidFill>
                            <a:schemeClr val="bg1"/>
                          </a:solidFill>
                          <a:sym typeface="+mn-ea"/>
                        </a:rPr>
                        <a:t>3</a:t>
                      </a:r>
                      <a:endParaRPr lang="en-US" sz="1400">
                        <a:solidFill>
                          <a:schemeClr val="bg1"/>
                        </a:solidFill>
                        <a:sym typeface="+mn-ea"/>
                      </a:endParaRPr>
                    </a:p>
                  </a:txBody>
                  <a:tcPr/>
                </a:tc>
                <a:tc>
                  <a:txBody>
                    <a:bodyPr/>
                    <a:p>
                      <a:pPr>
                        <a:buNone/>
                      </a:pPr>
                      <a:r>
                        <a:rPr lang="en-US" altLang="zh-CN" sz="1400">
                          <a:solidFill>
                            <a:schemeClr val="bg1"/>
                          </a:solidFill>
                          <a:sym typeface="+mn-ea"/>
                        </a:rPr>
                        <a:t>data</a:t>
                      </a:r>
                      <a:r>
                        <a:rPr lang="en-US" sz="1400">
                          <a:solidFill>
                            <a:schemeClr val="bg1"/>
                          </a:solidFill>
                          <a:sym typeface="+mn-ea"/>
                        </a:rPr>
                        <a:t>4</a:t>
                      </a:r>
                      <a:endParaRPr lang="en-US" sz="1400">
                        <a:solidFill>
                          <a:schemeClr val="bg1"/>
                        </a:solidFill>
                        <a:sym typeface="+mn-ea"/>
                      </a:endParaRPr>
                    </a:p>
                  </a:txBody>
                  <a:tcPr/>
                </a:tc>
                <a:tc>
                  <a:txBody>
                    <a:bodyPr/>
                    <a:p>
                      <a:pPr>
                        <a:buNone/>
                      </a:pPr>
                      <a:r>
                        <a:rPr lang="en-US" altLang="zh-CN" sz="1400">
                          <a:solidFill>
                            <a:schemeClr val="bg1"/>
                          </a:solidFill>
                          <a:sym typeface="+mn-ea"/>
                        </a:rPr>
                        <a:t>data5</a:t>
                      </a:r>
                      <a:endParaRPr lang="en-US" altLang="zh-CN" sz="1400">
                        <a:solidFill>
                          <a:schemeClr val="bg1"/>
                        </a:solidFill>
                        <a:sym typeface="+mn-ea"/>
                      </a:endParaRPr>
                    </a:p>
                  </a:txBody>
                  <a:tcPr/>
                </a:tc>
                <a:tc>
                  <a:txBody>
                    <a:bodyPr/>
                    <a:p>
                      <a:pPr>
                        <a:buNone/>
                      </a:pPr>
                      <a:r>
                        <a:rPr lang="en-US" altLang="zh-CN" sz="1400">
                          <a:solidFill>
                            <a:schemeClr val="bg1"/>
                          </a:solidFill>
                          <a:sym typeface="+mn-ea"/>
                        </a:rPr>
                        <a:t>data6</a:t>
                      </a:r>
                      <a:endParaRPr lang="en-US" altLang="zh-CN" sz="1400">
                        <a:solidFill>
                          <a:schemeClr val="bg1"/>
                        </a:solidFill>
                        <a:sym typeface="+mn-ea"/>
                      </a:endParaRPr>
                    </a:p>
                  </a:txBody>
                  <a:tcPr/>
                </a:tc>
              </a:tr>
              <a:tr h="0">
                <a:tc>
                  <a:txBody>
                    <a:bodyPr/>
                    <a:p>
                      <a:pPr algn="l">
                        <a:buNone/>
                      </a:pPr>
                      <a:r>
                        <a:rPr lang="zh-CN" altLang="en-US" sz="1400"/>
                        <a:t>长度</a:t>
                      </a:r>
                      <a:endParaRPr lang="zh-CN" altLang="en-US" sz="1400"/>
                    </a:p>
                  </a:txBody>
                  <a:tcPr/>
                </a:tc>
                <a:tc>
                  <a:txBody>
                    <a:bodyPr/>
                    <a:p>
                      <a:pPr algn="l">
                        <a:buNone/>
                      </a:pPr>
                      <a:r>
                        <a:rPr lang="en-US" altLang="zh-CN" sz="1400"/>
                        <a:t>  </a:t>
                      </a:r>
                      <a:r>
                        <a:rPr lang="zh-CN" altLang="en-US" sz="1400"/>
                        <a:t>帧序号</a:t>
                      </a:r>
                      <a:endParaRPr lang="zh-CN" altLang="en-US" sz="1400"/>
                    </a:p>
                  </a:txBody>
                  <a:tcPr/>
                </a:tc>
                <a:tc>
                  <a:txBody>
                    <a:bodyPr/>
                    <a:p>
                      <a:pPr algn="l">
                        <a:buNone/>
                      </a:pPr>
                      <a:endParaRPr lang="en-US" altLang="en-US" sz="1400"/>
                    </a:p>
                  </a:txBody>
                  <a:tcPr/>
                </a:tc>
                <a:tc>
                  <a:txBody>
                    <a:bodyPr/>
                    <a:p>
                      <a:pPr algn="l">
                        <a:buNone/>
                      </a:pPr>
                      <a:endParaRPr lang="en-US" altLang="en-US" sz="1400"/>
                    </a:p>
                  </a:txBody>
                  <a:tcPr/>
                </a:tc>
                <a:tc>
                  <a:txBody>
                    <a:bodyPr/>
                    <a:p>
                      <a:pPr algn="l">
                        <a:buNone/>
                      </a:pPr>
                      <a:endParaRPr lang="en-US" sz="1400"/>
                    </a:p>
                  </a:txBody>
                  <a:tcPr/>
                </a:tc>
                <a:tc>
                  <a:txBody>
                    <a:bodyPr/>
                    <a:p>
                      <a:pPr algn="l">
                        <a:buNone/>
                      </a:pPr>
                      <a:endParaRPr lang="en-US" altLang="en-US" sz="1400"/>
                    </a:p>
                  </a:txBody>
                  <a:tcPr/>
                </a:tc>
                <a:tc>
                  <a:txBody>
                    <a:bodyPr/>
                    <a:p>
                      <a:pPr algn="l">
                        <a:buNone/>
                      </a:pPr>
                      <a:endParaRPr lang="en-US" altLang="zh-CN" sz="1400"/>
                    </a:p>
                  </a:txBody>
                  <a:tcPr/>
                </a:tc>
                <a:tc>
                  <a:txBody>
                    <a:bodyPr/>
                    <a:p>
                      <a:pPr algn="l">
                        <a:buNone/>
                      </a:pPr>
                      <a:endParaRPr lang="en-US" altLang="zh-CN" sz="1400"/>
                    </a:p>
                  </a:txBody>
                  <a:tcPr/>
                </a:tc>
              </a:tr>
            </a:tbl>
          </a:graphicData>
        </a:graphic>
      </p:graphicFrame>
      <p:sp>
        <p:nvSpPr>
          <p:cNvPr id="10" name="文本框 9"/>
          <p:cNvSpPr txBox="1"/>
          <p:nvPr/>
        </p:nvSpPr>
        <p:spPr>
          <a:xfrm>
            <a:off x="64770" y="5754370"/>
            <a:ext cx="1203325" cy="368300"/>
          </a:xfrm>
          <a:prstGeom prst="rect">
            <a:avLst/>
          </a:prstGeom>
          <a:solidFill>
            <a:srgbClr val="FFC000"/>
          </a:solidFill>
        </p:spPr>
        <p:txBody>
          <a:bodyPr wrap="square" rtlCol="0">
            <a:spAutoFit/>
          </a:bodyPr>
          <a:p>
            <a:r>
              <a:rPr lang="zh-CN" altLang="en-US"/>
              <a:t>传输数据</a:t>
            </a:r>
            <a:endParaRPr lang="zh-CN" altLang="en-US"/>
          </a:p>
        </p:txBody>
      </p:sp>
      <p:sp>
        <p:nvSpPr>
          <p:cNvPr id="11" name="左大括号 10"/>
          <p:cNvSpPr/>
          <p:nvPr/>
        </p:nvSpPr>
        <p:spPr>
          <a:xfrm rot="16200000">
            <a:off x="5034280" y="1334135"/>
            <a:ext cx="262890" cy="509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2" name="肘形连接符 11"/>
          <p:cNvCxnSpPr>
            <a:stCxn id="11" idx="1"/>
            <a:endCxn id="9" idx="3"/>
          </p:cNvCxnSpPr>
          <p:nvPr/>
        </p:nvCxnSpPr>
        <p:spPr>
          <a:xfrm rot="5400000" flipV="1">
            <a:off x="5555615" y="3620770"/>
            <a:ext cx="2048510" cy="2828290"/>
          </a:xfrm>
          <a:prstGeom prst="bentConnector4">
            <a:avLst>
              <a:gd name="adj1" fmla="val 19311"/>
              <a:gd name="adj2" fmla="val 126784"/>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879840" y="5019040"/>
            <a:ext cx="1622425" cy="737235"/>
          </a:xfrm>
          <a:prstGeom prst="rect">
            <a:avLst/>
          </a:prstGeom>
          <a:noFill/>
        </p:spPr>
        <p:txBody>
          <a:bodyPr wrap="square" rtlCol="0">
            <a:spAutoFit/>
          </a:bodyPr>
          <a:p>
            <a:r>
              <a:rPr lang="zh-CN" altLang="en-US" sz="1400"/>
              <a:t>通过蓝牙钥匙传输密钥（</a:t>
            </a:r>
            <a:r>
              <a:rPr lang="en-US" altLang="zh-CN" sz="1400"/>
              <a:t>AES128</a:t>
            </a:r>
            <a:r>
              <a:rPr lang="zh-CN" altLang="en-US" sz="1400"/>
              <a:t>）加密后传输</a:t>
            </a:r>
            <a:endParaRPr lang="zh-CN"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车内通信交互逻辑</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graphicFrame>
        <p:nvGraphicFramePr>
          <p:cNvPr id="2" name="对象 1"/>
          <p:cNvGraphicFramePr/>
          <p:nvPr/>
        </p:nvGraphicFramePr>
        <p:xfrm>
          <a:off x="2038985" y="992505"/>
          <a:ext cx="8113395" cy="5458460"/>
        </p:xfrm>
        <a:graphic>
          <a:graphicData uri="http://schemas.openxmlformats.org/presentationml/2006/ole">
            <mc:AlternateContent xmlns:mc="http://schemas.openxmlformats.org/markup-compatibility/2006">
              <mc:Choice xmlns:v="urn:schemas-microsoft-com:vml" Requires="v">
                <p:oleObj spid="_x0000_s5" name="" r:id="rId1" imgW="6972300" imgH="4652645" progId="Visio.Drawing.15">
                  <p:embed/>
                </p:oleObj>
              </mc:Choice>
              <mc:Fallback>
                <p:oleObj name="" r:id="rId1" imgW="6972300" imgH="4652645" progId="Visio.Drawing.15">
                  <p:embed/>
                  <p:pic>
                    <p:nvPicPr>
                      <p:cNvPr id="0" name="图片 4"/>
                      <p:cNvPicPr/>
                      <p:nvPr/>
                    </p:nvPicPr>
                    <p:blipFill>
                      <a:blip r:embed="rId2"/>
                      <a:stretch>
                        <a:fillRect/>
                      </a:stretch>
                    </p:blipFill>
                    <p:spPr>
                      <a:xfrm>
                        <a:off x="2038985" y="992505"/>
                        <a:ext cx="8113395" cy="5458460"/>
                      </a:xfrm>
                      <a:prstGeom prst="rect">
                        <a:avLst/>
                      </a:prstGeom>
                    </p:spPr>
                  </p:pic>
                </p:oleObj>
              </mc:Fallback>
            </mc:AlternateContent>
          </a:graphicData>
        </a:graphic>
      </p:graphicFrame>
      <p:sp>
        <p:nvSpPr>
          <p:cNvPr id="6" name="圆角矩形 5"/>
          <p:cNvSpPr/>
          <p:nvPr/>
        </p:nvSpPr>
        <p:spPr>
          <a:xfrm>
            <a:off x="4734560" y="2080895"/>
            <a:ext cx="3962400" cy="455866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rot="5400000">
            <a:off x="9136380" y="2223135"/>
            <a:ext cx="447040" cy="494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功能列表</a:t>
            </a:r>
            <a:endParaRPr lang="zh-CN" altLang="en-US" sz="2400" b="1" dirty="0" smtClean="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2" name="文本框 1"/>
          <p:cNvSpPr txBox="1"/>
          <p:nvPr/>
        </p:nvSpPr>
        <p:spPr>
          <a:xfrm>
            <a:off x="643890" y="784225"/>
            <a:ext cx="3072130" cy="5507990"/>
          </a:xfrm>
          <a:prstGeom prst="rect">
            <a:avLst/>
          </a:prstGeom>
          <a:solidFill>
            <a:schemeClr val="accent1">
              <a:lumMod val="20000"/>
              <a:lumOff val="80000"/>
            </a:schemeClr>
          </a:solidFill>
        </p:spPr>
        <p:txBody>
          <a:bodyPr wrap="square" rtlCol="0" anchor="t">
            <a:spAutoFit/>
          </a:bodyPr>
          <a:p>
            <a:r>
              <a:rPr lang="zh-CN" altLang="en-US" sz="1600" b="1"/>
              <a:t>钥匙管理功能：</a:t>
            </a:r>
            <a:endParaRPr lang="zh-CN" altLang="en-US" sz="1600"/>
          </a:p>
          <a:p>
            <a:pPr marL="285750" indent="-285750" fontAlgn="auto">
              <a:lnSpc>
                <a:spcPct val="150000"/>
              </a:lnSpc>
              <a:buFont typeface="Wingdings" panose="05000000000000000000" charset="0"/>
              <a:buChar char=""/>
            </a:pPr>
            <a:r>
              <a:rPr lang="zh-CN" altLang="en-US" sz="1600"/>
              <a:t>车主申请蓝牙钥匙</a:t>
            </a:r>
            <a:endParaRPr lang="zh-CN" altLang="en-US" sz="1600"/>
          </a:p>
          <a:p>
            <a:pPr marL="285750" indent="-285750" fontAlgn="auto">
              <a:lnSpc>
                <a:spcPct val="150000"/>
              </a:lnSpc>
              <a:buFont typeface="Wingdings" panose="05000000000000000000" charset="0"/>
              <a:buChar char=""/>
            </a:pPr>
            <a:r>
              <a:rPr lang="zh-CN" altLang="en-US" sz="1600"/>
              <a:t>车主蓝牙钥匙授权</a:t>
            </a:r>
            <a:endParaRPr lang="zh-CN" altLang="en-US" sz="1600"/>
          </a:p>
          <a:p>
            <a:pPr marL="285750" indent="-285750" fontAlgn="auto">
              <a:lnSpc>
                <a:spcPct val="150000"/>
              </a:lnSpc>
              <a:buFont typeface="Wingdings" panose="05000000000000000000" charset="0"/>
              <a:buChar char=""/>
            </a:pPr>
            <a:r>
              <a:rPr lang="zh-CN" altLang="en-US" sz="1600" b="1">
                <a:solidFill>
                  <a:srgbClr val="0070C0"/>
                </a:solidFill>
              </a:rPr>
              <a:t>离线分享钥匙</a:t>
            </a:r>
            <a:endParaRPr lang="zh-CN" altLang="en-US" sz="1600" b="1">
              <a:solidFill>
                <a:srgbClr val="0070C0"/>
              </a:solidFill>
            </a:endParaRPr>
          </a:p>
          <a:p>
            <a:pPr marL="285750" indent="-285750" fontAlgn="auto">
              <a:lnSpc>
                <a:spcPct val="150000"/>
              </a:lnSpc>
              <a:buFont typeface="Wingdings" panose="05000000000000000000" charset="0"/>
              <a:buChar char=""/>
            </a:pPr>
            <a:r>
              <a:rPr lang="zh-CN" altLang="en-US" sz="1600"/>
              <a:t>蓝牙钥匙更新</a:t>
            </a:r>
            <a:endParaRPr lang="zh-CN" altLang="en-US" sz="1600"/>
          </a:p>
          <a:p>
            <a:pPr marL="285750" indent="-285750" fontAlgn="auto">
              <a:lnSpc>
                <a:spcPct val="150000"/>
              </a:lnSpc>
              <a:buFont typeface="Wingdings" panose="05000000000000000000" charset="0"/>
              <a:buChar char=""/>
            </a:pPr>
            <a:r>
              <a:rPr lang="zh-CN" altLang="en-US" sz="1600" b="1">
                <a:solidFill>
                  <a:srgbClr val="0070C0"/>
                </a:solidFill>
                <a:sym typeface="+mn-ea"/>
              </a:rPr>
              <a:t>数字证书更新</a:t>
            </a:r>
            <a:endParaRPr lang="zh-CN" altLang="en-US" sz="1600" b="1">
              <a:solidFill>
                <a:srgbClr val="0070C0"/>
              </a:solidFill>
              <a:sym typeface="+mn-ea"/>
            </a:endParaRPr>
          </a:p>
          <a:p>
            <a:pPr marL="285750" indent="-285750" fontAlgn="auto">
              <a:lnSpc>
                <a:spcPct val="150000"/>
              </a:lnSpc>
              <a:buFont typeface="Wingdings" panose="05000000000000000000" charset="0"/>
              <a:buChar char=""/>
            </a:pPr>
            <a:r>
              <a:rPr lang="zh-CN" altLang="en-US" sz="1600" b="1">
                <a:solidFill>
                  <a:srgbClr val="0070C0"/>
                </a:solidFill>
                <a:sym typeface="+mn-ea"/>
              </a:rPr>
              <a:t>蓝牙钥匙信息查看</a:t>
            </a:r>
            <a:endParaRPr lang="zh-CN" altLang="en-US" sz="1600" b="1">
              <a:solidFill>
                <a:srgbClr val="0070C0"/>
              </a:solidFill>
              <a:sym typeface="+mn-ea"/>
            </a:endParaRPr>
          </a:p>
          <a:p>
            <a:pPr marL="285750" indent="-285750" fontAlgn="auto">
              <a:lnSpc>
                <a:spcPct val="150000"/>
              </a:lnSpc>
              <a:buFont typeface="Wingdings" panose="05000000000000000000" charset="0"/>
              <a:buChar char=""/>
            </a:pPr>
            <a:r>
              <a:rPr lang="zh-CN" altLang="en-US" sz="1600" b="1">
                <a:solidFill>
                  <a:srgbClr val="0070C0"/>
                </a:solidFill>
              </a:rPr>
              <a:t>蓝牙钥匙配置更新</a:t>
            </a:r>
            <a:endParaRPr lang="zh-CN" altLang="en-US" sz="1600" b="1">
              <a:solidFill>
                <a:srgbClr val="0070C0"/>
              </a:solidFill>
            </a:endParaRPr>
          </a:p>
          <a:p>
            <a:pPr marL="285750" indent="-285750" fontAlgn="auto">
              <a:lnSpc>
                <a:spcPct val="150000"/>
              </a:lnSpc>
              <a:buFont typeface="Wingdings" panose="05000000000000000000" charset="0"/>
              <a:buChar char=""/>
            </a:pPr>
            <a:r>
              <a:rPr lang="zh-CN" altLang="en-US" sz="1600"/>
              <a:t>车主注销自己蓝牙钥匙</a:t>
            </a:r>
            <a:endParaRPr lang="zh-CN" altLang="en-US" sz="1600"/>
          </a:p>
          <a:p>
            <a:pPr marL="285750" indent="-285750" fontAlgn="auto">
              <a:lnSpc>
                <a:spcPct val="150000"/>
              </a:lnSpc>
              <a:buFont typeface="Wingdings" panose="05000000000000000000" charset="0"/>
              <a:buChar char=""/>
            </a:pPr>
            <a:r>
              <a:rPr lang="zh-CN" altLang="en-US" sz="1600"/>
              <a:t>非车主归还蓝牙钥匙</a:t>
            </a:r>
            <a:endParaRPr lang="zh-CN" altLang="en-US" sz="1600"/>
          </a:p>
          <a:p>
            <a:pPr marL="285750" indent="-285750" fontAlgn="auto">
              <a:lnSpc>
                <a:spcPct val="150000"/>
              </a:lnSpc>
              <a:buFont typeface="Wingdings" panose="05000000000000000000" charset="0"/>
              <a:buChar char=""/>
            </a:pPr>
            <a:r>
              <a:rPr lang="zh-CN" altLang="en-US" sz="1600"/>
              <a:t>后台注销蓝牙钥匙</a:t>
            </a:r>
            <a:endParaRPr lang="zh-CN" altLang="en-US" sz="1600"/>
          </a:p>
          <a:p>
            <a:pPr marL="285750" indent="-285750" fontAlgn="auto">
              <a:lnSpc>
                <a:spcPct val="150000"/>
              </a:lnSpc>
              <a:buFont typeface="Wingdings" panose="05000000000000000000" charset="0"/>
              <a:buChar char=""/>
            </a:pPr>
            <a:r>
              <a:rPr lang="zh-CN" altLang="en-US" sz="1600" b="1">
                <a:solidFill>
                  <a:srgbClr val="0070C0"/>
                </a:solidFill>
              </a:rPr>
              <a:t>车主收回非车主蓝牙钥匙</a:t>
            </a:r>
            <a:endParaRPr lang="zh-CN" altLang="en-US" sz="1600" b="1">
              <a:solidFill>
                <a:srgbClr val="0070C0"/>
              </a:solidFill>
            </a:endParaRPr>
          </a:p>
          <a:p>
            <a:pPr marL="285750" indent="-285750" fontAlgn="auto">
              <a:lnSpc>
                <a:spcPct val="150000"/>
              </a:lnSpc>
              <a:buFont typeface="Wingdings" panose="05000000000000000000" charset="0"/>
              <a:buChar char=""/>
            </a:pPr>
            <a:r>
              <a:rPr lang="zh-CN" altLang="en-US" sz="1600"/>
              <a:t>到期自动注销蓝牙钥匙</a:t>
            </a:r>
            <a:endParaRPr lang="zh-CN" altLang="en-US" sz="1600"/>
          </a:p>
          <a:p>
            <a:pPr marL="285750" indent="-285750" fontAlgn="auto">
              <a:lnSpc>
                <a:spcPct val="150000"/>
              </a:lnSpc>
              <a:buFont typeface="Wingdings" panose="05000000000000000000" charset="0"/>
              <a:buChar char=""/>
            </a:pPr>
            <a:r>
              <a:rPr lang="zh-CN" altLang="en-US" sz="1600" b="1">
                <a:solidFill>
                  <a:srgbClr val="0070C0"/>
                </a:solidFill>
              </a:rPr>
              <a:t>修改蓝牙钥匙有效期</a:t>
            </a:r>
            <a:endParaRPr lang="zh-CN" altLang="en-US" sz="1600" b="1">
              <a:solidFill>
                <a:srgbClr val="0070C0"/>
              </a:solidFill>
            </a:endParaRPr>
          </a:p>
          <a:p>
            <a:pPr marL="285750" indent="-285750" fontAlgn="auto">
              <a:lnSpc>
                <a:spcPct val="150000"/>
              </a:lnSpc>
              <a:buFont typeface="Wingdings" panose="05000000000000000000" charset="0"/>
              <a:buChar char=""/>
            </a:pPr>
            <a:r>
              <a:rPr lang="zh-CN" altLang="en-US" sz="1600" b="1">
                <a:solidFill>
                  <a:srgbClr val="0070C0"/>
                </a:solidFill>
              </a:rPr>
              <a:t>修改蓝牙钥匙功能权限</a:t>
            </a:r>
            <a:endParaRPr lang="zh-CN" altLang="en-US" sz="1600" b="1">
              <a:solidFill>
                <a:srgbClr val="0070C0"/>
              </a:solidFill>
            </a:endParaRPr>
          </a:p>
        </p:txBody>
      </p:sp>
      <p:sp>
        <p:nvSpPr>
          <p:cNvPr id="5" name="文本框 4"/>
          <p:cNvSpPr txBox="1"/>
          <p:nvPr/>
        </p:nvSpPr>
        <p:spPr>
          <a:xfrm>
            <a:off x="4404360" y="784225"/>
            <a:ext cx="4721225" cy="4030980"/>
          </a:xfrm>
          <a:prstGeom prst="rect">
            <a:avLst/>
          </a:prstGeom>
          <a:solidFill>
            <a:schemeClr val="accent1">
              <a:lumMod val="20000"/>
              <a:lumOff val="80000"/>
            </a:schemeClr>
          </a:solidFill>
        </p:spPr>
        <p:txBody>
          <a:bodyPr wrap="square" rtlCol="0" anchor="t">
            <a:spAutoFit/>
          </a:bodyPr>
          <a:p>
            <a:r>
              <a:rPr lang="zh-CN" altLang="en-US" sz="1600" b="1"/>
              <a:t>信息安全：</a:t>
            </a:r>
            <a:endParaRPr lang="zh-CN" altLang="en-US" sz="1600"/>
          </a:p>
          <a:p>
            <a:pPr marL="285750" indent="-285750" fontAlgn="auto">
              <a:lnSpc>
                <a:spcPct val="150000"/>
              </a:lnSpc>
              <a:buFont typeface="Wingdings" panose="05000000000000000000" charset="0"/>
              <a:buChar char=""/>
            </a:pPr>
            <a:r>
              <a:rPr lang="en-US" altLang="zh-CN" sz="1600">
                <a:sym typeface="+mn-ea"/>
              </a:rPr>
              <a:t>APP</a:t>
            </a:r>
            <a:r>
              <a:rPr lang="zh-CN" altLang="en-US" sz="1600">
                <a:sym typeface="+mn-ea"/>
              </a:rPr>
              <a:t>、</a:t>
            </a:r>
            <a:r>
              <a:rPr lang="en-US" altLang="zh-CN" sz="1600">
                <a:sym typeface="+mn-ea"/>
              </a:rPr>
              <a:t>TBOX</a:t>
            </a:r>
            <a:r>
              <a:rPr lang="zh-CN" altLang="en-US" sz="1600">
                <a:sym typeface="+mn-ea"/>
              </a:rPr>
              <a:t>、</a:t>
            </a:r>
            <a:r>
              <a:rPr lang="en-US" altLang="zh-CN" sz="1600">
                <a:sym typeface="+mn-ea"/>
              </a:rPr>
              <a:t>TSP</a:t>
            </a:r>
            <a:r>
              <a:rPr lang="zh-CN" altLang="en-US" sz="1600">
                <a:sym typeface="+mn-ea"/>
              </a:rPr>
              <a:t>根证书罐装</a:t>
            </a:r>
            <a:endParaRPr lang="zh-CN" altLang="en-US" sz="1600">
              <a:sym typeface="+mn-ea"/>
            </a:endParaRPr>
          </a:p>
          <a:p>
            <a:pPr marL="285750" indent="-285750" fontAlgn="auto">
              <a:lnSpc>
                <a:spcPct val="150000"/>
              </a:lnSpc>
              <a:buFont typeface="Wingdings" panose="05000000000000000000" charset="0"/>
              <a:buChar char=""/>
            </a:pPr>
            <a:r>
              <a:rPr lang="zh-CN" altLang="en-US" sz="1600">
                <a:sym typeface="+mn-ea"/>
              </a:rPr>
              <a:t>车辆证书申请、生成与分发</a:t>
            </a:r>
            <a:endParaRPr lang="zh-CN" altLang="en-US" sz="1600">
              <a:sym typeface="+mn-ea"/>
            </a:endParaRPr>
          </a:p>
          <a:p>
            <a:pPr marL="285750" indent="-285750" fontAlgn="auto">
              <a:lnSpc>
                <a:spcPct val="150000"/>
              </a:lnSpc>
              <a:buFont typeface="Wingdings" panose="05000000000000000000" charset="0"/>
              <a:buChar char=""/>
            </a:pPr>
            <a:r>
              <a:rPr lang="zh-CN" altLang="en-US" sz="1600">
                <a:sym typeface="+mn-ea"/>
              </a:rPr>
              <a:t>用户证书申请、生成与分发</a:t>
            </a:r>
            <a:endParaRPr lang="zh-CN" altLang="en-US" sz="1600">
              <a:sym typeface="+mn-ea"/>
            </a:endParaRPr>
          </a:p>
          <a:p>
            <a:pPr marL="285750" indent="-285750" fontAlgn="auto">
              <a:lnSpc>
                <a:spcPct val="150000"/>
              </a:lnSpc>
              <a:buFont typeface="Wingdings" panose="05000000000000000000" charset="0"/>
              <a:buChar char=""/>
            </a:pPr>
            <a:r>
              <a:rPr lang="zh-CN" altLang="en-US" sz="1600">
                <a:sym typeface="+mn-ea"/>
              </a:rPr>
              <a:t>基于非对称算法密钥交换</a:t>
            </a:r>
            <a:endParaRPr lang="zh-CN" altLang="en-US" sz="1600">
              <a:sym typeface="+mn-ea"/>
            </a:endParaRPr>
          </a:p>
          <a:p>
            <a:pPr marL="285750" indent="-285750" fontAlgn="auto">
              <a:lnSpc>
                <a:spcPct val="150000"/>
              </a:lnSpc>
              <a:buFont typeface="Wingdings" panose="05000000000000000000" charset="0"/>
              <a:buChar char=""/>
            </a:pPr>
            <a:r>
              <a:rPr lang="en-US" altLang="zh-CN" sz="1600">
                <a:sym typeface="+mn-ea"/>
              </a:rPr>
              <a:t>TSP-</a:t>
            </a:r>
            <a:r>
              <a:rPr lang="zh-CN" altLang="en-US" sz="1600">
                <a:sym typeface="+mn-ea"/>
              </a:rPr>
              <a:t>（</a:t>
            </a:r>
            <a:r>
              <a:rPr lang="en-US" altLang="zh-CN" sz="1600">
                <a:sym typeface="+mn-ea"/>
              </a:rPr>
              <a:t>T-Box</a:t>
            </a:r>
            <a:r>
              <a:rPr lang="zh-CN" altLang="en-US" sz="1600">
                <a:sym typeface="+mn-ea"/>
              </a:rPr>
              <a:t>）</a:t>
            </a:r>
            <a:r>
              <a:rPr lang="en-US" altLang="zh-CN" sz="1600">
                <a:sym typeface="+mn-ea"/>
              </a:rPr>
              <a:t>-PEPS</a:t>
            </a:r>
            <a:r>
              <a:rPr lang="zh-CN" altLang="en-US" sz="1600">
                <a:sym typeface="+mn-ea"/>
              </a:rPr>
              <a:t>基于数字证书的双向认证</a:t>
            </a:r>
            <a:endParaRPr lang="zh-CN" altLang="en-US" sz="1600">
              <a:sym typeface="+mn-ea"/>
            </a:endParaRPr>
          </a:p>
          <a:p>
            <a:pPr marL="285750" indent="-285750" fontAlgn="auto">
              <a:lnSpc>
                <a:spcPct val="150000"/>
              </a:lnSpc>
              <a:buFont typeface="Wingdings" panose="05000000000000000000" charset="0"/>
              <a:buChar char=""/>
            </a:pPr>
            <a:r>
              <a:rPr lang="en-US" altLang="zh-CN" sz="1600">
                <a:sym typeface="+mn-ea"/>
              </a:rPr>
              <a:t>APP</a:t>
            </a:r>
            <a:r>
              <a:rPr lang="zh-CN" altLang="en-US" sz="1600">
                <a:sym typeface="+mn-ea"/>
              </a:rPr>
              <a:t>与</a:t>
            </a:r>
            <a:r>
              <a:rPr lang="en-US" altLang="zh-CN" sz="1600">
                <a:sym typeface="+mn-ea"/>
              </a:rPr>
              <a:t>TSP</a:t>
            </a:r>
            <a:r>
              <a:rPr lang="zh-CN" altLang="en-US" sz="1600">
                <a:sym typeface="+mn-ea"/>
              </a:rPr>
              <a:t>基于数字证书的双向认证</a:t>
            </a:r>
            <a:endParaRPr lang="zh-CN" altLang="en-US" sz="1600">
              <a:sym typeface="+mn-ea"/>
            </a:endParaRPr>
          </a:p>
          <a:p>
            <a:pPr marL="285750" indent="-285750" fontAlgn="auto">
              <a:lnSpc>
                <a:spcPct val="150000"/>
              </a:lnSpc>
              <a:buFont typeface="Wingdings" panose="05000000000000000000" charset="0"/>
              <a:buChar char=""/>
            </a:pPr>
            <a:r>
              <a:rPr lang="en-US" altLang="zh-CN" sz="1600" strike="sngStrike">
                <a:solidFill>
                  <a:schemeClr val="tx1"/>
                </a:solidFill>
                <a:uFillTx/>
                <a:sym typeface="+mn-ea"/>
              </a:rPr>
              <a:t>TBOX</a:t>
            </a:r>
            <a:r>
              <a:rPr lang="zh-CN" altLang="en-US" sz="1600" strike="sngStrike">
                <a:solidFill>
                  <a:schemeClr val="tx1"/>
                </a:solidFill>
                <a:uFillTx/>
                <a:sym typeface="+mn-ea"/>
              </a:rPr>
              <a:t>与</a:t>
            </a:r>
            <a:r>
              <a:rPr lang="en-US" altLang="zh-CN" sz="1600" strike="sngStrike">
                <a:solidFill>
                  <a:schemeClr val="tx1"/>
                </a:solidFill>
                <a:uFillTx/>
                <a:sym typeface="+mn-ea"/>
              </a:rPr>
              <a:t>PEPS</a:t>
            </a:r>
            <a:r>
              <a:rPr lang="zh-CN" altLang="en-US" sz="1600" strike="sngStrike">
                <a:solidFill>
                  <a:schemeClr val="tx1"/>
                </a:solidFill>
                <a:uFillTx/>
                <a:sym typeface="+mn-ea"/>
              </a:rPr>
              <a:t>基于对称算法的双向认证</a:t>
            </a:r>
            <a:endParaRPr lang="zh-CN" altLang="en-US" sz="1600" strike="sngStrike">
              <a:solidFill>
                <a:schemeClr val="tx1"/>
              </a:solidFill>
              <a:uFillTx/>
              <a:sym typeface="+mn-ea"/>
            </a:endParaRPr>
          </a:p>
          <a:p>
            <a:pPr marL="285750" indent="-285750" fontAlgn="auto">
              <a:lnSpc>
                <a:spcPct val="150000"/>
              </a:lnSpc>
              <a:buFont typeface="Wingdings" panose="05000000000000000000" charset="0"/>
              <a:buChar char=""/>
            </a:pPr>
            <a:r>
              <a:rPr lang="en-US" altLang="zh-CN" sz="1600" strike="sngStrike">
                <a:solidFill>
                  <a:schemeClr val="tx1"/>
                </a:solidFill>
                <a:uFillTx/>
                <a:sym typeface="+mn-ea"/>
              </a:rPr>
              <a:t>PEPS</a:t>
            </a:r>
            <a:r>
              <a:rPr lang="zh-CN" altLang="en-US" sz="1600" strike="sngStrike">
                <a:solidFill>
                  <a:schemeClr val="tx1"/>
                </a:solidFill>
                <a:uFillTx/>
                <a:sym typeface="+mn-ea"/>
              </a:rPr>
              <a:t>与</a:t>
            </a:r>
            <a:r>
              <a:rPr lang="en-US" altLang="zh-CN" sz="1600" strike="sngStrike">
                <a:solidFill>
                  <a:schemeClr val="tx1"/>
                </a:solidFill>
                <a:uFillTx/>
                <a:sym typeface="+mn-ea"/>
              </a:rPr>
              <a:t>APP</a:t>
            </a:r>
            <a:r>
              <a:rPr lang="zh-CN" altLang="en-US" sz="1600" strike="sngStrike">
                <a:solidFill>
                  <a:schemeClr val="tx1"/>
                </a:solidFill>
                <a:uFillTx/>
                <a:sym typeface="+mn-ea"/>
              </a:rPr>
              <a:t>基于对称算法的双向认证 </a:t>
            </a:r>
            <a:endParaRPr lang="zh-CN" altLang="en-US" sz="1600" strike="sngStrike">
              <a:solidFill>
                <a:schemeClr val="tx1"/>
              </a:solidFill>
              <a:uFillTx/>
              <a:sym typeface="+mn-ea"/>
            </a:endParaRPr>
          </a:p>
          <a:p>
            <a:pPr marL="285750" indent="-285750" fontAlgn="auto">
              <a:lnSpc>
                <a:spcPct val="150000"/>
              </a:lnSpc>
              <a:buFont typeface="Wingdings" panose="05000000000000000000" charset="0"/>
              <a:buChar char=""/>
            </a:pPr>
            <a:r>
              <a:rPr lang="zh-CN" altLang="en-US" sz="1600"/>
              <a:t>通信数据加密传输</a:t>
            </a:r>
            <a:endParaRPr lang="zh-CN" altLang="en-US" sz="1600"/>
          </a:p>
          <a:p>
            <a:pPr marL="285750" indent="-285750" fontAlgn="auto">
              <a:lnSpc>
                <a:spcPct val="150000"/>
              </a:lnSpc>
              <a:buFont typeface="Wingdings" panose="05000000000000000000" charset="0"/>
              <a:buChar char=""/>
            </a:pPr>
            <a:r>
              <a:rPr lang="zh-CN" altLang="en-US" sz="1600"/>
              <a:t>通信数据完整性校验</a:t>
            </a:r>
            <a:endParaRPr lang="zh-CN" altLang="en-US" sz="1600"/>
          </a:p>
        </p:txBody>
      </p:sp>
      <p:graphicFrame>
        <p:nvGraphicFramePr>
          <p:cNvPr id="46" name="表格 46"/>
          <p:cNvGraphicFramePr>
            <a:graphicFrameLocks noGrp="1"/>
          </p:cNvGraphicFramePr>
          <p:nvPr/>
        </p:nvGraphicFramePr>
        <p:xfrm>
          <a:off x="4404360" y="4944745"/>
          <a:ext cx="6887210" cy="1859280"/>
        </p:xfrm>
        <a:graphic>
          <a:graphicData uri="http://schemas.openxmlformats.org/drawingml/2006/table">
            <a:tbl>
              <a:tblPr firstRow="1" bandRow="1">
                <a:tableStyleId>{5C22544A-7EE6-4342-B048-85BDC9FD1C3A}</a:tableStyleId>
              </a:tblPr>
              <a:tblGrid>
                <a:gridCol w="950595"/>
                <a:gridCol w="1111250"/>
                <a:gridCol w="1034415"/>
                <a:gridCol w="1148715"/>
                <a:gridCol w="2642235"/>
              </a:tblGrid>
              <a:tr h="304800">
                <a:tc>
                  <a:txBody>
                    <a:bodyPr/>
                    <a:p>
                      <a:r>
                        <a:rPr lang="zh-CN" altLang="en-US" sz="1400" dirty="0">
                          <a:latin typeface="+mn-ea"/>
                          <a:ea typeface="+mn-ea"/>
                        </a:rPr>
                        <a:t>算法名称</a:t>
                      </a:r>
                      <a:endParaRPr lang="zh-CN" altLang="en-US" sz="1400" dirty="0">
                        <a:latin typeface="+mn-ea"/>
                        <a:ea typeface="+mn-ea"/>
                      </a:endParaRPr>
                    </a:p>
                  </a:txBody>
                  <a:tcPr/>
                </a:tc>
                <a:tc>
                  <a:txBody>
                    <a:bodyPr/>
                    <a:p>
                      <a:r>
                        <a:rPr lang="zh-CN" altLang="en-US" sz="1400" dirty="0">
                          <a:latin typeface="+mn-ea"/>
                          <a:ea typeface="+mn-ea"/>
                        </a:rPr>
                        <a:t>算法类型</a:t>
                      </a:r>
                      <a:endParaRPr lang="zh-CN" altLang="en-US" sz="1400" dirty="0">
                        <a:latin typeface="+mn-ea"/>
                        <a:ea typeface="+mn-ea"/>
                      </a:endParaRPr>
                    </a:p>
                  </a:txBody>
                  <a:tcPr/>
                </a:tc>
                <a:tc>
                  <a:txBody>
                    <a:bodyPr/>
                    <a:p>
                      <a:r>
                        <a:rPr lang="zh-CN" altLang="en-US" sz="1400" dirty="0">
                          <a:latin typeface="+mn-ea"/>
                          <a:ea typeface="+mn-ea"/>
                        </a:rPr>
                        <a:t>算法</a:t>
                      </a:r>
                      <a:endParaRPr lang="zh-CN" altLang="en-US" sz="1400" dirty="0">
                        <a:latin typeface="+mn-ea"/>
                        <a:ea typeface="+mn-ea"/>
                      </a:endParaRPr>
                    </a:p>
                  </a:txBody>
                  <a:tcPr/>
                </a:tc>
                <a:tc>
                  <a:txBody>
                    <a:bodyPr/>
                    <a:p>
                      <a:r>
                        <a:rPr lang="zh-CN" altLang="en-US" sz="1400" dirty="0">
                          <a:latin typeface="+mn-ea"/>
                          <a:ea typeface="+mn-ea"/>
                        </a:rPr>
                        <a:t>密钥长度</a:t>
                      </a:r>
                      <a:endParaRPr lang="zh-CN" altLang="en-US" sz="1400" dirty="0">
                        <a:latin typeface="+mn-ea"/>
                        <a:ea typeface="+mn-ea"/>
                      </a:endParaRPr>
                    </a:p>
                  </a:txBody>
                  <a:tcPr/>
                </a:tc>
                <a:tc>
                  <a:txBody>
                    <a:bodyPr/>
                    <a:p>
                      <a:r>
                        <a:rPr lang="zh-CN" altLang="en-US" sz="1400" dirty="0">
                          <a:latin typeface="+mn-ea"/>
                          <a:ea typeface="+mn-ea"/>
                        </a:rPr>
                        <a:t>使用场景</a:t>
                      </a:r>
                      <a:endParaRPr lang="zh-CN" altLang="en-US" sz="1400" dirty="0">
                        <a:latin typeface="+mn-ea"/>
                        <a:ea typeface="+mn-ea"/>
                      </a:endParaRPr>
                    </a:p>
                  </a:txBody>
                  <a:tcPr/>
                </a:tc>
              </a:tr>
              <a:tr h="235585">
                <a:tc>
                  <a:txBody>
                    <a:bodyPr/>
                    <a:p>
                      <a:endParaRPr lang="zh-CN" altLang="en-US" sz="1400" dirty="0">
                        <a:latin typeface="+mn-ea"/>
                        <a:ea typeface="+mn-ea"/>
                      </a:endParaRPr>
                    </a:p>
                    <a:p>
                      <a:r>
                        <a:rPr lang="zh-CN" altLang="en-US" sz="1400" dirty="0">
                          <a:latin typeface="+mn-ea"/>
                          <a:ea typeface="+mn-ea"/>
                        </a:rPr>
                        <a:t>公钥加密</a:t>
                      </a:r>
                      <a:endParaRPr lang="zh-CN" altLang="en-US" sz="1400" dirty="0">
                        <a:latin typeface="+mn-ea"/>
                        <a:ea typeface="+mn-ea"/>
                      </a:endParaRPr>
                    </a:p>
                  </a:txBody>
                  <a:tcPr/>
                </a:tc>
                <a:tc>
                  <a:txBody>
                    <a:bodyPr/>
                    <a:p>
                      <a:endParaRPr lang="zh-CN" altLang="en-US" sz="1400" dirty="0">
                        <a:latin typeface="+mn-ea"/>
                        <a:ea typeface="+mn-ea"/>
                      </a:endParaRPr>
                    </a:p>
                    <a:p>
                      <a:r>
                        <a:rPr lang="zh-CN" altLang="en-US" sz="1400" dirty="0">
                          <a:latin typeface="+mn-ea"/>
                          <a:ea typeface="+mn-ea"/>
                        </a:rPr>
                        <a:t>非对称加密</a:t>
                      </a:r>
                      <a:endParaRPr lang="zh-CN" altLang="en-US" sz="1400" dirty="0">
                        <a:latin typeface="+mn-ea"/>
                        <a:ea typeface="+mn-ea"/>
                      </a:endParaRPr>
                    </a:p>
                  </a:txBody>
                  <a:tcPr/>
                </a:tc>
                <a:tc>
                  <a:txBody>
                    <a:bodyPr/>
                    <a:p>
                      <a:endParaRPr lang="en-US" altLang="zh-CN" sz="1400" dirty="0">
                        <a:latin typeface="+mn-ea"/>
                        <a:ea typeface="+mn-ea"/>
                      </a:endParaRPr>
                    </a:p>
                    <a:p>
                      <a:r>
                        <a:rPr lang="en-US" sz="1400" dirty="0">
                          <a:latin typeface="+mn-ea"/>
                          <a:ea typeface="+mn-ea"/>
                        </a:rPr>
                        <a:t>RSA1024</a:t>
                      </a:r>
                      <a:endParaRPr lang="en-US" sz="1400" dirty="0">
                        <a:latin typeface="+mn-ea"/>
                        <a:ea typeface="+mn-ea"/>
                      </a:endParaRPr>
                    </a:p>
                  </a:txBody>
                  <a:tcPr/>
                </a:tc>
                <a:tc>
                  <a:txBody>
                    <a:bodyPr/>
                    <a:p>
                      <a:endParaRPr lang="en-US" altLang="zh-CN" sz="1400" dirty="0">
                        <a:latin typeface="+mn-ea"/>
                        <a:ea typeface="+mn-ea"/>
                      </a:endParaRPr>
                    </a:p>
                    <a:p>
                      <a:r>
                        <a:rPr lang="en-US" altLang="zh-CN" sz="1400" dirty="0">
                          <a:latin typeface="+mn-ea"/>
                          <a:ea typeface="+mn-ea"/>
                        </a:rPr>
                        <a:t>1024</a:t>
                      </a:r>
                      <a:endParaRPr lang="en-US" altLang="zh-CN" sz="1400" dirty="0">
                        <a:latin typeface="+mn-ea"/>
                        <a:ea typeface="+mn-ea"/>
                      </a:endParaRPr>
                    </a:p>
                  </a:txBody>
                  <a:tcPr/>
                </a:tc>
                <a:tc>
                  <a:txBody>
                    <a:bodyPr/>
                    <a:p>
                      <a:r>
                        <a:rPr lang="zh-CN" altLang="en-US" sz="1400" dirty="0">
                          <a:latin typeface="+mn-ea"/>
                          <a:ea typeface="+mn-ea"/>
                        </a:rPr>
                        <a:t>蓝牙钥匙的公钥加密</a:t>
                      </a:r>
                      <a:r>
                        <a:rPr lang="en-US" altLang="zh-CN" sz="1400" dirty="0">
                          <a:latin typeface="+mn-ea"/>
                          <a:ea typeface="+mn-ea"/>
                        </a:rPr>
                        <a:t>/</a:t>
                      </a:r>
                      <a:r>
                        <a:rPr lang="zh-CN" altLang="en-US" sz="1400" dirty="0">
                          <a:latin typeface="+mn-ea"/>
                          <a:ea typeface="+mn-ea"/>
                        </a:rPr>
                        <a:t>解密</a:t>
                      </a:r>
                      <a:endParaRPr lang="en-US" altLang="zh-CN" sz="1400" dirty="0">
                        <a:latin typeface="+mn-ea"/>
                        <a:ea typeface="+mn-ea"/>
                      </a:endParaRPr>
                    </a:p>
                    <a:p>
                      <a:r>
                        <a:rPr lang="zh-CN" altLang="en-US" sz="1400" dirty="0">
                          <a:latin typeface="+mn-ea"/>
                          <a:ea typeface="+mn-ea"/>
                        </a:rPr>
                        <a:t>授权凭证的加密</a:t>
                      </a:r>
                      <a:r>
                        <a:rPr lang="en-US" altLang="zh-CN" sz="1400" dirty="0">
                          <a:latin typeface="+mn-ea"/>
                          <a:ea typeface="+mn-ea"/>
                        </a:rPr>
                        <a:t>/</a:t>
                      </a:r>
                      <a:r>
                        <a:rPr lang="zh-CN" altLang="en-US" sz="1400" dirty="0">
                          <a:latin typeface="+mn-ea"/>
                          <a:ea typeface="+mn-ea"/>
                        </a:rPr>
                        <a:t>解密</a:t>
                      </a:r>
                      <a:endParaRPr lang="en-US" altLang="zh-CN" sz="1400" dirty="0">
                        <a:latin typeface="+mn-ea"/>
                        <a:ea typeface="+mn-ea"/>
                      </a:endParaRPr>
                    </a:p>
                    <a:p>
                      <a:r>
                        <a:rPr lang="zh-CN" altLang="en-US" sz="1400" dirty="0">
                          <a:latin typeface="+mn-ea"/>
                          <a:ea typeface="+mn-ea"/>
                        </a:rPr>
                        <a:t>蓝牙激活请求的加密</a:t>
                      </a:r>
                      <a:r>
                        <a:rPr lang="en-US" altLang="zh-CN" sz="1400" dirty="0">
                          <a:latin typeface="+mn-ea"/>
                          <a:ea typeface="+mn-ea"/>
                        </a:rPr>
                        <a:t>/</a:t>
                      </a:r>
                      <a:r>
                        <a:rPr lang="zh-CN" altLang="en-US" sz="1400" dirty="0">
                          <a:latin typeface="+mn-ea"/>
                          <a:ea typeface="+mn-ea"/>
                        </a:rPr>
                        <a:t>解密</a:t>
                      </a:r>
                      <a:endParaRPr lang="en-US" altLang="zh-CN" sz="1400" dirty="0">
                        <a:latin typeface="+mn-ea"/>
                        <a:ea typeface="+mn-ea"/>
                      </a:endParaRPr>
                    </a:p>
                  </a:txBody>
                  <a:tcPr/>
                </a:tc>
              </a:tr>
              <a:tr h="518160">
                <a:tc>
                  <a:txBody>
                    <a:bodyPr/>
                    <a:p>
                      <a:r>
                        <a:rPr lang="zh-CN" altLang="en-US" sz="1400" dirty="0">
                          <a:latin typeface="+mn-ea"/>
                          <a:ea typeface="+mn-ea"/>
                        </a:rPr>
                        <a:t>摘要算法</a:t>
                      </a:r>
                      <a:endParaRPr lang="zh-CN" altLang="en-US" sz="1400" dirty="0">
                        <a:latin typeface="+mn-ea"/>
                        <a:ea typeface="+mn-ea"/>
                      </a:endParaRPr>
                    </a:p>
                  </a:txBody>
                  <a:tcPr/>
                </a:tc>
                <a:tc>
                  <a:txBody>
                    <a:bodyPr/>
                    <a:p>
                      <a:r>
                        <a:rPr lang="zh-CN" altLang="en-US" sz="1400" dirty="0">
                          <a:latin typeface="+mn-ea"/>
                          <a:sym typeface="+mn-ea"/>
                        </a:rPr>
                        <a:t>哈希算法</a:t>
                      </a:r>
                      <a:endParaRPr lang="zh-CN" altLang="en-US" sz="1400" dirty="0">
                        <a:latin typeface="+mn-ea"/>
                        <a:ea typeface="+mn-ea"/>
                        <a:sym typeface="+mn-ea"/>
                      </a:endParaRPr>
                    </a:p>
                    <a:p>
                      <a:endParaRPr lang="zh-CN" altLang="en-US" sz="1400" dirty="0">
                        <a:latin typeface="+mn-ea"/>
                        <a:ea typeface="+mn-ea"/>
                      </a:endParaRPr>
                    </a:p>
                  </a:txBody>
                  <a:tcPr/>
                </a:tc>
                <a:tc>
                  <a:txBody>
                    <a:bodyPr/>
                    <a:p>
                      <a:r>
                        <a:rPr lang="en-US" sz="1400" dirty="0">
                          <a:latin typeface="+mn-ea"/>
                          <a:ea typeface="+mn-ea"/>
                        </a:rPr>
                        <a:t>SHA256</a:t>
                      </a:r>
                      <a:endParaRPr lang="en-US" sz="1400" dirty="0">
                        <a:latin typeface="+mn-ea"/>
                        <a:ea typeface="+mn-ea"/>
                      </a:endParaRPr>
                    </a:p>
                  </a:txBody>
                  <a:tcPr/>
                </a:tc>
                <a:tc>
                  <a:txBody>
                    <a:bodyPr/>
                    <a:p>
                      <a:r>
                        <a:rPr lang="en-US" altLang="zh-CN" sz="1400" dirty="0">
                          <a:latin typeface="+mn-ea"/>
                          <a:ea typeface="+mn-ea"/>
                        </a:rPr>
                        <a:t>-</a:t>
                      </a:r>
                      <a:endParaRPr lang="en-US" altLang="zh-CN" sz="1400" dirty="0">
                        <a:latin typeface="+mn-ea"/>
                        <a:ea typeface="+mn-ea"/>
                      </a:endParaRPr>
                    </a:p>
                  </a:txBody>
                  <a:tcPr/>
                </a:tc>
                <a:tc>
                  <a:txBody>
                    <a:bodyPr/>
                    <a:p>
                      <a:r>
                        <a:rPr lang="zh-CN" altLang="en-US" sz="1400" dirty="0">
                          <a:latin typeface="+mn-ea"/>
                          <a:ea typeface="+mn-ea"/>
                        </a:rPr>
                        <a:t>蓝牙钥匙的签名</a:t>
                      </a:r>
                      <a:r>
                        <a:rPr lang="en-US" altLang="zh-CN" sz="1400" dirty="0">
                          <a:latin typeface="+mn-ea"/>
                          <a:ea typeface="+mn-ea"/>
                        </a:rPr>
                        <a:t>/</a:t>
                      </a:r>
                      <a:r>
                        <a:rPr lang="zh-CN" altLang="en-US" sz="1400" dirty="0">
                          <a:latin typeface="+mn-ea"/>
                          <a:ea typeface="+mn-ea"/>
                        </a:rPr>
                        <a:t>验签</a:t>
                      </a:r>
                      <a:endParaRPr lang="en-US" altLang="zh-CN" sz="1400" dirty="0">
                        <a:latin typeface="+mn-ea"/>
                        <a:ea typeface="+mn-ea"/>
                      </a:endParaRPr>
                    </a:p>
                    <a:p>
                      <a:r>
                        <a:rPr lang="zh-CN" altLang="en-US" sz="1400" dirty="0">
                          <a:latin typeface="+mn-ea"/>
                          <a:ea typeface="+mn-ea"/>
                        </a:rPr>
                        <a:t>授权凭证的签名</a:t>
                      </a:r>
                      <a:r>
                        <a:rPr lang="en-US" altLang="zh-CN" sz="1400" dirty="0">
                          <a:latin typeface="+mn-ea"/>
                          <a:ea typeface="+mn-ea"/>
                        </a:rPr>
                        <a:t>/</a:t>
                      </a:r>
                      <a:r>
                        <a:rPr lang="zh-CN" altLang="en-US" sz="1400" dirty="0">
                          <a:latin typeface="+mn-ea"/>
                          <a:ea typeface="+mn-ea"/>
                        </a:rPr>
                        <a:t>验签</a:t>
                      </a:r>
                      <a:endParaRPr lang="en-US" altLang="zh-CN" sz="1400" dirty="0">
                        <a:latin typeface="+mn-ea"/>
                        <a:ea typeface="+mn-ea"/>
                      </a:endParaRPr>
                    </a:p>
                  </a:txBody>
                  <a:tcPr/>
                </a:tc>
              </a:tr>
              <a:tr h="233045">
                <a:tc>
                  <a:txBody>
                    <a:bodyPr/>
                    <a:p>
                      <a:r>
                        <a:rPr lang="zh-CN" altLang="en-US" sz="1400" dirty="0">
                          <a:latin typeface="+mn-ea"/>
                          <a:ea typeface="+mn-ea"/>
                        </a:rPr>
                        <a:t>对称加密</a:t>
                      </a:r>
                      <a:endParaRPr lang="zh-CN" altLang="en-US" sz="1400" dirty="0">
                        <a:latin typeface="+mn-ea"/>
                        <a:ea typeface="+mn-ea"/>
                      </a:endParaRPr>
                    </a:p>
                  </a:txBody>
                  <a:tcPr/>
                </a:tc>
                <a:tc>
                  <a:txBody>
                    <a:bodyPr/>
                    <a:p>
                      <a:r>
                        <a:rPr lang="zh-CN" altLang="en-US" sz="1400" dirty="0">
                          <a:latin typeface="+mn-ea"/>
                          <a:ea typeface="+mn-ea"/>
                        </a:rPr>
                        <a:t>对称加密</a:t>
                      </a:r>
                      <a:endParaRPr lang="zh-CN" altLang="en-US" sz="1400" dirty="0">
                        <a:latin typeface="+mn-ea"/>
                        <a:ea typeface="+mn-ea"/>
                      </a:endParaRPr>
                    </a:p>
                  </a:txBody>
                  <a:tcPr/>
                </a:tc>
                <a:tc>
                  <a:txBody>
                    <a:bodyPr/>
                    <a:p>
                      <a:r>
                        <a:rPr lang="en-US" altLang="zh-CN" sz="1400" dirty="0">
                          <a:solidFill>
                            <a:srgbClr val="000000"/>
                          </a:solidFill>
                          <a:latin typeface="微软雅黑" panose="020B0503020204020204" pitchFamily="34" charset="-122"/>
                          <a:ea typeface="微软雅黑" panose="020B0503020204020204" pitchFamily="34" charset="-122"/>
                        </a:rPr>
                        <a:t>AES128</a:t>
                      </a:r>
                      <a:endParaRPr lang="zh-CN" altLang="en-US" sz="1400" dirty="0">
                        <a:latin typeface="+mn-ea"/>
                        <a:ea typeface="+mn-ea"/>
                      </a:endParaRPr>
                    </a:p>
                  </a:txBody>
                  <a:tcPr/>
                </a:tc>
                <a:tc>
                  <a:txBody>
                    <a:bodyPr/>
                    <a:p>
                      <a:r>
                        <a:rPr lang="en-US" altLang="zh-CN" sz="1400" dirty="0">
                          <a:latin typeface="+mn-ea"/>
                          <a:ea typeface="+mn-ea"/>
                        </a:rPr>
                        <a:t>128</a:t>
                      </a:r>
                      <a:endParaRPr lang="en-US" altLang="zh-CN" sz="1400" dirty="0">
                        <a:latin typeface="+mn-ea"/>
                        <a:ea typeface="+mn-ea"/>
                      </a:endParaRPr>
                    </a:p>
                  </a:txBody>
                  <a:tcPr/>
                </a:tc>
                <a:tc>
                  <a:txBody>
                    <a:bodyPr/>
                    <a:p>
                      <a:r>
                        <a:rPr lang="zh-CN" altLang="en-US" sz="1400" dirty="0">
                          <a:latin typeface="+mn-ea"/>
                          <a:ea typeface="+mn-ea"/>
                        </a:rPr>
                        <a:t>蓝牙控制指令加密</a:t>
                      </a:r>
                      <a:endParaRPr lang="zh-CN" altLang="en-US" sz="1400" dirty="0">
                        <a:latin typeface="+mn-ea"/>
                        <a:ea typeface="+mn-ea"/>
                      </a:endParaRPr>
                    </a:p>
                  </a:txBody>
                  <a:tcPr/>
                </a:tc>
              </a:tr>
            </a:tbl>
          </a:graphicData>
        </a:graphic>
      </p:graphicFrame>
      <p:sp>
        <p:nvSpPr>
          <p:cNvPr id="7" name="文本框 6"/>
          <p:cNvSpPr txBox="1"/>
          <p:nvPr/>
        </p:nvSpPr>
        <p:spPr>
          <a:xfrm>
            <a:off x="9813925" y="784225"/>
            <a:ext cx="1818005" cy="1445260"/>
          </a:xfrm>
          <a:prstGeom prst="rect">
            <a:avLst/>
          </a:prstGeom>
          <a:solidFill>
            <a:schemeClr val="accent1">
              <a:lumMod val="20000"/>
              <a:lumOff val="80000"/>
            </a:schemeClr>
          </a:solidFill>
        </p:spPr>
        <p:txBody>
          <a:bodyPr wrap="square" rtlCol="0" anchor="t">
            <a:spAutoFit/>
          </a:bodyPr>
          <a:p>
            <a:r>
              <a:rPr lang="zh-CN" altLang="en-US" sz="1600" b="1"/>
              <a:t>车辆控制：</a:t>
            </a:r>
            <a:endParaRPr lang="zh-CN" altLang="en-US" sz="1600"/>
          </a:p>
          <a:p>
            <a:pPr marL="285750" indent="-285750" fontAlgn="auto">
              <a:lnSpc>
                <a:spcPct val="150000"/>
              </a:lnSpc>
              <a:buFont typeface="Wingdings" panose="05000000000000000000" charset="0"/>
              <a:buChar char=""/>
            </a:pPr>
            <a:r>
              <a:rPr lang="zh-CN" altLang="en-US" sz="1600">
                <a:sym typeface="+mn-ea"/>
              </a:rPr>
              <a:t>主动控制</a:t>
            </a:r>
            <a:endParaRPr lang="zh-CN" altLang="en-US" sz="1600">
              <a:sym typeface="+mn-ea"/>
            </a:endParaRPr>
          </a:p>
          <a:p>
            <a:pPr marL="285750" indent="-285750" fontAlgn="auto">
              <a:lnSpc>
                <a:spcPct val="150000"/>
              </a:lnSpc>
              <a:buFont typeface="Wingdings" panose="05000000000000000000" charset="0"/>
              <a:buChar char=""/>
            </a:pPr>
            <a:r>
              <a:rPr lang="zh-CN" altLang="en-US" sz="1600">
                <a:sym typeface="+mn-ea"/>
              </a:rPr>
              <a:t>被动控制</a:t>
            </a:r>
            <a:endParaRPr lang="zh-CN" altLang="en-US" sz="1600">
              <a:sym typeface="+mn-ea"/>
            </a:endParaRPr>
          </a:p>
          <a:p>
            <a:pPr marL="285750" indent="-285750" fontAlgn="auto">
              <a:lnSpc>
                <a:spcPct val="150000"/>
              </a:lnSpc>
              <a:buFont typeface="Wingdings" panose="05000000000000000000" charset="0"/>
              <a:buChar char=""/>
            </a:pPr>
            <a:r>
              <a:rPr lang="zh-CN" altLang="en-US" sz="1600">
                <a:sym typeface="+mn-ea"/>
              </a:rPr>
              <a:t>无感进入</a:t>
            </a:r>
            <a:endParaRPr lang="zh-CN" altLang="en-US" sz="1600"/>
          </a:p>
        </p:txBody>
      </p:sp>
      <p:sp>
        <p:nvSpPr>
          <p:cNvPr id="8" name="下弧形箭头 7"/>
          <p:cNvSpPr/>
          <p:nvPr/>
        </p:nvSpPr>
        <p:spPr>
          <a:xfrm rot="14880000">
            <a:off x="8820785" y="4563110"/>
            <a:ext cx="617220" cy="1720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 name="右箭头 5"/>
          <p:cNvSpPr/>
          <p:nvPr/>
        </p:nvSpPr>
        <p:spPr>
          <a:xfrm>
            <a:off x="8301355" y="3789045"/>
            <a:ext cx="1035050" cy="180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387205" y="3691255"/>
            <a:ext cx="1705610" cy="368300"/>
          </a:xfrm>
          <a:prstGeom prst="rect">
            <a:avLst/>
          </a:prstGeom>
          <a:solidFill>
            <a:srgbClr val="E39F7E"/>
          </a:solidFill>
        </p:spPr>
        <p:txBody>
          <a:bodyPr wrap="square" rtlCol="0">
            <a:spAutoFit/>
          </a:bodyPr>
          <a:p>
            <a:r>
              <a:rPr lang="zh-CN" altLang="en-US"/>
              <a:t>供应商方案</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车内通信交互逻辑</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5</a:t>
            </a:r>
            <a:endParaRPr lang="en-US" sz="2400" b="1" dirty="0">
              <a:solidFill>
                <a:schemeClr val="bg1"/>
              </a:solidFill>
              <a:latin typeface="Calibri" panose="020F0502020204030204" charset="0"/>
            </a:endParaRPr>
          </a:p>
        </p:txBody>
      </p:sp>
      <p:graphicFrame>
        <p:nvGraphicFramePr>
          <p:cNvPr id="6" name="对象 5"/>
          <p:cNvGraphicFramePr/>
          <p:nvPr/>
        </p:nvGraphicFramePr>
        <p:xfrm>
          <a:off x="1912620" y="843915"/>
          <a:ext cx="8366760" cy="5894070"/>
        </p:xfrm>
        <a:graphic>
          <a:graphicData uri="http://schemas.openxmlformats.org/presentationml/2006/ole">
            <mc:AlternateContent xmlns:mc="http://schemas.openxmlformats.org/markup-compatibility/2006">
              <mc:Choice xmlns:v="urn:schemas-microsoft-com:vml" Requires="v">
                <p:oleObj spid="_x0000_s7" name="" r:id="rId1" imgW="7184390" imgH="6158230" progId="Visio.Drawing.15">
                  <p:embed/>
                </p:oleObj>
              </mc:Choice>
              <mc:Fallback>
                <p:oleObj name="" r:id="rId1" imgW="7184390" imgH="6158230" progId="Visio.Drawing.15">
                  <p:embed/>
                  <p:pic>
                    <p:nvPicPr>
                      <p:cNvPr id="0" name="图片 6"/>
                      <p:cNvPicPr/>
                      <p:nvPr/>
                    </p:nvPicPr>
                    <p:blipFill>
                      <a:blip r:embed="rId2"/>
                      <a:stretch>
                        <a:fillRect/>
                      </a:stretch>
                    </p:blipFill>
                    <p:spPr>
                      <a:xfrm>
                        <a:off x="1912620" y="843915"/>
                        <a:ext cx="8366760" cy="589407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注册</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6</a:t>
            </a:r>
            <a:endParaRPr lang="en-US" sz="2400" b="1" dirty="0">
              <a:solidFill>
                <a:schemeClr val="bg1"/>
              </a:solidFill>
              <a:latin typeface="Calibri" panose="020F0502020204030204" charset="0"/>
            </a:endParaRPr>
          </a:p>
        </p:txBody>
      </p:sp>
      <p:graphicFrame>
        <p:nvGraphicFramePr>
          <p:cNvPr id="6" name="表格 5"/>
          <p:cNvGraphicFramePr/>
          <p:nvPr/>
        </p:nvGraphicFramePr>
        <p:xfrm>
          <a:off x="812165" y="1402715"/>
          <a:ext cx="10831195" cy="2286000"/>
        </p:xfrm>
        <a:graphic>
          <a:graphicData uri="http://schemas.openxmlformats.org/drawingml/2006/table">
            <a:tbl>
              <a:tblPr firstRow="1" bandRow="1">
                <a:tableStyleId>{5C22544A-7EE6-4342-B048-85BDC9FD1C3A}</a:tableStyleId>
              </a:tblPr>
              <a:tblGrid>
                <a:gridCol w="945515"/>
                <a:gridCol w="806118"/>
                <a:gridCol w="704850"/>
                <a:gridCol w="762635"/>
                <a:gridCol w="785890"/>
                <a:gridCol w="781460"/>
                <a:gridCol w="1042142"/>
                <a:gridCol w="1170134"/>
                <a:gridCol w="1008089"/>
                <a:gridCol w="962025"/>
                <a:gridCol w="999806"/>
              </a:tblGrid>
              <a:tr h="0">
                <a:tc rowSpan="2">
                  <a:txBody>
                    <a:bodyPr/>
                    <a:p>
                      <a:pPr>
                        <a:buNone/>
                      </a:pPr>
                      <a:endParaRPr lang="zh-CN" altLang="en-US" sz="1400">
                        <a:sym typeface="微软雅黑" panose="020B0503020204020204" pitchFamily="34" charset="-122"/>
                      </a:endParaRPr>
                    </a:p>
                    <a:p>
                      <a:pPr>
                        <a:buNone/>
                      </a:pPr>
                      <a:r>
                        <a:rPr lang="zh-CN" altLang="en-US" sz="1400">
                          <a:sym typeface="微软雅黑" panose="020B0503020204020204" pitchFamily="34" charset="-122"/>
                        </a:rPr>
                        <a:t>字段</a:t>
                      </a:r>
                      <a:endParaRPr lang="zh-CN" altLang="en-US" sz="1400">
                        <a:solidFill>
                          <a:schemeClr val="bg1"/>
                        </a:solidFill>
                        <a:sym typeface="+mn-ea"/>
                      </a:endParaRPr>
                    </a:p>
                  </a:txBody>
                  <a:tcPr/>
                </a:tc>
                <a:tc rowSpan="2">
                  <a:txBody>
                    <a:bodyPr/>
                    <a:p>
                      <a:pPr>
                        <a:buNone/>
                      </a:pPr>
                      <a:r>
                        <a:rPr lang="zh-CN" altLang="en-US" sz="1400">
                          <a:sym typeface="Arial" panose="020B0604020202020204" pitchFamily="34" charset="0"/>
                        </a:rPr>
                        <a:t>注册</a:t>
                      </a:r>
                      <a:endParaRPr lang="zh-CN" altLang="en-US" sz="1400">
                        <a:sym typeface="Arial" panose="020B0604020202020204" pitchFamily="34" charset="0"/>
                      </a:endParaRPr>
                    </a:p>
                    <a:p>
                      <a:pPr>
                        <a:buNone/>
                      </a:pPr>
                      <a:endParaRPr lang="zh-CN" altLang="en-US" sz="1400">
                        <a:solidFill>
                          <a:schemeClr val="bg1"/>
                        </a:solidFill>
                        <a:sym typeface="+mn-ea"/>
                      </a:endParaRPr>
                    </a:p>
                  </a:txBody>
                  <a:tcPr/>
                </a:tc>
                <a:tc rowSpan="2">
                  <a:txBody>
                    <a:bodyPr/>
                    <a:p>
                      <a:pPr>
                        <a:buNone/>
                      </a:pPr>
                      <a:r>
                        <a:rPr lang="zh-CN" altLang="en-US" sz="1400">
                          <a:solidFill>
                            <a:schemeClr val="bg1"/>
                          </a:solidFill>
                          <a:sym typeface="+mn-ea"/>
                        </a:rPr>
                        <a:t>长度</a:t>
                      </a:r>
                      <a:endParaRPr lang="zh-CN" altLang="en-US" sz="1400">
                        <a:solidFill>
                          <a:schemeClr val="bg1"/>
                        </a:solidFill>
                        <a:sym typeface="+mn-ea"/>
                      </a:endParaRPr>
                    </a:p>
                  </a:txBody>
                  <a:tcPr/>
                </a:tc>
                <a:tc gridSpan="8">
                  <a:txBody>
                    <a:bodyPr/>
                    <a:p>
                      <a:pPr>
                        <a:buNone/>
                      </a:pPr>
                      <a:r>
                        <a:rPr lang="en-US" altLang="zh-CN" sz="1400">
                          <a:solidFill>
                            <a:schemeClr val="tx1"/>
                          </a:solidFill>
                          <a:sym typeface="+mn-ea"/>
                        </a:rPr>
                        <a:t>                                                  </a:t>
                      </a:r>
                      <a:r>
                        <a:rPr lang="zh-CN" altLang="en-US" sz="1400">
                          <a:solidFill>
                            <a:schemeClr val="bg1"/>
                          </a:solidFill>
                          <a:sym typeface="+mn-ea"/>
                        </a:rPr>
                        <a:t> 消息区</a:t>
                      </a:r>
                      <a:endParaRPr lang="zh-CN" altLang="en-US" sz="1400">
                        <a:solidFill>
                          <a:schemeClr val="bg1"/>
                        </a:solidFill>
                        <a:sym typeface="+mn-ea"/>
                      </a:endParaRPr>
                    </a:p>
                  </a:txBody>
                  <a:tcPr/>
                </a:tc>
                <a:tc hMerge="1">
                  <a:tcPr/>
                </a:tc>
                <a:tc hMerge="1">
                  <a:tcPr/>
                </a:tc>
                <a:tc hMerge="1">
                  <a:tcPr/>
                </a:tc>
                <a:tc hMerge="1">
                  <a:tcPr/>
                </a:tc>
                <a:tc hMerge="1">
                  <a:tcPr/>
                </a:tc>
                <a:tc hMerge="1">
                  <a:tcPr/>
                </a:tc>
                <a:tc hMerge="1">
                  <a:tcPr/>
                </a:tc>
              </a:tr>
              <a:tr h="0">
                <a:tc vMerge="1">
                  <a:tcPr/>
                </a:tc>
                <a:tc vMerge="1">
                  <a:tcPr/>
                </a:tc>
                <a:tc vMerge="1">
                  <a:tcPr/>
                </a:tc>
                <a:tc>
                  <a:txBody>
                    <a:bodyPr/>
                    <a:p>
                      <a:pPr algn="l">
                        <a:buNone/>
                      </a:pPr>
                      <a:r>
                        <a:rPr lang="zh-CN" altLang="en-US" sz="1400">
                          <a:sym typeface="+mn-ea"/>
                        </a:rPr>
                        <a:t>时间戳</a:t>
                      </a:r>
                      <a:endParaRPr lang="zh-CN" altLang="en-US" sz="1400">
                        <a:sym typeface="+mn-ea"/>
                      </a:endParaRPr>
                    </a:p>
                  </a:txBody>
                  <a:tcPr/>
                </a:tc>
                <a:tc>
                  <a:txBody>
                    <a:bodyPr/>
                    <a:p>
                      <a:pPr algn="l">
                        <a:buNone/>
                      </a:pPr>
                      <a:r>
                        <a:rPr lang="en-US" altLang="zh-CN" sz="1400">
                          <a:sym typeface="+mn-ea"/>
                        </a:rPr>
                        <a:t>UID</a:t>
                      </a:r>
                      <a:endParaRPr lang="en-US" altLang="zh-CN" sz="1400">
                        <a:sym typeface="+mn-ea"/>
                      </a:endParaRPr>
                    </a:p>
                  </a:txBody>
                  <a:tcPr/>
                </a:tc>
                <a:tc>
                  <a:txBody>
                    <a:bodyPr/>
                    <a:p>
                      <a:pPr algn="l">
                        <a:buNone/>
                      </a:pPr>
                      <a:r>
                        <a:rPr lang="zh-CN" altLang="en-US" sz="1400"/>
                        <a:t>钥匙ID</a:t>
                      </a:r>
                      <a:endParaRPr lang="zh-CN" altLang="en-US" sz="1400"/>
                    </a:p>
                  </a:txBody>
                  <a:tcPr/>
                </a:tc>
                <a:tc>
                  <a:txBody>
                    <a:bodyPr/>
                    <a:p>
                      <a:pPr algn="l">
                        <a:buNone/>
                      </a:pPr>
                      <a:r>
                        <a:rPr lang="zh-CN" altLang="en-US" sz="1400"/>
                        <a:t>用户类型</a:t>
                      </a:r>
                      <a:endParaRPr lang="zh-CN" altLang="en-US" sz="1400"/>
                    </a:p>
                  </a:txBody>
                  <a:tcPr/>
                </a:tc>
                <a:tc>
                  <a:txBody>
                    <a:bodyPr/>
                    <a:p>
                      <a:pPr algn="l">
                        <a:buNone/>
                      </a:pPr>
                      <a:r>
                        <a:rPr lang="zh-CN" altLang="en-US" sz="1400"/>
                        <a:t>认证信息</a:t>
                      </a:r>
                      <a:endParaRPr lang="zh-CN" altLang="en-US" sz="1400"/>
                    </a:p>
                  </a:txBody>
                  <a:tcPr/>
                </a:tc>
                <a:tc>
                  <a:txBody>
                    <a:bodyPr/>
                    <a:p>
                      <a:pPr algn="l">
                        <a:buNone/>
                      </a:pPr>
                      <a:r>
                        <a:rPr lang="zh-CN" altLang="en-US" sz="1400"/>
                        <a:t>开始时间</a:t>
                      </a:r>
                      <a:endParaRPr lang="zh-CN" altLang="en-US" sz="1400"/>
                    </a:p>
                  </a:txBody>
                  <a:tcPr/>
                </a:tc>
                <a:tc>
                  <a:txBody>
                    <a:bodyPr/>
                    <a:p>
                      <a:pPr algn="l">
                        <a:buNone/>
                      </a:pPr>
                      <a:r>
                        <a:rPr lang="zh-CN" altLang="en-US" sz="1400"/>
                        <a:t>结束时间</a:t>
                      </a:r>
                      <a:endParaRPr lang="zh-CN" altLang="en-US" sz="1400"/>
                    </a:p>
                  </a:txBody>
                  <a:tcPr/>
                </a:tc>
                <a:tc>
                  <a:txBody>
                    <a:bodyPr/>
                    <a:p>
                      <a:pPr algn="l">
                        <a:buNone/>
                      </a:pPr>
                      <a:r>
                        <a:rPr lang="zh-CN" altLang="en-US" sz="1400"/>
                        <a:t>功能权限</a:t>
                      </a:r>
                      <a:endParaRPr lang="zh-CN" altLang="en-US" sz="1400"/>
                    </a:p>
                  </a:txBody>
                  <a:tcPr/>
                </a:tc>
              </a:tr>
              <a:tr h="304800">
                <a:tc>
                  <a:txBody>
                    <a:bodyPr/>
                    <a:p>
                      <a:pPr algn="l">
                        <a:buNone/>
                      </a:pPr>
                      <a:r>
                        <a:rPr lang="zh-CN" altLang="en-US" sz="1400"/>
                        <a:t>长度（</a:t>
                      </a:r>
                      <a:r>
                        <a:rPr lang="en-US" altLang="zh-CN" sz="1400"/>
                        <a:t>B</a:t>
                      </a:r>
                      <a:r>
                        <a:rPr lang="zh-CN" altLang="en-US" sz="1400"/>
                        <a:t>）</a:t>
                      </a:r>
                      <a:endParaRPr lang="zh-CN" altLang="en-US"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zh-CN" altLang="en-US" sz="1400"/>
                        <a:t>4</a:t>
                      </a:r>
                      <a:endParaRPr lang="zh-CN" altLang="en-US" sz="1400"/>
                    </a:p>
                  </a:txBody>
                  <a:tcPr/>
                </a:tc>
                <a:tc>
                  <a:txBody>
                    <a:bodyPr/>
                    <a:p>
                      <a:pPr algn="ctr">
                        <a:buNone/>
                      </a:pPr>
                      <a:r>
                        <a:rPr lang="en-US" altLang="zh-CN" sz="1400"/>
                        <a:t>8</a:t>
                      </a:r>
                      <a:endParaRPr lang="en-US" altLang="zh-CN" sz="1400"/>
                    </a:p>
                  </a:txBody>
                  <a:tcPr/>
                </a:tc>
                <a:tc>
                  <a:txBody>
                    <a:bodyPr/>
                    <a:p>
                      <a:pPr algn="ctr">
                        <a:buNone/>
                      </a:pPr>
                      <a:r>
                        <a:rPr lang="zh-CN" altLang="en-US" sz="1400"/>
                        <a:t>8</a:t>
                      </a:r>
                      <a:endParaRPr lang="zh-CN" altLang="en-US" sz="1400"/>
                    </a:p>
                  </a:txBody>
                  <a:tcPr/>
                </a:tc>
                <a:tc>
                  <a:txBody>
                    <a:bodyPr/>
                    <a:p>
                      <a:pPr algn="ctr">
                        <a:buNone/>
                      </a:pPr>
                      <a:r>
                        <a:rPr lang="zh-CN" altLang="en-US" sz="1400"/>
                        <a:t>1</a:t>
                      </a:r>
                      <a:endParaRPr lang="zh-CN" altLang="en-US" sz="1400"/>
                    </a:p>
                  </a:txBody>
                  <a:tcPr/>
                </a:tc>
                <a:tc>
                  <a:txBody>
                    <a:bodyPr/>
                    <a:p>
                      <a:pPr algn="ctr">
                        <a:buNone/>
                      </a:pPr>
                      <a:r>
                        <a:rPr lang="en-US" sz="1400"/>
                        <a:t>16</a:t>
                      </a:r>
                      <a:endParaRPr lang="en-US" sz="1400"/>
                    </a:p>
                  </a:txBody>
                  <a:tcPr/>
                </a:tc>
                <a:tc>
                  <a:txBody>
                    <a:bodyPr/>
                    <a:p>
                      <a:pPr algn="ctr">
                        <a:buNone/>
                      </a:pPr>
                      <a:r>
                        <a:rPr lang="zh-CN" altLang="en-US" sz="1400"/>
                        <a:t>4</a:t>
                      </a:r>
                      <a:endParaRPr lang="zh-CN" altLang="en-US" sz="1400"/>
                    </a:p>
                  </a:txBody>
                  <a:tcPr/>
                </a:tc>
                <a:tc>
                  <a:txBody>
                    <a:bodyPr/>
                    <a:p>
                      <a:pPr algn="ctr">
                        <a:buNone/>
                      </a:pPr>
                      <a:r>
                        <a:rPr lang="zh-CN" altLang="en-US" sz="1400"/>
                        <a:t>4</a:t>
                      </a:r>
                      <a:endParaRPr lang="zh-CN" altLang="en-US" sz="1400"/>
                    </a:p>
                  </a:txBody>
                  <a:tcPr/>
                </a:tc>
                <a:tc>
                  <a:txBody>
                    <a:bodyPr/>
                    <a:p>
                      <a:pPr algn="ctr">
                        <a:buNone/>
                      </a:pPr>
                      <a:r>
                        <a:rPr lang="en-US" altLang="zh-CN" sz="1400"/>
                        <a:t>8</a:t>
                      </a:r>
                      <a:endParaRPr lang="en-US" altLang="zh-CN" sz="1400"/>
                    </a:p>
                  </a:txBody>
                  <a:tcPr/>
                </a:tc>
              </a:tr>
              <a:tr h="993140">
                <a:tc>
                  <a:txBody>
                    <a:bodyPr/>
                    <a:p>
                      <a:pPr>
                        <a:buNone/>
                      </a:pPr>
                      <a:r>
                        <a:rPr lang="zh-CN" altLang="en-US" sz="1400"/>
                        <a:t>说明</a:t>
                      </a:r>
                      <a:endParaRPr lang="zh-CN" altLang="en-US" sz="1400"/>
                    </a:p>
                  </a:txBody>
                  <a:tcPr/>
                </a:tc>
                <a:tc>
                  <a:txBody>
                    <a:bodyPr/>
                    <a:p>
                      <a:pPr algn="l">
                        <a:buNone/>
                      </a:pPr>
                      <a:endParaRPr lang="en-US" altLang="zh-CN" sz="1400"/>
                    </a:p>
                  </a:txBody>
                  <a:tcPr/>
                </a:tc>
                <a:tc>
                  <a:txBody>
                    <a:bodyPr/>
                    <a:p>
                      <a:pPr algn="l">
                        <a:buNone/>
                      </a:pPr>
                      <a:r>
                        <a:rPr lang="en-US" altLang="zh-CN" sz="1400"/>
                        <a:t>53</a:t>
                      </a:r>
                      <a:endParaRPr lang="en-US" altLang="zh-CN" sz="1400"/>
                    </a:p>
                  </a:txBody>
                  <a:tcPr/>
                </a:tc>
                <a:tc>
                  <a:txBody>
                    <a:bodyPr/>
                    <a:p>
                      <a:pPr algn="l">
                        <a:buNone/>
                      </a:pPr>
                      <a:endParaRPr lang="zh-CN" altLang="en-US" sz="1400"/>
                    </a:p>
                  </a:txBody>
                  <a:tcPr/>
                </a:tc>
                <a:tc>
                  <a:txBody>
                    <a:bodyPr/>
                    <a:p>
                      <a:pPr algn="l">
                        <a:buNone/>
                      </a:pPr>
                      <a:endParaRPr lang="zh-CN" altLang="en-US" sz="1400"/>
                    </a:p>
                  </a:txBody>
                  <a:tcPr/>
                </a:tc>
                <a:tc>
                  <a:txBody>
                    <a:bodyPr/>
                    <a:p>
                      <a:pPr algn="l">
                        <a:buNone/>
                      </a:pPr>
                      <a:r>
                        <a:rPr lang="zh-CN" altLang="en-US" sz="1400">
                          <a:sym typeface="+mn-ea"/>
                        </a:rPr>
                        <a:t>蓝牙钥匙唯一</a:t>
                      </a:r>
                      <a:r>
                        <a:rPr lang="en-US" altLang="zh-CN" sz="1400">
                          <a:sym typeface="+mn-ea"/>
                        </a:rPr>
                        <a:t>ID</a:t>
                      </a:r>
                      <a:endParaRPr lang="en-US" altLang="zh-CN" sz="1400">
                        <a:sym typeface="+mn-ea"/>
                      </a:endParaRPr>
                    </a:p>
                    <a:p>
                      <a:pPr algn="l">
                        <a:buNone/>
                      </a:pPr>
                      <a:endParaRPr lang="zh-CN" altLang="en-US" sz="1400"/>
                    </a:p>
                  </a:txBody>
                  <a:tcPr/>
                </a:tc>
                <a:tc>
                  <a:txBody>
                    <a:bodyPr/>
                    <a:p>
                      <a:pPr algn="l">
                        <a:buNone/>
                      </a:pPr>
                      <a:r>
                        <a:rPr lang="zh-CN" altLang="en-US" sz="1400">
                          <a:sym typeface="+mn-ea"/>
                        </a:rPr>
                        <a:t>0.无效 </a:t>
                      </a:r>
                      <a:endParaRPr lang="zh-CN" altLang="en-US" sz="1400">
                        <a:sym typeface="+mn-ea"/>
                      </a:endParaRPr>
                    </a:p>
                    <a:p>
                      <a:pPr algn="l">
                        <a:buNone/>
                      </a:pPr>
                      <a:r>
                        <a:rPr lang="zh-CN" altLang="en-US" sz="1400">
                          <a:sym typeface="+mn-ea"/>
                        </a:rPr>
                        <a:t>1.车主</a:t>
                      </a:r>
                      <a:endParaRPr lang="zh-CN" altLang="en-US" sz="1400">
                        <a:sym typeface="+mn-ea"/>
                      </a:endParaRPr>
                    </a:p>
                    <a:p>
                      <a:pPr algn="l">
                        <a:buNone/>
                      </a:pPr>
                      <a:r>
                        <a:rPr lang="zh-CN" altLang="en-US" sz="1400">
                          <a:sym typeface="+mn-ea"/>
                        </a:rPr>
                        <a:t>2.家人</a:t>
                      </a:r>
                      <a:endParaRPr lang="zh-CN" altLang="en-US" sz="1400">
                        <a:sym typeface="+mn-ea"/>
                      </a:endParaRPr>
                    </a:p>
                    <a:p>
                      <a:pPr algn="l">
                        <a:buNone/>
                      </a:pPr>
                      <a:r>
                        <a:rPr lang="zh-CN" altLang="en-US" sz="1400">
                          <a:sym typeface="+mn-ea"/>
                        </a:rPr>
                        <a:t>3.朋友</a:t>
                      </a:r>
                      <a:endParaRPr lang="zh-CN" altLang="en-US" sz="1400">
                        <a:sym typeface="+mn-ea"/>
                      </a:endParaRPr>
                    </a:p>
                    <a:p>
                      <a:pPr algn="l">
                        <a:buNone/>
                      </a:pPr>
                      <a:r>
                        <a:rPr lang="zh-CN" altLang="en-US" sz="1400">
                          <a:sym typeface="+mn-ea"/>
                        </a:rPr>
                        <a:t>4.其他</a:t>
                      </a:r>
                      <a:endParaRPr lang="zh-CN" altLang="en-US" sz="1400"/>
                    </a:p>
                  </a:txBody>
                  <a:tcPr/>
                </a:tc>
                <a:tc>
                  <a:txBody>
                    <a:bodyPr/>
                    <a:p>
                      <a:pPr algn="l">
                        <a:buNone/>
                      </a:pPr>
                      <a:r>
                        <a:rPr lang="zh-CN" altLang="en-US" sz="1400"/>
                        <a:t>可以用于钥匙比对认证信息</a:t>
                      </a:r>
                      <a:endParaRPr lang="zh-CN" altLang="en-US" sz="1400"/>
                    </a:p>
                    <a:p>
                      <a:pPr algn="l">
                        <a:buNone/>
                      </a:pPr>
                      <a:r>
                        <a:rPr lang="zh-CN" altLang="en-US" sz="1400"/>
                        <a:t>（可被更新）</a:t>
                      </a:r>
                      <a:endParaRPr lang="en-US" altLang="zh-CN" sz="1400"/>
                    </a:p>
                  </a:txBody>
                  <a:tcPr/>
                </a:tc>
                <a:tc>
                  <a:txBody>
                    <a:bodyPr/>
                    <a:p>
                      <a:pPr algn="l">
                        <a:buNone/>
                      </a:pPr>
                      <a:endParaRPr lang="zh-CN" altLang="en-US" sz="1400"/>
                    </a:p>
                  </a:txBody>
                  <a:tcPr/>
                </a:tc>
                <a:tc>
                  <a:txBody>
                    <a:bodyPr/>
                    <a:p>
                      <a:pPr algn="l">
                        <a:buNone/>
                      </a:pPr>
                      <a:r>
                        <a:rPr lang="zh-CN" altLang="en-US" sz="1400" b="0"/>
                        <a:t>0xFFFFFFFF：</a:t>
                      </a:r>
                      <a:r>
                        <a:rPr lang="zh-CN" altLang="en-US" sz="1400">
                          <a:sym typeface="+mn-ea"/>
                        </a:rPr>
                        <a:t>永久有效：</a:t>
                      </a:r>
                      <a:endParaRPr lang="zh-CN" altLang="en-US" sz="1400" b="0"/>
                    </a:p>
                  </a:txBody>
                  <a:tcPr/>
                </a:tc>
                <a:tc>
                  <a:txBody>
                    <a:bodyPr/>
                    <a:p>
                      <a:pPr algn="l">
                        <a:buNone/>
                      </a:pPr>
                      <a:endParaRPr lang="zh-CN" altLang="en-US" sz="1400"/>
                    </a:p>
                    <a:p>
                      <a:pPr algn="l">
                        <a:buNone/>
                      </a:pPr>
                      <a:r>
                        <a:rPr lang="zh-CN" altLang="en-US" sz="1400"/>
                        <a:t>权限组合</a:t>
                      </a:r>
                      <a:endParaRPr lang="zh-CN" altLang="en-US" sz="1400"/>
                    </a:p>
                  </a:txBody>
                  <a:tcPr/>
                </a:tc>
              </a:tr>
            </a:tbl>
          </a:graphicData>
        </a:graphic>
      </p:graphicFrame>
      <p:graphicFrame>
        <p:nvGraphicFramePr>
          <p:cNvPr id="2" name="表格 1"/>
          <p:cNvGraphicFramePr/>
          <p:nvPr/>
        </p:nvGraphicFramePr>
        <p:xfrm>
          <a:off x="812165" y="3916680"/>
          <a:ext cx="5742305" cy="2407920"/>
        </p:xfrm>
        <a:graphic>
          <a:graphicData uri="http://schemas.openxmlformats.org/drawingml/2006/table">
            <a:tbl>
              <a:tblPr firstRow="1" bandRow="1">
                <a:tableStyleId>{5C22544A-7EE6-4342-B048-85BDC9FD1C3A}</a:tableStyleId>
              </a:tblPr>
              <a:tblGrid>
                <a:gridCol w="1480185"/>
                <a:gridCol w="4262120"/>
              </a:tblGrid>
              <a:tr h="304800">
                <a:tc>
                  <a:txBody>
                    <a:bodyPr/>
                    <a:p>
                      <a:pPr>
                        <a:buNone/>
                      </a:pPr>
                      <a:r>
                        <a:rPr lang="zh-CN" altLang="en-US" sz="1400"/>
                        <a:t>字段</a:t>
                      </a:r>
                      <a:endParaRPr lang="zh-CN" altLang="en-US" sz="1400"/>
                    </a:p>
                  </a:txBody>
                  <a:tcPr/>
                </a:tc>
                <a:tc>
                  <a:txBody>
                    <a:bodyPr/>
                    <a:p>
                      <a:pPr>
                        <a:buNone/>
                      </a:pPr>
                      <a:r>
                        <a:rPr lang="zh-CN" altLang="en-US" sz="1400"/>
                        <a:t>注册结果</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r>
                        <a:rPr lang="zh-CN" altLang="en-US" sz="1400"/>
                        <a:t>（需预留扩展位）</a:t>
                      </a:r>
                      <a:endParaRPr lang="zh-CN" altLang="en-US" sz="1400"/>
                    </a:p>
                  </a:txBody>
                  <a:tcPr/>
                </a:tc>
              </a:tr>
              <a:tr h="2011680">
                <a:tc>
                  <a:txBody>
                    <a:bodyPr/>
                    <a:p>
                      <a:pPr>
                        <a:buNone/>
                      </a:pPr>
                      <a:endParaRPr lang="zh-CN" altLang="en-US" sz="1400"/>
                    </a:p>
                    <a:p>
                      <a:pPr>
                        <a:buNone/>
                      </a:pPr>
                      <a:endParaRPr lang="zh-CN" altLang="en-US" sz="1400"/>
                    </a:p>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zh-CN" altLang="en-US" sz="1400"/>
                        <a:t>2：数据校验错误（checksum 失败 丢包）</a:t>
                      </a:r>
                      <a:endParaRPr lang="zh-CN" altLang="en-US" sz="1400"/>
                    </a:p>
                    <a:p>
                      <a:pPr>
                        <a:buNone/>
                      </a:pPr>
                      <a:r>
                        <a:rPr lang="zh-CN" altLang="en-US" sz="1400"/>
                        <a:t>3：数据接收超时（连续帧接收 超时）</a:t>
                      </a:r>
                      <a:endParaRPr lang="zh-CN" altLang="en-US" sz="1400"/>
                    </a:p>
                    <a:p>
                      <a:pPr>
                        <a:buNone/>
                      </a:pPr>
                      <a:r>
                        <a:rPr lang="zh-CN" altLang="en-US" sz="1400">
                          <a:sym typeface="+mn-ea"/>
                        </a:rPr>
                        <a:t>4：验签失败</a:t>
                      </a:r>
                      <a:endParaRPr lang="zh-CN" altLang="en-US" sz="1400">
                        <a:sym typeface="+mn-ea"/>
                      </a:endParaRPr>
                    </a:p>
                    <a:p>
                      <a:pPr>
                        <a:buNone/>
                      </a:pPr>
                      <a:r>
                        <a:rPr lang="zh-CN" altLang="en-US" sz="1400"/>
                        <a:t>5：数据存储失败</a:t>
                      </a:r>
                      <a:endParaRPr lang="zh-CN" altLang="en-US" sz="1400"/>
                    </a:p>
                    <a:p>
                      <a:pPr>
                        <a:buNone/>
                      </a:pPr>
                      <a:r>
                        <a:rPr lang="en-US" altLang="zh-CN" sz="1400"/>
                        <a:t>6</a:t>
                      </a:r>
                      <a:r>
                        <a:rPr lang="zh-CN" altLang="en-US" sz="1400"/>
                        <a:t>：数量已满</a:t>
                      </a:r>
                      <a:r>
                        <a:rPr lang="zh-CN" altLang="en-US" sz="1400">
                          <a:solidFill>
                            <a:srgbClr val="FF0000"/>
                          </a:solidFill>
                        </a:rPr>
                        <a:t>（已注册</a:t>
                      </a:r>
                      <a:r>
                        <a:rPr lang="en-US" altLang="zh-CN" sz="1400">
                          <a:solidFill>
                            <a:srgbClr val="FF0000"/>
                          </a:solidFill>
                        </a:rPr>
                        <a:t>10</a:t>
                      </a:r>
                      <a:r>
                        <a:rPr lang="zh-CN" altLang="en-US" sz="1400">
                          <a:solidFill>
                            <a:srgbClr val="FF0000"/>
                          </a:solidFill>
                        </a:rPr>
                        <a:t>把钥匙）</a:t>
                      </a:r>
                      <a:endParaRPr lang="zh-CN" altLang="en-US" sz="1400">
                        <a:solidFill>
                          <a:srgbClr val="FF0000"/>
                        </a:solidFill>
                      </a:endParaRPr>
                    </a:p>
                    <a:p>
                      <a:pPr>
                        <a:buNone/>
                      </a:pPr>
                      <a:r>
                        <a:rPr lang="en-US" altLang="zh-CN" sz="1400"/>
                        <a:t>7</a:t>
                      </a:r>
                      <a:r>
                        <a:rPr lang="zh-CN" altLang="en-US" sz="1400"/>
                        <a:t>：钥匙已存在</a:t>
                      </a:r>
                      <a:endParaRPr lang="zh-CN" altLang="en-US" sz="1400"/>
                    </a:p>
                    <a:p>
                      <a:pPr>
                        <a:buNone/>
                      </a:pPr>
                      <a:r>
                        <a:rPr lang="en-US" altLang="zh-CN" sz="1400"/>
                        <a:t>8</a:t>
                      </a:r>
                      <a:r>
                        <a:rPr lang="zh-CN" altLang="en-US" sz="1400"/>
                        <a:t>：</a:t>
                      </a:r>
                      <a:r>
                        <a:rPr lang="en-US" altLang="zh-CN" sz="1400"/>
                        <a:t>TBOX</a:t>
                      </a:r>
                      <a:r>
                        <a:rPr lang="zh-CN" altLang="en-US" sz="1400"/>
                        <a:t>发送反馈结果失败</a:t>
                      </a:r>
                      <a:endParaRPr lang="zh-CN" altLang="en-US" sz="1400"/>
                    </a:p>
                    <a:p>
                      <a:pPr>
                        <a:buNone/>
                      </a:pPr>
                      <a:r>
                        <a:rPr lang="en-US" altLang="zh-CN" sz="1400"/>
                        <a:t>9</a:t>
                      </a:r>
                      <a:r>
                        <a:rPr lang="zh-CN" altLang="en-US" sz="1400"/>
                        <a:t>：时间戳异常？</a:t>
                      </a:r>
                      <a:endParaRPr lang="zh-CN" altLang="en-US" sz="140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查询</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7</a:t>
            </a:r>
            <a:endParaRPr lang="en-US" sz="2400" b="1" dirty="0">
              <a:solidFill>
                <a:schemeClr val="bg1"/>
              </a:solidFill>
              <a:latin typeface="Calibri" panose="020F0502020204030204" charset="0"/>
            </a:endParaRPr>
          </a:p>
        </p:txBody>
      </p:sp>
      <p:graphicFrame>
        <p:nvGraphicFramePr>
          <p:cNvPr id="14" name="表格 13"/>
          <p:cNvGraphicFramePr/>
          <p:nvPr/>
        </p:nvGraphicFramePr>
        <p:xfrm>
          <a:off x="202565" y="2740025"/>
          <a:ext cx="4361180" cy="1235075"/>
        </p:xfrm>
        <a:graphic>
          <a:graphicData uri="http://schemas.openxmlformats.org/drawingml/2006/table">
            <a:tbl>
              <a:tblPr firstRow="1" bandRow="1">
                <a:tableStyleId>{5C22544A-7EE6-4342-B048-85BDC9FD1C3A}</a:tableStyleId>
              </a:tblPr>
              <a:tblGrid>
                <a:gridCol w="870585"/>
                <a:gridCol w="898525"/>
                <a:gridCol w="1275080"/>
                <a:gridCol w="131699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查询所有钥匙</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a:txBody>
                    <a:bodyPr/>
                    <a:p>
                      <a:pPr>
                        <a:buNone/>
                      </a:pPr>
                      <a:r>
                        <a:rPr lang="zh-CN" altLang="en-US" sz="1400">
                          <a:solidFill>
                            <a:schemeClr val="bg1"/>
                          </a:solidFill>
                          <a:sym typeface="+mn-ea"/>
                        </a:rPr>
                        <a:t>消息区</a:t>
                      </a:r>
                      <a:endParaRPr lang="zh-CN" altLang="en-US" sz="1400">
                        <a:solidFill>
                          <a:schemeClr val="bg1"/>
                        </a:solidFill>
                        <a:sym typeface="+mn-ea"/>
                      </a:endParaRPr>
                    </a:p>
                  </a:txBody>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r>
              <a:tr h="320675">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       </a:t>
                      </a:r>
                      <a:r>
                        <a:rPr lang="en-US" sz="1400">
                          <a:ea typeface="宋体" panose="02010600030101010101" pitchFamily="2" charset="-122"/>
                          <a:sym typeface="+mn-ea"/>
                        </a:rPr>
                        <a:t>4</a:t>
                      </a:r>
                      <a:endParaRPr lang="en-US" sz="1400">
                        <a:ea typeface="宋体" panose="02010600030101010101" pitchFamily="2" charset="-122"/>
                      </a:endParaRPr>
                    </a:p>
                  </a:txBody>
                  <a:tcPr/>
                </a:tc>
                <a:tc>
                  <a:txBody>
                    <a:bodyPr/>
                    <a:p>
                      <a:pPr>
                        <a:buNone/>
                      </a:pPr>
                      <a:endParaRPr lang="zh-CN" altLang="en-US" sz="1400"/>
                    </a:p>
                  </a:txBody>
                  <a:tcPr/>
                </a:tc>
              </a:tr>
            </a:tbl>
          </a:graphicData>
        </a:graphic>
      </p:graphicFrame>
      <p:graphicFrame>
        <p:nvGraphicFramePr>
          <p:cNvPr id="15" name="表格 14"/>
          <p:cNvGraphicFramePr/>
          <p:nvPr/>
        </p:nvGraphicFramePr>
        <p:xfrm>
          <a:off x="202565" y="4166235"/>
          <a:ext cx="9813290" cy="2499360"/>
        </p:xfrm>
        <a:graphic>
          <a:graphicData uri="http://schemas.openxmlformats.org/drawingml/2006/table">
            <a:tbl>
              <a:tblPr firstRow="1" bandRow="1">
                <a:tableStyleId>{5C22544A-7EE6-4342-B048-85BDC9FD1C3A}</a:tableStyleId>
              </a:tblPr>
              <a:tblGrid>
                <a:gridCol w="716915"/>
                <a:gridCol w="3536950"/>
                <a:gridCol w="675640"/>
                <a:gridCol w="840105"/>
                <a:gridCol w="1010285"/>
                <a:gridCol w="835660"/>
                <a:gridCol w="1021080"/>
                <a:gridCol w="1176655"/>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查询所有钥匙结果</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4">
                  <a:txBody>
                    <a:bodyPr/>
                    <a:p>
                      <a:pPr>
                        <a:buNone/>
                      </a:pPr>
                      <a:r>
                        <a:rPr lang="zh-CN" altLang="en-US" sz="1400">
                          <a:solidFill>
                            <a:schemeClr val="bg1"/>
                          </a:solidFill>
                          <a:sym typeface="+mn-ea"/>
                        </a:rPr>
                        <a:t>消息区</a:t>
                      </a:r>
                      <a:endParaRPr lang="zh-CN" altLang="en-US" sz="1400">
                        <a:solidFill>
                          <a:schemeClr val="bg1"/>
                        </a:solidFill>
                        <a:sym typeface="+mn-ea"/>
                      </a:endParaRPr>
                    </a:p>
                  </a:txBody>
                  <a:tcPr/>
                </a:tc>
                <a:tc hMerge="1">
                  <a:tcPr/>
                </a:tc>
                <a:tc hMerge="1">
                  <a:tcPr/>
                </a:tc>
                <a:tc hMerge="1">
                  <a:tcPr/>
                </a:tc>
                <a:tc>
                  <a:txBody>
                    <a:bodyPr/>
                    <a:p>
                      <a:pPr>
                        <a:buNone/>
                      </a:pPr>
                      <a:endParaRPr lang="zh-CN" altLang="en-US" sz="1400">
                        <a:solidFill>
                          <a:schemeClr val="bg1"/>
                        </a:solidFill>
                        <a:sym typeface="+mn-ea"/>
                      </a:endParaRPr>
                    </a:p>
                  </a:txBody>
                  <a:tcPr/>
                </a:tc>
              </a:tr>
              <a:tr h="28702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钥匙数量</a:t>
                      </a:r>
                      <a:endParaRPr lang="zh-CN" altLang="en-US" sz="1400"/>
                    </a:p>
                  </a:txBody>
                  <a:tcPr/>
                </a:tc>
                <a:tc>
                  <a:txBody>
                    <a:bodyPr/>
                    <a:p>
                      <a:pPr>
                        <a:buNone/>
                      </a:pPr>
                      <a:r>
                        <a:rPr lang="zh-CN" altLang="en-US" sz="1400"/>
                        <a:t>钥匙</a:t>
                      </a:r>
                      <a:r>
                        <a:rPr lang="en-US" altLang="zh-CN" sz="1400"/>
                        <a:t>ID</a:t>
                      </a:r>
                      <a:endParaRPr lang="en-US" altLang="zh-CN" sz="1400"/>
                    </a:p>
                  </a:txBody>
                  <a:tcPr/>
                </a:tc>
                <a:tc>
                  <a:txBody>
                    <a:bodyPr/>
                    <a:p>
                      <a:pPr>
                        <a:buNone/>
                      </a:pPr>
                      <a:r>
                        <a:rPr lang="zh-CN" altLang="en-US" sz="1400"/>
                        <a:t>用户类型</a:t>
                      </a:r>
                      <a:endParaRPr lang="zh-CN" altLang="en-US" sz="1400"/>
                    </a:p>
                  </a:txBody>
                  <a:tcPr/>
                </a:tc>
                <a:tc>
                  <a:txBody>
                    <a:bodyPr/>
                    <a:p>
                      <a:pPr>
                        <a:buNone/>
                      </a:pPr>
                      <a:r>
                        <a:rPr lang="zh-CN" altLang="en-US" sz="1400"/>
                        <a:t>钥匙列表</a:t>
                      </a:r>
                      <a:endParaRPr lang="zh-CN" altLang="en-US"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9*</a:t>
                      </a:r>
                      <a:r>
                        <a:rPr lang="zh-CN" altLang="en-US" sz="1400">
                          <a:ea typeface="宋体" panose="02010600030101010101" pitchFamily="2" charset="-122"/>
                        </a:rPr>
                        <a:t>（</a:t>
                      </a:r>
                      <a:r>
                        <a:rPr lang="en-US" altLang="zh-CN" sz="1400">
                          <a:ea typeface="宋体" panose="02010600030101010101" pitchFamily="2" charset="-122"/>
                        </a:rPr>
                        <a:t>N-1</a:t>
                      </a:r>
                      <a:r>
                        <a:rPr lang="zh-CN" altLang="en-US" sz="1400">
                          <a:ea typeface="宋体" panose="02010600030101010101" pitchFamily="2" charset="-122"/>
                        </a:rPr>
                        <a:t>）</a:t>
                      </a:r>
                      <a:endParaRPr lang="zh-CN" altLang="en-US" sz="1400">
                        <a:ea typeface="宋体" panose="02010600030101010101" pitchFamily="2" charset="-122"/>
                      </a:endParaRPr>
                    </a:p>
                  </a:txBody>
                  <a:tcPr/>
                </a:tc>
              </a:tr>
              <a:tr h="1584960">
                <a:tc>
                  <a:txBody>
                    <a:bodyPr/>
                    <a:p>
                      <a:pPr>
                        <a:buNone/>
                      </a:pPr>
                      <a:r>
                        <a:rPr lang="zh-CN" altLang="en-US" sz="1400"/>
                        <a:t>描述</a:t>
                      </a:r>
                      <a:endParaRPr lang="zh-CN" altLang="en-US" sz="1400"/>
                    </a:p>
                  </a:txBody>
                  <a:tcPr/>
                </a:tc>
                <a:tc>
                  <a:txBody>
                    <a:bodyPr/>
                    <a:p>
                      <a:pPr algn="l">
                        <a:buNone/>
                      </a:pPr>
                      <a:r>
                        <a:rPr lang="zh-CN" altLang="en-US" sz="1400"/>
                        <a:t>0：无效</a:t>
                      </a:r>
                      <a:endParaRPr lang="zh-CN" altLang="en-US" sz="1400"/>
                    </a:p>
                    <a:p>
                      <a:pPr algn="l">
                        <a:buNone/>
                      </a:pPr>
                      <a:r>
                        <a:rPr lang="zh-CN" altLang="en-US" sz="1400"/>
                        <a:t>1：成功（为</a:t>
                      </a:r>
                      <a:r>
                        <a:rPr lang="en-US" altLang="zh-CN" sz="1400"/>
                        <a:t>1</a:t>
                      </a:r>
                      <a:r>
                        <a:rPr lang="zh-CN" altLang="en-US" sz="1400"/>
                        <a:t>时才有后面的内容）</a:t>
                      </a:r>
                      <a:endParaRPr lang="zh-CN" altLang="en-US" sz="1400"/>
                    </a:p>
                    <a:p>
                      <a:pPr>
                        <a:buNone/>
                      </a:pPr>
                      <a:r>
                        <a:rPr lang="en-US" altLang="zh-CN" sz="1400">
                          <a:sym typeface="+mn-ea"/>
                        </a:rPr>
                        <a:t>2</a:t>
                      </a:r>
                      <a:r>
                        <a:rPr lang="zh-CN" altLang="en-US" sz="1400">
                          <a:sym typeface="+mn-ea"/>
                        </a:rPr>
                        <a:t>：数据校验错误（checksum 失败 丢包）</a:t>
                      </a:r>
                      <a:endParaRPr lang="zh-CN" altLang="en-US" sz="1400"/>
                    </a:p>
                    <a:p>
                      <a:pPr>
                        <a:buNone/>
                      </a:pPr>
                      <a:r>
                        <a:rPr lang="en-US" altLang="zh-CN" sz="1400">
                          <a:sym typeface="+mn-ea"/>
                        </a:rPr>
                        <a:t>3</a:t>
                      </a:r>
                      <a:r>
                        <a:rPr lang="zh-CN" altLang="en-US" sz="1400">
                          <a:sym typeface="+mn-ea"/>
                        </a:rPr>
                        <a:t>：数据接收超时（连续帧接收 超时）</a:t>
                      </a:r>
                      <a:endParaRPr lang="zh-CN" altLang="en-US" sz="1400"/>
                    </a:p>
                    <a:p>
                      <a:pPr>
                        <a:buNone/>
                      </a:pPr>
                      <a:r>
                        <a:rPr lang="en-US" altLang="zh-CN" sz="1400">
                          <a:sym typeface="+mn-ea"/>
                        </a:rPr>
                        <a:t>4</a:t>
                      </a:r>
                      <a:r>
                        <a:rPr lang="zh-CN" altLang="en-US" sz="1400">
                          <a:sym typeface="+mn-ea"/>
                        </a:rPr>
                        <a:t>：验签失败</a:t>
                      </a:r>
                      <a:endParaRPr lang="zh-CN" altLang="en-US" sz="1400">
                        <a:sym typeface="+mn-ea"/>
                      </a:endParaRPr>
                    </a:p>
                    <a:p>
                      <a:pPr>
                        <a:buNone/>
                      </a:pPr>
                      <a:r>
                        <a:rPr lang="en-US" altLang="zh-CN" sz="1400"/>
                        <a:t>5</a:t>
                      </a:r>
                      <a:r>
                        <a:rPr lang="zh-CN" altLang="en-US" sz="1400"/>
                        <a:t>：无有效钥匙</a:t>
                      </a:r>
                      <a:endParaRPr lang="zh-CN" altLang="en-US" sz="1400"/>
                    </a:p>
                    <a:p>
                      <a:pPr>
                        <a:buNone/>
                      </a:pPr>
                      <a:r>
                        <a:rPr lang="en-US" altLang="zh-CN" sz="1400"/>
                        <a:t>6</a:t>
                      </a:r>
                      <a:r>
                        <a:rPr lang="zh-CN" altLang="en-US" sz="1400"/>
                        <a:t>：发送失败</a:t>
                      </a:r>
                      <a:endParaRPr lang="zh-CN" altLang="en-US" sz="1400"/>
                    </a:p>
                  </a:txBody>
                  <a:tcPr/>
                </a:tc>
                <a:tc>
                  <a:txBody>
                    <a:bodyPr/>
                    <a:p>
                      <a:pPr>
                        <a:buNone/>
                      </a:pPr>
                      <a:r>
                        <a:rPr lang="en-US" altLang="zh-CN" sz="1400">
                          <a:ea typeface="宋体" panose="02010600030101010101" pitchFamily="2" charset="-122"/>
                        </a:rPr>
                        <a:t>4+9*N</a:t>
                      </a:r>
                      <a:endParaRPr lang="en-US" altLang="zh-CN" sz="1400">
                        <a:ea typeface="宋体" panose="02010600030101010101" pitchFamily="2" charset="-122"/>
                      </a:endParaRPr>
                    </a:p>
                  </a:txBody>
                  <a:tcPr/>
                </a:tc>
                <a:tc>
                  <a:txBody>
                    <a:bodyPr/>
                    <a:p>
                      <a:pPr>
                        <a:buNone/>
                      </a:pPr>
                      <a:endParaRPr lang="zh-CN" altLang="en-US" sz="1400"/>
                    </a:p>
                  </a:txBody>
                  <a:tcPr/>
                </a:tc>
                <a:tc>
                  <a:txBody>
                    <a:bodyPr/>
                    <a:p>
                      <a:pPr>
                        <a:buNone/>
                      </a:pPr>
                      <a:r>
                        <a:rPr lang="en-US" altLang="zh-CN" sz="1400"/>
                        <a:t>N</a:t>
                      </a:r>
                      <a:endParaRPr lang="en-US" altLang="zh-CN"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
        <p:nvSpPr>
          <p:cNvPr id="8" name="文本框 7"/>
          <p:cNvSpPr txBox="1"/>
          <p:nvPr/>
        </p:nvSpPr>
        <p:spPr>
          <a:xfrm>
            <a:off x="10144125" y="4166235"/>
            <a:ext cx="1069340" cy="798830"/>
          </a:xfrm>
          <a:prstGeom prst="rect">
            <a:avLst/>
          </a:prstGeom>
          <a:noFill/>
        </p:spPr>
        <p:txBody>
          <a:bodyPr wrap="square" rtlCol="0">
            <a:spAutoFit/>
          </a:bodyPr>
          <a:p>
            <a:r>
              <a:rPr lang="en-US" altLang="zh-CN" sz="1400"/>
              <a:t> </a:t>
            </a:r>
            <a:r>
              <a:rPr lang="zh-CN" altLang="en-US" sz="1400"/>
              <a:t>最大 </a:t>
            </a:r>
            <a:r>
              <a:rPr lang="en-US" altLang="zh-CN" sz="1400"/>
              <a:t>N=10</a:t>
            </a:r>
            <a:endParaRPr lang="en-US" altLang="zh-CN" sz="1400"/>
          </a:p>
          <a:p>
            <a:r>
              <a:rPr lang="zh-CN" altLang="en-US" sz="1400"/>
              <a:t>（无效钥匙不用传）</a:t>
            </a:r>
            <a:r>
              <a:rPr lang="en-US" altLang="zh-CN" sz="1400"/>
              <a:t> </a:t>
            </a:r>
            <a:r>
              <a:rPr lang="en-US" altLang="zh-CN"/>
              <a:t>  </a:t>
            </a:r>
            <a:endParaRPr lang="en-US" altLang="zh-CN"/>
          </a:p>
        </p:txBody>
      </p:sp>
      <p:graphicFrame>
        <p:nvGraphicFramePr>
          <p:cNvPr id="2" name="表格 1"/>
          <p:cNvGraphicFramePr/>
          <p:nvPr/>
        </p:nvGraphicFramePr>
        <p:xfrm>
          <a:off x="202565" y="1006475"/>
          <a:ext cx="5352415" cy="1235075"/>
        </p:xfrm>
        <a:graphic>
          <a:graphicData uri="http://schemas.openxmlformats.org/drawingml/2006/table">
            <a:tbl>
              <a:tblPr firstRow="1" bandRow="1">
                <a:tableStyleId>{5C22544A-7EE6-4342-B048-85BDC9FD1C3A}</a:tableStyleId>
              </a:tblPr>
              <a:tblGrid>
                <a:gridCol w="725401"/>
                <a:gridCol w="748682"/>
                <a:gridCol w="1062441"/>
                <a:gridCol w="993775"/>
                <a:gridCol w="791422"/>
              </a:tblGrid>
              <a:tr h="1397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查询特定钥匙</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2">
                  <a:txBody>
                    <a:bodyPr/>
                    <a:p>
                      <a:pPr algn="ctr">
                        <a:buNone/>
                      </a:pPr>
                      <a:r>
                        <a:rPr lang="zh-CN" altLang="en-US" sz="1400">
                          <a:solidFill>
                            <a:schemeClr val="bg1"/>
                          </a:solidFill>
                          <a:sym typeface="+mn-ea"/>
                        </a:rPr>
                        <a:t>消息区</a:t>
                      </a:r>
                      <a:endParaRPr lang="zh-CN" altLang="en-US" sz="1400">
                        <a:solidFill>
                          <a:schemeClr val="bg1"/>
                        </a:solidFill>
                        <a:sym typeface="+mn-ea"/>
                      </a:endParaRPr>
                    </a:p>
                  </a:txBody>
                  <a:tcPr/>
                </a:tc>
                <a:tc hMerge="1">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r>
              <a:tr h="320675">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endParaRPr>
                    </a:p>
                  </a:txBody>
                  <a:tcPr/>
                </a:tc>
                <a:tc>
                  <a:txBody>
                    <a:bodyPr/>
                    <a:p>
                      <a:pPr>
                        <a:buNone/>
                      </a:pPr>
                      <a:r>
                        <a:rPr lang="en-US" altLang="zh-CN" sz="1400">
                          <a:ea typeface="宋体" panose="02010600030101010101" pitchFamily="2" charset="-122"/>
                          <a:sym typeface="+mn-ea"/>
                        </a:rPr>
                        <a:t>     12</a:t>
                      </a:r>
                      <a:endParaRPr 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9" name="表格 8"/>
          <p:cNvGraphicFramePr/>
          <p:nvPr/>
        </p:nvGraphicFramePr>
        <p:xfrm>
          <a:off x="5068570" y="1006475"/>
          <a:ext cx="6361430" cy="2621280"/>
        </p:xfrm>
        <a:graphic>
          <a:graphicData uri="http://schemas.openxmlformats.org/drawingml/2006/table">
            <a:tbl>
              <a:tblPr firstRow="1" bandRow="1">
                <a:tableStyleId>{5C22544A-7EE6-4342-B048-85BDC9FD1C3A}</a:tableStyleId>
              </a:tblPr>
              <a:tblGrid>
                <a:gridCol w="706755"/>
                <a:gridCol w="3429635"/>
                <a:gridCol w="770890"/>
                <a:gridCol w="720090"/>
                <a:gridCol w="734060"/>
              </a:tblGrid>
              <a:tr h="304800">
                <a:tc>
                  <a:txBody>
                    <a:bodyPr/>
                    <a:p>
                      <a:pPr>
                        <a:buNone/>
                      </a:pPr>
                      <a:r>
                        <a:rPr lang="zh-CN" altLang="en-US" sz="1400"/>
                        <a:t>字段</a:t>
                      </a:r>
                      <a:endParaRPr lang="zh-CN" altLang="en-US" sz="1400"/>
                    </a:p>
                  </a:txBody>
                  <a:tcPr/>
                </a:tc>
                <a:tc>
                  <a:txBody>
                    <a:bodyPr/>
                    <a:p>
                      <a:pPr>
                        <a:buNone/>
                      </a:pPr>
                      <a:r>
                        <a:rPr lang="zh-CN" altLang="en-US" sz="1400"/>
                        <a:t>查询特定钥匙结果</a:t>
                      </a:r>
                      <a:endParaRPr lang="zh-CN" altLang="en-US" sz="1400"/>
                    </a:p>
                  </a:txBody>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a:buNone/>
                      </a:pPr>
                      <a:r>
                        <a:rPr lang="en-US" altLang="zh-CN" sz="1400"/>
                        <a:t>type</a:t>
                      </a:r>
                      <a:endParaRPr lang="en-US" altLang="zh-CN"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t>1</a:t>
                      </a:r>
                      <a:endParaRPr lang="en-US" altLang="zh-CN" sz="1400"/>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r>
              <a:tr h="179197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1：钥匙有效</a:t>
                      </a:r>
                      <a:endParaRPr lang="zh-CN" altLang="en-US" sz="1400"/>
                    </a:p>
                    <a:p>
                      <a:pPr>
                        <a:buNone/>
                      </a:pPr>
                      <a:r>
                        <a:rPr lang="en-US" altLang="zh-CN" sz="1400">
                          <a:sym typeface="+mn-ea"/>
                        </a:rPr>
                        <a:t>2</a:t>
                      </a:r>
                      <a:r>
                        <a:rPr lang="zh-CN" altLang="en-US" sz="1400">
                          <a:sym typeface="+mn-ea"/>
                        </a:rPr>
                        <a:t>：数据校验错误（checksum 失败 丢包）</a:t>
                      </a:r>
                      <a:endParaRPr lang="zh-CN" altLang="en-US" sz="1400"/>
                    </a:p>
                    <a:p>
                      <a:pPr>
                        <a:buNone/>
                      </a:pPr>
                      <a:r>
                        <a:rPr lang="en-US" altLang="zh-CN" sz="1400">
                          <a:sym typeface="+mn-ea"/>
                        </a:rPr>
                        <a:t>3</a:t>
                      </a:r>
                      <a:r>
                        <a:rPr lang="zh-CN" altLang="en-US" sz="1400">
                          <a:sym typeface="+mn-ea"/>
                        </a:rPr>
                        <a:t>：数据接收超时（连续帧接收 超时）</a:t>
                      </a:r>
                      <a:endParaRPr lang="zh-CN" altLang="en-US" sz="1400"/>
                    </a:p>
                    <a:p>
                      <a:pPr>
                        <a:buNone/>
                      </a:pPr>
                      <a:r>
                        <a:rPr lang="en-US" altLang="zh-CN" sz="1400">
                          <a:sym typeface="+mn-ea"/>
                        </a:rPr>
                        <a:t>4</a:t>
                      </a:r>
                      <a:r>
                        <a:rPr lang="zh-CN" altLang="en-US" sz="1400">
                          <a:sym typeface="+mn-ea"/>
                        </a:rPr>
                        <a:t>：验签失败</a:t>
                      </a:r>
                      <a:endParaRPr lang="zh-CN" altLang="en-US" sz="1400"/>
                    </a:p>
                    <a:p>
                      <a:pPr>
                        <a:buNone/>
                      </a:pPr>
                      <a:r>
                        <a:rPr lang="en-US" altLang="zh-CN" sz="1400"/>
                        <a:t>5</a:t>
                      </a:r>
                      <a:r>
                        <a:rPr lang="zh-CN" altLang="en-US" sz="1400"/>
                        <a:t>：钥匙已过期待上报</a:t>
                      </a:r>
                      <a:endParaRPr lang="zh-CN" altLang="en-US" sz="1400"/>
                    </a:p>
                    <a:p>
                      <a:pPr>
                        <a:buNone/>
                      </a:pPr>
                      <a:r>
                        <a:rPr lang="en-US" altLang="zh-CN" sz="1400"/>
                        <a:t>6</a:t>
                      </a:r>
                      <a:r>
                        <a:rPr lang="zh-CN" altLang="en-US" sz="1400"/>
                        <a:t>：钥匙离线删除待上报</a:t>
                      </a:r>
                      <a:endParaRPr lang="zh-CN" altLang="en-US" sz="1400"/>
                    </a:p>
                    <a:p>
                      <a:pPr>
                        <a:buNone/>
                      </a:pPr>
                      <a:r>
                        <a:rPr lang="en-US" altLang="zh-CN" sz="1400"/>
                        <a:t>7</a:t>
                      </a:r>
                      <a:r>
                        <a:rPr lang="zh-CN" altLang="en-US" sz="1400"/>
                        <a:t>：钥匙</a:t>
                      </a:r>
                      <a:r>
                        <a:rPr lang="zh-CN" altLang="en-US" sz="1400">
                          <a:sym typeface="+mn-ea"/>
                        </a:rPr>
                        <a:t>未找到</a:t>
                      </a:r>
                      <a:endParaRPr lang="zh-CN" altLang="en-US" sz="1400">
                        <a:sym typeface="+mn-ea"/>
                      </a:endParaRPr>
                    </a:p>
                    <a:p>
                      <a:pPr>
                        <a:buNone/>
                      </a:pPr>
                      <a:r>
                        <a:rPr lang="en-US" altLang="zh-CN" sz="1400"/>
                        <a:t>8</a:t>
                      </a:r>
                      <a:r>
                        <a:rPr lang="zh-CN" altLang="en-US" sz="1400"/>
                        <a:t>：发送失败</a:t>
                      </a: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删除</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8</a:t>
            </a:r>
            <a:endParaRPr lang="en-US" sz="2400" b="1" dirty="0">
              <a:solidFill>
                <a:schemeClr val="bg1"/>
              </a:solidFill>
              <a:latin typeface="Calibri" panose="020F0502020204030204" charset="0"/>
            </a:endParaRPr>
          </a:p>
        </p:txBody>
      </p:sp>
      <p:graphicFrame>
        <p:nvGraphicFramePr>
          <p:cNvPr id="11" name="表格 10"/>
          <p:cNvGraphicFramePr/>
          <p:nvPr/>
        </p:nvGraphicFramePr>
        <p:xfrm>
          <a:off x="1508125" y="1091565"/>
          <a:ext cx="6376035" cy="1219200"/>
        </p:xfrm>
        <a:graphic>
          <a:graphicData uri="http://schemas.openxmlformats.org/drawingml/2006/table">
            <a:tbl>
              <a:tblPr firstRow="1" bandRow="1">
                <a:tableStyleId>{5C22544A-7EE6-4342-B048-85BDC9FD1C3A}</a:tableStyleId>
              </a:tblPr>
              <a:tblGrid>
                <a:gridCol w="691515"/>
                <a:gridCol w="949960"/>
                <a:gridCol w="1569720"/>
                <a:gridCol w="1222375"/>
                <a:gridCol w="897255"/>
              </a:tblGrid>
              <a:tr h="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删除特定钥匙</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2">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endParaRPr>
                    </a:p>
                  </a:txBody>
                  <a:tcPr/>
                </a:tc>
                <a:tc>
                  <a:txBody>
                    <a:bodyPr/>
                    <a:p>
                      <a:pPr algn="ctr">
                        <a:buNone/>
                      </a:pPr>
                      <a:r>
                        <a:rPr lang="en-US" sz="1400">
                          <a:ea typeface="宋体" panose="02010600030101010101" pitchFamily="2" charset="-122"/>
                          <a:sym typeface="+mn-ea"/>
                        </a:rPr>
                        <a:t>12</a:t>
                      </a:r>
                      <a:endParaRPr 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5" name="表格 14"/>
          <p:cNvGraphicFramePr/>
          <p:nvPr/>
        </p:nvGraphicFramePr>
        <p:xfrm>
          <a:off x="1508125" y="2592070"/>
          <a:ext cx="7298690" cy="1235075"/>
        </p:xfrm>
        <a:graphic>
          <a:graphicData uri="http://schemas.openxmlformats.org/drawingml/2006/table">
            <a:tbl>
              <a:tblPr firstRow="1" bandRow="1">
                <a:tableStyleId>{5C22544A-7EE6-4342-B048-85BDC9FD1C3A}</a:tableStyleId>
              </a:tblPr>
              <a:tblGrid>
                <a:gridCol w="1051560"/>
                <a:gridCol w="1539875"/>
                <a:gridCol w="1919605"/>
                <a:gridCol w="129413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ea typeface="宋体" panose="02010600030101010101" pitchFamily="2" charset="-122"/>
                          <a:sym typeface="+mn-ea"/>
                        </a:rPr>
                        <a:t>删除所有钥匙</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r>
              <a:tr h="320675">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endParaRPr>
                    </a:p>
                  </a:txBody>
                  <a:tcPr/>
                </a:tc>
                <a:tc>
                  <a:txBody>
                    <a:bodyPr/>
                    <a:p>
                      <a:pPr algn="ctr">
                        <a:buNone/>
                      </a:pPr>
                      <a:r>
                        <a:rPr lang="en-US" sz="1400">
                          <a:ea typeface="宋体" panose="02010600030101010101" pitchFamily="2" charset="-122"/>
                          <a:sym typeface="+mn-ea"/>
                        </a:rPr>
                        <a:t>4</a:t>
                      </a:r>
                      <a:endParaRPr lang="en-US" sz="1400">
                        <a:sym typeface="+mn-ea"/>
                      </a:endParaRPr>
                    </a:p>
                  </a:txBody>
                  <a:tcPr/>
                </a:tc>
                <a:tc>
                  <a:txBody>
                    <a:bodyPr/>
                    <a:p>
                      <a:pPr>
                        <a:buNone/>
                      </a:pPr>
                      <a:endParaRPr lang="zh-CN" altLang="en-US" sz="1400"/>
                    </a:p>
                  </a:txBody>
                  <a:tcPr/>
                </a:tc>
              </a:tr>
            </a:tbl>
          </a:graphicData>
        </a:graphic>
      </p:graphicFrame>
      <p:graphicFrame>
        <p:nvGraphicFramePr>
          <p:cNvPr id="7" name="表格 6"/>
          <p:cNvGraphicFramePr/>
          <p:nvPr/>
        </p:nvGraphicFramePr>
        <p:xfrm>
          <a:off x="1508125" y="4296410"/>
          <a:ext cx="5742305" cy="1981200"/>
        </p:xfrm>
        <a:graphic>
          <a:graphicData uri="http://schemas.openxmlformats.org/drawingml/2006/table">
            <a:tbl>
              <a:tblPr firstRow="1" bandRow="1">
                <a:tableStyleId>{5C22544A-7EE6-4342-B048-85BDC9FD1C3A}</a:tableStyleId>
              </a:tblPr>
              <a:tblGrid>
                <a:gridCol w="1480185"/>
                <a:gridCol w="4262120"/>
              </a:tblGrid>
              <a:tr h="304800">
                <a:tc>
                  <a:txBody>
                    <a:bodyPr/>
                    <a:p>
                      <a:pPr>
                        <a:buNone/>
                      </a:pPr>
                      <a:r>
                        <a:rPr lang="zh-CN" altLang="en-US" sz="1400"/>
                        <a:t>字段</a:t>
                      </a:r>
                      <a:endParaRPr lang="zh-CN" altLang="en-US" sz="1400"/>
                    </a:p>
                  </a:txBody>
                  <a:tcPr/>
                </a:tc>
                <a:tc>
                  <a:txBody>
                    <a:bodyPr/>
                    <a:p>
                      <a:pPr>
                        <a:buNone/>
                      </a:pPr>
                      <a:r>
                        <a:rPr lang="zh-CN" altLang="en-US" sz="1400"/>
                        <a:t>删除结果</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zh-CN" altLang="en-US" sz="1400"/>
                        <a:t>2：数据校验错误（checksum 失败 丢包）</a:t>
                      </a:r>
                      <a:endParaRPr lang="zh-CN" altLang="en-US" sz="1400"/>
                    </a:p>
                    <a:p>
                      <a:pPr>
                        <a:buNone/>
                      </a:pPr>
                      <a:r>
                        <a:rPr lang="zh-CN" altLang="en-US" sz="1400"/>
                        <a:t>3：数据接收超时（连续帧接收 超时）</a:t>
                      </a:r>
                      <a:endParaRPr lang="zh-CN" altLang="en-US" sz="1400"/>
                    </a:p>
                    <a:p>
                      <a:pPr>
                        <a:buNone/>
                      </a:pPr>
                      <a:r>
                        <a:rPr lang="zh-CN" altLang="en-US" sz="1400">
                          <a:sym typeface="+mn-ea"/>
                        </a:rPr>
                        <a:t>4：验签失败</a:t>
                      </a:r>
                      <a:endParaRPr lang="zh-CN" altLang="en-US" sz="1400">
                        <a:sym typeface="+mn-ea"/>
                      </a:endParaRPr>
                    </a:p>
                    <a:p>
                      <a:pPr>
                        <a:buNone/>
                      </a:pPr>
                      <a:r>
                        <a:rPr lang="zh-CN" altLang="en-US" sz="1400"/>
                        <a:t>5：擦除失败</a:t>
                      </a:r>
                      <a:endParaRPr lang="zh-CN" altLang="en-US" sz="1400"/>
                    </a:p>
                    <a:p>
                      <a:pPr>
                        <a:buNone/>
                      </a:pPr>
                      <a:r>
                        <a:rPr lang="en-US" altLang="zh-CN" sz="1400"/>
                        <a:t>6</a:t>
                      </a:r>
                      <a:r>
                        <a:rPr lang="zh-CN" altLang="en-US" sz="1400"/>
                        <a:t>：发送失败</a:t>
                      </a:r>
                      <a:endParaRPr lang="zh-CN" altLang="en-US" sz="140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修改</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9</a:t>
            </a:r>
            <a:endParaRPr lang="en-US" sz="2400" b="1" dirty="0">
              <a:solidFill>
                <a:schemeClr val="bg1"/>
              </a:solidFill>
              <a:latin typeface="Calibri" panose="020F0502020204030204" charset="0"/>
            </a:endParaRPr>
          </a:p>
        </p:txBody>
      </p:sp>
      <p:graphicFrame>
        <p:nvGraphicFramePr>
          <p:cNvPr id="8" name="表格 7"/>
          <p:cNvGraphicFramePr/>
          <p:nvPr/>
        </p:nvGraphicFramePr>
        <p:xfrm>
          <a:off x="777240" y="843915"/>
          <a:ext cx="9162415" cy="1219200"/>
        </p:xfrm>
        <a:graphic>
          <a:graphicData uri="http://schemas.openxmlformats.org/drawingml/2006/table">
            <a:tbl>
              <a:tblPr firstRow="1" bandRow="1">
                <a:tableStyleId>{5C22544A-7EE6-4342-B048-85BDC9FD1C3A}</a:tableStyleId>
              </a:tblPr>
              <a:tblGrid>
                <a:gridCol w="719455"/>
                <a:gridCol w="1463675"/>
                <a:gridCol w="1160780"/>
                <a:gridCol w="1116330"/>
                <a:gridCol w="1113155"/>
                <a:gridCol w="1250315"/>
                <a:gridCol w="1249680"/>
              </a:tblGrid>
              <a:tr h="304800">
                <a:tc rowSpan="2">
                  <a:txBody>
                    <a:bodyPr/>
                    <a:p>
                      <a:pPr algn="ctr">
                        <a:buNone/>
                      </a:pPr>
                      <a:r>
                        <a:rPr lang="zh-CN" altLang="en-US" sz="1400"/>
                        <a:t>字段</a:t>
                      </a:r>
                      <a:endParaRPr lang="zh-CN" altLang="en-US" sz="1400"/>
                    </a:p>
                  </a:txBody>
                  <a:tcPr/>
                </a:tc>
                <a:tc rowSpan="2">
                  <a:txBody>
                    <a:bodyPr/>
                    <a:p>
                      <a:pPr>
                        <a:buNone/>
                      </a:pPr>
                      <a:r>
                        <a:rPr lang="en-US" altLang="zh-CN" sz="1400">
                          <a:ea typeface="宋体" panose="02010600030101010101" pitchFamily="2" charset="-122"/>
                          <a:sym typeface="+mn-ea"/>
                        </a:rPr>
                        <a:t>    </a:t>
                      </a:r>
                      <a:r>
                        <a:rPr lang="zh-CN" altLang="en-US" sz="1400">
                          <a:ea typeface="宋体" panose="02010600030101010101" pitchFamily="2" charset="-122"/>
                          <a:sym typeface="+mn-ea"/>
                        </a:rPr>
                        <a:t>修改期限</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4">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c hMerge="1">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生效时间</a:t>
                      </a:r>
                      <a:endParaRPr lang="zh-CN" altLang="en-US" sz="1400">
                        <a:cs typeface="+mn-ea"/>
                      </a:endParaRPr>
                    </a:p>
                  </a:txBody>
                  <a:tcPr/>
                </a:tc>
                <a:tc>
                  <a:txBody>
                    <a:bodyPr/>
                    <a:p>
                      <a:pPr marL="0" marR="0" algn="l" rtl="0" eaLnBrk="1" fontAlgn="auto" latinLnBrk="0" hangingPunct="1">
                        <a:buNone/>
                      </a:pPr>
                      <a:r>
                        <a:rPr lang="zh-CN" altLang="en-US" sz="1400">
                          <a:cs typeface="+mn-ea"/>
                        </a:rPr>
                        <a:t>失效时间</a:t>
                      </a:r>
                      <a:endParaRPr lang="zh-CN" altLang="en-US" sz="1400">
                        <a:cs typeface="+mn-ea"/>
                      </a:endParaRPr>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4</a:t>
                      </a:r>
                      <a:endParaRPr lang="en-US" altLang="zh-CN" sz="1400"/>
                    </a:p>
                  </a:txBody>
                  <a:tcPr/>
                </a:tc>
                <a:tc>
                  <a:txBody>
                    <a:bodyPr/>
                    <a:p>
                      <a:pPr algn="ctr">
                        <a:buNone/>
                      </a:pPr>
                      <a:r>
                        <a:rPr lang="en-US" altLang="zh-CN" sz="1400"/>
                        <a:t>4</a:t>
                      </a:r>
                      <a:endParaRPr lang="en-US" altLang="zh-CN" sz="1400"/>
                    </a:p>
                  </a:txBody>
                  <a:tcPr/>
                </a:tc>
              </a:tr>
              <a:tr h="128905">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sym typeface="+mn-ea"/>
                      </a:endParaRPr>
                    </a:p>
                  </a:txBody>
                  <a:tcPr/>
                </a:tc>
                <a:tc>
                  <a:txBody>
                    <a:bodyPr/>
                    <a:p>
                      <a:pPr>
                        <a:buNone/>
                      </a:pPr>
                      <a:r>
                        <a:rPr lang="en-US" altLang="zh-CN" sz="1400">
                          <a:ea typeface="宋体" panose="02010600030101010101" pitchFamily="2" charset="-122"/>
                        </a:rPr>
                        <a:t>        20</a:t>
                      </a:r>
                      <a:endParaRPr lang="en-US" altLang="zh-CN"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0" name="表格 9"/>
          <p:cNvGraphicFramePr/>
          <p:nvPr/>
        </p:nvGraphicFramePr>
        <p:xfrm>
          <a:off x="777240" y="2367915"/>
          <a:ext cx="8144510" cy="1219200"/>
        </p:xfrm>
        <a:graphic>
          <a:graphicData uri="http://schemas.openxmlformats.org/drawingml/2006/table">
            <a:tbl>
              <a:tblPr firstRow="1" bandRow="1">
                <a:tableStyleId>{5C22544A-7EE6-4342-B048-85BDC9FD1C3A}</a:tableStyleId>
              </a:tblPr>
              <a:tblGrid>
                <a:gridCol w="678815"/>
                <a:gridCol w="1553210"/>
                <a:gridCol w="1109345"/>
                <a:gridCol w="1125220"/>
                <a:gridCol w="1080770"/>
                <a:gridCol w="125222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ea typeface="宋体" panose="02010600030101010101" pitchFamily="2" charset="-122"/>
                          <a:sym typeface="+mn-ea"/>
                        </a:rPr>
                        <a:t>修改权限</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3">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r>
              <a:tr h="1651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权限</a:t>
                      </a:r>
                      <a:endParaRPr lang="zh-CN" altLang="en-US" sz="1400">
                        <a:cs typeface="+mn-ea"/>
                      </a:endParaRPr>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2</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8</a:t>
                      </a:r>
                      <a:endParaRPr lang="en-US" altLang="zh-CN" sz="1400"/>
                    </a:p>
                  </a:txBody>
                  <a:tcPr/>
                </a:tc>
              </a:tr>
              <a:tr h="128905">
                <a:tc>
                  <a:txBody>
                    <a:bodyPr/>
                    <a:p>
                      <a:pPr>
                        <a:buNone/>
                      </a:pPr>
                      <a:r>
                        <a:rPr lang="zh-CN" altLang="en-US" sz="1400"/>
                        <a:t>描述</a:t>
                      </a:r>
                      <a:endParaRPr lang="zh-CN" altLang="en-US" sz="1400"/>
                    </a:p>
                  </a:txBody>
                  <a:tcPr/>
                </a:tc>
                <a:tc>
                  <a:txBody>
                    <a:bodyPr/>
                    <a:p>
                      <a:pPr>
                        <a:buNone/>
                      </a:pPr>
                      <a:endParaRPr lang="zh-CN" altLang="en-US" sz="1400" b="1">
                        <a:ea typeface="宋体" panose="02010600030101010101" pitchFamily="2" charset="-122"/>
                      </a:endParaRPr>
                    </a:p>
                  </a:txBody>
                  <a:tcPr/>
                </a:tc>
                <a:tc>
                  <a:txBody>
                    <a:bodyPr/>
                    <a:p>
                      <a:pPr algn="ctr">
                        <a:buNone/>
                      </a:pPr>
                      <a:r>
                        <a:rPr lang="en-US" altLang="zh-CN" sz="1400">
                          <a:ea typeface="宋体" panose="02010600030101010101" pitchFamily="2" charset="-122"/>
                        </a:rPr>
                        <a:t>20</a:t>
                      </a:r>
                      <a:endParaRPr lang="en-US" altLang="zh-CN"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6" name="表格 15"/>
          <p:cNvGraphicFramePr/>
          <p:nvPr/>
        </p:nvGraphicFramePr>
        <p:xfrm>
          <a:off x="777240" y="4067175"/>
          <a:ext cx="5157470" cy="1981200"/>
        </p:xfrm>
        <a:graphic>
          <a:graphicData uri="http://schemas.openxmlformats.org/drawingml/2006/table">
            <a:tbl>
              <a:tblPr firstRow="1" bandRow="1">
                <a:tableStyleId>{5C22544A-7EE6-4342-B048-85BDC9FD1C3A}</a:tableStyleId>
              </a:tblPr>
              <a:tblGrid>
                <a:gridCol w="1191260"/>
                <a:gridCol w="3966210"/>
              </a:tblGrid>
              <a:tr h="304800">
                <a:tc>
                  <a:txBody>
                    <a:bodyPr/>
                    <a:p>
                      <a:pPr>
                        <a:buNone/>
                      </a:pPr>
                      <a:r>
                        <a:rPr lang="zh-CN" altLang="en-US" sz="1400"/>
                        <a:t>字段</a:t>
                      </a:r>
                      <a:endParaRPr lang="zh-CN" altLang="en-US" sz="1400"/>
                    </a:p>
                  </a:txBody>
                  <a:tcPr/>
                </a:tc>
                <a:tc>
                  <a:txBody>
                    <a:bodyPr/>
                    <a:p>
                      <a:pPr>
                        <a:buNone/>
                      </a:pPr>
                      <a:r>
                        <a:rPr lang="zh-CN" altLang="en-US" sz="1400"/>
                        <a:t>修改期限结果</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zh-CN" altLang="en-US" sz="1400"/>
                        <a:t>2：数据校验错误（checksum 失败 丢包）</a:t>
                      </a:r>
                      <a:endParaRPr lang="zh-CN" altLang="en-US" sz="1400"/>
                    </a:p>
                    <a:p>
                      <a:pPr>
                        <a:buNone/>
                      </a:pPr>
                      <a:r>
                        <a:rPr lang="zh-CN" altLang="en-US" sz="1400"/>
                        <a:t>3：数据接收超时（连续帧接收 超时）</a:t>
                      </a:r>
                      <a:endParaRPr lang="zh-CN" altLang="en-US" sz="1400"/>
                    </a:p>
                    <a:p>
                      <a:pPr>
                        <a:buNone/>
                      </a:pPr>
                      <a:r>
                        <a:rPr lang="zh-CN" altLang="en-US" sz="1400">
                          <a:sym typeface="+mn-ea"/>
                        </a:rPr>
                        <a:t>4：验签失败</a:t>
                      </a:r>
                      <a:endParaRPr lang="zh-CN" altLang="en-US" sz="1400">
                        <a:sym typeface="+mn-ea"/>
                      </a:endParaRPr>
                    </a:p>
                    <a:p>
                      <a:pPr>
                        <a:buNone/>
                      </a:pPr>
                      <a:r>
                        <a:rPr lang="zh-CN" altLang="en-US" sz="1400"/>
                        <a:t>5：修改钥匙类型异常（如不允许修改车主）</a:t>
                      </a:r>
                      <a:endParaRPr lang="zh-CN" altLang="en-US" sz="1400"/>
                    </a:p>
                    <a:p>
                      <a:pPr>
                        <a:buNone/>
                      </a:pPr>
                      <a:r>
                        <a:rPr lang="en-US" altLang="zh-CN" sz="1400" strike="sngStrike">
                          <a:solidFill>
                            <a:schemeClr val="tx1"/>
                          </a:solidFill>
                          <a:uFillTx/>
                        </a:rPr>
                        <a:t>6</a:t>
                      </a:r>
                      <a:r>
                        <a:rPr lang="zh-CN" altLang="en-US" sz="1400" strike="sngStrike">
                          <a:solidFill>
                            <a:schemeClr val="tx1"/>
                          </a:solidFill>
                          <a:uFillTx/>
                        </a:rPr>
                        <a:t>：失效时间小于当前时间？</a:t>
                      </a:r>
                      <a:endParaRPr lang="zh-CN" altLang="en-US" sz="1400" strike="sngStrike">
                        <a:solidFill>
                          <a:schemeClr val="tx1"/>
                        </a:solidFill>
                        <a:uFillTx/>
                      </a:endParaRPr>
                    </a:p>
                    <a:p>
                      <a:pPr>
                        <a:buNone/>
                      </a:pPr>
                      <a:r>
                        <a:rPr lang="en-US" altLang="zh-CN" sz="1400"/>
                        <a:t>7</a:t>
                      </a:r>
                      <a:r>
                        <a:rPr lang="zh-CN" altLang="en-US" sz="1400"/>
                        <a:t>：发送失败</a:t>
                      </a:r>
                      <a:endParaRPr lang="zh-CN" altLang="en-US" sz="1400"/>
                    </a:p>
                    <a:p>
                      <a:pPr>
                        <a:buNone/>
                      </a:pPr>
                      <a:r>
                        <a:rPr lang="en-US" altLang="zh-CN" sz="1400"/>
                        <a:t>8</a:t>
                      </a:r>
                      <a:r>
                        <a:rPr lang="zh-CN" altLang="en-US" sz="1400"/>
                        <a:t>：钥匙不存在</a:t>
                      </a:r>
                      <a:endParaRPr lang="zh-CN" altLang="en-US" sz="1400"/>
                    </a:p>
                  </a:txBody>
                  <a:tcPr/>
                </a:tc>
              </a:tr>
            </a:tbl>
          </a:graphicData>
        </a:graphic>
      </p:graphicFrame>
      <p:graphicFrame>
        <p:nvGraphicFramePr>
          <p:cNvPr id="17" name="表格 16"/>
          <p:cNvGraphicFramePr/>
          <p:nvPr/>
        </p:nvGraphicFramePr>
        <p:xfrm>
          <a:off x="6382385" y="4067175"/>
          <a:ext cx="4961890" cy="2194560"/>
        </p:xfrm>
        <a:graphic>
          <a:graphicData uri="http://schemas.openxmlformats.org/drawingml/2006/table">
            <a:tbl>
              <a:tblPr firstRow="1" bandRow="1">
                <a:tableStyleId>{5C22544A-7EE6-4342-B048-85BDC9FD1C3A}</a:tableStyleId>
              </a:tblPr>
              <a:tblGrid>
                <a:gridCol w="1133475"/>
                <a:gridCol w="3828415"/>
              </a:tblGrid>
              <a:tr h="304800">
                <a:tc>
                  <a:txBody>
                    <a:bodyPr/>
                    <a:p>
                      <a:pPr>
                        <a:buNone/>
                      </a:pPr>
                      <a:r>
                        <a:rPr lang="zh-CN" altLang="en-US" sz="1400"/>
                        <a:t>字段</a:t>
                      </a:r>
                      <a:endParaRPr lang="zh-CN" altLang="en-US" sz="1400"/>
                    </a:p>
                  </a:txBody>
                  <a:tcPr/>
                </a:tc>
                <a:tc>
                  <a:txBody>
                    <a:bodyPr/>
                    <a:p>
                      <a:pPr>
                        <a:buNone/>
                      </a:pPr>
                      <a:r>
                        <a:rPr lang="zh-CN" altLang="en-US" sz="1400"/>
                        <a:t>修改权限结果</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zh-CN" altLang="en-US" sz="1400"/>
                        <a:t>2：数据校验错误（checksum 失败 丢包）</a:t>
                      </a:r>
                      <a:endParaRPr lang="zh-CN" altLang="en-US" sz="1400"/>
                    </a:p>
                    <a:p>
                      <a:pPr>
                        <a:buNone/>
                      </a:pPr>
                      <a:r>
                        <a:rPr lang="zh-CN" altLang="en-US" sz="1400"/>
                        <a:t>3：数据接收超时（连续帧接收 超时）</a:t>
                      </a:r>
                      <a:endParaRPr lang="zh-CN" altLang="en-US" sz="1400"/>
                    </a:p>
                    <a:p>
                      <a:pPr>
                        <a:buNone/>
                      </a:pPr>
                      <a:r>
                        <a:rPr lang="zh-CN" altLang="en-US" sz="1400">
                          <a:sym typeface="+mn-ea"/>
                        </a:rPr>
                        <a:t>4：验签失败</a:t>
                      </a:r>
                      <a:endParaRPr lang="zh-CN" altLang="en-US" sz="1400">
                        <a:sym typeface="+mn-ea"/>
                      </a:endParaRPr>
                    </a:p>
                    <a:p>
                      <a:pPr>
                        <a:buNone/>
                      </a:pPr>
                      <a:r>
                        <a:rPr lang="zh-CN" altLang="en-US" sz="1400"/>
                        <a:t>5：</a:t>
                      </a:r>
                      <a:r>
                        <a:rPr lang="zh-CN" altLang="en-US" sz="1400">
                          <a:sym typeface="+mn-ea"/>
                        </a:rPr>
                        <a:t>修改钥匙类型异常（如不允许修改车主）</a:t>
                      </a:r>
                      <a:endParaRPr lang="zh-CN" altLang="en-US" sz="1400">
                        <a:sym typeface="+mn-ea"/>
                      </a:endParaRPr>
                    </a:p>
                    <a:p>
                      <a:pPr>
                        <a:buNone/>
                      </a:pPr>
                      <a:r>
                        <a:rPr lang="en-US" altLang="zh-CN" sz="1400"/>
                        <a:t>6</a:t>
                      </a:r>
                      <a:r>
                        <a:rPr lang="zh-CN" altLang="en-US" sz="1400"/>
                        <a:t>：发送失败</a:t>
                      </a:r>
                      <a:endParaRPr lang="zh-CN" altLang="en-US" sz="1400"/>
                    </a:p>
                    <a:p>
                      <a:pPr>
                        <a:buNone/>
                      </a:pPr>
                      <a:r>
                        <a:rPr lang="en-US" altLang="zh-CN" sz="1400"/>
                        <a:t>8</a:t>
                      </a:r>
                      <a:r>
                        <a:rPr lang="zh-CN" altLang="en-US" sz="1400"/>
                        <a:t>：钥匙不存在</a:t>
                      </a:r>
                      <a:endParaRPr lang="zh-CN" altLang="en-US" sz="140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更新</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10</a:t>
            </a:r>
            <a:endParaRPr lang="en-US" sz="2400" b="1" dirty="0">
              <a:solidFill>
                <a:schemeClr val="bg1"/>
              </a:solidFill>
              <a:latin typeface="Calibri" panose="020F0502020204030204" charset="0"/>
            </a:endParaRPr>
          </a:p>
        </p:txBody>
      </p:sp>
      <p:graphicFrame>
        <p:nvGraphicFramePr>
          <p:cNvPr id="5" name="表格 4"/>
          <p:cNvGraphicFramePr/>
          <p:nvPr/>
        </p:nvGraphicFramePr>
        <p:xfrm>
          <a:off x="643890" y="1288415"/>
          <a:ext cx="8571865" cy="1432560"/>
        </p:xfrm>
        <a:graphic>
          <a:graphicData uri="http://schemas.openxmlformats.org/drawingml/2006/table">
            <a:tbl>
              <a:tblPr firstRow="1" bandRow="1">
                <a:tableStyleId>{5C22544A-7EE6-4342-B048-85BDC9FD1C3A}</a:tableStyleId>
              </a:tblPr>
              <a:tblGrid>
                <a:gridCol w="864870"/>
                <a:gridCol w="1345565"/>
                <a:gridCol w="1198245"/>
                <a:gridCol w="1261745"/>
                <a:gridCol w="1258570"/>
                <a:gridCol w="1570990"/>
              </a:tblGrid>
              <a:tr h="304800">
                <a:tc rowSpan="2">
                  <a:txBody>
                    <a:bodyPr/>
                    <a:p>
                      <a:pPr algn="ctr">
                        <a:buNone/>
                      </a:pPr>
                      <a:r>
                        <a:rPr lang="zh-CN" altLang="en-US" sz="1400"/>
                        <a:t>字段</a:t>
                      </a:r>
                      <a:endParaRPr lang="zh-CN" altLang="en-US" sz="1400"/>
                    </a:p>
                  </a:txBody>
                  <a:tcPr/>
                </a:tc>
                <a:tc rowSpan="2">
                  <a:txBody>
                    <a:bodyPr/>
                    <a:p>
                      <a:pPr algn="ctr">
                        <a:buNone/>
                      </a:pPr>
                      <a:r>
                        <a:rPr lang="zh-CN" altLang="en-US" sz="1400">
                          <a:sym typeface="+mn-ea"/>
                        </a:rPr>
                        <a:t>更新钥匙</a:t>
                      </a:r>
                      <a:endParaRPr lang="zh-CN" altLang="en-US" sz="1400">
                        <a:sym typeface="+mn-ea"/>
                      </a:endParaRPr>
                    </a:p>
                  </a:txBody>
                  <a:tcPr/>
                </a:tc>
                <a:tc rowSpan="2">
                  <a:txBody>
                    <a:bodyPr/>
                    <a:p>
                      <a:pPr algn="ctr">
                        <a:buNone/>
                      </a:pPr>
                      <a:r>
                        <a:rPr lang="zh-CN" altLang="en-US" sz="1400">
                          <a:sym typeface="+mn-ea"/>
                        </a:rPr>
                        <a:t>长度</a:t>
                      </a:r>
                      <a:endParaRPr lang="zh-CN" altLang="en-US" sz="1400">
                        <a:sym typeface="+mn-ea"/>
                      </a:endParaRPr>
                    </a:p>
                  </a:txBody>
                  <a:tcPr/>
                </a:tc>
                <a:tc gridSpan="3">
                  <a:txBody>
                    <a:bodyPr/>
                    <a:p>
                      <a:pPr>
                        <a:buNone/>
                      </a:pPr>
                      <a:r>
                        <a:rPr lang="zh-CN" altLang="en-US" sz="1400">
                          <a:solidFill>
                            <a:schemeClr val="bg1"/>
                          </a:solidFill>
                          <a:sym typeface="+mn-ea"/>
                        </a:rPr>
                        <a:t>签名内容</a:t>
                      </a:r>
                      <a:endParaRPr lang="zh-CN" altLang="en-US" sz="1400">
                        <a:solidFill>
                          <a:schemeClr val="bg1"/>
                        </a:solidFill>
                        <a:sym typeface="+mn-ea"/>
                      </a:endParaRPr>
                    </a:p>
                  </a:txBody>
                  <a:tcPr/>
                </a:tc>
                <a:tc hMerge="1">
                  <a:tcPr/>
                </a:tc>
                <a:tc hMerge="1">
                  <a:tcPr/>
                </a:tc>
              </a:tr>
              <a:tr h="304800">
                <a:tc vMerge="1">
                  <a:tcPr/>
                </a:tc>
                <a:tc vMerge="1">
                  <a:tcPr/>
                </a:tc>
                <a:tc vMerge="1">
                  <a:tcPr/>
                </a:tc>
                <a:tc>
                  <a:txBody>
                    <a:bodyPr/>
                    <a:p>
                      <a:pPr>
                        <a:buNone/>
                      </a:pPr>
                      <a:r>
                        <a:rPr lang="zh-CN" altLang="en-US" sz="1400">
                          <a:ea typeface="宋体" panose="02010600030101010101" pitchFamily="2" charset="-122"/>
                          <a:sym typeface="+mn-ea"/>
                        </a:rPr>
                        <a:t>时间戳</a:t>
                      </a:r>
                      <a:endParaRPr lang="en-US" altLang="zh-CN" sz="1400">
                        <a:sym typeface="+mn-ea"/>
                      </a:endParaRPr>
                    </a:p>
                  </a:txBody>
                  <a:tcPr/>
                </a:tc>
                <a:tc>
                  <a:txBody>
                    <a:bodyPr/>
                    <a:p>
                      <a:pPr>
                        <a:buNone/>
                      </a:pPr>
                      <a:r>
                        <a:rPr lang="zh-CN" altLang="en-US" sz="1400"/>
                        <a:t>钥匙</a:t>
                      </a:r>
                      <a:r>
                        <a:rPr lang="en-US" altLang="zh-CN" sz="1400"/>
                        <a:t>ID</a:t>
                      </a:r>
                      <a:endParaRPr lang="en-US" altLang="zh-CN" sz="1400"/>
                    </a:p>
                  </a:txBody>
                  <a:tcPr/>
                </a:tc>
                <a:tc>
                  <a:txBody>
                    <a:bodyPr/>
                    <a:p>
                      <a:pPr marL="0" marR="0" algn="l" rtl="0" eaLnBrk="1" fontAlgn="auto" latinLnBrk="0" hangingPunct="1">
                        <a:buNone/>
                      </a:pPr>
                      <a:r>
                        <a:rPr lang="zh-CN" altLang="en-US" sz="1400">
                          <a:cs typeface="+mn-ea"/>
                        </a:rPr>
                        <a:t>认证信息</a:t>
                      </a:r>
                      <a:endParaRPr lang="zh-CN" altLang="en-US" sz="1400">
                        <a:cs typeface="+mn-ea"/>
                      </a:endParaRPr>
                    </a:p>
                  </a:txBody>
                  <a:tcPr/>
                </a:tc>
              </a:tr>
              <a:tr h="304800">
                <a:tc>
                  <a:txBody>
                    <a:bodyPr/>
                    <a:p>
                      <a:pPr>
                        <a:buNone/>
                      </a:pPr>
                      <a:r>
                        <a:rPr lang="zh-CN" altLang="en-US" sz="1400"/>
                        <a:t>长度</a:t>
                      </a:r>
                      <a:endParaRPr lang="zh-CN" altLang="en-US" sz="1400"/>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1</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4</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sz="1400"/>
                        <a:t>16</a:t>
                      </a:r>
                      <a:endParaRPr lang="en-US" sz="1400">
                        <a:ea typeface="宋体" panose="02010600030101010101" pitchFamily="2" charset="-122"/>
                      </a:endParaRPr>
                    </a:p>
                  </a:txBody>
                  <a:tcPr/>
                </a:tc>
              </a:tr>
              <a:tr h="128905">
                <a:tc>
                  <a:txBody>
                    <a:bodyPr/>
                    <a:p>
                      <a:pPr>
                        <a:buNone/>
                      </a:pPr>
                      <a:r>
                        <a:rPr lang="zh-CN" altLang="en-US" sz="1400"/>
                        <a:t>描述</a:t>
                      </a:r>
                      <a:endParaRPr lang="zh-CN" altLang="en-US" sz="1400"/>
                    </a:p>
                  </a:txBody>
                  <a:tcPr/>
                </a:tc>
                <a:tc>
                  <a:txBody>
                    <a:bodyPr/>
                    <a:p>
                      <a:pPr>
                        <a:buNone/>
                      </a:pPr>
                      <a:endParaRPr lang="zh-CN" altLang="en-US" sz="1400" b="1">
                        <a:ea typeface="宋体" panose="02010600030101010101" pitchFamily="2" charset="-122"/>
                      </a:endParaRPr>
                    </a:p>
                  </a:txBody>
                  <a:tcPr/>
                </a:tc>
                <a:tc>
                  <a:txBody>
                    <a:bodyPr/>
                    <a:p>
                      <a:pPr algn="ctr">
                        <a:buNone/>
                      </a:pPr>
                      <a:r>
                        <a:rPr lang="en-US" sz="1400">
                          <a:ea typeface="宋体" panose="02010600030101010101" pitchFamily="2" charset="-122"/>
                          <a:sym typeface="+mn-ea"/>
                        </a:rPr>
                        <a:t>28</a:t>
                      </a:r>
                      <a:endParaRPr lang="en-US" sz="1400">
                        <a:ea typeface="宋体" panose="02010600030101010101" pitchFamily="2" charset="-122"/>
                      </a:endParaRPr>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r>
            </a:tbl>
          </a:graphicData>
        </a:graphic>
      </p:graphicFrame>
      <p:graphicFrame>
        <p:nvGraphicFramePr>
          <p:cNvPr id="16" name="表格 15"/>
          <p:cNvGraphicFramePr/>
          <p:nvPr/>
        </p:nvGraphicFramePr>
        <p:xfrm>
          <a:off x="643890" y="2901950"/>
          <a:ext cx="5157470" cy="1981200"/>
        </p:xfrm>
        <a:graphic>
          <a:graphicData uri="http://schemas.openxmlformats.org/drawingml/2006/table">
            <a:tbl>
              <a:tblPr firstRow="1" bandRow="1">
                <a:tableStyleId>{5C22544A-7EE6-4342-B048-85BDC9FD1C3A}</a:tableStyleId>
              </a:tblPr>
              <a:tblGrid>
                <a:gridCol w="1480185"/>
                <a:gridCol w="3677285"/>
              </a:tblGrid>
              <a:tr h="304800">
                <a:tc>
                  <a:txBody>
                    <a:bodyPr/>
                    <a:p>
                      <a:pPr>
                        <a:buNone/>
                      </a:pPr>
                      <a:r>
                        <a:rPr lang="zh-CN" altLang="en-US" sz="1400"/>
                        <a:t>字段</a:t>
                      </a:r>
                      <a:endParaRPr lang="zh-CN" altLang="en-US" sz="1400"/>
                    </a:p>
                  </a:txBody>
                  <a:tcPr/>
                </a:tc>
                <a:tc>
                  <a:txBody>
                    <a:bodyPr/>
                    <a:p>
                      <a:pPr>
                        <a:buNone/>
                      </a:pPr>
                      <a:r>
                        <a:rPr lang="zh-CN" altLang="en-US" sz="1400"/>
                        <a:t>更新钥匙结果</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zh-CN" altLang="en-US" sz="1400"/>
                        <a:t>2：数据校验错误（checksum 失败 丢包）</a:t>
                      </a:r>
                      <a:endParaRPr lang="zh-CN" altLang="en-US" sz="1400"/>
                    </a:p>
                    <a:p>
                      <a:pPr>
                        <a:buNone/>
                      </a:pPr>
                      <a:r>
                        <a:rPr lang="zh-CN" altLang="en-US" sz="1400"/>
                        <a:t>3：数据接收超时（连续帧接收 超时）</a:t>
                      </a:r>
                      <a:endParaRPr lang="zh-CN" altLang="en-US" sz="1400"/>
                    </a:p>
                    <a:p>
                      <a:pPr>
                        <a:buNone/>
                      </a:pPr>
                      <a:r>
                        <a:rPr lang="zh-CN" altLang="en-US" sz="1400">
                          <a:sym typeface="+mn-ea"/>
                        </a:rPr>
                        <a:t>4：验签失败</a:t>
                      </a:r>
                      <a:endParaRPr lang="zh-CN" altLang="en-US" sz="1400">
                        <a:sym typeface="+mn-ea"/>
                      </a:endParaRPr>
                    </a:p>
                    <a:p>
                      <a:pPr>
                        <a:buNone/>
                      </a:pPr>
                      <a:r>
                        <a:rPr lang="en-US" altLang="zh-CN" sz="1400"/>
                        <a:t>5</a:t>
                      </a:r>
                      <a:r>
                        <a:rPr lang="zh-CN" altLang="en-US" sz="1400"/>
                        <a:t>：发送失败</a:t>
                      </a:r>
                      <a:endParaRPr lang="zh-CN" altLang="en-US" sz="1400"/>
                    </a:p>
                    <a:p>
                      <a:pPr>
                        <a:buNone/>
                      </a:pPr>
                      <a:r>
                        <a:rPr lang="en-US" altLang="zh-CN" sz="1400"/>
                        <a:t>6</a:t>
                      </a:r>
                      <a:r>
                        <a:rPr lang="zh-CN" altLang="en-US" sz="1400"/>
                        <a:t>：钥匙不存在</a:t>
                      </a:r>
                      <a:endParaRPr lang="zh-CN" altLang="en-US" sz="1400"/>
                    </a:p>
                  </a:txBody>
                  <a:tcPr/>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通知</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11</a:t>
            </a:r>
            <a:endParaRPr lang="en-US" sz="2400" b="1" dirty="0">
              <a:solidFill>
                <a:schemeClr val="bg1"/>
              </a:solidFill>
              <a:latin typeface="Calibri" panose="020F0502020204030204" charset="0"/>
            </a:endParaRPr>
          </a:p>
        </p:txBody>
      </p:sp>
      <p:graphicFrame>
        <p:nvGraphicFramePr>
          <p:cNvPr id="9" name="表格 8"/>
          <p:cNvGraphicFramePr/>
          <p:nvPr/>
        </p:nvGraphicFramePr>
        <p:xfrm>
          <a:off x="781685" y="1174115"/>
          <a:ext cx="8956675" cy="1219200"/>
        </p:xfrm>
        <a:graphic>
          <a:graphicData uri="http://schemas.openxmlformats.org/drawingml/2006/table">
            <a:tbl>
              <a:tblPr firstRow="1" bandRow="1">
                <a:tableStyleId>{5C22544A-7EE6-4342-B048-85BDC9FD1C3A}</a:tableStyleId>
              </a:tblPr>
              <a:tblGrid>
                <a:gridCol w="624840"/>
                <a:gridCol w="1305560"/>
                <a:gridCol w="786130"/>
                <a:gridCol w="772160"/>
                <a:gridCol w="1031240"/>
                <a:gridCol w="1344930"/>
              </a:tblGrid>
              <a:tr h="304800">
                <a:tc rowSpan="2">
                  <a:txBody>
                    <a:bodyPr/>
                    <a:p>
                      <a:pPr>
                        <a:buNone/>
                      </a:pPr>
                      <a:r>
                        <a:rPr lang="zh-CN" altLang="en-US" sz="1400"/>
                        <a:t>字段</a:t>
                      </a:r>
                      <a:endParaRPr lang="zh-CN" altLang="en-US" sz="1400"/>
                    </a:p>
                  </a:txBody>
                  <a:tcPr/>
                </a:tc>
                <a:tc rowSpan="2">
                  <a:txBody>
                    <a:bodyPr/>
                    <a:p>
                      <a:pPr>
                        <a:buNone/>
                      </a:pPr>
                      <a:r>
                        <a:rPr lang="zh-CN" altLang="en-US" sz="1400"/>
                        <a:t>本地注销通知</a:t>
                      </a:r>
                      <a:endParaRPr lang="zh-CN" altLang="en-US" sz="1400"/>
                    </a:p>
                  </a:txBody>
                  <a:tcPr/>
                </a:tc>
                <a:tc rowSpan="2">
                  <a:txBody>
                    <a:bodyPr/>
                    <a:p>
                      <a:pPr>
                        <a:buNone/>
                      </a:pPr>
                      <a:r>
                        <a:rPr lang="zh-CN" altLang="en-US" sz="1400"/>
                        <a:t>长度</a:t>
                      </a:r>
                      <a:endParaRPr lang="zh-CN" altLang="en-US" sz="1400"/>
                    </a:p>
                  </a:txBody>
                  <a:tcPr/>
                </a:tc>
                <a:tc gridSpan="3">
                  <a:txBody>
                    <a:bodyPr/>
                    <a:p>
                      <a:pPr>
                        <a:buNone/>
                      </a:pPr>
                      <a:r>
                        <a:rPr lang="en-US" altLang="zh-CN" sz="1400"/>
                        <a:t>                                  </a:t>
                      </a:r>
                      <a:r>
                        <a:rPr lang="zh-CN" altLang="en-US" sz="1400"/>
                        <a:t>消息区</a:t>
                      </a:r>
                      <a:endParaRPr lang="zh-CN" altLang="en-US" sz="1400"/>
                    </a:p>
                  </a:txBody>
                  <a:tcPr/>
                </a:tc>
                <a:tc hMerge="1">
                  <a:tcPr/>
                </a:tc>
                <a:tc hMerge="1">
                  <a:tcPr/>
                </a:tc>
              </a:tr>
              <a:tr h="304800">
                <a:tc vMerge="1">
                  <a:tcPr/>
                </a:tc>
                <a:tc vMerge="1">
                  <a:tcPr/>
                </a:tc>
                <a:tc vMerge="1">
                  <a:tcPr/>
                </a:tc>
                <a:tc>
                  <a:txBody>
                    <a:bodyPr/>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钥匙ID</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注销时间</a:t>
                      </a:r>
                      <a:endParaRPr lang="zh-CN" altLang="en-US" sz="1400" b="0">
                        <a:ea typeface="宋体" panose="02010600030101010101" pitchFamily="2" charset="-122"/>
                        <a:cs typeface="+mn-ea"/>
                      </a:endParaRPr>
                    </a:p>
                  </a:txBody>
                  <a:tcPr marL="0" marR="0" marT="0" marB="1" vert="horz" anchor="t"/>
                </a:tc>
              </a:tr>
              <a:tr h="304800">
                <a:tc>
                  <a:txBody>
                    <a:bodyPr/>
                    <a:p>
                      <a:pPr>
                        <a:buNone/>
                      </a:pPr>
                      <a:r>
                        <a:rPr lang="zh-CN" altLang="en-US" sz="1400"/>
                        <a:t>长度</a:t>
                      </a:r>
                      <a:endParaRPr lang="zh-CN" altLang="en-US"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vert="horz" anchor="t"/>
                </a:tc>
              </a:tr>
              <a:tr h="203200">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sym typeface="+mn-ea"/>
                      </a:endParaRPr>
                    </a:p>
                  </a:txBody>
                  <a:tcPr/>
                </a:tc>
                <a:tc>
                  <a:txBody>
                    <a:bodyPr/>
                    <a:p>
                      <a:pPr algn="ctr">
                        <a:buNone/>
                      </a:pPr>
                      <a:r>
                        <a:rPr lang="en-US" altLang="zh-CN" sz="1400">
                          <a:ea typeface="宋体" panose="02010600030101010101" pitchFamily="2" charset="-122"/>
                          <a:sym typeface="+mn-ea"/>
                        </a:rPr>
                        <a:t>16</a:t>
                      </a:r>
                      <a:endParaRPr lang="en-US" altLang="zh-CN"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r>
            </a:tbl>
          </a:graphicData>
        </a:graphic>
      </p:graphicFrame>
      <p:graphicFrame>
        <p:nvGraphicFramePr>
          <p:cNvPr id="16" name="表格 15"/>
          <p:cNvGraphicFramePr/>
          <p:nvPr/>
        </p:nvGraphicFramePr>
        <p:xfrm>
          <a:off x="781685" y="4560570"/>
          <a:ext cx="4627880" cy="1981200"/>
        </p:xfrm>
        <a:graphic>
          <a:graphicData uri="http://schemas.openxmlformats.org/drawingml/2006/table">
            <a:tbl>
              <a:tblPr firstRow="1" bandRow="1">
                <a:tableStyleId>{5C22544A-7EE6-4342-B048-85BDC9FD1C3A}</a:tableStyleId>
              </a:tblPr>
              <a:tblGrid>
                <a:gridCol w="1270635"/>
                <a:gridCol w="3357245"/>
              </a:tblGrid>
              <a:tr h="304800">
                <a:tc>
                  <a:txBody>
                    <a:bodyPr/>
                    <a:p>
                      <a:pPr>
                        <a:buNone/>
                      </a:pPr>
                      <a:r>
                        <a:rPr lang="zh-CN" altLang="en-US" sz="1400"/>
                        <a:t>字段</a:t>
                      </a:r>
                      <a:endParaRPr lang="zh-CN" altLang="en-US" sz="1400"/>
                    </a:p>
                  </a:txBody>
                  <a:tcPr/>
                </a:tc>
                <a:tc>
                  <a:txBody>
                    <a:bodyPr/>
                    <a:p>
                      <a:pPr>
                        <a:buNone/>
                      </a:pPr>
                      <a:r>
                        <a:rPr lang="zh-CN" altLang="en-US" sz="1400"/>
                        <a:t>注销通知结果反馈</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1191895">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en-US" altLang="zh-CN" sz="1400">
                          <a:sym typeface="+mn-ea"/>
                        </a:rPr>
                        <a:t>2</a:t>
                      </a:r>
                      <a:r>
                        <a:rPr lang="zh-CN" altLang="en-US" sz="1400">
                          <a:sym typeface="+mn-ea"/>
                        </a:rPr>
                        <a:t>：验签失败</a:t>
                      </a:r>
                      <a:endParaRPr lang="zh-CN" altLang="en-US" sz="1400">
                        <a:sym typeface="+mn-ea"/>
                      </a:endParaRPr>
                    </a:p>
                    <a:p>
                      <a:pPr>
                        <a:buNone/>
                      </a:pPr>
                      <a:r>
                        <a:rPr lang="en-US" altLang="zh-CN" sz="1400"/>
                        <a:t>3</a:t>
                      </a:r>
                      <a:r>
                        <a:rPr lang="zh-CN" altLang="en-US" sz="1400"/>
                        <a:t>：</a:t>
                      </a:r>
                      <a:r>
                        <a:rPr lang="en-US" altLang="zh-CN" sz="1400"/>
                        <a:t>TBOX</a:t>
                      </a:r>
                      <a:r>
                        <a:rPr lang="zh-CN" altLang="en-US" sz="1400"/>
                        <a:t>接收超时  </a:t>
                      </a:r>
                      <a:endParaRPr lang="zh-CN" altLang="en-US" sz="1400"/>
                    </a:p>
                    <a:p>
                      <a:pPr>
                        <a:buNone/>
                      </a:pPr>
                      <a:r>
                        <a:rPr lang="en-US" altLang="zh-CN" sz="1400"/>
                        <a:t>4</a:t>
                      </a:r>
                      <a:r>
                        <a:rPr lang="zh-CN" altLang="en-US" sz="1400"/>
                        <a:t>：</a:t>
                      </a:r>
                      <a:r>
                        <a:rPr lang="en-US" altLang="zh-CN" sz="1400"/>
                        <a:t>TBOX</a:t>
                      </a:r>
                      <a:r>
                        <a:rPr lang="zh-CN" altLang="en-US" sz="1400"/>
                        <a:t>校验失败（</a:t>
                      </a:r>
                      <a:r>
                        <a:rPr lang="en-US" altLang="zh-CN" sz="1400"/>
                        <a:t>checksum</a:t>
                      </a:r>
                      <a:r>
                        <a:rPr lang="zh-CN" altLang="en-US" sz="1400"/>
                        <a:t>）</a:t>
                      </a:r>
                      <a:endParaRPr lang="zh-CN" altLang="en-US" sz="1400"/>
                    </a:p>
                    <a:p>
                      <a:pPr>
                        <a:buNone/>
                      </a:pPr>
                      <a:r>
                        <a:rPr lang="zh-CN" altLang="en-US" sz="1400">
                          <a:sym typeface="+mn-ea"/>
                        </a:rPr>
                        <a:t>5：</a:t>
                      </a:r>
                      <a:r>
                        <a:rPr lang="en-US" altLang="zh-CN" sz="1400">
                          <a:sym typeface="+mn-ea"/>
                        </a:rPr>
                        <a:t>TSP</a:t>
                      </a:r>
                      <a:r>
                        <a:rPr lang="zh-CN" altLang="en-US" sz="1400">
                          <a:sym typeface="+mn-ea"/>
                        </a:rPr>
                        <a:t>反馈超时</a:t>
                      </a:r>
                      <a:endParaRPr lang="zh-CN" altLang="en-US" sz="1400">
                        <a:sym typeface="+mn-ea"/>
                      </a:endParaRPr>
                    </a:p>
                    <a:p>
                      <a:pPr>
                        <a:buNone/>
                      </a:pPr>
                      <a:r>
                        <a:rPr lang="en-US" altLang="zh-CN" sz="1400"/>
                        <a:t>6</a:t>
                      </a:r>
                      <a:r>
                        <a:rPr lang="zh-CN" altLang="en-US" sz="1400"/>
                        <a:t>：发送失败</a:t>
                      </a:r>
                      <a:endParaRPr lang="zh-CN" altLang="en-US" sz="1400"/>
                    </a:p>
                  </a:txBody>
                  <a:tcPr/>
                </a:tc>
              </a:tr>
            </a:tbl>
          </a:graphicData>
        </a:graphic>
      </p:graphicFrame>
      <p:graphicFrame>
        <p:nvGraphicFramePr>
          <p:cNvPr id="2" name="表格 1"/>
          <p:cNvGraphicFramePr/>
          <p:nvPr/>
        </p:nvGraphicFramePr>
        <p:xfrm>
          <a:off x="781685" y="2819400"/>
          <a:ext cx="10413365" cy="1219200"/>
        </p:xfrm>
        <a:graphic>
          <a:graphicData uri="http://schemas.openxmlformats.org/drawingml/2006/table">
            <a:tbl>
              <a:tblPr firstRow="1" bandRow="1">
                <a:tableStyleId>{5C22544A-7EE6-4342-B048-85BDC9FD1C3A}</a:tableStyleId>
              </a:tblPr>
              <a:tblGrid>
                <a:gridCol w="727075"/>
                <a:gridCol w="1517650"/>
                <a:gridCol w="913765"/>
                <a:gridCol w="897890"/>
                <a:gridCol w="1199515"/>
                <a:gridCol w="1382395"/>
                <a:gridCol w="1563370"/>
              </a:tblGrid>
              <a:tr h="304800">
                <a:tc rowSpan="2">
                  <a:txBody>
                    <a:bodyPr/>
                    <a:p>
                      <a:pPr>
                        <a:buNone/>
                      </a:pPr>
                      <a:r>
                        <a:rPr lang="zh-CN" altLang="en-US" sz="1400"/>
                        <a:t>字段</a:t>
                      </a:r>
                      <a:endParaRPr lang="zh-CN" altLang="en-US" sz="1400"/>
                    </a:p>
                  </a:txBody>
                  <a:tcPr/>
                </a:tc>
                <a:tc rowSpan="2">
                  <a:txBody>
                    <a:bodyPr/>
                    <a:p>
                      <a:pPr>
                        <a:buNone/>
                      </a:pPr>
                      <a:r>
                        <a:rPr lang="zh-CN" altLang="en-US" sz="1400"/>
                        <a:t>离线删除通知</a:t>
                      </a:r>
                      <a:endParaRPr lang="zh-CN" altLang="en-US" sz="1400"/>
                    </a:p>
                  </a:txBody>
                  <a:tcPr/>
                </a:tc>
                <a:tc rowSpan="2">
                  <a:txBody>
                    <a:bodyPr/>
                    <a:p>
                      <a:pPr>
                        <a:buNone/>
                      </a:pPr>
                      <a:r>
                        <a:rPr lang="zh-CN" altLang="en-US" sz="1400"/>
                        <a:t>长度</a:t>
                      </a:r>
                      <a:endParaRPr lang="zh-CN" altLang="en-US" sz="1400"/>
                    </a:p>
                  </a:txBody>
                  <a:tcPr/>
                </a:tc>
                <a:tc gridSpan="4">
                  <a:txBody>
                    <a:bodyPr/>
                    <a:p>
                      <a:pPr>
                        <a:buNone/>
                      </a:pPr>
                      <a:r>
                        <a:rPr lang="en-US" altLang="zh-CN" sz="1400"/>
                        <a:t>                                  </a:t>
                      </a:r>
                      <a:r>
                        <a:rPr lang="zh-CN" altLang="en-US" sz="1400"/>
                        <a:t>消息区</a:t>
                      </a:r>
                      <a:endParaRPr lang="zh-CN" altLang="en-US" sz="1400"/>
                    </a:p>
                  </a:txBody>
                  <a:tcPr/>
                </a:tc>
                <a:tc hMerge="1">
                  <a:tcPr/>
                </a:tc>
                <a:tc hMerge="1">
                  <a:tcPr/>
                </a:tc>
                <a:tc hMerge="1">
                  <a:tcPr/>
                </a:tc>
              </a:tr>
              <a:tr h="304800">
                <a:tc vMerge="1">
                  <a:tcPr/>
                </a:tc>
                <a:tc vMerge="1">
                  <a:tcPr/>
                </a:tc>
                <a:tc vMerge="1">
                  <a:tcPr/>
                </a:tc>
                <a:tc>
                  <a:txBody>
                    <a:bodyPr/>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U</a:t>
                      </a:r>
                      <a:r>
                        <a:rPr lang="zh-CN" altLang="en-US" sz="1400" b="0">
                          <a:ea typeface="宋体" panose="02010600030101010101" pitchFamily="2" charset="-122"/>
                          <a:cs typeface="+mn-ea"/>
                        </a:rPr>
                        <a:t>ID</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钥匙</a:t>
                      </a:r>
                      <a:r>
                        <a:rPr lang="en-US" altLang="zh-CN" sz="1400" b="0">
                          <a:ea typeface="宋体" panose="02010600030101010101" pitchFamily="2" charset="-122"/>
                          <a:cs typeface="+mn-ea"/>
                        </a:rPr>
                        <a:t>ID</a:t>
                      </a:r>
                      <a:endParaRPr lang="en-US" altLang="zh-CN"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删除时间</a:t>
                      </a:r>
                      <a:endParaRPr lang="zh-CN" altLang="en-US" sz="1400" b="0">
                        <a:ea typeface="宋体" panose="02010600030101010101" pitchFamily="2" charset="-122"/>
                        <a:cs typeface="+mn-ea"/>
                      </a:endParaRPr>
                    </a:p>
                  </a:txBody>
                  <a:tcPr marL="0" marR="0" marT="0" marB="1" vert="horz" anchor="t"/>
                </a:tc>
              </a:tr>
              <a:tr h="304800">
                <a:tc>
                  <a:txBody>
                    <a:bodyPr/>
                    <a:p>
                      <a:pPr>
                        <a:buNone/>
                      </a:pPr>
                      <a:r>
                        <a:rPr lang="zh-CN" altLang="en-US" sz="1400"/>
                        <a:t>长度</a:t>
                      </a:r>
                      <a:endParaRPr lang="zh-CN" altLang="en-US"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8</a:t>
                      </a:r>
                      <a:endParaRPr lang="en-US" altLang="zh-CN"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vert="horz" anchor="t"/>
                </a:tc>
              </a:tr>
              <a:tr h="203200">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sym typeface="+mn-ea"/>
                      </a:endParaRPr>
                    </a:p>
                  </a:txBody>
                  <a:tcPr/>
                </a:tc>
                <a:tc>
                  <a:txBody>
                    <a:bodyPr/>
                    <a:p>
                      <a:pPr algn="ctr">
                        <a:buNone/>
                      </a:pPr>
                      <a:r>
                        <a:rPr lang="en-US" altLang="zh-CN" sz="1400">
                          <a:ea typeface="宋体" panose="02010600030101010101" pitchFamily="2" charset="-122"/>
                          <a:sym typeface="+mn-ea"/>
                        </a:rPr>
                        <a:t>24</a:t>
                      </a:r>
                      <a:endParaRPr lang="en-US" altLang="zh-CN"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r>
            </a:tbl>
          </a:graphicData>
        </a:graphic>
      </p:graphicFrame>
      <p:graphicFrame>
        <p:nvGraphicFramePr>
          <p:cNvPr id="6" name="表格 5"/>
          <p:cNvGraphicFramePr/>
          <p:nvPr/>
        </p:nvGraphicFramePr>
        <p:xfrm>
          <a:off x="5859780" y="4560570"/>
          <a:ext cx="4418965" cy="1981200"/>
        </p:xfrm>
        <a:graphic>
          <a:graphicData uri="http://schemas.openxmlformats.org/drawingml/2006/table">
            <a:tbl>
              <a:tblPr firstRow="1" bandRow="1">
                <a:tableStyleId>{5C22544A-7EE6-4342-B048-85BDC9FD1C3A}</a:tableStyleId>
              </a:tblPr>
              <a:tblGrid>
                <a:gridCol w="1480185"/>
                <a:gridCol w="2938780"/>
              </a:tblGrid>
              <a:tr h="304800">
                <a:tc>
                  <a:txBody>
                    <a:bodyPr/>
                    <a:p>
                      <a:pPr>
                        <a:buNone/>
                      </a:pPr>
                      <a:r>
                        <a:rPr lang="zh-CN" altLang="en-US" sz="1400"/>
                        <a:t>字段</a:t>
                      </a:r>
                      <a:endParaRPr lang="zh-CN" altLang="en-US" sz="1400"/>
                    </a:p>
                  </a:txBody>
                  <a:tcPr/>
                </a:tc>
                <a:tc>
                  <a:txBody>
                    <a:bodyPr/>
                    <a:p>
                      <a:pPr>
                        <a:buNone/>
                      </a:pPr>
                      <a:r>
                        <a:rPr lang="zh-CN" altLang="en-US" sz="1400"/>
                        <a:t>删除通知结果反馈</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0">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en-US" altLang="zh-CN" sz="1400">
                          <a:sym typeface="+mn-ea"/>
                        </a:rPr>
                        <a:t>2</a:t>
                      </a:r>
                      <a:r>
                        <a:rPr lang="zh-CN" altLang="en-US" sz="1400">
                          <a:sym typeface="+mn-ea"/>
                        </a:rPr>
                        <a:t>：验签失败</a:t>
                      </a:r>
                      <a:endParaRPr lang="zh-CN" altLang="en-US" sz="1400">
                        <a:sym typeface="+mn-ea"/>
                      </a:endParaRPr>
                    </a:p>
                    <a:p>
                      <a:pPr>
                        <a:buNone/>
                      </a:pPr>
                      <a:r>
                        <a:rPr lang="en-US" altLang="zh-CN" sz="1400">
                          <a:sym typeface="+mn-ea"/>
                        </a:rPr>
                        <a:t>3</a:t>
                      </a:r>
                      <a:r>
                        <a:rPr lang="zh-CN" altLang="en-US" sz="1400">
                          <a:sym typeface="+mn-ea"/>
                        </a:rPr>
                        <a:t>：</a:t>
                      </a:r>
                      <a:r>
                        <a:rPr lang="en-US" altLang="zh-CN" sz="1400">
                          <a:sym typeface="+mn-ea"/>
                        </a:rPr>
                        <a:t>TBOX</a:t>
                      </a:r>
                      <a:r>
                        <a:rPr lang="zh-CN" altLang="en-US" sz="1400">
                          <a:sym typeface="+mn-ea"/>
                        </a:rPr>
                        <a:t>接收超时</a:t>
                      </a:r>
                      <a:endParaRPr lang="zh-CN" altLang="en-US" sz="1400">
                        <a:sym typeface="+mn-ea"/>
                      </a:endParaRPr>
                    </a:p>
                    <a:p>
                      <a:pPr>
                        <a:buNone/>
                      </a:pPr>
                      <a:r>
                        <a:rPr lang="en-US" altLang="zh-CN" sz="1400">
                          <a:sym typeface="+mn-ea"/>
                        </a:rPr>
                        <a:t>4</a:t>
                      </a:r>
                      <a:r>
                        <a:rPr lang="zh-CN" altLang="en-US" sz="1400">
                          <a:sym typeface="+mn-ea"/>
                        </a:rPr>
                        <a:t>：</a:t>
                      </a:r>
                      <a:r>
                        <a:rPr lang="en-US" altLang="zh-CN" sz="1400">
                          <a:sym typeface="+mn-ea"/>
                        </a:rPr>
                        <a:t>TBOX</a:t>
                      </a:r>
                      <a:r>
                        <a:rPr lang="zh-CN" altLang="en-US" sz="1400">
                          <a:sym typeface="+mn-ea"/>
                        </a:rPr>
                        <a:t>校验失败（</a:t>
                      </a:r>
                      <a:r>
                        <a:rPr lang="en-US" altLang="zh-CN" sz="1400">
                          <a:sym typeface="+mn-ea"/>
                        </a:rPr>
                        <a:t>checksum</a:t>
                      </a:r>
                      <a:r>
                        <a:rPr lang="zh-CN" altLang="en-US" sz="1400">
                          <a:sym typeface="+mn-ea"/>
                        </a:rPr>
                        <a:t>）</a:t>
                      </a:r>
                      <a:endParaRPr lang="zh-CN" altLang="en-US" sz="1400">
                        <a:sym typeface="+mn-ea"/>
                      </a:endParaRPr>
                    </a:p>
                    <a:p>
                      <a:pPr>
                        <a:buNone/>
                      </a:pPr>
                      <a:r>
                        <a:rPr lang="zh-CN" altLang="en-US" sz="1400">
                          <a:sym typeface="+mn-ea"/>
                        </a:rPr>
                        <a:t>5：</a:t>
                      </a:r>
                      <a:r>
                        <a:rPr lang="en-US" altLang="zh-CN" sz="1400">
                          <a:sym typeface="+mn-ea"/>
                        </a:rPr>
                        <a:t>TSP</a:t>
                      </a:r>
                      <a:r>
                        <a:rPr lang="zh-CN" altLang="en-US" sz="1400">
                          <a:sym typeface="+mn-ea"/>
                        </a:rPr>
                        <a:t>反馈超时</a:t>
                      </a:r>
                      <a:endParaRPr lang="zh-CN" altLang="en-US" sz="1400">
                        <a:sym typeface="+mn-ea"/>
                      </a:endParaRPr>
                    </a:p>
                    <a:p>
                      <a:pPr>
                        <a:buNone/>
                      </a:pPr>
                      <a:r>
                        <a:rPr lang="en-US" altLang="zh-CN" sz="1400"/>
                        <a:t>6</a:t>
                      </a:r>
                      <a:r>
                        <a:rPr lang="zh-CN" altLang="en-US" sz="1400"/>
                        <a:t>：发送失败</a:t>
                      </a:r>
                      <a:endParaRPr lang="zh-CN" altLang="en-US" sz="140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通知</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13</a:t>
            </a:r>
            <a:endParaRPr lang="en-US" sz="2400" b="1" dirty="0">
              <a:solidFill>
                <a:schemeClr val="bg1"/>
              </a:solidFill>
              <a:latin typeface="Calibri" panose="020F0502020204030204" charset="0"/>
            </a:endParaRPr>
          </a:p>
        </p:txBody>
      </p:sp>
      <p:graphicFrame>
        <p:nvGraphicFramePr>
          <p:cNvPr id="9" name="表格 8"/>
          <p:cNvGraphicFramePr/>
          <p:nvPr/>
        </p:nvGraphicFramePr>
        <p:xfrm>
          <a:off x="781685" y="1123950"/>
          <a:ext cx="7272020" cy="1219200"/>
        </p:xfrm>
        <a:graphic>
          <a:graphicData uri="http://schemas.openxmlformats.org/drawingml/2006/table">
            <a:tbl>
              <a:tblPr firstRow="1" bandRow="1">
                <a:tableStyleId>{5C22544A-7EE6-4342-B048-85BDC9FD1C3A}</a:tableStyleId>
              </a:tblPr>
              <a:tblGrid>
                <a:gridCol w="710298"/>
                <a:gridCol w="963583"/>
                <a:gridCol w="856762"/>
                <a:gridCol w="654686"/>
                <a:gridCol w="715804"/>
                <a:gridCol w="712500"/>
                <a:gridCol w="725716"/>
                <a:gridCol w="966335"/>
                <a:gridCol w="966336"/>
              </a:tblGrid>
              <a:tr h="0">
                <a:tc rowSpan="2">
                  <a:txBody>
                    <a:bodyPr/>
                    <a:p>
                      <a:pPr>
                        <a:buNone/>
                      </a:pPr>
                      <a:r>
                        <a:rPr lang="zh-CN" altLang="en-US" sz="1400"/>
                        <a:t>字段</a:t>
                      </a:r>
                      <a:endParaRPr lang="zh-CN" altLang="en-US" sz="1400"/>
                    </a:p>
                  </a:txBody>
                  <a:tcPr/>
                </a:tc>
                <a:tc rowSpan="2">
                  <a:txBody>
                    <a:bodyPr/>
                    <a:p>
                      <a:pPr>
                        <a:buNone/>
                      </a:pPr>
                      <a:r>
                        <a:rPr lang="zh-CN" altLang="en-US" sz="1400"/>
                        <a:t>激活钥匙后通知</a:t>
                      </a:r>
                      <a:endParaRPr lang="zh-CN" altLang="en-US" sz="1400"/>
                    </a:p>
                  </a:txBody>
                  <a:tcPr/>
                </a:tc>
                <a:tc rowSpan="2">
                  <a:txBody>
                    <a:bodyPr/>
                    <a:p>
                      <a:pPr>
                        <a:buNone/>
                      </a:pPr>
                      <a:r>
                        <a:rPr lang="zh-CN" altLang="en-US" sz="1400"/>
                        <a:t>长度</a:t>
                      </a:r>
                      <a:endParaRPr lang="zh-CN" altLang="en-US" sz="1400"/>
                    </a:p>
                  </a:txBody>
                  <a:tcPr/>
                </a:tc>
                <a:tc gridSpan="5">
                  <a:txBody>
                    <a:bodyPr/>
                    <a:p>
                      <a:pPr>
                        <a:buNone/>
                      </a:pPr>
                      <a:r>
                        <a:rPr lang="en-US" altLang="zh-CN" sz="1400"/>
                        <a:t>                          </a:t>
                      </a:r>
                      <a:r>
                        <a:rPr lang="zh-CN" altLang="en-US" sz="1400"/>
                        <a:t>消息区</a:t>
                      </a:r>
                      <a:endParaRPr lang="zh-CN" altLang="en-US" sz="1400"/>
                    </a:p>
                  </a:txBody>
                  <a:tcPr/>
                </a:tc>
                <a:tc hMerge="1">
                  <a:tcPr/>
                </a:tc>
                <a:tc hMerge="1">
                  <a:tcPr/>
                </a:tc>
                <a:tc hMerge="1">
                  <a:tcPr/>
                </a:tc>
                <a:tc hMerge="1">
                  <a:tcPr/>
                </a:tc>
                <a:tc>
                  <a:txBody>
                    <a:bodyPr/>
                    <a:p>
                      <a:pPr>
                        <a:buNone/>
                      </a:pPr>
                      <a:endParaRPr lang="zh-CN" altLang="en-US" sz="1400"/>
                    </a:p>
                  </a:txBody>
                  <a:tcPr/>
                </a:tc>
              </a:tr>
              <a:tr h="304800">
                <a:tc vMerge="1">
                  <a:tcPr/>
                </a:tc>
                <a:tc vMerge="1">
                  <a:tcPr/>
                </a:tc>
                <a:tc vMerge="1">
                  <a:tcPr/>
                </a:tc>
                <a:tc>
                  <a:txBody>
                    <a:bodyPr/>
                    <a:p>
                      <a:pPr marL="0" indent="0" algn="ctr">
                        <a:buNone/>
                      </a:pPr>
                      <a:r>
                        <a:rPr lang="zh-CN" altLang="en-US" sz="1400" b="0">
                          <a:ea typeface="宋体" panose="02010600030101010101" pitchFamily="2" charset="-122"/>
                          <a:cs typeface="+mn-ea"/>
                        </a:rPr>
                        <a:t>时间戳</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授权码</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UID</a:t>
                      </a:r>
                      <a:endParaRPr lang="en-US" altLang="zh-CN"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钥匙ID</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用户类型</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ActTime</a:t>
                      </a:r>
                      <a:endParaRPr lang="zh-CN" altLang="en-US" sz="1400" b="0">
                        <a:ea typeface="宋体" panose="02010600030101010101" pitchFamily="2" charset="-122"/>
                        <a:cs typeface="+mn-ea"/>
                      </a:endParaRPr>
                    </a:p>
                  </a:txBody>
                  <a:tcPr marL="0" marR="0" marT="0" marB="1" vert="horz" anchor="t"/>
                </a:tc>
              </a:tr>
              <a:tr h="304800">
                <a:tc>
                  <a:txBody>
                    <a:bodyPr/>
                    <a:p>
                      <a:pPr>
                        <a:buNone/>
                      </a:pPr>
                      <a:r>
                        <a:rPr lang="zh-CN" altLang="en-US" sz="1400"/>
                        <a:t>长度</a:t>
                      </a:r>
                      <a:endParaRPr lang="zh-CN" altLang="en-US"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marL="0" indent="0" algn="ctr">
                        <a:buNone/>
                      </a:pPr>
                      <a:r>
                        <a:rPr lang="zh-CN" altLang="en-US" sz="1400" b="0">
                          <a:ea typeface="宋体" panose="02010600030101010101" pitchFamily="2" charset="-122"/>
                          <a:cs typeface="+mn-ea"/>
                        </a:rPr>
                        <a:t>4</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4</a:t>
                      </a:r>
                      <a:endParaRPr lang="en-US" altLang="zh-CN"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8</a:t>
                      </a:r>
                      <a:endParaRPr lang="en-US" altLang="zh-CN"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8</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zh-CN" altLang="en-US" sz="1400" b="0">
                          <a:ea typeface="宋体" panose="02010600030101010101" pitchFamily="2" charset="-122"/>
                          <a:cs typeface="+mn-ea"/>
                        </a:rPr>
                        <a:t>1</a:t>
                      </a:r>
                      <a:endParaRPr lang="zh-CN" altLang="en-US" sz="1400" b="0">
                        <a:ea typeface="宋体" panose="02010600030101010101" pitchFamily="2" charset="-122"/>
                        <a:cs typeface="+mn-ea"/>
                      </a:endParaRPr>
                    </a:p>
                  </a:txBody>
                  <a:tcPr marL="0" marR="0" marT="0" marB="1" vert="horz" anchor="t"/>
                </a:tc>
                <a:tc>
                  <a:txBody>
                    <a:bodyPr/>
                    <a:p>
                      <a:pPr marL="0" indent="0" algn="ctr">
                        <a:buNone/>
                      </a:pPr>
                      <a:r>
                        <a:rPr lang="en-US" altLang="zh-CN" sz="1400" b="0">
                          <a:ea typeface="宋体" panose="02010600030101010101" pitchFamily="2" charset="-122"/>
                          <a:cs typeface="+mn-ea"/>
                        </a:rPr>
                        <a:t>4</a:t>
                      </a:r>
                      <a:endParaRPr lang="en-US" altLang="zh-CN" sz="1400" b="0">
                        <a:ea typeface="宋体" panose="02010600030101010101" pitchFamily="2" charset="-122"/>
                        <a:cs typeface="+mn-ea"/>
                      </a:endParaRPr>
                    </a:p>
                  </a:txBody>
                  <a:tcPr marL="0" marR="0" marT="0" marB="1" vert="horz" anchor="t"/>
                </a:tc>
              </a:tr>
              <a:tr h="203200">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sym typeface="+mn-ea"/>
                      </a:endParaRPr>
                    </a:p>
                  </a:txBody>
                  <a:tcPr/>
                </a:tc>
                <a:tc>
                  <a:txBody>
                    <a:bodyPr/>
                    <a:p>
                      <a:pPr algn="ctr">
                        <a:buNone/>
                      </a:pPr>
                      <a:r>
                        <a:rPr lang="en-US" altLang="zh-CN" sz="1400">
                          <a:ea typeface="宋体" panose="02010600030101010101" pitchFamily="2" charset="-122"/>
                          <a:sym typeface="+mn-ea"/>
                        </a:rPr>
                        <a:t>25</a:t>
                      </a:r>
                      <a:endParaRPr lang="en-US" altLang="zh-CN"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r>
                        <a:rPr lang="zh-CN" altLang="en-US" sz="1400">
                          <a:ea typeface="宋体" panose="02010600030101010101" pitchFamily="2" charset="-122"/>
                          <a:sym typeface="+mn-ea"/>
                        </a:rPr>
                        <a:t>激活时间</a:t>
                      </a:r>
                      <a:endParaRPr lang="zh-CN" altLang="en-US" sz="1400">
                        <a:ea typeface="宋体" panose="02010600030101010101" pitchFamily="2" charset="-122"/>
                        <a:sym typeface="+mn-ea"/>
                      </a:endParaRPr>
                    </a:p>
                  </a:txBody>
                  <a:tcPr/>
                </a:tc>
              </a:tr>
            </a:tbl>
          </a:graphicData>
        </a:graphic>
      </p:graphicFrame>
      <p:graphicFrame>
        <p:nvGraphicFramePr>
          <p:cNvPr id="16" name="表格 15"/>
          <p:cNvGraphicFramePr/>
          <p:nvPr/>
        </p:nvGraphicFramePr>
        <p:xfrm>
          <a:off x="781685" y="2922270"/>
          <a:ext cx="4180840" cy="1801495"/>
        </p:xfrm>
        <a:graphic>
          <a:graphicData uri="http://schemas.openxmlformats.org/drawingml/2006/table">
            <a:tbl>
              <a:tblPr firstRow="1" bandRow="1">
                <a:tableStyleId>{5C22544A-7EE6-4342-B048-85BDC9FD1C3A}</a:tableStyleId>
              </a:tblPr>
              <a:tblGrid>
                <a:gridCol w="1270635"/>
                <a:gridCol w="2910205"/>
              </a:tblGrid>
              <a:tr h="304800">
                <a:tc>
                  <a:txBody>
                    <a:bodyPr/>
                    <a:p>
                      <a:pPr>
                        <a:buNone/>
                      </a:pPr>
                      <a:r>
                        <a:rPr lang="zh-CN" altLang="en-US" sz="1400"/>
                        <a:t>字段</a:t>
                      </a:r>
                      <a:endParaRPr lang="zh-CN" altLang="en-US" sz="1400"/>
                    </a:p>
                  </a:txBody>
                  <a:tcPr/>
                </a:tc>
                <a:tc>
                  <a:txBody>
                    <a:bodyPr/>
                    <a:p>
                      <a:pPr>
                        <a:buNone/>
                      </a:pPr>
                      <a:r>
                        <a:rPr lang="zh-CN" altLang="en-US" sz="1400"/>
                        <a:t>激活钥匙通知结果反馈</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1191895">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p>
                    <a:p>
                      <a:pPr>
                        <a:buNone/>
                      </a:pPr>
                      <a:r>
                        <a:rPr lang="en-US" altLang="zh-CN" sz="1400">
                          <a:sym typeface="+mn-ea"/>
                        </a:rPr>
                        <a:t>2</a:t>
                      </a:r>
                      <a:r>
                        <a:rPr lang="zh-CN" altLang="en-US" sz="1400">
                          <a:sym typeface="+mn-ea"/>
                        </a:rPr>
                        <a:t>：验签失败</a:t>
                      </a:r>
                      <a:endParaRPr lang="zh-CN" altLang="en-US" sz="1400">
                        <a:sym typeface="+mn-ea"/>
                      </a:endParaRPr>
                    </a:p>
                    <a:p>
                      <a:pPr>
                        <a:buNone/>
                      </a:pPr>
                      <a:r>
                        <a:rPr lang="en-US" altLang="zh-CN" sz="1400"/>
                        <a:t>3</a:t>
                      </a:r>
                      <a:r>
                        <a:rPr lang="zh-CN" altLang="en-US" sz="1400"/>
                        <a:t>：</a:t>
                      </a:r>
                      <a:r>
                        <a:rPr lang="en-US" altLang="zh-CN" sz="1400"/>
                        <a:t>TBOX</a:t>
                      </a:r>
                      <a:r>
                        <a:rPr lang="zh-CN" altLang="en-US" sz="1400"/>
                        <a:t>接收超时  </a:t>
                      </a:r>
                      <a:endParaRPr lang="zh-CN" altLang="en-US" sz="1400"/>
                    </a:p>
                    <a:p>
                      <a:pPr>
                        <a:buNone/>
                      </a:pPr>
                      <a:r>
                        <a:rPr lang="en-US" altLang="zh-CN" sz="1400"/>
                        <a:t>4</a:t>
                      </a:r>
                      <a:r>
                        <a:rPr lang="zh-CN" altLang="en-US" sz="1400"/>
                        <a:t>：</a:t>
                      </a:r>
                      <a:r>
                        <a:rPr lang="en-US" altLang="zh-CN" sz="1400"/>
                        <a:t>TBOX</a:t>
                      </a:r>
                      <a:r>
                        <a:rPr lang="zh-CN" altLang="en-US" sz="1400"/>
                        <a:t>校验失败（</a:t>
                      </a:r>
                      <a:r>
                        <a:rPr lang="en-US" altLang="zh-CN" sz="1400"/>
                        <a:t>checksum</a:t>
                      </a:r>
                      <a:r>
                        <a:rPr lang="zh-CN" altLang="en-US" sz="1400"/>
                        <a:t>）</a:t>
                      </a:r>
                      <a:endParaRPr lang="zh-CN" altLang="en-US" sz="1400"/>
                    </a:p>
                    <a:p>
                      <a:pPr>
                        <a:buNone/>
                      </a:pPr>
                      <a:r>
                        <a:rPr lang="zh-CN" altLang="en-US" sz="1400">
                          <a:sym typeface="+mn-ea"/>
                        </a:rPr>
                        <a:t>5：</a:t>
                      </a:r>
                      <a:r>
                        <a:rPr lang="en-US" altLang="zh-CN" sz="1400">
                          <a:sym typeface="+mn-ea"/>
                        </a:rPr>
                        <a:t>TSP</a:t>
                      </a:r>
                      <a:r>
                        <a:rPr lang="zh-CN" altLang="en-US" sz="1400">
                          <a:sym typeface="+mn-ea"/>
                        </a:rPr>
                        <a:t>反馈超时</a:t>
                      </a:r>
                      <a:endParaRPr lang="zh-CN" altLang="en-US" sz="1400">
                        <a:sym typeface="+mn-ea"/>
                      </a:endParaRPr>
                    </a:p>
                    <a:p>
                      <a:pPr>
                        <a:buNone/>
                      </a:pPr>
                      <a:r>
                        <a:rPr lang="en-US" altLang="zh-CN" sz="1400"/>
                        <a:t>6</a:t>
                      </a:r>
                      <a:r>
                        <a:rPr lang="zh-CN" altLang="en-US" sz="1400"/>
                        <a:t>：发送失败</a:t>
                      </a:r>
                      <a:endParaRPr lang="zh-CN" altLang="en-US" sz="140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数据结构</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车辆蓝牙信息</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14</a:t>
            </a:r>
            <a:endParaRPr lang="en-US" sz="2400" b="1" dirty="0">
              <a:solidFill>
                <a:schemeClr val="bg1"/>
              </a:solidFill>
              <a:latin typeface="Calibri" panose="020F0502020204030204" charset="0"/>
            </a:endParaRPr>
          </a:p>
        </p:txBody>
      </p:sp>
      <p:graphicFrame>
        <p:nvGraphicFramePr>
          <p:cNvPr id="9" name="表格 8"/>
          <p:cNvGraphicFramePr/>
          <p:nvPr/>
        </p:nvGraphicFramePr>
        <p:xfrm>
          <a:off x="643890" y="1293495"/>
          <a:ext cx="9107805" cy="2286000"/>
        </p:xfrm>
        <a:graphic>
          <a:graphicData uri="http://schemas.openxmlformats.org/drawingml/2006/table">
            <a:tbl>
              <a:tblPr firstRow="1" bandRow="1">
                <a:tableStyleId>{5C22544A-7EE6-4342-B048-85BDC9FD1C3A}</a:tableStyleId>
              </a:tblPr>
              <a:tblGrid>
                <a:gridCol w="814705"/>
                <a:gridCol w="951230"/>
                <a:gridCol w="1081405"/>
                <a:gridCol w="1934210"/>
                <a:gridCol w="1686560"/>
                <a:gridCol w="1431290"/>
                <a:gridCol w="1208405"/>
              </a:tblGrid>
              <a:tr h="304800">
                <a:tc rowSpan="2">
                  <a:txBody>
                    <a:bodyPr/>
                    <a:p>
                      <a:pPr>
                        <a:buNone/>
                      </a:pPr>
                      <a:r>
                        <a:rPr lang="zh-CN" altLang="en-US" sz="1400"/>
                        <a:t>字段</a:t>
                      </a:r>
                      <a:endParaRPr lang="zh-CN" altLang="en-US" sz="1400"/>
                    </a:p>
                  </a:txBody>
                  <a:tcPr/>
                </a:tc>
                <a:tc gridSpan="6">
                  <a:txBody>
                    <a:bodyPr/>
                    <a:p>
                      <a:pPr>
                        <a:buNone/>
                      </a:pPr>
                      <a:r>
                        <a:rPr lang="en-US" altLang="zh-CN" sz="1400"/>
                        <a:t>                                                     </a:t>
                      </a:r>
                      <a:r>
                        <a:rPr lang="zh-CN" altLang="en-US" sz="1400"/>
                        <a:t>签名信息</a:t>
                      </a:r>
                      <a:endParaRPr lang="zh-CN" altLang="en-US" sz="1400"/>
                    </a:p>
                  </a:txBody>
                  <a:tcPr/>
                </a:tc>
                <a:tc hMerge="1">
                  <a:tcPr/>
                </a:tc>
                <a:tc hMerge="1">
                  <a:tcPr/>
                </a:tc>
                <a:tc hMerge="1">
                  <a:tcPr/>
                </a:tc>
                <a:tc hMerge="1">
                  <a:tcPr/>
                </a:tc>
                <a:tc hMerge="1">
                  <a:tcPr/>
                </a:tc>
              </a:tr>
              <a:tr h="304800">
                <a:tc vMerge="1">
                  <a:tcPr/>
                </a:tc>
                <a:tc>
                  <a:txBody>
                    <a:bodyPr/>
                    <a:p>
                      <a:pPr>
                        <a:buNone/>
                      </a:pPr>
                      <a:endParaRPr lang="zh-CN" altLang="en-US" sz="1400"/>
                    </a:p>
                  </a:txBody>
                  <a:tcPr/>
                </a:tc>
                <a:tc>
                  <a:txBody>
                    <a:bodyPr/>
                    <a:p>
                      <a:pPr>
                        <a:buNone/>
                      </a:pPr>
                      <a:r>
                        <a:rPr lang="en-US" altLang="zh-CN" sz="1400"/>
                        <a:t>MAC</a:t>
                      </a:r>
                      <a:r>
                        <a:rPr lang="zh-CN" altLang="en-US" sz="1400"/>
                        <a:t>地址</a:t>
                      </a:r>
                      <a:endParaRPr lang="zh-CN" altLang="en-US" sz="1400"/>
                    </a:p>
                  </a:txBody>
                  <a:tcPr/>
                </a:tc>
                <a:tc>
                  <a:txBody>
                    <a:bodyPr/>
                    <a:p>
                      <a:pPr>
                        <a:buNone/>
                      </a:pPr>
                      <a:r>
                        <a:rPr lang="zh-CN" altLang="en-US" sz="1400"/>
                        <a:t>蓝牙硬件配置</a:t>
                      </a:r>
                      <a:endParaRPr lang="zh-CN" altLang="en-US" sz="1400"/>
                    </a:p>
                  </a:txBody>
                  <a:tcPr/>
                </a:tc>
                <a:tc>
                  <a:txBody>
                    <a:bodyPr/>
                    <a:p>
                      <a:pPr>
                        <a:buNone/>
                      </a:pPr>
                      <a:r>
                        <a:rPr lang="zh-CN" altLang="en-US" sz="1400">
                          <a:sym typeface="+mn-ea"/>
                        </a:rPr>
                        <a:t>控制器序列号</a:t>
                      </a:r>
                      <a:endParaRPr lang="zh-CN" altLang="en-US" sz="1400"/>
                    </a:p>
                  </a:txBody>
                  <a:tcPr/>
                </a:tc>
                <a:tc>
                  <a:txBody>
                    <a:bodyPr/>
                    <a:p>
                      <a:pPr>
                        <a:buNone/>
                      </a:pPr>
                      <a:r>
                        <a:rPr lang="zh-CN" altLang="en-US" sz="1400"/>
                        <a:t>零件号</a:t>
                      </a:r>
                      <a:endParaRPr lang="zh-CN" altLang="en-US" sz="1400"/>
                    </a:p>
                  </a:txBody>
                  <a:tcPr/>
                </a:tc>
                <a:tc>
                  <a:txBody>
                    <a:bodyPr/>
                    <a:p>
                      <a:pPr>
                        <a:buNone/>
                      </a:pPr>
                      <a:r>
                        <a:rPr lang="zh-CN" altLang="en-US" sz="1400"/>
                        <a:t>软件版本</a:t>
                      </a:r>
                      <a:endParaRPr lang="zh-CN" altLang="en-US" sz="1400"/>
                    </a:p>
                  </a:txBody>
                  <a:tcPr/>
                </a:tc>
              </a:tr>
              <a:tr h="304800">
                <a:tc>
                  <a:txBody>
                    <a:bodyPr/>
                    <a:p>
                      <a:pPr>
                        <a:buNone/>
                      </a:pPr>
                      <a:r>
                        <a:rPr lang="zh-CN" altLang="en-US" sz="1400"/>
                        <a:t>长度</a:t>
                      </a:r>
                      <a:endParaRPr lang="zh-CN" altLang="en-US" sz="1400"/>
                    </a:p>
                  </a:txBody>
                  <a:tcPr/>
                </a:tc>
                <a:tc>
                  <a:txBody>
                    <a:bodyPr/>
                    <a:p>
                      <a:pPr algn="ctr">
                        <a:buNone/>
                      </a:pPr>
                      <a:endParaRPr lang="en-US" altLang="zh-CN" sz="1400"/>
                    </a:p>
                  </a:txBody>
                  <a:tcPr/>
                </a:tc>
                <a:tc>
                  <a:txBody>
                    <a:bodyPr/>
                    <a:p>
                      <a:pPr algn="ctr">
                        <a:buNone/>
                      </a:pPr>
                      <a:r>
                        <a:rPr lang="en-US" altLang="zh-CN" sz="1400"/>
                        <a:t>6</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ea typeface="宋体" panose="02010600030101010101" pitchFamily="2" charset="-122"/>
                        </a:rPr>
                        <a:t>10</a:t>
                      </a:r>
                      <a:endParaRPr lang="en-US" altLang="zh-CN" sz="1400">
                        <a:ea typeface="宋体" panose="02010600030101010101" pitchFamily="2" charset="-122"/>
                      </a:endParaRPr>
                    </a:p>
                  </a:txBody>
                  <a:tcPr/>
                </a:tc>
                <a:tc>
                  <a:txBody>
                    <a:bodyPr/>
                    <a:p>
                      <a:pPr algn="ctr">
                        <a:buNone/>
                      </a:pPr>
                      <a:r>
                        <a:rPr lang="en-US" altLang="zh-CN" sz="1400"/>
                        <a:t>13</a:t>
                      </a:r>
                      <a:endParaRPr lang="en-US" altLang="zh-CN" sz="1400"/>
                    </a:p>
                  </a:txBody>
                  <a:tcPr/>
                </a:tc>
                <a:tc>
                  <a:txBody>
                    <a:bodyPr/>
                    <a:p>
                      <a:pPr algn="ctr">
                        <a:buNone/>
                      </a:pPr>
                      <a:r>
                        <a:rPr lang="en-US" altLang="zh-CN" sz="1400"/>
                        <a:t>20</a:t>
                      </a:r>
                      <a:r>
                        <a:rPr lang="zh-CN" altLang="en-US" sz="1400"/>
                        <a:t>？</a:t>
                      </a:r>
                      <a:endParaRPr lang="zh-CN" altLang="en-US" sz="1400"/>
                    </a:p>
                  </a:txBody>
                  <a:tcPr/>
                </a:tc>
              </a:tr>
              <a:tr h="203200">
                <a:tc>
                  <a:txBody>
                    <a:bodyPr/>
                    <a:p>
                      <a:pPr>
                        <a:buNone/>
                      </a:pPr>
                      <a:r>
                        <a:rPr lang="zh-CN" altLang="en-US" sz="1400"/>
                        <a:t>描述</a:t>
                      </a:r>
                      <a:endParaRPr lang="zh-CN" altLang="en-US" sz="1400"/>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r>
                        <a:rPr lang="en-US" altLang="zh-CN" sz="1400">
                          <a:sym typeface="+mn-ea"/>
                        </a:rPr>
                        <a:t>0</a:t>
                      </a:r>
                      <a:r>
                        <a:rPr lang="zh-CN" altLang="en-US" sz="1400">
                          <a:ea typeface="宋体" panose="02010600030101010101" pitchFamily="2" charset="-122"/>
                          <a:sym typeface="+mn-ea"/>
                        </a:rPr>
                        <a:t>：无效</a:t>
                      </a:r>
                      <a:endParaRPr lang="zh-CN" altLang="en-US" sz="1400">
                        <a:ea typeface="宋体" panose="02010600030101010101" pitchFamily="2" charset="-122"/>
                        <a:sym typeface="+mn-ea"/>
                      </a:endParaRPr>
                    </a:p>
                    <a:p>
                      <a:pPr>
                        <a:buNone/>
                      </a:pPr>
                      <a:r>
                        <a:rPr lang="en-US" altLang="zh-CN" sz="1400">
                          <a:ea typeface="宋体" panose="02010600030101010101" pitchFamily="2" charset="-122"/>
                          <a:sym typeface="+mn-ea"/>
                        </a:rPr>
                        <a:t>1</a:t>
                      </a:r>
                      <a:r>
                        <a:rPr lang="zh-CN" altLang="en-US" sz="1400">
                          <a:ea typeface="宋体" panose="02010600030101010101" pitchFamily="2" charset="-122"/>
                          <a:sym typeface="+mn-ea"/>
                        </a:rPr>
                        <a:t>：没有蓝牙钥匙</a:t>
                      </a:r>
                      <a:endParaRPr lang="zh-CN" altLang="en-US" sz="1400">
                        <a:ea typeface="宋体" panose="02010600030101010101" pitchFamily="2" charset="-122"/>
                        <a:sym typeface="+mn-ea"/>
                      </a:endParaRPr>
                    </a:p>
                    <a:p>
                      <a:pPr>
                        <a:buNone/>
                      </a:pPr>
                      <a:r>
                        <a:rPr lang="en-US" altLang="zh-CN" sz="1400">
                          <a:ea typeface="宋体" panose="02010600030101010101" pitchFamily="2" charset="-122"/>
                          <a:sym typeface="+mn-ea"/>
                        </a:rPr>
                        <a:t>2</a:t>
                      </a:r>
                      <a:r>
                        <a:rPr lang="zh-CN" altLang="en-US" sz="1400">
                          <a:ea typeface="宋体" panose="02010600030101010101" pitchFamily="2" charset="-122"/>
                          <a:sym typeface="+mn-ea"/>
                        </a:rPr>
                        <a:t>：蓝牙天线（</a:t>
                      </a:r>
                      <a:r>
                        <a:rPr lang="en-US" altLang="zh-CN" sz="1400">
                          <a:ea typeface="宋体" panose="02010600030101010101" pitchFamily="2" charset="-122"/>
                          <a:sym typeface="+mn-ea"/>
                        </a:rPr>
                        <a:t>1</a:t>
                      </a:r>
                      <a:r>
                        <a:rPr lang="zh-CN" altLang="en-US" sz="1400">
                          <a:ea typeface="宋体" panose="02010600030101010101" pitchFamily="2" charset="-122"/>
                          <a:sym typeface="+mn-ea"/>
                        </a:rPr>
                        <a:t>）</a:t>
                      </a:r>
                      <a:endParaRPr lang="zh-CN" altLang="en-US" sz="1400">
                        <a:ea typeface="宋体" panose="02010600030101010101" pitchFamily="2" charset="-122"/>
                        <a:sym typeface="+mn-ea"/>
                      </a:endParaRPr>
                    </a:p>
                    <a:p>
                      <a:pPr>
                        <a:buNone/>
                      </a:pPr>
                      <a:r>
                        <a:rPr lang="en-US" altLang="zh-CN" sz="1400">
                          <a:ea typeface="宋体" panose="02010600030101010101" pitchFamily="2" charset="-122"/>
                          <a:sym typeface="+mn-ea"/>
                        </a:rPr>
                        <a:t>3</a:t>
                      </a:r>
                      <a:r>
                        <a:rPr lang="zh-CN" altLang="en-US" sz="1400">
                          <a:ea typeface="宋体" panose="02010600030101010101" pitchFamily="2" charset="-122"/>
                          <a:sym typeface="+mn-ea"/>
                        </a:rPr>
                        <a:t>：蓝牙天线（</a:t>
                      </a:r>
                      <a:r>
                        <a:rPr lang="en-US" altLang="zh-CN" sz="1400">
                          <a:ea typeface="宋体" panose="02010600030101010101" pitchFamily="2" charset="-122"/>
                          <a:sym typeface="+mn-ea"/>
                        </a:rPr>
                        <a:t>1+3</a:t>
                      </a:r>
                      <a:r>
                        <a:rPr lang="zh-CN" altLang="en-US" sz="1400">
                          <a:ea typeface="宋体" panose="02010600030101010101" pitchFamily="2" charset="-122"/>
                          <a:sym typeface="+mn-ea"/>
                        </a:rPr>
                        <a:t>）</a:t>
                      </a:r>
                      <a:endParaRPr lang="zh-CN" altLang="en-US" sz="1400">
                        <a:ea typeface="宋体" panose="02010600030101010101" pitchFamily="2" charset="-122"/>
                        <a:sym typeface="+mn-ea"/>
                      </a:endParaRPr>
                    </a:p>
                    <a:p>
                      <a:pPr>
                        <a:buNone/>
                      </a:pPr>
                      <a:r>
                        <a:rPr lang="en-US" altLang="zh-CN" sz="1400">
                          <a:ea typeface="宋体" panose="02010600030101010101" pitchFamily="2" charset="-122"/>
                          <a:sym typeface="+mn-ea"/>
                        </a:rPr>
                        <a:t>4</a:t>
                      </a:r>
                      <a:r>
                        <a:rPr lang="zh-CN" altLang="en-US" sz="1400">
                          <a:ea typeface="宋体" panose="02010600030101010101" pitchFamily="2" charset="-122"/>
                          <a:sym typeface="+mn-ea"/>
                        </a:rPr>
                        <a:t>：蓝牙天线（</a:t>
                      </a:r>
                      <a:r>
                        <a:rPr lang="en-US" altLang="zh-CN" sz="1400">
                          <a:ea typeface="宋体" panose="02010600030101010101" pitchFamily="2" charset="-122"/>
                          <a:sym typeface="+mn-ea"/>
                        </a:rPr>
                        <a:t>1+5</a:t>
                      </a:r>
                      <a:r>
                        <a:rPr lang="zh-CN" altLang="en-US" sz="1400">
                          <a:ea typeface="宋体" panose="02010600030101010101" pitchFamily="2" charset="-122"/>
                          <a:sym typeface="+mn-ea"/>
                        </a:rPr>
                        <a:t>）</a:t>
                      </a:r>
                      <a:endParaRPr lang="zh-CN" altLang="en-US" sz="1400">
                        <a:ea typeface="宋体" panose="02010600030101010101" pitchFamily="2" charset="-122"/>
                        <a:sym typeface="+mn-ea"/>
                      </a:endParaRPr>
                    </a:p>
                    <a:p>
                      <a:pPr>
                        <a:buNone/>
                      </a:pPr>
                      <a:r>
                        <a:rPr lang="en-US" altLang="zh-CN" sz="1400">
                          <a:ea typeface="宋体" panose="02010600030101010101" pitchFamily="2" charset="-122"/>
                          <a:sym typeface="+mn-ea"/>
                        </a:rPr>
                        <a:t>5</a:t>
                      </a:r>
                      <a:r>
                        <a:rPr lang="zh-CN" altLang="en-US" sz="1400">
                          <a:ea typeface="宋体" panose="02010600030101010101" pitchFamily="2" charset="-122"/>
                          <a:sym typeface="+mn-ea"/>
                        </a:rPr>
                        <a:t>：蓝牙天线（</a:t>
                      </a:r>
                      <a:r>
                        <a:rPr lang="en-US" altLang="zh-CN" sz="1400">
                          <a:ea typeface="宋体" panose="02010600030101010101" pitchFamily="2" charset="-122"/>
                          <a:sym typeface="+mn-ea"/>
                        </a:rPr>
                        <a:t>1+6</a:t>
                      </a:r>
                      <a:r>
                        <a:rPr lang="zh-CN" altLang="en-US" sz="1400">
                          <a:ea typeface="宋体" panose="02010600030101010101" pitchFamily="2" charset="-122"/>
                          <a:sym typeface="+mn-ea"/>
                        </a:rPr>
                        <a:t>）</a:t>
                      </a: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c>
                  <a:txBody>
                    <a:bodyPr/>
                    <a:p>
                      <a:pPr>
                        <a:buNone/>
                      </a:pPr>
                      <a:endParaRPr lang="zh-CN" altLang="en-US" sz="1400">
                        <a:ea typeface="宋体" panose="02010600030101010101" pitchFamily="2" charset="-122"/>
                        <a:sym typeface="+mn-ea"/>
                      </a:endParaRPr>
                    </a:p>
                  </a:txBody>
                  <a:tcPr/>
                </a:tc>
              </a:tr>
            </a:tbl>
          </a:graphicData>
        </a:graphic>
      </p:graphicFrame>
      <p:sp>
        <p:nvSpPr>
          <p:cNvPr id="10" name="文本框 9"/>
          <p:cNvSpPr txBox="1"/>
          <p:nvPr/>
        </p:nvSpPr>
        <p:spPr>
          <a:xfrm>
            <a:off x="5218430" y="4324985"/>
            <a:ext cx="4140200" cy="737235"/>
          </a:xfrm>
          <a:prstGeom prst="rect">
            <a:avLst/>
          </a:prstGeom>
          <a:noFill/>
        </p:spPr>
        <p:txBody>
          <a:bodyPr wrap="square" rtlCol="0">
            <a:spAutoFit/>
          </a:bodyPr>
          <a:p>
            <a:r>
              <a:rPr lang="zh-CN" altLang="en-US" sz="1400"/>
              <a:t>传输机制</a:t>
            </a:r>
            <a:endParaRPr lang="zh-CN" altLang="en-US" sz="1400"/>
          </a:p>
          <a:p>
            <a:r>
              <a:rPr lang="en-US" altLang="zh-CN" sz="1400"/>
              <a:t>1.  </a:t>
            </a:r>
            <a:r>
              <a:rPr lang="zh-CN" altLang="en-US" sz="1400"/>
              <a:t>激活</a:t>
            </a:r>
            <a:r>
              <a:rPr lang="en-US" altLang="zh-CN" sz="1400"/>
              <a:t>ECU</a:t>
            </a:r>
            <a:r>
              <a:rPr lang="zh-CN" altLang="en-US" sz="1400"/>
              <a:t>时上报</a:t>
            </a:r>
            <a:endParaRPr lang="zh-CN" altLang="en-US" sz="1400"/>
          </a:p>
          <a:p>
            <a:r>
              <a:rPr lang="en-US" altLang="zh-CN" sz="1400"/>
              <a:t>2. </a:t>
            </a:r>
            <a:r>
              <a:rPr lang="zh-CN" altLang="en-US" sz="1400"/>
              <a:t>版本变更上报</a:t>
            </a:r>
            <a:endParaRPr lang="zh-CN" altLang="en-US" sz="1400"/>
          </a:p>
        </p:txBody>
      </p:sp>
      <p:graphicFrame>
        <p:nvGraphicFramePr>
          <p:cNvPr id="16" name="表格 15"/>
          <p:cNvGraphicFramePr/>
          <p:nvPr/>
        </p:nvGraphicFramePr>
        <p:xfrm>
          <a:off x="643890" y="4324985"/>
          <a:ext cx="4180840" cy="1801495"/>
        </p:xfrm>
        <a:graphic>
          <a:graphicData uri="http://schemas.openxmlformats.org/drawingml/2006/table">
            <a:tbl>
              <a:tblPr firstRow="1" bandRow="1">
                <a:tableStyleId>{5C22544A-7EE6-4342-B048-85BDC9FD1C3A}</a:tableStyleId>
              </a:tblPr>
              <a:tblGrid>
                <a:gridCol w="1270635"/>
                <a:gridCol w="2910205"/>
              </a:tblGrid>
              <a:tr h="304800">
                <a:tc>
                  <a:txBody>
                    <a:bodyPr/>
                    <a:p>
                      <a:pPr>
                        <a:buNone/>
                      </a:pPr>
                      <a:r>
                        <a:rPr lang="zh-CN" altLang="en-US" sz="1400"/>
                        <a:t>字段</a:t>
                      </a:r>
                      <a:endParaRPr lang="zh-CN" altLang="en-US" sz="1400"/>
                    </a:p>
                  </a:txBody>
                  <a:tcPr/>
                </a:tc>
                <a:tc>
                  <a:txBody>
                    <a:bodyPr/>
                    <a:p>
                      <a:pPr>
                        <a:buNone/>
                      </a:pPr>
                      <a:r>
                        <a:rPr lang="zh-CN" altLang="en-US" sz="1400"/>
                        <a:t>上报信息结果反馈</a:t>
                      </a:r>
                      <a:endParaRPr lang="zh-CN" altLang="en-US" sz="1400"/>
                    </a:p>
                  </a:txBody>
                  <a:tcPr/>
                </a:tc>
              </a:tr>
              <a:tr h="304800">
                <a:tc>
                  <a:txBody>
                    <a:bodyPr/>
                    <a:p>
                      <a:pPr>
                        <a:buNone/>
                      </a:pPr>
                      <a:r>
                        <a:rPr lang="zh-CN" altLang="en-US" sz="1400"/>
                        <a:t>长度（</a:t>
                      </a:r>
                      <a:r>
                        <a:rPr lang="en-US" altLang="zh-CN" sz="1400"/>
                        <a:t>byte</a:t>
                      </a:r>
                      <a:r>
                        <a:rPr lang="zh-CN" altLang="en-US" sz="1400"/>
                        <a:t>）</a:t>
                      </a:r>
                      <a:endParaRPr lang="zh-CN" altLang="en-US" sz="1400"/>
                    </a:p>
                  </a:txBody>
                  <a:tcPr/>
                </a:tc>
                <a:tc>
                  <a:txBody>
                    <a:bodyPr/>
                    <a:p>
                      <a:pPr algn="ctr">
                        <a:buNone/>
                      </a:pPr>
                      <a:r>
                        <a:rPr lang="en-US" altLang="zh-CN" sz="1400"/>
                        <a:t>1</a:t>
                      </a:r>
                      <a:endParaRPr lang="en-US" altLang="zh-CN" sz="1400"/>
                    </a:p>
                  </a:txBody>
                  <a:tcPr/>
                </a:tc>
              </a:tr>
              <a:tr h="1191895">
                <a:tc>
                  <a:txBody>
                    <a:bodyPr/>
                    <a:p>
                      <a:pPr>
                        <a:buNone/>
                      </a:pPr>
                      <a:r>
                        <a:rPr lang="zh-CN" altLang="en-US" sz="1400"/>
                        <a:t>描述</a:t>
                      </a:r>
                      <a:endParaRPr lang="zh-CN" altLang="en-US" sz="1400"/>
                    </a:p>
                  </a:txBody>
                  <a:tcPr/>
                </a:tc>
                <a:tc>
                  <a:txBody>
                    <a:bodyPr/>
                    <a:p>
                      <a:pPr>
                        <a:buNone/>
                      </a:pPr>
                      <a:r>
                        <a:rPr lang="zh-CN" altLang="en-US" sz="1400"/>
                        <a:t>0：无效</a:t>
                      </a:r>
                      <a:endParaRPr lang="zh-CN" altLang="en-US" sz="1400"/>
                    </a:p>
                    <a:p>
                      <a:pPr>
                        <a:buNone/>
                      </a:pPr>
                      <a:r>
                        <a:rPr lang="zh-CN" altLang="en-US" sz="1400"/>
                        <a:t>1：成功</a:t>
                      </a:r>
                      <a:endParaRPr lang="zh-CN" altLang="en-US" sz="1400">
                        <a:sym typeface="+mn-ea"/>
                      </a:endParaRPr>
                    </a:p>
                    <a:p>
                      <a:pPr>
                        <a:buNone/>
                      </a:pPr>
                      <a:r>
                        <a:rPr lang="en-US" altLang="zh-CN" sz="1400"/>
                        <a:t>2</a:t>
                      </a:r>
                      <a:r>
                        <a:rPr lang="zh-CN" altLang="en-US" sz="1400"/>
                        <a:t>：</a:t>
                      </a:r>
                      <a:r>
                        <a:rPr lang="en-US" altLang="zh-CN" sz="1400"/>
                        <a:t>TBOX</a:t>
                      </a:r>
                      <a:r>
                        <a:rPr lang="zh-CN" altLang="en-US" sz="1400"/>
                        <a:t>接收超时  </a:t>
                      </a:r>
                      <a:endParaRPr lang="zh-CN" altLang="en-US" sz="1400"/>
                    </a:p>
                    <a:p>
                      <a:pPr>
                        <a:buNone/>
                      </a:pPr>
                      <a:r>
                        <a:rPr lang="en-US" altLang="zh-CN" sz="1400"/>
                        <a:t>3</a:t>
                      </a:r>
                      <a:r>
                        <a:rPr lang="zh-CN" altLang="en-US" sz="1400"/>
                        <a:t>：</a:t>
                      </a:r>
                      <a:r>
                        <a:rPr lang="en-US" altLang="zh-CN" sz="1400"/>
                        <a:t>TBOX</a:t>
                      </a:r>
                      <a:r>
                        <a:rPr lang="zh-CN" altLang="en-US" sz="1400"/>
                        <a:t>校验失败（</a:t>
                      </a:r>
                      <a:r>
                        <a:rPr lang="en-US" altLang="zh-CN" sz="1400"/>
                        <a:t>checksum</a:t>
                      </a:r>
                      <a:r>
                        <a:rPr lang="zh-CN" altLang="en-US" sz="1400"/>
                        <a:t>）</a:t>
                      </a:r>
                      <a:endParaRPr lang="zh-CN" altLang="en-US" sz="1400"/>
                    </a:p>
                    <a:p>
                      <a:pPr>
                        <a:buNone/>
                      </a:pPr>
                      <a:r>
                        <a:rPr lang="en-US" altLang="zh-CN" sz="1400">
                          <a:sym typeface="+mn-ea"/>
                        </a:rPr>
                        <a:t>4</a:t>
                      </a:r>
                      <a:r>
                        <a:rPr lang="zh-CN" altLang="en-US" sz="1400">
                          <a:sym typeface="+mn-ea"/>
                        </a:rPr>
                        <a:t>：</a:t>
                      </a:r>
                      <a:r>
                        <a:rPr lang="en-US" altLang="zh-CN" sz="1400">
                          <a:sym typeface="+mn-ea"/>
                        </a:rPr>
                        <a:t>TSP</a:t>
                      </a:r>
                      <a:r>
                        <a:rPr lang="zh-CN" altLang="en-US" sz="1400">
                          <a:sym typeface="+mn-ea"/>
                        </a:rPr>
                        <a:t>反馈超时</a:t>
                      </a:r>
                      <a:endParaRPr lang="zh-CN" altLang="en-US" sz="1400">
                        <a:sym typeface="+mn-ea"/>
                      </a:endParaRPr>
                    </a:p>
                    <a:p>
                      <a:pPr>
                        <a:buNone/>
                      </a:pPr>
                      <a:r>
                        <a:rPr lang="en-US" altLang="zh-CN" sz="1400">
                          <a:solidFill>
                            <a:schemeClr val="bg1">
                              <a:lumMod val="65000"/>
                            </a:schemeClr>
                          </a:solidFill>
                        </a:rPr>
                        <a:t>5</a:t>
                      </a:r>
                      <a:r>
                        <a:rPr lang="zh-CN" altLang="en-US" sz="1400">
                          <a:solidFill>
                            <a:schemeClr val="bg1">
                              <a:lumMod val="65000"/>
                            </a:schemeClr>
                          </a:solidFill>
                        </a:rPr>
                        <a:t>：</a:t>
                      </a:r>
                      <a:r>
                        <a:rPr lang="en-US" altLang="zh-CN" sz="1400">
                          <a:solidFill>
                            <a:schemeClr val="bg1">
                              <a:lumMod val="65000"/>
                            </a:schemeClr>
                          </a:solidFill>
                        </a:rPr>
                        <a:t>TSP</a:t>
                      </a:r>
                      <a:r>
                        <a:rPr lang="zh-CN" altLang="en-US" sz="1400">
                          <a:solidFill>
                            <a:schemeClr val="bg1">
                              <a:lumMod val="65000"/>
                            </a:schemeClr>
                          </a:solidFill>
                        </a:rPr>
                        <a:t>反馈失败</a:t>
                      </a:r>
                      <a:endParaRPr lang="zh-CN" altLang="en-US" sz="1400">
                        <a:solidFill>
                          <a:schemeClr val="bg1">
                            <a:lumMod val="65000"/>
                          </a:schemeClr>
                        </a:solidFill>
                      </a:endParaRPr>
                    </a:p>
                    <a:p>
                      <a:pPr>
                        <a:buNone/>
                      </a:pPr>
                      <a:r>
                        <a:rPr lang="en-US" altLang="zh-CN" sz="1400"/>
                        <a:t>6</a:t>
                      </a:r>
                      <a:r>
                        <a:rPr lang="zh-CN" altLang="en-US" sz="1400"/>
                        <a:t>：发送失败</a:t>
                      </a:r>
                      <a:endParaRPr lang="zh-CN" altLang="en-US" sz="140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en-US" altLang="zh-CN" sz="2400" b="1" dirty="0" smtClean="0">
                <a:latin typeface="微软雅黑" panose="020B0503020204020204" pitchFamily="34" charset="-122"/>
                <a:ea typeface="微软雅黑" panose="020B0503020204020204" pitchFamily="34" charset="-122"/>
                <a:sym typeface="+mn-ea"/>
              </a:rPr>
              <a:t>GX16</a:t>
            </a: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其他车内通信需求</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15</a:t>
            </a:r>
            <a:endParaRPr lang="en-US" sz="2400" b="1" dirty="0">
              <a:solidFill>
                <a:schemeClr val="bg1"/>
              </a:solidFill>
              <a:latin typeface="Calibri" panose="020F0502020204030204" charset="0"/>
            </a:endParaRPr>
          </a:p>
        </p:txBody>
      </p:sp>
      <p:sp>
        <p:nvSpPr>
          <p:cNvPr id="2" name="文本框 1"/>
          <p:cNvSpPr txBox="1"/>
          <p:nvPr/>
        </p:nvSpPr>
        <p:spPr>
          <a:xfrm>
            <a:off x="643890" y="1090295"/>
            <a:ext cx="10348595" cy="2891790"/>
          </a:xfrm>
          <a:prstGeom prst="rect">
            <a:avLst/>
          </a:prstGeom>
          <a:noFill/>
        </p:spPr>
        <p:txBody>
          <a:bodyPr wrap="square" rtlCol="0">
            <a:spAutoFit/>
          </a:bodyPr>
          <a:p>
            <a:r>
              <a:rPr lang="en-US" altLang="zh-CN" sz="1400"/>
              <a:t>1. </a:t>
            </a:r>
            <a:r>
              <a:rPr lang="zh-CN" altLang="en-US" sz="1400"/>
              <a:t>同步时间需求 精度</a:t>
            </a:r>
            <a:r>
              <a:rPr lang="en-US" altLang="zh-CN" sz="1400"/>
              <a:t>1s 80min</a:t>
            </a:r>
            <a:r>
              <a:rPr lang="zh-CN" altLang="en-US" sz="1400"/>
              <a:t>同步周期     </a:t>
            </a:r>
            <a:r>
              <a:rPr lang="zh-CN" altLang="en-US" sz="1400">
                <a:sym typeface="+mn-ea"/>
              </a:rPr>
              <a:t>【</a:t>
            </a:r>
            <a:r>
              <a:rPr lang="en-US" altLang="zh-CN" sz="1400"/>
              <a:t>TBOX</a:t>
            </a:r>
            <a:r>
              <a:rPr lang="zh-CN" altLang="en-US" sz="1400"/>
              <a:t>有外发时间周期报文，周期 </a:t>
            </a:r>
            <a:r>
              <a:rPr lang="en-US" altLang="zh-CN" sz="1400"/>
              <a:t>500ms </a:t>
            </a:r>
            <a:r>
              <a:rPr lang="zh-CN" altLang="en-US" sz="1400"/>
              <a:t>？】</a:t>
            </a:r>
            <a:endParaRPr lang="zh-CN" altLang="en-US" sz="1400"/>
          </a:p>
          <a:p>
            <a:r>
              <a:rPr lang="zh-CN" altLang="en-US" sz="1400"/>
              <a:t>                                                                      </a:t>
            </a:r>
            <a:r>
              <a:rPr lang="zh-CN" altLang="en-US" sz="1400">
                <a:solidFill>
                  <a:srgbClr val="FF0000"/>
                </a:solidFill>
              </a:rPr>
              <a:t>处理逻辑  如指令时间与本地时间五误差</a:t>
            </a:r>
            <a:r>
              <a:rPr lang="en-US" altLang="zh-CN" sz="1400">
                <a:solidFill>
                  <a:srgbClr val="FF0000"/>
                </a:solidFill>
              </a:rPr>
              <a:t>&lt;60s </a:t>
            </a:r>
            <a:r>
              <a:rPr lang="zh-CN" altLang="en-US" sz="1400">
                <a:solidFill>
                  <a:srgbClr val="FF0000"/>
                </a:solidFill>
              </a:rPr>
              <a:t>，大于则需等待同步时间报文后再判断  </a:t>
            </a:r>
            <a:endParaRPr lang="zh-CN" altLang="en-US" sz="1400">
              <a:solidFill>
                <a:srgbClr val="FF0000"/>
              </a:solidFill>
            </a:endParaRPr>
          </a:p>
          <a:p>
            <a:r>
              <a:rPr lang="zh-CN" altLang="en-US" sz="1400">
                <a:solidFill>
                  <a:srgbClr val="FF0000"/>
                </a:solidFill>
              </a:rPr>
              <a:t>   </a:t>
            </a:r>
            <a:endParaRPr lang="zh-CN" altLang="en-US" sz="1400">
              <a:solidFill>
                <a:srgbClr val="FF0000"/>
              </a:solidFill>
            </a:endParaRPr>
          </a:p>
          <a:p>
            <a:r>
              <a:rPr lang="en-US" altLang="zh-CN" sz="1400"/>
              <a:t>2. </a:t>
            </a:r>
            <a:r>
              <a:rPr lang="zh-CN" altLang="en-US" sz="1400"/>
              <a:t>异常通知（攻击）                                   【异常识别与 信号定义】</a:t>
            </a:r>
            <a:endParaRPr lang="zh-CN" altLang="en-US" sz="1400"/>
          </a:p>
          <a:p>
            <a:endParaRPr lang="zh-CN" altLang="en-US" sz="1400"/>
          </a:p>
          <a:p>
            <a:r>
              <a:rPr lang="en-US" altLang="zh-CN" sz="1400"/>
              <a:t>3. HU</a:t>
            </a:r>
            <a:r>
              <a:rPr lang="zh-CN" altLang="zh-CN" sz="1400"/>
              <a:t> 需求发</a:t>
            </a:r>
            <a:r>
              <a:rPr lang="en-US" altLang="zh-CN" sz="1400"/>
              <a:t>UID </a:t>
            </a:r>
            <a:r>
              <a:rPr lang="zh-CN" altLang="en-US" sz="1400"/>
              <a:t>和</a:t>
            </a:r>
            <a:r>
              <a:rPr lang="en-US" altLang="zh-CN" sz="1400"/>
              <a:t>TOKEN</a:t>
            </a:r>
            <a:endParaRPr lang="en-US" altLang="zh-CN" sz="1400"/>
          </a:p>
          <a:p>
            <a:endParaRPr lang="en-US" altLang="zh-CN" sz="1400"/>
          </a:p>
          <a:p>
            <a:endParaRPr lang="en-US" altLang="zh-CN" sz="1400"/>
          </a:p>
          <a:p>
            <a:r>
              <a:rPr lang="en-US" altLang="zh-CN" sz="1400"/>
              <a:t>4.</a:t>
            </a:r>
            <a:r>
              <a:rPr lang="zh-CN" altLang="en-US" sz="1400"/>
              <a:t>大数据需求</a:t>
            </a:r>
            <a:r>
              <a:rPr lang="en-US" altLang="zh-CN" sz="1400"/>
              <a:t>PEPS</a:t>
            </a:r>
            <a:r>
              <a:rPr lang="zh-CN" altLang="en-US" sz="1400"/>
              <a:t>发 </a:t>
            </a:r>
            <a:r>
              <a:rPr lang="en-US" altLang="zh-CN" sz="1400"/>
              <a:t>UID </a:t>
            </a:r>
            <a:r>
              <a:rPr lang="zh-CN" altLang="en-US" sz="1400"/>
              <a:t>给</a:t>
            </a:r>
            <a:r>
              <a:rPr lang="en-US" altLang="zh-CN" sz="1400"/>
              <a:t>TBOX</a:t>
            </a:r>
            <a:endParaRPr lang="en-US" altLang="zh-CN" sz="1400"/>
          </a:p>
          <a:p>
            <a:endParaRPr lang="zh-CN" altLang="en-US" sz="1400"/>
          </a:p>
          <a:p>
            <a:r>
              <a:rPr lang="en-US" altLang="zh-CN" sz="1400"/>
              <a:t>   </a:t>
            </a:r>
            <a:endParaRPr lang="en-US" altLang="zh-CN" sz="1400"/>
          </a:p>
          <a:p>
            <a:r>
              <a:rPr lang="en-US" altLang="zh-CN" sz="1400"/>
              <a:t>3.</a:t>
            </a:r>
            <a:r>
              <a:rPr lang="zh-CN" altLang="en-US" sz="1400"/>
              <a:t>蓝牙</a:t>
            </a:r>
            <a:r>
              <a:rPr lang="en-US" altLang="zh-CN" sz="1400"/>
              <a:t>SDK </a:t>
            </a:r>
            <a:r>
              <a:rPr lang="zh-CN" altLang="en-US" sz="1400"/>
              <a:t>兼容性 要求 </a:t>
            </a:r>
            <a:r>
              <a:rPr lang="en-US" altLang="zh-CN" sz="1400"/>
              <a:t>TOP </a:t>
            </a:r>
            <a:r>
              <a:rPr lang="zh-CN" altLang="en-US" sz="1400"/>
              <a:t>。。手机？</a:t>
            </a:r>
            <a:endParaRPr lang="zh-CN" altLang="en-US" sz="1400"/>
          </a:p>
          <a:p>
            <a:endParaRPr lang="zh-CN" altLang="en-US" sz="1400"/>
          </a:p>
        </p:txBody>
      </p:sp>
      <p:sp>
        <p:nvSpPr>
          <p:cNvPr id="5" name="文本框 4"/>
          <p:cNvSpPr txBox="1"/>
          <p:nvPr/>
        </p:nvSpPr>
        <p:spPr>
          <a:xfrm>
            <a:off x="643890" y="4500245"/>
            <a:ext cx="5304790" cy="1599565"/>
          </a:xfrm>
          <a:prstGeom prst="rect">
            <a:avLst/>
          </a:prstGeom>
          <a:noFill/>
        </p:spPr>
        <p:txBody>
          <a:bodyPr wrap="square" rtlCol="0">
            <a:spAutoFit/>
          </a:bodyPr>
          <a:p>
            <a:r>
              <a:rPr lang="en-US" altLang="zh-CN" sz="1400"/>
              <a:t>1. </a:t>
            </a:r>
            <a:r>
              <a:rPr lang="zh-CN" altLang="en-US" sz="1400"/>
              <a:t>产线 </a:t>
            </a:r>
            <a:r>
              <a:rPr lang="en-US" altLang="zh-CN" sz="1400"/>
              <a:t>- </a:t>
            </a:r>
            <a:r>
              <a:rPr lang="zh-CN" altLang="en-US" sz="1400">
                <a:solidFill>
                  <a:srgbClr val="FF0000"/>
                </a:solidFill>
              </a:rPr>
              <a:t>李红根</a:t>
            </a:r>
            <a:endParaRPr lang="zh-CN" altLang="en-US" sz="1400">
              <a:solidFill>
                <a:srgbClr val="FF0000"/>
              </a:solidFill>
            </a:endParaRPr>
          </a:p>
          <a:p>
            <a:r>
              <a:rPr lang="zh-CN" altLang="en-US" sz="1400"/>
              <a:t>手持终端不存储，从</a:t>
            </a:r>
            <a:r>
              <a:rPr lang="en-US" altLang="zh-CN" sz="1400"/>
              <a:t>server</a:t>
            </a:r>
            <a:r>
              <a:rPr lang="zh-CN" altLang="en-US" sz="1400"/>
              <a:t>取数据。</a:t>
            </a:r>
            <a:endParaRPr lang="zh-CN" altLang="en-US" sz="1400"/>
          </a:p>
          <a:p>
            <a:r>
              <a:rPr lang="en-US" altLang="zh-CN" sz="1400"/>
              <a:t>OPen</a:t>
            </a:r>
            <a:r>
              <a:rPr lang="zh-CN" altLang="en-US" sz="1400"/>
              <a:t>线：</a:t>
            </a:r>
            <a:endParaRPr lang="zh-CN" altLang="en-US" sz="1400"/>
          </a:p>
          <a:p>
            <a:r>
              <a:rPr lang="zh-CN" altLang="en-US" sz="1400"/>
              <a:t>检测线：</a:t>
            </a:r>
            <a:r>
              <a:rPr lang="en-US" altLang="zh-CN" sz="1400"/>
              <a:t>ADAS </a:t>
            </a:r>
            <a:r>
              <a:rPr lang="zh-CN" altLang="en-US" sz="1400"/>
              <a:t>：</a:t>
            </a:r>
            <a:endParaRPr lang="zh-CN" altLang="en-US" sz="1400"/>
          </a:p>
          <a:p>
            <a:r>
              <a:rPr lang="zh-CN" altLang="en-US" sz="1400"/>
              <a:t>淋雨 、路试：</a:t>
            </a:r>
            <a:endParaRPr lang="zh-CN" altLang="en-US" sz="1400"/>
          </a:p>
          <a:p>
            <a:r>
              <a:rPr lang="zh-CN" altLang="en-US" sz="1400"/>
              <a:t>报交线： </a:t>
            </a:r>
            <a:r>
              <a:rPr lang="zh-CN" altLang="en-US" sz="1400" b="1">
                <a:solidFill>
                  <a:srgbClr val="FF0000"/>
                </a:solidFill>
              </a:rPr>
              <a:t>在此线上检测？</a:t>
            </a:r>
            <a:endParaRPr lang="zh-CN" altLang="en-US" sz="1400" b="1">
              <a:solidFill>
                <a:srgbClr val="FF0000"/>
              </a:solidFill>
            </a:endParaRPr>
          </a:p>
          <a:p>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zh-CN" sz="2400" b="1" dirty="0" smtClean="0">
                <a:latin typeface="微软雅黑" panose="020B0503020204020204" pitchFamily="34" charset="-122"/>
                <a:ea typeface="微软雅黑" panose="020B0503020204020204" pitchFamily="34" charset="-122"/>
                <a:sym typeface="+mn-ea"/>
              </a:rPr>
              <a:t>整体架构</a:t>
            </a:r>
            <a:endParaRPr lang="zh-CN" altLang="zh-CN" sz="2400" b="1" dirty="0" smtClean="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cxnSp>
        <p:nvCxnSpPr>
          <p:cNvPr id="7" name="直接连接符 6"/>
          <p:cNvCxnSpPr/>
          <p:nvPr/>
        </p:nvCxnSpPr>
        <p:spPr>
          <a:xfrm flipV="1">
            <a:off x="3284220" y="3474085"/>
            <a:ext cx="696595" cy="4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71520" y="3683000"/>
            <a:ext cx="696595" cy="4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3980815" y="2500630"/>
            <a:ext cx="2089785" cy="2415540"/>
          </a:xfrm>
          <a:prstGeom prst="roundRect">
            <a:avLst>
              <a:gd name="adj" fmla="val 8090"/>
            </a:avLst>
          </a:prstGeom>
          <a:solidFill>
            <a:srgbClr val="B7E6F1"/>
          </a:solidFill>
        </p:spPr>
        <p:style>
          <a:lnRef idx="1">
            <a:schemeClr val="accent3"/>
          </a:lnRef>
          <a:fillRef idx="3">
            <a:schemeClr val="accent3"/>
          </a:fillRef>
          <a:effectRef idx="2">
            <a:schemeClr val="accent3"/>
          </a:effectRef>
          <a:fontRef idx="minor">
            <a:schemeClr val="lt1"/>
          </a:fontRef>
        </p:style>
        <p:txBody>
          <a:bodyPr rtlCol="0" anchor="t" anchorCtr="0"/>
          <a:p>
            <a:pPr algn="ctr" fontAlgn="t"/>
            <a:r>
              <a:rPr lang="en-US" altLang="zh-CN">
                <a:solidFill>
                  <a:schemeClr val="tx1"/>
                </a:solidFill>
              </a:rPr>
              <a:t>TBox</a:t>
            </a:r>
            <a:endParaRPr lang="en-US" altLang="zh-CN">
              <a:solidFill>
                <a:schemeClr val="tx1"/>
              </a:solidFill>
            </a:endParaRPr>
          </a:p>
        </p:txBody>
      </p:sp>
      <p:sp>
        <p:nvSpPr>
          <p:cNvPr id="8" name="圆角矩形 7"/>
          <p:cNvSpPr/>
          <p:nvPr/>
        </p:nvSpPr>
        <p:spPr>
          <a:xfrm>
            <a:off x="7428865" y="2430780"/>
            <a:ext cx="2931795" cy="2604770"/>
          </a:xfrm>
          <a:prstGeom prst="roundRect">
            <a:avLst>
              <a:gd name="adj" fmla="val 202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a:r>
              <a:rPr lang="en-US" altLang="zh-CN" sz="1200" b="1" dirty="0">
                <a:solidFill>
                  <a:schemeClr val="tx1"/>
                </a:solidFill>
                <a:latin typeface="微软雅黑" panose="020B0503020204020204" pitchFamily="34" charset="-122"/>
                <a:ea typeface="微软雅黑" panose="020B0503020204020204" pitchFamily="34" charset="-122"/>
              </a:rPr>
              <a:t>TSP </a:t>
            </a:r>
            <a:r>
              <a:rPr lang="zh-CN" altLang="en-US" sz="1200" b="1" dirty="0">
                <a:solidFill>
                  <a:schemeClr val="tx1"/>
                </a:solidFill>
                <a:latin typeface="微软雅黑" panose="020B0503020204020204" pitchFamily="34" charset="-122"/>
                <a:ea typeface="微软雅黑" panose="020B0503020204020204" pitchFamily="34" charset="-122"/>
              </a:rPr>
              <a:t>平台</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793095" y="4259580"/>
            <a:ext cx="871855" cy="328295"/>
          </a:xfrm>
          <a:prstGeom prst="roundRect">
            <a:avLst>
              <a:gd name="adj" fmla="val 840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chemeClr val="lt1"/>
                </a:solidFill>
                <a:latin typeface="微软雅黑" panose="020B0503020204020204" pitchFamily="34" charset="-122"/>
                <a:ea typeface="微软雅黑" panose="020B0503020204020204" pitchFamily="34" charset="-122"/>
              </a:rPr>
              <a:t>PKI</a:t>
            </a:r>
            <a:r>
              <a:rPr lang="zh-CN" altLang="en-US" sz="1200" dirty="0">
                <a:solidFill>
                  <a:schemeClr val="lt1"/>
                </a:solidFill>
                <a:latin typeface="微软雅黑" panose="020B0503020204020204" pitchFamily="34" charset="-122"/>
                <a:ea typeface="微软雅黑" panose="020B0503020204020204" pitchFamily="34" charset="-122"/>
              </a:rPr>
              <a:t>平台</a:t>
            </a:r>
            <a:endParaRPr lang="zh-CN" altLang="en-US" sz="1200" dirty="0">
              <a:solidFill>
                <a:schemeClr val="lt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8016612" y="4279072"/>
            <a:ext cx="1069272" cy="286105"/>
          </a:xfrm>
          <a:prstGeom prst="roundRect">
            <a:avLst>
              <a:gd name="adj" fmla="val 10329"/>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微软雅黑" panose="020B0503020204020204" pitchFamily="34" charset="-122"/>
                <a:ea typeface="微软雅黑" panose="020B0503020204020204" pitchFamily="34" charset="-122"/>
              </a:rPr>
              <a:t>PKI</a:t>
            </a:r>
            <a:r>
              <a:rPr lang="zh-CN" altLang="en-US" sz="1200" dirty="0">
                <a:latin typeface="微软雅黑" panose="020B0503020204020204" pitchFamily="34" charset="-122"/>
                <a:ea typeface="微软雅黑" panose="020B0503020204020204" pitchFamily="34" charset="-122"/>
              </a:rPr>
              <a:t>证书服务</a:t>
            </a:r>
            <a:endParaRPr lang="zh-CN" altLang="en-US" sz="1200" dirty="0">
              <a:latin typeface="微软雅黑" panose="020B0503020204020204" pitchFamily="34" charset="-122"/>
              <a:ea typeface="微软雅黑" panose="020B0503020204020204" pitchFamily="34" charset="-122"/>
            </a:endParaRPr>
          </a:p>
        </p:txBody>
      </p:sp>
      <p:sp>
        <p:nvSpPr>
          <p:cNvPr id="41" name="圆角矩形 40"/>
          <p:cNvSpPr/>
          <p:nvPr/>
        </p:nvSpPr>
        <p:spPr>
          <a:xfrm>
            <a:off x="7681595" y="2885440"/>
            <a:ext cx="1264285"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蓝牙钥匙管理服务</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43" name="流程图: 磁盘 42"/>
          <p:cNvSpPr/>
          <p:nvPr/>
        </p:nvSpPr>
        <p:spPr>
          <a:xfrm>
            <a:off x="9186065" y="2902145"/>
            <a:ext cx="720876" cy="258232"/>
          </a:xfrm>
          <a:prstGeom prst="flowChartMagneticDisk">
            <a:avLst/>
          </a:prstGeom>
          <a:solidFill>
            <a:srgbClr val="2525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蓝牙钥匙</a:t>
            </a:r>
            <a:endParaRPr lang="zh-CN" altLang="en-US" sz="1000" dirty="0">
              <a:latin typeface="微软雅黑" panose="020B0503020204020204" pitchFamily="34" charset="-122"/>
              <a:ea typeface="微软雅黑" panose="020B0503020204020204" pitchFamily="34" charset="-122"/>
            </a:endParaRPr>
          </a:p>
        </p:txBody>
      </p:sp>
      <p:cxnSp>
        <p:nvCxnSpPr>
          <p:cNvPr id="45" name="直接箭头连接符 44"/>
          <p:cNvCxnSpPr>
            <a:stCxn id="41" idx="3"/>
            <a:endCxn id="43" idx="2"/>
          </p:cNvCxnSpPr>
          <p:nvPr/>
        </p:nvCxnSpPr>
        <p:spPr>
          <a:xfrm>
            <a:off x="8946057" y="3029162"/>
            <a:ext cx="240030" cy="2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4" idx="0"/>
            <a:endCxn id="41" idx="0"/>
          </p:cNvCxnSpPr>
          <p:nvPr/>
        </p:nvCxnSpPr>
        <p:spPr>
          <a:xfrm rot="16200000" flipH="1">
            <a:off x="3974783" y="-1453832"/>
            <a:ext cx="1021715" cy="7656830"/>
          </a:xfrm>
          <a:prstGeom prst="bentConnector3">
            <a:avLst>
              <a:gd name="adj1" fmla="val -2333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4560570" y="3687445"/>
            <a:ext cx="1003300"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数据转发</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53" name="肘形连接符 52"/>
          <p:cNvCxnSpPr>
            <a:stCxn id="41" idx="1"/>
          </p:cNvCxnSpPr>
          <p:nvPr/>
        </p:nvCxnSpPr>
        <p:spPr>
          <a:xfrm rot="10800000">
            <a:off x="6050915" y="3023870"/>
            <a:ext cx="1630045" cy="5080"/>
          </a:xfrm>
          <a:prstGeom prst="bentConnector3">
            <a:avLst>
              <a:gd name="adj1" fmla="val 49981"/>
            </a:avLst>
          </a:prstGeom>
          <a:ln w="285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650178" y="1261060"/>
            <a:ext cx="4570482" cy="276999"/>
          </a:xfrm>
          <a:prstGeom prst="rect">
            <a:avLst/>
          </a:prstGeom>
          <a:noFill/>
        </p:spPr>
        <p:txBody>
          <a:bodyPr wrap="none" rtlCol="0">
            <a:spAutoFit/>
          </a:bodyPr>
          <a:p>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远程，蓝牙钥匙申请，蓝牙钥匙授权，蓝牙钥匙管理等</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9148234" y="4125713"/>
            <a:ext cx="1569660"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证书在线申请与查询</a:t>
            </a:r>
            <a:endParaRPr lang="zh-CN" altLang="en-US" sz="1200" dirty="0">
              <a:latin typeface="微软雅黑" panose="020B0503020204020204" pitchFamily="34" charset="-122"/>
              <a:ea typeface="微软雅黑" panose="020B0503020204020204" pitchFamily="34" charset="-122"/>
            </a:endParaRPr>
          </a:p>
        </p:txBody>
      </p:sp>
      <p:cxnSp>
        <p:nvCxnSpPr>
          <p:cNvPr id="70" name="肘形连接符 69"/>
          <p:cNvCxnSpPr>
            <a:stCxn id="14" idx="2"/>
          </p:cNvCxnSpPr>
          <p:nvPr/>
        </p:nvCxnSpPr>
        <p:spPr>
          <a:xfrm rot="5400000" flipV="1">
            <a:off x="791210" y="2313305"/>
            <a:ext cx="981075" cy="1249680"/>
          </a:xfrm>
          <a:prstGeom prst="bentConnector2">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16" idx="0"/>
          </p:cNvCxnSpPr>
          <p:nvPr/>
        </p:nvCxnSpPr>
        <p:spPr>
          <a:xfrm rot="16200000">
            <a:off x="847090" y="3475355"/>
            <a:ext cx="880745" cy="1238885"/>
          </a:xfrm>
          <a:prstGeom prst="bentConnector2">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1"/>
          <a:stretch>
            <a:fillRect/>
          </a:stretch>
        </p:blipFill>
        <p:spPr>
          <a:xfrm>
            <a:off x="587580" y="2682581"/>
            <a:ext cx="139981" cy="191445"/>
          </a:xfrm>
          <a:prstGeom prst="rect">
            <a:avLst/>
          </a:prstGeom>
        </p:spPr>
      </p:pic>
      <p:pic>
        <p:nvPicPr>
          <p:cNvPr id="77" name="图片 76"/>
          <p:cNvPicPr>
            <a:picLocks noChangeAspect="1"/>
          </p:cNvPicPr>
          <p:nvPr/>
        </p:nvPicPr>
        <p:blipFill>
          <a:blip r:embed="rId1"/>
          <a:stretch>
            <a:fillRect/>
          </a:stretch>
        </p:blipFill>
        <p:spPr>
          <a:xfrm>
            <a:off x="597948" y="3871768"/>
            <a:ext cx="139981" cy="191445"/>
          </a:xfrm>
          <a:prstGeom prst="rect">
            <a:avLst/>
          </a:prstGeom>
        </p:spPr>
      </p:pic>
      <p:cxnSp>
        <p:nvCxnSpPr>
          <p:cNvPr id="93" name="肘形连接符 92"/>
          <p:cNvCxnSpPr>
            <a:stCxn id="35" idx="3"/>
            <a:endCxn id="9" idx="1"/>
          </p:cNvCxnSpPr>
          <p:nvPr/>
        </p:nvCxnSpPr>
        <p:spPr>
          <a:xfrm>
            <a:off x="9086215" y="4422775"/>
            <a:ext cx="1706880" cy="12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668655" y="3038475"/>
            <a:ext cx="1263015" cy="275590"/>
          </a:xfrm>
          <a:prstGeom prst="rect">
            <a:avLst/>
          </a:prstGeom>
          <a:noFill/>
        </p:spPr>
        <p:txBody>
          <a:bodyPr wrap="square" rtlCol="0">
            <a:spAutoFit/>
          </a:bodyPr>
          <a:p>
            <a:r>
              <a:rPr lang="en-US" sz="1200" dirty="0">
                <a:latin typeface="微软雅黑" panose="020B0503020204020204" pitchFamily="34" charset="-122"/>
                <a:ea typeface="微软雅黑" panose="020B0503020204020204" pitchFamily="34" charset="-122"/>
              </a:rPr>
              <a:t>TLS </a:t>
            </a:r>
            <a:r>
              <a:rPr lang="zh-CN" altLang="en-US" sz="1200" dirty="0">
                <a:latin typeface="微软雅黑" panose="020B0503020204020204" pitchFamily="34" charset="-122"/>
                <a:ea typeface="微软雅黑" panose="020B0503020204020204" pitchFamily="34" charset="-122"/>
              </a:rPr>
              <a:t>安全链接</a:t>
            </a:r>
            <a:endParaRPr lang="zh-CN" altLang="en-US" sz="1200" dirty="0">
              <a:latin typeface="微软雅黑" panose="020B0503020204020204" pitchFamily="34" charset="-122"/>
              <a:ea typeface="微软雅黑" panose="020B0503020204020204" pitchFamily="34" charset="-122"/>
            </a:endParaRPr>
          </a:p>
        </p:txBody>
      </p:sp>
      <p:cxnSp>
        <p:nvCxnSpPr>
          <p:cNvPr id="106" name="肘形连接符 105"/>
          <p:cNvCxnSpPr>
            <a:stCxn id="16" idx="2"/>
          </p:cNvCxnSpPr>
          <p:nvPr/>
        </p:nvCxnSpPr>
        <p:spPr>
          <a:xfrm rot="5400000" flipH="1" flipV="1">
            <a:off x="3311525" y="570230"/>
            <a:ext cx="1905635" cy="7192010"/>
          </a:xfrm>
          <a:prstGeom prst="bentConnector4">
            <a:avLst>
              <a:gd name="adj1" fmla="val -12479"/>
              <a:gd name="adj2" fmla="val 9997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2650466" y="5360208"/>
            <a:ext cx="3954929" cy="276999"/>
          </a:xfrm>
          <a:prstGeom prst="rect">
            <a:avLst/>
          </a:prstGeom>
          <a:noFill/>
        </p:spPr>
        <p:txBody>
          <a:bodyPr wrap="none" rtlCol="0">
            <a:spAutoFit/>
          </a:bodyPr>
          <a:p>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远程控制，蓝牙钥匙授权确认，蓝牙钥匙归还等</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pic>
        <p:nvPicPr>
          <p:cNvPr id="110" name="图片 109"/>
          <p:cNvPicPr>
            <a:picLocks noChangeAspect="1"/>
          </p:cNvPicPr>
          <p:nvPr/>
        </p:nvPicPr>
        <p:blipFill>
          <a:blip r:embed="rId2"/>
          <a:stretch>
            <a:fillRect/>
          </a:stretch>
        </p:blipFill>
        <p:spPr>
          <a:xfrm>
            <a:off x="8095178" y="3229034"/>
            <a:ext cx="206168" cy="171807"/>
          </a:xfrm>
          <a:prstGeom prst="rect">
            <a:avLst/>
          </a:prstGeom>
        </p:spPr>
      </p:pic>
      <p:sp>
        <p:nvSpPr>
          <p:cNvPr id="111" name="文本框 110"/>
          <p:cNvSpPr txBox="1"/>
          <p:nvPr/>
        </p:nvSpPr>
        <p:spPr>
          <a:xfrm>
            <a:off x="8253262" y="3186187"/>
            <a:ext cx="2236510" cy="246221"/>
          </a:xfrm>
          <a:prstGeom prst="rect">
            <a:avLst/>
          </a:prstGeom>
          <a:noFill/>
        </p:spPr>
        <p:txBody>
          <a:bodyPr wrap="none" rtlCol="0">
            <a:spAutoFit/>
          </a:bodyPr>
          <a:p>
            <a:r>
              <a:rPr lang="zh-CN" altLang="en-US" sz="1000" dirty="0">
                <a:latin typeface="微软雅黑" panose="020B0503020204020204" pitchFamily="34" charset="-122"/>
                <a:ea typeface="微软雅黑" panose="020B0503020204020204" pitchFamily="34" charset="-122"/>
              </a:rPr>
              <a:t>云端蓝牙服务个人证书（公私钥对）</a:t>
            </a:r>
            <a:endParaRPr lang="zh-CN" altLang="en-US" sz="1000" dirty="0">
              <a:latin typeface="微软雅黑" panose="020B0503020204020204" pitchFamily="34" charset="-122"/>
              <a:ea typeface="微软雅黑" panose="020B0503020204020204" pitchFamily="34" charset="-122"/>
            </a:endParaRPr>
          </a:p>
        </p:txBody>
      </p:sp>
      <p:sp>
        <p:nvSpPr>
          <p:cNvPr id="49" name="流程图: 磁盘 48"/>
          <p:cNvSpPr/>
          <p:nvPr/>
        </p:nvSpPr>
        <p:spPr>
          <a:xfrm>
            <a:off x="8196238" y="3791578"/>
            <a:ext cx="720876" cy="258232"/>
          </a:xfrm>
          <a:prstGeom prst="flowChartMagneticDisk">
            <a:avLst/>
          </a:prstGeom>
          <a:solidFill>
            <a:srgbClr val="2525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latin typeface="微软雅黑" panose="020B0503020204020204" pitchFamily="34" charset="-122"/>
                <a:ea typeface="微软雅黑" panose="020B0503020204020204" pitchFamily="34" charset="-122"/>
              </a:rPr>
              <a:t>证书服务</a:t>
            </a:r>
            <a:endParaRPr lang="zh-CN" altLang="en-US" sz="1000" dirty="0">
              <a:latin typeface="微软雅黑" panose="020B0503020204020204" pitchFamily="34" charset="-122"/>
              <a:ea typeface="微软雅黑" panose="020B0503020204020204" pitchFamily="34" charset="-122"/>
            </a:endParaRPr>
          </a:p>
        </p:txBody>
      </p:sp>
      <p:cxnSp>
        <p:nvCxnSpPr>
          <p:cNvPr id="20" name="直接箭头连接符 19"/>
          <p:cNvCxnSpPr>
            <a:stCxn id="35" idx="0"/>
            <a:endCxn id="49" idx="3"/>
          </p:cNvCxnSpPr>
          <p:nvPr/>
        </p:nvCxnSpPr>
        <p:spPr>
          <a:xfrm flipV="1">
            <a:off x="8551248" y="4049810"/>
            <a:ext cx="5428" cy="229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879998" y="2192175"/>
            <a:ext cx="206168" cy="171807"/>
          </a:xfrm>
          <a:prstGeom prst="rect">
            <a:avLst/>
          </a:prstGeom>
        </p:spPr>
      </p:pic>
      <p:sp>
        <p:nvSpPr>
          <p:cNvPr id="54" name="圆角矩形 84"/>
          <p:cNvSpPr/>
          <p:nvPr/>
        </p:nvSpPr>
        <p:spPr>
          <a:xfrm>
            <a:off x="4560570" y="3268345"/>
            <a:ext cx="1005840" cy="32194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云端接入</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771785" y="3621727"/>
            <a:ext cx="800219"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蓝牙控车</a:t>
            </a:r>
            <a:endParaRPr lang="zh-CN" altLang="en-US" sz="1200" dirty="0">
              <a:latin typeface="微软雅黑" panose="020B0503020204020204" pitchFamily="34" charset="-122"/>
              <a:ea typeface="微软雅黑" panose="020B0503020204020204" pitchFamily="34" charset="-122"/>
            </a:endParaRPr>
          </a:p>
        </p:txBody>
      </p:sp>
      <p:sp>
        <p:nvSpPr>
          <p:cNvPr id="21" name="云形 20"/>
          <p:cNvSpPr/>
          <p:nvPr/>
        </p:nvSpPr>
        <p:spPr>
          <a:xfrm>
            <a:off x="6845300" y="2740660"/>
            <a:ext cx="420370" cy="570865"/>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2" name="云形 11"/>
          <p:cNvSpPr/>
          <p:nvPr/>
        </p:nvSpPr>
        <p:spPr>
          <a:xfrm>
            <a:off x="7265670" y="1261110"/>
            <a:ext cx="419735" cy="611505"/>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3" name="云形 12"/>
          <p:cNvSpPr/>
          <p:nvPr/>
        </p:nvSpPr>
        <p:spPr>
          <a:xfrm>
            <a:off x="6844665" y="5165725"/>
            <a:ext cx="584200" cy="471170"/>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4" name="文本框 23"/>
          <p:cNvSpPr txBox="1"/>
          <p:nvPr/>
        </p:nvSpPr>
        <p:spPr>
          <a:xfrm>
            <a:off x="8945943" y="1498162"/>
            <a:ext cx="2048510" cy="829945"/>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云端职责（蓝牙钥匙方面）</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1. </a:t>
            </a:r>
            <a:r>
              <a:rPr lang="zh-CN" altLang="en-US" sz="1200" dirty="0">
                <a:latin typeface="微软雅黑" panose="020B0503020204020204" pitchFamily="34" charset="-122"/>
                <a:ea typeface="微软雅黑" panose="020B0503020204020204" pitchFamily="34" charset="-122"/>
              </a:rPr>
              <a:t>蓝牙钥匙的生成和存储</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2. </a:t>
            </a:r>
            <a:r>
              <a:rPr lang="zh-CN" altLang="en-US" sz="1200" dirty="0">
                <a:latin typeface="微软雅黑" panose="020B0503020204020204" pitchFamily="34" charset="-122"/>
                <a:ea typeface="微软雅黑" panose="020B0503020204020204" pitchFamily="34" charset="-122"/>
              </a:rPr>
              <a:t>蓝牙钥匙的管理</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3. </a:t>
            </a:r>
            <a:r>
              <a:rPr lang="zh-CN" altLang="en-US" sz="1200" dirty="0">
                <a:latin typeface="微软雅黑" panose="020B0503020204020204" pitchFamily="34" charset="-122"/>
                <a:ea typeface="微软雅黑" panose="020B0503020204020204" pitchFamily="34" charset="-122"/>
              </a:rPr>
              <a:t>蓝牙连接信息管理</a:t>
            </a:r>
            <a:endParaRPr lang="en-US" altLang="zh-CN" sz="12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511175" y="1863725"/>
            <a:ext cx="292100" cy="584200"/>
          </a:xfrm>
          <a:prstGeom prst="rect">
            <a:avLst/>
          </a:prstGeom>
        </p:spPr>
      </p:pic>
      <p:sp>
        <p:nvSpPr>
          <p:cNvPr id="15" name="文本框 14"/>
          <p:cNvSpPr txBox="1"/>
          <p:nvPr/>
        </p:nvSpPr>
        <p:spPr>
          <a:xfrm>
            <a:off x="737870" y="1916430"/>
            <a:ext cx="597535" cy="275590"/>
          </a:xfrm>
          <a:prstGeom prst="rect">
            <a:avLst/>
          </a:prstGeom>
          <a:noFill/>
        </p:spPr>
        <p:txBody>
          <a:bodyPr wrap="square" rtlCol="0">
            <a:spAutoFit/>
          </a:bodyPr>
          <a:p>
            <a:r>
              <a:rPr lang="zh-CN" altLang="en-US" sz="1200" b="1"/>
              <a:t>车主</a:t>
            </a:r>
            <a:endParaRPr lang="zh-CN" altLang="en-US" sz="1200" b="1"/>
          </a:p>
        </p:txBody>
      </p:sp>
      <p:pic>
        <p:nvPicPr>
          <p:cNvPr id="16" name="图片 15"/>
          <p:cNvPicPr>
            <a:picLocks noChangeAspect="1"/>
          </p:cNvPicPr>
          <p:nvPr/>
        </p:nvPicPr>
        <p:blipFill>
          <a:blip r:embed="rId3"/>
          <a:stretch>
            <a:fillRect/>
          </a:stretch>
        </p:blipFill>
        <p:spPr>
          <a:xfrm>
            <a:off x="521970" y="4535170"/>
            <a:ext cx="292100" cy="584200"/>
          </a:xfrm>
          <a:prstGeom prst="rect">
            <a:avLst/>
          </a:prstGeom>
        </p:spPr>
      </p:pic>
      <p:pic>
        <p:nvPicPr>
          <p:cNvPr id="17" name="图片 16"/>
          <p:cNvPicPr>
            <a:picLocks noChangeAspect="1"/>
          </p:cNvPicPr>
          <p:nvPr/>
        </p:nvPicPr>
        <p:blipFill>
          <a:blip r:embed="rId2"/>
          <a:stretch>
            <a:fillRect/>
          </a:stretch>
        </p:blipFill>
        <p:spPr>
          <a:xfrm>
            <a:off x="879998" y="4863620"/>
            <a:ext cx="206168" cy="171807"/>
          </a:xfrm>
          <a:prstGeom prst="rect">
            <a:avLst/>
          </a:prstGeom>
        </p:spPr>
      </p:pic>
      <p:sp>
        <p:nvSpPr>
          <p:cNvPr id="18" name="文本框 17"/>
          <p:cNvSpPr txBox="1"/>
          <p:nvPr/>
        </p:nvSpPr>
        <p:spPr>
          <a:xfrm>
            <a:off x="791210" y="4550410"/>
            <a:ext cx="804545" cy="275590"/>
          </a:xfrm>
          <a:prstGeom prst="rect">
            <a:avLst/>
          </a:prstGeom>
          <a:noFill/>
        </p:spPr>
        <p:txBody>
          <a:bodyPr wrap="square" rtlCol="0">
            <a:spAutoFit/>
          </a:bodyPr>
          <a:p>
            <a:r>
              <a:rPr lang="zh-CN" altLang="en-US" sz="1200" b="1"/>
              <a:t>被授权人</a:t>
            </a:r>
            <a:endParaRPr lang="zh-CN" altLang="en-US" sz="1200" b="1"/>
          </a:p>
        </p:txBody>
      </p:sp>
      <p:sp>
        <p:nvSpPr>
          <p:cNvPr id="19" name="圆角矩形 18"/>
          <p:cNvSpPr/>
          <p:nvPr/>
        </p:nvSpPr>
        <p:spPr>
          <a:xfrm>
            <a:off x="1906905" y="2571750"/>
            <a:ext cx="1501775" cy="2226310"/>
          </a:xfrm>
          <a:prstGeom prst="roundRect">
            <a:avLst>
              <a:gd name="adj" fmla="val 8090"/>
            </a:avLst>
          </a:prstGeom>
          <a:solidFill>
            <a:srgbClr val="B7E6F1"/>
          </a:solidFill>
        </p:spPr>
        <p:style>
          <a:lnRef idx="1">
            <a:schemeClr val="accent3"/>
          </a:lnRef>
          <a:fillRef idx="3">
            <a:schemeClr val="accent3"/>
          </a:fillRef>
          <a:effectRef idx="2">
            <a:schemeClr val="accent3"/>
          </a:effectRef>
          <a:fontRef idx="minor">
            <a:schemeClr val="lt1"/>
          </a:fontRef>
        </p:style>
        <p:txBody>
          <a:bodyPr rtlCol="0" anchor="t" anchorCtr="0"/>
          <a:p>
            <a:pPr algn="ctr" fontAlgn="t"/>
            <a:r>
              <a:rPr lang="en-US" altLang="zh-CN">
                <a:solidFill>
                  <a:schemeClr val="tx1"/>
                </a:solidFill>
              </a:rPr>
              <a:t>PEPS/IBTM</a:t>
            </a:r>
            <a:endParaRPr lang="en-US" altLang="zh-CN">
              <a:solidFill>
                <a:schemeClr val="tx1"/>
              </a:solidFill>
            </a:endParaRPr>
          </a:p>
        </p:txBody>
      </p:sp>
      <p:sp>
        <p:nvSpPr>
          <p:cNvPr id="65" name="圆角矩形 64"/>
          <p:cNvSpPr/>
          <p:nvPr/>
        </p:nvSpPr>
        <p:spPr>
          <a:xfrm>
            <a:off x="2005330" y="2968625"/>
            <a:ext cx="645160" cy="345440"/>
          </a:xfrm>
          <a:prstGeom prst="roundRect">
            <a:avLst>
              <a:gd name="adj" fmla="val 7502"/>
            </a:avLst>
          </a:prstGeom>
          <a:solidFill>
            <a:srgbClr val="C00000"/>
          </a:solidFill>
          <a:ln w="12700" cap="flat" cmpd="sng" algn="ctr">
            <a:noFill/>
            <a:prstDash val="solid"/>
          </a:ln>
          <a:effectLst/>
        </p:spPr>
        <p:txBody>
          <a:bodyPr rot="0" spcFirstLastPara="0" vert="horz" wrap="square" lIns="36000" tIns="36000" rIns="36000" bIns="36000" numCol="1" spcCol="0" rtlCol="0" fromWordArt="0" anchor="t"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蓝牙模块</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86" name="圆角矩形 85"/>
          <p:cNvSpPr/>
          <p:nvPr/>
        </p:nvSpPr>
        <p:spPr>
          <a:xfrm>
            <a:off x="2163445" y="3898900"/>
            <a:ext cx="988060"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蓝牙交互</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8825" y="2922270"/>
            <a:ext cx="681990" cy="306705"/>
          </a:xfrm>
          <a:prstGeom prst="rect">
            <a:avLst/>
          </a:prstGeom>
          <a:noFill/>
        </p:spPr>
        <p:txBody>
          <a:bodyPr wrap="square" rtlCol="0">
            <a:spAutoFit/>
          </a:bodyPr>
          <a:p>
            <a:r>
              <a:rPr lang="en-US" altLang="zh-CN" sz="1400"/>
              <a:t>CAN</a:t>
            </a:r>
            <a:endParaRPr lang="en-US" altLang="zh-CN" sz="1400"/>
          </a:p>
        </p:txBody>
      </p:sp>
      <p:sp>
        <p:nvSpPr>
          <p:cNvPr id="74" name="文本框 73"/>
          <p:cNvSpPr txBox="1"/>
          <p:nvPr/>
        </p:nvSpPr>
        <p:spPr>
          <a:xfrm>
            <a:off x="6524625" y="2693035"/>
            <a:ext cx="841375" cy="275590"/>
          </a:xfrm>
          <a:prstGeom prst="rect">
            <a:avLst/>
          </a:prstGeom>
          <a:noFill/>
        </p:spPr>
        <p:txBody>
          <a:bodyPr wrap="square" rtlCol="0">
            <a:spAutoFit/>
          </a:bodyPr>
          <a:p>
            <a:r>
              <a:rPr lang="en-US" altLang="zh-CN" sz="1200" dirty="0" err="1">
                <a:latin typeface="微软雅黑" panose="020B0503020204020204" pitchFamily="34" charset="-122"/>
                <a:ea typeface="微软雅黑" panose="020B0503020204020204" pitchFamily="34" charset="-122"/>
              </a:rPr>
              <a:t>Mqtt </a:t>
            </a:r>
            <a:r>
              <a:rPr lang="en-US" altLang="zh-CN" sz="1200" dirty="0">
                <a:latin typeface="微软雅黑" panose="020B0503020204020204" pitchFamily="34" charset="-122"/>
                <a:ea typeface="微软雅黑" panose="020B0503020204020204" pitchFamily="34" charset="-122"/>
              </a:rPr>
              <a:t>TLS</a:t>
            </a:r>
            <a:endParaRPr lang="zh-CN" altLang="en-US" sz="1200" dirty="0">
              <a:latin typeface="微软雅黑" panose="020B0503020204020204" pitchFamily="34" charset="-122"/>
              <a:ea typeface="微软雅黑" panose="020B0503020204020204" pitchFamily="34" charset="-122"/>
            </a:endParaRPr>
          </a:p>
        </p:txBody>
      </p:sp>
      <p:sp>
        <p:nvSpPr>
          <p:cNvPr id="50" name="圆角矩形 84"/>
          <p:cNvSpPr/>
          <p:nvPr/>
        </p:nvSpPr>
        <p:spPr>
          <a:xfrm>
            <a:off x="2163445" y="3469640"/>
            <a:ext cx="988695" cy="32194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蓝牙钥匙管理</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80" name="圆角矩形 79"/>
          <p:cNvSpPr/>
          <p:nvPr/>
        </p:nvSpPr>
        <p:spPr>
          <a:xfrm>
            <a:off x="2153285" y="4279265"/>
            <a:ext cx="998220" cy="286385"/>
          </a:xfrm>
          <a:prstGeom prst="roundRect">
            <a:avLst>
              <a:gd name="adj" fmla="val 10329"/>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蓝牙控制服务</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3980815" y="4464685"/>
            <a:ext cx="645160" cy="345440"/>
          </a:xfrm>
          <a:prstGeom prst="roundRect">
            <a:avLst>
              <a:gd name="adj" fmla="val 7502"/>
            </a:avLst>
          </a:prstGeom>
          <a:solidFill>
            <a:srgbClr val="C00000"/>
          </a:solidFill>
          <a:ln w="12700" cap="flat" cmpd="sng" algn="ctr">
            <a:noFill/>
            <a:prstDash val="solid"/>
          </a:ln>
          <a:effectLst/>
        </p:spPr>
        <p:txBody>
          <a:bodyPr rot="0" spcFirstLastPara="0" vert="horz" wrap="square" lIns="36000" tIns="36000" rIns="36000" bIns="36000" numCol="1" spcCol="0" rtlCol="0" fromWordArt="0" anchor="t"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eSE </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2"/>
          <a:stretch>
            <a:fillRect/>
          </a:stretch>
        </p:blipFill>
        <p:spPr>
          <a:xfrm>
            <a:off x="3092351" y="4534861"/>
            <a:ext cx="206168" cy="171807"/>
          </a:xfrm>
          <a:prstGeom prst="rect">
            <a:avLst/>
          </a:prstGeom>
        </p:spPr>
      </p:pic>
      <p:sp>
        <p:nvSpPr>
          <p:cNvPr id="57" name="文本框 56"/>
          <p:cNvSpPr txBox="1"/>
          <p:nvPr/>
        </p:nvSpPr>
        <p:spPr>
          <a:xfrm>
            <a:off x="4367751" y="4411379"/>
            <a:ext cx="1703272" cy="398780"/>
          </a:xfrm>
          <a:prstGeom prst="rect">
            <a:avLst/>
          </a:prstGeom>
          <a:noFill/>
        </p:spPr>
        <p:txBody>
          <a:bodyPr wrap="square" rtlCol="0">
            <a:spAutoFit/>
          </a:bodyPr>
          <a:p>
            <a:r>
              <a:rPr lang="en-US" altLang="zh-CN" sz="1000" dirty="0" err="1">
                <a:solidFill>
                  <a:schemeClr val="tx1"/>
                </a:solidFill>
                <a:latin typeface="微软雅黑" panose="020B0503020204020204" pitchFamily="34" charset="-122"/>
                <a:ea typeface="微软雅黑" panose="020B0503020204020204" pitchFamily="34" charset="-122"/>
              </a:rPr>
              <a:t>TBox</a:t>
            </a:r>
            <a:r>
              <a:rPr lang="zh-CN" altLang="en-US" sz="1000" dirty="0">
                <a:solidFill>
                  <a:schemeClr val="tx1"/>
                </a:solidFill>
                <a:latin typeface="微软雅黑" panose="020B0503020204020204" pitchFamily="34" charset="-122"/>
                <a:ea typeface="微软雅黑" panose="020B0503020204020204" pitchFamily="34" charset="-122"/>
              </a:rPr>
              <a:t>证书和私钥</a:t>
            </a:r>
            <a:endParaRPr lang="zh-CN" altLang="en-US" sz="1000" dirty="0">
              <a:solidFill>
                <a:schemeClr val="tx1"/>
              </a:solidFill>
              <a:latin typeface="微软雅黑" panose="020B0503020204020204" pitchFamily="34" charset="-122"/>
              <a:ea typeface="微软雅黑" panose="020B0503020204020204" pitchFamily="34" charset="-122"/>
            </a:endParaRPr>
          </a:p>
          <a:p>
            <a:r>
              <a:rPr lang="zh-CN" altLang="en-US" sz="1000" dirty="0">
                <a:solidFill>
                  <a:schemeClr val="tx1"/>
                </a:solidFill>
                <a:latin typeface="微软雅黑" panose="020B0503020204020204" pitchFamily="34" charset="-122"/>
                <a:ea typeface="微软雅黑" panose="020B0503020204020204" pitchFamily="34" charset="-122"/>
              </a:rPr>
              <a:t>云端蓝牙服务证书</a:t>
            </a:r>
            <a:r>
              <a:rPr lang="en-US" altLang="zh-CN" sz="1000" dirty="0">
                <a:solidFill>
                  <a:schemeClr val="tx1"/>
                </a:solidFill>
                <a:latin typeface="微软雅黑" panose="020B0503020204020204" pitchFamily="34" charset="-122"/>
                <a:ea typeface="微软雅黑" panose="020B0503020204020204" pitchFamily="34" charset="-122"/>
              </a:rPr>
              <a:t>/</a:t>
            </a:r>
            <a:r>
              <a:rPr lang="zh-CN" altLang="en-US" sz="1000" dirty="0">
                <a:solidFill>
                  <a:schemeClr val="tx1"/>
                </a:solidFill>
                <a:latin typeface="微软雅黑" panose="020B0503020204020204" pitchFamily="34" charset="-122"/>
                <a:ea typeface="微软雅黑" panose="020B0503020204020204" pitchFamily="34" charset="-122"/>
              </a:rPr>
              <a:t>根证书</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57225" y="4125595"/>
            <a:ext cx="1263015" cy="275590"/>
          </a:xfrm>
          <a:prstGeom prst="rect">
            <a:avLst/>
          </a:prstGeom>
          <a:noFill/>
        </p:spPr>
        <p:txBody>
          <a:bodyPr wrap="square" rtlCol="0">
            <a:spAutoFit/>
          </a:bodyPr>
          <a:p>
            <a:r>
              <a:rPr lang="en-US" sz="1200" dirty="0">
                <a:latin typeface="微软雅黑" panose="020B0503020204020204" pitchFamily="34" charset="-122"/>
                <a:ea typeface="微软雅黑" panose="020B0503020204020204" pitchFamily="34" charset="-122"/>
              </a:rPr>
              <a:t>TLS </a:t>
            </a:r>
            <a:r>
              <a:rPr lang="zh-CN" altLang="en-US" sz="1200" dirty="0">
                <a:latin typeface="微软雅黑" panose="020B0503020204020204" pitchFamily="34" charset="-122"/>
                <a:ea typeface="微软雅黑" panose="020B0503020204020204" pitchFamily="34" charset="-122"/>
              </a:rPr>
              <a:t>安全链接</a:t>
            </a:r>
            <a:endParaRPr lang="zh-CN" altLang="en-US" sz="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0110" y="6158865"/>
            <a:ext cx="10114280" cy="368300"/>
          </a:xfrm>
          <a:prstGeom prst="rect">
            <a:avLst/>
          </a:prstGeom>
          <a:solidFill>
            <a:srgbClr val="FFC000"/>
          </a:solidFill>
        </p:spPr>
        <p:txBody>
          <a:bodyPr wrap="square" rtlCol="0">
            <a:spAutoFit/>
          </a:bodyPr>
          <a:p>
            <a:r>
              <a:rPr lang="en-US" altLang="zh-CN"/>
              <a:t>TSP </a:t>
            </a:r>
            <a:r>
              <a:rPr lang="zh-CN" altLang="en-US"/>
              <a:t>下发给</a:t>
            </a:r>
            <a:r>
              <a:rPr lang="en-US" altLang="zh-CN"/>
              <a:t>TBOX</a:t>
            </a:r>
            <a:r>
              <a:rPr lang="zh-CN" altLang="en-US"/>
              <a:t>相关的数据携带数字签名，</a:t>
            </a:r>
            <a:r>
              <a:rPr lang="en-US" altLang="zh-CN"/>
              <a:t>TBOX </a:t>
            </a:r>
            <a:r>
              <a:rPr lang="zh-CN" altLang="en-US"/>
              <a:t>验签成功后 通过终端密钥加密后转发给</a:t>
            </a:r>
            <a:r>
              <a:rPr lang="en-US" altLang="zh-CN"/>
              <a:t>PEPS</a:t>
            </a:r>
            <a:r>
              <a:rPr lang="zh-CN" altLang="en-US"/>
              <a:t>。</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删除、修改、更新等处理条件</a:t>
            </a:r>
            <a:endParaRPr lang="en-US" altLang="zh-CN"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1</a:t>
            </a:r>
            <a:endParaRPr lang="en-US" sz="2400" b="1" dirty="0">
              <a:solidFill>
                <a:schemeClr val="bg1"/>
              </a:solidFill>
              <a:latin typeface="Calibri" panose="020F0502020204030204" charset="0"/>
            </a:endParaRPr>
          </a:p>
        </p:txBody>
      </p:sp>
      <p:sp>
        <p:nvSpPr>
          <p:cNvPr id="2" name="文本框 1"/>
          <p:cNvSpPr txBox="1"/>
          <p:nvPr/>
        </p:nvSpPr>
        <p:spPr>
          <a:xfrm>
            <a:off x="866140" y="859790"/>
            <a:ext cx="3676650" cy="3969385"/>
          </a:xfrm>
          <a:prstGeom prst="rect">
            <a:avLst/>
          </a:prstGeom>
          <a:solidFill>
            <a:schemeClr val="accent3">
              <a:lumMod val="20000"/>
              <a:lumOff val="80000"/>
            </a:schemeClr>
          </a:solidFill>
        </p:spPr>
        <p:txBody>
          <a:bodyPr wrap="square" rtlCol="0">
            <a:spAutoFit/>
          </a:bodyPr>
          <a:p>
            <a:r>
              <a:rPr lang="zh-CN" altLang="en-US" sz="1400" b="1">
                <a:latin typeface="微软雅黑" panose="020B0503020204020204" pitchFamily="34" charset="-122"/>
                <a:ea typeface="微软雅黑" panose="020B0503020204020204" pitchFamily="34" charset="-122"/>
              </a:rPr>
              <a:t>场景：</a:t>
            </a:r>
            <a:endParaRPr lang="zh-CN" altLang="en-US" sz="1400" b="1">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车主注销自己钥匙</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车主收回分享出去的钥匙</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非车主归还钥匙</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钥匙到期自动注销</a:t>
            </a:r>
            <a:endParaRPr lang="zh-CN" altLang="en-US"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sym typeface="+mn-ea"/>
            </a:endParaRPr>
          </a:p>
          <a:p>
            <a:r>
              <a:rPr lang="zh-CN" altLang="en-US" sz="1400" b="1">
                <a:latin typeface="微软雅黑" panose="020B0503020204020204" pitchFamily="34" charset="-122"/>
                <a:ea typeface="微软雅黑" panose="020B0503020204020204" pitchFamily="34" charset="-122"/>
                <a:sym typeface="+mn-ea"/>
              </a:rPr>
              <a:t>要求：</a:t>
            </a:r>
            <a:r>
              <a:rPr lang="en-US" altLang="zh-CN" sz="1400">
                <a:latin typeface="微软雅黑" panose="020B0503020204020204" pitchFamily="34" charset="-122"/>
                <a:ea typeface="微软雅黑" panose="020B0503020204020204" pitchFamily="34" charset="-122"/>
                <a:sym typeface="+mn-ea"/>
              </a:rPr>
              <a:t>车辆未熄火锁车时不能删除正在使用的钥匙</a:t>
            </a:r>
            <a:r>
              <a:rPr lang="zh-CN" altLang="en-US" sz="1400">
                <a:latin typeface="微软雅黑" panose="020B0503020204020204" pitchFamily="34" charset="-122"/>
                <a:ea typeface="微软雅黑" panose="020B0503020204020204" pitchFamily="34" charset="-122"/>
                <a:sym typeface="+mn-ea"/>
              </a:rPr>
              <a:t>；删除钥匙后通知</a:t>
            </a:r>
            <a:r>
              <a:rPr lang="en-US" altLang="zh-CN" sz="1400">
                <a:latin typeface="微软雅黑" panose="020B0503020204020204" pitchFamily="34" charset="-122"/>
                <a:ea typeface="微软雅黑" panose="020B0503020204020204" pitchFamily="34" charset="-122"/>
                <a:sym typeface="+mn-ea"/>
              </a:rPr>
              <a:t>APP</a:t>
            </a:r>
            <a:r>
              <a:rPr lang="zh-CN" altLang="en-US" sz="1400">
                <a:latin typeface="微软雅黑" panose="020B0503020204020204" pitchFamily="34" charset="-122"/>
                <a:ea typeface="微软雅黑" panose="020B0503020204020204" pitchFamily="34" charset="-122"/>
                <a:sym typeface="+mn-ea"/>
              </a:rPr>
              <a:t>并主动断开连接</a:t>
            </a:r>
            <a:endParaRPr lang="zh-CN" altLang="en-US" sz="140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endParaRPr lang="zh-CN" altLang="en-US" sz="1400">
              <a:latin typeface="微软雅黑" panose="020B0503020204020204" pitchFamily="34" charset="-122"/>
              <a:ea typeface="微软雅黑" panose="020B0503020204020204" pitchFamily="34" charset="-122"/>
            </a:endParaRPr>
          </a:p>
          <a:p>
            <a:pPr indent="0">
              <a:buFont typeface="Wingdings" panose="05000000000000000000" charset="0"/>
              <a:buNone/>
            </a:pPr>
            <a:r>
              <a:rPr lang="zh-CN" altLang="en-US" sz="1400" b="1">
                <a:latin typeface="微软雅黑" panose="020B0503020204020204" pitchFamily="34" charset="-122"/>
                <a:ea typeface="微软雅黑" panose="020B0503020204020204" pitchFamily="34" charset="-122"/>
              </a:rPr>
              <a:t>删除满足条件：（或）</a:t>
            </a:r>
            <a:endParaRPr lang="zh-CN" altLang="en-US" sz="1400" b="1">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en-US" altLang="zh-CN" sz="1400">
                <a:latin typeface="微软雅黑" panose="020B0503020204020204" pitchFamily="34" charset="-122"/>
                <a:ea typeface="微软雅黑" panose="020B0503020204020204" pitchFamily="34" charset="-122"/>
              </a:rPr>
              <a:t>熄火锁车状态</a:t>
            </a:r>
            <a:endParaRPr lang="en-US" altLang="zh-CN"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en-US" altLang="zh-CN" sz="1400">
                <a:latin typeface="微软雅黑" panose="020B0503020204020204" pitchFamily="34" charset="-122"/>
                <a:ea typeface="微软雅黑" panose="020B0503020204020204" pitchFamily="34" charset="-122"/>
              </a:rPr>
              <a:t>非熄火锁车 &amp; 无蓝牙连接&amp;上一次不是该钥匙解锁</a:t>
            </a:r>
            <a:endParaRPr lang="en-US" altLang="zh-CN"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en-US" altLang="zh-CN" sz="1400">
                <a:latin typeface="微软雅黑" panose="020B0503020204020204" pitchFamily="34" charset="-122"/>
                <a:ea typeface="微软雅黑" panose="020B0503020204020204" pitchFamily="34" charset="-122"/>
              </a:rPr>
              <a:t>非熄火锁车&amp;非被删除钥匙蓝牙连接</a:t>
            </a:r>
            <a:endParaRPr lang="en-US" altLang="zh-CN" sz="1400">
              <a:latin typeface="微软雅黑" panose="020B0503020204020204" pitchFamily="34" charset="-122"/>
              <a:ea typeface="微软雅黑" panose="020B0503020204020204" pitchFamily="34" charset="-122"/>
            </a:endParaRPr>
          </a:p>
          <a:p>
            <a:pPr indent="0">
              <a:buFont typeface="Wingdings" panose="05000000000000000000" charset="0"/>
              <a:buNone/>
            </a:pPr>
            <a:r>
              <a:rPr lang="zh-CN" altLang="en-US" sz="1400" b="1">
                <a:latin typeface="微软雅黑" panose="020B0503020204020204" pitchFamily="34" charset="-122"/>
                <a:ea typeface="微软雅黑" panose="020B0503020204020204" pitchFamily="34" charset="-122"/>
              </a:rPr>
              <a:t>离线删除权限：</a:t>
            </a:r>
            <a:endParaRPr lang="zh-CN" altLang="en-US" sz="1400" b="1">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
            </a:pPr>
            <a:r>
              <a:rPr lang="en-US" altLang="zh-CN" sz="1400">
                <a:latin typeface="微软雅黑" panose="020B0503020204020204" pitchFamily="34" charset="-122"/>
                <a:ea typeface="微软雅黑" panose="020B0503020204020204" pitchFamily="34" charset="-122"/>
              </a:rPr>
              <a:t>UID 为非车主，只能删除该UID下的钥匙</a:t>
            </a:r>
            <a:endParaRPr lang="en-US" altLang="zh-CN" sz="1400">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
            </a:pPr>
            <a:r>
              <a:rPr lang="en-US" altLang="zh-CN" sz="1400">
                <a:latin typeface="微软雅黑" panose="020B0503020204020204" pitchFamily="34" charset="-122"/>
                <a:ea typeface="微软雅黑" panose="020B0503020204020204" pitchFamily="34" charset="-122"/>
              </a:rPr>
              <a:t>UID为车主，可以删除任意有效钥匙</a:t>
            </a:r>
            <a:endParaRPr lang="en-US" altLang="zh-CN" sz="1400">
              <a:latin typeface="微软雅黑" panose="020B0503020204020204" pitchFamily="34" charset="-122"/>
              <a:ea typeface="微软雅黑" panose="020B0503020204020204" pitchFamily="34" charset="-122"/>
            </a:endParaRPr>
          </a:p>
        </p:txBody>
      </p:sp>
      <p:sp>
        <p:nvSpPr>
          <p:cNvPr id="5" name="文本框 4"/>
          <p:cNvSpPr txBox="1"/>
          <p:nvPr/>
        </p:nvSpPr>
        <p:spPr>
          <a:xfrm>
            <a:off x="24765" y="859790"/>
            <a:ext cx="841375" cy="368300"/>
          </a:xfrm>
          <a:prstGeom prst="rect">
            <a:avLst/>
          </a:prstGeom>
          <a:solidFill>
            <a:srgbClr val="E39F7E"/>
          </a:solidFill>
        </p:spPr>
        <p:txBody>
          <a:bodyPr wrap="square" rtlCol="0">
            <a:spAutoFit/>
          </a:bodyPr>
          <a:p>
            <a:r>
              <a:rPr lang="zh-CN" altLang="en-US"/>
              <a:t>删除</a:t>
            </a:r>
            <a:endParaRPr lang="zh-CN" altLang="en-US"/>
          </a:p>
        </p:txBody>
      </p:sp>
      <p:sp>
        <p:nvSpPr>
          <p:cNvPr id="6" name="文本框 5"/>
          <p:cNvSpPr txBox="1"/>
          <p:nvPr/>
        </p:nvSpPr>
        <p:spPr>
          <a:xfrm>
            <a:off x="6246495" y="859790"/>
            <a:ext cx="5017135" cy="1599565"/>
          </a:xfrm>
          <a:prstGeom prst="rect">
            <a:avLst/>
          </a:prstGeom>
          <a:solidFill>
            <a:schemeClr val="accent3">
              <a:lumMod val="20000"/>
              <a:lumOff val="80000"/>
            </a:schemeClr>
          </a:solidFill>
        </p:spPr>
        <p:txBody>
          <a:bodyPr wrap="square" rtlCol="0">
            <a:spAutoFit/>
          </a:bodyPr>
          <a:p>
            <a:r>
              <a:rPr lang="zh-CN" altLang="en-US" sz="1400" b="1">
                <a:latin typeface="微软雅黑" panose="020B0503020204020204" pitchFamily="34" charset="-122"/>
                <a:ea typeface="微软雅黑" panose="020B0503020204020204" pitchFamily="34" charset="-122"/>
              </a:rPr>
              <a:t>场景：</a:t>
            </a:r>
            <a:endParaRPr lang="zh-CN" altLang="en-US" sz="1400" b="1">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车主在线修改分享出去钥匙的期限（有效期内才能修改）</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车主在线修改</a:t>
            </a:r>
            <a:r>
              <a:rPr lang="zh-CN" altLang="en-US" sz="1400">
                <a:latin typeface="微软雅黑" panose="020B0503020204020204" pitchFamily="34" charset="-122"/>
                <a:ea typeface="微软雅黑" panose="020B0503020204020204" pitchFamily="34" charset="-122"/>
                <a:sym typeface="+mn-ea"/>
              </a:rPr>
              <a:t>分享出去钥匙的权限</a:t>
            </a:r>
            <a:endParaRPr lang="zh-CN" altLang="en-US" sz="140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激活成功前修改失效</a:t>
            </a:r>
            <a:endParaRPr lang="zh-CN" altLang="en-US" sz="1400">
              <a:latin typeface="微软雅黑" panose="020B0503020204020204" pitchFamily="34" charset="-122"/>
              <a:ea typeface="微软雅黑" panose="020B0503020204020204" pitchFamily="34" charset="-122"/>
              <a:sym typeface="+mn-ea"/>
            </a:endParaRPr>
          </a:p>
          <a:p>
            <a:r>
              <a:rPr lang="zh-CN" altLang="en-US" sz="1400" b="1">
                <a:latin typeface="微软雅黑" panose="020B0503020204020204" pitchFamily="34" charset="-122"/>
                <a:ea typeface="微软雅黑" panose="020B0503020204020204" pitchFamily="34" charset="-122"/>
                <a:sym typeface="+mn-ea"/>
              </a:rPr>
              <a:t>要求：</a:t>
            </a:r>
            <a:r>
              <a:rPr lang="zh-CN" altLang="en-US" sz="1400">
                <a:latin typeface="微软雅黑" panose="020B0503020204020204" pitchFamily="34" charset="-122"/>
                <a:ea typeface="微软雅黑" panose="020B0503020204020204" pitchFamily="34" charset="-122"/>
                <a:sym typeface="+mn-ea"/>
              </a:rPr>
              <a:t>车端立即响应修改操作</a:t>
            </a:r>
            <a:endParaRPr lang="zh-CN" altLang="en-US" sz="140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endParaRPr lang="zh-CN" altLang="en-US" sz="1400">
              <a:latin typeface="微软雅黑" panose="020B0503020204020204" pitchFamily="34" charset="-122"/>
              <a:ea typeface="微软雅黑" panose="020B0503020204020204" pitchFamily="34" charset="-122"/>
            </a:endParaRPr>
          </a:p>
          <a:p>
            <a:pPr indent="0">
              <a:buFont typeface="Wingdings" panose="05000000000000000000" charset="0"/>
              <a:buNone/>
            </a:pPr>
            <a:r>
              <a:rPr lang="zh-CN" altLang="en-US" sz="1400" b="1">
                <a:latin typeface="微软雅黑" panose="020B0503020204020204" pitchFamily="34" charset="-122"/>
                <a:ea typeface="微软雅黑" panose="020B0503020204020204" pitchFamily="34" charset="-122"/>
              </a:rPr>
              <a:t>修改满足条件： 无 </a:t>
            </a:r>
            <a:endParaRPr lang="en-US" altLang="zh-CN"/>
          </a:p>
        </p:txBody>
      </p:sp>
      <p:sp>
        <p:nvSpPr>
          <p:cNvPr id="7" name="文本框 6"/>
          <p:cNvSpPr txBox="1"/>
          <p:nvPr/>
        </p:nvSpPr>
        <p:spPr>
          <a:xfrm>
            <a:off x="5405120" y="859790"/>
            <a:ext cx="841375" cy="368300"/>
          </a:xfrm>
          <a:prstGeom prst="rect">
            <a:avLst/>
          </a:prstGeom>
          <a:solidFill>
            <a:srgbClr val="E39F7E"/>
          </a:solidFill>
        </p:spPr>
        <p:txBody>
          <a:bodyPr wrap="square" rtlCol="0">
            <a:spAutoFit/>
          </a:bodyPr>
          <a:p>
            <a:r>
              <a:rPr lang="zh-CN" altLang="en-US"/>
              <a:t>修改</a:t>
            </a:r>
            <a:endParaRPr lang="zh-CN" altLang="en-US"/>
          </a:p>
        </p:txBody>
      </p:sp>
      <p:graphicFrame>
        <p:nvGraphicFramePr>
          <p:cNvPr id="8" name="表格 7"/>
          <p:cNvGraphicFramePr/>
          <p:nvPr/>
        </p:nvGraphicFramePr>
        <p:xfrm>
          <a:off x="6246495" y="2459355"/>
          <a:ext cx="5473700" cy="2485390"/>
        </p:xfrm>
        <a:graphic>
          <a:graphicData uri="http://schemas.openxmlformats.org/drawingml/2006/table">
            <a:tbl>
              <a:tblPr firstRow="1" bandRow="1">
                <a:tableStyleId>{5C22544A-7EE6-4342-B048-85BDC9FD1C3A}</a:tableStyleId>
              </a:tblPr>
              <a:tblGrid>
                <a:gridCol w="504825"/>
                <a:gridCol w="3745865"/>
                <a:gridCol w="1223010"/>
              </a:tblGrid>
              <a:tr h="274320">
                <a:tc>
                  <a:txBody>
                    <a:bodyPr/>
                    <a:p>
                      <a:pPr>
                        <a:buNone/>
                      </a:pPr>
                      <a:r>
                        <a:rPr lang="zh-CN" altLang="en-US" sz="1200"/>
                        <a:t>序号</a:t>
                      </a:r>
                      <a:endParaRPr lang="zh-CN" altLang="en-US" sz="1200"/>
                    </a:p>
                  </a:txBody>
                  <a:tcPr/>
                </a:tc>
                <a:tc>
                  <a:txBody>
                    <a:bodyPr/>
                    <a:p>
                      <a:pPr>
                        <a:buNone/>
                      </a:pPr>
                      <a:r>
                        <a:rPr lang="zh-CN" altLang="en-US" sz="1200"/>
                        <a:t>场景分析</a:t>
                      </a:r>
                      <a:endParaRPr lang="zh-CN" altLang="en-US" sz="1200"/>
                    </a:p>
                  </a:txBody>
                  <a:tcPr/>
                </a:tc>
                <a:tc>
                  <a:txBody>
                    <a:bodyPr/>
                    <a:p>
                      <a:pPr>
                        <a:buNone/>
                      </a:pPr>
                      <a:r>
                        <a:rPr lang="zh-CN" altLang="en-US" sz="1200"/>
                        <a:t>备注</a:t>
                      </a:r>
                      <a:endParaRPr lang="zh-CN" altLang="en-US" sz="1200"/>
                    </a:p>
                  </a:txBody>
                  <a:tcPr/>
                </a:tc>
              </a:tr>
              <a:tr h="274320">
                <a:tc>
                  <a:txBody>
                    <a:bodyPr/>
                    <a:p>
                      <a:pPr>
                        <a:buNone/>
                      </a:pPr>
                      <a:r>
                        <a:rPr lang="en-US" altLang="zh-CN" sz="1200"/>
                        <a:t>1</a:t>
                      </a:r>
                      <a:endParaRPr lang="en-US" altLang="zh-CN" sz="1200"/>
                    </a:p>
                  </a:txBody>
                  <a:tcPr/>
                </a:tc>
                <a:tc>
                  <a:txBody>
                    <a:bodyPr/>
                    <a:p>
                      <a:pPr>
                        <a:buNone/>
                      </a:pPr>
                      <a:r>
                        <a:rPr lang="zh-CN" altLang="en-US" sz="1200"/>
                        <a:t>修改钥匙未连接，下次连接时按新的钥匙去认证</a:t>
                      </a:r>
                      <a:endParaRPr lang="zh-CN" altLang="en-US" sz="1200"/>
                    </a:p>
                  </a:txBody>
                  <a:tcPr/>
                </a:tc>
                <a:tc>
                  <a:txBody>
                    <a:bodyPr/>
                    <a:p>
                      <a:pPr>
                        <a:buNone/>
                      </a:pPr>
                      <a:endParaRPr lang="zh-CN" altLang="en-US" sz="1200"/>
                    </a:p>
                  </a:txBody>
                  <a:tcPr/>
                </a:tc>
              </a:tr>
              <a:tr h="0">
                <a:tc>
                  <a:txBody>
                    <a:bodyPr/>
                    <a:p>
                      <a:pPr>
                        <a:buNone/>
                      </a:pPr>
                      <a:r>
                        <a:rPr lang="en-US" altLang="zh-CN" sz="1200"/>
                        <a:t>2</a:t>
                      </a:r>
                      <a:endParaRPr lang="en-US" altLang="zh-CN" sz="1200"/>
                    </a:p>
                  </a:txBody>
                  <a:tcPr/>
                </a:tc>
                <a:tc>
                  <a:txBody>
                    <a:bodyPr/>
                    <a:p>
                      <a:pPr>
                        <a:buNone/>
                      </a:pPr>
                      <a:r>
                        <a:rPr lang="zh-CN" altLang="en-US" sz="1200">
                          <a:sym typeface="+mn-ea"/>
                        </a:rPr>
                        <a:t>修改钥匙已连接，修改了期限，延长期限，不影响</a:t>
                      </a:r>
                      <a:endParaRPr lang="zh-CN" altLang="en-US" sz="1200">
                        <a:sym typeface="+mn-ea"/>
                      </a:endParaRPr>
                    </a:p>
                  </a:txBody>
                  <a:tcPr/>
                </a:tc>
                <a:tc>
                  <a:txBody>
                    <a:bodyPr/>
                    <a:p>
                      <a:pPr>
                        <a:buNone/>
                      </a:pPr>
                      <a:endParaRPr lang="zh-CN" altLang="en-US" sz="1200"/>
                    </a:p>
                  </a:txBody>
                  <a:tcPr/>
                </a:tc>
              </a:tr>
              <a:tr h="457200">
                <a:tc>
                  <a:txBody>
                    <a:bodyPr/>
                    <a:p>
                      <a:pPr>
                        <a:buNone/>
                      </a:pPr>
                      <a:r>
                        <a:rPr lang="en-US" altLang="zh-CN" sz="1200"/>
                        <a:t>3</a:t>
                      </a:r>
                      <a:endParaRPr lang="en-US" altLang="zh-CN" sz="1200"/>
                    </a:p>
                  </a:txBody>
                  <a:tcPr/>
                </a:tc>
                <a:tc>
                  <a:txBody>
                    <a:bodyPr/>
                    <a:p>
                      <a:pPr>
                        <a:buNone/>
                      </a:pPr>
                      <a:r>
                        <a:rPr lang="zh-CN" altLang="en-US" sz="1200">
                          <a:sym typeface="+mn-ea"/>
                        </a:rPr>
                        <a:t>修改钥匙已连接，修改了期限，缩短期限，连接中过期，不影响当此使用，满足条件后执行到期自动注销</a:t>
                      </a:r>
                      <a:endParaRPr lang="zh-CN" altLang="en-US" sz="1200">
                        <a:sym typeface="+mn-ea"/>
                      </a:endParaRPr>
                    </a:p>
                  </a:txBody>
                  <a:tcPr/>
                </a:tc>
                <a:tc>
                  <a:txBody>
                    <a:bodyPr/>
                    <a:p>
                      <a:pPr>
                        <a:buNone/>
                      </a:pPr>
                      <a:endParaRPr lang="zh-CN" altLang="en-US" sz="1200"/>
                    </a:p>
                  </a:txBody>
                  <a:tcPr/>
                </a:tc>
              </a:tr>
              <a:tr h="290830">
                <a:tc>
                  <a:txBody>
                    <a:bodyPr/>
                    <a:p>
                      <a:pPr>
                        <a:buNone/>
                      </a:pPr>
                      <a:r>
                        <a:rPr lang="en-US" altLang="zh-CN" sz="1200"/>
                        <a:t>4</a:t>
                      </a:r>
                      <a:endParaRPr lang="en-US" altLang="zh-CN" sz="1200"/>
                    </a:p>
                  </a:txBody>
                  <a:tcPr/>
                </a:tc>
                <a:tc>
                  <a:txBody>
                    <a:bodyPr/>
                    <a:p>
                      <a:pPr>
                        <a:buNone/>
                      </a:pPr>
                      <a:r>
                        <a:rPr lang="zh-CN" altLang="en-US" sz="1200">
                          <a:sym typeface="+mn-ea"/>
                        </a:rPr>
                        <a:t>修改钥匙未连接，修改权限不影响</a:t>
                      </a:r>
                      <a:endParaRPr lang="zh-CN" altLang="en-US" sz="1200">
                        <a:sym typeface="+mn-ea"/>
                      </a:endParaRPr>
                    </a:p>
                  </a:txBody>
                  <a:tcPr/>
                </a:tc>
                <a:tc>
                  <a:txBody>
                    <a:bodyPr/>
                    <a:p>
                      <a:pPr>
                        <a:buNone/>
                      </a:pPr>
                      <a:endParaRPr lang="zh-CN" altLang="en-US" sz="1200"/>
                    </a:p>
                  </a:txBody>
                  <a:tcPr/>
                </a:tc>
              </a:tr>
              <a:tr h="0">
                <a:tc>
                  <a:txBody>
                    <a:bodyPr/>
                    <a:p>
                      <a:pPr>
                        <a:buNone/>
                      </a:pPr>
                      <a:r>
                        <a:rPr lang="en-US" altLang="zh-CN" sz="1200"/>
                        <a:t>5</a:t>
                      </a:r>
                      <a:endParaRPr lang="en-US" altLang="zh-CN" sz="1200"/>
                    </a:p>
                  </a:txBody>
                  <a:tcPr/>
                </a:tc>
                <a:tc>
                  <a:txBody>
                    <a:bodyPr/>
                    <a:p>
                      <a:pPr>
                        <a:buNone/>
                      </a:pPr>
                      <a:r>
                        <a:rPr lang="zh-CN" altLang="en-US" sz="1200">
                          <a:sym typeface="+mn-ea"/>
                        </a:rPr>
                        <a:t>修改钥匙已连接，修改了权限，权限扩大，不影响</a:t>
                      </a:r>
                      <a:endParaRPr lang="zh-CN" altLang="en-US" sz="1200">
                        <a:sym typeface="+mn-ea"/>
                      </a:endParaRPr>
                    </a:p>
                  </a:txBody>
                  <a:tcPr/>
                </a:tc>
                <a:tc>
                  <a:txBody>
                    <a:bodyPr/>
                    <a:p>
                      <a:pPr>
                        <a:buNone/>
                      </a:pPr>
                      <a:r>
                        <a:rPr lang="en-US" altLang="zh-CN" sz="1200"/>
                        <a:t>APP</a:t>
                      </a:r>
                      <a:r>
                        <a:rPr lang="zh-CN" altLang="en-US" sz="1200"/>
                        <a:t>修改成功与否都不影响</a:t>
                      </a:r>
                      <a:endParaRPr lang="zh-CN" altLang="en-US" sz="1200"/>
                    </a:p>
                  </a:txBody>
                  <a:tcPr/>
                </a:tc>
              </a:tr>
              <a:tr h="0">
                <a:tc>
                  <a:txBody>
                    <a:bodyPr/>
                    <a:p>
                      <a:pPr>
                        <a:buNone/>
                      </a:pPr>
                      <a:r>
                        <a:rPr lang="en-US" altLang="zh-CN" sz="1200"/>
                        <a:t>6</a:t>
                      </a:r>
                      <a:endParaRPr lang="en-US" altLang="zh-CN" sz="1200"/>
                    </a:p>
                  </a:txBody>
                  <a:tcPr/>
                </a:tc>
                <a:tc>
                  <a:txBody>
                    <a:bodyPr/>
                    <a:p>
                      <a:pPr>
                        <a:buNone/>
                      </a:pPr>
                      <a:r>
                        <a:rPr lang="zh-CN" altLang="en-US" sz="1200">
                          <a:sym typeface="+mn-ea"/>
                        </a:rPr>
                        <a:t>修改钥匙已连接，修改了权限，权限缩小，不影响</a:t>
                      </a:r>
                      <a:endParaRPr lang="zh-CN" altLang="en-US" sz="1200">
                        <a:sym typeface="+mn-ea"/>
                      </a:endParaRPr>
                    </a:p>
                  </a:txBody>
                  <a:tcPr/>
                </a:tc>
                <a:tc>
                  <a:txBody>
                    <a:bodyPr/>
                    <a:p>
                      <a:pPr>
                        <a:buNone/>
                      </a:pPr>
                      <a:r>
                        <a:rPr lang="en-US" altLang="zh-CN" sz="1200"/>
                        <a:t>APP</a:t>
                      </a:r>
                      <a:r>
                        <a:rPr lang="zh-CN" altLang="en-US" sz="1200"/>
                        <a:t>未成功也能限制使用</a:t>
                      </a:r>
                      <a:endParaRPr lang="zh-CN" altLang="en-US" sz="1200"/>
                    </a:p>
                  </a:txBody>
                  <a:tcPr/>
                </a:tc>
              </a:tr>
            </a:tbl>
          </a:graphicData>
        </a:graphic>
      </p:graphicFrame>
      <p:sp>
        <p:nvSpPr>
          <p:cNvPr id="12" name="文本框 11"/>
          <p:cNvSpPr txBox="1"/>
          <p:nvPr/>
        </p:nvSpPr>
        <p:spPr>
          <a:xfrm>
            <a:off x="866140" y="5342255"/>
            <a:ext cx="4160520" cy="1383665"/>
          </a:xfrm>
          <a:prstGeom prst="rect">
            <a:avLst/>
          </a:prstGeom>
          <a:solidFill>
            <a:schemeClr val="accent3">
              <a:lumMod val="20000"/>
              <a:lumOff val="80000"/>
            </a:schemeClr>
          </a:solidFill>
        </p:spPr>
        <p:txBody>
          <a:bodyPr wrap="square" rtlCol="0">
            <a:spAutoFit/>
          </a:bodyPr>
          <a:p>
            <a:r>
              <a:rPr lang="zh-CN" altLang="en-US" sz="1400" b="1">
                <a:latin typeface="微软雅黑" panose="020B0503020204020204" pitchFamily="34" charset="-122"/>
                <a:ea typeface="微软雅黑" panose="020B0503020204020204" pitchFamily="34" charset="-122"/>
              </a:rPr>
              <a:t>场景：</a:t>
            </a:r>
            <a:r>
              <a:rPr lang="zh-CN" altLang="en-US" sz="1400">
                <a:latin typeface="微软雅黑" panose="020B0503020204020204" pitchFamily="34" charset="-122"/>
                <a:ea typeface="微软雅黑" panose="020B0503020204020204" pitchFamily="34" charset="-122"/>
              </a:rPr>
              <a:t>用户操作更新蓝牙钥匙</a:t>
            </a:r>
            <a:endParaRPr lang="zh-CN" altLang="en-US" sz="1400">
              <a:latin typeface="微软雅黑" panose="020B0503020204020204" pitchFamily="34" charset="-122"/>
              <a:ea typeface="微软雅黑" panose="020B0503020204020204" pitchFamily="34" charset="-122"/>
            </a:endParaRPr>
          </a:p>
          <a:p>
            <a:pPr indent="0">
              <a:buFont typeface="Wingdings" panose="05000000000000000000" charset="0"/>
              <a:buNone/>
            </a:pPr>
            <a:endParaRPr lang="zh-CN" altLang="en-US" sz="1400">
              <a:latin typeface="微软雅黑" panose="020B0503020204020204" pitchFamily="34" charset="-122"/>
              <a:ea typeface="微软雅黑" panose="020B0503020204020204" pitchFamily="34" charset="-122"/>
              <a:sym typeface="+mn-ea"/>
            </a:endParaRPr>
          </a:p>
          <a:p>
            <a:r>
              <a:rPr lang="zh-CN" altLang="en-US" sz="1400" b="1">
                <a:latin typeface="微软雅黑" panose="020B0503020204020204" pitchFamily="34" charset="-122"/>
                <a:ea typeface="微软雅黑" panose="020B0503020204020204" pitchFamily="34" charset="-122"/>
                <a:sym typeface="+mn-ea"/>
              </a:rPr>
              <a:t>要求：</a:t>
            </a:r>
            <a:r>
              <a:rPr lang="zh-CN" altLang="en-US" sz="1400">
                <a:latin typeface="微软雅黑" panose="020B0503020204020204" pitchFamily="34" charset="-122"/>
                <a:ea typeface="微软雅黑" panose="020B0503020204020204" pitchFamily="34" charset="-122"/>
                <a:sym typeface="+mn-ea"/>
              </a:rPr>
              <a:t>更新钥匙后需要重新建立连接，进行认证；</a:t>
            </a:r>
            <a:endParaRPr lang="zh-CN" altLang="en-US" sz="1400">
              <a:latin typeface="微软雅黑" panose="020B0503020204020204" pitchFamily="34" charset="-122"/>
              <a:ea typeface="微软雅黑" panose="020B0503020204020204" pitchFamily="34" charset="-122"/>
              <a:sym typeface="+mn-ea"/>
            </a:endParaRPr>
          </a:p>
          <a:p>
            <a:r>
              <a:rPr lang="zh-CN" altLang="en-US" sz="1400">
                <a:sym typeface="+mn-ea"/>
              </a:rPr>
              <a:t>更新钥匙后通知</a:t>
            </a:r>
            <a:r>
              <a:rPr lang="en-US" altLang="zh-CN" sz="1400">
                <a:sym typeface="+mn-ea"/>
              </a:rPr>
              <a:t>APP</a:t>
            </a:r>
            <a:r>
              <a:rPr lang="zh-CN" altLang="en-US" sz="1400">
                <a:sym typeface="+mn-ea"/>
              </a:rPr>
              <a:t>后断开连接</a:t>
            </a:r>
            <a:endParaRPr lang="zh-CN" altLang="en-US" sz="1400">
              <a:sym typeface="+mn-ea"/>
            </a:endParaRPr>
          </a:p>
          <a:p>
            <a:pPr indent="0">
              <a:buFont typeface="Wingdings" panose="05000000000000000000" charset="0"/>
              <a:buNone/>
            </a:pPr>
            <a:endParaRPr lang="zh-CN" altLang="en-US" sz="1400" b="1">
              <a:latin typeface="微软雅黑" panose="020B0503020204020204" pitchFamily="34" charset="-122"/>
              <a:ea typeface="微软雅黑" panose="020B0503020204020204" pitchFamily="34" charset="-122"/>
            </a:endParaRPr>
          </a:p>
          <a:p>
            <a:pPr indent="0">
              <a:buFont typeface="Wingdings" panose="05000000000000000000" charset="0"/>
              <a:buNone/>
            </a:pPr>
            <a:r>
              <a:rPr lang="zh-CN" altLang="en-US" sz="1400" b="1">
                <a:latin typeface="微软雅黑" panose="020B0503020204020204" pitchFamily="34" charset="-122"/>
                <a:ea typeface="微软雅黑" panose="020B0503020204020204" pitchFamily="34" charset="-122"/>
              </a:rPr>
              <a:t>修改更新条件： 无 </a:t>
            </a:r>
            <a:endParaRPr lang="en-US" altLang="zh-CN"/>
          </a:p>
        </p:txBody>
      </p:sp>
      <p:sp>
        <p:nvSpPr>
          <p:cNvPr id="13" name="文本框 12"/>
          <p:cNvSpPr txBox="1"/>
          <p:nvPr/>
        </p:nvSpPr>
        <p:spPr>
          <a:xfrm>
            <a:off x="24765" y="5342255"/>
            <a:ext cx="841375" cy="368300"/>
          </a:xfrm>
          <a:prstGeom prst="rect">
            <a:avLst/>
          </a:prstGeom>
          <a:solidFill>
            <a:srgbClr val="E39F7E"/>
          </a:solidFill>
        </p:spPr>
        <p:txBody>
          <a:bodyPr wrap="square" rtlCol="0">
            <a:spAutoFit/>
          </a:bodyPr>
          <a:p>
            <a:r>
              <a:rPr lang="zh-CN" altLang="en-US"/>
              <a:t>更新</a:t>
            </a:r>
            <a:endParaRPr lang="zh-CN" altLang="en-US"/>
          </a:p>
        </p:txBody>
      </p:sp>
      <p:sp>
        <p:nvSpPr>
          <p:cNvPr id="9" name="文本框 8"/>
          <p:cNvSpPr txBox="1"/>
          <p:nvPr/>
        </p:nvSpPr>
        <p:spPr>
          <a:xfrm>
            <a:off x="5405120" y="5342255"/>
            <a:ext cx="841375" cy="368300"/>
          </a:xfrm>
          <a:prstGeom prst="rect">
            <a:avLst/>
          </a:prstGeom>
          <a:solidFill>
            <a:srgbClr val="E39F7E"/>
          </a:solidFill>
        </p:spPr>
        <p:txBody>
          <a:bodyPr wrap="square" rtlCol="0">
            <a:spAutoFit/>
          </a:bodyPr>
          <a:p>
            <a:r>
              <a:rPr lang="zh-CN" altLang="en-US"/>
              <a:t>车控</a:t>
            </a:r>
            <a:endParaRPr lang="zh-CN" altLang="en-US"/>
          </a:p>
        </p:txBody>
      </p:sp>
      <p:sp>
        <p:nvSpPr>
          <p:cNvPr id="10" name="文本框 9"/>
          <p:cNvSpPr txBox="1"/>
          <p:nvPr/>
        </p:nvSpPr>
        <p:spPr>
          <a:xfrm>
            <a:off x="6246495" y="5342255"/>
            <a:ext cx="5292090" cy="1383665"/>
          </a:xfrm>
          <a:prstGeom prst="rect">
            <a:avLst/>
          </a:prstGeom>
          <a:solidFill>
            <a:schemeClr val="accent3">
              <a:lumMod val="20000"/>
              <a:lumOff val="80000"/>
            </a:schemeClr>
          </a:solidFill>
        </p:spPr>
        <p:txBody>
          <a:bodyPr wrap="square" rtlCol="0">
            <a:spAutoFit/>
          </a:bodyPr>
          <a:p>
            <a:r>
              <a:rPr lang="zh-CN" altLang="en-US" sz="1400" b="1">
                <a:latin typeface="微软雅黑" panose="020B0503020204020204" pitchFamily="34" charset="-122"/>
                <a:ea typeface="微软雅黑" panose="020B0503020204020204" pitchFamily="34" charset="-122"/>
              </a:rPr>
              <a:t>场景：</a:t>
            </a:r>
            <a:r>
              <a:rPr lang="zh-CN" altLang="en-US" sz="1400">
                <a:latin typeface="微软雅黑" panose="020B0503020204020204" pitchFamily="34" charset="-122"/>
                <a:ea typeface="微软雅黑" panose="020B0503020204020204" pitchFamily="34" charset="-122"/>
              </a:rPr>
              <a:t>通过蓝牙控制车辆接闭锁等操作</a:t>
            </a:r>
            <a:endParaRPr lang="zh-CN" altLang="en-US" sz="1400">
              <a:latin typeface="微软雅黑" panose="020B0503020204020204" pitchFamily="34" charset="-122"/>
              <a:ea typeface="微软雅黑" panose="020B0503020204020204" pitchFamily="34" charset="-122"/>
            </a:endParaRPr>
          </a:p>
          <a:p>
            <a:pPr indent="0">
              <a:buFont typeface="Wingdings" panose="05000000000000000000" charset="0"/>
              <a:buNone/>
            </a:pPr>
            <a:endParaRPr lang="zh-CN" altLang="en-US" sz="1400">
              <a:latin typeface="微软雅黑" panose="020B0503020204020204" pitchFamily="34" charset="-122"/>
              <a:ea typeface="微软雅黑" panose="020B0503020204020204" pitchFamily="34" charset="-122"/>
              <a:sym typeface="+mn-ea"/>
            </a:endParaRPr>
          </a:p>
          <a:p>
            <a:r>
              <a:rPr lang="zh-CN" altLang="en-US" sz="1400" b="1">
                <a:latin typeface="微软雅黑" panose="020B0503020204020204" pitchFamily="34" charset="-122"/>
                <a:ea typeface="微软雅黑" panose="020B0503020204020204" pitchFamily="34" charset="-122"/>
                <a:sym typeface="+mn-ea"/>
              </a:rPr>
              <a:t>要求：</a:t>
            </a:r>
            <a:r>
              <a:rPr lang="zh-CN" altLang="en-US" sz="1400">
                <a:latin typeface="微软雅黑" panose="020B0503020204020204" pitchFamily="34" charset="-122"/>
                <a:ea typeface="微软雅黑" panose="020B0503020204020204" pitchFamily="34" charset="-122"/>
                <a:sym typeface="+mn-ea"/>
              </a:rPr>
              <a:t>车辆控制时要求钥匙合法有效</a:t>
            </a:r>
            <a:endParaRPr lang="zh-CN" altLang="en-US" sz="1400">
              <a:latin typeface="微软雅黑" panose="020B0503020204020204" pitchFamily="34" charset="-122"/>
              <a:ea typeface="微软雅黑" panose="020B0503020204020204" pitchFamily="34" charset="-122"/>
              <a:sym typeface="+mn-ea"/>
            </a:endParaRPr>
          </a:p>
          <a:p>
            <a:r>
              <a:rPr lang="zh-CN" altLang="en-US" sz="1400" b="1">
                <a:latin typeface="微软雅黑" panose="020B0503020204020204" pitchFamily="34" charset="-122"/>
                <a:ea typeface="微软雅黑" panose="020B0503020204020204" pitchFamily="34" charset="-122"/>
                <a:sym typeface="+mn-ea"/>
              </a:rPr>
              <a:t>执行条件：</a:t>
            </a:r>
            <a:endParaRPr lang="zh-CN" altLang="en-US" sz="1400" b="1">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车辆控制时需判断钥匙是否到期，若到期走自动注销流程；</a:t>
            </a:r>
            <a:endParaRPr lang="zh-CN" altLang="en-US" sz="140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若是非车主钥匙，需判断控制指令是否在车主授权的权限内</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离线激活流程</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2</a:t>
            </a:r>
            <a:endParaRPr lang="en-US" sz="2400" b="1" dirty="0">
              <a:solidFill>
                <a:schemeClr val="bg1"/>
              </a:solidFill>
              <a:latin typeface="Calibri" panose="020F0502020204030204" charset="0"/>
            </a:endParaRPr>
          </a:p>
        </p:txBody>
      </p:sp>
      <p:sp>
        <p:nvSpPr>
          <p:cNvPr id="2" name="矩形 1"/>
          <p:cNvSpPr/>
          <p:nvPr/>
        </p:nvSpPr>
        <p:spPr>
          <a:xfrm>
            <a:off x="194945" y="1285240"/>
            <a:ext cx="3397250" cy="40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车主发起借车授权</a:t>
            </a:r>
            <a:endParaRPr lang="zh-CN" altLang="en-US" sz="1600"/>
          </a:p>
        </p:txBody>
      </p:sp>
      <p:sp>
        <p:nvSpPr>
          <p:cNvPr id="5" name="文本框 4"/>
          <p:cNvSpPr txBox="1"/>
          <p:nvPr/>
        </p:nvSpPr>
        <p:spPr>
          <a:xfrm>
            <a:off x="3618230" y="1260475"/>
            <a:ext cx="2265680" cy="521970"/>
          </a:xfrm>
          <a:prstGeom prst="rect">
            <a:avLst/>
          </a:prstGeom>
          <a:noFill/>
        </p:spPr>
        <p:txBody>
          <a:bodyPr wrap="square" rtlCol="0">
            <a:spAutoFit/>
          </a:bodyPr>
          <a:p>
            <a:r>
              <a:rPr lang="zh-CN" altLang="en-US" sz="1400"/>
              <a:t>添加借车人信息：手机号、用户类型、权限、期限</a:t>
            </a:r>
            <a:endParaRPr lang="zh-CN" altLang="en-US" sz="1400"/>
          </a:p>
        </p:txBody>
      </p:sp>
      <p:sp>
        <p:nvSpPr>
          <p:cNvPr id="6" name="矩形 5"/>
          <p:cNvSpPr/>
          <p:nvPr/>
        </p:nvSpPr>
        <p:spPr>
          <a:xfrm>
            <a:off x="194310" y="2055495"/>
            <a:ext cx="3397250" cy="394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TSP</a:t>
            </a:r>
            <a:r>
              <a:rPr lang="zh-CN" altLang="en-US" sz="1600"/>
              <a:t>校验车主、车辆、绑定关系</a:t>
            </a:r>
            <a:endParaRPr lang="zh-CN" altLang="en-US" sz="1600"/>
          </a:p>
        </p:txBody>
      </p:sp>
      <p:sp>
        <p:nvSpPr>
          <p:cNvPr id="8" name="矩形 7"/>
          <p:cNvSpPr/>
          <p:nvPr/>
        </p:nvSpPr>
        <p:spPr>
          <a:xfrm>
            <a:off x="194310" y="2746375"/>
            <a:ext cx="3397885" cy="40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TSP</a:t>
            </a:r>
            <a:r>
              <a:rPr lang="zh-CN" altLang="en-US" sz="1600"/>
              <a:t>向授权手机发送授权码</a:t>
            </a:r>
            <a:endParaRPr lang="zh-CN" altLang="en-US" sz="1600"/>
          </a:p>
        </p:txBody>
      </p:sp>
      <p:sp>
        <p:nvSpPr>
          <p:cNvPr id="9" name="文本框 8"/>
          <p:cNvSpPr txBox="1"/>
          <p:nvPr/>
        </p:nvSpPr>
        <p:spPr>
          <a:xfrm>
            <a:off x="3618230" y="2143760"/>
            <a:ext cx="1485900" cy="306705"/>
          </a:xfrm>
          <a:prstGeom prst="rect">
            <a:avLst/>
          </a:prstGeom>
          <a:noFill/>
        </p:spPr>
        <p:txBody>
          <a:bodyPr wrap="square" rtlCol="0">
            <a:spAutoFit/>
          </a:bodyPr>
          <a:p>
            <a:r>
              <a:rPr lang="zh-CN" altLang="en-US" sz="1400"/>
              <a:t>授权合法性校验</a:t>
            </a:r>
            <a:endParaRPr lang="zh-CN" altLang="en-US" sz="1400"/>
          </a:p>
        </p:txBody>
      </p:sp>
      <p:sp>
        <p:nvSpPr>
          <p:cNvPr id="10" name="矩形 9"/>
          <p:cNvSpPr/>
          <p:nvPr/>
        </p:nvSpPr>
        <p:spPr>
          <a:xfrm>
            <a:off x="194310" y="3420745"/>
            <a:ext cx="3397885" cy="40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借车人登录账号后发送授权码</a:t>
            </a:r>
            <a:endParaRPr lang="zh-CN" altLang="en-US" sz="1600"/>
          </a:p>
        </p:txBody>
      </p:sp>
      <p:sp>
        <p:nvSpPr>
          <p:cNvPr id="11" name="矩形 10"/>
          <p:cNvSpPr/>
          <p:nvPr/>
        </p:nvSpPr>
        <p:spPr>
          <a:xfrm>
            <a:off x="193040" y="4113530"/>
            <a:ext cx="3397885" cy="40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TSP</a:t>
            </a:r>
            <a:r>
              <a:rPr lang="zh-CN" altLang="en-US" sz="1600"/>
              <a:t>校验借车人身份及授权码</a:t>
            </a:r>
            <a:endParaRPr lang="zh-CN" altLang="en-US" sz="1600"/>
          </a:p>
        </p:txBody>
      </p:sp>
      <p:sp>
        <p:nvSpPr>
          <p:cNvPr id="12" name="文本框 11"/>
          <p:cNvSpPr txBox="1"/>
          <p:nvPr/>
        </p:nvSpPr>
        <p:spPr>
          <a:xfrm>
            <a:off x="3590925" y="2844800"/>
            <a:ext cx="1728470" cy="306705"/>
          </a:xfrm>
          <a:prstGeom prst="rect">
            <a:avLst/>
          </a:prstGeom>
          <a:noFill/>
        </p:spPr>
        <p:txBody>
          <a:bodyPr wrap="square" rtlCol="0">
            <a:spAutoFit/>
          </a:bodyPr>
          <a:p>
            <a:r>
              <a:rPr lang="zh-CN" altLang="en-US" sz="1400"/>
              <a:t>发送授权码</a:t>
            </a:r>
            <a:endParaRPr lang="zh-CN" altLang="en-US" sz="1400"/>
          </a:p>
        </p:txBody>
      </p:sp>
      <p:sp>
        <p:nvSpPr>
          <p:cNvPr id="13" name="文本框 12"/>
          <p:cNvSpPr txBox="1"/>
          <p:nvPr/>
        </p:nvSpPr>
        <p:spPr>
          <a:xfrm>
            <a:off x="3592195" y="3519170"/>
            <a:ext cx="2065655" cy="306705"/>
          </a:xfrm>
          <a:prstGeom prst="rect">
            <a:avLst/>
          </a:prstGeom>
          <a:noFill/>
        </p:spPr>
        <p:txBody>
          <a:bodyPr wrap="square" rtlCol="0">
            <a:spAutoFit/>
          </a:bodyPr>
          <a:p>
            <a:r>
              <a:rPr lang="zh-CN" altLang="en-US" sz="1400"/>
              <a:t>借车人授权确认</a:t>
            </a:r>
            <a:endParaRPr lang="zh-CN" altLang="en-US" sz="1400"/>
          </a:p>
        </p:txBody>
      </p:sp>
      <p:sp>
        <p:nvSpPr>
          <p:cNvPr id="14" name="矩形 13"/>
          <p:cNvSpPr/>
          <p:nvPr/>
        </p:nvSpPr>
        <p:spPr>
          <a:xfrm>
            <a:off x="194310" y="4804410"/>
            <a:ext cx="3397885" cy="79184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TSP</a:t>
            </a:r>
            <a:r>
              <a:rPr lang="zh-CN" altLang="en-US" sz="1600"/>
              <a:t>生成蓝牙钥匙并分发</a:t>
            </a:r>
            <a:endParaRPr lang="zh-CN" altLang="en-US" sz="1600"/>
          </a:p>
          <a:p>
            <a:pPr algn="ctr"/>
            <a:r>
              <a:rPr lang="zh-CN" altLang="en-US" sz="1600"/>
              <a:t>车端无网联发送授权凭证到借车人</a:t>
            </a:r>
            <a:r>
              <a:rPr lang="en-US" altLang="zh-CN" sz="1600"/>
              <a:t>APP</a:t>
            </a:r>
            <a:endParaRPr lang="en-US" altLang="zh-CN" sz="1600"/>
          </a:p>
        </p:txBody>
      </p:sp>
      <p:sp>
        <p:nvSpPr>
          <p:cNvPr id="15" name="矩形 14"/>
          <p:cNvSpPr/>
          <p:nvPr/>
        </p:nvSpPr>
        <p:spPr>
          <a:xfrm>
            <a:off x="193040" y="5816600"/>
            <a:ext cx="3397885" cy="79184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APP</a:t>
            </a:r>
            <a:r>
              <a:rPr lang="zh-CN" altLang="en-US" sz="1600"/>
              <a:t>生成激活数据包，蓝牙连接后发送给车辆端</a:t>
            </a:r>
            <a:endParaRPr lang="zh-CN" altLang="en-US" sz="1600"/>
          </a:p>
        </p:txBody>
      </p:sp>
      <p:cxnSp>
        <p:nvCxnSpPr>
          <p:cNvPr id="16" name="直接箭头连接符 15"/>
          <p:cNvCxnSpPr>
            <a:stCxn id="2" idx="2"/>
            <a:endCxn id="6" idx="0"/>
          </p:cNvCxnSpPr>
          <p:nvPr/>
        </p:nvCxnSpPr>
        <p:spPr>
          <a:xfrm flipH="1">
            <a:off x="1892935" y="1690370"/>
            <a:ext cx="635"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891665" y="2450465"/>
            <a:ext cx="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893570" y="3180715"/>
            <a:ext cx="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891665" y="3825875"/>
            <a:ext cx="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891665" y="4518660"/>
            <a:ext cx="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891665" y="5576570"/>
            <a:ext cx="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90925" y="4211955"/>
            <a:ext cx="1856740" cy="306705"/>
          </a:xfrm>
          <a:prstGeom prst="rect">
            <a:avLst/>
          </a:prstGeom>
          <a:noFill/>
        </p:spPr>
        <p:txBody>
          <a:bodyPr wrap="square" rtlCol="0">
            <a:spAutoFit/>
          </a:bodyPr>
          <a:p>
            <a:r>
              <a:rPr lang="en-US" altLang="zh-CN" sz="1400"/>
              <a:t>TSP</a:t>
            </a:r>
            <a:r>
              <a:rPr lang="zh-CN" altLang="en-US" sz="1400"/>
              <a:t>授权确认</a:t>
            </a:r>
            <a:endParaRPr lang="zh-CN" altLang="en-US" sz="1400"/>
          </a:p>
        </p:txBody>
      </p:sp>
      <p:sp>
        <p:nvSpPr>
          <p:cNvPr id="23" name="文本框 22"/>
          <p:cNvSpPr txBox="1"/>
          <p:nvPr/>
        </p:nvSpPr>
        <p:spPr>
          <a:xfrm>
            <a:off x="3592195" y="4939665"/>
            <a:ext cx="1727200" cy="521970"/>
          </a:xfrm>
          <a:prstGeom prst="rect">
            <a:avLst/>
          </a:prstGeom>
          <a:noFill/>
          <a:ln>
            <a:solidFill>
              <a:srgbClr val="00B050"/>
            </a:solidFill>
          </a:ln>
          <a:extLst>
            <a:ext uri="{909E8E84-426E-40DD-AFC4-6F175D3DCCD1}">
              <a14:hiddenFill xmlns:a14="http://schemas.microsoft.com/office/drawing/2010/main">
                <a:solidFill>
                  <a:srgbClr val="92D050"/>
                </a:solidFill>
              </a14:hiddenFill>
            </a:ext>
          </a:extLst>
        </p:spPr>
        <p:txBody>
          <a:bodyPr wrap="square" rtlCol="0">
            <a:spAutoFit/>
          </a:bodyPr>
          <a:p>
            <a:r>
              <a:rPr lang="en-US" altLang="zh-CN" sz="1400"/>
              <a:t>TSP </a:t>
            </a:r>
            <a:r>
              <a:rPr lang="zh-CN" altLang="en-US" sz="1400"/>
              <a:t>生成离线激活钥匙数据</a:t>
            </a:r>
            <a:endParaRPr lang="zh-CN" altLang="en-US" sz="1400"/>
          </a:p>
        </p:txBody>
      </p:sp>
      <p:sp>
        <p:nvSpPr>
          <p:cNvPr id="24" name="文本框 23"/>
          <p:cNvSpPr txBox="1"/>
          <p:nvPr/>
        </p:nvSpPr>
        <p:spPr>
          <a:xfrm>
            <a:off x="3592195" y="6059170"/>
            <a:ext cx="1856740" cy="306705"/>
          </a:xfrm>
          <a:prstGeom prst="rect">
            <a:avLst/>
          </a:prstGeom>
          <a:noFill/>
          <a:ln>
            <a:solidFill>
              <a:srgbClr val="00B050"/>
            </a:solidFill>
          </a:ln>
          <a:extLst>
            <a:ext uri="{909E8E84-426E-40DD-AFC4-6F175D3DCCD1}">
              <a14:hiddenFill xmlns:a14="http://schemas.microsoft.com/office/drawing/2010/main">
                <a:solidFill>
                  <a:srgbClr val="92D050"/>
                </a:solidFill>
              </a14:hiddenFill>
            </a:ext>
          </a:extLst>
        </p:spPr>
        <p:txBody>
          <a:bodyPr wrap="square" rtlCol="0">
            <a:spAutoFit/>
          </a:bodyPr>
          <a:p>
            <a:r>
              <a:rPr lang="en-US" altLang="zh-CN" sz="1400"/>
              <a:t>APP</a:t>
            </a:r>
            <a:r>
              <a:rPr lang="zh-CN" altLang="en-US" sz="1400"/>
              <a:t>组包激活数据包</a:t>
            </a:r>
            <a:endParaRPr lang="zh-CN" altLang="en-US" sz="1400"/>
          </a:p>
        </p:txBody>
      </p:sp>
      <p:sp>
        <p:nvSpPr>
          <p:cNvPr id="25" name="矩形 24"/>
          <p:cNvSpPr/>
          <p:nvPr/>
        </p:nvSpPr>
        <p:spPr>
          <a:xfrm>
            <a:off x="6229350" y="2053590"/>
            <a:ext cx="900430"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cxnSp>
        <p:nvCxnSpPr>
          <p:cNvPr id="26" name="直接连接符 25"/>
          <p:cNvCxnSpPr/>
          <p:nvPr/>
        </p:nvCxnSpPr>
        <p:spPr>
          <a:xfrm>
            <a:off x="5781040" y="818515"/>
            <a:ext cx="0" cy="602996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151495" y="2024380"/>
            <a:ext cx="900430"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PEPS</a:t>
            </a:r>
            <a:endParaRPr lang="en-US" altLang="zh-CN"/>
          </a:p>
        </p:txBody>
      </p:sp>
      <p:cxnSp>
        <p:nvCxnSpPr>
          <p:cNvPr id="30" name="直接连接符 29"/>
          <p:cNvCxnSpPr/>
          <p:nvPr/>
        </p:nvCxnSpPr>
        <p:spPr>
          <a:xfrm>
            <a:off x="6673850" y="2343785"/>
            <a:ext cx="6350" cy="347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34730" y="2323465"/>
            <a:ext cx="26035" cy="3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689090" y="2842260"/>
            <a:ext cx="1926590" cy="1143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129780" y="2578100"/>
            <a:ext cx="1922145" cy="275590"/>
          </a:xfrm>
          <a:prstGeom prst="rect">
            <a:avLst/>
          </a:prstGeom>
          <a:noFill/>
        </p:spPr>
        <p:txBody>
          <a:bodyPr wrap="square" rtlCol="0">
            <a:spAutoFit/>
          </a:bodyPr>
          <a:p>
            <a:r>
              <a:rPr lang="zh-CN" altLang="en-US" sz="1200"/>
              <a:t>建立蓝牙连接</a:t>
            </a:r>
            <a:endParaRPr lang="zh-CN" altLang="en-US" sz="1200"/>
          </a:p>
        </p:txBody>
      </p:sp>
      <p:cxnSp>
        <p:nvCxnSpPr>
          <p:cNvPr id="34" name="直接连接符 33"/>
          <p:cNvCxnSpPr/>
          <p:nvPr/>
        </p:nvCxnSpPr>
        <p:spPr>
          <a:xfrm flipV="1">
            <a:off x="6685915" y="3348990"/>
            <a:ext cx="1884680" cy="1016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29780" y="3168650"/>
            <a:ext cx="1922145" cy="275590"/>
          </a:xfrm>
          <a:prstGeom prst="rect">
            <a:avLst/>
          </a:prstGeom>
          <a:noFill/>
        </p:spPr>
        <p:txBody>
          <a:bodyPr wrap="square" rtlCol="0">
            <a:spAutoFit/>
          </a:bodyPr>
          <a:p>
            <a:r>
              <a:rPr lang="zh-CN" altLang="en-US" sz="1200"/>
              <a:t>随机数</a:t>
            </a:r>
            <a:endParaRPr lang="zh-CN" altLang="en-US" sz="1200"/>
          </a:p>
        </p:txBody>
      </p:sp>
      <p:cxnSp>
        <p:nvCxnSpPr>
          <p:cNvPr id="36" name="直接连接符 35"/>
          <p:cNvCxnSpPr/>
          <p:nvPr/>
        </p:nvCxnSpPr>
        <p:spPr>
          <a:xfrm flipV="1">
            <a:off x="6689090" y="3933825"/>
            <a:ext cx="1881505" cy="571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129780" y="3721735"/>
            <a:ext cx="1922145" cy="275590"/>
          </a:xfrm>
          <a:prstGeom prst="rect">
            <a:avLst/>
          </a:prstGeom>
          <a:noFill/>
        </p:spPr>
        <p:txBody>
          <a:bodyPr wrap="square" rtlCol="0">
            <a:spAutoFit/>
          </a:bodyPr>
          <a:p>
            <a:r>
              <a:rPr lang="zh-CN" altLang="en-US" sz="1200"/>
              <a:t>激活数据包</a:t>
            </a:r>
            <a:endParaRPr lang="zh-CN" altLang="en-US" sz="1200"/>
          </a:p>
        </p:txBody>
      </p:sp>
      <p:cxnSp>
        <p:nvCxnSpPr>
          <p:cNvPr id="39" name="直接连接符 38"/>
          <p:cNvCxnSpPr/>
          <p:nvPr/>
        </p:nvCxnSpPr>
        <p:spPr>
          <a:xfrm flipV="1">
            <a:off x="6685915" y="4473575"/>
            <a:ext cx="1884680" cy="508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129780" y="4268470"/>
            <a:ext cx="1485900" cy="275590"/>
          </a:xfrm>
          <a:prstGeom prst="rect">
            <a:avLst/>
          </a:prstGeom>
          <a:noFill/>
        </p:spPr>
        <p:txBody>
          <a:bodyPr wrap="square" rtlCol="0">
            <a:spAutoFit/>
          </a:bodyPr>
          <a:p>
            <a:r>
              <a:rPr lang="zh-CN" altLang="en-US" sz="1200"/>
              <a:t>激活结果反馈</a:t>
            </a:r>
            <a:endParaRPr lang="zh-CN" altLang="en-US" sz="1200"/>
          </a:p>
        </p:txBody>
      </p:sp>
      <p:sp>
        <p:nvSpPr>
          <p:cNvPr id="41" name="矩形 40"/>
          <p:cNvSpPr/>
          <p:nvPr/>
        </p:nvSpPr>
        <p:spPr>
          <a:xfrm>
            <a:off x="9695180" y="2024380"/>
            <a:ext cx="900430"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TBOX</a:t>
            </a:r>
            <a:endParaRPr lang="en-US" altLang="zh-CN"/>
          </a:p>
        </p:txBody>
      </p:sp>
      <p:sp>
        <p:nvSpPr>
          <p:cNvPr id="42" name="矩形 41"/>
          <p:cNvSpPr/>
          <p:nvPr/>
        </p:nvSpPr>
        <p:spPr>
          <a:xfrm>
            <a:off x="11177270" y="2053590"/>
            <a:ext cx="900430"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TSP</a:t>
            </a:r>
            <a:endParaRPr lang="en-US" altLang="zh-CN"/>
          </a:p>
        </p:txBody>
      </p:sp>
      <p:cxnSp>
        <p:nvCxnSpPr>
          <p:cNvPr id="43" name="直接连接符 42"/>
          <p:cNvCxnSpPr/>
          <p:nvPr/>
        </p:nvCxnSpPr>
        <p:spPr>
          <a:xfrm>
            <a:off x="10132060" y="2231390"/>
            <a:ext cx="26035" cy="3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614150" y="2294255"/>
            <a:ext cx="26035" cy="3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8660765" y="4913630"/>
            <a:ext cx="1497330" cy="101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158095" y="5069205"/>
            <a:ext cx="1497330" cy="101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672195" y="4780915"/>
            <a:ext cx="1485900" cy="275590"/>
          </a:xfrm>
          <a:prstGeom prst="rect">
            <a:avLst/>
          </a:prstGeom>
          <a:noFill/>
        </p:spPr>
        <p:txBody>
          <a:bodyPr wrap="square" rtlCol="0">
            <a:spAutoFit/>
          </a:bodyPr>
          <a:p>
            <a:r>
              <a:rPr lang="zh-CN" altLang="en-US" sz="1200"/>
              <a:t>激活成功通知</a:t>
            </a:r>
            <a:endParaRPr lang="zh-CN" altLang="en-US" sz="1200"/>
          </a:p>
        </p:txBody>
      </p:sp>
      <p:sp>
        <p:nvSpPr>
          <p:cNvPr id="48" name="文本框 47"/>
          <p:cNvSpPr txBox="1"/>
          <p:nvPr/>
        </p:nvSpPr>
        <p:spPr>
          <a:xfrm>
            <a:off x="10128250" y="4913630"/>
            <a:ext cx="1485900" cy="275590"/>
          </a:xfrm>
          <a:prstGeom prst="rect">
            <a:avLst/>
          </a:prstGeom>
          <a:noFill/>
        </p:spPr>
        <p:txBody>
          <a:bodyPr wrap="square" rtlCol="0">
            <a:spAutoFit/>
          </a:bodyPr>
          <a:p>
            <a:r>
              <a:rPr lang="zh-CN" altLang="en-US" sz="1200"/>
              <a:t>激活成功通知转发</a:t>
            </a:r>
            <a:endParaRPr lang="zh-CN" altLang="en-US" sz="1200"/>
          </a:p>
        </p:txBody>
      </p:sp>
      <p:cxnSp>
        <p:nvCxnSpPr>
          <p:cNvPr id="49" name="直接连接符 48"/>
          <p:cNvCxnSpPr/>
          <p:nvPr/>
        </p:nvCxnSpPr>
        <p:spPr>
          <a:xfrm>
            <a:off x="8705215" y="5455285"/>
            <a:ext cx="2950210" cy="635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539480" y="795655"/>
            <a:ext cx="1751330" cy="337185"/>
          </a:xfrm>
          <a:prstGeom prst="rect">
            <a:avLst/>
          </a:prstGeom>
          <a:noFill/>
          <a:ln>
            <a:noFill/>
          </a:ln>
        </p:spPr>
        <p:txBody>
          <a:bodyPr wrap="square" rtlCol="0">
            <a:spAutoFit/>
          </a:bodyPr>
          <a:p>
            <a:r>
              <a:rPr lang="zh-CN" altLang="en-US" sz="1600"/>
              <a:t>离线激活及通知</a:t>
            </a:r>
            <a:endParaRPr lang="zh-CN" altLang="en-US" sz="1600"/>
          </a:p>
        </p:txBody>
      </p:sp>
      <p:sp>
        <p:nvSpPr>
          <p:cNvPr id="27" name="文本框 26"/>
          <p:cNvSpPr txBox="1"/>
          <p:nvPr/>
        </p:nvSpPr>
        <p:spPr>
          <a:xfrm>
            <a:off x="1362075" y="795655"/>
            <a:ext cx="1751330" cy="337185"/>
          </a:xfrm>
          <a:prstGeom prst="rect">
            <a:avLst/>
          </a:prstGeom>
          <a:noFill/>
          <a:ln>
            <a:noFill/>
          </a:ln>
        </p:spPr>
        <p:txBody>
          <a:bodyPr wrap="square" rtlCol="0">
            <a:spAutoFit/>
          </a:bodyPr>
          <a:p>
            <a:r>
              <a:rPr lang="zh-CN" altLang="en-US" sz="1600"/>
              <a:t>借车授权（离线）</a:t>
            </a:r>
            <a:endParaRPr lang="zh-CN" alt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圆角矩形 35"/>
          <p:cNvSpPr/>
          <p:nvPr/>
        </p:nvSpPr>
        <p:spPr>
          <a:xfrm>
            <a:off x="6889750" y="4157980"/>
            <a:ext cx="4090035" cy="1454785"/>
          </a:xfrm>
          <a:prstGeom prst="roundRect">
            <a:avLst>
              <a:gd name="adj" fmla="val 5482"/>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algn="ctr" defTabSz="914400"/>
            <a:endParaRPr lang="zh-CN" altLang="en-US" sz="1000" kern="0" dirty="0">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离线激活数据结构</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sp>
        <p:nvSpPr>
          <p:cNvPr id="70" name="圆角矩形 69"/>
          <p:cNvSpPr/>
          <p:nvPr/>
        </p:nvSpPr>
        <p:spPr>
          <a:xfrm>
            <a:off x="9336405" y="4190365"/>
            <a:ext cx="68008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2" name="圆角矩形 1"/>
          <p:cNvSpPr/>
          <p:nvPr/>
        </p:nvSpPr>
        <p:spPr>
          <a:xfrm>
            <a:off x="551180" y="2136140"/>
            <a:ext cx="3279140" cy="1056640"/>
          </a:xfrm>
          <a:prstGeom prst="roundRect">
            <a:avLst>
              <a:gd name="adj" fmla="val 7790"/>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3096260" y="224980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2545080" y="2574925"/>
            <a:ext cx="113284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807085" y="2578100"/>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807085" y="2884170"/>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384372" y="2249698"/>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807085" y="2249805"/>
            <a:ext cx="628015" cy="1911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1648239" y="2570569"/>
            <a:ext cx="581562" cy="178420"/>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648407" y="2262398"/>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627380" y="1753235"/>
            <a:ext cx="3202940" cy="306705"/>
          </a:xfrm>
          <a:prstGeom prst="rect">
            <a:avLst/>
          </a:prstGeom>
          <a:solidFill>
            <a:schemeClr val="accent1">
              <a:lumMod val="20000"/>
              <a:lumOff val="80000"/>
            </a:schemeClr>
          </a:solidFill>
          <a:ln>
            <a:noFill/>
          </a:ln>
        </p:spPr>
        <p:txBody>
          <a:bodyPr wrap="square" rtlCol="0">
            <a:spAutoFit/>
          </a:bodyPr>
          <a:p>
            <a:r>
              <a:rPr lang="en-US" altLang="zh-CN" sz="1400" b="1"/>
              <a:t>STEP1:</a:t>
            </a:r>
            <a:r>
              <a:rPr lang="en-US" altLang="zh-CN" sz="1400"/>
              <a:t>TSP </a:t>
            </a:r>
            <a:r>
              <a:rPr lang="zh-CN" altLang="en-US" sz="1400"/>
              <a:t>生成的授权凭证信息</a:t>
            </a:r>
            <a:endParaRPr lang="zh-CN" altLang="en-US" sz="1400"/>
          </a:p>
        </p:txBody>
      </p:sp>
      <p:sp>
        <p:nvSpPr>
          <p:cNvPr id="14" name="文本框 13"/>
          <p:cNvSpPr txBox="1"/>
          <p:nvPr/>
        </p:nvSpPr>
        <p:spPr>
          <a:xfrm>
            <a:off x="551180" y="3850005"/>
            <a:ext cx="3279140" cy="521970"/>
          </a:xfrm>
          <a:prstGeom prst="rect">
            <a:avLst/>
          </a:prstGeom>
          <a:solidFill>
            <a:schemeClr val="accent1">
              <a:lumMod val="20000"/>
              <a:lumOff val="80000"/>
            </a:schemeClr>
          </a:solidFill>
          <a:ln>
            <a:noFill/>
          </a:ln>
        </p:spPr>
        <p:txBody>
          <a:bodyPr wrap="square" rtlCol="0">
            <a:spAutoFit/>
          </a:bodyPr>
          <a:p>
            <a:r>
              <a:rPr lang="en-US" altLang="zh-CN" sz="1400" b="1">
                <a:sym typeface="+mn-ea"/>
              </a:rPr>
              <a:t>STEP2:</a:t>
            </a:r>
            <a:r>
              <a:rPr lang="en-US" altLang="zh-CN" sz="1400"/>
              <a:t>TSP </a:t>
            </a:r>
            <a:r>
              <a:rPr lang="zh-CN" altLang="en-US" sz="1400"/>
              <a:t>下发给</a:t>
            </a:r>
            <a:r>
              <a:rPr lang="en-US" altLang="zh-CN" sz="1400"/>
              <a:t>APP</a:t>
            </a:r>
            <a:r>
              <a:rPr lang="zh-CN" altLang="en-US" sz="1400"/>
              <a:t>的授权</a:t>
            </a:r>
            <a:r>
              <a:rPr lang="zh-CN" altLang="en-US" sz="1400">
                <a:sym typeface="+mn-ea"/>
              </a:rPr>
              <a:t>凭证（生成签名信息，并用车端公钥加密）</a:t>
            </a:r>
            <a:endParaRPr lang="zh-CN" altLang="en-US" sz="1400"/>
          </a:p>
        </p:txBody>
      </p:sp>
      <p:sp>
        <p:nvSpPr>
          <p:cNvPr id="15" name="圆角矩形 14"/>
          <p:cNvSpPr/>
          <p:nvPr/>
        </p:nvSpPr>
        <p:spPr>
          <a:xfrm>
            <a:off x="551815" y="4371975"/>
            <a:ext cx="3279140" cy="1413510"/>
          </a:xfrm>
          <a:prstGeom prst="roundRect">
            <a:avLst>
              <a:gd name="adj" fmla="val 7790"/>
            </a:avLst>
          </a:prstGeom>
          <a:solidFill>
            <a:schemeClr val="tx1">
              <a:lumMod val="65000"/>
              <a:lumOff val="35000"/>
            </a:schemeClr>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3096260" y="484124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2545080" y="5166360"/>
            <a:ext cx="113284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807085" y="516953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807085" y="547560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2384372" y="484113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807085" y="4841240"/>
            <a:ext cx="628015" cy="1911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1648239" y="5162004"/>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1648407" y="485383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圆角矩形 23"/>
          <p:cNvSpPr/>
          <p:nvPr/>
        </p:nvSpPr>
        <p:spPr>
          <a:xfrm>
            <a:off x="3944620" y="4403725"/>
            <a:ext cx="697230" cy="10248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5997575" y="4190365"/>
            <a:ext cx="837565" cy="953135"/>
          </a:xfrm>
          <a:prstGeom prst="rect">
            <a:avLst/>
          </a:prstGeom>
          <a:solidFill>
            <a:schemeClr val="accent1">
              <a:lumMod val="20000"/>
              <a:lumOff val="80000"/>
            </a:schemeClr>
          </a:solidFill>
          <a:ln>
            <a:noFill/>
          </a:ln>
        </p:spPr>
        <p:txBody>
          <a:bodyPr wrap="square" rtlCol="0">
            <a:spAutoFit/>
          </a:bodyPr>
          <a:p>
            <a:r>
              <a:rPr lang="en-US" altLang="zh-CN" sz="1400" b="1">
                <a:sym typeface="+mn-ea"/>
              </a:rPr>
              <a:t>STEP3:</a:t>
            </a:r>
            <a:r>
              <a:rPr lang="en-US" sz="1400"/>
              <a:t>APP</a:t>
            </a:r>
            <a:r>
              <a:rPr lang="zh-CN" altLang="en-US" sz="1400"/>
              <a:t>封装激活数据</a:t>
            </a:r>
            <a:endParaRPr lang="zh-CN" altLang="en-US" sz="1400"/>
          </a:p>
        </p:txBody>
      </p:sp>
      <p:sp>
        <p:nvSpPr>
          <p:cNvPr id="26" name="圆角矩形 25"/>
          <p:cNvSpPr/>
          <p:nvPr/>
        </p:nvSpPr>
        <p:spPr>
          <a:xfrm>
            <a:off x="6889750" y="4536440"/>
            <a:ext cx="3279140" cy="1056640"/>
          </a:xfrm>
          <a:prstGeom prst="roundRect">
            <a:avLst>
              <a:gd name="adj" fmla="val 7790"/>
            </a:avLst>
          </a:prstGeom>
          <a:solidFill>
            <a:schemeClr val="tx1">
              <a:lumMod val="65000"/>
              <a:lumOff val="35000"/>
            </a:schemeClr>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27" name="矩形 26"/>
          <p:cNvSpPr/>
          <p:nvPr/>
        </p:nvSpPr>
        <p:spPr>
          <a:xfrm>
            <a:off x="9434830" y="465010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8883650" y="4975225"/>
            <a:ext cx="113284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7145655" y="497840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7145655" y="528447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8722942" y="4649998"/>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7145655" y="4650105"/>
            <a:ext cx="628015" cy="1911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7986809" y="4970869"/>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7986977" y="4662698"/>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10282555" y="4568190"/>
            <a:ext cx="697230" cy="1003935"/>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38" name="圆角矩形 37"/>
          <p:cNvSpPr/>
          <p:nvPr/>
        </p:nvSpPr>
        <p:spPr>
          <a:xfrm>
            <a:off x="7145655" y="4190365"/>
            <a:ext cx="58166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UID</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39" name="圆角矩形 38"/>
          <p:cNvSpPr/>
          <p:nvPr/>
        </p:nvSpPr>
        <p:spPr>
          <a:xfrm>
            <a:off x="7987030" y="4190365"/>
            <a:ext cx="99631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防重放随机数</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65" name="下箭头 64"/>
          <p:cNvSpPr/>
          <p:nvPr/>
        </p:nvSpPr>
        <p:spPr>
          <a:xfrm>
            <a:off x="1624330" y="3345815"/>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下箭头 68"/>
          <p:cNvSpPr/>
          <p:nvPr/>
        </p:nvSpPr>
        <p:spPr>
          <a:xfrm rot="16200000">
            <a:off x="5222875" y="4725670"/>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下箭头 73"/>
          <p:cNvSpPr/>
          <p:nvPr/>
        </p:nvSpPr>
        <p:spPr>
          <a:xfrm rot="10800000">
            <a:off x="8163560" y="3345815"/>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圆角矩形 84"/>
          <p:cNvSpPr/>
          <p:nvPr/>
        </p:nvSpPr>
        <p:spPr>
          <a:xfrm>
            <a:off x="551815" y="5948045"/>
            <a:ext cx="2174240" cy="834390"/>
          </a:xfrm>
          <a:prstGeom prst="roundRect">
            <a:avLst>
              <a:gd name="adj" fmla="val 7790"/>
            </a:avLst>
          </a:prstGeom>
          <a:solidFill>
            <a:schemeClr val="bg2">
              <a:lumMod val="50000"/>
            </a:schemeClr>
          </a:solidFill>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algn="ctr" defTabSz="914400"/>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被授权人</a:t>
            </a: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App</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1" name="矩形 80"/>
          <p:cNvSpPr/>
          <p:nvPr/>
        </p:nvSpPr>
        <p:spPr>
          <a:xfrm>
            <a:off x="853219" y="6388824"/>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1435100" y="4356100"/>
            <a:ext cx="1424940" cy="306705"/>
          </a:xfrm>
          <a:prstGeom prst="rect">
            <a:avLst/>
          </a:prstGeom>
          <a:noFill/>
        </p:spPr>
        <p:txBody>
          <a:bodyPr wrap="square" rtlCol="0">
            <a:spAutoFit/>
          </a:bodyPr>
          <a:p>
            <a:r>
              <a:rPr lang="zh-CN" altLang="en-US" sz="1400">
                <a:solidFill>
                  <a:schemeClr val="bg1"/>
                </a:solidFill>
              </a:rPr>
              <a:t>车端公钥加密</a:t>
            </a:r>
            <a:endParaRPr lang="zh-CN" altLang="en-US" sz="1400">
              <a:solidFill>
                <a:schemeClr val="bg1"/>
              </a:solidFill>
            </a:endParaRPr>
          </a:p>
        </p:txBody>
      </p:sp>
      <p:sp>
        <p:nvSpPr>
          <p:cNvPr id="40" name="文本框 39"/>
          <p:cNvSpPr txBox="1"/>
          <p:nvPr/>
        </p:nvSpPr>
        <p:spPr>
          <a:xfrm>
            <a:off x="52070" y="4735830"/>
            <a:ext cx="591820" cy="306705"/>
          </a:xfrm>
          <a:prstGeom prst="rect">
            <a:avLst/>
          </a:prstGeom>
          <a:noFill/>
        </p:spPr>
        <p:txBody>
          <a:bodyPr wrap="square" rtlCol="0">
            <a:spAutoFit/>
          </a:bodyPr>
          <a:p>
            <a:r>
              <a:rPr lang="zh-CN" altLang="en-US" sz="1400"/>
              <a:t>车端</a:t>
            </a:r>
            <a:endParaRPr lang="zh-CN" altLang="en-US" sz="1400"/>
          </a:p>
        </p:txBody>
      </p:sp>
      <p:sp>
        <p:nvSpPr>
          <p:cNvPr id="55" name="文本框 54"/>
          <p:cNvSpPr txBox="1"/>
          <p:nvPr/>
        </p:nvSpPr>
        <p:spPr>
          <a:xfrm>
            <a:off x="36195" y="6082030"/>
            <a:ext cx="591185" cy="306705"/>
          </a:xfrm>
          <a:prstGeom prst="rect">
            <a:avLst/>
          </a:prstGeom>
          <a:noFill/>
        </p:spPr>
        <p:txBody>
          <a:bodyPr wrap="square" rtlCol="0">
            <a:spAutoFit/>
          </a:bodyPr>
          <a:p>
            <a:r>
              <a:rPr lang="en-US" altLang="zh-CN" sz="1400"/>
              <a:t>APP</a:t>
            </a:r>
            <a:endParaRPr lang="en-US" altLang="zh-CN" sz="1400"/>
          </a:p>
        </p:txBody>
      </p:sp>
      <p:sp>
        <p:nvSpPr>
          <p:cNvPr id="58" name="文本框 57"/>
          <p:cNvSpPr txBox="1"/>
          <p:nvPr/>
        </p:nvSpPr>
        <p:spPr>
          <a:xfrm>
            <a:off x="617220" y="1224280"/>
            <a:ext cx="2479040" cy="306705"/>
          </a:xfrm>
          <a:prstGeom prst="rect">
            <a:avLst/>
          </a:prstGeom>
          <a:noFill/>
          <a:ln>
            <a:solidFill>
              <a:srgbClr val="00B050"/>
            </a:solidFill>
          </a:ln>
          <a:extLst>
            <a:ext uri="{909E8E84-426E-40DD-AFC4-6F175D3DCCD1}">
              <a14:hiddenFill xmlns:a14="http://schemas.microsoft.com/office/drawing/2010/main">
                <a:solidFill>
                  <a:srgbClr val="92D050"/>
                </a:solidFill>
              </a14:hiddenFill>
            </a:ext>
          </a:extLst>
        </p:spPr>
        <p:txBody>
          <a:bodyPr wrap="square" rtlCol="0">
            <a:spAutoFit/>
          </a:bodyPr>
          <a:p>
            <a:r>
              <a:rPr lang="en-US" altLang="zh-CN" sz="1400"/>
              <a:t>TSP </a:t>
            </a:r>
            <a:r>
              <a:rPr lang="zh-CN" altLang="en-US" sz="1400"/>
              <a:t>生成离线激活钥匙数据</a:t>
            </a:r>
            <a:endParaRPr lang="zh-CN" altLang="en-US" sz="1400"/>
          </a:p>
        </p:txBody>
      </p:sp>
      <p:sp>
        <p:nvSpPr>
          <p:cNvPr id="61" name="矩形 60"/>
          <p:cNvSpPr/>
          <p:nvPr/>
        </p:nvSpPr>
        <p:spPr>
          <a:xfrm>
            <a:off x="1693545" y="638873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lvl="0" algn="ctr">
              <a:spcBef>
                <a:spcPts val="0"/>
              </a:spcBef>
              <a:spcAft>
                <a:spcPts val="0"/>
              </a:spcAft>
              <a:buClrTx/>
              <a:buSzTx/>
              <a:buFontTx/>
            </a:pPr>
            <a:r>
              <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车辆信息</a:t>
            </a: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62" name="矩形 61"/>
          <p:cNvSpPr/>
          <p:nvPr/>
        </p:nvSpPr>
        <p:spPr>
          <a:xfrm>
            <a:off x="2966085" y="638873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车端公钥</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7038975" y="2748915"/>
            <a:ext cx="3130550" cy="521970"/>
          </a:xfrm>
          <a:prstGeom prst="rect">
            <a:avLst/>
          </a:prstGeom>
          <a:solidFill>
            <a:schemeClr val="accent1">
              <a:lumMod val="20000"/>
              <a:lumOff val="80000"/>
            </a:schemeClr>
          </a:solidFill>
          <a:ln>
            <a:noFill/>
          </a:ln>
        </p:spPr>
        <p:txBody>
          <a:bodyPr wrap="square" rtlCol="0">
            <a:spAutoFit/>
          </a:bodyPr>
          <a:p>
            <a:r>
              <a:rPr lang="en-US" altLang="zh-CN" sz="1400" b="1">
                <a:sym typeface="+mn-ea"/>
              </a:rPr>
              <a:t>STEP4 : </a:t>
            </a:r>
            <a:r>
              <a:rPr lang="zh-CN" altLang="en-US" sz="1400">
                <a:sym typeface="+mn-ea"/>
              </a:rPr>
              <a:t>通过蓝牙</a:t>
            </a:r>
            <a:r>
              <a:rPr lang="en-US" altLang="zh-CN" sz="1400">
                <a:sym typeface="+mn-ea"/>
              </a:rPr>
              <a:t>SDK</a:t>
            </a:r>
            <a:r>
              <a:rPr lang="zh-CN" altLang="en-US" sz="1400">
                <a:sym typeface="+mn-ea"/>
              </a:rPr>
              <a:t>与蓝牙模块建立的安全通道</a:t>
            </a:r>
            <a:r>
              <a:rPr lang="zh-CN" altLang="en-US" sz="1400"/>
              <a:t>传输激活数据</a:t>
            </a:r>
            <a:endParaRPr lang="zh-CN"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6" name="圆角矩形 35"/>
          <p:cNvSpPr/>
          <p:nvPr/>
        </p:nvSpPr>
        <p:spPr>
          <a:xfrm>
            <a:off x="6889750" y="4157980"/>
            <a:ext cx="4090035" cy="1454785"/>
          </a:xfrm>
          <a:prstGeom prst="roundRect">
            <a:avLst>
              <a:gd name="adj" fmla="val 5482"/>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algn="ctr" defTabSz="914400"/>
            <a:endParaRPr lang="zh-CN" altLang="en-US" sz="1000" kern="0" dirty="0">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离线激活数据结构</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sp>
        <p:nvSpPr>
          <p:cNvPr id="70" name="圆角矩形 69"/>
          <p:cNvSpPr/>
          <p:nvPr/>
        </p:nvSpPr>
        <p:spPr>
          <a:xfrm>
            <a:off x="9336405" y="4190365"/>
            <a:ext cx="68008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2" name="圆角矩形 1"/>
          <p:cNvSpPr/>
          <p:nvPr/>
        </p:nvSpPr>
        <p:spPr>
          <a:xfrm>
            <a:off x="551180" y="2136140"/>
            <a:ext cx="3279140" cy="1056640"/>
          </a:xfrm>
          <a:prstGeom prst="roundRect">
            <a:avLst>
              <a:gd name="adj" fmla="val 7790"/>
            </a:avLst>
          </a:prstGeom>
          <a:solidFill>
            <a:schemeClr val="bg1"/>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3096260" y="224980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2545080" y="2574925"/>
            <a:ext cx="113284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807085" y="2578100"/>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807085" y="2884170"/>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384372" y="2249698"/>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807085" y="2249805"/>
            <a:ext cx="628015" cy="1911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1648239" y="2570569"/>
            <a:ext cx="581562" cy="178420"/>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648407" y="2262398"/>
            <a:ext cx="581432" cy="178738"/>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627380" y="1753235"/>
            <a:ext cx="3202940" cy="306705"/>
          </a:xfrm>
          <a:prstGeom prst="rect">
            <a:avLst/>
          </a:prstGeom>
          <a:solidFill>
            <a:schemeClr val="accent1">
              <a:lumMod val="20000"/>
              <a:lumOff val="80000"/>
            </a:schemeClr>
          </a:solidFill>
          <a:ln>
            <a:noFill/>
          </a:ln>
        </p:spPr>
        <p:txBody>
          <a:bodyPr wrap="square" rtlCol="0">
            <a:spAutoFit/>
          </a:bodyPr>
          <a:p>
            <a:r>
              <a:rPr lang="en-US" altLang="zh-CN" sz="1400" b="1"/>
              <a:t>STEP1:</a:t>
            </a:r>
            <a:r>
              <a:rPr lang="en-US" altLang="zh-CN" sz="1400"/>
              <a:t>TSP </a:t>
            </a:r>
            <a:r>
              <a:rPr lang="zh-CN" altLang="en-US" sz="1400"/>
              <a:t>生成的授权凭证信息</a:t>
            </a:r>
            <a:endParaRPr lang="zh-CN" altLang="en-US" sz="1400"/>
          </a:p>
        </p:txBody>
      </p:sp>
      <p:sp>
        <p:nvSpPr>
          <p:cNvPr id="14" name="文本框 13"/>
          <p:cNvSpPr txBox="1"/>
          <p:nvPr/>
        </p:nvSpPr>
        <p:spPr>
          <a:xfrm>
            <a:off x="551180" y="3850005"/>
            <a:ext cx="3279140" cy="521970"/>
          </a:xfrm>
          <a:prstGeom prst="rect">
            <a:avLst/>
          </a:prstGeom>
          <a:solidFill>
            <a:schemeClr val="accent1">
              <a:lumMod val="20000"/>
              <a:lumOff val="80000"/>
            </a:schemeClr>
          </a:solidFill>
          <a:ln>
            <a:noFill/>
          </a:ln>
        </p:spPr>
        <p:txBody>
          <a:bodyPr wrap="square" rtlCol="0">
            <a:spAutoFit/>
          </a:bodyPr>
          <a:p>
            <a:r>
              <a:rPr lang="en-US" altLang="zh-CN" sz="1400" b="1">
                <a:sym typeface="+mn-ea"/>
              </a:rPr>
              <a:t>STEP2:</a:t>
            </a:r>
            <a:r>
              <a:rPr lang="en-US" altLang="zh-CN" sz="1400"/>
              <a:t>TSP </a:t>
            </a:r>
            <a:r>
              <a:rPr lang="zh-CN" altLang="en-US" sz="1400"/>
              <a:t>下发给</a:t>
            </a:r>
            <a:r>
              <a:rPr lang="en-US" altLang="zh-CN" sz="1400"/>
              <a:t>APP</a:t>
            </a:r>
            <a:r>
              <a:rPr lang="zh-CN" altLang="en-US" sz="1400"/>
              <a:t>的授权</a:t>
            </a:r>
            <a:r>
              <a:rPr lang="zh-CN" altLang="en-US" sz="1400">
                <a:sym typeface="+mn-ea"/>
              </a:rPr>
              <a:t>凭证（生成签名信息，并用车端公钥加密）</a:t>
            </a:r>
            <a:endParaRPr lang="zh-CN" altLang="en-US" sz="1400"/>
          </a:p>
        </p:txBody>
      </p:sp>
      <p:sp>
        <p:nvSpPr>
          <p:cNvPr id="15" name="圆角矩形 14"/>
          <p:cNvSpPr/>
          <p:nvPr/>
        </p:nvSpPr>
        <p:spPr>
          <a:xfrm>
            <a:off x="551815" y="4371975"/>
            <a:ext cx="3279140" cy="1413510"/>
          </a:xfrm>
          <a:prstGeom prst="roundRect">
            <a:avLst>
              <a:gd name="adj" fmla="val 7790"/>
            </a:avLst>
          </a:prstGeom>
          <a:solidFill>
            <a:schemeClr val="tx1">
              <a:lumMod val="65000"/>
              <a:lumOff val="35000"/>
            </a:schemeClr>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3096260" y="484124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2545080" y="5166360"/>
            <a:ext cx="113284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807085" y="516953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807085" y="547560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2384372" y="484113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807085" y="4841240"/>
            <a:ext cx="628015" cy="1911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1648239" y="5162004"/>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1648407" y="485383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圆角矩形 23"/>
          <p:cNvSpPr/>
          <p:nvPr/>
        </p:nvSpPr>
        <p:spPr>
          <a:xfrm>
            <a:off x="3944620" y="4403725"/>
            <a:ext cx="697230" cy="10248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5997575" y="4190365"/>
            <a:ext cx="837565" cy="953135"/>
          </a:xfrm>
          <a:prstGeom prst="rect">
            <a:avLst/>
          </a:prstGeom>
          <a:solidFill>
            <a:schemeClr val="accent1">
              <a:lumMod val="20000"/>
              <a:lumOff val="80000"/>
            </a:schemeClr>
          </a:solidFill>
          <a:ln>
            <a:noFill/>
          </a:ln>
        </p:spPr>
        <p:txBody>
          <a:bodyPr wrap="square" rtlCol="0">
            <a:spAutoFit/>
          </a:bodyPr>
          <a:p>
            <a:r>
              <a:rPr lang="en-US" altLang="zh-CN" sz="1400" b="1">
                <a:sym typeface="+mn-ea"/>
              </a:rPr>
              <a:t>STEP3:</a:t>
            </a:r>
            <a:r>
              <a:rPr lang="en-US" sz="1400"/>
              <a:t>APP</a:t>
            </a:r>
            <a:r>
              <a:rPr lang="zh-CN" altLang="en-US" sz="1400"/>
              <a:t>封装激活数据</a:t>
            </a:r>
            <a:endParaRPr lang="zh-CN" altLang="en-US" sz="1400"/>
          </a:p>
        </p:txBody>
      </p:sp>
      <p:sp>
        <p:nvSpPr>
          <p:cNvPr id="26" name="圆角矩形 25"/>
          <p:cNvSpPr/>
          <p:nvPr/>
        </p:nvSpPr>
        <p:spPr>
          <a:xfrm>
            <a:off x="6889750" y="4536440"/>
            <a:ext cx="3279140" cy="1056640"/>
          </a:xfrm>
          <a:prstGeom prst="roundRect">
            <a:avLst>
              <a:gd name="adj" fmla="val 7790"/>
            </a:avLst>
          </a:prstGeom>
          <a:solidFill>
            <a:schemeClr val="tx1">
              <a:lumMod val="65000"/>
              <a:lumOff val="35000"/>
            </a:schemeClr>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27" name="矩形 26"/>
          <p:cNvSpPr/>
          <p:nvPr/>
        </p:nvSpPr>
        <p:spPr>
          <a:xfrm>
            <a:off x="9434830" y="465010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8883650" y="4975225"/>
            <a:ext cx="113284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7145655" y="497840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7145655" y="528447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8722942" y="4649998"/>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7145655" y="4650105"/>
            <a:ext cx="628015" cy="1911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7986809" y="4970869"/>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7986977" y="4662698"/>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10282555" y="4568190"/>
            <a:ext cx="697230" cy="1003935"/>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授权凭证</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38" name="圆角矩形 37"/>
          <p:cNvSpPr/>
          <p:nvPr/>
        </p:nvSpPr>
        <p:spPr>
          <a:xfrm>
            <a:off x="7145655" y="4190365"/>
            <a:ext cx="581660"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UID</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39" name="圆角矩形 38"/>
          <p:cNvSpPr/>
          <p:nvPr/>
        </p:nvSpPr>
        <p:spPr>
          <a:xfrm>
            <a:off x="7987030" y="4190365"/>
            <a:ext cx="996315" cy="237490"/>
          </a:xfrm>
          <a:prstGeom prst="roundRect">
            <a:avLst>
              <a:gd name="adj" fmla="val 7790"/>
            </a:avLst>
          </a:prstGeom>
          <a:noFill/>
          <a:ln>
            <a:solidFill>
              <a:schemeClr val="tx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tx1"/>
                </a:solidFill>
                <a:latin typeface="微软雅黑" panose="020B0503020204020204" pitchFamily="34" charset="-122"/>
                <a:ea typeface="微软雅黑" panose="020B0503020204020204" pitchFamily="34" charset="-122"/>
                <a:sym typeface="+mn-ea"/>
              </a:rPr>
              <a:t>防重放随机数</a:t>
            </a:r>
            <a:endParaRPr lang="en-US" altLang="zh-CN" sz="1000" kern="0" dirty="0">
              <a:solidFill>
                <a:schemeClr val="tx1"/>
              </a:solidFill>
              <a:latin typeface="微软雅黑" panose="020B0503020204020204" pitchFamily="34" charset="-122"/>
              <a:ea typeface="微软雅黑" panose="020B0503020204020204" pitchFamily="34" charset="-122"/>
              <a:sym typeface="+mn-ea"/>
            </a:endParaRPr>
          </a:p>
        </p:txBody>
      </p:sp>
      <p:sp>
        <p:nvSpPr>
          <p:cNvPr id="41" name="圆角矩形 40"/>
          <p:cNvSpPr/>
          <p:nvPr/>
        </p:nvSpPr>
        <p:spPr>
          <a:xfrm>
            <a:off x="6835140" y="1760855"/>
            <a:ext cx="4090035" cy="1454785"/>
          </a:xfrm>
          <a:prstGeom prst="roundRect">
            <a:avLst>
              <a:gd name="adj" fmla="val 5482"/>
            </a:avLst>
          </a:prstGeom>
          <a:solidFill>
            <a:schemeClr val="tx1">
              <a:lumMod val="65000"/>
              <a:lumOff val="35000"/>
            </a:schemeClr>
          </a:solid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algn="ctr" defTabSz="914400"/>
            <a:endParaRPr lang="zh-CN" altLang="en-US" sz="1000" kern="0" dirty="0">
              <a:latin typeface="微软雅黑" panose="020B0503020204020204" pitchFamily="34" charset="-122"/>
              <a:ea typeface="微软雅黑" panose="020B0503020204020204" pitchFamily="34" charset="-122"/>
            </a:endParaRPr>
          </a:p>
        </p:txBody>
      </p:sp>
      <p:sp>
        <p:nvSpPr>
          <p:cNvPr id="42" name="圆角矩形 41"/>
          <p:cNvSpPr/>
          <p:nvPr/>
        </p:nvSpPr>
        <p:spPr>
          <a:xfrm>
            <a:off x="9281795" y="1793240"/>
            <a:ext cx="680085" cy="237490"/>
          </a:xfrm>
          <a:prstGeom prst="roundRect">
            <a:avLst>
              <a:gd name="adj" fmla="val 7790"/>
            </a:avLst>
          </a:prstGeom>
          <a:noFill/>
          <a:ln>
            <a:solidFill>
              <a:schemeClr val="bg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bg1"/>
                </a:solidFill>
                <a:latin typeface="微软雅黑" panose="020B0503020204020204" pitchFamily="34" charset="-122"/>
                <a:ea typeface="微软雅黑" panose="020B0503020204020204" pitchFamily="34" charset="-122"/>
                <a:sym typeface="+mn-ea"/>
              </a:rPr>
              <a:t>授权码</a:t>
            </a:r>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43" name="文本框 42"/>
          <p:cNvSpPr txBox="1"/>
          <p:nvPr/>
        </p:nvSpPr>
        <p:spPr>
          <a:xfrm>
            <a:off x="5785485" y="1753235"/>
            <a:ext cx="992505" cy="1168400"/>
          </a:xfrm>
          <a:prstGeom prst="rect">
            <a:avLst/>
          </a:prstGeom>
          <a:solidFill>
            <a:schemeClr val="accent1">
              <a:lumMod val="20000"/>
              <a:lumOff val="80000"/>
            </a:schemeClr>
          </a:solidFill>
          <a:ln>
            <a:noFill/>
          </a:ln>
        </p:spPr>
        <p:txBody>
          <a:bodyPr wrap="square" rtlCol="0">
            <a:spAutoFit/>
          </a:bodyPr>
          <a:p>
            <a:r>
              <a:rPr lang="en-US" altLang="zh-CN" sz="1400" b="1">
                <a:sym typeface="+mn-ea"/>
              </a:rPr>
              <a:t>STEP4:</a:t>
            </a:r>
            <a:r>
              <a:rPr lang="en-US" sz="1400"/>
              <a:t>APP</a:t>
            </a:r>
            <a:r>
              <a:rPr lang="zh-CN" altLang="en-US" sz="1400"/>
              <a:t>通过蓝牙转发的激活数据包</a:t>
            </a:r>
            <a:endParaRPr lang="zh-CN" altLang="en-US" sz="1400"/>
          </a:p>
        </p:txBody>
      </p:sp>
      <p:sp>
        <p:nvSpPr>
          <p:cNvPr id="44" name="圆角矩形 43"/>
          <p:cNvSpPr/>
          <p:nvPr/>
        </p:nvSpPr>
        <p:spPr>
          <a:xfrm>
            <a:off x="6835140" y="2139315"/>
            <a:ext cx="3279140" cy="1056640"/>
          </a:xfrm>
          <a:prstGeom prst="roundRect">
            <a:avLst>
              <a:gd name="adj" fmla="val 7790"/>
            </a:avLst>
          </a:prstGeom>
          <a:solidFill>
            <a:schemeClr val="tx1">
              <a:lumMod val="65000"/>
              <a:lumOff val="35000"/>
            </a:schemeClr>
          </a:solid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t" anchorCtr="0" forceAA="0" compatLnSpc="1">
            <a:noAutofit/>
          </a:bodyPr>
          <a:p>
            <a:pPr lvl="0" algn="ctr" defTabSz="914400">
              <a:spcBef>
                <a:spcPts val="0"/>
              </a:spcBef>
              <a:spcAft>
                <a:spcPts val="0"/>
              </a:spcAft>
              <a:buClrTx/>
              <a:buSzTx/>
              <a:buFontTx/>
            </a:pP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45" name="矩形 44"/>
          <p:cNvSpPr/>
          <p:nvPr/>
        </p:nvSpPr>
        <p:spPr>
          <a:xfrm>
            <a:off x="9380220" y="2252980"/>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车辆</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矩形 45"/>
          <p:cNvSpPr/>
          <p:nvPr/>
        </p:nvSpPr>
        <p:spPr>
          <a:xfrm>
            <a:off x="8829040" y="2578100"/>
            <a:ext cx="113284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蓝牙钥匙有效期</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7" name="矩形 46"/>
          <p:cNvSpPr/>
          <p:nvPr/>
        </p:nvSpPr>
        <p:spPr>
          <a:xfrm>
            <a:off x="7091045" y="258127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钥匙</a:t>
            </a: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8" name="矩形 47"/>
          <p:cNvSpPr/>
          <p:nvPr/>
        </p:nvSpPr>
        <p:spPr>
          <a:xfrm>
            <a:off x="7091045" y="288734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授权码</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9" name="矩形 48"/>
          <p:cNvSpPr/>
          <p:nvPr/>
        </p:nvSpPr>
        <p:spPr>
          <a:xfrm>
            <a:off x="8668332" y="225287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权限</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0" name="矩形 49"/>
          <p:cNvSpPr/>
          <p:nvPr/>
        </p:nvSpPr>
        <p:spPr>
          <a:xfrm>
            <a:off x="7091045" y="2252980"/>
            <a:ext cx="628015" cy="1911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UID</a:t>
            </a:r>
            <a:endParaRPr kumimoji="0" lang="en-US" altLang="zh-CN"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7932199" y="2573744"/>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7932367" y="2265573"/>
            <a:ext cx="581432" cy="178738"/>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用户类型</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3" name="圆角矩形 52"/>
          <p:cNvSpPr/>
          <p:nvPr/>
        </p:nvSpPr>
        <p:spPr>
          <a:xfrm>
            <a:off x="10227945" y="2171065"/>
            <a:ext cx="697230" cy="1003935"/>
          </a:xfrm>
          <a:prstGeom prst="roundRect">
            <a:avLst>
              <a:gd name="adj" fmla="val 7790"/>
            </a:avLst>
          </a:prstGeom>
          <a:noFill/>
          <a:ln>
            <a:solidFill>
              <a:schemeClr val="bg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bg1"/>
                </a:solidFill>
                <a:latin typeface="微软雅黑" panose="020B0503020204020204" pitchFamily="34" charset="-122"/>
                <a:ea typeface="微软雅黑" panose="020B0503020204020204" pitchFamily="34" charset="-122"/>
                <a:sym typeface="+mn-ea"/>
              </a:rPr>
              <a:t>授权凭证</a:t>
            </a:r>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a:p>
            <a:pPr lvl="0" algn="ctr" defTabSz="914400"/>
            <a:r>
              <a:rPr lang="en-US" altLang="zh-CN" sz="1000" kern="0" dirty="0">
                <a:solidFill>
                  <a:schemeClr val="bg1"/>
                </a:solidFill>
                <a:latin typeface="微软雅黑" panose="020B0503020204020204" pitchFamily="34" charset="-122"/>
                <a:ea typeface="微软雅黑" panose="020B0503020204020204" pitchFamily="34" charset="-122"/>
                <a:sym typeface="+mn-ea"/>
              </a:rPr>
              <a:t>平台签名</a:t>
            </a:r>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a:p>
            <a:pPr lvl="0" algn="ctr" defTabSz="914400"/>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54" name="圆角矩形 53"/>
          <p:cNvSpPr/>
          <p:nvPr/>
        </p:nvSpPr>
        <p:spPr>
          <a:xfrm>
            <a:off x="7091045" y="1793240"/>
            <a:ext cx="581660" cy="237490"/>
          </a:xfrm>
          <a:prstGeom prst="roundRect">
            <a:avLst>
              <a:gd name="adj" fmla="val 7790"/>
            </a:avLst>
          </a:prstGeom>
          <a:noFill/>
          <a:ln>
            <a:solidFill>
              <a:schemeClr val="bg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bg1"/>
                </a:solidFill>
                <a:latin typeface="微软雅黑" panose="020B0503020204020204" pitchFamily="34" charset="-122"/>
                <a:ea typeface="微软雅黑" panose="020B0503020204020204" pitchFamily="34" charset="-122"/>
                <a:sym typeface="+mn-ea"/>
              </a:rPr>
              <a:t>UID</a:t>
            </a:r>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59" name="圆角矩形 58"/>
          <p:cNvSpPr/>
          <p:nvPr/>
        </p:nvSpPr>
        <p:spPr>
          <a:xfrm>
            <a:off x="7932420" y="1793240"/>
            <a:ext cx="996315" cy="237490"/>
          </a:xfrm>
          <a:prstGeom prst="roundRect">
            <a:avLst>
              <a:gd name="adj" fmla="val 7790"/>
            </a:avLst>
          </a:prstGeom>
          <a:noFill/>
          <a:ln>
            <a:solidFill>
              <a:schemeClr val="bg1"/>
            </a:solidFill>
          </a:ln>
          <a:extLst>
            <a:ext uri="{909E8E84-426E-40DD-AFC4-6F175D3DCCD1}">
              <a14:hiddenFill xmlns:a14="http://schemas.microsoft.com/office/drawing/2010/main">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14:hiddenFill>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lvl="0" algn="ctr" defTabSz="914400"/>
            <a:r>
              <a:rPr lang="en-US" altLang="zh-CN" sz="1000" kern="0" dirty="0">
                <a:solidFill>
                  <a:schemeClr val="bg1"/>
                </a:solidFill>
                <a:latin typeface="微软雅黑" panose="020B0503020204020204" pitchFamily="34" charset="-122"/>
                <a:ea typeface="微软雅黑" panose="020B0503020204020204" pitchFamily="34" charset="-122"/>
                <a:sym typeface="+mn-ea"/>
              </a:rPr>
              <a:t>防重放随机数</a:t>
            </a:r>
            <a:endParaRPr lang="en-US" altLang="zh-CN" sz="1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65" name="下箭头 64"/>
          <p:cNvSpPr/>
          <p:nvPr/>
        </p:nvSpPr>
        <p:spPr>
          <a:xfrm>
            <a:off x="1624330" y="3345815"/>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下箭头 68"/>
          <p:cNvSpPr/>
          <p:nvPr/>
        </p:nvSpPr>
        <p:spPr>
          <a:xfrm rot="16200000">
            <a:off x="5222875" y="4725670"/>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下箭头 73"/>
          <p:cNvSpPr/>
          <p:nvPr/>
        </p:nvSpPr>
        <p:spPr>
          <a:xfrm rot="10800000">
            <a:off x="8163560" y="3345815"/>
            <a:ext cx="720090" cy="40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圆角矩形 84"/>
          <p:cNvSpPr/>
          <p:nvPr/>
        </p:nvSpPr>
        <p:spPr>
          <a:xfrm>
            <a:off x="551815" y="5948045"/>
            <a:ext cx="2174240" cy="834390"/>
          </a:xfrm>
          <a:prstGeom prst="roundRect">
            <a:avLst>
              <a:gd name="adj" fmla="val 7790"/>
            </a:avLst>
          </a:prstGeom>
          <a:solidFill>
            <a:schemeClr val="bg2">
              <a:lumMod val="50000"/>
            </a:schemeClr>
          </a:solidFill>
          <a:ln>
            <a:solidFill>
              <a:schemeClr val="bg1"/>
            </a:solidFill>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noAutofit/>
          </a:bodyPr>
          <a:p>
            <a:pPr algn="ctr" defTabSz="914400"/>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被授权人</a:t>
            </a: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App</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公钥加密</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indent="0" algn="ctr" defTabSz="914400" eaLnBrk="1" fontAlgn="auto" latinLnBrk="0" hangingPunct="1">
              <a:lnSpc>
                <a:spcPct val="100000"/>
              </a:lnSpc>
              <a:spcBef>
                <a:spcPts val="0"/>
              </a:spcBef>
              <a:spcAft>
                <a:spcPts val="0"/>
              </a:spcAft>
              <a:buClrTx/>
              <a:buSzTx/>
              <a:buFontTx/>
              <a:buNone/>
            </a:pP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1" name="矩形 80"/>
          <p:cNvSpPr/>
          <p:nvPr/>
        </p:nvSpPr>
        <p:spPr>
          <a:xfrm>
            <a:off x="853219" y="6388824"/>
            <a:ext cx="581562" cy="178420"/>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蓝牙钥匙</a:t>
            </a:r>
            <a:endParaRPr kumimoji="0" lang="zh-CN" altLang="en-US" sz="1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1435100" y="4356100"/>
            <a:ext cx="1424940" cy="306705"/>
          </a:xfrm>
          <a:prstGeom prst="rect">
            <a:avLst/>
          </a:prstGeom>
          <a:noFill/>
        </p:spPr>
        <p:txBody>
          <a:bodyPr wrap="square" rtlCol="0">
            <a:spAutoFit/>
          </a:bodyPr>
          <a:p>
            <a:r>
              <a:rPr lang="zh-CN" altLang="en-US" sz="1400">
                <a:solidFill>
                  <a:schemeClr val="bg1"/>
                </a:solidFill>
              </a:rPr>
              <a:t>车端公钥加密</a:t>
            </a:r>
            <a:endParaRPr lang="zh-CN" altLang="en-US" sz="1400">
              <a:solidFill>
                <a:schemeClr val="bg1"/>
              </a:solidFill>
            </a:endParaRPr>
          </a:p>
        </p:txBody>
      </p:sp>
      <p:sp>
        <p:nvSpPr>
          <p:cNvPr id="40" name="文本框 39"/>
          <p:cNvSpPr txBox="1"/>
          <p:nvPr/>
        </p:nvSpPr>
        <p:spPr>
          <a:xfrm>
            <a:off x="52070" y="4735830"/>
            <a:ext cx="591820" cy="306705"/>
          </a:xfrm>
          <a:prstGeom prst="rect">
            <a:avLst/>
          </a:prstGeom>
          <a:noFill/>
        </p:spPr>
        <p:txBody>
          <a:bodyPr wrap="square" rtlCol="0">
            <a:spAutoFit/>
          </a:bodyPr>
          <a:p>
            <a:r>
              <a:rPr lang="zh-CN" altLang="en-US" sz="1400"/>
              <a:t>车端</a:t>
            </a:r>
            <a:endParaRPr lang="zh-CN" altLang="en-US" sz="1400"/>
          </a:p>
        </p:txBody>
      </p:sp>
      <p:sp>
        <p:nvSpPr>
          <p:cNvPr id="55" name="文本框 54"/>
          <p:cNvSpPr txBox="1"/>
          <p:nvPr/>
        </p:nvSpPr>
        <p:spPr>
          <a:xfrm>
            <a:off x="36195" y="6082030"/>
            <a:ext cx="591185" cy="306705"/>
          </a:xfrm>
          <a:prstGeom prst="rect">
            <a:avLst/>
          </a:prstGeom>
          <a:noFill/>
        </p:spPr>
        <p:txBody>
          <a:bodyPr wrap="square" rtlCol="0">
            <a:spAutoFit/>
          </a:bodyPr>
          <a:p>
            <a:r>
              <a:rPr lang="en-US" altLang="zh-CN" sz="1400"/>
              <a:t>APP</a:t>
            </a:r>
            <a:endParaRPr lang="en-US" altLang="zh-CN" sz="1400"/>
          </a:p>
        </p:txBody>
      </p:sp>
      <p:sp>
        <p:nvSpPr>
          <p:cNvPr id="58" name="文本框 57"/>
          <p:cNvSpPr txBox="1"/>
          <p:nvPr/>
        </p:nvSpPr>
        <p:spPr>
          <a:xfrm>
            <a:off x="617220" y="1224280"/>
            <a:ext cx="2479040" cy="306705"/>
          </a:xfrm>
          <a:prstGeom prst="rect">
            <a:avLst/>
          </a:prstGeom>
          <a:noFill/>
          <a:ln>
            <a:solidFill>
              <a:srgbClr val="00B050"/>
            </a:solidFill>
          </a:ln>
          <a:extLst>
            <a:ext uri="{909E8E84-426E-40DD-AFC4-6F175D3DCCD1}">
              <a14:hiddenFill xmlns:a14="http://schemas.microsoft.com/office/drawing/2010/main">
                <a:solidFill>
                  <a:srgbClr val="92D050"/>
                </a:solidFill>
              </a14:hiddenFill>
            </a:ext>
          </a:extLst>
        </p:spPr>
        <p:txBody>
          <a:bodyPr wrap="square" rtlCol="0">
            <a:spAutoFit/>
          </a:bodyPr>
          <a:p>
            <a:r>
              <a:rPr lang="en-US" altLang="zh-CN" sz="1400"/>
              <a:t>TSP </a:t>
            </a:r>
            <a:r>
              <a:rPr lang="zh-CN" altLang="en-US" sz="1400"/>
              <a:t>生成离线激活钥匙数据</a:t>
            </a:r>
            <a:endParaRPr lang="zh-CN" altLang="en-US" sz="1400"/>
          </a:p>
        </p:txBody>
      </p:sp>
      <p:sp>
        <p:nvSpPr>
          <p:cNvPr id="60" name="文本框 59"/>
          <p:cNvSpPr txBox="1"/>
          <p:nvPr/>
        </p:nvSpPr>
        <p:spPr>
          <a:xfrm>
            <a:off x="6889750" y="1224280"/>
            <a:ext cx="1856740" cy="306705"/>
          </a:xfrm>
          <a:prstGeom prst="rect">
            <a:avLst/>
          </a:prstGeom>
          <a:noFill/>
          <a:ln>
            <a:solidFill>
              <a:srgbClr val="00B050"/>
            </a:solidFill>
          </a:ln>
          <a:extLst>
            <a:ext uri="{909E8E84-426E-40DD-AFC4-6F175D3DCCD1}">
              <a14:hiddenFill xmlns:a14="http://schemas.microsoft.com/office/drawing/2010/main">
                <a:solidFill>
                  <a:srgbClr val="92D050"/>
                </a:solidFill>
              </a14:hiddenFill>
            </a:ext>
          </a:extLst>
        </p:spPr>
        <p:txBody>
          <a:bodyPr wrap="square" rtlCol="0">
            <a:spAutoFit/>
          </a:bodyPr>
          <a:p>
            <a:r>
              <a:rPr lang="en-US" altLang="zh-CN" sz="1400"/>
              <a:t>APP </a:t>
            </a:r>
            <a:r>
              <a:rPr lang="zh-CN" altLang="en-US" sz="1400"/>
              <a:t>组包激活数据包</a:t>
            </a:r>
            <a:endParaRPr lang="zh-CN" altLang="en-US" sz="1400"/>
          </a:p>
        </p:txBody>
      </p:sp>
      <p:sp>
        <p:nvSpPr>
          <p:cNvPr id="61" name="矩形 60"/>
          <p:cNvSpPr/>
          <p:nvPr/>
        </p:nvSpPr>
        <p:spPr>
          <a:xfrm>
            <a:off x="1693545" y="6388735"/>
            <a:ext cx="581660" cy="178435"/>
          </a:xfrm>
          <a:prstGeom prst="rect">
            <a:avLst/>
          </a:prstGeom>
          <a:noFill/>
          <a:ln w="12700" cap="flat" cmpd="sng" algn="ctr">
            <a:solidFill>
              <a:schemeClr val="bg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lvl="0" algn="ctr">
              <a:spcBef>
                <a:spcPts val="0"/>
              </a:spcBef>
              <a:spcAft>
                <a:spcPts val="0"/>
              </a:spcAft>
              <a:buClrTx/>
              <a:buSzTx/>
              <a:buFontTx/>
            </a:pPr>
            <a:r>
              <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车辆信息</a:t>
            </a:r>
            <a:endParaRPr lang="zh-CN" altLang="en-US" sz="10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62" name="矩形 61"/>
          <p:cNvSpPr/>
          <p:nvPr/>
        </p:nvSpPr>
        <p:spPr>
          <a:xfrm>
            <a:off x="2966085" y="6388735"/>
            <a:ext cx="581660" cy="178435"/>
          </a:xfrm>
          <a:prstGeom prst="rect">
            <a:avLst/>
          </a:prstGeom>
          <a:noFill/>
          <a:ln w="1270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noAutofit/>
          </a:bodyPr>
          <a:p>
            <a:pPr marL="0" marR="0" indent="0" algn="ctr" defTabSz="914400" eaLnBrk="1" fontAlgn="auto" latinLnBrk="0" hangingPunct="1">
              <a:lnSpc>
                <a:spcPct val="100000"/>
              </a:lnSpc>
              <a:spcBef>
                <a:spcPts val="0"/>
              </a:spcBef>
              <a:spcAft>
                <a:spcPts val="0"/>
              </a:spcAft>
              <a:buClrTx/>
              <a:buSzTx/>
              <a:buFontTx/>
              <a:buNone/>
            </a:pPr>
            <a:r>
              <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车端公钥</a:t>
            </a:r>
            <a:endParaRPr kumimoji="0" lang="zh-CN" altLang="en-US" sz="1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312535" cy="375920"/>
          </a:xfrm>
          <a:prstGeom prst="rect">
            <a:avLst/>
          </a:prstGeom>
        </p:spPr>
        <p:txBody>
          <a:bodyPr/>
          <a:p>
            <a:pPr marR="0" lvl="0" algn="l" defTabSz="914400" eaLnBrk="1" fontAlgn="auto" latinLnBrk="0" hangingPunct="1">
              <a:lnSpc>
                <a:spcPct val="100000"/>
              </a:lnSpc>
              <a:spcBef>
                <a:spcPts val="0"/>
              </a:spcBef>
            </a:pPr>
            <a:r>
              <a:rPr lang="zh-CN" altLang="en-US" sz="2400" b="1" dirty="0" smtClean="0">
                <a:latin typeface="微软雅黑" panose="020B0503020204020204" pitchFamily="34" charset="-122"/>
                <a:ea typeface="微软雅黑" panose="020B0503020204020204" pitchFamily="34" charset="-122"/>
                <a:sym typeface="+mn-ea"/>
              </a:rPr>
              <a:t>离线激活数据结构</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sp>
        <p:nvSpPr>
          <p:cNvPr id="22" name="矩形 21"/>
          <p:cNvSpPr/>
          <p:nvPr/>
        </p:nvSpPr>
        <p:spPr>
          <a:xfrm>
            <a:off x="643890" y="638048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91" name="表格 90"/>
          <p:cNvGraphicFramePr/>
          <p:nvPr/>
        </p:nvGraphicFramePr>
        <p:xfrm>
          <a:off x="1161415" y="838835"/>
          <a:ext cx="9573260" cy="2663190"/>
        </p:xfrm>
        <a:graphic>
          <a:graphicData uri="http://schemas.openxmlformats.org/drawingml/2006/table">
            <a:tbl>
              <a:tblPr firstRow="1" bandRow="1">
                <a:tableStyleId>{5C22544A-7EE6-4342-B048-85BDC9FD1C3A}</a:tableStyleId>
              </a:tblPr>
              <a:tblGrid>
                <a:gridCol w="860425"/>
                <a:gridCol w="859155"/>
                <a:gridCol w="788035"/>
                <a:gridCol w="882015"/>
                <a:gridCol w="1122045"/>
                <a:gridCol w="999490"/>
                <a:gridCol w="930910"/>
                <a:gridCol w="976630"/>
                <a:gridCol w="953135"/>
                <a:gridCol w="1201420"/>
              </a:tblGrid>
              <a:tr h="152400">
                <a:tc gridSpan="9">
                  <a:txBody>
                    <a:bodyPr/>
                    <a:p>
                      <a:pPr algn="ctr">
                        <a:buNone/>
                      </a:pPr>
                      <a:r>
                        <a:rPr lang="zh-CN" altLang="en-US" sz="1400">
                          <a:solidFill>
                            <a:srgbClr val="FF0000"/>
                          </a:solidFill>
                          <a:sym typeface="+mn-ea"/>
                        </a:rPr>
                        <a:t>授权凭证</a:t>
                      </a:r>
                      <a:r>
                        <a:rPr lang="zh-CN" altLang="en-US" sz="1400">
                          <a:sym typeface="+mn-ea"/>
                        </a:rPr>
                        <a:t>（车端公钥加密以下数据）</a:t>
                      </a:r>
                      <a:endParaRPr lang="zh-CN" altLang="en-US" sz="1400"/>
                    </a:p>
                    <a:p>
                      <a:pPr>
                        <a:buNone/>
                      </a:pPr>
                      <a:endParaRPr lang="zh-CN" altLang="en-US" sz="1400"/>
                    </a:p>
                  </a:txBody>
                  <a:tcPr>
                    <a:solidFill>
                      <a:srgbClr val="4F81BD"/>
                    </a:solidFill>
                  </a:tcPr>
                </a:tc>
                <a:tc hMerge="1">
                  <a:tcPr>
                    <a:solidFill>
                      <a:srgbClr val="4F81BD"/>
                    </a:solidFill>
                  </a:tcPr>
                </a:tc>
                <a:tc hMerge="1">
                  <a:tcPr>
                    <a:solidFill>
                      <a:srgbClr val="4F81BD"/>
                    </a:solidFill>
                  </a:tcPr>
                </a:tc>
                <a:tc hMerge="1">
                  <a:tcPr>
                    <a:solidFill>
                      <a:srgbClr val="4F81BD"/>
                    </a:solidFill>
                  </a:tcPr>
                </a:tc>
                <a:tc hMerge="1">
                  <a:tcPr>
                    <a:solidFill>
                      <a:srgbClr val="4F81BD"/>
                    </a:solidFill>
                  </a:tcPr>
                </a:tc>
                <a:tc hMerge="1">
                  <a:tcPr>
                    <a:solidFill>
                      <a:srgbClr val="4F81BD"/>
                    </a:solidFill>
                  </a:tcPr>
                </a:tc>
                <a:tc hMerge="1">
                  <a:tcPr>
                    <a:solidFill>
                      <a:srgbClr val="4F81BD"/>
                    </a:solidFill>
                  </a:tcPr>
                </a:tc>
                <a:tc hMerge="1">
                  <a:tcPr>
                    <a:solidFill>
                      <a:srgbClr val="4F81BD"/>
                    </a:solidFill>
                  </a:tcPr>
                </a:tc>
                <a:tc hMerge="1">
                  <a:tcPr>
                    <a:solidFill>
                      <a:srgbClr val="4F81BD"/>
                    </a:solidFill>
                  </a:tcPr>
                </a:tc>
                <a:tc rowSpan="2">
                  <a:txBody>
                    <a:bodyPr/>
                    <a:p>
                      <a:pPr>
                        <a:buNone/>
                      </a:pPr>
                      <a:endParaRPr lang="zh-CN" altLang="en-US" sz="1400">
                        <a:sym typeface="Arial" panose="020B0604020202020204" pitchFamily="34" charset="0"/>
                      </a:endParaRPr>
                    </a:p>
                    <a:p>
                      <a:pPr>
                        <a:buNone/>
                      </a:pPr>
                      <a:r>
                        <a:rPr lang="zh-CN" altLang="en-US" sz="1400">
                          <a:sym typeface="Arial" panose="020B0604020202020204" pitchFamily="34" charset="0"/>
                        </a:rPr>
                        <a:t>授权凭证签名</a:t>
                      </a:r>
                      <a:endParaRPr lang="zh-CN" altLang="en-US" sz="1400"/>
                    </a:p>
                  </a:txBody>
                  <a:tcPr>
                    <a:solidFill>
                      <a:srgbClr val="4F81BD"/>
                    </a:solidFill>
                  </a:tcPr>
                </a:tc>
              </a:tr>
              <a:tr h="468630">
                <a:tc>
                  <a:txBody>
                    <a:bodyPr/>
                    <a:p>
                      <a:pPr marL="0" marR="0" algn="l" rtl="0" eaLnBrk="1" fontAlgn="auto" latinLnBrk="0" hangingPunct="1">
                        <a:buNone/>
                      </a:pPr>
                      <a:r>
                        <a:rPr lang="zh-CN" altLang="en-US" sz="1400" b="1">
                          <a:solidFill>
                            <a:schemeClr val="lt1"/>
                          </a:solidFill>
                          <a:cs typeface="+mn-ea"/>
                          <a:sym typeface="+mn-ea"/>
                        </a:rPr>
                        <a:t>车辆</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用户ID</a:t>
                      </a:r>
                      <a:endParaRPr lang="zh-CN" altLang="en-US"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钥匙ID</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用户类型</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KEY</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开始时间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结束时间</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功能权限</a:t>
                      </a:r>
                      <a:endParaRPr lang="zh-CN" altLang="en-US" sz="1400" b="1">
                        <a:solidFill>
                          <a:schemeClr val="lt1"/>
                        </a:solidFill>
                        <a:cs typeface="+mn-ea"/>
                      </a:endParaRPr>
                    </a:p>
                  </a:txBody>
                  <a:tcPr>
                    <a:solidFill>
                      <a:srgbClr val="4F81BD"/>
                    </a:solidFill>
                  </a:tcPr>
                </a:tc>
                <a:tc vMerge="1">
                  <a:tcPr/>
                </a:tc>
              </a:tr>
              <a:tr h="304800">
                <a:tc>
                  <a:txBody>
                    <a:bodyPr/>
                    <a:p>
                      <a:pPr algn="ctr">
                        <a:buNone/>
                      </a:pPr>
                      <a:r>
                        <a:rPr lang="en-US" altLang="zh-CN" sz="1400">
                          <a:ea typeface="宋体" panose="02010600030101010101" pitchFamily="2" charset="-122"/>
                        </a:rPr>
                        <a:t>17</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t>1</a:t>
                      </a:r>
                      <a:endParaRPr lang="en-US" altLang="zh-CN" sz="1400"/>
                    </a:p>
                  </a:txBody>
                  <a:tcPr/>
                </a:tc>
                <a:tc>
                  <a:txBody>
                    <a:bodyPr/>
                    <a:p>
                      <a:pPr algn="ctr">
                        <a:buNone/>
                      </a:pPr>
                      <a:r>
                        <a:rPr lang="en-US" sz="1400">
                          <a:ea typeface="宋体" panose="02010600030101010101" pitchFamily="2" charset="-122"/>
                        </a:rPr>
                        <a:t>16</a:t>
                      </a:r>
                      <a:endParaRPr 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zh-CN" altLang="en-US" sz="1400">
                        <a:ea typeface="宋体" panose="02010600030101010101" pitchFamily="2" charset="-122"/>
                      </a:endParaRPr>
                    </a:p>
                  </a:txBody>
                  <a:tcPr/>
                </a:tc>
                <a:tc>
                  <a:txBody>
                    <a:bodyPr/>
                    <a:p>
                      <a:pPr algn="ctr">
                        <a:buNone/>
                      </a:pPr>
                      <a:r>
                        <a:rPr lang="en-US" altLang="en-US" sz="1400">
                          <a:ea typeface="宋体" panose="02010600030101010101" pitchFamily="2" charset="-122"/>
                        </a:rPr>
                        <a:t>4</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8</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256</a:t>
                      </a:r>
                      <a:endParaRPr lang="en-US" altLang="zh-CN" sz="1400">
                        <a:solidFill>
                          <a:schemeClr val="tx1"/>
                        </a:solidFill>
                        <a:ea typeface="宋体" panose="02010600030101010101" pitchFamily="2" charset="-122"/>
                      </a:endParaRPr>
                    </a:p>
                  </a:txBody>
                  <a:tcPr/>
                </a:tc>
              </a:tr>
              <a:tr h="1158240">
                <a:tc>
                  <a:txBody>
                    <a:bodyPr/>
                    <a:p>
                      <a:pPr>
                        <a:buNone/>
                      </a:pPr>
                      <a:r>
                        <a:rPr lang="zh-CN" altLang="en-US" sz="1400"/>
                        <a:t>车架号</a:t>
                      </a:r>
                      <a:endParaRPr lang="zh-CN" altLang="en-US" sz="1400"/>
                    </a:p>
                  </a:txBody>
                  <a:tcPr/>
                </a:tc>
                <a:tc>
                  <a:txBody>
                    <a:bodyPr/>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endParaRPr lang="en-US" altLang="zh-CN" sz="1400">
                        <a:sym typeface="+mn-ea"/>
                      </a:endParaRPr>
                    </a:p>
                    <a:p>
                      <a:pPr>
                        <a:buNone/>
                      </a:pPr>
                      <a:endParaRPr lang="zh-CN" altLang="en-US" sz="1400"/>
                    </a:p>
                  </a:txBody>
                  <a:tcPr/>
                </a:tc>
                <a:tc>
                  <a:txBody>
                    <a:bodyPr/>
                    <a:p>
                      <a:pPr>
                        <a:buNone/>
                      </a:pPr>
                      <a:r>
                        <a:rPr lang="en-US" altLang="zh-CN" sz="1400">
                          <a:sym typeface="+mn-ea"/>
                        </a:rPr>
                        <a:t>0.</a:t>
                      </a:r>
                      <a:r>
                        <a:rPr lang="zh-CN" altLang="en-US" sz="1400">
                          <a:sym typeface="+mn-ea"/>
                        </a:rPr>
                        <a:t>无效 </a:t>
                      </a:r>
                      <a:endParaRPr lang="zh-CN" altLang="en-US" sz="1400">
                        <a:sym typeface="+mn-ea"/>
                      </a:endParaRPr>
                    </a:p>
                    <a:p>
                      <a:pPr>
                        <a:buNone/>
                      </a:pPr>
                      <a:r>
                        <a:rPr lang="en-US" altLang="zh-CN" sz="1400">
                          <a:sym typeface="+mn-ea"/>
                        </a:rPr>
                        <a:t>1.</a:t>
                      </a:r>
                      <a:r>
                        <a:rPr lang="zh-CN" altLang="en-US" sz="1400">
                          <a:sym typeface="+mn-ea"/>
                        </a:rPr>
                        <a:t>车主</a:t>
                      </a:r>
                      <a:endParaRPr lang="zh-CN" altLang="en-US" sz="1400">
                        <a:sym typeface="+mn-ea"/>
                      </a:endParaRPr>
                    </a:p>
                    <a:p>
                      <a:pPr>
                        <a:buNone/>
                      </a:pPr>
                      <a:r>
                        <a:rPr lang="en-US" altLang="zh-CN" sz="1400">
                          <a:sym typeface="+mn-ea"/>
                        </a:rPr>
                        <a:t>2.</a:t>
                      </a:r>
                      <a:r>
                        <a:rPr lang="zh-CN" altLang="en-US" sz="1400">
                          <a:ea typeface="宋体" panose="02010600030101010101" pitchFamily="2" charset="-122"/>
                          <a:sym typeface="+mn-ea"/>
                        </a:rPr>
                        <a:t>家人</a:t>
                      </a:r>
                      <a:endParaRPr lang="zh-CN" altLang="en-US" sz="1400">
                        <a:ea typeface="宋体" panose="02010600030101010101" pitchFamily="2" charset="-122"/>
                        <a:sym typeface="+mn-ea"/>
                      </a:endParaRPr>
                    </a:p>
                    <a:p>
                      <a:pPr>
                        <a:buNone/>
                      </a:pPr>
                      <a:r>
                        <a:rPr lang="en-US" altLang="zh-CN" sz="1400">
                          <a:sym typeface="+mn-ea"/>
                        </a:rPr>
                        <a:t>3.</a:t>
                      </a:r>
                      <a:r>
                        <a:rPr lang="zh-CN" altLang="en-US" sz="1400">
                          <a:ea typeface="宋体" panose="02010600030101010101" pitchFamily="2" charset="-122"/>
                          <a:sym typeface="+mn-ea"/>
                        </a:rPr>
                        <a:t>朋友</a:t>
                      </a:r>
                      <a:endParaRPr lang="zh-CN" altLang="en-US" sz="1400">
                        <a:ea typeface="宋体" panose="02010600030101010101" pitchFamily="2" charset="-122"/>
                        <a:sym typeface="+mn-ea"/>
                      </a:endParaRPr>
                    </a:p>
                    <a:p>
                      <a:pPr>
                        <a:buNone/>
                      </a:pPr>
                      <a:r>
                        <a:rPr lang="en-US" altLang="zh-CN" sz="1400">
                          <a:sym typeface="+mn-ea"/>
                        </a:rPr>
                        <a:t>4.</a:t>
                      </a:r>
                      <a:r>
                        <a:rPr lang="zh-CN" altLang="en-US" sz="1400">
                          <a:ea typeface="宋体" panose="02010600030101010101" pitchFamily="2" charset="-122"/>
                          <a:sym typeface="+mn-ea"/>
                        </a:rPr>
                        <a:t>其他</a:t>
                      </a:r>
                      <a:endParaRPr lang="zh-CN" altLang="en-US" sz="1400"/>
                    </a:p>
                  </a:txBody>
                  <a:tcPr/>
                </a:tc>
                <a:tc>
                  <a:txBody>
                    <a:bodyPr/>
                    <a:p>
                      <a:pPr>
                        <a:buNone/>
                      </a:pPr>
                      <a:endParaRPr lang="zh-CN" altLang="en-US" sz="1400"/>
                    </a:p>
                  </a:txBody>
                  <a:tcPr/>
                </a:tc>
                <a:tc>
                  <a:txBody>
                    <a:bodyPr/>
                    <a:p>
                      <a:pPr>
                        <a:buNone/>
                      </a:pPr>
                      <a:endParaRPr lang="zh-CN" altLang="en-US" sz="1400">
                        <a:ea typeface="宋体" panose="02010600030101010101" pitchFamily="2" charset="-122"/>
                      </a:endParaRPr>
                    </a:p>
                  </a:txBody>
                  <a:tcPr/>
                </a:tc>
                <a:tc>
                  <a:txBody>
                    <a:bodyPr/>
                    <a:p>
                      <a:pPr>
                        <a:buNone/>
                      </a:pPr>
                      <a:r>
                        <a:rPr lang="zh-CN" altLang="zh-CN" sz="1400" b="0">
                          <a:ea typeface="宋体" panose="02010600030101010101" pitchFamily="2" charset="-122"/>
                        </a:rPr>
                        <a:t>永久有效：</a:t>
                      </a:r>
                      <a:r>
                        <a:rPr lang="en-US" altLang="zh-CN" sz="1400" b="0"/>
                        <a:t>0xFFFFFFFF</a:t>
                      </a:r>
                      <a:endParaRPr lang="en-US" altLang="zh-CN" sz="1400" b="0"/>
                    </a:p>
                  </a:txBody>
                  <a:tcPr/>
                </a:tc>
                <a:tc>
                  <a:txBody>
                    <a:bodyPr/>
                    <a:p>
                      <a:pPr>
                        <a:buNone/>
                      </a:pPr>
                      <a:endParaRPr lang="zh-CN" altLang="en-US" sz="1400"/>
                    </a:p>
                  </a:txBody>
                  <a:tcPr/>
                </a:tc>
                <a:tc>
                  <a:txBody>
                    <a:bodyPr/>
                    <a:p>
                      <a:pPr>
                        <a:buNone/>
                      </a:pPr>
                      <a:endParaRPr lang="zh-CN" altLang="en-US" sz="1400">
                        <a:sym typeface="+mn-ea"/>
                      </a:endParaRPr>
                    </a:p>
                    <a:p>
                      <a:pPr>
                        <a:buNone/>
                      </a:pPr>
                      <a:r>
                        <a:rPr lang="zh-CN" altLang="en-US" sz="1400">
                          <a:sym typeface="+mn-ea"/>
                        </a:rPr>
                        <a:t>授权凭证数据区 云端签名</a:t>
                      </a:r>
                      <a:endParaRPr lang="zh-CN" altLang="en-US" sz="1400">
                        <a:sym typeface="+mn-ea"/>
                      </a:endParaRPr>
                    </a:p>
                    <a:p>
                      <a:pPr>
                        <a:buNone/>
                      </a:pPr>
                      <a:endParaRPr lang="zh-CN" altLang="en-US" sz="1400"/>
                    </a:p>
                  </a:txBody>
                  <a:tcPr/>
                </a:tc>
              </a:tr>
            </a:tbl>
          </a:graphicData>
        </a:graphic>
      </p:graphicFrame>
      <p:graphicFrame>
        <p:nvGraphicFramePr>
          <p:cNvPr id="6" name="表格 5"/>
          <p:cNvGraphicFramePr/>
          <p:nvPr/>
        </p:nvGraphicFramePr>
        <p:xfrm>
          <a:off x="1175385" y="4383405"/>
          <a:ext cx="7200265" cy="1219200"/>
        </p:xfrm>
        <a:graphic>
          <a:graphicData uri="http://schemas.openxmlformats.org/drawingml/2006/table">
            <a:tbl>
              <a:tblPr firstRow="1" bandRow="1">
                <a:tableStyleId>{5C22544A-7EE6-4342-B048-85BDC9FD1C3A}</a:tableStyleId>
              </a:tblPr>
              <a:tblGrid>
                <a:gridCol w="1351915"/>
                <a:gridCol w="892810"/>
                <a:gridCol w="1923415"/>
                <a:gridCol w="1534160"/>
                <a:gridCol w="1497965"/>
              </a:tblGrid>
              <a:tr h="304800">
                <a:tc gridSpan="5">
                  <a:txBody>
                    <a:bodyPr/>
                    <a:p>
                      <a:pPr algn="ctr">
                        <a:buNone/>
                      </a:pPr>
                      <a:r>
                        <a:rPr lang="zh-CN" altLang="en-US" sz="1400">
                          <a:sym typeface="+mn-ea"/>
                        </a:rPr>
                        <a:t>激活数据包组包</a:t>
                      </a:r>
                      <a:endParaRPr lang="zh-CN" altLang="en-US" sz="1400">
                        <a:sym typeface="+mn-ea"/>
                      </a:endParaRPr>
                    </a:p>
                  </a:txBody>
                  <a:tcPr>
                    <a:solidFill>
                      <a:srgbClr val="4F81BD"/>
                    </a:solidFill>
                  </a:tcPr>
                </a:tc>
                <a:tc hMerge="1">
                  <a:tcPr/>
                </a:tc>
                <a:tc hMerge="1">
                  <a:tcPr/>
                </a:tc>
                <a:tc hMerge="1">
                  <a:tcPr/>
                </a:tc>
                <a:tc hMerge="1">
                  <a:tcPr/>
                </a:tc>
              </a:tr>
              <a:tr h="304800">
                <a:tc>
                  <a:txBody>
                    <a:bodyPr/>
                    <a:p>
                      <a:pPr marL="0" marR="0" algn="l" rtl="0" eaLnBrk="1" fontAlgn="auto" latinLnBrk="0" hangingPunct="1">
                        <a:buNone/>
                      </a:pPr>
                      <a:r>
                        <a:rPr lang="zh-CN" altLang="en-US" sz="1400" b="1">
                          <a:solidFill>
                            <a:schemeClr val="lt1"/>
                          </a:solidFill>
                          <a:cs typeface="+mn-ea"/>
                          <a:sym typeface="+mn-ea"/>
                        </a:rPr>
                        <a:t>用户</a:t>
                      </a:r>
                      <a:r>
                        <a:rPr lang="en-US" altLang="zh-CN" sz="1400" b="1">
                          <a:solidFill>
                            <a:schemeClr val="lt1"/>
                          </a:solidFill>
                          <a:cs typeface="+mn-ea"/>
                          <a:sym typeface="+mn-ea"/>
                        </a:rPr>
                        <a:t>ID</a:t>
                      </a:r>
                      <a:endParaRPr lang="en-US" altLang="zh-CN" sz="1400" b="1">
                        <a:solidFill>
                          <a:schemeClr val="lt1"/>
                        </a:solidFill>
                        <a:cs typeface="+mn-ea"/>
                        <a:sym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授权码</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rPr>
                        <a:t>车端随机数（时间戳）</a:t>
                      </a:r>
                      <a:endParaRPr lang="zh-CN" altLang="en-US" sz="1400" b="1">
                        <a:solidFill>
                          <a:schemeClr val="lt1"/>
                        </a:solidFill>
                        <a:cs typeface="+mn-ea"/>
                      </a:endParaRPr>
                    </a:p>
                  </a:txBody>
                  <a:tcPr>
                    <a:solidFill>
                      <a:srgbClr val="4F81BD"/>
                    </a:solidFill>
                  </a:tcPr>
                </a:tc>
                <a:tc>
                  <a:txBody>
                    <a:bodyPr/>
                    <a:p>
                      <a:pPr marL="0" marR="0" algn="l" rtl="0" eaLnBrk="1" fontAlgn="auto" latinLnBrk="0" hangingPunct="1">
                        <a:buNone/>
                      </a:pPr>
                      <a:r>
                        <a:rPr lang="zh-CN" altLang="en-US" sz="1400" b="1">
                          <a:solidFill>
                            <a:srgbClr val="FF0000"/>
                          </a:solidFill>
                          <a:cs typeface="+mn-ea"/>
                        </a:rPr>
                        <a:t>授权凭证</a:t>
                      </a:r>
                      <a:endParaRPr lang="zh-CN" altLang="en-US" sz="1400" b="1">
                        <a:solidFill>
                          <a:srgbClr val="FF0000"/>
                        </a:solidFill>
                        <a:cs typeface="+mn-ea"/>
                      </a:endParaRPr>
                    </a:p>
                  </a:txBody>
                  <a:tcPr>
                    <a:solidFill>
                      <a:srgbClr val="4F81BD"/>
                    </a:solidFill>
                  </a:tcPr>
                </a:tc>
                <a:tc>
                  <a:txBody>
                    <a:bodyPr/>
                    <a:p>
                      <a:pPr marL="0" marR="0" algn="l" rtl="0" eaLnBrk="1" fontAlgn="auto" latinLnBrk="0" hangingPunct="1">
                        <a:buNone/>
                      </a:pPr>
                      <a:r>
                        <a:rPr lang="zh-CN" altLang="en-US" sz="1400" b="1">
                          <a:solidFill>
                            <a:schemeClr val="lt1"/>
                          </a:solidFill>
                          <a:cs typeface="+mn-ea"/>
                          <a:sym typeface="+mn-ea"/>
                        </a:rPr>
                        <a:t>授权凭证签名</a:t>
                      </a:r>
                      <a:endParaRPr lang="zh-CN" altLang="en-US" sz="1400" b="1">
                        <a:solidFill>
                          <a:schemeClr val="lt1"/>
                        </a:solidFill>
                        <a:cs typeface="+mn-ea"/>
                      </a:endParaRPr>
                    </a:p>
                  </a:txBody>
                  <a:tcPr>
                    <a:solidFill>
                      <a:srgbClr val="4F81BD"/>
                    </a:solidFill>
                  </a:tcPr>
                </a:tc>
              </a:tr>
              <a:tr h="304800">
                <a:tc>
                  <a:txBody>
                    <a:bodyPr/>
                    <a:p>
                      <a:pPr algn="ctr">
                        <a:buNone/>
                      </a:pPr>
                      <a:r>
                        <a:rPr lang="en-US" altLang="zh-CN" sz="1400">
                          <a:ea typeface="宋体" panose="02010600030101010101" pitchFamily="2" charset="-122"/>
                        </a:rPr>
                        <a:t>8</a:t>
                      </a:r>
                      <a:endParaRPr lang="en-US" altLang="zh-CN"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4</a:t>
                      </a:r>
                      <a:endParaRPr lang="en-US" altLang="zh-CN" sz="1400">
                        <a:solidFill>
                          <a:schemeClr val="tx1"/>
                        </a:solidFill>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10</a:t>
                      </a:r>
                      <a:endParaRPr lang="en-US" altLang="zh-CN" sz="1400">
                        <a:solidFill>
                          <a:schemeClr val="tx1"/>
                        </a:solidFill>
                        <a:ea typeface="宋体" panose="02010600030101010101" pitchFamily="2" charset="-122"/>
                      </a:endParaRPr>
                    </a:p>
                  </a:txBody>
                  <a:tcPr/>
                </a:tc>
                <a:tc>
                  <a:txBody>
                    <a:bodyPr/>
                    <a:p>
                      <a:pPr algn="ctr">
                        <a:buNone/>
                      </a:pPr>
                      <a:r>
                        <a:rPr lang="en-US" altLang="en-US" sz="1400">
                          <a:ea typeface="宋体" panose="02010600030101010101" pitchFamily="2" charset="-122"/>
                        </a:rPr>
                        <a:t>256</a:t>
                      </a:r>
                      <a:endParaRPr lang="en-US" altLang="en-US" sz="1400">
                        <a:ea typeface="宋体" panose="02010600030101010101" pitchFamily="2" charset="-122"/>
                      </a:endParaRPr>
                    </a:p>
                  </a:txBody>
                  <a:tcPr/>
                </a:tc>
                <a:tc>
                  <a:txBody>
                    <a:bodyPr/>
                    <a:p>
                      <a:pPr algn="ctr">
                        <a:buNone/>
                      </a:pPr>
                      <a:r>
                        <a:rPr lang="en-US" altLang="zh-CN" sz="1400">
                          <a:solidFill>
                            <a:schemeClr val="tx1"/>
                          </a:solidFill>
                          <a:ea typeface="宋体" panose="02010600030101010101" pitchFamily="2" charset="-122"/>
                        </a:rPr>
                        <a:t>256</a:t>
                      </a:r>
                      <a:endParaRPr lang="zh-CN" altLang="en-US" sz="1400">
                        <a:solidFill>
                          <a:schemeClr val="tx1"/>
                        </a:solidFill>
                        <a:ea typeface="宋体" panose="02010600030101010101" pitchFamily="2" charset="-122"/>
                      </a:endParaRPr>
                    </a:p>
                  </a:txBody>
                  <a:tcPr/>
                </a:tc>
              </a:tr>
              <a:tr h="248920">
                <a:tc>
                  <a:txBody>
                    <a:bodyPr/>
                    <a:p>
                      <a:pPr>
                        <a:buNone/>
                      </a:pPr>
                      <a:endParaRPr lang="zh-CN" altLang="en-US" sz="1400"/>
                    </a:p>
                  </a:txBody>
                  <a:tcPr/>
                </a:tc>
                <a:tc>
                  <a:txBody>
                    <a:bodyPr/>
                    <a:p>
                      <a:pPr>
                        <a:buNone/>
                      </a:pPr>
                      <a:endParaRPr lang="zh-CN" altLang="en-US" sz="1400"/>
                    </a:p>
                  </a:txBody>
                  <a:tcPr/>
                </a:tc>
                <a:tc>
                  <a:txBody>
                    <a:bodyPr/>
                    <a:p>
                      <a:pPr>
                        <a:buNone/>
                      </a:pPr>
                      <a:endParaRPr lang="zh-CN" altLang="en-US" sz="1400"/>
                    </a:p>
                  </a:txBody>
                  <a:tcPr/>
                </a:tc>
                <a:tc>
                  <a:txBody>
                    <a:bodyPr/>
                    <a:p>
                      <a:pPr>
                        <a:buNone/>
                      </a:pPr>
                      <a:endParaRPr lang="en-US" altLang="zh-CN" sz="1400" b="0"/>
                    </a:p>
                  </a:txBody>
                  <a:tcPr/>
                </a:tc>
                <a:tc>
                  <a:txBody>
                    <a:bodyPr/>
                    <a:p>
                      <a:pPr>
                        <a:buNone/>
                      </a:pPr>
                      <a:endParaRPr lang="zh-CN" altLang="en-US" sz="1400"/>
                    </a:p>
                  </a:txBody>
                  <a:tcPr/>
                </a:tc>
              </a:tr>
            </a:tbl>
          </a:graphicData>
        </a:graphic>
      </p:graphicFrame>
      <p:sp>
        <p:nvSpPr>
          <p:cNvPr id="8" name="左大括号 7"/>
          <p:cNvSpPr/>
          <p:nvPr/>
        </p:nvSpPr>
        <p:spPr>
          <a:xfrm rot="16200000">
            <a:off x="5292090" y="-277495"/>
            <a:ext cx="335280" cy="7438390"/>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9" name="直接箭头连接符 8"/>
          <p:cNvCxnSpPr>
            <a:stCxn id="8" idx="1"/>
          </p:cNvCxnSpPr>
          <p:nvPr/>
        </p:nvCxnSpPr>
        <p:spPr>
          <a:xfrm>
            <a:off x="5567680" y="3609340"/>
            <a:ext cx="36830" cy="1080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左大括号 10"/>
          <p:cNvSpPr/>
          <p:nvPr/>
        </p:nvSpPr>
        <p:spPr>
          <a:xfrm rot="16200000">
            <a:off x="4607560" y="2605405"/>
            <a:ext cx="335280" cy="6329045"/>
          </a:xfrm>
          <a:prstGeom prst="leftBrace">
            <a:avLst>
              <a:gd name="adj1" fmla="val 8333"/>
              <a:gd name="adj2" fmla="val 5145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2991485" y="5937885"/>
            <a:ext cx="3568700" cy="306705"/>
          </a:xfrm>
          <a:prstGeom prst="rect">
            <a:avLst/>
          </a:prstGeom>
          <a:noFill/>
        </p:spPr>
        <p:txBody>
          <a:bodyPr wrap="square" rtlCol="0">
            <a:spAutoFit/>
          </a:bodyPr>
          <a:p>
            <a:r>
              <a:rPr lang="zh-CN" altLang="en-US" sz="1400"/>
              <a:t>激活数据包 公钥加密后</a:t>
            </a:r>
            <a:r>
              <a:rPr lang="en-US" altLang="zh-CN" sz="1400"/>
              <a:t>768byte</a:t>
            </a:r>
            <a:endParaRPr lang="en-US" altLang="zh-CN" sz="1400"/>
          </a:p>
        </p:txBody>
      </p:sp>
      <p:sp>
        <p:nvSpPr>
          <p:cNvPr id="13" name="文本框 12"/>
          <p:cNvSpPr txBox="1"/>
          <p:nvPr/>
        </p:nvSpPr>
        <p:spPr>
          <a:xfrm>
            <a:off x="50800" y="838835"/>
            <a:ext cx="1109980" cy="306705"/>
          </a:xfrm>
          <a:prstGeom prst="rect">
            <a:avLst/>
          </a:prstGeom>
          <a:solidFill>
            <a:schemeClr val="accent1"/>
          </a:solidFill>
        </p:spPr>
        <p:txBody>
          <a:bodyPr wrap="square" rtlCol="0">
            <a:spAutoFit/>
          </a:bodyPr>
          <a:p>
            <a:r>
              <a:rPr lang="zh-CN" altLang="en-US" sz="1400">
                <a:solidFill>
                  <a:schemeClr val="bg1"/>
                </a:solidFill>
              </a:rPr>
              <a:t>云端下发</a:t>
            </a:r>
            <a:endParaRPr lang="zh-CN" altLang="en-US" sz="1400">
              <a:solidFill>
                <a:schemeClr val="bg1"/>
              </a:solidFill>
            </a:endParaRPr>
          </a:p>
        </p:txBody>
      </p:sp>
      <p:sp>
        <p:nvSpPr>
          <p:cNvPr id="14" name="文本框 13"/>
          <p:cNvSpPr txBox="1"/>
          <p:nvPr/>
        </p:nvSpPr>
        <p:spPr>
          <a:xfrm>
            <a:off x="64135" y="4383405"/>
            <a:ext cx="1111250" cy="521970"/>
          </a:xfrm>
          <a:prstGeom prst="rect">
            <a:avLst/>
          </a:prstGeom>
          <a:solidFill>
            <a:schemeClr val="accent1"/>
          </a:solidFill>
        </p:spPr>
        <p:txBody>
          <a:bodyPr wrap="square" rtlCol="0">
            <a:spAutoFit/>
          </a:bodyPr>
          <a:p>
            <a:r>
              <a:rPr lang="en-US" altLang="zh-CN" sz="1400">
                <a:solidFill>
                  <a:schemeClr val="bg1"/>
                </a:solidFill>
              </a:rPr>
              <a:t>APP</a:t>
            </a:r>
            <a:r>
              <a:rPr lang="zh-CN" altLang="en-US" sz="1400">
                <a:solidFill>
                  <a:schemeClr val="bg1"/>
                </a:solidFill>
              </a:rPr>
              <a:t>组装的激活数据包</a:t>
            </a:r>
            <a:endParaRPr lang="zh-CN" altLang="en-US" sz="1400"/>
          </a:p>
        </p:txBody>
      </p:sp>
      <p:sp>
        <p:nvSpPr>
          <p:cNvPr id="16" name="文本框 15"/>
          <p:cNvSpPr txBox="1"/>
          <p:nvPr/>
        </p:nvSpPr>
        <p:spPr>
          <a:xfrm>
            <a:off x="8589010" y="4369435"/>
            <a:ext cx="3514090" cy="2461260"/>
          </a:xfrm>
          <a:prstGeom prst="rect">
            <a:avLst/>
          </a:prstGeom>
          <a:solidFill>
            <a:schemeClr val="accent2">
              <a:lumMod val="20000"/>
              <a:lumOff val="80000"/>
            </a:schemeClr>
          </a:solidFill>
        </p:spPr>
        <p:txBody>
          <a:bodyPr wrap="square" rtlCol="0">
            <a:spAutoFit/>
          </a:bodyPr>
          <a:p>
            <a:r>
              <a:rPr lang="zh-CN" altLang="en-US" sz="1400"/>
              <a:t>车端处理逻辑：</a:t>
            </a:r>
            <a:endParaRPr lang="zh-CN" altLang="en-US" sz="1400"/>
          </a:p>
          <a:p>
            <a:pPr marL="285750" indent="-285750">
              <a:buFont typeface="Wingdings" panose="05000000000000000000" charset="0"/>
              <a:buChar char=""/>
            </a:pPr>
            <a:r>
              <a:rPr lang="zh-CN" altLang="en-US" sz="1400"/>
              <a:t>判断数据帧是否有效；</a:t>
            </a:r>
            <a:endParaRPr lang="zh-CN" altLang="en-US" sz="1400"/>
          </a:p>
          <a:p>
            <a:pPr marL="285750" indent="-285750">
              <a:buFont typeface="Wingdings" panose="05000000000000000000" charset="0"/>
              <a:buChar char=""/>
            </a:pPr>
            <a:r>
              <a:rPr lang="zh-CN" altLang="en-US" sz="1400"/>
              <a:t>签名验签是否一致</a:t>
            </a:r>
            <a:endParaRPr lang="zh-CN" altLang="en-US" sz="1400"/>
          </a:p>
          <a:p>
            <a:pPr marL="285750" indent="-285750">
              <a:buFont typeface="Wingdings" panose="05000000000000000000" charset="0"/>
              <a:buChar char=""/>
            </a:pPr>
            <a:r>
              <a:rPr lang="zh-CN" altLang="en-US" sz="1400"/>
              <a:t>对授权凭证用</a:t>
            </a:r>
            <a:r>
              <a:rPr lang="en-US" altLang="zh-CN" sz="1400"/>
              <a:t>PEPS</a:t>
            </a:r>
            <a:r>
              <a:rPr lang="zh-CN" altLang="en-US" sz="1400"/>
              <a:t>私钥解密；</a:t>
            </a:r>
            <a:endParaRPr lang="zh-CN" altLang="en-US" sz="1400"/>
          </a:p>
          <a:p>
            <a:pPr marL="285750" indent="-285750">
              <a:buFont typeface="Wingdings" panose="05000000000000000000" charset="0"/>
              <a:buChar char=""/>
            </a:pPr>
            <a:r>
              <a:rPr lang="zh-CN" altLang="en-US" sz="1400">
                <a:sym typeface="+mn-ea"/>
              </a:rPr>
              <a:t>判断</a:t>
            </a:r>
            <a:r>
              <a:rPr lang="en-US" altLang="zh-CN" sz="1400">
                <a:sym typeface="+mn-ea"/>
              </a:rPr>
              <a:t>VIN</a:t>
            </a:r>
            <a:r>
              <a:rPr lang="zh-CN" altLang="en-US" sz="1400">
                <a:sym typeface="+mn-ea"/>
              </a:rPr>
              <a:t>是否本车；</a:t>
            </a:r>
            <a:endParaRPr lang="zh-CN" altLang="en-US" sz="1400">
              <a:sym typeface="+mn-ea"/>
            </a:endParaRPr>
          </a:p>
          <a:p>
            <a:pPr marL="285750" indent="-285750">
              <a:buFont typeface="Wingdings" panose="05000000000000000000" charset="0"/>
              <a:buChar char=""/>
            </a:pPr>
            <a:r>
              <a:rPr lang="zh-CN" altLang="en-US" sz="1400"/>
              <a:t>对比授权码 是否与授权凭证内数据一致；</a:t>
            </a:r>
            <a:endParaRPr lang="zh-CN" altLang="en-US" sz="1400"/>
          </a:p>
          <a:p>
            <a:pPr marL="285750" indent="-285750">
              <a:buFont typeface="Wingdings" panose="05000000000000000000" charset="0"/>
              <a:buChar char=""/>
            </a:pPr>
            <a:r>
              <a:rPr lang="zh-CN" altLang="en-US" sz="1400">
                <a:sym typeface="+mn-ea"/>
              </a:rPr>
              <a:t>对比用户</a:t>
            </a:r>
            <a:r>
              <a:rPr lang="en-US" altLang="zh-CN" sz="1400">
                <a:sym typeface="+mn-ea"/>
              </a:rPr>
              <a:t>ID </a:t>
            </a:r>
            <a:r>
              <a:rPr lang="zh-CN" altLang="en-US" sz="1400">
                <a:sym typeface="+mn-ea"/>
              </a:rPr>
              <a:t>是否与授权凭证内数据一致；</a:t>
            </a:r>
            <a:endParaRPr lang="zh-CN" altLang="en-US" sz="1400"/>
          </a:p>
          <a:p>
            <a:pPr marL="285750" indent="-285750">
              <a:buFont typeface="Wingdings" panose="05000000000000000000" charset="0"/>
              <a:buChar char=""/>
            </a:pPr>
            <a:r>
              <a:rPr lang="zh-CN" altLang="en-US" sz="1400"/>
              <a:t>判断是否在授权（钥匙）有效期内</a:t>
            </a:r>
            <a:endParaRPr lang="zh-CN" altLang="en-US" sz="1400"/>
          </a:p>
          <a:p>
            <a:pPr marL="285750" indent="-285750">
              <a:buFont typeface="Wingdings" panose="05000000000000000000" charset="0"/>
              <a:buChar char=""/>
            </a:pPr>
            <a:r>
              <a:rPr lang="zh-CN" altLang="en-US" sz="1400"/>
              <a:t>以上都满足则激活成功，存储蓝牙钥匙</a:t>
            </a:r>
            <a:endParaRPr lang="zh-CN"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54880" y="3915410"/>
            <a:ext cx="2926080" cy="1198880"/>
          </a:xfrm>
          <a:prstGeom prst="rect">
            <a:avLst/>
          </a:prstGeom>
          <a:noFill/>
          <a:ln>
            <a:noFill/>
          </a:ln>
        </p:spPr>
        <p:txBody>
          <a:bodyPr wrap="none" rtlCol="0" anchor="t">
            <a:spAutoFit/>
          </a:bodyPr>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695960" y="6353810"/>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en-US" sz="2400" b="1" dirty="0" smtClean="0">
                <a:latin typeface="微软雅黑" panose="020B0503020204020204" pitchFamily="34" charset="-122"/>
                <a:ea typeface="微软雅黑" panose="020B0503020204020204" pitchFamily="34" charset="-122"/>
                <a:sym typeface="+mn-ea"/>
              </a:rPr>
              <a:t>车主</a:t>
            </a:r>
            <a:r>
              <a:rPr lang="zh-CN" altLang="zh-CN" sz="2400" b="1" dirty="0" smtClean="0">
                <a:latin typeface="微软雅黑" panose="020B0503020204020204" pitchFamily="34" charset="-122"/>
                <a:ea typeface="微软雅黑" panose="020B0503020204020204" pitchFamily="34" charset="-122"/>
                <a:sym typeface="+mn-ea"/>
              </a:rPr>
              <a:t>蓝牙钥匙申请</a:t>
            </a:r>
            <a:endParaRPr lang="zh-CN" altLang="zh-CN" sz="2400" b="1" dirty="0" smtClean="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3</a:t>
            </a:r>
            <a:endParaRPr lang="en-US" sz="2400" b="1" dirty="0">
              <a:solidFill>
                <a:schemeClr val="bg1"/>
              </a:solidFill>
              <a:latin typeface="Calibri" panose="020F0502020204030204" charset="0"/>
            </a:endParaRPr>
          </a:p>
        </p:txBody>
      </p:sp>
      <p:sp>
        <p:nvSpPr>
          <p:cNvPr id="9" name="云形 8"/>
          <p:cNvSpPr/>
          <p:nvPr/>
        </p:nvSpPr>
        <p:spPr>
          <a:xfrm>
            <a:off x="2953385" y="2357755"/>
            <a:ext cx="624205" cy="139319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59435" y="1812290"/>
            <a:ext cx="1380490" cy="2219325"/>
          </a:xfrm>
          <a:prstGeom prst="roundRect">
            <a:avLst>
              <a:gd name="adj" fmla="val 56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p>
            <a:pPr algn="ctr"/>
            <a:r>
              <a:rPr lang="zh-CN" altLang="en-US" sz="1200" dirty="0">
                <a:solidFill>
                  <a:schemeClr val="tx1"/>
                </a:solidFill>
                <a:latin typeface="微软雅黑" panose="020B0503020204020204" pitchFamily="34" charset="-122"/>
                <a:ea typeface="微软雅黑" panose="020B0503020204020204" pitchFamily="34" charset="-122"/>
              </a:rPr>
              <a:t>车主</a:t>
            </a:r>
            <a:r>
              <a:rPr lang="en-US" altLang="zh-CN" sz="1200" dirty="0">
                <a:solidFill>
                  <a:schemeClr val="tx1"/>
                </a:solidFill>
                <a:latin typeface="微软雅黑" panose="020B0503020204020204" pitchFamily="34" charset="-122"/>
                <a:ea typeface="微软雅黑" panose="020B0503020204020204" pitchFamily="34" charset="-122"/>
              </a:rPr>
              <a:t>App</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3761740" y="1812290"/>
            <a:ext cx="2239010" cy="3053715"/>
          </a:xfrm>
          <a:prstGeom prst="roundRect">
            <a:avLst>
              <a:gd name="adj" fmla="val 166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en-US" altLang="zh-CN" sz="1200" b="1" dirty="0">
                <a:solidFill>
                  <a:schemeClr val="tx1"/>
                </a:solidFill>
                <a:latin typeface="微软雅黑" panose="020B0503020204020204" pitchFamily="34" charset="-122"/>
                <a:ea typeface="微软雅黑" panose="020B0503020204020204" pitchFamily="34" charset="-122"/>
                <a:sym typeface="+mn-ea"/>
              </a:rPr>
              <a:t>TSP云端</a:t>
            </a:r>
            <a:endParaRPr lang="en-US" altLang="zh-CN" sz="1200" b="1" dirty="0">
              <a:solidFill>
                <a:schemeClr val="tx1"/>
              </a:solidFill>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7605395" y="1812290"/>
            <a:ext cx="1543685" cy="2878455"/>
          </a:xfrm>
          <a:prstGeom prst="rect">
            <a:avLst/>
          </a:prstGeom>
          <a:solidFill>
            <a:srgbClr val="B7E6F1"/>
          </a:solidFill>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t" anchorCtr="0" forceAA="0" compatLnSpc="1">
            <a:noAutofit/>
          </a:bodyPr>
          <a:p>
            <a:pPr lvl="0" algn="ctr" fontAlgn="t"/>
            <a:r>
              <a:rPr lang="en-US" altLang="zh-CN">
                <a:solidFill>
                  <a:schemeClr val="tx1"/>
                </a:solidFill>
                <a:sym typeface="+mn-ea"/>
              </a:rPr>
              <a:t>TBox</a:t>
            </a:r>
            <a:endParaRPr lang="en-US" altLang="zh-CN">
              <a:solidFill>
                <a:schemeClr val="tx1"/>
              </a:solidFill>
              <a:sym typeface="+mn-ea"/>
            </a:endParaRPr>
          </a:p>
        </p:txBody>
      </p:sp>
      <p:sp>
        <p:nvSpPr>
          <p:cNvPr id="5" name="圆角矩形 4"/>
          <p:cNvSpPr/>
          <p:nvPr/>
        </p:nvSpPr>
        <p:spPr>
          <a:xfrm>
            <a:off x="841424" y="2304146"/>
            <a:ext cx="1005925" cy="3241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微软雅黑" panose="020B0503020204020204" pitchFamily="34" charset="-122"/>
                <a:ea typeface="微软雅黑" panose="020B0503020204020204" pitchFamily="34" charset="-122"/>
              </a:rPr>
              <a:t>申请蓝牙钥匙</a:t>
            </a:r>
            <a:endParaRPr lang="zh-CN" altLang="en-US" sz="1000" dirty="0">
              <a:latin typeface="微软雅黑" panose="020B0503020204020204" pitchFamily="34" charset="-122"/>
              <a:ea typeface="微软雅黑" panose="020B0503020204020204" pitchFamily="34" charset="-122"/>
            </a:endParaRPr>
          </a:p>
        </p:txBody>
      </p:sp>
      <p:sp>
        <p:nvSpPr>
          <p:cNvPr id="40" name="圆角矩形 39"/>
          <p:cNvSpPr/>
          <p:nvPr/>
        </p:nvSpPr>
        <p:spPr>
          <a:xfrm>
            <a:off x="4182386" y="2263764"/>
            <a:ext cx="1368936" cy="3921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生成蓝牙钥匙</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10" name="直接箭头连接符 9"/>
          <p:cNvCxnSpPr>
            <a:stCxn id="5" idx="3"/>
            <a:endCxn id="40" idx="1"/>
          </p:cNvCxnSpPr>
          <p:nvPr/>
        </p:nvCxnSpPr>
        <p:spPr>
          <a:xfrm flipV="1">
            <a:off x="1847349" y="2459849"/>
            <a:ext cx="2334895" cy="6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56576" y="3917174"/>
            <a:ext cx="1107996" cy="275590"/>
          </a:xfrm>
          <a:prstGeom prst="rect">
            <a:avLst/>
          </a:prstGeom>
          <a:noFill/>
        </p:spPr>
        <p:txBody>
          <a:bodyPr wrap="square" rtlCol="0">
            <a:spAutoFit/>
          </a:bodyPr>
          <a:p>
            <a:r>
              <a:rPr lang="zh-CN" altLang="en-US" sz="1200" dirty="0">
                <a:latin typeface="微软雅黑" panose="020B0503020204020204" pitchFamily="34" charset="-122"/>
                <a:ea typeface="微软雅黑" panose="020B0503020204020204" pitchFamily="34" charset="-122"/>
              </a:rPr>
              <a:t>钥匙收到反馈</a:t>
            </a:r>
            <a:endParaRPr lang="zh-CN" altLang="en-US" sz="1200" dirty="0">
              <a:latin typeface="微软雅黑" panose="020B0503020204020204" pitchFamily="34" charset="-122"/>
              <a:ea typeface="微软雅黑" panose="020B0503020204020204" pitchFamily="34" charset="-122"/>
            </a:endParaRPr>
          </a:p>
        </p:txBody>
      </p:sp>
      <p:sp>
        <p:nvSpPr>
          <p:cNvPr id="55" name="圆角矩形 54"/>
          <p:cNvSpPr/>
          <p:nvPr/>
        </p:nvSpPr>
        <p:spPr>
          <a:xfrm>
            <a:off x="7735570" y="2943860"/>
            <a:ext cx="1039495" cy="3359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蓝牙钥匙转发</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4834255" y="3917315"/>
            <a:ext cx="815975" cy="5010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微软雅黑" panose="020B0503020204020204" pitchFamily="34" charset="-122"/>
                <a:ea typeface="微软雅黑" panose="020B0503020204020204" pitchFamily="34" charset="-122"/>
              </a:rPr>
              <a:t>接收</a:t>
            </a:r>
            <a:r>
              <a:rPr lang="en-US" altLang="zh-CN" sz="1000" dirty="0" err="1">
                <a:latin typeface="微软雅黑" panose="020B0503020204020204" pitchFamily="34" charset="-122"/>
                <a:ea typeface="微软雅黑" panose="020B0503020204020204" pitchFamily="34" charset="-122"/>
              </a:rPr>
              <a:t>TBox</a:t>
            </a:r>
            <a:r>
              <a:rPr lang="zh-CN" altLang="en-US" sz="1000" dirty="0">
                <a:latin typeface="微软雅黑" panose="020B0503020204020204" pitchFamily="34" charset="-122"/>
                <a:ea typeface="微软雅黑" panose="020B0503020204020204" pitchFamily="34" charset="-122"/>
              </a:rPr>
              <a:t>反馈</a:t>
            </a:r>
            <a:endParaRPr lang="zh-CN" altLang="en-US" sz="1000" dirty="0">
              <a:latin typeface="微软雅黑" panose="020B0503020204020204" pitchFamily="34" charset="-122"/>
              <a:ea typeface="微软雅黑" panose="020B0503020204020204" pitchFamily="34" charset="-122"/>
            </a:endParaRPr>
          </a:p>
        </p:txBody>
      </p:sp>
      <p:sp>
        <p:nvSpPr>
          <p:cNvPr id="41" name="圆角矩形 40"/>
          <p:cNvSpPr/>
          <p:nvPr/>
        </p:nvSpPr>
        <p:spPr>
          <a:xfrm>
            <a:off x="4874100" y="2918921"/>
            <a:ext cx="866155" cy="3565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下发蓝牙钥匙到</a:t>
            </a:r>
            <a:r>
              <a:rPr lang="en-US" altLang="zh-CN" sz="1000" dirty="0" err="1">
                <a:solidFill>
                  <a:schemeClr val="dk1"/>
                </a:solidFill>
                <a:latin typeface="微软雅黑" panose="020B0503020204020204" pitchFamily="34" charset="-122"/>
                <a:ea typeface="微软雅黑" panose="020B0503020204020204" pitchFamily="34" charset="-122"/>
              </a:rPr>
              <a:t>TBox</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15" name="直接箭头连接符 14"/>
          <p:cNvCxnSpPr>
            <a:stCxn id="41" idx="3"/>
            <a:endCxn id="55" idx="1"/>
          </p:cNvCxnSpPr>
          <p:nvPr/>
        </p:nvCxnSpPr>
        <p:spPr>
          <a:xfrm>
            <a:off x="5740255" y="3097814"/>
            <a:ext cx="1995170" cy="14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39" idx="1"/>
            <a:endCxn id="56" idx="2"/>
          </p:cNvCxnSpPr>
          <p:nvPr/>
        </p:nvCxnSpPr>
        <p:spPr>
          <a:xfrm rot="10800000">
            <a:off x="4302125" y="4031615"/>
            <a:ext cx="532130" cy="136525"/>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0" idx="2"/>
            <a:endCxn id="41" idx="0"/>
          </p:cNvCxnSpPr>
          <p:nvPr/>
        </p:nvCxnSpPr>
        <p:spPr>
          <a:xfrm rot="5400000" flipV="1">
            <a:off x="4955540" y="2567305"/>
            <a:ext cx="262890" cy="44069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云形 7"/>
          <p:cNvSpPr/>
          <p:nvPr/>
        </p:nvSpPr>
        <p:spPr>
          <a:xfrm>
            <a:off x="6504018" y="2848670"/>
            <a:ext cx="812800" cy="43138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27" name="肘形连接符 26"/>
          <p:cNvCxnSpPr>
            <a:stCxn id="91" idx="1"/>
            <a:endCxn id="39" idx="3"/>
          </p:cNvCxnSpPr>
          <p:nvPr/>
        </p:nvCxnSpPr>
        <p:spPr>
          <a:xfrm rot="10800000">
            <a:off x="5650230" y="4168140"/>
            <a:ext cx="2085340" cy="3175"/>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057809" y="2183132"/>
            <a:ext cx="1492716" cy="276999"/>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车辆</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手机设备</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56" name="圆角矩形 55"/>
          <p:cNvSpPr/>
          <p:nvPr/>
        </p:nvSpPr>
        <p:spPr>
          <a:xfrm>
            <a:off x="3869055" y="3470275"/>
            <a:ext cx="866140" cy="561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返回蓝牙钥匙到</a:t>
            </a:r>
            <a:r>
              <a:rPr lang="en-US" altLang="zh-CN" sz="1000" dirty="0">
                <a:solidFill>
                  <a:schemeClr val="dk1"/>
                </a:solidFill>
                <a:latin typeface="微软雅黑" panose="020B0503020204020204" pitchFamily="34" charset="-122"/>
                <a:ea typeface="微软雅黑" panose="020B0503020204020204" pitchFamily="34" charset="-122"/>
              </a:rPr>
              <a:t>App</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7735570" y="3989070"/>
            <a:ext cx="1040765" cy="3575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数据转发</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58175" y="3470352"/>
            <a:ext cx="10972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蓝牙钥匙信息</a:t>
            </a:r>
            <a:endParaRPr lang="zh-CN" altLang="en-US" sz="1200" dirty="0">
              <a:latin typeface="微软雅黑" panose="020B0503020204020204" pitchFamily="34" charset="-122"/>
              <a:ea typeface="微软雅黑" panose="020B0503020204020204" pitchFamily="34" charset="-122"/>
            </a:endParaRPr>
          </a:p>
        </p:txBody>
      </p:sp>
      <p:cxnSp>
        <p:nvCxnSpPr>
          <p:cNvPr id="14" name="肘形连接符 13"/>
          <p:cNvCxnSpPr>
            <a:stCxn id="56" idx="1"/>
            <a:endCxn id="5" idx="2"/>
          </p:cNvCxnSpPr>
          <p:nvPr/>
        </p:nvCxnSpPr>
        <p:spPr>
          <a:xfrm rot="10800000">
            <a:off x="1344295" y="2628265"/>
            <a:ext cx="2524760" cy="11226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11100" y="2573097"/>
            <a:ext cx="1097280" cy="275590"/>
          </a:xfrm>
          <a:prstGeom prst="rect">
            <a:avLst/>
          </a:prstGeom>
          <a:noFill/>
        </p:spPr>
        <p:txBody>
          <a:bodyPr wrap="none" rtlCol="0">
            <a:spAutoFit/>
          </a:bodyPr>
          <a:p>
            <a:r>
              <a:rPr lang="zh-CN" altLang="en-US" sz="1200" dirty="0">
                <a:latin typeface="微软雅黑" panose="020B0503020204020204" pitchFamily="34" charset="-122"/>
                <a:ea typeface="微软雅黑" panose="020B0503020204020204" pitchFamily="34" charset="-122"/>
              </a:rPr>
              <a:t>蓝牙钥匙信息</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10155555" y="1812290"/>
            <a:ext cx="1558925" cy="2878455"/>
          </a:xfrm>
          <a:prstGeom prst="rect">
            <a:avLst/>
          </a:prstGeom>
          <a:solidFill>
            <a:srgbClr val="D98253"/>
          </a:solidFill>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t" anchorCtr="0" forceAA="0" compatLnSpc="1">
            <a:noAutofit/>
          </a:bodyPr>
          <a:p>
            <a:pPr lvl="0" algn="ctr" fontAlgn="t"/>
            <a:r>
              <a:rPr lang="en-US" altLang="zh-CN">
                <a:solidFill>
                  <a:schemeClr val="tx1"/>
                </a:solidFill>
                <a:sym typeface="+mn-ea"/>
              </a:rPr>
              <a:t>PEPS</a:t>
            </a:r>
            <a:endParaRPr lang="en-US" altLang="zh-CN">
              <a:solidFill>
                <a:schemeClr val="tx1"/>
              </a:solidFill>
              <a:sym typeface="+mn-ea"/>
            </a:endParaRPr>
          </a:p>
        </p:txBody>
      </p:sp>
      <p:cxnSp>
        <p:nvCxnSpPr>
          <p:cNvPr id="94" name="直接箭头连接符 93"/>
          <p:cNvCxnSpPr/>
          <p:nvPr/>
        </p:nvCxnSpPr>
        <p:spPr>
          <a:xfrm>
            <a:off x="8776335" y="3097530"/>
            <a:ext cx="1549400" cy="16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0325735" y="2939415"/>
            <a:ext cx="1039495" cy="3359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保存蓝牙钥匙</a:t>
            </a:r>
            <a:endParaRPr lang="zh-CN" altLang="en-US" sz="1000" dirty="0">
              <a:solidFill>
                <a:schemeClr val="dk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0325735" y="3924300"/>
            <a:ext cx="1040765" cy="3575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微软雅黑" panose="020B0503020204020204" pitchFamily="34" charset="-122"/>
                <a:ea typeface="微软雅黑" panose="020B0503020204020204" pitchFamily="34" charset="-122"/>
              </a:rPr>
              <a:t>结果反馈</a:t>
            </a:r>
            <a:endParaRPr lang="zh-CN" altLang="en-US" sz="1000" dirty="0">
              <a:solidFill>
                <a:schemeClr val="dk1"/>
              </a:solidFill>
              <a:latin typeface="微软雅黑" panose="020B0503020204020204" pitchFamily="34" charset="-122"/>
              <a:ea typeface="微软雅黑" panose="020B0503020204020204" pitchFamily="34" charset="-122"/>
            </a:endParaRPr>
          </a:p>
        </p:txBody>
      </p:sp>
      <p:cxnSp>
        <p:nvCxnSpPr>
          <p:cNvPr id="18" name="肘形连接符 17"/>
          <p:cNvCxnSpPr/>
          <p:nvPr/>
        </p:nvCxnSpPr>
        <p:spPr>
          <a:xfrm rot="10800000" flipV="1">
            <a:off x="8750935" y="4101465"/>
            <a:ext cx="1574800" cy="3175"/>
          </a:xfrm>
          <a:prstGeom prst="bentConnector3">
            <a:avLst>
              <a:gd name="adj1" fmla="val 4996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7" idx="0"/>
          </p:cNvCxnSpPr>
          <p:nvPr/>
        </p:nvCxnSpPr>
        <p:spPr>
          <a:xfrm>
            <a:off x="10841990" y="3279775"/>
            <a:ext cx="4445" cy="644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蓝牙钥匙</a:t>
            </a:r>
            <a:r>
              <a:rPr lang="en-US" altLang="zh-CN" sz="2400" b="1" dirty="0" smtClean="0">
                <a:latin typeface="微软雅黑" panose="020B0503020204020204" pitchFamily="34" charset="-122"/>
                <a:ea typeface="微软雅黑" panose="020B0503020204020204" pitchFamily="34" charset="-122"/>
                <a:sym typeface="+mn-ea"/>
              </a:rPr>
              <a:t>&gt;&gt;</a:t>
            </a:r>
            <a:r>
              <a:rPr lang="zh-CN" altLang="zh-CN" sz="2400" b="1" dirty="0" smtClean="0">
                <a:latin typeface="微软雅黑" panose="020B0503020204020204" pitchFamily="34" charset="-122"/>
                <a:ea typeface="微软雅黑" panose="020B0503020204020204" pitchFamily="34" charset="-122"/>
                <a:sym typeface="+mn-ea"/>
              </a:rPr>
              <a:t>蓝牙钥匙借车授权</a:t>
            </a: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4</a:t>
            </a:r>
            <a:endParaRPr lang="en-US" sz="2400" b="1" dirty="0">
              <a:solidFill>
                <a:schemeClr val="bg1"/>
              </a:solidFill>
              <a:latin typeface="Calibri" panose="020F0502020204030204" charset="0"/>
            </a:endParaRPr>
          </a:p>
        </p:txBody>
      </p:sp>
      <p:sp>
        <p:nvSpPr>
          <p:cNvPr id="57" name="圆角矩形 56"/>
          <p:cNvSpPr/>
          <p:nvPr/>
        </p:nvSpPr>
        <p:spPr>
          <a:xfrm>
            <a:off x="1869891" y="2211329"/>
            <a:ext cx="2150633" cy="3587395"/>
          </a:xfrm>
          <a:prstGeom prst="roundRect">
            <a:avLst>
              <a:gd name="adj" fmla="val 26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p>
            <a:pPr algn="ctr"/>
            <a:r>
              <a:rPr lang="zh-CN" altLang="en-US" sz="1200" dirty="0">
                <a:solidFill>
                  <a:schemeClr val="tx1"/>
                </a:solidFill>
                <a:latin typeface="幼圆" panose="02010509060101010101" pitchFamily="49" charset="-122"/>
                <a:ea typeface="幼圆" panose="02010509060101010101" pitchFamily="49" charset="-122"/>
              </a:rPr>
              <a:t>非车主</a:t>
            </a:r>
            <a:r>
              <a:rPr lang="en-US" altLang="zh-CN" sz="1200" dirty="0">
                <a:solidFill>
                  <a:schemeClr val="tx1"/>
                </a:solidFill>
                <a:latin typeface="幼圆" panose="02010509060101010101" pitchFamily="49" charset="-122"/>
                <a:ea typeface="幼圆" panose="02010509060101010101" pitchFamily="49" charset="-122"/>
              </a:rPr>
              <a:t>App</a:t>
            </a:r>
            <a:endParaRPr lang="en-US" altLang="zh-CN" sz="1200" dirty="0">
              <a:solidFill>
                <a:schemeClr val="tx1"/>
              </a:solidFill>
              <a:latin typeface="幼圆" panose="02010509060101010101" pitchFamily="49" charset="-122"/>
              <a:ea typeface="幼圆" panose="02010509060101010101" pitchFamily="49" charset="-122"/>
            </a:endParaRPr>
          </a:p>
        </p:txBody>
      </p:sp>
      <p:sp>
        <p:nvSpPr>
          <p:cNvPr id="36" name="圆角矩形 35"/>
          <p:cNvSpPr/>
          <p:nvPr/>
        </p:nvSpPr>
        <p:spPr>
          <a:xfrm>
            <a:off x="1879600" y="1339215"/>
            <a:ext cx="2150745" cy="781050"/>
          </a:xfrm>
          <a:prstGeom prst="roundRect">
            <a:avLst>
              <a:gd name="adj" fmla="val 56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zh-CN" altLang="en-US" sz="1200" dirty="0">
                <a:solidFill>
                  <a:schemeClr val="tx1"/>
                </a:solidFill>
                <a:latin typeface="微软雅黑" panose="020B0503020204020204" pitchFamily="34" charset="-122"/>
                <a:ea typeface="微软雅黑" panose="020B0503020204020204" pitchFamily="34" charset="-122"/>
                <a:sym typeface="+mn-ea"/>
              </a:rPr>
              <a:t>车主App</a:t>
            </a:r>
            <a:endParaRPr lang="zh-CN" altLang="en-US" sz="1200" dirty="0">
              <a:solidFill>
                <a:schemeClr val="tx1"/>
              </a:solidFill>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5181600" y="1372870"/>
            <a:ext cx="1847215" cy="2708910"/>
          </a:xfrm>
          <a:prstGeom prst="roundRect">
            <a:avLst>
              <a:gd name="adj" fmla="val 166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en-US" altLang="zh-CN" sz="1200" b="1" dirty="0">
                <a:solidFill>
                  <a:schemeClr val="tx1"/>
                </a:solidFill>
                <a:latin typeface="微软雅黑" panose="020B0503020204020204" pitchFamily="34" charset="-122"/>
                <a:ea typeface="微软雅黑" panose="020B0503020204020204" pitchFamily="34" charset="-122"/>
                <a:sym typeface="+mn-ea"/>
              </a:rPr>
              <a:t>TSP</a:t>
            </a:r>
            <a:r>
              <a:rPr lang="zh-CN" altLang="en-US" sz="1200" b="1" dirty="0">
                <a:solidFill>
                  <a:schemeClr val="tx1"/>
                </a:solidFill>
                <a:latin typeface="微软雅黑" panose="020B0503020204020204" pitchFamily="34" charset="-122"/>
                <a:ea typeface="微软雅黑" panose="020B0503020204020204" pitchFamily="34" charset="-122"/>
                <a:sym typeface="+mn-ea"/>
              </a:rPr>
              <a:t>云端</a:t>
            </a:r>
            <a:endParaRPr lang="zh-CN" altLang="en-US" sz="1200" b="1" dirty="0">
              <a:solidFill>
                <a:schemeClr val="tx1"/>
              </a:solidFill>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8322418" y="1372780"/>
            <a:ext cx="1647301" cy="4569314"/>
          </a:xfrm>
          <a:prstGeom prst="rect">
            <a:avLst/>
          </a:prstGeom>
          <a:solidFill>
            <a:srgbClr val="D98253"/>
          </a:solidFill>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t" anchorCtr="0" forceAA="0" compatLnSpc="1">
            <a:noAutofit/>
          </a:bodyPr>
          <a:p>
            <a:pPr lvl="0" algn="ctr" fontAlgn="t"/>
            <a:r>
              <a:rPr lang="en-US" altLang="zh-CN">
                <a:solidFill>
                  <a:schemeClr val="tx1"/>
                </a:solidFill>
                <a:sym typeface="+mn-ea"/>
              </a:rPr>
              <a:t>PEPS</a:t>
            </a:r>
            <a:endParaRPr lang="en-US" altLang="zh-CN">
              <a:solidFill>
                <a:schemeClr val="tx1"/>
              </a:solidFill>
              <a:sym typeface="+mn-ea"/>
            </a:endParaRPr>
          </a:p>
        </p:txBody>
      </p:sp>
      <p:sp>
        <p:nvSpPr>
          <p:cNvPr id="5" name="圆角矩形 4"/>
          <p:cNvSpPr/>
          <p:nvPr/>
        </p:nvSpPr>
        <p:spPr>
          <a:xfrm>
            <a:off x="2465254" y="1725749"/>
            <a:ext cx="998130" cy="2946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开始</a:t>
            </a:r>
            <a:endParaRPr lang="zh-CN" altLang="en-US" sz="1000" dirty="0">
              <a:latin typeface="幼圆" panose="02010509060101010101" pitchFamily="49" charset="-122"/>
              <a:ea typeface="幼圆" panose="02010509060101010101" pitchFamily="49" charset="-122"/>
            </a:endParaRPr>
          </a:p>
        </p:txBody>
      </p:sp>
      <p:sp>
        <p:nvSpPr>
          <p:cNvPr id="40" name="圆角矩形 39"/>
          <p:cNvSpPr/>
          <p:nvPr/>
        </p:nvSpPr>
        <p:spPr>
          <a:xfrm>
            <a:off x="5361976" y="1676985"/>
            <a:ext cx="1368936" cy="3921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幼圆" panose="02010509060101010101" pitchFamily="49" charset="-122"/>
                <a:ea typeface="幼圆" panose="02010509060101010101" pitchFamily="49" charset="-122"/>
              </a:rPr>
              <a:t>生成蓝牙授权申请</a:t>
            </a:r>
            <a:endParaRPr lang="zh-CN" altLang="en-US" sz="1000" dirty="0">
              <a:solidFill>
                <a:schemeClr val="dk1"/>
              </a:solidFill>
              <a:latin typeface="幼圆" panose="02010509060101010101" pitchFamily="49" charset="-122"/>
              <a:ea typeface="幼圆" panose="02010509060101010101" pitchFamily="49" charset="-122"/>
            </a:endParaRPr>
          </a:p>
        </p:txBody>
      </p:sp>
      <p:cxnSp>
        <p:nvCxnSpPr>
          <p:cNvPr id="10" name="直接箭头连接符 9"/>
          <p:cNvCxnSpPr>
            <a:stCxn id="5" idx="3"/>
            <a:endCxn id="40" idx="1"/>
          </p:cNvCxnSpPr>
          <p:nvPr/>
        </p:nvCxnSpPr>
        <p:spPr>
          <a:xfrm>
            <a:off x="3463384" y="1873070"/>
            <a:ext cx="18986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2473644" y="2499097"/>
            <a:ext cx="998130" cy="294641"/>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接收蓝牙授权通知</a:t>
            </a:r>
            <a:endParaRPr lang="zh-CN" altLang="en-US" sz="1000" dirty="0">
              <a:latin typeface="幼圆" panose="02010509060101010101" pitchFamily="49" charset="-122"/>
              <a:ea typeface="幼圆" panose="02010509060101010101" pitchFamily="49" charset="-122"/>
              <a:sym typeface="+mn-ea"/>
            </a:endParaRPr>
          </a:p>
        </p:txBody>
      </p:sp>
      <p:cxnSp>
        <p:nvCxnSpPr>
          <p:cNvPr id="17" name="直接箭头连接符 16"/>
          <p:cNvCxnSpPr>
            <a:stCxn id="56" idx="1"/>
            <a:endCxn id="53" idx="3"/>
          </p:cNvCxnSpPr>
          <p:nvPr/>
        </p:nvCxnSpPr>
        <p:spPr>
          <a:xfrm flipH="1" flipV="1">
            <a:off x="3472136" y="2646510"/>
            <a:ext cx="1889760" cy="18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970189" y="1605878"/>
            <a:ext cx="1107996" cy="276999"/>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蓝牙授权申请</a:t>
            </a:r>
            <a:endParaRPr lang="zh-CN" altLang="en-US" sz="1200" dirty="0">
              <a:latin typeface="幼圆" panose="02010509060101010101" pitchFamily="49" charset="-122"/>
              <a:ea typeface="幼圆" panose="02010509060101010101" pitchFamily="49" charset="-122"/>
            </a:endParaRPr>
          </a:p>
        </p:txBody>
      </p:sp>
      <p:sp>
        <p:nvSpPr>
          <p:cNvPr id="56" name="圆角矩形 55"/>
          <p:cNvSpPr/>
          <p:nvPr/>
        </p:nvSpPr>
        <p:spPr>
          <a:xfrm>
            <a:off x="5361940" y="2503170"/>
            <a:ext cx="1368425" cy="323850"/>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蓝牙授权通知</a:t>
            </a:r>
            <a:endParaRPr lang="zh-CN" altLang="en-US" sz="1000" dirty="0">
              <a:latin typeface="幼圆" panose="02010509060101010101" pitchFamily="49" charset="-122"/>
              <a:ea typeface="幼圆" panose="02010509060101010101" pitchFamily="49" charset="-122"/>
              <a:sym typeface="+mn-ea"/>
            </a:endParaRPr>
          </a:p>
        </p:txBody>
      </p:sp>
      <p:cxnSp>
        <p:nvCxnSpPr>
          <p:cNvPr id="58" name="肘形连接符 57"/>
          <p:cNvCxnSpPr>
            <a:stCxn id="40" idx="2"/>
            <a:endCxn id="56" idx="0"/>
          </p:cNvCxnSpPr>
          <p:nvPr/>
        </p:nvCxnSpPr>
        <p:spPr>
          <a:xfrm rot="5400000">
            <a:off x="5829618" y="2286318"/>
            <a:ext cx="43370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47" idx="2"/>
            <a:endCxn id="69" idx="0"/>
          </p:cNvCxnSpPr>
          <p:nvPr/>
        </p:nvCxnSpPr>
        <p:spPr>
          <a:xfrm rot="5400000" flipV="1">
            <a:off x="2522855" y="3748405"/>
            <a:ext cx="907415" cy="6985"/>
          </a:xfrm>
          <a:prstGeom prst="bentConnector3">
            <a:avLst>
              <a:gd name="adj1" fmla="val 5003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8461127" y="4206096"/>
            <a:ext cx="1368936" cy="267855"/>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蓝牙连接认证</a:t>
            </a:r>
            <a:endParaRPr lang="zh-CN" altLang="en-US" sz="1000" dirty="0">
              <a:latin typeface="幼圆" panose="02010509060101010101" pitchFamily="49" charset="-122"/>
              <a:ea typeface="幼圆" panose="02010509060101010101" pitchFamily="49" charset="-122"/>
              <a:sym typeface="+mn-ea"/>
            </a:endParaRPr>
          </a:p>
        </p:txBody>
      </p:sp>
      <p:cxnSp>
        <p:nvCxnSpPr>
          <p:cNvPr id="59" name="肘形连接符 58"/>
          <p:cNvCxnSpPr>
            <a:stCxn id="69" idx="3"/>
            <a:endCxn id="60" idx="1"/>
          </p:cNvCxnSpPr>
          <p:nvPr/>
        </p:nvCxnSpPr>
        <p:spPr>
          <a:xfrm flipV="1">
            <a:off x="3479165" y="4340225"/>
            <a:ext cx="4982210" cy="3175"/>
          </a:xfrm>
          <a:prstGeom prst="bentConnector3">
            <a:avLst>
              <a:gd name="adj1" fmla="val 5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a:off x="2481167" y="4205412"/>
            <a:ext cx="998130" cy="275623"/>
          </a:xfrm>
          <a:prstGeom prst="roundRect">
            <a:avLst>
              <a:gd name="adj" fmla="val 5148"/>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蓝牙连接</a:t>
            </a:r>
            <a:endParaRPr lang="zh-CN" altLang="en-US" sz="1000" dirty="0">
              <a:latin typeface="幼圆" panose="02010509060101010101" pitchFamily="49" charset="-122"/>
              <a:ea typeface="幼圆" panose="02010509060101010101" pitchFamily="49" charset="-122"/>
              <a:sym typeface="+mn-ea"/>
            </a:endParaRPr>
          </a:p>
        </p:txBody>
      </p:sp>
      <p:sp>
        <p:nvSpPr>
          <p:cNvPr id="70" name="圆角矩形 69"/>
          <p:cNvSpPr/>
          <p:nvPr/>
        </p:nvSpPr>
        <p:spPr>
          <a:xfrm>
            <a:off x="2482077" y="4698903"/>
            <a:ext cx="998130" cy="267856"/>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蓝牙钥匙激活</a:t>
            </a:r>
            <a:endParaRPr lang="zh-CN" altLang="en-US" sz="1000" dirty="0">
              <a:latin typeface="幼圆" panose="02010509060101010101" pitchFamily="49" charset="-122"/>
              <a:ea typeface="幼圆" panose="02010509060101010101" pitchFamily="49" charset="-122"/>
              <a:sym typeface="+mn-ea"/>
            </a:endParaRPr>
          </a:p>
        </p:txBody>
      </p:sp>
      <p:cxnSp>
        <p:nvCxnSpPr>
          <p:cNvPr id="81" name="直接箭头连接符 80"/>
          <p:cNvCxnSpPr>
            <a:stCxn id="70" idx="3"/>
            <a:endCxn id="62" idx="1"/>
          </p:cNvCxnSpPr>
          <p:nvPr/>
        </p:nvCxnSpPr>
        <p:spPr>
          <a:xfrm>
            <a:off x="3480207" y="4832831"/>
            <a:ext cx="49701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4037753" y="4571500"/>
            <a:ext cx="4339650" cy="276999"/>
          </a:xfrm>
          <a:prstGeom prst="rect">
            <a:avLst/>
          </a:prstGeom>
          <a:noFill/>
        </p:spPr>
        <p:txBody>
          <a:bodyPr wrap="none" rtlCol="0">
            <a:spAutoFit/>
          </a:bodyPr>
          <a:p>
            <a:r>
              <a:rPr lang="en-US" altLang="zh-CN" sz="1200" dirty="0" err="1">
                <a:latin typeface="幼圆" panose="02010509060101010101" pitchFamily="49" charset="-122"/>
                <a:ea typeface="幼圆" panose="02010509060101010101" pitchFamily="49" charset="-122"/>
              </a:rPr>
              <a:t>TBox</a:t>
            </a:r>
            <a:r>
              <a:rPr lang="zh-CN" altLang="en-US" sz="1200" dirty="0">
                <a:latin typeface="幼圆" panose="02010509060101010101" pitchFamily="49" charset="-122"/>
                <a:ea typeface="幼圆" panose="02010509060101010101" pitchFamily="49" charset="-122"/>
              </a:rPr>
              <a:t>公钥加密</a:t>
            </a:r>
            <a:r>
              <a:rPr lang="en-US" altLang="zh-CN" sz="1200" dirty="0">
                <a:latin typeface="幼圆" panose="02010509060101010101" pitchFamily="49" charset="-122"/>
                <a:ea typeface="幼圆" panose="02010509060101010101" pitchFamily="49" charset="-122"/>
              </a:rPr>
              <a:t>(</a:t>
            </a:r>
            <a:r>
              <a:rPr lang="zh-CN" altLang="en-US" sz="1200" dirty="0">
                <a:latin typeface="幼圆" panose="02010509060101010101" pitchFamily="49" charset="-122"/>
                <a:ea typeface="幼圆" panose="02010509060101010101" pitchFamily="49" charset="-122"/>
              </a:rPr>
              <a:t>蓝牙钥匙，云端签名，用户</a:t>
            </a:r>
            <a:r>
              <a:rPr lang="en-US" altLang="zh-CN" sz="1200" dirty="0">
                <a:latin typeface="幼圆" panose="02010509060101010101" pitchFamily="49" charset="-122"/>
                <a:ea typeface="幼圆" panose="02010509060101010101" pitchFamily="49" charset="-122"/>
              </a:rPr>
              <a:t>ID</a:t>
            </a:r>
            <a:r>
              <a:rPr lang="zh-CN" altLang="en-US" sz="1200" dirty="0">
                <a:latin typeface="幼圆" panose="02010509060101010101" pitchFamily="49" charset="-122"/>
                <a:ea typeface="幼圆" panose="02010509060101010101" pitchFamily="49" charset="-122"/>
              </a:rPr>
              <a:t>，手机设备</a:t>
            </a:r>
            <a:r>
              <a:rPr lang="en-US" altLang="zh-CN" sz="1200" dirty="0">
                <a:latin typeface="幼圆" panose="02010509060101010101" pitchFamily="49" charset="-122"/>
                <a:ea typeface="幼圆" panose="02010509060101010101" pitchFamily="49" charset="-122"/>
              </a:rPr>
              <a:t>ID</a:t>
            </a:r>
            <a:r>
              <a:rPr lang="zh-CN" altLang="en-US" sz="1200" dirty="0">
                <a:latin typeface="幼圆" panose="02010509060101010101" pitchFamily="49" charset="-122"/>
                <a:ea typeface="幼圆" panose="02010509060101010101" pitchFamily="49" charset="-122"/>
              </a:rPr>
              <a:t>等</a:t>
            </a:r>
            <a:r>
              <a:rPr lang="en-US" altLang="zh-CN" sz="1200" dirty="0">
                <a:latin typeface="幼圆" panose="02010509060101010101" pitchFamily="49" charset="-122"/>
                <a:ea typeface="幼圆" panose="02010509060101010101" pitchFamily="49" charset="-122"/>
              </a:rPr>
              <a:t>)</a:t>
            </a:r>
            <a:endParaRPr lang="zh-CN" altLang="en-US" sz="1200" dirty="0">
              <a:latin typeface="幼圆" panose="02010509060101010101" pitchFamily="49" charset="-122"/>
              <a:ea typeface="幼圆" panose="02010509060101010101" pitchFamily="49" charset="-122"/>
            </a:endParaRPr>
          </a:p>
        </p:txBody>
      </p:sp>
      <p:pic>
        <p:nvPicPr>
          <p:cNvPr id="120" name="图片 119"/>
          <p:cNvPicPr>
            <a:picLocks noChangeAspect="1"/>
          </p:cNvPicPr>
          <p:nvPr/>
        </p:nvPicPr>
        <p:blipFill>
          <a:blip r:embed="rId1"/>
          <a:stretch>
            <a:fillRect/>
          </a:stretch>
        </p:blipFill>
        <p:spPr>
          <a:xfrm>
            <a:off x="7983187" y="5635726"/>
            <a:ext cx="139981" cy="191445"/>
          </a:xfrm>
          <a:prstGeom prst="rect">
            <a:avLst/>
          </a:prstGeom>
        </p:spPr>
      </p:pic>
      <p:pic>
        <p:nvPicPr>
          <p:cNvPr id="121" name="图片 120"/>
          <p:cNvPicPr>
            <a:picLocks noChangeAspect="1"/>
          </p:cNvPicPr>
          <p:nvPr/>
        </p:nvPicPr>
        <p:blipFill>
          <a:blip r:embed="rId1"/>
          <a:stretch>
            <a:fillRect/>
          </a:stretch>
        </p:blipFill>
        <p:spPr>
          <a:xfrm>
            <a:off x="7999635" y="4746302"/>
            <a:ext cx="139981" cy="191445"/>
          </a:xfrm>
          <a:prstGeom prst="rect">
            <a:avLst/>
          </a:prstGeom>
        </p:spPr>
      </p:pic>
      <p:pic>
        <p:nvPicPr>
          <p:cNvPr id="123" name="图片 122"/>
          <p:cNvPicPr>
            <a:picLocks noChangeAspect="1"/>
          </p:cNvPicPr>
          <p:nvPr/>
        </p:nvPicPr>
        <p:blipFill>
          <a:blip r:embed="rId1"/>
          <a:stretch>
            <a:fillRect/>
          </a:stretch>
        </p:blipFill>
        <p:spPr>
          <a:xfrm>
            <a:off x="8031523" y="4248679"/>
            <a:ext cx="139981" cy="191445"/>
          </a:xfrm>
          <a:prstGeom prst="rect">
            <a:avLst/>
          </a:prstGeom>
        </p:spPr>
      </p:pic>
      <p:sp>
        <p:nvSpPr>
          <p:cNvPr id="64" name="圆角矩形 63"/>
          <p:cNvSpPr/>
          <p:nvPr/>
        </p:nvSpPr>
        <p:spPr>
          <a:xfrm>
            <a:off x="5361940" y="2997835"/>
            <a:ext cx="1367790" cy="307340"/>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蓝牙授权查询与确认</a:t>
            </a:r>
            <a:endParaRPr lang="zh-CN" altLang="en-US" sz="1000" dirty="0">
              <a:latin typeface="幼圆" panose="02010509060101010101" pitchFamily="49" charset="-122"/>
              <a:ea typeface="幼圆" panose="02010509060101010101" pitchFamily="49" charset="-122"/>
              <a:sym typeface="+mn-ea"/>
            </a:endParaRPr>
          </a:p>
        </p:txBody>
      </p:sp>
      <p:cxnSp>
        <p:nvCxnSpPr>
          <p:cNvPr id="2" name="直接箭头连接符 1"/>
          <p:cNvCxnSpPr>
            <a:stCxn id="53" idx="2"/>
            <a:endCxn id="47" idx="0"/>
          </p:cNvCxnSpPr>
          <p:nvPr/>
        </p:nvCxnSpPr>
        <p:spPr>
          <a:xfrm>
            <a:off x="2973344" y="2793738"/>
            <a:ext cx="0" cy="209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7" idx="3"/>
            <a:endCxn id="64" idx="1"/>
          </p:cNvCxnSpPr>
          <p:nvPr/>
        </p:nvCxnSpPr>
        <p:spPr>
          <a:xfrm>
            <a:off x="3472408" y="3150751"/>
            <a:ext cx="1889760" cy="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3616872" y="2909807"/>
            <a:ext cx="1261884" cy="276999"/>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手机号，授权码</a:t>
            </a:r>
            <a:endParaRPr lang="zh-CN" altLang="en-US" sz="1200" dirty="0">
              <a:latin typeface="幼圆" panose="02010509060101010101" pitchFamily="49" charset="-122"/>
              <a:ea typeface="幼圆" panose="02010509060101010101" pitchFamily="49" charset="-122"/>
            </a:endParaRPr>
          </a:p>
        </p:txBody>
      </p:sp>
      <p:sp>
        <p:nvSpPr>
          <p:cNvPr id="65" name="文本框 64"/>
          <p:cNvSpPr txBox="1"/>
          <p:nvPr/>
        </p:nvSpPr>
        <p:spPr>
          <a:xfrm>
            <a:off x="3824975" y="3341650"/>
            <a:ext cx="1107996" cy="276999"/>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蓝牙授权信息</a:t>
            </a:r>
            <a:endParaRPr lang="zh-CN" altLang="en-US" sz="1200" dirty="0">
              <a:latin typeface="幼圆" panose="02010509060101010101" pitchFamily="49" charset="-122"/>
              <a:ea typeface="幼圆" panose="02010509060101010101" pitchFamily="49" charset="-122"/>
            </a:endParaRPr>
          </a:p>
        </p:txBody>
      </p:sp>
      <p:sp>
        <p:nvSpPr>
          <p:cNvPr id="9" name="云形 8"/>
          <p:cNvSpPr/>
          <p:nvPr/>
        </p:nvSpPr>
        <p:spPr>
          <a:xfrm>
            <a:off x="4427127" y="2465743"/>
            <a:ext cx="666743" cy="379727"/>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latin typeface="微软雅黑" panose="020B0503020204020204" pitchFamily="34" charset="-122"/>
              <a:ea typeface="微软雅黑" panose="020B0503020204020204" pitchFamily="34" charset="-122"/>
              <a:sym typeface="+mn-ea"/>
            </a:endParaRPr>
          </a:p>
        </p:txBody>
      </p:sp>
      <p:sp>
        <p:nvSpPr>
          <p:cNvPr id="6" name="圆角矩形 5"/>
          <p:cNvSpPr/>
          <p:nvPr/>
        </p:nvSpPr>
        <p:spPr>
          <a:xfrm>
            <a:off x="5361940" y="3482340"/>
            <a:ext cx="1367790" cy="307340"/>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生成蓝牙钥匙以及授权信息</a:t>
            </a:r>
            <a:endParaRPr lang="zh-CN" altLang="en-US" sz="1000" dirty="0">
              <a:latin typeface="幼圆" panose="02010509060101010101" pitchFamily="49" charset="-122"/>
              <a:ea typeface="幼圆" panose="02010509060101010101" pitchFamily="49" charset="-122"/>
              <a:sym typeface="+mn-ea"/>
            </a:endParaRPr>
          </a:p>
        </p:txBody>
      </p:sp>
      <p:cxnSp>
        <p:nvCxnSpPr>
          <p:cNvPr id="11" name="肘形连接符 10"/>
          <p:cNvCxnSpPr>
            <a:stCxn id="6" idx="1"/>
            <a:endCxn id="13" idx="4"/>
          </p:cNvCxnSpPr>
          <p:nvPr/>
        </p:nvCxnSpPr>
        <p:spPr>
          <a:xfrm rot="10800000">
            <a:off x="3396615" y="3286125"/>
            <a:ext cx="1965325" cy="349885"/>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320415" y="3175000"/>
            <a:ext cx="151765" cy="111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2473643" y="3003430"/>
            <a:ext cx="998130" cy="294641"/>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蓝牙授权确认</a:t>
            </a:r>
            <a:endParaRPr lang="zh-CN" altLang="en-US" sz="1000" dirty="0">
              <a:latin typeface="幼圆" panose="02010509060101010101" pitchFamily="49" charset="-122"/>
              <a:ea typeface="幼圆" panose="02010509060101010101" pitchFamily="49" charset="-122"/>
              <a:sym typeface="+mn-ea"/>
            </a:endParaRPr>
          </a:p>
        </p:txBody>
      </p:sp>
      <p:cxnSp>
        <p:nvCxnSpPr>
          <p:cNvPr id="14" name="直接箭头连接符 13"/>
          <p:cNvCxnSpPr>
            <a:stCxn id="64" idx="2"/>
            <a:endCxn id="6" idx="0"/>
          </p:cNvCxnSpPr>
          <p:nvPr/>
        </p:nvCxnSpPr>
        <p:spPr>
          <a:xfrm>
            <a:off x="6045835" y="3305175"/>
            <a:ext cx="0" cy="177165"/>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9" idx="2"/>
            <a:endCxn id="70" idx="0"/>
          </p:cNvCxnSpPr>
          <p:nvPr/>
        </p:nvCxnSpPr>
        <p:spPr>
          <a:xfrm>
            <a:off x="2980055" y="4481195"/>
            <a:ext cx="1270" cy="217805"/>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27" idx="1"/>
            <a:endCxn id="70" idx="2"/>
          </p:cNvCxnSpPr>
          <p:nvPr/>
        </p:nvCxnSpPr>
        <p:spPr>
          <a:xfrm rot="10800000">
            <a:off x="2981325" y="4966970"/>
            <a:ext cx="5470525" cy="764540"/>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037669" y="5456123"/>
            <a:ext cx="1097280" cy="275590"/>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蓝牙激活反馈</a:t>
            </a:r>
            <a:endParaRPr lang="zh-CN" altLang="en-US" sz="1200" dirty="0">
              <a:latin typeface="幼圆" panose="02010509060101010101" pitchFamily="49" charset="-122"/>
              <a:ea typeface="幼圆" panose="02010509060101010101" pitchFamily="49" charset="-122"/>
            </a:endParaRPr>
          </a:p>
        </p:txBody>
      </p:sp>
      <p:sp>
        <p:nvSpPr>
          <p:cNvPr id="8" name="圆角矩形 7"/>
          <p:cNvSpPr/>
          <p:nvPr/>
        </p:nvSpPr>
        <p:spPr>
          <a:xfrm>
            <a:off x="8461269" y="5042607"/>
            <a:ext cx="1368936" cy="356516"/>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云端签名验证</a:t>
            </a:r>
            <a:endParaRPr lang="zh-CN" altLang="en-US" sz="1000" dirty="0">
              <a:latin typeface="幼圆" panose="02010509060101010101" pitchFamily="49" charset="-122"/>
              <a:ea typeface="幼圆" panose="02010509060101010101" pitchFamily="49" charset="-122"/>
              <a:sym typeface="+mn-ea"/>
            </a:endParaRPr>
          </a:p>
          <a:p>
            <a:pPr lvl="0" algn="ctr"/>
            <a:r>
              <a:rPr lang="zh-CN" altLang="en-US" sz="1000" dirty="0">
                <a:latin typeface="幼圆" panose="02010509060101010101" pitchFamily="49" charset="-122"/>
                <a:ea typeface="幼圆" panose="02010509060101010101" pitchFamily="49" charset="-122"/>
                <a:sym typeface="+mn-ea"/>
              </a:rPr>
              <a:t>（云端应用证书公钥）</a:t>
            </a:r>
            <a:endParaRPr lang="zh-CN" altLang="en-US" sz="1000" dirty="0">
              <a:latin typeface="幼圆" panose="02010509060101010101" pitchFamily="49" charset="-122"/>
              <a:ea typeface="幼圆" panose="02010509060101010101" pitchFamily="49" charset="-122"/>
              <a:sym typeface="+mn-ea"/>
            </a:endParaRPr>
          </a:p>
        </p:txBody>
      </p:sp>
      <p:sp>
        <p:nvSpPr>
          <p:cNvPr id="12" name="圆角矩形 11"/>
          <p:cNvSpPr/>
          <p:nvPr/>
        </p:nvSpPr>
        <p:spPr>
          <a:xfrm>
            <a:off x="8461269" y="4580913"/>
            <a:ext cx="1368936" cy="356516"/>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解密蓝牙激活指令（TBox私钥）</a:t>
            </a:r>
            <a:endParaRPr lang="zh-CN" altLang="en-US" sz="1000" dirty="0">
              <a:latin typeface="幼圆" panose="02010509060101010101" pitchFamily="49" charset="-122"/>
              <a:ea typeface="幼圆" panose="02010509060101010101" pitchFamily="49" charset="-122"/>
              <a:sym typeface="+mn-ea"/>
            </a:endParaRPr>
          </a:p>
        </p:txBody>
      </p:sp>
      <p:cxnSp>
        <p:nvCxnSpPr>
          <p:cNvPr id="15" name="直接箭头连接符 14"/>
          <p:cNvCxnSpPr>
            <a:stCxn id="12" idx="2"/>
            <a:endCxn id="8" idx="0"/>
          </p:cNvCxnSpPr>
          <p:nvPr/>
        </p:nvCxnSpPr>
        <p:spPr>
          <a:xfrm>
            <a:off x="9145737" y="4937429"/>
            <a:ext cx="0" cy="1054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8462802" y="5510469"/>
            <a:ext cx="1383393" cy="294641"/>
          </a:xfrm>
          <a:prstGeom prst="roundRect">
            <a:avLst/>
          </a:prstGeo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1000" dirty="0">
                <a:latin typeface="幼圆" panose="02010509060101010101" pitchFamily="49" charset="-122"/>
                <a:ea typeface="幼圆" panose="02010509060101010101" pitchFamily="49" charset="-122"/>
                <a:sym typeface="+mn-ea"/>
              </a:rPr>
              <a:t>钥匙验证结果反馈</a:t>
            </a:r>
            <a:endParaRPr lang="zh-CN" altLang="en-US" sz="1000" dirty="0">
              <a:latin typeface="幼圆" panose="02010509060101010101" pitchFamily="49" charset="-122"/>
              <a:ea typeface="幼圆" panose="02010509060101010101" pitchFamily="49" charset="-122"/>
              <a:sym typeface="+mn-ea"/>
            </a:endParaRPr>
          </a:p>
        </p:txBody>
      </p:sp>
      <p:cxnSp>
        <p:nvCxnSpPr>
          <p:cNvPr id="21" name="直接箭头连接符 20"/>
          <p:cNvCxnSpPr>
            <a:stCxn id="8" idx="2"/>
            <a:endCxn id="20" idx="0"/>
          </p:cNvCxnSpPr>
          <p:nvPr/>
        </p:nvCxnSpPr>
        <p:spPr>
          <a:xfrm>
            <a:off x="9145737" y="5398488"/>
            <a:ext cx="8890" cy="111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9145737" y="4474514"/>
            <a:ext cx="0" cy="1054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940035" y="4163340"/>
            <a:ext cx="2011680" cy="275590"/>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基于数字证书建立安全通道</a:t>
            </a:r>
            <a:endParaRPr lang="zh-CN" altLang="en-US" sz="1200" dirty="0">
              <a:latin typeface="幼圆" panose="02010509060101010101" pitchFamily="49" charset="-122"/>
              <a:ea typeface="幼圆"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762750" cy="375920"/>
          </a:xfrm>
          <a:prstGeom prst="rect">
            <a:avLst/>
          </a:prstGeom>
        </p:spPr>
        <p:txBody>
          <a:bodyPr/>
          <a:p>
            <a:pPr marR="0" lvl="0" algn="l" defTabSz="914400" eaLnBrk="1" fontAlgn="auto" latinLnBrk="0" hangingPunct="1">
              <a:lnSpc>
                <a:spcPct val="100000"/>
              </a:lnSpc>
              <a:spcBef>
                <a:spcPts val="0"/>
              </a:spcBef>
            </a:pPr>
            <a:r>
              <a:rPr lang="en-US" sz="2400" b="1" dirty="0" smtClean="0">
                <a:latin typeface="微软雅黑" panose="020B0503020204020204" pitchFamily="34" charset="-122"/>
                <a:ea typeface="微软雅黑" panose="020B0503020204020204" pitchFamily="34" charset="-122"/>
                <a:sym typeface="+mn-ea"/>
              </a:rPr>
              <a:t>GX16</a:t>
            </a:r>
            <a:r>
              <a:rPr lang="zh-CN" altLang="en-US" sz="2400" b="1" dirty="0" smtClean="0">
                <a:latin typeface="微软雅黑" panose="020B0503020204020204" pitchFamily="34" charset="-122"/>
                <a:ea typeface="微软雅黑" panose="020B0503020204020204" pitchFamily="34" charset="-122"/>
                <a:sym typeface="+mn-ea"/>
              </a:rPr>
              <a:t>车型</a:t>
            </a:r>
            <a:r>
              <a:rPr lang="en-US" altLang="zh-CN" sz="2400" b="1" dirty="0" smtClean="0">
                <a:latin typeface="微软雅黑" panose="020B0503020204020204" pitchFamily="34" charset="-122"/>
                <a:ea typeface="微软雅黑" panose="020B0503020204020204" pitchFamily="34" charset="-122"/>
                <a:sym typeface="+mn-ea"/>
              </a:rPr>
              <a:t>&gt;&gt;</a:t>
            </a:r>
            <a:r>
              <a:rPr lang="zh-CN" altLang="zh-CN" sz="2400" b="1" dirty="0" smtClean="0">
                <a:latin typeface="微软雅黑" panose="020B0503020204020204" pitchFamily="34" charset="-122"/>
                <a:ea typeface="微软雅黑" panose="020B0503020204020204" pitchFamily="34" charset="-122"/>
                <a:sym typeface="+mn-ea"/>
              </a:rPr>
              <a:t>蓝牙交互安全方案（</a:t>
            </a:r>
            <a:r>
              <a:rPr lang="en-US" altLang="zh-CN" sz="2400" b="1" dirty="0" smtClean="0">
                <a:latin typeface="微软雅黑" panose="020B0503020204020204" pitchFamily="34" charset="-122"/>
                <a:ea typeface="微软雅黑" panose="020B0503020204020204" pitchFamily="34" charset="-122"/>
                <a:sym typeface="+mn-ea"/>
              </a:rPr>
              <a:t>valeo</a:t>
            </a:r>
            <a:r>
              <a:rPr lang="zh-CN" altLang="zh-CN" sz="2400" b="1" dirty="0" smtClean="0">
                <a:latin typeface="微软雅黑" panose="020B0503020204020204" pitchFamily="34" charset="-122"/>
                <a:ea typeface="微软雅黑" panose="020B0503020204020204" pitchFamily="34" charset="-122"/>
                <a:sym typeface="+mn-ea"/>
              </a:rPr>
              <a:t>）</a:t>
            </a:r>
            <a:endParaRPr lang="zh-CN" altLang="zh-CN"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5</a:t>
            </a:r>
            <a:endParaRPr lang="en-US" sz="2400" b="1" dirty="0">
              <a:solidFill>
                <a:schemeClr val="bg1"/>
              </a:solidFill>
              <a:latin typeface="Calibri" panose="020F0502020204030204" charset="0"/>
            </a:endParaRPr>
          </a:p>
        </p:txBody>
      </p:sp>
      <p:sp>
        <p:nvSpPr>
          <p:cNvPr id="36" name="圆角矩形 35"/>
          <p:cNvSpPr/>
          <p:nvPr/>
        </p:nvSpPr>
        <p:spPr>
          <a:xfrm>
            <a:off x="2079625" y="1668780"/>
            <a:ext cx="1554480" cy="3690620"/>
          </a:xfrm>
          <a:prstGeom prst="roundRect">
            <a:avLst>
              <a:gd name="adj" fmla="val 56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zh-CN" altLang="en-US" sz="1200" dirty="0">
                <a:solidFill>
                  <a:schemeClr val="tx1"/>
                </a:solidFill>
                <a:latin typeface="微软雅黑" panose="020B0503020204020204" pitchFamily="34" charset="-122"/>
                <a:ea typeface="微软雅黑" panose="020B0503020204020204" pitchFamily="34" charset="-122"/>
                <a:sym typeface="+mn-ea"/>
              </a:rPr>
              <a:t>App </a:t>
            </a:r>
            <a:r>
              <a:rPr lang="en-US" altLang="zh-CN" sz="1200" dirty="0">
                <a:solidFill>
                  <a:schemeClr val="tx1"/>
                </a:solidFill>
                <a:latin typeface="微软雅黑" panose="020B0503020204020204" pitchFamily="34" charset="-122"/>
                <a:ea typeface="微软雅黑" panose="020B0503020204020204" pitchFamily="34" charset="-122"/>
                <a:sym typeface="+mn-ea"/>
              </a:rPr>
              <a:t>SDK</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7406640" y="1685925"/>
            <a:ext cx="1525905" cy="3674110"/>
          </a:xfrm>
          <a:prstGeom prst="roundRect">
            <a:avLst>
              <a:gd name="adj" fmla="val 166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en-US" sz="1200" b="1" dirty="0">
                <a:solidFill>
                  <a:schemeClr val="tx1"/>
                </a:solidFill>
                <a:latin typeface="微软雅黑" panose="020B0503020204020204" pitchFamily="34" charset="-122"/>
                <a:ea typeface="微软雅黑" panose="020B0503020204020204" pitchFamily="34" charset="-122"/>
                <a:sym typeface="+mn-ea"/>
              </a:rPr>
              <a:t>PEPS</a:t>
            </a:r>
            <a:endParaRPr lang="en-US" sz="1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圆角矩形 4"/>
          <p:cNvSpPr/>
          <p:nvPr/>
        </p:nvSpPr>
        <p:spPr>
          <a:xfrm>
            <a:off x="2326005" y="20389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连接</a:t>
            </a:r>
            <a:endParaRPr lang="zh-CN" altLang="en-US" sz="1000" dirty="0">
              <a:latin typeface="幼圆" panose="02010509060101010101" pitchFamily="49" charset="-122"/>
              <a:ea typeface="幼圆" panose="02010509060101010101" pitchFamily="49" charset="-122"/>
            </a:endParaRPr>
          </a:p>
        </p:txBody>
      </p:sp>
      <p:sp>
        <p:nvSpPr>
          <p:cNvPr id="40" name="圆角矩形 39"/>
          <p:cNvSpPr/>
          <p:nvPr/>
        </p:nvSpPr>
        <p:spPr>
          <a:xfrm>
            <a:off x="7587615" y="2038985"/>
            <a:ext cx="1137920" cy="3041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solidFill>
                  <a:schemeClr val="dk1"/>
                </a:solidFill>
                <a:latin typeface="幼圆" panose="02010509060101010101" pitchFamily="49" charset="-122"/>
                <a:ea typeface="幼圆" panose="02010509060101010101" pitchFamily="49" charset="-122"/>
              </a:rPr>
              <a:t>连接</a:t>
            </a:r>
            <a:endParaRPr lang="zh-CN" altLang="en-US" sz="1000" dirty="0">
              <a:solidFill>
                <a:schemeClr val="dk1"/>
              </a:solidFill>
              <a:latin typeface="幼圆" panose="02010509060101010101" pitchFamily="49" charset="-122"/>
              <a:ea typeface="幼圆" panose="02010509060101010101" pitchFamily="49" charset="-122"/>
            </a:endParaRPr>
          </a:p>
        </p:txBody>
      </p:sp>
      <p:cxnSp>
        <p:nvCxnSpPr>
          <p:cNvPr id="10" name="直接箭头连接符 9"/>
          <p:cNvCxnSpPr>
            <a:stCxn id="5" idx="3"/>
            <a:endCxn id="40" idx="1"/>
          </p:cNvCxnSpPr>
          <p:nvPr/>
        </p:nvCxnSpPr>
        <p:spPr>
          <a:xfrm>
            <a:off x="3463925" y="2186305"/>
            <a:ext cx="4123690" cy="5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854744" y="1915758"/>
            <a:ext cx="792480" cy="275590"/>
          </a:xfrm>
          <a:prstGeom prst="rect">
            <a:avLst/>
          </a:prstGeom>
          <a:noFill/>
        </p:spPr>
        <p:txBody>
          <a:bodyPr wrap="none" rtlCol="0">
            <a:spAutoFit/>
          </a:bodyPr>
          <a:p>
            <a:r>
              <a:rPr lang="zh-CN" altLang="en-US" sz="1200" dirty="0">
                <a:latin typeface="幼圆" panose="02010509060101010101" pitchFamily="49" charset="-122"/>
                <a:ea typeface="幼圆" panose="02010509060101010101" pitchFamily="49" charset="-122"/>
              </a:rPr>
              <a:t>蓝牙连接</a:t>
            </a:r>
            <a:endParaRPr lang="zh-CN" altLang="en-US" sz="1200" dirty="0">
              <a:latin typeface="幼圆" panose="02010509060101010101" pitchFamily="49" charset="-122"/>
              <a:ea typeface="幼圆" panose="02010509060101010101" pitchFamily="49" charset="-122"/>
            </a:endParaRPr>
          </a:p>
        </p:txBody>
      </p:sp>
      <p:cxnSp>
        <p:nvCxnSpPr>
          <p:cNvPr id="58" name="肘形连接符 57"/>
          <p:cNvCxnSpPr>
            <a:stCxn id="40" idx="2"/>
            <a:endCxn id="8" idx="0"/>
          </p:cNvCxnSpPr>
          <p:nvPr/>
        </p:nvCxnSpPr>
        <p:spPr>
          <a:xfrm rot="5400000">
            <a:off x="7991158" y="2508568"/>
            <a:ext cx="33083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319655" y="26739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证书认证</a:t>
            </a:r>
            <a:endParaRPr lang="zh-CN" altLang="en-US" sz="1000" dirty="0">
              <a:latin typeface="幼圆" panose="02010509060101010101" pitchFamily="49" charset="-122"/>
              <a:ea typeface="幼圆" panose="02010509060101010101" pitchFamily="49" charset="-122"/>
            </a:endParaRPr>
          </a:p>
        </p:txBody>
      </p:sp>
      <p:sp>
        <p:nvSpPr>
          <p:cNvPr id="8" name="圆角矩形 7"/>
          <p:cNvSpPr/>
          <p:nvPr/>
        </p:nvSpPr>
        <p:spPr>
          <a:xfrm>
            <a:off x="7587615" y="26739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证书认证</a:t>
            </a:r>
            <a:endParaRPr lang="zh-CN" altLang="en-US" sz="1000" dirty="0">
              <a:latin typeface="幼圆" panose="02010509060101010101" pitchFamily="49" charset="-122"/>
              <a:ea typeface="幼圆" panose="02010509060101010101" pitchFamily="49" charset="-122"/>
            </a:endParaRPr>
          </a:p>
        </p:txBody>
      </p:sp>
      <p:cxnSp>
        <p:nvCxnSpPr>
          <p:cNvPr id="12" name="直接箭头连接符 11"/>
          <p:cNvCxnSpPr/>
          <p:nvPr/>
        </p:nvCxnSpPr>
        <p:spPr>
          <a:xfrm>
            <a:off x="3463925" y="2818765"/>
            <a:ext cx="4123690" cy="508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540250" y="2543175"/>
            <a:ext cx="1970405" cy="275590"/>
          </a:xfrm>
          <a:prstGeom prst="rect">
            <a:avLst/>
          </a:prstGeom>
          <a:noFill/>
        </p:spPr>
        <p:txBody>
          <a:bodyPr wrap="square" rtlCol="0">
            <a:spAutoFit/>
          </a:bodyPr>
          <a:p>
            <a:r>
              <a:rPr lang="zh-CN" altLang="en-US" sz="1200" dirty="0">
                <a:latin typeface="幼圆" panose="02010509060101010101" pitchFamily="49" charset="-122"/>
                <a:ea typeface="幼圆" panose="02010509060101010101" pitchFamily="49" charset="-122"/>
              </a:rPr>
              <a:t>基于数字证书双向认证</a:t>
            </a:r>
            <a:endParaRPr lang="zh-CN" altLang="en-US" sz="1200" dirty="0">
              <a:latin typeface="幼圆" panose="02010509060101010101" pitchFamily="49" charset="-122"/>
              <a:ea typeface="幼圆" panose="02010509060101010101" pitchFamily="49" charset="-122"/>
            </a:endParaRPr>
          </a:p>
        </p:txBody>
      </p:sp>
      <p:sp>
        <p:nvSpPr>
          <p:cNvPr id="16" name="圆角矩形 15"/>
          <p:cNvSpPr/>
          <p:nvPr/>
        </p:nvSpPr>
        <p:spPr>
          <a:xfrm>
            <a:off x="2326005" y="33343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密钥协商</a:t>
            </a:r>
            <a:endParaRPr lang="zh-CN" altLang="en-US" sz="1000" dirty="0">
              <a:latin typeface="幼圆" panose="02010509060101010101" pitchFamily="49" charset="-122"/>
              <a:ea typeface="幼圆" panose="02010509060101010101" pitchFamily="49" charset="-122"/>
            </a:endParaRPr>
          </a:p>
        </p:txBody>
      </p:sp>
      <p:sp>
        <p:nvSpPr>
          <p:cNvPr id="18" name="圆角矩形 17"/>
          <p:cNvSpPr/>
          <p:nvPr/>
        </p:nvSpPr>
        <p:spPr>
          <a:xfrm>
            <a:off x="7587615" y="33343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密钥协商</a:t>
            </a:r>
            <a:endParaRPr lang="zh-CN" altLang="en-US" sz="1000" dirty="0">
              <a:latin typeface="幼圆" panose="02010509060101010101" pitchFamily="49" charset="-122"/>
              <a:ea typeface="幼圆" panose="02010509060101010101" pitchFamily="49" charset="-122"/>
            </a:endParaRPr>
          </a:p>
        </p:txBody>
      </p:sp>
      <p:cxnSp>
        <p:nvCxnSpPr>
          <p:cNvPr id="19" name="直接箭头连接符 18"/>
          <p:cNvCxnSpPr/>
          <p:nvPr/>
        </p:nvCxnSpPr>
        <p:spPr>
          <a:xfrm>
            <a:off x="3463925" y="3479165"/>
            <a:ext cx="4123690" cy="508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447540" y="3208655"/>
            <a:ext cx="1970405" cy="275590"/>
          </a:xfrm>
          <a:prstGeom prst="rect">
            <a:avLst/>
          </a:prstGeom>
          <a:noFill/>
        </p:spPr>
        <p:txBody>
          <a:bodyPr wrap="square" rtlCol="0">
            <a:spAutoFit/>
          </a:bodyPr>
          <a:p>
            <a:r>
              <a:rPr lang="zh-CN" altLang="en-US" sz="1200" dirty="0">
                <a:latin typeface="幼圆" panose="02010509060101010101" pitchFamily="49" charset="-122"/>
                <a:ea typeface="幼圆" panose="02010509060101010101" pitchFamily="49" charset="-122"/>
              </a:rPr>
              <a:t>基于</a:t>
            </a:r>
            <a:r>
              <a:rPr lang="en-US" altLang="zh-CN" sz="1200" dirty="0">
                <a:latin typeface="幼圆" panose="02010509060101010101" pitchFamily="49" charset="-122"/>
                <a:ea typeface="幼圆" panose="02010509060101010101" pitchFamily="49" charset="-122"/>
              </a:rPr>
              <a:t>ECDHA </a:t>
            </a:r>
            <a:r>
              <a:rPr lang="zh-CN" altLang="en-US" sz="1200" dirty="0">
                <a:latin typeface="幼圆" panose="02010509060101010101" pitchFamily="49" charset="-122"/>
                <a:ea typeface="幼圆" panose="02010509060101010101" pitchFamily="49" charset="-122"/>
              </a:rPr>
              <a:t>协商会话密钥</a:t>
            </a:r>
            <a:endParaRPr lang="zh-CN" altLang="en-US" sz="1200" dirty="0">
              <a:latin typeface="幼圆" panose="02010509060101010101" pitchFamily="49" charset="-122"/>
              <a:ea typeface="幼圆" panose="02010509060101010101" pitchFamily="49" charset="-122"/>
            </a:endParaRPr>
          </a:p>
        </p:txBody>
      </p:sp>
      <p:sp>
        <p:nvSpPr>
          <p:cNvPr id="21" name="圆角矩形 20"/>
          <p:cNvSpPr/>
          <p:nvPr/>
        </p:nvSpPr>
        <p:spPr>
          <a:xfrm>
            <a:off x="2319655" y="40455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身份认证</a:t>
            </a:r>
            <a:endParaRPr lang="zh-CN" altLang="en-US" sz="1000" dirty="0">
              <a:latin typeface="幼圆" panose="02010509060101010101" pitchFamily="49" charset="-122"/>
              <a:ea typeface="幼圆" panose="02010509060101010101" pitchFamily="49" charset="-122"/>
            </a:endParaRPr>
          </a:p>
        </p:txBody>
      </p:sp>
      <p:sp>
        <p:nvSpPr>
          <p:cNvPr id="22" name="圆角矩形 21"/>
          <p:cNvSpPr/>
          <p:nvPr/>
        </p:nvSpPr>
        <p:spPr>
          <a:xfrm>
            <a:off x="7600315" y="40455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身份认证</a:t>
            </a:r>
            <a:endParaRPr lang="zh-CN" altLang="en-US" sz="1000" dirty="0">
              <a:latin typeface="幼圆" panose="02010509060101010101" pitchFamily="49" charset="-122"/>
              <a:ea typeface="幼圆" panose="02010509060101010101" pitchFamily="49" charset="-122"/>
            </a:endParaRPr>
          </a:p>
        </p:txBody>
      </p:sp>
      <p:cxnSp>
        <p:nvCxnSpPr>
          <p:cNvPr id="23" name="直接箭头连接符 22"/>
          <p:cNvCxnSpPr/>
          <p:nvPr/>
        </p:nvCxnSpPr>
        <p:spPr>
          <a:xfrm>
            <a:off x="3463925" y="4190365"/>
            <a:ext cx="4123690" cy="508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134485" y="3919855"/>
            <a:ext cx="2595880" cy="275590"/>
          </a:xfrm>
          <a:prstGeom prst="rect">
            <a:avLst/>
          </a:prstGeom>
          <a:noFill/>
        </p:spPr>
        <p:txBody>
          <a:bodyPr wrap="square" rtlCol="0">
            <a:spAutoFit/>
          </a:bodyPr>
          <a:p>
            <a:r>
              <a:rPr lang="zh-CN" altLang="en-US" sz="1200" dirty="0">
                <a:latin typeface="幼圆" panose="02010509060101010101" pitchFamily="49" charset="-122"/>
                <a:ea typeface="幼圆" panose="02010509060101010101" pitchFamily="49" charset="-122"/>
              </a:rPr>
              <a:t>认证信息通过会话密钥加密后传输</a:t>
            </a:r>
            <a:endParaRPr lang="zh-CN" altLang="en-US" sz="1200" dirty="0">
              <a:latin typeface="幼圆" panose="02010509060101010101" pitchFamily="49" charset="-122"/>
              <a:ea typeface="幼圆" panose="02010509060101010101" pitchFamily="49" charset="-122"/>
            </a:endParaRPr>
          </a:p>
        </p:txBody>
      </p:sp>
      <p:sp>
        <p:nvSpPr>
          <p:cNvPr id="25" name="圆角矩形 24"/>
          <p:cNvSpPr/>
          <p:nvPr/>
        </p:nvSpPr>
        <p:spPr>
          <a:xfrm>
            <a:off x="2326005" y="47313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车辆控制</a:t>
            </a:r>
            <a:endParaRPr lang="zh-CN" altLang="en-US" sz="1000" dirty="0">
              <a:latin typeface="幼圆" panose="02010509060101010101" pitchFamily="49" charset="-122"/>
              <a:ea typeface="幼圆" panose="02010509060101010101" pitchFamily="49" charset="-122"/>
            </a:endParaRPr>
          </a:p>
        </p:txBody>
      </p:sp>
      <p:cxnSp>
        <p:nvCxnSpPr>
          <p:cNvPr id="26" name="直接箭头连接符 25"/>
          <p:cNvCxnSpPr/>
          <p:nvPr/>
        </p:nvCxnSpPr>
        <p:spPr>
          <a:xfrm>
            <a:off x="3476625" y="4876165"/>
            <a:ext cx="4123690" cy="5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587615" y="4731385"/>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控制响应</a:t>
            </a:r>
            <a:endParaRPr lang="zh-CN" altLang="en-US" sz="1000" dirty="0">
              <a:latin typeface="幼圆" panose="02010509060101010101" pitchFamily="49" charset="-122"/>
              <a:ea typeface="幼圆" panose="02010509060101010101" pitchFamily="49" charset="-122"/>
            </a:endParaRPr>
          </a:p>
        </p:txBody>
      </p:sp>
      <p:sp>
        <p:nvSpPr>
          <p:cNvPr id="28" name="文本框 27"/>
          <p:cNvSpPr txBox="1"/>
          <p:nvPr/>
        </p:nvSpPr>
        <p:spPr>
          <a:xfrm>
            <a:off x="4447540" y="4600575"/>
            <a:ext cx="1739900" cy="275590"/>
          </a:xfrm>
          <a:prstGeom prst="rect">
            <a:avLst/>
          </a:prstGeom>
          <a:noFill/>
        </p:spPr>
        <p:txBody>
          <a:bodyPr wrap="square" rtlCol="0">
            <a:spAutoFit/>
          </a:bodyPr>
          <a:p>
            <a:r>
              <a:rPr lang="zh-CN" altLang="en-US" sz="1200" dirty="0">
                <a:latin typeface="幼圆" panose="02010509060101010101" pitchFamily="49" charset="-122"/>
                <a:ea typeface="幼圆" panose="02010509060101010101" pitchFamily="49" charset="-122"/>
              </a:rPr>
              <a:t>会话密钥加密后传输</a:t>
            </a:r>
            <a:endParaRPr lang="zh-CN" altLang="en-US" sz="1200" dirty="0">
              <a:latin typeface="幼圆" panose="02010509060101010101" pitchFamily="49" charset="-122"/>
              <a:ea typeface="幼圆" panose="02010509060101010101" pitchFamily="49" charset="-122"/>
            </a:endParaRPr>
          </a:p>
        </p:txBody>
      </p:sp>
      <p:cxnSp>
        <p:nvCxnSpPr>
          <p:cNvPr id="2" name="肘形连接符 1"/>
          <p:cNvCxnSpPr/>
          <p:nvPr/>
        </p:nvCxnSpPr>
        <p:spPr>
          <a:xfrm rot="5400000">
            <a:off x="8003858" y="3167063"/>
            <a:ext cx="33083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p:nvPr/>
        </p:nvCxnSpPr>
        <p:spPr>
          <a:xfrm rot="5400000">
            <a:off x="2729548" y="3167063"/>
            <a:ext cx="33083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5400000">
            <a:off x="2729548" y="3878263"/>
            <a:ext cx="33083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5400000">
            <a:off x="2732723" y="4564063"/>
            <a:ext cx="330835"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txBox="1"/>
          <p:nvPr/>
        </p:nvSpPr>
        <p:spPr>
          <a:xfrm>
            <a:off x="643890" y="169545"/>
            <a:ext cx="6762750" cy="375920"/>
          </a:xfrm>
          <a:prstGeom prst="rect">
            <a:avLst/>
          </a:prstGeom>
        </p:spPr>
        <p:txBody>
          <a:bodyPr/>
          <a:p>
            <a:pPr marR="0" lvl="0" algn="l" defTabSz="914400" eaLnBrk="1" fontAlgn="auto" latinLnBrk="0" hangingPunct="1">
              <a:lnSpc>
                <a:spcPct val="100000"/>
              </a:lnSpc>
              <a:spcBef>
                <a:spcPts val="0"/>
              </a:spcBef>
            </a:pPr>
            <a:r>
              <a:rPr lang="en-US" sz="2400" b="1" dirty="0" smtClean="0">
                <a:latin typeface="微软雅黑" panose="020B0503020204020204" pitchFamily="34" charset="-122"/>
                <a:ea typeface="微软雅黑" panose="020B0503020204020204" pitchFamily="34" charset="-122"/>
                <a:sym typeface="+mn-ea"/>
              </a:rPr>
              <a:t>GX16</a:t>
            </a:r>
            <a:r>
              <a:rPr lang="zh-CN" altLang="en-US" sz="2400" b="1" dirty="0" smtClean="0">
                <a:latin typeface="微软雅黑" panose="020B0503020204020204" pitchFamily="34" charset="-122"/>
                <a:ea typeface="微软雅黑" panose="020B0503020204020204" pitchFamily="34" charset="-122"/>
                <a:sym typeface="+mn-ea"/>
              </a:rPr>
              <a:t>车型</a:t>
            </a:r>
            <a:r>
              <a:rPr lang="en-US" altLang="zh-CN" sz="2400" b="1" dirty="0" smtClean="0">
                <a:latin typeface="微软雅黑" panose="020B0503020204020204" pitchFamily="34" charset="-122"/>
                <a:ea typeface="微软雅黑" panose="020B0503020204020204" pitchFamily="34" charset="-122"/>
                <a:sym typeface="+mn-ea"/>
              </a:rPr>
              <a:t>&gt;&gt;</a:t>
            </a:r>
            <a:r>
              <a:rPr lang="zh-CN" altLang="zh-CN" sz="2400" b="1" dirty="0" smtClean="0">
                <a:latin typeface="微软雅黑" panose="020B0503020204020204" pitchFamily="34" charset="-122"/>
                <a:ea typeface="微软雅黑" panose="020B0503020204020204" pitchFamily="34" charset="-122"/>
                <a:sym typeface="+mn-ea"/>
              </a:rPr>
              <a:t>车内通信安全</a:t>
            </a:r>
            <a:endParaRPr lang="zh-CN" altLang="zh-CN"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6</a:t>
            </a:r>
            <a:endParaRPr lang="en-US" sz="2400" b="1" dirty="0">
              <a:solidFill>
                <a:schemeClr val="bg1"/>
              </a:solidFill>
              <a:latin typeface="Calibri" panose="020F0502020204030204" charset="0"/>
            </a:endParaRPr>
          </a:p>
        </p:txBody>
      </p:sp>
      <p:sp>
        <p:nvSpPr>
          <p:cNvPr id="36" name="圆角矩形 35"/>
          <p:cNvSpPr/>
          <p:nvPr/>
        </p:nvSpPr>
        <p:spPr>
          <a:xfrm>
            <a:off x="1622425" y="1591945"/>
            <a:ext cx="3454400" cy="3690620"/>
          </a:xfrm>
          <a:prstGeom prst="roundRect">
            <a:avLst>
              <a:gd name="adj" fmla="val 56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en-US" sz="1200" dirty="0">
                <a:solidFill>
                  <a:schemeClr val="tx1"/>
                </a:solidFill>
                <a:latin typeface="微软雅黑" panose="020B0503020204020204" pitchFamily="34" charset="-122"/>
                <a:ea typeface="微软雅黑" panose="020B0503020204020204" pitchFamily="34" charset="-122"/>
                <a:sym typeface="+mn-ea"/>
              </a:rPr>
              <a:t>TBOX</a:t>
            </a:r>
            <a:endParaRPr lang="en-US" sz="1200" dirty="0">
              <a:solidFill>
                <a:schemeClr val="tx1"/>
              </a:solidFill>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8216900" y="1591945"/>
            <a:ext cx="2947670" cy="3674110"/>
          </a:xfrm>
          <a:prstGeom prst="roundRect">
            <a:avLst>
              <a:gd name="adj" fmla="val 1665"/>
            </a:avLst>
          </a:prstGeom>
          <a:solidFill>
            <a:schemeClr val="accent4">
              <a:lumMod val="40000"/>
              <a:lumOff val="6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lvl="0" algn="ctr"/>
            <a:r>
              <a:rPr lang="en-US" sz="1200" b="1" dirty="0">
                <a:solidFill>
                  <a:schemeClr val="tx1"/>
                </a:solidFill>
                <a:latin typeface="微软雅黑" panose="020B0503020204020204" pitchFamily="34" charset="-122"/>
                <a:ea typeface="微软雅黑" panose="020B0503020204020204" pitchFamily="34" charset="-122"/>
                <a:sym typeface="+mn-ea"/>
              </a:rPr>
              <a:t>PEPS</a:t>
            </a:r>
            <a:endParaRPr lang="en-US" sz="1200" b="1" dirty="0">
              <a:solidFill>
                <a:schemeClr val="tx1"/>
              </a:solidFill>
              <a:latin typeface="微软雅黑" panose="020B0503020204020204" pitchFamily="34" charset="-122"/>
              <a:ea typeface="微软雅黑" panose="020B0503020204020204" pitchFamily="34" charset="-122"/>
              <a:sym typeface="+mn-ea"/>
            </a:endParaRPr>
          </a:p>
        </p:txBody>
      </p:sp>
      <p:sp>
        <p:nvSpPr>
          <p:cNvPr id="16" name="圆角矩形 15"/>
          <p:cNvSpPr/>
          <p:nvPr/>
        </p:nvSpPr>
        <p:spPr>
          <a:xfrm>
            <a:off x="3575685" y="257810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生成校验码</a:t>
            </a:r>
            <a:endParaRPr lang="zh-CN" altLang="en-US" sz="1000" dirty="0">
              <a:latin typeface="幼圆" panose="02010509060101010101" pitchFamily="49" charset="-122"/>
              <a:ea typeface="幼圆" panose="02010509060101010101" pitchFamily="49" charset="-122"/>
            </a:endParaRPr>
          </a:p>
        </p:txBody>
      </p:sp>
      <p:sp>
        <p:nvSpPr>
          <p:cNvPr id="21" name="圆角矩形 20"/>
          <p:cNvSpPr/>
          <p:nvPr/>
        </p:nvSpPr>
        <p:spPr>
          <a:xfrm>
            <a:off x="3576320" y="308356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分帧转发</a:t>
            </a:r>
            <a:endParaRPr lang="zh-CN" altLang="en-US" sz="1000" dirty="0">
              <a:latin typeface="幼圆" panose="02010509060101010101" pitchFamily="49" charset="-122"/>
              <a:ea typeface="幼圆" panose="02010509060101010101" pitchFamily="49" charset="-122"/>
            </a:endParaRPr>
          </a:p>
        </p:txBody>
      </p:sp>
      <p:sp>
        <p:nvSpPr>
          <p:cNvPr id="22" name="圆角矩形 21"/>
          <p:cNvSpPr/>
          <p:nvPr/>
        </p:nvSpPr>
        <p:spPr>
          <a:xfrm>
            <a:off x="8390890" y="307086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sz="1000" dirty="0">
                <a:latin typeface="幼圆" panose="02010509060101010101" pitchFamily="49" charset="-122"/>
                <a:ea typeface="幼圆" panose="02010509060101010101" pitchFamily="49" charset="-122"/>
              </a:rPr>
              <a:t>checksum</a:t>
            </a:r>
            <a:r>
              <a:rPr lang="zh-CN" altLang="en-US" sz="1000" dirty="0">
                <a:latin typeface="幼圆" panose="02010509060101010101" pitchFamily="49" charset="-122"/>
                <a:ea typeface="幼圆" panose="02010509060101010101" pitchFamily="49" charset="-122"/>
              </a:rPr>
              <a:t>校验</a:t>
            </a:r>
            <a:endParaRPr lang="zh-CN" altLang="en-US" sz="1000" dirty="0">
              <a:latin typeface="幼圆" panose="02010509060101010101" pitchFamily="49" charset="-122"/>
              <a:ea typeface="幼圆" panose="02010509060101010101" pitchFamily="49" charset="-122"/>
            </a:endParaRPr>
          </a:p>
        </p:txBody>
      </p:sp>
      <p:cxnSp>
        <p:nvCxnSpPr>
          <p:cNvPr id="23" name="直接箭头连接符 22"/>
          <p:cNvCxnSpPr/>
          <p:nvPr/>
        </p:nvCxnSpPr>
        <p:spPr>
          <a:xfrm flipV="1">
            <a:off x="4713605" y="3208020"/>
            <a:ext cx="3677285" cy="2032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3529330" y="459105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车辆控制</a:t>
            </a:r>
            <a:endParaRPr lang="zh-CN" altLang="en-US" sz="1000" dirty="0">
              <a:latin typeface="幼圆" panose="02010509060101010101" pitchFamily="49" charset="-122"/>
              <a:ea typeface="幼圆" panose="02010509060101010101" pitchFamily="49" charset="-122"/>
            </a:endParaRPr>
          </a:p>
        </p:txBody>
      </p:sp>
      <p:cxnSp>
        <p:nvCxnSpPr>
          <p:cNvPr id="26" name="直接箭头连接符 25"/>
          <p:cNvCxnSpPr/>
          <p:nvPr/>
        </p:nvCxnSpPr>
        <p:spPr>
          <a:xfrm>
            <a:off x="4668520" y="4787265"/>
            <a:ext cx="3561080" cy="8255"/>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8411210" y="464566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反馈结果</a:t>
            </a:r>
            <a:endParaRPr lang="zh-CN" altLang="en-US" sz="1000" dirty="0">
              <a:latin typeface="幼圆" panose="02010509060101010101" pitchFamily="49" charset="-122"/>
              <a:ea typeface="幼圆" panose="02010509060101010101" pitchFamily="49" charset="-122"/>
            </a:endParaRPr>
          </a:p>
        </p:txBody>
      </p:sp>
      <p:sp>
        <p:nvSpPr>
          <p:cNvPr id="28" name="文本框 27"/>
          <p:cNvSpPr txBox="1"/>
          <p:nvPr/>
        </p:nvSpPr>
        <p:spPr>
          <a:xfrm>
            <a:off x="5821680" y="2952750"/>
            <a:ext cx="1254760" cy="275590"/>
          </a:xfrm>
          <a:prstGeom prst="rect">
            <a:avLst/>
          </a:prstGeom>
          <a:noFill/>
        </p:spPr>
        <p:txBody>
          <a:bodyPr wrap="square" rtlCol="0">
            <a:spAutoFit/>
          </a:bodyPr>
          <a:p>
            <a:r>
              <a:rPr lang="zh-CN" altLang="en-US" sz="1200" dirty="0">
                <a:latin typeface="幼圆" panose="02010509060101010101" pitchFamily="49" charset="-122"/>
                <a:ea typeface="幼圆" panose="02010509060101010101" pitchFamily="49" charset="-122"/>
              </a:rPr>
              <a:t>密文数据传输</a:t>
            </a:r>
            <a:endParaRPr lang="zh-CN" altLang="en-US" sz="1200" dirty="0">
              <a:latin typeface="幼圆" panose="02010509060101010101" pitchFamily="49" charset="-122"/>
              <a:ea typeface="幼圆" panose="02010509060101010101" pitchFamily="49" charset="-122"/>
            </a:endParaRPr>
          </a:p>
        </p:txBody>
      </p:sp>
      <p:cxnSp>
        <p:nvCxnSpPr>
          <p:cNvPr id="6" name="肘形连接符 5"/>
          <p:cNvCxnSpPr>
            <a:stCxn id="14" idx="2"/>
            <a:endCxn id="16" idx="0"/>
          </p:cNvCxnSpPr>
          <p:nvPr/>
        </p:nvCxnSpPr>
        <p:spPr>
          <a:xfrm rot="5400000">
            <a:off x="4034155" y="2467610"/>
            <a:ext cx="22098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699260" y="2062480"/>
            <a:ext cx="125603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收到</a:t>
            </a:r>
            <a:r>
              <a:rPr lang="en-US" altLang="zh-CN" sz="1000" dirty="0">
                <a:latin typeface="幼圆" panose="02010509060101010101" pitchFamily="49" charset="-122"/>
                <a:ea typeface="幼圆" panose="02010509060101010101" pitchFamily="49" charset="-122"/>
              </a:rPr>
              <a:t>TSP</a:t>
            </a:r>
            <a:r>
              <a:rPr lang="zh-CN" altLang="en-US" sz="1000" dirty="0">
                <a:latin typeface="幼圆" panose="02010509060101010101" pitchFamily="49" charset="-122"/>
                <a:ea typeface="幼圆" panose="02010509060101010101" pitchFamily="49" charset="-122"/>
              </a:rPr>
              <a:t>转发数据</a:t>
            </a:r>
            <a:endParaRPr lang="zh-CN" altLang="en-US" sz="1000" dirty="0">
              <a:latin typeface="幼圆" panose="02010509060101010101" pitchFamily="49" charset="-122"/>
              <a:ea typeface="幼圆" panose="02010509060101010101" pitchFamily="49" charset="-122"/>
            </a:endParaRPr>
          </a:p>
        </p:txBody>
      </p:sp>
      <p:sp>
        <p:nvSpPr>
          <p:cNvPr id="14" name="圆角矩形 13"/>
          <p:cNvSpPr/>
          <p:nvPr/>
        </p:nvSpPr>
        <p:spPr>
          <a:xfrm>
            <a:off x="3522980" y="2062480"/>
            <a:ext cx="1242695"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对称密钥加密数据</a:t>
            </a:r>
            <a:endParaRPr lang="zh-CN" altLang="en-US" sz="1000" dirty="0">
              <a:latin typeface="幼圆" panose="02010509060101010101" pitchFamily="49" charset="-122"/>
              <a:ea typeface="幼圆" panose="02010509060101010101" pitchFamily="49" charset="-122"/>
            </a:endParaRPr>
          </a:p>
        </p:txBody>
      </p:sp>
      <p:cxnSp>
        <p:nvCxnSpPr>
          <p:cNvPr id="17" name="肘形连接符 16"/>
          <p:cNvCxnSpPr>
            <a:stCxn id="13" idx="3"/>
            <a:endCxn id="14" idx="1"/>
          </p:cNvCxnSpPr>
          <p:nvPr/>
        </p:nvCxnSpPr>
        <p:spPr>
          <a:xfrm>
            <a:off x="2955290" y="2209800"/>
            <a:ext cx="56769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5400000">
            <a:off x="4037330" y="2971165"/>
            <a:ext cx="22098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8390890" y="355473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解密数据</a:t>
            </a:r>
            <a:endParaRPr lang="zh-CN" altLang="en-US" sz="1000" dirty="0">
              <a:latin typeface="幼圆" panose="02010509060101010101" pitchFamily="49" charset="-122"/>
              <a:ea typeface="幼圆" panose="02010509060101010101" pitchFamily="49" charset="-122"/>
            </a:endParaRPr>
          </a:p>
        </p:txBody>
      </p:sp>
      <p:sp>
        <p:nvSpPr>
          <p:cNvPr id="32" name="圆角矩形 31"/>
          <p:cNvSpPr/>
          <p:nvPr/>
        </p:nvSpPr>
        <p:spPr>
          <a:xfrm>
            <a:off x="8410575" y="4070350"/>
            <a:ext cx="1137920" cy="29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1000" dirty="0">
                <a:latin typeface="幼圆" panose="02010509060101010101" pitchFamily="49" charset="-122"/>
                <a:ea typeface="幼圆" panose="02010509060101010101" pitchFamily="49" charset="-122"/>
              </a:rPr>
              <a:t>验签</a:t>
            </a:r>
            <a:endParaRPr lang="zh-CN" altLang="en-US" sz="1000" dirty="0">
              <a:latin typeface="幼圆" panose="02010509060101010101" pitchFamily="49" charset="-122"/>
              <a:ea typeface="幼圆" panose="02010509060101010101" pitchFamily="49" charset="-122"/>
            </a:endParaRPr>
          </a:p>
        </p:txBody>
      </p:sp>
      <p:cxnSp>
        <p:nvCxnSpPr>
          <p:cNvPr id="33" name="肘形连接符 32"/>
          <p:cNvCxnSpPr/>
          <p:nvPr/>
        </p:nvCxnSpPr>
        <p:spPr>
          <a:xfrm rot="5400000">
            <a:off x="8869680" y="3474085"/>
            <a:ext cx="22098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rot="5400000">
            <a:off x="8872855" y="3957955"/>
            <a:ext cx="22098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rot="5400000">
            <a:off x="8876030" y="4478655"/>
            <a:ext cx="220980" cy="31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698625" y="2433955"/>
            <a:ext cx="1349375" cy="398780"/>
          </a:xfrm>
          <a:prstGeom prst="rect">
            <a:avLst/>
          </a:prstGeom>
          <a:noFill/>
        </p:spPr>
        <p:txBody>
          <a:bodyPr wrap="square" rtlCol="0">
            <a:spAutoFit/>
          </a:bodyPr>
          <a:p>
            <a:r>
              <a:rPr lang="en-US" altLang="zh-CN" sz="1000"/>
              <a:t>PEPS</a:t>
            </a:r>
            <a:r>
              <a:rPr lang="zh-CN" altLang="en-US" sz="1000"/>
              <a:t>公钥加密密钥；</a:t>
            </a:r>
            <a:endParaRPr lang="zh-CN" altLang="en-US" sz="1000"/>
          </a:p>
          <a:p>
            <a:r>
              <a:rPr lang="zh-CN" altLang="en-US" sz="1000"/>
              <a:t>云端签名</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5" name="直接连接符 84"/>
          <p:cNvCxnSpPr/>
          <p:nvPr/>
        </p:nvCxnSpPr>
        <p:spPr>
          <a:xfrm flipV="1">
            <a:off x="5029835" y="3774440"/>
            <a:ext cx="1482725" cy="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029835" y="3358515"/>
            <a:ext cx="1482725" cy="4445"/>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95960" y="6292215"/>
            <a:ext cx="899795" cy="450215"/>
          </a:xfrm>
          <a:prstGeom prst="rect">
            <a:avLst/>
          </a:prstGeom>
          <a:solidFill>
            <a:schemeClr val="bg1"/>
          </a:solidFill>
          <a:ln w="9525" algn="ctr">
            <a:no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标题 3"/>
          <p:cNvSpPr txBox="1"/>
          <p:nvPr/>
        </p:nvSpPr>
        <p:spPr>
          <a:xfrm>
            <a:off x="643890" y="169545"/>
            <a:ext cx="5321935" cy="375920"/>
          </a:xfrm>
          <a:prstGeom prst="rect">
            <a:avLst/>
          </a:prstGeom>
        </p:spPr>
        <p:txBody>
          <a:bodyPr/>
          <a:p>
            <a:pPr marR="0" lvl="0" algn="l" defTabSz="914400" eaLnBrk="1" fontAlgn="auto" latinLnBrk="0" hangingPunct="1">
              <a:lnSpc>
                <a:spcPct val="100000"/>
              </a:lnSpc>
              <a:spcBef>
                <a:spcPts val="0"/>
              </a:spcBef>
            </a:pPr>
            <a:r>
              <a:rPr lang="zh-CN" altLang="zh-CN" sz="2400" b="1" dirty="0" smtClean="0">
                <a:latin typeface="微软雅黑" panose="020B0503020204020204" pitchFamily="34" charset="-122"/>
                <a:ea typeface="微软雅黑" panose="020B0503020204020204" pitchFamily="34" charset="-122"/>
                <a:sym typeface="+mn-ea"/>
              </a:rPr>
              <a:t>职责与分工</a:t>
            </a:r>
            <a:endParaRPr lang="zh-CN" altLang="zh-CN" sz="2400" b="1" dirty="0" smtClean="0">
              <a:latin typeface="微软雅黑" panose="020B0503020204020204" pitchFamily="34" charset="-122"/>
              <a:ea typeface="微软雅黑" panose="020B0503020204020204" pitchFamily="34" charset="-122"/>
              <a:sym typeface="+mn-ea"/>
            </a:endParaRPr>
          </a:p>
          <a:p>
            <a:pPr marR="0" lvl="0" algn="l" defTabSz="914400" eaLnBrk="1" fontAlgn="auto" latinLnBrk="0" hangingPunct="1">
              <a:lnSpc>
                <a:spcPct val="100000"/>
              </a:lnSpc>
              <a:spcBef>
                <a:spcPts val="0"/>
              </a:spcBef>
            </a:pPr>
            <a:endParaRPr lang="zh-CN" altLang="en-US" sz="2400" b="1" dirty="0" smtClean="0">
              <a:latin typeface="微软雅黑" panose="020B0503020204020204" pitchFamily="34" charset="-122"/>
              <a:ea typeface="微软雅黑" panose="020B0503020204020204" pitchFamily="34" charset="-122"/>
              <a:sym typeface="+mn-ea"/>
            </a:endParaRPr>
          </a:p>
        </p:txBody>
      </p:sp>
      <p:sp>
        <p:nvSpPr>
          <p:cNvPr id="4" name="Rechteck 16"/>
          <p:cNvSpPr>
            <a:spLocks noChangeAspect="1"/>
          </p:cNvSpPr>
          <p:nvPr/>
        </p:nvSpPr>
        <p:spPr>
          <a:xfrm>
            <a:off x="24754" y="96816"/>
            <a:ext cx="619190" cy="52136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bg1"/>
                </a:solidFill>
                <a:latin typeface="Calibri" panose="020F0502020204030204" charset="0"/>
              </a:rPr>
              <a:t>7</a:t>
            </a:r>
            <a:endParaRPr lang="en-US" sz="2400" b="1" dirty="0">
              <a:solidFill>
                <a:schemeClr val="bg1"/>
              </a:solidFill>
              <a:latin typeface="Calibri" panose="020F0502020204030204" charset="0"/>
            </a:endParaRPr>
          </a:p>
        </p:txBody>
      </p:sp>
      <p:cxnSp>
        <p:nvCxnSpPr>
          <p:cNvPr id="46" name="直接连接符 45"/>
          <p:cNvCxnSpPr/>
          <p:nvPr/>
        </p:nvCxnSpPr>
        <p:spPr>
          <a:xfrm>
            <a:off x="2569210" y="1562100"/>
            <a:ext cx="18415" cy="160845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60675" y="3359785"/>
            <a:ext cx="1725295" cy="1270"/>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305550" y="2500630"/>
            <a:ext cx="5461635" cy="1727200"/>
          </a:xfrm>
          <a:prstGeom prst="rect">
            <a:avLst/>
          </a:prstGeom>
          <a:noFill/>
          <a:ln w="9525" algn="ctr">
            <a:solidFill>
              <a:schemeClr val="tx1">
                <a:lumMod val="65000"/>
                <a:lumOff val="35000"/>
              </a:schemeClr>
            </a:solidFill>
            <a:round/>
          </a:ln>
          <a:extLst>
            <a:ext uri="{909E8E84-426E-40DD-AFC4-6F175D3DCCD1}">
              <a14:hiddenFill xmlns:a14="http://schemas.microsoft.com/office/drawing/2010/main">
                <a:solidFill>
                  <a:schemeClr val="accent5">
                    <a:lumMod val="20000"/>
                    <a:lumOff val="80000"/>
                  </a:schemeClr>
                </a:solidFill>
              </a14:hiddenFill>
            </a:ext>
          </a:extLst>
        </p:spPr>
        <p:txBody>
          <a:bodyPr wrap="square" lIns="0" tIns="0" rIns="0" bIns="0" anchor="ctr"/>
          <a:p>
            <a:pPr algn="ctr"/>
            <a:endParaRPr lang="zh-CN" altLang="en-US" sz="1000" dirty="0">
              <a:solidFill>
                <a:srgbClr val="FF000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2976245" y="3776345"/>
            <a:ext cx="1725295" cy="1270"/>
          </a:xfrm>
          <a:prstGeom prst="line">
            <a:avLst/>
          </a:prstGeom>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261110" y="3027680"/>
            <a:ext cx="2543810" cy="1090295"/>
          </a:xfrm>
          <a:prstGeom prst="rect">
            <a:avLst/>
          </a:prstGeom>
          <a:solidFill>
            <a:srgbClr val="B7E6F1"/>
          </a:solidFill>
          <a:ln w="9525" algn="ctr">
            <a:solidFill>
              <a:schemeClr val="tx1">
                <a:lumMod val="50000"/>
                <a:lumOff val="50000"/>
              </a:schemeClr>
            </a:solidFill>
            <a:round/>
          </a:ln>
        </p:spPr>
        <p:txBody>
          <a:bodyPr wrap="square" lIns="0" tIns="0" rIns="0" bIns="0" anchor="ctr"/>
          <a:p>
            <a:pPr algn="ct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1" name="矩形 70"/>
          <p:cNvSpPr/>
          <p:nvPr/>
        </p:nvSpPr>
        <p:spPr>
          <a:xfrm>
            <a:off x="304165" y="3072765"/>
            <a:ext cx="541655" cy="335280"/>
          </a:xfrm>
          <a:prstGeom prst="rect">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eSE</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2" name="上下箭头 71"/>
          <p:cNvSpPr/>
          <p:nvPr/>
        </p:nvSpPr>
        <p:spPr>
          <a:xfrm rot="5400000">
            <a:off x="913130" y="3004820"/>
            <a:ext cx="269875" cy="405130"/>
          </a:xfrm>
          <a:prstGeom prst="upDownArrow">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p>
            <a:pPr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4578350" y="3128010"/>
            <a:ext cx="451485" cy="99060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GW</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6443345" y="3058795"/>
            <a:ext cx="2883535" cy="107061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endParaRPr lang="en-US" altLang="zh-CN" sz="1400" dirty="0">
              <a:solidFill>
                <a:schemeClr val="tx1"/>
              </a:solidFill>
              <a:latin typeface="微软雅黑" panose="020B0503020204020204" pitchFamily="34" charset="-122"/>
              <a:ea typeface="微软雅黑" panose="020B0503020204020204" pitchFamily="34" charset="-122"/>
            </a:endParaRPr>
          </a:p>
          <a:p>
            <a:pPr algn="ctr"/>
            <a:endParaRPr lang="en-US" altLang="zh-CN" sz="1400" dirty="0">
              <a:solidFill>
                <a:schemeClr val="tx1"/>
              </a:solidFill>
              <a:latin typeface="微软雅黑" panose="020B0503020204020204" pitchFamily="34" charset="-122"/>
              <a:ea typeface="微软雅黑" panose="020B0503020204020204" pitchFamily="34" charset="-122"/>
            </a:endParaRPr>
          </a:p>
          <a:p>
            <a:pPr algn="ct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5" name="矩形 74"/>
          <p:cNvSpPr/>
          <p:nvPr/>
        </p:nvSpPr>
        <p:spPr>
          <a:xfrm>
            <a:off x="6458585" y="3065145"/>
            <a:ext cx="583565" cy="33528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BLE</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9326880" y="3333750"/>
            <a:ext cx="2134870" cy="9525"/>
          </a:xfrm>
          <a:prstGeom prst="line">
            <a:avLst/>
          </a:prstGeom>
          <a:ln>
            <a:solidFill>
              <a:srgbClr val="D98253"/>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0375265" y="2644140"/>
            <a:ext cx="720725" cy="27813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BLE 2</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10730230" y="3803015"/>
            <a:ext cx="675005" cy="33528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BLE...</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a:off x="10730230" y="2922270"/>
            <a:ext cx="11430" cy="421005"/>
          </a:xfrm>
          <a:prstGeom prst="line">
            <a:avLst/>
          </a:prstGeom>
          <a:solidFill>
            <a:srgbClr val="D98253"/>
          </a:solidFill>
          <a:ln>
            <a:solidFill>
              <a:srgbClr val="D98253"/>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11137900" y="3343275"/>
            <a:ext cx="12065" cy="459740"/>
          </a:xfrm>
          <a:prstGeom prst="line">
            <a:avLst/>
          </a:prstGeom>
          <a:solidFill>
            <a:srgbClr val="D98253"/>
          </a:solidFill>
          <a:ln>
            <a:solidFill>
              <a:srgbClr val="D98253"/>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735820" y="3803015"/>
            <a:ext cx="659765" cy="335280"/>
          </a:xfrm>
          <a:prstGeom prst="rect">
            <a:avLst/>
          </a:prstGeom>
          <a:solidFill>
            <a:srgbClr val="D98253"/>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BLE 1</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flipH="1">
            <a:off x="10143490" y="3343275"/>
            <a:ext cx="12065" cy="459740"/>
          </a:xfrm>
          <a:prstGeom prst="line">
            <a:avLst/>
          </a:prstGeom>
          <a:solidFill>
            <a:srgbClr val="D98253"/>
          </a:solidFill>
          <a:ln>
            <a:solidFill>
              <a:srgbClr val="D98253"/>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938655" y="1185545"/>
            <a:ext cx="1038225" cy="376555"/>
          </a:xfrm>
          <a:prstGeom prst="rect">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p>
            <a:pPr algn="ctr"/>
            <a:r>
              <a:rPr lang="zh-CN" altLang="en-US" sz="1400" dirty="0">
                <a:solidFill>
                  <a:schemeClr val="tx1"/>
                </a:solidFill>
                <a:latin typeface="微软雅黑" panose="020B0503020204020204" pitchFamily="34" charset="-122"/>
                <a:ea typeface="微软雅黑" panose="020B0503020204020204" pitchFamily="34" charset="-122"/>
              </a:rPr>
              <a:t>云端</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3805555" y="3154045"/>
            <a:ext cx="738505" cy="275590"/>
          </a:xfrm>
          <a:prstGeom prst="rect">
            <a:avLst/>
          </a:prstGeom>
          <a:noFill/>
        </p:spPr>
        <p:txBody>
          <a:bodyPr wrap="square" rtlCol="0">
            <a:spAutoFit/>
          </a:bodyPr>
          <a:p>
            <a:r>
              <a:rPr lang="en-US" altLang="zh-CN" sz="1200"/>
              <a:t>CAN-H</a:t>
            </a:r>
            <a:endParaRPr lang="en-US" altLang="zh-CN" sz="1200"/>
          </a:p>
        </p:txBody>
      </p:sp>
      <p:sp>
        <p:nvSpPr>
          <p:cNvPr id="88" name="文本框 87"/>
          <p:cNvSpPr txBox="1"/>
          <p:nvPr/>
        </p:nvSpPr>
        <p:spPr>
          <a:xfrm>
            <a:off x="5401945" y="3154045"/>
            <a:ext cx="738505" cy="275590"/>
          </a:xfrm>
          <a:prstGeom prst="rect">
            <a:avLst/>
          </a:prstGeom>
          <a:noFill/>
        </p:spPr>
        <p:txBody>
          <a:bodyPr wrap="square" rtlCol="0">
            <a:spAutoFit/>
          </a:bodyPr>
          <a:p>
            <a:r>
              <a:rPr lang="en-US" altLang="zh-CN" sz="1200"/>
              <a:t>CAN-H</a:t>
            </a:r>
            <a:endParaRPr lang="en-US" altLang="zh-CN" sz="1200"/>
          </a:p>
        </p:txBody>
      </p:sp>
      <p:sp>
        <p:nvSpPr>
          <p:cNvPr id="89" name="文本框 88"/>
          <p:cNvSpPr txBox="1"/>
          <p:nvPr/>
        </p:nvSpPr>
        <p:spPr>
          <a:xfrm>
            <a:off x="3805555" y="3533775"/>
            <a:ext cx="738505" cy="275590"/>
          </a:xfrm>
          <a:prstGeom prst="rect">
            <a:avLst/>
          </a:prstGeom>
          <a:noFill/>
        </p:spPr>
        <p:txBody>
          <a:bodyPr wrap="square" rtlCol="0">
            <a:spAutoFit/>
          </a:bodyPr>
          <a:p>
            <a:r>
              <a:rPr lang="en-US" altLang="zh-CN" sz="1200"/>
              <a:t>CAN-L</a:t>
            </a:r>
            <a:endParaRPr lang="en-US" altLang="zh-CN" sz="1200"/>
          </a:p>
        </p:txBody>
      </p:sp>
      <p:sp>
        <p:nvSpPr>
          <p:cNvPr id="90" name="文本框 89"/>
          <p:cNvSpPr txBox="1"/>
          <p:nvPr/>
        </p:nvSpPr>
        <p:spPr>
          <a:xfrm>
            <a:off x="5401945" y="3533775"/>
            <a:ext cx="738505" cy="275590"/>
          </a:xfrm>
          <a:prstGeom prst="rect">
            <a:avLst/>
          </a:prstGeom>
          <a:noFill/>
        </p:spPr>
        <p:txBody>
          <a:bodyPr wrap="square" rtlCol="0">
            <a:spAutoFit/>
          </a:bodyPr>
          <a:p>
            <a:r>
              <a:rPr lang="en-US" altLang="zh-CN" sz="1200"/>
              <a:t>CAN-L</a:t>
            </a:r>
            <a:endParaRPr lang="en-US" altLang="zh-CN" sz="1200"/>
          </a:p>
        </p:txBody>
      </p:sp>
      <p:sp>
        <p:nvSpPr>
          <p:cNvPr id="91" name="文本框 90"/>
          <p:cNvSpPr txBox="1"/>
          <p:nvPr/>
        </p:nvSpPr>
        <p:spPr>
          <a:xfrm>
            <a:off x="9495155" y="3067685"/>
            <a:ext cx="573405" cy="275590"/>
          </a:xfrm>
          <a:prstGeom prst="rect">
            <a:avLst/>
          </a:prstGeom>
          <a:noFill/>
        </p:spPr>
        <p:txBody>
          <a:bodyPr wrap="square" rtlCol="0">
            <a:spAutoFit/>
          </a:bodyPr>
          <a:p>
            <a:r>
              <a:rPr lang="en-US" altLang="zh-CN" sz="1200"/>
              <a:t>LIN</a:t>
            </a:r>
            <a:endParaRPr lang="en-US" altLang="zh-CN" sz="1200"/>
          </a:p>
        </p:txBody>
      </p:sp>
      <p:cxnSp>
        <p:nvCxnSpPr>
          <p:cNvPr id="92" name="直接连接符 91"/>
          <p:cNvCxnSpPr/>
          <p:nvPr/>
        </p:nvCxnSpPr>
        <p:spPr>
          <a:xfrm flipH="1">
            <a:off x="6845300" y="1586230"/>
            <a:ext cx="10795" cy="1433195"/>
          </a:xfrm>
          <a:prstGeom prst="line">
            <a:avLst/>
          </a:prstGeom>
          <a:ln w="12700" cmpd="sng">
            <a:solidFill>
              <a:srgbClr val="D98253"/>
            </a:solidFill>
            <a:prstDash val="sysDash"/>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318885" y="791210"/>
            <a:ext cx="1264285" cy="795020"/>
          </a:xfrm>
          <a:prstGeom prst="rect">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p>
            <a:pPr algn="l"/>
            <a:r>
              <a:rPr lang="zh-CN" altLang="en-US" sz="1400" dirty="0">
                <a:solidFill>
                  <a:schemeClr val="tx1"/>
                </a:solidFill>
                <a:latin typeface="微软雅黑" panose="020B0503020204020204" pitchFamily="34" charset="-122"/>
                <a:ea typeface="微软雅黑" panose="020B0503020204020204" pitchFamily="34" charset="-122"/>
              </a:rPr>
              <a:t>移动设备</a:t>
            </a:r>
            <a:endParaRPr lang="zh-CN" altLang="en-US" sz="1400"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a:xfrm flipH="1" flipV="1">
            <a:off x="2956560" y="1316990"/>
            <a:ext cx="3362325" cy="1333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95" name="图片 94"/>
          <p:cNvPicPr>
            <a:picLocks noChangeAspect="1"/>
          </p:cNvPicPr>
          <p:nvPr/>
        </p:nvPicPr>
        <p:blipFill>
          <a:blip r:embed="rId1"/>
          <a:stretch>
            <a:fillRect/>
          </a:stretch>
        </p:blipFill>
        <p:spPr>
          <a:xfrm>
            <a:off x="6793008" y="1970578"/>
            <a:ext cx="139981" cy="191445"/>
          </a:xfrm>
          <a:prstGeom prst="rect">
            <a:avLst/>
          </a:prstGeom>
        </p:spPr>
      </p:pic>
      <p:sp>
        <p:nvSpPr>
          <p:cNvPr id="96" name="云形 95"/>
          <p:cNvSpPr/>
          <p:nvPr/>
        </p:nvSpPr>
        <p:spPr>
          <a:xfrm>
            <a:off x="4463415" y="1185545"/>
            <a:ext cx="403860" cy="255905"/>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97" name="云形 96"/>
          <p:cNvSpPr/>
          <p:nvPr/>
        </p:nvSpPr>
        <p:spPr>
          <a:xfrm>
            <a:off x="2376170" y="2161540"/>
            <a:ext cx="403860" cy="179705"/>
          </a:xfrm>
          <a:prstGeom prst="cloud">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98" name="文本框 97"/>
          <p:cNvSpPr txBox="1"/>
          <p:nvPr/>
        </p:nvSpPr>
        <p:spPr>
          <a:xfrm>
            <a:off x="7777480" y="3051175"/>
            <a:ext cx="738505" cy="275590"/>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sym typeface="+mn-ea"/>
              </a:rPr>
              <a:t>PEPS</a:t>
            </a:r>
            <a:endParaRPr lang="en-US" altLang="zh-CN" sz="1200" b="1"/>
          </a:p>
        </p:txBody>
      </p:sp>
      <p:sp>
        <p:nvSpPr>
          <p:cNvPr id="99" name="文本框 98"/>
          <p:cNvSpPr txBox="1"/>
          <p:nvPr/>
        </p:nvSpPr>
        <p:spPr>
          <a:xfrm>
            <a:off x="1938655" y="3011805"/>
            <a:ext cx="738505" cy="275590"/>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sym typeface="+mn-ea"/>
              </a:rPr>
              <a:t>T-BOX</a:t>
            </a:r>
            <a:endParaRPr lang="en-US" altLang="zh-CN" sz="1200" b="1"/>
          </a:p>
        </p:txBody>
      </p:sp>
      <p:sp>
        <p:nvSpPr>
          <p:cNvPr id="100" name="文本框 99"/>
          <p:cNvSpPr txBox="1"/>
          <p:nvPr/>
        </p:nvSpPr>
        <p:spPr>
          <a:xfrm>
            <a:off x="124460" y="898525"/>
            <a:ext cx="1814195" cy="829945"/>
          </a:xfrm>
          <a:prstGeom prst="rect">
            <a:avLst/>
          </a:prstGeom>
          <a:noFill/>
        </p:spPr>
        <p:txBody>
          <a:bodyPr wrap="square" rtlCol="0">
            <a:spAutoFit/>
          </a:bodyPr>
          <a:p>
            <a:pPr marL="171450" indent="-171450" algn="l">
              <a:buFont typeface="Wingdings" panose="05000000000000000000" charset="0"/>
              <a:buChar char=""/>
            </a:pPr>
            <a:r>
              <a:rPr lang="zh-CN" altLang="en-US" sz="1200"/>
              <a:t>证书生成与分发</a:t>
            </a:r>
            <a:endParaRPr lang="zh-CN" altLang="en-US" sz="1200"/>
          </a:p>
          <a:p>
            <a:pPr marL="171450" indent="-171450" algn="l">
              <a:buFont typeface="Wingdings" panose="05000000000000000000" charset="0"/>
              <a:buChar char=""/>
            </a:pPr>
            <a:r>
              <a:rPr lang="zh-CN" altLang="en-US" sz="1200"/>
              <a:t>蓝牙钥匙生成与分发</a:t>
            </a:r>
            <a:endParaRPr lang="zh-CN" altLang="en-US" sz="1200"/>
          </a:p>
          <a:p>
            <a:pPr marL="171450" indent="-171450" algn="l">
              <a:buFont typeface="Wingdings" panose="05000000000000000000" charset="0"/>
              <a:buChar char=""/>
            </a:pPr>
            <a:r>
              <a:rPr lang="zh-CN" altLang="en-US" sz="1200"/>
              <a:t>蓝牙钥匙管理</a:t>
            </a:r>
            <a:endParaRPr lang="zh-CN" altLang="en-US" sz="1200"/>
          </a:p>
          <a:p>
            <a:pPr marL="171450" indent="-171450" algn="l">
              <a:buFont typeface="Wingdings" panose="05000000000000000000" charset="0"/>
              <a:buChar char=""/>
            </a:pPr>
            <a:r>
              <a:rPr lang="zh-CN" altLang="en-US" sz="1200"/>
              <a:t>证书认证与鉴权</a:t>
            </a:r>
            <a:endParaRPr lang="zh-CN" altLang="en-US" sz="1200"/>
          </a:p>
        </p:txBody>
      </p:sp>
      <p:sp>
        <p:nvSpPr>
          <p:cNvPr id="101" name="文本框 100"/>
          <p:cNvSpPr txBox="1"/>
          <p:nvPr/>
        </p:nvSpPr>
        <p:spPr>
          <a:xfrm>
            <a:off x="7583170" y="774065"/>
            <a:ext cx="3430270" cy="829945"/>
          </a:xfrm>
          <a:prstGeom prst="rect">
            <a:avLst/>
          </a:prstGeom>
          <a:noFill/>
        </p:spPr>
        <p:txBody>
          <a:bodyPr wrap="square" rtlCol="0">
            <a:spAutoFit/>
          </a:bodyPr>
          <a:p>
            <a:pPr marL="171450" indent="-171450" algn="l">
              <a:buFont typeface="Wingdings" panose="05000000000000000000" charset="0"/>
              <a:buChar char=""/>
            </a:pPr>
            <a:r>
              <a:rPr lang="zh-CN" altLang="en-US" sz="1200"/>
              <a:t>蓝牙钥匙及证书管理</a:t>
            </a:r>
            <a:endParaRPr lang="zh-CN" altLang="en-US" sz="1200"/>
          </a:p>
          <a:p>
            <a:pPr marL="171450" indent="-171450" algn="l">
              <a:buFont typeface="Wingdings" panose="05000000000000000000" charset="0"/>
              <a:buChar char=""/>
            </a:pPr>
            <a:r>
              <a:rPr lang="zh-CN" altLang="en-US" sz="1200"/>
              <a:t>蓝牙钥匙管理功能（注册、授权、修改、注销）</a:t>
            </a:r>
            <a:endParaRPr lang="zh-CN" altLang="en-US" sz="1200"/>
          </a:p>
          <a:p>
            <a:pPr marL="171450" indent="-171450" algn="l">
              <a:buFont typeface="Wingdings" panose="05000000000000000000" charset="0"/>
              <a:buChar char=""/>
            </a:pPr>
            <a:r>
              <a:rPr lang="zh-CN" altLang="en-US" sz="1200"/>
              <a:t>蓝牙登录（连接、认证、鉴权）</a:t>
            </a:r>
            <a:endParaRPr lang="zh-CN" altLang="en-US" sz="1200"/>
          </a:p>
          <a:p>
            <a:pPr marL="171450" indent="-171450" algn="l">
              <a:buFont typeface="Wingdings" panose="05000000000000000000" charset="0"/>
              <a:buChar char=""/>
            </a:pPr>
            <a:r>
              <a:rPr lang="zh-CN" altLang="en-US" sz="1200"/>
              <a:t>蓝牙控车（主动控制、被动控制）</a:t>
            </a:r>
            <a:endParaRPr lang="zh-CN" altLang="en-US" sz="1200"/>
          </a:p>
        </p:txBody>
      </p:sp>
      <p:sp>
        <p:nvSpPr>
          <p:cNvPr id="102" name="文本框 101"/>
          <p:cNvSpPr txBox="1"/>
          <p:nvPr/>
        </p:nvSpPr>
        <p:spPr>
          <a:xfrm>
            <a:off x="3430270" y="1885950"/>
            <a:ext cx="1971675" cy="275590"/>
          </a:xfrm>
          <a:prstGeom prst="rect">
            <a:avLst/>
          </a:prstGeom>
          <a:noFill/>
        </p:spPr>
        <p:txBody>
          <a:bodyPr wrap="square" rtlCol="0">
            <a:spAutoFit/>
          </a:bodyPr>
          <a:p>
            <a:r>
              <a:rPr lang="zh-CN" altLang="en-US" sz="1200"/>
              <a:t>深圳院负责：</a:t>
            </a:r>
            <a:endParaRPr lang="zh-CN" altLang="en-US" sz="1200"/>
          </a:p>
        </p:txBody>
      </p:sp>
      <p:sp>
        <p:nvSpPr>
          <p:cNvPr id="103" name="文本框 102"/>
          <p:cNvSpPr txBox="1"/>
          <p:nvPr/>
        </p:nvSpPr>
        <p:spPr>
          <a:xfrm>
            <a:off x="3430270" y="2178050"/>
            <a:ext cx="1971675" cy="275590"/>
          </a:xfrm>
          <a:prstGeom prst="rect">
            <a:avLst/>
          </a:prstGeom>
          <a:noFill/>
        </p:spPr>
        <p:txBody>
          <a:bodyPr wrap="square" rtlCol="0">
            <a:spAutoFit/>
          </a:bodyPr>
          <a:p>
            <a:r>
              <a:rPr lang="zh-CN" altLang="en-US" sz="1200"/>
              <a:t>广州院负责：</a:t>
            </a:r>
            <a:endParaRPr lang="zh-CN" altLang="en-US" sz="1200"/>
          </a:p>
        </p:txBody>
      </p:sp>
      <p:sp>
        <p:nvSpPr>
          <p:cNvPr id="104" name="圆角矩形 103"/>
          <p:cNvSpPr/>
          <p:nvPr/>
        </p:nvSpPr>
        <p:spPr>
          <a:xfrm>
            <a:off x="4585970" y="1908175"/>
            <a:ext cx="630555" cy="269875"/>
          </a:xfrm>
          <a:prstGeom prst="roundRect">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noAutofit/>
          </a:bodyPr>
          <a:p>
            <a:pPr lvl="0" algn="ctr"/>
            <a:endParaRPr lang="zh-CN" altLang="en-US" sz="1400" dirty="0">
              <a:latin typeface="微软雅黑" panose="020B0503020204020204" pitchFamily="34" charset="-122"/>
              <a:ea typeface="微软雅黑" panose="020B0503020204020204" pitchFamily="34" charset="-122"/>
              <a:sym typeface="+mn-ea"/>
            </a:endParaRPr>
          </a:p>
        </p:txBody>
      </p:sp>
      <p:sp>
        <p:nvSpPr>
          <p:cNvPr id="105" name="圆角矩形 104"/>
          <p:cNvSpPr/>
          <p:nvPr/>
        </p:nvSpPr>
        <p:spPr>
          <a:xfrm>
            <a:off x="4585970" y="2231390"/>
            <a:ext cx="629920" cy="269875"/>
          </a:xfrm>
          <a:prstGeom prst="roundRect">
            <a:avLst/>
          </a:prstGeom>
          <a:solidFill>
            <a:srgbClr val="D98253"/>
          </a:solidFill>
          <a:ln w="9525" algn="ctr">
            <a:solidFill>
              <a:schemeClr val="tx1">
                <a:lumMod val="50000"/>
                <a:lumOff val="50000"/>
              </a:schemeClr>
            </a:solidFill>
            <a:round/>
          </a:ln>
        </p:spPr>
        <p:txBody>
          <a:bodyPr wrap="square" lIns="0" tIns="0" rIns="0" bIns="0" anchor="ctr">
            <a:noAutofit/>
          </a:bodyPr>
          <a:p>
            <a:pPr lvl="0" algn="ctr"/>
            <a:endParaRPr lang="zh-CN" altLang="en-US" sz="10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pic>
        <p:nvPicPr>
          <p:cNvPr id="106" name="图片 105"/>
          <p:cNvPicPr>
            <a:picLocks noChangeAspect="1"/>
          </p:cNvPicPr>
          <p:nvPr/>
        </p:nvPicPr>
        <p:blipFill>
          <a:blip r:embed="rId2"/>
          <a:stretch>
            <a:fillRect/>
          </a:stretch>
        </p:blipFill>
        <p:spPr>
          <a:xfrm>
            <a:off x="695848" y="3326920"/>
            <a:ext cx="206168" cy="171807"/>
          </a:xfrm>
          <a:prstGeom prst="rect">
            <a:avLst/>
          </a:prstGeom>
        </p:spPr>
      </p:pic>
      <p:pic>
        <p:nvPicPr>
          <p:cNvPr id="114" name="图片 113"/>
          <p:cNvPicPr>
            <a:picLocks noChangeAspect="1"/>
          </p:cNvPicPr>
          <p:nvPr/>
        </p:nvPicPr>
        <p:blipFill>
          <a:blip r:embed="rId2"/>
          <a:stretch>
            <a:fillRect/>
          </a:stretch>
        </p:blipFill>
        <p:spPr>
          <a:xfrm>
            <a:off x="7177928" y="898680"/>
            <a:ext cx="206168" cy="171807"/>
          </a:xfrm>
          <a:prstGeom prst="rect">
            <a:avLst/>
          </a:prstGeom>
        </p:spPr>
      </p:pic>
      <p:sp>
        <p:nvSpPr>
          <p:cNvPr id="2" name="圆角矩形 1"/>
          <p:cNvSpPr/>
          <p:nvPr/>
        </p:nvSpPr>
        <p:spPr>
          <a:xfrm>
            <a:off x="6548120" y="1330325"/>
            <a:ext cx="629920" cy="269875"/>
          </a:xfrm>
          <a:prstGeom prst="roundRect">
            <a:avLst/>
          </a:prstGeom>
          <a:solidFill>
            <a:srgbClr val="D98253"/>
          </a:solidFill>
          <a:ln w="9525" algn="ctr">
            <a:solidFill>
              <a:schemeClr val="tx1">
                <a:lumMod val="50000"/>
                <a:lumOff val="50000"/>
              </a:schemeClr>
            </a:solidFill>
            <a:round/>
          </a:ln>
        </p:spPr>
        <p:txBody>
          <a:bodyPr wrap="square" lIns="0" tIns="0" rIns="0" bIns="0" anchor="ctr">
            <a:noAutofit/>
          </a:bodyPr>
          <a:p>
            <a:pPr lvl="0" algn="ctr"/>
            <a:r>
              <a:rPr lang="en-US" altLang="zh-CN" sz="1000" dirty="0">
                <a:solidFill>
                  <a:schemeClr val="tx1"/>
                </a:solidFill>
                <a:latin typeface="微软雅黑" panose="020B0503020204020204" pitchFamily="34" charset="-122"/>
                <a:ea typeface="微软雅黑" panose="020B0503020204020204" pitchFamily="34" charset="-122"/>
                <a:sym typeface="+mn-ea"/>
              </a:rPr>
              <a:t>SDK</a:t>
            </a:r>
            <a:endParaRPr lang="en-US" altLang="zh-CN" sz="1000" dirty="0">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6292215" y="4227830"/>
            <a:ext cx="5474970" cy="1014730"/>
          </a:xfrm>
          <a:prstGeom prst="rect">
            <a:avLst/>
          </a:prstGeom>
          <a:noFill/>
        </p:spPr>
        <p:txBody>
          <a:bodyPr wrap="square" rtlCol="0">
            <a:spAutoFit/>
          </a:bodyPr>
          <a:p>
            <a:pPr marL="171450" indent="-171450" algn="l">
              <a:buFont typeface="Wingdings" panose="05000000000000000000" charset="0"/>
              <a:buChar char=""/>
            </a:pPr>
            <a:r>
              <a:rPr lang="zh-CN" altLang="en-US" sz="1200"/>
              <a:t>蓝牙钥匙证书管理（安全存储、双向认证、密钥协商）</a:t>
            </a:r>
            <a:endParaRPr lang="zh-CN" altLang="en-US" sz="1200"/>
          </a:p>
          <a:p>
            <a:pPr marL="171450" indent="-171450" algn="l">
              <a:buFont typeface="Wingdings" panose="05000000000000000000" charset="0"/>
              <a:buChar char=""/>
            </a:pPr>
            <a:r>
              <a:rPr lang="zh-CN" altLang="en-US" sz="1200"/>
              <a:t>蓝牙钥匙管理功能（安全存储、钥匙注册、删除、修改、注销、更新等）</a:t>
            </a:r>
            <a:endParaRPr lang="zh-CN" altLang="en-US" sz="1200"/>
          </a:p>
          <a:p>
            <a:pPr marL="171450" indent="-171450" algn="l">
              <a:buFont typeface="Wingdings" panose="05000000000000000000" charset="0"/>
              <a:buChar char=""/>
            </a:pPr>
            <a:r>
              <a:rPr lang="zh-CN" altLang="en-US" sz="1200"/>
              <a:t>蓝牙登录（连接、认证、鉴权）</a:t>
            </a:r>
            <a:endParaRPr lang="zh-CN" altLang="en-US" sz="1200"/>
          </a:p>
          <a:p>
            <a:pPr marL="171450" indent="-171450" algn="l">
              <a:buFont typeface="Wingdings" panose="05000000000000000000" charset="0"/>
              <a:buChar char=""/>
            </a:pPr>
            <a:r>
              <a:rPr lang="zh-CN" altLang="en-US" sz="1200"/>
              <a:t>蓝牙控车（主动控制、被动控制）</a:t>
            </a:r>
            <a:endParaRPr lang="zh-CN" altLang="en-US" sz="1200"/>
          </a:p>
          <a:p>
            <a:pPr marL="171450" indent="-171450" algn="l">
              <a:buFont typeface="Wingdings" panose="05000000000000000000" charset="0"/>
              <a:buChar char=""/>
            </a:pPr>
            <a:r>
              <a:rPr lang="zh-CN" altLang="en-US" sz="1200"/>
              <a:t>蓝牙定位</a:t>
            </a:r>
            <a:endParaRPr lang="zh-CN" altLang="en-US" sz="1200"/>
          </a:p>
        </p:txBody>
      </p:sp>
      <p:sp>
        <p:nvSpPr>
          <p:cNvPr id="8" name="文本框 7"/>
          <p:cNvSpPr txBox="1"/>
          <p:nvPr/>
        </p:nvSpPr>
        <p:spPr>
          <a:xfrm>
            <a:off x="503555" y="3658235"/>
            <a:ext cx="2782570" cy="460375"/>
          </a:xfrm>
          <a:prstGeom prst="rect">
            <a:avLst/>
          </a:prstGeom>
          <a:noFill/>
        </p:spPr>
        <p:txBody>
          <a:bodyPr wrap="square" rtlCol="0">
            <a:spAutoFit/>
          </a:bodyPr>
          <a:p>
            <a:pPr marL="171450" indent="-171450" algn="l">
              <a:buFont typeface="Wingdings" panose="05000000000000000000" charset="0"/>
              <a:buChar char=""/>
            </a:pPr>
            <a:r>
              <a:rPr lang="zh-CN" altLang="en-US" sz="1200"/>
              <a:t>云端接入</a:t>
            </a:r>
            <a:endParaRPr lang="zh-CN" altLang="en-US" sz="1200"/>
          </a:p>
          <a:p>
            <a:pPr marL="171450" indent="-171450" algn="l">
              <a:buFont typeface="Wingdings" panose="05000000000000000000" charset="0"/>
              <a:buChar char=""/>
            </a:pPr>
            <a:r>
              <a:rPr lang="zh-CN" altLang="en-US" sz="1200"/>
              <a:t>蓝牙钥匙相关证书、钥匙信息转发</a:t>
            </a:r>
            <a:endParaRPr lang="zh-CN" altLang="en-US" sz="1200"/>
          </a:p>
        </p:txBody>
      </p:sp>
      <p:pic>
        <p:nvPicPr>
          <p:cNvPr id="11" name="图片 10"/>
          <p:cNvPicPr>
            <a:picLocks noChangeAspect="1"/>
          </p:cNvPicPr>
          <p:nvPr/>
        </p:nvPicPr>
        <p:blipFill>
          <a:blip r:embed="rId2"/>
          <a:stretch>
            <a:fillRect/>
          </a:stretch>
        </p:blipFill>
        <p:spPr>
          <a:xfrm>
            <a:off x="6458473" y="3645055"/>
            <a:ext cx="206168" cy="171807"/>
          </a:xfrm>
          <a:prstGeom prst="rect">
            <a:avLst/>
          </a:prstGeom>
        </p:spPr>
      </p:pic>
      <p:graphicFrame>
        <p:nvGraphicFramePr>
          <p:cNvPr id="10" name="表格 9"/>
          <p:cNvGraphicFramePr/>
          <p:nvPr/>
        </p:nvGraphicFramePr>
        <p:xfrm>
          <a:off x="503555" y="5371465"/>
          <a:ext cx="9989820" cy="1219200"/>
        </p:xfrm>
        <a:graphic>
          <a:graphicData uri="http://schemas.openxmlformats.org/drawingml/2006/table">
            <a:tbl>
              <a:tblPr firstRow="1" bandRow="1">
                <a:tableStyleId>{5C22544A-7EE6-4342-B048-85BDC9FD1C3A}</a:tableStyleId>
              </a:tblPr>
              <a:tblGrid>
                <a:gridCol w="796925"/>
                <a:gridCol w="9192895"/>
              </a:tblGrid>
              <a:tr h="304800">
                <a:tc rowSpan="2">
                  <a:txBody>
                    <a:bodyPr/>
                    <a:p>
                      <a:pPr>
                        <a:buNone/>
                      </a:pPr>
                      <a:endParaRPr lang="zh-CN" altLang="en-US" sz="1400" b="0">
                        <a:solidFill>
                          <a:schemeClr val="tx1"/>
                        </a:solidFill>
                        <a:sym typeface="+mn-ea"/>
                      </a:endParaRPr>
                    </a:p>
                    <a:p>
                      <a:pPr>
                        <a:buNone/>
                      </a:pPr>
                      <a:r>
                        <a:rPr lang="zh-CN" altLang="en-US" sz="1400" b="0">
                          <a:solidFill>
                            <a:schemeClr val="tx1"/>
                          </a:solidFill>
                          <a:sym typeface="+mn-ea"/>
                        </a:rPr>
                        <a:t>深圳院</a:t>
                      </a:r>
                      <a:endParaRPr lang="zh-CN" altLang="en-US" sz="1400" b="0">
                        <a:solidFill>
                          <a:schemeClr val="tx1"/>
                        </a:solidFill>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1400" b="0">
                          <a:solidFill>
                            <a:schemeClr val="tx1"/>
                          </a:solidFill>
                          <a:sym typeface="+mn-ea"/>
                        </a:rPr>
                        <a:t>负责 系统方案，蓝牙钥匙产品定义，</a:t>
                      </a:r>
                      <a:r>
                        <a:rPr lang="en-US" altLang="zh-CN" sz="1400" b="0">
                          <a:solidFill>
                            <a:schemeClr val="tx1"/>
                          </a:solidFill>
                          <a:sym typeface="+mn-ea"/>
                        </a:rPr>
                        <a:t>T-BOX</a:t>
                      </a:r>
                      <a:r>
                        <a:rPr lang="zh-CN" altLang="en-US" sz="1400" b="0">
                          <a:solidFill>
                            <a:schemeClr val="tx1"/>
                          </a:solidFill>
                          <a:sym typeface="+mn-ea"/>
                        </a:rPr>
                        <a:t>、云端、移动端蓝牙钥匙设计及开发 </a:t>
                      </a:r>
                      <a:endParaRPr lang="zh-CN" altLang="en-US" sz="1400" b="0">
                        <a:solidFill>
                          <a:schemeClr val="tx1"/>
                        </a:solidFill>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1400">
                          <a:solidFill>
                            <a:schemeClr val="tx1"/>
                          </a:solidFill>
                          <a:sym typeface="+mn-ea"/>
                        </a:rPr>
                        <a:t>提供 </a:t>
                      </a:r>
                      <a:r>
                        <a:rPr lang="en-US" altLang="zh-CN" sz="1400">
                          <a:solidFill>
                            <a:schemeClr val="tx1"/>
                          </a:solidFill>
                          <a:sym typeface="+mn-ea"/>
                        </a:rPr>
                        <a:t>T-BOX</a:t>
                      </a:r>
                      <a:r>
                        <a:rPr lang="zh-CN" altLang="en-US" sz="1400">
                          <a:solidFill>
                            <a:schemeClr val="tx1"/>
                          </a:solidFill>
                          <a:sym typeface="+mn-ea"/>
                        </a:rPr>
                        <a:t>与</a:t>
                      </a:r>
                      <a:r>
                        <a:rPr lang="en-US" altLang="zh-CN" sz="1400">
                          <a:solidFill>
                            <a:schemeClr val="tx1"/>
                          </a:solidFill>
                          <a:sym typeface="+mn-ea"/>
                        </a:rPr>
                        <a:t>PEPS</a:t>
                      </a:r>
                      <a:r>
                        <a:rPr lang="zh-CN" altLang="en-US" sz="1400">
                          <a:solidFill>
                            <a:schemeClr val="tx1"/>
                          </a:solidFill>
                          <a:sym typeface="+mn-ea"/>
                        </a:rPr>
                        <a:t>通信协议</a:t>
                      </a:r>
                      <a:endParaRPr lang="zh-CN" altLang="en-US" sz="1400" b="0">
                        <a:solidFill>
                          <a:schemeClr val="tx1"/>
                        </a:solidFill>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0">
                <a:tc rowSpan="2">
                  <a:txBody>
                    <a:bodyPr/>
                    <a:p>
                      <a:pPr>
                        <a:buNone/>
                      </a:pPr>
                      <a:endParaRPr lang="zh-CN" altLang="en-US" sz="1400">
                        <a:sym typeface="+mn-ea"/>
                      </a:endParaRPr>
                    </a:p>
                    <a:p>
                      <a:pPr>
                        <a:buNone/>
                      </a:pPr>
                      <a:r>
                        <a:rPr lang="zh-CN" altLang="en-US" sz="1400">
                          <a:sym typeface="+mn-ea"/>
                        </a:rPr>
                        <a:t>广州院</a:t>
                      </a:r>
                      <a:endParaRPr lang="zh-CN" altLang="en-US" sz="14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1400">
                          <a:sym typeface="+mn-ea"/>
                        </a:rPr>
                        <a:t>负责 </a:t>
                      </a:r>
                      <a:r>
                        <a:rPr lang="en-US" altLang="zh-CN" sz="1400">
                          <a:sym typeface="+mn-ea"/>
                        </a:rPr>
                        <a:t>PEPS</a:t>
                      </a:r>
                      <a:r>
                        <a:rPr lang="zh-CN" altLang="en-US" sz="1400">
                          <a:sym typeface="+mn-ea"/>
                        </a:rPr>
                        <a:t>所有功能（蓝牙通讯，密钥存储，证书，控车业务等），</a:t>
                      </a:r>
                      <a:r>
                        <a:rPr lang="en-US" altLang="zh-CN" sz="1400">
                          <a:sym typeface="+mn-ea"/>
                        </a:rPr>
                        <a:t>APP</a:t>
                      </a:r>
                      <a:r>
                        <a:rPr lang="zh-CN" altLang="en-US" sz="1400">
                          <a:sym typeface="+mn-ea"/>
                        </a:rPr>
                        <a:t>端蓝牙钥匙</a:t>
                      </a:r>
                      <a:r>
                        <a:rPr lang="en-US" altLang="zh-CN" sz="1400">
                          <a:sym typeface="+mn-ea"/>
                        </a:rPr>
                        <a:t>SDK</a:t>
                      </a:r>
                      <a:r>
                        <a:rPr lang="zh-CN" altLang="en-US" sz="1400">
                          <a:sym typeface="+mn-ea"/>
                        </a:rPr>
                        <a:t>； 整车集成其他涉及模块</a:t>
                      </a:r>
                      <a:endParaRPr lang="zh-CN" altLang="en-US" sz="14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1400">
                          <a:sym typeface="+mn-ea"/>
                        </a:rPr>
                        <a:t>提供 </a:t>
                      </a:r>
                      <a:r>
                        <a:rPr lang="en-US" altLang="zh-CN" sz="1400">
                          <a:sym typeface="+mn-ea"/>
                        </a:rPr>
                        <a:t>1.App</a:t>
                      </a:r>
                      <a:r>
                        <a:rPr lang="zh-CN" altLang="en-US" sz="1400">
                          <a:sym typeface="+mn-ea"/>
                        </a:rPr>
                        <a:t>端蓝牙钥匙</a:t>
                      </a:r>
                      <a:r>
                        <a:rPr lang="en-US" altLang="zh-CN" sz="1400">
                          <a:sym typeface="+mn-ea"/>
                        </a:rPr>
                        <a:t>SDK </a:t>
                      </a:r>
                      <a:r>
                        <a:rPr lang="zh-CN" altLang="en-US" sz="1400">
                          <a:sym typeface="+mn-ea"/>
                        </a:rPr>
                        <a:t>及接口说明；</a:t>
                      </a:r>
                      <a:r>
                        <a:rPr lang="en-US" altLang="zh-CN" sz="1400">
                          <a:sym typeface="+mn-ea"/>
                        </a:rPr>
                        <a:t>2.</a:t>
                      </a:r>
                      <a:r>
                        <a:rPr lang="zh-CN" altLang="en-US" sz="1400">
                          <a:sym typeface="+mn-ea"/>
                        </a:rPr>
                        <a:t>蓝牙交互流程及信息安全方案；</a:t>
                      </a:r>
                      <a:r>
                        <a:rPr lang="en-US" altLang="zh-CN" sz="1400">
                          <a:sym typeface="+mn-ea"/>
                        </a:rPr>
                        <a:t>3.PEPS</a:t>
                      </a:r>
                      <a:r>
                        <a:rPr lang="zh-CN" altLang="en-US" sz="1400">
                          <a:sym typeface="+mn-ea"/>
                        </a:rPr>
                        <a:t>端蓝牙钥匙存储安全方案</a:t>
                      </a:r>
                      <a:endParaRPr lang="zh-CN" altLang="en-US" sz="140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cxnSp>
        <p:nvCxnSpPr>
          <p:cNvPr id="9" name="直接连接符 8"/>
          <p:cNvCxnSpPr/>
          <p:nvPr/>
        </p:nvCxnSpPr>
        <p:spPr>
          <a:xfrm>
            <a:off x="5375910" y="2078990"/>
            <a:ext cx="450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75910" y="2302510"/>
            <a:ext cx="449580" cy="0"/>
          </a:xfrm>
          <a:prstGeom prst="line">
            <a:avLst/>
          </a:prstGeom>
          <a:ln w="12700" cmpd="sng">
            <a:solidFill>
              <a:srgbClr val="D98253"/>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375910" y="1970405"/>
            <a:ext cx="449580"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75910" y="2415540"/>
            <a:ext cx="450215" cy="0"/>
          </a:xfrm>
          <a:prstGeom prst="line">
            <a:avLst/>
          </a:prstGeom>
          <a:ln>
            <a:solidFill>
              <a:srgbClr val="D98253"/>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86" idx="0"/>
          </p:cNvCxnSpPr>
          <p:nvPr/>
        </p:nvCxnSpPr>
        <p:spPr>
          <a:xfrm flipV="1">
            <a:off x="2458085" y="934720"/>
            <a:ext cx="8255" cy="2508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43100" y="521970"/>
            <a:ext cx="1038225" cy="376555"/>
          </a:xfrm>
          <a:prstGeom prst="rect">
            <a:avLst/>
          </a:prstGeom>
          <a:solidFill>
            <a:schemeClr val="accent1">
              <a:lumMod val="40000"/>
              <a:lumOff val="60000"/>
            </a:schemeClr>
          </a:solidFill>
          <a:ln w="9525" algn="ctr">
            <a:solidFill>
              <a:schemeClr val="tx1">
                <a:lumMod val="50000"/>
                <a:lumOff val="50000"/>
              </a:schemeClr>
            </a:solidFill>
            <a:round/>
          </a:ln>
        </p:spPr>
        <p:txBody>
          <a:bodyPr wrap="square" lIns="0" tIns="0" rIns="0" bIns="0" anchor="ctr"/>
          <a:p>
            <a:pPr algn="ctr"/>
            <a:r>
              <a:rPr lang="en-US" altLang="zh-CN" sz="1400" dirty="0">
                <a:solidFill>
                  <a:schemeClr val="tx1"/>
                </a:solidFill>
                <a:latin typeface="微软雅黑" panose="020B0503020204020204" pitchFamily="34" charset="-122"/>
                <a:ea typeface="微软雅黑" panose="020B0503020204020204" pitchFamily="34" charset="-122"/>
              </a:rPr>
              <a:t>PKI</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4700905" y="4104005"/>
            <a:ext cx="0" cy="899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899025" y="4104005"/>
            <a:ext cx="5080" cy="40449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自定义设计方案">
  <a:themeElements>
    <a:clrScheme name="自定义 32">
      <a:dk1>
        <a:sysClr val="windowText" lastClr="000000"/>
      </a:dk1>
      <a:lt1>
        <a:sysClr val="window" lastClr="FFFFFF"/>
      </a:lt1>
      <a:dk2>
        <a:srgbClr val="44546A"/>
      </a:dk2>
      <a:lt2>
        <a:srgbClr val="E7E6E6"/>
      </a:lt2>
      <a:accent1>
        <a:srgbClr val="4BC1DD"/>
      </a:accent1>
      <a:accent2>
        <a:srgbClr val="BFBFBF"/>
      </a:accent2>
      <a:accent3>
        <a:srgbClr val="4BC1DD"/>
      </a:accent3>
      <a:accent4>
        <a:srgbClr val="BFBFBF"/>
      </a:accent4>
      <a:accent5>
        <a:srgbClr val="4BC1DD"/>
      </a:accent5>
      <a:accent6>
        <a:srgbClr val="BFBFBF"/>
      </a:accent6>
      <a:hlink>
        <a:srgbClr val="4BC1DD"/>
      </a:hlink>
      <a:folHlink>
        <a:srgbClr val="BFBFBF"/>
      </a:folHlink>
    </a:clrScheme>
    <a:fontScheme name="ndgva2av">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14362</Words>
  <Application>WPS 演示</Application>
  <PresentationFormat>宽屏</PresentationFormat>
  <Paragraphs>3105</Paragraphs>
  <Slides>45</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45</vt:i4>
      </vt:variant>
    </vt:vector>
  </HeadingPairs>
  <TitlesOfParts>
    <vt:vector size="61" baseType="lpstr">
      <vt:lpstr>Arial</vt:lpstr>
      <vt:lpstr>宋体</vt:lpstr>
      <vt:lpstr>Wingdings</vt:lpstr>
      <vt:lpstr>Times New Roman</vt:lpstr>
      <vt:lpstr>楷体</vt:lpstr>
      <vt:lpstr>仿宋</vt:lpstr>
      <vt:lpstr>微软雅黑</vt:lpstr>
      <vt:lpstr>Calibri</vt:lpstr>
      <vt:lpstr>Wingdings</vt:lpstr>
      <vt:lpstr>幼圆</vt:lpstr>
      <vt:lpstr>Arial Unicode MS</vt:lpstr>
      <vt:lpstr>自定义设计方案</vt:lpstr>
      <vt:lpstr>PowerPoint.Show.12</vt:lpstr>
      <vt:lpstr>TCLayout.ActiveDocument.1</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宝能研发体系</dc:title>
  <dc:creator>guangwu.li@qorosauto.com</dc:creator>
  <cp:lastModifiedBy>邓利华</cp:lastModifiedBy>
  <cp:revision>4965</cp:revision>
  <cp:lastPrinted>2019-08-12T03:45:00Z</cp:lastPrinted>
  <dcterms:created xsi:type="dcterms:W3CDTF">2018-04-03T01:36:00Z</dcterms:created>
  <dcterms:modified xsi:type="dcterms:W3CDTF">2021-03-03T02:16:43Z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2052-10.8.0.6108</vt:lpwstr>
  </property>
</Properties>
</file>