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796" r:id="rId3"/>
    <p:sldId id="846" r:id="rId4"/>
    <p:sldId id="937" r:id="rId6"/>
    <p:sldId id="935" r:id="rId7"/>
    <p:sldId id="954" r:id="rId8"/>
    <p:sldId id="844" r:id="rId9"/>
    <p:sldId id="936" r:id="rId10"/>
    <p:sldId id="978" r:id="rId11"/>
    <p:sldId id="966" r:id="rId12"/>
    <p:sldId id="977" r:id="rId13"/>
    <p:sldId id="967" r:id="rId14"/>
    <p:sldId id="944" r:id="rId15"/>
    <p:sldId id="950" r:id="rId16"/>
    <p:sldId id="854" r:id="rId17"/>
    <p:sldId id="951" r:id="rId18"/>
    <p:sldId id="856" r:id="rId19"/>
    <p:sldId id="946" r:id="rId20"/>
    <p:sldId id="952" r:id="rId21"/>
    <p:sldId id="990" r:id="rId22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92D050"/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1948"/>
        <p:guide pos="88"/>
        <p:guide pos="7625"/>
        <p:guide orient="horz" pos="164"/>
        <p:guide orient="horz" pos="5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为何要传公钥？【每个业务有自己的证书】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激活流程 对明文签名 还是密文签名 差异？【都可以】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算法 选择？【会固定一种】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签名信息（</a:t>
            </a:r>
            <a:r>
              <a:rPr lang="en-US" altLang="zh-CN" dirty="0"/>
              <a:t>256byte </a:t>
            </a:r>
            <a:r>
              <a:rPr lang="zh-CN" altLang="en-US" dirty="0"/>
              <a:t>包含公钥）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签名信息</a:t>
            </a:r>
            <a:r>
              <a:rPr lang="en-US" altLang="zh-CN" dirty="0"/>
              <a:t>+</a:t>
            </a:r>
            <a:r>
              <a:rPr lang="zh-CN" altLang="en-US" dirty="0"/>
              <a:t>公钥证书</a:t>
            </a:r>
            <a:endParaRPr lang="zh-CN" altLang="en-US" dirty="0"/>
          </a:p>
          <a:p>
            <a:r>
              <a:rPr lang="zh-CN" altLang="en-US" dirty="0"/>
              <a:t>当前业务均未设计</a:t>
            </a:r>
            <a:endParaRPr lang="zh-CN" altLang="en-US" dirty="0"/>
          </a:p>
          <a:p>
            <a:r>
              <a:rPr lang="zh-CN" altLang="en-US" dirty="0"/>
              <a:t>解决方案：</a:t>
            </a:r>
            <a:r>
              <a:rPr lang="en-US" altLang="zh-CN" dirty="0"/>
              <a:t>1.</a:t>
            </a:r>
            <a:r>
              <a:rPr lang="zh-CN" altLang="en-US" dirty="0"/>
              <a:t>变更增加；</a:t>
            </a:r>
            <a:r>
              <a:rPr lang="en-US" altLang="zh-CN" dirty="0"/>
              <a:t>2.</a:t>
            </a:r>
            <a:r>
              <a:rPr lang="zh-CN" altLang="en-US" dirty="0"/>
              <a:t>预置；</a:t>
            </a:r>
            <a:r>
              <a:rPr lang="en-US" altLang="zh-CN" dirty="0"/>
              <a:t>3.PEPS</a:t>
            </a:r>
            <a:r>
              <a:rPr lang="zh-CN" altLang="en-US" dirty="0"/>
              <a:t>通过预置，</a:t>
            </a:r>
            <a:r>
              <a:rPr lang="en-US" altLang="zh-CN" dirty="0"/>
              <a:t>TBOX </a:t>
            </a:r>
            <a:r>
              <a:rPr lang="zh-CN" altLang="en-US" dirty="0"/>
              <a:t>下发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27555"/>
            <a:ext cx="10515600" cy="13255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蓝牙钥匙安全方案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99075" y="335343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2020-10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063490" y="4283710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二、蓝牙终端密钥生成及传输（方案三）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32655" y="2887980"/>
            <a:ext cx="1553210" cy="440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对设备</a:t>
            </a:r>
            <a:r>
              <a:rPr lang="en-US" altLang="zh-CN" sz="1000"/>
              <a:t>ID||VIN</a:t>
            </a:r>
            <a:r>
              <a:rPr lang="zh-CN" altLang="en-US" sz="1000"/>
              <a:t>进行</a:t>
            </a:r>
            <a:r>
              <a:rPr lang="en-US" altLang="zh-CN" sz="1000"/>
              <a:t>MD5</a:t>
            </a:r>
            <a:r>
              <a:rPr lang="zh-CN" altLang="en-US" sz="1000"/>
              <a:t>得到</a:t>
            </a:r>
            <a:r>
              <a:rPr lang="en-US" altLang="zh-CN" sz="1000"/>
              <a:t>16</a:t>
            </a:r>
            <a:r>
              <a:rPr lang="zh-CN" altLang="en-US" sz="1000"/>
              <a:t>字节摘要</a:t>
            </a:r>
            <a:endParaRPr lang="zh-CN" altLang="en-US" sz="1000"/>
          </a:p>
        </p:txBody>
      </p:sp>
      <p:sp>
        <p:nvSpPr>
          <p:cNvPr id="12" name="圆角矩形 11"/>
          <p:cNvSpPr/>
          <p:nvPr/>
        </p:nvSpPr>
        <p:spPr>
          <a:xfrm>
            <a:off x="4732655" y="2121535"/>
            <a:ext cx="1553210" cy="4406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设备</a:t>
            </a:r>
            <a:r>
              <a:rPr lang="en-US" altLang="zh-CN" sz="1200"/>
              <a:t>ID||VIN</a:t>
            </a:r>
            <a:endParaRPr lang="en-US" altLang="zh-CN" sz="1200"/>
          </a:p>
        </p:txBody>
      </p:sp>
      <p:sp>
        <p:nvSpPr>
          <p:cNvPr id="13" name="圆角矩形 12"/>
          <p:cNvSpPr/>
          <p:nvPr/>
        </p:nvSpPr>
        <p:spPr>
          <a:xfrm>
            <a:off x="5694680" y="3645535"/>
            <a:ext cx="1553210" cy="440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对摘要取反并对称加密</a:t>
            </a:r>
            <a:r>
              <a:rPr lang="en-US" altLang="zh-CN" sz="1200">
                <a:sym typeface="+mn-ea"/>
              </a:rPr>
              <a:t>AES-128-ECB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3754755" y="4403090"/>
            <a:ext cx="1553210" cy="440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取结果前</a:t>
            </a:r>
            <a:r>
              <a:rPr lang="en-US" altLang="zh-CN" sz="1200"/>
              <a:t>8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sp>
        <p:nvSpPr>
          <p:cNvPr id="15" name="圆角矩形 14"/>
          <p:cNvSpPr/>
          <p:nvPr/>
        </p:nvSpPr>
        <p:spPr>
          <a:xfrm>
            <a:off x="4732655" y="5147945"/>
            <a:ext cx="1553210" cy="4406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合并得到分散密钥</a:t>
            </a:r>
            <a:r>
              <a:rPr lang="en-US" altLang="zh-CN" sz="1200"/>
              <a:t>(16</a:t>
            </a:r>
            <a:r>
              <a:rPr lang="zh-CN" altLang="en-US" sz="1200"/>
              <a:t>字节</a:t>
            </a:r>
            <a:r>
              <a:rPr lang="en-US" altLang="zh-CN" sz="1200"/>
              <a:t>)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2" idx="2"/>
            <a:endCxn id="11" idx="0"/>
          </p:cNvCxnSpPr>
          <p:nvPr/>
        </p:nvCxnSpPr>
        <p:spPr>
          <a:xfrm>
            <a:off x="5509260" y="2562225"/>
            <a:ext cx="0" cy="3257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圆角矩形 1"/>
          <p:cNvSpPr/>
          <p:nvPr/>
        </p:nvSpPr>
        <p:spPr>
          <a:xfrm>
            <a:off x="3754755" y="3645535"/>
            <a:ext cx="1553210" cy="440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对摘要对称加密</a:t>
            </a:r>
            <a:endParaRPr lang="zh-CN" altLang="en-US" sz="1200"/>
          </a:p>
          <a:p>
            <a:pPr algn="ctr"/>
            <a:r>
              <a:rPr lang="en-US" altLang="zh-CN" sz="1200"/>
              <a:t>AES-128-ECB</a:t>
            </a:r>
            <a:endParaRPr lang="en-US" altLang="zh-CN" sz="1200"/>
          </a:p>
        </p:txBody>
      </p:sp>
      <p:sp>
        <p:nvSpPr>
          <p:cNvPr id="4" name="椭圆 3"/>
          <p:cNvSpPr/>
          <p:nvPr/>
        </p:nvSpPr>
        <p:spPr>
          <a:xfrm>
            <a:off x="2406650" y="3645535"/>
            <a:ext cx="952500" cy="4406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AES key</a:t>
            </a:r>
            <a:endParaRPr lang="en-US" altLang="zh-CN" sz="1200"/>
          </a:p>
        </p:txBody>
      </p:sp>
      <p:sp>
        <p:nvSpPr>
          <p:cNvPr id="6" name="椭圆 5"/>
          <p:cNvSpPr/>
          <p:nvPr/>
        </p:nvSpPr>
        <p:spPr>
          <a:xfrm>
            <a:off x="7629525" y="3645535"/>
            <a:ext cx="952500" cy="4406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AES key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5694680" y="4403090"/>
            <a:ext cx="1553210" cy="4406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取结果后</a:t>
            </a:r>
            <a:r>
              <a:rPr lang="en-US" altLang="zh-CN" sz="1200"/>
              <a:t>8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cxnSp>
        <p:nvCxnSpPr>
          <p:cNvPr id="27" name="肘形连接符 26"/>
          <p:cNvCxnSpPr>
            <a:stCxn id="11" idx="2"/>
            <a:endCxn id="2" idx="0"/>
          </p:cNvCxnSpPr>
          <p:nvPr/>
        </p:nvCxnSpPr>
        <p:spPr>
          <a:xfrm rot="5400000">
            <a:off x="4861878" y="2998153"/>
            <a:ext cx="316865" cy="977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3" idx="0"/>
          </p:cNvCxnSpPr>
          <p:nvPr/>
        </p:nvCxnSpPr>
        <p:spPr>
          <a:xfrm>
            <a:off x="5509260" y="3487420"/>
            <a:ext cx="962025" cy="1581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6"/>
            <a:endCxn id="2" idx="1"/>
          </p:cNvCxnSpPr>
          <p:nvPr/>
        </p:nvCxnSpPr>
        <p:spPr>
          <a:xfrm>
            <a:off x="3359150" y="3865880"/>
            <a:ext cx="3956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13" idx="3"/>
          </p:cNvCxnSpPr>
          <p:nvPr/>
        </p:nvCxnSpPr>
        <p:spPr>
          <a:xfrm flipH="1">
            <a:off x="7247890" y="3865880"/>
            <a:ext cx="3816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4" idx="0"/>
          </p:cNvCxnSpPr>
          <p:nvPr/>
        </p:nvCxnSpPr>
        <p:spPr>
          <a:xfrm>
            <a:off x="4531360" y="4086225"/>
            <a:ext cx="0" cy="316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2"/>
            <a:endCxn id="7" idx="0"/>
          </p:cNvCxnSpPr>
          <p:nvPr/>
        </p:nvCxnSpPr>
        <p:spPr>
          <a:xfrm>
            <a:off x="6471285" y="4086225"/>
            <a:ext cx="0" cy="316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2"/>
            <a:endCxn id="15" idx="0"/>
          </p:cNvCxnSpPr>
          <p:nvPr/>
        </p:nvCxnSpPr>
        <p:spPr>
          <a:xfrm rot="5400000" flipV="1">
            <a:off x="4868228" y="4506913"/>
            <a:ext cx="304165" cy="977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15" idx="0"/>
          </p:cNvCxnSpPr>
          <p:nvPr/>
        </p:nvCxnSpPr>
        <p:spPr>
          <a:xfrm rot="5400000">
            <a:off x="5838190" y="4514850"/>
            <a:ext cx="304165" cy="962025"/>
          </a:xfrm>
          <a:prstGeom prst="bentConnector3">
            <a:avLst>
              <a:gd name="adj1" fmla="val 501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二、蓝牙终端密钥生成方案对比</a:t>
            </a:r>
            <a:endParaRPr lang="zh-CN" altLang="en-US" sz="18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55575" y="649605"/>
          <a:ext cx="11820525" cy="608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10"/>
                <a:gridCol w="3638338"/>
                <a:gridCol w="3638338"/>
                <a:gridCol w="3638338"/>
              </a:tblGrid>
              <a:tr h="506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对比项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方案一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方案二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方案三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【采用】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158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方案简述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向</a:t>
                      </a:r>
                      <a:r>
                        <a:rPr lang="en-US" altLang="zh-CN" sz="1400"/>
                        <a:t>TSP-BT</a:t>
                      </a:r>
                      <a:r>
                        <a:rPr lang="zh-CN" altLang="en-US" sz="1400"/>
                        <a:t>发出终端密钥申请请求，由</a:t>
                      </a:r>
                      <a:r>
                        <a:rPr lang="en-US" altLang="zh-CN" sz="1400"/>
                        <a:t>TSP-BT</a:t>
                      </a:r>
                      <a:r>
                        <a:rPr lang="zh-CN" altLang="en-US" sz="1400"/>
                        <a:t>向</a:t>
                      </a:r>
                      <a:r>
                        <a:rPr lang="en-US" altLang="zh-CN" sz="1400"/>
                        <a:t>PCM</a:t>
                      </a:r>
                      <a:r>
                        <a:rPr lang="zh-CN" altLang="en-US" sz="1400"/>
                        <a:t>申请终端密钥后，通过蓝牙业务证书签名，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用户证书加密并下发给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验证后存储并转发给蓝牙模块验证存储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向</a:t>
                      </a:r>
                      <a:r>
                        <a:rPr lang="en-US" altLang="zh-CN" sz="1400"/>
                        <a:t>TSP-PKI</a:t>
                      </a:r>
                      <a:r>
                        <a:rPr lang="zh-CN" altLang="en-US" sz="1400"/>
                        <a:t>发出终端密钥申请请求，由</a:t>
                      </a:r>
                      <a:r>
                        <a:rPr lang="en-US" altLang="zh-CN" sz="1400"/>
                        <a:t>TSP-PKI</a:t>
                      </a:r>
                      <a:r>
                        <a:rPr lang="zh-CN" altLang="en-US" sz="1400"/>
                        <a:t>生成终端密钥后，通过蓝牙业务证书签名，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用户证书加密并下发给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验证后存储并转发给蓝牙模块验证存储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直接生成终端密钥，由</a:t>
                      </a: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用户证书签名，蓝牙模块用户证书加密，并发给蓝牙模块验证存储</a:t>
                      </a:r>
                      <a:endParaRPr lang="zh-CN" altLang="en-US" sz="1400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预估工作量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：</a:t>
                      </a:r>
                      <a:r>
                        <a:rPr lang="zh-CN" sz="1400"/>
                        <a:t>通过当前蓝牙业务通道建立连接</a:t>
                      </a:r>
                      <a:r>
                        <a:rPr lang="zh-CN" altLang="en-US" sz="1400"/>
                        <a:t>，增加</a:t>
                      </a:r>
                      <a:r>
                        <a:rPr lang="en-US" altLang="zh-CN" sz="1400"/>
                        <a:t>TBOX-IBTM</a:t>
                      </a:r>
                      <a:r>
                        <a:rPr lang="zh-CN" altLang="en-US" sz="1400"/>
                        <a:t>数据传输流程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TSP-BT</a:t>
                      </a:r>
                      <a:r>
                        <a:rPr lang="zh-CN" altLang="en-US" sz="1400"/>
                        <a:t>：新增密钥申请及下发流程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IBTM</a:t>
                      </a:r>
                      <a:r>
                        <a:rPr lang="zh-CN" altLang="en-US" sz="1400"/>
                        <a:t>：新增</a:t>
                      </a:r>
                      <a:r>
                        <a:rPr lang="en-US" altLang="zh-CN" sz="1400"/>
                        <a:t>TBOX-IBTM</a:t>
                      </a:r>
                      <a:r>
                        <a:rPr lang="zh-CN" altLang="en-US" sz="1400"/>
                        <a:t>数据传输流程，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存储终端密钥及蓝牙业务证书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：</a:t>
                      </a:r>
                      <a:r>
                        <a:rPr lang="en-US" altLang="zh-CN" sz="1400"/>
                        <a:t>SDK</a:t>
                      </a:r>
                      <a:r>
                        <a:rPr lang="zh-CN" altLang="en-US" sz="1400"/>
                        <a:t>增加密钥申请流程，包括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新增接口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建立网络通道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-PCM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交互业务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TBOX-IBTM</a:t>
                      </a:r>
                      <a:r>
                        <a:rPr lang="zh-CN" altLang="en-US" sz="1400"/>
                        <a:t>数据传输流程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PCM</a:t>
                      </a:r>
                      <a:r>
                        <a:rPr lang="zh-CN" altLang="en-US" sz="1400"/>
                        <a:t>：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新增密钥生成和封装流程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IBTM</a:t>
                      </a:r>
                      <a:r>
                        <a:rPr lang="zh-CN" altLang="en-US" sz="1400"/>
                        <a:t>：新增</a:t>
                      </a:r>
                      <a:r>
                        <a:rPr lang="en-US" altLang="zh-CN" sz="1400"/>
                        <a:t>TBOX-IBTM</a:t>
                      </a:r>
                      <a:r>
                        <a:rPr lang="zh-CN" altLang="en-US" sz="1400"/>
                        <a:t>数据传输流程，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存储终端密钥及蓝牙业务证书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TBOX</a:t>
                      </a:r>
                      <a:r>
                        <a:rPr lang="zh-CN" altLang="en-US" sz="1400"/>
                        <a:t>：</a:t>
                      </a:r>
                      <a:r>
                        <a:rPr lang="en-US" altLang="zh-CN" sz="1400"/>
                        <a:t>SDK</a:t>
                      </a:r>
                      <a:r>
                        <a:rPr lang="zh-CN" altLang="en-US" sz="1400"/>
                        <a:t>增加密钥生成接口，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密钥封装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TBOX-IBTM</a:t>
                      </a:r>
                      <a:r>
                        <a:rPr lang="zh-CN" altLang="en-US" sz="1400"/>
                        <a:t>数据传输流程（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TBOX SDK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预置密钥序号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密钥作为密钥分散基础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IBTM</a:t>
                      </a:r>
                      <a:r>
                        <a:rPr lang="zh-CN" altLang="en-US" sz="1400">
                          <a:sym typeface="+mn-ea"/>
                        </a:rPr>
                        <a:t>：新增</a:t>
                      </a:r>
                      <a:r>
                        <a:rPr lang="en-US" altLang="zh-CN" sz="1400">
                          <a:sym typeface="+mn-ea"/>
                        </a:rPr>
                        <a:t>TBOX-IBTM</a:t>
                      </a:r>
                      <a:r>
                        <a:rPr lang="zh-CN" altLang="en-US" sz="1400">
                          <a:sym typeface="+mn-ea"/>
                        </a:rPr>
                        <a:t>数据传输流程，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存储终端密钥</a:t>
                      </a:r>
                      <a:endParaRPr lang="zh-CN" altLang="en-US" sz="1400"/>
                    </a:p>
                  </a:txBody>
                  <a:tcPr/>
                </a:tc>
              </a:tr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关联业务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TSP-BT</a:t>
                      </a:r>
                      <a:r>
                        <a:rPr lang="zh-CN" altLang="en-US" sz="1400"/>
                        <a:t>：蓝牙钥匙离线下发业务</a:t>
                      </a:r>
                      <a:r>
                        <a:rPr lang="en-US" altLang="zh-CN" sz="1400"/>
                        <a:t>-&gt;</a:t>
                      </a:r>
                      <a:r>
                        <a:rPr lang="zh-CN" altLang="en-US" sz="1400"/>
                        <a:t>蓝牙钥匙数据签名移除证书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TSP-BT</a:t>
                      </a:r>
                      <a:r>
                        <a:rPr lang="zh-CN" altLang="en-US" sz="1400"/>
                        <a:t>：蓝牙钥匙离线下发业务</a:t>
                      </a:r>
                      <a:r>
                        <a:rPr lang="en-US" altLang="zh-CN" sz="1400"/>
                        <a:t>-&gt;</a:t>
                      </a:r>
                      <a:r>
                        <a:rPr lang="zh-CN" altLang="en-US" sz="1400"/>
                        <a:t>蓝牙钥匙数据签名移除证书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TSP-BT</a:t>
                      </a:r>
                      <a:r>
                        <a:rPr lang="zh-CN" altLang="en-US" sz="1400">
                          <a:sym typeface="+mn-ea"/>
                        </a:rPr>
                        <a:t>：蓝牙钥匙离线下发业务</a:t>
                      </a:r>
                      <a:r>
                        <a:rPr lang="en-US" altLang="zh-CN" sz="1400">
                          <a:sym typeface="+mn-ea"/>
                        </a:rPr>
                        <a:t>-&gt;</a:t>
                      </a:r>
                      <a:r>
                        <a:rPr lang="zh-CN" altLang="en-US" sz="1400">
                          <a:sym typeface="+mn-ea"/>
                        </a:rPr>
                        <a:t>蓝牙钥匙数据签名携带证书</a:t>
                      </a:r>
                      <a:endParaRPr lang="zh-CN" altLang="en-US" sz="1400"/>
                    </a:p>
                  </a:txBody>
                  <a:tcPr/>
                </a:tc>
              </a:tr>
              <a:tr h="782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可扩展性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1.</a:t>
                      </a:r>
                      <a:r>
                        <a:rPr lang="zh-CN" sz="1400"/>
                        <a:t>密钥下发需要和蓝牙业务关联，如后续转换成通用机制，需要剥离蓝牙业务，可扩展性较弱</a:t>
                      </a:r>
                      <a:endParaRPr lang="zh-CN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方案需要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TBOX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TBOX SDK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PCM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协同开发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1.</a:t>
                      </a:r>
                      <a:r>
                        <a:rPr lang="zh-CN" altLang="en-US" sz="1400"/>
                        <a:t>密钥下发由</a:t>
                      </a:r>
                      <a:r>
                        <a:rPr lang="en-US" altLang="zh-CN" sz="1400"/>
                        <a:t>SDK</a:t>
                      </a:r>
                      <a:r>
                        <a:rPr lang="zh-CN" altLang="en-US" sz="1400"/>
                        <a:t>管理通道，与业务独立，可扩展性强；如果改用自研方案需要将</a:t>
                      </a:r>
                      <a:r>
                        <a:rPr lang="en-US" altLang="zh-CN" sz="1400"/>
                        <a:t>SDK</a:t>
                      </a:r>
                      <a:r>
                        <a:rPr lang="zh-CN" altLang="en-US" sz="1400"/>
                        <a:t>功能外移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方案需要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TBOX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TBOX SDK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PCM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协同开发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1.</a:t>
                      </a:r>
                      <a:r>
                        <a:rPr lang="en-US" sz="1400"/>
                        <a:t>TBOX</a:t>
                      </a:r>
                      <a:r>
                        <a:rPr lang="zh-CN" altLang="en-US" sz="1400"/>
                        <a:t>可基于分散机制生成终端密钥，但需利用</a:t>
                      </a:r>
                      <a:r>
                        <a:rPr lang="en-US" altLang="zh-CN" sz="1400"/>
                        <a:t>SDK</a:t>
                      </a:r>
                      <a:r>
                        <a:rPr lang="zh-CN" altLang="en-US" sz="1400"/>
                        <a:t>内置密钥，可扩展性强；下阶段增加在线下发功能可实现云端管控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方案需要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sym typeface="+mn-ea"/>
                        </a:rPr>
                        <a:t>TBOX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sym typeface="+mn-ea"/>
                        </a:rPr>
                        <a:t>TBOX SDK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sym typeface="+mn-ea"/>
                        </a:rPr>
                        <a:t>PCM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sym typeface="+mn-ea"/>
                        </a:rPr>
                        <a:t>协同开发</a:t>
                      </a:r>
                      <a:endParaRPr lang="zh-CN" altLang="en-US" sz="1400"/>
                    </a:p>
                  </a:txBody>
                  <a:tcPr/>
                </a:tc>
              </a:tr>
              <a:tr h="782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方案对比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FF0000"/>
                          </a:solidFill>
                        </a:rPr>
                        <a:t>优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由云端生成并下发终端密钥，云端可管理跟踪车辆密钥状态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可利用蓝牙业务和汇聚平台，变更范围较小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缺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跟蓝牙业务绑定，可扩展性较弱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FF0000"/>
                          </a:solidFill>
                        </a:rPr>
                        <a:t>优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sym typeface="+mn-ea"/>
                        </a:rPr>
                        <a:t>由云端生成并下发终端密钥，云端可管理跟踪车辆密钥状态</a:t>
                      </a:r>
                      <a:endParaRPr lang="zh-CN" altLang="en-US" sz="1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与业务剥离，可扩展性强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缺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1.TBOXSDK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PCM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变更较大，可能影响项目进度；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FF0000"/>
                          </a:solidFill>
                        </a:rPr>
                        <a:t>优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与业务剥离，可扩展性强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2.PCM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TSP-BT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无变更，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TBOX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少量变更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业务流程短，无网络通信，稳定性高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4.TBOX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可作为车端密钥中心，后续关联云端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缺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目前阶段云端无法直接管理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TBOX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的密钥；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蓝牙钥匙业务部分需要变更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从信息安全和项目角度推荐此方案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</a:rPr>
              <a:t>三、</a:t>
            </a:r>
            <a:r>
              <a:rPr lang="en-US" altLang="zh-CN">
                <a:latin typeface="微软雅黑" panose="020B0503020204020204" pitchFamily="34" charset="-122"/>
              </a:rPr>
              <a:t>TSP</a:t>
            </a:r>
            <a:r>
              <a:rPr lang="zh-CN" altLang="en-US">
                <a:latin typeface="微软雅黑" panose="020B0503020204020204" pitchFamily="34" charset="-122"/>
              </a:rPr>
              <a:t>蓝牙钥匙生成</a:t>
            </a:r>
            <a:r>
              <a:rPr lang="zh-CN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（在线下发数据）</a:t>
            </a:r>
            <a:endParaRPr lang="zh-CN" altLang="en-US" sz="20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72210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37280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684655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149725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648460" y="2143760"/>
            <a:ext cx="76200" cy="424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114165" y="2143760"/>
            <a:ext cx="72000" cy="377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725930" y="230124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054225" y="2301240"/>
            <a:ext cx="1745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蓝牙钥匙加密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蓝牙模块设备唯一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ID/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移动设备唯一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ID/TBOX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设备唯一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1731645" y="37363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054225" y="373634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02985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615430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16200000" flipH="1">
            <a:off x="6394450" y="32048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916420" y="3048000"/>
            <a:ext cx="1452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根据唯一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基于证书非对称加密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4200525" y="28194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503420" y="281940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：数字钥匙数据加密接口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180840" y="35953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503420" y="35953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77330" y="278003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20700" y="1943100"/>
            <a:ext cx="7848600" cy="21755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数字钥匙加密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0700" y="4229100"/>
            <a:ext cx="7848600" cy="21755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数字钥匙签名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725930" y="438404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054225" y="438404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蓝牙钥匙签名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1731645" y="55905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054225" y="559054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返回签名数据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肘形连接符 88"/>
          <p:cNvCxnSpPr/>
          <p:nvPr/>
        </p:nvCxnSpPr>
        <p:spPr>
          <a:xfrm rot="16200000" flipH="1">
            <a:off x="6394450" y="50590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916420" y="4812030"/>
            <a:ext cx="1452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根据应用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查询私钥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对蓝牙钥匙数据签名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175125" y="46736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503420" y="467360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：数字签名接口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H="1">
            <a:off x="4180840" y="54495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503420" y="54495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返回签名数据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577330" y="463423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685530" y="2041525"/>
            <a:ext cx="31438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</a:t>
            </a:r>
            <a:r>
              <a:rPr lang="en-US" altLang="zh-CN" sz="1400"/>
              <a:t>TSP-BT</a:t>
            </a:r>
            <a:r>
              <a:rPr lang="zh-CN" altLang="en-US" sz="1400"/>
              <a:t>指云端蓝牙钥匙业务方，根据相关信息生成蓝牙钥匙（生成接口保留）</a:t>
            </a:r>
            <a:endParaRPr lang="zh-CN" altLang="en-US" sz="1400"/>
          </a:p>
          <a:p>
            <a:r>
              <a:rPr lang="zh-CN" altLang="en-US" sz="1400"/>
              <a:t>② 步骤</a:t>
            </a:r>
            <a:r>
              <a:rPr lang="en-US" altLang="zh-CN" sz="1400"/>
              <a:t>1 TSP-BT</a:t>
            </a:r>
            <a:r>
              <a:rPr lang="zh-CN" altLang="en-US" sz="1400"/>
              <a:t>根据</a:t>
            </a:r>
            <a:r>
              <a:rPr lang="zh-CN" altLang="en-US" sz="1400">
                <a:solidFill>
                  <a:srgbClr val="FF0000"/>
                </a:solidFill>
              </a:rPr>
              <a:t>业务需求</a:t>
            </a:r>
            <a:r>
              <a:rPr lang="zh-CN" altLang="en-US" sz="1400"/>
              <a:t>调用</a:t>
            </a:r>
            <a:r>
              <a:rPr lang="en-US" altLang="zh-CN" sz="1400"/>
              <a:t>PCM</a:t>
            </a:r>
            <a:r>
              <a:rPr lang="zh-CN" altLang="en-US" sz="1400"/>
              <a:t>接口时选择对应的设备唯一</a:t>
            </a:r>
            <a:r>
              <a:rPr lang="en-US" altLang="zh-CN" sz="1400"/>
              <a:t>ID</a:t>
            </a:r>
            <a:r>
              <a:rPr lang="zh-CN" altLang="en-US" sz="1400"/>
              <a:t>（用于查询证书，详见接口定义）</a:t>
            </a:r>
            <a:r>
              <a:rPr lang="zh-CN" altLang="en-US" sz="1400">
                <a:solidFill>
                  <a:srgbClr val="FF0000"/>
                </a:solidFill>
              </a:rPr>
              <a:t>其中 </a:t>
            </a:r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发送给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设备</a:t>
            </a:r>
            <a:r>
              <a:rPr lang="en-US" altLang="zh-CN" sz="1400">
                <a:solidFill>
                  <a:srgbClr val="FF0000"/>
                </a:solidFill>
              </a:rPr>
              <a:t>ID</a:t>
            </a:r>
            <a:r>
              <a:rPr lang="zh-CN" altLang="en-US" sz="1400">
                <a:solidFill>
                  <a:srgbClr val="FF0000"/>
                </a:solidFill>
              </a:rPr>
              <a:t>；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2.</a:t>
            </a:r>
            <a:r>
              <a:rPr lang="zh-CN" altLang="en-US" sz="1400">
                <a:solidFill>
                  <a:srgbClr val="FF0000"/>
                </a:solidFill>
              </a:rPr>
              <a:t>发送给</a:t>
            </a:r>
            <a:r>
              <a:rPr lang="en-US" altLang="zh-CN" sz="1400">
                <a:solidFill>
                  <a:srgbClr val="FF0000"/>
                </a:solidFill>
              </a:rPr>
              <a:t>IBTM(</a:t>
            </a:r>
            <a:r>
              <a:rPr lang="zh-CN" altLang="en-US" sz="1400">
                <a:solidFill>
                  <a:srgbClr val="FF0000"/>
                </a:solidFill>
              </a:rPr>
              <a:t>通过</a:t>
            </a:r>
            <a:r>
              <a:rPr lang="en-US" altLang="zh-CN" sz="1400">
                <a:solidFill>
                  <a:srgbClr val="FF0000"/>
                </a:solidFill>
              </a:rPr>
              <a:t>TBOX</a:t>
            </a:r>
            <a:r>
              <a:rPr lang="zh-CN" altLang="en-US" sz="1400">
                <a:solidFill>
                  <a:srgbClr val="FF0000"/>
                </a:solidFill>
              </a:rPr>
              <a:t>转发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en-US" altLang="zh-CN" sz="1400">
                <a:solidFill>
                  <a:srgbClr val="FF0000"/>
                </a:solidFill>
              </a:rPr>
              <a:t>TBOX</a:t>
            </a:r>
            <a:r>
              <a:rPr lang="zh-CN" altLang="en-US" sz="1400">
                <a:solidFill>
                  <a:srgbClr val="FF0000"/>
                </a:solidFill>
              </a:rPr>
              <a:t>设备</a:t>
            </a:r>
            <a:r>
              <a:rPr lang="en-US" altLang="zh-CN" sz="1400">
                <a:solidFill>
                  <a:srgbClr val="FF0000"/>
                </a:solidFill>
              </a:rPr>
              <a:t>ID</a:t>
            </a:r>
            <a:r>
              <a:rPr lang="zh-CN" altLang="en-US" sz="1400">
                <a:solidFill>
                  <a:srgbClr val="FF0000"/>
                </a:solidFill>
              </a:rPr>
              <a:t>；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 strike="sngStrike">
                <a:solidFill>
                  <a:srgbClr val="FF0000"/>
                </a:solidFill>
                <a:uFillTx/>
              </a:rPr>
              <a:t>3.</a:t>
            </a:r>
            <a:r>
              <a:rPr lang="zh-CN" altLang="en-US" sz="1400" strike="sngStrike">
                <a:solidFill>
                  <a:srgbClr val="FF0000"/>
                </a:solidFill>
                <a:uFillTx/>
              </a:rPr>
              <a:t>发送给</a:t>
            </a:r>
            <a:r>
              <a:rPr lang="en-US" altLang="zh-CN" sz="1400" strike="sngStrike">
                <a:solidFill>
                  <a:srgbClr val="FF0000"/>
                </a:solidFill>
                <a:uFillTx/>
              </a:rPr>
              <a:t>IBTM(</a:t>
            </a:r>
            <a:r>
              <a:rPr lang="zh-CN" altLang="en-US" sz="1400" strike="sngStrike">
                <a:solidFill>
                  <a:srgbClr val="FF0000"/>
                </a:solidFill>
                <a:uFillTx/>
              </a:rPr>
              <a:t>通过</a:t>
            </a:r>
            <a:r>
              <a:rPr lang="en-US" altLang="zh-CN" sz="1400" strike="sngStrike">
                <a:solidFill>
                  <a:srgbClr val="FF0000"/>
                </a:solidFill>
                <a:uFillTx/>
              </a:rPr>
              <a:t>APP</a:t>
            </a:r>
            <a:r>
              <a:rPr lang="zh-CN" altLang="en-US" sz="1400" strike="sngStrike">
                <a:solidFill>
                  <a:srgbClr val="FF0000"/>
                </a:solidFill>
                <a:uFillTx/>
              </a:rPr>
              <a:t>转发</a:t>
            </a:r>
            <a:r>
              <a:rPr lang="en-US" altLang="zh-CN" sz="1400" strike="sngStrike">
                <a:solidFill>
                  <a:srgbClr val="FF0000"/>
                </a:solidFill>
                <a:uFillTx/>
              </a:rPr>
              <a:t>)</a:t>
            </a:r>
            <a:r>
              <a:rPr lang="zh-CN" altLang="en-US" sz="1400" strike="sngStrike">
                <a:solidFill>
                  <a:srgbClr val="FF0000"/>
                </a:solidFill>
                <a:uFillTx/>
              </a:rPr>
              <a:t>：</a:t>
            </a:r>
            <a:r>
              <a:rPr lang="en-US" altLang="zh-CN" sz="1400" strike="sngStrike">
                <a:solidFill>
                  <a:srgbClr val="FF0000"/>
                </a:solidFill>
                <a:uFillTx/>
              </a:rPr>
              <a:t>IBTM</a:t>
            </a:r>
            <a:r>
              <a:rPr lang="zh-CN" altLang="en-US" sz="1400" strike="sngStrike">
                <a:solidFill>
                  <a:srgbClr val="FF0000"/>
                </a:solidFill>
                <a:uFillTx/>
              </a:rPr>
              <a:t>设备</a:t>
            </a:r>
            <a:r>
              <a:rPr lang="en-US" altLang="zh-CN" sz="1400" strike="sngStrike">
                <a:solidFill>
                  <a:srgbClr val="FF0000"/>
                </a:solidFill>
                <a:uFillTx/>
              </a:rPr>
              <a:t>ID</a:t>
            </a:r>
            <a:r>
              <a:rPr lang="zh-CN" altLang="en-US" sz="1400">
                <a:solidFill>
                  <a:srgbClr val="FF0000"/>
                </a:solidFill>
              </a:rPr>
              <a:t>【单独流程】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/>
              <a:t>③ 步骤</a:t>
            </a:r>
            <a:r>
              <a:rPr lang="en-US" altLang="zh-CN" sz="1400"/>
              <a:t>7</a:t>
            </a:r>
            <a:r>
              <a:rPr lang="zh-CN" altLang="en-US" sz="1400"/>
              <a:t>应用</a:t>
            </a:r>
            <a:r>
              <a:rPr lang="en-US" altLang="zh-CN" sz="1400"/>
              <a:t>ID</a:t>
            </a:r>
            <a:r>
              <a:rPr lang="zh-CN" altLang="en-US" sz="1400"/>
              <a:t>类型应输入蓝牙钥匙对应的</a:t>
            </a:r>
            <a:r>
              <a:rPr lang="en-US" altLang="zh-CN" sz="1400"/>
              <a:t>ID</a:t>
            </a:r>
            <a:r>
              <a:rPr lang="zh-CN" altLang="en-US" sz="1400"/>
              <a:t>（用于查询相应的业务私钥，详见接口定义）</a:t>
            </a:r>
            <a:endParaRPr lang="zh-CN" altLang="en-US" sz="1400"/>
          </a:p>
          <a:p>
            <a:r>
              <a:rPr lang="zh-CN" altLang="en-US" sz="1400"/>
              <a:t>④步骤</a:t>
            </a:r>
            <a:r>
              <a:rPr lang="en-US" altLang="zh-CN" sz="1400"/>
              <a:t>10 </a:t>
            </a:r>
            <a:r>
              <a:rPr lang="zh-CN" altLang="en-US" sz="1400"/>
              <a:t>生成数字签名包含公钥证书</a:t>
            </a:r>
            <a:endParaRPr lang="zh-CN" altLang="en-US" sz="1400"/>
          </a:p>
          <a:p>
            <a:r>
              <a:rPr lang="zh-CN" altLang="en-US" sz="1400"/>
              <a:t>⑤步骤</a:t>
            </a:r>
            <a:r>
              <a:rPr lang="en-US" altLang="zh-CN" sz="1400"/>
              <a:t>13 </a:t>
            </a:r>
            <a:r>
              <a:rPr lang="zh-CN" altLang="en-US" sz="1400"/>
              <a:t>如</a:t>
            </a:r>
            <a:r>
              <a:rPr lang="zh-CN" altLang="en-US" sz="1400">
                <a:solidFill>
                  <a:srgbClr val="FF0000"/>
                </a:solidFill>
              </a:rPr>
              <a:t>通过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向</a:t>
            </a:r>
            <a:r>
              <a:rPr lang="en-US" altLang="zh-CN" sz="1400">
                <a:solidFill>
                  <a:srgbClr val="FF0000"/>
                </a:solidFill>
              </a:rPr>
              <a:t>IBTM</a:t>
            </a:r>
            <a:r>
              <a:rPr lang="zh-CN" altLang="en-US" sz="1400">
                <a:solidFill>
                  <a:srgbClr val="FF0000"/>
                </a:solidFill>
              </a:rPr>
              <a:t>下发蓝牙钥匙</a:t>
            </a:r>
            <a:r>
              <a:rPr lang="zh-CN" altLang="en-US" sz="1400"/>
              <a:t>，需要对签名数据进行解析并移除公钥证书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20700" y="712470"/>
            <a:ext cx="720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TSP</a:t>
            </a:r>
            <a:r>
              <a:rPr lang="zh-CN" altLang="en-US"/>
              <a:t>生成蓝牙钥匙签名加密信息</a:t>
            </a:r>
            <a:endParaRPr lang="zh-CN" altLang="en-US"/>
          </a:p>
        </p:txBody>
      </p:sp>
      <p:cxnSp>
        <p:nvCxnSpPr>
          <p:cNvPr id="4" name="肘形连接符 3"/>
          <p:cNvCxnSpPr/>
          <p:nvPr/>
        </p:nvCxnSpPr>
        <p:spPr>
          <a:xfrm rot="16200000" flipH="1">
            <a:off x="1472565" y="605599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53895" y="591629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判断蓝牙钥匙下发路径并处理签名数据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2950" y="2056130"/>
            <a:ext cx="160845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加密明文：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16byte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0715" y="3472815"/>
            <a:ext cx="188912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加密密文：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KEY'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256byte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4835" y="4118610"/>
            <a:ext cx="214439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签名信息：完整钥匙包（包含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KEY'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0715" y="5327015"/>
            <a:ext cx="188912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数字签名：包含公钥证书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72720"/>
            <a:ext cx="11223625" cy="53975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三、</a:t>
            </a:r>
            <a:r>
              <a:rPr lang="zh-CN" altLang="en-US">
                <a:sym typeface="+mn-ea"/>
              </a:rPr>
              <a:t>蓝牙钥匙下发</a:t>
            </a:r>
            <a:r>
              <a:rPr lang="zh-CN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（通过</a:t>
            </a:r>
            <a:r>
              <a:rPr lang="en-US" altLang="zh-CN" sz="20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TBOX</a:t>
            </a:r>
            <a:r>
              <a:rPr lang="zh-CN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转发</a:t>
            </a:r>
            <a:r>
              <a:rPr lang="en-US" altLang="zh-CN" sz="20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IBTM</a:t>
            </a:r>
            <a:r>
              <a:rPr lang="zh-CN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）</a:t>
            </a:r>
            <a:endParaRPr lang="en-US" altLang="zh-CN" sz="2000"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920" y="131889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990" y="131889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2"/>
          </p:cNvCxnSpPr>
          <p:nvPr/>
        </p:nvCxnSpPr>
        <p:spPr>
          <a:xfrm flipH="1">
            <a:off x="1377315" y="1647190"/>
            <a:ext cx="19050" cy="417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2"/>
          </p:cNvCxnSpPr>
          <p:nvPr/>
        </p:nvCxnSpPr>
        <p:spPr>
          <a:xfrm flipH="1">
            <a:off x="3842385" y="1647190"/>
            <a:ext cx="19050" cy="417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41120" y="1780540"/>
            <a:ext cx="7620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804285" y="2112010"/>
            <a:ext cx="76200" cy="324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418590" y="226949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46885" y="226949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蓝牙钥匙数据（包含签名和公钥信息，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加密数据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14695" y="1169670"/>
            <a:ext cx="102489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stCxn id="16" idx="2"/>
          </p:cNvCxnSpPr>
          <p:nvPr/>
        </p:nvCxnSpPr>
        <p:spPr>
          <a:xfrm flipH="1">
            <a:off x="6308090" y="1647190"/>
            <a:ext cx="19050" cy="417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>
            <a:off x="6087110" y="2698115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609080" y="2668270"/>
            <a:ext cx="1704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基于公钥验证签名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893185" y="243967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96080" y="243967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：数字钥匙数据验签接口（签名，公钥信息）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873500" y="32156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96080" y="321564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返回验签结果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69990" y="240030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6087110" y="427799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09080" y="411924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的私钥进行解密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880485" y="405765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32885" y="4057650"/>
            <a:ext cx="20675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：数字非对称解密接口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873500" y="466852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96080" y="46621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69990" y="385318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172065" y="1979295"/>
            <a:ext cx="17653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① 步骤</a:t>
            </a:r>
            <a:r>
              <a:rPr lang="en-US" altLang="zh-CN" sz="1400"/>
              <a:t>1</a:t>
            </a:r>
            <a:r>
              <a:rPr lang="zh-CN" altLang="en-US" sz="1400"/>
              <a:t>中蓝牙钥匙数据签名携带对应公钥证书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② 步骤</a:t>
            </a:r>
            <a:r>
              <a:rPr lang="en-US" altLang="zh-CN" sz="1400"/>
              <a:t>2</a:t>
            </a:r>
            <a:r>
              <a:rPr lang="zh-CN" altLang="en-US" sz="1400"/>
              <a:t>中</a:t>
            </a:r>
            <a:r>
              <a:rPr lang="en-US" altLang="zh-CN" sz="1400"/>
              <a:t>TBOX</a:t>
            </a:r>
            <a:r>
              <a:rPr lang="zh-CN" altLang="en-US" sz="1400"/>
              <a:t>调用</a:t>
            </a:r>
            <a:r>
              <a:rPr lang="en-US" altLang="zh-CN" sz="1400"/>
              <a:t>SDK</a:t>
            </a:r>
            <a:r>
              <a:rPr lang="zh-CN" altLang="en-US" sz="1400"/>
              <a:t>，传入的签名数据应包含公钥信息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③步骤</a:t>
            </a:r>
            <a:r>
              <a:rPr lang="en-US" altLang="zh-CN" sz="1400"/>
              <a:t>9</a:t>
            </a:r>
            <a:r>
              <a:rPr lang="zh-CN" altLang="en-US" sz="1400"/>
              <a:t>蓝牙钥匙验证策略</a:t>
            </a:r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8284845" y="131889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PEPS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>
            <a:stCxn id="35" idx="2"/>
          </p:cNvCxnSpPr>
          <p:nvPr/>
        </p:nvCxnSpPr>
        <p:spPr>
          <a:xfrm flipH="1">
            <a:off x="8778240" y="1647190"/>
            <a:ext cx="19050" cy="417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557260" y="533209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740140" y="490728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894455" y="5123815"/>
            <a:ext cx="4834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354830" y="512381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建立安全控制机制，加密传输蓝牙钥匙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19235" y="5228590"/>
            <a:ext cx="1141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解密并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存储蓝牙钥匙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1470" y="3738880"/>
            <a:ext cx="188912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解密密文：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KEY'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256byte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730" y="2146935"/>
            <a:ext cx="147891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验签信息：云端签名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04335" y="4363085"/>
            <a:ext cx="176339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解密明文：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16byte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3530" y="1780540"/>
            <a:ext cx="1037590" cy="398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钥匙数据组包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KEY'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三、蓝牙钥匙下发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（下发给</a:t>
            </a:r>
            <a:r>
              <a:rPr lang="en-US" altLang="zh-CN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APP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端）</a:t>
            </a:r>
            <a:endParaRPr lang="zh-CN" altLang="en-US" sz="18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635" y="153733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7705" y="153733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75080" y="1865630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740150" y="1865630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38885" y="2113915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04590" y="2113915"/>
            <a:ext cx="72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316355" y="227139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44650" y="227139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蓝牙钥匙数据（包含签名和公钥信息，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加密数据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93410" y="153733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205855" y="1865630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6200000" flipH="1">
            <a:off x="5984875" y="2870200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06845" y="2840355"/>
            <a:ext cx="1704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基于公钥验证签名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790950" y="26117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093845" y="26117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：数字钥匙数据验签接口（签名，公钥信息）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771265" y="33877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93845" y="338772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返回验签结果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67755" y="25723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肘形连接符 53"/>
          <p:cNvCxnSpPr/>
          <p:nvPr/>
        </p:nvCxnSpPr>
        <p:spPr>
          <a:xfrm rot="16200000" flipH="1">
            <a:off x="5984875" y="4279900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506845" y="4146550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的私钥进行解密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765550" y="38944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093845" y="38944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：数字非对称解密接口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3771265" y="46704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093845" y="467042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67755" y="38550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8249920" y="1894205"/>
            <a:ext cx="33286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altLang="zh-CN" sz="1400"/>
              <a:t>1</a:t>
            </a:r>
            <a:r>
              <a:rPr lang="zh-CN" altLang="en-US" sz="1400"/>
              <a:t>中蓝牙钥匙数据签名携带对应公钥证书</a:t>
            </a:r>
            <a:endParaRPr lang="zh-CN" altLang="en-US" sz="1400"/>
          </a:p>
          <a:p>
            <a:r>
              <a:rPr lang="zh-CN" altLang="en-US" sz="1400">
                <a:solidFill>
                  <a:srgbClr val="FF0000"/>
                </a:solidFill>
              </a:rPr>
              <a:t>② 步骤</a:t>
            </a:r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中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调用</a:t>
            </a:r>
            <a:r>
              <a:rPr lang="en-US" altLang="zh-CN" sz="1400">
                <a:solidFill>
                  <a:srgbClr val="FF0000"/>
                </a:solidFill>
              </a:rPr>
              <a:t>SDK</a:t>
            </a:r>
            <a:r>
              <a:rPr lang="zh-CN" altLang="en-US" sz="1400">
                <a:solidFill>
                  <a:srgbClr val="FF0000"/>
                </a:solidFill>
              </a:rPr>
              <a:t>，传入的签名数据应包含公钥证书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4495" y="2327275"/>
            <a:ext cx="147891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验签信息：云端签名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9235" y="3609975"/>
            <a:ext cx="188912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解密密文：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KEY'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256byte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</a:rPr>
              <a:t>四、</a:t>
            </a:r>
            <a:r>
              <a:rPr lang="en-US" altLang="zh-CN">
                <a:latin typeface="微软雅黑" panose="020B0503020204020204" pitchFamily="34" charset="-122"/>
              </a:rPr>
              <a:t>TSP</a:t>
            </a:r>
            <a:r>
              <a:rPr lang="zh-CN" altLang="en-US">
                <a:latin typeface="微软雅黑" panose="020B0503020204020204" pitchFamily="34" charset="-122"/>
              </a:rPr>
              <a:t>端蓝牙钥匙生成 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TSP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生成授权凭证信息）</a:t>
            </a:r>
            <a:endParaRPr lang="zh-CN" altLang="en-US" sz="18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72210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37280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684655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149725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648460" y="2143760"/>
            <a:ext cx="72000" cy="391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114165" y="2143760"/>
            <a:ext cx="72000" cy="377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725930" y="230124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028825" y="2301240"/>
            <a:ext cx="1745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蓝牙钥匙加密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蓝牙模块设备唯一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ID/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移动设备唯一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ID/TBOX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设备唯一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1731645" y="37363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910715" y="373634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02985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615430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16200000" flipH="1">
            <a:off x="6394450" y="32048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916420" y="3048000"/>
            <a:ext cx="19462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根据唯一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基于证书非对称加密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4200525" y="28194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503420" y="281940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：数字钥匙数据加密接口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180840" y="35953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503420" y="35953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77330" y="278003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20700" y="1814830"/>
            <a:ext cx="7848600" cy="230378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数字钥匙加密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0700" y="4229100"/>
            <a:ext cx="7848600" cy="21755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数字钥匙签名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725930" y="459359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891665" y="459359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蓝牙钥匙签名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1731645" y="55905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834515" y="5572125"/>
            <a:ext cx="1965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返回签名数据（携带数字签名包含公钥）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肘形连接符 88"/>
          <p:cNvCxnSpPr/>
          <p:nvPr/>
        </p:nvCxnSpPr>
        <p:spPr>
          <a:xfrm rot="16200000" flipH="1">
            <a:off x="6394450" y="50590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916420" y="4812030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根据应用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查询私钥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对蓝牙钥匙数据签名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175125" y="46736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503420" y="467360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：数字签名接口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H="1">
            <a:off x="4180840" y="54495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503420" y="54495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返回签名数据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577330" y="463423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774430" y="1704975"/>
            <a:ext cx="314388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① </a:t>
            </a:r>
            <a:r>
              <a:rPr lang="en-US" altLang="zh-CN" sz="1400"/>
              <a:t>TSP-BT</a:t>
            </a:r>
            <a:r>
              <a:rPr lang="zh-CN" altLang="en-US" sz="1400"/>
              <a:t>指云端蓝牙钥匙业务方，根据相关信息生成蓝牙钥匙（生成接口保留）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② 步骤</a:t>
            </a:r>
            <a:r>
              <a:rPr lang="en-US" altLang="zh-CN" sz="1400"/>
              <a:t>1 TSP-BT</a:t>
            </a:r>
            <a:r>
              <a:rPr lang="zh-CN" altLang="en-US" sz="1400"/>
              <a:t>根据</a:t>
            </a:r>
            <a:r>
              <a:rPr lang="zh-CN" altLang="en-US" sz="1400">
                <a:solidFill>
                  <a:srgbClr val="FF0000"/>
                </a:solidFill>
              </a:rPr>
              <a:t>业务需求</a:t>
            </a:r>
            <a:r>
              <a:rPr lang="zh-CN" altLang="en-US" sz="1400"/>
              <a:t>调用</a:t>
            </a:r>
            <a:r>
              <a:rPr lang="en-US" altLang="zh-CN" sz="1400"/>
              <a:t>PCM</a:t>
            </a:r>
            <a:r>
              <a:rPr lang="zh-CN" altLang="en-US" sz="1400"/>
              <a:t>接口时选择对应的设备唯一</a:t>
            </a:r>
            <a:r>
              <a:rPr lang="en-US" altLang="zh-CN" sz="1400"/>
              <a:t>ID</a:t>
            </a:r>
            <a:r>
              <a:rPr lang="zh-CN" altLang="en-US" sz="1400"/>
              <a:t>（用于查询证书，详见接口定义）</a:t>
            </a:r>
            <a:r>
              <a:rPr lang="zh-CN" altLang="en-US" sz="1400">
                <a:solidFill>
                  <a:srgbClr val="FF0000"/>
                </a:solidFill>
              </a:rPr>
              <a:t>其中 </a:t>
            </a:r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发送给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设备</a:t>
            </a:r>
            <a:r>
              <a:rPr lang="en-US" altLang="zh-CN" sz="1400">
                <a:solidFill>
                  <a:srgbClr val="FF0000"/>
                </a:solidFill>
              </a:rPr>
              <a:t>ID</a:t>
            </a:r>
            <a:r>
              <a:rPr lang="zh-CN" altLang="en-US" sz="1400">
                <a:solidFill>
                  <a:srgbClr val="FF0000"/>
                </a:solidFill>
              </a:rPr>
              <a:t>；</a:t>
            </a:r>
            <a:endParaRPr lang="zh-CN" altLang="en-US" sz="14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2.</a:t>
            </a:r>
            <a:r>
              <a:rPr lang="zh-CN" altLang="en-US" sz="1400">
                <a:solidFill>
                  <a:srgbClr val="FF0000"/>
                </a:solidFill>
              </a:rPr>
              <a:t>发送给</a:t>
            </a:r>
            <a:r>
              <a:rPr lang="en-US" altLang="zh-CN" sz="1400">
                <a:solidFill>
                  <a:srgbClr val="FF0000"/>
                </a:solidFill>
              </a:rPr>
              <a:t>IBTM(</a:t>
            </a:r>
            <a:r>
              <a:rPr lang="zh-CN" altLang="en-US" sz="1400">
                <a:solidFill>
                  <a:srgbClr val="FF0000"/>
                </a:solidFill>
              </a:rPr>
              <a:t>通过</a:t>
            </a:r>
            <a:r>
              <a:rPr lang="en-US" altLang="zh-CN" sz="1400">
                <a:solidFill>
                  <a:srgbClr val="FF0000"/>
                </a:solidFill>
              </a:rPr>
              <a:t>TBOX</a:t>
            </a:r>
            <a:r>
              <a:rPr lang="zh-CN" altLang="en-US" sz="1400">
                <a:solidFill>
                  <a:srgbClr val="FF0000"/>
                </a:solidFill>
              </a:rPr>
              <a:t>转发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en-US" altLang="zh-CN" sz="1400">
                <a:solidFill>
                  <a:srgbClr val="FF0000"/>
                </a:solidFill>
              </a:rPr>
              <a:t>TBOX</a:t>
            </a:r>
            <a:r>
              <a:rPr lang="zh-CN" altLang="en-US" sz="1400">
                <a:solidFill>
                  <a:srgbClr val="FF0000"/>
                </a:solidFill>
              </a:rPr>
              <a:t>设备</a:t>
            </a:r>
            <a:r>
              <a:rPr lang="en-US" altLang="zh-CN" sz="1400">
                <a:solidFill>
                  <a:srgbClr val="FF0000"/>
                </a:solidFill>
              </a:rPr>
              <a:t>ID</a:t>
            </a:r>
            <a:r>
              <a:rPr lang="zh-CN" altLang="en-US" sz="1400">
                <a:solidFill>
                  <a:srgbClr val="FF0000"/>
                </a:solidFill>
              </a:rPr>
              <a:t>；</a:t>
            </a:r>
            <a:endParaRPr lang="zh-CN" altLang="en-US" sz="14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</a:rPr>
              <a:t>3.</a:t>
            </a:r>
            <a:r>
              <a:rPr lang="zh-CN" altLang="en-US" sz="1400">
                <a:solidFill>
                  <a:srgbClr val="FF0000"/>
                </a:solidFill>
              </a:rPr>
              <a:t>发送给</a:t>
            </a:r>
            <a:r>
              <a:rPr lang="en-US" altLang="zh-CN" sz="1400">
                <a:solidFill>
                  <a:srgbClr val="FF0000"/>
                </a:solidFill>
              </a:rPr>
              <a:t>IBTM(</a:t>
            </a:r>
            <a:r>
              <a:rPr lang="zh-CN" altLang="en-US" sz="1400">
                <a:solidFill>
                  <a:srgbClr val="FF0000"/>
                </a:solidFill>
              </a:rPr>
              <a:t>通过</a:t>
            </a:r>
            <a:r>
              <a:rPr lang="en-US" altLang="zh-CN" sz="1400">
                <a:solidFill>
                  <a:srgbClr val="FF0000"/>
                </a:solidFill>
              </a:rPr>
              <a:t>APP</a:t>
            </a:r>
            <a:r>
              <a:rPr lang="zh-CN" altLang="en-US" sz="1400">
                <a:solidFill>
                  <a:srgbClr val="FF0000"/>
                </a:solidFill>
              </a:rPr>
              <a:t>转发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>
                <a:solidFill>
                  <a:srgbClr val="FF0000"/>
                </a:solidFill>
              </a:rPr>
              <a:t>：</a:t>
            </a:r>
            <a:r>
              <a:rPr lang="en-US" altLang="zh-CN" sz="1400">
                <a:solidFill>
                  <a:srgbClr val="FF0000"/>
                </a:solidFill>
              </a:rPr>
              <a:t>IBTM</a:t>
            </a:r>
            <a:r>
              <a:rPr lang="zh-CN" altLang="en-US" sz="1400">
                <a:solidFill>
                  <a:srgbClr val="FF0000"/>
                </a:solidFill>
              </a:rPr>
              <a:t>设备</a:t>
            </a:r>
            <a:r>
              <a:rPr lang="en-US" altLang="zh-CN" sz="1400">
                <a:solidFill>
                  <a:srgbClr val="FF0000"/>
                </a:solidFill>
              </a:rPr>
              <a:t>ID</a:t>
            </a:r>
            <a:endParaRPr lang="en-US" altLang="zh-CN" sz="14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③ 步骤</a:t>
            </a:r>
            <a:r>
              <a:rPr lang="en-US" altLang="zh-CN" sz="1400"/>
              <a:t>7</a:t>
            </a:r>
            <a:r>
              <a:rPr lang="zh-CN" altLang="en-US" sz="1400"/>
              <a:t>应用</a:t>
            </a:r>
            <a:r>
              <a:rPr lang="en-US" altLang="zh-CN" sz="1400"/>
              <a:t>ID</a:t>
            </a:r>
            <a:r>
              <a:rPr lang="zh-CN" altLang="en-US" sz="1400"/>
              <a:t>类型应输入蓝牙钥匙对应的</a:t>
            </a:r>
            <a:r>
              <a:rPr lang="en-US" altLang="zh-CN" sz="1400"/>
              <a:t>ID</a:t>
            </a:r>
            <a:r>
              <a:rPr lang="zh-CN" altLang="en-US" sz="1400"/>
              <a:t>（用于查询相应的业务私钥，详见接口定义）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783715" y="1898650"/>
            <a:ext cx="227139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加密明文：完整授权凭证数据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70byte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1660" y="3491230"/>
            <a:ext cx="2203450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加密密文：授权凭证密文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256byte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0715" y="4348480"/>
            <a:ext cx="214439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签名信息：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授权凭证密文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256byte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0715" y="5327015"/>
            <a:ext cx="188912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数字签名：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四、蓝牙钥匙下发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41365" y="179641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3745" y="1468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66190" y="179641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29995" y="2044700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07465" y="2202180"/>
            <a:ext cx="2153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11935" y="220218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蓝牙钥匙数据（包含签名和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加密数据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28920" y="1468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5620385" y="3334385"/>
            <a:ext cx="479425" cy="38100"/>
          </a:xfrm>
          <a:prstGeom prst="bentConnector4">
            <a:avLst>
              <a:gd name="adj1" fmla="val 5231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29655" y="3037840"/>
            <a:ext cx="16395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基于本地存储的业务证书公钥验证签名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用户证书的私钥进行解密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存储蓝牙钥匙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03265" y="2202180"/>
            <a:ext cx="76200" cy="157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447405" y="2019300"/>
            <a:ext cx="30270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altLang="zh-CN" sz="1400"/>
              <a:t>1</a:t>
            </a:r>
            <a:r>
              <a:rPr lang="zh-CN" altLang="en-US" sz="1400"/>
              <a:t>中蓝牙钥匙数据签名不携带对应公钥证书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3017520" y="1468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529965" y="179641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1865" y="2044700"/>
            <a:ext cx="762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80765" y="2404745"/>
            <a:ext cx="2205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92220" y="2486660"/>
            <a:ext cx="157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通过蓝牙发送蓝牙钥匙数据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700" y="712470"/>
            <a:ext cx="427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蓝牙钥匙下载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575" y="2087880"/>
            <a:ext cx="1037590" cy="398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授权凭证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4275" y="2600960"/>
            <a:ext cx="1037590" cy="398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组包成激活数据包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五、换件处理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500" y="1233170"/>
            <a:ext cx="4453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IBTM/TBOX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换件均向服务端申请新的终端密钥，流程同终端密钥下发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600" y="447040"/>
            <a:ext cx="6146800" cy="53975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蓝牙钥匙</a:t>
            </a:r>
            <a:r>
              <a:rPr lang="zh-CN" altLang="en-US">
                <a:sym typeface="+mn-ea"/>
              </a:rPr>
              <a:t>系统对</a:t>
            </a:r>
            <a:r>
              <a:rPr lang="en-US" altLang="zh-CN">
                <a:sym typeface="+mn-ea"/>
              </a:rPr>
              <a:t>PKI</a:t>
            </a:r>
            <a:r>
              <a:rPr lang="zh-CN" altLang="en-US">
                <a:sym typeface="+mn-ea"/>
              </a:rPr>
              <a:t>接口汇总</a:t>
            </a:r>
            <a:endParaRPr lang="zh-CN" altLang="en-US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5560" y="1127760"/>
            <a:ext cx="6173470" cy="5631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蓝牙钥匙对PKI接口需求</a:t>
            </a:r>
            <a:endParaRPr lang="zh-CN" altLang="en-US"/>
          </a:p>
          <a:p>
            <a:r>
              <a:rPr lang="zh-CN" altLang="en-US" b="1"/>
              <a:t>TSP：（前提 已申请业务证书）</a:t>
            </a:r>
            <a:endParaRPr lang="zh-CN" altLang="en-US" b="1"/>
          </a:p>
          <a:p>
            <a:r>
              <a:rPr lang="zh-CN" altLang="en-US"/>
              <a:t>1.数据签名（输出仅</a:t>
            </a:r>
            <a:r>
              <a:rPr lang="en-US" altLang="zh-CN"/>
              <a:t>256byte </a:t>
            </a:r>
            <a:r>
              <a:rPr lang="zh-CN" altLang="en-US"/>
              <a:t>数字签名）</a:t>
            </a:r>
            <a:endParaRPr lang="zh-CN" altLang="en-US"/>
          </a:p>
          <a:p>
            <a:r>
              <a:rPr lang="zh-CN" altLang="en-US"/>
              <a:t>2.签名验签</a:t>
            </a:r>
            <a:endParaRPr lang="zh-CN" altLang="en-US"/>
          </a:p>
          <a:p>
            <a:r>
              <a:rPr lang="zh-CN" altLang="en-US"/>
              <a:t>3.特定终端用户证书公钥加密</a:t>
            </a:r>
            <a:endParaRPr lang="zh-CN" altLang="en-US"/>
          </a:p>
          <a:p>
            <a:r>
              <a:rPr lang="zh-CN" altLang="en-US"/>
              <a:t>4.对称密钥生成 (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传输相同参数生成同一个</a:t>
            </a:r>
            <a:r>
              <a:rPr lang="zh-CN" altLang="en-US">
                <a:sym typeface="+mn-ea"/>
              </a:rPr>
              <a:t>128bit </a:t>
            </a:r>
            <a:r>
              <a:rPr lang="en-US" altLang="zh-CN"/>
              <a:t>key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5.携带公钥证书的数字签名（解析出特定设备公钥）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6.</a:t>
            </a:r>
            <a:r>
              <a:rPr lang="zh-CN" altLang="en-US">
                <a:solidFill>
                  <a:schemeClr val="tx1"/>
                </a:solidFill>
              </a:rPr>
              <a:t>对称密钥加密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/>
              <a:t>APP：</a:t>
            </a:r>
            <a:endParaRPr lang="zh-CN" altLang="en-US" b="1"/>
          </a:p>
          <a:p>
            <a:r>
              <a:rPr lang="zh-CN" altLang="en-US"/>
              <a:t>1.用户证书私钥解密</a:t>
            </a:r>
            <a:endParaRPr lang="zh-CN" altLang="en-US"/>
          </a:p>
          <a:p>
            <a:r>
              <a:rPr lang="zh-CN" altLang="en-US"/>
              <a:t>2.签名验签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用户证书公钥加密</a:t>
            </a:r>
            <a:endParaRPr lang="zh-CN" altLang="en-US"/>
          </a:p>
          <a:p>
            <a:r>
              <a:rPr lang="zh-CN" altLang="en-US" b="1"/>
              <a:t>TBOX：</a:t>
            </a:r>
            <a:endParaRPr lang="zh-CN" altLang="en-US" b="1"/>
          </a:p>
          <a:p>
            <a:r>
              <a:rPr lang="zh-CN" altLang="en-US"/>
              <a:t>1.用户证书私钥解密</a:t>
            </a:r>
            <a:endParaRPr lang="zh-CN" altLang="en-US"/>
          </a:p>
          <a:p>
            <a:r>
              <a:rPr lang="zh-CN" altLang="en-US"/>
              <a:t>2.数据签名</a:t>
            </a:r>
            <a:endParaRPr lang="zh-CN" altLang="en-US"/>
          </a:p>
          <a:p>
            <a:r>
              <a:rPr lang="zh-CN" altLang="en-US"/>
              <a:t>3.签名验签</a:t>
            </a:r>
            <a:endParaRPr lang="zh-CN" altLang="en-US"/>
          </a:p>
          <a:p>
            <a:r>
              <a:rPr lang="zh-CN" altLang="en-US" b="1"/>
              <a:t>蓝牙</a:t>
            </a:r>
            <a:r>
              <a:rPr lang="en-US" altLang="zh-CN" b="1"/>
              <a:t>SDK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en-US" altLang="zh-CN"/>
              <a:t>1.</a:t>
            </a:r>
            <a:r>
              <a:rPr lang="zh-CN" altLang="en-US"/>
              <a:t>获取手机</a:t>
            </a:r>
            <a:r>
              <a:rPr lang="en-US" altLang="zh-CN"/>
              <a:t>APP</a:t>
            </a:r>
            <a:r>
              <a:rPr lang="zh-CN" altLang="en-US"/>
              <a:t>用户证书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车端证书验签 </a:t>
            </a:r>
            <a:r>
              <a:rPr lang="en-US" altLang="zh-CN">
                <a:solidFill>
                  <a:srgbClr val="FF0000"/>
                </a:solidFill>
              </a:rPr>
              <a:t>TBD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密钥协商 </a:t>
            </a:r>
            <a:r>
              <a:rPr lang="en-US" altLang="zh-CN">
                <a:solidFill>
                  <a:srgbClr val="FF0000"/>
                </a:solidFill>
              </a:rPr>
              <a:t>TBD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六、接口汇总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40421" y="156925"/>
            <a:ext cx="9191962" cy="5400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六、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PKI</a:t>
            </a:r>
            <a:r>
              <a:rPr lang="zh-CN" altLang="en-US">
                <a:latin typeface="微软雅黑" panose="020B0503020204020204" pitchFamily="34" charset="-122"/>
                <a:sym typeface="+mn-ea"/>
              </a:rPr>
              <a:t>秘钥分配表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398780" y="1417955"/>
          <a:ext cx="1093597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"/>
                <a:gridCol w="1170305"/>
                <a:gridCol w="2774315"/>
                <a:gridCol w="2451735"/>
                <a:gridCol w="716280"/>
                <a:gridCol w="988695"/>
                <a:gridCol w="1018540"/>
                <a:gridCol w="1089660"/>
              </a:tblGrid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应用目标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应用场景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密钥方式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密钥数量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密钥组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 ID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密钥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 ID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密钥使用平台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蓝牙钥匙应用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之间数据传输加密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PKI SDK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内置密钥方式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Group-0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蓝牙钥匙应用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用于生成蓝牙模块和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之间数据传输加密的终端密钥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PKI SDK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内置密钥方式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Group-0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蓝牙钥匙应用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蓝牙模块和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之间数据传输加密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使用自生成密钥导入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PKI SDK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Group-1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蓝牙钥匙应用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蓝牙服务临时保存蓝牙钥匙密钥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使用自生成密钥导入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PKI SDK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Group-2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TSP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6255" y="4815205"/>
          <a:ext cx="9570720" cy="122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60"/>
                <a:gridCol w="923036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TBOX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IHU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集成的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PKI SDK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支持内置密钥调用和导入密钥使用；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调用密钥的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groupId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keyId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取值范围，可详见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PKI SDK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接口文档；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数据对称加密、解密，调用方需要确保参数的正确性，确保使用的参数保持一致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不同应用，使用的密钥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groupId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keyId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取值不能相同。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16255" y="444690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蓝牙安全业务流程总览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对角圆角矩形 53"/>
          <p:cNvSpPr/>
          <p:nvPr/>
        </p:nvSpPr>
        <p:spPr>
          <a:xfrm>
            <a:off x="1010920" y="103187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1.IBTM</a:t>
            </a:r>
            <a:r>
              <a:rPr lang="zh-CN" altLang="en-US"/>
              <a:t>用户证书申请</a:t>
            </a:r>
            <a:endParaRPr lang="zh-CN" altLang="en-US"/>
          </a:p>
        </p:txBody>
      </p:sp>
      <p:sp>
        <p:nvSpPr>
          <p:cNvPr id="58" name="对角圆角矩形 57"/>
          <p:cNvSpPr/>
          <p:nvPr/>
        </p:nvSpPr>
        <p:spPr>
          <a:xfrm>
            <a:off x="1010920" y="188912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2.</a:t>
            </a:r>
            <a:r>
              <a:rPr lang="zh-CN" altLang="en-US"/>
              <a:t>蓝牙终端密钥下发</a:t>
            </a:r>
            <a:endParaRPr lang="zh-CN" altLang="en-US"/>
          </a:p>
        </p:txBody>
      </p:sp>
      <p:sp>
        <p:nvSpPr>
          <p:cNvPr id="59" name="对角圆角矩形 58"/>
          <p:cNvSpPr/>
          <p:nvPr/>
        </p:nvSpPr>
        <p:spPr>
          <a:xfrm>
            <a:off x="1010920" y="2749550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3.</a:t>
            </a:r>
            <a:r>
              <a:rPr lang="zh-CN" altLang="en-US"/>
              <a:t>蓝牙钥匙下发</a:t>
            </a:r>
            <a:endParaRPr lang="zh-CN" altLang="en-US"/>
          </a:p>
        </p:txBody>
      </p:sp>
      <p:sp>
        <p:nvSpPr>
          <p:cNvPr id="60" name="对角圆角矩形 59"/>
          <p:cNvSpPr/>
          <p:nvPr/>
        </p:nvSpPr>
        <p:spPr>
          <a:xfrm>
            <a:off x="1010920" y="360997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4.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APP</a:t>
            </a:r>
            <a:r>
              <a:rPr lang="zh-CN" altLang="en-US">
                <a:latin typeface="微软雅黑" panose="020B0503020204020204" pitchFamily="34" charset="-122"/>
                <a:sym typeface="+mn-ea"/>
              </a:rPr>
              <a:t>蓝牙钥匙下发</a:t>
            </a:r>
            <a:endParaRPr lang="zh-CN" altLang="en-US"/>
          </a:p>
        </p:txBody>
      </p:sp>
      <p:sp>
        <p:nvSpPr>
          <p:cNvPr id="61" name="对角圆角矩形 60"/>
          <p:cNvSpPr/>
          <p:nvPr/>
        </p:nvSpPr>
        <p:spPr>
          <a:xfrm>
            <a:off x="1010920" y="4470400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5.IBTM-APP</a:t>
            </a:r>
            <a:r>
              <a:rPr lang="zh-CN" altLang="en-US"/>
              <a:t>交互</a:t>
            </a:r>
            <a:endParaRPr lang="zh-CN" altLang="en-US"/>
          </a:p>
        </p:txBody>
      </p:sp>
      <p:cxnSp>
        <p:nvCxnSpPr>
          <p:cNvPr id="62" name="直接箭头连接符 61"/>
          <p:cNvCxnSpPr>
            <a:stCxn id="54" idx="1"/>
            <a:endCxn id="57" idx="3"/>
          </p:cNvCxnSpPr>
          <p:nvPr/>
        </p:nvCxnSpPr>
        <p:spPr>
          <a:xfrm>
            <a:off x="2174240" y="149225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1"/>
            <a:endCxn id="59" idx="3"/>
          </p:cNvCxnSpPr>
          <p:nvPr/>
        </p:nvCxnSpPr>
        <p:spPr>
          <a:xfrm>
            <a:off x="2174240" y="234950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1"/>
            <a:endCxn id="60" idx="3"/>
          </p:cNvCxnSpPr>
          <p:nvPr/>
        </p:nvCxnSpPr>
        <p:spPr>
          <a:xfrm>
            <a:off x="2174240" y="3209925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1"/>
            <a:endCxn id="61" idx="3"/>
          </p:cNvCxnSpPr>
          <p:nvPr/>
        </p:nvCxnSpPr>
        <p:spPr>
          <a:xfrm>
            <a:off x="2174240" y="407035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651885" y="982980"/>
            <a:ext cx="638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/>
              <a:t>IBTM</a:t>
            </a:r>
            <a:r>
              <a:rPr lang="zh-CN" altLang="en-US" sz="1400"/>
              <a:t>根据模块信息通过</a:t>
            </a:r>
            <a:r>
              <a:rPr lang="en-US" altLang="zh-CN" sz="1400"/>
              <a:t>TBOX</a:t>
            </a:r>
            <a:r>
              <a:rPr lang="zh-CN" altLang="en-US" sz="1400"/>
              <a:t>向</a:t>
            </a:r>
            <a:r>
              <a:rPr lang="en-US" altLang="zh-CN" sz="1400"/>
              <a:t>TSP PKI</a:t>
            </a:r>
            <a:r>
              <a:rPr lang="zh-CN" altLang="en-US" sz="1400"/>
              <a:t>在线申请</a:t>
            </a:r>
            <a:r>
              <a:rPr lang="en-US" altLang="zh-CN" sz="1400"/>
              <a:t>IBTM</a:t>
            </a:r>
            <a:r>
              <a:rPr lang="zh-CN" altLang="en-US" sz="1400"/>
              <a:t>用户证书</a:t>
            </a:r>
            <a:endParaRPr lang="zh-CN" altLang="en-US" sz="1400"/>
          </a:p>
          <a:p>
            <a:r>
              <a:rPr lang="en-US" altLang="zh-CN" sz="1400"/>
              <a:t>TBOX</a:t>
            </a:r>
            <a:r>
              <a:rPr lang="zh-CN" altLang="en-US" sz="1400"/>
              <a:t>网络正常，</a:t>
            </a:r>
            <a:r>
              <a:rPr lang="zh-CN" altLang="en-US" sz="1400">
                <a:sym typeface="+mn-ea"/>
              </a:rPr>
              <a:t>生产阶段</a:t>
            </a:r>
            <a:r>
              <a:rPr lang="en-US" altLang="zh-CN" sz="1400">
                <a:sym typeface="+mn-ea"/>
              </a:rPr>
              <a:t>IBTM</a:t>
            </a:r>
            <a:r>
              <a:rPr lang="zh-CN" altLang="en-US" sz="1400">
                <a:sym typeface="+mn-ea"/>
              </a:rPr>
              <a:t>写入</a:t>
            </a:r>
            <a:r>
              <a:rPr lang="en-US" altLang="zh-CN" sz="1400">
                <a:sym typeface="+mn-ea"/>
              </a:rPr>
              <a:t>VIN</a:t>
            </a:r>
            <a:r>
              <a:rPr lang="zh-CN" altLang="en-US" sz="1400">
                <a:sym typeface="+mn-ea"/>
              </a:rPr>
              <a:t>后触发</a:t>
            </a:r>
            <a:endParaRPr lang="zh-CN" altLang="en-US" sz="1400"/>
          </a:p>
        </p:txBody>
      </p:sp>
      <p:sp>
        <p:nvSpPr>
          <p:cNvPr id="72" name="文本框 71"/>
          <p:cNvSpPr txBox="1"/>
          <p:nvPr/>
        </p:nvSpPr>
        <p:spPr>
          <a:xfrm>
            <a:off x="3651885" y="1864360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/>
              <a:t>TSP</a:t>
            </a:r>
            <a:r>
              <a:rPr lang="zh-CN" altLang="en-US" sz="1400"/>
              <a:t>蓝牙业务生成</a:t>
            </a:r>
            <a:r>
              <a:rPr lang="en-US" altLang="zh-CN" sz="1400"/>
              <a:t>IBTM</a:t>
            </a:r>
            <a:r>
              <a:rPr lang="zh-CN" altLang="en-US" sz="1400"/>
              <a:t>终端密钥，下发给</a:t>
            </a:r>
            <a:r>
              <a:rPr lang="en-US" altLang="zh-CN" sz="1400"/>
              <a:t>IBTM</a:t>
            </a:r>
            <a:r>
              <a:rPr lang="zh-CN" altLang="en-US" sz="1400"/>
              <a:t>和</a:t>
            </a:r>
            <a:r>
              <a:rPr lang="en-US" altLang="zh-CN" sz="1400"/>
              <a:t>TBOX</a:t>
            </a:r>
            <a:r>
              <a:rPr lang="zh-CN" altLang="en-US" sz="1400"/>
              <a:t>，用于</a:t>
            </a:r>
            <a:r>
              <a:rPr lang="en-US" altLang="zh-CN" sz="1400"/>
              <a:t>IBTM-TBOX</a:t>
            </a:r>
            <a:r>
              <a:rPr lang="zh-CN" altLang="en-US" sz="1400"/>
              <a:t>安全通信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步骤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后，</a:t>
            </a:r>
            <a:r>
              <a:rPr lang="en-US" altLang="zh-CN" sz="1400"/>
              <a:t>TBOX</a:t>
            </a:r>
            <a:r>
              <a:rPr lang="zh-CN" altLang="en-US" sz="1400"/>
              <a:t>网络正常</a:t>
            </a:r>
            <a:endParaRPr lang="zh-CN" altLang="en-US" sz="1400"/>
          </a:p>
        </p:txBody>
      </p:sp>
      <p:sp>
        <p:nvSpPr>
          <p:cNvPr id="73" name="文本框 72"/>
          <p:cNvSpPr txBox="1"/>
          <p:nvPr/>
        </p:nvSpPr>
        <p:spPr>
          <a:xfrm>
            <a:off x="3651885" y="272478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/>
              <a:t>TSP</a:t>
            </a:r>
            <a:r>
              <a:rPr lang="zh-CN" altLang="en-US" sz="1400"/>
              <a:t>蓝牙业务生成蓝牙钥匙下发给</a:t>
            </a:r>
            <a:r>
              <a:rPr lang="en-US" altLang="zh-CN" sz="1400"/>
              <a:t>IBTM</a:t>
            </a:r>
            <a:r>
              <a:rPr lang="zh-CN" altLang="en-US" sz="1400"/>
              <a:t>，用于蓝牙钥匙功能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步骤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后，</a:t>
            </a:r>
            <a:r>
              <a:rPr lang="en-US" altLang="zh-CN" sz="1400"/>
              <a:t>TBOX</a:t>
            </a:r>
            <a:r>
              <a:rPr lang="zh-CN" altLang="en-US" sz="1400"/>
              <a:t>网络正常</a:t>
            </a:r>
            <a:r>
              <a:rPr lang="en-US" altLang="zh-CN" sz="1400"/>
              <a:t>/APP</a:t>
            </a:r>
            <a:r>
              <a:rPr lang="zh-CN" altLang="en-US" sz="1400"/>
              <a:t>及蓝牙通道网络正常</a:t>
            </a:r>
            <a:endParaRPr lang="zh-CN" altLang="en-US" sz="1400"/>
          </a:p>
        </p:txBody>
      </p:sp>
      <p:sp>
        <p:nvSpPr>
          <p:cNvPr id="74" name="文本框 73"/>
          <p:cNvSpPr txBox="1"/>
          <p:nvPr/>
        </p:nvSpPr>
        <p:spPr>
          <a:xfrm>
            <a:off x="3651885" y="3585210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>
                <a:sym typeface="+mn-ea"/>
              </a:rPr>
              <a:t>TSP</a:t>
            </a:r>
            <a:r>
              <a:rPr lang="zh-CN" altLang="en-US" sz="1400">
                <a:sym typeface="+mn-ea"/>
              </a:rPr>
              <a:t>蓝牙业务生成蓝牙钥匙下发给</a:t>
            </a:r>
            <a:r>
              <a:rPr lang="en-US" altLang="zh-CN" sz="1400">
                <a:sym typeface="+mn-ea"/>
              </a:rPr>
              <a:t>APP</a:t>
            </a:r>
            <a:r>
              <a:rPr lang="zh-CN" altLang="en-US" sz="1400">
                <a:sym typeface="+mn-ea"/>
              </a:rPr>
              <a:t>，用于蓝牙钥匙功能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APP</a:t>
            </a:r>
            <a:r>
              <a:rPr lang="zh-CN" altLang="en-US" sz="1400">
                <a:sym typeface="+mn-ea"/>
              </a:rPr>
              <a:t>安装成功，移动设备网络正常</a:t>
            </a:r>
            <a:endParaRPr lang="zh-CN" altLang="en-US" sz="1400"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51885" y="444563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>
                <a:sym typeface="+mn-ea"/>
              </a:rPr>
              <a:t>IBTM-APP</a:t>
            </a:r>
            <a:r>
              <a:rPr lang="zh-CN" altLang="en-US" sz="1400">
                <a:sym typeface="+mn-ea"/>
              </a:rPr>
              <a:t>首次通信的双向认证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蓝牙通道网络正常</a:t>
            </a:r>
            <a:endParaRPr lang="zh-CN" altLang="en-US" sz="1400">
              <a:sym typeface="+mn-ea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1010920" y="5302885"/>
            <a:ext cx="2326005" cy="4730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换件处理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173605" y="4915535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51885" y="527875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概述：</a:t>
            </a:r>
            <a:r>
              <a:rPr lang="en-US" altLang="zh-CN" sz="1400">
                <a:sym typeface="+mn-ea"/>
              </a:rPr>
              <a:t>IBTM/TBOX</a:t>
            </a:r>
            <a:r>
              <a:rPr lang="zh-CN" altLang="en-US" sz="1400">
                <a:sym typeface="+mn-ea"/>
              </a:rPr>
              <a:t>换件后</a:t>
            </a:r>
            <a:r>
              <a:rPr lang="zh-CN" altLang="en-US" sz="1400"/>
              <a:t>的终端密钥恢复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IBTM/TBOX</a:t>
            </a:r>
            <a:r>
              <a:rPr lang="zh-CN" altLang="en-US" sz="1400">
                <a:sym typeface="+mn-ea"/>
              </a:rPr>
              <a:t>换件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一、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IBTM</a:t>
            </a:r>
            <a:r>
              <a:rPr lang="zh-CN" altLang="en-US">
                <a:latin typeface="微软雅黑" panose="020B0503020204020204" pitchFamily="34" charset="-122"/>
                <a:sym typeface="+mn-ea"/>
              </a:rPr>
              <a:t>用户证书申请</a:t>
            </a:r>
            <a:endParaRPr lang="zh-CN" altLang="en-US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40460" y="121602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334385" y="1218565"/>
            <a:ext cx="156845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 SDK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782945" y="1218565"/>
            <a:ext cx="122047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1652905" y="154432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118610" y="154432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393180" y="154686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624965" y="1667510"/>
            <a:ext cx="72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080510" y="1642110"/>
            <a:ext cx="83185" cy="43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1682115" y="241617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997075" y="2378075"/>
            <a:ext cx="1746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CSR+VIN+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设备唯一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355080" y="2566035"/>
            <a:ext cx="76200" cy="346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4156710" y="2834005"/>
            <a:ext cx="2198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450080" y="2834005"/>
            <a:ext cx="17456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建立安全通信链路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申请证书（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CSR+VIN+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设备唯一标识）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747125" y="2765425"/>
            <a:ext cx="1329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验证设备标识和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绑定关系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 flipH="1">
            <a:off x="4166235" y="4197985"/>
            <a:ext cx="219964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450080" y="419798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发送证书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13535" y="4740910"/>
            <a:ext cx="72000" cy="11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692275" y="47764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967865" y="454596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发起安全传输控制流程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/>
          <p:nvPr/>
        </p:nvCxnSpPr>
        <p:spPr>
          <a:xfrm rot="16200000" flipH="1">
            <a:off x="1435735" y="5481320"/>
            <a:ext cx="479425" cy="38100"/>
          </a:xfrm>
          <a:prstGeom prst="bentConnector4">
            <a:avLst>
              <a:gd name="adj1" fmla="val 6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997710" y="5232400"/>
            <a:ext cx="2082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验证证书写入成功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验证证书和私钥匹配关系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存储证书成功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（通用证书置为无效）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1697355" y="591312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997710" y="591312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返回证书写入成功（或失败错误码）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V="1">
            <a:off x="4166235" y="5918200"/>
            <a:ext cx="218567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4438650" y="591820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建立安全通信链路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并上传证书写入结果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肘形连接符 122"/>
          <p:cNvCxnSpPr/>
          <p:nvPr/>
        </p:nvCxnSpPr>
        <p:spPr>
          <a:xfrm rot="16200000" flipH="1">
            <a:off x="8235950" y="609409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8785225" y="6027420"/>
            <a:ext cx="1604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记录证书下发结果形成关系表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29525" y="1216025"/>
            <a:ext cx="164592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对外服务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(SDK)</a:t>
            </a:r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8451215" y="1546860"/>
            <a:ext cx="1905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10932795" y="3247390"/>
            <a:ext cx="63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490585" y="3281045"/>
            <a:ext cx="2147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580755" y="3281045"/>
            <a:ext cx="1981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校验通过，转发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CSR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请求证书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 flipH="1">
            <a:off x="8496935" y="3674110"/>
            <a:ext cx="2221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9135110" y="3648710"/>
            <a:ext cx="1068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414385" y="2692400"/>
            <a:ext cx="72000" cy="177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8408670" y="5801360"/>
            <a:ext cx="72000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0116185" y="1218565"/>
            <a:ext cx="115824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H="1">
            <a:off x="10693400" y="1546860"/>
            <a:ext cx="1905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0662285" y="3154680"/>
            <a:ext cx="720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7" name="肘形连接符 136"/>
          <p:cNvCxnSpPr/>
          <p:nvPr/>
        </p:nvCxnSpPr>
        <p:spPr>
          <a:xfrm rot="16200000" flipH="1">
            <a:off x="8248650" y="2880995"/>
            <a:ext cx="479425" cy="38100"/>
          </a:xfrm>
          <a:prstGeom prst="bentConnector4">
            <a:avLst>
              <a:gd name="adj1" fmla="val 36754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059805" y="2836545"/>
            <a:ext cx="2338070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7028815" y="2868295"/>
            <a:ext cx="1073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766175" y="3995420"/>
            <a:ext cx="1718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证书和车辆关系记录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/>
          <p:cNvCxnSpPr/>
          <p:nvPr/>
        </p:nvCxnSpPr>
        <p:spPr>
          <a:xfrm flipH="1" flipV="1">
            <a:off x="6431280" y="4197985"/>
            <a:ext cx="20377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6848475" y="4189730"/>
            <a:ext cx="1228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发送证书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肘形连接符 142"/>
          <p:cNvCxnSpPr/>
          <p:nvPr/>
        </p:nvCxnSpPr>
        <p:spPr>
          <a:xfrm rot="16200000" flipH="1">
            <a:off x="3903980" y="4432935"/>
            <a:ext cx="479425" cy="38100"/>
          </a:xfrm>
          <a:prstGeom prst="bentConnector4">
            <a:avLst>
              <a:gd name="adj1" fmla="val 57417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4389120" y="45097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转给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PKI 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解析返回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6431280" y="5920740"/>
            <a:ext cx="1970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6702425" y="5913120"/>
            <a:ext cx="1520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证书写入结果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57225" y="4754245"/>
            <a:ext cx="9563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如果没有收到证书写入成功状态码，重复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17~20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直到返回成功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或重试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次即终止写入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8" name="肘形连接符 147"/>
          <p:cNvCxnSpPr/>
          <p:nvPr/>
        </p:nvCxnSpPr>
        <p:spPr>
          <a:xfrm rot="16200000" flipH="1">
            <a:off x="8227060" y="3942715"/>
            <a:ext cx="479425" cy="38100"/>
          </a:xfrm>
          <a:prstGeom prst="bentConnector4">
            <a:avLst>
              <a:gd name="adj1" fmla="val 36754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/>
          <p:nvPr/>
        </p:nvCxnSpPr>
        <p:spPr>
          <a:xfrm rot="16200000" flipH="1">
            <a:off x="10479405" y="3360420"/>
            <a:ext cx="479425" cy="38100"/>
          </a:xfrm>
          <a:prstGeom prst="bentConnector4">
            <a:avLst>
              <a:gd name="adj1" fmla="val 36754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2068195" y="1753870"/>
            <a:ext cx="1350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发送请求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 flipH="1">
            <a:off x="1697355" y="208216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711960" y="175387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2118995" y="2082165"/>
            <a:ext cx="1226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返回请求结果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肘形连接符 153"/>
          <p:cNvCxnSpPr/>
          <p:nvPr/>
        </p:nvCxnSpPr>
        <p:spPr>
          <a:xfrm rot="16200000" flipH="1">
            <a:off x="3903980" y="2413635"/>
            <a:ext cx="479425" cy="38100"/>
          </a:xfrm>
          <a:prstGeom prst="bentConnector4">
            <a:avLst>
              <a:gd name="adj1" fmla="val 57417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4389120" y="24650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H="1">
            <a:off x="1692275" y="49415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1958975" y="49161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加密传输证书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一、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端证书申请同步</a:t>
            </a:r>
            <a:endParaRPr lang="zh-CN" altLang="en-US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2810" y="8813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880" y="8813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5255" y="120967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870325" y="120967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69060" y="1311910"/>
            <a:ext cx="76200" cy="21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34765" y="1267460"/>
            <a:ext cx="72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452245" y="32029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74825" y="320294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基于存储的证书完成双向身份认证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23585" y="8813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36030" y="120967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H="1">
            <a:off x="6115050" y="18840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24320" y="1701800"/>
            <a:ext cx="170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PKI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后台申请用户证书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921125" y="14986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24020" y="149860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：证书申请接口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901440" y="22745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224020" y="227457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P12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和安全口令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97930" y="1281430"/>
            <a:ext cx="762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3656965" y="2632075"/>
            <a:ext cx="479425" cy="38100"/>
          </a:xfrm>
          <a:prstGeom prst="bentConnector4">
            <a:avLst>
              <a:gd name="adj1" fmla="val 43774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123690" y="2646045"/>
            <a:ext cx="1946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4.APP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安全存储证书和口令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4000" y="1337310"/>
            <a:ext cx="8087995" cy="169354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用户证书申请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1860" y="38912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76930" y="38912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24305" y="421957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89375" y="421957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88110" y="4321810"/>
            <a:ext cx="76200" cy="21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853815" y="4277360"/>
            <a:ext cx="72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471295" y="62128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793875" y="621284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基于存储的证书完成双向身份认证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42635" y="38912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355080" y="421957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6200000" flipH="1">
            <a:off x="6134100" y="48939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643370" y="4813300"/>
            <a:ext cx="1704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判断本地证书状态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940175" y="45085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243070" y="450850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：证书同步接口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3920490" y="52844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243070" y="528447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P12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和安全口令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16980" y="4291330"/>
            <a:ext cx="762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肘形连接符 65"/>
          <p:cNvCxnSpPr/>
          <p:nvPr/>
        </p:nvCxnSpPr>
        <p:spPr>
          <a:xfrm rot="16200000" flipH="1">
            <a:off x="3676015" y="5641975"/>
            <a:ext cx="479425" cy="38100"/>
          </a:xfrm>
          <a:prstGeom prst="bentConnector4">
            <a:avLst>
              <a:gd name="adj1" fmla="val 43774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142740" y="5655945"/>
            <a:ext cx="1946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4.APP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安全存储证书和口令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3050" y="4347210"/>
            <a:ext cx="8087995" cy="169354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用户证书同步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646795" y="4487545"/>
            <a:ext cx="3328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该场景在</a:t>
            </a:r>
            <a:r>
              <a:rPr lang="en-US" altLang="zh-CN" sz="1400"/>
              <a:t>APP</a:t>
            </a:r>
            <a:r>
              <a:rPr lang="zh-CN" altLang="en-US" sz="1400"/>
              <a:t>本地用户证书丢失或者损坏，才会执行用户证书同步</a:t>
            </a:r>
            <a:endParaRPr lang="zh-CN" altLang="en-US" sz="1400"/>
          </a:p>
        </p:txBody>
      </p:sp>
      <p:sp>
        <p:nvSpPr>
          <p:cNvPr id="70" name="文本框 69"/>
          <p:cNvSpPr txBox="1"/>
          <p:nvPr/>
        </p:nvSpPr>
        <p:spPr>
          <a:xfrm>
            <a:off x="8646795" y="1578610"/>
            <a:ext cx="3328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该场景在</a:t>
            </a:r>
            <a:r>
              <a:rPr lang="en-US" altLang="zh-CN" sz="1400"/>
              <a:t>APP</a:t>
            </a:r>
            <a:r>
              <a:rPr lang="zh-CN" altLang="en-US" sz="1400"/>
              <a:t>安装后初次联网，才会执行用户证书申请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一、</a:t>
            </a:r>
            <a:r>
              <a:rPr lang="en-US" altLang="zh-CN">
                <a:sym typeface="+mn-ea"/>
              </a:rPr>
              <a:t>TBOX</a:t>
            </a:r>
            <a:r>
              <a:rPr lang="zh-CN" altLang="en-US">
                <a:sym typeface="+mn-ea"/>
              </a:rPr>
              <a:t>端证书申请同步</a:t>
            </a:r>
            <a:endParaRPr lang="zh-CN" altLang="en-US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9420" y="165354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4025" y="1653540"/>
            <a:ext cx="846455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2735" y="1653540"/>
            <a:ext cx="101981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>
            <a:off x="2221865" y="198183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87570" y="198183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52640" y="1830705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82495" y="2073275"/>
            <a:ext cx="76200" cy="154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9470" y="2585720"/>
            <a:ext cx="76200" cy="275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肘形连接符 12"/>
          <p:cNvCxnSpPr/>
          <p:nvPr/>
        </p:nvCxnSpPr>
        <p:spPr>
          <a:xfrm rot="16200000" flipH="1">
            <a:off x="2037715" y="2293620"/>
            <a:ext cx="479425" cy="38100"/>
          </a:xfrm>
          <a:prstGeom prst="bentConnector4">
            <a:avLst>
              <a:gd name="adj1" fmla="val 23907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66670" y="2155190"/>
            <a:ext cx="1578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识别到本地用户证书丢失、损坏等不可用状态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14540" y="3564890"/>
            <a:ext cx="7620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28845" y="367157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82495" y="4283075"/>
            <a:ext cx="76200" cy="119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261235" y="437578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66670" y="437578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加密传输证书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/>
          <p:nvPr/>
        </p:nvCxnSpPr>
        <p:spPr>
          <a:xfrm rot="16200000" flipH="1">
            <a:off x="2004695" y="4915535"/>
            <a:ext cx="479425" cy="38100"/>
          </a:xfrm>
          <a:prstGeom prst="bentConnector4">
            <a:avLst>
              <a:gd name="adj1" fmla="val 6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566670" y="4666615"/>
            <a:ext cx="2082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验证证书写入成功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验证证书和私钥匹配关系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存储证书成功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66315" y="534733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66670" y="534733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返回证书写入成功（或失败错误码）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0260" y="4483735"/>
            <a:ext cx="142811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如果没有收到证书写入成功状态码，重复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7~10</a:t>
            </a:r>
            <a:endParaRPr lang="en-US" altLang="zh-CN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直到返回成功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或重试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次即终止写入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272030" y="347281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48890" y="3434715"/>
            <a:ext cx="17468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发送证书同步请求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66670" y="2721610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发送安全认证请求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258695" y="306260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263775" y="272161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439670" y="3100705"/>
            <a:ext cx="205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返回请求结果，建立加密通道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27600" y="3671570"/>
            <a:ext cx="1851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获取备份的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4723130" y="399288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27600" y="4030980"/>
            <a:ext cx="898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700" y="712470"/>
            <a:ext cx="368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IBTM</a:t>
            </a:r>
            <a:r>
              <a:rPr lang="zh-CN" altLang="en-US"/>
              <a:t>从</a:t>
            </a:r>
            <a:r>
              <a:rPr lang="en-US" altLang="zh-CN"/>
              <a:t>TBOX</a:t>
            </a:r>
            <a:r>
              <a:rPr lang="zh-CN" altLang="en-US"/>
              <a:t>申请备用证书进行同步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85530" y="2041525"/>
            <a:ext cx="3143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altLang="zh-CN" sz="1400"/>
              <a:t>1IBTM</a:t>
            </a:r>
            <a:r>
              <a:rPr lang="zh-CN" altLang="en-US" sz="1400"/>
              <a:t>仅在识别到本地用户证书丢失，损坏或不可用状态下触发</a:t>
            </a:r>
            <a:endParaRPr lang="zh-CN" altLang="en-US" sz="1400"/>
          </a:p>
          <a:p>
            <a:r>
              <a:rPr lang="zh-CN" altLang="en-US" sz="1400"/>
              <a:t>②如私钥不可用或其他异常，则应走证书更新流程或其他售后处理流程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</a:rPr>
              <a:t>二、</a:t>
            </a:r>
            <a:r>
              <a:rPr lang="en-US" altLang="zh-CN">
                <a:latin typeface="微软雅黑" panose="020B0503020204020204" pitchFamily="34" charset="-122"/>
              </a:rPr>
              <a:t>TSP</a:t>
            </a:r>
            <a:r>
              <a:rPr lang="zh-CN" altLang="en-US">
                <a:latin typeface="微软雅黑" panose="020B0503020204020204" pitchFamily="34" charset="-122"/>
              </a:rPr>
              <a:t>蓝牙终端密钥生成（方案一）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lstStyle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72210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37280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684655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149725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648460" y="2143760"/>
            <a:ext cx="72000" cy="391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114165" y="2143760"/>
            <a:ext cx="72000" cy="377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102985" y="137668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615430" y="17049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20700" y="2171700"/>
            <a:ext cx="7848600" cy="183451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终端钥匙签名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725930" y="245364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054225" y="245364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终端密钥数据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蓝牙应用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1731645" y="36601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054225" y="366014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返回签名数据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肘形连接符 88"/>
          <p:cNvCxnSpPr/>
          <p:nvPr/>
        </p:nvCxnSpPr>
        <p:spPr>
          <a:xfrm rot="16200000" flipH="1">
            <a:off x="6394450" y="31286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916420" y="2881630"/>
            <a:ext cx="1452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根据应用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查询蓝牙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业务私钥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终端密钥数据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175125" y="27432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503420" y="274320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：数字签名接口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H="1">
            <a:off x="4180840" y="35191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503420" y="35191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返回签名数据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577330" y="270383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0700" y="712470"/>
            <a:ext cx="368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TSP</a:t>
            </a:r>
            <a:r>
              <a:rPr lang="zh-CN" altLang="en-US"/>
              <a:t>生成终端密钥签名加密信息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85530" y="2041525"/>
            <a:ext cx="314388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</a:t>
            </a:r>
            <a:r>
              <a:rPr lang="en-US" altLang="zh-CN" sz="1400"/>
              <a:t>TSP-BT</a:t>
            </a:r>
            <a:r>
              <a:rPr lang="zh-CN" altLang="en-US" sz="1400"/>
              <a:t>指云端蓝牙钥匙业务方，根据相关信息生成终端密钥（生成接口保留），</a:t>
            </a:r>
            <a:r>
              <a:rPr lang="zh-CN" altLang="en-US" sz="1400">
                <a:solidFill>
                  <a:srgbClr val="FF0000"/>
                </a:solidFill>
              </a:rPr>
              <a:t>终端密钥数据包含</a:t>
            </a:r>
            <a:r>
              <a:rPr lang="en-US" altLang="zh-CN" sz="1400">
                <a:solidFill>
                  <a:srgbClr val="FF0000"/>
                </a:solidFill>
              </a:rPr>
              <a:t>16</a:t>
            </a:r>
            <a:r>
              <a:rPr lang="zh-CN" altLang="en-US" sz="1400">
                <a:solidFill>
                  <a:srgbClr val="FF0000"/>
                </a:solidFill>
              </a:rPr>
              <a:t>字节和</a:t>
            </a:r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字节服务器时间戳：终端密钥数据</a:t>
            </a:r>
            <a:r>
              <a:rPr lang="en-US" altLang="zh-CN" sz="1400">
                <a:solidFill>
                  <a:srgbClr val="FF0000"/>
                </a:solidFill>
              </a:rPr>
              <a:t>=</a:t>
            </a:r>
            <a:r>
              <a:rPr lang="zh-CN" altLang="en-US" sz="1400">
                <a:solidFill>
                  <a:srgbClr val="FF0000"/>
                </a:solidFill>
              </a:rPr>
              <a:t>终端密钥</a:t>
            </a:r>
            <a:r>
              <a:rPr lang="en-US" altLang="zh-CN" sz="1400">
                <a:solidFill>
                  <a:srgbClr val="FF0000"/>
                </a:solidFill>
              </a:rPr>
              <a:t>||</a:t>
            </a:r>
            <a:r>
              <a:rPr lang="zh-CN" altLang="en-US" sz="1400">
                <a:solidFill>
                  <a:srgbClr val="FF0000"/>
                </a:solidFill>
              </a:rPr>
              <a:t>时间戳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/>
              <a:t>② 步骤</a:t>
            </a:r>
            <a:r>
              <a:rPr lang="en-US" altLang="zh-CN" sz="1400"/>
              <a:t>7</a:t>
            </a:r>
            <a:r>
              <a:rPr lang="zh-CN" altLang="en-US" sz="1400"/>
              <a:t>应用</a:t>
            </a:r>
            <a:r>
              <a:rPr lang="en-US" altLang="zh-CN" sz="1400"/>
              <a:t>ID</a:t>
            </a:r>
            <a:r>
              <a:rPr lang="zh-CN" altLang="en-US" sz="1400"/>
              <a:t>类型应输入蓝牙钥匙对应的</a:t>
            </a:r>
            <a:r>
              <a:rPr lang="en-US" altLang="zh-CN" sz="1400"/>
              <a:t>ID</a:t>
            </a:r>
            <a:r>
              <a:rPr lang="zh-CN" altLang="en-US" sz="1400"/>
              <a:t>（用于查询相应的业务私钥，详见接口定义）</a:t>
            </a:r>
            <a:endParaRPr lang="zh-CN" altLang="en-US" sz="1400"/>
          </a:p>
          <a:p>
            <a:r>
              <a:rPr lang="zh-CN" altLang="en-US" sz="1400"/>
              <a:t>传入参数不包含签名数据</a:t>
            </a:r>
            <a:endParaRPr lang="zh-CN" altLang="en-US" sz="1400"/>
          </a:p>
          <a:p>
            <a:r>
              <a:rPr lang="zh-CN" altLang="en-US" sz="1400" b="1"/>
              <a:t>③步骤</a:t>
            </a:r>
            <a:r>
              <a:rPr lang="en-US" altLang="zh-CN" sz="1400" b="1"/>
              <a:t>4 </a:t>
            </a:r>
            <a:r>
              <a:rPr lang="zh-CN" altLang="en-US" sz="1400" b="1"/>
              <a:t>生成数字签名包含公钥证书</a:t>
            </a:r>
            <a:endParaRPr lang="zh-CN" altLang="en-US" sz="1400" b="1"/>
          </a:p>
          <a:p>
            <a:r>
              <a:rPr lang="zh-CN" altLang="en-US" sz="1400">
                <a:solidFill>
                  <a:srgbClr val="FF0000"/>
                </a:solidFill>
              </a:rPr>
              <a:t>④步骤7根据业务ID采用预置密钥加密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725930" y="447294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54225" y="447294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预置加密密钥对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进行加密（应用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731645" y="590804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54225" y="590804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/>
          <p:nvPr/>
        </p:nvCxnSpPr>
        <p:spPr>
          <a:xfrm rot="16200000" flipH="1">
            <a:off x="6394450" y="537654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16420" y="5194300"/>
            <a:ext cx="1452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查询对应预置密钥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200525" y="499110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03420" y="499110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：对称加密接口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180840" y="576707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503420" y="576707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返回加密数据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77330" y="495173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0700" y="4114800"/>
            <a:ext cx="7848600" cy="21755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>
                <a:solidFill>
                  <a:schemeClr val="tx1"/>
                </a:solidFill>
              </a:rPr>
              <a:t>终端钥匙加密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54225" y="2171700"/>
            <a:ext cx="1927860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签名信息：终端密钥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KEY+time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50085" y="4227830"/>
            <a:ext cx="193484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加密信息：终端密钥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KEY+time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0085" y="5635625"/>
            <a:ext cx="1687195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密文信息：终端密钥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KEY'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二、蓝牙终端密钥下发（方案一）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TBOX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密钥解析与转发）</a:t>
            </a:r>
            <a:endParaRPr lang="zh-CN" altLang="en-US" sz="18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840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TSP-BT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8910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6285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21355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0090" y="1751965"/>
            <a:ext cx="7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182620" y="1739900"/>
            <a:ext cx="76200" cy="389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97560" y="204914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25855" y="204914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已签名和加密的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终端密钥数据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4615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87060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>
            <a:off x="5478780" y="2147570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88050" y="202882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基于预置加密密钥对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272155" y="202882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75050" y="202882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：对称解密接口（加密后的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252470" y="253809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75050" y="253809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8960" y="190055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5466080" y="4292600"/>
            <a:ext cx="479425" cy="38100"/>
          </a:xfrm>
          <a:prstGeom prst="bentConnector4">
            <a:avLst>
              <a:gd name="adj1" fmla="val 31059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88050" y="4159250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用户证书公钥进行公钥加密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246755" y="40468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75050" y="40468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：非对称加密接口（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252470" y="47085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75050" y="470852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返回非对称加密后的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8960" y="39947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644765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157210" y="1579880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7936230" y="5486400"/>
            <a:ext cx="479425" cy="38100"/>
          </a:xfrm>
          <a:prstGeom prst="bentConnector4">
            <a:avLst>
              <a:gd name="adj1" fmla="val 28410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119110" y="51377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273425" y="5265420"/>
            <a:ext cx="4834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5050" y="5316220"/>
            <a:ext cx="1904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建立安全控制机制，传输加密后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终端密钥、签名（包含证书）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98205" y="5316220"/>
            <a:ext cx="28600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用户证书私钥进行数据解密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基于下发签名携带的公钥证书进行签名验证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存储终端密钥和蓝牙业务公钥证书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16200000" flipH="1">
            <a:off x="5466080" y="3251200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88050" y="3028950"/>
            <a:ext cx="19462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基于下发签名携带的公钥证书进行签名验证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并安全存储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246755" y="29927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5050" y="29927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：签名验证接口（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252470" y="36163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575050" y="361632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返回验签结果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48960" y="28898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583930" y="1685925"/>
            <a:ext cx="31438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altLang="zh-CN" sz="1400"/>
              <a:t>1</a:t>
            </a:r>
            <a:r>
              <a:rPr lang="zh-CN" altLang="en-US" sz="1400"/>
              <a:t>终端</a:t>
            </a:r>
            <a:r>
              <a:rPr lang="zh-CN" altLang="en-US" sz="1400">
                <a:solidFill>
                  <a:srgbClr val="FF0000"/>
                </a:solidFill>
              </a:rPr>
              <a:t>密钥数据包含加密的终端密钥数据，原始终端密钥签名（包含蓝牙业务公钥证书）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/>
              <a:t>② 步骤</a:t>
            </a:r>
            <a:r>
              <a:rPr lang="en-US" altLang="zh-CN" sz="1400"/>
              <a:t>5</a:t>
            </a:r>
            <a:r>
              <a:rPr lang="zh-CN" altLang="en-US" sz="1400"/>
              <a:t>是用</a:t>
            </a:r>
            <a:r>
              <a:rPr lang="zh-CN" altLang="en-US" sz="1400">
                <a:solidFill>
                  <a:srgbClr val="FF0000"/>
                </a:solidFill>
              </a:rPr>
              <a:t>原始终端密钥数据、签名及签名携带的蓝牙业务公钥证书进行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验签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r>
              <a:rPr lang="zh-CN" altLang="en-US" sz="1400"/>
              <a:t>③步骤</a:t>
            </a:r>
            <a:r>
              <a:rPr lang="en-US" altLang="zh-CN" sz="1400"/>
              <a:t>6 </a:t>
            </a:r>
            <a:r>
              <a:rPr lang="zh-CN" altLang="en-US" sz="1400"/>
              <a:t>验签通过后再进行终端密钥的安全存储；验签不通过则到步骤</a:t>
            </a:r>
            <a:r>
              <a:rPr lang="en-US" altLang="zh-CN" sz="1400"/>
              <a:t>7</a:t>
            </a:r>
            <a:r>
              <a:rPr lang="zh-CN" altLang="en-US" sz="1400"/>
              <a:t>终止</a:t>
            </a:r>
            <a:endParaRPr lang="zh-CN" altLang="en-US" sz="1400"/>
          </a:p>
          <a:p>
            <a:r>
              <a:rPr lang="zh-CN" altLang="en-US" sz="1400"/>
              <a:t>④步骤</a:t>
            </a:r>
            <a:r>
              <a:rPr lang="en-US" altLang="zh-CN" sz="1400"/>
              <a:t>11</a:t>
            </a:r>
            <a:r>
              <a:rPr lang="zh-CN" altLang="en-US" sz="1400"/>
              <a:t>传输数据包括 终端密钥（加密后）及签名（包含证书）</a:t>
            </a:r>
            <a:endParaRPr lang="zh-CN" altLang="en-US" sz="1400"/>
          </a:p>
          <a:p>
            <a:r>
              <a:rPr lang="en-US" altLang="zh-CN" sz="1400">
                <a:solidFill>
                  <a:srgbClr val="FF0000"/>
                </a:solidFill>
              </a:rPr>
              <a:t>⑤步骤2根据通信协议识别业务，传入应用ID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92805" y="1740535"/>
            <a:ext cx="1927860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解密信息：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KEY+time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95020" y="180975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17600" y="180975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发起终端密钥申请请求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二、蓝牙终端密钥下发（方案二）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TBOX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密钥解析与转发）</a:t>
            </a:r>
            <a:endParaRPr lang="zh-CN" altLang="en-US" sz="18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840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8910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6285" y="1579880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21355" y="1579880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0090" y="1751965"/>
            <a:ext cx="72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182620" y="1739900"/>
            <a:ext cx="72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10260" y="2633345"/>
            <a:ext cx="482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25855" y="263334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已签名和加密的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终端密钥数据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4615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87060" y="1579880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>
            <a:off x="5478780" y="2731770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88050" y="261302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基于预置加密密钥对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252470" y="312229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75050" y="312229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返回解密数据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8960" y="248475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5466080" y="4876800"/>
            <a:ext cx="479425" cy="38100"/>
          </a:xfrm>
          <a:prstGeom prst="bentConnector4">
            <a:avLst>
              <a:gd name="adj1" fmla="val 31059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88050" y="4743450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用户证书公钥进行公钥加密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246755" y="46310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75050" y="46310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：非对称加密接口（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252470" y="52927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75050" y="529272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返回非对称加密后的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8960" y="45789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644765" y="1251585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157210" y="1579880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7936230" y="6070600"/>
            <a:ext cx="479425" cy="38100"/>
          </a:xfrm>
          <a:prstGeom prst="bentConnector4">
            <a:avLst>
              <a:gd name="adj1" fmla="val 28410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119110" y="57219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273425" y="5849620"/>
            <a:ext cx="4834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5050" y="5900420"/>
            <a:ext cx="1904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建立安全控制机制，传输加密后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终端密钥、签名（包含证书）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98205" y="5900420"/>
            <a:ext cx="28600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用户证书私钥进行数据解密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基于下发签名携带的公钥证书进行签名验证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存储终端密钥和蓝牙业务公钥证书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16200000" flipH="1">
            <a:off x="5466080" y="3835400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88050" y="3613150"/>
            <a:ext cx="19462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基于下发签名携带的公钥证书进行签名验证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并安全存储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246755" y="3576955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5050" y="357695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：签名验证接口（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252470" y="4200525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575050" y="4200525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返回验签结果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48960" y="347408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583930" y="1685925"/>
            <a:ext cx="314388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altLang="zh-CN" sz="1400"/>
              <a:t>2</a:t>
            </a:r>
            <a:r>
              <a:rPr lang="zh-CN" altLang="en-US" sz="1400"/>
              <a:t>终端</a:t>
            </a:r>
            <a:r>
              <a:rPr lang="zh-CN" altLang="en-US" sz="1400">
                <a:solidFill>
                  <a:srgbClr val="FF0000"/>
                </a:solidFill>
              </a:rPr>
              <a:t>密钥数据包含加密的终端密钥数据，原始终端密钥签名（包含蓝牙业务公钥证书）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/>
              <a:t>② 步骤</a:t>
            </a:r>
            <a:r>
              <a:rPr lang="en-US" altLang="zh-CN" sz="1400"/>
              <a:t>5</a:t>
            </a:r>
            <a:r>
              <a:rPr lang="zh-CN" altLang="en-US" sz="1400"/>
              <a:t>是用</a:t>
            </a:r>
            <a:r>
              <a:rPr lang="zh-CN" altLang="en-US" sz="1400">
                <a:solidFill>
                  <a:srgbClr val="FF0000"/>
                </a:solidFill>
              </a:rPr>
              <a:t>原始终端密钥数据、签名及签名携带的蓝牙业务公钥证书进行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验签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r>
              <a:rPr lang="zh-CN" altLang="en-US" sz="1400"/>
              <a:t>③步骤</a:t>
            </a:r>
            <a:r>
              <a:rPr lang="en-US" altLang="zh-CN" sz="1400"/>
              <a:t>6 </a:t>
            </a:r>
            <a:r>
              <a:rPr lang="zh-CN" altLang="en-US" sz="1400"/>
              <a:t>验签通过后再进行终端密钥的安全存储；验签不通过则到步骤</a:t>
            </a:r>
            <a:r>
              <a:rPr lang="en-US" altLang="zh-CN" sz="1400"/>
              <a:t>7</a:t>
            </a:r>
            <a:r>
              <a:rPr lang="zh-CN" altLang="en-US" sz="1400"/>
              <a:t>终止</a:t>
            </a:r>
            <a:endParaRPr lang="zh-CN" altLang="en-US" sz="1400"/>
          </a:p>
          <a:p>
            <a:r>
              <a:rPr lang="zh-CN" altLang="en-US" sz="1400"/>
              <a:t>④步骤</a:t>
            </a:r>
            <a:r>
              <a:rPr lang="en-US" altLang="zh-CN" sz="1400"/>
              <a:t>11</a:t>
            </a:r>
            <a:r>
              <a:rPr lang="zh-CN" altLang="en-US" sz="1400"/>
              <a:t>传输数据包括 终端密钥（加密后）及签名（包含证书）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88050" y="2367915"/>
            <a:ext cx="1927860" cy="245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解密信息：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KEY+time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185795" y="1809750"/>
            <a:ext cx="2501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75050" y="180975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发起终端密钥申请请求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8960" y="1751965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10260" y="2157095"/>
            <a:ext cx="4814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25855" y="2157095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建立安全网络连接发起终端密钥申请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二、蓝牙终端密钥生成及传输（方案三）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TBOX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生成终端密钥并发给</a:t>
            </a:r>
            <a:r>
              <a:rPr lang="en-US" altLang="zh-CN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IBTM</a:t>
            </a:r>
            <a:r>
              <a:rPr lang="zh-CN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sym typeface="+mn-ea"/>
              </a:rPr>
              <a:t>）</a:t>
            </a:r>
            <a:endParaRPr lang="zh-CN" altLang="en-US" sz="1800"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2280" y="1087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74725" y="1415415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flipH="1">
            <a:off x="935990" y="1663700"/>
            <a:ext cx="72000" cy="462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27985" y="1087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 PKI SDK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440430" y="1415415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>
            <a:off x="3232150" y="1983105"/>
            <a:ext cx="479425" cy="38100"/>
          </a:xfrm>
          <a:prstGeom prst="bentConnector4">
            <a:avLst>
              <a:gd name="adj1" fmla="val 46423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741420" y="199707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基于预置的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密钥和对方设备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分散终端密钥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25525" y="186436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28420" y="186436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：对称密钥生成接口（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对方设备</a:t>
            </a:r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005840" y="237363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28420" y="237363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02330" y="173609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/>
          <p:nvPr/>
        </p:nvCxnSpPr>
        <p:spPr>
          <a:xfrm rot="16200000" flipH="1">
            <a:off x="3219450" y="4128135"/>
            <a:ext cx="479425" cy="38100"/>
          </a:xfrm>
          <a:prstGeom prst="bentConnector4">
            <a:avLst>
              <a:gd name="adj1" fmla="val 31059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41420" y="399478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用户证书公钥进行公钥加密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000125" y="388239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28420" y="388239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：非对称加密接口（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005840" y="454406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328420" y="454406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返回非对称加密后的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02330" y="383032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398135" y="1087120"/>
            <a:ext cx="1024890" cy="3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IBTM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910580" y="1415415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5689600" y="5321935"/>
            <a:ext cx="479425" cy="38100"/>
          </a:xfrm>
          <a:prstGeom prst="bentConnector4">
            <a:avLst>
              <a:gd name="adj1" fmla="val 28410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72480" y="497332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1026795" y="5100955"/>
            <a:ext cx="4834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328420" y="5151755"/>
            <a:ext cx="1904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建立安全控制机制，传输加密后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终端密钥、签名（包含证书）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52210" y="5111115"/>
            <a:ext cx="28600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IBTM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用户证书私钥进行数据解密</a:t>
            </a:r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基于签名携带的公钥证书进行签名验证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存储终端密钥和蓝牙业务公钥证书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16200000" flipH="1">
            <a:off x="3219450" y="3086735"/>
            <a:ext cx="479425" cy="38100"/>
          </a:xfrm>
          <a:prstGeom prst="bentConnector4">
            <a:avLst>
              <a:gd name="adj1" fmla="val 11986"/>
              <a:gd name="adj2" fmla="val 72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41420" y="290512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用户证书对应私钥进行数字签名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000125" y="2828290"/>
            <a:ext cx="238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28420" y="2828290"/>
            <a:ext cx="1745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4.PKI-SDK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：签名接口（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终端密钥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1005840" y="3451860"/>
            <a:ext cx="2390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328420" y="3451860"/>
            <a:ext cx="1745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返回数字签名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包含证书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02330" y="2725420"/>
            <a:ext cx="76200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315960" y="1685925"/>
            <a:ext cx="3143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 步骤</a:t>
            </a:r>
            <a:r>
              <a:rPr lang="en-US" sz="1400"/>
              <a:t>2 </a:t>
            </a:r>
            <a:r>
              <a:rPr lang="zh-CN" altLang="en-US" sz="1400"/>
              <a:t>密钥基于分散机制生成，分散基础为</a:t>
            </a:r>
            <a:r>
              <a:rPr lang="en-US" altLang="zh-CN" sz="1400"/>
              <a:t>SDK</a:t>
            </a:r>
            <a:r>
              <a:rPr lang="zh-CN" altLang="en-US" sz="1400"/>
              <a:t>预置密钥，或可通过密钥写入接口写入（需要关联云端</a:t>
            </a:r>
            <a:r>
              <a:rPr lang="en-US" altLang="zh-CN" sz="1400"/>
              <a:t>PKI</a:t>
            </a:r>
            <a:r>
              <a:rPr lang="zh-CN" altLang="en-US" sz="1400"/>
              <a:t>，可分阶段实现）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4"/>
          </p:nvPr>
        </p:nvSpPr>
        <p:spPr>
          <a:xfrm>
            <a:off x="11459915" y="6639662"/>
            <a:ext cx="644525" cy="179705"/>
          </a:xfrm>
        </p:spPr>
        <p:txBody>
          <a:bodyPr/>
          <a:p>
            <a:fld id="{98AFF11D-2321-40E7-8D16-3F678B152339}" type="slidenum"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</a:fld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025525" y="5737860"/>
            <a:ext cx="4885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28090" y="5737860"/>
            <a:ext cx="1946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返回存储结果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7104</Words>
  <Application>WPS 演示</Application>
  <PresentationFormat>宽屏</PresentationFormat>
  <Paragraphs>830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幼圆</vt:lpstr>
      <vt:lpstr>等线</vt:lpstr>
      <vt:lpstr>Arial Unicode MS</vt:lpstr>
      <vt:lpstr>等线 Light</vt:lpstr>
      <vt:lpstr>Calibri Light</vt:lpstr>
      <vt:lpstr>Office 主题</vt:lpstr>
      <vt:lpstr>蓝牙钥匙安全方案</vt:lpstr>
      <vt:lpstr>蓝牙安全业务流程总览</vt:lpstr>
      <vt:lpstr>一、IBTM用户证书申请</vt:lpstr>
      <vt:lpstr>一、APP端证书申请同步</vt:lpstr>
      <vt:lpstr>一、TBOX端证书申请同步</vt:lpstr>
      <vt:lpstr>二、TSP蓝牙终端密钥生成（方案一）</vt:lpstr>
      <vt:lpstr>二、蓝牙终端密钥下发（方案一）（TBOX密钥解析与转发）</vt:lpstr>
      <vt:lpstr>二、蓝牙终端密钥下发（方案二）（TBOX密钥解析与转发）</vt:lpstr>
      <vt:lpstr>二、蓝牙终端密钥生成及传输（方案三）（TBOX生成终端密钥并发给IBTM）</vt:lpstr>
      <vt:lpstr>PowerPoint 演示文稿</vt:lpstr>
      <vt:lpstr>二、蓝牙终端密钥生成方案对比</vt:lpstr>
      <vt:lpstr>三、TSP蓝牙钥匙生成（在线下发数据）</vt:lpstr>
      <vt:lpstr>三、蓝牙钥匙下发（通过TBOX转发IBTM）</vt:lpstr>
      <vt:lpstr>三、蓝牙钥匙下发（下发给APP端）</vt:lpstr>
      <vt:lpstr>四、TSP端蓝牙钥匙生成 （TSP生成授权凭证信息）</vt:lpstr>
      <vt:lpstr>四、蓝牙钥匙下发</vt:lpstr>
      <vt:lpstr>五、换件处理</vt:lpstr>
      <vt:lpstr>蓝牙钥匙系统对PKI接口汇总</vt:lpstr>
      <vt:lpstr>蓝牙钥匙系统对PKI接口汇总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邓利华</cp:lastModifiedBy>
  <cp:revision>3228</cp:revision>
  <cp:lastPrinted>2017-12-08T11:11:00Z</cp:lastPrinted>
  <dcterms:created xsi:type="dcterms:W3CDTF">2017-11-16T03:29:00Z</dcterms:created>
  <dcterms:modified xsi:type="dcterms:W3CDTF">2021-03-02T08:48:21Z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