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796" r:id="rId3"/>
    <p:sldId id="846" r:id="rId4"/>
    <p:sldId id="937" r:id="rId6"/>
    <p:sldId id="936" r:id="rId7"/>
    <p:sldId id="945" r:id="rId8"/>
    <p:sldId id="948" r:id="rId9"/>
    <p:sldId id="856" r:id="rId10"/>
    <p:sldId id="946" r:id="rId11"/>
  </p:sldIdLst>
  <p:sldSz cx="12192000" cy="6858000"/>
  <p:notesSz cx="6802120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92D050"/>
    <a:srgbClr val="252525"/>
    <a:srgbClr val="FFFFFF"/>
    <a:srgbClr val="0080FF"/>
    <a:srgbClr val="008019"/>
    <a:srgbClr val="000066"/>
    <a:srgbClr val="8C8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5865" autoAdjust="0"/>
  </p:normalViewPr>
  <p:slideViewPr>
    <p:cSldViewPr snapToGrid="0" snapToObjects="1">
      <p:cViewPr varScale="1">
        <p:scale>
          <a:sx n="86" d="100"/>
          <a:sy n="86" d="100"/>
        </p:scale>
        <p:origin x="667" y="62"/>
      </p:cViewPr>
      <p:guideLst>
        <p:guide orient="horz" pos="1961"/>
        <p:guide pos="98"/>
        <p:guide pos="7625"/>
        <p:guide orient="horz" pos="164"/>
        <p:guide orient="horz" pos="49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8"/>
    </p:cViewPr>
  </p:sorterViewPr>
  <p:notesViewPr>
    <p:cSldViewPr snapToGrid="0" snapToObjects="1">
      <p:cViewPr varScale="1">
        <p:scale>
          <a:sx n="48" d="100"/>
          <a:sy n="48" d="100"/>
        </p:scale>
        <p:origin x="276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8B8C-4E4E-9831-A4569E29A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42FB-CFE7-4F3A-905A-18AFD0C45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8F6B07A-10A1-4C07-AFEF-8D85507B1B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宝能汽车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883" y="36512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1"/>
          <p:cNvGrpSpPr/>
          <p:nvPr userDrawn="1"/>
        </p:nvGrpSpPr>
        <p:grpSpPr>
          <a:xfrm>
            <a:off x="10206038" y="365125"/>
            <a:ext cx="1147445" cy="215900"/>
            <a:chOff x="8640" y="3156"/>
            <a:chExt cx="1807" cy="34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72800"/>
            <a:ext cx="54279" cy="540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70920" y="6604000"/>
            <a:ext cx="644525" cy="179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55660" y="911503"/>
            <a:ext cx="11863539" cy="5108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u="none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4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2093" y="27368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 userDrawn="1"/>
        </p:nvGrpSpPr>
        <p:grpSpPr>
          <a:xfrm>
            <a:off x="10392093" y="911225"/>
            <a:ext cx="1147445" cy="215900"/>
            <a:chOff x="8640" y="3156"/>
            <a:chExt cx="1807" cy="34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832000" y="6668538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27555"/>
            <a:ext cx="105156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蓝牙钥匙TSP-APP证书管理接口调用关系</a:t>
            </a:r>
            <a:endParaRPr lang="zh-CN" altLang="en-US" sz="4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99075" y="335343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2020-10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063490" y="4283710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智能网联研究院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蓝牙安全业务流程总览</a:t>
            </a:r>
            <a:endParaRPr lang="zh-CN" altLang="en-US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对角圆角矩形 53"/>
          <p:cNvSpPr/>
          <p:nvPr/>
        </p:nvSpPr>
        <p:spPr>
          <a:xfrm>
            <a:off x="1010920" y="1031875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1.IBTM</a:t>
            </a:r>
            <a:r>
              <a:rPr lang="zh-CN" altLang="en-US"/>
              <a:t>用户证书申请</a:t>
            </a:r>
            <a:endParaRPr lang="zh-CN" altLang="en-US"/>
          </a:p>
        </p:txBody>
      </p:sp>
      <p:sp>
        <p:nvSpPr>
          <p:cNvPr id="58" name="对角圆角矩形 57"/>
          <p:cNvSpPr/>
          <p:nvPr/>
        </p:nvSpPr>
        <p:spPr>
          <a:xfrm>
            <a:off x="1010920" y="1889125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2.</a:t>
            </a:r>
            <a:r>
              <a:rPr lang="zh-CN" altLang="en-US"/>
              <a:t>蓝牙终端密钥下发</a:t>
            </a:r>
            <a:endParaRPr lang="zh-CN" altLang="en-US"/>
          </a:p>
        </p:txBody>
      </p:sp>
      <p:sp>
        <p:nvSpPr>
          <p:cNvPr id="59" name="对角圆角矩形 58"/>
          <p:cNvSpPr/>
          <p:nvPr/>
        </p:nvSpPr>
        <p:spPr>
          <a:xfrm>
            <a:off x="1010920" y="2749550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3.</a:t>
            </a:r>
            <a:r>
              <a:rPr lang="zh-CN" altLang="en-US"/>
              <a:t>蓝牙钥匙下发</a:t>
            </a:r>
            <a:endParaRPr lang="zh-CN" altLang="en-US"/>
          </a:p>
        </p:txBody>
      </p:sp>
      <p:sp>
        <p:nvSpPr>
          <p:cNvPr id="60" name="对角圆角矩形 59"/>
          <p:cNvSpPr/>
          <p:nvPr/>
        </p:nvSpPr>
        <p:spPr>
          <a:xfrm>
            <a:off x="1010920" y="3609975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4.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pitchFamily="34" charset="-122"/>
                <a:sym typeface="+mn-ea"/>
              </a:rPr>
              <a:t>蓝牙钥匙下发</a:t>
            </a:r>
            <a:endParaRPr lang="zh-CN" altLang="en-US"/>
          </a:p>
        </p:txBody>
      </p:sp>
      <p:cxnSp>
        <p:nvCxnSpPr>
          <p:cNvPr id="62" name="直接箭头连接符 61"/>
          <p:cNvCxnSpPr>
            <a:stCxn id="54" idx="1"/>
            <a:endCxn id="57" idx="3"/>
          </p:cNvCxnSpPr>
          <p:nvPr/>
        </p:nvCxnSpPr>
        <p:spPr>
          <a:xfrm>
            <a:off x="2174240" y="1492250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1"/>
            <a:endCxn id="59" idx="3"/>
          </p:cNvCxnSpPr>
          <p:nvPr/>
        </p:nvCxnSpPr>
        <p:spPr>
          <a:xfrm>
            <a:off x="2174240" y="2349500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9" idx="1"/>
            <a:endCxn id="60" idx="3"/>
          </p:cNvCxnSpPr>
          <p:nvPr/>
        </p:nvCxnSpPr>
        <p:spPr>
          <a:xfrm>
            <a:off x="2174240" y="3209925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0" idx="1"/>
            <a:endCxn id="61" idx="3"/>
          </p:cNvCxnSpPr>
          <p:nvPr/>
        </p:nvCxnSpPr>
        <p:spPr>
          <a:xfrm>
            <a:off x="2174240" y="4070350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651885" y="982980"/>
            <a:ext cx="6384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/>
              <a:t>IBTM</a:t>
            </a:r>
            <a:r>
              <a:rPr lang="zh-CN" altLang="en-US" sz="1400"/>
              <a:t>根据模块信息通过</a:t>
            </a:r>
            <a:r>
              <a:rPr lang="en-US" altLang="zh-CN" sz="1400"/>
              <a:t>TBOX</a:t>
            </a:r>
            <a:r>
              <a:rPr lang="zh-CN" altLang="en-US" sz="1400"/>
              <a:t>向</a:t>
            </a:r>
            <a:r>
              <a:rPr lang="en-US" altLang="zh-CN" sz="1400"/>
              <a:t>TSP PKI</a:t>
            </a:r>
            <a:r>
              <a:rPr lang="zh-CN" altLang="en-US" sz="1400"/>
              <a:t>在线申请</a:t>
            </a:r>
            <a:r>
              <a:rPr lang="en-US" altLang="zh-CN" sz="1400"/>
              <a:t>IBTM</a:t>
            </a:r>
            <a:r>
              <a:rPr lang="zh-CN" altLang="en-US" sz="1400"/>
              <a:t>用户证书</a:t>
            </a:r>
            <a:endParaRPr lang="zh-CN" altLang="en-US" sz="1400"/>
          </a:p>
          <a:p>
            <a:r>
              <a:rPr lang="en-US" altLang="zh-CN" sz="1400"/>
              <a:t>TBOX</a:t>
            </a:r>
            <a:r>
              <a:rPr lang="zh-CN" altLang="en-US" sz="1400"/>
              <a:t>网络正常，</a:t>
            </a:r>
            <a:r>
              <a:rPr lang="zh-CN" altLang="en-US" sz="1400">
                <a:sym typeface="+mn-ea"/>
              </a:rPr>
              <a:t>生产阶段</a:t>
            </a:r>
            <a:r>
              <a:rPr lang="en-US" altLang="zh-CN" sz="1400">
                <a:sym typeface="+mn-ea"/>
              </a:rPr>
              <a:t>IBTM</a:t>
            </a:r>
            <a:r>
              <a:rPr lang="zh-CN" altLang="en-US" sz="1400">
                <a:sym typeface="+mn-ea"/>
              </a:rPr>
              <a:t>写入</a:t>
            </a:r>
            <a:r>
              <a:rPr lang="en-US" altLang="zh-CN" sz="1400">
                <a:sym typeface="+mn-ea"/>
              </a:rPr>
              <a:t>VIN</a:t>
            </a:r>
            <a:r>
              <a:rPr lang="zh-CN" altLang="en-US" sz="1400">
                <a:sym typeface="+mn-ea"/>
              </a:rPr>
              <a:t>后触发</a:t>
            </a:r>
            <a:endParaRPr lang="zh-CN" altLang="en-US" sz="1400"/>
          </a:p>
        </p:txBody>
      </p:sp>
      <p:sp>
        <p:nvSpPr>
          <p:cNvPr id="72" name="文本框 71"/>
          <p:cNvSpPr txBox="1"/>
          <p:nvPr/>
        </p:nvSpPr>
        <p:spPr>
          <a:xfrm>
            <a:off x="3651885" y="1864360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/>
              <a:t>TSP</a:t>
            </a:r>
            <a:r>
              <a:rPr lang="zh-CN" altLang="en-US" sz="1400"/>
              <a:t>蓝牙业务生成</a:t>
            </a:r>
            <a:r>
              <a:rPr lang="en-US" altLang="zh-CN" sz="1400"/>
              <a:t>IBTM</a:t>
            </a:r>
            <a:r>
              <a:rPr lang="zh-CN" altLang="en-US" sz="1400"/>
              <a:t>终端密钥，下发给</a:t>
            </a:r>
            <a:r>
              <a:rPr lang="en-US" altLang="zh-CN" sz="1400"/>
              <a:t>IBTM</a:t>
            </a:r>
            <a:r>
              <a:rPr lang="zh-CN" altLang="en-US" sz="1400"/>
              <a:t>和</a:t>
            </a:r>
            <a:r>
              <a:rPr lang="en-US" altLang="zh-CN" sz="1400"/>
              <a:t>TBOX</a:t>
            </a:r>
            <a:r>
              <a:rPr lang="zh-CN" altLang="en-US" sz="1400"/>
              <a:t>，用于</a:t>
            </a:r>
            <a:r>
              <a:rPr lang="en-US" altLang="zh-CN" sz="1400"/>
              <a:t>IBTM-TBOX</a:t>
            </a:r>
            <a:r>
              <a:rPr lang="zh-CN" altLang="en-US" sz="1400"/>
              <a:t>安全通信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步骤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后，</a:t>
            </a:r>
            <a:r>
              <a:rPr lang="en-US" altLang="zh-CN" sz="1400"/>
              <a:t>TBOX</a:t>
            </a:r>
            <a:r>
              <a:rPr lang="zh-CN" altLang="en-US" sz="1400"/>
              <a:t>网络正常</a:t>
            </a:r>
            <a:endParaRPr lang="zh-CN" altLang="en-US" sz="1400"/>
          </a:p>
        </p:txBody>
      </p:sp>
      <p:sp>
        <p:nvSpPr>
          <p:cNvPr id="73" name="文本框 72"/>
          <p:cNvSpPr txBox="1"/>
          <p:nvPr/>
        </p:nvSpPr>
        <p:spPr>
          <a:xfrm>
            <a:off x="3651885" y="2724785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/>
              <a:t>TSP</a:t>
            </a:r>
            <a:r>
              <a:rPr lang="zh-CN" altLang="en-US" sz="1400"/>
              <a:t>蓝牙业务生成蓝牙钥匙下发给</a:t>
            </a:r>
            <a:r>
              <a:rPr lang="en-US" altLang="zh-CN" sz="1400"/>
              <a:t>IBTM</a:t>
            </a:r>
            <a:r>
              <a:rPr lang="zh-CN" altLang="en-US" sz="1400"/>
              <a:t>，用于蓝牙钥匙功能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步骤</a:t>
            </a: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后，</a:t>
            </a:r>
            <a:r>
              <a:rPr lang="en-US" altLang="zh-CN" sz="1400"/>
              <a:t>TBOX</a:t>
            </a:r>
            <a:r>
              <a:rPr lang="zh-CN" altLang="en-US" sz="1400"/>
              <a:t>网络正常</a:t>
            </a:r>
            <a:r>
              <a:rPr lang="en-US" altLang="zh-CN" sz="1400"/>
              <a:t>/APP</a:t>
            </a:r>
            <a:r>
              <a:rPr lang="zh-CN" altLang="en-US" sz="1400"/>
              <a:t>及蓝牙通道网络正常</a:t>
            </a:r>
            <a:endParaRPr lang="zh-CN" altLang="en-US" sz="1400"/>
          </a:p>
        </p:txBody>
      </p:sp>
      <p:sp>
        <p:nvSpPr>
          <p:cNvPr id="74" name="文本框 73"/>
          <p:cNvSpPr txBox="1"/>
          <p:nvPr/>
        </p:nvSpPr>
        <p:spPr>
          <a:xfrm>
            <a:off x="3651885" y="3585210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>
                <a:sym typeface="+mn-ea"/>
              </a:rPr>
              <a:t>TSP</a:t>
            </a:r>
            <a:r>
              <a:rPr lang="zh-CN" altLang="en-US" sz="1400">
                <a:sym typeface="+mn-ea"/>
              </a:rPr>
              <a:t>蓝牙业务生成蓝牙钥匙下发给</a:t>
            </a:r>
            <a:r>
              <a:rPr lang="en-US" altLang="zh-CN" sz="1400">
                <a:sym typeface="+mn-ea"/>
              </a:rPr>
              <a:t>APP</a:t>
            </a:r>
            <a:r>
              <a:rPr lang="zh-CN" altLang="en-US" sz="1400">
                <a:sym typeface="+mn-ea"/>
              </a:rPr>
              <a:t>，用于蓝牙钥匙功能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APP</a:t>
            </a:r>
            <a:r>
              <a:rPr lang="zh-CN" altLang="en-US" sz="1400">
                <a:sym typeface="+mn-ea"/>
              </a:rPr>
              <a:t>安装成功，移动设备网络正常</a:t>
            </a:r>
            <a:endParaRPr lang="zh-CN" altLang="en-US" sz="1400">
              <a:sym typeface="+mn-ea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1010920" y="4468495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5.</a:t>
            </a:r>
            <a:r>
              <a:rPr lang="zh-CN" altLang="en-US"/>
              <a:t>换件处理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51885" y="4444365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>
                <a:sym typeface="+mn-ea"/>
              </a:rPr>
              <a:t>IBTM/TBOX</a:t>
            </a:r>
            <a:r>
              <a:rPr lang="zh-CN" altLang="en-US" sz="1400">
                <a:sym typeface="+mn-ea"/>
              </a:rPr>
              <a:t>换件后</a:t>
            </a:r>
            <a:r>
              <a:rPr lang="zh-CN" altLang="en-US" sz="1400"/>
              <a:t>的终端密钥恢复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IBTM/TBOX</a:t>
            </a:r>
            <a:r>
              <a:rPr lang="zh-CN" altLang="en-US" sz="1400">
                <a:sym typeface="+mn-ea"/>
              </a:rPr>
              <a:t>换件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一、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IBTM</a:t>
            </a:r>
            <a:r>
              <a:rPr lang="zh-CN" altLang="en-US">
                <a:latin typeface="微软雅黑" panose="020B0503020204020204" pitchFamily="34" charset="-122"/>
                <a:sym typeface="+mn-ea"/>
              </a:rPr>
              <a:t>用户证书申请</a:t>
            </a:r>
            <a:endParaRPr lang="zh-CN" altLang="en-US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146300" y="121602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340225" y="1218565"/>
            <a:ext cx="156845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PKI SDK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788785" y="1218565"/>
            <a:ext cx="122047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 PKI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2658745" y="154432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124450" y="154432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399020" y="154686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2630805" y="1667510"/>
            <a:ext cx="72000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086350" y="1642110"/>
            <a:ext cx="83185" cy="43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2687955" y="241617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3002915" y="2378075"/>
            <a:ext cx="1746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加密发送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CSR+VIN+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设备唯一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360920" y="2566035"/>
            <a:ext cx="76200" cy="346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5162550" y="2834005"/>
            <a:ext cx="2198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455920" y="2834005"/>
            <a:ext cx="17456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建立安全通信链路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申请证书（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CSR+VIN+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设备唯一标识）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/>
          <p:cNvCxnSpPr/>
          <p:nvPr/>
        </p:nvCxnSpPr>
        <p:spPr>
          <a:xfrm flipH="1">
            <a:off x="5172075" y="4197985"/>
            <a:ext cx="219964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5455920" y="419798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发送证书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619375" y="4740910"/>
            <a:ext cx="72000" cy="119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2698115" y="47764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2973705" y="454596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发起安全传输控制流程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肘形连接符 116"/>
          <p:cNvCxnSpPr/>
          <p:nvPr/>
        </p:nvCxnSpPr>
        <p:spPr>
          <a:xfrm rot="16200000" flipH="1">
            <a:off x="2441575" y="5481320"/>
            <a:ext cx="479425" cy="38100"/>
          </a:xfrm>
          <a:prstGeom prst="bentConnector4">
            <a:avLst>
              <a:gd name="adj1" fmla="val 6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3003550" y="5232400"/>
            <a:ext cx="2082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验证证书写入成功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验证证书和私钥匹配关系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存储证书成功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（通用证书置为无效）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2703195" y="591312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3003550" y="591312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返回证书写入成功（或失败错误码）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 flipV="1">
            <a:off x="5172075" y="5918200"/>
            <a:ext cx="218567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5444490" y="591820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建立安全通信链路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并上传证书写入结果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肘形连接符 142"/>
          <p:cNvCxnSpPr/>
          <p:nvPr/>
        </p:nvCxnSpPr>
        <p:spPr>
          <a:xfrm rot="16200000" flipH="1">
            <a:off x="4909820" y="4432935"/>
            <a:ext cx="479425" cy="38100"/>
          </a:xfrm>
          <a:prstGeom prst="bentConnector4">
            <a:avLst>
              <a:gd name="adj1" fmla="val 57417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5394960" y="45097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转给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PKI 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解析返回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663065" y="4754245"/>
            <a:ext cx="95631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如果没有收到证书写入成功状态码，重复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10~13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直到返回成功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或重试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次即终止写入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3074035" y="1753870"/>
            <a:ext cx="13500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发送传输请求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1" name="直接箭头连接符 150"/>
          <p:cNvCxnSpPr/>
          <p:nvPr/>
        </p:nvCxnSpPr>
        <p:spPr>
          <a:xfrm flipH="1">
            <a:off x="2703195" y="208216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2717800" y="175387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3124835" y="2082165"/>
            <a:ext cx="1226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返回请求结果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肘形连接符 153"/>
          <p:cNvCxnSpPr/>
          <p:nvPr/>
        </p:nvCxnSpPr>
        <p:spPr>
          <a:xfrm rot="16200000" flipH="1">
            <a:off x="4909820" y="2413635"/>
            <a:ext cx="479425" cy="38100"/>
          </a:xfrm>
          <a:prstGeom prst="bentConnector4">
            <a:avLst>
              <a:gd name="adj1" fmla="val 57417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5394960" y="2465070"/>
            <a:ext cx="19627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蓝牙证书申请接口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H="1">
            <a:off x="2698115" y="49415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2964815" y="49161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传输证书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二、蓝牙终端密钥下发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840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TSP-BT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8910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56285" y="157988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21355" y="157988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20090" y="1828165"/>
            <a:ext cx="7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3182620" y="1828165"/>
            <a:ext cx="76200" cy="380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97560" y="198564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25855" y="198564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已签名和加密的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终端密钥数据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4615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687060" y="157988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H="1">
            <a:off x="5478780" y="2147570"/>
            <a:ext cx="479425" cy="38100"/>
          </a:xfrm>
          <a:prstGeom prst="bentConnector4">
            <a:avLst>
              <a:gd name="adj1" fmla="val 46423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88050" y="2028825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基于预置加密密钥对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进行解密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272155" y="202882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75050" y="202882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：对称解密接口（加密后的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252470" y="253809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75050" y="253809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返回解密数据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8960" y="190055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/>
          <p:nvPr/>
        </p:nvCxnSpPr>
        <p:spPr>
          <a:xfrm rot="16200000" flipH="1">
            <a:off x="5466080" y="4292600"/>
            <a:ext cx="479425" cy="38100"/>
          </a:xfrm>
          <a:prstGeom prst="bentConnector4">
            <a:avLst>
              <a:gd name="adj1" fmla="val 31059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88050" y="4159250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用户证书公钥进行公钥加密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246755" y="404685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575050" y="404685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：非对称加密接口（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252470" y="470852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575050" y="470852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返回加密后的（非对称加密后的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48960" y="39947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644765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157210" y="157988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7936230" y="5486400"/>
            <a:ext cx="479425" cy="38100"/>
          </a:xfrm>
          <a:prstGeom prst="bentConnector4">
            <a:avLst>
              <a:gd name="adj1" fmla="val 28410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119110" y="51377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273425" y="5265420"/>
            <a:ext cx="4834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75050" y="5316220"/>
            <a:ext cx="1904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建立安全控制机制，传输加密后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终端密钥、签名、证书）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498205" y="5316220"/>
            <a:ext cx="28600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用户证书私钥进行数据解密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基于下发签名携带的公钥证书进行签名验证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存储终端密钥和蓝牙业务公钥证书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16200000" flipH="1">
            <a:off x="5466080" y="3251200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88050" y="3028950"/>
            <a:ext cx="19462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基于下发签名携带的公钥证书进行签名验证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并安全存储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246755" y="299275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75050" y="299275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：签名验证接口（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252470" y="361632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575050" y="361632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返回验签结果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48960" y="28898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583930" y="1685925"/>
            <a:ext cx="31438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①步骤</a:t>
            </a:r>
            <a:r>
              <a:rPr lang="en-US" altLang="zh-CN" sz="1400"/>
              <a:t>11</a:t>
            </a:r>
            <a:r>
              <a:rPr lang="zh-CN" altLang="en-US" sz="1400"/>
              <a:t>传输数据包括 终端密钥（加密后）及签名（携带证书）</a:t>
            </a:r>
            <a:endParaRPr lang="zh-CN" altLang="en-US" sz="1400"/>
          </a:p>
          <a:p>
            <a:r>
              <a:rPr lang="zh-CN" altLang="en-US" sz="1400"/>
              <a:t>②步骤</a:t>
            </a:r>
            <a:r>
              <a:rPr lang="en-US" altLang="zh-CN" sz="1400"/>
              <a:t>12</a:t>
            </a:r>
            <a:r>
              <a:rPr lang="zh-CN" altLang="en-US" sz="1400"/>
              <a:t>、</a:t>
            </a:r>
            <a:r>
              <a:rPr lang="en-US" altLang="zh-CN" sz="1400"/>
              <a:t>13</a:t>
            </a:r>
            <a:r>
              <a:rPr lang="zh-CN" altLang="en-US" sz="1400"/>
              <a:t>的签名和加密均采用</a:t>
            </a:r>
            <a:r>
              <a:rPr lang="en-US" altLang="zh-CN" sz="1400"/>
              <a:t>RSA2048-PKCS#1 v1.5</a:t>
            </a:r>
            <a:endParaRPr lang="en-US" altLang="zh-CN" sz="1400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三、蓝牙钥匙下发</a:t>
            </a:r>
            <a:endParaRPr lang="en-US" altLang="zh-CN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540" y="15563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TSP-BT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2610" y="15563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49985" y="1884680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15055" y="1884680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13790" y="2132965"/>
            <a:ext cx="7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3576955" y="2132965"/>
            <a:ext cx="76200" cy="32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191260" y="229044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19555" y="229044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加密后的蓝牙钥匙及签名信息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8315" y="15563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080760" y="1884680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H="1">
            <a:off x="5859780" y="2889250"/>
            <a:ext cx="479425" cy="38100"/>
          </a:xfrm>
          <a:prstGeom prst="bentConnector4">
            <a:avLst>
              <a:gd name="adj1" fmla="val 46423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381750" y="2806065"/>
            <a:ext cx="1704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用户证书私钥进行解密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665855" y="263080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968750" y="263080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：非对称解密接口（加密后的蓝牙钥匙）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646170" y="340677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68750" y="340677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返回解密数据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42660" y="259143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/>
          <p:nvPr/>
        </p:nvCxnSpPr>
        <p:spPr>
          <a:xfrm rot="16200000" flipH="1">
            <a:off x="5859780" y="4298950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81750" y="4140200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用户证书公钥进行公钥验证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640455" y="391350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968750" y="391350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：签名验证接口（签名）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646170" y="468947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968750" y="468947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返回验证结果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42660" y="387413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038465" y="15563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550910" y="1884680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329930" y="5353050"/>
            <a:ext cx="479425" cy="38100"/>
          </a:xfrm>
          <a:prstGeom prst="bentConnector4">
            <a:avLst>
              <a:gd name="adj1" fmla="val 28410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512810" y="492823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667125" y="5144770"/>
            <a:ext cx="4834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127500" y="514477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建立安全控制机制，加密传输蓝牙钥匙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891905" y="5249545"/>
            <a:ext cx="1338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解密并存储蓝牙密钥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0700" y="712470"/>
            <a:ext cx="445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蓝牙钥匙下载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TBOX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3355" y="3811270"/>
            <a:ext cx="3027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步骤</a:t>
            </a:r>
            <a:r>
              <a:rPr lang="en-US" sz="1400"/>
              <a:t>9</a:t>
            </a:r>
            <a:r>
              <a:rPr lang="zh-CN" altLang="en-US" sz="1400"/>
              <a:t>安全控制机制加密算法采用</a:t>
            </a:r>
            <a:r>
              <a:rPr lang="en-US" altLang="zh-CN" sz="1400"/>
              <a:t>AES-128-CBC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五、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AES128-CBC</a:t>
            </a:r>
            <a:endParaRPr lang="en-US" altLang="zh-CN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1979295"/>
            <a:ext cx="7557135" cy="36144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11880" y="4465320"/>
            <a:ext cx="1066800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11880" y="4523740"/>
            <a:ext cx="1143000" cy="3683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zh-CN" altLang="zh-CN"/>
              <a:t>终端秘钥</a:t>
            </a:r>
            <a:endParaRPr lang="zh-CN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85800" y="1374775"/>
            <a:ext cx="615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CBC</a:t>
            </a:r>
            <a:r>
              <a:rPr lang="zh-CN" altLang="en-US"/>
              <a:t>模式中的</a:t>
            </a:r>
            <a:r>
              <a:rPr lang="en-US" altLang="zh-CN"/>
              <a:t>IV</a:t>
            </a:r>
            <a:r>
              <a:rPr lang="zh-CN" altLang="en-US"/>
              <a:t>通过每次传输请求帧中获取，具体规则如下：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四、蓝牙钥匙下发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41365" y="1796415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3745" y="146812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TSP-BT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266190" y="1796415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29995" y="2044700"/>
            <a:ext cx="7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07465" y="2202180"/>
            <a:ext cx="2153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511935" y="220218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蓝牙钥匙数据（包含签名和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加密数据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28920" y="146812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rot="16200000" flipH="1">
            <a:off x="5620385" y="3334385"/>
            <a:ext cx="479425" cy="38100"/>
          </a:xfrm>
          <a:prstGeom prst="bentConnector4">
            <a:avLst>
              <a:gd name="adj1" fmla="val 5231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18225" y="3114040"/>
            <a:ext cx="25571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基于本地存储的业务证书公钥验证签名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用户证书的私钥进行解密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存储蓝牙钥匙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03265" y="2202180"/>
            <a:ext cx="76200" cy="157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447405" y="2019300"/>
            <a:ext cx="3178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步骤</a:t>
            </a:r>
            <a:r>
              <a:rPr lang="en-US" altLang="zh-CN" sz="1400"/>
              <a:t>1</a:t>
            </a:r>
            <a:r>
              <a:rPr lang="zh-CN" altLang="en-US" sz="1400"/>
              <a:t>中蓝牙钥匙数据签名不携带对应公钥证书</a:t>
            </a:r>
            <a:endParaRPr lang="zh-CN" altLang="en-US" sz="1400"/>
          </a:p>
          <a:p>
            <a:r>
              <a:rPr lang="zh-CN" altLang="en-US" sz="1400"/>
              <a:t>②</a:t>
            </a:r>
            <a:r>
              <a:rPr lang="zh-CN" altLang="en-US" sz="1400">
                <a:sym typeface="+mn-ea"/>
              </a:rPr>
              <a:t>签名采用</a:t>
            </a:r>
            <a:r>
              <a:rPr lang="en-US" altLang="zh-CN" sz="1400">
                <a:sym typeface="+mn-ea"/>
              </a:rPr>
              <a:t>RSA2048-PKCS#</a:t>
            </a:r>
            <a:r>
              <a:rPr lang="en-US" sz="1400">
                <a:sym typeface="+mn-ea"/>
              </a:rPr>
              <a:t>7-Signdata</a:t>
            </a:r>
            <a:endParaRPr 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加密采用</a:t>
            </a:r>
            <a:r>
              <a:rPr lang="en-US" altLang="zh-CN" sz="1400">
                <a:sym typeface="+mn-ea"/>
              </a:rPr>
              <a:t>RSA2048-PKCS#1.5</a:t>
            </a:r>
            <a:endParaRPr lang="en-US" altLang="zh-CN" sz="1400"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17520" y="146812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529965" y="1796415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1865" y="2044700"/>
            <a:ext cx="762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580765" y="2404745"/>
            <a:ext cx="2205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792220" y="2486660"/>
            <a:ext cx="1577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通过蓝牙发送蓝牙钥匙数据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0700" y="712470"/>
            <a:ext cx="427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蓝牙钥匙下载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五、换件处理</a:t>
            </a:r>
            <a:endParaRPr lang="zh-CN" altLang="en-US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700" y="1283970"/>
            <a:ext cx="4453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IBTM/TBOX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换件均向服务端申请新的终端密钥，流程同终端密钥下发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1551</Words>
  <Application>WPS 演示</Application>
  <PresentationFormat>宽屏</PresentationFormat>
  <Paragraphs>191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FZLanTingHei-L-GBK-M</vt:lpstr>
      <vt:lpstr>黑体</vt:lpstr>
      <vt:lpstr>Times New Roman</vt:lpstr>
      <vt:lpstr>Calibri</vt:lpstr>
      <vt:lpstr>幼圆</vt:lpstr>
      <vt:lpstr>等线</vt:lpstr>
      <vt:lpstr>Arial Unicode MS</vt:lpstr>
      <vt:lpstr>等线 Light</vt:lpstr>
      <vt:lpstr>Calibri Light</vt:lpstr>
      <vt:lpstr>Calibri</vt:lpstr>
      <vt:lpstr>Office 主题</vt:lpstr>
      <vt:lpstr>蓝牙钥匙TSP-APP证书管理接口调用关系</vt:lpstr>
      <vt:lpstr>蓝牙安全业务流程总览</vt:lpstr>
      <vt:lpstr>一、IBTM用户证书申请</vt:lpstr>
      <vt:lpstr>二、蓝牙终端密钥下发</vt:lpstr>
      <vt:lpstr>三、蓝牙钥匙下发</vt:lpstr>
      <vt:lpstr>五、换件处理</vt:lpstr>
      <vt:lpstr>四、蓝牙钥匙下发</vt:lpstr>
      <vt:lpstr>五、换件处理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邓利华</cp:lastModifiedBy>
  <cp:revision>2993</cp:revision>
  <cp:lastPrinted>2017-12-08T11:11:00Z</cp:lastPrinted>
  <dcterms:created xsi:type="dcterms:W3CDTF">2017-11-16T03:29:00Z</dcterms:created>
  <dcterms:modified xsi:type="dcterms:W3CDTF">2021-04-01T08:21:51Z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