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4" r:id="rId6"/>
    <p:sldId id="259" r:id="rId7"/>
    <p:sldId id="260" r:id="rId8"/>
    <p:sldId id="261" r:id="rId9"/>
    <p:sldId id="262"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C11D11-CF56-4279-93CF-FAF36CC4335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F37BE-4BFE-48A6-9012-7E20985B7F15}" type="slidenum">
              <a:rPr lang="en-US" smtClean="0"/>
              <a:t>‹#›</a:t>
            </a:fld>
            <a:endParaRPr lang="en-US"/>
          </a:p>
        </p:txBody>
      </p:sp>
    </p:spTree>
    <p:extLst>
      <p:ext uri="{BB962C8B-B14F-4D97-AF65-F5344CB8AC3E}">
        <p14:creationId xmlns:p14="http://schemas.microsoft.com/office/powerpoint/2010/main" val="1455390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11D11-CF56-4279-93CF-FAF36CC4335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F37BE-4BFE-48A6-9012-7E20985B7F15}" type="slidenum">
              <a:rPr lang="en-US" smtClean="0"/>
              <a:t>‹#›</a:t>
            </a:fld>
            <a:endParaRPr lang="en-US"/>
          </a:p>
        </p:txBody>
      </p:sp>
    </p:spTree>
    <p:extLst>
      <p:ext uri="{BB962C8B-B14F-4D97-AF65-F5344CB8AC3E}">
        <p14:creationId xmlns:p14="http://schemas.microsoft.com/office/powerpoint/2010/main" val="215396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11D11-CF56-4279-93CF-FAF36CC4335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F37BE-4BFE-48A6-9012-7E20985B7F15}" type="slidenum">
              <a:rPr lang="en-US" smtClean="0"/>
              <a:t>‹#›</a:t>
            </a:fld>
            <a:endParaRPr lang="en-US"/>
          </a:p>
        </p:txBody>
      </p:sp>
    </p:spTree>
    <p:extLst>
      <p:ext uri="{BB962C8B-B14F-4D97-AF65-F5344CB8AC3E}">
        <p14:creationId xmlns:p14="http://schemas.microsoft.com/office/powerpoint/2010/main" val="254202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11D11-CF56-4279-93CF-FAF36CC4335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F37BE-4BFE-48A6-9012-7E20985B7F15}" type="slidenum">
              <a:rPr lang="en-US" smtClean="0"/>
              <a:t>‹#›</a:t>
            </a:fld>
            <a:endParaRPr lang="en-US"/>
          </a:p>
        </p:txBody>
      </p:sp>
    </p:spTree>
    <p:extLst>
      <p:ext uri="{BB962C8B-B14F-4D97-AF65-F5344CB8AC3E}">
        <p14:creationId xmlns:p14="http://schemas.microsoft.com/office/powerpoint/2010/main" val="1618495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C11D11-CF56-4279-93CF-FAF36CC4335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F37BE-4BFE-48A6-9012-7E20985B7F15}" type="slidenum">
              <a:rPr lang="en-US" smtClean="0"/>
              <a:t>‹#›</a:t>
            </a:fld>
            <a:endParaRPr lang="en-US"/>
          </a:p>
        </p:txBody>
      </p:sp>
    </p:spTree>
    <p:extLst>
      <p:ext uri="{BB962C8B-B14F-4D97-AF65-F5344CB8AC3E}">
        <p14:creationId xmlns:p14="http://schemas.microsoft.com/office/powerpoint/2010/main" val="112137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C11D11-CF56-4279-93CF-FAF36CC4335A}"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F37BE-4BFE-48A6-9012-7E20985B7F15}" type="slidenum">
              <a:rPr lang="en-US" smtClean="0"/>
              <a:t>‹#›</a:t>
            </a:fld>
            <a:endParaRPr lang="en-US"/>
          </a:p>
        </p:txBody>
      </p:sp>
    </p:spTree>
    <p:extLst>
      <p:ext uri="{BB962C8B-B14F-4D97-AF65-F5344CB8AC3E}">
        <p14:creationId xmlns:p14="http://schemas.microsoft.com/office/powerpoint/2010/main" val="299304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C11D11-CF56-4279-93CF-FAF36CC4335A}"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F37BE-4BFE-48A6-9012-7E20985B7F15}" type="slidenum">
              <a:rPr lang="en-US" smtClean="0"/>
              <a:t>‹#›</a:t>
            </a:fld>
            <a:endParaRPr lang="en-US"/>
          </a:p>
        </p:txBody>
      </p:sp>
    </p:spTree>
    <p:extLst>
      <p:ext uri="{BB962C8B-B14F-4D97-AF65-F5344CB8AC3E}">
        <p14:creationId xmlns:p14="http://schemas.microsoft.com/office/powerpoint/2010/main" val="146058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C11D11-CF56-4279-93CF-FAF36CC4335A}"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F37BE-4BFE-48A6-9012-7E20985B7F15}" type="slidenum">
              <a:rPr lang="en-US" smtClean="0"/>
              <a:t>‹#›</a:t>
            </a:fld>
            <a:endParaRPr lang="en-US"/>
          </a:p>
        </p:txBody>
      </p:sp>
    </p:spTree>
    <p:extLst>
      <p:ext uri="{BB962C8B-B14F-4D97-AF65-F5344CB8AC3E}">
        <p14:creationId xmlns:p14="http://schemas.microsoft.com/office/powerpoint/2010/main" val="2557590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11D11-CF56-4279-93CF-FAF36CC4335A}"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F37BE-4BFE-48A6-9012-7E20985B7F15}" type="slidenum">
              <a:rPr lang="en-US" smtClean="0"/>
              <a:t>‹#›</a:t>
            </a:fld>
            <a:endParaRPr lang="en-US"/>
          </a:p>
        </p:txBody>
      </p:sp>
    </p:spTree>
    <p:extLst>
      <p:ext uri="{BB962C8B-B14F-4D97-AF65-F5344CB8AC3E}">
        <p14:creationId xmlns:p14="http://schemas.microsoft.com/office/powerpoint/2010/main" val="422833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C11D11-CF56-4279-93CF-FAF36CC4335A}"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F37BE-4BFE-48A6-9012-7E20985B7F15}" type="slidenum">
              <a:rPr lang="en-US" smtClean="0"/>
              <a:t>‹#›</a:t>
            </a:fld>
            <a:endParaRPr lang="en-US"/>
          </a:p>
        </p:txBody>
      </p:sp>
    </p:spTree>
    <p:extLst>
      <p:ext uri="{BB962C8B-B14F-4D97-AF65-F5344CB8AC3E}">
        <p14:creationId xmlns:p14="http://schemas.microsoft.com/office/powerpoint/2010/main" val="941291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C11D11-CF56-4279-93CF-FAF36CC4335A}"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F37BE-4BFE-48A6-9012-7E20985B7F15}" type="slidenum">
              <a:rPr lang="en-US" smtClean="0"/>
              <a:t>‹#›</a:t>
            </a:fld>
            <a:endParaRPr lang="en-US"/>
          </a:p>
        </p:txBody>
      </p:sp>
    </p:spTree>
    <p:extLst>
      <p:ext uri="{BB962C8B-B14F-4D97-AF65-F5344CB8AC3E}">
        <p14:creationId xmlns:p14="http://schemas.microsoft.com/office/powerpoint/2010/main" val="366011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11D11-CF56-4279-93CF-FAF36CC4335A}" type="datetimeFigureOut">
              <a:rPr lang="en-US" smtClean="0"/>
              <a:t>6/23/2022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F37BE-4BFE-48A6-9012-7E20985B7F15}" type="slidenum">
              <a:rPr lang="en-US" smtClean="0"/>
              <a:t>‹#›</a:t>
            </a:fld>
            <a:endParaRPr lang="en-US"/>
          </a:p>
        </p:txBody>
      </p:sp>
      <p:sp>
        <p:nvSpPr>
          <p:cNvPr id="7" name="TextBox 6">
            <a:extLst>
              <a:ext uri="{FF2B5EF4-FFF2-40B4-BE49-F238E27FC236}">
                <a16:creationId xmlns:a16="http://schemas.microsoft.com/office/drawing/2014/main" id="{7AA35422-9CCB-4F29-A924-0E2770801BA9}"/>
              </a:ext>
            </a:extLst>
          </p:cNvPr>
          <p:cNvSpPr txBox="1"/>
          <p:nvPr userDrawn="1"/>
        </p:nvSpPr>
        <p:spPr>
          <a:xfrm>
            <a:off x="8501799" y="750895"/>
            <a:ext cx="2960802" cy="369332"/>
          </a:xfrm>
          <a:prstGeom prst="rect">
            <a:avLst/>
          </a:prstGeom>
          <a:noFill/>
        </p:spPr>
        <p:txBody>
          <a:bodyPr wrap="square" rtlCol="0">
            <a:spAutoFit/>
          </a:bodyPr>
          <a:lstStyle/>
          <a:p>
            <a:r>
              <a:rPr lang="en-US" b="1" dirty="0">
                <a:solidFill>
                  <a:schemeClr val="bg2">
                    <a:lumMod val="75000"/>
                  </a:schemeClr>
                </a:solidFill>
              </a:rPr>
              <a:t>Abhijeet </a:t>
            </a:r>
            <a:r>
              <a:rPr lang="en-US" b="1" dirty="0" err="1">
                <a:solidFill>
                  <a:schemeClr val="bg2">
                    <a:lumMod val="75000"/>
                  </a:schemeClr>
                </a:solidFill>
              </a:rPr>
              <a:t>Jambaldare</a:t>
            </a:r>
            <a:endParaRPr lang="en-AE" b="1" dirty="0">
              <a:solidFill>
                <a:schemeClr val="bg2">
                  <a:lumMod val="75000"/>
                </a:schemeClr>
              </a:solidFill>
            </a:endParaRPr>
          </a:p>
        </p:txBody>
      </p:sp>
    </p:spTree>
    <p:extLst>
      <p:ext uri="{BB962C8B-B14F-4D97-AF65-F5344CB8AC3E}">
        <p14:creationId xmlns:p14="http://schemas.microsoft.com/office/powerpoint/2010/main" val="1088093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zure/active-direct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virtual-desktop/connect-we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services/expressroute/" TargetMode="External"/><Relationship Id="rId2" Type="http://schemas.openxmlformats.org/officeDocument/2006/relationships/hyperlink" Target="https://azure.microsoft.com/services/virtual-network/" TargetMode="External"/><Relationship Id="rId1" Type="http://schemas.openxmlformats.org/officeDocument/2006/relationships/slideLayout" Target="../slideLayouts/slideLayout2.xml"/><Relationship Id="rId5" Type="http://schemas.openxmlformats.org/officeDocument/2006/relationships/hyperlink" Target="https://www.microsoft.com/security/business/intelligence" TargetMode="External"/><Relationship Id="rId4" Type="http://schemas.openxmlformats.org/officeDocument/2006/relationships/hyperlink" Target="https://azure.microsoft.com/services/active-director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Virtual Desktop</a:t>
            </a:r>
          </a:p>
        </p:txBody>
      </p:sp>
      <p:sp>
        <p:nvSpPr>
          <p:cNvPr id="3" name="Subtitle 2"/>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7BAC74AC-7B6E-4A56-A83E-B411D9C43EF5}"/>
              </a:ext>
            </a:extLst>
          </p:cNvPr>
          <p:cNvPicPr>
            <a:picLocks noChangeAspect="1"/>
          </p:cNvPicPr>
          <p:nvPr/>
        </p:nvPicPr>
        <p:blipFill>
          <a:blip r:embed="rId2"/>
          <a:stretch>
            <a:fillRect/>
          </a:stretch>
        </p:blipFill>
        <p:spPr>
          <a:xfrm>
            <a:off x="4846276" y="3509963"/>
            <a:ext cx="2499447" cy="1806267"/>
          </a:xfrm>
          <a:prstGeom prst="rect">
            <a:avLst/>
          </a:prstGeom>
        </p:spPr>
      </p:pic>
    </p:spTree>
    <p:extLst>
      <p:ext uri="{BB962C8B-B14F-4D97-AF65-F5344CB8AC3E}">
        <p14:creationId xmlns:p14="http://schemas.microsoft.com/office/powerpoint/2010/main" val="3315368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68D0-AFAE-4AD1-BEAB-D8BEEE16776A}"/>
              </a:ext>
            </a:extLst>
          </p:cNvPr>
          <p:cNvSpPr>
            <a:spLocks noGrp="1"/>
          </p:cNvSpPr>
          <p:nvPr>
            <p:ph type="title"/>
          </p:nvPr>
        </p:nvSpPr>
        <p:spPr/>
        <p:txBody>
          <a:bodyPr/>
          <a:lstStyle/>
          <a:p>
            <a:r>
              <a:rPr lang="en-US" dirty="0"/>
              <a:t>Cloud Cache</a:t>
            </a:r>
            <a:endParaRPr lang="en-AE" dirty="0"/>
          </a:p>
        </p:txBody>
      </p:sp>
      <p:sp>
        <p:nvSpPr>
          <p:cNvPr id="3" name="Content Placeholder 2">
            <a:extLst>
              <a:ext uri="{FF2B5EF4-FFF2-40B4-BE49-F238E27FC236}">
                <a16:creationId xmlns:a16="http://schemas.microsoft.com/office/drawing/2014/main" id="{6C3676FF-5CC0-48F4-BC35-FF3C2FD57446}"/>
              </a:ext>
            </a:extLst>
          </p:cNvPr>
          <p:cNvSpPr>
            <a:spLocks noGrp="1"/>
          </p:cNvSpPr>
          <p:nvPr>
            <p:ph idx="1"/>
          </p:nvPr>
        </p:nvSpPr>
        <p:spPr/>
        <p:txBody>
          <a:bodyPr>
            <a:normAutofit/>
          </a:bodyPr>
          <a:lstStyle/>
          <a:p>
            <a:pPr algn="l"/>
            <a:r>
              <a:rPr lang="en-US" sz="1400" b="0" i="0" dirty="0">
                <a:solidFill>
                  <a:srgbClr val="171717"/>
                </a:solidFill>
                <a:effectLst/>
                <a:latin typeface="Segoe UI" panose="020B0502040204020203" pitchFamily="34" charset="0"/>
              </a:rPr>
              <a:t>Cloud Cache uses one or more remote profile containers, along with meta data.</a:t>
            </a:r>
          </a:p>
          <a:p>
            <a:pPr algn="l"/>
            <a:r>
              <a:rPr lang="en-US" sz="1400" b="0" i="0" dirty="0">
                <a:solidFill>
                  <a:srgbClr val="171717"/>
                </a:solidFill>
                <a:effectLst/>
                <a:latin typeface="Segoe UI" panose="020B0502040204020203" pitchFamily="34" charset="0"/>
              </a:rPr>
              <a:t>Cloud Cache uses a Local Profile to service all reads from a redirected Profile or Office Container, after the first read. Cloud Cache also allows the use of multiple remote locations, which are all continually updated during the user session. Using Cloud Cache can insulate users from short-term loss of connectivity to remote profile containers. Cloud Cache can also provide real time, 'active </a:t>
            </a:r>
            <a:r>
              <a:rPr lang="en-US" sz="1400" b="0" i="0" dirty="0" err="1">
                <a:solidFill>
                  <a:srgbClr val="171717"/>
                </a:solidFill>
                <a:effectLst/>
                <a:latin typeface="Segoe UI" panose="020B0502040204020203" pitchFamily="34" charset="0"/>
              </a:rPr>
              <a:t>active</a:t>
            </a:r>
            <a:r>
              <a:rPr lang="en-US" sz="1400" b="0" i="0" dirty="0">
                <a:solidFill>
                  <a:srgbClr val="171717"/>
                </a:solidFill>
                <a:effectLst/>
                <a:latin typeface="Segoe UI" panose="020B0502040204020203" pitchFamily="34" charset="0"/>
              </a:rPr>
              <a:t>' redundancy for Profile Container and Office Container.</a:t>
            </a:r>
          </a:p>
          <a:p>
            <a:pPr algn="l"/>
            <a:r>
              <a:rPr lang="en-US" sz="1400" b="0" i="0" dirty="0">
                <a:solidFill>
                  <a:srgbClr val="171717"/>
                </a:solidFill>
                <a:effectLst/>
                <a:latin typeface="Segoe UI" panose="020B0502040204020203" pitchFamily="34" charset="0"/>
              </a:rPr>
              <a:t>It's important to understand that, even with Cloud Cache, all initial reads are accomplished from the redirected location. Likewise, all writes occur to all remote storage locations, although writes go to the Local Cache file first.</a:t>
            </a:r>
          </a:p>
          <a:p>
            <a:pPr marL="0" indent="0">
              <a:buNone/>
            </a:pPr>
            <a:endParaRPr lang="en-AE" dirty="0"/>
          </a:p>
        </p:txBody>
      </p:sp>
      <p:pic>
        <p:nvPicPr>
          <p:cNvPr id="5" name="Picture 4">
            <a:extLst>
              <a:ext uri="{FF2B5EF4-FFF2-40B4-BE49-F238E27FC236}">
                <a16:creationId xmlns:a16="http://schemas.microsoft.com/office/drawing/2014/main" id="{B2A74FF2-AEED-4896-B470-17B1CF651098}"/>
              </a:ext>
            </a:extLst>
          </p:cNvPr>
          <p:cNvPicPr>
            <a:picLocks noChangeAspect="1"/>
          </p:cNvPicPr>
          <p:nvPr/>
        </p:nvPicPr>
        <p:blipFill>
          <a:blip r:embed="rId2"/>
          <a:stretch>
            <a:fillRect/>
          </a:stretch>
        </p:blipFill>
        <p:spPr>
          <a:xfrm>
            <a:off x="2585172" y="3479223"/>
            <a:ext cx="4418302" cy="2340680"/>
          </a:xfrm>
          <a:prstGeom prst="rect">
            <a:avLst/>
          </a:prstGeom>
        </p:spPr>
      </p:pic>
    </p:spTree>
    <p:extLst>
      <p:ext uri="{BB962C8B-B14F-4D97-AF65-F5344CB8AC3E}">
        <p14:creationId xmlns:p14="http://schemas.microsoft.com/office/powerpoint/2010/main" val="151185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6A1E-5DE7-41F6-BABA-9EDC1A31AE02}"/>
              </a:ext>
            </a:extLst>
          </p:cNvPr>
          <p:cNvSpPr>
            <a:spLocks noGrp="1"/>
          </p:cNvSpPr>
          <p:nvPr>
            <p:ph type="title"/>
          </p:nvPr>
        </p:nvSpPr>
        <p:spPr/>
        <p:txBody>
          <a:bodyPr/>
          <a:lstStyle/>
          <a:p>
            <a:r>
              <a:rPr lang="en-US" dirty="0"/>
              <a:t>Backup</a:t>
            </a:r>
            <a:endParaRPr lang="en-AE" dirty="0"/>
          </a:p>
        </p:txBody>
      </p:sp>
      <p:pic>
        <p:nvPicPr>
          <p:cNvPr id="5" name="Content Placeholder 4">
            <a:extLst>
              <a:ext uri="{FF2B5EF4-FFF2-40B4-BE49-F238E27FC236}">
                <a16:creationId xmlns:a16="http://schemas.microsoft.com/office/drawing/2014/main" id="{B5B43D66-EF27-4ACF-AE6C-A5CE8E8511E2}"/>
              </a:ext>
            </a:extLst>
          </p:cNvPr>
          <p:cNvPicPr>
            <a:picLocks noGrp="1" noChangeAspect="1"/>
          </p:cNvPicPr>
          <p:nvPr>
            <p:ph idx="1"/>
          </p:nvPr>
        </p:nvPicPr>
        <p:blipFill>
          <a:blip r:embed="rId2"/>
          <a:stretch>
            <a:fillRect/>
          </a:stretch>
        </p:blipFill>
        <p:spPr>
          <a:xfrm>
            <a:off x="2263133" y="1825625"/>
            <a:ext cx="7665734" cy="4351338"/>
          </a:xfrm>
        </p:spPr>
      </p:pic>
    </p:spTree>
    <p:extLst>
      <p:ext uri="{BB962C8B-B14F-4D97-AF65-F5344CB8AC3E}">
        <p14:creationId xmlns:p14="http://schemas.microsoft.com/office/powerpoint/2010/main" val="347038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2E7B-F869-41AA-8B44-71A905415B01}"/>
              </a:ext>
            </a:extLst>
          </p:cNvPr>
          <p:cNvSpPr>
            <a:spLocks noGrp="1"/>
          </p:cNvSpPr>
          <p:nvPr>
            <p:ph type="title"/>
          </p:nvPr>
        </p:nvSpPr>
        <p:spPr/>
        <p:txBody>
          <a:bodyPr/>
          <a:lstStyle/>
          <a:p>
            <a:r>
              <a:rPr lang="en-US" dirty="0"/>
              <a:t>Topics</a:t>
            </a:r>
            <a:endParaRPr lang="en-AE" dirty="0"/>
          </a:p>
        </p:txBody>
      </p:sp>
      <p:sp>
        <p:nvSpPr>
          <p:cNvPr id="3" name="Content Placeholder 2">
            <a:extLst>
              <a:ext uri="{FF2B5EF4-FFF2-40B4-BE49-F238E27FC236}">
                <a16:creationId xmlns:a16="http://schemas.microsoft.com/office/drawing/2014/main" id="{30F9FD5E-8E53-4640-ABF6-10FF9F265FB1}"/>
              </a:ext>
            </a:extLst>
          </p:cNvPr>
          <p:cNvSpPr>
            <a:spLocks noGrp="1"/>
          </p:cNvSpPr>
          <p:nvPr>
            <p:ph idx="1"/>
          </p:nvPr>
        </p:nvSpPr>
        <p:spPr/>
        <p:txBody>
          <a:bodyPr/>
          <a:lstStyle/>
          <a:p>
            <a:r>
              <a:rPr lang="en-US" b="0" i="0" dirty="0">
                <a:effectLst/>
                <a:latin typeface="-apple-system"/>
              </a:rPr>
              <a:t>Shared image gallery</a:t>
            </a:r>
            <a:br>
              <a:rPr lang="en-US" dirty="0"/>
            </a:br>
            <a:r>
              <a:rPr lang="en-US" b="0" i="0" dirty="0">
                <a:effectLst/>
                <a:latin typeface="-apple-system"/>
              </a:rPr>
              <a:t>Deep dive on </a:t>
            </a:r>
            <a:r>
              <a:rPr lang="en-US" b="0" i="0" dirty="0" err="1">
                <a:effectLst/>
                <a:latin typeface="-apple-system"/>
              </a:rPr>
              <a:t>FSlogix</a:t>
            </a:r>
            <a:r>
              <a:rPr lang="en-US" b="0" i="0" dirty="0">
                <a:effectLst/>
                <a:latin typeface="-apple-system"/>
              </a:rPr>
              <a:t> </a:t>
            </a:r>
            <a:br>
              <a:rPr lang="en-US" dirty="0"/>
            </a:br>
            <a:r>
              <a:rPr lang="en-US" b="0" i="0" dirty="0">
                <a:effectLst/>
                <a:latin typeface="-apple-system"/>
              </a:rPr>
              <a:t>WVD Host pool, application group and workspace</a:t>
            </a:r>
            <a:br>
              <a:rPr lang="en-US" dirty="0"/>
            </a:br>
            <a:r>
              <a:rPr lang="en-US" b="0" i="0" dirty="0">
                <a:effectLst/>
                <a:latin typeface="-apple-system"/>
              </a:rPr>
              <a:t>WVD monitoring</a:t>
            </a:r>
            <a:br>
              <a:rPr lang="en-US" dirty="0"/>
            </a:br>
            <a:r>
              <a:rPr lang="en-US" b="0" i="0" dirty="0">
                <a:effectLst/>
                <a:latin typeface="-apple-system"/>
              </a:rPr>
              <a:t>Brief on Azure Landing zone concept</a:t>
            </a:r>
            <a:br>
              <a:rPr lang="en-US" dirty="0"/>
            </a:br>
            <a:r>
              <a:rPr lang="en-US" b="0" i="0" dirty="0">
                <a:effectLst/>
                <a:latin typeface="-apple-system"/>
              </a:rPr>
              <a:t>Brief AVD calculator</a:t>
            </a:r>
            <a:endParaRPr lang="en-AE" dirty="0"/>
          </a:p>
        </p:txBody>
      </p:sp>
    </p:spTree>
    <p:extLst>
      <p:ext uri="{BB962C8B-B14F-4D97-AF65-F5344CB8AC3E}">
        <p14:creationId xmlns:p14="http://schemas.microsoft.com/office/powerpoint/2010/main" val="410910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Desktop</a:t>
            </a:r>
          </a:p>
        </p:txBody>
      </p:sp>
      <p:pic>
        <p:nvPicPr>
          <p:cNvPr id="4" name="Content Placeholder 3"/>
          <p:cNvPicPr>
            <a:picLocks noGrp="1" noChangeAspect="1"/>
          </p:cNvPicPr>
          <p:nvPr>
            <p:ph idx="1"/>
          </p:nvPr>
        </p:nvPicPr>
        <p:blipFill>
          <a:blip r:embed="rId2"/>
          <a:stretch>
            <a:fillRect/>
          </a:stretch>
        </p:blipFill>
        <p:spPr>
          <a:xfrm>
            <a:off x="1447800" y="1829594"/>
            <a:ext cx="9296400" cy="4343400"/>
          </a:xfrm>
          <a:prstGeom prst="rect">
            <a:avLst/>
          </a:prstGeom>
        </p:spPr>
      </p:pic>
    </p:spTree>
    <p:extLst>
      <p:ext uri="{BB962C8B-B14F-4D97-AF65-F5344CB8AC3E}">
        <p14:creationId xmlns:p14="http://schemas.microsoft.com/office/powerpoint/2010/main" val="44913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00732" y="1922926"/>
            <a:ext cx="8749256" cy="4156735"/>
          </a:xfrm>
          <a:prstGeom prst="rect">
            <a:avLst/>
          </a:prstGeom>
        </p:spPr>
      </p:pic>
    </p:spTree>
    <p:extLst>
      <p:ext uri="{BB962C8B-B14F-4D97-AF65-F5344CB8AC3E}">
        <p14:creationId xmlns:p14="http://schemas.microsoft.com/office/powerpoint/2010/main" val="120539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C0CE-9448-453D-89E1-5B4EDA3EB783}"/>
              </a:ext>
            </a:extLst>
          </p:cNvPr>
          <p:cNvSpPr>
            <a:spLocks noGrp="1"/>
          </p:cNvSpPr>
          <p:nvPr>
            <p:ph type="title"/>
          </p:nvPr>
        </p:nvSpPr>
        <p:spPr/>
        <p:txBody>
          <a:bodyPr/>
          <a:lstStyle/>
          <a:p>
            <a:r>
              <a:rPr lang="en-US" dirty="0"/>
              <a:t>Requirements</a:t>
            </a:r>
            <a:endParaRPr lang="en-AE" dirty="0"/>
          </a:p>
        </p:txBody>
      </p:sp>
      <p:sp>
        <p:nvSpPr>
          <p:cNvPr id="3" name="Content Placeholder 2">
            <a:extLst>
              <a:ext uri="{FF2B5EF4-FFF2-40B4-BE49-F238E27FC236}">
                <a16:creationId xmlns:a16="http://schemas.microsoft.com/office/drawing/2014/main" id="{0AF8C389-823A-41CE-8DD3-12C2C4EFC077}"/>
              </a:ext>
            </a:extLst>
          </p:cNvPr>
          <p:cNvSpPr>
            <a:spLocks noGrp="1"/>
          </p:cNvSpPr>
          <p:nvPr>
            <p:ph idx="1"/>
          </p:nvPr>
        </p:nvSpPr>
        <p:spPr>
          <a:xfrm>
            <a:off x="519546" y="1922606"/>
            <a:ext cx="10515600" cy="4351338"/>
          </a:xfrm>
        </p:spPr>
        <p:txBody>
          <a:bodyPr/>
          <a:lstStyle/>
          <a:p>
            <a:r>
              <a:rPr lang="en-US" sz="1200" dirty="0">
                <a:solidFill>
                  <a:srgbClr val="171717"/>
                </a:solidFill>
                <a:latin typeface="Segoe UI" panose="020B0502040204020203" pitchFamily="34" charset="0"/>
              </a:rPr>
              <a:t>License</a:t>
            </a:r>
          </a:p>
          <a:p>
            <a:endParaRPr lang="en-US" sz="1200" dirty="0">
              <a:solidFill>
                <a:srgbClr val="171717"/>
              </a:solidFill>
              <a:latin typeface="Segoe UI" panose="020B0502040204020203" pitchFamily="34" charset="0"/>
            </a:endParaRPr>
          </a:p>
          <a:p>
            <a:endParaRPr lang="en-US" sz="1200" dirty="0">
              <a:solidFill>
                <a:srgbClr val="171717"/>
              </a:solidFill>
              <a:latin typeface="Segoe UI" panose="020B0502040204020203" pitchFamily="34" charset="0"/>
            </a:endParaRPr>
          </a:p>
          <a:p>
            <a:endParaRPr lang="en-US" sz="1200" dirty="0">
              <a:solidFill>
                <a:srgbClr val="171717"/>
              </a:solidFill>
              <a:latin typeface="Segoe UI" panose="020B0502040204020203" pitchFamily="34" charset="0"/>
            </a:endParaRPr>
          </a:p>
          <a:p>
            <a:endParaRPr lang="en-US" sz="1200" dirty="0">
              <a:solidFill>
                <a:srgbClr val="171717"/>
              </a:solidFill>
              <a:latin typeface="Segoe UI" panose="020B0502040204020203" pitchFamily="34" charset="0"/>
            </a:endParaRPr>
          </a:p>
          <a:p>
            <a:endParaRPr lang="en-US" sz="1200" dirty="0">
              <a:solidFill>
                <a:srgbClr val="171717"/>
              </a:solidFill>
              <a:latin typeface="Segoe UI" panose="020B0502040204020203" pitchFamily="34" charset="0"/>
            </a:endParaRPr>
          </a:p>
          <a:p>
            <a:endParaRPr lang="en-US" sz="1200" dirty="0">
              <a:solidFill>
                <a:srgbClr val="171717"/>
              </a:solidFill>
              <a:latin typeface="Segoe UI" panose="020B0502040204020203" pitchFamily="34" charset="0"/>
            </a:endParaRPr>
          </a:p>
          <a:p>
            <a:r>
              <a:rPr lang="en-US" sz="1200" dirty="0">
                <a:solidFill>
                  <a:srgbClr val="171717"/>
                </a:solidFill>
                <a:latin typeface="Segoe UI" panose="020B0502040204020203" pitchFamily="34" charset="0"/>
              </a:rPr>
              <a:t>An </a:t>
            </a:r>
            <a:r>
              <a:rPr lang="en-US" sz="1200" dirty="0">
                <a:solidFill>
                  <a:srgbClr val="171717"/>
                </a:solidFill>
                <a:latin typeface="Segoe UI" panose="020B0502040204020203" pitchFamily="34" charset="0"/>
                <a:hlinkClick r:id="rId2">
                  <a:extLst>
                    <a:ext uri="{A12FA001-AC4F-418D-AE19-62706E023703}">
                      <ahyp:hlinkClr xmlns:ahyp="http://schemas.microsoft.com/office/drawing/2018/hyperlinkcolor" val="tx"/>
                    </a:ext>
                  </a:extLst>
                </a:hlinkClick>
              </a:rPr>
              <a:t>Azure Active Directory</a:t>
            </a:r>
            <a:r>
              <a:rPr lang="en-US" sz="1200" dirty="0">
                <a:solidFill>
                  <a:srgbClr val="171717"/>
                </a:solidFill>
                <a:latin typeface="Segoe UI" panose="020B0502040204020203" pitchFamily="34" charset="0"/>
              </a:rPr>
              <a:t>.’</a:t>
            </a:r>
          </a:p>
          <a:p>
            <a:pPr marL="0" indent="0">
              <a:buNone/>
            </a:pPr>
            <a:r>
              <a:rPr lang="en-US" sz="1200" b="0" i="0" dirty="0">
                <a:solidFill>
                  <a:srgbClr val="171717"/>
                </a:solidFill>
                <a:effectLst/>
                <a:latin typeface="Segoe UI" panose="020B0502040204020203" pitchFamily="34" charset="0"/>
              </a:rPr>
              <a:t>           A Windows Server AD in sync with Azure Active Directory. User is sourced from Windows Server AD and the Azure Virtual Desktop VM is joined to              Windows Server AD domain.</a:t>
            </a:r>
          </a:p>
          <a:p>
            <a:pPr marL="0" indent="0">
              <a:buNone/>
            </a:pPr>
            <a:r>
              <a:rPr lang="en-US" sz="1200" dirty="0">
                <a:solidFill>
                  <a:srgbClr val="171717"/>
                </a:solidFill>
                <a:latin typeface="Segoe UI" panose="020B0502040204020203" pitchFamily="34" charset="0"/>
              </a:rPr>
              <a:t>An Azure AD Domain Services domain</a:t>
            </a:r>
          </a:p>
          <a:p>
            <a:r>
              <a:rPr lang="en-US" sz="1200" b="0" i="0" dirty="0">
                <a:solidFill>
                  <a:srgbClr val="171717"/>
                </a:solidFill>
                <a:effectLst/>
                <a:latin typeface="Segoe UI" panose="020B0502040204020203" pitchFamily="34" charset="0"/>
              </a:rPr>
              <a:t>An Azure subscription, </a:t>
            </a:r>
            <a:endParaRPr lang="en-US" sz="1800" dirty="0"/>
          </a:p>
          <a:p>
            <a:endParaRPr lang="en-US" sz="1800" dirty="0"/>
          </a:p>
          <a:p>
            <a:endParaRPr lang="en-US" sz="1800" dirty="0"/>
          </a:p>
          <a:p>
            <a:endParaRPr lang="en-AE" dirty="0"/>
          </a:p>
        </p:txBody>
      </p:sp>
      <p:pic>
        <p:nvPicPr>
          <p:cNvPr id="5" name="Picture 4">
            <a:extLst>
              <a:ext uri="{FF2B5EF4-FFF2-40B4-BE49-F238E27FC236}">
                <a16:creationId xmlns:a16="http://schemas.microsoft.com/office/drawing/2014/main" id="{D09FA5A3-4C3E-4BE8-8194-00AE398227AC}"/>
              </a:ext>
            </a:extLst>
          </p:cNvPr>
          <p:cNvPicPr>
            <a:picLocks noChangeAspect="1"/>
          </p:cNvPicPr>
          <p:nvPr/>
        </p:nvPicPr>
        <p:blipFill>
          <a:blip r:embed="rId3"/>
          <a:stretch>
            <a:fillRect/>
          </a:stretch>
        </p:blipFill>
        <p:spPr>
          <a:xfrm>
            <a:off x="519546" y="2323234"/>
            <a:ext cx="4728730" cy="1526204"/>
          </a:xfrm>
          <a:prstGeom prst="rect">
            <a:avLst/>
          </a:prstGeom>
        </p:spPr>
      </p:pic>
    </p:spTree>
    <p:extLst>
      <p:ext uri="{BB962C8B-B14F-4D97-AF65-F5344CB8AC3E}">
        <p14:creationId xmlns:p14="http://schemas.microsoft.com/office/powerpoint/2010/main" val="383646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2749"/>
          </a:xfrm>
        </p:spPr>
        <p:txBody>
          <a:bodyPr/>
          <a:lstStyle/>
          <a:p>
            <a:r>
              <a:rPr lang="en-US" sz="2400" dirty="0"/>
              <a:t>Components</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300" b="1" dirty="0"/>
              <a:t>Components Microsoft manages</a:t>
            </a:r>
          </a:p>
          <a:p>
            <a:r>
              <a:rPr lang="en-US" sz="1700" dirty="0"/>
              <a:t>Microsoft manages the following Azure Virtual Desktop services, as part of Azure:</a:t>
            </a:r>
          </a:p>
          <a:p>
            <a:r>
              <a:rPr lang="en-US" sz="1700" b="1" dirty="0"/>
              <a:t>Web Access:</a:t>
            </a:r>
            <a:r>
              <a:rPr lang="en-US" sz="1700" dirty="0"/>
              <a:t> The </a:t>
            </a:r>
            <a:r>
              <a:rPr lang="en-US" sz="1700" dirty="0">
                <a:hlinkClick r:id="rId2"/>
              </a:rPr>
              <a:t>Web Access</a:t>
            </a:r>
            <a:r>
              <a:rPr lang="en-US" sz="1700" dirty="0"/>
              <a:t> service within Window Virtual Desktop lets users access virtual desktops and remote apps through an HTML5-compatible web browser as they would with a local PC, from anywhere on any device. You can secure Web Access using multifactor authentication in Azure Active Directory.</a:t>
            </a:r>
          </a:p>
          <a:p>
            <a:r>
              <a:rPr lang="en-US" sz="1700" b="1" dirty="0"/>
              <a:t>Gateway:</a:t>
            </a:r>
            <a:r>
              <a:rPr lang="en-US" sz="1700" dirty="0"/>
              <a:t> The Remote Connection Gateway service connects remote users to Azure Virtual Desktop apps and desktops from any internet-connected device that can run an Azure Virtual Desktop client. The client connects to a gateway, which then orchestrates a connection from a VM back to the same gateway.</a:t>
            </a:r>
          </a:p>
          <a:p>
            <a:r>
              <a:rPr lang="en-US" sz="1700" b="1" dirty="0"/>
              <a:t>Connection Broker:</a:t>
            </a:r>
            <a:r>
              <a:rPr lang="en-US" sz="1700" dirty="0"/>
              <a:t> The Connection Broker service manages user connections to virtual desktops and remote apps. The Connection Broker provides load balancing and reconnection to existing sessions.</a:t>
            </a:r>
          </a:p>
          <a:p>
            <a:r>
              <a:rPr lang="en-US" sz="1700" b="1" dirty="0"/>
              <a:t>Diagnostics</a:t>
            </a:r>
            <a:r>
              <a:rPr lang="en-US" sz="1700" dirty="0"/>
              <a:t>: Remote Desktop Diagnostics is an event-based aggregator that marks each user or administrator action on the Azure Virtual Desktop deployment as a success or failure. Administrators can query the event aggregation to identify failing components.</a:t>
            </a:r>
          </a:p>
          <a:p>
            <a:endParaRPr lang="en-US" dirty="0"/>
          </a:p>
        </p:txBody>
      </p:sp>
    </p:spTree>
    <p:extLst>
      <p:ext uri="{BB962C8B-B14F-4D97-AF65-F5344CB8AC3E}">
        <p14:creationId xmlns:p14="http://schemas.microsoft.com/office/powerpoint/2010/main" val="407551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Components you manage</a:t>
            </a:r>
          </a:p>
          <a:p>
            <a:pPr marL="0" indent="0">
              <a:buNone/>
            </a:pPr>
            <a:r>
              <a:rPr lang="en-US" sz="1500" dirty="0"/>
              <a:t>Customers manage these components of Azure Virtual Desktop solutions:</a:t>
            </a:r>
          </a:p>
          <a:p>
            <a:r>
              <a:rPr lang="en-US" sz="1500" b="1" dirty="0"/>
              <a:t>Azure Virtual Network:</a:t>
            </a:r>
            <a:r>
              <a:rPr lang="en-US" sz="1500" dirty="0"/>
              <a:t> </a:t>
            </a:r>
            <a:r>
              <a:rPr lang="en-US" sz="1500" dirty="0">
                <a:hlinkClick r:id="rId2"/>
              </a:rPr>
              <a:t>Azure Virtual Network</a:t>
            </a:r>
            <a:r>
              <a:rPr lang="en-US" sz="1500" dirty="0"/>
              <a:t> lets Azure resources like VMs communicate privately with each other and with the internet. By connecting Azure Virtual Desktop host pools to an Active Directory domain, you can define network topology to access virtual desktops and virtual apps from the intranet or internet, based on organizational policy. You can connect an Azure Virtual Desktop to an on-premises network using a virtual private network (VPN), or use </a:t>
            </a:r>
            <a:r>
              <a:rPr lang="en-US" sz="1500" dirty="0">
                <a:hlinkClick r:id="rId3"/>
              </a:rPr>
              <a:t>Azure ExpressRoute</a:t>
            </a:r>
            <a:r>
              <a:rPr lang="en-US" sz="1500" dirty="0"/>
              <a:t> to extend the on-premises network into the Azure cloud over a private connection.</a:t>
            </a:r>
          </a:p>
          <a:p>
            <a:r>
              <a:rPr lang="en-US" sz="1500" b="1" dirty="0"/>
              <a:t>Azure AD:</a:t>
            </a:r>
            <a:r>
              <a:rPr lang="en-US" sz="1500" dirty="0"/>
              <a:t> Azure Virtual Desktop uses </a:t>
            </a:r>
            <a:r>
              <a:rPr lang="en-US" sz="1500" dirty="0">
                <a:hlinkClick r:id="rId4"/>
              </a:rPr>
              <a:t>Azure AD</a:t>
            </a:r>
            <a:r>
              <a:rPr lang="en-US" sz="1500" dirty="0"/>
              <a:t> for identity and access management. Azure AD integration applies Azure AD security features like conditional access, multi-factor authentication, and the </a:t>
            </a:r>
            <a:r>
              <a:rPr lang="en-US" sz="1500" dirty="0">
                <a:hlinkClick r:id="rId5"/>
              </a:rPr>
              <a:t>Intelligent Security Graph</a:t>
            </a:r>
            <a:r>
              <a:rPr lang="en-US" sz="1500" dirty="0"/>
              <a:t>, and helps maintain app compatibility in domain-joined VMs.</a:t>
            </a:r>
          </a:p>
          <a:p>
            <a:r>
              <a:rPr lang="en-US" sz="1500" b="1" dirty="0"/>
              <a:t>Azure Virtual Desktop session hosts:</a:t>
            </a:r>
            <a:r>
              <a:rPr lang="en-US" sz="1500" dirty="0"/>
              <a:t> A host pool can run the following operating systems:</a:t>
            </a:r>
          </a:p>
          <a:p>
            <a:r>
              <a:rPr lang="en-US" sz="1500" b="1" dirty="0"/>
              <a:t>Azure Virtual Desktop workspace:</a:t>
            </a:r>
            <a:r>
              <a:rPr lang="en-US" sz="1500" dirty="0"/>
              <a:t> The Azure Virtual Desktop workspace or tenant is a management construct to manage and publish host pool resources.</a:t>
            </a:r>
          </a:p>
          <a:p>
            <a:r>
              <a:rPr lang="en-US" sz="1500" b="1" dirty="0"/>
              <a:t>Fslogix storage </a:t>
            </a:r>
          </a:p>
        </p:txBody>
      </p:sp>
    </p:spTree>
    <p:extLst>
      <p:ext uri="{BB962C8B-B14F-4D97-AF65-F5344CB8AC3E}">
        <p14:creationId xmlns:p14="http://schemas.microsoft.com/office/powerpoint/2010/main" val="416078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Image Gallery</a:t>
            </a:r>
          </a:p>
        </p:txBody>
      </p:sp>
      <p:sp>
        <p:nvSpPr>
          <p:cNvPr id="3" name="Content Placeholder 2"/>
          <p:cNvSpPr>
            <a:spLocks noGrp="1"/>
          </p:cNvSpPr>
          <p:nvPr>
            <p:ph idx="1"/>
          </p:nvPr>
        </p:nvSpPr>
        <p:spPr/>
        <p:txBody>
          <a:bodyPr/>
          <a:lstStyle/>
          <a:p>
            <a:pPr marL="0" indent="0">
              <a:buNone/>
            </a:pPr>
            <a:r>
              <a:rPr lang="en-US" sz="1600" dirty="0"/>
              <a:t>Shared Image Gallery is a service that helps you build structure and organization around your images. Shared Image Galleries provide:</a:t>
            </a:r>
          </a:p>
          <a:p>
            <a:r>
              <a:rPr lang="en-US" sz="1600" dirty="0"/>
              <a:t>Global replication of images.</a:t>
            </a:r>
          </a:p>
          <a:p>
            <a:r>
              <a:rPr lang="en-US" sz="1600" dirty="0"/>
              <a:t>Versioning and grouping of images for easier management</a:t>
            </a:r>
            <a:r>
              <a:rPr lang="en-US"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1118098" y="3253604"/>
            <a:ext cx="4420553" cy="3325335"/>
          </a:xfrm>
          <a:prstGeom prst="rect">
            <a:avLst/>
          </a:prstGeom>
        </p:spPr>
      </p:pic>
      <p:pic>
        <p:nvPicPr>
          <p:cNvPr id="5" name="Picture 4"/>
          <p:cNvPicPr>
            <a:picLocks noChangeAspect="1"/>
          </p:cNvPicPr>
          <p:nvPr/>
        </p:nvPicPr>
        <p:blipFill>
          <a:blip r:embed="rId3"/>
          <a:stretch>
            <a:fillRect/>
          </a:stretch>
        </p:blipFill>
        <p:spPr>
          <a:xfrm>
            <a:off x="6246495" y="2905653"/>
            <a:ext cx="5544911" cy="3952347"/>
          </a:xfrm>
          <a:prstGeom prst="rect">
            <a:avLst/>
          </a:prstGeom>
        </p:spPr>
      </p:pic>
    </p:spTree>
    <p:extLst>
      <p:ext uri="{BB962C8B-B14F-4D97-AF65-F5344CB8AC3E}">
        <p14:creationId xmlns:p14="http://schemas.microsoft.com/office/powerpoint/2010/main" val="194522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4552-40B3-4A6A-A56F-233A81DDCC76}"/>
              </a:ext>
            </a:extLst>
          </p:cNvPr>
          <p:cNvSpPr>
            <a:spLocks noGrp="1"/>
          </p:cNvSpPr>
          <p:nvPr>
            <p:ph type="title"/>
          </p:nvPr>
        </p:nvSpPr>
        <p:spPr/>
        <p:txBody>
          <a:bodyPr/>
          <a:lstStyle/>
          <a:p>
            <a:r>
              <a:rPr lang="en-US" dirty="0" err="1"/>
              <a:t>FSLogix</a:t>
            </a:r>
            <a:endParaRPr lang="en-AE" dirty="0"/>
          </a:p>
        </p:txBody>
      </p:sp>
      <p:sp>
        <p:nvSpPr>
          <p:cNvPr id="3" name="Content Placeholder 2">
            <a:extLst>
              <a:ext uri="{FF2B5EF4-FFF2-40B4-BE49-F238E27FC236}">
                <a16:creationId xmlns:a16="http://schemas.microsoft.com/office/drawing/2014/main" id="{C0A1F2F2-F2E7-4B41-90D9-DE196AB9992B}"/>
              </a:ext>
            </a:extLst>
          </p:cNvPr>
          <p:cNvSpPr>
            <a:spLocks noGrp="1"/>
          </p:cNvSpPr>
          <p:nvPr>
            <p:ph idx="1"/>
          </p:nvPr>
        </p:nvSpPr>
        <p:spPr/>
        <p:txBody>
          <a:bodyPr>
            <a:normAutofit fontScale="47500" lnSpcReduction="20000"/>
          </a:bodyPr>
          <a:lstStyle/>
          <a:p>
            <a:pPr marL="0" indent="0" algn="l">
              <a:buNone/>
            </a:pPr>
            <a:r>
              <a:rPr lang="en-US" sz="3400" b="1" i="0" dirty="0" err="1">
                <a:solidFill>
                  <a:srgbClr val="171717"/>
                </a:solidFill>
                <a:effectLst/>
                <a:latin typeface="Segoe UI" panose="020B0502040204020203" pitchFamily="34" charset="0"/>
              </a:rPr>
              <a:t>FSLogix</a:t>
            </a:r>
            <a:r>
              <a:rPr lang="en-US" sz="3400" b="1" i="0" dirty="0">
                <a:solidFill>
                  <a:srgbClr val="171717"/>
                </a:solidFill>
                <a:effectLst/>
                <a:latin typeface="Segoe UI" panose="020B0502040204020203" pitchFamily="34" charset="0"/>
              </a:rPr>
              <a:t> </a:t>
            </a:r>
            <a:r>
              <a:rPr lang="en-US" sz="3400" b="0" i="0" dirty="0">
                <a:solidFill>
                  <a:srgbClr val="171717"/>
                </a:solidFill>
                <a:effectLst/>
                <a:latin typeface="Segoe UI" panose="020B0502040204020203" pitchFamily="34" charset="0"/>
              </a:rPr>
              <a:t>enhances and enables user profiles in Windows remote computing environments. </a:t>
            </a:r>
            <a:r>
              <a:rPr lang="en-US" sz="3400" b="0" i="0" dirty="0" err="1">
                <a:solidFill>
                  <a:srgbClr val="171717"/>
                </a:solidFill>
                <a:effectLst/>
                <a:latin typeface="Segoe UI" panose="020B0502040204020203" pitchFamily="34" charset="0"/>
              </a:rPr>
              <a:t>FSLogix</a:t>
            </a:r>
            <a:r>
              <a:rPr lang="en-US" sz="3400" b="0" i="0" dirty="0">
                <a:solidFill>
                  <a:srgbClr val="171717"/>
                </a:solidFill>
                <a:effectLst/>
                <a:latin typeface="Segoe UI" panose="020B0502040204020203" pitchFamily="34" charset="0"/>
              </a:rPr>
              <a:t> may also be used to create more portable computing sessions when using physical devices.</a:t>
            </a:r>
          </a:p>
          <a:p>
            <a:pPr lvl="1"/>
            <a:r>
              <a:rPr lang="en-US" sz="2500" b="0" i="0" dirty="0" err="1">
                <a:solidFill>
                  <a:srgbClr val="171717"/>
                </a:solidFill>
                <a:effectLst/>
                <a:latin typeface="Segoe UI" panose="020B0502040204020203" pitchFamily="34" charset="0"/>
              </a:rPr>
              <a:t>FSLogix</a:t>
            </a:r>
            <a:r>
              <a:rPr lang="en-US" sz="2500" b="0" i="0" dirty="0">
                <a:solidFill>
                  <a:srgbClr val="171717"/>
                </a:solidFill>
                <a:effectLst/>
                <a:latin typeface="Segoe UI" panose="020B0502040204020203" pitchFamily="34" charset="0"/>
              </a:rPr>
              <a:t> includes:</a:t>
            </a:r>
          </a:p>
          <a:p>
            <a:pPr lvl="1"/>
            <a:r>
              <a:rPr lang="en-US" sz="2500" b="0" i="0" dirty="0">
                <a:solidFill>
                  <a:srgbClr val="171717"/>
                </a:solidFill>
                <a:effectLst/>
                <a:latin typeface="Segoe UI" panose="020B0502040204020203" pitchFamily="34" charset="0"/>
              </a:rPr>
              <a:t>Profile Container</a:t>
            </a:r>
          </a:p>
          <a:p>
            <a:pPr lvl="1"/>
            <a:r>
              <a:rPr lang="en-US" sz="2500" b="0" i="0" dirty="0">
                <a:solidFill>
                  <a:srgbClr val="171717"/>
                </a:solidFill>
                <a:effectLst/>
                <a:latin typeface="Segoe UI" panose="020B0502040204020203" pitchFamily="34" charset="0"/>
              </a:rPr>
              <a:t>Office Container</a:t>
            </a:r>
          </a:p>
          <a:p>
            <a:pPr lvl="1"/>
            <a:r>
              <a:rPr lang="en-US" sz="2500" b="0" i="0" dirty="0">
                <a:solidFill>
                  <a:srgbClr val="171717"/>
                </a:solidFill>
                <a:effectLst/>
                <a:latin typeface="Segoe UI" panose="020B0502040204020203" pitchFamily="34" charset="0"/>
              </a:rPr>
              <a:t>Application Masking</a:t>
            </a:r>
          </a:p>
          <a:p>
            <a:pPr lvl="1"/>
            <a:r>
              <a:rPr lang="en-US" sz="2500" b="0" i="0" dirty="0">
                <a:solidFill>
                  <a:srgbClr val="171717"/>
                </a:solidFill>
                <a:effectLst/>
                <a:latin typeface="Segoe UI" panose="020B0502040204020203" pitchFamily="34" charset="0"/>
              </a:rPr>
              <a:t>Java Version Control</a:t>
            </a:r>
          </a:p>
          <a:p>
            <a:pPr marL="0" indent="0" algn="l">
              <a:buNone/>
            </a:pPr>
            <a:r>
              <a:rPr lang="en-US" b="1" i="0" dirty="0">
                <a:solidFill>
                  <a:srgbClr val="171717"/>
                </a:solidFill>
                <a:effectLst/>
                <a:latin typeface="Segoe UI" panose="020B0502040204020203" pitchFamily="34" charset="0"/>
              </a:rPr>
              <a:t>Key capabilities</a:t>
            </a:r>
          </a:p>
          <a:p>
            <a:pPr algn="l">
              <a:buFont typeface="Arial" panose="020B0604020202020204" pitchFamily="34" charset="0"/>
              <a:buChar char="•"/>
            </a:pPr>
            <a:r>
              <a:rPr lang="en-US" b="0" i="0" dirty="0">
                <a:solidFill>
                  <a:srgbClr val="171717"/>
                </a:solidFill>
                <a:effectLst/>
                <a:latin typeface="Segoe UI" panose="020B0502040204020203" pitchFamily="34" charset="0"/>
              </a:rPr>
              <a:t>Redirect user profiles to a network location. Mounting and using the profile over the network eliminates delays often associated with solutions that copy profiles to and from the network location.</a:t>
            </a:r>
          </a:p>
          <a:p>
            <a:pPr algn="l">
              <a:buFont typeface="Arial" panose="020B0604020202020204" pitchFamily="34" charset="0"/>
              <a:buChar char="•"/>
            </a:pPr>
            <a:r>
              <a:rPr lang="en-US" b="0" i="0" dirty="0">
                <a:solidFill>
                  <a:srgbClr val="171717"/>
                </a:solidFill>
                <a:effectLst/>
                <a:latin typeface="Segoe UI" panose="020B0502040204020203" pitchFamily="34" charset="0"/>
              </a:rPr>
              <a:t>Applications use the profile as if it were on the local drive. Because the </a:t>
            </a:r>
            <a:r>
              <a:rPr lang="en-US" b="0" i="0" dirty="0" err="1">
                <a:solidFill>
                  <a:srgbClr val="171717"/>
                </a:solidFill>
                <a:effectLst/>
                <a:latin typeface="Segoe UI" panose="020B0502040204020203" pitchFamily="34" charset="0"/>
              </a:rPr>
              <a:t>FSLogix</a:t>
            </a:r>
            <a:r>
              <a:rPr lang="en-US" b="0" i="0" dirty="0">
                <a:solidFill>
                  <a:srgbClr val="171717"/>
                </a:solidFill>
                <a:effectLst/>
                <a:latin typeface="Segoe UI" panose="020B0502040204020203" pitchFamily="34" charset="0"/>
              </a:rPr>
              <a:t> solutions use a filter driver to redirect the profile, applications don't recognize that the profile is on the network. Obscuring the redirection is important because many applications won't work properly with a profile stored on remote storage.</a:t>
            </a:r>
          </a:p>
          <a:p>
            <a:pPr algn="l">
              <a:buFont typeface="Arial" panose="020B0604020202020204" pitchFamily="34" charset="0"/>
              <a:buChar char="•"/>
            </a:pPr>
            <a:r>
              <a:rPr lang="en-US" b="0" i="0" dirty="0">
                <a:solidFill>
                  <a:srgbClr val="171717"/>
                </a:solidFill>
                <a:effectLst/>
                <a:latin typeface="Segoe UI" panose="020B0502040204020203" pitchFamily="34" charset="0"/>
              </a:rPr>
              <a:t>Profile Container is used with Cloud Cache to create resilient and highly available environments. Cloud Cache places a portion of the profile VHD on the local hard drive. Cloud Cache also allows an administrator to specify multiple remote profile locations. The Local Cache, with multiple remote profile containers, insulates users from network and storage failures.</a:t>
            </a:r>
          </a:p>
          <a:p>
            <a:pPr algn="l">
              <a:buFont typeface="Arial" panose="020B0604020202020204" pitchFamily="34" charset="0"/>
              <a:buChar char="•"/>
            </a:pPr>
            <a:r>
              <a:rPr lang="en-US" b="0" i="0" dirty="0">
                <a:solidFill>
                  <a:srgbClr val="171717"/>
                </a:solidFill>
                <a:effectLst/>
                <a:latin typeface="Segoe UI" panose="020B0502040204020203" pitchFamily="34" charset="0"/>
              </a:rPr>
              <a:t>Application Masking manages access to an application, font, printer, or other items. Access can be controlled by user, IP Address range, and other criteria. Application Masking significantly decreases the complexity of managing large numbers of gold images.</a:t>
            </a:r>
          </a:p>
          <a:p>
            <a:pPr marL="0" indent="0">
              <a:buNone/>
            </a:pPr>
            <a:endParaRPr lang="en-AE" dirty="0"/>
          </a:p>
        </p:txBody>
      </p:sp>
    </p:spTree>
    <p:extLst>
      <p:ext uri="{BB962C8B-B14F-4D97-AF65-F5344CB8AC3E}">
        <p14:creationId xmlns:p14="http://schemas.microsoft.com/office/powerpoint/2010/main" val="13283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905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Segoe UI</vt:lpstr>
      <vt:lpstr>Office Theme</vt:lpstr>
      <vt:lpstr>Azure Virtual Desktop</vt:lpstr>
      <vt:lpstr>Topics</vt:lpstr>
      <vt:lpstr>Azure Virtual Desktop</vt:lpstr>
      <vt:lpstr>PowerPoint Presentation</vt:lpstr>
      <vt:lpstr>Requirements</vt:lpstr>
      <vt:lpstr>Components </vt:lpstr>
      <vt:lpstr>PowerPoint Presentation</vt:lpstr>
      <vt:lpstr>Shared Image Gallery</vt:lpstr>
      <vt:lpstr>FSLogix</vt:lpstr>
      <vt:lpstr>Cloud Cache</vt:lpstr>
      <vt:lpstr>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Mahammad Kubaib</dc:creator>
  <cp:lastModifiedBy>Mayur Havaldar</cp:lastModifiedBy>
  <cp:revision>13</cp:revision>
  <dcterms:created xsi:type="dcterms:W3CDTF">2021-08-30T07:42:31Z</dcterms:created>
  <dcterms:modified xsi:type="dcterms:W3CDTF">2022-06-23T10:11:57Z</dcterms:modified>
</cp:coreProperties>
</file>