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2" r:id="rId3"/>
    <p:sldId id="257" r:id="rId4"/>
    <p:sldId id="272" r:id="rId5"/>
    <p:sldId id="265" r:id="rId6"/>
    <p:sldId id="266" r:id="rId7"/>
    <p:sldId id="267" r:id="rId8"/>
    <p:sldId id="269" r:id="rId9"/>
    <p:sldId id="268" r:id="rId10"/>
    <p:sldId id="270"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2079F5F1-0E4B-4326-9E6C-850F73481103}">
          <p14:sldIdLst>
            <p14:sldId id="256"/>
            <p14:sldId id="262"/>
            <p14:sldId id="257"/>
            <p14:sldId id="272"/>
          </p14:sldIdLst>
        </p14:section>
        <p14:section name="Abschnitt ohne Titel" id="{CF83E5B3-D272-4F36-9E68-4C93A9F5736A}">
          <p14:sldIdLst>
            <p14:sldId id="265"/>
            <p14:sldId id="266"/>
            <p14:sldId id="267"/>
            <p14:sldId id="269"/>
            <p14:sldId id="268"/>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70744" autoAdjust="0"/>
  </p:normalViewPr>
  <p:slideViewPr>
    <p:cSldViewPr snapToGrid="0">
      <p:cViewPr>
        <p:scale>
          <a:sx n="45" d="100"/>
          <a:sy n="45" d="100"/>
        </p:scale>
        <p:origin x="53" y="374"/>
      </p:cViewPr>
      <p:guideLst/>
    </p:cSldViewPr>
  </p:slideViewPr>
  <p:outlineViewPr>
    <p:cViewPr>
      <p:scale>
        <a:sx n="33" d="100"/>
        <a:sy n="33" d="100"/>
      </p:scale>
      <p:origin x="0" y="-677"/>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7256E-41CB-4191-944A-331096FA53D3}" type="datetimeFigureOut">
              <a:rPr lang="de-DE" smtClean="0"/>
              <a:t>16.01.2020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05BF09-E1DB-4469-ADB2-C0BA200D7841}" type="slidenum">
              <a:rPr lang="de-DE" smtClean="0"/>
              <a:t>‹Nr.›</a:t>
            </a:fld>
            <a:endParaRPr lang="de-DE"/>
          </a:p>
        </p:txBody>
      </p:sp>
    </p:spTree>
    <p:extLst>
      <p:ext uri="{BB962C8B-B14F-4D97-AF65-F5344CB8AC3E}">
        <p14:creationId xmlns:p14="http://schemas.microsoft.com/office/powerpoint/2010/main" val="800845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Gehe davon aus, dass alle anwesenden bereits mit dem Begriff Data-</a:t>
            </a:r>
            <a:r>
              <a:rPr lang="de-DE" dirty="0" err="1"/>
              <a:t>Mangling</a:t>
            </a:r>
            <a:r>
              <a:rPr lang="de-DE" dirty="0"/>
              <a:t> gehört haben und ein grundsätzliches Verständnis gibt, welche Aufgaben dazu gehören und  schon mal eine Programmiersprache gelernt haben oder ein wenig mit Python gearbeitet haben.</a:t>
            </a:r>
          </a:p>
          <a:p>
            <a:endParaRPr lang="en-US" dirty="0"/>
          </a:p>
        </p:txBody>
      </p:sp>
      <p:sp>
        <p:nvSpPr>
          <p:cNvPr id="4" name="Foliennummernplatzhalter 3"/>
          <p:cNvSpPr>
            <a:spLocks noGrp="1"/>
          </p:cNvSpPr>
          <p:nvPr>
            <p:ph type="sldNum" sz="quarter" idx="5"/>
          </p:nvPr>
        </p:nvSpPr>
        <p:spPr/>
        <p:txBody>
          <a:bodyPr/>
          <a:lstStyle/>
          <a:p>
            <a:fld id="{8305BF09-E1DB-4469-ADB2-C0BA200D7841}" type="slidenum">
              <a:rPr lang="de-DE" smtClean="0"/>
              <a:t>1</a:t>
            </a:fld>
            <a:endParaRPr lang="de-DE"/>
          </a:p>
        </p:txBody>
      </p:sp>
    </p:spTree>
    <p:extLst>
      <p:ext uri="{BB962C8B-B14F-4D97-AF65-F5344CB8AC3E}">
        <p14:creationId xmlns:p14="http://schemas.microsoft.com/office/powerpoint/2010/main" val="1647281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Python als Framework für Data-</a:t>
            </a:r>
            <a:r>
              <a:rPr lang="de-DE" b="1" dirty="0" err="1"/>
              <a:t>Wrangling</a:t>
            </a:r>
            <a:r>
              <a:rPr lang="de-DE" b="1" dirty="0"/>
              <a:t> vorstellen</a:t>
            </a:r>
            <a:r>
              <a:rPr lang="de-DE" dirty="0"/>
              <a:t> und kurz auflisten welche Teile dazugehören und deren Nutzen vorstellen.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Lediglich die </a:t>
            </a:r>
            <a:r>
              <a:rPr lang="de-DE" b="1" dirty="0"/>
              <a:t>Möglichkeiten </a:t>
            </a:r>
            <a:r>
              <a:rPr lang="de-DE" b="0" dirty="0"/>
              <a:t>(und nicht die Grenzen!)</a:t>
            </a:r>
            <a:r>
              <a:rPr lang="de-DE" dirty="0"/>
              <a:t> an einem konkreten Beispiel aufzeigen und dabei typische Probleme das Data-</a:t>
            </a:r>
            <a:r>
              <a:rPr lang="de-DE" dirty="0" err="1"/>
              <a:t>Wranglings</a:t>
            </a:r>
            <a:r>
              <a:rPr lang="de-DE" dirty="0"/>
              <a:t> lösen.</a:t>
            </a:r>
          </a:p>
          <a:p>
            <a:r>
              <a:rPr lang="de-DE" dirty="0"/>
              <a:t>Möglichkeiten (nicht die Grenzen) aufzeichnen bei der Arbeit mit Python um Daten aufzuarbeiten (Data-</a:t>
            </a:r>
            <a:r>
              <a:rPr lang="de-DE" dirty="0" err="1"/>
              <a:t>Wrangling</a:t>
            </a:r>
            <a:r>
              <a:rPr lang="de-DE" dirty="0"/>
              <a:t>)</a:t>
            </a:r>
          </a:p>
          <a:p>
            <a:endParaRPr lang="de-DE" dirty="0"/>
          </a:p>
          <a:p>
            <a:r>
              <a:rPr lang="de-DE" b="1" dirty="0"/>
              <a:t>Vielzahl von Strategien </a:t>
            </a:r>
            <a:r>
              <a:rPr lang="de-DE" b="0" dirty="0"/>
              <a:t>um typische Probleme des Data-</a:t>
            </a:r>
            <a:r>
              <a:rPr lang="de-DE" b="0" dirty="0" err="1"/>
              <a:t>Wrangling</a:t>
            </a:r>
            <a:r>
              <a:rPr lang="de-DE" b="0" dirty="0"/>
              <a:t> (</a:t>
            </a:r>
            <a:r>
              <a:rPr lang="de-DE" b="0" dirty="0" err="1"/>
              <a:t>missing</a:t>
            </a:r>
            <a:r>
              <a:rPr lang="de-DE" b="0" dirty="0"/>
              <a:t> Values, </a:t>
            </a:r>
            <a:r>
              <a:rPr lang="de-DE" b="0" dirty="0" err="1"/>
              <a:t>unique</a:t>
            </a:r>
            <a:r>
              <a:rPr lang="de-DE" b="0" dirty="0"/>
              <a:t> Identifier, …) zu betrachten und zu lösen</a:t>
            </a:r>
          </a:p>
          <a:p>
            <a:r>
              <a:rPr lang="de-DE" b="1" dirty="0"/>
              <a:t>Vielzahl an Umsetzungsmöglichkeiten</a:t>
            </a:r>
            <a:r>
              <a:rPr lang="de-DE" b="0" dirty="0"/>
              <a:t> einer Strategie im Python-Framework. Es gibt unterschiedliche Implementierungen, die auch unterschiedlich gut sind, im Bezug auf Beispielsweise deren Geschwindigkeit oder Lesbarkeit</a:t>
            </a:r>
          </a:p>
          <a:p>
            <a:r>
              <a:rPr lang="de-DE" b="0" dirty="0"/>
              <a:t>Auch </a:t>
            </a:r>
            <a:r>
              <a:rPr lang="de-DE" b="1" dirty="0"/>
              <a:t>Komplexe Probleme </a:t>
            </a:r>
            <a:r>
              <a:rPr lang="de-DE" b="0" dirty="0"/>
              <a:t>wie die Arbeit mit sehr großen Datenmengen (</a:t>
            </a:r>
            <a:r>
              <a:rPr lang="de-DE" b="0" dirty="0" err="1"/>
              <a:t>Paralelisierung</a:t>
            </a:r>
            <a:r>
              <a:rPr lang="de-DE" b="0" dirty="0"/>
              <a:t> und Optimierung) oder  „sehr unordentliche“ Daten (viele Entscheidungen bei der Auswertung) werden nicht betrachtet.</a:t>
            </a:r>
          </a:p>
          <a:p>
            <a:endParaRPr lang="de-DE"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endParaRPr lang="de-DE" dirty="0"/>
          </a:p>
        </p:txBody>
      </p:sp>
      <p:sp>
        <p:nvSpPr>
          <p:cNvPr id="4" name="Foliennummernplatzhalter 3"/>
          <p:cNvSpPr>
            <a:spLocks noGrp="1"/>
          </p:cNvSpPr>
          <p:nvPr>
            <p:ph type="sldNum" sz="quarter" idx="5"/>
          </p:nvPr>
        </p:nvSpPr>
        <p:spPr/>
        <p:txBody>
          <a:bodyPr/>
          <a:lstStyle/>
          <a:p>
            <a:fld id="{8305BF09-E1DB-4469-ADB2-C0BA200D7841}" type="slidenum">
              <a:rPr lang="de-DE" smtClean="0"/>
              <a:t>2</a:t>
            </a:fld>
            <a:endParaRPr lang="de-DE"/>
          </a:p>
        </p:txBody>
      </p:sp>
    </p:spTree>
    <p:extLst>
      <p:ext uri="{BB962C8B-B14F-4D97-AF65-F5344CB8AC3E}">
        <p14:creationId xmlns:p14="http://schemas.microsoft.com/office/powerpoint/2010/main" val="2251909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Objektorientiert</a:t>
            </a:r>
            <a:r>
              <a:rPr lang="de-DE" b="0" dirty="0"/>
              <a:t> (wie in Java ist alles in Python ein Objekt) obwohl auch andere Programmierparadigmen (wie funktionale Programmierung) unterstützt werden</a:t>
            </a:r>
          </a:p>
          <a:p>
            <a:r>
              <a:rPr lang="de-DE" b="1" dirty="0"/>
              <a:t>Dynamisch typisiert und wird interpretiert </a:t>
            </a:r>
            <a:r>
              <a:rPr lang="de-DE" b="0" dirty="0"/>
              <a:t>wobei zur Typisierung </a:t>
            </a:r>
            <a:r>
              <a:rPr lang="de-DE" b="0" dirty="0" err="1"/>
              <a:t>Ducktyping</a:t>
            </a:r>
            <a:r>
              <a:rPr lang="de-DE" b="0" dirty="0"/>
              <a:t> verwendet wird (der richtige Typ wird über das </a:t>
            </a:r>
            <a:r>
              <a:rPr lang="de-DE" b="0" dirty="0" err="1"/>
              <a:t>vorhandensein</a:t>
            </a:r>
            <a:r>
              <a:rPr lang="de-DE" b="0" dirty="0"/>
              <a:t> aller notwendigen Attribute und Methoden erkannt)</a:t>
            </a:r>
          </a:p>
          <a:p>
            <a:r>
              <a:rPr lang="de-DE" b="1" dirty="0"/>
              <a:t>Viel verwendet </a:t>
            </a:r>
            <a:r>
              <a:rPr lang="de-DE" b="0" dirty="0"/>
              <a:t>und die Verwendung steigt weiter an. Bei </a:t>
            </a:r>
            <a:r>
              <a:rPr lang="de-DE" b="0" dirty="0" err="1"/>
              <a:t>Stackoverflow</a:t>
            </a:r>
            <a:r>
              <a:rPr lang="de-DE" b="0" dirty="0"/>
              <a:t> (größte und seriöseste Community die die sich mit der Beantwortung von Softwarefragen beschäftigt) gehört sie zu den am schnellsten wachsenden Sprachen und ist bei der 2019 Statistik nur knapp hinter Java </a:t>
            </a:r>
            <a:r>
              <a:rPr lang="de-DE" b="0" dirty="0" err="1"/>
              <a:t>Script</a:t>
            </a:r>
            <a:r>
              <a:rPr lang="de-DE" b="0" dirty="0"/>
              <a:t>, SQL und HTML)</a:t>
            </a:r>
          </a:p>
          <a:p>
            <a:r>
              <a:rPr lang="de-DE" b="1" dirty="0"/>
              <a:t>Generell einsetzbar</a:t>
            </a:r>
            <a:r>
              <a:rPr lang="de-DE" dirty="0"/>
              <a:t> es wird zum erstellen von Webapplikationen benutzt (</a:t>
            </a:r>
            <a:r>
              <a:rPr lang="de-DE" dirty="0" err="1"/>
              <a:t>Youtube</a:t>
            </a:r>
            <a:r>
              <a:rPr lang="de-DE" dirty="0"/>
              <a:t>, </a:t>
            </a:r>
            <a:r>
              <a:rPr lang="de-DE" dirty="0" err="1"/>
              <a:t>Instagramm</a:t>
            </a:r>
            <a:r>
              <a:rPr lang="de-DE" dirty="0"/>
              <a:t>), Scripting wie </a:t>
            </a:r>
            <a:r>
              <a:rPr lang="de-DE" dirty="0" err="1"/>
              <a:t>Webscrapping</a:t>
            </a:r>
            <a:r>
              <a:rPr lang="de-DE" dirty="0"/>
              <a:t> und Systemadministration (</a:t>
            </a:r>
            <a:r>
              <a:rPr lang="de-DE" dirty="0" err="1"/>
              <a:t>Automate</a:t>
            </a:r>
            <a:r>
              <a:rPr lang="de-DE" dirty="0"/>
              <a:t> </a:t>
            </a:r>
            <a:r>
              <a:rPr lang="de-DE" dirty="0" err="1"/>
              <a:t>the</a:t>
            </a:r>
            <a:r>
              <a:rPr lang="de-DE" dirty="0"/>
              <a:t> </a:t>
            </a:r>
            <a:r>
              <a:rPr lang="de-DE" dirty="0" err="1"/>
              <a:t>boring</a:t>
            </a:r>
            <a:r>
              <a:rPr lang="de-DE" dirty="0"/>
              <a:t> </a:t>
            </a:r>
            <a:r>
              <a:rPr lang="de-DE" dirty="0" err="1"/>
              <a:t>Stuff</a:t>
            </a:r>
            <a:r>
              <a:rPr lang="de-DE" dirty="0"/>
              <a:t>) und Data Science (Data-</a:t>
            </a:r>
            <a:r>
              <a:rPr lang="de-DE" dirty="0" err="1"/>
              <a:t>Wrangling</a:t>
            </a:r>
            <a:r>
              <a:rPr lang="de-DE" dirty="0"/>
              <a:t>, Data-Analyse und Visualisierung) aber auch Maschine Learning verwendet  auch Desktopanwendungen und Spiele sind möglich.</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Einsteigerfreundlich: </a:t>
            </a:r>
            <a:r>
              <a:rPr lang="de-DE" b="0" dirty="0"/>
              <a:t>große und nette </a:t>
            </a:r>
            <a:r>
              <a:rPr lang="de-DE" b="0" dirty="0" err="1"/>
              <a:t>Comunity</a:t>
            </a:r>
            <a:r>
              <a:rPr lang="de-DE" b="0" dirty="0"/>
              <a:t>, unzählige Kurse, Syntax ist ähnlich der Englischen Sprache, keine Typisierung notwendig, …)</a:t>
            </a:r>
            <a:endParaRPr lang="de-DE" dirty="0"/>
          </a:p>
          <a:p>
            <a:endParaRPr lang="de-DE" b="0" dirty="0"/>
          </a:p>
          <a:p>
            <a:r>
              <a:rPr lang="de-DE" b="1" dirty="0"/>
              <a:t>Ohne geschweifte Klammern </a:t>
            </a:r>
            <a:r>
              <a:rPr lang="de-DE" b="0" dirty="0"/>
              <a:t>(ist nicht ganz richtig, weil für </a:t>
            </a:r>
            <a:r>
              <a:rPr lang="de-DE" b="0" dirty="0" err="1"/>
              <a:t>Dictionaires</a:t>
            </a:r>
            <a:r>
              <a:rPr lang="de-DE" b="0" dirty="0"/>
              <a:t> (Datenstruktur die Key-Value-Pairs erstellt) geschweifte Klammern benutzt werden. Python verwendet jedoch (im Gegensatz zu C, C++, Java oder </a:t>
            </a:r>
            <a:r>
              <a:rPr lang="de-DE" b="0" dirty="0" err="1"/>
              <a:t>Javascript</a:t>
            </a:r>
            <a:r>
              <a:rPr lang="de-DE" b="0" dirty="0"/>
              <a:t> Einrückungen um Codeblöcke zu unterscheiden (</a:t>
            </a:r>
            <a:r>
              <a:rPr lang="de-DE" b="0" dirty="0" err="1"/>
              <a:t>Simiklolon</a:t>
            </a:r>
            <a:r>
              <a:rPr lang="de-DE" b="0" dirty="0"/>
              <a:t> wird mit </a:t>
            </a:r>
            <a:endParaRPr lang="de-DE" b="1" dirty="0"/>
          </a:p>
        </p:txBody>
      </p:sp>
      <p:sp>
        <p:nvSpPr>
          <p:cNvPr id="4" name="Foliennummernplatzhalter 3"/>
          <p:cNvSpPr>
            <a:spLocks noGrp="1"/>
          </p:cNvSpPr>
          <p:nvPr>
            <p:ph type="sldNum" sz="quarter" idx="5"/>
          </p:nvPr>
        </p:nvSpPr>
        <p:spPr/>
        <p:txBody>
          <a:bodyPr/>
          <a:lstStyle/>
          <a:p>
            <a:fld id="{8305BF09-E1DB-4469-ADB2-C0BA200D7841}" type="slidenum">
              <a:rPr lang="de-DE" smtClean="0"/>
              <a:t>3</a:t>
            </a:fld>
            <a:endParaRPr lang="de-DE"/>
          </a:p>
        </p:txBody>
      </p:sp>
    </p:spTree>
    <p:extLst>
      <p:ext uri="{BB962C8B-B14F-4D97-AF65-F5344CB8AC3E}">
        <p14:creationId xmlns:p14="http://schemas.microsoft.com/office/powerpoint/2010/main" val="1575464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dabei 4 Pakete, die ich kurz vorstellen möchte, die unterschiedliche Aufgaben für uns erledigen</a:t>
            </a:r>
            <a:endParaRPr lang="en-US" dirty="0"/>
          </a:p>
        </p:txBody>
      </p:sp>
      <p:sp>
        <p:nvSpPr>
          <p:cNvPr id="4" name="Foliennummernplatzhalter 3"/>
          <p:cNvSpPr>
            <a:spLocks noGrp="1"/>
          </p:cNvSpPr>
          <p:nvPr>
            <p:ph type="sldNum" sz="quarter" idx="5"/>
          </p:nvPr>
        </p:nvSpPr>
        <p:spPr/>
        <p:txBody>
          <a:bodyPr/>
          <a:lstStyle/>
          <a:p>
            <a:fld id="{8305BF09-E1DB-4469-ADB2-C0BA200D7841}" type="slidenum">
              <a:rPr lang="de-DE" smtClean="0"/>
              <a:t>4</a:t>
            </a:fld>
            <a:endParaRPr lang="de-DE"/>
          </a:p>
        </p:txBody>
      </p:sp>
    </p:spTree>
    <p:extLst>
      <p:ext uri="{BB962C8B-B14F-4D97-AF65-F5344CB8AC3E}">
        <p14:creationId xmlns:p14="http://schemas.microsoft.com/office/powerpoint/2010/main" val="4088026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Paket </a:t>
            </a:r>
            <a:r>
              <a:rPr lang="de-DE" b="1" dirty="0"/>
              <a:t>liefert uns die Hauptwerkzeuge </a:t>
            </a:r>
            <a:r>
              <a:rPr lang="de-DE" dirty="0"/>
              <a:t>zur Datenmanipulation viele Werkzeuge um mit Daten zu arbeiten und dies zu manipulieren. </a:t>
            </a:r>
          </a:p>
          <a:p>
            <a:r>
              <a:rPr lang="de-DE" dirty="0"/>
              <a:t>Im </a:t>
            </a:r>
            <a:r>
              <a:rPr lang="de-DE" b="1" dirty="0"/>
              <a:t>Vordergrund </a:t>
            </a:r>
            <a:r>
              <a:rPr lang="de-DE" dirty="0"/>
              <a:t>stehen dabei die beiden Begriffe Dataframe und Series zu denen unterschiedliche Methoden gehören. </a:t>
            </a:r>
          </a:p>
          <a:p>
            <a:r>
              <a:rPr lang="de-DE" b="1" dirty="0"/>
              <a:t>Ein Dataframe ist</a:t>
            </a:r>
            <a:r>
              <a:rPr lang="de-DE" dirty="0"/>
              <a:t>, wie hier zu sehen, mit einer großen Tabelle vergleichbar, während sich eine Serie als Zeitreihe oder einzige Spalte eines Dataframes verstehen lässt.</a:t>
            </a:r>
          </a:p>
          <a:p>
            <a:r>
              <a:rPr lang="de-DE" b="1" dirty="0"/>
              <a:t>Pandas hat viele Methoden </a:t>
            </a:r>
            <a:r>
              <a:rPr lang="de-DE" dirty="0"/>
              <a:t>der beiden nächsten Pakete bereits integriert und ermöglicht so einen angenehmen Zugang aus Sicht von Dataframes und Serien.</a:t>
            </a:r>
            <a:endParaRPr lang="en-US" dirty="0"/>
          </a:p>
        </p:txBody>
      </p:sp>
      <p:sp>
        <p:nvSpPr>
          <p:cNvPr id="4" name="Foliennummernplatzhalter 3"/>
          <p:cNvSpPr>
            <a:spLocks noGrp="1"/>
          </p:cNvSpPr>
          <p:nvPr>
            <p:ph type="sldNum" sz="quarter" idx="5"/>
          </p:nvPr>
        </p:nvSpPr>
        <p:spPr/>
        <p:txBody>
          <a:bodyPr/>
          <a:lstStyle/>
          <a:p>
            <a:fld id="{8305BF09-E1DB-4469-ADB2-C0BA200D7841}" type="slidenum">
              <a:rPr lang="de-DE" smtClean="0"/>
              <a:t>5</a:t>
            </a:fld>
            <a:endParaRPr lang="de-DE"/>
          </a:p>
        </p:txBody>
      </p:sp>
    </p:spTree>
    <p:extLst>
      <p:ext uri="{BB962C8B-B14F-4D97-AF65-F5344CB8AC3E}">
        <p14:creationId xmlns:p14="http://schemas.microsoft.com/office/powerpoint/2010/main" val="248777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Stellt ein </a:t>
            </a:r>
            <a:r>
              <a:rPr lang="de-DE" b="1" dirty="0"/>
              <a:t>multidimensionales Array </a:t>
            </a:r>
            <a:r>
              <a:rPr lang="de-DE" dirty="0" err="1"/>
              <a:t>objekt</a:t>
            </a:r>
            <a:r>
              <a:rPr lang="de-DE" dirty="0"/>
              <a:t> zur Verfügung (mit Arrays in C und C++ vergleichbar) </a:t>
            </a:r>
          </a:p>
          <a:p>
            <a:r>
              <a:rPr lang="de-DE" dirty="0"/>
              <a:t>Ermöglichen eine schnellere Arbeit mit </a:t>
            </a:r>
            <a:r>
              <a:rPr lang="de-DE" b="1" dirty="0"/>
              <a:t>Matrizen </a:t>
            </a:r>
            <a:r>
              <a:rPr lang="de-DE" dirty="0"/>
              <a:t>und darauf basierenden Operationen (Addition, Multi)</a:t>
            </a:r>
          </a:p>
          <a:p>
            <a:r>
              <a:rPr lang="de-DE" b="1" dirty="0"/>
              <a:t>Sortieren und statistische Verfahren</a:t>
            </a:r>
            <a:r>
              <a:rPr lang="de-DE" dirty="0"/>
              <a:t> die auch alle bereits implementiert sind. </a:t>
            </a:r>
            <a:r>
              <a:rPr lang="de-DE" dirty="0" err="1"/>
              <a:t>Numpy</a:t>
            </a:r>
            <a:r>
              <a:rPr lang="de-DE" dirty="0"/>
              <a:t> ist wesentliche schneller (als Beispielsweise Listen in Python), weil die Berechnungen in C stattfindet automatisch in mehrere Prozesse aufgeteilt wird die gleichzeitig abgearbeitet werden können.</a:t>
            </a:r>
          </a:p>
        </p:txBody>
      </p:sp>
      <p:sp>
        <p:nvSpPr>
          <p:cNvPr id="4" name="Foliennummernplatzhalter 3"/>
          <p:cNvSpPr>
            <a:spLocks noGrp="1"/>
          </p:cNvSpPr>
          <p:nvPr>
            <p:ph type="sldNum" sz="quarter" idx="5"/>
          </p:nvPr>
        </p:nvSpPr>
        <p:spPr/>
        <p:txBody>
          <a:bodyPr/>
          <a:lstStyle/>
          <a:p>
            <a:fld id="{8305BF09-E1DB-4469-ADB2-C0BA200D7841}" type="slidenum">
              <a:rPr lang="de-DE" smtClean="0"/>
              <a:t>6</a:t>
            </a:fld>
            <a:endParaRPr lang="de-DE"/>
          </a:p>
        </p:txBody>
      </p:sp>
    </p:spTree>
    <p:extLst>
      <p:ext uri="{BB962C8B-B14F-4D97-AF65-F5344CB8AC3E}">
        <p14:creationId xmlns:p14="http://schemas.microsoft.com/office/powerpoint/2010/main" val="1737293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dirty="0" err="1"/>
              <a:t>Used</a:t>
            </a:r>
            <a:r>
              <a:rPr lang="de-DE" sz="1200" b="1" dirty="0"/>
              <a:t> </a:t>
            </a:r>
            <a:r>
              <a:rPr lang="de-DE" sz="1200" b="1" dirty="0" err="1"/>
              <a:t>for</a:t>
            </a:r>
            <a:r>
              <a:rPr lang="de-DE" sz="1200" b="1" dirty="0"/>
              <a:t> </a:t>
            </a:r>
            <a:r>
              <a:rPr lang="de-DE" sz="1200" b="1" dirty="0" err="1"/>
              <a:t>visualisation</a:t>
            </a:r>
            <a:r>
              <a:rPr lang="de-DE" sz="1200" b="1" dirty="0"/>
              <a:t> </a:t>
            </a:r>
          </a:p>
          <a:p>
            <a:r>
              <a:rPr lang="de-DE" sz="1200" b="1" dirty="0"/>
              <a:t>2D and 3D </a:t>
            </a:r>
            <a:r>
              <a:rPr lang="de-DE" sz="1200" b="1" dirty="0" err="1"/>
              <a:t>Plotting</a:t>
            </a:r>
            <a:r>
              <a:rPr lang="de-DE" sz="1200" b="1" dirty="0"/>
              <a:t> possible</a:t>
            </a:r>
          </a:p>
          <a:p>
            <a:r>
              <a:rPr lang="de-DE" sz="1200" b="1" dirty="0"/>
              <a:t>Very </a:t>
            </a:r>
            <a:r>
              <a:rPr lang="de-DE" sz="1200" b="1" dirty="0" err="1"/>
              <a:t>custamizable</a:t>
            </a:r>
            <a:endParaRPr lang="de-DE" sz="1200" b="1" dirty="0"/>
          </a:p>
          <a:p>
            <a:r>
              <a:rPr lang="en-US" sz="1200" b="1" dirty="0" err="1"/>
              <a:t>pyplot</a:t>
            </a:r>
            <a:r>
              <a:rPr lang="en-US" sz="1200" b="1" dirty="0"/>
              <a:t> module provides a MATLAB-like interface</a:t>
            </a:r>
            <a:endParaRPr lang="de-DE" sz="1200" b="1" dirty="0"/>
          </a:p>
          <a:p>
            <a:endParaRPr lang="en-US" dirty="0"/>
          </a:p>
        </p:txBody>
      </p:sp>
      <p:sp>
        <p:nvSpPr>
          <p:cNvPr id="4" name="Foliennummernplatzhalter 3"/>
          <p:cNvSpPr>
            <a:spLocks noGrp="1"/>
          </p:cNvSpPr>
          <p:nvPr>
            <p:ph type="sldNum" sz="quarter" idx="5"/>
          </p:nvPr>
        </p:nvSpPr>
        <p:spPr/>
        <p:txBody>
          <a:bodyPr/>
          <a:lstStyle/>
          <a:p>
            <a:fld id="{8305BF09-E1DB-4469-ADB2-C0BA200D7841}" type="slidenum">
              <a:rPr lang="de-DE" smtClean="0"/>
              <a:t>7</a:t>
            </a:fld>
            <a:endParaRPr lang="de-DE"/>
          </a:p>
        </p:txBody>
      </p:sp>
    </p:spTree>
    <p:extLst>
      <p:ext uri="{BB962C8B-B14F-4D97-AF65-F5344CB8AC3E}">
        <p14:creationId xmlns:p14="http://schemas.microsoft.com/office/powerpoint/2010/main" val="3904360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Workbench</a:t>
            </a:r>
            <a:r>
              <a:rPr lang="de-DE" b="1" dirty="0"/>
              <a:t> </a:t>
            </a:r>
            <a:r>
              <a:rPr lang="de-DE" b="0" dirty="0"/>
              <a:t>stellt uns eine Arbeitsumgebung zur Verfügung um mit Python und all seinen Paketen zu arbeiten</a:t>
            </a:r>
          </a:p>
          <a:p>
            <a:r>
              <a:rPr lang="de-DE" b="0" dirty="0"/>
              <a:t>(es ist auch möglich eine andere Sprache wie R zu verwenden). Notizbuch wird in einem JSON </a:t>
            </a:r>
            <a:r>
              <a:rPr lang="de-DE" b="0" dirty="0" err="1"/>
              <a:t>format</a:t>
            </a:r>
            <a:r>
              <a:rPr lang="de-DE" b="0" dirty="0"/>
              <a:t> </a:t>
            </a:r>
            <a:r>
              <a:rPr lang="de-DE" b="0" dirty="0" err="1"/>
              <a:t>gepeichert</a:t>
            </a:r>
            <a:r>
              <a:rPr lang="de-DE" b="0" dirty="0"/>
              <a:t> und besteht aus </a:t>
            </a:r>
            <a:r>
              <a:rPr lang="de-DE" b="1" dirty="0"/>
              <a:t>Inputblöcken (in denen ich Code schreibe) und </a:t>
            </a:r>
            <a:r>
              <a:rPr lang="de-DE" b="1" dirty="0" err="1"/>
              <a:t>Outputblöcken</a:t>
            </a:r>
            <a:r>
              <a:rPr lang="de-DE" b="1" dirty="0"/>
              <a:t> </a:t>
            </a:r>
            <a:r>
              <a:rPr lang="de-DE" b="0" dirty="0"/>
              <a:t>(in denen das Ergebnis zu sehen ist). Diese </a:t>
            </a:r>
            <a:r>
              <a:rPr lang="de-DE" b="1" dirty="0"/>
              <a:t>Blockstruktur </a:t>
            </a:r>
            <a:r>
              <a:rPr lang="de-DE" b="0" dirty="0"/>
              <a:t>setzt sich Anfang des Dokuments bis zum Ende fort und erlaubt es im Nachhinein die Manipulation und Analyse der Daten nachzuvollziehen. Diese Struktur und die </a:t>
            </a:r>
            <a:r>
              <a:rPr lang="de-DE" b="1" dirty="0"/>
              <a:t>Möglichkeit in der Cloud </a:t>
            </a:r>
            <a:r>
              <a:rPr lang="de-DE" b="0" dirty="0"/>
              <a:t>gemeinsam an Dokumenten zu arbeiten erlauben eine angenehme Zusammenarbeit und die Möglichkeit das Resultat und den Weg einer Datenuntersuchung öffentlich zu präsentieren.</a:t>
            </a:r>
          </a:p>
          <a:p>
            <a:endParaRPr lang="de-DE" b="0" dirty="0"/>
          </a:p>
          <a:p>
            <a:endParaRPr lang="de-DE" b="0" dirty="0"/>
          </a:p>
          <a:p>
            <a:endParaRPr lang="en-US" b="1" dirty="0"/>
          </a:p>
        </p:txBody>
      </p:sp>
      <p:sp>
        <p:nvSpPr>
          <p:cNvPr id="4" name="Foliennummernplatzhalter 3"/>
          <p:cNvSpPr>
            <a:spLocks noGrp="1"/>
          </p:cNvSpPr>
          <p:nvPr>
            <p:ph type="sldNum" sz="quarter" idx="5"/>
          </p:nvPr>
        </p:nvSpPr>
        <p:spPr/>
        <p:txBody>
          <a:bodyPr/>
          <a:lstStyle/>
          <a:p>
            <a:fld id="{8305BF09-E1DB-4469-ADB2-C0BA200D7841}" type="slidenum">
              <a:rPr lang="de-DE" smtClean="0"/>
              <a:t>8</a:t>
            </a:fld>
            <a:endParaRPr lang="de-DE"/>
          </a:p>
        </p:txBody>
      </p:sp>
    </p:spTree>
    <p:extLst>
      <p:ext uri="{BB962C8B-B14F-4D97-AF65-F5344CB8AC3E}">
        <p14:creationId xmlns:p14="http://schemas.microsoft.com/office/powerpoint/2010/main" val="1394240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3A1027-26F8-42D4-80AD-E79017D1E91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61F64EA-F4DB-441B-B014-0BB78DEF7D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61C8B751-FD35-42C2-86E4-F8EB28C8A470}"/>
              </a:ext>
            </a:extLst>
          </p:cNvPr>
          <p:cNvSpPr>
            <a:spLocks noGrp="1"/>
          </p:cNvSpPr>
          <p:nvPr>
            <p:ph type="dt" sz="half" idx="10"/>
          </p:nvPr>
        </p:nvSpPr>
        <p:spPr/>
        <p:txBody>
          <a:bodyPr/>
          <a:lstStyle/>
          <a:p>
            <a:fld id="{183C59EC-AC0A-47CB-952B-A8808E270DEA}" type="datetimeFigureOut">
              <a:rPr lang="de-DE" smtClean="0"/>
              <a:t>16.01.2020</a:t>
            </a:fld>
            <a:endParaRPr lang="de-DE"/>
          </a:p>
        </p:txBody>
      </p:sp>
      <p:sp>
        <p:nvSpPr>
          <p:cNvPr id="5" name="Fußzeilenplatzhalter 4">
            <a:extLst>
              <a:ext uri="{FF2B5EF4-FFF2-40B4-BE49-F238E27FC236}">
                <a16:creationId xmlns:a16="http://schemas.microsoft.com/office/drawing/2014/main" id="{B14DE865-76C7-4F41-A0F9-570474B3166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66EDA1F-A88B-4E43-AB1E-39560A2C7F31}"/>
              </a:ext>
            </a:extLst>
          </p:cNvPr>
          <p:cNvSpPr>
            <a:spLocks noGrp="1"/>
          </p:cNvSpPr>
          <p:nvPr>
            <p:ph type="sldNum" sz="quarter" idx="12"/>
          </p:nvPr>
        </p:nvSpPr>
        <p:spPr/>
        <p:txBody>
          <a:bodyPr/>
          <a:lstStyle/>
          <a:p>
            <a:fld id="{5A297A90-35F0-41D0-9ABA-6266343B48BA}" type="slidenum">
              <a:rPr lang="de-DE" smtClean="0"/>
              <a:t>‹Nr.›</a:t>
            </a:fld>
            <a:endParaRPr lang="de-DE"/>
          </a:p>
        </p:txBody>
      </p:sp>
    </p:spTree>
    <p:extLst>
      <p:ext uri="{BB962C8B-B14F-4D97-AF65-F5344CB8AC3E}">
        <p14:creationId xmlns:p14="http://schemas.microsoft.com/office/powerpoint/2010/main" val="6676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6A81BB-0DD7-4D6B-9C2E-899F5329FD65}"/>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9175645-0C53-4B0D-9412-00A1E6C59B9A}"/>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B346647-53F2-4903-8CE0-BE5A4F6E91AD}"/>
              </a:ext>
            </a:extLst>
          </p:cNvPr>
          <p:cNvSpPr>
            <a:spLocks noGrp="1"/>
          </p:cNvSpPr>
          <p:nvPr>
            <p:ph type="dt" sz="half" idx="10"/>
          </p:nvPr>
        </p:nvSpPr>
        <p:spPr/>
        <p:txBody>
          <a:bodyPr/>
          <a:lstStyle/>
          <a:p>
            <a:fld id="{183C59EC-AC0A-47CB-952B-A8808E270DEA}" type="datetimeFigureOut">
              <a:rPr lang="de-DE" smtClean="0"/>
              <a:t>16.01.2020</a:t>
            </a:fld>
            <a:endParaRPr lang="de-DE"/>
          </a:p>
        </p:txBody>
      </p:sp>
      <p:sp>
        <p:nvSpPr>
          <p:cNvPr id="5" name="Fußzeilenplatzhalter 4">
            <a:extLst>
              <a:ext uri="{FF2B5EF4-FFF2-40B4-BE49-F238E27FC236}">
                <a16:creationId xmlns:a16="http://schemas.microsoft.com/office/drawing/2014/main" id="{4F64D428-175A-4A8E-A33D-93D674A94E5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7DF1356-934D-40EC-A0F3-AF8A3ADCE96D}"/>
              </a:ext>
            </a:extLst>
          </p:cNvPr>
          <p:cNvSpPr>
            <a:spLocks noGrp="1"/>
          </p:cNvSpPr>
          <p:nvPr>
            <p:ph type="sldNum" sz="quarter" idx="12"/>
          </p:nvPr>
        </p:nvSpPr>
        <p:spPr/>
        <p:txBody>
          <a:bodyPr/>
          <a:lstStyle/>
          <a:p>
            <a:fld id="{5A297A90-35F0-41D0-9ABA-6266343B48BA}" type="slidenum">
              <a:rPr lang="de-DE" smtClean="0"/>
              <a:t>‹Nr.›</a:t>
            </a:fld>
            <a:endParaRPr lang="de-DE"/>
          </a:p>
        </p:txBody>
      </p:sp>
    </p:spTree>
    <p:extLst>
      <p:ext uri="{BB962C8B-B14F-4D97-AF65-F5344CB8AC3E}">
        <p14:creationId xmlns:p14="http://schemas.microsoft.com/office/powerpoint/2010/main" val="415582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AE2954D-0D6F-44C0-A5CB-202F6DE381D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7777306-43D1-42EB-B7F0-E8DAB880505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AE8955E-2970-4FC2-9C9D-032DB671D3D7}"/>
              </a:ext>
            </a:extLst>
          </p:cNvPr>
          <p:cNvSpPr>
            <a:spLocks noGrp="1"/>
          </p:cNvSpPr>
          <p:nvPr>
            <p:ph type="dt" sz="half" idx="10"/>
          </p:nvPr>
        </p:nvSpPr>
        <p:spPr/>
        <p:txBody>
          <a:bodyPr/>
          <a:lstStyle/>
          <a:p>
            <a:fld id="{183C59EC-AC0A-47CB-952B-A8808E270DEA}" type="datetimeFigureOut">
              <a:rPr lang="de-DE" smtClean="0"/>
              <a:t>16.01.2020</a:t>
            </a:fld>
            <a:endParaRPr lang="de-DE"/>
          </a:p>
        </p:txBody>
      </p:sp>
      <p:sp>
        <p:nvSpPr>
          <p:cNvPr id="5" name="Fußzeilenplatzhalter 4">
            <a:extLst>
              <a:ext uri="{FF2B5EF4-FFF2-40B4-BE49-F238E27FC236}">
                <a16:creationId xmlns:a16="http://schemas.microsoft.com/office/drawing/2014/main" id="{3D950821-B898-4C02-9E28-95AC6393F26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3DC066-F7EF-4255-BE47-D473F8D2BA2F}"/>
              </a:ext>
            </a:extLst>
          </p:cNvPr>
          <p:cNvSpPr>
            <a:spLocks noGrp="1"/>
          </p:cNvSpPr>
          <p:nvPr>
            <p:ph type="sldNum" sz="quarter" idx="12"/>
          </p:nvPr>
        </p:nvSpPr>
        <p:spPr/>
        <p:txBody>
          <a:bodyPr/>
          <a:lstStyle/>
          <a:p>
            <a:fld id="{5A297A90-35F0-41D0-9ABA-6266343B48BA}" type="slidenum">
              <a:rPr lang="de-DE" smtClean="0"/>
              <a:t>‹Nr.›</a:t>
            </a:fld>
            <a:endParaRPr lang="de-DE"/>
          </a:p>
        </p:txBody>
      </p:sp>
    </p:spTree>
    <p:extLst>
      <p:ext uri="{BB962C8B-B14F-4D97-AF65-F5344CB8AC3E}">
        <p14:creationId xmlns:p14="http://schemas.microsoft.com/office/powerpoint/2010/main" val="3107742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C52AD0-BA24-4AAB-B3CB-0C52A569BE4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FF45D1E-3C0E-4758-848E-8B23EF4F1A5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B64EA51-CBBB-4536-964A-39496F21D916}"/>
              </a:ext>
            </a:extLst>
          </p:cNvPr>
          <p:cNvSpPr>
            <a:spLocks noGrp="1"/>
          </p:cNvSpPr>
          <p:nvPr>
            <p:ph type="dt" sz="half" idx="10"/>
          </p:nvPr>
        </p:nvSpPr>
        <p:spPr/>
        <p:txBody>
          <a:bodyPr/>
          <a:lstStyle/>
          <a:p>
            <a:fld id="{183C59EC-AC0A-47CB-952B-A8808E270DEA}" type="datetimeFigureOut">
              <a:rPr lang="de-DE" smtClean="0"/>
              <a:t>16.01.2020</a:t>
            </a:fld>
            <a:endParaRPr lang="de-DE"/>
          </a:p>
        </p:txBody>
      </p:sp>
      <p:sp>
        <p:nvSpPr>
          <p:cNvPr id="5" name="Fußzeilenplatzhalter 4">
            <a:extLst>
              <a:ext uri="{FF2B5EF4-FFF2-40B4-BE49-F238E27FC236}">
                <a16:creationId xmlns:a16="http://schemas.microsoft.com/office/drawing/2014/main" id="{D29FCD45-6CD2-420C-9D98-0723F9AFD06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8CEDB31-EF31-4B11-92ED-06F6CECBD5E2}"/>
              </a:ext>
            </a:extLst>
          </p:cNvPr>
          <p:cNvSpPr>
            <a:spLocks noGrp="1"/>
          </p:cNvSpPr>
          <p:nvPr>
            <p:ph type="sldNum" sz="quarter" idx="12"/>
          </p:nvPr>
        </p:nvSpPr>
        <p:spPr/>
        <p:txBody>
          <a:bodyPr/>
          <a:lstStyle/>
          <a:p>
            <a:fld id="{5A297A90-35F0-41D0-9ABA-6266343B48BA}" type="slidenum">
              <a:rPr lang="de-DE" smtClean="0"/>
              <a:t>‹Nr.›</a:t>
            </a:fld>
            <a:endParaRPr lang="de-DE"/>
          </a:p>
        </p:txBody>
      </p:sp>
    </p:spTree>
    <p:extLst>
      <p:ext uri="{BB962C8B-B14F-4D97-AF65-F5344CB8AC3E}">
        <p14:creationId xmlns:p14="http://schemas.microsoft.com/office/powerpoint/2010/main" val="2930484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31CF76-89CF-460D-9E8F-60607F3A049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F7AF88F3-62C1-4776-AE50-1B3C077CE4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94C1B5E-78E1-43F5-852D-642A63F82815}"/>
              </a:ext>
            </a:extLst>
          </p:cNvPr>
          <p:cNvSpPr>
            <a:spLocks noGrp="1"/>
          </p:cNvSpPr>
          <p:nvPr>
            <p:ph type="dt" sz="half" idx="10"/>
          </p:nvPr>
        </p:nvSpPr>
        <p:spPr/>
        <p:txBody>
          <a:bodyPr/>
          <a:lstStyle/>
          <a:p>
            <a:fld id="{183C59EC-AC0A-47CB-952B-A8808E270DEA}" type="datetimeFigureOut">
              <a:rPr lang="de-DE" smtClean="0"/>
              <a:t>16.01.2020</a:t>
            </a:fld>
            <a:endParaRPr lang="de-DE"/>
          </a:p>
        </p:txBody>
      </p:sp>
      <p:sp>
        <p:nvSpPr>
          <p:cNvPr id="5" name="Fußzeilenplatzhalter 4">
            <a:extLst>
              <a:ext uri="{FF2B5EF4-FFF2-40B4-BE49-F238E27FC236}">
                <a16:creationId xmlns:a16="http://schemas.microsoft.com/office/drawing/2014/main" id="{D5EA7973-3FDF-403F-83AA-91E6E8D9F03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26C2966-FC86-45F3-B4A8-174B69E2A228}"/>
              </a:ext>
            </a:extLst>
          </p:cNvPr>
          <p:cNvSpPr>
            <a:spLocks noGrp="1"/>
          </p:cNvSpPr>
          <p:nvPr>
            <p:ph type="sldNum" sz="quarter" idx="12"/>
          </p:nvPr>
        </p:nvSpPr>
        <p:spPr/>
        <p:txBody>
          <a:bodyPr/>
          <a:lstStyle/>
          <a:p>
            <a:fld id="{5A297A90-35F0-41D0-9ABA-6266343B48BA}" type="slidenum">
              <a:rPr lang="de-DE" smtClean="0"/>
              <a:t>‹Nr.›</a:t>
            </a:fld>
            <a:endParaRPr lang="de-DE"/>
          </a:p>
        </p:txBody>
      </p:sp>
    </p:spTree>
    <p:extLst>
      <p:ext uri="{BB962C8B-B14F-4D97-AF65-F5344CB8AC3E}">
        <p14:creationId xmlns:p14="http://schemas.microsoft.com/office/powerpoint/2010/main" val="3588719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65D53A-2393-400A-9D63-74396D8008B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5A34F74-C8DC-4666-8EA8-BE064685680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E0042AD1-1C2B-4F1F-A828-F95E97CA16B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67B29DC-3C4D-4F14-BE33-200799439500}"/>
              </a:ext>
            </a:extLst>
          </p:cNvPr>
          <p:cNvSpPr>
            <a:spLocks noGrp="1"/>
          </p:cNvSpPr>
          <p:nvPr>
            <p:ph type="dt" sz="half" idx="10"/>
          </p:nvPr>
        </p:nvSpPr>
        <p:spPr/>
        <p:txBody>
          <a:bodyPr/>
          <a:lstStyle/>
          <a:p>
            <a:fld id="{183C59EC-AC0A-47CB-952B-A8808E270DEA}" type="datetimeFigureOut">
              <a:rPr lang="de-DE" smtClean="0"/>
              <a:t>16.01.2020</a:t>
            </a:fld>
            <a:endParaRPr lang="de-DE"/>
          </a:p>
        </p:txBody>
      </p:sp>
      <p:sp>
        <p:nvSpPr>
          <p:cNvPr id="6" name="Fußzeilenplatzhalter 5">
            <a:extLst>
              <a:ext uri="{FF2B5EF4-FFF2-40B4-BE49-F238E27FC236}">
                <a16:creationId xmlns:a16="http://schemas.microsoft.com/office/drawing/2014/main" id="{ECE3A14E-0AD1-40ED-89A7-0A549E8680C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25AA66E-2620-49F7-B145-EEB5676FC5AF}"/>
              </a:ext>
            </a:extLst>
          </p:cNvPr>
          <p:cNvSpPr>
            <a:spLocks noGrp="1"/>
          </p:cNvSpPr>
          <p:nvPr>
            <p:ph type="sldNum" sz="quarter" idx="12"/>
          </p:nvPr>
        </p:nvSpPr>
        <p:spPr/>
        <p:txBody>
          <a:bodyPr/>
          <a:lstStyle/>
          <a:p>
            <a:fld id="{5A297A90-35F0-41D0-9ABA-6266343B48BA}" type="slidenum">
              <a:rPr lang="de-DE" smtClean="0"/>
              <a:t>‹Nr.›</a:t>
            </a:fld>
            <a:endParaRPr lang="de-DE"/>
          </a:p>
        </p:txBody>
      </p:sp>
    </p:spTree>
    <p:extLst>
      <p:ext uri="{BB962C8B-B14F-4D97-AF65-F5344CB8AC3E}">
        <p14:creationId xmlns:p14="http://schemas.microsoft.com/office/powerpoint/2010/main" val="331451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697E1F-FA22-4C83-A860-CB708D1025E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74BB32F4-6B91-4D82-BAC5-699C8F0B9F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E0307B6-7EBF-420F-B520-3F0720692AA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5E10985B-10BE-4A78-A6BC-347B5E3509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730CB9F-DF25-49DD-B923-FE5D1CF2466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220EF3C0-BA19-4D34-8738-9AB4C32CCF9D}"/>
              </a:ext>
            </a:extLst>
          </p:cNvPr>
          <p:cNvSpPr>
            <a:spLocks noGrp="1"/>
          </p:cNvSpPr>
          <p:nvPr>
            <p:ph type="dt" sz="half" idx="10"/>
          </p:nvPr>
        </p:nvSpPr>
        <p:spPr/>
        <p:txBody>
          <a:bodyPr/>
          <a:lstStyle/>
          <a:p>
            <a:fld id="{183C59EC-AC0A-47CB-952B-A8808E270DEA}" type="datetimeFigureOut">
              <a:rPr lang="de-DE" smtClean="0"/>
              <a:t>16.01.2020</a:t>
            </a:fld>
            <a:endParaRPr lang="de-DE"/>
          </a:p>
        </p:txBody>
      </p:sp>
      <p:sp>
        <p:nvSpPr>
          <p:cNvPr id="8" name="Fußzeilenplatzhalter 7">
            <a:extLst>
              <a:ext uri="{FF2B5EF4-FFF2-40B4-BE49-F238E27FC236}">
                <a16:creationId xmlns:a16="http://schemas.microsoft.com/office/drawing/2014/main" id="{8815DBBC-9820-4697-AEB9-301382C17B5D}"/>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7AC584F9-1451-4C5A-A76B-10C36AB1C770}"/>
              </a:ext>
            </a:extLst>
          </p:cNvPr>
          <p:cNvSpPr>
            <a:spLocks noGrp="1"/>
          </p:cNvSpPr>
          <p:nvPr>
            <p:ph type="sldNum" sz="quarter" idx="12"/>
          </p:nvPr>
        </p:nvSpPr>
        <p:spPr/>
        <p:txBody>
          <a:bodyPr/>
          <a:lstStyle/>
          <a:p>
            <a:fld id="{5A297A90-35F0-41D0-9ABA-6266343B48BA}" type="slidenum">
              <a:rPr lang="de-DE" smtClean="0"/>
              <a:t>‹Nr.›</a:t>
            </a:fld>
            <a:endParaRPr lang="de-DE"/>
          </a:p>
        </p:txBody>
      </p:sp>
    </p:spTree>
    <p:extLst>
      <p:ext uri="{BB962C8B-B14F-4D97-AF65-F5344CB8AC3E}">
        <p14:creationId xmlns:p14="http://schemas.microsoft.com/office/powerpoint/2010/main" val="1875663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D90696-D9D9-460B-8DE2-06738D777F69}"/>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22386EB-B66A-49BB-97BD-340783EEC7D5}"/>
              </a:ext>
            </a:extLst>
          </p:cNvPr>
          <p:cNvSpPr>
            <a:spLocks noGrp="1"/>
          </p:cNvSpPr>
          <p:nvPr>
            <p:ph type="dt" sz="half" idx="10"/>
          </p:nvPr>
        </p:nvSpPr>
        <p:spPr/>
        <p:txBody>
          <a:bodyPr/>
          <a:lstStyle/>
          <a:p>
            <a:fld id="{183C59EC-AC0A-47CB-952B-A8808E270DEA}" type="datetimeFigureOut">
              <a:rPr lang="de-DE" smtClean="0"/>
              <a:t>16.01.2020</a:t>
            </a:fld>
            <a:endParaRPr lang="de-DE"/>
          </a:p>
        </p:txBody>
      </p:sp>
      <p:sp>
        <p:nvSpPr>
          <p:cNvPr id="4" name="Fußzeilenplatzhalter 3">
            <a:extLst>
              <a:ext uri="{FF2B5EF4-FFF2-40B4-BE49-F238E27FC236}">
                <a16:creationId xmlns:a16="http://schemas.microsoft.com/office/drawing/2014/main" id="{FC714F81-00FF-41A4-BF03-9A4B2D641A0A}"/>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27078B1C-B1A1-4298-9A1F-034567BFD3EC}"/>
              </a:ext>
            </a:extLst>
          </p:cNvPr>
          <p:cNvSpPr>
            <a:spLocks noGrp="1"/>
          </p:cNvSpPr>
          <p:nvPr>
            <p:ph type="sldNum" sz="quarter" idx="12"/>
          </p:nvPr>
        </p:nvSpPr>
        <p:spPr/>
        <p:txBody>
          <a:bodyPr/>
          <a:lstStyle/>
          <a:p>
            <a:fld id="{5A297A90-35F0-41D0-9ABA-6266343B48BA}" type="slidenum">
              <a:rPr lang="de-DE" smtClean="0"/>
              <a:t>‹Nr.›</a:t>
            </a:fld>
            <a:endParaRPr lang="de-DE"/>
          </a:p>
        </p:txBody>
      </p:sp>
    </p:spTree>
    <p:extLst>
      <p:ext uri="{BB962C8B-B14F-4D97-AF65-F5344CB8AC3E}">
        <p14:creationId xmlns:p14="http://schemas.microsoft.com/office/powerpoint/2010/main" val="1581753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BC5BACB-50E0-47BF-8B03-1D93607A32B6}"/>
              </a:ext>
            </a:extLst>
          </p:cNvPr>
          <p:cNvSpPr>
            <a:spLocks noGrp="1"/>
          </p:cNvSpPr>
          <p:nvPr>
            <p:ph type="dt" sz="half" idx="10"/>
          </p:nvPr>
        </p:nvSpPr>
        <p:spPr/>
        <p:txBody>
          <a:bodyPr/>
          <a:lstStyle/>
          <a:p>
            <a:fld id="{183C59EC-AC0A-47CB-952B-A8808E270DEA}" type="datetimeFigureOut">
              <a:rPr lang="de-DE" smtClean="0"/>
              <a:t>16.01.2020</a:t>
            </a:fld>
            <a:endParaRPr lang="de-DE"/>
          </a:p>
        </p:txBody>
      </p:sp>
      <p:sp>
        <p:nvSpPr>
          <p:cNvPr id="3" name="Fußzeilenplatzhalter 2">
            <a:extLst>
              <a:ext uri="{FF2B5EF4-FFF2-40B4-BE49-F238E27FC236}">
                <a16:creationId xmlns:a16="http://schemas.microsoft.com/office/drawing/2014/main" id="{F65CF792-EBDE-48A5-B2DD-2C0D79FB63C6}"/>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A33DCF2-53D6-47A8-9870-782FE28F2ECD}"/>
              </a:ext>
            </a:extLst>
          </p:cNvPr>
          <p:cNvSpPr>
            <a:spLocks noGrp="1"/>
          </p:cNvSpPr>
          <p:nvPr>
            <p:ph type="sldNum" sz="quarter" idx="12"/>
          </p:nvPr>
        </p:nvSpPr>
        <p:spPr/>
        <p:txBody>
          <a:bodyPr/>
          <a:lstStyle/>
          <a:p>
            <a:fld id="{5A297A90-35F0-41D0-9ABA-6266343B48BA}" type="slidenum">
              <a:rPr lang="de-DE" smtClean="0"/>
              <a:t>‹Nr.›</a:t>
            </a:fld>
            <a:endParaRPr lang="de-DE"/>
          </a:p>
        </p:txBody>
      </p:sp>
    </p:spTree>
    <p:extLst>
      <p:ext uri="{BB962C8B-B14F-4D97-AF65-F5344CB8AC3E}">
        <p14:creationId xmlns:p14="http://schemas.microsoft.com/office/powerpoint/2010/main" val="3360468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6442E1-9835-4515-9F3E-EC5473E0966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7813611-0714-4028-AA6D-BA8F16401A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73CFBC3-9193-4F96-89F7-FD0CEB7619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9EC21BE-364E-4C8E-AE7C-0BC83BAB72B5}"/>
              </a:ext>
            </a:extLst>
          </p:cNvPr>
          <p:cNvSpPr>
            <a:spLocks noGrp="1"/>
          </p:cNvSpPr>
          <p:nvPr>
            <p:ph type="dt" sz="half" idx="10"/>
          </p:nvPr>
        </p:nvSpPr>
        <p:spPr/>
        <p:txBody>
          <a:bodyPr/>
          <a:lstStyle/>
          <a:p>
            <a:fld id="{183C59EC-AC0A-47CB-952B-A8808E270DEA}" type="datetimeFigureOut">
              <a:rPr lang="de-DE" smtClean="0"/>
              <a:t>16.01.2020</a:t>
            </a:fld>
            <a:endParaRPr lang="de-DE"/>
          </a:p>
        </p:txBody>
      </p:sp>
      <p:sp>
        <p:nvSpPr>
          <p:cNvPr id="6" name="Fußzeilenplatzhalter 5">
            <a:extLst>
              <a:ext uri="{FF2B5EF4-FFF2-40B4-BE49-F238E27FC236}">
                <a16:creationId xmlns:a16="http://schemas.microsoft.com/office/drawing/2014/main" id="{C1C7A63F-1DDF-4F22-91FC-CFA8721EBD2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8015DA3-2858-47FE-ABAF-AE4BB410399B}"/>
              </a:ext>
            </a:extLst>
          </p:cNvPr>
          <p:cNvSpPr>
            <a:spLocks noGrp="1"/>
          </p:cNvSpPr>
          <p:nvPr>
            <p:ph type="sldNum" sz="quarter" idx="12"/>
          </p:nvPr>
        </p:nvSpPr>
        <p:spPr/>
        <p:txBody>
          <a:bodyPr/>
          <a:lstStyle/>
          <a:p>
            <a:fld id="{5A297A90-35F0-41D0-9ABA-6266343B48BA}" type="slidenum">
              <a:rPr lang="de-DE" smtClean="0"/>
              <a:t>‹Nr.›</a:t>
            </a:fld>
            <a:endParaRPr lang="de-DE"/>
          </a:p>
        </p:txBody>
      </p:sp>
    </p:spTree>
    <p:extLst>
      <p:ext uri="{BB962C8B-B14F-4D97-AF65-F5344CB8AC3E}">
        <p14:creationId xmlns:p14="http://schemas.microsoft.com/office/powerpoint/2010/main" val="262548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FB9D57-7EC7-4F55-8AA6-ED67BEB94B6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1204A79-D2D3-4BE6-B00C-CD183B8200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19B40490-18E7-45C6-83B7-C3037795E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86FF540-425C-4202-8065-A0427DAAD292}"/>
              </a:ext>
            </a:extLst>
          </p:cNvPr>
          <p:cNvSpPr>
            <a:spLocks noGrp="1"/>
          </p:cNvSpPr>
          <p:nvPr>
            <p:ph type="dt" sz="half" idx="10"/>
          </p:nvPr>
        </p:nvSpPr>
        <p:spPr/>
        <p:txBody>
          <a:bodyPr/>
          <a:lstStyle/>
          <a:p>
            <a:fld id="{183C59EC-AC0A-47CB-952B-A8808E270DEA}" type="datetimeFigureOut">
              <a:rPr lang="de-DE" smtClean="0"/>
              <a:t>16.01.2020</a:t>
            </a:fld>
            <a:endParaRPr lang="de-DE"/>
          </a:p>
        </p:txBody>
      </p:sp>
      <p:sp>
        <p:nvSpPr>
          <p:cNvPr id="6" name="Fußzeilenplatzhalter 5">
            <a:extLst>
              <a:ext uri="{FF2B5EF4-FFF2-40B4-BE49-F238E27FC236}">
                <a16:creationId xmlns:a16="http://schemas.microsoft.com/office/drawing/2014/main" id="{7690AD37-74D0-4386-9487-89D12C5E5DE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63C8AFD-A185-4C15-85BC-54EE13078D2A}"/>
              </a:ext>
            </a:extLst>
          </p:cNvPr>
          <p:cNvSpPr>
            <a:spLocks noGrp="1"/>
          </p:cNvSpPr>
          <p:nvPr>
            <p:ph type="sldNum" sz="quarter" idx="12"/>
          </p:nvPr>
        </p:nvSpPr>
        <p:spPr/>
        <p:txBody>
          <a:bodyPr/>
          <a:lstStyle/>
          <a:p>
            <a:fld id="{5A297A90-35F0-41D0-9ABA-6266343B48BA}" type="slidenum">
              <a:rPr lang="de-DE" smtClean="0"/>
              <a:t>‹Nr.›</a:t>
            </a:fld>
            <a:endParaRPr lang="de-DE"/>
          </a:p>
        </p:txBody>
      </p:sp>
    </p:spTree>
    <p:extLst>
      <p:ext uri="{BB962C8B-B14F-4D97-AF65-F5344CB8AC3E}">
        <p14:creationId xmlns:p14="http://schemas.microsoft.com/office/powerpoint/2010/main" val="20922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959CA19-E0BE-4E52-AF37-0E0A82EFA8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D10220AE-06E0-40E4-B19B-58D9D2FF78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CEE3F0A-A80B-493F-B7D8-EA92846B2E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3C59EC-AC0A-47CB-952B-A8808E270DEA}" type="datetimeFigureOut">
              <a:rPr lang="de-DE" smtClean="0"/>
              <a:t>16.01.2020</a:t>
            </a:fld>
            <a:endParaRPr lang="de-DE"/>
          </a:p>
        </p:txBody>
      </p:sp>
      <p:sp>
        <p:nvSpPr>
          <p:cNvPr id="5" name="Fußzeilenplatzhalter 4">
            <a:extLst>
              <a:ext uri="{FF2B5EF4-FFF2-40B4-BE49-F238E27FC236}">
                <a16:creationId xmlns:a16="http://schemas.microsoft.com/office/drawing/2014/main" id="{ED3D8200-E518-4766-83CD-A323984F26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0CF068D0-16A2-4989-A933-F3D4A646E1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297A90-35F0-41D0-9ABA-6266343B48BA}" type="slidenum">
              <a:rPr lang="de-DE" smtClean="0"/>
              <a:t>‹Nr.›</a:t>
            </a:fld>
            <a:endParaRPr lang="de-DE"/>
          </a:p>
        </p:txBody>
      </p:sp>
    </p:spTree>
    <p:extLst>
      <p:ext uri="{BB962C8B-B14F-4D97-AF65-F5344CB8AC3E}">
        <p14:creationId xmlns:p14="http://schemas.microsoft.com/office/powerpoint/2010/main" val="3026118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e.wikipedia.org/wiki/Open_Source" TargetMode="External"/><Relationship Id="rId5" Type="http://schemas.openxmlformats.org/officeDocument/2006/relationships/image" Target="../media/image2.png"/><Relationship Id="rId4" Type="http://schemas.openxmlformats.org/officeDocument/2006/relationships/hyperlink" Target="https://stackoverflow.blog/2017/09/06/incredible-growth-pytho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commons.wikimedia.org/wiki/File:Mpl_screenshot_figures_and_code.p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commons.wikimedia.org/wiki/File:Graphe_fct_carre_Python_Matplotlib_Jupyter.p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1AFE19-2022-4850-AF85-FF25B9BC067A}"/>
              </a:ext>
            </a:extLst>
          </p:cNvPr>
          <p:cNvSpPr>
            <a:spLocks noGrp="1"/>
          </p:cNvSpPr>
          <p:nvPr>
            <p:ph type="ctrTitle"/>
          </p:nvPr>
        </p:nvSpPr>
        <p:spPr/>
        <p:txBody>
          <a:bodyPr/>
          <a:lstStyle/>
          <a:p>
            <a:r>
              <a:rPr lang="de-DE" dirty="0"/>
              <a:t>Python and Data-</a:t>
            </a:r>
            <a:r>
              <a:rPr lang="de-DE" dirty="0" err="1"/>
              <a:t>Mangling</a:t>
            </a:r>
            <a:endParaRPr lang="de-DE" dirty="0"/>
          </a:p>
        </p:txBody>
      </p:sp>
      <p:sp>
        <p:nvSpPr>
          <p:cNvPr id="3" name="Untertitel 2">
            <a:extLst>
              <a:ext uri="{FF2B5EF4-FFF2-40B4-BE49-F238E27FC236}">
                <a16:creationId xmlns:a16="http://schemas.microsoft.com/office/drawing/2014/main" id="{7C1B9403-6D16-4E70-AB2E-FB76BBB6C4E1}"/>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1313847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49014-CE8D-4A9B-9117-A44DD2BC9BB6}"/>
              </a:ext>
            </a:extLst>
          </p:cNvPr>
          <p:cNvSpPr>
            <a:spLocks noGrp="1"/>
          </p:cNvSpPr>
          <p:nvPr>
            <p:ph type="title"/>
          </p:nvPr>
        </p:nvSpPr>
        <p:spPr/>
        <p:txBody>
          <a:bodyPr/>
          <a:lstStyle/>
          <a:p>
            <a:r>
              <a:rPr lang="de-DE" dirty="0"/>
              <a:t>Quellen II</a:t>
            </a:r>
            <a:endParaRPr lang="en-US" dirty="0"/>
          </a:p>
        </p:txBody>
      </p:sp>
      <p:sp>
        <p:nvSpPr>
          <p:cNvPr id="3" name="Inhaltsplatzhalter 2">
            <a:extLst>
              <a:ext uri="{FF2B5EF4-FFF2-40B4-BE49-F238E27FC236}">
                <a16:creationId xmlns:a16="http://schemas.microsoft.com/office/drawing/2014/main" id="{6912D979-54B1-4E18-AD49-688D724D2EA9}"/>
              </a:ext>
            </a:extLst>
          </p:cNvPr>
          <p:cNvSpPr>
            <a:spLocks noGrp="1"/>
          </p:cNvSpPr>
          <p:nvPr>
            <p:ph idx="1"/>
          </p:nvPr>
        </p:nvSpPr>
        <p:spPr>
          <a:xfrm>
            <a:off x="838200" y="1825624"/>
            <a:ext cx="10515600" cy="4930017"/>
          </a:xfrm>
        </p:spPr>
        <p:txBody>
          <a:bodyPr>
            <a:normAutofit fontScale="55000" lnSpcReduction="20000"/>
          </a:bodyPr>
          <a:lstStyle/>
          <a:p>
            <a:pPr marL="0" indent="0">
              <a:spcBef>
                <a:spcPts val="600"/>
              </a:spcBef>
              <a:buNone/>
            </a:pPr>
            <a:r>
              <a:rPr lang="en-US" dirty="0"/>
              <a:t>11] „</a:t>
            </a:r>
            <a:r>
              <a:rPr lang="en-US" dirty="0" err="1"/>
              <a:t>pandas.Series.str.split</a:t>
            </a:r>
            <a:r>
              <a:rPr lang="en-US" dirty="0"/>
              <a:t> — pandas 0.25.3 documentation“. [Online]. </a:t>
            </a:r>
          </a:p>
          <a:p>
            <a:pPr marL="0" indent="0">
              <a:spcBef>
                <a:spcPts val="600"/>
              </a:spcBef>
              <a:buNone/>
            </a:pPr>
            <a:r>
              <a:rPr lang="en-US" dirty="0" err="1"/>
              <a:t>Verfügbar</a:t>
            </a:r>
            <a:r>
              <a:rPr lang="en-US" dirty="0"/>
              <a:t> </a:t>
            </a:r>
            <a:r>
              <a:rPr lang="en-US" dirty="0" err="1"/>
              <a:t>unter</a:t>
            </a:r>
            <a:r>
              <a:rPr lang="en-US" dirty="0"/>
              <a:t>: https://pandas.pydata.org/pandas-docs/stable/reference/api/pandas.Series.str.split.html. [</a:t>
            </a:r>
            <a:r>
              <a:rPr lang="en-US" dirty="0" err="1"/>
              <a:t>Zugegriffen</a:t>
            </a:r>
            <a:r>
              <a:rPr lang="en-US" dirty="0"/>
              <a:t>: 14-Jan-2020].</a:t>
            </a:r>
          </a:p>
          <a:p>
            <a:pPr marL="0" indent="0">
              <a:spcBef>
                <a:spcPts val="600"/>
              </a:spcBef>
              <a:buNone/>
            </a:pPr>
            <a:r>
              <a:rPr lang="en-US" dirty="0"/>
              <a:t>[12] „Python Data Analysis Library — pandas: Python Data Analysis Library“. [Online]. </a:t>
            </a:r>
          </a:p>
          <a:p>
            <a:pPr marL="0" indent="0">
              <a:spcBef>
                <a:spcPts val="600"/>
              </a:spcBef>
              <a:buNone/>
            </a:pPr>
            <a:r>
              <a:rPr lang="en-US" dirty="0" err="1"/>
              <a:t>Verfügbar</a:t>
            </a:r>
            <a:r>
              <a:rPr lang="en-US" dirty="0"/>
              <a:t> </a:t>
            </a:r>
            <a:r>
              <a:rPr lang="en-US" dirty="0" err="1"/>
              <a:t>unter</a:t>
            </a:r>
            <a:r>
              <a:rPr lang="en-US" dirty="0"/>
              <a:t>: https://pandas.pydata.org/. [</a:t>
            </a:r>
            <a:r>
              <a:rPr lang="en-US" dirty="0" err="1"/>
              <a:t>Zugegriffen</a:t>
            </a:r>
            <a:r>
              <a:rPr lang="en-US" dirty="0"/>
              <a:t>: 14-Jan-2020].</a:t>
            </a:r>
          </a:p>
          <a:p>
            <a:pPr marL="0" indent="0">
              <a:spcBef>
                <a:spcPts val="600"/>
              </a:spcBef>
              <a:buNone/>
            </a:pPr>
            <a:r>
              <a:rPr lang="en-US" dirty="0"/>
              <a:t>[13] „Stack Overflow dev survey 2019: Python more popular than Java“, </a:t>
            </a:r>
            <a:r>
              <a:rPr lang="en-US" dirty="0" err="1"/>
              <a:t>JAXenter</a:t>
            </a:r>
            <a:r>
              <a:rPr lang="en-US" dirty="0"/>
              <a:t>, 10-Apr-2019. [Online]. </a:t>
            </a:r>
          </a:p>
          <a:p>
            <a:pPr marL="0" indent="0">
              <a:spcBef>
                <a:spcPts val="600"/>
              </a:spcBef>
              <a:buNone/>
            </a:pPr>
            <a:r>
              <a:rPr lang="en-US" dirty="0" err="1"/>
              <a:t>Verfügbar</a:t>
            </a:r>
            <a:r>
              <a:rPr lang="en-US" dirty="0"/>
              <a:t> </a:t>
            </a:r>
            <a:r>
              <a:rPr lang="en-US" dirty="0" err="1"/>
              <a:t>unter</a:t>
            </a:r>
            <a:r>
              <a:rPr lang="en-US" dirty="0"/>
              <a:t>: https://jaxenter.com/stack-overflow-dev-survey-2019-157815.html. [</a:t>
            </a:r>
            <a:r>
              <a:rPr lang="en-US" dirty="0" err="1"/>
              <a:t>Zugegriffen</a:t>
            </a:r>
            <a:r>
              <a:rPr lang="en-US" dirty="0"/>
              <a:t>: 14-Jan-2020].</a:t>
            </a:r>
          </a:p>
          <a:p>
            <a:pPr marL="0" indent="0">
              <a:spcBef>
                <a:spcPts val="600"/>
              </a:spcBef>
              <a:buNone/>
            </a:pPr>
            <a:r>
              <a:rPr lang="en-US" dirty="0"/>
              <a:t>[14] „Stack Overflow Developer Survey 2019“, Stack Overflow. [Online]. </a:t>
            </a:r>
          </a:p>
          <a:p>
            <a:pPr marL="0" indent="0">
              <a:spcBef>
                <a:spcPts val="600"/>
              </a:spcBef>
              <a:buNone/>
            </a:pPr>
            <a:r>
              <a:rPr lang="en-US" dirty="0" err="1"/>
              <a:t>Verfügbar</a:t>
            </a:r>
            <a:r>
              <a:rPr lang="en-US" dirty="0"/>
              <a:t> </a:t>
            </a:r>
            <a:r>
              <a:rPr lang="en-US" dirty="0" err="1"/>
              <a:t>unter</a:t>
            </a:r>
            <a:r>
              <a:rPr lang="en-US" dirty="0"/>
              <a:t>: https://insights.stackoverflow.com/survey/2019/?utm_source=social-share&amp;utm_medium=social&amp;utm_campaign=dev-survey-2019. [</a:t>
            </a:r>
            <a:r>
              <a:rPr lang="en-US" dirty="0" err="1"/>
              <a:t>Zugegriffen</a:t>
            </a:r>
            <a:r>
              <a:rPr lang="en-US" dirty="0"/>
              <a:t>: 14-Jan-2020].</a:t>
            </a:r>
          </a:p>
          <a:p>
            <a:pPr marL="0" indent="0">
              <a:spcBef>
                <a:spcPts val="600"/>
              </a:spcBef>
              <a:buNone/>
            </a:pPr>
            <a:r>
              <a:rPr lang="en-US" dirty="0"/>
              <a:t>[15] „Steps of Data Exploration &amp; Preparation | Model Building“, Analytics Vidhya, 12-Feb-2015. [Online]. </a:t>
            </a:r>
          </a:p>
          <a:p>
            <a:pPr marL="0" indent="0">
              <a:spcBef>
                <a:spcPts val="600"/>
              </a:spcBef>
              <a:buNone/>
            </a:pPr>
            <a:r>
              <a:rPr lang="en-US" dirty="0" err="1"/>
              <a:t>Verfügbar</a:t>
            </a:r>
            <a:r>
              <a:rPr lang="en-US" dirty="0"/>
              <a:t> </a:t>
            </a:r>
            <a:r>
              <a:rPr lang="en-US" dirty="0" err="1"/>
              <a:t>unter</a:t>
            </a:r>
            <a:r>
              <a:rPr lang="en-US" dirty="0"/>
              <a:t>: https://www.analyticsvidhya.com/blog/2015/02/data-exploration-preparation-model/. [</a:t>
            </a:r>
            <a:r>
              <a:rPr lang="en-US" dirty="0" err="1"/>
              <a:t>Zugegriffen</a:t>
            </a:r>
            <a:r>
              <a:rPr lang="en-US" dirty="0"/>
              <a:t>: 12-Jan-2020].</a:t>
            </a:r>
          </a:p>
          <a:p>
            <a:pPr marL="0" indent="0">
              <a:spcBef>
                <a:spcPts val="600"/>
              </a:spcBef>
              <a:buNone/>
            </a:pPr>
            <a:r>
              <a:rPr lang="en-US" dirty="0"/>
              <a:t>[16] „The Open Source Data Science Masters by </a:t>
            </a:r>
            <a:r>
              <a:rPr lang="en-US" dirty="0" err="1"/>
              <a:t>datasciencemasters</a:t>
            </a:r>
            <a:r>
              <a:rPr lang="en-US" dirty="0"/>
              <a:t>“, The Open Source Data Science Masters by </a:t>
            </a:r>
            <a:r>
              <a:rPr lang="en-US" dirty="0" err="1"/>
              <a:t>datasciencemasters</a:t>
            </a:r>
            <a:r>
              <a:rPr lang="en-US" dirty="0"/>
              <a:t>. [Online]. </a:t>
            </a:r>
            <a:r>
              <a:rPr lang="en-US" dirty="0" err="1"/>
              <a:t>Verfügbar</a:t>
            </a:r>
            <a:r>
              <a:rPr lang="en-US" dirty="0"/>
              <a:t> </a:t>
            </a:r>
            <a:r>
              <a:rPr lang="en-US" dirty="0" err="1"/>
              <a:t>unter</a:t>
            </a:r>
            <a:r>
              <a:rPr lang="en-US" dirty="0"/>
              <a:t>: http://datasciencemasters.org/. [</a:t>
            </a:r>
            <a:r>
              <a:rPr lang="en-US" dirty="0" err="1"/>
              <a:t>Zugegriffen</a:t>
            </a:r>
            <a:r>
              <a:rPr lang="en-US" dirty="0"/>
              <a:t>: 12-Jan-2020].</a:t>
            </a:r>
          </a:p>
          <a:p>
            <a:pPr marL="0" indent="0">
              <a:spcBef>
                <a:spcPts val="600"/>
              </a:spcBef>
              <a:buNone/>
            </a:pPr>
            <a:r>
              <a:rPr lang="en-US" dirty="0"/>
              <a:t>[17] O. ELGABRY, „The Ultimate Guide to Data Cleaning“, Medium, 02-März-2019. [Online]. </a:t>
            </a:r>
          </a:p>
          <a:p>
            <a:pPr marL="0" indent="0">
              <a:spcBef>
                <a:spcPts val="600"/>
              </a:spcBef>
              <a:buNone/>
            </a:pPr>
            <a:r>
              <a:rPr lang="en-US" dirty="0" err="1"/>
              <a:t>Verfügbar</a:t>
            </a:r>
            <a:r>
              <a:rPr lang="en-US" dirty="0"/>
              <a:t> </a:t>
            </a:r>
            <a:r>
              <a:rPr lang="en-US" dirty="0" err="1"/>
              <a:t>unter</a:t>
            </a:r>
            <a:r>
              <a:rPr lang="en-US" dirty="0"/>
              <a:t>: https://towardsdatascience.com/the-ultimate-guide-to-data-cleaning-3969843991d4. [</a:t>
            </a:r>
            <a:r>
              <a:rPr lang="en-US" dirty="0" err="1"/>
              <a:t>Zugegriffen</a:t>
            </a:r>
            <a:r>
              <a:rPr lang="en-US" dirty="0"/>
              <a:t>: 12-Jan-2020].</a:t>
            </a:r>
          </a:p>
          <a:p>
            <a:pPr marL="0" indent="0">
              <a:spcBef>
                <a:spcPts val="600"/>
              </a:spcBef>
              <a:buNone/>
            </a:pPr>
            <a:r>
              <a:rPr lang="en-US" dirty="0"/>
              <a:t>[18] „What is NumPy? — NumPy v1.13 Manual“. [Online]. </a:t>
            </a:r>
          </a:p>
          <a:p>
            <a:pPr marL="0" indent="0">
              <a:spcBef>
                <a:spcPts val="600"/>
              </a:spcBef>
              <a:buNone/>
            </a:pPr>
            <a:r>
              <a:rPr lang="en-US" dirty="0" err="1"/>
              <a:t>Verfügbar</a:t>
            </a:r>
            <a:r>
              <a:rPr lang="en-US" dirty="0"/>
              <a:t> </a:t>
            </a:r>
            <a:r>
              <a:rPr lang="en-US" dirty="0" err="1"/>
              <a:t>unter</a:t>
            </a:r>
            <a:r>
              <a:rPr lang="en-US" dirty="0"/>
              <a:t>: https://docs.scipy.org/doc/numpy-1.13.0/user/whatisnumpy.html. [</a:t>
            </a:r>
            <a:r>
              <a:rPr lang="en-US" dirty="0" err="1"/>
              <a:t>Zugegriffen</a:t>
            </a:r>
            <a:r>
              <a:rPr lang="en-US" dirty="0"/>
              <a:t>: 14-Jan-2020].</a:t>
            </a:r>
          </a:p>
          <a:p>
            <a:pPr marL="0" indent="0">
              <a:spcBef>
                <a:spcPts val="600"/>
              </a:spcBef>
              <a:buNone/>
            </a:pPr>
            <a:r>
              <a:rPr lang="en-US" dirty="0"/>
              <a:t>[19] „What is Python? Executive Summary“, Python.org. [Online]. </a:t>
            </a:r>
          </a:p>
          <a:p>
            <a:pPr marL="0" indent="0">
              <a:spcBef>
                <a:spcPts val="600"/>
              </a:spcBef>
              <a:buNone/>
            </a:pPr>
            <a:r>
              <a:rPr lang="en-US" dirty="0" err="1"/>
              <a:t>Verfügbar</a:t>
            </a:r>
            <a:r>
              <a:rPr lang="en-US" dirty="0"/>
              <a:t> </a:t>
            </a:r>
            <a:r>
              <a:rPr lang="en-US" dirty="0" err="1"/>
              <a:t>unter</a:t>
            </a:r>
            <a:r>
              <a:rPr lang="en-US" dirty="0"/>
              <a:t>: https://www.python.org/doc/essays/blurb/. [</a:t>
            </a:r>
            <a:r>
              <a:rPr lang="en-US" dirty="0" err="1"/>
              <a:t>Zugegriffen</a:t>
            </a:r>
            <a:r>
              <a:rPr lang="en-US" dirty="0"/>
              <a:t>: 14-Jan-2020].</a:t>
            </a:r>
          </a:p>
        </p:txBody>
      </p:sp>
    </p:spTree>
    <p:extLst>
      <p:ext uri="{BB962C8B-B14F-4D97-AF65-F5344CB8AC3E}">
        <p14:creationId xmlns:p14="http://schemas.microsoft.com/office/powerpoint/2010/main" val="2881928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35CB63-8006-43F9-A23C-4167E625A032}"/>
              </a:ext>
            </a:extLst>
          </p:cNvPr>
          <p:cNvSpPr>
            <a:spLocks noGrp="1"/>
          </p:cNvSpPr>
          <p:nvPr>
            <p:ph type="title"/>
          </p:nvPr>
        </p:nvSpPr>
        <p:spPr/>
        <p:txBody>
          <a:bodyPr/>
          <a:lstStyle/>
          <a:p>
            <a:r>
              <a:rPr lang="de-DE" dirty="0" err="1"/>
              <a:t>What‘s</a:t>
            </a:r>
            <a:r>
              <a:rPr lang="de-DE" dirty="0"/>
              <a:t> </a:t>
            </a:r>
            <a:r>
              <a:rPr lang="de-DE" dirty="0" err="1"/>
              <a:t>it</a:t>
            </a:r>
            <a:r>
              <a:rPr lang="de-DE" dirty="0"/>
              <a:t> all </a:t>
            </a:r>
            <a:r>
              <a:rPr lang="de-DE" dirty="0" err="1"/>
              <a:t>about</a:t>
            </a:r>
            <a:r>
              <a:rPr lang="de-DE" dirty="0"/>
              <a:t>?</a:t>
            </a:r>
          </a:p>
        </p:txBody>
      </p:sp>
      <p:sp>
        <p:nvSpPr>
          <p:cNvPr id="3" name="Inhaltsplatzhalter 2">
            <a:extLst>
              <a:ext uri="{FF2B5EF4-FFF2-40B4-BE49-F238E27FC236}">
                <a16:creationId xmlns:a16="http://schemas.microsoft.com/office/drawing/2014/main" id="{224BB6DE-CCBA-4B9F-B3BF-838E14429FB0}"/>
              </a:ext>
            </a:extLst>
          </p:cNvPr>
          <p:cNvSpPr>
            <a:spLocks noGrp="1"/>
          </p:cNvSpPr>
          <p:nvPr>
            <p:ph idx="1"/>
          </p:nvPr>
        </p:nvSpPr>
        <p:spPr/>
        <p:txBody>
          <a:bodyPr>
            <a:normAutofit/>
          </a:bodyPr>
          <a:lstStyle/>
          <a:p>
            <a:pPr marL="0" indent="0">
              <a:buNone/>
            </a:pPr>
            <a:r>
              <a:rPr lang="de-DE" b="1" dirty="0" err="1"/>
              <a:t>Presenting</a:t>
            </a:r>
            <a:r>
              <a:rPr lang="de-DE" dirty="0"/>
              <a:t> a Python-Framework für Data-</a:t>
            </a:r>
            <a:r>
              <a:rPr lang="de-DE" dirty="0" err="1"/>
              <a:t>Wrangling</a:t>
            </a:r>
            <a:r>
              <a:rPr lang="de-DE" dirty="0"/>
              <a:t> an </a:t>
            </a:r>
            <a:r>
              <a:rPr lang="de-DE" dirty="0" err="1"/>
              <a:t>show</a:t>
            </a:r>
            <a:r>
              <a:rPr lang="de-DE" dirty="0"/>
              <a:t> </a:t>
            </a:r>
            <a:r>
              <a:rPr lang="de-DE" dirty="0" err="1"/>
              <a:t>possibilities</a:t>
            </a:r>
            <a:r>
              <a:rPr lang="de-DE" dirty="0"/>
              <a:t> </a:t>
            </a:r>
            <a:r>
              <a:rPr lang="de-DE" dirty="0" err="1"/>
              <a:t>of</a:t>
            </a:r>
            <a:r>
              <a:rPr lang="de-DE" dirty="0"/>
              <a:t> </a:t>
            </a:r>
            <a:r>
              <a:rPr lang="de-DE" dirty="0" err="1"/>
              <a:t>use</a:t>
            </a:r>
            <a:r>
              <a:rPr lang="de-DE" dirty="0"/>
              <a:t>.</a:t>
            </a:r>
          </a:p>
          <a:p>
            <a:endParaRPr lang="de-DE" dirty="0"/>
          </a:p>
          <a:p>
            <a:endParaRPr lang="de-DE" dirty="0"/>
          </a:p>
          <a:p>
            <a:pPr marL="0" indent="0">
              <a:buNone/>
            </a:pPr>
            <a:r>
              <a:rPr lang="de-DE" sz="3600" dirty="0" err="1">
                <a:latin typeface="+mj-lt"/>
              </a:rPr>
              <a:t>What‘s</a:t>
            </a:r>
            <a:r>
              <a:rPr lang="de-DE" sz="3600" dirty="0">
                <a:latin typeface="+mj-lt"/>
              </a:rPr>
              <a:t> </a:t>
            </a:r>
            <a:r>
              <a:rPr lang="de-DE" sz="3600" dirty="0" err="1">
                <a:latin typeface="+mj-lt"/>
              </a:rPr>
              <a:t>it</a:t>
            </a:r>
            <a:r>
              <a:rPr lang="de-DE" sz="3600" dirty="0">
                <a:latin typeface="+mj-lt"/>
              </a:rPr>
              <a:t> not </a:t>
            </a:r>
            <a:r>
              <a:rPr lang="de-DE" sz="3600" dirty="0" err="1">
                <a:latin typeface="+mj-lt"/>
              </a:rPr>
              <a:t>about</a:t>
            </a:r>
            <a:r>
              <a:rPr lang="de-DE" sz="3600" dirty="0">
                <a:latin typeface="+mj-lt"/>
              </a:rPr>
              <a:t>?</a:t>
            </a:r>
          </a:p>
          <a:p>
            <a:r>
              <a:rPr lang="de-DE" dirty="0"/>
              <a:t>Show a </a:t>
            </a:r>
            <a:r>
              <a:rPr lang="de-DE" dirty="0" err="1"/>
              <a:t>number</a:t>
            </a:r>
            <a:r>
              <a:rPr lang="de-DE" dirty="0"/>
              <a:t> </a:t>
            </a:r>
            <a:r>
              <a:rPr lang="de-DE" dirty="0" err="1"/>
              <a:t>of</a:t>
            </a:r>
            <a:r>
              <a:rPr lang="de-DE" dirty="0"/>
              <a:t> </a:t>
            </a:r>
            <a:r>
              <a:rPr lang="de-DE" dirty="0" err="1"/>
              <a:t>strategies</a:t>
            </a:r>
            <a:endParaRPr lang="de-DE" dirty="0"/>
          </a:p>
          <a:p>
            <a:r>
              <a:rPr lang="de-DE" dirty="0"/>
              <a:t>Show a </a:t>
            </a:r>
            <a:r>
              <a:rPr lang="de-DE" dirty="0" err="1"/>
              <a:t>number</a:t>
            </a:r>
            <a:r>
              <a:rPr lang="de-DE" dirty="0"/>
              <a:t> </a:t>
            </a:r>
            <a:r>
              <a:rPr lang="de-DE" dirty="0" err="1"/>
              <a:t>of</a:t>
            </a:r>
            <a:r>
              <a:rPr lang="de-DE" dirty="0"/>
              <a:t> possible </a:t>
            </a:r>
            <a:r>
              <a:rPr lang="de-DE" dirty="0" err="1"/>
              <a:t>implementations</a:t>
            </a:r>
            <a:endParaRPr lang="de-DE" dirty="0"/>
          </a:p>
          <a:p>
            <a:r>
              <a:rPr lang="de-DE" dirty="0" err="1"/>
              <a:t>Complex</a:t>
            </a:r>
            <a:r>
              <a:rPr lang="de-DE" dirty="0"/>
              <a:t> </a:t>
            </a:r>
            <a:r>
              <a:rPr lang="de-DE" dirty="0" err="1"/>
              <a:t>problems</a:t>
            </a:r>
            <a:endParaRPr lang="de-DE" dirty="0"/>
          </a:p>
          <a:p>
            <a:pPr lvl="1"/>
            <a:endParaRPr lang="de-DE" dirty="0"/>
          </a:p>
        </p:txBody>
      </p:sp>
    </p:spTree>
    <p:extLst>
      <p:ext uri="{BB962C8B-B14F-4D97-AF65-F5344CB8AC3E}">
        <p14:creationId xmlns:p14="http://schemas.microsoft.com/office/powerpoint/2010/main" val="75035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33C761-C1ED-438B-A885-A68FE2B20905}"/>
              </a:ext>
            </a:extLst>
          </p:cNvPr>
          <p:cNvSpPr>
            <a:spLocks noGrp="1"/>
          </p:cNvSpPr>
          <p:nvPr>
            <p:ph type="title"/>
          </p:nvPr>
        </p:nvSpPr>
        <p:spPr>
          <a:xfrm>
            <a:off x="838200" y="365125"/>
            <a:ext cx="10515600" cy="1325563"/>
          </a:xfrm>
        </p:spPr>
        <p:txBody>
          <a:bodyPr>
            <a:normAutofit/>
          </a:bodyPr>
          <a:lstStyle/>
          <a:p>
            <a:r>
              <a:rPr lang="de-DE" dirty="0"/>
              <a:t>Python ist …</a:t>
            </a:r>
          </a:p>
        </p:txBody>
      </p:sp>
      <p:sp>
        <p:nvSpPr>
          <p:cNvPr id="3" name="Inhaltsplatzhalter 2">
            <a:extLst>
              <a:ext uri="{FF2B5EF4-FFF2-40B4-BE49-F238E27FC236}">
                <a16:creationId xmlns:a16="http://schemas.microsoft.com/office/drawing/2014/main" id="{6250974B-7642-40EC-9BDC-8030E722523E}"/>
              </a:ext>
            </a:extLst>
          </p:cNvPr>
          <p:cNvSpPr>
            <a:spLocks noGrp="1"/>
          </p:cNvSpPr>
          <p:nvPr>
            <p:ph idx="1"/>
          </p:nvPr>
        </p:nvSpPr>
        <p:spPr>
          <a:xfrm>
            <a:off x="838200" y="1825625"/>
            <a:ext cx="3797807" cy="4351338"/>
          </a:xfrm>
        </p:spPr>
        <p:txBody>
          <a:bodyPr>
            <a:normAutofit/>
          </a:bodyPr>
          <a:lstStyle/>
          <a:p>
            <a:r>
              <a:rPr lang="de-DE" sz="2000" dirty="0" err="1"/>
              <a:t>Object</a:t>
            </a:r>
            <a:r>
              <a:rPr lang="de-DE" sz="2000" dirty="0"/>
              <a:t> </a:t>
            </a:r>
            <a:r>
              <a:rPr lang="de-DE" sz="2000" dirty="0" err="1"/>
              <a:t>oriented</a:t>
            </a:r>
            <a:endParaRPr lang="de-DE" sz="2000" dirty="0"/>
          </a:p>
          <a:p>
            <a:r>
              <a:rPr lang="de-DE" sz="2000" dirty="0"/>
              <a:t>Dynamic </a:t>
            </a:r>
            <a:r>
              <a:rPr lang="de-DE" sz="2000" dirty="0" err="1"/>
              <a:t>typed</a:t>
            </a:r>
            <a:r>
              <a:rPr lang="de-DE" sz="2000" dirty="0"/>
              <a:t> and </a:t>
            </a:r>
            <a:r>
              <a:rPr lang="de-DE" sz="2000" dirty="0" err="1"/>
              <a:t>interpreted</a:t>
            </a:r>
            <a:endParaRPr lang="de-DE" sz="2000" dirty="0"/>
          </a:p>
          <a:p>
            <a:r>
              <a:rPr lang="de-DE" sz="2000" dirty="0" err="1"/>
              <a:t>Often</a:t>
            </a:r>
            <a:r>
              <a:rPr lang="de-DE" sz="2000" dirty="0"/>
              <a:t> </a:t>
            </a:r>
            <a:r>
              <a:rPr lang="de-DE" sz="2000" dirty="0" err="1"/>
              <a:t>used</a:t>
            </a:r>
            <a:r>
              <a:rPr lang="de-DE" sz="2000" dirty="0"/>
              <a:t> and </a:t>
            </a:r>
            <a:r>
              <a:rPr lang="de-DE" sz="2000" dirty="0" err="1"/>
              <a:t>general</a:t>
            </a:r>
            <a:r>
              <a:rPr lang="de-DE" sz="2000" dirty="0"/>
              <a:t> </a:t>
            </a:r>
            <a:r>
              <a:rPr lang="de-DE" sz="2000" dirty="0" err="1"/>
              <a:t>applicable</a:t>
            </a:r>
            <a:endParaRPr lang="de-DE" sz="2000" dirty="0"/>
          </a:p>
          <a:p>
            <a:r>
              <a:rPr lang="de-DE" sz="2000" dirty="0"/>
              <a:t>Beginner </a:t>
            </a:r>
            <a:r>
              <a:rPr lang="de-DE" sz="2000" dirty="0" err="1"/>
              <a:t>friendly</a:t>
            </a:r>
            <a:endParaRPr lang="de-DE" sz="2000" dirty="0"/>
          </a:p>
          <a:p>
            <a:r>
              <a:rPr lang="de-DE" sz="2000" dirty="0" err="1"/>
              <a:t>No</a:t>
            </a:r>
            <a:r>
              <a:rPr lang="de-DE" sz="2000" dirty="0"/>
              <a:t> </a:t>
            </a:r>
            <a:r>
              <a:rPr lang="de-DE" sz="2000" dirty="0" err="1"/>
              <a:t>curly</a:t>
            </a:r>
            <a:r>
              <a:rPr lang="de-DE" sz="2000" dirty="0"/>
              <a:t> </a:t>
            </a:r>
            <a:r>
              <a:rPr lang="de-DE" sz="2000" dirty="0" err="1"/>
              <a:t>braces</a:t>
            </a:r>
            <a:r>
              <a:rPr lang="de-DE" sz="2000" dirty="0"/>
              <a:t> ;-)</a:t>
            </a:r>
          </a:p>
          <a:p>
            <a:endParaRPr lang="de-DE" sz="2000" dirty="0"/>
          </a:p>
        </p:txBody>
      </p:sp>
      <p:pic>
        <p:nvPicPr>
          <p:cNvPr id="1026" name="Picture 2">
            <a:extLst>
              <a:ext uri="{FF2B5EF4-FFF2-40B4-BE49-F238E27FC236}">
                <a16:creationId xmlns:a16="http://schemas.microsoft.com/office/drawing/2014/main" id="{A7D289EC-5E9F-4449-B46D-BA61081590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20062"/>
          <a:stretch/>
        </p:blipFill>
        <p:spPr bwMode="auto">
          <a:xfrm>
            <a:off x="5120640" y="1904281"/>
            <a:ext cx="6233160" cy="4272681"/>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a:extLst>
              <a:ext uri="{FF2B5EF4-FFF2-40B4-BE49-F238E27FC236}">
                <a16:creationId xmlns:a16="http://schemas.microsoft.com/office/drawing/2014/main" id="{09D83CC3-7221-49D6-ACFB-B115D7278490}"/>
              </a:ext>
            </a:extLst>
          </p:cNvPr>
          <p:cNvSpPr/>
          <p:nvPr/>
        </p:nvSpPr>
        <p:spPr>
          <a:xfrm>
            <a:off x="5257799" y="6067390"/>
            <a:ext cx="6370093" cy="338554"/>
          </a:xfrm>
          <a:prstGeom prst="rect">
            <a:avLst/>
          </a:prstGeom>
        </p:spPr>
        <p:txBody>
          <a:bodyPr wrap="square">
            <a:spAutoFit/>
          </a:bodyPr>
          <a:lstStyle/>
          <a:p>
            <a:r>
              <a:rPr lang="de-DE" sz="1600" dirty="0">
                <a:hlinkClick r:id="rId4"/>
              </a:rPr>
              <a:t>https://stackoverflow.blog/2017/09/06/incredible-growth-python/</a:t>
            </a:r>
            <a:endParaRPr lang="de-DE" sz="1600" dirty="0"/>
          </a:p>
        </p:txBody>
      </p:sp>
      <p:pic>
        <p:nvPicPr>
          <p:cNvPr id="1028" name="Picture 4">
            <a:extLst>
              <a:ext uri="{FF2B5EF4-FFF2-40B4-BE49-F238E27FC236}">
                <a16:creationId xmlns:a16="http://schemas.microsoft.com/office/drawing/2014/main" id="{C3D6BA16-1AA6-4D70-8037-8A34BD7076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9563" y="4339799"/>
            <a:ext cx="1395079" cy="1972101"/>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61D28C52-6DF5-470C-ABBE-018D937F512F}"/>
              </a:ext>
            </a:extLst>
          </p:cNvPr>
          <p:cNvSpPr/>
          <p:nvPr/>
        </p:nvSpPr>
        <p:spPr>
          <a:xfrm>
            <a:off x="591316" y="6036612"/>
            <a:ext cx="4287007" cy="369332"/>
          </a:xfrm>
          <a:prstGeom prst="rect">
            <a:avLst/>
          </a:prstGeom>
        </p:spPr>
        <p:txBody>
          <a:bodyPr wrap="none">
            <a:spAutoFit/>
          </a:bodyPr>
          <a:lstStyle/>
          <a:p>
            <a:r>
              <a:rPr lang="de-DE" dirty="0">
                <a:hlinkClick r:id="rId6"/>
              </a:rPr>
              <a:t>https://de.wikipedia.org/wiki/Open_Source</a:t>
            </a:r>
            <a:endParaRPr lang="de-DE" dirty="0"/>
          </a:p>
        </p:txBody>
      </p:sp>
    </p:spTree>
    <p:extLst>
      <p:ext uri="{BB962C8B-B14F-4D97-AF65-F5344CB8AC3E}">
        <p14:creationId xmlns:p14="http://schemas.microsoft.com/office/powerpoint/2010/main" val="756560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8F18F0-CA03-4956-A194-110723AD7385}"/>
              </a:ext>
            </a:extLst>
          </p:cNvPr>
          <p:cNvSpPr>
            <a:spLocks noGrp="1"/>
          </p:cNvSpPr>
          <p:nvPr>
            <p:ph type="title"/>
          </p:nvPr>
        </p:nvSpPr>
        <p:spPr/>
        <p:txBody>
          <a:bodyPr/>
          <a:lstStyle/>
          <a:p>
            <a:pPr algn="ctr"/>
            <a:r>
              <a:rPr lang="de-DE" dirty="0"/>
              <a:t>The Python-Framework</a:t>
            </a:r>
            <a:endParaRPr lang="en-US" dirty="0"/>
          </a:p>
        </p:txBody>
      </p:sp>
      <p:sp>
        <p:nvSpPr>
          <p:cNvPr id="3" name="Textplatzhalter 2">
            <a:extLst>
              <a:ext uri="{FF2B5EF4-FFF2-40B4-BE49-F238E27FC236}">
                <a16:creationId xmlns:a16="http://schemas.microsoft.com/office/drawing/2014/main" id="{84040FF3-03DD-4CA2-9632-FF4774A10D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74602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98832B-CBBB-42DD-96C4-D358E8D0A25F}"/>
              </a:ext>
            </a:extLst>
          </p:cNvPr>
          <p:cNvSpPr>
            <a:spLocks noGrp="1"/>
          </p:cNvSpPr>
          <p:nvPr>
            <p:ph type="title"/>
          </p:nvPr>
        </p:nvSpPr>
        <p:spPr>
          <a:xfrm>
            <a:off x="838200" y="365125"/>
            <a:ext cx="10515600" cy="1325563"/>
          </a:xfrm>
        </p:spPr>
        <p:txBody>
          <a:bodyPr/>
          <a:lstStyle/>
          <a:p>
            <a:r>
              <a:rPr lang="de-DE" dirty="0"/>
              <a:t>Pandas</a:t>
            </a:r>
          </a:p>
        </p:txBody>
      </p:sp>
      <p:sp>
        <p:nvSpPr>
          <p:cNvPr id="3" name="Inhaltsplatzhalter 2">
            <a:extLst>
              <a:ext uri="{FF2B5EF4-FFF2-40B4-BE49-F238E27FC236}">
                <a16:creationId xmlns:a16="http://schemas.microsoft.com/office/drawing/2014/main" id="{333CCF76-1661-42E2-9353-20E9161B1A82}"/>
              </a:ext>
            </a:extLst>
          </p:cNvPr>
          <p:cNvSpPr>
            <a:spLocks noGrp="1"/>
          </p:cNvSpPr>
          <p:nvPr>
            <p:ph idx="1"/>
          </p:nvPr>
        </p:nvSpPr>
        <p:spPr>
          <a:xfrm>
            <a:off x="838200" y="1825625"/>
            <a:ext cx="10515600" cy="4351338"/>
          </a:xfrm>
        </p:spPr>
        <p:txBody>
          <a:bodyPr/>
          <a:lstStyle/>
          <a:p>
            <a:r>
              <a:rPr lang="de-DE" dirty="0" err="1"/>
              <a:t>Used</a:t>
            </a:r>
            <a:r>
              <a:rPr lang="de-DE" dirty="0"/>
              <a:t> </a:t>
            </a:r>
            <a:r>
              <a:rPr lang="de-DE" dirty="0" err="1"/>
              <a:t>for</a:t>
            </a:r>
            <a:r>
              <a:rPr lang="de-DE" dirty="0"/>
              <a:t> </a:t>
            </a:r>
            <a:r>
              <a:rPr lang="de-DE" dirty="0" err="1"/>
              <a:t>the</a:t>
            </a:r>
            <a:r>
              <a:rPr lang="de-DE" dirty="0"/>
              <a:t> </a:t>
            </a:r>
            <a:r>
              <a:rPr lang="de-DE" dirty="0" err="1"/>
              <a:t>administration</a:t>
            </a:r>
            <a:r>
              <a:rPr lang="de-DE" dirty="0"/>
              <a:t> and </a:t>
            </a:r>
            <a:r>
              <a:rPr lang="de-DE" dirty="0" err="1"/>
              <a:t>analysis</a:t>
            </a:r>
            <a:r>
              <a:rPr lang="de-DE" dirty="0"/>
              <a:t> </a:t>
            </a:r>
            <a:r>
              <a:rPr lang="de-DE" dirty="0" err="1"/>
              <a:t>of</a:t>
            </a:r>
            <a:r>
              <a:rPr lang="de-DE" dirty="0"/>
              <a:t> </a:t>
            </a:r>
            <a:r>
              <a:rPr lang="de-DE" dirty="0" err="1"/>
              <a:t>data</a:t>
            </a:r>
            <a:endParaRPr lang="de-DE" dirty="0"/>
          </a:p>
          <a:p>
            <a:r>
              <a:rPr lang="de-DE" dirty="0"/>
              <a:t>Works </a:t>
            </a:r>
            <a:r>
              <a:rPr lang="de-DE" dirty="0" err="1"/>
              <a:t>with</a:t>
            </a:r>
            <a:r>
              <a:rPr lang="de-DE" dirty="0"/>
              <a:t> Dataframes and Series</a:t>
            </a:r>
          </a:p>
          <a:p>
            <a:endParaRPr lang="de-DE" dirty="0"/>
          </a:p>
          <a:p>
            <a:endParaRPr lang="de-DE" dirty="0"/>
          </a:p>
        </p:txBody>
      </p:sp>
      <p:pic>
        <p:nvPicPr>
          <p:cNvPr id="3074" name="Picture 2">
            <a:extLst>
              <a:ext uri="{FF2B5EF4-FFF2-40B4-BE49-F238E27FC236}">
                <a16:creationId xmlns:a16="http://schemas.microsoft.com/office/drawing/2014/main" id="{28CCA867-4C06-4986-80E6-58CF8F6258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794237"/>
            <a:ext cx="9237162" cy="3845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5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A9FAE7-BFE9-4FD5-8D6B-08693F3145CC}"/>
              </a:ext>
            </a:extLst>
          </p:cNvPr>
          <p:cNvSpPr>
            <a:spLocks noGrp="1"/>
          </p:cNvSpPr>
          <p:nvPr>
            <p:ph type="title"/>
          </p:nvPr>
        </p:nvSpPr>
        <p:spPr>
          <a:xfrm>
            <a:off x="838200" y="365125"/>
            <a:ext cx="10515600" cy="1325563"/>
          </a:xfrm>
        </p:spPr>
        <p:txBody>
          <a:bodyPr>
            <a:normAutofit/>
          </a:bodyPr>
          <a:lstStyle/>
          <a:p>
            <a:r>
              <a:rPr lang="de-DE" dirty="0" err="1"/>
              <a:t>Numpy</a:t>
            </a:r>
            <a:endParaRPr lang="de-DE" dirty="0"/>
          </a:p>
        </p:txBody>
      </p:sp>
      <p:sp>
        <p:nvSpPr>
          <p:cNvPr id="3" name="Inhaltsplatzhalter 2">
            <a:extLst>
              <a:ext uri="{FF2B5EF4-FFF2-40B4-BE49-F238E27FC236}">
                <a16:creationId xmlns:a16="http://schemas.microsoft.com/office/drawing/2014/main" id="{AD959807-E7DB-43CB-B923-D333349CBB6B}"/>
              </a:ext>
            </a:extLst>
          </p:cNvPr>
          <p:cNvSpPr>
            <a:spLocks noGrp="1"/>
          </p:cNvSpPr>
          <p:nvPr>
            <p:ph idx="1"/>
          </p:nvPr>
        </p:nvSpPr>
        <p:spPr>
          <a:xfrm>
            <a:off x="838200" y="1825625"/>
            <a:ext cx="4282440" cy="4351338"/>
          </a:xfrm>
        </p:spPr>
        <p:txBody>
          <a:bodyPr>
            <a:normAutofit/>
          </a:bodyPr>
          <a:lstStyle/>
          <a:p>
            <a:r>
              <a:rPr lang="de-DE" sz="2000" dirty="0" err="1"/>
              <a:t>Used</a:t>
            </a:r>
            <a:r>
              <a:rPr lang="de-DE" sz="2000" dirty="0"/>
              <a:t> </a:t>
            </a:r>
            <a:r>
              <a:rPr lang="de-DE" sz="2000" dirty="0" err="1"/>
              <a:t>for</a:t>
            </a:r>
            <a:r>
              <a:rPr lang="de-DE" sz="2000" dirty="0"/>
              <a:t> </a:t>
            </a:r>
            <a:r>
              <a:rPr lang="de-DE" sz="2000" dirty="0" err="1"/>
              <a:t>numerical</a:t>
            </a:r>
            <a:r>
              <a:rPr lang="de-DE" sz="2000" dirty="0"/>
              <a:t> </a:t>
            </a:r>
            <a:r>
              <a:rPr lang="de-DE" sz="2000" dirty="0" err="1"/>
              <a:t>calculations</a:t>
            </a:r>
            <a:endParaRPr lang="de-DE" sz="2000" dirty="0"/>
          </a:p>
          <a:p>
            <a:pPr lvl="1"/>
            <a:r>
              <a:rPr lang="de-DE" sz="1600" dirty="0" err="1"/>
              <a:t>matrices</a:t>
            </a:r>
            <a:r>
              <a:rPr lang="de-DE" sz="1600" dirty="0"/>
              <a:t>/</a:t>
            </a:r>
            <a:r>
              <a:rPr lang="de-DE" sz="1600" dirty="0" err="1"/>
              <a:t>array</a:t>
            </a:r>
            <a:r>
              <a:rPr lang="de-DE" sz="1600" dirty="0"/>
              <a:t> </a:t>
            </a:r>
            <a:r>
              <a:rPr lang="de-DE" sz="1600" dirty="0" err="1"/>
              <a:t>operations</a:t>
            </a:r>
            <a:endParaRPr lang="de-DE" sz="1600" dirty="0"/>
          </a:p>
          <a:p>
            <a:pPr lvl="1"/>
            <a:r>
              <a:rPr lang="de-DE" sz="1600" dirty="0" err="1"/>
              <a:t>sorting</a:t>
            </a:r>
            <a:endParaRPr lang="de-DE" sz="1600" dirty="0"/>
          </a:p>
          <a:p>
            <a:pPr lvl="1"/>
            <a:r>
              <a:rPr lang="en-US" sz="1600" dirty="0">
                <a:solidFill>
                  <a:srgbClr val="333333"/>
                </a:solidFill>
                <a:latin typeface="Open Sans"/>
              </a:rPr>
              <a:t>basic statistical operations</a:t>
            </a:r>
            <a:endParaRPr lang="de-DE" sz="1600" dirty="0"/>
          </a:p>
          <a:p>
            <a:r>
              <a:rPr lang="de-DE" sz="2000" dirty="0"/>
              <a:t>Implementen in C</a:t>
            </a:r>
          </a:p>
          <a:p>
            <a:r>
              <a:rPr lang="de-DE" sz="2000" dirty="0" err="1"/>
              <a:t>Uses</a:t>
            </a:r>
            <a:r>
              <a:rPr lang="de-DE" sz="2000" dirty="0"/>
              <a:t> parallel </a:t>
            </a:r>
            <a:r>
              <a:rPr lang="de-DE" sz="2000" dirty="0" err="1"/>
              <a:t>computing</a:t>
            </a:r>
            <a:endParaRPr lang="de-DE" sz="2000" dirty="0"/>
          </a:p>
          <a:p>
            <a:pPr marL="0" indent="0">
              <a:buNone/>
            </a:pPr>
            <a:r>
              <a:rPr lang="de-DE" sz="2000" dirty="0">
                <a:sym typeface="Wingdings" panose="05000000000000000000" pitchFamily="2" charset="2"/>
              </a:rPr>
              <a:t> </a:t>
            </a:r>
            <a:r>
              <a:rPr lang="de-DE" sz="2000" dirty="0" err="1">
                <a:sym typeface="Wingdings" panose="05000000000000000000" pitchFamily="2" charset="2"/>
              </a:rPr>
              <a:t>Really</a:t>
            </a:r>
            <a:r>
              <a:rPr lang="de-DE" sz="2000" dirty="0">
                <a:sym typeface="Wingdings" panose="05000000000000000000" pitchFamily="2" charset="2"/>
              </a:rPr>
              <a:t> fast</a:t>
            </a:r>
            <a:endParaRPr lang="de-DE" sz="2000" dirty="0"/>
          </a:p>
          <a:p>
            <a:endParaRPr lang="de-DE" sz="2000" dirty="0"/>
          </a:p>
        </p:txBody>
      </p:sp>
      <p:pic>
        <p:nvPicPr>
          <p:cNvPr id="2052" name="Picture 4">
            <a:extLst>
              <a:ext uri="{FF2B5EF4-FFF2-40B4-BE49-F238E27FC236}">
                <a16:creationId xmlns:a16="http://schemas.microsoft.com/office/drawing/2014/main" id="{18A192E0-B367-4B45-BA60-0226E4E44B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340" r="18446" b="-1"/>
          <a:stretch/>
        </p:blipFill>
        <p:spPr bwMode="auto">
          <a:xfrm>
            <a:off x="5120640" y="1904281"/>
            <a:ext cx="6233160" cy="4272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971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CCA404-D35F-4382-AB61-C1CE7453BE42}"/>
              </a:ext>
            </a:extLst>
          </p:cNvPr>
          <p:cNvSpPr>
            <a:spLocks noGrp="1"/>
          </p:cNvSpPr>
          <p:nvPr>
            <p:ph type="title"/>
          </p:nvPr>
        </p:nvSpPr>
        <p:spPr>
          <a:xfrm>
            <a:off x="838200" y="365125"/>
            <a:ext cx="10515600" cy="1325563"/>
          </a:xfrm>
        </p:spPr>
        <p:txBody>
          <a:bodyPr>
            <a:normAutofit/>
          </a:bodyPr>
          <a:lstStyle/>
          <a:p>
            <a:r>
              <a:rPr lang="de-DE" dirty="0" err="1"/>
              <a:t>Matplotlib</a:t>
            </a:r>
            <a:endParaRPr lang="de-DE" dirty="0"/>
          </a:p>
        </p:txBody>
      </p:sp>
      <p:sp>
        <p:nvSpPr>
          <p:cNvPr id="3" name="Inhaltsplatzhalter 2">
            <a:extLst>
              <a:ext uri="{FF2B5EF4-FFF2-40B4-BE49-F238E27FC236}">
                <a16:creationId xmlns:a16="http://schemas.microsoft.com/office/drawing/2014/main" id="{4880BB1F-B8F7-491C-8982-AFADE4EA7476}"/>
              </a:ext>
            </a:extLst>
          </p:cNvPr>
          <p:cNvSpPr>
            <a:spLocks noGrp="1"/>
          </p:cNvSpPr>
          <p:nvPr>
            <p:ph idx="1"/>
          </p:nvPr>
        </p:nvSpPr>
        <p:spPr>
          <a:xfrm>
            <a:off x="838200" y="1825625"/>
            <a:ext cx="3797807" cy="4351338"/>
          </a:xfrm>
        </p:spPr>
        <p:txBody>
          <a:bodyPr>
            <a:normAutofit/>
          </a:bodyPr>
          <a:lstStyle/>
          <a:p>
            <a:r>
              <a:rPr lang="de-DE" sz="2000" dirty="0" err="1"/>
              <a:t>Used</a:t>
            </a:r>
            <a:r>
              <a:rPr lang="de-DE" sz="2000" dirty="0"/>
              <a:t> </a:t>
            </a:r>
            <a:r>
              <a:rPr lang="de-DE" sz="2000" dirty="0" err="1"/>
              <a:t>for</a:t>
            </a:r>
            <a:r>
              <a:rPr lang="de-DE" sz="2000" dirty="0"/>
              <a:t> </a:t>
            </a:r>
            <a:r>
              <a:rPr lang="de-DE" sz="2000" dirty="0" err="1"/>
              <a:t>visualisation</a:t>
            </a:r>
            <a:endParaRPr lang="de-DE" sz="2000" dirty="0"/>
          </a:p>
          <a:p>
            <a:r>
              <a:rPr lang="de-DE" sz="2000" dirty="0"/>
              <a:t>2D and 3D </a:t>
            </a:r>
            <a:r>
              <a:rPr lang="de-DE" sz="2000" dirty="0" err="1"/>
              <a:t>Plotting</a:t>
            </a:r>
            <a:r>
              <a:rPr lang="de-DE" sz="2000" dirty="0"/>
              <a:t> possible</a:t>
            </a:r>
          </a:p>
          <a:p>
            <a:r>
              <a:rPr lang="de-DE" sz="2000" dirty="0"/>
              <a:t>Very </a:t>
            </a:r>
            <a:r>
              <a:rPr lang="de-DE" sz="2000" dirty="0" err="1"/>
              <a:t>customizable</a:t>
            </a:r>
            <a:endParaRPr lang="de-DE" sz="2000" dirty="0"/>
          </a:p>
          <a:p>
            <a:r>
              <a:rPr lang="en-US" sz="2000" dirty="0" err="1"/>
              <a:t>pyplot</a:t>
            </a:r>
            <a:r>
              <a:rPr lang="en-US" sz="2000" dirty="0"/>
              <a:t> module provides a MATLAB-like interface</a:t>
            </a:r>
            <a:endParaRPr lang="de-DE" sz="2000" dirty="0"/>
          </a:p>
          <a:p>
            <a:endParaRPr lang="de-DE" sz="2000" dirty="0"/>
          </a:p>
          <a:p>
            <a:endParaRPr lang="de-DE" sz="2000" dirty="0"/>
          </a:p>
        </p:txBody>
      </p:sp>
      <p:pic>
        <p:nvPicPr>
          <p:cNvPr id="1026" name="Picture 2" descr="Bildergebnis für matplotlib">
            <a:extLst>
              <a:ext uri="{FF2B5EF4-FFF2-40B4-BE49-F238E27FC236}">
                <a16:creationId xmlns:a16="http://schemas.microsoft.com/office/drawing/2014/main" id="{E184105C-51DD-43B0-AA9E-647A08D7C5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363" r="1" b="9684"/>
          <a:stretch/>
        </p:blipFill>
        <p:spPr bwMode="auto">
          <a:xfrm>
            <a:off x="4885899" y="1743373"/>
            <a:ext cx="6467901" cy="4433590"/>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a:extLst>
              <a:ext uri="{FF2B5EF4-FFF2-40B4-BE49-F238E27FC236}">
                <a16:creationId xmlns:a16="http://schemas.microsoft.com/office/drawing/2014/main" id="{444BF787-C18F-4A78-88C4-9F6241982476}"/>
              </a:ext>
            </a:extLst>
          </p:cNvPr>
          <p:cNvSpPr/>
          <p:nvPr/>
        </p:nvSpPr>
        <p:spPr>
          <a:xfrm>
            <a:off x="5120640" y="6211669"/>
            <a:ext cx="6096000" cy="292388"/>
          </a:xfrm>
          <a:prstGeom prst="rect">
            <a:avLst/>
          </a:prstGeom>
        </p:spPr>
        <p:txBody>
          <a:bodyPr>
            <a:spAutoFit/>
          </a:bodyPr>
          <a:lstStyle/>
          <a:p>
            <a:r>
              <a:rPr lang="en-US" sz="1300" dirty="0">
                <a:hlinkClick r:id="rId4"/>
              </a:rPr>
              <a:t>https://commons.wikimedia.org/wiki/File:Mpl_screenshot_figures_and_code.png</a:t>
            </a:r>
            <a:endParaRPr lang="en-US" sz="1300" dirty="0"/>
          </a:p>
        </p:txBody>
      </p:sp>
    </p:spTree>
    <p:extLst>
      <p:ext uri="{BB962C8B-B14F-4D97-AF65-F5344CB8AC3E}">
        <p14:creationId xmlns:p14="http://schemas.microsoft.com/office/powerpoint/2010/main" val="4067244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12EFE0-94F2-4853-B348-8251F9B48185}"/>
              </a:ext>
            </a:extLst>
          </p:cNvPr>
          <p:cNvSpPr>
            <a:spLocks noGrp="1"/>
          </p:cNvSpPr>
          <p:nvPr>
            <p:ph type="title"/>
          </p:nvPr>
        </p:nvSpPr>
        <p:spPr>
          <a:xfrm>
            <a:off x="838200" y="365125"/>
            <a:ext cx="10515600" cy="1325563"/>
          </a:xfrm>
        </p:spPr>
        <p:txBody>
          <a:bodyPr>
            <a:normAutofit/>
          </a:bodyPr>
          <a:lstStyle/>
          <a:p>
            <a:r>
              <a:rPr lang="de-DE" dirty="0" err="1"/>
              <a:t>Jupyter</a:t>
            </a:r>
            <a:r>
              <a:rPr lang="de-DE" dirty="0"/>
              <a:t>-Notebook</a:t>
            </a:r>
          </a:p>
        </p:txBody>
      </p:sp>
      <p:sp>
        <p:nvSpPr>
          <p:cNvPr id="3" name="Inhaltsplatzhalter 2">
            <a:extLst>
              <a:ext uri="{FF2B5EF4-FFF2-40B4-BE49-F238E27FC236}">
                <a16:creationId xmlns:a16="http://schemas.microsoft.com/office/drawing/2014/main" id="{1ECF0B43-299D-4653-90E2-B8F3E7608B8E}"/>
              </a:ext>
            </a:extLst>
          </p:cNvPr>
          <p:cNvSpPr>
            <a:spLocks noGrp="1"/>
          </p:cNvSpPr>
          <p:nvPr>
            <p:ph idx="1"/>
          </p:nvPr>
        </p:nvSpPr>
        <p:spPr>
          <a:xfrm>
            <a:off x="838200" y="1825625"/>
            <a:ext cx="3797807" cy="4351338"/>
          </a:xfrm>
        </p:spPr>
        <p:txBody>
          <a:bodyPr>
            <a:normAutofit/>
          </a:bodyPr>
          <a:lstStyle/>
          <a:p>
            <a:r>
              <a:rPr lang="de-DE" sz="2000" dirty="0" err="1"/>
              <a:t>Workbench</a:t>
            </a:r>
            <a:endParaRPr lang="de-DE" sz="2000" dirty="0"/>
          </a:p>
          <a:p>
            <a:r>
              <a:rPr lang="de-DE" sz="2000" dirty="0"/>
              <a:t>Collection </a:t>
            </a:r>
            <a:r>
              <a:rPr lang="de-DE" sz="2000" dirty="0" err="1"/>
              <a:t>of</a:t>
            </a:r>
            <a:r>
              <a:rPr lang="de-DE" sz="2000" dirty="0"/>
              <a:t> Input-/</a:t>
            </a:r>
            <a:r>
              <a:rPr lang="de-DE" sz="2000" dirty="0" err="1"/>
              <a:t>Outputcells</a:t>
            </a:r>
            <a:endParaRPr lang="de-DE" sz="2000" dirty="0"/>
          </a:p>
          <a:p>
            <a:r>
              <a:rPr lang="de-DE" sz="2000" dirty="0" err="1"/>
              <a:t>Documentation</a:t>
            </a:r>
            <a:r>
              <a:rPr lang="de-DE" sz="2000" dirty="0"/>
              <a:t> </a:t>
            </a:r>
            <a:r>
              <a:rPr lang="de-DE" sz="2000" dirty="0" err="1"/>
              <a:t>of</a:t>
            </a:r>
            <a:r>
              <a:rPr lang="de-DE" sz="2000" dirty="0"/>
              <a:t> </a:t>
            </a:r>
            <a:r>
              <a:rPr lang="de-DE" sz="2000" dirty="0" err="1"/>
              <a:t>datamanipulation</a:t>
            </a:r>
            <a:endParaRPr lang="de-DE" sz="2000" dirty="0"/>
          </a:p>
          <a:p>
            <a:r>
              <a:rPr lang="de-DE" sz="2000" dirty="0"/>
              <a:t>Cloud </a:t>
            </a:r>
            <a:r>
              <a:rPr lang="de-DE" sz="2000" dirty="0" err="1"/>
              <a:t>collaboration</a:t>
            </a:r>
            <a:endParaRPr lang="de-DE" sz="2000" dirty="0"/>
          </a:p>
          <a:p>
            <a:endParaRPr lang="de-DE" sz="2000" dirty="0"/>
          </a:p>
        </p:txBody>
      </p:sp>
      <p:pic>
        <p:nvPicPr>
          <p:cNvPr id="2052" name="Picture 4">
            <a:extLst>
              <a:ext uri="{FF2B5EF4-FFF2-40B4-BE49-F238E27FC236}">
                <a16:creationId xmlns:a16="http://schemas.microsoft.com/office/drawing/2014/main" id="{D137F24D-A2F7-456F-9DE6-A1039A6A33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185" r="-3" b="23465"/>
          <a:stretch/>
        </p:blipFill>
        <p:spPr bwMode="auto">
          <a:xfrm>
            <a:off x="5120640" y="1904281"/>
            <a:ext cx="6233160" cy="4272681"/>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a:extLst>
              <a:ext uri="{FF2B5EF4-FFF2-40B4-BE49-F238E27FC236}">
                <a16:creationId xmlns:a16="http://schemas.microsoft.com/office/drawing/2014/main" id="{78B90237-5CF6-45C0-BE51-48A6DAEBE703}"/>
              </a:ext>
            </a:extLst>
          </p:cNvPr>
          <p:cNvSpPr/>
          <p:nvPr/>
        </p:nvSpPr>
        <p:spPr>
          <a:xfrm>
            <a:off x="5120640" y="6098167"/>
            <a:ext cx="6096000" cy="276999"/>
          </a:xfrm>
          <a:prstGeom prst="rect">
            <a:avLst/>
          </a:prstGeom>
        </p:spPr>
        <p:txBody>
          <a:bodyPr>
            <a:spAutoFit/>
          </a:bodyPr>
          <a:lstStyle/>
          <a:p>
            <a:r>
              <a:rPr lang="en-US" sz="1200" dirty="0">
                <a:hlinkClick r:id="rId4"/>
              </a:rPr>
              <a:t>https://commons.wikimedia.org/wiki/File:Graphe_fct_carre_Python_Matplotlib_Jupyter.png</a:t>
            </a:r>
            <a:endParaRPr lang="en-US" sz="1200" dirty="0"/>
          </a:p>
        </p:txBody>
      </p:sp>
    </p:spTree>
    <p:extLst>
      <p:ext uri="{BB962C8B-B14F-4D97-AF65-F5344CB8AC3E}">
        <p14:creationId xmlns:p14="http://schemas.microsoft.com/office/powerpoint/2010/main" val="3596419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057FDC-DE07-4437-B5BB-0A108E669453}"/>
              </a:ext>
            </a:extLst>
          </p:cNvPr>
          <p:cNvSpPr>
            <a:spLocks noGrp="1"/>
          </p:cNvSpPr>
          <p:nvPr>
            <p:ph type="title"/>
          </p:nvPr>
        </p:nvSpPr>
        <p:spPr/>
        <p:txBody>
          <a:bodyPr/>
          <a:lstStyle/>
          <a:p>
            <a:r>
              <a:rPr lang="de-DE"/>
              <a:t>Sources</a:t>
            </a:r>
            <a:endParaRPr lang="de-DE" dirty="0"/>
          </a:p>
        </p:txBody>
      </p:sp>
      <p:sp>
        <p:nvSpPr>
          <p:cNvPr id="5" name="Inhaltsplatzhalter 4">
            <a:extLst>
              <a:ext uri="{FF2B5EF4-FFF2-40B4-BE49-F238E27FC236}">
                <a16:creationId xmlns:a16="http://schemas.microsoft.com/office/drawing/2014/main" id="{8507DB18-42A9-46E3-9A30-469B5A0D47EC}"/>
              </a:ext>
            </a:extLst>
          </p:cNvPr>
          <p:cNvSpPr>
            <a:spLocks noGrp="1"/>
          </p:cNvSpPr>
          <p:nvPr>
            <p:ph idx="1"/>
          </p:nvPr>
        </p:nvSpPr>
        <p:spPr>
          <a:xfrm>
            <a:off x="838200" y="1690688"/>
            <a:ext cx="10515600" cy="5037658"/>
          </a:xfrm>
        </p:spPr>
        <p:txBody>
          <a:bodyPr>
            <a:noAutofit/>
          </a:bodyPr>
          <a:lstStyle/>
          <a:p>
            <a:pPr marL="0" indent="0">
              <a:lnSpc>
                <a:spcPct val="70000"/>
              </a:lnSpc>
              <a:buNone/>
            </a:pPr>
            <a:r>
              <a:rPr lang="en-US" sz="1500" dirty="0"/>
              <a:t>[1] J. Devlin, „28 </a:t>
            </a:r>
            <a:r>
              <a:rPr lang="en-US" sz="1500" dirty="0" err="1"/>
              <a:t>Jupyter</a:t>
            </a:r>
            <a:r>
              <a:rPr lang="en-US" sz="1500" dirty="0"/>
              <a:t> Notebook Tips, Tricks, and Shortcuts for Data Science“, Dataquest, 12-Okt-2016. [Online]. </a:t>
            </a:r>
          </a:p>
          <a:p>
            <a:pPr marL="0" indent="0">
              <a:lnSpc>
                <a:spcPct val="70000"/>
              </a:lnSpc>
              <a:buNone/>
            </a:pPr>
            <a:r>
              <a:rPr lang="en-US" sz="1500" dirty="0" err="1"/>
              <a:t>Verfügbar</a:t>
            </a:r>
            <a:r>
              <a:rPr lang="en-US" sz="1500" dirty="0"/>
              <a:t> </a:t>
            </a:r>
            <a:r>
              <a:rPr lang="en-US" sz="1500" dirty="0" err="1"/>
              <a:t>unter</a:t>
            </a:r>
            <a:r>
              <a:rPr lang="en-US" sz="1500" dirty="0"/>
              <a:t>: https://www.dataquest.io/blog/jupyter-notebook-tips-tricks-shortcuts/. [</a:t>
            </a:r>
            <a:r>
              <a:rPr lang="en-US" sz="1500" dirty="0" err="1"/>
              <a:t>Zugegriffen</a:t>
            </a:r>
            <a:r>
              <a:rPr lang="en-US" sz="1500" dirty="0"/>
              <a:t>: 12-Jan-2020].</a:t>
            </a:r>
          </a:p>
          <a:p>
            <a:pPr marL="0" indent="0">
              <a:lnSpc>
                <a:spcPct val="70000"/>
              </a:lnSpc>
              <a:buNone/>
            </a:pPr>
            <a:r>
              <a:rPr lang="en-US" sz="1500" dirty="0"/>
              <a:t>[2] O. </a:t>
            </a:r>
            <a:r>
              <a:rPr lang="en-US" sz="1500" dirty="0" err="1"/>
              <a:t>Kharkovyna</a:t>
            </a:r>
            <a:r>
              <a:rPr lang="en-US" sz="1500" dirty="0"/>
              <a:t>, „A Beginner’s Guide To Data Science“, Medium, 10-Juni-2019. [Online]. </a:t>
            </a:r>
          </a:p>
          <a:p>
            <a:pPr marL="0" indent="0">
              <a:lnSpc>
                <a:spcPct val="70000"/>
              </a:lnSpc>
              <a:buNone/>
            </a:pPr>
            <a:r>
              <a:rPr lang="en-US" sz="1500" dirty="0" err="1"/>
              <a:t>Verfügbar</a:t>
            </a:r>
            <a:r>
              <a:rPr lang="en-US" sz="1500" dirty="0"/>
              <a:t> </a:t>
            </a:r>
            <a:r>
              <a:rPr lang="en-US" sz="1500" dirty="0" err="1"/>
              <a:t>unter</a:t>
            </a:r>
            <a:r>
              <a:rPr lang="en-US" sz="1500" dirty="0"/>
              <a:t>: https://towardsdatascience.com/a-beginners-guide-to-data-science-55edd0288973. [</a:t>
            </a:r>
            <a:r>
              <a:rPr lang="en-US" sz="1500" dirty="0" err="1"/>
              <a:t>Zugegriffen</a:t>
            </a:r>
            <a:r>
              <a:rPr lang="en-US" sz="1500" dirty="0"/>
              <a:t>: 12-Jan-2020].</a:t>
            </a:r>
          </a:p>
          <a:p>
            <a:pPr marL="0" indent="0">
              <a:lnSpc>
                <a:spcPct val="70000"/>
              </a:lnSpc>
              <a:buNone/>
            </a:pPr>
            <a:r>
              <a:rPr lang="en-US" sz="1500" dirty="0"/>
              <a:t>[3] „A Complete Tutorial which teaches Data Exploration in detail“, Analytics Vidhya, 10-Jan-2016. [Online]. </a:t>
            </a:r>
          </a:p>
          <a:p>
            <a:pPr marL="0" indent="0">
              <a:lnSpc>
                <a:spcPct val="70000"/>
              </a:lnSpc>
              <a:buNone/>
            </a:pPr>
            <a:r>
              <a:rPr lang="en-US" sz="1500" dirty="0" err="1"/>
              <a:t>Verfügbar</a:t>
            </a:r>
            <a:r>
              <a:rPr lang="en-US" sz="1500" dirty="0"/>
              <a:t> </a:t>
            </a:r>
            <a:r>
              <a:rPr lang="en-US" sz="1500" dirty="0" err="1"/>
              <a:t>unter</a:t>
            </a:r>
            <a:r>
              <a:rPr lang="en-US" sz="1500" dirty="0"/>
              <a:t>: https://www.analyticsvidhya.com/blog/2016/01/guide-data-exploration/. [</a:t>
            </a:r>
            <a:r>
              <a:rPr lang="en-US" sz="1500" dirty="0" err="1"/>
              <a:t>Zugegriffen</a:t>
            </a:r>
            <a:r>
              <a:rPr lang="en-US" sz="1500" dirty="0"/>
              <a:t>: 12-Jan-2020].</a:t>
            </a:r>
          </a:p>
          <a:p>
            <a:pPr marL="0" indent="0">
              <a:lnSpc>
                <a:spcPct val="70000"/>
              </a:lnSpc>
              <a:buNone/>
            </a:pPr>
            <a:r>
              <a:rPr lang="en-US" sz="1500" dirty="0"/>
              <a:t>[4] „Comprehensive data exploration with Python“. [Online]. </a:t>
            </a:r>
          </a:p>
          <a:p>
            <a:pPr marL="0" indent="0">
              <a:lnSpc>
                <a:spcPct val="70000"/>
              </a:lnSpc>
              <a:buNone/>
            </a:pPr>
            <a:r>
              <a:rPr lang="en-US" sz="1500" dirty="0" err="1"/>
              <a:t>Verfügbar</a:t>
            </a:r>
            <a:r>
              <a:rPr lang="en-US" sz="1500" dirty="0"/>
              <a:t> </a:t>
            </a:r>
            <a:r>
              <a:rPr lang="en-US" sz="1500" dirty="0" err="1"/>
              <a:t>unter</a:t>
            </a:r>
            <a:r>
              <a:rPr lang="en-US" sz="1500" dirty="0"/>
              <a:t>: https://kaggle.com/pmarcelino/comprehensive-data-exploration-with-python. [</a:t>
            </a:r>
            <a:r>
              <a:rPr lang="en-US" sz="1500" dirty="0" err="1"/>
              <a:t>Zugegriffen</a:t>
            </a:r>
            <a:r>
              <a:rPr lang="en-US" sz="1500" dirty="0"/>
              <a:t>: 13-Jan-2020].</a:t>
            </a:r>
          </a:p>
          <a:p>
            <a:pPr marL="0" indent="0">
              <a:lnSpc>
                <a:spcPct val="70000"/>
              </a:lnSpc>
              <a:buNone/>
            </a:pPr>
            <a:r>
              <a:rPr lang="en-US" sz="1500" dirty="0"/>
              <a:t>[5] „Creating a Pandas </a:t>
            </a:r>
            <a:r>
              <a:rPr lang="en-US" sz="1500" dirty="0" err="1"/>
              <a:t>DataFrame</a:t>
            </a:r>
            <a:r>
              <a:rPr lang="en-US" sz="1500" dirty="0"/>
              <a:t>“, </a:t>
            </a:r>
            <a:r>
              <a:rPr lang="en-US" sz="1500" dirty="0" err="1"/>
              <a:t>GeeksforGeeks</a:t>
            </a:r>
            <a:r>
              <a:rPr lang="en-US" sz="1500" dirty="0"/>
              <a:t>, 03-Jan-2019. [Online]. </a:t>
            </a:r>
          </a:p>
          <a:p>
            <a:pPr marL="0" indent="0">
              <a:lnSpc>
                <a:spcPct val="70000"/>
              </a:lnSpc>
              <a:buNone/>
            </a:pPr>
            <a:r>
              <a:rPr lang="en-US" sz="1500" dirty="0" err="1"/>
              <a:t>Verfügbar</a:t>
            </a:r>
            <a:r>
              <a:rPr lang="en-US" sz="1500" dirty="0"/>
              <a:t> </a:t>
            </a:r>
            <a:r>
              <a:rPr lang="en-US" sz="1500" dirty="0" err="1"/>
              <a:t>unter</a:t>
            </a:r>
            <a:r>
              <a:rPr lang="en-US" sz="1500" dirty="0"/>
              <a:t>: https://www.geeksforgeeks.org/creating-a-pandas-dataframe/. [</a:t>
            </a:r>
            <a:r>
              <a:rPr lang="en-US" sz="1500" dirty="0" err="1"/>
              <a:t>Zugegriffen</a:t>
            </a:r>
            <a:r>
              <a:rPr lang="en-US" sz="1500" dirty="0"/>
              <a:t>: 14-Jan-2020].</a:t>
            </a:r>
          </a:p>
          <a:p>
            <a:pPr marL="0" indent="0">
              <a:lnSpc>
                <a:spcPct val="70000"/>
              </a:lnSpc>
              <a:buNone/>
            </a:pPr>
            <a:r>
              <a:rPr lang="en-US" sz="1500" dirty="0"/>
              <a:t>[6] „Data Types and Formats – Data Analysis and Visualization in Python for Ecologists“. [Online]. </a:t>
            </a:r>
          </a:p>
          <a:p>
            <a:pPr marL="0" indent="0">
              <a:lnSpc>
                <a:spcPct val="70000"/>
              </a:lnSpc>
              <a:buNone/>
            </a:pPr>
            <a:r>
              <a:rPr lang="en-US" sz="1500" dirty="0" err="1"/>
              <a:t>Verfügbar</a:t>
            </a:r>
            <a:r>
              <a:rPr lang="en-US" sz="1500" dirty="0"/>
              <a:t> </a:t>
            </a:r>
            <a:r>
              <a:rPr lang="en-US" sz="1500" dirty="0" err="1"/>
              <a:t>unter</a:t>
            </a:r>
            <a:r>
              <a:rPr lang="en-US" sz="1500" dirty="0"/>
              <a:t>: https://datacarpentry.org/python-ecology-lesson/04-data-types-and-format/. [</a:t>
            </a:r>
            <a:r>
              <a:rPr lang="en-US" sz="1500" dirty="0" err="1"/>
              <a:t>Zugegriffen</a:t>
            </a:r>
            <a:r>
              <a:rPr lang="en-US" sz="1500" dirty="0"/>
              <a:t>: 14-Jan-2020].</a:t>
            </a:r>
          </a:p>
          <a:p>
            <a:pPr marL="0" indent="0">
              <a:lnSpc>
                <a:spcPct val="70000"/>
              </a:lnSpc>
              <a:buNone/>
            </a:pPr>
            <a:r>
              <a:rPr lang="en-US" sz="1500" dirty="0"/>
              <a:t>[7] </a:t>
            </a:r>
            <a:r>
              <a:rPr lang="en-US" sz="1500" dirty="0" err="1"/>
              <a:t>FlourishOA</a:t>
            </a:r>
            <a:r>
              <a:rPr lang="en-US" sz="1500" dirty="0"/>
              <a:t>/Data. </a:t>
            </a:r>
            <a:r>
              <a:rPr lang="en-US" sz="1500" dirty="0" err="1"/>
              <a:t>FlourishOA</a:t>
            </a:r>
            <a:r>
              <a:rPr lang="en-US" sz="1500" dirty="0"/>
              <a:t>, 2018. </a:t>
            </a:r>
            <a:r>
              <a:rPr lang="en-US" sz="1500" dirty="0" err="1"/>
              <a:t>Verfügbar</a:t>
            </a:r>
            <a:r>
              <a:rPr lang="en-US" sz="1500" dirty="0"/>
              <a:t> </a:t>
            </a:r>
            <a:r>
              <a:rPr lang="en-US" sz="1500" dirty="0" err="1"/>
              <a:t>unter</a:t>
            </a:r>
            <a:r>
              <a:rPr lang="en-US" sz="1500" dirty="0"/>
              <a:t>: https://github.com/FlourishOA/Data. [</a:t>
            </a:r>
            <a:r>
              <a:rPr lang="en-US" sz="1500" dirty="0" err="1"/>
              <a:t>Zugegriffen</a:t>
            </a:r>
            <a:r>
              <a:rPr lang="en-US" sz="1500" dirty="0"/>
              <a:t>: 14-Jan-2020]</a:t>
            </a:r>
          </a:p>
          <a:p>
            <a:pPr marL="0" indent="0">
              <a:lnSpc>
                <a:spcPct val="70000"/>
              </a:lnSpc>
              <a:buNone/>
            </a:pPr>
            <a:r>
              <a:rPr lang="en-US" sz="1500" dirty="0"/>
              <a:t>[8] S. </a:t>
            </a:r>
            <a:r>
              <a:rPr lang="en-US" sz="1500" dirty="0" err="1"/>
              <a:t>Lohr</a:t>
            </a:r>
            <a:r>
              <a:rPr lang="en-US" sz="1500" dirty="0"/>
              <a:t>, „For Big-Data Scientists, ‘Janitor Work’ Is Key Hurdle to Insights“, The New York Times, 17-Aug-2014.</a:t>
            </a:r>
          </a:p>
          <a:p>
            <a:pPr marL="0" indent="0">
              <a:lnSpc>
                <a:spcPct val="70000"/>
              </a:lnSpc>
              <a:buNone/>
            </a:pPr>
            <a:r>
              <a:rPr lang="en-US" sz="1500" dirty="0"/>
              <a:t>[9] </a:t>
            </a:r>
            <a:r>
              <a:rPr lang="en-US" sz="1500" dirty="0" err="1"/>
              <a:t>Cdang</a:t>
            </a:r>
            <a:r>
              <a:rPr lang="en-US" sz="1500" dirty="0"/>
              <a:t>, </a:t>
            </a:r>
            <a:r>
              <a:rPr lang="en-US" sz="1500" dirty="0" err="1"/>
              <a:t>Français</a:t>
            </a:r>
            <a:r>
              <a:rPr lang="en-US" sz="1500" dirty="0"/>
              <a:t> : </a:t>
            </a:r>
            <a:r>
              <a:rPr lang="en-US" sz="1500" dirty="0" err="1"/>
              <a:t>Graphe</a:t>
            </a:r>
            <a:r>
              <a:rPr lang="en-US" sz="1500" dirty="0"/>
              <a:t> de la </a:t>
            </a:r>
            <a:r>
              <a:rPr lang="en-US" sz="1500" dirty="0" err="1"/>
              <a:t>fonction</a:t>
            </a:r>
            <a:r>
              <a:rPr lang="en-US" sz="1500" dirty="0"/>
              <a:t> </a:t>
            </a:r>
            <a:r>
              <a:rPr lang="en-US" sz="1500" dirty="0" err="1"/>
              <a:t>carré</a:t>
            </a:r>
            <a:r>
              <a:rPr lang="en-US" sz="1500" dirty="0"/>
              <a:t> avec Python/</a:t>
            </a:r>
            <a:r>
              <a:rPr lang="en-US" sz="1500" dirty="0" err="1"/>
              <a:t>Matplotlib.pyplot</a:t>
            </a:r>
            <a:r>
              <a:rPr lang="en-US" sz="1500" dirty="0"/>
              <a:t> dans </a:t>
            </a:r>
            <a:r>
              <a:rPr lang="en-US" sz="1500" dirty="0" err="1"/>
              <a:t>Jupyter</a:t>
            </a:r>
            <a:r>
              <a:rPr lang="en-US" sz="1500" dirty="0"/>
              <a:t>. 2019.</a:t>
            </a:r>
          </a:p>
          <a:p>
            <a:pPr marL="0" indent="0">
              <a:lnSpc>
                <a:spcPct val="70000"/>
              </a:lnSpc>
              <a:buNone/>
            </a:pPr>
            <a:r>
              <a:rPr lang="en-US" sz="1500" dirty="0"/>
              <a:t>[10] „Overview of Pandas Data Types - Practical Business Python“. [Online]. </a:t>
            </a:r>
          </a:p>
          <a:p>
            <a:pPr marL="0" indent="0">
              <a:lnSpc>
                <a:spcPct val="70000"/>
              </a:lnSpc>
              <a:buNone/>
            </a:pPr>
            <a:r>
              <a:rPr lang="en-US" sz="1500" dirty="0" err="1"/>
              <a:t>Verfügbar</a:t>
            </a:r>
            <a:r>
              <a:rPr lang="en-US" sz="1500" dirty="0"/>
              <a:t> </a:t>
            </a:r>
            <a:r>
              <a:rPr lang="en-US" sz="1500" dirty="0" err="1"/>
              <a:t>unter</a:t>
            </a:r>
            <a:r>
              <a:rPr lang="en-US" sz="1500" dirty="0"/>
              <a:t>: https://pbpython.com/pandas_dtypes.html. [</a:t>
            </a:r>
            <a:r>
              <a:rPr lang="en-US" sz="1500" dirty="0" err="1"/>
              <a:t>Zugegriffen</a:t>
            </a:r>
            <a:r>
              <a:rPr lang="en-US" sz="1500" dirty="0"/>
              <a:t>: 14-Jan-2020].</a:t>
            </a:r>
          </a:p>
        </p:txBody>
      </p:sp>
    </p:spTree>
    <p:extLst>
      <p:ext uri="{BB962C8B-B14F-4D97-AF65-F5344CB8AC3E}">
        <p14:creationId xmlns:p14="http://schemas.microsoft.com/office/powerpoint/2010/main" val="355120434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1643</Words>
  <Application>Microsoft Office PowerPoint</Application>
  <PresentationFormat>Breitbild</PresentationFormat>
  <Paragraphs>116</Paragraphs>
  <Slides>10</Slides>
  <Notes>8</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Arial</vt:lpstr>
      <vt:lpstr>Calibri</vt:lpstr>
      <vt:lpstr>Calibri Light</vt:lpstr>
      <vt:lpstr>Open Sans</vt:lpstr>
      <vt:lpstr>Office</vt:lpstr>
      <vt:lpstr>Python and Data-Mangling</vt:lpstr>
      <vt:lpstr>What‘s it all about?</vt:lpstr>
      <vt:lpstr>Python ist …</vt:lpstr>
      <vt:lpstr>The Python-Framework</vt:lpstr>
      <vt:lpstr>Pandas</vt:lpstr>
      <vt:lpstr>Numpy</vt:lpstr>
      <vt:lpstr>Matplotlib</vt:lpstr>
      <vt:lpstr>Jupyter-Notebook</vt:lpstr>
      <vt:lpstr>Sources</vt:lpstr>
      <vt:lpstr>Quellen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und Data-Mangling</dc:title>
  <dc:creator>Alexander Hoerig</dc:creator>
  <cp:lastModifiedBy>Alexander Hoerig</cp:lastModifiedBy>
  <cp:revision>9</cp:revision>
  <dcterms:created xsi:type="dcterms:W3CDTF">2020-01-14T11:15:14Z</dcterms:created>
  <dcterms:modified xsi:type="dcterms:W3CDTF">2020-01-16T12:28:18Z</dcterms:modified>
</cp:coreProperties>
</file>