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8" r:id="rId14"/>
    <p:sldId id="270" r:id="rId15"/>
    <p:sldId id="271" r:id="rId16"/>
    <p:sldId id="272" r:id="rId17"/>
    <p:sldId id="273" r:id="rId18"/>
    <p:sldId id="269" r:id="rId19"/>
    <p:sldId id="275" r:id="rId20"/>
    <p:sldId id="276" r:id="rId21"/>
    <p:sldId id="274" r:id="rId22"/>
    <p:sldId id="279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exbuddy.com/" TargetMode="External"/><Relationship Id="rId2" Type="http://schemas.openxmlformats.org/officeDocument/2006/relationships/hyperlink" Target="http://www.regexpal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ular-expressions.info/refflavors.html" TargetMode="External"/><Relationship Id="rId2" Type="http://schemas.openxmlformats.org/officeDocument/2006/relationships/hyperlink" Target="http://www.greenend.org.uk/rjk/tech/regex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Regular Expression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Zhuan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Qingshan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Border of Word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\b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 "This is the time" =~ /\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bis</a:t>
            </a:r>
            <a:r>
              <a:rPr lang="en-US" altLang="zh-CN" sz="2600" dirty="0" smtClean="0">
                <a:solidFill>
                  <a:srgbClr val="0070C0"/>
                </a:solidFill>
              </a:rPr>
              <a:t>/	</a:t>
            </a:r>
            <a:r>
              <a:rPr lang="pt-BR" altLang="zh-CN" sz="2600" dirty="0" smtClean="0">
                <a:solidFill>
                  <a:srgbClr val="0070C0"/>
                </a:solidFill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</a:rPr>
              <a:t>=&gt; 5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\B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"This is the time" =~ /\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Bis</a:t>
            </a:r>
            <a:r>
              <a:rPr lang="en-US" altLang="zh-CN" sz="2600" dirty="0" smtClean="0">
                <a:solidFill>
                  <a:srgbClr val="0070C0"/>
                </a:solidFill>
              </a:rPr>
              <a:t>/		=&gt; 2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Quantification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"what are you doing?".match /\w{5,}/		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"doing"&gt;</a:t>
            </a:r>
          </a:p>
          <a:p>
            <a:r>
              <a:rPr lang="en-US" altLang="zh-CN" dirty="0" smtClean="0"/>
              <a:t>*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"yes 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do".match</a:t>
            </a:r>
            <a:r>
              <a:rPr lang="en-US" altLang="zh-CN" dirty="0" smtClean="0">
                <a:solidFill>
                  <a:srgbClr val="0070C0"/>
                </a:solidFill>
              </a:rPr>
              <a:t> /\s.*\s/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 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 "&gt;</a:t>
            </a:r>
          </a:p>
          <a:p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moon".match</a:t>
            </a:r>
            <a:r>
              <a:rPr lang="en-US" altLang="zh-CN" dirty="0" smtClean="0">
                <a:solidFill>
                  <a:srgbClr val="0070C0"/>
                </a:solidFill>
              </a:rPr>
              <a:t> /</a:t>
            </a:r>
            <a:r>
              <a:rPr lang="en-US" altLang="zh-CN" dirty="0" err="1" smtClean="0">
                <a:solidFill>
                  <a:srgbClr val="0070C0"/>
                </a:solidFill>
              </a:rPr>
              <a:t>o?o</a:t>
            </a:r>
            <a:r>
              <a:rPr lang="en-US" altLang="zh-CN" dirty="0" smtClean="0">
                <a:solidFill>
                  <a:srgbClr val="0070C0"/>
                </a:solidFill>
              </a:rPr>
              <a:t>/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oo</a:t>
            </a:r>
            <a:r>
              <a:rPr lang="en-US" altLang="zh-CN" dirty="0" smtClean="0">
                <a:solidFill>
                  <a:srgbClr val="0070C0"/>
                </a:solidFill>
              </a:rPr>
              <a:t>"&gt;</a:t>
            </a:r>
          </a:p>
          <a:p>
            <a:r>
              <a:rPr lang="en-US" altLang="zh-CN" dirty="0" smtClean="0"/>
              <a:t>+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/\w+/.match("The moon") 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"The"&gt;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(pattern)</a:t>
            </a:r>
          </a:p>
          <a:p>
            <a:pPr lvl="1"/>
            <a:r>
              <a:rPr lang="en-US" altLang="zh-CN" sz="2600" dirty="0" smtClean="0">
                <a:solidFill>
                  <a:srgbClr val="0070C0"/>
                </a:solidFill>
              </a:rPr>
              <a:t> "12:50am".match /(\d\d):(\d\d)/					=&gt; #&lt;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sz="2600" dirty="0" smtClean="0">
                <a:solidFill>
                  <a:srgbClr val="0070C0"/>
                </a:solidFill>
              </a:rPr>
              <a:t> "12:50" 1:"12" 2:"50"&gt;</a:t>
            </a:r>
          </a:p>
          <a:p>
            <a:pPr lvl="1"/>
            <a:endParaRPr lang="en-US" altLang="zh-CN" sz="26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070C0"/>
                </a:solidFill>
              </a:rPr>
              <a:t>"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mississippi".match</a:t>
            </a:r>
            <a:r>
              <a:rPr lang="en-US" altLang="zh-CN" sz="2600" dirty="0" smtClean="0">
                <a:solidFill>
                  <a:srgbClr val="0070C0"/>
                </a:solidFill>
              </a:rPr>
              <a:t> /(\w+)\1/</a:t>
            </a:r>
          </a:p>
          <a:p>
            <a:pPr lvl="1"/>
            <a:endParaRPr lang="en-US" altLang="zh-CN" sz="26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070C0"/>
                </a:solidFill>
              </a:rPr>
              <a:t>"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hello".match</a:t>
            </a:r>
            <a:r>
              <a:rPr lang="en-US" altLang="zh-CN" sz="2600" dirty="0" smtClean="0">
                <a:solidFill>
                  <a:srgbClr val="0070C0"/>
                </a:solidFill>
              </a:rPr>
              <a:t> /(\w)\1/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Shy 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(?:pattern)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"windows2000".match /windows(?:\d+)/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"windows2000"&gt;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Lookahead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(?=pattern)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"windows2000".match /windows(?=\d+)/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"windows"&gt;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Negative </a:t>
            </a:r>
            <a:r>
              <a:rPr lang="en-US" altLang="zh-CN" dirty="0" err="1" smtClean="0"/>
              <a:t>Lookahead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(?!pattern)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windowsCE".match</a:t>
            </a:r>
            <a:r>
              <a:rPr lang="en-US" altLang="zh-CN" dirty="0" smtClean="0">
                <a:solidFill>
                  <a:srgbClr val="0070C0"/>
                </a:solidFill>
              </a:rPr>
              <a:t> /windows(?!\d+)/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"windows"&gt;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Lookbehind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(?&lt;=pattern)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JRuby".match</a:t>
            </a:r>
            <a:r>
              <a:rPr lang="en-US" altLang="zh-CN" dirty="0" smtClean="0">
                <a:solidFill>
                  <a:srgbClr val="0070C0"/>
                </a:solidFill>
              </a:rPr>
              <a:t> /(?&lt;=J)Ruby/ 	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"Ruby"&gt;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Negative </a:t>
            </a:r>
            <a:r>
              <a:rPr lang="en-US" altLang="zh-CN" dirty="0" err="1" smtClean="0"/>
              <a:t>Lookbehind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(?&lt;!pattern)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JRuby".match</a:t>
            </a:r>
            <a:r>
              <a:rPr lang="en-US" altLang="zh-CN" dirty="0" smtClean="0">
                <a:solidFill>
                  <a:srgbClr val="0070C0"/>
                </a:solidFill>
              </a:rPr>
              <a:t> /(?&lt;!Iron)Ruby/		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"Ruby"&gt;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(?#</a:t>
            </a:r>
            <a:r>
              <a:rPr lang="en-US" i="1" dirty="0" smtClean="0"/>
              <a:t>text</a:t>
            </a:r>
            <a:r>
              <a:rPr lang="en-US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Sensitive/Insensitive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(?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ABC".match</a:t>
            </a:r>
            <a:r>
              <a:rPr lang="en-US" altLang="zh-CN" dirty="0" smtClean="0">
                <a:solidFill>
                  <a:srgbClr val="0070C0"/>
                </a:solidFill>
              </a:rPr>
              <a:t> /</a:t>
            </a:r>
            <a:r>
              <a:rPr lang="en-US" altLang="zh-CN" dirty="0" err="1" smtClean="0">
                <a:solidFill>
                  <a:srgbClr val="0070C0"/>
                </a:solidFill>
              </a:rPr>
              <a:t>abc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	     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"ABC"&gt;</a:t>
            </a: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ABC".match</a:t>
            </a:r>
            <a:r>
              <a:rPr lang="en-US" altLang="zh-CN" dirty="0" smtClean="0">
                <a:solidFill>
                  <a:srgbClr val="0070C0"/>
                </a:solidFill>
              </a:rPr>
              <a:t> /(?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err="1" smtClean="0">
                <a:solidFill>
                  <a:srgbClr val="0070C0"/>
                </a:solidFill>
              </a:rPr>
              <a:t>abc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</a:p>
          <a:p>
            <a:pPr lvl="1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(?-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ABCabc".match</a:t>
            </a:r>
            <a:r>
              <a:rPr lang="en-US" altLang="zh-CN" dirty="0" smtClean="0">
                <a:solidFill>
                  <a:srgbClr val="0070C0"/>
                </a:solidFill>
              </a:rPr>
              <a:t> /(?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err="1" smtClean="0">
                <a:solidFill>
                  <a:srgbClr val="0070C0"/>
                </a:solidFill>
              </a:rPr>
              <a:t>abc</a:t>
            </a:r>
            <a:r>
              <a:rPr lang="en-US" altLang="zh-CN" dirty="0" smtClean="0">
                <a:solidFill>
                  <a:srgbClr val="0070C0"/>
                </a:solidFill>
              </a:rPr>
              <a:t>(?-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)ABC/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Regex</a:t>
            </a:r>
            <a:r>
              <a:rPr lang="en-US" altLang="zh-CN" dirty="0" smtClean="0"/>
              <a:t> Flavors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Perl</a:t>
            </a:r>
          </a:p>
          <a:p>
            <a:r>
              <a:rPr lang="en-US" altLang="zh-CN" dirty="0" smtClean="0"/>
              <a:t>PCRE</a:t>
            </a:r>
          </a:p>
          <a:p>
            <a:r>
              <a:rPr lang="en-US" altLang="zh-CN" dirty="0" smtClean="0"/>
              <a:t>.NET</a:t>
            </a:r>
          </a:p>
          <a:p>
            <a:r>
              <a:rPr lang="en-US" altLang="zh-CN" dirty="0" smtClean="0"/>
              <a:t>Java</a:t>
            </a:r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smtClean="0"/>
              <a:t>Ruby</a:t>
            </a:r>
          </a:p>
          <a:p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BRE,ERE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,GNU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grep,GNU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Emacs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,……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(?s)	</a:t>
            </a:r>
            <a:r>
              <a:rPr lang="en-US" altLang="zh-CN" sz="2800" dirty="0" smtClean="0"/>
              <a:t>[(?m) in ruby]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/a.*b/.match "</a:t>
            </a:r>
            <a:r>
              <a:rPr lang="en-US" altLang="zh-CN" dirty="0" err="1" smtClean="0">
                <a:solidFill>
                  <a:srgbClr val="0070C0"/>
                </a:solidFill>
              </a:rPr>
              <a:t>az</a:t>
            </a:r>
            <a:r>
              <a:rPr lang="en-US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 err="1" smtClean="0">
                <a:solidFill>
                  <a:srgbClr val="0070C0"/>
                </a:solidFill>
              </a:rPr>
              <a:t>nzb</a:t>
            </a:r>
            <a:r>
              <a:rPr lang="en-US" altLang="zh-CN" dirty="0" smtClean="0">
                <a:solidFill>
                  <a:srgbClr val="0070C0"/>
                </a:solidFill>
              </a:rPr>
              <a:t>"	=&gt; nil</a:t>
            </a: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/a.*b/</a:t>
            </a:r>
            <a:r>
              <a:rPr lang="en-US" altLang="zh-CN" dirty="0" err="1" smtClean="0">
                <a:solidFill>
                  <a:srgbClr val="0070C0"/>
                </a:solidFill>
              </a:rPr>
              <a:t>m.match</a:t>
            </a:r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az</a:t>
            </a:r>
            <a:r>
              <a:rPr lang="en-US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 err="1" smtClean="0">
                <a:solidFill>
                  <a:srgbClr val="0070C0"/>
                </a:solidFill>
              </a:rPr>
              <a:t>nzb</a:t>
            </a:r>
            <a:r>
              <a:rPr lang="en-US" altLang="zh-CN" dirty="0" smtClean="0">
                <a:solidFill>
                  <a:srgbClr val="0070C0"/>
                </a:solidFill>
              </a:rPr>
              <a:t>"        		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az</a:t>
            </a:r>
            <a:r>
              <a:rPr lang="en-US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 err="1" smtClean="0">
                <a:solidFill>
                  <a:srgbClr val="0070C0"/>
                </a:solidFill>
              </a:rPr>
              <a:t>nzb</a:t>
            </a:r>
            <a:r>
              <a:rPr lang="en-US" altLang="zh-CN" dirty="0" smtClean="0">
                <a:solidFill>
                  <a:srgbClr val="0070C0"/>
                </a:solidFill>
              </a:rPr>
              <a:t>"&gt;</a:t>
            </a: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/(?m)a.*b/.match "</a:t>
            </a:r>
            <a:r>
              <a:rPr lang="en-US" altLang="zh-CN" dirty="0" err="1" smtClean="0">
                <a:solidFill>
                  <a:srgbClr val="0070C0"/>
                </a:solidFill>
              </a:rPr>
              <a:t>az</a:t>
            </a:r>
            <a:r>
              <a:rPr lang="en-US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 err="1" smtClean="0">
                <a:solidFill>
                  <a:srgbClr val="0070C0"/>
                </a:solidFill>
              </a:rPr>
              <a:t>nzb</a:t>
            </a:r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endParaRPr lang="en-US" altLang="zh-CN" dirty="0" smtClean="0"/>
          </a:p>
          <a:p>
            <a:r>
              <a:rPr lang="en-US" altLang="zh-CN" dirty="0" smtClean="0"/>
              <a:t>(?m)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 "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mississippi".match</a:t>
            </a:r>
            <a:r>
              <a:rPr lang="en-US" altLang="zh-CN" sz="2800" dirty="0" smtClean="0">
                <a:solidFill>
                  <a:srgbClr val="0070C0"/>
                </a:solidFill>
              </a:rPr>
              <a:t> /i.*i/</a:t>
            </a:r>
          </a:p>
          <a:p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"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mississippi".match</a:t>
            </a:r>
            <a:r>
              <a:rPr lang="en-US" altLang="zh-CN" sz="2800" dirty="0" smtClean="0">
                <a:solidFill>
                  <a:srgbClr val="0070C0"/>
                </a:solidFill>
              </a:rPr>
              <a:t> /i.*?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/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nl-NL" dirty="0" smtClean="0"/>
              <a:t>Mastering </a:t>
            </a:r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Expressions</a:t>
            </a:r>
            <a:r>
              <a:rPr lang="nl-NL" dirty="0"/>
              <a:t>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[Jeffrey E.F.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Friedl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lvl="1"/>
            <a:r>
              <a:rPr lang="nl-NL" dirty="0" err="1" smtClean="0"/>
              <a:t>Regular</a:t>
            </a:r>
            <a:r>
              <a:rPr lang="nl-NL" dirty="0" smtClean="0"/>
              <a:t> </a:t>
            </a:r>
            <a:r>
              <a:rPr lang="nl-NL" dirty="0" err="1"/>
              <a:t>Expression</a:t>
            </a:r>
            <a:r>
              <a:rPr lang="nl-NL" dirty="0"/>
              <a:t> </a:t>
            </a:r>
            <a:r>
              <a:rPr lang="nl-NL" dirty="0" err="1"/>
              <a:t>Cookbook</a:t>
            </a:r>
            <a:r>
              <a:rPr lang="nl-NL" dirty="0"/>
              <a:t>   </a:t>
            </a:r>
            <a:r>
              <a:rPr lang="nl-NL" dirty="0">
                <a:solidFill>
                  <a:srgbClr val="7F7F7F"/>
                </a:solidFill>
              </a:rPr>
              <a:t>[Jan </a:t>
            </a:r>
            <a:r>
              <a:rPr lang="nl-NL" dirty="0" err="1">
                <a:solidFill>
                  <a:srgbClr val="7F7F7F"/>
                </a:solidFill>
              </a:rPr>
              <a:t>Goyvaerts</a:t>
            </a:r>
            <a:r>
              <a:rPr lang="nl-NL" dirty="0">
                <a:solidFill>
                  <a:srgbClr val="7F7F7F"/>
                </a:solidFill>
              </a:rPr>
              <a:t>]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41885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Tools</a:t>
            </a:r>
          </a:p>
          <a:p>
            <a:pPr lvl="1"/>
            <a:r>
              <a:rPr lang="pl-PL" dirty="0" smtClean="0">
                <a:hlinkClick r:id="rId2"/>
              </a:rPr>
              <a:t>www.regexpal.com</a:t>
            </a:r>
            <a:endParaRPr lang="pl-PL" dirty="0" smtClean="0"/>
          </a:p>
          <a:p>
            <a:pPr lvl="1"/>
            <a:r>
              <a:rPr lang="pl-PL" dirty="0" smtClean="0">
                <a:hlinkClick r:id="rId3"/>
              </a:rPr>
              <a:t>http</a:t>
            </a:r>
            <a:r>
              <a:rPr lang="pl-PL" dirty="0">
                <a:hlinkClick r:id="rId3"/>
              </a:rPr>
              <a:t>://www.regexbuddy.com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endParaRPr lang="pl-PL" dirty="0"/>
          </a:p>
          <a:p>
            <a:pPr lvl="1"/>
            <a:r>
              <a:rPr lang="pl-PL" dirty="0" err="1" smtClean="0"/>
              <a:t>Sublime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74883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Flavors:</a:t>
            </a:r>
            <a:endParaRPr lang="en-US" dirty="0" smtClean="0"/>
          </a:p>
          <a:p>
            <a:pPr lvl="1"/>
            <a:r>
              <a:rPr lang="pl-PL" sz="2400" dirty="0" smtClean="0">
                <a:hlinkClick r:id="rId2"/>
              </a:rPr>
              <a:t>http</a:t>
            </a:r>
            <a:r>
              <a:rPr lang="pl-PL" sz="2400" dirty="0">
                <a:hlinkClick r:id="rId2"/>
              </a:rPr>
              <a:t>://www.greenend.org.uk/rjk/tech/regexp.html</a:t>
            </a:r>
            <a:r>
              <a:rPr lang="pl-PL" sz="2400" dirty="0"/>
              <a:t> </a:t>
            </a:r>
            <a:endParaRPr lang="pl-PL" sz="2400" dirty="0" smtClean="0"/>
          </a:p>
          <a:p>
            <a:pPr lvl="1"/>
            <a:r>
              <a:rPr lang="pl-PL" sz="2400" dirty="0" smtClean="0">
                <a:hlinkClick r:id="rId3"/>
              </a:rPr>
              <a:t>http</a:t>
            </a:r>
            <a:r>
              <a:rPr lang="pl-PL" sz="2400" dirty="0">
                <a:hlinkClick r:id="rId3"/>
              </a:rPr>
              <a:t>://www.regular-expressions.info/</a:t>
            </a:r>
            <a:r>
              <a:rPr lang="pl-PL" sz="2400" dirty="0" smtClean="0">
                <a:hlinkClick r:id="rId3"/>
              </a:rPr>
              <a:t>refflavors.html</a:t>
            </a:r>
            <a:endParaRPr lang="pl-PL" sz="24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312730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Use What?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68"/>
                <a:gridCol w="51149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Tools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Flavors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grep,sed,vi</a:t>
                      </a:r>
                      <a:endParaRPr lang="en-US" altLang="zh-C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Posix</a:t>
                      </a:r>
                      <a:r>
                        <a:rPr lang="en-US" altLang="zh-CN" sz="2000" dirty="0" smtClean="0"/>
                        <a:t> BRE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awk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Posix</a:t>
                      </a:r>
                      <a:r>
                        <a:rPr lang="en-US" altLang="zh-CN" sz="2000" dirty="0" smtClean="0"/>
                        <a:t> ERE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Boost,Sublime</a:t>
                      </a:r>
                      <a:r>
                        <a:rPr lang="en-US" altLang="zh-CN" sz="2000" dirty="0" smtClean="0"/>
                        <a:t> Text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Perl(mainly)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Vim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Perl(mainly)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Notepad++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Subset of </a:t>
                      </a:r>
                      <a:r>
                        <a:rPr lang="en-US" altLang="zh-CN" sz="2000" dirty="0" err="1" smtClean="0"/>
                        <a:t>Posix</a:t>
                      </a:r>
                      <a:r>
                        <a:rPr lang="en-US" altLang="zh-CN" sz="2000" dirty="0" smtClean="0"/>
                        <a:t>(BRE,ERE)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UltraEdit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PCRE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TextMate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Ruby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Apache,Safari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PCRE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PHP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ERE, PCRE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MySQL,Oracle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Powershell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.Net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NFA &amp; DFA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Nondeterministic </a:t>
            </a:r>
            <a:r>
              <a:rPr lang="en-US" altLang="zh-CN" dirty="0" smtClean="0"/>
              <a:t>Finite </a:t>
            </a:r>
            <a:r>
              <a:rPr lang="en-US" altLang="zh-CN" dirty="0" smtClean="0"/>
              <a:t>Automaton</a:t>
            </a:r>
          </a:p>
          <a:p>
            <a:r>
              <a:rPr lang="en-US" altLang="zh-CN" dirty="0" smtClean="0"/>
              <a:t>Deterministic </a:t>
            </a:r>
            <a:r>
              <a:rPr lang="en-US" altLang="zh-CN" dirty="0" smtClean="0"/>
              <a:t>Finite </a:t>
            </a:r>
            <a:r>
              <a:rPr lang="en-US" altLang="zh-CN" dirty="0" smtClean="0"/>
              <a:t>Automaton</a:t>
            </a:r>
          </a:p>
          <a:p>
            <a:pPr lvl="1"/>
            <a:r>
              <a:rPr lang="en-US" altLang="zh-CN" dirty="0" smtClean="0"/>
              <a:t>"</a:t>
            </a:r>
            <a:r>
              <a:rPr lang="en-US" altLang="zh-CN" dirty="0" err="1" smtClean="0"/>
              <a:t>nfa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not".match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nfa|nfa</a:t>
            </a:r>
            <a:r>
              <a:rPr lang="en-US" altLang="zh-CN" dirty="0" smtClean="0"/>
              <a:t>*not</a:t>
            </a:r>
            <a:r>
              <a:rPr lang="en-US" altLang="zh-CN" dirty="0" smtClean="0"/>
              <a:t>/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3500437"/>
          <a:ext cx="7858180" cy="2618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95"/>
                <a:gridCol w="5371785"/>
              </a:tblGrid>
              <a:tr h="458382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Engine type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Program</a:t>
                      </a:r>
                      <a:endParaRPr lang="zh-CN" altLang="en-US" sz="2000" dirty="0"/>
                    </a:p>
                  </a:txBody>
                  <a:tcPr/>
                </a:tc>
              </a:tr>
              <a:tr h="452102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DFA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Awk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zh-CN" altLang="en-US" sz="2000" dirty="0" smtClean="0"/>
                        <a:t>大多数</a:t>
                      </a:r>
                      <a:r>
                        <a:rPr lang="en-US" altLang="zh-CN" sz="2000" dirty="0" smtClean="0"/>
                        <a:t>),</a:t>
                      </a:r>
                      <a:r>
                        <a:rPr lang="en-US" altLang="zh-CN" sz="2000" dirty="0" err="1" smtClean="0"/>
                        <a:t>egrep,flex,MySQL</a:t>
                      </a:r>
                      <a:endParaRPr lang="zh-CN" altLang="en-US" sz="2000" dirty="0"/>
                    </a:p>
                  </a:txBody>
                  <a:tcPr/>
                </a:tc>
              </a:tr>
              <a:tr h="791179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Traditional NFA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GNU </a:t>
                      </a:r>
                      <a:r>
                        <a:rPr lang="en-US" altLang="zh-CN" sz="2000" dirty="0" err="1" smtClean="0"/>
                        <a:t>Emacs</a:t>
                      </a:r>
                      <a:r>
                        <a:rPr lang="en-US" altLang="zh-CN" sz="2000" dirty="0" smtClean="0"/>
                        <a:t>, Java, </a:t>
                      </a:r>
                      <a:r>
                        <a:rPr lang="en-US" altLang="zh-CN" sz="2000" dirty="0" err="1" smtClean="0"/>
                        <a:t>grep,.NET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baseline="0" dirty="0" err="1" smtClean="0"/>
                        <a:t>PCRE,Perl,python,ruby,sed,vi</a:t>
                      </a:r>
                      <a:endParaRPr lang="zh-CN" altLang="en-US" sz="2000" dirty="0"/>
                    </a:p>
                  </a:txBody>
                  <a:tcPr/>
                </a:tc>
              </a:tr>
              <a:tr h="458382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Posix</a:t>
                      </a:r>
                      <a:r>
                        <a:rPr lang="en-US" altLang="zh-CN" sz="2000" dirty="0" smtClean="0"/>
                        <a:t> NFA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Mawk</a:t>
                      </a:r>
                      <a:r>
                        <a:rPr lang="en-US" altLang="zh-CN" sz="2000" dirty="0" smtClean="0"/>
                        <a:t>, GNU </a:t>
                      </a:r>
                      <a:r>
                        <a:rPr lang="en-US" altLang="zh-CN" sz="2000" dirty="0" err="1" smtClean="0"/>
                        <a:t>Emacs</a:t>
                      </a:r>
                      <a:r>
                        <a:rPr lang="en-US" altLang="zh-CN" sz="2000" dirty="0" smtClean="0"/>
                        <a:t>( </a:t>
                      </a:r>
                      <a:r>
                        <a:rPr lang="zh-CN" altLang="en-US" sz="2000" dirty="0" smtClean="0"/>
                        <a:t>明确指定时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</a:tr>
              <a:tr h="458382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DFA/NFA</a:t>
                      </a:r>
                      <a:r>
                        <a:rPr lang="en-US" altLang="zh-CN" sz="2000" baseline="0" dirty="0" smtClean="0"/>
                        <a:t> mix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GNU </a:t>
                      </a:r>
                      <a:r>
                        <a:rPr lang="en-US" altLang="zh-CN" sz="2000" dirty="0" err="1" smtClean="0"/>
                        <a:t>awk</a:t>
                      </a:r>
                      <a:r>
                        <a:rPr lang="en-US" altLang="zh-CN" sz="2000" dirty="0" smtClean="0"/>
                        <a:t>, </a:t>
                      </a:r>
                      <a:r>
                        <a:rPr lang="en-US" altLang="zh-CN" sz="2000" dirty="0" err="1" smtClean="0"/>
                        <a:t>Tcl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Start/End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^</a:t>
            </a:r>
          </a:p>
          <a:p>
            <a:pPr lvl="1"/>
            <a:r>
              <a:rPr lang="cs-CZ" dirty="0" smtClean="0">
                <a:solidFill>
                  <a:srgbClr val="0070C0"/>
                </a:solidFill>
              </a:rPr>
              <a:t>"</a:t>
            </a:r>
            <a:r>
              <a:rPr lang="cs-CZ" dirty="0">
                <a:solidFill>
                  <a:srgbClr val="0070C0"/>
                </a:solidFill>
              </a:rPr>
              <a:t>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" =~ /^b/		=&gt;</a:t>
            </a:r>
            <a:r>
              <a:rPr lang="cs-CZ" dirty="0" smtClean="0">
                <a:solidFill>
                  <a:srgbClr val="0070C0"/>
                </a:solidFill>
              </a:rPr>
              <a:t>2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$</a:t>
            </a:r>
          </a:p>
          <a:p>
            <a:pPr lvl="1"/>
            <a:r>
              <a:rPr lang="cs-CZ" dirty="0" smtClean="0">
                <a:solidFill>
                  <a:srgbClr val="0070C0"/>
                </a:solidFill>
              </a:rPr>
              <a:t>"</a:t>
            </a:r>
            <a:r>
              <a:rPr lang="cs-CZ" dirty="0">
                <a:solidFill>
                  <a:srgbClr val="0070C0"/>
                </a:solidFill>
              </a:rPr>
              <a:t>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" =~ /c$/		=&gt; </a:t>
            </a:r>
            <a:r>
              <a:rPr lang="cs-CZ" dirty="0" smtClean="0">
                <a:solidFill>
                  <a:srgbClr val="0070C0"/>
                </a:solidFill>
              </a:rPr>
              <a:t>3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\A</a:t>
            </a:r>
          </a:p>
          <a:p>
            <a:pPr lvl="1"/>
            <a:r>
              <a:rPr lang="cs-CZ" dirty="0">
                <a:solidFill>
                  <a:srgbClr val="0070C0"/>
                </a:solidFill>
              </a:rPr>
              <a:t>"a\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" =~ /\Ab/		=&gt;</a:t>
            </a:r>
            <a:r>
              <a:rPr lang="cs-CZ" dirty="0" err="1" smtClean="0">
                <a:solidFill>
                  <a:srgbClr val="0070C0"/>
                </a:solidFill>
              </a:rPr>
              <a:t>nil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\Z</a:t>
            </a:r>
          </a:p>
          <a:p>
            <a:pPr lvl="1"/>
            <a:r>
              <a:rPr lang="cs-CZ" dirty="0">
                <a:solidFill>
                  <a:srgbClr val="0070C0"/>
                </a:solidFill>
              </a:rPr>
              <a:t>"a\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\n" =~ /c\Z/		=&gt; 3</a:t>
            </a:r>
          </a:p>
          <a:p>
            <a:pPr lvl="1"/>
            <a:r>
              <a:rPr lang="cs-CZ" dirty="0">
                <a:solidFill>
                  <a:srgbClr val="0070C0"/>
                </a:solidFill>
              </a:rPr>
              <a:t>"a\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" =~ /c\Z/	=&gt; </a:t>
            </a:r>
            <a:r>
              <a:rPr lang="cs-CZ" dirty="0" smtClean="0">
                <a:solidFill>
                  <a:srgbClr val="0070C0"/>
                </a:solidFill>
              </a:rPr>
              <a:t>6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\z</a:t>
            </a:r>
          </a:p>
          <a:p>
            <a:pPr lvl="1"/>
            <a:r>
              <a:rPr lang="cs-CZ" dirty="0" smtClean="0">
                <a:solidFill>
                  <a:srgbClr val="0070C0"/>
                </a:solidFill>
              </a:rPr>
              <a:t>"</a:t>
            </a:r>
            <a:r>
              <a:rPr lang="cs-CZ" dirty="0">
                <a:solidFill>
                  <a:srgbClr val="0070C0"/>
                </a:solidFill>
              </a:rPr>
              <a:t>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\n" =~ /c\z/		=&gt; </a:t>
            </a:r>
            <a:r>
              <a:rPr lang="cs-CZ" dirty="0" err="1" smtClean="0">
                <a:solidFill>
                  <a:srgbClr val="0070C0"/>
                </a:solidFill>
              </a:rPr>
              <a:t>nil</a:t>
            </a:r>
            <a:endParaRPr lang="cs-CZ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[ ]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"regex" =~ /[aeiou]/		=&gt; </a:t>
            </a:r>
            <a:r>
              <a:rPr lang="pt-BR" dirty="0" smtClean="0">
                <a:solidFill>
                  <a:srgbClr val="0070C0"/>
                </a:solidFill>
              </a:rPr>
              <a:t>1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regex</a:t>
            </a:r>
            <a:r>
              <a:rPr lang="en-US" altLang="zh-CN" dirty="0" smtClean="0">
                <a:solidFill>
                  <a:srgbClr val="0070C0"/>
                </a:solidFill>
              </a:rPr>
              <a:t>" =~ /[a-f]/		=&gt; 1</a:t>
            </a:r>
          </a:p>
          <a:p>
            <a:r>
              <a:rPr lang="en-US" altLang="zh-CN" dirty="0" smtClean="0"/>
              <a:t>[^ ]</a:t>
            </a:r>
          </a:p>
          <a:p>
            <a:pPr lvl="1"/>
            <a:r>
              <a:rPr lang="pt-BR" altLang="zh-CN" dirty="0" smtClean="0">
                <a:solidFill>
                  <a:srgbClr val="0070C0"/>
                </a:solidFill>
              </a:rPr>
              <a:t>"</a:t>
            </a:r>
            <a:r>
              <a:rPr lang="fr-FR" altLang="zh-CN" dirty="0" err="1">
                <a:solidFill>
                  <a:srgbClr val="0070C0"/>
                </a:solidFill>
              </a:rPr>
              <a:t>regex</a:t>
            </a:r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fr-FR" altLang="zh-CN" dirty="0">
                <a:solidFill>
                  <a:srgbClr val="0070C0"/>
                </a:solidFill>
              </a:rPr>
              <a:t> =~ /[^reg]/		=&gt; </a:t>
            </a:r>
            <a:r>
              <a:rPr lang="fr-FR" altLang="zh-CN" dirty="0" smtClean="0">
                <a:solidFill>
                  <a:srgbClr val="0070C0"/>
                </a:solidFill>
              </a:rPr>
              <a:t>4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.</a:t>
            </a:r>
          </a:p>
          <a:p>
            <a:pPr lvl="1"/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pt-BR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>
                <a:solidFill>
                  <a:srgbClr val="0070C0"/>
                </a:solidFill>
              </a:rPr>
              <a:t>n 123</a:t>
            </a:r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en-US" altLang="zh-CN" dirty="0">
                <a:solidFill>
                  <a:srgbClr val="0070C0"/>
                </a:solidFill>
              </a:rPr>
              <a:t> =~ /./		</a:t>
            </a:r>
            <a:r>
              <a:rPr lang="en-US" altLang="zh-CN" dirty="0" smtClean="0">
                <a:solidFill>
                  <a:srgbClr val="0070C0"/>
                </a:solidFill>
              </a:rPr>
              <a:t>	=</a:t>
            </a:r>
            <a:r>
              <a:rPr lang="en-US" altLang="zh-CN" dirty="0">
                <a:solidFill>
                  <a:srgbClr val="0070C0"/>
                </a:solidFill>
              </a:rPr>
              <a:t>&gt; 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altLang="zh-CN" dirty="0" smtClean="0"/>
              <a:t>|</a:t>
            </a:r>
            <a:endParaRPr lang="en-US" altLang="zh-CN" dirty="0"/>
          </a:p>
          <a:p>
            <a:pPr lvl="1"/>
            <a:r>
              <a:rPr lang="pt-BR" altLang="zh-CN" dirty="0">
                <a:solidFill>
                  <a:srgbClr val="0070C0"/>
                </a:solidFill>
              </a:rPr>
              <a:t>"\</a:t>
            </a:r>
            <a:r>
              <a:rPr lang="en-US" altLang="zh-CN" dirty="0" err="1">
                <a:solidFill>
                  <a:srgbClr val="0070C0"/>
                </a:solidFill>
              </a:rPr>
              <a:t>ruby|rails</a:t>
            </a:r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en-US" altLang="zh-CN" dirty="0">
                <a:solidFill>
                  <a:srgbClr val="0070C0"/>
                </a:solidFill>
              </a:rPr>
              <a:t> =~ /ruby/	=&gt; 0</a:t>
            </a:r>
          </a:p>
          <a:p>
            <a:pPr lvl="1"/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en-US" altLang="zh-CN" dirty="0" err="1">
                <a:solidFill>
                  <a:srgbClr val="0070C0"/>
                </a:solidFill>
              </a:rPr>
              <a:t>ruby|rails</a:t>
            </a:r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en-US" altLang="zh-CN" dirty="0">
                <a:solidFill>
                  <a:srgbClr val="0070C0"/>
                </a:solidFill>
              </a:rPr>
              <a:t> =~ /rails/	</a:t>
            </a:r>
            <a:r>
              <a:rPr lang="en-US" altLang="zh-CN" dirty="0" smtClean="0">
                <a:solidFill>
                  <a:srgbClr val="0070C0"/>
                </a:solidFill>
              </a:rPr>
              <a:t>	=</a:t>
            </a:r>
            <a:r>
              <a:rPr lang="en-US" altLang="zh-CN" dirty="0">
                <a:solidFill>
                  <a:srgbClr val="0070C0"/>
                </a:solidFill>
              </a:rPr>
              <a:t>&gt; 5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Digit/Non-digit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\d		[0-9]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"a1b2" =~ /\d</a:t>
            </a:r>
            <a:r>
              <a:rPr lang="en-US" altLang="zh-CN" dirty="0" smtClean="0">
                <a:solidFill>
                  <a:srgbClr val="0070C0"/>
                </a:solidFill>
              </a:rPr>
              <a:t>/		=&gt; 1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"1+2=3" =~ /\d+\d=\d/	=&gt; nil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\D		[^0-9]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"1ab2" =~ /\D/		=&gt; 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and 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\w		</a:t>
            </a:r>
            <a:r>
              <a:rPr lang="en-US" dirty="0" smtClean="0"/>
              <a:t> [0-9a-zA-Z_]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 "-_a" =~ /\w/		=&gt; 1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\W		</a:t>
            </a:r>
            <a:r>
              <a:rPr lang="en-US" dirty="0" smtClean="0"/>
              <a:t>[^0-9a-zA-Z_]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"b_ c" =~ /\w/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 &amp; Non-whitespace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\s			</a:t>
            </a:r>
            <a:r>
              <a:rPr lang="en-US" dirty="0" smtClean="0"/>
              <a:t>[ \f\n\r\t\v]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 "price $12" =~ /\s/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\S			</a:t>
            </a:r>
            <a:r>
              <a:rPr lang="en-US" dirty="0" smtClean="0"/>
              <a:t>[^ \f\n\r\t\v]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328</Words>
  <Application>Microsoft Macintosh PowerPoint</Application>
  <PresentationFormat>全屏显示(4:3)</PresentationFormat>
  <Paragraphs>164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Regular Expression</vt:lpstr>
      <vt:lpstr>Regex Flavors</vt:lpstr>
      <vt:lpstr>Who Use What?</vt:lpstr>
      <vt:lpstr>NFA &amp; DFA</vt:lpstr>
      <vt:lpstr>Start/End</vt:lpstr>
      <vt:lpstr>Basic</vt:lpstr>
      <vt:lpstr>Digit/Non-digit</vt:lpstr>
      <vt:lpstr>Alphanumeric and _</vt:lpstr>
      <vt:lpstr>Whitespace &amp; Non-whitespace</vt:lpstr>
      <vt:lpstr>Border of Word</vt:lpstr>
      <vt:lpstr>Quantification</vt:lpstr>
      <vt:lpstr>Grouping</vt:lpstr>
      <vt:lpstr>Shy Grouping</vt:lpstr>
      <vt:lpstr>Lookahead</vt:lpstr>
      <vt:lpstr>Negative Lookahead</vt:lpstr>
      <vt:lpstr>Lookbehind</vt:lpstr>
      <vt:lpstr>Negative Lookbehind</vt:lpstr>
      <vt:lpstr>Comment</vt:lpstr>
      <vt:lpstr>Case Sensitive/Insensitive</vt:lpstr>
      <vt:lpstr>幻灯片 20</vt:lpstr>
      <vt:lpstr>?</vt:lpstr>
      <vt:lpstr>Resources</vt:lpstr>
      <vt:lpstr>Resources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zhuan</dc:creator>
  <cp:lastModifiedBy>zhuan</cp:lastModifiedBy>
  <cp:revision>70</cp:revision>
  <dcterms:created xsi:type="dcterms:W3CDTF">2012-03-25T02:10:48Z</dcterms:created>
  <dcterms:modified xsi:type="dcterms:W3CDTF">2012-03-26T16:10:16Z</dcterms:modified>
</cp:coreProperties>
</file>