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94" r:id="rId7"/>
    <p:sldId id="262" r:id="rId8"/>
    <p:sldId id="266" r:id="rId9"/>
    <p:sldId id="349" r:id="rId10"/>
    <p:sldId id="366" r:id="rId11"/>
    <p:sldId id="376" r:id="rId12"/>
    <p:sldId id="377" r:id="rId13"/>
    <p:sldId id="318" r:id="rId14"/>
    <p:sldId id="370" r:id="rId15"/>
    <p:sldId id="373" r:id="rId16"/>
    <p:sldId id="372" r:id="rId17"/>
    <p:sldId id="371" r:id="rId18"/>
    <p:sldId id="374" r:id="rId19"/>
    <p:sldId id="286" r:id="rId20"/>
    <p:sldId id="348" r:id="rId21"/>
    <p:sldId id="375" r:id="rId22"/>
    <p:sldId id="344" r:id="rId23"/>
    <p:sldId id="367" r:id="rId24"/>
    <p:sldId id="368" r:id="rId25"/>
    <p:sldId id="369" r:id="rId26"/>
    <p:sldId id="265" r:id="rId27"/>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1" autoAdjust="0"/>
    <p:restoredTop sz="94660"/>
  </p:normalViewPr>
  <p:slideViewPr>
    <p:cSldViewPr showGuides="1">
      <p:cViewPr varScale="1">
        <p:scale>
          <a:sx n="60" d="100"/>
          <a:sy n="60" d="100"/>
        </p:scale>
        <p:origin x="908"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E5496"/>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E5496"/>
                </a:solidFill>
                <a:latin typeface="Calibri" panose="020F0502020204030204"/>
                <a:cs typeface="Calibri" panose="020F050202020403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E5496"/>
                </a:solidFill>
                <a:latin typeface="Calibri" panose="020F0502020204030204"/>
                <a:cs typeface="Calibri" panose="020F050202020403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pPr/>
              <a:t>4/20/2024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49502" y="17221"/>
            <a:ext cx="9891395" cy="452120"/>
          </a:xfrm>
          <a:prstGeom prst="rect">
            <a:avLst/>
          </a:prstGeom>
        </p:spPr>
        <p:txBody>
          <a:bodyPr wrap="square" lIns="0" tIns="0" rIns="0" bIns="0">
            <a:spAutoFit/>
          </a:bodyPr>
          <a:lstStyle>
            <a:lvl1pPr>
              <a:defRPr sz="2800" b="1" i="0">
                <a:solidFill>
                  <a:srgbClr val="2E5496"/>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2667000"/>
            <a:ext cx="9891395" cy="1304844"/>
          </a:xfrm>
          <a:prstGeom prst="rect">
            <a:avLst/>
          </a:prstGeom>
        </p:spPr>
        <p:txBody>
          <a:bodyPr vert="horz" wrap="square" lIns="0" tIns="12065" rIns="0" bIns="0" rtlCol="0">
            <a:spAutoFit/>
          </a:bodyPr>
          <a:lstStyle/>
          <a:p>
            <a:pPr marL="12700" algn="ctr">
              <a:spcBef>
                <a:spcPts val="95"/>
              </a:spcBef>
            </a:pPr>
            <a:r>
              <a:rPr lang="en-US" dirty="0" smtClean="0">
                <a:solidFill>
                  <a:srgbClr val="443728"/>
                </a:solidFill>
                <a:latin typeface="Times New Roman" panose="02020603050405020304" pitchFamily="18" charset="0"/>
                <a:ea typeface="Crimson Pro" pitchFamily="34" charset="-122"/>
                <a:cs typeface="Times New Roman" panose="02020603050405020304" pitchFamily="18" charset="0"/>
              </a:rPr>
              <a:t>Finding Offensiveness in Movie Reviews of Low level Languages using Machine Learning</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98120" y="214884"/>
            <a:ext cx="11795760" cy="485389"/>
          </a:xfrm>
          <a:prstGeom prst="rect">
            <a:avLst/>
          </a:prstGeom>
          <a:solidFill>
            <a:srgbClr val="DAE2F3"/>
          </a:solidFill>
        </p:spPr>
        <p:txBody>
          <a:bodyPr vert="horz" wrap="square" lIns="0" tIns="53975" rIns="0" bIns="0" rtlCol="0">
            <a:spAutoFit/>
          </a:bodyPr>
          <a:lstStyle>
            <a:lvl1pPr>
              <a:defRPr>
                <a:latin typeface="+mj-lt"/>
                <a:ea typeface="+mj-ea"/>
                <a:cs typeface="+mj-cs"/>
              </a:defRPr>
            </a:lvl1pPr>
          </a:lstStyle>
          <a:p>
            <a:pPr marL="1270" algn="ctr">
              <a:spcBef>
                <a:spcPts val="425"/>
              </a:spcBef>
            </a:pPr>
            <a:r>
              <a:rPr lang="en-IN" sz="2800" b="1" kern="0" spc="-10" dirty="0">
                <a:solidFill>
                  <a:schemeClr val="accent1"/>
                </a:solidFill>
              </a:rPr>
              <a:t>LITERATURE SURVEY</a:t>
            </a:r>
          </a:p>
        </p:txBody>
      </p:sp>
      <p:sp>
        <p:nvSpPr>
          <p:cNvPr id="6" name="TextBox 5"/>
          <p:cNvSpPr txBox="1"/>
          <p:nvPr/>
        </p:nvSpPr>
        <p:spPr>
          <a:xfrm>
            <a:off x="317500" y="875665"/>
            <a:ext cx="11496040" cy="5981700"/>
          </a:xfrm>
          <a:prstGeom prst="rect">
            <a:avLst/>
          </a:prstGeom>
          <a:noFill/>
        </p:spPr>
        <p:txBody>
          <a:bodyPr wrap="square">
            <a:noAutofit/>
          </a:bodyPr>
          <a:lstStyle/>
          <a:p>
            <a:pPr algn="just">
              <a:lnSpc>
                <a:spcPct val="150000"/>
              </a:lnSpc>
              <a:spcAft>
                <a:spcPts val="1200"/>
              </a:spcAft>
            </a:pPr>
            <a:r>
              <a:rPr lang="en-US" sz="1600" b="1" dirty="0" smtClean="0">
                <a:latin typeface="Times New Roman" pitchFamily="18" charset="0"/>
                <a:cs typeface="Times New Roman" pitchFamily="18" charset="0"/>
              </a:rPr>
              <a:t>3)Sentimental Analysis Using Product Review Data by Xing Fang Justin Zhan </a:t>
            </a:r>
          </a:p>
          <a:p>
            <a:pPr algn="just">
              <a:lnSpc>
                <a:spcPct val="150000"/>
              </a:lnSpc>
              <a:spcAft>
                <a:spcPts val="1200"/>
              </a:spcAft>
            </a:pPr>
            <a:r>
              <a:rPr lang="en-US" sz="1600" dirty="0" smtClean="0">
                <a:latin typeface="Times New Roman" pitchFamily="18" charset="0"/>
                <a:cs typeface="Times New Roman" pitchFamily="18" charset="0"/>
              </a:rPr>
              <a:t>In this paper, Fang and Zhan proposed a sentiment analysis method that utilizes a combination of sentiment lexicons, machine learning algorithms, and feature engineering techniques to classify the sentiment of product reviews. They evaluated their method on three datasets consisting of product reviews from Amazon.com, and report high accuracy and F1 scores for sentiment classification. </a:t>
            </a:r>
          </a:p>
          <a:p>
            <a:pPr algn="just">
              <a:lnSpc>
                <a:spcPct val="150000"/>
              </a:lnSpc>
              <a:spcAft>
                <a:spcPts val="1200"/>
              </a:spcAft>
            </a:pPr>
            <a:r>
              <a:rPr lang="en-US" sz="1600" dirty="0" smtClean="0">
                <a:latin typeface="Times New Roman" pitchFamily="18" charset="0"/>
                <a:cs typeface="Times New Roman" pitchFamily="18" charset="0"/>
              </a:rPr>
              <a:t>The authors also conduct experiments to compare their method with other existing sentiment analysis approaches, such as Support Vector Machines (SVMs) and Naïve </a:t>
            </a:r>
            <a:r>
              <a:rPr lang="en-US" sz="1600" dirty="0" err="1" smtClean="0">
                <a:latin typeface="Times New Roman" pitchFamily="18" charset="0"/>
                <a:cs typeface="Times New Roman" pitchFamily="18" charset="0"/>
              </a:rPr>
              <a:t>Bayes</a:t>
            </a:r>
            <a:r>
              <a:rPr lang="en-US" sz="1600" dirty="0" smtClean="0">
                <a:latin typeface="Times New Roman" pitchFamily="18" charset="0"/>
                <a:cs typeface="Times New Roman" pitchFamily="18" charset="0"/>
              </a:rPr>
              <a:t> (NB) classifiers. Their results show that their proposed method outperforms these baseline methods in terms of accuracy and F1 score. </a:t>
            </a:r>
          </a:p>
          <a:p>
            <a:pPr algn="just">
              <a:lnSpc>
                <a:spcPct val="150000"/>
              </a:lnSpc>
            </a:pPr>
            <a:r>
              <a:rPr lang="en-US" sz="1600" b="1" dirty="0" smtClean="0">
                <a:latin typeface="Times New Roman" pitchFamily="18" charset="0"/>
                <a:cs typeface="Times New Roman" pitchFamily="18" charset="0"/>
              </a:rPr>
              <a:t>Limitations</a:t>
            </a:r>
          </a:p>
          <a:p>
            <a:pPr algn="just">
              <a:lnSpc>
                <a:spcPct val="150000"/>
              </a:lnSpc>
            </a:pPr>
            <a:r>
              <a:rPr lang="en-US" sz="1600" b="1" dirty="0" smtClean="0">
                <a:latin typeface="Times New Roman" pitchFamily="18" charset="0"/>
                <a:cs typeface="Times New Roman" pitchFamily="18" charset="0"/>
              </a:rPr>
              <a:t>Dataset Specificity</a:t>
            </a:r>
            <a:r>
              <a:rPr lang="en-US" sz="1600" dirty="0" smtClean="0">
                <a:latin typeface="Times New Roman" pitchFamily="18" charset="0"/>
                <a:cs typeface="Times New Roman" pitchFamily="18" charset="0"/>
              </a:rPr>
              <a:t>: The authors evaluated their method on product reviews from Amazon.com. While this provides a real-world context, the results might be specific to the characteristics of Amazon reviews. The model's performance may vary when applied to reviews from other platforms or domains, and its </a:t>
            </a:r>
            <a:r>
              <a:rPr lang="en-US" sz="1600" dirty="0" err="1" smtClean="0">
                <a:latin typeface="Times New Roman" pitchFamily="18" charset="0"/>
                <a:cs typeface="Times New Roman" pitchFamily="18" charset="0"/>
              </a:rPr>
              <a:t>generalizability</a:t>
            </a:r>
            <a:r>
              <a:rPr lang="en-US" sz="1600" dirty="0" smtClean="0">
                <a:latin typeface="Times New Roman" pitchFamily="18" charset="0"/>
                <a:cs typeface="Times New Roman" pitchFamily="18" charset="0"/>
              </a:rPr>
              <a:t> might be limited.</a:t>
            </a:r>
          </a:p>
          <a:p>
            <a:pPr algn="just">
              <a:lnSpc>
                <a:spcPct val="150000"/>
              </a:lnSpc>
              <a:spcAft>
                <a:spcPts val="1200"/>
              </a:spcAft>
            </a:pPr>
            <a:endParaRPr lang="en-US" sz="1600" dirty="0" smtClean="0">
              <a:latin typeface="Times New Roman" pitchFamily="18" charset="0"/>
              <a:cs typeface="Times New Roman" pitchFamily="18" charset="0"/>
            </a:endParaRPr>
          </a:p>
          <a:p>
            <a:pPr algn="just">
              <a:lnSpc>
                <a:spcPct val="107000"/>
              </a:lnSpc>
              <a:spcAft>
                <a:spcPts val="1200"/>
              </a:spcAft>
            </a:pPr>
            <a:endParaRPr lang="en-IN" sz="1600" b="1" dirty="0" smtClean="0">
              <a:solidFill>
                <a:srgbClr val="222222"/>
              </a:solidFill>
              <a:latin typeface="Times New Roman" pitchFamily="18" charset="0"/>
              <a:ea typeface="Calibri" panose="020F0502020204030204" pitchFamily="34" charset="0"/>
              <a:cs typeface="Times New Roman" pitchFamily="18" charset="0"/>
            </a:endParaRPr>
          </a:p>
          <a:p>
            <a:pPr lvl="0" algn="just">
              <a:lnSpc>
                <a:spcPct val="150000"/>
              </a:lnSpc>
              <a:spcAft>
                <a:spcPts val="0"/>
              </a:spcAft>
              <a:buSzPts val="1200"/>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98120" y="214884"/>
            <a:ext cx="11795760" cy="485389"/>
          </a:xfrm>
          <a:prstGeom prst="rect">
            <a:avLst/>
          </a:prstGeom>
          <a:solidFill>
            <a:srgbClr val="DAE2F3"/>
          </a:solidFill>
        </p:spPr>
        <p:txBody>
          <a:bodyPr vert="horz" wrap="square" lIns="0" tIns="53975" rIns="0" bIns="0" rtlCol="0">
            <a:spAutoFit/>
          </a:bodyPr>
          <a:lstStyle>
            <a:lvl1pPr>
              <a:defRPr>
                <a:latin typeface="+mj-lt"/>
                <a:ea typeface="+mj-ea"/>
                <a:cs typeface="+mj-cs"/>
              </a:defRPr>
            </a:lvl1pPr>
          </a:lstStyle>
          <a:p>
            <a:pPr marL="1270" algn="ctr">
              <a:spcBef>
                <a:spcPts val="425"/>
              </a:spcBef>
            </a:pPr>
            <a:r>
              <a:rPr lang="en-IN" sz="2800" b="1" kern="0" spc="-10" dirty="0" smtClean="0">
                <a:solidFill>
                  <a:schemeClr val="accent1"/>
                </a:solidFill>
              </a:rPr>
              <a:t>LIMITATIONS</a:t>
            </a:r>
            <a:endParaRPr lang="en-IN" sz="2800" b="1" kern="0" spc="-10" dirty="0">
              <a:solidFill>
                <a:schemeClr val="accent1"/>
              </a:solidFill>
            </a:endParaRPr>
          </a:p>
        </p:txBody>
      </p:sp>
      <p:sp>
        <p:nvSpPr>
          <p:cNvPr id="6" name="TextBox 5"/>
          <p:cNvSpPr txBox="1"/>
          <p:nvPr/>
        </p:nvSpPr>
        <p:spPr>
          <a:xfrm>
            <a:off x="317500" y="875665"/>
            <a:ext cx="11496040" cy="5981700"/>
          </a:xfrm>
          <a:prstGeom prst="rect">
            <a:avLst/>
          </a:prstGeom>
          <a:noFill/>
        </p:spPr>
        <p:txBody>
          <a:bodyPr wrap="square">
            <a:noAutofit/>
          </a:bodyPr>
          <a:lstStyle/>
          <a:p>
            <a:pPr algn="just">
              <a:lnSpc>
                <a:spcPct val="150000"/>
              </a:lnSpc>
              <a:spcAft>
                <a:spcPts val="1200"/>
              </a:spcAft>
              <a:buFont typeface="Arial" pitchFamily="34" charset="0"/>
              <a:buChar char="•"/>
            </a:pPr>
            <a:r>
              <a:rPr lang="en-US" dirty="0" smtClean="0">
                <a:solidFill>
                  <a:srgbClr val="443728"/>
                </a:solidFill>
                <a:latin typeface="Times New Roman" panose="02020603050405020304" pitchFamily="18" charset="0"/>
                <a:ea typeface="Open Sans" pitchFamily="34" charset="-122"/>
                <a:cs typeface="Times New Roman" panose="02020603050405020304" pitchFamily="18" charset="0"/>
              </a:rPr>
              <a:t>      One of the main limitations of existing models, such as BERT, is their inability to fully grasp the contextual meanings of words. This can affect their ability to accurately classify sentiment in nuanced language. Additionally, BERT can struggle with identifying sentiment in sarcastic or ironic text.</a:t>
            </a:r>
          </a:p>
          <a:p>
            <a:pPr algn="just">
              <a:lnSpc>
                <a:spcPct val="150000"/>
              </a:lnSpc>
              <a:spcAft>
                <a:spcPts val="1200"/>
              </a:spcAft>
              <a:buFont typeface="Arial" pitchFamily="34" charset="0"/>
              <a:buChar char="•"/>
            </a:pPr>
            <a:r>
              <a:rPr lang="en-US" dirty="0" smtClean="0">
                <a:solidFill>
                  <a:srgbClr val="443728"/>
                </a:solidFill>
                <a:latin typeface="Times New Roman" panose="02020603050405020304" pitchFamily="18" charset="0"/>
                <a:ea typeface="Open Sans" pitchFamily="34" charset="-122"/>
                <a:cs typeface="Times New Roman" panose="02020603050405020304" pitchFamily="18" charset="0"/>
              </a:rPr>
              <a:t> Furthermore, existing models like BERT often require a large amount of labeled training data to achieve optimal performance, making them difficult to implement in scenarios with limited labeled data. This limitation can hinder the scalability and applicability of such models in real-world applications. Additionally, existing models may not effectively handle sentiment classification in domains or languages with limited available labeled data, as the models heavily rely on </a:t>
            </a:r>
            <a:r>
              <a:rPr lang="en-US" dirty="0" err="1" smtClean="0">
                <a:solidFill>
                  <a:srgbClr val="443728"/>
                </a:solidFill>
                <a:latin typeface="Times New Roman" panose="02020603050405020304" pitchFamily="18" charset="0"/>
                <a:ea typeface="Open Sans" pitchFamily="34" charset="-122"/>
                <a:cs typeface="Times New Roman" panose="02020603050405020304" pitchFamily="18" charset="0"/>
              </a:rPr>
              <a:t>pretraining</a:t>
            </a:r>
            <a:r>
              <a:rPr lang="en-US" dirty="0" smtClean="0">
                <a:solidFill>
                  <a:srgbClr val="443728"/>
                </a:solidFill>
                <a:latin typeface="Times New Roman" panose="02020603050405020304" pitchFamily="18" charset="0"/>
                <a:ea typeface="Open Sans" pitchFamily="34" charset="-122"/>
                <a:cs typeface="Times New Roman" panose="02020603050405020304" pitchFamily="18" charset="0"/>
              </a:rPr>
              <a:t> on large-scale datasets.</a:t>
            </a:r>
            <a:endParaRPr lang="en-US" dirty="0" smtClean="0">
              <a:latin typeface="Times New Roman" panose="02020603050405020304" pitchFamily="18" charset="0"/>
              <a:cs typeface="Times New Roman" panose="02020603050405020304" pitchFamily="18" charset="0"/>
            </a:endParaRPr>
          </a:p>
          <a:p>
            <a:pPr algn="just">
              <a:lnSpc>
                <a:spcPct val="150000"/>
              </a:lnSpc>
              <a:spcAft>
                <a:spcPts val="1200"/>
              </a:spcAft>
            </a:pPr>
            <a:endParaRPr lang="en-US" sz="1600" dirty="0" smtClean="0">
              <a:latin typeface="Times New Roman" panose="02020603050405020304" pitchFamily="18" charset="0"/>
              <a:cs typeface="Times New Roman" panose="02020603050405020304" pitchFamily="18" charset="0"/>
            </a:endParaRPr>
          </a:p>
          <a:p>
            <a:pPr algn="just">
              <a:lnSpc>
                <a:spcPct val="150000"/>
              </a:lnSpc>
              <a:spcAft>
                <a:spcPts val="1200"/>
              </a:spcAft>
            </a:pPr>
            <a:endParaRPr lang="en-US" sz="1600" dirty="0" smtClean="0">
              <a:latin typeface="Times New Roman" panose="02020603050405020304" pitchFamily="18" charset="0"/>
              <a:cs typeface="Times New Roman" panose="02020603050405020304" pitchFamily="18" charset="0"/>
            </a:endParaRPr>
          </a:p>
          <a:p>
            <a:pPr algn="just">
              <a:lnSpc>
                <a:spcPct val="107000"/>
              </a:lnSpc>
              <a:spcAft>
                <a:spcPts val="1200"/>
              </a:spcAft>
            </a:pPr>
            <a:endParaRPr lang="en-IN" sz="1600" b="1" dirty="0" smtClean="0">
              <a:solidFill>
                <a:srgbClr val="222222"/>
              </a:solidFill>
              <a:latin typeface="Times New Roman" pitchFamily="18" charset="0"/>
              <a:ea typeface="Calibri" panose="020F0502020204030204" pitchFamily="34" charset="0"/>
              <a:cs typeface="Times New Roman" pitchFamily="18" charset="0"/>
            </a:endParaRPr>
          </a:p>
          <a:p>
            <a:pPr lvl="0" algn="just">
              <a:lnSpc>
                <a:spcPct val="150000"/>
              </a:lnSpc>
              <a:spcAft>
                <a:spcPts val="0"/>
              </a:spcAft>
              <a:buSzPts val="1200"/>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98120" y="214884"/>
            <a:ext cx="11795760" cy="485389"/>
          </a:xfrm>
          <a:prstGeom prst="rect">
            <a:avLst/>
          </a:prstGeom>
          <a:solidFill>
            <a:srgbClr val="DAE2F3"/>
          </a:solidFill>
        </p:spPr>
        <p:txBody>
          <a:bodyPr vert="horz" wrap="square" lIns="0" tIns="53975" rIns="0" bIns="0" rtlCol="0">
            <a:spAutoFit/>
          </a:bodyPr>
          <a:lstStyle>
            <a:lvl1pPr>
              <a:defRPr>
                <a:latin typeface="+mj-lt"/>
                <a:ea typeface="+mj-ea"/>
                <a:cs typeface="+mj-cs"/>
              </a:defRPr>
            </a:lvl1pPr>
          </a:lstStyle>
          <a:p>
            <a:pPr marL="1270" algn="ctr">
              <a:spcBef>
                <a:spcPts val="425"/>
              </a:spcBef>
            </a:pPr>
            <a:r>
              <a:rPr lang="en-IN" sz="2800" b="1" kern="0" spc="-10" dirty="0" smtClean="0">
                <a:solidFill>
                  <a:schemeClr val="accent1"/>
                </a:solidFill>
              </a:rPr>
              <a:t>PROPOSED   SYSTEM</a:t>
            </a:r>
            <a:endParaRPr lang="en-IN" sz="2800" b="1" kern="0" spc="-10" dirty="0">
              <a:solidFill>
                <a:schemeClr val="accent1"/>
              </a:solidFill>
            </a:endParaRPr>
          </a:p>
        </p:txBody>
      </p:sp>
      <p:sp>
        <p:nvSpPr>
          <p:cNvPr id="6" name="TextBox 5"/>
          <p:cNvSpPr txBox="1"/>
          <p:nvPr/>
        </p:nvSpPr>
        <p:spPr>
          <a:xfrm>
            <a:off x="317500" y="875665"/>
            <a:ext cx="11496040" cy="5981700"/>
          </a:xfrm>
          <a:prstGeom prst="rect">
            <a:avLst/>
          </a:prstGeom>
          <a:noFill/>
        </p:spPr>
        <p:txBody>
          <a:bodyPr wrap="square">
            <a:noAutofit/>
          </a:bodyPr>
          <a:lstStyle/>
          <a:p>
            <a:pPr algn="just">
              <a:lnSpc>
                <a:spcPct val="150000"/>
              </a:lnSpc>
              <a:spcAft>
                <a:spcPts val="1200"/>
              </a:spcAft>
            </a:pPr>
            <a:r>
              <a:rPr lang="en-US" dirty="0" smtClean="0">
                <a:latin typeface="Times New Roman" pitchFamily="18" charset="0"/>
                <a:cs typeface="Times New Roman" pitchFamily="18" charset="0"/>
              </a:rPr>
              <a:t>Finding Offensiveness In Movie Reviews Of Low Level Languages Using Machine Learning is an important area of research in the classification model for low-resource language like Tamil, Kannada, Malayalam with use KL-NF and BERT for finding offensiveness in a sentence. We developed language independent model that can work for any language and for small and large datasets. We used datasets of 3 languages to train and test the model. After training the model, we have tested the model and compared the results of both KL-NF and BERT.</a:t>
            </a:r>
          </a:p>
          <a:p>
            <a:pPr algn="just">
              <a:lnSpc>
                <a:spcPct val="107000"/>
              </a:lnSpc>
              <a:spcAft>
                <a:spcPts val="1200"/>
              </a:spcAft>
            </a:pPr>
            <a:endParaRPr lang="en-IN" sz="1600" b="1" dirty="0" smtClean="0">
              <a:solidFill>
                <a:srgbClr val="222222"/>
              </a:solidFill>
              <a:latin typeface="Times New Roman" pitchFamily="18" charset="0"/>
              <a:ea typeface="Calibri" panose="020F0502020204030204" pitchFamily="34" charset="0"/>
              <a:cs typeface="Times New Roman" pitchFamily="18" charset="0"/>
            </a:endParaRPr>
          </a:p>
          <a:p>
            <a:pPr lvl="0" algn="just">
              <a:lnSpc>
                <a:spcPct val="150000"/>
              </a:lnSpc>
              <a:spcAft>
                <a:spcPts val="0"/>
              </a:spcAft>
              <a:buSzPts val="1200"/>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98120" y="214884"/>
            <a:ext cx="11795760" cy="484505"/>
          </a:xfrm>
          <a:prstGeom prst="rect">
            <a:avLst/>
          </a:prstGeom>
          <a:solidFill>
            <a:srgbClr val="DAE2F3"/>
          </a:solidFill>
        </p:spPr>
        <p:txBody>
          <a:bodyPr vert="horz" wrap="square" lIns="0" tIns="53975" rIns="0" bIns="0" rtlCol="0">
            <a:spAutoFit/>
          </a:bodyPr>
          <a:lstStyle>
            <a:lvl1pPr>
              <a:defRPr>
                <a:latin typeface="+mj-lt"/>
                <a:ea typeface="+mj-ea"/>
                <a:cs typeface="+mj-cs"/>
              </a:defRPr>
            </a:lvl1pPr>
          </a:lstStyle>
          <a:p>
            <a:pPr marL="1270" algn="ctr">
              <a:spcBef>
                <a:spcPts val="425"/>
              </a:spcBef>
            </a:pPr>
            <a:r>
              <a:rPr lang="en-IN" sz="2800" b="1" kern="0" spc="-10" dirty="0" smtClean="0">
                <a:solidFill>
                  <a:schemeClr val="accent1"/>
                </a:solidFill>
              </a:rPr>
              <a:t>METHODOLOGY</a:t>
            </a:r>
            <a:endParaRPr lang="en-IN" sz="2800" b="1" kern="0" spc="-10" dirty="0">
              <a:solidFill>
                <a:schemeClr val="accent1"/>
              </a:solidFill>
            </a:endParaRPr>
          </a:p>
        </p:txBody>
      </p:sp>
      <p:sp>
        <p:nvSpPr>
          <p:cNvPr id="6" name="TextBox 5"/>
          <p:cNvSpPr txBox="1"/>
          <p:nvPr/>
        </p:nvSpPr>
        <p:spPr>
          <a:xfrm>
            <a:off x="838200" y="609600"/>
            <a:ext cx="10436860" cy="6156960"/>
          </a:xfrm>
          <a:prstGeom prst="rect">
            <a:avLst/>
          </a:prstGeom>
          <a:noFill/>
        </p:spPr>
        <p:txBody>
          <a:bodyPr wrap="square">
            <a:noAutofit/>
          </a:bodyPr>
          <a:lstStyle/>
          <a:p>
            <a:pPr algn="just">
              <a:lnSpc>
                <a:spcPct val="150000"/>
              </a:lnSpc>
              <a:buSzPts val="1200"/>
            </a:pPr>
            <a:endParaRPr lang="en-IN" sz="1800" dirty="0">
              <a:effectLst/>
              <a:latin typeface="Calibri" panose="020F0502020204030204" pitchFamily="34" charset="0"/>
              <a:ea typeface="Calibri" panose="020F0502020204030204" pitchFamily="34" charset="0"/>
              <a:cs typeface="+mn-lt"/>
            </a:endParaRPr>
          </a:p>
        </p:txBody>
      </p:sp>
      <p:pic>
        <p:nvPicPr>
          <p:cNvPr id="5" name="Picture 4" descr="WhatsApp Image 2024-04-16 at 18.35.35_03ce73b7.jpg"/>
          <p:cNvPicPr>
            <a:picLocks noChangeAspect="1"/>
          </p:cNvPicPr>
          <p:nvPr/>
        </p:nvPicPr>
        <p:blipFill>
          <a:blip r:embed="rId2"/>
          <a:stretch>
            <a:fillRect/>
          </a:stretch>
        </p:blipFill>
        <p:spPr>
          <a:xfrm>
            <a:off x="3048000" y="1726141"/>
            <a:ext cx="7239000" cy="4522259"/>
          </a:xfrm>
          <a:prstGeom prst="rect">
            <a:avLst/>
          </a:prstGeom>
        </p:spPr>
      </p:pic>
      <p:sp>
        <p:nvSpPr>
          <p:cNvPr id="7" name="TextBox 6"/>
          <p:cNvSpPr txBox="1"/>
          <p:nvPr/>
        </p:nvSpPr>
        <p:spPr>
          <a:xfrm>
            <a:off x="1066800" y="1219200"/>
            <a:ext cx="22098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BERT Model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98120" y="214884"/>
            <a:ext cx="11795760" cy="484505"/>
          </a:xfrm>
          <a:prstGeom prst="rect">
            <a:avLst/>
          </a:prstGeom>
          <a:solidFill>
            <a:srgbClr val="DAE2F3"/>
          </a:solidFill>
        </p:spPr>
        <p:txBody>
          <a:bodyPr vert="horz" wrap="square" lIns="0" tIns="53975" rIns="0" bIns="0" rtlCol="0">
            <a:spAutoFit/>
          </a:bodyPr>
          <a:lstStyle>
            <a:lvl1pPr>
              <a:defRPr>
                <a:latin typeface="+mj-lt"/>
                <a:ea typeface="+mj-ea"/>
                <a:cs typeface="+mj-cs"/>
              </a:defRPr>
            </a:lvl1pPr>
          </a:lstStyle>
          <a:p>
            <a:pPr marL="1270" algn="ctr">
              <a:spcBef>
                <a:spcPts val="425"/>
              </a:spcBef>
            </a:pPr>
            <a:r>
              <a:rPr lang="en-IN" sz="2800" b="1" kern="0" spc="-10" dirty="0" smtClean="0">
                <a:solidFill>
                  <a:schemeClr val="accent1"/>
                </a:solidFill>
              </a:rPr>
              <a:t>METHODOLOGY</a:t>
            </a:r>
            <a:endParaRPr lang="en-IN" sz="2800" b="1" kern="0" spc="-10" dirty="0">
              <a:solidFill>
                <a:schemeClr val="accent1"/>
              </a:solidFill>
            </a:endParaRPr>
          </a:p>
        </p:txBody>
      </p:sp>
      <p:sp>
        <p:nvSpPr>
          <p:cNvPr id="6" name="TextBox 5"/>
          <p:cNvSpPr txBox="1"/>
          <p:nvPr/>
        </p:nvSpPr>
        <p:spPr>
          <a:xfrm>
            <a:off x="838200" y="609600"/>
            <a:ext cx="10436860" cy="6156960"/>
          </a:xfrm>
          <a:prstGeom prst="rect">
            <a:avLst/>
          </a:prstGeom>
          <a:noFill/>
        </p:spPr>
        <p:txBody>
          <a:bodyPr wrap="square">
            <a:noAutofit/>
          </a:bodyPr>
          <a:lstStyle/>
          <a:p>
            <a:pPr algn="just">
              <a:lnSpc>
                <a:spcPct val="150000"/>
              </a:lnSpc>
              <a:buSzPts val="1200"/>
            </a:pPr>
            <a:endParaRPr lang="en-IN" sz="1800" dirty="0">
              <a:effectLst/>
              <a:latin typeface="Calibri" panose="020F0502020204030204" pitchFamily="34" charset="0"/>
              <a:ea typeface="Calibri" panose="020F0502020204030204" pitchFamily="34" charset="0"/>
              <a:cs typeface="+mn-lt"/>
            </a:endParaRPr>
          </a:p>
        </p:txBody>
      </p:sp>
      <p:sp>
        <p:nvSpPr>
          <p:cNvPr id="5" name="Rectangle 4"/>
          <p:cNvSpPr/>
          <p:nvPr/>
        </p:nvSpPr>
        <p:spPr>
          <a:xfrm>
            <a:off x="381000" y="1143000"/>
            <a:ext cx="11430000" cy="4247317"/>
          </a:xfrm>
          <a:prstGeom prst="rect">
            <a:avLst/>
          </a:prstGeom>
        </p:spPr>
        <p:txBody>
          <a:bodyPr wrap="square">
            <a:spAutoFit/>
          </a:bodyPr>
          <a:lstStyle/>
          <a:p>
            <a:pPr marL="342900" indent="-342900" algn="just">
              <a:lnSpc>
                <a:spcPct val="150000"/>
              </a:lnSpc>
              <a:buFont typeface="+mj-lt"/>
              <a:buAutoNum type="arabicPeriod"/>
            </a:pPr>
            <a:r>
              <a:rPr lang="en-US" b="1" dirty="0" smtClean="0">
                <a:latin typeface="Times New Roman" pitchFamily="18" charset="0"/>
                <a:cs typeface="Times New Roman" pitchFamily="18" charset="0"/>
              </a:rPr>
              <a:t>Input Data: </a:t>
            </a:r>
            <a:r>
              <a:rPr lang="en-US" dirty="0" smtClean="0">
                <a:latin typeface="Times New Roman" pitchFamily="18" charset="0"/>
                <a:cs typeface="Times New Roman" pitchFamily="18" charset="0"/>
              </a:rPr>
              <a:t>This block likely refers to raw text data that will be fed into the pipeline.</a:t>
            </a:r>
          </a:p>
          <a:p>
            <a:pPr marL="342900" indent="-342900" algn="just">
              <a:lnSpc>
                <a:spcPct val="150000"/>
              </a:lnSpc>
              <a:buFont typeface="+mj-lt"/>
              <a:buAutoNum type="arabicPeriod"/>
            </a:pPr>
            <a:r>
              <a:rPr lang="en-US" b="1" dirty="0" smtClean="0">
                <a:latin typeface="Times New Roman" pitchFamily="18" charset="0"/>
                <a:cs typeface="Times New Roman" pitchFamily="18" charset="0"/>
              </a:rPr>
              <a:t>Preprocessing: </a:t>
            </a:r>
            <a:r>
              <a:rPr lang="en-US" dirty="0" smtClean="0">
                <a:latin typeface="Times New Roman" pitchFamily="18" charset="0"/>
                <a:cs typeface="Times New Roman" pitchFamily="18" charset="0"/>
              </a:rPr>
              <a:t>This stage prepares the text data for the BERT model. It might involve:</a:t>
            </a:r>
          </a:p>
          <a:p>
            <a:pPr marL="342900" indent="-342900" algn="just">
              <a:lnSpc>
                <a:spcPct val="150000"/>
              </a:lnSpc>
              <a:buFont typeface="+mj-lt"/>
              <a:buAutoNum type="arabicPeriod"/>
            </a:pPr>
            <a:r>
              <a:rPr lang="en-US" b="1" dirty="0" smtClean="0">
                <a:latin typeface="Times New Roman" pitchFamily="18" charset="0"/>
                <a:cs typeface="Times New Roman" pitchFamily="18" charset="0"/>
              </a:rPr>
              <a:t>Tokenization: </a:t>
            </a:r>
            <a:r>
              <a:rPr lang="en-US" dirty="0" smtClean="0">
                <a:latin typeface="Times New Roman" pitchFamily="18" charset="0"/>
                <a:cs typeface="Times New Roman" pitchFamily="18" charset="0"/>
              </a:rPr>
              <a:t>Segmenting the text into individual words or smaller units (e.g., characters).</a:t>
            </a:r>
          </a:p>
          <a:p>
            <a:pPr marL="342900" indent="-342900" algn="just">
              <a:lnSpc>
                <a:spcPct val="150000"/>
              </a:lnSpc>
              <a:buFont typeface="+mj-lt"/>
              <a:buAutoNum type="arabicPeriod"/>
            </a:pPr>
            <a:r>
              <a:rPr lang="en-US" b="1" dirty="0" smtClean="0">
                <a:latin typeface="Times New Roman" pitchFamily="18" charset="0"/>
                <a:cs typeface="Times New Roman" pitchFamily="18" charset="0"/>
              </a:rPr>
              <a:t>Padding/Truncation: </a:t>
            </a:r>
            <a:r>
              <a:rPr lang="en-US" dirty="0" smtClean="0">
                <a:latin typeface="Times New Roman" pitchFamily="18" charset="0"/>
                <a:cs typeface="Times New Roman" pitchFamily="18" charset="0"/>
              </a:rPr>
              <a:t>Adjusting the text length to a consistent size required by the BERT model.</a:t>
            </a:r>
          </a:p>
          <a:p>
            <a:pPr marL="342900" indent="-342900" algn="just">
              <a:lnSpc>
                <a:spcPct val="150000"/>
              </a:lnSpc>
              <a:buFont typeface="+mj-lt"/>
              <a:buAutoNum type="arabicPeriod"/>
            </a:pPr>
            <a:r>
              <a:rPr lang="en-US" b="1" dirty="0" smtClean="0">
                <a:latin typeface="Times New Roman" pitchFamily="18" charset="0"/>
                <a:cs typeface="Times New Roman" pitchFamily="18" charset="0"/>
              </a:rPr>
              <a:t>BERT Model: </a:t>
            </a:r>
            <a:r>
              <a:rPr lang="en-US" dirty="0" smtClean="0">
                <a:latin typeface="Times New Roman" pitchFamily="18" charset="0"/>
                <a:cs typeface="Times New Roman" pitchFamily="18" charset="0"/>
              </a:rPr>
              <a:t>This block represents a pre-trained BERT model that has been fine-tuned for a specific task (in the original discussion, it was offensive language detection). BERT takes the preprocessed text data and generates an embedding, a numerical representation that captures the meaning of the text.</a:t>
            </a:r>
          </a:p>
          <a:p>
            <a:pPr marL="342900" indent="-342900" algn="just">
              <a:lnSpc>
                <a:spcPct val="150000"/>
              </a:lnSpc>
              <a:buFont typeface="+mj-lt"/>
              <a:buAutoNum type="arabicPeriod"/>
            </a:pPr>
            <a:r>
              <a:rPr lang="en-US" b="1" dirty="0" smtClean="0">
                <a:latin typeface="Times New Roman" pitchFamily="18" charset="0"/>
                <a:cs typeface="Times New Roman" pitchFamily="18" charset="0"/>
              </a:rPr>
              <a:t>Evaluation: </a:t>
            </a:r>
            <a:r>
              <a:rPr lang="en-US" dirty="0" smtClean="0">
                <a:latin typeface="Times New Roman" pitchFamily="18" charset="0"/>
                <a:cs typeface="Times New Roman" pitchFamily="18" charset="0"/>
              </a:rPr>
              <a:t>This block refers to assessing the performance of the model on a validation dataset. This helps gauge the model’s effectiveness and identify areas for improvement. Common metrics used in text classification tasks include accuracy, precision, recall, and F1 score.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98120" y="214884"/>
            <a:ext cx="11795760" cy="484505"/>
          </a:xfrm>
          <a:prstGeom prst="rect">
            <a:avLst/>
          </a:prstGeom>
          <a:solidFill>
            <a:srgbClr val="DAE2F3"/>
          </a:solidFill>
        </p:spPr>
        <p:txBody>
          <a:bodyPr vert="horz" wrap="square" lIns="0" tIns="53975" rIns="0" bIns="0" rtlCol="0">
            <a:spAutoFit/>
          </a:bodyPr>
          <a:lstStyle>
            <a:lvl1pPr>
              <a:defRPr>
                <a:latin typeface="+mj-lt"/>
                <a:ea typeface="+mj-ea"/>
                <a:cs typeface="+mj-cs"/>
              </a:defRPr>
            </a:lvl1pPr>
          </a:lstStyle>
          <a:p>
            <a:pPr marL="1270" algn="ctr">
              <a:spcBef>
                <a:spcPts val="425"/>
              </a:spcBef>
            </a:pPr>
            <a:r>
              <a:rPr lang="en-IN" sz="2800" b="1" kern="0" spc="-10" dirty="0" smtClean="0">
                <a:solidFill>
                  <a:schemeClr val="accent1"/>
                </a:solidFill>
              </a:rPr>
              <a:t>METHODOLOGY</a:t>
            </a:r>
            <a:endParaRPr lang="en-IN" sz="2800" b="1" kern="0" spc="-10" dirty="0">
              <a:solidFill>
                <a:schemeClr val="accent1"/>
              </a:solidFill>
            </a:endParaRPr>
          </a:p>
        </p:txBody>
      </p:sp>
      <p:sp>
        <p:nvSpPr>
          <p:cNvPr id="6" name="TextBox 5"/>
          <p:cNvSpPr txBox="1"/>
          <p:nvPr/>
        </p:nvSpPr>
        <p:spPr>
          <a:xfrm>
            <a:off x="838200" y="609600"/>
            <a:ext cx="10436860" cy="6156960"/>
          </a:xfrm>
          <a:prstGeom prst="rect">
            <a:avLst/>
          </a:prstGeom>
          <a:noFill/>
        </p:spPr>
        <p:txBody>
          <a:bodyPr wrap="square">
            <a:noAutofit/>
          </a:bodyPr>
          <a:lstStyle/>
          <a:p>
            <a:pPr algn="just">
              <a:lnSpc>
                <a:spcPct val="150000"/>
              </a:lnSpc>
              <a:buSzPts val="1200"/>
            </a:pPr>
            <a:endParaRPr lang="en-IN" sz="1800" dirty="0">
              <a:effectLst/>
              <a:latin typeface="Calibri" panose="020F0502020204030204" pitchFamily="34" charset="0"/>
              <a:ea typeface="Calibri" panose="020F0502020204030204" pitchFamily="34" charset="0"/>
              <a:cs typeface="+mn-lt"/>
            </a:endParaRPr>
          </a:p>
        </p:txBody>
      </p:sp>
      <p:sp>
        <p:nvSpPr>
          <p:cNvPr id="5" name="Rectangle 4"/>
          <p:cNvSpPr/>
          <p:nvPr/>
        </p:nvSpPr>
        <p:spPr>
          <a:xfrm>
            <a:off x="990600" y="1097593"/>
            <a:ext cx="10363200" cy="3000821"/>
          </a:xfrm>
          <a:prstGeom prst="rect">
            <a:avLst/>
          </a:prstGeom>
        </p:spPr>
        <p:txBody>
          <a:bodyPr wrap="square">
            <a:spAutoFit/>
          </a:bodyPr>
          <a:lstStyle/>
          <a:p>
            <a:pPr algn="just">
              <a:lnSpc>
                <a:spcPct val="150000"/>
              </a:lnSpc>
              <a:buFont typeface="Arial" pitchFamily="34" charset="0"/>
              <a:buChar char="•"/>
            </a:pPr>
            <a:r>
              <a:rPr lang="en-US" b="1" dirty="0" smtClean="0">
                <a:latin typeface="Times New Roman" pitchFamily="18" charset="0"/>
                <a:cs typeface="Times New Roman" pitchFamily="18" charset="0"/>
              </a:rPr>
              <a:t>Training: </a:t>
            </a:r>
            <a:r>
              <a:rPr lang="en-US" dirty="0" smtClean="0">
                <a:latin typeface="Times New Roman" pitchFamily="18" charset="0"/>
                <a:cs typeface="Times New Roman" pitchFamily="18" charset="0"/>
              </a:rPr>
              <a:t>This block signifies the process of training the BERT model using a dataset of labeled text data. The model learns to map the text embeddings to the corresponding labels (e.g., offensive or non-offensive).</a:t>
            </a:r>
          </a:p>
          <a:p>
            <a:pPr algn="just">
              <a:lnSpc>
                <a:spcPct val="150000"/>
              </a:lnSpc>
              <a:buFont typeface="Arial" pitchFamily="34" charset="0"/>
              <a:buChar char="•"/>
            </a:pPr>
            <a:r>
              <a:rPr lang="en-US" b="1" dirty="0" smtClean="0">
                <a:latin typeface="Times New Roman" pitchFamily="18" charset="0"/>
                <a:cs typeface="Times New Roman" pitchFamily="18" charset="0"/>
              </a:rPr>
              <a:t>Inference: </a:t>
            </a:r>
            <a:r>
              <a:rPr lang="en-US" dirty="0" smtClean="0">
                <a:latin typeface="Times New Roman" pitchFamily="18" charset="0"/>
                <a:cs typeface="Times New Roman" pitchFamily="18" charset="0"/>
              </a:rPr>
              <a:t>Once trained, the model can be used to make predictions on new, unseen text data. The model assigns a label based on the predicted category with the highest probability.</a:t>
            </a:r>
          </a:p>
          <a:p>
            <a:pPr algn="just">
              <a:lnSpc>
                <a:spcPct val="150000"/>
              </a:lnSpc>
              <a:buFont typeface="Arial" pitchFamily="34" charset="0"/>
              <a:buChar char="•"/>
            </a:pPr>
            <a:r>
              <a:rPr lang="en-US" b="1" dirty="0" smtClean="0">
                <a:latin typeface="Times New Roman" pitchFamily="18" charset="0"/>
                <a:cs typeface="Times New Roman" pitchFamily="18" charset="0"/>
              </a:rPr>
              <a:t>Output: </a:t>
            </a:r>
            <a:r>
              <a:rPr lang="en-US" dirty="0" smtClean="0">
                <a:latin typeface="Times New Roman" pitchFamily="18" charset="0"/>
                <a:cs typeface="Times New Roman" pitchFamily="18" charset="0"/>
              </a:rPr>
              <a:t>This block represents the outcome of the text processing pipeline. In the context of offensive language detection, it would be the classification label (e.g., offensive or non-offensive) assigned to the input text data.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98120" y="214884"/>
            <a:ext cx="11795760" cy="484505"/>
          </a:xfrm>
          <a:prstGeom prst="rect">
            <a:avLst/>
          </a:prstGeom>
          <a:solidFill>
            <a:srgbClr val="DAE2F3"/>
          </a:solidFill>
        </p:spPr>
        <p:txBody>
          <a:bodyPr vert="horz" wrap="square" lIns="0" tIns="53975" rIns="0" bIns="0" rtlCol="0">
            <a:spAutoFit/>
          </a:bodyPr>
          <a:lstStyle>
            <a:lvl1pPr>
              <a:defRPr>
                <a:latin typeface="+mj-lt"/>
                <a:ea typeface="+mj-ea"/>
                <a:cs typeface="+mj-cs"/>
              </a:defRPr>
            </a:lvl1pPr>
          </a:lstStyle>
          <a:p>
            <a:pPr marL="1270" algn="ctr">
              <a:spcBef>
                <a:spcPts val="425"/>
              </a:spcBef>
            </a:pPr>
            <a:r>
              <a:rPr lang="en-IN" sz="2800" b="1" kern="0" spc="-10" dirty="0" smtClean="0">
                <a:solidFill>
                  <a:schemeClr val="accent1"/>
                </a:solidFill>
              </a:rPr>
              <a:t>METHODOLOGY</a:t>
            </a:r>
            <a:endParaRPr lang="en-IN" sz="2800" b="1" kern="0" spc="-10" dirty="0">
              <a:solidFill>
                <a:schemeClr val="accent1"/>
              </a:solidFill>
            </a:endParaRPr>
          </a:p>
        </p:txBody>
      </p:sp>
      <p:sp>
        <p:nvSpPr>
          <p:cNvPr id="6" name="TextBox 5"/>
          <p:cNvSpPr txBox="1"/>
          <p:nvPr/>
        </p:nvSpPr>
        <p:spPr>
          <a:xfrm>
            <a:off x="838200" y="609600"/>
            <a:ext cx="10436860" cy="6156960"/>
          </a:xfrm>
          <a:prstGeom prst="rect">
            <a:avLst/>
          </a:prstGeom>
          <a:noFill/>
        </p:spPr>
        <p:txBody>
          <a:bodyPr wrap="square">
            <a:noAutofit/>
          </a:bodyPr>
          <a:lstStyle/>
          <a:p>
            <a:pPr algn="just">
              <a:lnSpc>
                <a:spcPct val="150000"/>
              </a:lnSpc>
              <a:buSzPts val="1200"/>
            </a:pPr>
            <a:endParaRPr lang="en-IN" sz="1800" dirty="0">
              <a:effectLst/>
              <a:latin typeface="Calibri" panose="020F0502020204030204" pitchFamily="34" charset="0"/>
              <a:ea typeface="Calibri" panose="020F0502020204030204" pitchFamily="34" charset="0"/>
              <a:cs typeface="+mn-lt"/>
            </a:endParaRPr>
          </a:p>
        </p:txBody>
      </p:sp>
      <p:pic>
        <p:nvPicPr>
          <p:cNvPr id="5" name="Picture 4" descr="WhatsApp Image 2024-04-16 at 18.35.19_5cbb54c9.jpg"/>
          <p:cNvPicPr>
            <a:picLocks noChangeAspect="1"/>
          </p:cNvPicPr>
          <p:nvPr/>
        </p:nvPicPr>
        <p:blipFill>
          <a:blip r:embed="rId2"/>
          <a:stretch>
            <a:fillRect/>
          </a:stretch>
        </p:blipFill>
        <p:spPr>
          <a:xfrm>
            <a:off x="2590800" y="1823814"/>
            <a:ext cx="7165911" cy="3281585"/>
          </a:xfrm>
          <a:prstGeom prst="rect">
            <a:avLst/>
          </a:prstGeom>
        </p:spPr>
      </p:pic>
      <p:sp>
        <p:nvSpPr>
          <p:cNvPr id="7" name="TextBox 6"/>
          <p:cNvSpPr txBox="1"/>
          <p:nvPr/>
        </p:nvSpPr>
        <p:spPr>
          <a:xfrm>
            <a:off x="1371600" y="1371600"/>
            <a:ext cx="183037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KL-NF   Model: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98120" y="214884"/>
            <a:ext cx="11795760" cy="484505"/>
          </a:xfrm>
          <a:prstGeom prst="rect">
            <a:avLst/>
          </a:prstGeom>
          <a:solidFill>
            <a:srgbClr val="DAE2F3"/>
          </a:solidFill>
        </p:spPr>
        <p:txBody>
          <a:bodyPr vert="horz" wrap="square" lIns="0" tIns="53975" rIns="0" bIns="0" rtlCol="0">
            <a:spAutoFit/>
          </a:bodyPr>
          <a:lstStyle>
            <a:lvl1pPr>
              <a:defRPr>
                <a:latin typeface="+mj-lt"/>
                <a:ea typeface="+mj-ea"/>
                <a:cs typeface="+mj-cs"/>
              </a:defRPr>
            </a:lvl1pPr>
          </a:lstStyle>
          <a:p>
            <a:pPr marL="1270" algn="ctr">
              <a:spcBef>
                <a:spcPts val="425"/>
              </a:spcBef>
            </a:pPr>
            <a:r>
              <a:rPr lang="en-IN" sz="2800" b="1" kern="0" spc="-10" dirty="0" smtClean="0">
                <a:solidFill>
                  <a:schemeClr val="accent1"/>
                </a:solidFill>
              </a:rPr>
              <a:t>METHODOLOGY</a:t>
            </a:r>
            <a:endParaRPr lang="en-IN" sz="2800" b="1" kern="0" spc="-10" dirty="0">
              <a:solidFill>
                <a:schemeClr val="accent1"/>
              </a:solidFill>
            </a:endParaRPr>
          </a:p>
        </p:txBody>
      </p:sp>
      <p:sp>
        <p:nvSpPr>
          <p:cNvPr id="6" name="TextBox 5"/>
          <p:cNvSpPr txBox="1"/>
          <p:nvPr/>
        </p:nvSpPr>
        <p:spPr>
          <a:xfrm>
            <a:off x="838200" y="609600"/>
            <a:ext cx="10436860" cy="6156960"/>
          </a:xfrm>
          <a:prstGeom prst="rect">
            <a:avLst/>
          </a:prstGeom>
          <a:noFill/>
        </p:spPr>
        <p:txBody>
          <a:bodyPr wrap="square">
            <a:noAutofit/>
          </a:bodyPr>
          <a:lstStyle/>
          <a:p>
            <a:pPr algn="just">
              <a:lnSpc>
                <a:spcPct val="150000"/>
              </a:lnSpc>
              <a:buSzPts val="1200"/>
            </a:pPr>
            <a:endParaRPr lang="en-IN" sz="1800" dirty="0">
              <a:effectLst/>
              <a:latin typeface="Calibri" panose="020F0502020204030204" pitchFamily="34" charset="0"/>
              <a:ea typeface="Calibri" panose="020F0502020204030204" pitchFamily="34" charset="0"/>
              <a:cs typeface="+mn-lt"/>
            </a:endParaRPr>
          </a:p>
        </p:txBody>
      </p:sp>
      <p:sp>
        <p:nvSpPr>
          <p:cNvPr id="5" name="Rectangle 4"/>
          <p:cNvSpPr/>
          <p:nvPr/>
        </p:nvSpPr>
        <p:spPr>
          <a:xfrm>
            <a:off x="762000" y="914400"/>
            <a:ext cx="10668000" cy="5078313"/>
          </a:xfrm>
          <a:prstGeom prst="rect">
            <a:avLst/>
          </a:prstGeom>
        </p:spPr>
        <p:txBody>
          <a:bodyPr wrap="square">
            <a:spAutoFit/>
          </a:bodyPr>
          <a:lstStyle/>
          <a:p>
            <a:pPr algn="just">
              <a:lnSpc>
                <a:spcPct val="150000"/>
              </a:lnSpc>
            </a:pPr>
            <a:r>
              <a:rPr lang="en-US" b="1" dirty="0" err="1" smtClean="0">
                <a:latin typeface="Times New Roman" pitchFamily="18" charset="0"/>
                <a:cs typeface="Times New Roman" pitchFamily="18" charset="0"/>
              </a:rPr>
              <a:t>Neuro</a:t>
            </a:r>
            <a:r>
              <a:rPr lang="en-US" b="1" dirty="0" smtClean="0">
                <a:latin typeface="Times New Roman" pitchFamily="18" charset="0"/>
                <a:cs typeface="Times New Roman" pitchFamily="18" charset="0"/>
              </a:rPr>
              <a:t>-fuzzy logic </a:t>
            </a:r>
            <a:r>
              <a:rPr lang="en-US" dirty="0" smtClean="0">
                <a:latin typeface="Times New Roman" pitchFamily="18" charset="0"/>
                <a:cs typeface="Times New Roman" pitchFamily="18" charset="0"/>
              </a:rPr>
              <a:t>represents a machine learning algorithm that merges the advantages of neural networks and fuzzy logic. Its system architecture comprises several layers:</a:t>
            </a:r>
          </a:p>
          <a:p>
            <a:pPr marL="342900" indent="-342900" algn="just">
              <a:lnSpc>
                <a:spcPct val="150000"/>
              </a:lnSpc>
              <a:buAutoNum type="arabicPeriod"/>
            </a:pPr>
            <a:r>
              <a:rPr lang="en-US" b="1" dirty="0" smtClean="0">
                <a:latin typeface="Times New Roman" pitchFamily="18" charset="0"/>
                <a:cs typeface="Times New Roman" pitchFamily="18" charset="0"/>
              </a:rPr>
              <a:t>Input layer: </a:t>
            </a:r>
            <a:r>
              <a:rPr lang="en-US" dirty="0" smtClean="0">
                <a:latin typeface="Times New Roman" pitchFamily="18" charset="0"/>
                <a:cs typeface="Times New Roman" pitchFamily="18" charset="0"/>
              </a:rPr>
              <a:t>This layer receives input data, which can be either precise (crisp) or inexact (fuzzy) and may include one or more variables.</a:t>
            </a:r>
          </a:p>
          <a:p>
            <a:pPr marL="342900" indent="-342900" algn="just">
              <a:lnSpc>
                <a:spcPct val="150000"/>
              </a:lnSpc>
              <a:buAutoNum type="arabicPeriod"/>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Fuzzification</a:t>
            </a:r>
            <a:r>
              <a:rPr lang="en-US" b="1" dirty="0" smtClean="0">
                <a:latin typeface="Times New Roman" pitchFamily="18" charset="0"/>
                <a:cs typeface="Times New Roman" pitchFamily="18" charset="0"/>
              </a:rPr>
              <a:t> layer: </a:t>
            </a:r>
            <a:r>
              <a:rPr lang="en-US" dirty="0" smtClean="0">
                <a:latin typeface="Times New Roman" pitchFamily="18" charset="0"/>
                <a:cs typeface="Times New Roman" pitchFamily="18" charset="0"/>
              </a:rPr>
              <a:t>Here, the input data undergoes transformation from crisp to fuzzy values. This transformation involves mapping the input data onto  fuzzy sets, representing a spectrum of possible values for each input variable.</a:t>
            </a:r>
          </a:p>
          <a:p>
            <a:pPr marL="342900" indent="-342900" algn="just">
              <a:lnSpc>
                <a:spcPct val="150000"/>
              </a:lnSpc>
              <a:buAutoNum type="arabicPeriod"/>
            </a:pPr>
            <a:r>
              <a:rPr lang="en-US" b="1" dirty="0" smtClean="0">
                <a:latin typeface="Times New Roman" pitchFamily="18" charset="0"/>
                <a:cs typeface="Times New Roman" pitchFamily="18" charset="0"/>
              </a:rPr>
              <a:t>Inference layer: </a:t>
            </a:r>
            <a:r>
              <a:rPr lang="en-US" dirty="0" smtClean="0">
                <a:latin typeface="Times New Roman" pitchFamily="18" charset="0"/>
                <a:cs typeface="Times New Roman" pitchFamily="18" charset="0"/>
              </a:rPr>
              <a:t>In this layer, fuzzy logic rules are applied to the fuzzy inputs to determine the output. These rules, typically expressed as if-then statements, define the relationship between input and output variables.</a:t>
            </a:r>
          </a:p>
          <a:p>
            <a:pPr marL="342900" indent="-342900" algn="just">
              <a:lnSpc>
                <a:spcPct val="150000"/>
              </a:lnSpc>
              <a:buAutoNum type="arabicPeriod"/>
            </a:pPr>
            <a:r>
              <a:rPr lang="en-US" b="1" dirty="0" err="1" smtClean="0">
                <a:latin typeface="Times New Roman" pitchFamily="18" charset="0"/>
                <a:cs typeface="Times New Roman" pitchFamily="18" charset="0"/>
              </a:rPr>
              <a:t>Defuzzification</a:t>
            </a:r>
            <a:r>
              <a:rPr lang="en-US" b="1" dirty="0" smtClean="0">
                <a:latin typeface="Times New Roman" pitchFamily="18" charset="0"/>
                <a:cs typeface="Times New Roman" pitchFamily="18" charset="0"/>
              </a:rPr>
              <a:t> layer: </a:t>
            </a:r>
            <a:r>
              <a:rPr lang="en-US" dirty="0" smtClean="0">
                <a:latin typeface="Times New Roman" pitchFamily="18" charset="0"/>
                <a:cs typeface="Times New Roman" pitchFamily="18" charset="0"/>
              </a:rPr>
              <a:t>The fuzzy output is converted back into a crisp value in this layer. This is achieved by computing the center of gravity of the output fuzzy set, which signifies the most probable output value based on the input data and fuzzy logic rules.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98120" y="214884"/>
            <a:ext cx="11795760" cy="484505"/>
          </a:xfrm>
          <a:prstGeom prst="rect">
            <a:avLst/>
          </a:prstGeom>
          <a:solidFill>
            <a:srgbClr val="DAE2F3"/>
          </a:solidFill>
        </p:spPr>
        <p:txBody>
          <a:bodyPr vert="horz" wrap="square" lIns="0" tIns="53975" rIns="0" bIns="0" rtlCol="0">
            <a:spAutoFit/>
          </a:bodyPr>
          <a:lstStyle>
            <a:lvl1pPr>
              <a:defRPr>
                <a:latin typeface="+mj-lt"/>
                <a:ea typeface="+mj-ea"/>
                <a:cs typeface="+mj-cs"/>
              </a:defRPr>
            </a:lvl1pPr>
          </a:lstStyle>
          <a:p>
            <a:pPr marL="1270" algn="ctr">
              <a:spcBef>
                <a:spcPts val="425"/>
              </a:spcBef>
            </a:pPr>
            <a:r>
              <a:rPr lang="en-IN" sz="2800" b="1" kern="0" spc="-10" dirty="0" smtClean="0">
                <a:solidFill>
                  <a:schemeClr val="accent1"/>
                </a:solidFill>
              </a:rPr>
              <a:t>METHODOLOGY</a:t>
            </a:r>
            <a:endParaRPr lang="en-IN" sz="2800" b="1" kern="0" spc="-10" dirty="0">
              <a:solidFill>
                <a:schemeClr val="accent1"/>
              </a:solidFill>
            </a:endParaRPr>
          </a:p>
        </p:txBody>
      </p:sp>
      <p:sp>
        <p:nvSpPr>
          <p:cNvPr id="6" name="TextBox 5"/>
          <p:cNvSpPr txBox="1"/>
          <p:nvPr/>
        </p:nvSpPr>
        <p:spPr>
          <a:xfrm>
            <a:off x="838200" y="609600"/>
            <a:ext cx="10436860" cy="6156960"/>
          </a:xfrm>
          <a:prstGeom prst="rect">
            <a:avLst/>
          </a:prstGeom>
          <a:noFill/>
        </p:spPr>
        <p:txBody>
          <a:bodyPr wrap="square">
            <a:noAutofit/>
          </a:bodyPr>
          <a:lstStyle/>
          <a:p>
            <a:pPr algn="just">
              <a:lnSpc>
                <a:spcPct val="150000"/>
              </a:lnSpc>
              <a:buSzPts val="1200"/>
            </a:pPr>
            <a:endParaRPr lang="en-IN" sz="1800" dirty="0">
              <a:effectLst/>
              <a:latin typeface="Calibri" panose="020F0502020204030204" pitchFamily="34" charset="0"/>
              <a:ea typeface="Calibri" panose="020F0502020204030204" pitchFamily="34" charset="0"/>
              <a:cs typeface="+mn-lt"/>
            </a:endParaRPr>
          </a:p>
        </p:txBody>
      </p:sp>
      <p:sp>
        <p:nvSpPr>
          <p:cNvPr id="5" name="Rectangle 4"/>
          <p:cNvSpPr/>
          <p:nvPr/>
        </p:nvSpPr>
        <p:spPr>
          <a:xfrm>
            <a:off x="762000" y="914400"/>
            <a:ext cx="10668000" cy="3416320"/>
          </a:xfrm>
          <a:prstGeom prst="rect">
            <a:avLst/>
          </a:prstGeom>
        </p:spPr>
        <p:txBody>
          <a:bodyPr wrap="square">
            <a:spAutoFit/>
          </a:bodyPr>
          <a:lstStyle/>
          <a:p>
            <a:pPr marL="342900" indent="-342900" algn="just">
              <a:lnSpc>
                <a:spcPct val="150000"/>
              </a:lnSpc>
            </a:pPr>
            <a:r>
              <a:rPr lang="en-US" b="1" dirty="0" smtClean="0">
                <a:latin typeface="Times New Roman" pitchFamily="18" charset="0"/>
                <a:cs typeface="Times New Roman" pitchFamily="18" charset="0"/>
              </a:rPr>
              <a:t>5. Learning layer : </a:t>
            </a:r>
            <a:r>
              <a:rPr lang="en-US" dirty="0" smtClean="0">
                <a:latin typeface="Times New Roman" pitchFamily="18" charset="0"/>
                <a:cs typeface="Times New Roman" pitchFamily="18" charset="0"/>
              </a:rPr>
              <a:t>Some </a:t>
            </a:r>
            <a:r>
              <a:rPr lang="en-US" dirty="0" err="1" smtClean="0">
                <a:latin typeface="Times New Roman" pitchFamily="18" charset="0"/>
                <a:cs typeface="Times New Roman" pitchFamily="18" charset="0"/>
              </a:rPr>
              <a:t>neuro</a:t>
            </a:r>
            <a:r>
              <a:rPr lang="en-US" dirty="0" smtClean="0">
                <a:latin typeface="Times New Roman" pitchFamily="18" charset="0"/>
                <a:cs typeface="Times New Roman" pitchFamily="18" charset="0"/>
              </a:rPr>
              <a:t>-fuzzy logic systems incorporate a learning layer into their architecture. This layer facilitates the adaptation of fuzzy logic rules based on training data, enabling the system to enhance its accuracy over time and adapt to evolving input patterns.</a:t>
            </a:r>
          </a:p>
          <a:p>
            <a:pPr marL="342900" indent="-342900" algn="just">
              <a:lnSpc>
                <a:spcPct val="150000"/>
              </a:lnSpc>
            </a:pPr>
            <a:endParaRPr lang="en-US" dirty="0" smtClean="0">
              <a:latin typeface="Times New Roman" pitchFamily="18" charset="0"/>
              <a:cs typeface="Times New Roman" pitchFamily="18" charset="0"/>
            </a:endParaRPr>
          </a:p>
          <a:p>
            <a:pPr marL="342900" indent="-342900" algn="just">
              <a:lnSpc>
                <a:spcPct val="150000"/>
              </a:lnSpc>
            </a:pPr>
            <a:r>
              <a:rPr lang="en-US" dirty="0" smtClean="0">
                <a:latin typeface="Times New Roman" pitchFamily="18" charset="0"/>
                <a:cs typeface="Times New Roman" pitchFamily="18" charset="0"/>
              </a:rPr>
              <a:t>            Overall, the </a:t>
            </a:r>
            <a:r>
              <a:rPr lang="en-US" dirty="0" err="1" smtClean="0">
                <a:latin typeface="Times New Roman" pitchFamily="18" charset="0"/>
                <a:cs typeface="Times New Roman" pitchFamily="18" charset="0"/>
              </a:rPr>
              <a:t>neuro</a:t>
            </a:r>
            <a:r>
              <a:rPr lang="en-US" dirty="0" smtClean="0">
                <a:latin typeface="Times New Roman" pitchFamily="18" charset="0"/>
                <a:cs typeface="Times New Roman" pitchFamily="18" charset="0"/>
              </a:rPr>
              <a:t>-fuzzy logic architecture synergizes the nonlinear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capabilities of neural networks with the inexact reasoning of fuzzy logic, creating a versatile and adaptable machine learning system. It is capable of handling both crisp and fuzzy inputs and can be trained to refine its accuracy with experience.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778" y="214488"/>
            <a:ext cx="11808178" cy="555537"/>
          </a:xfrm>
          <a:prstGeom prst="rect">
            <a:avLst/>
          </a:prstGeom>
          <a:solidFill>
            <a:schemeClr val="accent1">
              <a:lumMod val="20000"/>
              <a:lumOff val="80000"/>
            </a:schemeClr>
          </a:solidFill>
        </p:spPr>
        <p:txBody>
          <a:bodyPr wrap="square" rtlCol="0">
            <a:spAutoFit/>
          </a:bodyPr>
          <a:lstStyle/>
          <a:p>
            <a:pPr algn="ctr">
              <a:lnSpc>
                <a:spcPct val="114000"/>
              </a:lnSpc>
            </a:pPr>
            <a:r>
              <a:rPr lang="en-IN" sz="2800" b="1" dirty="0">
                <a:solidFill>
                  <a:schemeClr val="accent1">
                    <a:lumMod val="75000"/>
                  </a:schemeClr>
                </a:solidFill>
              </a:rPr>
              <a:t>SYSTEM REQUIREMENTS </a:t>
            </a:r>
          </a:p>
        </p:txBody>
      </p:sp>
      <p:sp>
        <p:nvSpPr>
          <p:cNvPr id="4" name="TextBox 3"/>
          <p:cNvSpPr txBox="1"/>
          <p:nvPr/>
        </p:nvSpPr>
        <p:spPr>
          <a:xfrm>
            <a:off x="152118" y="990388"/>
            <a:ext cx="11717866" cy="4246245"/>
          </a:xfrm>
          <a:prstGeom prst="rect">
            <a:avLst/>
          </a:prstGeom>
          <a:noFill/>
        </p:spPr>
        <p:txBody>
          <a:bodyPr wrap="square" rtlCol="0">
            <a:spAutoFit/>
          </a:bodyPr>
          <a:lstStyle/>
          <a:p>
            <a:pPr indent="0">
              <a:lnSpc>
                <a:spcPct val="150000"/>
              </a:lnSpc>
              <a:buFont typeface="Arial" panose="020B0604020202020204" pitchFamily="34" charset="0"/>
              <a:buNone/>
            </a:pPr>
            <a:r>
              <a:rPr lang="en-IN" b="1" dirty="0">
                <a:latin typeface="Times New Roman" panose="02020603050405020304" pitchFamily="18" charset="0"/>
                <a:cs typeface="Times New Roman" panose="02020603050405020304" pitchFamily="18" charset="0"/>
              </a:rPr>
              <a:t>Hardware Requirements:</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Processor 	:  I5/Intel Processor</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RAM         	 :  8GB (min)</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Hard Disk 	 :  128 GB</a:t>
            </a:r>
          </a:p>
          <a:p>
            <a:pPr marL="342900" indent="-34290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indent="0">
              <a:lnSpc>
                <a:spcPct val="150000"/>
              </a:lnSpc>
              <a:buFont typeface="Arial" panose="020B0604020202020204" pitchFamily="34" charset="0"/>
              <a:buNone/>
            </a:pPr>
            <a:r>
              <a:rPr lang="en-IN" b="1" dirty="0">
                <a:latin typeface="Times New Roman" panose="02020603050405020304" pitchFamily="18" charset="0"/>
                <a:cs typeface="Times New Roman" panose="02020603050405020304" pitchFamily="18" charset="0"/>
              </a:rPr>
              <a:t>Software Requirements:</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Operating System            :   Windows 10</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Server-side Script            :   Python 3.6</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IDE			  :   PyCharm, Jupyter notebook</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Libraries Used		  :   </a:t>
            </a:r>
            <a:r>
              <a:rPr lang="en-IN" dirty="0" smtClean="0">
                <a:latin typeface="Times New Roman" panose="02020603050405020304" pitchFamily="18" charset="0"/>
                <a:cs typeface="Times New Roman" panose="02020603050405020304" pitchFamily="18" charset="0"/>
              </a:rPr>
              <a:t>Pandas, </a:t>
            </a:r>
            <a:r>
              <a:rPr lang="en-IN" dirty="0">
                <a:latin typeface="Times New Roman" panose="02020603050405020304" pitchFamily="18" charset="0"/>
                <a:cs typeface="Times New Roman" panose="02020603050405020304" pitchFamily="18" charset="0"/>
              </a:rPr>
              <a:t>Keras, pandas, tensorflow</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674" y="31898"/>
            <a:ext cx="11795760" cy="554990"/>
          </a:xfrm>
          <a:prstGeom prst="rect">
            <a:avLst/>
          </a:prstGeom>
          <a:solidFill>
            <a:srgbClr val="DAE2F3"/>
          </a:solidFill>
        </p:spPr>
        <p:txBody>
          <a:bodyPr vert="horz" wrap="square" lIns="0" tIns="53975" rIns="0" bIns="0" rtlCol="0">
            <a:spAutoFit/>
          </a:bodyPr>
          <a:lstStyle/>
          <a:p>
            <a:pPr marL="1270" algn="ctr">
              <a:lnSpc>
                <a:spcPct val="100000"/>
              </a:lnSpc>
              <a:spcBef>
                <a:spcPts val="425"/>
              </a:spcBef>
            </a:pPr>
            <a:r>
              <a:rPr spc="-15" dirty="0"/>
              <a:t>CONTENTS</a:t>
            </a:r>
          </a:p>
        </p:txBody>
      </p:sp>
      <p:sp>
        <p:nvSpPr>
          <p:cNvPr id="3" name="object 3"/>
          <p:cNvSpPr txBox="1"/>
          <p:nvPr/>
        </p:nvSpPr>
        <p:spPr>
          <a:xfrm>
            <a:off x="274674" y="457200"/>
            <a:ext cx="11277600" cy="6096000"/>
          </a:xfrm>
          <a:prstGeom prst="rect">
            <a:avLst/>
          </a:prstGeom>
        </p:spPr>
        <p:txBody>
          <a:bodyPr vert="horz" wrap="square" lIns="0" tIns="54610" rIns="0" bIns="0" rtlCol="0">
            <a:noAutofit/>
          </a:bodyPr>
          <a:lstStyle/>
          <a:p>
            <a:pPr marL="299085" indent="-287020">
              <a:lnSpc>
                <a:spcPct val="150000"/>
              </a:lnSpc>
              <a:spcBef>
                <a:spcPts val="430"/>
              </a:spcBef>
              <a:buFont typeface="Arial MT"/>
              <a:buChar char="•"/>
              <a:tabLst>
                <a:tab pos="299085" algn="l"/>
                <a:tab pos="299720" algn="l"/>
              </a:tabLst>
            </a:pPr>
            <a:r>
              <a:rPr spc="-10"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a:p>
            <a:pPr marL="299085" indent="-287020">
              <a:lnSpc>
                <a:spcPct val="150000"/>
              </a:lnSpc>
              <a:spcBef>
                <a:spcPts val="335"/>
              </a:spcBef>
              <a:buFont typeface="Arial MT"/>
              <a:buChar char="•"/>
              <a:tabLst>
                <a:tab pos="299085" algn="l"/>
                <a:tab pos="299720" algn="l"/>
              </a:tabLst>
            </a:pPr>
            <a:r>
              <a:rPr spc="-5" dirty="0">
                <a:latin typeface="Times New Roman" panose="02020603050405020304" pitchFamily="18" charset="0"/>
                <a:cs typeface="Times New Roman" panose="02020603050405020304" pitchFamily="18" charset="0"/>
              </a:rPr>
              <a:t>Introduction</a:t>
            </a:r>
          </a:p>
          <a:p>
            <a:pPr marL="299085" indent="-287020">
              <a:lnSpc>
                <a:spcPct val="150000"/>
              </a:lnSpc>
              <a:spcBef>
                <a:spcPts val="335"/>
              </a:spcBef>
              <a:buFont typeface="Arial MT"/>
              <a:buChar char="•"/>
              <a:tabLst>
                <a:tab pos="299085" algn="l"/>
                <a:tab pos="299720" algn="l"/>
              </a:tabLst>
            </a:pPr>
            <a:r>
              <a:rPr lang="en-IN" spc="-15" dirty="0" smtClean="0">
                <a:latin typeface="Times New Roman" panose="02020603050405020304" pitchFamily="18" charset="0"/>
                <a:cs typeface="Times New Roman" panose="02020603050405020304" pitchFamily="18" charset="0"/>
                <a:sym typeface="+mn-ea"/>
              </a:rPr>
              <a:t>Statement  of the problem</a:t>
            </a:r>
            <a:endParaRPr spc="-5" dirty="0">
              <a:latin typeface="Times New Roman" panose="02020603050405020304" pitchFamily="18" charset="0"/>
              <a:cs typeface="Times New Roman" panose="02020603050405020304" pitchFamily="18" charset="0"/>
            </a:endParaRPr>
          </a:p>
          <a:p>
            <a:pPr marL="299085" indent="-287020">
              <a:lnSpc>
                <a:spcPct val="150000"/>
              </a:lnSpc>
              <a:spcBef>
                <a:spcPts val="335"/>
              </a:spcBef>
              <a:buFont typeface="Arial MT"/>
              <a:buChar char="•"/>
              <a:tabLst>
                <a:tab pos="299085" algn="l"/>
                <a:tab pos="299720" algn="l"/>
              </a:tabLst>
            </a:pPr>
            <a:r>
              <a:rPr lang="en-IN" spc="-5" dirty="0">
                <a:latin typeface="Times New Roman" panose="02020603050405020304" pitchFamily="18" charset="0"/>
                <a:cs typeface="Times New Roman" panose="02020603050405020304" pitchFamily="18" charset="0"/>
              </a:rPr>
              <a:t>Motivation</a:t>
            </a:r>
          </a:p>
          <a:p>
            <a:pPr marL="299085" indent="-287020">
              <a:lnSpc>
                <a:spcPct val="150000"/>
              </a:lnSpc>
              <a:spcBef>
                <a:spcPts val="335"/>
              </a:spcBef>
              <a:buFont typeface="Arial MT"/>
              <a:buChar char="•"/>
              <a:tabLst>
                <a:tab pos="299085" algn="l"/>
                <a:tab pos="299720" algn="l"/>
              </a:tabLst>
            </a:pPr>
            <a:r>
              <a:rPr lang="en-IN" spc="-5" dirty="0">
                <a:latin typeface="Times New Roman" panose="02020603050405020304" pitchFamily="18" charset="0"/>
                <a:cs typeface="Times New Roman" panose="02020603050405020304" pitchFamily="18" charset="0"/>
                <a:sym typeface="+mn-ea"/>
              </a:rPr>
              <a:t>Objectives</a:t>
            </a:r>
            <a:endParaRPr lang="en-IN" spc="-5" dirty="0">
              <a:latin typeface="Times New Roman" panose="02020603050405020304" pitchFamily="18" charset="0"/>
              <a:cs typeface="Times New Roman" panose="02020603050405020304" pitchFamily="18" charset="0"/>
            </a:endParaRPr>
          </a:p>
          <a:p>
            <a:pPr marL="299085" indent="-287020">
              <a:lnSpc>
                <a:spcPct val="150000"/>
              </a:lnSpc>
              <a:spcBef>
                <a:spcPts val="335"/>
              </a:spcBef>
              <a:buFont typeface="Arial MT"/>
              <a:buChar char="•"/>
              <a:tabLst>
                <a:tab pos="299085" algn="l"/>
                <a:tab pos="299720" algn="l"/>
              </a:tabLst>
            </a:pPr>
            <a:r>
              <a:rPr lang="en-IN" spc="-5" dirty="0">
                <a:latin typeface="Times New Roman" panose="02020603050405020304" pitchFamily="18" charset="0"/>
                <a:cs typeface="Times New Roman" panose="02020603050405020304" pitchFamily="18" charset="0"/>
              </a:rPr>
              <a:t>Literature Survey</a:t>
            </a:r>
          </a:p>
          <a:p>
            <a:pPr marL="299085" indent="-287020">
              <a:lnSpc>
                <a:spcPct val="150000"/>
              </a:lnSpc>
              <a:spcBef>
                <a:spcPts val="335"/>
              </a:spcBef>
              <a:buFont typeface="Arial MT"/>
              <a:buChar char="•"/>
              <a:tabLst>
                <a:tab pos="299085" algn="l"/>
                <a:tab pos="299720" algn="l"/>
              </a:tabLst>
            </a:pPr>
            <a:r>
              <a:rPr lang="en-IN" spc="-5" dirty="0" smtClean="0">
                <a:latin typeface="Times New Roman" panose="02020603050405020304" pitchFamily="18" charset="0"/>
                <a:cs typeface="Times New Roman" panose="02020603050405020304" pitchFamily="18" charset="0"/>
              </a:rPr>
              <a:t>Limitations</a:t>
            </a:r>
            <a:endParaRPr lang="en-IN" spc="-5" dirty="0">
              <a:latin typeface="Times New Roman" panose="02020603050405020304" pitchFamily="18" charset="0"/>
              <a:cs typeface="Times New Roman" panose="02020603050405020304" pitchFamily="18" charset="0"/>
            </a:endParaRPr>
          </a:p>
          <a:p>
            <a:pPr marL="299085" indent="-287020">
              <a:lnSpc>
                <a:spcPct val="150000"/>
              </a:lnSpc>
              <a:spcBef>
                <a:spcPts val="335"/>
              </a:spcBef>
              <a:buFont typeface="Arial MT"/>
              <a:buChar char="•"/>
              <a:tabLst>
                <a:tab pos="299085" algn="l"/>
                <a:tab pos="299720" algn="l"/>
              </a:tabLst>
            </a:pPr>
            <a:r>
              <a:rPr lang="en-IN" spc="-5" dirty="0">
                <a:latin typeface="Times New Roman" panose="02020603050405020304" pitchFamily="18" charset="0"/>
                <a:cs typeface="Times New Roman" panose="02020603050405020304" pitchFamily="18" charset="0"/>
              </a:rPr>
              <a:t>Proposed System &amp; Methodology</a:t>
            </a:r>
          </a:p>
          <a:p>
            <a:pPr marL="299085" indent="-287020">
              <a:lnSpc>
                <a:spcPct val="150000"/>
              </a:lnSpc>
              <a:spcBef>
                <a:spcPts val="335"/>
              </a:spcBef>
              <a:buFont typeface="Arial MT"/>
              <a:buChar char="•"/>
              <a:tabLst>
                <a:tab pos="299085" algn="l"/>
                <a:tab pos="299720" algn="l"/>
              </a:tabLst>
            </a:pPr>
            <a:r>
              <a:rPr lang="en-IN" dirty="0" smtClean="0">
                <a:latin typeface="Times New Roman" panose="02020603050405020304" pitchFamily="18" charset="0"/>
                <a:cs typeface="Times New Roman" panose="02020603050405020304" pitchFamily="18" charset="0"/>
              </a:rPr>
              <a:t>Software and Hardware  Requirements</a:t>
            </a:r>
          </a:p>
          <a:p>
            <a:pPr marL="299085" indent="-287020">
              <a:lnSpc>
                <a:spcPct val="150000"/>
              </a:lnSpc>
              <a:spcBef>
                <a:spcPts val="335"/>
              </a:spcBef>
              <a:buFont typeface="Arial MT"/>
              <a:buChar char="•"/>
              <a:tabLst>
                <a:tab pos="299085" algn="l"/>
                <a:tab pos="299720" algn="l"/>
              </a:tabLst>
            </a:pPr>
            <a:r>
              <a:rPr lang="en-US" dirty="0" smtClean="0"/>
              <a:t>Analysis of Experimental Data</a:t>
            </a:r>
            <a:endParaRPr lang="en-IN" dirty="0" smtClean="0">
              <a:latin typeface="Times New Roman" panose="02020603050405020304" pitchFamily="18" charset="0"/>
              <a:cs typeface="Times New Roman" panose="02020603050405020304" pitchFamily="18" charset="0"/>
            </a:endParaRPr>
          </a:p>
          <a:p>
            <a:pPr marL="299085" indent="-287020">
              <a:lnSpc>
                <a:spcPct val="150000"/>
              </a:lnSpc>
              <a:spcBef>
                <a:spcPts val="335"/>
              </a:spcBef>
              <a:buFont typeface="Arial MT"/>
              <a:buChar char="•"/>
              <a:tabLst>
                <a:tab pos="299085" algn="l"/>
                <a:tab pos="299720" algn="l"/>
              </a:tabLst>
            </a:pPr>
            <a:r>
              <a:rPr lang="en-US" dirty="0" smtClean="0"/>
              <a:t>Implementation and Results</a:t>
            </a:r>
            <a:endParaRPr lang="en-IN" dirty="0">
              <a:latin typeface="Times New Roman" panose="02020603050405020304" pitchFamily="18" charset="0"/>
              <a:cs typeface="Times New Roman" panose="02020603050405020304" pitchFamily="18" charset="0"/>
            </a:endParaRPr>
          </a:p>
          <a:p>
            <a:pPr marL="299085" indent="-287020">
              <a:lnSpc>
                <a:spcPct val="150000"/>
              </a:lnSpc>
              <a:spcBef>
                <a:spcPts val="335"/>
              </a:spcBef>
              <a:buFont typeface="Arial MT"/>
              <a:buChar char="•"/>
              <a:tabLst>
                <a:tab pos="299085" algn="l"/>
                <a:tab pos="299720" algn="l"/>
              </a:tabLst>
            </a:pPr>
            <a:r>
              <a:rPr lang="en-IN" dirty="0">
                <a:latin typeface="Times New Roman" panose="02020603050405020304" pitchFamily="18" charset="0"/>
                <a:cs typeface="Times New Roman" panose="02020603050405020304" pitchFamily="18" charset="0"/>
              </a:rPr>
              <a:t>Performance Evaluation</a:t>
            </a:r>
          </a:p>
          <a:p>
            <a:pPr marL="299085" indent="-287020">
              <a:lnSpc>
                <a:spcPct val="150000"/>
              </a:lnSpc>
              <a:spcBef>
                <a:spcPts val="335"/>
              </a:spcBef>
              <a:buFont typeface="Arial MT"/>
              <a:buChar char="•"/>
              <a:tabLst>
                <a:tab pos="299085" algn="l"/>
                <a:tab pos="299720" algn="l"/>
              </a:tabLst>
            </a:pPr>
            <a:r>
              <a:rPr lang="en-US" dirty="0" smtClean="0"/>
              <a:t>Conclusion &amp; Future Work </a:t>
            </a:r>
          </a:p>
          <a:p>
            <a:pPr marL="299085" indent="-287020">
              <a:lnSpc>
                <a:spcPct val="150000"/>
              </a:lnSpc>
              <a:spcBef>
                <a:spcPts val="335"/>
              </a:spcBef>
              <a:buFont typeface="Arial MT"/>
              <a:buChar char="•"/>
              <a:tabLst>
                <a:tab pos="299085" algn="l"/>
                <a:tab pos="299720" algn="l"/>
              </a:tabLst>
            </a:pPr>
            <a:r>
              <a:rPr lang="en-US" dirty="0" smtClean="0"/>
              <a:t> References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778" y="214488"/>
            <a:ext cx="11808178" cy="555537"/>
          </a:xfrm>
          <a:prstGeom prst="rect">
            <a:avLst/>
          </a:prstGeom>
          <a:solidFill>
            <a:schemeClr val="accent1">
              <a:lumMod val="20000"/>
              <a:lumOff val="80000"/>
            </a:schemeClr>
          </a:solidFill>
        </p:spPr>
        <p:txBody>
          <a:bodyPr wrap="square" rtlCol="0">
            <a:spAutoFit/>
          </a:bodyPr>
          <a:lstStyle/>
          <a:p>
            <a:pPr algn="ctr">
              <a:lnSpc>
                <a:spcPct val="114000"/>
              </a:lnSpc>
            </a:pPr>
            <a:r>
              <a:rPr lang="en-IN" sz="2800" b="1" dirty="0" smtClean="0">
                <a:solidFill>
                  <a:schemeClr val="accent1">
                    <a:lumMod val="75000"/>
                  </a:schemeClr>
                </a:solidFill>
              </a:rPr>
              <a:t>ANALYSIS OF EXPERIMENTAL DATA </a:t>
            </a:r>
            <a:endParaRPr lang="en-IN" sz="2800" b="1" dirty="0">
              <a:solidFill>
                <a:schemeClr val="accent1">
                  <a:lumMod val="75000"/>
                </a:schemeClr>
              </a:solidFill>
            </a:endParaRPr>
          </a:p>
        </p:txBody>
      </p:sp>
      <p:sp>
        <p:nvSpPr>
          <p:cNvPr id="4" name="TextBox 3"/>
          <p:cNvSpPr txBox="1"/>
          <p:nvPr/>
        </p:nvSpPr>
        <p:spPr>
          <a:xfrm>
            <a:off x="228600" y="914400"/>
            <a:ext cx="11717655" cy="4434840"/>
          </a:xfrm>
          <a:prstGeom prst="rect">
            <a:avLst/>
          </a:prstGeom>
          <a:noFill/>
        </p:spPr>
        <p:txBody>
          <a:bodyPr wrap="square" rtlCol="0">
            <a:noAutofit/>
          </a:bodyPr>
          <a:lstStyle/>
          <a:p>
            <a:pPr marL="342900" indent="-342900" algn="just">
              <a:lnSpc>
                <a:spcPct val="150000"/>
              </a:lnSpc>
            </a:pPr>
            <a:r>
              <a:rPr lang="en-US" dirty="0" smtClean="0">
                <a:latin typeface="Times New Roman" pitchFamily="18" charset="0"/>
                <a:cs typeface="Times New Roman" pitchFamily="18" charset="0"/>
              </a:rPr>
              <a:t>               Different predictive model performances can be compared based on accuracy rate to perform the Offensive or not Offensive sentence classification. BERT and KL-NF are two of the predictive classification algorithms that are taken into consideration in this study. Accuracy, Precision, Recall, and F-Measure are four metrics that may be utilized to evaluate each algorithm's performance. To establish the best model for the dataset by measuring and calculating each model's best outcome.</a:t>
            </a:r>
          </a:p>
          <a:p>
            <a:pPr marL="342900" indent="-342900" algn="just">
              <a:lnSpc>
                <a:spcPct val="150000"/>
              </a:lnSpc>
            </a:pPr>
            <a:r>
              <a:rPr lang="en-US" dirty="0" smtClean="0">
                <a:latin typeface="Times New Roman" pitchFamily="18" charset="0"/>
                <a:cs typeface="Times New Roman" pitchFamily="18" charset="0"/>
              </a:rPr>
              <a:t>                      The algorithm's ability to produce accurate results is its main consideration. Because of its simple classification capabilities, the BERT algorithm makes it possible for users to predict results with a minimum amount of error. KL-NF was used because of its repetitive data analysis, and KL-NF was most frequently chosen because it resembles to the ANN in neural networks and always classifies the data in the hidden layers of the neural network constantly compares all the model's components and helps to reduce repetitive factors during execution, which is the most time-consuming process. The predictive model may have a chance of providing some error results that are mainly when comparing different attributes in the dataset to decide the most important attribute for the predictive model. Also, the results may be inaccurate with different algorithms.</a:t>
            </a:r>
            <a:endParaRPr lang="en-IN" b="1" dirty="0">
              <a:latin typeface="Times New Roman" pitchFamily="18" charset="0"/>
              <a:cs typeface="Times New Roman" pitchFamily="18" charset="0"/>
            </a:endParaRPr>
          </a:p>
          <a:p>
            <a:pPr indent="0">
              <a:buFont typeface="Arial" panose="020B0604020202020204" pitchFamily="34" charset="0"/>
              <a:buNone/>
            </a:pPr>
            <a:endParaRPr lang="en-IN" sz="2000" b="1" dirty="0">
              <a:latin typeface="Times New Roman" panose="02020603050405020304" pitchFamily="18" charset="0"/>
              <a:cs typeface="Times New Roman" panose="02020603050405020304" pitchFamily="18" charset="0"/>
            </a:endParaRPr>
          </a:p>
          <a:p>
            <a:pPr indent="0">
              <a:lnSpc>
                <a:spcPct val="12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indent="457200">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778" y="214488"/>
            <a:ext cx="11808178" cy="555537"/>
          </a:xfrm>
          <a:prstGeom prst="rect">
            <a:avLst/>
          </a:prstGeom>
          <a:solidFill>
            <a:schemeClr val="accent1">
              <a:lumMod val="20000"/>
              <a:lumOff val="80000"/>
            </a:schemeClr>
          </a:solidFill>
        </p:spPr>
        <p:txBody>
          <a:bodyPr wrap="square" rtlCol="0">
            <a:spAutoFit/>
          </a:bodyPr>
          <a:lstStyle/>
          <a:p>
            <a:pPr algn="ctr">
              <a:lnSpc>
                <a:spcPct val="114000"/>
              </a:lnSpc>
            </a:pPr>
            <a:r>
              <a:rPr lang="en-IN" sz="2800" b="1" dirty="0" smtClean="0">
                <a:solidFill>
                  <a:schemeClr val="accent1">
                    <a:lumMod val="75000"/>
                  </a:schemeClr>
                </a:solidFill>
              </a:rPr>
              <a:t> IMPLEMENTATION AND RESULTS</a:t>
            </a:r>
            <a:endParaRPr lang="en-IN" sz="2800" b="1" dirty="0">
              <a:solidFill>
                <a:schemeClr val="accent1">
                  <a:lumMod val="75000"/>
                </a:schemeClr>
              </a:solidFill>
            </a:endParaRPr>
          </a:p>
        </p:txBody>
      </p:sp>
      <p:sp>
        <p:nvSpPr>
          <p:cNvPr id="4" name="TextBox 3"/>
          <p:cNvSpPr txBox="1"/>
          <p:nvPr/>
        </p:nvSpPr>
        <p:spPr>
          <a:xfrm>
            <a:off x="152400" y="914400"/>
            <a:ext cx="11717655" cy="4434840"/>
          </a:xfrm>
          <a:prstGeom prst="rect">
            <a:avLst/>
          </a:prstGeom>
          <a:noFill/>
        </p:spPr>
        <p:txBody>
          <a:bodyPr wrap="square" rtlCol="0">
            <a:noAutofit/>
          </a:bodyPr>
          <a:lstStyle/>
          <a:p>
            <a:pPr marL="285750" indent="-285750">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b="1" dirty="0" smtClean="0">
                <a:latin typeface="Times New Roman" panose="02020603050405020304" pitchFamily="18" charset="0"/>
                <a:cs typeface="Times New Roman" panose="02020603050405020304" pitchFamily="18" charset="0"/>
              </a:rPr>
              <a:t>BERT Model Results :</a:t>
            </a:r>
          </a:p>
          <a:p>
            <a:pPr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When we went with BERT model, we achieved 82.7% accuracy after training with Tamil, Kannada, and Malayalam Languages Dataset.</a:t>
            </a:r>
          </a:p>
          <a:p>
            <a:pPr algn="just">
              <a:lnSpc>
                <a:spcPct val="150000"/>
              </a:lnSpc>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IN" b="1" dirty="0" smtClean="0">
                <a:latin typeface="Times New Roman" panose="02020603050405020304" pitchFamily="18" charset="0"/>
                <a:cs typeface="Times New Roman" panose="02020603050405020304" pitchFamily="18" charset="0"/>
              </a:rPr>
              <a:t>KL-NF Technique Results:</a:t>
            </a:r>
          </a:p>
          <a:p>
            <a:pPr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When we used KL Divergence, </a:t>
            </a:r>
            <a:r>
              <a:rPr lang="en-IN" dirty="0" err="1" smtClean="0">
                <a:latin typeface="Times New Roman" panose="02020603050405020304" pitchFamily="18" charset="0"/>
                <a:cs typeface="Times New Roman" panose="02020603050405020304" pitchFamily="18" charset="0"/>
              </a:rPr>
              <a:t>Neuro</a:t>
            </a:r>
            <a:r>
              <a:rPr lang="en-IN" dirty="0" smtClean="0">
                <a:latin typeface="Times New Roman" panose="02020603050405020304" pitchFamily="18" charset="0"/>
                <a:cs typeface="Times New Roman" panose="02020603050405020304" pitchFamily="18" charset="0"/>
              </a:rPr>
              <a:t> Fuzzy Logic and TF-IDF for the same task of multi lingual Classification, we achieved approximately 82.5% accuracy after training with same Tamil, Kannada, and Malayalam Datasets </a:t>
            </a:r>
          </a:p>
          <a:p>
            <a:pPr algn="just">
              <a:lnSpc>
                <a:spcPct val="150000"/>
              </a:lnSpc>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IN" sz="2000" b="1" dirty="0">
              <a:latin typeface="Times New Roman" panose="02020603050405020304" pitchFamily="18" charset="0"/>
              <a:cs typeface="Times New Roman" panose="02020603050405020304" pitchFamily="18" charset="0"/>
            </a:endParaRPr>
          </a:p>
          <a:p>
            <a:pPr indent="0">
              <a:lnSpc>
                <a:spcPct val="12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indent="457200">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graphicFrame>
        <p:nvGraphicFramePr>
          <p:cNvPr id="6" name="Table 5"/>
          <p:cNvGraphicFramePr/>
          <p:nvPr/>
        </p:nvGraphicFramePr>
        <p:xfrm>
          <a:off x="4191000" y="4419600"/>
          <a:ext cx="2847975" cy="1277620"/>
        </p:xfrm>
        <a:graphic>
          <a:graphicData uri="http://schemas.openxmlformats.org/drawingml/2006/table">
            <a:tbl>
              <a:tblPr firstRow="1" bandRow="1">
                <a:tableStyleId>{5C22544A-7EE6-4342-B048-85BDC9FD1C3A}</a:tableStyleId>
              </a:tblPr>
              <a:tblGrid>
                <a:gridCol w="1403985">
                  <a:extLst>
                    <a:ext uri="{9D8B030D-6E8A-4147-A177-3AD203B41FA5}">
                      <a16:colId xmlns:a16="http://schemas.microsoft.com/office/drawing/2014/main" val="20000"/>
                    </a:ext>
                  </a:extLst>
                </a:gridCol>
                <a:gridCol w="1443990">
                  <a:extLst>
                    <a:ext uri="{9D8B030D-6E8A-4147-A177-3AD203B41FA5}">
                      <a16:colId xmlns:a16="http://schemas.microsoft.com/office/drawing/2014/main" val="20001"/>
                    </a:ext>
                  </a:extLst>
                </a:gridCol>
              </a:tblGrid>
              <a:tr h="607060">
                <a:tc>
                  <a:txBody>
                    <a:bodyPr/>
                    <a:lstStyle/>
                    <a:p>
                      <a:pPr algn="ctr">
                        <a:buNone/>
                      </a:pPr>
                      <a:r>
                        <a:rPr lang="en-IN" altLang="en-US" sz="1600" dirty="0">
                          <a:latin typeface="Times New Roman" panose="02020603050405020304" pitchFamily="18" charset="0"/>
                          <a:cs typeface="Times New Roman" panose="02020603050405020304" pitchFamily="18" charset="0"/>
                        </a:rPr>
                        <a:t>                            MODELS</a:t>
                      </a:r>
                    </a:p>
                  </a:txBody>
                  <a:tcPr/>
                </a:tc>
                <a:tc>
                  <a:txBody>
                    <a:bodyPr/>
                    <a:lstStyle/>
                    <a:p>
                      <a:pPr algn="ctr">
                        <a:buNone/>
                      </a:pPr>
                      <a:r>
                        <a:rPr lang="en-IN" altLang="en-US" sz="1600">
                          <a:latin typeface="Times New Roman" panose="02020603050405020304" pitchFamily="18" charset="0"/>
                          <a:cs typeface="Times New Roman" panose="02020603050405020304" pitchFamily="18" charset="0"/>
                        </a:rPr>
                        <a:t>                      ACCURACY</a:t>
                      </a:r>
                    </a:p>
                  </a:txBody>
                  <a:tcPr/>
                </a:tc>
                <a:extLst>
                  <a:ext uri="{0D108BD9-81ED-4DB2-BD59-A6C34878D82A}">
                    <a16:rowId xmlns:a16="http://schemas.microsoft.com/office/drawing/2014/main" val="10000"/>
                  </a:ext>
                </a:extLst>
              </a:tr>
              <a:tr h="335280">
                <a:tc>
                  <a:txBody>
                    <a:bodyPr/>
                    <a:lstStyle/>
                    <a:p>
                      <a:pPr algn="ctr">
                        <a:buNone/>
                      </a:pPr>
                      <a:r>
                        <a:rPr lang="en-IN" altLang="en-US" sz="1600" dirty="0" smtClean="0">
                          <a:latin typeface="Times New Roman" panose="02020603050405020304" pitchFamily="18" charset="0"/>
                          <a:cs typeface="Times New Roman" panose="02020603050405020304" pitchFamily="18" charset="0"/>
                        </a:rPr>
                        <a:t>BERT</a:t>
                      </a:r>
                      <a:endParaRPr lang="en-IN" altLang="en-US" sz="1600" dirty="0">
                        <a:latin typeface="Times New Roman" panose="02020603050405020304" pitchFamily="18" charset="0"/>
                        <a:cs typeface="Times New Roman" panose="02020603050405020304" pitchFamily="18" charset="0"/>
                      </a:endParaRPr>
                    </a:p>
                  </a:txBody>
                  <a:tcPr/>
                </a:tc>
                <a:tc>
                  <a:txBody>
                    <a:bodyPr/>
                    <a:lstStyle/>
                    <a:p>
                      <a:pPr algn="ctr">
                        <a:buNone/>
                      </a:pPr>
                      <a:r>
                        <a:rPr lang="en-US" sz="1600" dirty="0" smtClean="0">
                          <a:latin typeface="Times New Roman" panose="02020603050405020304" pitchFamily="18" charset="0"/>
                          <a:cs typeface="Times New Roman" panose="02020603050405020304" pitchFamily="18" charset="0"/>
                        </a:rPr>
                        <a:t>82.7</a:t>
                      </a:r>
                      <a:endParaRPr lang="en-I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35280">
                <a:tc>
                  <a:txBody>
                    <a:bodyPr/>
                    <a:lstStyle/>
                    <a:p>
                      <a:pPr algn="ctr">
                        <a:buNone/>
                      </a:pPr>
                      <a:r>
                        <a:rPr lang="en-IN" altLang="en-US" sz="1600" dirty="0" smtClean="0">
                          <a:latin typeface="Times New Roman" panose="02020603050405020304" pitchFamily="18" charset="0"/>
                          <a:cs typeface="Times New Roman" panose="02020603050405020304" pitchFamily="18" charset="0"/>
                        </a:rPr>
                        <a:t>KL-NF</a:t>
                      </a:r>
                      <a:endParaRPr lang="en-IN" altLang="en-US" sz="1600" dirty="0">
                        <a:latin typeface="Times New Roman" panose="02020603050405020304" pitchFamily="18" charset="0"/>
                        <a:cs typeface="Times New Roman" panose="02020603050405020304" pitchFamily="18" charset="0"/>
                      </a:endParaRPr>
                    </a:p>
                  </a:txBody>
                  <a:tcPr/>
                </a:tc>
                <a:tc>
                  <a:txBody>
                    <a:bodyPr/>
                    <a:lstStyle/>
                    <a:p>
                      <a:pPr algn="ctr">
                        <a:buNone/>
                      </a:pPr>
                      <a:r>
                        <a:rPr lang="en-IN" altLang="en-US" sz="1600" dirty="0" smtClean="0">
                          <a:latin typeface="Times New Roman" panose="02020603050405020304" pitchFamily="18" charset="0"/>
                          <a:cs typeface="Times New Roman" panose="02020603050405020304" pitchFamily="18" charset="0"/>
                        </a:rPr>
                        <a:t>82.5</a:t>
                      </a:r>
                      <a:endParaRPr lang="en-I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3822" y="214488"/>
            <a:ext cx="11808178" cy="555537"/>
          </a:xfrm>
          <a:prstGeom prst="rect">
            <a:avLst/>
          </a:prstGeom>
          <a:solidFill>
            <a:schemeClr val="accent1">
              <a:lumMod val="20000"/>
              <a:lumOff val="80000"/>
            </a:schemeClr>
          </a:solidFill>
        </p:spPr>
        <p:txBody>
          <a:bodyPr wrap="square" rtlCol="0">
            <a:spAutoFit/>
          </a:bodyPr>
          <a:lstStyle/>
          <a:p>
            <a:pPr algn="ctr">
              <a:lnSpc>
                <a:spcPct val="114000"/>
              </a:lnSpc>
            </a:pPr>
            <a:r>
              <a:rPr lang="en-IN" sz="2800" b="1" dirty="0" smtClean="0">
                <a:solidFill>
                  <a:schemeClr val="accent1">
                    <a:lumMod val="75000"/>
                  </a:schemeClr>
                </a:solidFill>
              </a:rPr>
              <a:t>PERFORMANCE  EVALUATION </a:t>
            </a:r>
            <a:endParaRPr lang="en-IN" sz="2800" b="1" dirty="0">
              <a:solidFill>
                <a:schemeClr val="accent1">
                  <a:lumMod val="75000"/>
                </a:schemeClr>
              </a:solidFill>
            </a:endParaRPr>
          </a:p>
        </p:txBody>
      </p:sp>
      <p:sp>
        <p:nvSpPr>
          <p:cNvPr id="3" name="Text Box 2"/>
          <p:cNvSpPr txBox="1"/>
          <p:nvPr/>
        </p:nvSpPr>
        <p:spPr>
          <a:xfrm>
            <a:off x="1454785" y="2082800"/>
            <a:ext cx="4064000" cy="368300"/>
          </a:xfrm>
          <a:prstGeom prst="rect">
            <a:avLst/>
          </a:prstGeom>
          <a:noFill/>
        </p:spPr>
        <p:txBody>
          <a:bodyPr wrap="square" rtlCol="0">
            <a:spAutoFit/>
          </a:bodyPr>
          <a:lstStyle/>
          <a:p>
            <a:endParaRPr lang="en-US"/>
          </a:p>
        </p:txBody>
      </p:sp>
      <p:sp>
        <p:nvSpPr>
          <p:cNvPr id="5" name="Text Box 4"/>
          <p:cNvSpPr txBox="1"/>
          <p:nvPr/>
        </p:nvSpPr>
        <p:spPr>
          <a:xfrm>
            <a:off x="747395" y="1225550"/>
            <a:ext cx="10912475" cy="4908550"/>
          </a:xfrm>
          <a:prstGeom prst="rect">
            <a:avLst/>
          </a:prstGeom>
          <a:noFill/>
        </p:spPr>
        <p:txBody>
          <a:bodyPr wrap="square" rtlCol="0" anchor="t">
            <a:noAutofit/>
          </a:bodyPr>
          <a:lstStyle/>
          <a:p>
            <a:pPr>
              <a:lnSpc>
                <a:spcPct val="150000"/>
              </a:lnSpc>
            </a:pPr>
            <a:r>
              <a:rPr lang="en-US" dirty="0" smtClean="0">
                <a:latin typeface="Times New Roman" pitchFamily="18" charset="0"/>
                <a:cs typeface="Times New Roman" pitchFamily="18" charset="0"/>
              </a:rPr>
              <a:t>          In comparing the accuracy and model performance of both models after training and testing with the same dataset (Tamil, Kannada, and Malayalam), it was observed that both models exhibited similar performance in classifying sentences correctly. However, when considering precision, BERT showed a slightly higher accuracy compared to KL-NF.</a:t>
            </a:r>
          </a:p>
          <a:p>
            <a:pPr>
              <a:lnSpc>
                <a:spcPct val="150000"/>
              </a:lnSpc>
            </a:pPr>
            <a:endParaRPr lang="en-US" altLang="en-US" sz="1600" dirty="0" smtClean="0">
              <a:latin typeface="Times New Roman" pitchFamily="18" charset="0"/>
              <a:cs typeface="Times New Roman" pitchFamily="18" charset="0"/>
              <a:sym typeface="+mn-ea"/>
            </a:endParaRPr>
          </a:p>
          <a:p>
            <a:pPr>
              <a:lnSpc>
                <a:spcPct val="150000"/>
              </a:lnSpc>
            </a:pPr>
            <a:endParaRPr lang="en-US" altLang="en-US" sz="1600" dirty="0" smtClean="0">
              <a:latin typeface="Times New Roman" pitchFamily="18" charset="0"/>
              <a:cs typeface="Times New Roman" pitchFamily="18" charset="0"/>
              <a:sym typeface="+mn-ea"/>
            </a:endParaRPr>
          </a:p>
          <a:p>
            <a:pPr>
              <a:lnSpc>
                <a:spcPct val="150000"/>
              </a:lnSpc>
            </a:pPr>
            <a:endParaRPr lang="en-IN" altLang="en-US" sz="1600" dirty="0">
              <a:latin typeface="Times New Roman" pitchFamily="18" charset="0"/>
              <a:cs typeface="Times New Roman" pitchFamily="18" charset="0"/>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778" y="214488"/>
            <a:ext cx="11808178" cy="555537"/>
          </a:xfrm>
          <a:prstGeom prst="rect">
            <a:avLst/>
          </a:prstGeom>
          <a:solidFill>
            <a:schemeClr val="accent1">
              <a:lumMod val="20000"/>
              <a:lumOff val="80000"/>
            </a:schemeClr>
          </a:solidFill>
        </p:spPr>
        <p:txBody>
          <a:bodyPr wrap="square" rtlCol="0">
            <a:spAutoFit/>
          </a:bodyPr>
          <a:lstStyle/>
          <a:p>
            <a:pPr algn="ctr">
              <a:lnSpc>
                <a:spcPct val="114000"/>
              </a:lnSpc>
            </a:pPr>
            <a:r>
              <a:rPr lang="en-IN" sz="2800" b="1" dirty="0" smtClean="0">
                <a:solidFill>
                  <a:schemeClr val="accent1">
                    <a:lumMod val="75000"/>
                  </a:schemeClr>
                </a:solidFill>
              </a:rPr>
              <a:t>CONCLUSION </a:t>
            </a:r>
            <a:endParaRPr lang="en-IN" sz="2800" b="1" dirty="0">
              <a:solidFill>
                <a:schemeClr val="accent1">
                  <a:lumMod val="75000"/>
                </a:schemeClr>
              </a:solidFill>
            </a:endParaRPr>
          </a:p>
        </p:txBody>
      </p:sp>
      <p:sp>
        <p:nvSpPr>
          <p:cNvPr id="3" name="Text Box 2"/>
          <p:cNvSpPr txBox="1"/>
          <p:nvPr/>
        </p:nvSpPr>
        <p:spPr>
          <a:xfrm>
            <a:off x="1454785" y="2082800"/>
            <a:ext cx="4064000" cy="368300"/>
          </a:xfrm>
          <a:prstGeom prst="rect">
            <a:avLst/>
          </a:prstGeom>
          <a:noFill/>
        </p:spPr>
        <p:txBody>
          <a:bodyPr wrap="square" rtlCol="0">
            <a:spAutoFit/>
          </a:bodyPr>
          <a:lstStyle/>
          <a:p>
            <a:endParaRPr lang="en-US"/>
          </a:p>
        </p:txBody>
      </p:sp>
      <p:sp>
        <p:nvSpPr>
          <p:cNvPr id="5" name="Text Box 4"/>
          <p:cNvSpPr txBox="1"/>
          <p:nvPr/>
        </p:nvSpPr>
        <p:spPr>
          <a:xfrm>
            <a:off x="747395" y="1225550"/>
            <a:ext cx="10912475" cy="4908550"/>
          </a:xfrm>
          <a:prstGeom prst="rect">
            <a:avLst/>
          </a:prstGeom>
          <a:noFill/>
        </p:spPr>
        <p:txBody>
          <a:bodyPr wrap="square" rtlCol="0" anchor="t">
            <a:noAutofit/>
          </a:bodyPr>
          <a:lstStyle/>
          <a:p>
            <a:pPr algn="just">
              <a:lnSpc>
                <a:spcPct val="150000"/>
              </a:lnSpc>
            </a:pPr>
            <a:r>
              <a:rPr lang="en-US" sz="16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research shows how to use low resource languages for multi-lingual classification with small and large datasets. The approach used TF-IDF and </a:t>
            </a:r>
            <a:r>
              <a:rPr lang="en-US" dirty="0" err="1" smtClean="0">
                <a:latin typeface="Times New Roman" pitchFamily="18" charset="0"/>
                <a:cs typeface="Times New Roman" pitchFamily="18" charset="0"/>
              </a:rPr>
              <a:t>Neuro</a:t>
            </a:r>
            <a:r>
              <a:rPr lang="en-US" dirty="0" smtClean="0">
                <a:latin typeface="Times New Roman" pitchFamily="18" charset="0"/>
                <a:cs typeface="Times New Roman" pitchFamily="18" charset="0"/>
              </a:rPr>
              <a:t> Fuzzy technique for producing the fuzzy values. Because of the unique approach to represent input sentence with fuzzy values, the algorithm can be used for any language. The results shows that BERT can slightly learn better than the KL-NF because of its ability to generate attention masks and considering those attention masks while learning.</a:t>
            </a:r>
          </a:p>
          <a:p>
            <a:endParaRPr lang="en-IN" altLang="en-US" dirty="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778" y="214488"/>
            <a:ext cx="11808178" cy="555537"/>
          </a:xfrm>
          <a:prstGeom prst="rect">
            <a:avLst/>
          </a:prstGeom>
          <a:solidFill>
            <a:schemeClr val="accent1">
              <a:lumMod val="20000"/>
              <a:lumOff val="80000"/>
            </a:schemeClr>
          </a:solidFill>
        </p:spPr>
        <p:txBody>
          <a:bodyPr wrap="square" rtlCol="0">
            <a:spAutoFit/>
          </a:bodyPr>
          <a:lstStyle/>
          <a:p>
            <a:pPr algn="ctr">
              <a:lnSpc>
                <a:spcPct val="114000"/>
              </a:lnSpc>
            </a:pPr>
            <a:r>
              <a:rPr lang="en-IN" sz="2800" b="1" dirty="0" smtClean="0">
                <a:solidFill>
                  <a:schemeClr val="accent1">
                    <a:lumMod val="75000"/>
                  </a:schemeClr>
                </a:solidFill>
              </a:rPr>
              <a:t>FUTURE WORK</a:t>
            </a:r>
            <a:endParaRPr lang="en-IN" sz="2800" b="1" dirty="0">
              <a:solidFill>
                <a:schemeClr val="accent1">
                  <a:lumMod val="75000"/>
                </a:schemeClr>
              </a:solidFill>
            </a:endParaRPr>
          </a:p>
        </p:txBody>
      </p:sp>
      <p:sp>
        <p:nvSpPr>
          <p:cNvPr id="3" name="Text Box 2"/>
          <p:cNvSpPr txBox="1"/>
          <p:nvPr/>
        </p:nvSpPr>
        <p:spPr>
          <a:xfrm>
            <a:off x="1454785" y="2082800"/>
            <a:ext cx="4064000" cy="368300"/>
          </a:xfrm>
          <a:prstGeom prst="rect">
            <a:avLst/>
          </a:prstGeom>
          <a:noFill/>
        </p:spPr>
        <p:txBody>
          <a:bodyPr wrap="square" rtlCol="0">
            <a:spAutoFit/>
          </a:bodyPr>
          <a:lstStyle/>
          <a:p>
            <a:endParaRPr lang="en-US"/>
          </a:p>
        </p:txBody>
      </p:sp>
      <p:sp>
        <p:nvSpPr>
          <p:cNvPr id="5" name="Text Box 4"/>
          <p:cNvSpPr txBox="1"/>
          <p:nvPr/>
        </p:nvSpPr>
        <p:spPr>
          <a:xfrm>
            <a:off x="747395" y="1225550"/>
            <a:ext cx="10912475" cy="4908550"/>
          </a:xfrm>
          <a:prstGeom prst="rect">
            <a:avLst/>
          </a:prstGeom>
          <a:noFill/>
        </p:spPr>
        <p:txBody>
          <a:bodyPr wrap="square" rtlCol="0" anchor="t">
            <a:noAutofit/>
          </a:bodyPr>
          <a:lstStyle/>
          <a:p>
            <a:endParaRPr lang="en-IN" altLang="en-US" sz="1600" dirty="0">
              <a:latin typeface="Times New Roman" panose="02020603050405020304" pitchFamily="18" charset="0"/>
              <a:cs typeface="Times New Roman" panose="02020603050405020304" pitchFamily="18" charset="0"/>
              <a:sym typeface="+mn-ea"/>
            </a:endParaRPr>
          </a:p>
        </p:txBody>
      </p:sp>
      <p:sp>
        <p:nvSpPr>
          <p:cNvPr id="6" name="Rectangle 5"/>
          <p:cNvSpPr/>
          <p:nvPr/>
        </p:nvSpPr>
        <p:spPr>
          <a:xfrm>
            <a:off x="762000" y="1143000"/>
            <a:ext cx="10439400" cy="2169825"/>
          </a:xfrm>
          <a:prstGeom prst="rect">
            <a:avLst/>
          </a:prstGeom>
        </p:spPr>
        <p:txBody>
          <a:bodyPr wrap="square">
            <a:spAutoFit/>
          </a:bodyPr>
          <a:lstStyle/>
          <a:p>
            <a:pPr algn="just">
              <a:lnSpc>
                <a:spcPct val="150000"/>
              </a:lnSpc>
            </a:pPr>
            <a:r>
              <a:rPr lang="en-US" dirty="0" smtClean="0">
                <a:latin typeface="Times New Roman" pitchFamily="18" charset="0"/>
                <a:cs typeface="Times New Roman" pitchFamily="18" charset="0"/>
              </a:rPr>
              <a:t>If we need to further improve the model, we can pretrained model for initializing the BERT model weights at starting to reduce the training time and to improve the accuracy to better than the present. Also, we can use this approach for any classification task with any number of labels for any language and for any size of datasets. Overall, the research presents a promise approach for multi-lingual classification task for low resource languages with both KLNF and BERT.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778" y="214488"/>
            <a:ext cx="11808178" cy="555537"/>
          </a:xfrm>
          <a:prstGeom prst="rect">
            <a:avLst/>
          </a:prstGeom>
          <a:solidFill>
            <a:schemeClr val="accent1">
              <a:lumMod val="20000"/>
              <a:lumOff val="80000"/>
            </a:schemeClr>
          </a:solidFill>
        </p:spPr>
        <p:txBody>
          <a:bodyPr wrap="square" rtlCol="0">
            <a:spAutoFit/>
          </a:bodyPr>
          <a:lstStyle/>
          <a:p>
            <a:pPr algn="ctr">
              <a:lnSpc>
                <a:spcPct val="114000"/>
              </a:lnSpc>
            </a:pPr>
            <a:r>
              <a:rPr lang="en-IN" sz="2800" b="1" dirty="0" smtClean="0">
                <a:solidFill>
                  <a:schemeClr val="accent1">
                    <a:lumMod val="75000"/>
                  </a:schemeClr>
                </a:solidFill>
              </a:rPr>
              <a:t>REFERENCES </a:t>
            </a:r>
            <a:endParaRPr lang="en-IN" sz="2800" b="1" dirty="0">
              <a:solidFill>
                <a:schemeClr val="accent1">
                  <a:lumMod val="75000"/>
                </a:schemeClr>
              </a:solidFill>
            </a:endParaRPr>
          </a:p>
        </p:txBody>
      </p:sp>
      <p:sp>
        <p:nvSpPr>
          <p:cNvPr id="3" name="Text Box 2"/>
          <p:cNvSpPr txBox="1"/>
          <p:nvPr/>
        </p:nvSpPr>
        <p:spPr>
          <a:xfrm>
            <a:off x="1454785" y="2082800"/>
            <a:ext cx="4064000" cy="368300"/>
          </a:xfrm>
          <a:prstGeom prst="rect">
            <a:avLst/>
          </a:prstGeom>
          <a:noFill/>
        </p:spPr>
        <p:txBody>
          <a:bodyPr wrap="square" rtlCol="0">
            <a:spAutoFit/>
          </a:bodyPr>
          <a:lstStyle/>
          <a:p>
            <a:endParaRPr lang="en-US"/>
          </a:p>
        </p:txBody>
      </p:sp>
      <p:sp>
        <p:nvSpPr>
          <p:cNvPr id="5" name="Text Box 4"/>
          <p:cNvSpPr txBox="1"/>
          <p:nvPr/>
        </p:nvSpPr>
        <p:spPr>
          <a:xfrm>
            <a:off x="747395" y="1225550"/>
            <a:ext cx="10912475" cy="5403850"/>
          </a:xfrm>
          <a:prstGeom prst="rect">
            <a:avLst/>
          </a:prstGeom>
          <a:noFill/>
        </p:spPr>
        <p:txBody>
          <a:bodyPr wrap="square" rtlCol="0" anchor="t">
            <a:noAutofit/>
          </a:bodyPr>
          <a:lstStyle/>
          <a:p>
            <a:pPr marL="446088" indent="-446088" algn="just">
              <a:lnSpc>
                <a:spcPct val="150000"/>
              </a:lnSpc>
            </a:pPr>
            <a:r>
              <a:rPr lang="en-US" sz="1600" dirty="0" smtClean="0">
                <a:latin typeface="Times New Roman" pitchFamily="18" charset="0"/>
                <a:cs typeface="Times New Roman" pitchFamily="18" charset="0"/>
              </a:rPr>
              <a:t>[1]   Andrew L. Maas, Raymond E. Daly, Peter T. </a:t>
            </a:r>
            <a:r>
              <a:rPr lang="en-US" sz="1600" dirty="0" err="1" smtClean="0">
                <a:latin typeface="Times New Roman" pitchFamily="18" charset="0"/>
                <a:cs typeface="Times New Roman" pitchFamily="18" charset="0"/>
              </a:rPr>
              <a:t>Pham,Dan</a:t>
            </a:r>
            <a:r>
              <a:rPr lang="en-US" sz="1600" dirty="0" smtClean="0">
                <a:latin typeface="Times New Roman" pitchFamily="18" charset="0"/>
                <a:cs typeface="Times New Roman" pitchFamily="18" charset="0"/>
              </a:rPr>
              <a:t> Huang, Andrew Y. Ng, and Christopher Potts. (2011). “Learning word vectors for sentiment”</a:t>
            </a:r>
          </a:p>
          <a:p>
            <a:pPr algn="just">
              <a:lnSpc>
                <a:spcPct val="150000"/>
              </a:lnSpc>
            </a:pPr>
            <a:r>
              <a:rPr lang="en-US" sz="1600" dirty="0" smtClean="0">
                <a:latin typeface="Times New Roman" pitchFamily="18" charset="0"/>
                <a:cs typeface="Times New Roman" pitchFamily="18" charset="0"/>
              </a:rPr>
              <a:t>[2]   </a:t>
            </a:r>
            <a:r>
              <a:rPr lang="en-US" sz="1600" dirty="0" err="1" smtClean="0">
                <a:latin typeface="Times New Roman" pitchFamily="18" charset="0"/>
                <a:cs typeface="Times New Roman" pitchFamily="18" charset="0"/>
              </a:rPr>
              <a:t>Kaggle</a:t>
            </a:r>
            <a:r>
              <a:rPr lang="en-US" sz="1600" dirty="0" smtClean="0">
                <a:latin typeface="Times New Roman" pitchFamily="18" charset="0"/>
                <a:cs typeface="Times New Roman" pitchFamily="18" charset="0"/>
              </a:rPr>
              <a:t> Open Data Source, Adam Mathias   </a:t>
            </a:r>
            <a:r>
              <a:rPr lang="en-US" sz="1600" dirty="0" err="1" smtClean="0">
                <a:latin typeface="Times New Roman" pitchFamily="18" charset="0"/>
                <a:cs typeface="Times New Roman" pitchFamily="18" charset="0"/>
              </a:rPr>
              <a:t>Bittlingmayer</a:t>
            </a:r>
            <a:r>
              <a:rPr lang="en-US" sz="1600" dirty="0" smtClean="0">
                <a:latin typeface="Times New Roman" pitchFamily="18" charset="0"/>
                <a:cs typeface="Times New Roman" pitchFamily="18" charset="0"/>
              </a:rPr>
              <a:t>, “Amazon Reviews for Sentiment Analysis,”</a:t>
            </a:r>
          </a:p>
          <a:p>
            <a:pPr marL="361950" indent="-361950" algn="just">
              <a:lnSpc>
                <a:spcPct val="150000"/>
              </a:lnSpc>
            </a:pPr>
            <a:r>
              <a:rPr lang="en-US" sz="1600" dirty="0" smtClean="0">
                <a:latin typeface="Times New Roman" pitchFamily="18" charset="0"/>
                <a:cs typeface="Times New Roman" pitchFamily="18" charset="0"/>
              </a:rPr>
              <a:t>[3]  </a:t>
            </a:r>
            <a:r>
              <a:rPr lang="en-US" sz="1600" dirty="0" err="1" smtClean="0">
                <a:latin typeface="Times New Roman" pitchFamily="18" charset="0"/>
                <a:cs typeface="Times New Roman" pitchFamily="18" charset="0"/>
              </a:rPr>
              <a:t>Jamshid</a:t>
            </a:r>
            <a:r>
              <a:rPr lang="en-US" sz="1600" dirty="0" smtClean="0">
                <a:latin typeface="Times New Roman" pitchFamily="18" charset="0"/>
                <a:cs typeface="Times New Roman" pitchFamily="18" charset="0"/>
              </a:rPr>
              <a:t> Bacha, Farman </a:t>
            </a:r>
            <a:r>
              <a:rPr lang="en-US" sz="1600" dirty="0" err="1" smtClean="0">
                <a:latin typeface="Times New Roman" pitchFamily="18" charset="0"/>
                <a:cs typeface="Times New Roman" pitchFamily="18" charset="0"/>
              </a:rPr>
              <a:t>Ullah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Jebran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Khan,AbdulWasay</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Sardar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Sungchang</a:t>
            </a:r>
            <a:r>
              <a:rPr lang="en-US" sz="1600" dirty="0" smtClean="0">
                <a:latin typeface="Times New Roman" pitchFamily="18" charset="0"/>
                <a:cs typeface="Times New Roman" pitchFamily="18" charset="0"/>
              </a:rPr>
              <a:t> Lee, "A Deep Learning-Based Framework for Offensive Text Detection in Unstructured Data for Heterogeneous Social Media", </a:t>
            </a:r>
            <a:r>
              <a:rPr lang="en-US" sz="1600" i="1" dirty="0" smtClean="0">
                <a:latin typeface="Times New Roman" pitchFamily="18" charset="0"/>
                <a:cs typeface="Times New Roman" pitchFamily="18" charset="0"/>
              </a:rPr>
              <a:t>IEEE Access</a:t>
            </a:r>
            <a:r>
              <a:rPr lang="en-US" sz="1600" dirty="0" smtClean="0">
                <a:latin typeface="Times New Roman" pitchFamily="18" charset="0"/>
                <a:cs typeface="Times New Roman" pitchFamily="18" charset="0"/>
              </a:rPr>
              <a:t>, vol.11, pp.124484-124498, 2023.</a:t>
            </a:r>
          </a:p>
          <a:p>
            <a:pPr marL="361950" indent="-361950" algn="just">
              <a:lnSpc>
                <a:spcPct val="150000"/>
              </a:lnSpc>
            </a:pPr>
            <a:r>
              <a:rPr lang="en-US" sz="1600" dirty="0" smtClean="0">
                <a:latin typeface="Times New Roman" pitchFamily="18" charset="0"/>
                <a:cs typeface="Times New Roman" pitchFamily="18" charset="0"/>
              </a:rPr>
              <a:t>[4]   Das, </a:t>
            </a:r>
            <a:r>
              <a:rPr lang="en-US" sz="1600" dirty="0" err="1" smtClean="0">
                <a:latin typeface="Times New Roman" pitchFamily="18" charset="0"/>
                <a:cs typeface="Times New Roman" pitchFamily="18" charset="0"/>
              </a:rPr>
              <a:t>Bijoyan</a:t>
            </a:r>
            <a:r>
              <a:rPr lang="en-US" sz="1600" dirty="0" smtClean="0">
                <a:latin typeface="Times New Roman" pitchFamily="18" charset="0"/>
                <a:cs typeface="Times New Roman" pitchFamily="18" charset="0"/>
              </a:rPr>
              <a:t> and Chakraborty, </a:t>
            </a:r>
            <a:r>
              <a:rPr lang="en-US" sz="1600" dirty="0" err="1" smtClean="0">
                <a:latin typeface="Times New Roman" pitchFamily="18" charset="0"/>
                <a:cs typeface="Times New Roman" pitchFamily="18" charset="0"/>
              </a:rPr>
              <a:t>Sarit</a:t>
            </a:r>
            <a:r>
              <a:rPr lang="en-US" sz="1600" dirty="0" smtClean="0">
                <a:latin typeface="Times New Roman" pitchFamily="18" charset="0"/>
                <a:cs typeface="Times New Roman" pitchFamily="18" charset="0"/>
              </a:rPr>
              <a:t> (2018). An Improved Text Sentiment Classification Model Using TF-IDF and Next Word Negation.</a:t>
            </a:r>
          </a:p>
          <a:p>
            <a:pPr marL="361950" indent="-361950" algn="just">
              <a:lnSpc>
                <a:spcPct val="150000"/>
              </a:lnSpc>
            </a:pPr>
            <a:r>
              <a:rPr lang="en-US" sz="1600" dirty="0" smtClean="0">
                <a:latin typeface="Times New Roman" pitchFamily="18" charset="0"/>
                <a:cs typeface="Times New Roman" pitchFamily="18" charset="0"/>
              </a:rPr>
              <a:t>[5]  Cicero </a:t>
            </a:r>
            <a:r>
              <a:rPr lang="en-US" sz="1600" dirty="0" err="1" smtClean="0">
                <a:latin typeface="Times New Roman" pitchFamily="18" charset="0"/>
                <a:cs typeface="Times New Roman" pitchFamily="18" charset="0"/>
              </a:rPr>
              <a:t>Nogueira</a:t>
            </a:r>
            <a:r>
              <a:rPr lang="en-US" sz="1600" dirty="0" smtClean="0">
                <a:latin typeface="Times New Roman" pitchFamily="18" charset="0"/>
                <a:cs typeface="Times New Roman" pitchFamily="18" charset="0"/>
              </a:rPr>
              <a:t> dos Santos and </a:t>
            </a:r>
            <a:r>
              <a:rPr lang="en-US" sz="1600" dirty="0" err="1" smtClean="0">
                <a:latin typeface="Times New Roman" pitchFamily="18" charset="0"/>
                <a:cs typeface="Times New Roman" pitchFamily="18" charset="0"/>
              </a:rPr>
              <a:t>MairaGatti</a:t>
            </a:r>
            <a:r>
              <a:rPr lang="en-US" sz="1600" dirty="0" smtClean="0">
                <a:latin typeface="Times New Roman" pitchFamily="18" charset="0"/>
                <a:cs typeface="Times New Roman" pitchFamily="18" charset="0"/>
              </a:rPr>
              <a:t> (2015). “Deep Convolutional Neural Networks for Sentiment Analysis of Short  Texts”</a:t>
            </a:r>
          </a:p>
          <a:p>
            <a:pPr marL="361950" indent="-361950" algn="just">
              <a:lnSpc>
                <a:spcPct val="150000"/>
              </a:lnSpc>
            </a:pPr>
            <a:r>
              <a:rPr lang="en-US" sz="1600" dirty="0" smtClean="0">
                <a:latin typeface="Times New Roman" pitchFamily="18" charset="0"/>
                <a:cs typeface="Times New Roman" pitchFamily="18" charset="0"/>
              </a:rPr>
              <a:t>[6]  </a:t>
            </a:r>
            <a:r>
              <a:rPr lang="en-US" sz="1600" dirty="0" err="1" smtClean="0">
                <a:latin typeface="Times New Roman" pitchFamily="18" charset="0"/>
                <a:cs typeface="Times New Roman" pitchFamily="18" charset="0"/>
              </a:rPr>
              <a:t>Pengfei</a:t>
            </a:r>
            <a:r>
              <a:rPr lang="en-US" sz="1600" dirty="0" smtClean="0">
                <a:latin typeface="Times New Roman" pitchFamily="18" charset="0"/>
                <a:cs typeface="Times New Roman" pitchFamily="18" charset="0"/>
              </a:rPr>
              <a:t> Liu, </a:t>
            </a:r>
            <a:r>
              <a:rPr lang="en-US" sz="1600" dirty="0" err="1" smtClean="0">
                <a:latin typeface="Times New Roman" pitchFamily="18" charset="0"/>
                <a:cs typeface="Times New Roman" pitchFamily="18" charset="0"/>
              </a:rPr>
              <a:t>Songfang</a:t>
            </a:r>
            <a:r>
              <a:rPr lang="en-US" sz="1600" dirty="0" smtClean="0">
                <a:latin typeface="Times New Roman" pitchFamily="18" charset="0"/>
                <a:cs typeface="Times New Roman" pitchFamily="18" charset="0"/>
              </a:rPr>
              <a:t> Huang, and </a:t>
            </a:r>
            <a:r>
              <a:rPr lang="en-US" sz="1600" dirty="0" err="1" smtClean="0">
                <a:latin typeface="Times New Roman" pitchFamily="18" charset="0"/>
                <a:cs typeface="Times New Roman" pitchFamily="18" charset="0"/>
              </a:rPr>
              <a:t>XipengQiu</a:t>
            </a:r>
            <a:r>
              <a:rPr lang="en-US" sz="1600" dirty="0" smtClean="0">
                <a:latin typeface="Times New Roman" pitchFamily="18" charset="0"/>
                <a:cs typeface="Times New Roman" pitchFamily="18" charset="0"/>
              </a:rPr>
              <a:t> (2016). "Recurrent Neural Network for Text Classification with Multi-Task Learning“</a:t>
            </a:r>
          </a:p>
          <a:p>
            <a:pPr marL="361950" indent="-361950" algn="just">
              <a:lnSpc>
                <a:spcPct val="150000"/>
              </a:lnSpc>
            </a:pPr>
            <a:r>
              <a:rPr lang="en-US" sz="1600" dirty="0" smtClean="0"/>
              <a:t>[7]  Xing Fang Justin Zhan. “Sentimental Analysis Using Product Review Data.” [8]. Devlin et al. (2018). "BERT for Sentiment Analysis of Movie Reviews"</a:t>
            </a:r>
          </a:p>
          <a:p>
            <a:pPr algn="just">
              <a:lnSpc>
                <a:spcPct val="150000"/>
              </a:lnSpc>
            </a:pPr>
            <a:endParaRPr lang="en-US" sz="1600" dirty="0" smtClean="0">
              <a:latin typeface="Times New Roman" pitchFamily="18" charset="0"/>
              <a:cs typeface="Times New Roman" pitchFamily="18" charset="0"/>
            </a:endParaRPr>
          </a:p>
          <a:p>
            <a:endParaRPr lang="en-IN" altLang="en-US" sz="1600" dirty="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3476" y="2109216"/>
            <a:ext cx="355600" cy="2032000"/>
          </a:xfrm>
          <a:custGeom>
            <a:avLst/>
            <a:gdLst/>
            <a:ahLst/>
            <a:cxnLst/>
            <a:rect l="l" t="t" r="r" b="b"/>
            <a:pathLst>
              <a:path w="355600" h="2032000">
                <a:moveTo>
                  <a:pt x="355092" y="0"/>
                </a:moveTo>
                <a:lnTo>
                  <a:pt x="0" y="0"/>
                </a:lnTo>
                <a:lnTo>
                  <a:pt x="0" y="2031492"/>
                </a:lnTo>
                <a:lnTo>
                  <a:pt x="355092" y="2031492"/>
                </a:lnTo>
                <a:lnTo>
                  <a:pt x="355092" y="0"/>
                </a:lnTo>
                <a:close/>
              </a:path>
            </a:pathLst>
          </a:custGeom>
          <a:solidFill>
            <a:srgbClr val="B4C6E7"/>
          </a:solidFill>
        </p:spPr>
        <p:txBody>
          <a:bodyPr wrap="square" lIns="0" tIns="0" rIns="0" bIns="0" rtlCol="0"/>
          <a:lstStyle/>
          <a:p>
            <a:endParaRPr/>
          </a:p>
        </p:txBody>
      </p:sp>
      <p:sp>
        <p:nvSpPr>
          <p:cNvPr id="3" name="object 3"/>
          <p:cNvSpPr txBox="1">
            <a:spLocks noGrp="1"/>
          </p:cNvSpPr>
          <p:nvPr>
            <p:ph type="title"/>
          </p:nvPr>
        </p:nvSpPr>
        <p:spPr>
          <a:xfrm>
            <a:off x="2438526" y="2113026"/>
            <a:ext cx="2109470" cy="1550670"/>
          </a:xfrm>
          <a:prstGeom prst="rect">
            <a:avLst/>
          </a:prstGeom>
        </p:spPr>
        <p:txBody>
          <a:bodyPr vert="horz" wrap="square" lIns="0" tIns="13335" rIns="0" bIns="0" rtlCol="0">
            <a:spAutoFit/>
          </a:bodyPr>
          <a:lstStyle/>
          <a:p>
            <a:pPr marL="12700" marR="5080">
              <a:lnSpc>
                <a:spcPct val="100000"/>
              </a:lnSpc>
              <a:spcBef>
                <a:spcPts val="105"/>
              </a:spcBef>
            </a:pPr>
            <a:r>
              <a:rPr sz="5000" b="0" dirty="0">
                <a:latin typeface="Ink Free" panose="03080402000500000000"/>
                <a:cs typeface="Ink Free" panose="03080402000500000000"/>
              </a:rPr>
              <a:t>T</a:t>
            </a:r>
            <a:r>
              <a:rPr sz="5000" b="0" spc="15" dirty="0">
                <a:latin typeface="Ink Free" panose="03080402000500000000"/>
                <a:cs typeface="Ink Free" panose="03080402000500000000"/>
              </a:rPr>
              <a:t>H</a:t>
            </a:r>
            <a:r>
              <a:rPr sz="5000" b="0" dirty="0">
                <a:latin typeface="Ink Free" panose="03080402000500000000"/>
                <a:cs typeface="Ink Free" panose="03080402000500000000"/>
              </a:rPr>
              <a:t>ANK  </a:t>
            </a:r>
            <a:r>
              <a:rPr sz="5000" b="0" spc="5" dirty="0">
                <a:latin typeface="Ink Free" panose="03080402000500000000"/>
                <a:cs typeface="Ink Free" panose="03080402000500000000"/>
              </a:rPr>
              <a:t>YOU!!!</a:t>
            </a:r>
            <a:endParaRPr sz="5000">
              <a:latin typeface="Ink Free" panose="03080402000500000000"/>
              <a:cs typeface="Ink Free" panose="03080402000500000000"/>
            </a:endParaRPr>
          </a:p>
        </p:txBody>
      </p:sp>
      <p:pic>
        <p:nvPicPr>
          <p:cNvPr id="4" name="object 4"/>
          <p:cNvPicPr/>
          <p:nvPr/>
        </p:nvPicPr>
        <p:blipFill>
          <a:blip r:embed="rId2" cstate="print"/>
          <a:stretch>
            <a:fillRect/>
          </a:stretch>
        </p:blipFill>
        <p:spPr>
          <a:xfrm>
            <a:off x="4309998" y="0"/>
            <a:ext cx="6103366" cy="569306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9486" y="879449"/>
            <a:ext cx="11677015" cy="6191439"/>
          </a:xfrm>
          <a:prstGeom prst="rect">
            <a:avLst/>
          </a:prstGeom>
        </p:spPr>
        <p:txBody>
          <a:bodyPr vert="horz" wrap="square" lIns="0" tIns="12700" rIns="0" bIns="0" rtlCol="0">
            <a:spAutoFit/>
          </a:bodyPr>
          <a:lstStyle/>
          <a:p>
            <a:pPr marL="12700" marR="5080" indent="914400" algn="just">
              <a:lnSpc>
                <a:spcPct val="150000"/>
              </a:lnSpc>
              <a:spcBef>
                <a:spcPts val="100"/>
              </a:spcBef>
            </a:pPr>
            <a:r>
              <a:rPr lang="en-US" dirty="0" smtClean="0">
                <a:solidFill>
                  <a:srgbClr val="443728"/>
                </a:solidFill>
                <a:latin typeface="Times New Roman" panose="02020603050405020304" pitchFamily="18" charset="0"/>
                <a:ea typeface="Open Sans" pitchFamily="34" charset="-122"/>
                <a:cs typeface="Times New Roman" panose="02020603050405020304" pitchFamily="18" charset="0"/>
              </a:rPr>
              <a:t>Navigating through the expansive realm of online perspectives can pose a challenge when trying to unravel the complexities within movie critiques. Relying on the sentiments of others is common practice, but extracting meaningful insights from these diverse perspectives presents a unique challenge. While classification techniques in English dominate, languages like Tamil, Kannada, and Malayalam often find themselves overlooked. The essence of classification lies in organizing information from online sources, such as reviews, into distinct categories. Our objective is to construct a versatile model capable of navigating the subtleties of these low-resource languages, whether dealing with a wealth of data or just a handful of reviews.</a:t>
            </a:r>
          </a:p>
          <a:p>
            <a:pPr marL="12700" marR="5080" indent="914400" algn="just">
              <a:lnSpc>
                <a:spcPct val="150000"/>
              </a:lnSpc>
              <a:spcBef>
                <a:spcPts val="100"/>
              </a:spcBef>
            </a:pPr>
            <a:r>
              <a:rPr lang="en-US" dirty="0" smtClean="0">
                <a:solidFill>
                  <a:srgbClr val="443728"/>
                </a:solidFill>
                <a:latin typeface="Times New Roman" panose="02020603050405020304" pitchFamily="18" charset="0"/>
                <a:ea typeface="Open Sans" pitchFamily="34" charset="-122"/>
                <a:cs typeface="Times New Roman" panose="02020603050405020304" pitchFamily="18" charset="0"/>
              </a:rPr>
              <a:t>In light of the copious web-based data available in Indian languages like Kannada, Malayalam, and Tamil, the analysis of this information has become paramount. The significance of deciphering and extracting valuable insights from this data cannot be overstated. Tamil, Kannada, and Malayalam, as the most spoken languages in southern India, have thrust classification tasks into the spotlight, particularly for companies and government organizations. This paper explores the development of a robust model to effectively identify and </a:t>
            </a:r>
            <a:r>
              <a:rPr lang="en-US" dirty="0" err="1" smtClean="0">
                <a:solidFill>
                  <a:srgbClr val="443728"/>
                </a:solidFill>
                <a:latin typeface="Times New Roman" panose="02020603050405020304" pitchFamily="18" charset="0"/>
                <a:ea typeface="Open Sans" pitchFamily="34" charset="-122"/>
                <a:cs typeface="Times New Roman" panose="02020603050405020304" pitchFamily="18" charset="0"/>
              </a:rPr>
              <a:t>analyse</a:t>
            </a:r>
            <a:r>
              <a:rPr lang="en-US" dirty="0" smtClean="0">
                <a:solidFill>
                  <a:srgbClr val="443728"/>
                </a:solidFill>
                <a:latin typeface="Times New Roman" panose="02020603050405020304" pitchFamily="18" charset="0"/>
                <a:ea typeface="Open Sans" pitchFamily="34" charset="-122"/>
                <a:cs typeface="Times New Roman" panose="02020603050405020304" pitchFamily="18" charset="0"/>
              </a:rPr>
              <a:t> offensive content in movie reviews across these languages, providing a valuable tool for navigating the diverse linguistic landscape of sentiment analysis.</a:t>
            </a:r>
            <a:endParaRPr lang="en-US" dirty="0" smtClean="0">
              <a:latin typeface="Times New Roman" panose="02020603050405020304" pitchFamily="18" charset="0"/>
              <a:cs typeface="Times New Roman" panose="02020603050405020304" pitchFamily="18" charset="0"/>
            </a:endParaRPr>
          </a:p>
          <a:p>
            <a:pPr marL="12700" marR="5080" indent="914400" algn="just">
              <a:lnSpc>
                <a:spcPct val="150000"/>
              </a:lnSpc>
              <a:spcBef>
                <a:spcPts val="100"/>
              </a:spcBef>
            </a:pPr>
            <a:endParaRPr lang="en-US" sz="1600" dirty="0" smtClean="0">
              <a:latin typeface="Times New Roman" panose="02020603050405020304" pitchFamily="18" charset="0"/>
              <a:cs typeface="Times New Roman" panose="02020603050405020304" pitchFamily="18" charset="0"/>
            </a:endParaRPr>
          </a:p>
          <a:p>
            <a:pPr marL="12700" marR="5080" indent="914400" algn="just">
              <a:lnSpc>
                <a:spcPct val="150000"/>
              </a:lnSpc>
              <a:spcBef>
                <a:spcPts val="100"/>
              </a:spcBef>
            </a:pPr>
            <a:endParaRPr sz="160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214884" y="214884"/>
            <a:ext cx="11795760" cy="554990"/>
          </a:xfrm>
          <a:prstGeom prst="rect">
            <a:avLst/>
          </a:prstGeom>
          <a:solidFill>
            <a:srgbClr val="DAE2F3"/>
          </a:solidFill>
        </p:spPr>
        <p:txBody>
          <a:bodyPr vert="horz" wrap="square" lIns="0" tIns="53975" rIns="0" bIns="0" rtlCol="0">
            <a:spAutoFit/>
          </a:bodyPr>
          <a:lstStyle/>
          <a:p>
            <a:pPr algn="ctr">
              <a:lnSpc>
                <a:spcPct val="100000"/>
              </a:lnSpc>
              <a:spcBef>
                <a:spcPts val="425"/>
              </a:spcBef>
            </a:pPr>
            <a:r>
              <a:rPr spc="-15" dirty="0"/>
              <a:t>ABSTRACT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 y="214884"/>
            <a:ext cx="11795760" cy="554990"/>
          </a:xfrm>
          <a:prstGeom prst="rect">
            <a:avLst/>
          </a:prstGeom>
          <a:solidFill>
            <a:srgbClr val="DAE2F3"/>
          </a:solidFill>
        </p:spPr>
        <p:txBody>
          <a:bodyPr vert="horz" wrap="square" lIns="0" tIns="53975" rIns="0" bIns="0" rtlCol="0">
            <a:spAutoFit/>
          </a:bodyPr>
          <a:lstStyle/>
          <a:p>
            <a:pPr marL="1270" algn="ctr">
              <a:lnSpc>
                <a:spcPct val="100000"/>
              </a:lnSpc>
              <a:spcBef>
                <a:spcPts val="425"/>
              </a:spcBef>
            </a:pPr>
            <a:r>
              <a:rPr spc="-10" dirty="0"/>
              <a:t>INTRODUCTION</a:t>
            </a:r>
          </a:p>
        </p:txBody>
      </p:sp>
      <p:sp>
        <p:nvSpPr>
          <p:cNvPr id="3" name="object 3"/>
          <p:cNvSpPr txBox="1"/>
          <p:nvPr/>
        </p:nvSpPr>
        <p:spPr>
          <a:xfrm>
            <a:off x="228600" y="990600"/>
            <a:ext cx="11687149" cy="5368136"/>
          </a:xfrm>
          <a:prstGeom prst="rect">
            <a:avLst/>
          </a:prstGeom>
        </p:spPr>
        <p:txBody>
          <a:bodyPr vert="horz" wrap="square" lIns="0" tIns="12700" rIns="0" bIns="0" rtlCol="0">
            <a:spAutoFit/>
          </a:bodyPr>
          <a:lstStyle/>
          <a:p>
            <a:pPr algn="just">
              <a:lnSpc>
                <a:spcPct val="150000"/>
              </a:lnSpc>
              <a:spcBef>
                <a:spcPts val="45"/>
              </a:spcBef>
            </a:pPr>
            <a:r>
              <a:rPr lang="en-US" dirty="0" smtClean="0">
                <a:solidFill>
                  <a:srgbClr val="443728"/>
                </a:solidFill>
                <a:latin typeface="+mj-lt"/>
                <a:ea typeface="Open Sans" pitchFamily="34" charset="-122"/>
                <a:cs typeface="Times New Roman" panose="02020603050405020304" pitchFamily="18" charset="0"/>
              </a:rPr>
              <a:t>                         </a:t>
            </a:r>
            <a:r>
              <a:rPr lang="en-US" dirty="0" smtClean="0">
                <a:solidFill>
                  <a:srgbClr val="443728"/>
                </a:solidFill>
                <a:latin typeface="Times New Roman" pitchFamily="18" charset="0"/>
                <a:ea typeface="Open Sans" pitchFamily="34" charset="-122"/>
                <a:cs typeface="Times New Roman" pitchFamily="18" charset="0"/>
              </a:rPr>
              <a:t>    Classification is a metric that conveys the type or class of text or data is. It is performed on textual data to help businesses monitor brand and understand customer needs. It is a </a:t>
            </a:r>
            <a:r>
              <a:rPr lang="en-US" dirty="0" err="1" smtClean="0">
                <a:solidFill>
                  <a:srgbClr val="443728"/>
                </a:solidFill>
                <a:latin typeface="Times New Roman" pitchFamily="18" charset="0"/>
                <a:ea typeface="Open Sans" pitchFamily="34" charset="-122"/>
                <a:cs typeface="Times New Roman" pitchFamily="18" charset="0"/>
              </a:rPr>
              <a:t>timeefficient</a:t>
            </a:r>
            <a:r>
              <a:rPr lang="en-US" dirty="0" smtClean="0">
                <a:solidFill>
                  <a:srgbClr val="443728"/>
                </a:solidFill>
                <a:latin typeface="Times New Roman" pitchFamily="18" charset="0"/>
                <a:ea typeface="Open Sans" pitchFamily="34" charset="-122"/>
                <a:cs typeface="Times New Roman" pitchFamily="18" charset="0"/>
              </a:rPr>
              <a:t>, cost-friendly solution to analyze huge data. Bad reviews can snowball online, and the longer you leave them the worse the situation will Be, you will be notified about negative brand mentions immediately. E-Governance: It helps is measuring public opinion on government policies. Many developed countries are already using it. Healthcare Monitoring: This may help in monitoring happiness index of the people, their opinions towards some treatment and their feelings.</a:t>
            </a:r>
          </a:p>
          <a:p>
            <a:pPr algn="just">
              <a:lnSpc>
                <a:spcPct val="150000"/>
              </a:lnSpc>
              <a:spcBef>
                <a:spcPts val="45"/>
              </a:spcBef>
            </a:pPr>
            <a:r>
              <a:rPr lang="en-US" dirty="0" smtClean="0">
                <a:solidFill>
                  <a:srgbClr val="443728"/>
                </a:solidFill>
                <a:latin typeface="Times New Roman" pitchFamily="18" charset="0"/>
                <a:ea typeface="Open Sans" pitchFamily="34" charset="-122"/>
                <a:cs typeface="Times New Roman" pitchFamily="18" charset="0"/>
              </a:rPr>
              <a:t>                  In our project, we perform Classification of offensive sentences on multilingual dataset with the help of sentimental Analysis Algorithm. Classification of offensive sentences is a text classification problem in which a text is assigned as offensive, not-offensive, offensive targeted insult single, offensive targeted insult other, offensive targeted insult individual, depending on the offensiveness which it strongly forces. We have used various methods to perform classification. We have developed classification model for low-resource language with use of feature extraction method such as KL-NF and BERT for sentiment classification.</a:t>
            </a:r>
            <a:endParaRPr lang="en-US" dirty="0" smtClean="0">
              <a:latin typeface="Times New Roman" panose="02020603050405020304" pitchFamily="18" charset="0"/>
              <a:cs typeface="Times New Roman" panose="02020603050405020304" pitchFamily="18" charset="0"/>
            </a:endParaRPr>
          </a:p>
          <a:p>
            <a:pPr>
              <a:lnSpc>
                <a:spcPct val="150000"/>
              </a:lnSpc>
              <a:spcBef>
                <a:spcPts val="45"/>
              </a:spcBef>
            </a:pPr>
            <a:endParaRPr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355" y="214884"/>
            <a:ext cx="11829415" cy="554990"/>
          </a:xfrm>
          <a:prstGeom prst="rect">
            <a:avLst/>
          </a:prstGeom>
          <a:solidFill>
            <a:srgbClr val="DAE2F3"/>
          </a:solidFill>
        </p:spPr>
        <p:txBody>
          <a:bodyPr vert="horz" wrap="square" lIns="0" tIns="53975" rIns="0" bIns="0" rtlCol="0">
            <a:spAutoFit/>
          </a:bodyPr>
          <a:lstStyle/>
          <a:p>
            <a:pPr algn="ctr">
              <a:lnSpc>
                <a:spcPct val="100000"/>
              </a:lnSpc>
              <a:spcBef>
                <a:spcPts val="425"/>
              </a:spcBef>
            </a:pPr>
            <a:r>
              <a:rPr spc="-10" dirty="0"/>
              <a:t>PROBLEM</a:t>
            </a:r>
            <a:r>
              <a:rPr spc="-35" dirty="0"/>
              <a:t> </a:t>
            </a:r>
            <a:r>
              <a:rPr spc="-60" dirty="0"/>
              <a:t>STATEMENT</a:t>
            </a:r>
          </a:p>
        </p:txBody>
      </p:sp>
      <p:sp>
        <p:nvSpPr>
          <p:cNvPr id="3" name="object 3"/>
          <p:cNvSpPr txBox="1"/>
          <p:nvPr/>
        </p:nvSpPr>
        <p:spPr>
          <a:xfrm>
            <a:off x="259715" y="1313815"/>
            <a:ext cx="11563350" cy="1955800"/>
          </a:xfrm>
          <a:prstGeom prst="rect">
            <a:avLst/>
          </a:prstGeom>
        </p:spPr>
        <p:txBody>
          <a:bodyPr vert="horz" wrap="square" lIns="0" tIns="12700" rIns="0" bIns="0" rtlCol="0">
            <a:noAutofit/>
          </a:bodyPr>
          <a:lstStyle/>
          <a:p>
            <a:pPr marL="299085" marR="5080" indent="-287020" algn="just">
              <a:lnSpc>
                <a:spcPct val="150000"/>
              </a:lnSpc>
              <a:spcBef>
                <a:spcPts val="100"/>
              </a:spcBef>
              <a:buFont typeface="Arial MT"/>
              <a:buChar char="•"/>
              <a:tabLst>
                <a:tab pos="299720" algn="l"/>
              </a:tabLst>
            </a:pPr>
            <a:r>
              <a:rPr lang="en-US" dirty="0" smtClean="0">
                <a:solidFill>
                  <a:srgbClr val="443728"/>
                </a:solidFill>
                <a:latin typeface="Times New Roman" panose="02020603050405020304" pitchFamily="18" charset="0"/>
                <a:ea typeface="Open Sans" pitchFamily="34" charset="-122"/>
                <a:cs typeface="Times New Roman" panose="02020603050405020304" pitchFamily="18" charset="0"/>
              </a:rPr>
              <a:t>Availability of extensive web-based data in Indian languages such as Kannada, Malayalam, Tamil, and so on. It has become extremely significant to analyze this data and recover valuable and relevant information. Tamil, Kannada, and Malayalam are the most spoken languages in southern India. Classification is a metric that conveys the type or class of text or data. It is performed on textual data to help businesses monitor brand and understand customer needs. It is a time-efficient, cost-friendly solution to analyze huge data. Bad reviews can snowball online, and the longer you leave them, the worse the situation will be. You will be notified about negative brand mentions immediately.</a:t>
            </a:r>
            <a:endParaRPr lang="en-US" dirty="0" smtClean="0">
              <a:latin typeface="Times New Roman" panose="02020603050405020304" pitchFamily="18" charset="0"/>
              <a:cs typeface="Times New Roman" panose="02020603050405020304" pitchFamily="18" charset="0"/>
            </a:endParaRPr>
          </a:p>
          <a:p>
            <a:pPr marL="299085" marR="5080" indent="-287020" algn="just">
              <a:lnSpc>
                <a:spcPct val="150000"/>
              </a:lnSpc>
              <a:spcBef>
                <a:spcPts val="100"/>
              </a:spcBef>
              <a:buFont typeface="Arial MT"/>
              <a:buChar char="•"/>
              <a:tabLst>
                <a:tab pos="299720" algn="l"/>
              </a:tabLst>
            </a:pP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 y="214884"/>
            <a:ext cx="11795760" cy="484505"/>
          </a:xfrm>
          <a:prstGeom prst="rect">
            <a:avLst/>
          </a:prstGeom>
          <a:solidFill>
            <a:srgbClr val="DAE2F3"/>
          </a:solidFill>
        </p:spPr>
        <p:txBody>
          <a:bodyPr vert="horz" wrap="square" lIns="0" tIns="53975" rIns="0" bIns="0" rtlCol="0">
            <a:spAutoFit/>
          </a:bodyPr>
          <a:lstStyle/>
          <a:p>
            <a:pPr marL="1270" algn="ctr">
              <a:lnSpc>
                <a:spcPct val="100000"/>
              </a:lnSpc>
              <a:spcBef>
                <a:spcPts val="425"/>
              </a:spcBef>
            </a:pPr>
            <a:r>
              <a:rPr lang="en-IN" spc="-10" dirty="0"/>
              <a:t>MOTIVATION</a:t>
            </a:r>
          </a:p>
        </p:txBody>
      </p:sp>
      <p:sp>
        <p:nvSpPr>
          <p:cNvPr id="4" name="Text Box 3"/>
          <p:cNvSpPr txBox="1"/>
          <p:nvPr/>
        </p:nvSpPr>
        <p:spPr>
          <a:xfrm>
            <a:off x="381000" y="1123950"/>
            <a:ext cx="11420475" cy="4044950"/>
          </a:xfrm>
          <a:prstGeom prst="rect">
            <a:avLst/>
          </a:prstGeom>
          <a:noFill/>
        </p:spPr>
        <p:txBody>
          <a:bodyPr wrap="square" rtlCol="0" anchor="t">
            <a:no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This research aims to detect offensiveness in movie reviews of low-level languages. The motivations are two-fold:</a:t>
            </a:r>
          </a:p>
          <a:p>
            <a:pPr algn="just">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Safeguarding online spaces: Building technology to automatically flag harmful content, creating a safer online environment for developers discussing these languages.</a:t>
            </a:r>
          </a:p>
          <a:p>
            <a:pPr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Analyzing emotional language: Understanding how programmers express frustration and negativity surrounding low-level languages, potentially leading to improvements in language design and learning resources.</a:t>
            </a:r>
          </a:p>
          <a:p>
            <a:pPr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By combining machine learning with specific knowledge of programmer culture, this project aims to create a valuable tool for both technology advancement and fostering healthier online communities.</a:t>
            </a: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355" y="214884"/>
            <a:ext cx="11829415" cy="554990"/>
          </a:xfrm>
          <a:prstGeom prst="rect">
            <a:avLst/>
          </a:prstGeom>
          <a:solidFill>
            <a:srgbClr val="DAE2F3"/>
          </a:solidFill>
        </p:spPr>
        <p:txBody>
          <a:bodyPr vert="horz" wrap="square" lIns="0" tIns="53975" rIns="0" bIns="0" rtlCol="0">
            <a:spAutoFit/>
          </a:bodyPr>
          <a:lstStyle/>
          <a:p>
            <a:pPr marL="1270" algn="ctr">
              <a:lnSpc>
                <a:spcPct val="100000"/>
              </a:lnSpc>
              <a:spcBef>
                <a:spcPts val="425"/>
              </a:spcBef>
            </a:pPr>
            <a:r>
              <a:rPr spc="-10" dirty="0"/>
              <a:t>OBJECTIVES</a:t>
            </a:r>
          </a:p>
        </p:txBody>
      </p:sp>
      <p:sp>
        <p:nvSpPr>
          <p:cNvPr id="3" name="object 3"/>
          <p:cNvSpPr txBox="1"/>
          <p:nvPr/>
        </p:nvSpPr>
        <p:spPr>
          <a:xfrm>
            <a:off x="259486" y="937996"/>
            <a:ext cx="11561445" cy="3715376"/>
          </a:xfrm>
          <a:prstGeom prst="rect">
            <a:avLst/>
          </a:prstGeom>
        </p:spPr>
        <p:txBody>
          <a:bodyPr vert="horz" wrap="square" lIns="0" tIns="12700" rIns="0" bIns="0" rtlCol="0">
            <a:spAutoFit/>
          </a:bodyPr>
          <a:lstStyle/>
          <a:p>
            <a:pPr marL="342900" indent="-342900" algn="just">
              <a:lnSpc>
                <a:spcPct val="150000"/>
              </a:lnSpc>
              <a:buFont typeface="+mj-lt"/>
              <a:buAutoNum type="arabicPeriod"/>
            </a:pPr>
            <a:r>
              <a:rPr lang="en-US" dirty="0" smtClean="0">
                <a:latin typeface="Times New Roman" pitchFamily="18" charset="0"/>
                <a:cs typeface="Times New Roman" pitchFamily="18" charset="0"/>
              </a:rPr>
              <a:t>Classification of offensive sentences on multilingual dataset with the help of sentimental Analysis Algorithm </a:t>
            </a:r>
          </a:p>
          <a:p>
            <a:pPr marL="342900" indent="-342900" algn="just">
              <a:lnSpc>
                <a:spcPct val="150000"/>
              </a:lnSpc>
              <a:buFont typeface="+mj-lt"/>
              <a:buAutoNum type="arabicPeriod"/>
            </a:pPr>
            <a:r>
              <a:rPr lang="en-US" dirty="0" smtClean="0">
                <a:latin typeface="Times New Roman" pitchFamily="18" charset="0"/>
                <a:cs typeface="Times New Roman" pitchFamily="18" charset="0"/>
              </a:rPr>
              <a:t>Classification of offensive sentences is a text classification problem in which a text is assigned as offensive, not-offensive, offensive targeted insult single, offensive targeted insult other, offensive targeted insult individual, depending on the offensiveness which it strongly forces</a:t>
            </a:r>
          </a:p>
          <a:p>
            <a:pPr marL="342900" indent="-342900" algn="just">
              <a:lnSpc>
                <a:spcPct val="150000"/>
              </a:lnSpc>
              <a:buFont typeface="+mj-lt"/>
              <a:buAutoNum type="arabicPeriod"/>
            </a:pPr>
            <a:r>
              <a:rPr lang="en-US" dirty="0" smtClean="0">
                <a:latin typeface="Times New Roman" pitchFamily="18" charset="0"/>
                <a:cs typeface="Times New Roman" pitchFamily="18" charset="0"/>
              </a:rPr>
              <a:t>We have used various methods to perform classification. We have developed classification model for low-resource language with use of feature extraction method such as KL-NF and BERT for sentiment classification.</a:t>
            </a:r>
          </a:p>
          <a:p>
            <a:pPr marL="342900" indent="-342900" algn="just">
              <a:lnSpc>
                <a:spcPct val="150000"/>
              </a:lnSpc>
              <a:buFont typeface="+mj-lt"/>
              <a:buAutoNum type="arabicPeriod"/>
            </a:pPr>
            <a:r>
              <a:rPr lang="en-US" dirty="0" smtClean="0">
                <a:latin typeface="Times New Roman" pitchFamily="18" charset="0"/>
                <a:cs typeface="Times New Roman" pitchFamily="18" charset="0"/>
              </a:rPr>
              <a:t>The main object is to check  the performance of  KL-NF and BERT for the analysis of  offensiveness in the low level languages.</a:t>
            </a:r>
          </a:p>
          <a:p>
            <a:pPr marL="469900" marR="6985" indent="-457200">
              <a:lnSpc>
                <a:spcPct val="150000"/>
              </a:lnSpc>
              <a:spcBef>
                <a:spcPts val="100"/>
              </a:spcBef>
              <a:buAutoNum type="arabicPeriod"/>
              <a:tabLst>
                <a:tab pos="469265" algn="l"/>
                <a:tab pos="469900" algn="l"/>
              </a:tabLst>
            </a:pP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98120" y="214884"/>
            <a:ext cx="11795760" cy="485389"/>
          </a:xfrm>
          <a:prstGeom prst="rect">
            <a:avLst/>
          </a:prstGeom>
          <a:solidFill>
            <a:srgbClr val="DAE2F3"/>
          </a:solidFill>
        </p:spPr>
        <p:txBody>
          <a:bodyPr vert="horz" wrap="square" lIns="0" tIns="53975" rIns="0" bIns="0" rtlCol="0">
            <a:spAutoFit/>
          </a:bodyPr>
          <a:lstStyle>
            <a:lvl1pPr>
              <a:defRPr>
                <a:latin typeface="+mj-lt"/>
                <a:ea typeface="+mj-ea"/>
                <a:cs typeface="+mj-cs"/>
              </a:defRPr>
            </a:lvl1pPr>
          </a:lstStyle>
          <a:p>
            <a:pPr marL="1270" algn="ctr">
              <a:spcBef>
                <a:spcPts val="425"/>
              </a:spcBef>
            </a:pPr>
            <a:r>
              <a:rPr lang="en-IN" sz="2800" b="1" kern="0" spc="-10" dirty="0">
                <a:solidFill>
                  <a:schemeClr val="accent1"/>
                </a:solidFill>
              </a:rPr>
              <a:t>LITERATURE SURVEY</a:t>
            </a:r>
          </a:p>
        </p:txBody>
      </p:sp>
      <p:sp>
        <p:nvSpPr>
          <p:cNvPr id="6" name="TextBox 5"/>
          <p:cNvSpPr txBox="1"/>
          <p:nvPr/>
        </p:nvSpPr>
        <p:spPr>
          <a:xfrm>
            <a:off x="197485" y="718185"/>
            <a:ext cx="11741785" cy="6139180"/>
          </a:xfrm>
          <a:prstGeom prst="rect">
            <a:avLst/>
          </a:prstGeom>
          <a:noFill/>
        </p:spPr>
        <p:txBody>
          <a:bodyPr wrap="square">
            <a:noAutofit/>
          </a:bodyPr>
          <a:lstStyle/>
          <a:p>
            <a:pPr algn="just">
              <a:lnSpc>
                <a:spcPct val="150000"/>
              </a:lnSpc>
              <a:spcAft>
                <a:spcPts val="1200"/>
              </a:spcAft>
            </a:pPr>
            <a:r>
              <a:rPr lang="en-US" b="1" dirty="0" smtClean="0">
                <a:latin typeface="Times New Roman" pitchFamily="18" charset="0"/>
                <a:cs typeface="Times New Roman" pitchFamily="18" charset="0"/>
              </a:rPr>
              <a:t>1)BERT for Sentiment Analysis of Movie Reviews by Devlin et al </a:t>
            </a:r>
          </a:p>
          <a:p>
            <a:pPr algn="just">
              <a:lnSpc>
                <a:spcPct val="150000"/>
              </a:lnSpc>
              <a:spcAft>
                <a:spcPts val="1200"/>
              </a:spcAft>
            </a:pPr>
            <a:r>
              <a:rPr lang="en-US" dirty="0" smtClean="0">
                <a:latin typeface="Times New Roman" pitchFamily="18" charset="0"/>
                <a:cs typeface="Times New Roman" pitchFamily="18" charset="0"/>
              </a:rPr>
              <a:t>   This paper proposes a fine-tuning approach for sentiment analysis using BERT on the IMDB movie reviews dataset. The authors show that their BERT-based model outperforms previous state-</a:t>
            </a:r>
            <a:r>
              <a:rPr lang="en-US" dirty="0" err="1" smtClean="0">
                <a:latin typeface="Times New Roman" pitchFamily="18" charset="0"/>
                <a:cs typeface="Times New Roman" pitchFamily="18" charset="0"/>
              </a:rPr>
              <a:t>ofthe</a:t>
            </a:r>
            <a:r>
              <a:rPr lang="en-US" dirty="0" smtClean="0">
                <a:latin typeface="Times New Roman" pitchFamily="18" charset="0"/>
                <a:cs typeface="Times New Roman" pitchFamily="18" charset="0"/>
              </a:rPr>
              <a:t>-art models on this dataset.</a:t>
            </a:r>
          </a:p>
          <a:p>
            <a:pPr algn="just">
              <a:lnSpc>
                <a:spcPct val="150000"/>
              </a:lnSpc>
              <a:spcAft>
                <a:spcPts val="1200"/>
              </a:spcAft>
            </a:pPr>
            <a:r>
              <a:rPr lang="en-US" b="1" dirty="0" smtClean="0">
                <a:latin typeface="Times New Roman" pitchFamily="18" charset="0"/>
                <a:cs typeface="Times New Roman" pitchFamily="18" charset="0"/>
              </a:rPr>
              <a:t>Limitations</a:t>
            </a:r>
          </a:p>
          <a:p>
            <a:pPr algn="just">
              <a:lnSpc>
                <a:spcPct val="150000"/>
              </a:lnSpc>
              <a:spcAft>
                <a:spcPts val="1200"/>
              </a:spcAft>
            </a:pPr>
            <a:r>
              <a:rPr lang="en-US" b="1" dirty="0" smtClean="0">
                <a:latin typeface="Times New Roman" pitchFamily="18" charset="0"/>
                <a:cs typeface="Times New Roman" pitchFamily="18" charset="0"/>
              </a:rPr>
              <a:t>Data Bias: </a:t>
            </a:r>
            <a:r>
              <a:rPr lang="en-US" dirty="0" smtClean="0">
                <a:latin typeface="Times New Roman" pitchFamily="18" charset="0"/>
                <a:cs typeface="Times New Roman" pitchFamily="18" charset="0"/>
              </a:rPr>
              <a:t>The IMDB dataset contains primarily binary sentiment labeling (positive/negative), missing nuances like neutral or mixed opinions. This can limit the model's ability to handle complex sentiment expressions.</a:t>
            </a:r>
          </a:p>
          <a:p>
            <a:pPr algn="just">
              <a:lnSpc>
                <a:spcPct val="150000"/>
              </a:lnSpc>
              <a:spcAft>
                <a:spcPts val="1200"/>
              </a:spcAft>
            </a:pPr>
            <a:r>
              <a:rPr lang="en-US" dirty="0" smtClean="0">
                <a:latin typeface="Times New Roman" pitchFamily="18" charset="0"/>
                <a:cs typeface="Times New Roman" pitchFamily="18" charset="0"/>
              </a:rPr>
              <a:t>IMDB reviews tend to be written in formal English, potentially skewing the model's performance on informal language or slang often used in real-world reviews.</a:t>
            </a:r>
          </a:p>
          <a:p>
            <a:pPr algn="just">
              <a:lnSpc>
                <a:spcPct val="150000"/>
              </a:lnSpc>
              <a:spcAft>
                <a:spcPts val="1200"/>
              </a:spcAft>
            </a:pPr>
            <a:r>
              <a:rPr lang="en-US" b="1" dirty="0" smtClean="0">
                <a:latin typeface="Times New Roman" pitchFamily="18" charset="0"/>
                <a:cs typeface="Times New Roman" pitchFamily="18" charset="0"/>
              </a:rPr>
              <a:t>Computational Cost</a:t>
            </a:r>
            <a:r>
              <a:rPr lang="en-US" dirty="0" smtClean="0">
                <a:latin typeface="Times New Roman" pitchFamily="18" charset="0"/>
                <a:cs typeface="Times New Roman" pitchFamily="18" charset="0"/>
              </a:rPr>
              <a:t>: Pre-training and fine-tuning BERT models require significant computational resources, making them less accessible for smaller projects or low-powered devices.</a:t>
            </a:r>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0"/>
              </a:spcAft>
              <a:buSzPts val="1200"/>
            </a:pPr>
            <a:endParaRPr lang="en-IN" sz="1800" dirty="0">
              <a:effectLst/>
              <a:latin typeface="Calibri" panose="020F0502020204030204" pitchFamily="34" charset="0"/>
              <a:ea typeface="Calibri" panose="020F0502020204030204" pitchFamily="34" charset="0"/>
              <a:cs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98120" y="214884"/>
            <a:ext cx="11795760" cy="485389"/>
          </a:xfrm>
          <a:prstGeom prst="rect">
            <a:avLst/>
          </a:prstGeom>
          <a:solidFill>
            <a:srgbClr val="DAE2F3"/>
          </a:solidFill>
        </p:spPr>
        <p:txBody>
          <a:bodyPr vert="horz" wrap="square" lIns="0" tIns="53975" rIns="0" bIns="0" rtlCol="0">
            <a:spAutoFit/>
          </a:bodyPr>
          <a:lstStyle>
            <a:lvl1pPr>
              <a:defRPr>
                <a:latin typeface="+mj-lt"/>
                <a:ea typeface="+mj-ea"/>
                <a:cs typeface="+mj-cs"/>
              </a:defRPr>
            </a:lvl1pPr>
          </a:lstStyle>
          <a:p>
            <a:pPr marL="1270" algn="ctr">
              <a:spcBef>
                <a:spcPts val="425"/>
              </a:spcBef>
            </a:pPr>
            <a:r>
              <a:rPr lang="en-IN" sz="2800" b="1" kern="0" spc="-10" dirty="0">
                <a:solidFill>
                  <a:schemeClr val="accent1"/>
                </a:solidFill>
              </a:rPr>
              <a:t>LITERATURE SURVEY</a:t>
            </a:r>
          </a:p>
        </p:txBody>
      </p:sp>
      <p:sp>
        <p:nvSpPr>
          <p:cNvPr id="6" name="TextBox 5"/>
          <p:cNvSpPr txBox="1"/>
          <p:nvPr/>
        </p:nvSpPr>
        <p:spPr>
          <a:xfrm>
            <a:off x="317500" y="875665"/>
            <a:ext cx="11496040" cy="5981700"/>
          </a:xfrm>
          <a:prstGeom prst="rect">
            <a:avLst/>
          </a:prstGeom>
          <a:noFill/>
        </p:spPr>
        <p:txBody>
          <a:bodyPr wrap="square">
            <a:noAutofit/>
          </a:bodyPr>
          <a:lstStyle/>
          <a:p>
            <a:pPr algn="just">
              <a:lnSpc>
                <a:spcPct val="150000"/>
              </a:lnSpc>
            </a:pPr>
            <a:r>
              <a:rPr lang="en-US" sz="1600" b="1" dirty="0" smtClean="0">
                <a:solidFill>
                  <a:srgbClr val="111111"/>
                </a:solidFill>
                <a:latin typeface="Times New Roman" pitchFamily="18" charset="0"/>
                <a:cs typeface="Times New Roman" pitchFamily="18" charset="0"/>
              </a:rPr>
              <a:t>2)</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Recurrent Neural Network for Text Classification with Multi-Task Learning by </a:t>
            </a:r>
            <a:r>
              <a:rPr lang="en-US" sz="1600" b="1" dirty="0" err="1" smtClean="0">
                <a:latin typeface="Times New Roman" pitchFamily="18" charset="0"/>
                <a:cs typeface="Times New Roman" pitchFamily="18" charset="0"/>
              </a:rPr>
              <a:t>Pengfei</a:t>
            </a:r>
            <a:r>
              <a:rPr lang="en-US" sz="1600" b="1" dirty="0" smtClean="0">
                <a:latin typeface="Times New Roman" pitchFamily="18" charset="0"/>
                <a:cs typeface="Times New Roman" pitchFamily="18" charset="0"/>
              </a:rPr>
              <a:t> Liu, </a:t>
            </a:r>
            <a:r>
              <a:rPr lang="en-US" sz="1600" b="1" dirty="0" err="1" smtClean="0">
                <a:latin typeface="Times New Roman" pitchFamily="18" charset="0"/>
                <a:cs typeface="Times New Roman" pitchFamily="18" charset="0"/>
              </a:rPr>
              <a:t>Songfang</a:t>
            </a:r>
            <a:r>
              <a:rPr lang="en-US" sz="1600" b="1" dirty="0" smtClean="0">
                <a:latin typeface="Times New Roman" pitchFamily="18" charset="0"/>
                <a:cs typeface="Times New Roman" pitchFamily="18" charset="0"/>
              </a:rPr>
              <a:t> Huang, and </a:t>
            </a:r>
            <a:r>
              <a:rPr lang="en-US" sz="1600" b="1" dirty="0" err="1" smtClean="0">
                <a:latin typeface="Times New Roman" pitchFamily="18" charset="0"/>
                <a:cs typeface="Times New Roman" pitchFamily="18" charset="0"/>
              </a:rPr>
              <a:t>Xipeng</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Qiu</a:t>
            </a:r>
            <a:r>
              <a:rPr lang="en-US" sz="1600" b="1" dirty="0" smtClean="0">
                <a:latin typeface="Times New Roman" pitchFamily="18" charset="0"/>
                <a:cs typeface="Times New Roman" pitchFamily="18" charset="0"/>
              </a:rPr>
              <a:t> (2016) </a:t>
            </a:r>
          </a:p>
          <a:p>
            <a:pPr algn="just">
              <a:lnSpc>
                <a:spcPct val="150000"/>
              </a:lnSpc>
            </a:pPr>
            <a:r>
              <a:rPr lang="en-US" sz="1600" dirty="0" smtClean="0">
                <a:latin typeface="Times New Roman" pitchFamily="18" charset="0"/>
                <a:cs typeface="Times New Roman" pitchFamily="18" charset="0"/>
              </a:rPr>
              <a:t>This paper presents a recurrent neural network (RNN) model for sentiment classification that uses multi-task learning to leverage related tasks, such as topic classification, to improve sentiment classification performance. The authors show that their model achieves state-of-the-art performance on several benchmark datasets.</a:t>
            </a:r>
          </a:p>
          <a:p>
            <a:pPr algn="just">
              <a:lnSpc>
                <a:spcPct val="150000"/>
              </a:lnSpc>
            </a:pPr>
            <a:r>
              <a:rPr lang="en-US" sz="1600" b="1" dirty="0" smtClean="0">
                <a:latin typeface="Times New Roman" pitchFamily="18" charset="0"/>
                <a:cs typeface="Times New Roman" pitchFamily="18" charset="0"/>
              </a:rPr>
              <a:t>Limitations</a:t>
            </a:r>
          </a:p>
          <a:p>
            <a:pPr algn="just">
              <a:lnSpc>
                <a:spcPct val="150000"/>
              </a:lnSpc>
              <a:buFont typeface="Arial" pitchFamily="34" charset="0"/>
              <a:buChar char="•"/>
            </a:pPr>
            <a:r>
              <a:rPr lang="en-US" sz="1600" b="1" dirty="0" smtClean="0">
                <a:latin typeface="Times New Roman" pitchFamily="18" charset="0"/>
                <a:cs typeface="Times New Roman" pitchFamily="18" charset="0"/>
              </a:rPr>
              <a:t>Computational Intensity</a:t>
            </a:r>
            <a:r>
              <a:rPr lang="en-US" sz="1600" dirty="0" smtClean="0">
                <a:latin typeface="Times New Roman" pitchFamily="18" charset="0"/>
                <a:cs typeface="Times New Roman" pitchFamily="18" charset="0"/>
              </a:rPr>
              <a:t>: The proposed RNN model may be computationally intensive, particularly when dealing with large datasets. Training deep neural networks can require substantial computational resources, and this limitation might hinder its applicability in resource-constrained environments.</a:t>
            </a:r>
          </a:p>
          <a:p>
            <a:pPr algn="just">
              <a:lnSpc>
                <a:spcPct val="150000"/>
              </a:lnSpc>
              <a:buFont typeface="Arial" pitchFamily="34" charset="0"/>
              <a:buChar char="•"/>
            </a:pPr>
            <a:endParaRPr lang="en-US" sz="1600" dirty="0" smtClean="0">
              <a:latin typeface="Times New Roman" pitchFamily="18" charset="0"/>
              <a:cs typeface="Times New Roman" pitchFamily="18" charset="0"/>
            </a:endParaRPr>
          </a:p>
          <a:p>
            <a:pPr algn="just">
              <a:lnSpc>
                <a:spcPct val="150000"/>
              </a:lnSpc>
              <a:buFont typeface="Arial" pitchFamily="34" charset="0"/>
              <a:buChar char="•"/>
            </a:pPr>
            <a:r>
              <a:rPr lang="en-US" sz="1600" b="1" dirty="0" smtClean="0">
                <a:latin typeface="Times New Roman" pitchFamily="18" charset="0"/>
                <a:cs typeface="Times New Roman" pitchFamily="18" charset="0"/>
              </a:rPr>
              <a:t>Data Dependency</a:t>
            </a:r>
            <a:r>
              <a:rPr lang="en-US" sz="1600" dirty="0" smtClean="0">
                <a:latin typeface="Times New Roman" pitchFamily="18" charset="0"/>
                <a:cs typeface="Times New Roman" pitchFamily="18" charset="0"/>
              </a:rPr>
              <a:t>: Multi-task learning relies on the assumption that the auxiliary tasks are related and can provide beneficial information for the main task. If the chosen auxiliary tasks are not sufficiently related to sentiment classification, or if there is limited labeled data for these tasks, the expected performance improvement may not be realized.</a:t>
            </a:r>
          </a:p>
          <a:p>
            <a:pPr algn="just">
              <a:lnSpc>
                <a:spcPct val="150000"/>
              </a:lnSpc>
              <a:spcAft>
                <a:spcPts val="1200"/>
              </a:spcAft>
            </a:pPr>
            <a:endParaRPr lang="en-US" sz="1600" dirty="0" smtClean="0">
              <a:latin typeface="Times New Roman" pitchFamily="18" charset="0"/>
              <a:cs typeface="Times New Roman" pitchFamily="18" charset="0"/>
            </a:endParaRPr>
          </a:p>
          <a:p>
            <a:pPr algn="just">
              <a:lnSpc>
                <a:spcPct val="107000"/>
              </a:lnSpc>
              <a:spcAft>
                <a:spcPts val="1200"/>
              </a:spcAft>
            </a:pPr>
            <a:endParaRPr lang="en-IN" sz="1600" b="1" dirty="0" smtClean="0">
              <a:solidFill>
                <a:srgbClr val="222222"/>
              </a:solidFill>
              <a:latin typeface="Times New Roman" pitchFamily="18" charset="0"/>
              <a:ea typeface="Calibri" panose="020F0502020204030204" pitchFamily="34" charset="0"/>
              <a:cs typeface="Times New Roman" pitchFamily="18" charset="0"/>
            </a:endParaRPr>
          </a:p>
          <a:p>
            <a:pPr lvl="0" algn="just">
              <a:lnSpc>
                <a:spcPct val="150000"/>
              </a:lnSpc>
              <a:spcAft>
                <a:spcPts val="0"/>
              </a:spcAft>
              <a:buSzPts val="1200"/>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2931</Words>
  <Application>Microsoft Office PowerPoint</Application>
  <PresentationFormat>Widescreen</PresentationFormat>
  <Paragraphs>137</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MT</vt:lpstr>
      <vt:lpstr>Calibri</vt:lpstr>
      <vt:lpstr>Crimson Pro</vt:lpstr>
      <vt:lpstr>Ink Free</vt:lpstr>
      <vt:lpstr>Open Sans</vt:lpstr>
      <vt:lpstr>Times New Roman</vt:lpstr>
      <vt:lpstr>Wingdings</vt:lpstr>
      <vt:lpstr>Office Theme</vt:lpstr>
      <vt:lpstr>Finding Offensiveness in Movie Reviews of Low level Languages using Machine Learning </vt:lpstr>
      <vt:lpstr>CONTENTS</vt:lpstr>
      <vt:lpstr>ABSTRACT</vt:lpstr>
      <vt:lpstr>INTRODUCTION</vt:lpstr>
      <vt:lpstr>PROBLEM STATEMENT</vt:lpstr>
      <vt:lpstr>MOTIVATION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DREAMS JOB WEB PORTAL : OPTIMIZED RECRUITMENT SOLUTIONS</dc:title>
  <dc:creator>Bharath Kalluru</dc:creator>
  <cp:lastModifiedBy>MI</cp:lastModifiedBy>
  <cp:revision>57</cp:revision>
  <dcterms:created xsi:type="dcterms:W3CDTF">2023-12-25T16:15:00Z</dcterms:created>
  <dcterms:modified xsi:type="dcterms:W3CDTF">2024-04-20T17:29:24Z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2023-12-24T12:30:00Z</vt:filetime>
  </property>
  <property fmtid="{D5CDD505-2E9C-101B-9397-08002B2CF9AE}" pid="3" name="Creator">
    <vt:lpwstr>Microsoft® PowerPoint® 2019</vt:lpwstr>
  </property>
  <property fmtid="{D5CDD505-2E9C-101B-9397-08002B2CF9AE}" pid="4" name="LastSaved">
    <vt:filetime>2023-12-27T12:30:00Z</vt:filetime>
  </property>
  <property fmtid="{D5CDD505-2E9C-101B-9397-08002B2CF9AE}" pid="5" name="ICV">
    <vt:lpwstr>8ADE98AEE1AE434D8DCB2A1F1C96EC18_13</vt:lpwstr>
  </property>
  <property fmtid="{D5CDD505-2E9C-101B-9397-08002B2CF9AE}" pid="6" name="KSOProductBuildVer">
    <vt:lpwstr>1033-12.2.0.13431</vt:lpwstr>
  </property>
</Properties>
</file>