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8" r:id="rId3"/>
    <p:sldId id="291" r:id="rId4"/>
    <p:sldId id="285" r:id="rId5"/>
    <p:sldId id="286" r:id="rId6"/>
    <p:sldId id="294" r:id="rId7"/>
    <p:sldId id="290" r:id="rId8"/>
    <p:sldId id="292" r:id="rId9"/>
    <p:sldId id="293" r:id="rId10"/>
    <p:sldId id="296" r:id="rId11"/>
    <p:sldId id="257" r:id="rId12"/>
    <p:sldId id="297" r:id="rId13"/>
    <p:sldId id="299" r:id="rId14"/>
    <p:sldId id="278" r:id="rId15"/>
  </p:sldIdLst>
  <p:sldSz cx="9144000" cy="5143500" type="screen16x9"/>
  <p:notesSz cx="6858000" cy="9144000"/>
  <p:embeddedFontLst>
    <p:embeddedFont>
      <p:font typeface="Oswald" charset="0"/>
      <p:regular r:id="rId17"/>
      <p:bold r:id="rId18"/>
    </p:embeddedFont>
    <p:embeddedFont>
      <p:font typeface="Tinos" charset="0"/>
      <p:regular r:id="rId19"/>
      <p:bold r:id="rId20"/>
      <p:italic r:id="rId21"/>
      <p:boldItalic r:id="rId22"/>
    </p:embeddedFont>
    <p:embeddedFont>
      <p:font typeface="맑은 고딕" pitchFamily="34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DB7D5CAF-C5C0-430F-A390-3F806F24974C}">
  <a:tblStyle styleId="{DB7D5CAF-C5C0-430F-A390-3F806F249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482907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book">
  <p:cSld name="BLANK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13350" y="4627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sed book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7" name="Google Shape;57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prashant-kulkarni-61927210" TargetMode="External"/><Relationship Id="rId4" Type="http://schemas.openxmlformats.org/officeDocument/2006/relationships/hyperlink" Target="mailto:prashant.kulkarni@pccoepune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Java%20Programming%20(3%20Credits).do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../../Java%20Programing%20Lab/Java%20Programming%20Lab(2%20Credit).do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912650" y="1352550"/>
            <a:ext cx="5469600" cy="1722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Science with Python-2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800" dirty="0" smtClean="0"/>
              <a:t>Theory (</a:t>
            </a:r>
            <a:r>
              <a:rPr lang="en" sz="1800" dirty="0" smtClean="0"/>
              <a:t>MCA3511</a:t>
            </a:r>
            <a:r>
              <a:rPr lang="en" sz="1800" dirty="0" smtClean="0"/>
              <a:t>) &amp; Practical (</a:t>
            </a:r>
            <a:r>
              <a:rPr lang="en" sz="1800" dirty="0" smtClean="0"/>
              <a:t>MCA3515</a:t>
            </a:r>
            <a:r>
              <a:rPr lang="en" sz="1800"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524000" y="590550"/>
            <a:ext cx="661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Data Science with Python-2</a:t>
            </a:r>
            <a:endParaRPr lang="en-US" sz="1400" b="0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1524000" y="1358250"/>
            <a:ext cx="6781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600" b="1" dirty="0" smtClean="0"/>
              <a:t>Data Science with Python-2</a:t>
            </a:r>
            <a:endParaRPr lang="en-US" sz="1600" b="1" dirty="0" smtClean="0"/>
          </a:p>
          <a:p>
            <a:pPr lvl="0">
              <a:buNone/>
            </a:pPr>
            <a:r>
              <a:rPr lang="en-US" sz="1600" dirty="0" smtClean="0"/>
              <a:t>	Theory Sessions	  	3 Hrs / week	36 </a:t>
            </a:r>
            <a:r>
              <a:rPr lang="en-US" sz="1600" dirty="0" smtClean="0"/>
              <a:t>Hrs</a:t>
            </a: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			     	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Tue, Thu, </a:t>
            </a:r>
            <a:r>
              <a:rPr lang="en-US" sz="1600" dirty="0" smtClean="0">
                <a:solidFill>
                  <a:srgbClr val="FF0000"/>
                </a:solidFill>
              </a:rPr>
              <a:t>Fri</a:t>
            </a:r>
            <a:r>
              <a:rPr lang="en-US" sz="1600" dirty="0" smtClean="0"/>
              <a:t>)</a:t>
            </a:r>
          </a:p>
          <a:p>
            <a:pPr lvl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	Practical Session 	</a:t>
            </a:r>
            <a:r>
              <a:rPr lang="en-US" sz="1600" dirty="0"/>
              <a:t>1</a:t>
            </a:r>
            <a:r>
              <a:rPr lang="en-US" sz="1600" dirty="0" smtClean="0"/>
              <a:t> Turn / week	12 </a:t>
            </a:r>
            <a:r>
              <a:rPr lang="en-US" sz="1600" dirty="0" smtClean="0"/>
              <a:t>turns</a:t>
            </a: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				     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Wed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	Curriculum Activity	2/3 Reviews	During the Semester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5" name="Google Shape;104;p19"/>
          <p:cNvSpPr txBox="1">
            <a:spLocks/>
          </p:cNvSpPr>
          <p:nvPr/>
        </p:nvSpPr>
        <p:spPr>
          <a:xfrm>
            <a:off x="1524000" y="1047750"/>
            <a:ext cx="5410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tabLst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nos"/>
                <a:ea typeface="Tinos"/>
                <a:cs typeface="Tinos"/>
                <a:sym typeface="Tinos"/>
              </a:rPr>
              <a:t>we will involve / work together to learn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nos"/>
                <a:ea typeface="Tinos"/>
                <a:cs typeface="Tinos"/>
                <a:sym typeface="Tinos"/>
              </a:rPr>
              <a:t>DSWP</a:t>
            </a:r>
            <a:r>
              <a:rPr lang="en-US" sz="1600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Join Google Classroom</a:t>
            </a:r>
            <a:endParaRPr lang="en-US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1600200" y="1428750"/>
            <a:ext cx="56388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25212A"/>
                </a:solidFill>
              </a:rPr>
              <a:t>Classroom Name: </a:t>
            </a:r>
            <a:r>
              <a:rPr lang="en-US" sz="1600" dirty="0" smtClean="0">
                <a:solidFill>
                  <a:srgbClr val="25212A"/>
                </a:solidFill>
              </a:rPr>
              <a:t>Data Science with Python-2 (MCA-II)</a:t>
            </a:r>
            <a:endParaRPr lang="en-US" sz="1600" dirty="0" smtClean="0">
              <a:solidFill>
                <a:srgbClr val="25212A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25212A"/>
                </a:solidFill>
              </a:rPr>
              <a:t>Code: </a:t>
            </a:r>
            <a:r>
              <a:rPr lang="en-US" sz="3200" dirty="0" smtClean="0">
                <a:solidFill>
                  <a:srgbClr val="FF0000"/>
                </a:solidFill>
              </a:rPr>
              <a:t>jhzlovb</a:t>
            </a:r>
            <a:endParaRPr lang="en-US" sz="32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25212A"/>
              </a:solidFill>
            </a:endParaRPr>
          </a:p>
          <a:p>
            <a:pPr marL="0" lvl="0" indent="0">
              <a:buNone/>
            </a:pPr>
            <a:endParaRPr lang="en-US" sz="1600" dirty="0" smtClean="0">
              <a:solidFill>
                <a:srgbClr val="25212A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Instructions for Students</a:t>
            </a:r>
            <a:endParaRPr lang="en-US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1600200" y="1428750"/>
            <a:ext cx="56388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25212A"/>
                </a:solidFill>
              </a:rPr>
              <a:t>Attend the lectures &amp; Practical’s regularly.	(at least 75%)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25212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25212A"/>
                </a:solidFill>
              </a:rPr>
              <a:t>Submit the Assignment, Quizzes, etc regularly as per instruction.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25212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25212A"/>
                </a:solidFill>
              </a:rPr>
              <a:t>Give your review of activity as per the plan.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25212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25212A"/>
                </a:solidFill>
              </a:rPr>
              <a:t>In case of any doubt or problem, meet and discuss with me at any time.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2209800" y="1200150"/>
            <a:ext cx="6128100" cy="223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The future belongs to those who belived in the beauty of their dreams…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		-- </a:t>
            </a:r>
            <a:r>
              <a:rPr lang="en" sz="1800" dirty="0" smtClean="0"/>
              <a:t>Eleanor Roosevelt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16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819150"/>
            <a:ext cx="2746500" cy="2746500"/>
          </a:xfrm>
          <a:prstGeom prst="ellipse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271" name="Google Shape;271;p36"/>
          <p:cNvSpPr txBox="1">
            <a:spLocks noGrp="1"/>
          </p:cNvSpPr>
          <p:nvPr>
            <p:ph type="ctrTitle" idx="4294967295"/>
          </p:nvPr>
        </p:nvSpPr>
        <p:spPr>
          <a:xfrm>
            <a:off x="990600" y="726150"/>
            <a:ext cx="38862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6"/>
                </a:solidFill>
              </a:rPr>
              <a:t>Thank You!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72" name="Google Shape;272;p36"/>
          <p:cNvSpPr txBox="1">
            <a:spLocks noGrp="1"/>
          </p:cNvSpPr>
          <p:nvPr>
            <p:ph type="subTitle" idx="4294967295"/>
          </p:nvPr>
        </p:nvSpPr>
        <p:spPr>
          <a:xfrm>
            <a:off x="990600" y="2114550"/>
            <a:ext cx="4419600" cy="22860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</a:rPr>
              <a:t>Any questions</a:t>
            </a:r>
            <a:r>
              <a:rPr lang="en" sz="1800" b="1" dirty="0" smtClean="0">
                <a:solidFill>
                  <a:schemeClr val="accent6"/>
                </a:solidFill>
              </a:rPr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6"/>
              </a:solidFill>
            </a:endParaRPr>
          </a:p>
          <a:p>
            <a:pPr marL="0" lvl="0" indent="0">
              <a:buSzPts val="1100"/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You can connect with me at</a:t>
            </a:r>
          </a:p>
          <a:p>
            <a:pPr marL="0" lvl="0" indent="0">
              <a:buSzPts val="1100"/>
              <a:buNone/>
            </a:pPr>
            <a:r>
              <a:rPr lang="en-US" sz="1800" dirty="0" smtClean="0">
                <a:solidFill>
                  <a:schemeClr val="accent6"/>
                </a:solidFill>
                <a:hlinkClick r:id="rId4"/>
              </a:rPr>
              <a:t>prashant.kulkarni@pccoepune.org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marL="0" lvl="0" indent="0">
              <a:buSzPts val="1100"/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9923375575</a:t>
            </a:r>
          </a:p>
          <a:p>
            <a:pPr marL="0" lvl="0" indent="0">
              <a:buSzPts val="1100"/>
              <a:buNone/>
            </a:pPr>
            <a:r>
              <a:rPr lang="en-US" sz="1800" dirty="0" smtClean="0">
                <a:solidFill>
                  <a:schemeClr val="accent6"/>
                </a:solidFill>
                <a:hlinkClick r:id="rId5"/>
              </a:rPr>
              <a:t>linkedin.com/in/prashant-kulkarni-61927210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2209800" y="1200150"/>
            <a:ext cx="6128100" cy="223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 person who never made a mistake never tried anything new…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		                   -- </a:t>
            </a:r>
            <a:r>
              <a:rPr lang="en" sz="1800" dirty="0" smtClean="0"/>
              <a:t>Albert Einstein 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16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524000" y="1638350"/>
            <a:ext cx="6705600" cy="1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  Teaching &amp; Evaluation</a:t>
            </a:r>
            <a:br>
              <a:rPr lang="en" sz="4400" dirty="0" smtClean="0"/>
            </a:br>
            <a:r>
              <a:rPr lang="en" sz="4400" dirty="0" smtClean="0"/>
              <a:t>Scheme</a:t>
            </a:r>
            <a:endParaRPr sz="4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Teaching Scheme: </a:t>
            </a:r>
            <a:r>
              <a:rPr lang="en" dirty="0" smtClean="0"/>
              <a:t>Data Science with Python-2</a:t>
            </a:r>
            <a:endParaRPr dirty="0"/>
          </a:p>
        </p:txBody>
      </p:sp>
      <p:graphicFrame>
        <p:nvGraphicFramePr>
          <p:cNvPr id="165" name="Google Shape;165;p26"/>
          <p:cNvGraphicFramePr/>
          <p:nvPr>
            <p:extLst>
              <p:ext uri="{D42A27DB-BD31-4B8C-83A1-F6EECF244321}">
                <p14:modId xmlns:p14="http://schemas.microsoft.com/office/powerpoint/2010/main" xmlns="" val="202969330"/>
              </p:ext>
            </p:extLst>
          </p:nvPr>
        </p:nvGraphicFramePr>
        <p:xfrm>
          <a:off x="1677175" y="1798306"/>
          <a:ext cx="6495800" cy="2302655"/>
        </p:xfrm>
        <a:graphic>
          <a:graphicData uri="http://schemas.openxmlformats.org/drawingml/2006/table">
            <a:tbl>
              <a:tblPr>
                <a:noFill/>
                <a:tableStyleId>{DB7D5CAF-C5C0-430F-A390-3F806F24974C}</a:tableStyleId>
              </a:tblPr>
              <a:tblGrid>
                <a:gridCol w="1623950"/>
                <a:gridCol w="1623950"/>
                <a:gridCol w="1623950"/>
                <a:gridCol w="1623950"/>
              </a:tblGrid>
              <a:tr h="26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L</a:t>
                      </a:r>
                      <a:r>
                        <a:rPr lang="en-US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e</a:t>
                      </a: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cture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</a:t>
                      </a: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MCA3511</a:t>
                      </a: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)</a:t>
                      </a:r>
                      <a:endParaRPr sz="1100" dirty="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Practical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</a:t>
                      </a: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MCA3515</a:t>
                      </a: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)</a:t>
                      </a:r>
                      <a:endParaRPr sz="1100" dirty="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Tutorial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Credits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03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01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-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Hrs/Week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03</a:t>
                      </a:r>
                      <a:endParaRPr sz="1800" b="1" dirty="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02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-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Marks</a:t>
                      </a:r>
                      <a:endParaRPr sz="1100" dirty="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100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25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-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Evaluation Scheme: </a:t>
            </a:r>
            <a:r>
              <a:rPr lang="en" dirty="0" smtClean="0"/>
              <a:t>Data Science with Python-2</a:t>
            </a:r>
            <a:endParaRPr dirty="0"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1676400" y="1504950"/>
          <a:ext cx="6629400" cy="1250145"/>
        </p:xfrm>
        <a:graphic>
          <a:graphicData uri="http://schemas.openxmlformats.org/drawingml/2006/table">
            <a:tbl>
              <a:tblPr>
                <a:noFill/>
                <a:tableStyleId>{DB7D5CAF-C5C0-430F-A390-3F806F24974C}</a:tableStyleId>
              </a:tblPr>
              <a:tblGrid>
                <a:gridCol w="968308"/>
                <a:gridCol w="2346392"/>
                <a:gridCol w="1657350"/>
                <a:gridCol w="1657350"/>
              </a:tblGrid>
              <a:tr h="26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IE-1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(Unit Test)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IE-2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(Curriculum</a:t>
                      </a:r>
                      <a:r>
                        <a:rPr lang="en" sz="1100" baseline="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 </a:t>
                      </a:r>
                      <a:r>
                        <a:rPr lang="en" sz="1100" baseline="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Activity &amp; Open Book Test)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ETE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(End Term Theory</a:t>
                      </a:r>
                      <a:r>
                        <a:rPr lang="en" sz="1100" baseline="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 Exam)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Theory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(100 marks)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50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5" name="Google Shape;165;p26"/>
          <p:cNvGraphicFramePr/>
          <p:nvPr/>
        </p:nvGraphicFramePr>
        <p:xfrm>
          <a:off x="1676400" y="3028950"/>
          <a:ext cx="6495800" cy="1082505"/>
        </p:xfrm>
        <a:graphic>
          <a:graphicData uri="http://schemas.openxmlformats.org/drawingml/2006/table">
            <a:tbl>
              <a:tblPr>
                <a:noFill/>
                <a:tableStyleId>{DB7D5CAF-C5C0-430F-A390-3F806F24974C}</a:tableStyleId>
              </a:tblPr>
              <a:tblGrid>
                <a:gridCol w="1066800"/>
                <a:gridCol w="1752600"/>
                <a:gridCol w="1828800"/>
                <a:gridCol w="1847600"/>
              </a:tblGrid>
              <a:tr h="26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Continuous Assessment</a:t>
                      </a:r>
                      <a:r>
                        <a:rPr lang="en-US" sz="1100" baseline="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(Practical Assignment)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Practical Examination-1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(Program Execution &amp; Viva)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Practical Examination-2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(Program Execution &amp; Viva)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Practical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(25 marks)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05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sz="1800" b="1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1524000" y="719375"/>
            <a:ext cx="6877575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Practical Batch for </a:t>
            </a:r>
            <a:r>
              <a:rPr lang="en" dirty="0" smtClean="0"/>
              <a:t>Data Science with Python-2</a:t>
            </a:r>
            <a:endParaRPr dirty="0"/>
          </a:p>
        </p:txBody>
      </p:sp>
      <p:sp>
        <p:nvSpPr>
          <p:cNvPr id="157" name="Google Shape;157;p25"/>
          <p:cNvSpPr/>
          <p:nvPr/>
        </p:nvSpPr>
        <p:spPr>
          <a:xfrm>
            <a:off x="3352800" y="1724891"/>
            <a:ext cx="22092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 smtClean="0">
                <a:latin typeface="Tinos"/>
                <a:ea typeface="Tinos"/>
                <a:cs typeface="Tinos"/>
                <a:sym typeface="Tinos"/>
              </a:rPr>
              <a:t>Batch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>
                <a:latin typeface="Tinos"/>
                <a:ea typeface="Tinos"/>
                <a:cs typeface="Tinos"/>
                <a:sym typeface="Tinos"/>
              </a:rPr>
              <a:t>(</a:t>
            </a:r>
            <a:r>
              <a:rPr lang="en" i="1" dirty="0" smtClean="0">
                <a:latin typeface="Tinos"/>
                <a:ea typeface="Tinos"/>
                <a:cs typeface="Tinos"/>
                <a:sym typeface="Tinos"/>
              </a:rPr>
              <a:t>24 </a:t>
            </a:r>
            <a:r>
              <a:rPr lang="en" i="1" dirty="0" smtClean="0">
                <a:latin typeface="Tinos"/>
                <a:ea typeface="Tinos"/>
                <a:cs typeface="Tinos"/>
                <a:sym typeface="Tinos"/>
              </a:rPr>
              <a:t>Students)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i="1" dirty="0" smtClean="0">
              <a:latin typeface="Tinos"/>
              <a:ea typeface="Tinos"/>
              <a:cs typeface="Tinos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 smtClean="0">
                <a:latin typeface="Tinos"/>
                <a:ea typeface="Tinos"/>
                <a:cs typeface="Tinos"/>
                <a:sym typeface="Tinos"/>
              </a:rPr>
              <a:t>Prof. Prashant Kulkarni </a:t>
            </a:r>
            <a:endParaRPr sz="1800" i="1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 idx="4294967295"/>
          </p:nvPr>
        </p:nvSpPr>
        <p:spPr>
          <a:xfrm>
            <a:off x="1753075" y="23263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Syllabus Link</a:t>
            </a:r>
            <a:endParaRPr sz="60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4"/>
            <a:ext cx="5637900" cy="1141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Java Programming </a:t>
            </a:r>
            <a:r>
              <a:rPr lang="en" sz="1800" i="1" dirty="0" smtClean="0">
                <a:solidFill>
                  <a:srgbClr val="666666"/>
                </a:solidFill>
                <a:hlinkClick r:id="rId3" action="ppaction://hlinkfile"/>
              </a:rPr>
              <a:t>Theory</a:t>
            </a:r>
            <a:endParaRPr lang="en" sz="1800" i="1" dirty="0" smtClean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solidFill>
                  <a:srgbClr val="666666"/>
                </a:solidFill>
              </a:rPr>
              <a:t>Java Programming </a:t>
            </a:r>
            <a:r>
              <a:rPr lang="en" sz="1800" i="1" dirty="0" smtClean="0">
                <a:solidFill>
                  <a:srgbClr val="666666"/>
                </a:solidFill>
                <a:hlinkClick r:id="rId4" action="ppaction://hlinkfile"/>
              </a:rPr>
              <a:t>Lab</a:t>
            </a:r>
            <a:endParaRPr lang="en" sz="1800" i="1" dirty="0" smtClean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i="1">
              <a:solidFill>
                <a:srgbClr val="666666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599316" y="104997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 rot="2487194">
            <a:off x="2595886" y="21751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9" name="Google Shape;305;p39"/>
          <p:cNvSpPr/>
          <p:nvPr/>
        </p:nvSpPr>
        <p:spPr>
          <a:xfrm>
            <a:off x="3048000" y="971550"/>
            <a:ext cx="1219200" cy="137160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1;p39"/>
          <p:cNvSpPr/>
          <p:nvPr/>
        </p:nvSpPr>
        <p:spPr>
          <a:xfrm>
            <a:off x="1828800" y="1352550"/>
            <a:ext cx="762000" cy="838200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Teaching Pedagogy for Theory: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371600" y="1419658"/>
            <a:ext cx="2514600" cy="3057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Lecture with Presentation</a:t>
            </a:r>
            <a:endParaRPr b="1"/>
          </a:p>
          <a:p>
            <a:pPr marL="0" indent="0"/>
            <a:r>
              <a:rPr lang="en" dirty="0" smtClean="0"/>
              <a:t>Lecture with power point presentation.</a:t>
            </a:r>
          </a:p>
          <a:p>
            <a:pPr marL="0" indent="0"/>
            <a:endParaRPr lang="en" dirty="0"/>
          </a:p>
          <a:p>
            <a:pPr marL="0" indent="0"/>
            <a:r>
              <a:rPr lang="en" dirty="0" smtClean="0"/>
              <a:t>Demonstration of concepts using </a:t>
            </a:r>
            <a:r>
              <a:rPr lang="en" dirty="0" smtClean="0"/>
              <a:t>program/algorithm execution</a:t>
            </a:r>
            <a:r>
              <a:rPr lang="en" dirty="0" smtClean="0"/>
              <a:t>.</a:t>
            </a:r>
          </a:p>
          <a:p>
            <a:pPr marL="0" indent="0"/>
            <a:endParaRPr lang="en" dirty="0" smtClean="0"/>
          </a:p>
          <a:p>
            <a:pPr marL="0" indent="0"/>
            <a:r>
              <a:rPr lang="en" dirty="0" smtClean="0"/>
              <a:t>Question and answers.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3963300" y="1419658"/>
            <a:ext cx="2132700" cy="290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Video (Self Learning)</a:t>
            </a:r>
          </a:p>
          <a:p>
            <a:pPr marL="0" indent="0"/>
            <a:r>
              <a:rPr lang="en" dirty="0" smtClean="0"/>
              <a:t>Short videos for explaining concepts </a:t>
            </a:r>
            <a:r>
              <a:rPr lang="en" dirty="0" smtClean="0"/>
              <a:t>of Data Science algorithm Explanation.</a:t>
            </a:r>
            <a:endParaRPr lang="en" dirty="0" smtClean="0"/>
          </a:p>
          <a:p>
            <a:pPr marL="0" indent="0">
              <a:buNone/>
            </a:pPr>
            <a:endParaRPr lang="en" dirty="0" smtClean="0"/>
          </a:p>
          <a:p>
            <a:pPr marL="0" indent="0"/>
            <a:r>
              <a:rPr lang="en-US" dirty="0" smtClean="0"/>
              <a:t>F</a:t>
            </a:r>
            <a:r>
              <a:rPr lang="en" dirty="0" smtClean="0"/>
              <a:t>ollowed by question and answers.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3"/>
          </p:nvPr>
        </p:nvSpPr>
        <p:spPr>
          <a:xfrm>
            <a:off x="6324600" y="1352550"/>
            <a:ext cx="2132700" cy="2980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Google Classroom</a:t>
            </a:r>
            <a:endParaRPr b="1"/>
          </a:p>
          <a:p>
            <a:pPr marL="0" indent="0"/>
            <a:r>
              <a:rPr lang="en-US" dirty="0" smtClean="0"/>
              <a:t>To share Study Material, Assignments, Quizzes, MCQ papers, etc.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To do submission of Assignment, Activity, Quizzes, etc.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886200" y="1548150"/>
            <a:ext cx="36000" cy="27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48150"/>
            <a:ext cx="36000" cy="27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Teaching Pedagogy for Practical: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371600" y="1419658"/>
            <a:ext cx="2514600" cy="3057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Explanation </a:t>
            </a:r>
          </a:p>
          <a:p>
            <a:pPr marL="0" indent="0"/>
            <a:r>
              <a:rPr lang="en" dirty="0" smtClean="0"/>
              <a:t>Explain the Topic to the students through presetation.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3963300" y="1419658"/>
            <a:ext cx="2056500" cy="290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Demonstration</a:t>
            </a:r>
          </a:p>
          <a:p>
            <a:pPr marL="0" indent="0"/>
            <a:r>
              <a:rPr lang="en-US" dirty="0" smtClean="0"/>
              <a:t>Demonstrate the concept with execution of </a:t>
            </a:r>
            <a:r>
              <a:rPr lang="en-US" dirty="0" smtClean="0"/>
              <a:t>programs/algorithm </a:t>
            </a:r>
            <a:r>
              <a:rPr lang="en-US" dirty="0" smtClean="0"/>
              <a:t>based on that concept.</a:t>
            </a: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3"/>
          </p:nvPr>
        </p:nvSpPr>
        <p:spPr>
          <a:xfrm>
            <a:off x="6172200" y="1352550"/>
            <a:ext cx="2285100" cy="2980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Google Classroom</a:t>
            </a:r>
            <a:endParaRPr b="1"/>
          </a:p>
          <a:p>
            <a:pPr marL="0" indent="0"/>
            <a:r>
              <a:rPr lang="en-US" dirty="0" smtClean="0"/>
              <a:t>To share Assignments, Quizzes etc.</a:t>
            </a:r>
          </a:p>
          <a:p>
            <a:pPr marL="0" indent="0"/>
            <a:endParaRPr lang="en-US" sz="1050" dirty="0" smtClean="0"/>
          </a:p>
          <a:p>
            <a:pPr marL="0" indent="0"/>
            <a:r>
              <a:rPr lang="en-US" dirty="0" smtClean="0"/>
              <a:t>To do submission of Assignment, Quizzes, etc.</a:t>
            </a:r>
            <a:endParaRPr/>
          </a:p>
          <a:p>
            <a:pPr marL="0" indent="0"/>
            <a:endParaRPr lang="en-US" sz="1050" dirty="0" smtClean="0"/>
          </a:p>
          <a:p>
            <a:pPr marL="0" indent="0"/>
            <a:r>
              <a:rPr lang="en-US" dirty="0" smtClean="0"/>
              <a:t>To do assessment of Assignment submission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810000" y="1548150"/>
            <a:ext cx="36000" cy="27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48150"/>
            <a:ext cx="36000" cy="27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354</Words>
  <Application>Microsoft Office PowerPoint</Application>
  <PresentationFormat>On-screen Show (16:9)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Oswald</vt:lpstr>
      <vt:lpstr>Tinos</vt:lpstr>
      <vt:lpstr>맑은 고딕</vt:lpstr>
      <vt:lpstr>Quintus template</vt:lpstr>
      <vt:lpstr>Data Science with Python-2 Theory (MCA3511) &amp; Practical (MCA3515)</vt:lpstr>
      <vt:lpstr>Slide 2</vt:lpstr>
      <vt:lpstr>  Teaching &amp; Evaluation Scheme</vt:lpstr>
      <vt:lpstr>Teaching Scheme: Data Science with Python-2</vt:lpstr>
      <vt:lpstr>Evaluation Scheme: Data Science with Python-2</vt:lpstr>
      <vt:lpstr>Practical Batch for Data Science with Python-2</vt:lpstr>
      <vt:lpstr>Syllabus Link</vt:lpstr>
      <vt:lpstr>Teaching Pedagogy for Theory:</vt:lpstr>
      <vt:lpstr>Teaching Pedagogy for Practical:</vt:lpstr>
      <vt:lpstr>Data Science with Python-2</vt:lpstr>
      <vt:lpstr>Join Google Classroom</vt:lpstr>
      <vt:lpstr>Instructions for Students</vt:lpstr>
      <vt:lpstr>Slide 13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cp:lastModifiedBy>Administrator</cp:lastModifiedBy>
  <cp:revision>101</cp:revision>
  <dcterms:modified xsi:type="dcterms:W3CDTF">2021-09-15T11:11:29Z</dcterms:modified>
</cp:coreProperties>
</file>