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4" r:id="rId7"/>
    <p:sldId id="266" r:id="rId8"/>
    <p:sldId id="265" r:id="rId9"/>
    <p:sldId id="267"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32113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135584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367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241382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5598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284340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29142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417917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4138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43511-CEAC-4305-B63F-AC7502A7C87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301117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243511-CEAC-4305-B63F-AC7502A7C87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357953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243511-CEAC-4305-B63F-AC7502A7C872}"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159533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243511-CEAC-4305-B63F-AC7502A7C872}"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198537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43511-CEAC-4305-B63F-AC7502A7C872}"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117695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43511-CEAC-4305-B63F-AC7502A7C87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51348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43511-CEAC-4305-B63F-AC7502A7C87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93329-EC60-44D4-A0B7-041DDDE237B8}" type="slidenum">
              <a:rPr lang="en-US" smtClean="0"/>
              <a:t>‹#›</a:t>
            </a:fld>
            <a:endParaRPr lang="en-US"/>
          </a:p>
        </p:txBody>
      </p:sp>
    </p:spTree>
    <p:extLst>
      <p:ext uri="{BB962C8B-B14F-4D97-AF65-F5344CB8AC3E}">
        <p14:creationId xmlns:p14="http://schemas.microsoft.com/office/powerpoint/2010/main" val="53617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243511-CEAC-4305-B63F-AC7502A7C872}" type="datetimeFigureOut">
              <a:rPr lang="en-US" smtClean="0"/>
              <a:t>9/27/2019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493329-EC60-44D4-A0B7-041DDDE237B8}" type="slidenum">
              <a:rPr lang="en-US" smtClean="0"/>
              <a:t>‹#›</a:t>
            </a:fld>
            <a:endParaRPr lang="en-US"/>
          </a:p>
        </p:txBody>
      </p:sp>
    </p:spTree>
    <p:extLst>
      <p:ext uri="{BB962C8B-B14F-4D97-AF65-F5344CB8AC3E}">
        <p14:creationId xmlns:p14="http://schemas.microsoft.com/office/powerpoint/2010/main" val="20404817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1.png" descr="Jain (Deemed-to-be University) Logo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323" y="304040"/>
            <a:ext cx="1835150" cy="427038"/>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4"/>
          <p:cNvSpPr>
            <a:spLocks/>
          </p:cNvSpPr>
          <p:nvPr/>
        </p:nvSpPr>
        <p:spPr>
          <a:xfrm>
            <a:off x="330200" y="1727200"/>
            <a:ext cx="7306310" cy="530860"/>
          </a:xfrm>
          <a:custGeom>
            <a:avLst/>
            <a:gdLst/>
            <a:ahLst/>
            <a:cxnLst/>
            <a:rect l="l" t="t" r="r" b="b"/>
            <a:pathLst>
              <a:path w="7293610" h="518160" extrusionOk="0">
                <a:moveTo>
                  <a:pt x="0" y="0"/>
                </a:moveTo>
                <a:lnTo>
                  <a:pt x="0" y="518160"/>
                </a:lnTo>
                <a:lnTo>
                  <a:pt x="7293610" y="518160"/>
                </a:lnTo>
                <a:lnTo>
                  <a:pt x="729361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0" tIns="38100" rIns="0" bIns="38100" anchor="t" anchorCtr="0">
            <a:noAutofit/>
          </a:bodyPr>
          <a:lstStyle/>
          <a:p>
            <a:pPr marL="0" marR="0" algn="ctr">
              <a:lnSpc>
                <a:spcPct val="114000"/>
              </a:lnSpc>
              <a:spcBef>
                <a:spcPts val="0"/>
              </a:spcBef>
              <a:spcAft>
                <a:spcPts val="1000"/>
              </a:spcAft>
            </a:pPr>
            <a:r>
              <a:rPr lang="en-US" sz="1100" dirty="0">
                <a:effectLst/>
                <a:latin typeface="Calibri" panose="020F0502020204030204" pitchFamily="34" charset="0"/>
                <a:ea typeface="Calibri" panose="020F0502020204030204" pitchFamily="34" charset="0"/>
              </a:rPr>
              <a:t> </a:t>
            </a:r>
          </a:p>
          <a:p>
            <a:pPr marL="0" marR="0" algn="ctr">
              <a:lnSpc>
                <a:spcPct val="114000"/>
              </a:lnSpc>
              <a:spcBef>
                <a:spcPts val="0"/>
              </a:spcBef>
              <a:spcAft>
                <a:spcPts val="1000"/>
              </a:spcAft>
            </a:pPr>
            <a:r>
              <a:rPr lang="en-US" sz="1100" dirty="0">
                <a:effectLst/>
                <a:latin typeface="Calibri" panose="020F0502020204030204" pitchFamily="34" charset="0"/>
                <a:ea typeface="Calibri" panose="020F0502020204030204" pitchFamily="34" charset="0"/>
              </a:rPr>
              <a:t> </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140366" y="1031905"/>
            <a:ext cx="6096000" cy="2536656"/>
          </a:xfrm>
          <a:prstGeom prst="rect">
            <a:avLst/>
          </a:prstGeom>
        </p:spPr>
        <p:txBody>
          <a:bodyPr>
            <a:spAutoFit/>
          </a:bodyPr>
          <a:lstStyle/>
          <a:p>
            <a:pPr algn="ctr">
              <a:lnSpc>
                <a:spcPct val="114000"/>
              </a:lnSpc>
            </a:pPr>
            <a:r>
              <a:rPr lang="en-US" sz="3200" b="1" dirty="0" smtClean="0">
                <a:solidFill>
                  <a:srgbClr val="000000"/>
                </a:solidFill>
                <a:effectLst/>
                <a:latin typeface="Times New Roman" panose="02020603050405020304" pitchFamily="18" charset="0"/>
                <a:ea typeface="Times New Roman" panose="02020603050405020304" pitchFamily="18" charset="0"/>
              </a:rPr>
              <a:t>School of Computer Science &amp; IT</a:t>
            </a:r>
            <a:endParaRPr lang="en-US" sz="2400" dirty="0" smtClean="0">
              <a:effectLst/>
              <a:latin typeface="Calibri" panose="020F0502020204030204" pitchFamily="34" charset="0"/>
              <a:ea typeface="Calibri" panose="020F0502020204030204" pitchFamily="34" charset="0"/>
            </a:endParaRPr>
          </a:p>
          <a:p>
            <a:pPr algn="ctr">
              <a:lnSpc>
                <a:spcPct val="150000"/>
              </a:lnSpc>
            </a:pPr>
            <a:r>
              <a:rPr lang="en-US" b="1" dirty="0" smtClean="0">
                <a:solidFill>
                  <a:srgbClr val="000000"/>
                </a:solidFill>
                <a:effectLst/>
                <a:latin typeface="Times New Roman" panose="02020603050405020304" pitchFamily="18" charset="0"/>
                <a:ea typeface="Times New Roman" panose="02020603050405020304" pitchFamily="18" charset="0"/>
              </a:rPr>
              <a:t>Jayanagar 9</a:t>
            </a:r>
            <a:r>
              <a:rPr lang="en-US" b="1" baseline="30000" dirty="0" smtClean="0">
                <a:solidFill>
                  <a:srgbClr val="000000"/>
                </a:solidFill>
                <a:effectLst/>
                <a:latin typeface="Times New Roman" panose="02020603050405020304" pitchFamily="18" charset="0"/>
                <a:ea typeface="Times New Roman" panose="02020603050405020304" pitchFamily="18" charset="0"/>
              </a:rPr>
              <a:t>th</a:t>
            </a:r>
            <a:r>
              <a:rPr lang="en-US" b="1" dirty="0" smtClean="0">
                <a:solidFill>
                  <a:srgbClr val="000000"/>
                </a:solidFill>
                <a:effectLst/>
                <a:latin typeface="Times New Roman" panose="02020603050405020304" pitchFamily="18" charset="0"/>
                <a:ea typeface="Times New Roman" panose="02020603050405020304" pitchFamily="18" charset="0"/>
              </a:rPr>
              <a:t> Block Campus, Bangalore</a:t>
            </a:r>
          </a:p>
          <a:p>
            <a:pPr algn="ctr">
              <a:lnSpc>
                <a:spcPct val="150000"/>
              </a:lnSpc>
            </a:pPr>
            <a:r>
              <a:rPr kumimoji="0" lang="en-US" sz="24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Department Of BCA</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tabLst>
                <a:tab pos="2971800" algn="ctr"/>
                <a:tab pos="5943600" algn="r"/>
              </a:tabLst>
            </a:pPr>
            <a:endParaRPr kumimoji="0" lang="en-US" sz="3200" b="0" i="0" u="none" strike="noStrike" cap="none" normalizeH="0" baseline="0" dirty="0" smtClean="0">
              <a:ln>
                <a:noFill/>
              </a:ln>
              <a:solidFill>
                <a:schemeClr val="tx1"/>
              </a:solidFill>
              <a:effectLst/>
              <a:latin typeface="Arial" panose="020B0604020202020204" pitchFamily="34" charset="0"/>
            </a:endParaRPr>
          </a:p>
          <a:p>
            <a:pPr algn="ctr">
              <a:lnSpc>
                <a:spcPct val="114000"/>
              </a:lnSpc>
              <a:spcAft>
                <a:spcPts val="1000"/>
              </a:spcAft>
            </a:pPr>
            <a:r>
              <a:rPr lang="en-US" sz="2400" dirty="0" smtClean="0">
                <a:effectLst/>
                <a:latin typeface="Calibri" panose="020F0502020204030204"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sp>
        <p:nvSpPr>
          <p:cNvPr id="8" name="Rectangle 7"/>
          <p:cNvSpPr/>
          <p:nvPr/>
        </p:nvSpPr>
        <p:spPr>
          <a:xfrm>
            <a:off x="2244696" y="2832694"/>
            <a:ext cx="6096000" cy="2073388"/>
          </a:xfrm>
          <a:prstGeom prst="rect">
            <a:avLst/>
          </a:prstGeom>
        </p:spPr>
        <p:txBody>
          <a:bodyPr>
            <a:spAutoFit/>
          </a:bodyPr>
          <a:lstStyle/>
          <a:p>
            <a:pPr marL="918210" marR="0">
              <a:lnSpc>
                <a:spcPct val="115000"/>
              </a:lnSpc>
              <a:spcBef>
                <a:spcPts val="0"/>
              </a:spcBef>
              <a:spcAft>
                <a:spcPts val="1000"/>
              </a:spcAft>
            </a:pPr>
            <a:r>
              <a:rPr lang="en-US" sz="3200" dirty="0" smtClean="0">
                <a:effectLst/>
                <a:latin typeface="Arial Rounded MT Bold" panose="020F0704030504030204" pitchFamily="34" charset="0"/>
                <a:ea typeface="Verdana" panose="020B0604030504040204" pitchFamily="34" charset="0"/>
                <a:cs typeface="Verdana" panose="020B0604030504040204" pitchFamily="34" charset="0"/>
              </a:rPr>
              <a:t> </a:t>
            </a:r>
            <a:endParaRPr lang="en-US" sz="3200" dirty="0" smtClean="0">
              <a:effectLst/>
              <a:latin typeface="Arial Rounded MT Bold" panose="020F0704030504030204" pitchFamily="34" charset="0"/>
              <a:ea typeface="Calibri" panose="020F0502020204030204" pitchFamily="34" charset="0"/>
            </a:endParaRPr>
          </a:p>
          <a:p>
            <a:pPr algn="ctr">
              <a:lnSpc>
                <a:spcPct val="115000"/>
              </a:lnSpc>
              <a:spcBef>
                <a:spcPts val="90"/>
              </a:spcBef>
              <a:spcAft>
                <a:spcPts val="1000"/>
              </a:spcAft>
              <a:tabLst>
                <a:tab pos="6557010" algn="l"/>
              </a:tabLst>
            </a:pPr>
            <a:r>
              <a:rPr lang="en-US" sz="3200" dirty="0" smtClean="0">
                <a:effectLst/>
                <a:latin typeface="Arial Rounded MT Bold" panose="020F0704030504030204" pitchFamily="34" charset="0"/>
                <a:ea typeface="Times New Roman" panose="02020603050405020304" pitchFamily="18" charset="0"/>
              </a:rPr>
              <a:t>A presentation on</a:t>
            </a:r>
            <a:endParaRPr lang="en-US" sz="3200" dirty="0" smtClean="0">
              <a:effectLst/>
              <a:latin typeface="Arial Rounded MT Bold" panose="020F0704030504030204" pitchFamily="34" charset="0"/>
              <a:ea typeface="Calibri" panose="020F0502020204030204" pitchFamily="34" charset="0"/>
            </a:endParaRPr>
          </a:p>
          <a:p>
            <a:pPr algn="ctr">
              <a:lnSpc>
                <a:spcPct val="115000"/>
              </a:lnSpc>
              <a:spcBef>
                <a:spcPts val="90"/>
              </a:spcBef>
              <a:spcAft>
                <a:spcPts val="1000"/>
              </a:spcAft>
              <a:tabLst>
                <a:tab pos="6557010" algn="l"/>
              </a:tabLst>
            </a:pPr>
            <a:r>
              <a:rPr lang="en-US" sz="3200" dirty="0">
                <a:solidFill>
                  <a:srgbClr val="434343"/>
                </a:solidFill>
                <a:latin typeface="Arial Rounded MT Bold" panose="020F0704030504030204" pitchFamily="34" charset="0"/>
                <a:ea typeface="Roboto Slab"/>
                <a:cs typeface="Roboto Slab"/>
              </a:rPr>
              <a:t>Mobile Database Management</a:t>
            </a:r>
            <a:endParaRPr lang="en-US" sz="3200" dirty="0">
              <a:effectLst/>
              <a:latin typeface="Arial Rounded MT Bold" panose="020F0704030504030204" pitchFamily="34" charset="0"/>
              <a:ea typeface="Calibri" panose="020F0502020204030204" pitchFamily="34" charset="0"/>
            </a:endParaRPr>
          </a:p>
        </p:txBody>
      </p:sp>
    </p:spTree>
    <p:extLst>
      <p:ext uri="{BB962C8B-B14F-4D97-AF65-F5344CB8AC3E}">
        <p14:creationId xmlns:p14="http://schemas.microsoft.com/office/powerpoint/2010/main" val="2290381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latin typeface="Arial Rounded MT Bold" panose="020F0704030504030204" pitchFamily="34" charset="0"/>
              </a:rPr>
              <a:t>5</a:t>
            </a:r>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.Project Demo</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2071533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22225">
                  <a:solidFill>
                    <a:schemeClr val="accent2"/>
                  </a:solidFill>
                  <a:prstDash val="solid"/>
                </a:ln>
                <a:solidFill>
                  <a:schemeClr val="accent2">
                    <a:lumMod val="40000"/>
                    <a:lumOff val="60000"/>
                  </a:schemeClr>
                </a:solidFill>
                <a:latin typeface="Arial Rounded MT Bold" panose="020F0704030504030204" pitchFamily="34" charset="0"/>
              </a:rPr>
              <a:t>6</a:t>
            </a:r>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.Conclusion</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3" name="Content Placeholder 2"/>
          <p:cNvSpPr>
            <a:spLocks noGrp="1"/>
          </p:cNvSpPr>
          <p:nvPr>
            <p:ph idx="1"/>
          </p:nvPr>
        </p:nvSpPr>
        <p:spPr>
          <a:xfrm>
            <a:off x="677334" y="1673478"/>
            <a:ext cx="8596668" cy="3880773"/>
          </a:xfrm>
        </p:spPr>
        <p:txBody>
          <a:bodyPr>
            <a:normAutofit/>
          </a:bodyPr>
          <a:lstStyle/>
          <a:p>
            <a:pPr>
              <a:lnSpc>
                <a:spcPct val="150000"/>
              </a:lnSpc>
            </a:pPr>
            <a:r>
              <a:rPr lang="en-US" sz="1600" dirty="0" smtClean="0">
                <a:latin typeface="Times New Roman" panose="02020603050405020304" pitchFamily="18" charset="0"/>
                <a:cs typeface="Times New Roman" panose="02020603050405020304" pitchFamily="18" charset="0"/>
              </a:rPr>
              <a:t>This mini project is to give a basic idea of how to work with DBMS and JAVA interface so as to understand the basics of Database System and storing and generating large amount of data easily and efficiently.</a:t>
            </a:r>
          </a:p>
          <a:p>
            <a:pPr>
              <a:lnSpc>
                <a:spcPct val="150000"/>
              </a:lnSpc>
            </a:pPr>
            <a:r>
              <a:rPr lang="en-US" sz="1600" dirty="0" smtClean="0">
                <a:latin typeface="Times New Roman" panose="02020603050405020304" pitchFamily="18" charset="0"/>
                <a:cs typeface="Times New Roman" panose="02020603050405020304" pitchFamily="18" charset="0"/>
              </a:rPr>
              <a:t>This project is designed to take advantage of today’s technology and reduce or avoid the burden of storing data on paper or in files. Our database management project aims to provide computerized interface to all the data stored and manipulated. The application provides for retrieving , storing, modifying</a:t>
            </a:r>
            <a:r>
              <a:rPr lang="en-US" sz="1600" smtClean="0">
                <a:latin typeface="Times New Roman" panose="02020603050405020304" pitchFamily="18" charset="0"/>
                <a:cs typeface="Times New Roman" panose="02020603050405020304" pitchFamily="18" charset="0"/>
              </a:rPr>
              <a:t>, maintaining , and </a:t>
            </a:r>
            <a:r>
              <a:rPr lang="en-US" sz="1600" dirty="0" smtClean="0">
                <a:latin typeface="Times New Roman" panose="02020603050405020304" pitchFamily="18" charset="0"/>
                <a:cs typeface="Times New Roman" panose="02020603050405020304" pitchFamily="18" charset="0"/>
              </a:rPr>
              <a:t>easy use of data</a:t>
            </a: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316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600" dirty="0" smtClean="0">
                <a:solidFill>
                  <a:srgbClr val="002060"/>
                </a:solidFill>
                <a:latin typeface="Algerian" panose="04020705040A02060702" pitchFamily="82" charset="0"/>
              </a:rPr>
              <a:t>THANK YOU</a:t>
            </a:r>
            <a:endParaRPr lang="en-US" sz="6600" dirty="0">
              <a:solidFill>
                <a:srgbClr val="002060"/>
              </a:solidFill>
              <a:latin typeface="Algerian" panose="04020705040A02060702" pitchFamily="82" charset="0"/>
            </a:endParaRP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410966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24094292"/>
              </p:ext>
            </p:extLst>
          </p:nvPr>
        </p:nvGraphicFramePr>
        <p:xfrm>
          <a:off x="734938" y="447357"/>
          <a:ext cx="8169779" cy="4816853"/>
        </p:xfrm>
        <a:graphic>
          <a:graphicData uri="http://schemas.openxmlformats.org/drawingml/2006/table">
            <a:tbl>
              <a:tblPr>
                <a:tableStyleId>{5C22544A-7EE6-4342-B048-85BDC9FD1C3A}</a:tableStyleId>
              </a:tblPr>
              <a:tblGrid>
                <a:gridCol w="799653">
                  <a:extLst>
                    <a:ext uri="{9D8B030D-6E8A-4147-A177-3AD203B41FA5}">
                      <a16:colId xmlns:a16="http://schemas.microsoft.com/office/drawing/2014/main" val="20000"/>
                    </a:ext>
                  </a:extLst>
                </a:gridCol>
                <a:gridCol w="7370126">
                  <a:extLst>
                    <a:ext uri="{9D8B030D-6E8A-4147-A177-3AD203B41FA5}">
                      <a16:colId xmlns:a16="http://schemas.microsoft.com/office/drawing/2014/main" val="20001"/>
                    </a:ext>
                  </a:extLst>
                </a:gridCol>
              </a:tblGrid>
              <a:tr h="687670">
                <a:tc>
                  <a:txBody>
                    <a:bodyPr/>
                    <a:lstStyle/>
                    <a:p>
                      <a:pPr marL="0" marR="0" algn="ctr">
                        <a:lnSpc>
                          <a:spcPct val="115000"/>
                        </a:lnSpc>
                        <a:spcBef>
                          <a:spcPts val="0"/>
                        </a:spcBef>
                        <a:spcAft>
                          <a:spcPts val="0"/>
                        </a:spcAft>
                      </a:pPr>
                      <a:r>
                        <a:rPr lang="en-US" sz="3200" u="sng" dirty="0" smtClean="0">
                          <a:effectLst/>
                          <a:latin typeface="Arial Rounded MT Bold" panose="020F0704030504030204" pitchFamily="34" charset="0"/>
                        </a:rPr>
                        <a:t>NO</a:t>
                      </a:r>
                      <a:endParaRPr lang="en-US" sz="3200" dirty="0">
                        <a:effectLst/>
                        <a:latin typeface="Arial Rounded MT Bold" panose="020F07040305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u="sng" dirty="0">
                          <a:effectLst/>
                          <a:latin typeface="Arial Rounded MT Bold" panose="020F0704030504030204" pitchFamily="34" charset="0"/>
                        </a:rPr>
                        <a:t>Topic</a:t>
                      </a:r>
                      <a:endParaRPr lang="en-US" sz="3200" dirty="0">
                        <a:effectLst/>
                        <a:latin typeface="Arial Rounded MT Bold" panose="020F0704030504030204" pitchFamily="34" charset="0"/>
                        <a:ea typeface="Calibri" panose="020F0502020204030204" pitchFamily="34" charset="0"/>
                      </a:endParaRPr>
                    </a:p>
                  </a:txBody>
                  <a:tcPr marL="61837" marR="61837" marT="61837" marB="61837"/>
                </a:tc>
                <a:extLst>
                  <a:ext uri="{0D108BD9-81ED-4DB2-BD59-A6C34878D82A}">
                    <a16:rowId xmlns:a16="http://schemas.microsoft.com/office/drawing/2014/main" val="10000"/>
                  </a:ext>
                </a:extLst>
              </a:tr>
              <a:tr h="687670">
                <a:tc>
                  <a:txBody>
                    <a:bodyPr/>
                    <a:lstStyle/>
                    <a:p>
                      <a:pPr marL="0" marR="0" algn="ctr">
                        <a:lnSpc>
                          <a:spcPct val="115000"/>
                        </a:lnSpc>
                        <a:spcBef>
                          <a:spcPts val="0"/>
                        </a:spcBef>
                        <a:spcAft>
                          <a:spcPts val="0"/>
                        </a:spcAft>
                      </a:pPr>
                      <a:r>
                        <a:rPr lang="en-US" sz="3200" dirty="0">
                          <a:effectLst/>
                        </a:rPr>
                        <a:t>1.</a:t>
                      </a:r>
                      <a:endParaRPr lang="en-US" sz="3200" dirty="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smtClean="0">
                          <a:effectLst/>
                          <a:latin typeface="Times New Roman" panose="02020603050405020304" pitchFamily="18" charset="0"/>
                          <a:ea typeface="+mn-ea"/>
                          <a:cs typeface="Times New Roman" panose="02020603050405020304" pitchFamily="18" charset="0"/>
                        </a:rPr>
                        <a:t>Overview</a:t>
                      </a:r>
                      <a:r>
                        <a:rPr lang="en-US" sz="3200" baseline="0" dirty="0" smtClean="0">
                          <a:effectLst/>
                          <a:latin typeface="Times New Roman" panose="02020603050405020304" pitchFamily="18" charset="0"/>
                          <a:ea typeface="+mn-ea"/>
                          <a:cs typeface="Times New Roman" panose="02020603050405020304" pitchFamily="18" charset="0"/>
                        </a:rPr>
                        <a:t> and objective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837" marR="61837" marT="61837" marB="61837"/>
                </a:tc>
                <a:extLst>
                  <a:ext uri="{0D108BD9-81ED-4DB2-BD59-A6C34878D82A}">
                    <a16:rowId xmlns:a16="http://schemas.microsoft.com/office/drawing/2014/main" val="10001"/>
                  </a:ext>
                </a:extLst>
              </a:tr>
              <a:tr h="687670">
                <a:tc>
                  <a:txBody>
                    <a:bodyPr/>
                    <a:lstStyle/>
                    <a:p>
                      <a:pPr marL="0" marR="0" algn="ctr">
                        <a:lnSpc>
                          <a:spcPct val="115000"/>
                        </a:lnSpc>
                        <a:spcBef>
                          <a:spcPts val="0"/>
                        </a:spcBef>
                        <a:spcAft>
                          <a:spcPts val="0"/>
                        </a:spcAft>
                      </a:pPr>
                      <a:r>
                        <a:rPr lang="en-US" sz="3200">
                          <a:effectLst/>
                        </a:rPr>
                        <a:t>2.</a:t>
                      </a:r>
                      <a:endParaRPr lang="en-US" sz="320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Introduction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837" marR="61837" marT="61837" marB="61837"/>
                </a:tc>
                <a:extLst>
                  <a:ext uri="{0D108BD9-81ED-4DB2-BD59-A6C34878D82A}">
                    <a16:rowId xmlns:a16="http://schemas.microsoft.com/office/drawing/2014/main" val="10002"/>
                  </a:ext>
                </a:extLst>
              </a:tr>
              <a:tr h="687670">
                <a:tc>
                  <a:txBody>
                    <a:bodyPr/>
                    <a:lstStyle/>
                    <a:p>
                      <a:pPr marL="0" marR="0" algn="ctr">
                        <a:lnSpc>
                          <a:spcPct val="115000"/>
                        </a:lnSpc>
                        <a:spcBef>
                          <a:spcPts val="0"/>
                        </a:spcBef>
                        <a:spcAft>
                          <a:spcPts val="0"/>
                        </a:spcAft>
                      </a:pPr>
                      <a:r>
                        <a:rPr lang="en-US" sz="3200" dirty="0">
                          <a:effectLst/>
                        </a:rPr>
                        <a:t>3.</a:t>
                      </a:r>
                      <a:endParaRPr lang="en-US" sz="3200" dirty="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smtClean="0">
                          <a:effectLst/>
                          <a:latin typeface="Times New Roman" panose="02020603050405020304" pitchFamily="18" charset="0"/>
                          <a:cs typeface="Times New Roman" panose="02020603050405020304" pitchFamily="18" charset="0"/>
                        </a:rPr>
                        <a:t>System</a:t>
                      </a:r>
                      <a:r>
                        <a:rPr lang="en-US" sz="3200" baseline="0" dirty="0" smtClean="0">
                          <a:effectLst/>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Specifications </a:t>
                      </a:r>
                      <a:endParaRPr lang="en-US" sz="3200" dirty="0">
                        <a:effectLst/>
                        <a:latin typeface="Times New Roman" panose="02020603050405020304" pitchFamily="18" charset="0"/>
                        <a:cs typeface="Times New Roman" panose="02020603050405020304" pitchFamily="18" charset="0"/>
                      </a:endParaRPr>
                    </a:p>
                  </a:txBody>
                  <a:tcPr marL="61837" marR="61837" marT="61837" marB="61837"/>
                </a:tc>
                <a:extLst>
                  <a:ext uri="{0D108BD9-81ED-4DB2-BD59-A6C34878D82A}">
                    <a16:rowId xmlns:a16="http://schemas.microsoft.com/office/drawing/2014/main" val="10003"/>
                  </a:ext>
                </a:extLst>
              </a:tr>
              <a:tr h="687670">
                <a:tc>
                  <a:txBody>
                    <a:bodyPr/>
                    <a:lstStyle/>
                    <a:p>
                      <a:pPr marL="0" marR="0" algn="ctr">
                        <a:lnSpc>
                          <a:spcPct val="115000"/>
                        </a:lnSpc>
                        <a:spcBef>
                          <a:spcPts val="0"/>
                        </a:spcBef>
                        <a:spcAft>
                          <a:spcPts val="0"/>
                        </a:spcAft>
                      </a:pPr>
                      <a:r>
                        <a:rPr lang="en-US" sz="3200" dirty="0" smtClean="0">
                          <a:effectLst/>
                          <a:latin typeface="Calibri" panose="020F0502020204030204" pitchFamily="34" charset="0"/>
                          <a:ea typeface="Calibri" panose="020F0502020204030204" pitchFamily="34" charset="0"/>
                        </a:rPr>
                        <a:t>4.</a:t>
                      </a:r>
                      <a:endParaRPr lang="en-US" sz="3200" dirty="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smtClean="0">
                          <a:effectLst/>
                          <a:latin typeface="Times New Roman" panose="02020603050405020304" pitchFamily="18" charset="0"/>
                          <a:cs typeface="Times New Roman" panose="02020603050405020304" pitchFamily="18" charset="0"/>
                        </a:rPr>
                        <a:t>Screen</a:t>
                      </a:r>
                      <a:r>
                        <a:rPr lang="en-US" sz="3200" baseline="0" dirty="0" smtClean="0">
                          <a:effectLst/>
                          <a:latin typeface="Times New Roman" panose="02020603050405020304" pitchFamily="18" charset="0"/>
                          <a:cs typeface="Times New Roman" panose="02020603050405020304" pitchFamily="18" charset="0"/>
                        </a:rPr>
                        <a:t> shots</a:t>
                      </a:r>
                      <a:endParaRPr lang="en-US" sz="3200" dirty="0">
                        <a:effectLst/>
                        <a:latin typeface="Times New Roman" panose="02020603050405020304" pitchFamily="18" charset="0"/>
                        <a:cs typeface="Times New Roman" panose="02020603050405020304" pitchFamily="18" charset="0"/>
                      </a:endParaRPr>
                    </a:p>
                  </a:txBody>
                  <a:tcPr marL="61837" marR="61837" marT="61837" marB="61837"/>
                </a:tc>
                <a:extLst>
                  <a:ext uri="{0D108BD9-81ED-4DB2-BD59-A6C34878D82A}">
                    <a16:rowId xmlns:a16="http://schemas.microsoft.com/office/drawing/2014/main" val="10004"/>
                  </a:ext>
                </a:extLst>
              </a:tr>
              <a:tr h="690833">
                <a:tc>
                  <a:txBody>
                    <a:bodyPr/>
                    <a:lstStyle/>
                    <a:p>
                      <a:pPr marL="0" marR="0" algn="ctr">
                        <a:lnSpc>
                          <a:spcPct val="115000"/>
                        </a:lnSpc>
                        <a:spcBef>
                          <a:spcPts val="0"/>
                        </a:spcBef>
                        <a:spcAft>
                          <a:spcPts val="0"/>
                        </a:spcAft>
                      </a:pPr>
                      <a:r>
                        <a:rPr lang="en-US" sz="3200" dirty="0">
                          <a:effectLst/>
                        </a:rPr>
                        <a:t>5</a:t>
                      </a:r>
                      <a:r>
                        <a:rPr lang="en-US" sz="3200" dirty="0" smtClean="0">
                          <a:effectLst/>
                        </a:rPr>
                        <a:t>.</a:t>
                      </a:r>
                      <a:endParaRPr lang="en-US" sz="3200" dirty="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Project demo</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837" marR="61837" marT="61837" marB="61837"/>
                </a:tc>
                <a:extLst>
                  <a:ext uri="{0D108BD9-81ED-4DB2-BD59-A6C34878D82A}">
                    <a16:rowId xmlns:a16="http://schemas.microsoft.com/office/drawing/2014/main" val="10005"/>
                  </a:ext>
                </a:extLst>
              </a:tr>
              <a:tr h="687670">
                <a:tc>
                  <a:txBody>
                    <a:bodyPr/>
                    <a:lstStyle/>
                    <a:p>
                      <a:pPr marL="0" marR="0" algn="ctr">
                        <a:lnSpc>
                          <a:spcPct val="115000"/>
                        </a:lnSpc>
                        <a:spcBef>
                          <a:spcPts val="0"/>
                        </a:spcBef>
                        <a:spcAft>
                          <a:spcPts val="0"/>
                        </a:spcAft>
                      </a:pPr>
                      <a:r>
                        <a:rPr lang="en-US" sz="3200" dirty="0">
                          <a:effectLst/>
                        </a:rPr>
                        <a:t>6</a:t>
                      </a:r>
                      <a:r>
                        <a:rPr lang="en-US" sz="3200" dirty="0" smtClean="0">
                          <a:effectLst/>
                        </a:rPr>
                        <a:t>.</a:t>
                      </a:r>
                      <a:endParaRPr lang="en-US" sz="3200" dirty="0">
                        <a:effectLst/>
                        <a:latin typeface="Calibri" panose="020F0502020204030204" pitchFamily="34" charset="0"/>
                        <a:ea typeface="Calibri" panose="020F0502020204030204" pitchFamily="34" charset="0"/>
                      </a:endParaRPr>
                    </a:p>
                  </a:txBody>
                  <a:tcPr marL="61837" marR="61837" marT="61837" marB="61837"/>
                </a:tc>
                <a:tc>
                  <a:txBody>
                    <a:bodyPr/>
                    <a:lstStyle/>
                    <a:p>
                      <a:pPr marL="0" marR="0" algn="ctr">
                        <a:lnSpc>
                          <a:spcPct val="115000"/>
                        </a:lnSpc>
                        <a:spcBef>
                          <a:spcPts val="0"/>
                        </a:spcBef>
                        <a:spcAft>
                          <a:spcPts val="0"/>
                        </a:spcAft>
                      </a:pPr>
                      <a:r>
                        <a:rPr lang="en-US" sz="3200" dirty="0" smtClean="0">
                          <a:effectLst/>
                          <a:latin typeface="Times New Roman" panose="02020603050405020304" pitchFamily="18" charset="0"/>
                          <a:ea typeface="+mn-ea"/>
                          <a:cs typeface="Times New Roman" panose="02020603050405020304" pitchFamily="18" charset="0"/>
                        </a:rPr>
                        <a:t>Conclusion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837" marR="61837" marT="61837" marB="61837"/>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3734777" y="70804"/>
            <a:ext cx="65" cy="95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836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1.OVERVIEW AND OBJECTIVE</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3" name="Rectangle 2"/>
          <p:cNvSpPr/>
          <p:nvPr/>
        </p:nvSpPr>
        <p:spPr>
          <a:xfrm>
            <a:off x="1122703" y="1709338"/>
            <a:ext cx="8305800" cy="1815882"/>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000000"/>
                </a:solidFill>
                <a:latin typeface="Times New Roman" panose="02020603050405020304" pitchFamily="18" charset="0"/>
                <a:ea typeface="Times New Roman" panose="02020603050405020304" pitchFamily="18" charset="0"/>
              </a:rPr>
              <a:t>This ‘Mobile Database Management Project’ has been designed taking into account the practical needs to manage the details of the mobile devices launched in the market. </a:t>
            </a:r>
            <a:r>
              <a:rPr lang="en-US" sz="1600" dirty="0">
                <a:latin typeface="Times New Roman" panose="02020603050405020304" pitchFamily="18" charset="0"/>
                <a:ea typeface="Calibri" panose="020F0502020204030204" pitchFamily="34" charset="0"/>
              </a:rPr>
              <a:t>It has been developed to override the problems of customers and mobile store managers. A customer can find the list of phones available in the </a:t>
            </a:r>
            <a:r>
              <a:rPr lang="en-US" sz="1600" dirty="0" smtClean="0">
                <a:latin typeface="Times New Roman" panose="02020603050405020304" pitchFamily="18" charset="0"/>
                <a:ea typeface="Calibri" panose="020F0502020204030204" pitchFamily="34" charset="0"/>
              </a:rPr>
              <a:t>market </a:t>
            </a:r>
            <a:r>
              <a:rPr lang="en-US" sz="1600" dirty="0">
                <a:latin typeface="Times New Roman" panose="02020603050405020304" pitchFamily="18" charset="0"/>
                <a:ea typeface="Calibri" panose="020F0502020204030204" pitchFamily="34" charset="0"/>
              </a:rPr>
              <a:t>through the smooth and easy to operate graphical interface provided in the application. This project is designed to ease the work of store managers, who can maintain an accurate record of the available mobile phones that are available in their store</a:t>
            </a:r>
            <a:endParaRPr lang="en-US" sz="2400" dirty="0"/>
          </a:p>
        </p:txBody>
      </p:sp>
      <p:sp>
        <p:nvSpPr>
          <p:cNvPr id="4" name="Rectangle 3"/>
          <p:cNvSpPr/>
          <p:nvPr/>
        </p:nvSpPr>
        <p:spPr>
          <a:xfrm>
            <a:off x="1122703" y="3825881"/>
            <a:ext cx="8305800" cy="2054922"/>
          </a:xfrm>
          <a:prstGeom prst="rect">
            <a:avLst/>
          </a:prstGeom>
        </p:spPr>
        <p:txBody>
          <a:bodyPr wrap="square">
            <a:spAutoFit/>
          </a:bodyPr>
          <a:lstStyle/>
          <a:p>
            <a:pPr marL="285750" marR="255905" indent="-285750">
              <a:lnSpc>
                <a:spcPct val="115000"/>
              </a:lnSpc>
              <a:spcAft>
                <a:spcPts val="1000"/>
              </a:spcAft>
              <a:buFont typeface="Wingdings" panose="05000000000000000000" pitchFamily="2" charset="2"/>
              <a:buChar char="q"/>
              <a:tabLst>
                <a:tab pos="6120765" algn="l"/>
              </a:tabLst>
            </a:pPr>
            <a:r>
              <a:rPr lang="en-US" sz="1600" dirty="0">
                <a:latin typeface="Times New Roman" panose="02020603050405020304" pitchFamily="18" charset="0"/>
                <a:ea typeface="Calibri" panose="020F0502020204030204" pitchFamily="34" charset="0"/>
              </a:rPr>
              <a:t>This mini project is developed to give a basic idea of how to work with DBMS and Java Interface so as to understand the basics of Database System and storing and generating large amount of data easily and efficiently. </a:t>
            </a:r>
            <a:endParaRPr lang="en-US" sz="1600" dirty="0">
              <a:latin typeface="Calibri" panose="020F0502020204030204" pitchFamily="34" charset="0"/>
              <a:ea typeface="Calibri" panose="020F0502020204030204" pitchFamily="34" charset="0"/>
            </a:endParaRPr>
          </a:p>
          <a:p>
            <a:pPr marL="285750" indent="-285750">
              <a:buFont typeface="Wingdings" panose="05000000000000000000" pitchFamily="2" charset="2"/>
              <a:buChar char="q"/>
            </a:pPr>
            <a:r>
              <a:rPr lang="en-US" sz="1600" dirty="0">
                <a:latin typeface="Times New Roman" panose="02020603050405020304" pitchFamily="18" charset="0"/>
                <a:ea typeface="Calibri" panose="020F0502020204030204" pitchFamily="34" charset="0"/>
              </a:rPr>
              <a:t>This project is designed to take advantage of today's technology and reduce or avoid the burden of storing data on paper or in files. Our database management project aims to provide computerized interface to all the data stored and manipulated. The application provides for retrieving, storing, modifying, maintaining and easy use of data.</a:t>
            </a:r>
            <a:endParaRPr lang="en-US" sz="1600" dirty="0"/>
          </a:p>
        </p:txBody>
      </p:sp>
    </p:spTree>
    <p:extLst>
      <p:ext uri="{BB962C8B-B14F-4D97-AF65-F5344CB8AC3E}">
        <p14:creationId xmlns:p14="http://schemas.microsoft.com/office/powerpoint/2010/main" val="748555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2.INTRODUCTION</a:t>
            </a:r>
            <a:endParaRPr lang="en-US" dirty="0">
              <a:latin typeface="Arial Rounded MT Bold" panose="020F0704030504030204" pitchFamily="34" charset="0"/>
            </a:endParaRPr>
          </a:p>
        </p:txBody>
      </p:sp>
      <p:sp>
        <p:nvSpPr>
          <p:cNvPr id="3" name="Content Placeholder 2"/>
          <p:cNvSpPr>
            <a:spLocks noGrp="1"/>
          </p:cNvSpPr>
          <p:nvPr>
            <p:ph idx="1"/>
          </p:nvPr>
        </p:nvSpPr>
        <p:spPr>
          <a:xfrm>
            <a:off x="583330" y="1690570"/>
            <a:ext cx="8596668" cy="3880773"/>
          </a:xfrm>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mobile database has been designed taking into account the practical needs to manage the details of the mobile devices launched in the market. It has been designed for desktop systems. This software will provide a simple and easy to operate graphical interface which can be utilized by any user without the depth knowledge of technology. It provides security at product level as well as user level.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Through the Java Interface, the administrator can view and manipulate the records in the table.</a:t>
            </a:r>
          </a:p>
          <a:p>
            <a:pPr marL="0" indent="0">
              <a:buNone/>
            </a:pPr>
            <a:endParaRPr lang="en-US" sz="16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table consisting of different mobile records will be provided to the user and therefore they will have various options to choose from.</a:t>
            </a:r>
          </a:p>
          <a:p>
            <a:pPr marL="0" lvl="0" indent="0">
              <a:buNone/>
            </a:pPr>
            <a:endParaRPr lang="en-US" sz="16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Once a new mobile record is added, the database will store the information of the mobile into the relation </a:t>
            </a:r>
            <a:r>
              <a:rPr lang="en-US" sz="1600" b="1" dirty="0" smtClean="0">
                <a:latin typeface="Times New Roman" panose="02020603050405020304" pitchFamily="18" charset="0"/>
                <a:cs typeface="Times New Roman" panose="02020603050405020304" pitchFamily="18" charset="0"/>
              </a:rPr>
              <a:t>‘mobile</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336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3.SYSTEM SPECIFICATIONS</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latin typeface="Arial Rounded MT Bold" panose="020F0704030504030204" pitchFamily="34" charset="0"/>
              </a:rPr>
              <a:t>Hardware Requirements: </a:t>
            </a:r>
            <a:endParaRPr lang="en-US" dirty="0" smtClean="0"/>
          </a:p>
          <a:p>
            <a:pPr marR="0" lvl="0">
              <a:lnSpc>
                <a:spcPct val="115000"/>
              </a:lnSpc>
              <a:spcBef>
                <a:spcPts val="0"/>
              </a:spcBef>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Intel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or AMD processor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RAM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2GB</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Storage</a:t>
            </a:r>
          </a:p>
          <a:p>
            <a:pPr marL="0" marR="0" lvl="0" indent="0">
              <a:lnSpc>
                <a:spcPct val="115000"/>
              </a:lnSpc>
              <a:spcBef>
                <a:spcPts val="0"/>
              </a:spcBef>
              <a:spcAft>
                <a:spcPts val="10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dirty="0">
                <a:latin typeface="Arial Rounded MT Bold" panose="020F0704030504030204" pitchFamily="34" charset="0"/>
              </a:rPr>
              <a:t>S</a:t>
            </a:r>
            <a:r>
              <a:rPr lang="en-US" dirty="0" smtClean="0">
                <a:latin typeface="Arial Rounded MT Bold" panose="020F0704030504030204" pitchFamily="34" charset="0"/>
              </a:rPr>
              <a:t>oftware Requirements:</a:t>
            </a:r>
            <a:endParaRPr lang="en-US" dirty="0">
              <a:latin typeface="Arial Rounded MT Bold" panose="020F0704030504030204" pitchFamily="34" charset="0"/>
            </a:endParaRPr>
          </a:p>
          <a:p>
            <a:pPr>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Windows/MAC operating system</a:t>
            </a:r>
          </a:p>
          <a:p>
            <a:pPr>
              <a:lnSpc>
                <a:spcPct val="115000"/>
              </a:lnSpc>
              <a:spcBef>
                <a:spcPts val="0"/>
              </a:spcBef>
              <a:buFont typeface="Wingdings" panose="05000000000000000000" pitchFamily="2" charset="2"/>
              <a:buChar char="§"/>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MySQL</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Bef>
                <a:spcPts val="0"/>
              </a:spcBef>
              <a:buFont typeface="Wingdings" panose="05000000000000000000" pitchFamily="2" charset="2"/>
              <a:buChar char="§"/>
            </a:pP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Intellij</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for JAVA</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Bef>
                <a:spcPts val="0"/>
              </a:spcBef>
              <a:buFont typeface="Wingdings" panose="05000000000000000000" pitchFamily="2" charset="2"/>
              <a:buChar char="§"/>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Local Server (</a:t>
            </a: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Xampp</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15000"/>
              </a:lnSpc>
              <a:spcBef>
                <a:spcPts val="0"/>
              </a:spcBef>
              <a:spcAft>
                <a:spcPts val="1000"/>
              </a:spcAft>
              <a:buNone/>
            </a:pPr>
            <a:r>
              <a:rPr lang="en-US" sz="3200" dirty="0">
                <a:latin typeface="Times New Roman" panose="02020603050405020304" pitchFamily="18" charset="0"/>
                <a:ea typeface="Times New Roman" panose="02020603050405020304" pitchFamily="18" charset="0"/>
              </a:rPr>
              <a:t> </a:t>
            </a:r>
            <a:endParaRPr lang="en-US" sz="2400" dirty="0">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000208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4.SCREEN SHOTS</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664" y="2292291"/>
            <a:ext cx="5488007" cy="2632406"/>
          </a:xfrm>
        </p:spPr>
      </p:pic>
      <p:sp>
        <p:nvSpPr>
          <p:cNvPr id="3" name="TextBox 2"/>
          <p:cNvSpPr txBox="1"/>
          <p:nvPr/>
        </p:nvSpPr>
        <p:spPr>
          <a:xfrm>
            <a:off x="3891460" y="5101922"/>
            <a:ext cx="2168414" cy="369332"/>
          </a:xfrm>
          <a:prstGeom prst="rect">
            <a:avLst/>
          </a:prstGeom>
          <a:noFill/>
        </p:spPr>
        <p:txBody>
          <a:bodyPr wrap="none" rtlCol="0">
            <a:spAutoFit/>
          </a:bodyPr>
          <a:lstStyle/>
          <a:p>
            <a:r>
              <a:rPr lang="en-IN" dirty="0" smtClean="0"/>
              <a:t>Fig: Accounts Table</a:t>
            </a:r>
            <a:endParaRPr lang="en-IN" dirty="0"/>
          </a:p>
        </p:txBody>
      </p:sp>
    </p:spTree>
    <p:extLst>
      <p:ext uri="{BB962C8B-B14F-4D97-AF65-F5344CB8AC3E}">
        <p14:creationId xmlns:p14="http://schemas.microsoft.com/office/powerpoint/2010/main" val="919734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366" y="579751"/>
            <a:ext cx="3010320" cy="4601217"/>
          </a:xfrm>
          <a:prstGeom prst="rect">
            <a:avLst/>
          </a:prstGeom>
        </p:spPr>
      </p:pic>
      <p:sp>
        <p:nvSpPr>
          <p:cNvPr id="5" name="TextBox 4"/>
          <p:cNvSpPr txBox="1"/>
          <p:nvPr/>
        </p:nvSpPr>
        <p:spPr>
          <a:xfrm>
            <a:off x="3648301" y="5303520"/>
            <a:ext cx="2204450" cy="369332"/>
          </a:xfrm>
          <a:prstGeom prst="rect">
            <a:avLst/>
          </a:prstGeom>
          <a:noFill/>
        </p:spPr>
        <p:txBody>
          <a:bodyPr wrap="none" rtlCol="0">
            <a:spAutoFit/>
          </a:bodyPr>
          <a:lstStyle/>
          <a:p>
            <a:r>
              <a:rPr lang="en-IN" dirty="0" smtClean="0"/>
              <a:t>Fig: Login Interface</a:t>
            </a:r>
            <a:endParaRPr lang="en-IN" dirty="0"/>
          </a:p>
        </p:txBody>
      </p:sp>
    </p:spTree>
    <p:extLst>
      <p:ext uri="{BB962C8B-B14F-4D97-AF65-F5344CB8AC3E}">
        <p14:creationId xmlns:p14="http://schemas.microsoft.com/office/powerpoint/2010/main" val="417913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191" y="487112"/>
            <a:ext cx="7711797" cy="5486548"/>
          </a:xfrm>
        </p:spPr>
      </p:pic>
      <p:sp>
        <p:nvSpPr>
          <p:cNvPr id="2" name="TextBox 1"/>
          <p:cNvSpPr txBox="1"/>
          <p:nvPr/>
        </p:nvSpPr>
        <p:spPr>
          <a:xfrm>
            <a:off x="3788229" y="6191794"/>
            <a:ext cx="2375971" cy="369332"/>
          </a:xfrm>
          <a:prstGeom prst="rect">
            <a:avLst/>
          </a:prstGeom>
          <a:noFill/>
        </p:spPr>
        <p:txBody>
          <a:bodyPr wrap="none" rtlCol="0">
            <a:spAutoFit/>
          </a:bodyPr>
          <a:lstStyle/>
          <a:p>
            <a:r>
              <a:rPr lang="en-IN" dirty="0" smtClean="0"/>
              <a:t>Admin User Interface</a:t>
            </a:r>
            <a:endParaRPr lang="en-IN" dirty="0"/>
          </a:p>
        </p:txBody>
      </p:sp>
    </p:spTree>
    <p:extLst>
      <p:ext uri="{BB962C8B-B14F-4D97-AF65-F5344CB8AC3E}">
        <p14:creationId xmlns:p14="http://schemas.microsoft.com/office/powerpoint/2010/main" val="3176395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492" y="410164"/>
            <a:ext cx="7368369" cy="5115451"/>
          </a:xfrm>
        </p:spPr>
      </p:pic>
      <p:sp>
        <p:nvSpPr>
          <p:cNvPr id="5" name="TextBox 4"/>
          <p:cNvSpPr txBox="1"/>
          <p:nvPr/>
        </p:nvSpPr>
        <p:spPr>
          <a:xfrm>
            <a:off x="3464610" y="5525615"/>
            <a:ext cx="3102131" cy="369332"/>
          </a:xfrm>
          <a:prstGeom prst="rect">
            <a:avLst/>
          </a:prstGeom>
          <a:noFill/>
        </p:spPr>
        <p:txBody>
          <a:bodyPr wrap="none" rtlCol="0">
            <a:spAutoFit/>
          </a:bodyPr>
          <a:lstStyle/>
          <a:p>
            <a:r>
              <a:rPr lang="en-IN" dirty="0" smtClean="0"/>
              <a:t>Fig: Standard User Interface</a:t>
            </a:r>
            <a:endParaRPr lang="en-IN" dirty="0"/>
          </a:p>
        </p:txBody>
      </p:sp>
    </p:spTree>
    <p:extLst>
      <p:ext uri="{BB962C8B-B14F-4D97-AF65-F5344CB8AC3E}">
        <p14:creationId xmlns:p14="http://schemas.microsoft.com/office/powerpoint/2010/main" val="466580695"/>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236</TotalTime>
  <Words>527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Rounded MT Bold</vt:lpstr>
      <vt:lpstr>Calibri</vt:lpstr>
      <vt:lpstr>Roboto Slab</vt:lpstr>
      <vt:lpstr>Times New Roman</vt:lpstr>
      <vt:lpstr>Trebuchet MS</vt:lpstr>
      <vt:lpstr>Verdana</vt:lpstr>
      <vt:lpstr>Wingdings</vt:lpstr>
      <vt:lpstr>Wingdings 3</vt:lpstr>
      <vt:lpstr>Facet</vt:lpstr>
      <vt:lpstr>PowerPoint Presentation</vt:lpstr>
      <vt:lpstr>PowerPoint Presentation</vt:lpstr>
      <vt:lpstr>1.OVERVIEW AND OBJECTIVE</vt:lpstr>
      <vt:lpstr>2.INTRODUCTION</vt:lpstr>
      <vt:lpstr>3.SYSTEM SPECIFICATIONS</vt:lpstr>
      <vt:lpstr>4.SCREEN SHOTS</vt:lpstr>
      <vt:lpstr>PowerPoint Presentation</vt:lpstr>
      <vt:lpstr>PowerPoint Presentation</vt:lpstr>
      <vt:lpstr>PowerPoint Presentation</vt:lpstr>
      <vt:lpstr>5.Project Demo</vt:lpstr>
      <vt:lpstr>6.Conclusion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Killer007</cp:lastModifiedBy>
  <cp:revision>19</cp:revision>
  <dcterms:created xsi:type="dcterms:W3CDTF">2019-09-26T09:40:06Z</dcterms:created>
  <dcterms:modified xsi:type="dcterms:W3CDTF">2019-09-27T05:47:46Z</dcterms:modified>
</cp:coreProperties>
</file>