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19f544f70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e19f544f70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e19f544f70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e19f544f70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e19f544f70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e19f544f70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e19f544f70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19f544f70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e1b77b2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e1b77b2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e19f544f7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e19f544f7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19f544f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e19f544f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19f544f70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e19f544f70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19f544f70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e19f544f70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19f544f70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19f544f70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e19f544f70_1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e19f544f70_1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19f544f70_1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e19f544f70_1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e19f544f70_1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e19f544f70_1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19f544f70_1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19f544f70_1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e19f544f70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19f544f70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277" name="Shape 277"/>
        <p:cNvGrpSpPr/>
        <p:nvPr/>
      </p:nvGrpSpPr>
      <p:grpSpPr>
        <a:xfrm>
          <a:off x="0" y="0"/>
          <a:ext cx="0" cy="0"/>
          <a:chOff x="0" y="0"/>
          <a:chExt cx="0" cy="0"/>
        </a:xfrm>
      </p:grpSpPr>
      <p:sp>
        <p:nvSpPr>
          <p:cNvPr id="278" name="Google Shape;278;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4"/>
          <p:cNvGrpSpPr/>
          <p:nvPr/>
        </p:nvGrpSpPr>
        <p:grpSpPr>
          <a:xfrm>
            <a:off x="255200" y="592"/>
            <a:ext cx="2250363" cy="1044300"/>
            <a:chOff x="255200" y="592"/>
            <a:chExt cx="2250363" cy="1044300"/>
          </a:xfrm>
        </p:grpSpPr>
        <p:sp>
          <p:nvSpPr>
            <p:cNvPr id="283" name="Google Shape;283;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4"/>
          <p:cNvGrpSpPr/>
          <p:nvPr/>
        </p:nvGrpSpPr>
        <p:grpSpPr>
          <a:xfrm>
            <a:off x="905395" y="592"/>
            <a:ext cx="2250363" cy="1044300"/>
            <a:chOff x="905395" y="592"/>
            <a:chExt cx="2250363" cy="1044300"/>
          </a:xfrm>
        </p:grpSpPr>
        <p:sp>
          <p:nvSpPr>
            <p:cNvPr id="287" name="Google Shape;287;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4"/>
          <p:cNvGrpSpPr/>
          <p:nvPr/>
        </p:nvGrpSpPr>
        <p:grpSpPr>
          <a:xfrm>
            <a:off x="7057468" y="5088"/>
            <a:ext cx="1851282" cy="752108"/>
            <a:chOff x="6917201" y="0"/>
            <a:chExt cx="2227777" cy="863400"/>
          </a:xfrm>
        </p:grpSpPr>
        <p:sp>
          <p:nvSpPr>
            <p:cNvPr id="291" name="Google Shape;29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4"/>
          <p:cNvGrpSpPr/>
          <p:nvPr/>
        </p:nvGrpSpPr>
        <p:grpSpPr>
          <a:xfrm>
            <a:off x="6553032" y="4217852"/>
            <a:ext cx="2389068" cy="925737"/>
            <a:chOff x="6917201" y="0"/>
            <a:chExt cx="2227777" cy="863400"/>
          </a:xfrm>
        </p:grpSpPr>
        <p:sp>
          <p:nvSpPr>
            <p:cNvPr id="295" name="Google Shape;295;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4"/>
          <p:cNvGrpSpPr/>
          <p:nvPr/>
        </p:nvGrpSpPr>
        <p:grpSpPr>
          <a:xfrm>
            <a:off x="199149" y="4055652"/>
            <a:ext cx="2795414" cy="1083308"/>
            <a:chOff x="6917201" y="0"/>
            <a:chExt cx="2227777" cy="863400"/>
          </a:xfrm>
        </p:grpSpPr>
        <p:sp>
          <p:nvSpPr>
            <p:cNvPr id="299" name="Google Shape;299;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03" name="Google Shape;303;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04" name="Google Shape;304;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05" name="Shape 305"/>
        <p:cNvGrpSpPr/>
        <p:nvPr/>
      </p:nvGrpSpPr>
      <p:grpSpPr>
        <a:xfrm>
          <a:off x="0" y="0"/>
          <a:ext cx="0" cy="0"/>
          <a:chOff x="0" y="0"/>
          <a:chExt cx="0" cy="0"/>
        </a:xfrm>
      </p:grpSpPr>
      <p:sp>
        <p:nvSpPr>
          <p:cNvPr id="306" name="Google Shape;306;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15"/>
          <p:cNvGrpSpPr/>
          <p:nvPr/>
        </p:nvGrpSpPr>
        <p:grpSpPr>
          <a:xfrm>
            <a:off x="5594191" y="3961115"/>
            <a:ext cx="2910145" cy="1182340"/>
            <a:chOff x="6917201" y="0"/>
            <a:chExt cx="2227777" cy="863400"/>
          </a:xfrm>
        </p:grpSpPr>
        <p:sp>
          <p:nvSpPr>
            <p:cNvPr id="308" name="Google Shape;308;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5"/>
          <p:cNvGrpSpPr/>
          <p:nvPr/>
        </p:nvGrpSpPr>
        <p:grpSpPr>
          <a:xfrm>
            <a:off x="199149" y="2"/>
            <a:ext cx="2795414" cy="1083308"/>
            <a:chOff x="6917201" y="0"/>
            <a:chExt cx="2227777" cy="863400"/>
          </a:xfrm>
        </p:grpSpPr>
        <p:sp>
          <p:nvSpPr>
            <p:cNvPr id="312" name="Google Shape;312;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316" name="Google Shape;31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17" name="Shape 317"/>
        <p:cNvGrpSpPr/>
        <p:nvPr/>
      </p:nvGrpSpPr>
      <p:grpSpPr>
        <a:xfrm>
          <a:off x="0" y="0"/>
          <a:ext cx="0" cy="0"/>
          <a:chOff x="0" y="0"/>
          <a:chExt cx="0" cy="0"/>
        </a:xfrm>
      </p:grpSpPr>
      <p:sp>
        <p:nvSpPr>
          <p:cNvPr id="318" name="Google Shape;318;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22" name="Google Shape;322;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3" name="Google Shape;323;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24" name="Shape 324"/>
        <p:cNvGrpSpPr/>
        <p:nvPr/>
      </p:nvGrpSpPr>
      <p:grpSpPr>
        <a:xfrm>
          <a:off x="0" y="0"/>
          <a:ext cx="0" cy="0"/>
          <a:chOff x="0" y="0"/>
          <a:chExt cx="0" cy="0"/>
        </a:xfrm>
      </p:grpSpPr>
      <p:sp>
        <p:nvSpPr>
          <p:cNvPr id="325" name="Google Shape;325;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29" name="Google Shape;329;p1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30" name="Google Shape;330;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31" name="Google Shape;331;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32" name="Shape 332"/>
        <p:cNvGrpSpPr/>
        <p:nvPr/>
      </p:nvGrpSpPr>
      <p:grpSpPr>
        <a:xfrm>
          <a:off x="0" y="0"/>
          <a:ext cx="0" cy="0"/>
          <a:chOff x="0" y="0"/>
          <a:chExt cx="0" cy="0"/>
        </a:xfrm>
      </p:grpSpPr>
      <p:sp>
        <p:nvSpPr>
          <p:cNvPr id="333" name="Google Shape;333;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7" name="Google Shape;337;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338" name="Shape 338"/>
        <p:cNvGrpSpPr/>
        <p:nvPr/>
      </p:nvGrpSpPr>
      <p:grpSpPr>
        <a:xfrm>
          <a:off x="0" y="0"/>
          <a:ext cx="0" cy="0"/>
          <a:chOff x="0" y="0"/>
          <a:chExt cx="0" cy="0"/>
        </a:xfrm>
      </p:grpSpPr>
      <p:sp>
        <p:nvSpPr>
          <p:cNvPr id="339" name="Google Shape;339;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43" name="Google Shape;343;p1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44" name="Google Shape;34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345" name="Shape 345"/>
        <p:cNvGrpSpPr/>
        <p:nvPr/>
      </p:nvGrpSpPr>
      <p:grpSpPr>
        <a:xfrm>
          <a:off x="0" y="0"/>
          <a:ext cx="0" cy="0"/>
          <a:chOff x="0" y="0"/>
          <a:chExt cx="0" cy="0"/>
        </a:xfrm>
      </p:grpSpPr>
      <p:sp>
        <p:nvSpPr>
          <p:cNvPr id="346" name="Google Shape;346;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0"/>
          <p:cNvGrpSpPr/>
          <p:nvPr/>
        </p:nvGrpSpPr>
        <p:grpSpPr>
          <a:xfrm>
            <a:off x="255991" y="-118"/>
            <a:ext cx="2251347" cy="1043408"/>
            <a:chOff x="3961956" y="4383950"/>
            <a:chExt cx="1160548" cy="548700"/>
          </a:xfrm>
        </p:grpSpPr>
        <p:sp>
          <p:nvSpPr>
            <p:cNvPr id="349" name="Google Shape;349;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0"/>
          <p:cNvGrpSpPr/>
          <p:nvPr/>
        </p:nvGrpSpPr>
        <p:grpSpPr>
          <a:xfrm>
            <a:off x="34934" y="4522125"/>
            <a:ext cx="1593306" cy="617072"/>
            <a:chOff x="6917201" y="0"/>
            <a:chExt cx="2227777" cy="863400"/>
          </a:xfrm>
        </p:grpSpPr>
        <p:sp>
          <p:nvSpPr>
            <p:cNvPr id="354" name="Google Shape;354;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0"/>
          <p:cNvGrpSpPr/>
          <p:nvPr/>
        </p:nvGrpSpPr>
        <p:grpSpPr>
          <a:xfrm>
            <a:off x="5886353" y="1243"/>
            <a:ext cx="3257455" cy="1261514"/>
            <a:chOff x="6917201" y="0"/>
            <a:chExt cx="2227777" cy="863400"/>
          </a:xfrm>
        </p:grpSpPr>
        <p:sp>
          <p:nvSpPr>
            <p:cNvPr id="358" name="Google Shape;358;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2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362" name="Google Shape;362;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63" name="Shape 363"/>
        <p:cNvGrpSpPr/>
        <p:nvPr/>
      </p:nvGrpSpPr>
      <p:grpSpPr>
        <a:xfrm>
          <a:off x="0" y="0"/>
          <a:ext cx="0" cy="0"/>
          <a:chOff x="0" y="0"/>
          <a:chExt cx="0" cy="0"/>
        </a:xfrm>
      </p:grpSpPr>
      <p:sp>
        <p:nvSpPr>
          <p:cNvPr id="364" name="Google Shape;364;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68" name="Google Shape;368;p2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369" name="Google Shape;369;p2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70" name="Google Shape;370;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71" name="Shape 371"/>
        <p:cNvGrpSpPr/>
        <p:nvPr/>
      </p:nvGrpSpPr>
      <p:grpSpPr>
        <a:xfrm>
          <a:off x="0" y="0"/>
          <a:ext cx="0" cy="0"/>
          <a:chOff x="0" y="0"/>
          <a:chExt cx="0" cy="0"/>
        </a:xfrm>
      </p:grpSpPr>
      <p:sp>
        <p:nvSpPr>
          <p:cNvPr id="372" name="Google Shape;372;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376" name="Google Shape;376;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377" name="Shape 377"/>
        <p:cNvGrpSpPr/>
        <p:nvPr/>
      </p:nvGrpSpPr>
      <p:grpSpPr>
        <a:xfrm>
          <a:off x="0" y="0"/>
          <a:ext cx="0" cy="0"/>
          <a:chOff x="0" y="0"/>
          <a:chExt cx="0" cy="0"/>
        </a:xfrm>
      </p:grpSpPr>
      <p:sp>
        <p:nvSpPr>
          <p:cNvPr id="378" name="Google Shape;378;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3"/>
          <p:cNvGrpSpPr/>
          <p:nvPr/>
        </p:nvGrpSpPr>
        <p:grpSpPr>
          <a:xfrm>
            <a:off x="5959222" y="4119576"/>
            <a:ext cx="2520952" cy="1024165"/>
            <a:chOff x="6917201" y="0"/>
            <a:chExt cx="2227777" cy="863400"/>
          </a:xfrm>
        </p:grpSpPr>
        <p:sp>
          <p:nvSpPr>
            <p:cNvPr id="380" name="Google Shape;380;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3"/>
          <p:cNvGrpSpPr/>
          <p:nvPr/>
        </p:nvGrpSpPr>
        <p:grpSpPr>
          <a:xfrm>
            <a:off x="199149" y="2"/>
            <a:ext cx="2795414" cy="1083308"/>
            <a:chOff x="6917201" y="0"/>
            <a:chExt cx="2227777" cy="863400"/>
          </a:xfrm>
        </p:grpSpPr>
        <p:sp>
          <p:nvSpPr>
            <p:cNvPr id="384" name="Google Shape;384;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388" name="Google Shape;388;p2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389" name="Google Shape;389;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0" name="Shape 390"/>
        <p:cNvGrpSpPr/>
        <p:nvPr/>
      </p:nvGrpSpPr>
      <p:grpSpPr>
        <a:xfrm>
          <a:off x="0" y="0"/>
          <a:ext cx="0" cy="0"/>
          <a:chOff x="0" y="0"/>
          <a:chExt cx="0" cy="0"/>
        </a:xfrm>
      </p:grpSpPr>
      <p:sp>
        <p:nvSpPr>
          <p:cNvPr id="391" name="Google Shape;391;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275" name="Google Shape;275;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276" name="Google Shape;27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2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Unveiling Patterns in </a:t>
            </a:r>
            <a:r>
              <a:rPr lang="en"/>
              <a:t>Fraudulent</a:t>
            </a:r>
            <a:r>
              <a:rPr lang="en"/>
              <a:t> Credit Card Transactions</a:t>
            </a:r>
            <a:endParaRPr/>
          </a:p>
        </p:txBody>
      </p:sp>
      <p:sp>
        <p:nvSpPr>
          <p:cNvPr id="397" name="Google Shape;397;p2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E</a:t>
            </a:r>
            <a:r>
              <a:rPr lang="en"/>
              <a:t>xploring the Depths: Analyzing Fraudulent and Non-Fraudulent Credit Card Transactions</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34"/>
          <p:cNvPicPr preferRelativeResize="0"/>
          <p:nvPr/>
        </p:nvPicPr>
        <p:blipFill>
          <a:blip r:embed="rId3">
            <a:alphaModFix/>
          </a:blip>
          <a:stretch>
            <a:fillRect/>
          </a:stretch>
        </p:blipFill>
        <p:spPr>
          <a:xfrm>
            <a:off x="505437" y="966025"/>
            <a:ext cx="4517601" cy="3563075"/>
          </a:xfrm>
          <a:prstGeom prst="rect">
            <a:avLst/>
          </a:prstGeom>
          <a:noFill/>
          <a:ln>
            <a:noFill/>
          </a:ln>
        </p:spPr>
      </p:pic>
      <p:sp>
        <p:nvSpPr>
          <p:cNvPr id="454" name="Google Shape;454;p34"/>
          <p:cNvSpPr txBox="1"/>
          <p:nvPr/>
        </p:nvSpPr>
        <p:spPr>
          <a:xfrm>
            <a:off x="5337500" y="1127125"/>
            <a:ext cx="3024900" cy="2145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Fraud rates increase when the distance between transactions exceeds 50 KM.</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nvSpPr>
        <p:spPr>
          <a:xfrm>
            <a:off x="5555225" y="323150"/>
            <a:ext cx="3003900" cy="1800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The average distance for fraudulent transactions is 5.75KM  while the average for non fraudulent transactions is 3.6 KM </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460" name="Google Shape;460;p35"/>
          <p:cNvPicPr preferRelativeResize="0"/>
          <p:nvPr/>
        </p:nvPicPr>
        <p:blipFill rotWithShape="1">
          <a:blip r:embed="rId3">
            <a:alphaModFix/>
          </a:blip>
          <a:srcRect b="-21140" l="0" r="0" t="21140"/>
          <a:stretch/>
        </p:blipFill>
        <p:spPr>
          <a:xfrm>
            <a:off x="229425" y="2439850"/>
            <a:ext cx="4605050" cy="2391450"/>
          </a:xfrm>
          <a:prstGeom prst="rect">
            <a:avLst/>
          </a:prstGeom>
          <a:noFill/>
          <a:ln>
            <a:noFill/>
          </a:ln>
        </p:spPr>
      </p:pic>
      <p:pic>
        <p:nvPicPr>
          <p:cNvPr id="461" name="Google Shape;461;p35"/>
          <p:cNvPicPr preferRelativeResize="0"/>
          <p:nvPr/>
        </p:nvPicPr>
        <p:blipFill>
          <a:blip r:embed="rId4">
            <a:alphaModFix/>
          </a:blip>
          <a:stretch>
            <a:fillRect/>
          </a:stretch>
        </p:blipFill>
        <p:spPr>
          <a:xfrm>
            <a:off x="229425" y="323150"/>
            <a:ext cx="4605050" cy="329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nvSpPr>
        <p:spPr>
          <a:xfrm>
            <a:off x="6065400" y="1423600"/>
            <a:ext cx="2154000" cy="201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Transactions that </a:t>
            </a:r>
            <a:r>
              <a:rPr lang="en" sz="1300">
                <a:solidFill>
                  <a:schemeClr val="dk2"/>
                </a:solidFill>
                <a:latin typeface="Calibri"/>
                <a:ea typeface="Calibri"/>
                <a:cs typeface="Calibri"/>
                <a:sym typeface="Calibri"/>
              </a:rPr>
              <a:t>occur</a:t>
            </a:r>
            <a:r>
              <a:rPr lang="en" sz="1300">
                <a:solidFill>
                  <a:schemeClr val="dk2"/>
                </a:solidFill>
                <a:latin typeface="Calibri"/>
                <a:ea typeface="Calibri"/>
                <a:cs typeface="Calibri"/>
                <a:sym typeface="Calibri"/>
              </a:rPr>
              <a:t> further away from home are more likely to be fraudulent.</a:t>
            </a:r>
            <a:endParaRPr sz="1300">
              <a:solidFill>
                <a:schemeClr val="dk2"/>
              </a:solidFill>
              <a:latin typeface="Calibri"/>
              <a:ea typeface="Calibri"/>
              <a:cs typeface="Calibri"/>
              <a:sym typeface="Calibri"/>
            </a:endParaRPr>
          </a:p>
        </p:txBody>
      </p:sp>
      <p:pic>
        <p:nvPicPr>
          <p:cNvPr id="467" name="Google Shape;467;p36"/>
          <p:cNvPicPr preferRelativeResize="0"/>
          <p:nvPr/>
        </p:nvPicPr>
        <p:blipFill>
          <a:blip r:embed="rId3">
            <a:alphaModFix/>
          </a:blip>
          <a:stretch>
            <a:fillRect/>
          </a:stretch>
        </p:blipFill>
        <p:spPr>
          <a:xfrm>
            <a:off x="584550" y="1294675"/>
            <a:ext cx="5102575" cy="292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819150" y="845600"/>
            <a:ext cx="7505700" cy="13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Examining</a:t>
            </a:r>
            <a:r>
              <a:rPr lang="en" sz="2200"/>
              <a:t> transaction made online.</a:t>
            </a:r>
            <a:endParaRPr sz="2150">
              <a:solidFill>
                <a:srgbClr val="000000"/>
              </a:solidFill>
              <a:latin typeface="Impact"/>
              <a:ea typeface="Impact"/>
              <a:cs typeface="Impact"/>
              <a:sym typeface="Impact"/>
            </a:endParaRPr>
          </a:p>
        </p:txBody>
      </p:sp>
      <p:sp>
        <p:nvSpPr>
          <p:cNvPr id="473" name="Google Shape;473;p37"/>
          <p:cNvSpPr txBox="1"/>
          <p:nvPr>
            <p:ph idx="1" type="body"/>
          </p:nvPr>
        </p:nvSpPr>
        <p:spPr>
          <a:xfrm>
            <a:off x="4950850" y="1643975"/>
            <a:ext cx="3248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b="1" lang="en">
                <a:latin typeface="Times New Roman"/>
                <a:ea typeface="Times New Roman"/>
                <a:cs typeface="Times New Roman"/>
                <a:sym typeface="Times New Roman"/>
              </a:rPr>
              <a:t>Out of a total of 650,552 transactions:</a:t>
            </a:r>
            <a:endParaRPr b="1">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82,711 were identified as fraudulent (FRAUD =1), representing approximately 14.57% of a the total transactions.</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The majority of transactions, 567,841, were non-fraudulent (FRAUD = 0)</a:t>
            </a:r>
            <a:endParaRPr>
              <a:latin typeface="Times New Roman"/>
              <a:ea typeface="Times New Roman"/>
              <a:cs typeface="Times New Roman"/>
              <a:sym typeface="Times New Roman"/>
            </a:endParaRPr>
          </a:p>
        </p:txBody>
      </p:sp>
      <p:pic>
        <p:nvPicPr>
          <p:cNvPr id="474" name="Google Shape;474;p37"/>
          <p:cNvPicPr preferRelativeResize="0"/>
          <p:nvPr/>
        </p:nvPicPr>
        <p:blipFill>
          <a:blip r:embed="rId3">
            <a:alphaModFix/>
          </a:blip>
          <a:stretch>
            <a:fillRect/>
          </a:stretch>
        </p:blipFill>
        <p:spPr>
          <a:xfrm>
            <a:off x="819150" y="1643975"/>
            <a:ext cx="3608888" cy="263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idx="1" type="body"/>
          </p:nvPr>
        </p:nvSpPr>
        <p:spPr>
          <a:xfrm>
            <a:off x="5003975" y="1440350"/>
            <a:ext cx="3248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b="1" lang="en">
                <a:latin typeface="Times New Roman"/>
                <a:ea typeface="Times New Roman"/>
                <a:cs typeface="Times New Roman"/>
                <a:sym typeface="Times New Roman"/>
              </a:rPr>
              <a:t>Out of a total of 881,536 transactions:</a:t>
            </a:r>
            <a:endParaRPr b="1">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76,925 </a:t>
            </a:r>
            <a:r>
              <a:rPr lang="en">
                <a:latin typeface="Times New Roman"/>
                <a:ea typeface="Times New Roman"/>
                <a:cs typeface="Times New Roman"/>
                <a:sym typeface="Times New Roman"/>
              </a:rPr>
              <a:t>were identified as fraudulent (FRAUD =1), representing approximately 9.56% of a the total transactions.</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The majority of transactions, 804,611, were non-fraudulent (FRAUD = 0)</a:t>
            </a:r>
            <a:endParaRPr>
              <a:latin typeface="Times New Roman"/>
              <a:ea typeface="Times New Roman"/>
              <a:cs typeface="Times New Roman"/>
              <a:sym typeface="Times New Roman"/>
            </a:endParaRPr>
          </a:p>
        </p:txBody>
      </p:sp>
      <p:sp>
        <p:nvSpPr>
          <p:cNvPr id="480" name="Google Shape;480;p38"/>
          <p:cNvSpPr txBox="1"/>
          <p:nvPr>
            <p:ph type="title"/>
          </p:nvPr>
        </p:nvSpPr>
        <p:spPr>
          <a:xfrm>
            <a:off x="615525" y="695125"/>
            <a:ext cx="7505700" cy="9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Investigating transactions from returning customers</a:t>
            </a:r>
            <a:endParaRPr sz="2150">
              <a:solidFill>
                <a:srgbClr val="000000"/>
              </a:solidFill>
              <a:latin typeface="Impact"/>
              <a:ea typeface="Impact"/>
              <a:cs typeface="Impact"/>
              <a:sym typeface="Impact"/>
            </a:endParaRPr>
          </a:p>
        </p:txBody>
      </p:sp>
      <p:pic>
        <p:nvPicPr>
          <p:cNvPr id="481" name="Google Shape;481;p38"/>
          <p:cNvPicPr preferRelativeResize="0"/>
          <p:nvPr/>
        </p:nvPicPr>
        <p:blipFill>
          <a:blip r:embed="rId3">
            <a:alphaModFix/>
          </a:blip>
          <a:stretch>
            <a:fillRect/>
          </a:stretch>
        </p:blipFill>
        <p:spPr>
          <a:xfrm>
            <a:off x="382575" y="1440350"/>
            <a:ext cx="4483657" cy="321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819150" y="845600"/>
            <a:ext cx="3709200" cy="7143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b="1" lang="en" sz="1272">
                <a:solidFill>
                  <a:schemeClr val="dk2"/>
                </a:solidFill>
                <a:highlight>
                  <a:schemeClr val="dk1"/>
                </a:highlight>
                <a:latin typeface="Calibri"/>
                <a:ea typeface="Calibri"/>
                <a:cs typeface="Calibri"/>
                <a:sym typeface="Calibri"/>
              </a:rPr>
              <a:t>How does the ratio to median purchase price affect the probability of a fraudulent transaction?</a:t>
            </a:r>
            <a:endParaRPr b="1" sz="1272">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p>
        </p:txBody>
      </p:sp>
      <p:sp>
        <p:nvSpPr>
          <p:cNvPr id="487" name="Google Shape;487;p39"/>
          <p:cNvSpPr txBox="1"/>
          <p:nvPr>
            <p:ph idx="1" type="body"/>
          </p:nvPr>
        </p:nvSpPr>
        <p:spPr>
          <a:xfrm>
            <a:off x="819150" y="1674925"/>
            <a:ext cx="3709200" cy="211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correlation between the ratio to median purchase price and fraud is ~.5 positive correlation.</a:t>
            </a:r>
            <a:endParaRPr/>
          </a:p>
          <a:p>
            <a:pPr indent="-311150" lvl="0" marL="457200" rtl="0" algn="l">
              <a:spcBef>
                <a:spcPts val="0"/>
              </a:spcBef>
              <a:spcAft>
                <a:spcPts val="0"/>
              </a:spcAft>
              <a:buSzPts val="1300"/>
              <a:buChar char="●"/>
            </a:pPr>
            <a:r>
              <a:rPr lang="en"/>
              <a:t>Meaning that when the ratio to median purchase price is higher the more likely there will be fraud.</a:t>
            </a:r>
            <a:endParaRPr/>
          </a:p>
        </p:txBody>
      </p:sp>
      <p:pic>
        <p:nvPicPr>
          <p:cNvPr id="488" name="Google Shape;488;p39"/>
          <p:cNvPicPr preferRelativeResize="0"/>
          <p:nvPr/>
        </p:nvPicPr>
        <p:blipFill>
          <a:blip r:embed="rId3">
            <a:alphaModFix/>
          </a:blip>
          <a:stretch>
            <a:fillRect/>
          </a:stretch>
        </p:blipFill>
        <p:spPr>
          <a:xfrm>
            <a:off x="4768075" y="1104500"/>
            <a:ext cx="3324225"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ph type="title"/>
          </p:nvPr>
        </p:nvSpPr>
        <p:spPr>
          <a:xfrm>
            <a:off x="339225" y="397850"/>
            <a:ext cx="5824200" cy="37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990"/>
              <a:buNone/>
            </a:pPr>
            <a:r>
              <a:rPr b="1" lang="en" sz="1595">
                <a:solidFill>
                  <a:schemeClr val="dk2"/>
                </a:solidFill>
                <a:highlight>
                  <a:schemeClr val="dk1"/>
                </a:highlight>
                <a:latin typeface="Calibri"/>
                <a:ea typeface="Calibri"/>
                <a:cs typeface="Calibri"/>
                <a:sym typeface="Calibri"/>
              </a:rPr>
              <a:t>Are higher ratios to median purchase prices more indicative of fraud activity vs lower ratios?</a:t>
            </a:r>
            <a:endParaRPr b="1" sz="1595">
              <a:solidFill>
                <a:schemeClr val="dk2"/>
              </a:solidFill>
              <a:highlight>
                <a:schemeClr val="dk1"/>
              </a:highlight>
              <a:latin typeface="Calibri"/>
              <a:ea typeface="Calibri"/>
              <a:cs typeface="Calibri"/>
              <a:sym typeface="Calibri"/>
            </a:endParaRPr>
          </a:p>
          <a:p>
            <a:pPr indent="0" lvl="0" marL="0" rtl="0" algn="l">
              <a:spcBef>
                <a:spcPts val="0"/>
              </a:spcBef>
              <a:spcAft>
                <a:spcPts val="0"/>
              </a:spcAft>
              <a:buSzPts val="990"/>
              <a:buNone/>
            </a:pPr>
            <a:r>
              <a:t/>
            </a:r>
            <a:endParaRPr sz="2700"/>
          </a:p>
        </p:txBody>
      </p:sp>
      <p:sp>
        <p:nvSpPr>
          <p:cNvPr id="494" name="Google Shape;494;p40"/>
          <p:cNvSpPr txBox="1"/>
          <p:nvPr>
            <p:ph idx="1" type="body"/>
          </p:nvPr>
        </p:nvSpPr>
        <p:spPr>
          <a:xfrm>
            <a:off x="528650" y="1264850"/>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Fraudulent vs. Non-Fraudulent</a:t>
            </a:r>
            <a:endParaRPr/>
          </a:p>
          <a:p>
            <a:pPr indent="-311150" lvl="0" marL="457200" rtl="0" algn="l">
              <a:spcBef>
                <a:spcPts val="0"/>
              </a:spcBef>
              <a:spcAft>
                <a:spcPts val="0"/>
              </a:spcAft>
              <a:buSzPts val="1300"/>
              <a:buChar char="●"/>
            </a:pPr>
            <a:r>
              <a:rPr lang="en"/>
              <a:t>Checked Max and Min values for both dataframes.</a:t>
            </a:r>
            <a:endParaRPr/>
          </a:p>
          <a:p>
            <a:pPr indent="-311150" lvl="0" marL="457200" rtl="0" algn="l">
              <a:spcBef>
                <a:spcPts val="0"/>
              </a:spcBef>
              <a:spcAft>
                <a:spcPts val="0"/>
              </a:spcAft>
              <a:buSzPts val="1300"/>
              <a:buChar char="●"/>
            </a:pPr>
            <a:r>
              <a:rPr lang="en"/>
              <a:t>Took the average.</a:t>
            </a:r>
            <a:endParaRPr/>
          </a:p>
          <a:p>
            <a:pPr indent="-311150" lvl="0" marL="457200" rtl="0" algn="l">
              <a:lnSpc>
                <a:spcPct val="135714"/>
              </a:lnSpc>
              <a:spcBef>
                <a:spcPts val="0"/>
              </a:spcBef>
              <a:spcAft>
                <a:spcPts val="0"/>
              </a:spcAft>
              <a:buSzPts val="1300"/>
              <a:buChar char="●"/>
            </a:pPr>
            <a:r>
              <a:rPr lang="en" sz="1250">
                <a:highlight>
                  <a:schemeClr val="dk1"/>
                </a:highlight>
              </a:rPr>
              <a:t> </a:t>
            </a:r>
            <a:r>
              <a:rPr lang="en">
                <a:highlight>
                  <a:schemeClr val="dk1"/>
                </a:highlight>
              </a:rPr>
              <a:t>Which shows that the fraudulent transactions tend to on average have higher ratios to median prices.</a:t>
            </a:r>
            <a:endParaRPr>
              <a:highlight>
                <a:schemeClr val="dk1"/>
              </a:highlight>
            </a:endParaRPr>
          </a:p>
          <a:p>
            <a:pPr indent="0" lvl="0" marL="0" rtl="0" algn="l">
              <a:spcBef>
                <a:spcPts val="0"/>
              </a:spcBef>
              <a:spcAft>
                <a:spcPts val="1200"/>
              </a:spcAft>
              <a:buNone/>
            </a:pPr>
            <a:r>
              <a:t/>
            </a:r>
            <a:endParaRPr sz="1500"/>
          </a:p>
        </p:txBody>
      </p:sp>
      <p:pic>
        <p:nvPicPr>
          <p:cNvPr id="495" name="Google Shape;495;p40"/>
          <p:cNvPicPr preferRelativeResize="0"/>
          <p:nvPr/>
        </p:nvPicPr>
        <p:blipFill>
          <a:blip r:embed="rId3">
            <a:alphaModFix/>
          </a:blip>
          <a:stretch>
            <a:fillRect/>
          </a:stretch>
        </p:blipFill>
        <p:spPr>
          <a:xfrm>
            <a:off x="4603575" y="909300"/>
            <a:ext cx="3292550" cy="2280100"/>
          </a:xfrm>
          <a:prstGeom prst="rect">
            <a:avLst/>
          </a:prstGeom>
          <a:noFill/>
          <a:ln>
            <a:noFill/>
          </a:ln>
        </p:spPr>
      </p:pic>
      <p:pic>
        <p:nvPicPr>
          <p:cNvPr id="496" name="Google Shape;496;p40"/>
          <p:cNvPicPr preferRelativeResize="0"/>
          <p:nvPr/>
        </p:nvPicPr>
        <p:blipFill>
          <a:blip r:embed="rId4">
            <a:alphaModFix/>
          </a:blip>
          <a:stretch>
            <a:fillRect/>
          </a:stretch>
        </p:blipFill>
        <p:spPr>
          <a:xfrm>
            <a:off x="625200" y="3429000"/>
            <a:ext cx="3080900" cy="1330900"/>
          </a:xfrm>
          <a:prstGeom prst="rect">
            <a:avLst/>
          </a:prstGeom>
          <a:noFill/>
          <a:ln>
            <a:noFill/>
          </a:ln>
        </p:spPr>
      </p:pic>
      <p:pic>
        <p:nvPicPr>
          <p:cNvPr id="497" name="Google Shape;497;p40"/>
          <p:cNvPicPr preferRelativeResize="0"/>
          <p:nvPr/>
        </p:nvPicPr>
        <p:blipFill>
          <a:blip r:embed="rId5">
            <a:alphaModFix/>
          </a:blip>
          <a:stretch>
            <a:fillRect/>
          </a:stretch>
        </p:blipFill>
        <p:spPr>
          <a:xfrm>
            <a:off x="3706100" y="3429000"/>
            <a:ext cx="3349683" cy="1330900"/>
          </a:xfrm>
          <a:prstGeom prst="rect">
            <a:avLst/>
          </a:prstGeom>
          <a:noFill/>
          <a:ln>
            <a:noFill/>
          </a:ln>
        </p:spPr>
      </p:pic>
      <p:sp>
        <p:nvSpPr>
          <p:cNvPr id="498" name="Google Shape;498;p40"/>
          <p:cNvSpPr txBox="1"/>
          <p:nvPr/>
        </p:nvSpPr>
        <p:spPr>
          <a:xfrm>
            <a:off x="1704625" y="3113325"/>
            <a:ext cx="985200" cy="1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Unsampled</a:t>
            </a:r>
            <a:endParaRPr sz="1300">
              <a:solidFill>
                <a:schemeClr val="dk2"/>
              </a:solidFill>
              <a:latin typeface="Calibri"/>
              <a:ea typeface="Calibri"/>
              <a:cs typeface="Calibri"/>
              <a:sym typeface="Calibri"/>
            </a:endParaRPr>
          </a:p>
        </p:txBody>
      </p:sp>
      <p:sp>
        <p:nvSpPr>
          <p:cNvPr id="499" name="Google Shape;499;p40"/>
          <p:cNvSpPr txBox="1"/>
          <p:nvPr/>
        </p:nvSpPr>
        <p:spPr>
          <a:xfrm>
            <a:off x="2544900" y="3327950"/>
            <a:ext cx="363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500" name="Google Shape;500;p40"/>
          <p:cNvSpPr txBox="1"/>
          <p:nvPr/>
        </p:nvSpPr>
        <p:spPr>
          <a:xfrm>
            <a:off x="4926238" y="3110500"/>
            <a:ext cx="985200" cy="1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Sampled</a:t>
            </a:r>
            <a:endParaRPr sz="13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403" name="Google Shape;403;p26"/>
          <p:cNvSpPr txBox="1"/>
          <p:nvPr>
            <p:ph idx="1" type="body"/>
          </p:nvPr>
        </p:nvSpPr>
        <p:spPr>
          <a:xfrm>
            <a:off x="819150" y="1371025"/>
            <a:ext cx="78594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goal of the project was to provide a </a:t>
            </a:r>
            <a:r>
              <a:rPr lang="en" sz="1100"/>
              <a:t>comprehensive</a:t>
            </a:r>
            <a:r>
              <a:rPr lang="en" sz="1100"/>
              <a:t> analysis of a chosen data set with each team member tasked with highlighting key findings and implications. Various statistical analysis methods were used  in hand with </a:t>
            </a:r>
            <a:r>
              <a:rPr lang="en" sz="1100"/>
              <a:t>visualizations</a:t>
            </a:r>
            <a:r>
              <a:rPr lang="en" sz="1100"/>
              <a:t> to summarize the findings.</a:t>
            </a:r>
            <a:endParaRPr sz="1100"/>
          </a:p>
          <a:p>
            <a:pPr indent="0" lvl="0" marL="0" rtl="0" algn="l">
              <a:spcBef>
                <a:spcPts val="1200"/>
              </a:spcBef>
              <a:spcAft>
                <a:spcPts val="0"/>
              </a:spcAft>
              <a:buNone/>
            </a:pPr>
            <a:r>
              <a:rPr b="1" lang="en" sz="1100">
                <a:solidFill>
                  <a:srgbClr val="000000"/>
                </a:solidFill>
              </a:rPr>
              <a:t>Key Factors Indicating Fraudulent Transactions</a:t>
            </a:r>
            <a:endParaRPr b="1" sz="1100">
              <a:solidFill>
                <a:srgbClr val="000000"/>
              </a:solidFill>
            </a:endParaRPr>
          </a:p>
          <a:p>
            <a:pPr indent="0" lvl="0" marL="0" rtl="0" algn="l">
              <a:spcBef>
                <a:spcPts val="1200"/>
              </a:spcBef>
              <a:spcAft>
                <a:spcPts val="0"/>
              </a:spcAft>
              <a:buNone/>
            </a:pPr>
            <a:r>
              <a:rPr lang="en" sz="1100">
                <a:solidFill>
                  <a:srgbClr val="000000"/>
                </a:solidFill>
              </a:rPr>
              <a:t>Identifying fraudulent transactions involves analyzing various indicators that deviate from normal transactional patterns. The primary factors that indicate a potential fraudulent transaction include:</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Unusual Transaction Amounts:</a:t>
            </a:r>
            <a:r>
              <a:rPr lang="en" sz="1100">
                <a:solidFill>
                  <a:srgbClr val="000000"/>
                </a:solidFill>
              </a:rPr>
              <a:t> Transactions significantly higher than the median purchase price or those that deviate from the customer’s typical spending pattern.</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Distance from Home:</a:t>
            </a:r>
            <a:r>
              <a:rPr lang="en" sz="1100">
                <a:solidFill>
                  <a:srgbClr val="000000"/>
                </a:solidFill>
              </a:rPr>
              <a:t> Transactions occurring far from the customer’s home or usual shopping locations.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Purchase Method:</a:t>
            </a:r>
            <a:r>
              <a:rPr lang="en" sz="1100">
                <a:solidFill>
                  <a:srgbClr val="000000"/>
                </a:solidFill>
              </a:rPr>
              <a:t> Use of purchase methods that differ from the customer’s regular behavior, such as a sudden shift to online purchases or use of new payment methods like chip or PIN.</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Transaction Frequency:</a:t>
            </a:r>
            <a:r>
              <a:rPr lang="en" sz="1100">
                <a:solidFill>
                  <a:srgbClr val="000000"/>
                </a:solidFill>
              </a:rPr>
              <a:t> Anomalies in the frequency of transactions, such as multiple transactions in a short period or repeat transactions at a specific retailer within an unusually brief timeframe.</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Retailer Type and History:</a:t>
            </a:r>
            <a:r>
              <a:rPr lang="en" sz="1100">
                <a:solidFill>
                  <a:srgbClr val="000000"/>
                </a:solidFill>
              </a:rPr>
              <a:t> Transactions at new or unfamiliar retailers, especially those known for higher fraud rates.</a:t>
            </a:r>
            <a:endParaRPr sz="1100">
              <a:solidFill>
                <a:srgbClr val="000000"/>
              </a:solidFill>
            </a:endParaRPr>
          </a:p>
          <a:p>
            <a:pPr indent="0" lvl="0" marL="0" rtl="0" algn="l">
              <a:spcBef>
                <a:spcPts val="120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Cleanup</a:t>
            </a:r>
            <a:endParaRPr/>
          </a:p>
        </p:txBody>
      </p:sp>
      <p:sp>
        <p:nvSpPr>
          <p:cNvPr id="409" name="Google Shape;409;p27"/>
          <p:cNvSpPr txBox="1"/>
          <p:nvPr>
            <p:ph idx="1" type="body"/>
          </p:nvPr>
        </p:nvSpPr>
        <p:spPr>
          <a:xfrm>
            <a:off x="819150" y="1610050"/>
            <a:ext cx="7505700" cy="24480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Calibri"/>
              <a:buChar char="●"/>
            </a:pPr>
            <a:r>
              <a:rPr b="1" lang="en" sz="1100">
                <a:solidFill>
                  <a:srgbClr val="000000"/>
                </a:solidFill>
              </a:rPr>
              <a:t>Data Source:</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The data was collected from [https://www.kaggle.com/datasets/dhanushnarayananr/credit-card-fraud].</a:t>
            </a:r>
            <a:endParaRPr>
              <a:solidFill>
                <a:srgbClr val="000000"/>
              </a:solidFill>
            </a:endParaRPr>
          </a:p>
          <a:p>
            <a:pPr indent="-298450" lvl="0" marL="457200" rtl="0" algn="l">
              <a:spcBef>
                <a:spcPts val="0"/>
              </a:spcBef>
              <a:spcAft>
                <a:spcPts val="0"/>
              </a:spcAft>
              <a:buClr>
                <a:srgbClr val="000000"/>
              </a:buClr>
              <a:buSzPts val="1100"/>
              <a:buFont typeface="Calibri"/>
              <a:buChar char="●"/>
            </a:pPr>
            <a:r>
              <a:rPr b="1" lang="en" sz="1100">
                <a:solidFill>
                  <a:srgbClr val="000000"/>
                </a:solidFill>
              </a:rPr>
              <a:t>Initial Data Loading:</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The data was loaded into a Pandas DataFrame for processing.</a:t>
            </a:r>
            <a:endParaRPr>
              <a:solidFill>
                <a:srgbClr val="000000"/>
              </a:solidFill>
            </a:endParaRPr>
          </a:p>
          <a:p>
            <a:pPr indent="-298450" lvl="0" marL="457200" rtl="0" algn="l">
              <a:spcBef>
                <a:spcPts val="0"/>
              </a:spcBef>
              <a:spcAft>
                <a:spcPts val="0"/>
              </a:spcAft>
              <a:buClr>
                <a:srgbClr val="000000"/>
              </a:buClr>
              <a:buSzPts val="1100"/>
              <a:buFont typeface="Calibri"/>
              <a:buChar char="●"/>
            </a:pPr>
            <a:r>
              <a:rPr b="1" lang="en" sz="1100">
                <a:solidFill>
                  <a:srgbClr val="000000"/>
                </a:solidFill>
              </a:rPr>
              <a:t>Handling Missing Values:</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Missing values were not found.</a:t>
            </a:r>
            <a:endParaRPr>
              <a:solidFill>
                <a:srgbClr val="000000"/>
              </a:solidFill>
            </a:endParaRPr>
          </a:p>
          <a:p>
            <a:pPr indent="-298450" lvl="0" marL="457200" rtl="0" algn="l">
              <a:spcBef>
                <a:spcPts val="0"/>
              </a:spcBef>
              <a:spcAft>
                <a:spcPts val="0"/>
              </a:spcAft>
              <a:buClr>
                <a:srgbClr val="000000"/>
              </a:buClr>
              <a:buSzPts val="1100"/>
              <a:buFont typeface="Calibri"/>
              <a:buChar char="●"/>
            </a:pPr>
            <a:r>
              <a:rPr b="1" lang="en" sz="1100">
                <a:solidFill>
                  <a:srgbClr val="000000"/>
                </a:solidFill>
              </a:rPr>
              <a:t>Outlier Removal:</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Outliers were detected and but not removed due fraud </a:t>
            </a:r>
            <a:r>
              <a:rPr lang="en">
                <a:solidFill>
                  <a:srgbClr val="000000"/>
                </a:solidFill>
              </a:rPr>
              <a:t>transactions occurring at much greater distances due to stolen information across countries.</a:t>
            </a:r>
            <a:endParaRPr>
              <a:solidFill>
                <a:srgbClr val="000000"/>
              </a:solidFill>
            </a:endParaRPr>
          </a:p>
          <a:p>
            <a:pPr indent="-298450" lvl="0" marL="457200" rtl="0" algn="l">
              <a:spcBef>
                <a:spcPts val="0"/>
              </a:spcBef>
              <a:spcAft>
                <a:spcPts val="0"/>
              </a:spcAft>
              <a:buClr>
                <a:srgbClr val="000000"/>
              </a:buClr>
              <a:buSzPts val="1100"/>
              <a:buFont typeface="Calibri"/>
              <a:buChar char="●"/>
            </a:pPr>
            <a:r>
              <a:rPr b="1" lang="en" sz="1100">
                <a:solidFill>
                  <a:srgbClr val="000000"/>
                </a:solidFill>
              </a:rPr>
              <a:t>Data Normalization:</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Data normalization techniques were applied to ensure uniformity across the dataset.</a:t>
            </a:r>
            <a:endParaRPr>
              <a:solidFill>
                <a:srgbClr val="000000"/>
              </a:solidFill>
            </a:endParaRPr>
          </a:p>
          <a:p>
            <a:pPr indent="-298450" lvl="0" marL="457200" rtl="0" algn="l">
              <a:spcBef>
                <a:spcPts val="0"/>
              </a:spcBef>
              <a:spcAft>
                <a:spcPts val="0"/>
              </a:spcAft>
              <a:buClr>
                <a:srgbClr val="000000"/>
              </a:buClr>
              <a:buSzPts val="1100"/>
              <a:buFont typeface="Calibri"/>
              <a:buChar char="●"/>
            </a:pPr>
            <a:r>
              <a:rPr b="1" lang="en" sz="1100">
                <a:solidFill>
                  <a:srgbClr val="000000"/>
                </a:solidFill>
              </a:rPr>
              <a:t>Final Cleaned Data:</a:t>
            </a:r>
            <a:endParaRPr b="1" sz="1100">
              <a:solidFill>
                <a:srgbClr val="000000"/>
              </a:solidFill>
            </a:endParaRPr>
          </a:p>
          <a:p>
            <a:pPr indent="-298450" lvl="1" marL="914400" rtl="0" algn="l">
              <a:spcBef>
                <a:spcPts val="0"/>
              </a:spcBef>
              <a:spcAft>
                <a:spcPts val="0"/>
              </a:spcAft>
              <a:buClr>
                <a:srgbClr val="000000"/>
              </a:buClr>
              <a:buSzPts val="1100"/>
              <a:buFont typeface="Calibri"/>
              <a:buChar char="○"/>
            </a:pPr>
            <a:r>
              <a:rPr lang="en">
                <a:solidFill>
                  <a:srgbClr val="000000"/>
                </a:solidFill>
              </a:rPr>
              <a:t>The cleaned data was structured and saved for further analysis.</a:t>
            </a:r>
            <a:endParaRPr>
              <a:solidFill>
                <a:srgbClr val="000000"/>
              </a:solidFill>
            </a:endParaRPr>
          </a:p>
          <a:p>
            <a:pPr indent="0" lvl="0" marL="0" rtl="0" algn="l">
              <a:spcBef>
                <a:spcPts val="1200"/>
              </a:spcBef>
              <a:spcAft>
                <a:spcPts val="12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approach</a:t>
            </a:r>
            <a:r>
              <a:rPr lang="en"/>
              <a:t> </a:t>
            </a:r>
            <a:endParaRPr/>
          </a:p>
        </p:txBody>
      </p:sp>
      <p:sp>
        <p:nvSpPr>
          <p:cNvPr id="415" name="Google Shape;415;p28"/>
          <p:cNvSpPr txBox="1"/>
          <p:nvPr>
            <p:ph idx="1" type="body"/>
          </p:nvPr>
        </p:nvSpPr>
        <p:spPr>
          <a:xfrm>
            <a:off x="819150" y="19384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cleaning the data, our group divided the analysis tasks as follows:</a:t>
            </a:r>
            <a:endParaRPr/>
          </a:p>
          <a:p>
            <a:pPr indent="-311150" lvl="0" marL="457200" rtl="0" algn="l">
              <a:spcBef>
                <a:spcPts val="1200"/>
              </a:spcBef>
              <a:spcAft>
                <a:spcPts val="0"/>
              </a:spcAft>
              <a:buSzPts val="1300"/>
              <a:buChar char="●"/>
            </a:pPr>
            <a:r>
              <a:rPr lang="en"/>
              <a:t> Mark: Analysis of card present transactions (chip/pin)</a:t>
            </a:r>
            <a:endParaRPr/>
          </a:p>
          <a:p>
            <a:pPr indent="-311150" lvl="0" marL="457200" rtl="0" algn="l">
              <a:spcBef>
                <a:spcPts val="0"/>
              </a:spcBef>
              <a:spcAft>
                <a:spcPts val="0"/>
              </a:spcAft>
              <a:buSzPts val="1300"/>
              <a:buChar char="●"/>
            </a:pPr>
            <a:r>
              <a:rPr lang="en"/>
              <a:t> Jack: Correlation of distance between transactions</a:t>
            </a:r>
            <a:endParaRPr/>
          </a:p>
          <a:p>
            <a:pPr indent="-311150" lvl="0" marL="457200" rtl="0" algn="l">
              <a:spcBef>
                <a:spcPts val="0"/>
              </a:spcBef>
              <a:spcAft>
                <a:spcPts val="0"/>
              </a:spcAft>
              <a:buSzPts val="1300"/>
              <a:buChar char="●"/>
            </a:pPr>
            <a:r>
              <a:rPr lang="en"/>
              <a:t> Angelina: Correlation of fraud to online vs. retailer transactions</a:t>
            </a:r>
            <a:endParaRPr/>
          </a:p>
          <a:p>
            <a:pPr indent="-311150" lvl="0" marL="457200" rtl="0" algn="l">
              <a:spcBef>
                <a:spcPts val="0"/>
              </a:spcBef>
              <a:spcAft>
                <a:spcPts val="0"/>
              </a:spcAft>
              <a:buSzPts val="1300"/>
              <a:buChar char="●"/>
            </a:pPr>
            <a:r>
              <a:rPr lang="en"/>
              <a:t> Nick: Correlation of median purchase price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308300" y="273475"/>
            <a:ext cx="7505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Analyzing Security Features in card present transactions</a:t>
            </a:r>
            <a:endParaRPr sz="2200"/>
          </a:p>
        </p:txBody>
      </p:sp>
      <p:sp>
        <p:nvSpPr>
          <p:cNvPr id="421" name="Google Shape;421;p29"/>
          <p:cNvSpPr txBox="1"/>
          <p:nvPr/>
        </p:nvSpPr>
        <p:spPr>
          <a:xfrm>
            <a:off x="308300" y="730750"/>
            <a:ext cx="8368500" cy="40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Calibri"/>
                <a:ea typeface="Calibri"/>
                <a:cs typeface="Calibri"/>
                <a:sym typeface="Calibri"/>
              </a:rPr>
              <a:t>Questions:</a:t>
            </a:r>
            <a:endParaRPr b="1"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Are advanced card security measures, including personal identification numbers (PINs) and Europay, Mastercard and Visa (EMV) Chip; successful in reducing fraud rates?</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Which security measure demonstrates the lowest fraud rate?</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Which security measure demonstrates the highest fraud rate?</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rPr b="1" lang="en" sz="1100">
                <a:latin typeface="Calibri"/>
                <a:ea typeface="Calibri"/>
                <a:cs typeface="Calibri"/>
                <a:sym typeface="Calibri"/>
              </a:rPr>
              <a:t>Approach:</a:t>
            </a:r>
            <a:endParaRPr b="1"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In assessing card transaction security using magnetic stripes, personal identification number (PIN) or Europay, Mastercard and Visa (EMV) chips, the data was segmented into criteria to allow analysis based on each security feature to identify their relationship in preventing fraud.</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rPr b="1" lang="en" sz="1100">
                <a:latin typeface="Calibri"/>
                <a:ea typeface="Calibri"/>
                <a:cs typeface="Calibri"/>
                <a:sym typeface="Calibri"/>
              </a:rPr>
              <a:t>Results, Conclusions and Next Steps:</a:t>
            </a:r>
            <a:endParaRPr b="1"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The data analysis and visualizations demonstrate that, in the chosen data set, PIN usage is the clear leader in preventing fraud with 99.7% of transactions identified as valid. Chip usage came in with 94% valid transactions followed by mag stripe with 89% valid transactions.</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The nearly 6% difference from chip to PIN usage was surprising given the chip stores cardholder information securely and generates a new use code for each transaction</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The outcomes identified in this data set make an interesting case to identify a more detailed data set to help identify changes in fraud trends over time as new security features are introduced.</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title"/>
          </p:nvPr>
        </p:nvSpPr>
        <p:spPr>
          <a:xfrm>
            <a:off x="308300" y="273475"/>
            <a:ext cx="7505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Analyzing Security Features in card present transactions: </a:t>
            </a:r>
            <a:endParaRPr sz="2200"/>
          </a:p>
          <a:p>
            <a:pPr indent="0" lvl="0" marL="0" rtl="0" algn="l">
              <a:spcBef>
                <a:spcPts val="0"/>
              </a:spcBef>
              <a:spcAft>
                <a:spcPts val="0"/>
              </a:spcAft>
              <a:buSzPts val="990"/>
              <a:buNone/>
            </a:pPr>
            <a:r>
              <a:rPr lang="en" sz="2200"/>
              <a:t>Magnetic Stripe</a:t>
            </a:r>
            <a:endParaRPr sz="2200"/>
          </a:p>
        </p:txBody>
      </p:sp>
      <p:sp>
        <p:nvSpPr>
          <p:cNvPr id="427" name="Google Shape;427;p30"/>
          <p:cNvSpPr txBox="1"/>
          <p:nvPr/>
        </p:nvSpPr>
        <p:spPr>
          <a:xfrm>
            <a:off x="4946700" y="1749750"/>
            <a:ext cx="3000000" cy="16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segment of transaction data set for magnetic stripe usage excluded transactions using a chip or pin for validation.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In this population of 584,046 transactions just 64,729, or 11%, were identified as fraudulent.</a:t>
            </a:r>
            <a:endParaRPr>
              <a:latin typeface="Calibri"/>
              <a:ea typeface="Calibri"/>
              <a:cs typeface="Calibri"/>
              <a:sym typeface="Calibri"/>
            </a:endParaRPr>
          </a:p>
        </p:txBody>
      </p:sp>
      <p:pic>
        <p:nvPicPr>
          <p:cNvPr id="428" name="Google Shape;428;p30"/>
          <p:cNvPicPr preferRelativeResize="0"/>
          <p:nvPr/>
        </p:nvPicPr>
        <p:blipFill>
          <a:blip r:embed="rId3">
            <a:alphaModFix/>
          </a:blip>
          <a:stretch>
            <a:fillRect/>
          </a:stretch>
        </p:blipFill>
        <p:spPr>
          <a:xfrm>
            <a:off x="724875" y="1034875"/>
            <a:ext cx="3803825" cy="380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type="title"/>
          </p:nvPr>
        </p:nvSpPr>
        <p:spPr>
          <a:xfrm>
            <a:off x="308300" y="273475"/>
            <a:ext cx="7505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Analyzing Security Features in card present transactions: </a:t>
            </a:r>
            <a:endParaRPr sz="2200"/>
          </a:p>
          <a:p>
            <a:pPr indent="0" lvl="0" marL="0" rtl="0" algn="l">
              <a:spcBef>
                <a:spcPts val="0"/>
              </a:spcBef>
              <a:spcAft>
                <a:spcPts val="0"/>
              </a:spcAft>
              <a:buSzPts val="990"/>
              <a:buNone/>
            </a:pPr>
            <a:r>
              <a:rPr lang="en" sz="2200"/>
              <a:t>Europay, Mastercard and Visa (EMV) </a:t>
            </a:r>
            <a:r>
              <a:rPr lang="en" sz="2200"/>
              <a:t>Chip</a:t>
            </a:r>
            <a:endParaRPr sz="2200"/>
          </a:p>
        </p:txBody>
      </p:sp>
      <p:pic>
        <p:nvPicPr>
          <p:cNvPr id="434" name="Google Shape;434;p31"/>
          <p:cNvPicPr preferRelativeResize="0"/>
          <p:nvPr/>
        </p:nvPicPr>
        <p:blipFill>
          <a:blip r:embed="rId3">
            <a:alphaModFix/>
          </a:blip>
          <a:stretch>
            <a:fillRect/>
          </a:stretch>
        </p:blipFill>
        <p:spPr>
          <a:xfrm>
            <a:off x="729185" y="1034875"/>
            <a:ext cx="3803825" cy="3803825"/>
          </a:xfrm>
          <a:prstGeom prst="rect">
            <a:avLst/>
          </a:prstGeom>
          <a:noFill/>
          <a:ln>
            <a:noFill/>
          </a:ln>
        </p:spPr>
      </p:pic>
      <p:sp>
        <p:nvSpPr>
          <p:cNvPr id="435" name="Google Shape;435;p31"/>
          <p:cNvSpPr txBox="1"/>
          <p:nvPr/>
        </p:nvSpPr>
        <p:spPr>
          <a:xfrm>
            <a:off x="4946700" y="1749750"/>
            <a:ext cx="3000000" cy="16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segment of transaction data set for EMV chip usage excluded transactions using the mag stripe or pin for validation.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In this population of 350,399 transactions just 22,410, or 6%, were identified as fraudulent.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2"/>
          <p:cNvSpPr txBox="1"/>
          <p:nvPr>
            <p:ph type="title"/>
          </p:nvPr>
        </p:nvSpPr>
        <p:spPr>
          <a:xfrm>
            <a:off x="308300" y="273475"/>
            <a:ext cx="7505700" cy="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Analyzing Security Features in card present transactions: </a:t>
            </a:r>
            <a:endParaRPr sz="2200"/>
          </a:p>
          <a:p>
            <a:pPr indent="0" lvl="0" marL="0" rtl="0" algn="l">
              <a:spcBef>
                <a:spcPts val="0"/>
              </a:spcBef>
              <a:spcAft>
                <a:spcPts val="0"/>
              </a:spcAft>
              <a:buSzPts val="990"/>
              <a:buNone/>
            </a:pPr>
            <a:r>
              <a:rPr lang="en" sz="2200"/>
              <a:t>Personal Identification Number (PIN) </a:t>
            </a:r>
            <a:endParaRPr sz="2200"/>
          </a:p>
        </p:txBody>
      </p:sp>
      <p:pic>
        <p:nvPicPr>
          <p:cNvPr id="441" name="Google Shape;441;p32"/>
          <p:cNvPicPr preferRelativeResize="0"/>
          <p:nvPr/>
        </p:nvPicPr>
        <p:blipFill>
          <a:blip r:embed="rId3">
            <a:alphaModFix/>
          </a:blip>
          <a:stretch>
            <a:fillRect/>
          </a:stretch>
        </p:blipFill>
        <p:spPr>
          <a:xfrm>
            <a:off x="732394" y="1034875"/>
            <a:ext cx="3803825" cy="3803825"/>
          </a:xfrm>
          <a:prstGeom prst="rect">
            <a:avLst/>
          </a:prstGeom>
          <a:noFill/>
          <a:ln>
            <a:noFill/>
          </a:ln>
        </p:spPr>
      </p:pic>
      <p:sp>
        <p:nvSpPr>
          <p:cNvPr id="442" name="Google Shape;442;p32"/>
          <p:cNvSpPr txBox="1"/>
          <p:nvPr/>
        </p:nvSpPr>
        <p:spPr>
          <a:xfrm>
            <a:off x="4946700" y="1749750"/>
            <a:ext cx="3000000" cy="16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segment of transaction data set for PIN usage excluded transactions using the mag stripe or chip for validation.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In this population of 100,608 transactions just 273, or 0.3%, were identified as fraudulent.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Correlation of Distance Data</a:t>
            </a:r>
            <a:endParaRPr/>
          </a:p>
        </p:txBody>
      </p:sp>
      <p:sp>
        <p:nvSpPr>
          <p:cNvPr id="448" name="Google Shape;44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The goal was to determine correlations between distance data (distance from home or last transaction) and the occurrence of fraud by analyzing various features in the dataset to identify patterns indicating fraudulent activities.</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