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Play"/>
      <p:regular r:id="rId17"/>
      <p:bold r:id="rId18"/>
    </p:embeddedFont>
    <p:embeddedFont>
      <p:font typeface="Open Sans Light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jkBRZXJl47u1gbu+xmZp/VgR2d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bold.fntdata"/><Relationship Id="rId22" Type="http://schemas.openxmlformats.org/officeDocument/2006/relationships/font" Target="fonts/OpenSansLight-boldItalic.fntdata"/><Relationship Id="rId21" Type="http://schemas.openxmlformats.org/officeDocument/2006/relationships/font" Target="fonts/OpenSansLight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-regular.fntdata"/><Relationship Id="rId16" Type="http://schemas.openxmlformats.org/officeDocument/2006/relationships/slide" Target="slides/slide12.xml"/><Relationship Id="rId19" Type="http://schemas.openxmlformats.org/officeDocument/2006/relationships/font" Target="fonts/OpenSansLight-regular.fntdata"/><Relationship Id="rId18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cf762fe0e_3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cf762fe0e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cf762fe0e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cf762fe0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cf762fe0e_2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cf762fe0e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cf762fe0e_2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cf762fe0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c9f9b68d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c9f9b68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cf762fe0e_3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cf762fe0e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ctrTitle"/>
          </p:nvPr>
        </p:nvSpPr>
        <p:spPr>
          <a:xfrm>
            <a:off x="1524000" y="1122363"/>
            <a:ext cx="9144000" cy="30253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Play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subTitle"/>
          </p:nvPr>
        </p:nvSpPr>
        <p:spPr>
          <a:xfrm>
            <a:off x="1524000" y="4386729"/>
            <a:ext cx="9144000" cy="1135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b="1" sz="1800" cap="none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8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 rot="5400000">
            <a:off x="4083788" y="-931234"/>
            <a:ext cx="4024424" cy="9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0988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Char char="•"/>
              <a:defRPr/>
            </a:lvl4pPr>
            <a:lvl5pPr indent="-30987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60"/>
              <a:buChar char="•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40"/>
              <a:buChar char="•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  <a:defRPr sz="24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20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3" name="Google Shape;33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10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839788" y="1734325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11"/>
          <p:cNvSpPr txBox="1"/>
          <p:nvPr>
            <p:ph idx="2" type="body"/>
          </p:nvPr>
        </p:nvSpPr>
        <p:spPr>
          <a:xfrm>
            <a:off x="839788" y="2558237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3" type="body"/>
          </p:nvPr>
        </p:nvSpPr>
        <p:spPr>
          <a:xfrm>
            <a:off x="6172200" y="173432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1"/>
          <p:cNvSpPr txBox="1"/>
          <p:nvPr>
            <p:ph idx="4" type="body"/>
          </p:nvPr>
        </p:nvSpPr>
        <p:spPr>
          <a:xfrm>
            <a:off x="6172200" y="2558237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38200" y="1924493"/>
            <a:ext cx="5181600" cy="425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6172200" y="1924493"/>
            <a:ext cx="5181600" cy="425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7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" name="Google Shape;7;p7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" name="Google Shape;8;p7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" name="Google Shape;9;p7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" name="Google Shape;10;p7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" name="Google Shape;11;p7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" name="Google Shape;12;p7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" name="Google Shape;13;p7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  <a:defRPr b="0" i="1" sz="44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7"/>
          <p:cNvSpPr txBox="1"/>
          <p:nvPr>
            <p:ph idx="1" type="body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0988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09879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imbalanced-learn.org/stable/references/generated/imblearn.over_sampling.SMOTE.html" TargetMode="External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gif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3" name="Google Shape;93;p1"/>
          <p:cNvSpPr txBox="1"/>
          <p:nvPr>
            <p:ph type="ctrTitle"/>
          </p:nvPr>
        </p:nvSpPr>
        <p:spPr>
          <a:xfrm>
            <a:off x="4592739" y="773139"/>
            <a:ext cx="6935872" cy="39227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Play"/>
              <a:buNone/>
            </a:pPr>
            <a:r>
              <a:rPr lang="en-US"/>
              <a:t>EXPLORING </a:t>
            </a:r>
            <a:br>
              <a:rPr lang="en-US"/>
            </a:br>
            <a:r>
              <a:rPr lang="en-US"/>
              <a:t>IN-DEPTH </a:t>
            </a:r>
            <a:r>
              <a:rPr lang="en-US"/>
              <a:t>BANK ACCOUNT</a:t>
            </a:r>
            <a:r>
              <a:rPr lang="en-US"/>
              <a:t> FRAUD</a:t>
            </a:r>
            <a:endParaRPr/>
          </a:p>
        </p:txBody>
      </p:sp>
      <p:pic>
        <p:nvPicPr>
          <p:cNvPr descr="Triangular abstract background" id="94" name="Google Shape;94;p1"/>
          <p:cNvPicPr preferRelativeResize="0"/>
          <p:nvPr/>
        </p:nvPicPr>
        <p:blipFill rotWithShape="1">
          <a:blip r:embed="rId3">
            <a:alphaModFix/>
          </a:blip>
          <a:srcRect b="-1" l="23205" r="29965" t="0"/>
          <a:stretch/>
        </p:blipFill>
        <p:spPr>
          <a:xfrm>
            <a:off x="-2573" y="10"/>
            <a:ext cx="4811317" cy="6857988"/>
          </a:xfrm>
          <a:custGeom>
            <a:rect b="b" l="l" r="r" t="t"/>
            <a:pathLst>
              <a:path extrusionOk="0" h="6857998" w="4811317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noFill/>
          <a:ln>
            <a:noFill/>
          </a:ln>
        </p:spPr>
      </p:pic>
      <p:cxnSp>
        <p:nvCxnSpPr>
          <p:cNvPr id="95" name="Google Shape;95;p1"/>
          <p:cNvCxnSpPr/>
          <p:nvPr/>
        </p:nvCxnSpPr>
        <p:spPr>
          <a:xfrm flipH="1">
            <a:off x="3418764" y="0"/>
            <a:ext cx="815637" cy="6857348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" name="Google Shape;96;p1"/>
          <p:cNvCxnSpPr/>
          <p:nvPr/>
        </p:nvCxnSpPr>
        <p:spPr>
          <a:xfrm>
            <a:off x="0" y="5468380"/>
            <a:ext cx="6096000" cy="13896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cf762fe0e_3_21"/>
          <p:cNvSpPr txBox="1"/>
          <p:nvPr>
            <p:ph type="title"/>
          </p:nvPr>
        </p:nvSpPr>
        <p:spPr>
          <a:xfrm>
            <a:off x="1143000" y="-83724"/>
            <a:ext cx="9906000" cy="138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sng"/>
              <a:t>Initial Random Forest Model Results:</a:t>
            </a:r>
            <a:endParaRPr b="1" i="0" u="sng"/>
          </a:p>
        </p:txBody>
      </p:sp>
      <p:pic>
        <p:nvPicPr>
          <p:cNvPr id="171" name="Google Shape;171;g2ecf762fe0e_3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325" y="1298375"/>
            <a:ext cx="5495700" cy="503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ecf762fe0e_3_21"/>
          <p:cNvSpPr txBox="1"/>
          <p:nvPr/>
        </p:nvSpPr>
        <p:spPr>
          <a:xfrm>
            <a:off x="6594025" y="1298363"/>
            <a:ext cx="5097600" cy="13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-US" sz="2000" u="sng">
                <a:solidFill>
                  <a:schemeClr val="dk2"/>
                </a:solidFill>
              </a:rPr>
              <a:t>Metrics used from sklearn:</a:t>
            </a:r>
            <a:endParaRPr b="1" sz="2000" u="sng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en-US" sz="2000">
                <a:solidFill>
                  <a:schemeClr val="dk2"/>
                </a:solidFill>
              </a:rPr>
              <a:t>balanced_accuracy_score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en-US" sz="2000">
                <a:solidFill>
                  <a:schemeClr val="dk2"/>
                </a:solidFill>
              </a:rPr>
              <a:t>accuracy_score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en-US" sz="2000">
                <a:solidFill>
                  <a:schemeClr val="dk2"/>
                </a:solidFill>
              </a:rPr>
              <a:t>classification_report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73" name="Google Shape;173;g2ecf762fe0e_3_21"/>
          <p:cNvSpPr txBox="1"/>
          <p:nvPr/>
        </p:nvSpPr>
        <p:spPr>
          <a:xfrm>
            <a:off x="6594025" y="2764350"/>
            <a:ext cx="5097600" cy="13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-US" sz="2000" u="sng">
                <a:solidFill>
                  <a:schemeClr val="dk2"/>
                </a:solidFill>
              </a:rPr>
              <a:t>Result Highlights:</a:t>
            </a:r>
            <a:endParaRPr b="1" sz="2000" u="sng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b="1" lang="en-US" sz="2000">
                <a:solidFill>
                  <a:schemeClr val="dk2"/>
                </a:solidFill>
              </a:rPr>
              <a:t>Balanced Testing score:</a:t>
            </a:r>
            <a:r>
              <a:rPr lang="en-US" sz="2000">
                <a:solidFill>
                  <a:schemeClr val="dk2"/>
                </a:solidFill>
              </a:rPr>
              <a:t> 50%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b="1" lang="en-US" sz="2000">
                <a:solidFill>
                  <a:schemeClr val="dk2"/>
                </a:solidFill>
              </a:rPr>
              <a:t>Balanced Training score:</a:t>
            </a:r>
            <a:r>
              <a:rPr lang="en-US" sz="2000">
                <a:solidFill>
                  <a:schemeClr val="dk2"/>
                </a:solidFill>
              </a:rPr>
              <a:t> ~100%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b="1" lang="en-US" sz="2000">
                <a:solidFill>
                  <a:schemeClr val="dk2"/>
                </a:solidFill>
              </a:rPr>
              <a:t>Accuracy Testing score:</a:t>
            </a:r>
            <a:r>
              <a:rPr lang="en-US" sz="2000">
                <a:solidFill>
                  <a:schemeClr val="dk2"/>
                </a:solidFill>
              </a:rPr>
              <a:t> ~99 %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74" name="Google Shape;174;g2ecf762fe0e_3_21"/>
          <p:cNvSpPr txBox="1"/>
          <p:nvPr/>
        </p:nvSpPr>
        <p:spPr>
          <a:xfrm>
            <a:off x="6594250" y="4093650"/>
            <a:ext cx="504510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-US" sz="2000" u="sng">
                <a:solidFill>
                  <a:schemeClr val="dk2"/>
                </a:solidFill>
              </a:rPr>
              <a:t>Key Observations:</a:t>
            </a:r>
            <a:endParaRPr b="1" sz="2000" u="sng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b="1" lang="en-US" sz="2000">
                <a:solidFill>
                  <a:schemeClr val="dk2"/>
                </a:solidFill>
              </a:rPr>
              <a:t>fraud_bool column</a:t>
            </a:r>
            <a:r>
              <a:rPr lang="en-US" sz="2000">
                <a:solidFill>
                  <a:schemeClr val="dk2"/>
                </a:solidFill>
              </a:rPr>
              <a:t> has 99% precision on non-fraudulent data.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b="1" lang="en-US" sz="2000">
                <a:solidFill>
                  <a:schemeClr val="dk2"/>
                </a:solidFill>
              </a:rPr>
              <a:t>fraud_bool column</a:t>
            </a:r>
            <a:r>
              <a:rPr lang="en-US" sz="2000">
                <a:solidFill>
                  <a:schemeClr val="dk2"/>
                </a:solidFill>
              </a:rPr>
              <a:t> has 0% precision on fraudulent columns.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en-US" sz="2000">
                <a:solidFill>
                  <a:schemeClr val="dk2"/>
                </a:solidFill>
              </a:rPr>
              <a:t>Indicating the dataset is </a:t>
            </a:r>
            <a:r>
              <a:rPr lang="en-US" sz="2000">
                <a:solidFill>
                  <a:schemeClr val="dk2"/>
                </a:solidFill>
              </a:rPr>
              <a:t>imbalanced.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839800" y="555800"/>
            <a:ext cx="10830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</a:pPr>
            <a:r>
              <a:rPr b="1" i="0" lang="en-US" u="sng"/>
              <a:t>Model Trained on Oversampled Dataset Overview:</a:t>
            </a:r>
            <a:endParaRPr b="1" i="0" u="sng"/>
          </a:p>
        </p:txBody>
      </p:sp>
      <p:sp>
        <p:nvSpPr>
          <p:cNvPr id="180" name="Google Shape;180;p6"/>
          <p:cNvSpPr txBox="1"/>
          <p:nvPr>
            <p:ph idx="1" type="body"/>
          </p:nvPr>
        </p:nvSpPr>
        <p:spPr>
          <a:xfrm>
            <a:off x="839800" y="1272002"/>
            <a:ext cx="3932100" cy="43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Initialize</a:t>
            </a:r>
            <a:r>
              <a:rPr b="1" lang="en-US" sz="1800" u="sng">
                <a:latin typeface="Arial"/>
                <a:ea typeface="Arial"/>
                <a:cs typeface="Arial"/>
                <a:sym typeface="Arial"/>
              </a:rPr>
              <a:t> SMOTE</a:t>
            </a:r>
            <a:r>
              <a:rPr lang="en-US" sz="1800" u="sng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object for balancing dataset.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random_state = 42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SMOTE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is an external library that is utilized in balancing datasets using over-sampling techniques. (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SMOTE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Resample the dataset using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SMOTE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object to balance fraud and non-fraud rows.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Split the resampled data into training and testing variables.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random_state = 42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test_size = 0.2 (20% of testing data)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Retrain the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RandomForestClassifier model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on the resampled data.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900" y="1944513"/>
            <a:ext cx="6764014" cy="34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>
            <p:ph type="title"/>
          </p:nvPr>
        </p:nvSpPr>
        <p:spPr>
          <a:xfrm>
            <a:off x="6157275" y="96625"/>
            <a:ext cx="60348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</a:pPr>
            <a:r>
              <a:rPr b="1" i="0" lang="en-US" sz="3200" u="sng"/>
              <a:t>CONCLUSION &amp; NEXT STEPS</a:t>
            </a:r>
            <a:endParaRPr u="sng"/>
          </a:p>
        </p:txBody>
      </p:sp>
      <p:pic>
        <p:nvPicPr>
          <p:cNvPr id="187" name="Google Shape;18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9675" y="762027"/>
            <a:ext cx="2070200" cy="20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"/>
          <p:cNvPicPr preferRelativeResize="0"/>
          <p:nvPr/>
        </p:nvPicPr>
        <p:blipFill rotWithShape="1">
          <a:blip r:embed="rId4">
            <a:alphaModFix/>
          </a:blip>
          <a:srcRect b="0" l="1448" r="0" t="0"/>
          <a:stretch/>
        </p:blipFill>
        <p:spPr>
          <a:xfrm>
            <a:off x="764950" y="4234325"/>
            <a:ext cx="5181600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4"/>
          <p:cNvSpPr txBox="1"/>
          <p:nvPr/>
        </p:nvSpPr>
        <p:spPr>
          <a:xfrm>
            <a:off x="6198975" y="2832225"/>
            <a:ext cx="5827800" cy="3924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Conclusion: </a:t>
            </a:r>
            <a:r>
              <a:rPr lang="en-US" sz="21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graphics at left demonstrate the initial classification report, the improvements through iterations of testing and training to the final </a:t>
            </a:r>
            <a:r>
              <a:rPr lang="en-US" sz="21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classification</a:t>
            </a:r>
            <a:r>
              <a:rPr lang="en-US" sz="21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report clearly showing </a:t>
            </a:r>
            <a:r>
              <a:rPr lang="en-US" sz="21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more balanced model and </a:t>
            </a:r>
            <a:r>
              <a:rPr lang="en-US" sz="21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improved </a:t>
            </a:r>
            <a:r>
              <a:rPr lang="en-US" sz="21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performance</a:t>
            </a:r>
            <a:r>
              <a:rPr lang="en-US" sz="21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sz="2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Next Steps / Additional Questions:</a:t>
            </a:r>
            <a:r>
              <a:rPr lang="en-US" sz="1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2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Our results peaked our </a:t>
            </a:r>
            <a:r>
              <a:rPr lang="en-US" sz="2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curiosity</a:t>
            </a:r>
            <a:r>
              <a:rPr lang="en-US" sz="2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to analyze additional dimensions and testing our model leveraging real-world anonymized data.</a:t>
            </a:r>
            <a:endParaRPr sz="22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90" name="Google Shape;190;p4"/>
          <p:cNvPicPr preferRelativeResize="0"/>
          <p:nvPr/>
        </p:nvPicPr>
        <p:blipFill rotWithShape="1">
          <a:blip r:embed="rId5">
            <a:alphaModFix/>
          </a:blip>
          <a:srcRect b="0" l="-2070" r="2069" t="0"/>
          <a:stretch/>
        </p:blipFill>
        <p:spPr>
          <a:xfrm>
            <a:off x="719262" y="919150"/>
            <a:ext cx="5227276" cy="26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"/>
          <p:cNvSpPr txBox="1"/>
          <p:nvPr/>
        </p:nvSpPr>
        <p:spPr>
          <a:xfrm>
            <a:off x="838250" y="344375"/>
            <a:ext cx="29637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Before</a:t>
            </a:r>
            <a:r>
              <a:rPr b="1" i="1" lang="en-US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SMOTE</a:t>
            </a:r>
            <a:endParaRPr b="1" i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4"/>
          <p:cNvSpPr txBox="1"/>
          <p:nvPr/>
        </p:nvSpPr>
        <p:spPr>
          <a:xfrm>
            <a:off x="719263" y="3693013"/>
            <a:ext cx="29637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After SMOTE</a:t>
            </a:r>
            <a:endParaRPr b="1" i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3" name="Google Shape;103;p2"/>
          <p:cNvSpPr txBox="1"/>
          <p:nvPr>
            <p:ph type="title"/>
          </p:nvPr>
        </p:nvSpPr>
        <p:spPr>
          <a:xfrm>
            <a:off x="1129552" y="560966"/>
            <a:ext cx="9933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</a:pPr>
            <a:r>
              <a:rPr b="1" i="0" lang="en-US" u="sng"/>
              <a:t>Objective and Approach</a:t>
            </a:r>
            <a:endParaRPr b="1" i="0" u="sng"/>
          </a:p>
        </p:txBody>
      </p:sp>
      <p:cxnSp>
        <p:nvCxnSpPr>
          <p:cNvPr id="104" name="Google Shape;104;p2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2"/>
          <p:cNvCxnSpPr/>
          <p:nvPr/>
        </p:nvCxnSpPr>
        <p:spPr>
          <a:xfrm flipH="1">
            <a:off x="549745" y="0"/>
            <a:ext cx="340591" cy="2009553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2"/>
          <p:cNvCxnSpPr/>
          <p:nvPr/>
        </p:nvCxnSpPr>
        <p:spPr>
          <a:xfrm rot="10800000">
            <a:off x="0" y="1313983"/>
            <a:ext cx="1769035" cy="69557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2"/>
          <p:cNvCxnSpPr/>
          <p:nvPr/>
        </p:nvCxnSpPr>
        <p:spPr>
          <a:xfrm flipH="1">
            <a:off x="7331150" y="1185530"/>
            <a:ext cx="4860850" cy="824023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2"/>
          <p:cNvCxnSpPr/>
          <p:nvPr/>
        </p:nvCxnSpPr>
        <p:spPr>
          <a:xfrm rot="10800000">
            <a:off x="8968704" y="14436"/>
            <a:ext cx="2147217" cy="1995117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2"/>
          <p:cNvCxnSpPr/>
          <p:nvPr/>
        </p:nvCxnSpPr>
        <p:spPr>
          <a:xfrm flipH="1">
            <a:off x="11594353" y="0"/>
            <a:ext cx="239059" cy="2009553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Gamers Are Better Than Scientists at Catching Fraud - The Atlantic" id="110" name="Google Shape;1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5200" y="2703887"/>
            <a:ext cx="5087007" cy="286144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/>
          <p:nvPr/>
        </p:nvSpPr>
        <p:spPr>
          <a:xfrm>
            <a:off x="950350" y="2607075"/>
            <a:ext cx="5087100" cy="4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Objective:</a:t>
            </a:r>
            <a:r>
              <a:rPr lang="en-US" sz="17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To identify fraud in credit card applications, the primary dataset from Bank Account Fraud (BAF) enabled us to conduct data analysis, preprocess data, and develop machine learning models for fraud detection.</a:t>
            </a:r>
            <a:endParaRPr sz="17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Approach:</a:t>
            </a:r>
            <a:r>
              <a:rPr lang="en-US" sz="17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The group individually analyzed the data set and leveraged different models before identifying and agreeing on the best performing model.</a:t>
            </a:r>
            <a:endParaRPr sz="17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cf762fe0e_1_8"/>
          <p:cNvSpPr txBox="1"/>
          <p:nvPr>
            <p:ph type="title"/>
          </p:nvPr>
        </p:nvSpPr>
        <p:spPr>
          <a:xfrm>
            <a:off x="1143000" y="533401"/>
            <a:ext cx="9906000" cy="138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sng"/>
              <a:t>Data Overview</a:t>
            </a:r>
            <a:endParaRPr b="1" i="0" u="sng"/>
          </a:p>
        </p:txBody>
      </p:sp>
      <p:sp>
        <p:nvSpPr>
          <p:cNvPr id="117" name="Google Shape;117;g2ecf762fe0e_1_8"/>
          <p:cNvSpPr txBox="1"/>
          <p:nvPr>
            <p:ph idx="4294967295" type="body"/>
          </p:nvPr>
        </p:nvSpPr>
        <p:spPr>
          <a:xfrm>
            <a:off x="6190175" y="898900"/>
            <a:ext cx="4953000" cy="52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7669" lvl="0" marL="457200" rtl="0" algn="l">
              <a:spcBef>
                <a:spcPts val="0"/>
              </a:spcBef>
              <a:spcAft>
                <a:spcPts val="0"/>
              </a:spcAft>
              <a:buSzPts val="282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was sampled from 1 million rows to 200,000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669" lvl="0" marL="457200" rtl="0" algn="l">
              <a:spcBef>
                <a:spcPts val="0"/>
              </a:spcBef>
              <a:spcAft>
                <a:spcPts val="0"/>
              </a:spcAft>
              <a:buSzPts val="282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dataset is loaded using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pandas.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669" lvl="0" marL="457200" rtl="0" algn="l">
              <a:spcBef>
                <a:spcPts val="0"/>
              </a:spcBef>
              <a:spcAft>
                <a:spcPts val="0"/>
              </a:spcAft>
              <a:buSzPts val="282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types and null values are reviewed.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669" lvl="0" marL="457200" rtl="0" algn="l">
              <a:spcBef>
                <a:spcPts val="0"/>
              </a:spcBef>
              <a:spcAft>
                <a:spcPts val="0"/>
              </a:spcAft>
              <a:buSzPts val="282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is performed on the distribution of the target variable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"fraud_bool."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669" lvl="0" marL="457200" rtl="0" algn="l">
              <a:spcBef>
                <a:spcPts val="0"/>
              </a:spcBef>
              <a:spcAft>
                <a:spcPts val="0"/>
              </a:spcAft>
              <a:buSzPts val="282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Categorical columns are encoded using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OneHotEncoder,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numerical columns are scaled.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669" lvl="0" marL="457200" rtl="0" algn="l">
              <a:spcBef>
                <a:spcPts val="0"/>
              </a:spcBef>
              <a:spcAft>
                <a:spcPts val="0"/>
              </a:spcAft>
              <a:buSzPts val="282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dataset undergoes normalization using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PCA (Principal Component Analysis).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g2ecf762fe0e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325" y="2016300"/>
            <a:ext cx="5172700" cy="34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ecf762fe0e_1_8"/>
          <p:cNvSpPr txBox="1"/>
          <p:nvPr/>
        </p:nvSpPr>
        <p:spPr>
          <a:xfrm>
            <a:off x="3704100" y="1480100"/>
            <a:ext cx="85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2606600" y="224725"/>
            <a:ext cx="60261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</a:pPr>
            <a:r>
              <a:rPr b="1" i="0" lang="en-US" u="sng"/>
              <a:t>DATA COLLECTION</a:t>
            </a:r>
            <a:endParaRPr u="sng"/>
          </a:p>
        </p:txBody>
      </p:sp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839800" y="941125"/>
            <a:ext cx="11115900" cy="5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Reasons for selecting our dataset: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Light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Realistic -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based on real-world bank account fraud scenarios making it relevant for our model.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Light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Scale -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over 1 million instances and 32 features (Scaled Down), this data set provides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sufficient data for training complex models and helps reduce risk of overfitting.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Light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Documentation -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detailed data sheet and research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papers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associated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provide guidelines for effective use.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Light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Imbalanced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 Classes -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 extreme imbalance of classes (fraud and not) reflects real world scenarios leading to solutions such as sampling techniques.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625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r>
              <a:rPr b="1" lang="en-US" sz="2400" u="sng">
                <a:latin typeface="Open Sans"/>
                <a:ea typeface="Open Sans"/>
                <a:cs typeface="Open Sans"/>
                <a:sym typeface="Open Sans"/>
              </a:rPr>
              <a:t>Dataset: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https://www.kaggle.com/datasets/sgpjesus/bank-account-fraud-dataset-neurips-2022</a:t>
            </a:r>
            <a:endParaRPr i="1"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</a:pPr>
            <a:r>
              <a:rPr b="1" i="0" lang="en-US" u="sng"/>
              <a:t>Data Inspection</a:t>
            </a:r>
            <a:endParaRPr b="1" i="0" u="sng"/>
          </a:p>
        </p:txBody>
      </p:sp>
      <p:sp>
        <p:nvSpPr>
          <p:cNvPr id="131" name="Google Shape;131;p5"/>
          <p:cNvSpPr txBox="1"/>
          <p:nvPr>
            <p:ph idx="2" type="body"/>
          </p:nvPr>
        </p:nvSpPr>
        <p:spPr>
          <a:xfrm>
            <a:off x="839800" y="1377950"/>
            <a:ext cx="5049300" cy="47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090" lvl="0" marL="457200" rtl="0" algn="l">
              <a:spcBef>
                <a:spcPts val="0"/>
              </a:spcBef>
              <a:spcAft>
                <a:spcPts val="0"/>
              </a:spcAft>
              <a:buSzPts val="1740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Data is loaded using pandas.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339090" lvl="0" marL="457200" rtl="0" algn="l">
              <a:spcBef>
                <a:spcPts val="0"/>
              </a:spcBef>
              <a:spcAft>
                <a:spcPts val="0"/>
              </a:spcAft>
              <a:buSzPts val="1740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Data is displayed.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339090" lvl="0" marL="457200" rtl="0" algn="l">
              <a:spcBef>
                <a:spcPts val="0"/>
              </a:spcBef>
              <a:spcAft>
                <a:spcPts val="0"/>
              </a:spcAft>
              <a:buSzPts val="1740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Datatypes and column names are verified.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339090" lvl="0" marL="457200" rtl="0" algn="l">
              <a:spcBef>
                <a:spcPts val="0"/>
              </a:spcBef>
              <a:spcAft>
                <a:spcPts val="0"/>
              </a:spcAft>
              <a:buSzPts val="1740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Analysis is conducted on the target variable </a:t>
            </a:r>
            <a:r>
              <a:rPr b="1" lang="en-US" sz="2700">
                <a:latin typeface="Arial"/>
                <a:ea typeface="Arial"/>
                <a:cs typeface="Arial"/>
                <a:sym typeface="Arial"/>
              </a:rPr>
              <a:t>"fraud_bool."</a:t>
            </a:r>
            <a:endParaRPr b="1" sz="2700">
              <a:latin typeface="Arial"/>
              <a:ea typeface="Arial"/>
              <a:cs typeface="Arial"/>
              <a:sym typeface="Arial"/>
            </a:endParaRPr>
          </a:p>
          <a:p>
            <a:pPr indent="-339090" lvl="0" marL="457200" rtl="0" algn="l">
              <a:spcBef>
                <a:spcPts val="0"/>
              </a:spcBef>
              <a:spcAft>
                <a:spcPts val="0"/>
              </a:spcAft>
              <a:buSzPts val="1740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Categorical and numerical values are identified for data transformation purposes.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 b="2429" l="0" r="0" t="-2430"/>
          <a:stretch/>
        </p:blipFill>
        <p:spPr>
          <a:xfrm>
            <a:off x="6748288" y="0"/>
            <a:ext cx="4396149" cy="493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775" y="5004575"/>
            <a:ext cx="454917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cf762fe0e_2_2"/>
          <p:cNvSpPr txBox="1"/>
          <p:nvPr>
            <p:ph type="title"/>
          </p:nvPr>
        </p:nvSpPr>
        <p:spPr>
          <a:xfrm>
            <a:off x="839788" y="1082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One-hot encoder/Standard Scaler</a:t>
            </a:r>
            <a:endParaRPr/>
          </a:p>
        </p:txBody>
      </p:sp>
      <p:sp>
        <p:nvSpPr>
          <p:cNvPr id="139" name="Google Shape;139;g2ecf762fe0e_2_2"/>
          <p:cNvSpPr txBox="1"/>
          <p:nvPr>
            <p:ph idx="2" type="body"/>
          </p:nvPr>
        </p:nvSpPr>
        <p:spPr>
          <a:xfrm>
            <a:off x="839800" y="1201099"/>
            <a:ext cx="5157900" cy="407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13690" lvl="0" marL="457200" rtl="0" algn="l">
              <a:spcBef>
                <a:spcPts val="1000"/>
              </a:spcBef>
              <a:spcAft>
                <a:spcPts val="0"/>
              </a:spcAft>
              <a:buSzPts val="1340"/>
              <a:buChar char="•"/>
            </a:pPr>
            <a:r>
              <a:rPr b="1" lang="en-US" sz="2300">
                <a:latin typeface="Open Sans"/>
                <a:ea typeface="Open Sans"/>
                <a:cs typeface="Open Sans"/>
                <a:sym typeface="Open Sans"/>
              </a:rPr>
              <a:t>Separated</a:t>
            </a:r>
            <a:r>
              <a:rPr b="1" lang="en-US" sz="2300">
                <a:latin typeface="Open Sans"/>
                <a:ea typeface="Open Sans"/>
                <a:cs typeface="Open Sans"/>
                <a:sym typeface="Open Sans"/>
              </a:rPr>
              <a:t> object data</a:t>
            </a:r>
            <a:endParaRPr b="1" sz="2300">
              <a:latin typeface="Open Sans"/>
              <a:ea typeface="Open Sans"/>
              <a:cs typeface="Open Sans"/>
              <a:sym typeface="Open Sans"/>
            </a:endParaRPr>
          </a:p>
          <a:p>
            <a:pPr indent="-313690" lvl="0" marL="457200" rtl="0" algn="l">
              <a:spcBef>
                <a:spcPts val="0"/>
              </a:spcBef>
              <a:spcAft>
                <a:spcPts val="0"/>
              </a:spcAft>
              <a:buSzPts val="1340"/>
              <a:buChar char="•"/>
            </a:pPr>
            <a:r>
              <a:rPr b="1" lang="en-US" sz="2300">
                <a:latin typeface="Open Sans"/>
                <a:ea typeface="Open Sans"/>
                <a:cs typeface="Open Sans"/>
                <a:sym typeface="Open Sans"/>
              </a:rPr>
              <a:t>Created object for:</a:t>
            </a:r>
            <a:endParaRPr b="1"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payment_type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employment_status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housing_status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source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device_os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en-US" sz="2300">
                <a:latin typeface="Open Sans"/>
                <a:ea typeface="Open Sans"/>
                <a:cs typeface="Open Sans"/>
                <a:sym typeface="Open Sans"/>
              </a:rPr>
              <a:t>Pipeline for numerical features.</a:t>
            </a:r>
            <a:endParaRPr b="1"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40" name="Google Shape;140;g2ecf762fe0e_2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450" y="1085525"/>
            <a:ext cx="5157901" cy="26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ecf762fe0e_2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3475" y="3809750"/>
            <a:ext cx="5303849" cy="21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cf762fe0e_2_10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sng"/>
              <a:t>PCA </a:t>
            </a:r>
            <a:endParaRPr b="1" i="0" u="sng"/>
          </a:p>
        </p:txBody>
      </p:sp>
      <p:sp>
        <p:nvSpPr>
          <p:cNvPr id="147" name="Google Shape;147;g2ecf762fe0e_2_10"/>
          <p:cNvSpPr txBox="1"/>
          <p:nvPr>
            <p:ph idx="2" type="body"/>
          </p:nvPr>
        </p:nvSpPr>
        <p:spPr>
          <a:xfrm>
            <a:off x="839800" y="1690825"/>
            <a:ext cx="5664900" cy="455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PCA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Principal Component Analysis is used for feature reduction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PCA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is applied with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random_state=42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to clean data.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Features are reduced to 16 principal components with explained variance of </a:t>
            </a:r>
            <a:r>
              <a:rPr b="1" lang="en-US" u="sng">
                <a:latin typeface="Arial"/>
                <a:ea typeface="Arial"/>
                <a:cs typeface="Arial"/>
                <a:sym typeface="Arial"/>
              </a:rPr>
              <a:t>53%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New data is integrated into model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g2ecf762fe0e_2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8500" y="1690825"/>
            <a:ext cx="5382500" cy="1943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c9f9b68dc_0_0"/>
          <p:cNvSpPr txBox="1"/>
          <p:nvPr>
            <p:ph type="title"/>
          </p:nvPr>
        </p:nvSpPr>
        <p:spPr>
          <a:xfrm>
            <a:off x="838188" y="3294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sng"/>
              <a:t>Correlation Matrices pre- and post-PCA</a:t>
            </a:r>
            <a:endParaRPr b="1" i="0" u="sng"/>
          </a:p>
        </p:txBody>
      </p:sp>
      <p:sp>
        <p:nvSpPr>
          <p:cNvPr id="154" name="Google Shape;154;g2ec9f9b68dc_0_0"/>
          <p:cNvSpPr txBox="1"/>
          <p:nvPr>
            <p:ph idx="1" type="body"/>
          </p:nvPr>
        </p:nvSpPr>
        <p:spPr>
          <a:xfrm>
            <a:off x="839788" y="1734325"/>
            <a:ext cx="51579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latin typeface="Open Sans"/>
                <a:ea typeface="Open Sans"/>
                <a:cs typeface="Open Sans"/>
                <a:sym typeface="Open Sans"/>
              </a:rPr>
              <a:t>BEFORE</a:t>
            </a:r>
            <a:endParaRPr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g2ec9f9b68dc_0_0"/>
          <p:cNvSpPr txBox="1"/>
          <p:nvPr>
            <p:ph idx="3" type="body"/>
          </p:nvPr>
        </p:nvSpPr>
        <p:spPr>
          <a:xfrm>
            <a:off x="6172200" y="1734325"/>
            <a:ext cx="51831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latin typeface="Open Sans"/>
                <a:ea typeface="Open Sans"/>
                <a:cs typeface="Open Sans"/>
                <a:sym typeface="Open Sans"/>
              </a:rPr>
              <a:t>AFTER</a:t>
            </a:r>
            <a:endParaRPr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6" name="Google Shape;156;g2ec9f9b68d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750" y="2834100"/>
            <a:ext cx="3488975" cy="350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ec9f9b68d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7350" y="2834100"/>
            <a:ext cx="3488974" cy="35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cf762fe0e_3_8"/>
          <p:cNvSpPr txBox="1"/>
          <p:nvPr>
            <p:ph type="title"/>
          </p:nvPr>
        </p:nvSpPr>
        <p:spPr>
          <a:xfrm>
            <a:off x="1151425" y="533401"/>
            <a:ext cx="9906000" cy="138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sng"/>
              <a:t>Initial Model Creation Overview</a:t>
            </a:r>
            <a:endParaRPr b="1" i="0" u="sng"/>
          </a:p>
        </p:txBody>
      </p:sp>
      <p:sp>
        <p:nvSpPr>
          <p:cNvPr id="163" name="Google Shape;163;g2ecf762fe0e_3_8"/>
          <p:cNvSpPr txBox="1"/>
          <p:nvPr/>
        </p:nvSpPr>
        <p:spPr>
          <a:xfrm>
            <a:off x="419375" y="1773625"/>
            <a:ext cx="5809200" cy="5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b="1" lang="en-US" sz="2200">
                <a:solidFill>
                  <a:schemeClr val="dk2"/>
                </a:solidFill>
              </a:rPr>
              <a:t>Random Forest Classifier</a:t>
            </a:r>
            <a:endParaRPr b="1"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b="1" lang="en-US" sz="2200">
                <a:solidFill>
                  <a:schemeClr val="dk2"/>
                </a:solidFill>
              </a:rPr>
              <a:t>Import dependencies:</a:t>
            </a:r>
            <a:endParaRPr b="1"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US" sz="2200">
                <a:solidFill>
                  <a:schemeClr val="dk2"/>
                </a:solidFill>
              </a:rPr>
              <a:t>Initialize dataframe with preprocessed data.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b="1" lang="en-US" sz="2200">
                <a:solidFill>
                  <a:schemeClr val="dk2"/>
                </a:solidFill>
              </a:rPr>
              <a:t>Create X and y variables</a:t>
            </a:r>
            <a:r>
              <a:rPr lang="en-US" sz="2200">
                <a:solidFill>
                  <a:schemeClr val="dk2"/>
                </a:solidFill>
              </a:rPr>
              <a:t> from base dataset.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US" sz="2200">
                <a:solidFill>
                  <a:schemeClr val="dk2"/>
                </a:solidFill>
              </a:rPr>
              <a:t>Separate into training and testing data.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b="1" lang="en-US" sz="2200">
                <a:solidFill>
                  <a:schemeClr val="dk2"/>
                </a:solidFill>
              </a:rPr>
              <a:t>Initialize the base model:</a:t>
            </a:r>
            <a:endParaRPr b="1" sz="2200">
              <a:solidFill>
                <a:schemeClr val="dk2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b="1" lang="en-US" sz="2200">
                <a:solidFill>
                  <a:schemeClr val="dk2"/>
                </a:solidFill>
              </a:rPr>
              <a:t>n_estimators</a:t>
            </a:r>
            <a:r>
              <a:rPr b="1" lang="en-US" sz="2200" u="sng">
                <a:solidFill>
                  <a:schemeClr val="dk2"/>
                </a:solidFill>
              </a:rPr>
              <a:t> </a:t>
            </a:r>
            <a:r>
              <a:rPr lang="en-US" sz="2200">
                <a:solidFill>
                  <a:schemeClr val="dk2"/>
                </a:solidFill>
              </a:rPr>
              <a:t>= 100</a:t>
            </a:r>
            <a:endParaRPr sz="2200">
              <a:solidFill>
                <a:schemeClr val="dk2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b="1" lang="en-US" sz="2200">
                <a:solidFill>
                  <a:schemeClr val="dk2"/>
                </a:solidFill>
              </a:rPr>
              <a:t>random_state</a:t>
            </a:r>
            <a:r>
              <a:rPr lang="en-US" sz="2200">
                <a:solidFill>
                  <a:schemeClr val="dk2"/>
                </a:solidFill>
              </a:rPr>
              <a:t> = 42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-US" sz="2200">
                <a:solidFill>
                  <a:schemeClr val="dk2"/>
                </a:solidFill>
              </a:rPr>
              <a:t>Fit model with training data.</a:t>
            </a:r>
            <a:endParaRPr sz="2200">
              <a:solidFill>
                <a:schemeClr val="dk2"/>
              </a:solidFill>
            </a:endParaRPr>
          </a:p>
        </p:txBody>
      </p:sp>
      <p:pic>
        <p:nvPicPr>
          <p:cNvPr id="164" name="Google Shape;164;g2ecf762fe0e_3_8"/>
          <p:cNvPicPr preferRelativeResize="0"/>
          <p:nvPr/>
        </p:nvPicPr>
        <p:blipFill rotWithShape="1">
          <a:blip r:embed="rId3">
            <a:alphaModFix/>
          </a:blip>
          <a:srcRect b="3589" l="0" r="0" t="-3590"/>
          <a:stretch/>
        </p:blipFill>
        <p:spPr>
          <a:xfrm>
            <a:off x="6336675" y="2565925"/>
            <a:ext cx="5241451" cy="36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ecf762fe0e_3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6675" y="1677557"/>
            <a:ext cx="5241450" cy="939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gleLines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2024-07-17T03:33:15Z</dcterms:created>
  <dc:creator>Angie Prema</dc:creator>
</cp:coreProperties>
</file>