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kBRZXJl47u1gbu+xmZp/VgR2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19" Type="http://schemas.openxmlformats.org/officeDocument/2006/relationships/font" Target="fonts/OpenSansLight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cf762fe0e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cf762fe0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f762fe0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f762fe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cf762fe0e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cf762fe0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cf762fe0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cf762fe0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c9f9b68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c9f9b6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cf762fe0e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cf762fe0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7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7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7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7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mbalanced-learn.org/stable/references/generated/imblearn.over_sampling.SMOTE.html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592739" y="773139"/>
            <a:ext cx="6935872" cy="39227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en-US"/>
              <a:t>EXPLORING </a:t>
            </a:r>
            <a:br>
              <a:rPr lang="en-US"/>
            </a:br>
            <a:r>
              <a:rPr lang="en-US"/>
              <a:t>IN-DEPTH </a:t>
            </a:r>
            <a:r>
              <a:rPr lang="en-US"/>
              <a:t>BANK ACCOUNT</a:t>
            </a:r>
            <a:r>
              <a:rPr lang="en-US"/>
              <a:t> FRAUD</a:t>
            </a:r>
            <a:endParaRPr/>
          </a:p>
        </p:txBody>
      </p:sp>
      <p:pic>
        <p:nvPicPr>
          <p:cNvPr descr="Triangular abstract background" id="94" name="Google Shape;94;p1"/>
          <p:cNvPicPr preferRelativeResize="0"/>
          <p:nvPr/>
        </p:nvPicPr>
        <p:blipFill rotWithShape="1">
          <a:blip r:embed="rId3">
            <a:alphaModFix/>
          </a:blip>
          <a:srcRect b="-1" l="23205" r="29965" t="0"/>
          <a:stretch/>
        </p:blipFill>
        <p:spPr>
          <a:xfrm>
            <a:off x="-2573" y="10"/>
            <a:ext cx="4811317" cy="6857988"/>
          </a:xfrm>
          <a:custGeom>
            <a:rect b="b" l="l" r="r" t="t"/>
            <a:pathLst>
              <a:path extrusionOk="0" h="6857998" w="4811317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 flipH="1">
            <a:off x="3418764" y="0"/>
            <a:ext cx="815637" cy="685734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0" y="5468380"/>
            <a:ext cx="6096000" cy="1389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f762fe0e_3_21"/>
          <p:cNvSpPr txBox="1"/>
          <p:nvPr>
            <p:ph type="title"/>
          </p:nvPr>
        </p:nvSpPr>
        <p:spPr>
          <a:xfrm>
            <a:off x="1143000" y="-83724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Initial Random Forest Model Results:</a:t>
            </a:r>
            <a:endParaRPr b="1" i="0" u="sng"/>
          </a:p>
        </p:txBody>
      </p:sp>
      <p:pic>
        <p:nvPicPr>
          <p:cNvPr id="171" name="Google Shape;171;g2ecf762fe0e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5" y="1298375"/>
            <a:ext cx="5495700" cy="50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ecf762fe0e_3_21"/>
          <p:cNvSpPr txBox="1"/>
          <p:nvPr/>
        </p:nvSpPr>
        <p:spPr>
          <a:xfrm>
            <a:off x="6594025" y="1298363"/>
            <a:ext cx="5097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Metrics used from sklearn: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balanced_accuracy_score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accuracy_score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classification_report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3" name="Google Shape;173;g2ecf762fe0e_3_21"/>
          <p:cNvSpPr txBox="1"/>
          <p:nvPr/>
        </p:nvSpPr>
        <p:spPr>
          <a:xfrm>
            <a:off x="6594025" y="2764350"/>
            <a:ext cx="5097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Result Highlights: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Balanced Testing score:</a:t>
            </a:r>
            <a:r>
              <a:rPr lang="en-US" sz="2000">
                <a:solidFill>
                  <a:schemeClr val="dk2"/>
                </a:solidFill>
              </a:rPr>
              <a:t> 50%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Balanced Training score:</a:t>
            </a:r>
            <a:r>
              <a:rPr lang="en-US" sz="2000">
                <a:solidFill>
                  <a:schemeClr val="dk2"/>
                </a:solidFill>
              </a:rPr>
              <a:t> ~100%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Accuracy Testing score:</a:t>
            </a:r>
            <a:r>
              <a:rPr lang="en-US" sz="2000">
                <a:solidFill>
                  <a:schemeClr val="dk2"/>
                </a:solidFill>
              </a:rPr>
              <a:t> ~99 %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4" name="Google Shape;174;g2ecf762fe0e_3_21"/>
          <p:cNvSpPr txBox="1"/>
          <p:nvPr/>
        </p:nvSpPr>
        <p:spPr>
          <a:xfrm>
            <a:off x="6594250" y="4093650"/>
            <a:ext cx="50451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US" sz="2000" u="sng">
                <a:solidFill>
                  <a:schemeClr val="dk2"/>
                </a:solidFill>
              </a:rPr>
              <a:t>Key Observations:</a:t>
            </a:r>
            <a:endParaRPr b="1" sz="2000" u="sng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fraud_bool column</a:t>
            </a:r>
            <a:r>
              <a:rPr lang="en-US" sz="2000">
                <a:solidFill>
                  <a:schemeClr val="dk2"/>
                </a:solidFill>
              </a:rPr>
              <a:t> has 99% precision on non-fraudulent data.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b="1" lang="en-US" sz="2000">
                <a:solidFill>
                  <a:schemeClr val="dk2"/>
                </a:solidFill>
              </a:rPr>
              <a:t>fraud_bool column</a:t>
            </a:r>
            <a:r>
              <a:rPr lang="en-US" sz="2000">
                <a:solidFill>
                  <a:schemeClr val="dk2"/>
                </a:solidFill>
              </a:rPr>
              <a:t> has 0% precision on fraudulent columns.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-US" sz="2000">
                <a:solidFill>
                  <a:schemeClr val="dk2"/>
                </a:solidFill>
              </a:rPr>
              <a:t>Indicating the dataset is </a:t>
            </a:r>
            <a:r>
              <a:rPr lang="en-US" sz="2000">
                <a:solidFill>
                  <a:schemeClr val="dk2"/>
                </a:solidFill>
              </a:rPr>
              <a:t>imbalanced.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839800" y="555800"/>
            <a:ext cx="10830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Model Trained on Oversampled Dataset Overview:</a:t>
            </a:r>
            <a:endParaRPr b="1" i="0" u="sng"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839800" y="1272002"/>
            <a:ext cx="39321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Initialize</a:t>
            </a:r>
            <a:r>
              <a:rPr b="1" lang="en-US" sz="1800" u="sng">
                <a:latin typeface="Arial"/>
                <a:ea typeface="Arial"/>
                <a:cs typeface="Arial"/>
                <a:sym typeface="Arial"/>
              </a:rPr>
              <a:t> SMOTE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object for balancing dataset.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random_state = 42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is an external library that is utilized in balancing datasets using over-sampling techniques. (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Resample the dataset using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object to balance fraud and non-fraud rows.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Split the resampled data into training and testing variables.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random_state = 42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test_size = 0.2 (20% of testing data)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Retrain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RandomForestClassifier model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on the resampled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900" y="1944513"/>
            <a:ext cx="6764014" cy="3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465925" y="96625"/>
            <a:ext cx="51687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sz="3200" u="sng"/>
              <a:t>RESULTS &amp; CONCLUSION</a:t>
            </a:r>
            <a:endParaRPr u="sng"/>
          </a:p>
        </p:txBody>
      </p:sp>
      <p:pic>
        <p:nvPicPr>
          <p:cNvPr id="187" name="Google Shape;1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175" y="1121552"/>
            <a:ext cx="2070200" cy="20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1448" r="0" t="0"/>
          <a:stretch/>
        </p:blipFill>
        <p:spPr>
          <a:xfrm>
            <a:off x="764950" y="4234325"/>
            <a:ext cx="51816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6157275" y="3963350"/>
            <a:ext cx="59514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graphics at left demonstrate the initial classification report, the improvements through iterations of testing and training to the final 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report clearly showing 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more balanced model and 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improved 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719262" y="919150"/>
            <a:ext cx="5227276" cy="26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838250" y="344375"/>
            <a:ext cx="2963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r>
              <a:rPr b="1" i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SMOTE</a:t>
            </a:r>
            <a:endParaRPr b="1"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719263" y="3693013"/>
            <a:ext cx="2963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SMOTE</a:t>
            </a:r>
            <a:endParaRPr b="1"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1129552" y="584791"/>
            <a:ext cx="9932896" cy="1148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b="1" i="0" lang="en-US" u="sng"/>
              <a:t>Objective</a:t>
            </a:r>
            <a:endParaRPr b="1" i="0" u="sng"/>
          </a:p>
        </p:txBody>
      </p:sp>
      <p:cxnSp>
        <p:nvCxnSpPr>
          <p:cNvPr id="104" name="Google Shape;104;p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549745" y="0"/>
            <a:ext cx="340591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 rot="10800000">
            <a:off x="0" y="1313983"/>
            <a:ext cx="1769035" cy="69557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flipH="1">
            <a:off x="7331150" y="1185530"/>
            <a:ext cx="4860850" cy="82402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8968704" y="14436"/>
            <a:ext cx="2147217" cy="199511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 flipH="1">
            <a:off x="11594353" y="0"/>
            <a:ext cx="239059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amers Are Better Than Scientists at Catching Fraud - The Atlantic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200" y="2703887"/>
            <a:ext cx="5087007" cy="28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950350" y="2607075"/>
            <a:ext cx="50871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●"/>
            </a:pP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identify fraud in credit card applications, the primary dataset from Bank Account Fraud (BAF) enabled us to conduct data analysis, preprocess data, and develop machine learning models for fraud detection.</a:t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cf762fe0e_1_8"/>
          <p:cNvSpPr txBox="1"/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Data Overview</a:t>
            </a:r>
            <a:endParaRPr b="1" i="0" u="sng"/>
          </a:p>
        </p:txBody>
      </p:sp>
      <p:sp>
        <p:nvSpPr>
          <p:cNvPr id="117" name="Google Shape;117;g2ecf762fe0e_1_8"/>
          <p:cNvSpPr txBox="1"/>
          <p:nvPr>
            <p:ph idx="4294967295" type="body"/>
          </p:nvPr>
        </p:nvSpPr>
        <p:spPr>
          <a:xfrm>
            <a:off x="6190175" y="898900"/>
            <a:ext cx="49530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was sampled from 1 million rows to 200,000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is loaded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types and null values are reviewed.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is performed on the distribution of the target variable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"fraud_bool."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columns are encoded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OneHotEncoder,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numerical columns are scaled.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69" lvl="0" marL="457200" rtl="0" algn="l">
              <a:spcBef>
                <a:spcPts val="0"/>
              </a:spcBef>
              <a:spcAft>
                <a:spcPts val="0"/>
              </a:spcAft>
              <a:buSzPts val="282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undergoes normalization using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(Principal Component Analysis).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ecf762fe0e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25" y="2016300"/>
            <a:ext cx="51727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ecf762fe0e_1_8"/>
          <p:cNvSpPr txBox="1"/>
          <p:nvPr/>
        </p:nvSpPr>
        <p:spPr>
          <a:xfrm>
            <a:off x="3704100" y="1480100"/>
            <a:ext cx="85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606600" y="224725"/>
            <a:ext cx="6026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DATA COLLECTION</a:t>
            </a:r>
            <a:endParaRPr u="sng"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839800" y="941125"/>
            <a:ext cx="111159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Reasons for selecting our dataset: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Realistic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based on real-world bank account fraud scenarios making it relevant for our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Scale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over 1 million instances and 32 features (Scaled Down), this data set provides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sufficient data for training complex models and helps reduce risk of overfitting.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Documentation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detailed data sheet and research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papers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provide guidelines for effective use.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Light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Imbalanced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Classes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extreme imbalance of classes (fraud and not) reflects real world scenarios leading to solutions such as sampling techniques.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62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r>
              <a:rPr b="1" lang="en-US" sz="2400" u="sng"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https://www.kaggle.com/datasets/sgpjesus/bank-account-fraud-dataset-neurips-2022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b="1" i="0" lang="en-US" u="sng"/>
              <a:t>Data Inspection</a:t>
            </a:r>
            <a:endParaRPr b="1" i="0" u="sng"/>
          </a:p>
        </p:txBody>
      </p:sp>
      <p:sp>
        <p:nvSpPr>
          <p:cNvPr id="131" name="Google Shape;131;p5"/>
          <p:cNvSpPr txBox="1"/>
          <p:nvPr>
            <p:ph idx="2" type="body"/>
          </p:nvPr>
        </p:nvSpPr>
        <p:spPr>
          <a:xfrm>
            <a:off x="839800" y="1377950"/>
            <a:ext cx="5049300" cy="4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 is loaded using pandas.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 is displayed.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Datatypes and column names are verified.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Analysis is conducted on the target variable </a:t>
            </a: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"fraud_bool."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Categorical and numerical values are identified for data transformation purposes.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2429" l="0" r="0" t="-2430"/>
          <a:stretch/>
        </p:blipFill>
        <p:spPr>
          <a:xfrm>
            <a:off x="6748288" y="0"/>
            <a:ext cx="4396149" cy="4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775" y="5004575"/>
            <a:ext cx="45491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cf762fe0e_2_2"/>
          <p:cNvSpPr txBox="1"/>
          <p:nvPr>
            <p:ph type="title"/>
          </p:nvPr>
        </p:nvSpPr>
        <p:spPr>
          <a:xfrm>
            <a:off x="839788" y="108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encoder/Standard Scaler</a:t>
            </a:r>
            <a:endParaRPr/>
          </a:p>
        </p:txBody>
      </p:sp>
      <p:sp>
        <p:nvSpPr>
          <p:cNvPr id="139" name="Google Shape;139;g2ecf762fe0e_2_2"/>
          <p:cNvSpPr txBox="1"/>
          <p:nvPr>
            <p:ph idx="2" type="body"/>
          </p:nvPr>
        </p:nvSpPr>
        <p:spPr>
          <a:xfrm>
            <a:off x="839800" y="1201099"/>
            <a:ext cx="5157900" cy="40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3690" lvl="0" marL="457200" rtl="0" algn="l">
              <a:spcBef>
                <a:spcPts val="1000"/>
              </a:spcBef>
              <a:spcAft>
                <a:spcPts val="0"/>
              </a:spcAft>
              <a:buSzPts val="134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Separated</a:t>
            </a: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 object data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Created object for: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payment_type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employment_status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housing_status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source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device_os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Pipeline for numerical features.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0" name="Google Shape;140;g2ecf762fe0e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450" y="1085525"/>
            <a:ext cx="5157901" cy="26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ecf762fe0e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475" y="3809750"/>
            <a:ext cx="5303849" cy="21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cf762fe0e_2_1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PCA </a:t>
            </a:r>
            <a:endParaRPr b="1" i="0" u="sng"/>
          </a:p>
        </p:txBody>
      </p:sp>
      <p:sp>
        <p:nvSpPr>
          <p:cNvPr id="147" name="Google Shape;147;g2ecf762fe0e_2_10"/>
          <p:cNvSpPr txBox="1"/>
          <p:nvPr>
            <p:ph idx="2" type="body"/>
          </p:nvPr>
        </p:nvSpPr>
        <p:spPr>
          <a:xfrm>
            <a:off x="839800" y="1690825"/>
            <a:ext cx="5664900" cy="455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Principal Component Analysis is used for feature reduction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applied with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random_state=42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clean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Features are reduced to 16 principal components with explained variance of 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53%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New data is integrated into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ecf762fe0e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500" y="1690825"/>
            <a:ext cx="5382500" cy="194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c9f9b68dc_0_0"/>
          <p:cNvSpPr txBox="1"/>
          <p:nvPr>
            <p:ph type="title"/>
          </p:nvPr>
        </p:nvSpPr>
        <p:spPr>
          <a:xfrm>
            <a:off x="838188" y="329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Correlation Matrices pre- and post-PCA</a:t>
            </a:r>
            <a:endParaRPr b="1" i="0" u="sng"/>
          </a:p>
        </p:txBody>
      </p:sp>
      <p:sp>
        <p:nvSpPr>
          <p:cNvPr id="154" name="Google Shape;154;g2ec9f9b68dc_0_0"/>
          <p:cNvSpPr txBox="1"/>
          <p:nvPr>
            <p:ph idx="1" type="body"/>
          </p:nvPr>
        </p:nvSpPr>
        <p:spPr>
          <a:xfrm>
            <a:off x="839788" y="1734325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2ec9f9b68dc_0_0"/>
          <p:cNvSpPr txBox="1"/>
          <p:nvPr>
            <p:ph idx="3" type="body"/>
          </p:nvPr>
        </p:nvSpPr>
        <p:spPr>
          <a:xfrm>
            <a:off x="6172200" y="1734325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g2ec9f9b68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50" y="2834100"/>
            <a:ext cx="3488975" cy="35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ec9f9b68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350" y="2834100"/>
            <a:ext cx="3488974" cy="35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f762fe0e_3_8"/>
          <p:cNvSpPr txBox="1"/>
          <p:nvPr>
            <p:ph type="title"/>
          </p:nvPr>
        </p:nvSpPr>
        <p:spPr>
          <a:xfrm>
            <a:off x="1151425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/>
              <a:t>Initial Model Creation Overview</a:t>
            </a:r>
            <a:endParaRPr b="1" i="0" u="sng"/>
          </a:p>
        </p:txBody>
      </p:sp>
      <p:sp>
        <p:nvSpPr>
          <p:cNvPr id="163" name="Google Shape;163;g2ecf762fe0e_3_8"/>
          <p:cNvSpPr txBox="1"/>
          <p:nvPr/>
        </p:nvSpPr>
        <p:spPr>
          <a:xfrm>
            <a:off x="419375" y="1773625"/>
            <a:ext cx="58092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Random Forest Classifier</a:t>
            </a:r>
            <a:endParaRPr b="1"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Import dependencies:</a:t>
            </a:r>
            <a:endParaRPr b="1"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Initialize dataframe with preprocessed data.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b="1" lang="en-US" sz="2200">
                <a:solidFill>
                  <a:schemeClr val="dk2"/>
                </a:solidFill>
              </a:rPr>
              <a:t>Create X and y variables</a:t>
            </a:r>
            <a:r>
              <a:rPr lang="en-US" sz="2200">
                <a:solidFill>
                  <a:schemeClr val="dk2"/>
                </a:solidFill>
              </a:rPr>
              <a:t> from base dataset.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Separate into training and testing data.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b="1" lang="en-US" sz="2200">
                <a:solidFill>
                  <a:schemeClr val="dk2"/>
                </a:solidFill>
              </a:rPr>
              <a:t>Initialize the base model:</a:t>
            </a:r>
            <a:endParaRPr b="1" sz="2200">
              <a:solidFill>
                <a:schemeClr val="dk2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solidFill>
                  <a:schemeClr val="dk2"/>
                </a:solidFill>
              </a:rPr>
              <a:t>n_estimators</a:t>
            </a:r>
            <a:r>
              <a:rPr b="1" lang="en-US" sz="2200" u="sng">
                <a:solidFill>
                  <a:schemeClr val="dk2"/>
                </a:solidFill>
              </a:rPr>
              <a:t> </a:t>
            </a:r>
            <a:r>
              <a:rPr lang="en-US" sz="2200">
                <a:solidFill>
                  <a:schemeClr val="dk2"/>
                </a:solidFill>
              </a:rPr>
              <a:t>= 100</a:t>
            </a:r>
            <a:endParaRPr sz="2200">
              <a:solidFill>
                <a:schemeClr val="dk2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solidFill>
                  <a:schemeClr val="dk2"/>
                </a:solidFill>
              </a:rPr>
              <a:t>random_state</a:t>
            </a:r>
            <a:r>
              <a:rPr lang="en-US" sz="2200">
                <a:solidFill>
                  <a:schemeClr val="dk2"/>
                </a:solidFill>
              </a:rPr>
              <a:t> = 42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Fit model with training data.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64" name="Google Shape;164;g2ecf762fe0e_3_8"/>
          <p:cNvPicPr preferRelativeResize="0"/>
          <p:nvPr/>
        </p:nvPicPr>
        <p:blipFill rotWithShape="1">
          <a:blip r:embed="rId3">
            <a:alphaModFix/>
          </a:blip>
          <a:srcRect b="3589" l="0" r="0" t="-3590"/>
          <a:stretch/>
        </p:blipFill>
        <p:spPr>
          <a:xfrm>
            <a:off x="6336675" y="2565925"/>
            <a:ext cx="5241451" cy="36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ecf762fe0e_3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675" y="1677557"/>
            <a:ext cx="5241450" cy="93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2024-07-17T03:33:15Z</dcterms:created>
  <dc:creator>Angie Prema</dc:creator>
</cp:coreProperties>
</file>