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4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45E13-900A-465E-9D04-481F8B4CB488}" type="datetimeFigureOut">
              <a:rPr lang="sk-SK" smtClean="0"/>
              <a:t>8.6.2017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BA97-DC0C-4E24-A4D9-865394CAD3F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817714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45E13-900A-465E-9D04-481F8B4CB488}" type="datetimeFigureOut">
              <a:rPr lang="sk-SK" smtClean="0"/>
              <a:t>8.6.2017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BA97-DC0C-4E24-A4D9-865394CAD3F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23856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45E13-900A-465E-9D04-481F8B4CB488}" type="datetimeFigureOut">
              <a:rPr lang="sk-SK" smtClean="0"/>
              <a:t>8.6.2017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BA97-DC0C-4E24-A4D9-865394CAD3F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51696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45E13-900A-465E-9D04-481F8B4CB488}" type="datetimeFigureOut">
              <a:rPr lang="sk-SK" smtClean="0"/>
              <a:t>8.6.2017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BA97-DC0C-4E24-A4D9-865394CAD3F8}" type="slidenum">
              <a:rPr lang="sk-SK" smtClean="0"/>
              <a:t>‹#›</a:t>
            </a:fld>
            <a:endParaRPr lang="sk-SK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0774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45E13-900A-465E-9D04-481F8B4CB488}" type="datetimeFigureOut">
              <a:rPr lang="sk-SK" smtClean="0"/>
              <a:t>8.6.2017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BA97-DC0C-4E24-A4D9-865394CAD3F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32582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45E13-900A-465E-9D04-481F8B4CB488}" type="datetimeFigureOut">
              <a:rPr lang="sk-SK" smtClean="0"/>
              <a:t>8.6.2017</a:t>
            </a:fld>
            <a:endParaRPr lang="sk-S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BA97-DC0C-4E24-A4D9-865394CAD3F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3797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45E13-900A-465E-9D04-481F8B4CB488}" type="datetimeFigureOut">
              <a:rPr lang="sk-SK" smtClean="0"/>
              <a:t>8.6.2017</a:t>
            </a:fld>
            <a:endParaRPr lang="sk-S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BA97-DC0C-4E24-A4D9-865394CAD3F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24603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45E13-900A-465E-9D04-481F8B4CB488}" type="datetimeFigureOut">
              <a:rPr lang="sk-SK" smtClean="0"/>
              <a:t>8.6.2017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BA97-DC0C-4E24-A4D9-865394CAD3F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376796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45E13-900A-465E-9D04-481F8B4CB488}" type="datetimeFigureOut">
              <a:rPr lang="sk-SK" smtClean="0"/>
              <a:t>8.6.2017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BA97-DC0C-4E24-A4D9-865394CAD3F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53734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45E13-900A-465E-9D04-481F8B4CB488}" type="datetimeFigureOut">
              <a:rPr lang="sk-SK" smtClean="0"/>
              <a:t>8.6.2017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BA97-DC0C-4E24-A4D9-865394CAD3F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61095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45E13-900A-465E-9D04-481F8B4CB488}" type="datetimeFigureOut">
              <a:rPr lang="sk-SK" smtClean="0"/>
              <a:t>8.6.2017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BA97-DC0C-4E24-A4D9-865394CAD3F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16714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45E13-900A-465E-9D04-481F8B4CB488}" type="datetimeFigureOut">
              <a:rPr lang="sk-SK" smtClean="0"/>
              <a:t>8.6.2017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BA97-DC0C-4E24-A4D9-865394CAD3F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266421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45E13-900A-465E-9D04-481F8B4CB488}" type="datetimeFigureOut">
              <a:rPr lang="sk-SK" smtClean="0"/>
              <a:t>8.6.2017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BA97-DC0C-4E24-A4D9-865394CAD3F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390361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45E13-900A-465E-9D04-481F8B4CB488}" type="datetimeFigureOut">
              <a:rPr lang="sk-SK" smtClean="0"/>
              <a:t>8.6.2017</a:t>
            </a:fld>
            <a:endParaRPr lang="sk-SK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BA97-DC0C-4E24-A4D9-865394CAD3F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3124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45E13-900A-465E-9D04-481F8B4CB488}" type="datetimeFigureOut">
              <a:rPr lang="sk-SK" smtClean="0"/>
              <a:t>8.6.2017</a:t>
            </a:fld>
            <a:endParaRPr lang="sk-SK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BA97-DC0C-4E24-A4D9-865394CAD3F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489864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45E13-900A-465E-9D04-481F8B4CB488}" type="datetimeFigureOut">
              <a:rPr lang="sk-SK" smtClean="0"/>
              <a:t>8.6.2017</a:t>
            </a:fld>
            <a:endParaRPr lang="sk-SK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BA97-DC0C-4E24-A4D9-865394CAD3F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699024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45E13-900A-465E-9D04-481F8B4CB488}" type="datetimeFigureOut">
              <a:rPr lang="sk-SK" smtClean="0"/>
              <a:t>8.6.2017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BA97-DC0C-4E24-A4D9-865394CAD3F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12079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3D45E13-900A-465E-9D04-481F8B4CB488}" type="datetimeFigureOut">
              <a:rPr lang="sk-SK" smtClean="0"/>
              <a:t>8.6.2017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BBA97-DC0C-4E24-A4D9-865394CAD3F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801163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  <p:sldLayoutId id="2147483916" r:id="rId12"/>
    <p:sldLayoutId id="2147483917" r:id="rId13"/>
    <p:sldLayoutId id="2147483918" r:id="rId14"/>
    <p:sldLayoutId id="2147483919" r:id="rId15"/>
    <p:sldLayoutId id="2147483920" r:id="rId16"/>
    <p:sldLayoutId id="21474839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František </a:t>
            </a:r>
            <a:r>
              <a:rPr lang="sk-SK" dirty="0" err="1"/>
              <a:t>Kajánek</a:t>
            </a:r>
            <a:br>
              <a:rPr lang="sk-SK" dirty="0"/>
            </a:br>
            <a:r>
              <a:rPr lang="sk-SK" sz="4000" b="1" dirty="0"/>
              <a:t>Paralelná implementácia </a:t>
            </a:r>
            <a:r>
              <a:rPr lang="sk-SK" sz="4000" b="1" dirty="0" err="1"/>
              <a:t>extraktora</a:t>
            </a:r>
            <a:r>
              <a:rPr lang="sk-SK" sz="4000" b="1" dirty="0"/>
              <a:t> príznakov vhodného pre detekciu objektov pomocou </a:t>
            </a:r>
            <a:r>
              <a:rPr lang="sk-SK" sz="4000" b="1" dirty="0" err="1"/>
              <a:t>Adaboostu</a:t>
            </a:r>
            <a:endParaRPr lang="sk-SK" sz="4000" b="1" dirty="0"/>
          </a:p>
        </p:txBody>
      </p:sp>
    </p:spTree>
    <p:extLst>
      <p:ext uri="{BB962C8B-B14F-4D97-AF65-F5344CB8AC3E}">
        <p14:creationId xmlns:p14="http://schemas.microsoft.com/office/powerpoint/2010/main" val="2911309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Vyhodnotenie implementácie</a:t>
            </a:r>
          </a:p>
        </p:txBody>
      </p:sp>
      <p:pic>
        <p:nvPicPr>
          <p:cNvPr id="4" name="Content Placeholder 3" descr="C:\Users\killerwife\AppData\Local\Microsoft\Windows\INetCache\Content.Word\output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422" y="1866657"/>
            <a:ext cx="5382491" cy="403582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646110" y="1853247"/>
            <a:ext cx="49024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sk-SK" dirty="0"/>
              <a:t>Vizuálne vyhodnotenie – podáva porovnateľné výsledky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sk-SK" dirty="0"/>
              <a:t>Datové vyhodnotenie voči anotáciám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Pomalší – 1.1s voči 0.3s (Haar)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Detailnejší – 59% úspešnosť voči 49% úspešnosti (Haar)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Vhodný na experimentovanie na GPU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005043"/>
              </p:ext>
            </p:extLst>
          </p:nvPr>
        </p:nvGraphicFramePr>
        <p:xfrm>
          <a:off x="646110" y="4599200"/>
          <a:ext cx="5536565" cy="137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7475">
                  <a:extLst>
                    <a:ext uri="{9D8B030D-6E8A-4147-A177-3AD203B41FA5}">
                      <a16:colId xmlns:a16="http://schemas.microsoft.com/office/drawing/2014/main" val="2411066743"/>
                    </a:ext>
                  </a:extLst>
                </a:gridCol>
                <a:gridCol w="567572">
                  <a:extLst>
                    <a:ext uri="{9D8B030D-6E8A-4147-A177-3AD203B41FA5}">
                      <a16:colId xmlns:a16="http://schemas.microsoft.com/office/drawing/2014/main" val="2879131693"/>
                    </a:ext>
                  </a:extLst>
                </a:gridCol>
                <a:gridCol w="885308">
                  <a:extLst>
                    <a:ext uri="{9D8B030D-6E8A-4147-A177-3AD203B41FA5}">
                      <a16:colId xmlns:a16="http://schemas.microsoft.com/office/drawing/2014/main" val="3567354075"/>
                    </a:ext>
                  </a:extLst>
                </a:gridCol>
                <a:gridCol w="994410">
                  <a:extLst>
                    <a:ext uri="{9D8B030D-6E8A-4147-A177-3AD203B41FA5}">
                      <a16:colId xmlns:a16="http://schemas.microsoft.com/office/drawing/2014/main" val="3431440690"/>
                    </a:ext>
                  </a:extLst>
                </a:gridCol>
                <a:gridCol w="864870">
                  <a:extLst>
                    <a:ext uri="{9D8B030D-6E8A-4147-A177-3AD203B41FA5}">
                      <a16:colId xmlns:a16="http://schemas.microsoft.com/office/drawing/2014/main" val="1864000901"/>
                    </a:ext>
                  </a:extLst>
                </a:gridCol>
                <a:gridCol w="836930">
                  <a:extLst>
                    <a:ext uri="{9D8B030D-6E8A-4147-A177-3AD203B41FA5}">
                      <a16:colId xmlns:a16="http://schemas.microsoft.com/office/drawing/2014/main" val="23100178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Deskriptor</a:t>
                      </a:r>
                      <a:r>
                        <a:rPr lang="en-US" sz="1200" dirty="0">
                          <a:effectLst/>
                        </a:rPr>
                        <a:t>\</a:t>
                      </a:r>
                      <a:endParaRPr lang="sk-SK" sz="1200" dirty="0">
                        <a:effectLst/>
                      </a:endParaRPr>
                    </a:p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Hodnota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sk-SK" sz="900" dirty="0">
                          <a:effectLst/>
                        </a:rPr>
                        <a:t>Počet nájdených objektov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sk-SK" sz="900">
                          <a:effectLst/>
                        </a:rPr>
                        <a:t>Počet nenájdených objektov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sk-SK" sz="900">
                          <a:effectLst/>
                        </a:rPr>
                        <a:t>Počet chybných nálezov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sk-SK" sz="900">
                          <a:effectLst/>
                        </a:rPr>
                        <a:t>Počet všetkých nájdených objektov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7845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Haarové vlnky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1698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1382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1154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2913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84911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SHOG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2027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1053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1598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3663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8138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717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Závery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Zhodnotila sa funkčná implementácia SHOG deskriptora</a:t>
            </a:r>
          </a:p>
          <a:p>
            <a:r>
              <a:rPr lang="sk-SK" dirty="0"/>
              <a:t>Podarilo sa zrýchliť tréning Viola-Jones kaskády</a:t>
            </a:r>
          </a:p>
          <a:p>
            <a:r>
              <a:rPr lang="sk-SK" dirty="0"/>
              <a:t>Vytvorila sa dokumentácia dostupných riešení a ich rozšíriteľnosti</a:t>
            </a:r>
          </a:p>
          <a:p>
            <a:r>
              <a:rPr lang="sk-SK" dirty="0"/>
              <a:t>Možnosti rozšírenia v budúcnosti – GPU a ďalšie slabé klasifikátory</a:t>
            </a:r>
          </a:p>
        </p:txBody>
      </p:sp>
    </p:spTree>
    <p:extLst>
      <p:ext uri="{BB962C8B-B14F-4D97-AF65-F5344CB8AC3E}">
        <p14:creationId xmlns:p14="http://schemas.microsoft.com/office/powerpoint/2010/main" val="3713091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Otázky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1. </a:t>
            </a:r>
            <a:r>
              <a:rPr lang="en-US" dirty="0"/>
              <a:t>M</a:t>
            </a:r>
            <a:r>
              <a:rPr lang="sk-SK" dirty="0"/>
              <a:t>ôž</a:t>
            </a:r>
            <a:r>
              <a:rPr lang="en-US" dirty="0" err="1"/>
              <a:t>ete</a:t>
            </a:r>
            <a:r>
              <a:rPr lang="en-US" dirty="0"/>
              <a:t> </a:t>
            </a:r>
            <a:r>
              <a:rPr lang="en-US" dirty="0" err="1"/>
              <a:t>teda</a:t>
            </a:r>
            <a:r>
              <a:rPr lang="en-US" dirty="0"/>
              <a:t> </a:t>
            </a:r>
            <a:r>
              <a:rPr lang="en-US" dirty="0" err="1"/>
              <a:t>presnej</a:t>
            </a:r>
            <a:r>
              <a:rPr lang="sk-SK" dirty="0"/>
              <a:t>š</a:t>
            </a:r>
            <a:r>
              <a:rPr lang="en-US" dirty="0" err="1"/>
              <a:t>ie</a:t>
            </a:r>
            <a:r>
              <a:rPr lang="en-US" dirty="0"/>
              <a:t> </a:t>
            </a:r>
            <a:r>
              <a:rPr lang="en-US" dirty="0" err="1"/>
              <a:t>uviest</a:t>
            </a:r>
            <a:r>
              <a:rPr lang="en-US" dirty="0"/>
              <a:t>’ v </a:t>
            </a:r>
            <a:r>
              <a:rPr lang="sk-SK" dirty="0"/>
              <a:t>č</a:t>
            </a:r>
            <a:r>
              <a:rPr lang="en-US" dirty="0"/>
              <a:t>om m</a:t>
            </a:r>
            <a:r>
              <a:rPr lang="sk-SK" dirty="0"/>
              <a:t>á</a:t>
            </a:r>
            <a:r>
              <a:rPr lang="en-US" dirty="0"/>
              <a:t> </a:t>
            </a:r>
            <a:r>
              <a:rPr lang="en-US" dirty="0" err="1"/>
              <a:t>spo</a:t>
            </a:r>
            <a:r>
              <a:rPr lang="sk-SK" dirty="0"/>
              <a:t>čí</a:t>
            </a:r>
            <a:r>
              <a:rPr lang="en-US" dirty="0"/>
              <a:t>vat’ </a:t>
            </a:r>
            <a:r>
              <a:rPr lang="en-US" dirty="0" err="1"/>
              <a:t>jeho</a:t>
            </a:r>
            <a:r>
              <a:rPr lang="en-US" dirty="0"/>
              <a:t> </a:t>
            </a:r>
            <a:r>
              <a:rPr lang="en-US" dirty="0" err="1"/>
              <a:t>schopnos</a:t>
            </a:r>
            <a:r>
              <a:rPr lang="sk-SK" dirty="0"/>
              <a:t>ť</a:t>
            </a:r>
            <a:r>
              <a:rPr lang="en-US" dirty="0"/>
              <a:t> by</a:t>
            </a:r>
            <a:r>
              <a:rPr lang="sk-SK" dirty="0"/>
              <a:t>ť</a:t>
            </a:r>
            <a:r>
              <a:rPr lang="en-US" dirty="0"/>
              <a:t> </a:t>
            </a:r>
            <a:r>
              <a:rPr lang="en-US" dirty="0" err="1"/>
              <a:t>pou</a:t>
            </a:r>
            <a:r>
              <a:rPr lang="sk-SK" dirty="0"/>
              <a:t>ž</a:t>
            </a:r>
            <a:r>
              <a:rPr lang="en-US" dirty="0" err="1"/>
              <a:t>ite</a:t>
            </a:r>
            <a:r>
              <a:rPr lang="sk-SK" dirty="0"/>
              <a:t>ľ</a:t>
            </a:r>
            <a:r>
              <a:rPr lang="en-US" dirty="0"/>
              <a:t>n</a:t>
            </a:r>
            <a:r>
              <a:rPr lang="sk-SK" dirty="0"/>
              <a:t>ý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konci</a:t>
            </a:r>
            <a:r>
              <a:rPr lang="en-US" dirty="0"/>
              <a:t> </a:t>
            </a:r>
            <a:r>
              <a:rPr lang="en-US" dirty="0" err="1"/>
              <a:t>kask</a:t>
            </a:r>
            <a:r>
              <a:rPr lang="sk-SK" dirty="0"/>
              <a:t>á</a:t>
            </a:r>
            <a:r>
              <a:rPr lang="en-US" dirty="0" err="1"/>
              <a:t>dy</a:t>
            </a:r>
            <a:r>
              <a:rPr lang="en-US" dirty="0"/>
              <a:t> a </a:t>
            </a:r>
            <a:r>
              <a:rPr lang="sk-SK" dirty="0"/>
              <a:t>č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t</a:t>
            </a:r>
            <a:r>
              <a:rPr lang="sk-SK" dirty="0"/>
              <a:t>á</a:t>
            </a:r>
            <a:r>
              <a:rPr lang="en-US" dirty="0"/>
              <a:t>to </a:t>
            </a:r>
            <a:r>
              <a:rPr lang="en-US" dirty="0" err="1"/>
              <a:t>schopnos</a:t>
            </a:r>
            <a:r>
              <a:rPr lang="sk-SK" dirty="0"/>
              <a:t>ť</a:t>
            </a:r>
            <a:r>
              <a:rPr lang="en-US" dirty="0"/>
              <a:t> </a:t>
            </a:r>
            <a:r>
              <a:rPr lang="en-US" dirty="0" err="1"/>
              <a:t>prejavila</a:t>
            </a:r>
            <a:r>
              <a:rPr lang="en-US" dirty="0"/>
              <a:t> </a:t>
            </a:r>
            <a:r>
              <a:rPr lang="en-US" dirty="0" err="1"/>
              <a:t>pri</a:t>
            </a:r>
            <a:r>
              <a:rPr lang="en-US" dirty="0"/>
              <a:t> </a:t>
            </a:r>
            <a:r>
              <a:rPr lang="en-US" dirty="0" err="1"/>
              <a:t>testovan</a:t>
            </a:r>
            <a:r>
              <a:rPr lang="sk-SK" dirty="0"/>
              <a:t>í</a:t>
            </a:r>
            <a:r>
              <a:rPr lang="en-US" dirty="0"/>
              <a:t>, </a:t>
            </a:r>
            <a:r>
              <a:rPr lang="en-US" dirty="0" err="1"/>
              <a:t>napr</a:t>
            </a:r>
            <a:r>
              <a:rPr lang="en-US" dirty="0"/>
              <a:t>. </a:t>
            </a:r>
            <a:r>
              <a:rPr lang="en-US" dirty="0" err="1"/>
              <a:t>pri</a:t>
            </a:r>
            <a:r>
              <a:rPr lang="en-US" dirty="0"/>
              <a:t> </a:t>
            </a:r>
            <a:r>
              <a:rPr lang="en-US" dirty="0" err="1"/>
              <a:t>porovnan</a:t>
            </a:r>
            <a:r>
              <a:rPr lang="sk-SK" dirty="0"/>
              <a:t>í</a:t>
            </a:r>
            <a:r>
              <a:rPr lang="en-US" dirty="0"/>
              <a:t> s </a:t>
            </a:r>
            <a:r>
              <a:rPr lang="en-US" dirty="0" err="1"/>
              <a:t>HAARov</a:t>
            </a:r>
            <a:r>
              <a:rPr lang="sk-SK" dirty="0"/>
              <a:t>ý</a:t>
            </a:r>
            <a:r>
              <a:rPr lang="en-US" dirty="0"/>
              <a:t>mi </a:t>
            </a:r>
            <a:r>
              <a:rPr lang="en-US" dirty="0" err="1"/>
              <a:t>vlnkami</a:t>
            </a:r>
            <a:r>
              <a:rPr lang="en-US" dirty="0"/>
              <a:t>? </a:t>
            </a:r>
            <a:endParaRPr lang="sk-SK" dirty="0"/>
          </a:p>
          <a:p>
            <a:r>
              <a:rPr lang="sk-SK" dirty="0"/>
              <a:t>2. </a:t>
            </a:r>
            <a:r>
              <a:rPr lang="en-US" dirty="0" err="1"/>
              <a:t>Mohli</a:t>
            </a:r>
            <a:r>
              <a:rPr lang="en-US" dirty="0"/>
              <a:t> by </a:t>
            </a:r>
            <a:r>
              <a:rPr lang="en-US" dirty="0" err="1"/>
              <a:t>ste</a:t>
            </a:r>
            <a:r>
              <a:rPr lang="en-US" dirty="0"/>
              <a:t> </a:t>
            </a:r>
            <a:r>
              <a:rPr lang="en-US" dirty="0" err="1"/>
              <a:t>uvies</a:t>
            </a:r>
            <a:r>
              <a:rPr lang="sk-SK" dirty="0"/>
              <a:t>ť</a:t>
            </a:r>
            <a:r>
              <a:rPr lang="en-US" dirty="0"/>
              <a:t> </a:t>
            </a:r>
            <a:r>
              <a:rPr lang="en-US" dirty="0" err="1"/>
              <a:t>bli</a:t>
            </a:r>
            <a:r>
              <a:rPr lang="sk-SK" dirty="0"/>
              <a:t>žš</a:t>
            </a:r>
            <a:r>
              <a:rPr lang="en-US" dirty="0" err="1"/>
              <a:t>ie</a:t>
            </a:r>
            <a:r>
              <a:rPr lang="en-US" dirty="0"/>
              <a:t> </a:t>
            </a:r>
            <a:r>
              <a:rPr lang="en-US" dirty="0" err="1"/>
              <a:t>detaily</a:t>
            </a:r>
            <a:r>
              <a:rPr lang="en-US" dirty="0"/>
              <a:t> (</a:t>
            </a:r>
            <a:r>
              <a:rPr lang="en-US" dirty="0" err="1"/>
              <a:t>spom</a:t>
            </a:r>
            <a:r>
              <a:rPr lang="sk-SK" dirty="0"/>
              <a:t>í</a:t>
            </a:r>
            <a:r>
              <a:rPr lang="en-US" dirty="0"/>
              <a:t>nan</a:t>
            </a:r>
            <a:r>
              <a:rPr lang="sk-SK" dirty="0"/>
              <a:t>é</a:t>
            </a:r>
            <a:r>
              <a:rPr lang="en-US" dirty="0"/>
              <a:t> v </a:t>
            </a:r>
            <a:r>
              <a:rPr lang="en-US" dirty="0" err="1"/>
              <a:t>posudku</a:t>
            </a:r>
            <a:r>
              <a:rPr lang="en-US" dirty="0"/>
              <a:t> </a:t>
            </a:r>
            <a:r>
              <a:rPr lang="en-US" dirty="0" err="1"/>
              <a:t>vy</a:t>
            </a:r>
            <a:r>
              <a:rPr lang="sk-SK" dirty="0"/>
              <a:t>šš</a:t>
            </a:r>
            <a:r>
              <a:rPr lang="en-US" dirty="0" err="1"/>
              <a:t>ie</a:t>
            </a:r>
            <a:r>
              <a:rPr lang="en-US" dirty="0"/>
              <a:t>) </a:t>
            </a:r>
            <a:r>
              <a:rPr lang="en-US" dirty="0" err="1"/>
              <a:t>vykonan</a:t>
            </a:r>
            <a:r>
              <a:rPr lang="sk-SK" dirty="0"/>
              <a:t>ý</a:t>
            </a:r>
            <a:r>
              <a:rPr lang="en-US" dirty="0" err="1"/>
              <a:t>ch</a:t>
            </a:r>
            <a:r>
              <a:rPr lang="en-US" dirty="0"/>
              <a:t> </a:t>
            </a:r>
            <a:r>
              <a:rPr lang="en-US" dirty="0" err="1"/>
              <a:t>experimentov</a:t>
            </a:r>
            <a:r>
              <a:rPr lang="en-US" dirty="0"/>
              <a:t>? </a:t>
            </a:r>
            <a:endParaRPr lang="sk-SK" dirty="0"/>
          </a:p>
          <a:p>
            <a:r>
              <a:rPr lang="sk-SK" dirty="0"/>
              <a:t>3. </a:t>
            </a:r>
            <a:r>
              <a:rPr lang="en-US" dirty="0"/>
              <a:t>Na </a:t>
            </a:r>
            <a:r>
              <a:rPr lang="en-US" dirty="0" err="1"/>
              <a:t>konkr</a:t>
            </a:r>
            <a:r>
              <a:rPr lang="sk-SK" dirty="0"/>
              <a:t>é</a:t>
            </a:r>
            <a:r>
              <a:rPr lang="en-US" dirty="0" err="1"/>
              <a:t>tnych</a:t>
            </a:r>
            <a:r>
              <a:rPr lang="en-US" dirty="0"/>
              <a:t> </a:t>
            </a:r>
            <a:r>
              <a:rPr lang="en-US" dirty="0" err="1"/>
              <a:t>hodnot</a:t>
            </a:r>
            <a:r>
              <a:rPr lang="sk-SK" dirty="0"/>
              <a:t>á</a:t>
            </a:r>
            <a:r>
              <a:rPr lang="en-US" dirty="0" err="1"/>
              <a:t>ch</a:t>
            </a:r>
            <a:r>
              <a:rPr lang="en-US" dirty="0"/>
              <a:t> </a:t>
            </a:r>
            <a:r>
              <a:rPr lang="en-US" dirty="0" err="1"/>
              <a:t>vysvetlite</a:t>
            </a:r>
            <a:r>
              <a:rPr lang="en-US" dirty="0"/>
              <a:t>,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po</a:t>
            </a:r>
            <a:r>
              <a:rPr lang="sk-SK" dirty="0"/>
              <a:t>čí</a:t>
            </a:r>
            <a:r>
              <a:rPr lang="en-US" dirty="0"/>
              <a:t>ta </a:t>
            </a:r>
            <a:r>
              <a:rPr lang="en-US" dirty="0" err="1"/>
              <a:t>deskriptor</a:t>
            </a:r>
            <a:r>
              <a:rPr lang="en-US" dirty="0"/>
              <a:t> SHOG z </a:t>
            </a:r>
            <a:r>
              <a:rPr lang="en-US" dirty="0" err="1"/>
              <a:t>pixelov</a:t>
            </a:r>
            <a:r>
              <a:rPr lang="en-US" dirty="0"/>
              <a:t> v </a:t>
            </a:r>
            <a:r>
              <a:rPr lang="en-US" dirty="0" err="1"/>
              <a:t>obr</a:t>
            </a:r>
            <a:r>
              <a:rPr lang="sk-SK" dirty="0"/>
              <a:t>á</a:t>
            </a:r>
            <a:r>
              <a:rPr lang="en-US" dirty="0" err="1"/>
              <a:t>zku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6468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Počítačové videnie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Snaha spracovať obraz čo najrýchlejšie</a:t>
            </a:r>
          </a:p>
          <a:p>
            <a:r>
              <a:rPr lang="sk-SK" dirty="0"/>
              <a:t>Extrakcia dát</a:t>
            </a:r>
          </a:p>
          <a:p>
            <a:r>
              <a:rPr lang="sk-SK" dirty="0"/>
              <a:t>Výstup pre iné procesy</a:t>
            </a:r>
          </a:p>
          <a:p>
            <a:r>
              <a:rPr lang="sk-SK" dirty="0"/>
              <a:t>Dôraz na využitie najnovších technológií – náročnosť implementácií</a:t>
            </a:r>
          </a:p>
        </p:txBody>
      </p:sp>
    </p:spTree>
    <p:extLst>
      <p:ext uri="{BB962C8B-B14F-4D97-AF65-F5344CB8AC3E}">
        <p14:creationId xmlns:p14="http://schemas.microsoft.com/office/powerpoint/2010/main" val="2570867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Deskriptory</a:t>
            </a:r>
            <a:r>
              <a:rPr lang="sk-SK" dirty="0"/>
              <a:t> a </a:t>
            </a:r>
            <a:r>
              <a:rPr lang="sk-SK" dirty="0" err="1"/>
              <a:t>klasifikátory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Deskriptory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Popis obrazu so zámerom dobrej extrakcie určitých čŕt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Hodnotia sa hlavne podľa </a:t>
            </a:r>
            <a:r>
              <a:rPr lang="sk-SK" dirty="0" err="1"/>
              <a:t>popisovacej</a:t>
            </a:r>
            <a:r>
              <a:rPr lang="sk-SK" dirty="0"/>
              <a:t> schopnosti a rýchlosti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Na každú </a:t>
            </a:r>
            <a:r>
              <a:rPr lang="sk-SK" dirty="0" err="1"/>
              <a:t>úlohú</a:t>
            </a:r>
            <a:r>
              <a:rPr lang="sk-SK" dirty="0"/>
              <a:t> je vhodný iný</a:t>
            </a:r>
          </a:p>
          <a:p>
            <a:r>
              <a:rPr lang="sk-SK" dirty="0" err="1"/>
              <a:t>Klasifikátory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Robia rozhodnutia na základe natrénovaného modelu – štatistika, strojové učenie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2 fázy – </a:t>
            </a:r>
            <a:r>
              <a:rPr lang="sk-SK" dirty="0" err="1"/>
              <a:t>trénovacia</a:t>
            </a:r>
            <a:r>
              <a:rPr lang="sk-SK" dirty="0"/>
              <a:t>, testovacia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Vlastnosti výsledného modelu závisia od vstupných parametrov a </a:t>
            </a:r>
            <a:r>
              <a:rPr lang="sk-SK" dirty="0" err="1"/>
              <a:t>deskriptora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14900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AdaBoost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4738195" cy="4152573"/>
          </a:xfrm>
        </p:spPr>
        <p:txBody>
          <a:bodyPr/>
          <a:lstStyle/>
          <a:p>
            <a:r>
              <a:rPr lang="sk-SK" dirty="0"/>
              <a:t>Meta-algoritmus strojového učenia</a:t>
            </a:r>
          </a:p>
          <a:p>
            <a:r>
              <a:rPr lang="sk-SK" dirty="0"/>
              <a:t>Využíva slabé klasifikátory – napríklad rozhodovacie stromy</a:t>
            </a:r>
          </a:p>
          <a:p>
            <a:r>
              <a:rPr lang="sk-SK" dirty="0"/>
              <a:t>Vážením slabých klasifikátorov vytvorí jeden silný klasifikátor</a:t>
            </a:r>
          </a:p>
          <a:p>
            <a:r>
              <a:rPr lang="sk-SK" dirty="0"/>
              <a:t>Existuje veľa variantov – DiscreteBoost, RealBoost, LogitBoost, GentleBoost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980" y="2052918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605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Analyzované </a:t>
            </a:r>
            <a:r>
              <a:rPr lang="sk-SK" dirty="0" err="1"/>
              <a:t>deskriptory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Haarové vlnky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Veľmi jednoduché a možnosť vygenerovať veľa, ale problém rôznorodosti</a:t>
            </a:r>
          </a:p>
          <a:p>
            <a:r>
              <a:rPr lang="sk-SK" dirty="0"/>
              <a:t>Histogram of Oriented Gradients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Silná popisovacia vlastnosť, ale problém paralelizácie niektorých krokov</a:t>
            </a:r>
          </a:p>
          <a:p>
            <a:r>
              <a:rPr lang="sk-SK" dirty="0"/>
              <a:t>LiteHOG/LiteHOG+ - zjednodušenie HOGu a použitie iných slabých klasifikátorov</a:t>
            </a:r>
          </a:p>
          <a:p>
            <a:r>
              <a:rPr lang="sk-SK" dirty="0"/>
              <a:t>SHOG/FDAHOG – rozšírenie logiky LiteHOG+ so zámerom využiť plný potenciál procesora</a:t>
            </a:r>
          </a:p>
        </p:txBody>
      </p:sp>
    </p:spTree>
    <p:extLst>
      <p:ext uri="{BB962C8B-B14F-4D97-AF65-F5344CB8AC3E}">
        <p14:creationId xmlns:p14="http://schemas.microsoft.com/office/powerpoint/2010/main" val="1905402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Príklady deskriptorov</a:t>
            </a:r>
            <a:endParaRPr lang="en-US" dirty="0"/>
          </a:p>
        </p:txBody>
      </p:sp>
      <p:pic>
        <p:nvPicPr>
          <p:cNvPr id="6" name="Content Placeholder 5" descr="D:\Users\killerwife\C source\Cuda shtuff\Bakalarka words\microsoftHog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759" y="1935331"/>
            <a:ext cx="5336136" cy="4142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89" y="1935332"/>
            <a:ext cx="4142173" cy="414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231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Tréningová kaskáda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Zoskupenie klasifikátorov – rýchle na začiatku, pomalé na konci</a:t>
            </a:r>
          </a:p>
          <a:p>
            <a:r>
              <a:rPr lang="sk-SK" dirty="0"/>
              <a:t>Vytvorenie jedného kvalitnejšieho klasifikátora</a:t>
            </a:r>
          </a:p>
          <a:p>
            <a:r>
              <a:rPr lang="sk-SK" dirty="0"/>
              <a:t>Viola-Jones kaskáda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Prvý detekčný framework pracujúci v reálnom čase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Pracuje s Haarovými vlnkami, HOGom alebo LBP deskriptormi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Využíva AdaBoost ako klasifikátor</a:t>
            </a:r>
          </a:p>
        </p:txBody>
      </p:sp>
    </p:spTree>
    <p:extLst>
      <p:ext uri="{BB962C8B-B14F-4D97-AF65-F5344CB8AC3E}">
        <p14:creationId xmlns:p14="http://schemas.microsoft.com/office/powerpoint/2010/main" val="3737104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Vlastné pokusy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Motivácia – detekcia futbalistov</a:t>
            </a:r>
          </a:p>
          <a:p>
            <a:r>
              <a:rPr lang="sk-SK" dirty="0"/>
              <a:t>Oboznámenie sa s rôznymi knižnicami a algoritmami</a:t>
            </a:r>
          </a:p>
          <a:p>
            <a:r>
              <a:rPr lang="sk-SK" dirty="0"/>
              <a:t>Snaha implementovať vlastnú kaskádu a vlastný deskriptor</a:t>
            </a:r>
          </a:p>
          <a:p>
            <a:r>
              <a:rPr lang="sk-SK" dirty="0"/>
              <a:t>Implementácia vlastnej správy dát a detectMultiScale algoritmu</a:t>
            </a:r>
          </a:p>
          <a:p>
            <a:r>
              <a:rPr lang="sk-SK" dirty="0"/>
              <a:t>Postup vyžadoval implementáciu veľkého počtu častí, ktoré už existujú</a:t>
            </a:r>
          </a:p>
          <a:p>
            <a:r>
              <a:rPr lang="sk-SK" dirty="0"/>
              <a:t>Rozhodnutie použiť existujúcu Viola-Jones kaskádu</a:t>
            </a:r>
          </a:p>
        </p:txBody>
      </p:sp>
    </p:spTree>
    <p:extLst>
      <p:ext uri="{BB962C8B-B14F-4D97-AF65-F5344CB8AC3E}">
        <p14:creationId xmlns:p14="http://schemas.microsoft.com/office/powerpoint/2010/main" val="702880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Výber AdaBoostu a deskriptora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Vyhodnotené 3 implementácie AdaBoostu – OpenCV 3.0, Viola-Jones kaskáda – boost, MultiBoost</a:t>
            </a:r>
          </a:p>
          <a:p>
            <a:r>
              <a:rPr lang="sk-SK" dirty="0"/>
              <a:t>Výber Viola-Jones kaskády kvôli: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Rýchlosti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Rozšíriteľnosti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Existujúcim súčastiam (CPU/GPU)</a:t>
            </a:r>
          </a:p>
          <a:p>
            <a:r>
              <a:rPr lang="sk-SK" dirty="0"/>
              <a:t>Porovnávanie spomínaných deskriptorov podľa zdokumentovaných poznatkov</a:t>
            </a:r>
          </a:p>
          <a:p>
            <a:r>
              <a:rPr lang="sk-SK" dirty="0"/>
              <a:t>Výber SHOGu kvôli najlepším </a:t>
            </a:r>
            <a:r>
              <a:rPr lang="sk-SK"/>
              <a:t>potenciálnym vlastnostiam – rýchlosť, práca s pamäťou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702321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404</TotalTime>
  <Words>493</Words>
  <Application>Microsoft Office PowerPoint</Application>
  <PresentationFormat>Widescreen</PresentationFormat>
  <Paragraphs>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Century Gothic</vt:lpstr>
      <vt:lpstr>Times New Roman</vt:lpstr>
      <vt:lpstr>Wingdings</vt:lpstr>
      <vt:lpstr>Wingdings 3</vt:lpstr>
      <vt:lpstr>Ion</vt:lpstr>
      <vt:lpstr>František Kajánek Paralelná implementácia extraktora príznakov vhodného pre detekciu objektov pomocou Adaboostu</vt:lpstr>
      <vt:lpstr>Počítačové videnie</vt:lpstr>
      <vt:lpstr>Deskriptory a klasifikátory</vt:lpstr>
      <vt:lpstr>AdaBoost</vt:lpstr>
      <vt:lpstr>Analyzované deskriptory</vt:lpstr>
      <vt:lpstr>Príklady deskriptorov</vt:lpstr>
      <vt:lpstr>Tréningová kaskáda</vt:lpstr>
      <vt:lpstr>Vlastné pokusy</vt:lpstr>
      <vt:lpstr>Výber AdaBoostu a deskriptora</vt:lpstr>
      <vt:lpstr>Vyhodnotenie implementácie</vt:lpstr>
      <vt:lpstr>Závery</vt:lpstr>
      <vt:lpstr>Otázky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František Kajánek Paralelná implementácia extraktora príznakov vhodného pre detekciu objektov pomocou Adaboostu</dc:title>
  <dc:creator>killerwife</dc:creator>
  <cp:lastModifiedBy>killerwife</cp:lastModifiedBy>
  <cp:revision>29</cp:revision>
  <dcterms:created xsi:type="dcterms:W3CDTF">2017-06-07T16:47:56Z</dcterms:created>
  <dcterms:modified xsi:type="dcterms:W3CDTF">2017-06-08T08:31:46Z</dcterms:modified>
</cp:coreProperties>
</file>