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notesMasterIdLst>
    <p:notesMasterId r:id="rId18"/>
  </p:notesMasterIdLst>
  <p:sldIdLst>
    <p:sldId id="256" r:id="rId2"/>
    <p:sldId id="268" r:id="rId3"/>
    <p:sldId id="257" r:id="rId4"/>
    <p:sldId id="258" r:id="rId5"/>
    <p:sldId id="259" r:id="rId6"/>
    <p:sldId id="262" r:id="rId7"/>
    <p:sldId id="263" r:id="rId8"/>
    <p:sldId id="260" r:id="rId9"/>
    <p:sldId id="269" r:id="rId10"/>
    <p:sldId id="264" r:id="rId11"/>
    <p:sldId id="265" r:id="rId12"/>
    <p:sldId id="273" r:id="rId13"/>
    <p:sldId id="267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lerwife" initials="k" lastIdx="2" clrIdx="0">
    <p:extLst>
      <p:ext uri="{19B8F6BF-5375-455C-9EA6-DF929625EA0E}">
        <p15:presenceInfo xmlns:p15="http://schemas.microsoft.com/office/powerpoint/2012/main" userId="killerwif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18T21:57:09.678" idx="1">
    <p:pos x="7572" y="799"/>
    <p:text/>
    <p:extLst>
      <p:ext uri="{C676402C-5697-4E1C-873F-D02D1690AC5C}">
        <p15:threadingInfo xmlns:p15="http://schemas.microsoft.com/office/powerpoint/2012/main" timeZoneBias="-120"/>
      </p:ext>
    </p:extLst>
  </p:cm>
  <p:cm authorId="1" dt="2017-06-18T21:57:12.623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2303D-7444-4A2E-9392-EA601FA2752E}" type="datetimeFigureOut">
              <a:rPr lang="sk-SK" smtClean="0"/>
              <a:t>18. 6. 2017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A6E1D-D5AB-46AA-99DD-2470EBB5B81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550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A6E1D-D5AB-46AA-99DD-2470EBB5B81F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870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4F76-B9EC-406E-8701-C293DD40B6F0}" type="datetime1">
              <a:rPr lang="sk-SK" smtClean="0"/>
              <a:t>18. 6. 2017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17714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2943-379D-492F-938F-C8F0DD051385}" type="datetime1">
              <a:rPr lang="sk-SK" smtClean="0"/>
              <a:t>18. 6. 2017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385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0D99-1FF8-40D2-AE2D-59BF9A3AFE05}" type="datetime1">
              <a:rPr lang="sk-SK" smtClean="0"/>
              <a:t>18. 6. 2017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1696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BBB4-5887-41EA-BDE4-9E35F61A5EF7}" type="datetime1">
              <a:rPr lang="sk-SK" smtClean="0"/>
              <a:t>18. 6. 2017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077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541-CD34-4A12-8DDB-C14DF0335B4B}" type="datetime1">
              <a:rPr lang="sk-SK" smtClean="0"/>
              <a:t>18. 6. 2017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2582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F2-6608-4014-AF24-F921FB509286}" type="datetime1">
              <a:rPr lang="sk-SK" smtClean="0"/>
              <a:t>18. 6. 2017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797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7183-051B-4F43-97C4-1666AB31710D}" type="datetime1">
              <a:rPr lang="sk-SK" smtClean="0"/>
              <a:t>18. 6. 2017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4603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BE0A-8285-42C5-8217-6ED81771710C}" type="datetime1">
              <a:rPr lang="sk-SK" smtClean="0"/>
              <a:t>18. 6. 2017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7679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4CF7-BD14-4AF5-815F-F2F0C0FCD3A1}" type="datetime1">
              <a:rPr lang="sk-SK" smtClean="0"/>
              <a:t>18. 6. 2017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373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6618-6B70-4BB3-BD16-B5C9E4DE8897}" type="datetime1">
              <a:rPr lang="sk-SK" smtClean="0"/>
              <a:t>18. 6. 2017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109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1CE7-C3D4-4D38-8905-1083831EE514}" type="datetime1">
              <a:rPr lang="sk-SK" smtClean="0"/>
              <a:t>18. 6. 2017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671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3608-8AFE-40A4-857F-61D92A10B040}" type="datetime1">
              <a:rPr lang="sk-SK" smtClean="0"/>
              <a:t>18. 6. 2017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66421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1A7-5C2D-438F-AA21-85A75C4739C6}" type="datetime1">
              <a:rPr lang="sk-SK" smtClean="0"/>
              <a:t>18. 6. 2017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90361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AA3-40A3-4083-B1CC-53FF28A8F423}" type="datetime1">
              <a:rPr lang="sk-SK" smtClean="0"/>
              <a:t>18. 6. 2017</a:t>
            </a:fld>
            <a:endParaRPr lang="sk-S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12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0D6A-D24B-431F-AA68-0DC777FD843D}" type="datetime1">
              <a:rPr lang="sk-SK" smtClean="0"/>
              <a:t>18. 6. 2017</a:t>
            </a:fld>
            <a:endParaRPr lang="sk-S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89864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A217-FF39-497E-BD82-AF4BF59FED5E}" type="datetime1">
              <a:rPr lang="sk-SK" smtClean="0"/>
              <a:t>18. 6. 2017</a:t>
            </a:fld>
            <a:endParaRPr lang="sk-S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99024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BB65-FE8B-4E8E-AABD-BC668ED88E13}" type="datetime1">
              <a:rPr lang="sk-SK" smtClean="0"/>
              <a:t>18. 6. 2017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207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46A166-2603-49A8-9EDC-CD124443B27D}" type="datetime1">
              <a:rPr lang="sk-SK" smtClean="0"/>
              <a:t>18. 6. 2017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0116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František </a:t>
            </a:r>
            <a:r>
              <a:rPr lang="sk-SK" dirty="0" err="1"/>
              <a:t>Kajánek</a:t>
            </a:r>
            <a:br>
              <a:rPr lang="sk-SK" dirty="0"/>
            </a:br>
            <a:r>
              <a:rPr lang="sk-SK" sz="4000" b="1" dirty="0"/>
              <a:t>Paralelná implementácia </a:t>
            </a:r>
            <a:r>
              <a:rPr lang="sk-SK" sz="4000" b="1" dirty="0" err="1"/>
              <a:t>extraktora</a:t>
            </a:r>
            <a:r>
              <a:rPr lang="sk-SK" sz="4000" b="1" dirty="0"/>
              <a:t> príznakov vhodného pre detekciu objektov pomocou </a:t>
            </a:r>
            <a:r>
              <a:rPr lang="sk-SK" sz="4000" b="1" dirty="0" err="1"/>
              <a:t>Adaboostu</a:t>
            </a:r>
            <a:endParaRPr lang="sk-SK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130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Vyhodnotenie implementácie</a:t>
            </a:r>
          </a:p>
        </p:txBody>
      </p:sp>
      <p:pic>
        <p:nvPicPr>
          <p:cNvPr id="4" name="Content Placeholder 3" descr="C:\Users\killerwife\AppData\Local\Microsoft\Windows\INetCache\Content.Word\output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570" y="1152983"/>
            <a:ext cx="5382491" cy="40358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46110" y="1853247"/>
            <a:ext cx="60032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dirty="0"/>
              <a:t>Vizuálne vyhodnotenie – podáva porovnateľné výsledky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dirty="0"/>
              <a:t>Datové vyhodnotenie voči anotáciám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dirty="0"/>
              <a:t>Pomalší – 1.1s voči 0.3s (Haar)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dirty="0"/>
              <a:t>Detailnejší – 59% úspešnosť voči 49% úspešnosti (Haar)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dirty="0"/>
              <a:t>Vhodný na experimentovanie na GPU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023880"/>
              </p:ext>
            </p:extLst>
          </p:nvPr>
        </p:nvGraphicFramePr>
        <p:xfrm>
          <a:off x="71740" y="4608077"/>
          <a:ext cx="7021521" cy="2183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1528">
                  <a:extLst>
                    <a:ext uri="{9D8B030D-6E8A-4147-A177-3AD203B41FA5}">
                      <a16:colId xmlns:a16="http://schemas.microsoft.com/office/drawing/2014/main" val="2411066743"/>
                    </a:ext>
                  </a:extLst>
                </a:gridCol>
                <a:gridCol w="1193502">
                  <a:extLst>
                    <a:ext uri="{9D8B030D-6E8A-4147-A177-3AD203B41FA5}">
                      <a16:colId xmlns:a16="http://schemas.microsoft.com/office/drawing/2014/main" val="2879131693"/>
                    </a:ext>
                  </a:extLst>
                </a:gridCol>
                <a:gridCol w="1420427">
                  <a:extLst>
                    <a:ext uri="{9D8B030D-6E8A-4147-A177-3AD203B41FA5}">
                      <a16:colId xmlns:a16="http://schemas.microsoft.com/office/drawing/2014/main" val="3431440690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1864000901"/>
                    </a:ext>
                  </a:extLst>
                </a:gridCol>
                <a:gridCol w="1953089">
                  <a:extLst>
                    <a:ext uri="{9D8B030D-6E8A-4147-A177-3AD203B41FA5}">
                      <a16:colId xmlns:a16="http://schemas.microsoft.com/office/drawing/2014/main" val="2310017867"/>
                    </a:ext>
                  </a:extLst>
                </a:gridCol>
              </a:tblGrid>
              <a:tr h="112357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1500" dirty="0">
                          <a:effectLst/>
                        </a:rPr>
                        <a:t>Deskriptor</a:t>
                      </a:r>
                      <a:r>
                        <a:rPr lang="en-US" sz="1500" dirty="0">
                          <a:effectLst/>
                        </a:rPr>
                        <a:t>\</a:t>
                      </a:r>
                      <a:endParaRPr lang="sk-SK" sz="1500" dirty="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1500" dirty="0">
                          <a:effectLst/>
                        </a:rPr>
                        <a:t>Hodnota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1500" dirty="0">
                          <a:effectLst/>
                        </a:rPr>
                        <a:t>Počet nájdených objektov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1500" dirty="0">
                          <a:effectLst/>
                        </a:rPr>
                        <a:t>Počet nenájdených objektov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1500" dirty="0">
                          <a:effectLst/>
                        </a:rPr>
                        <a:t>Počet chybných nálezov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1500" dirty="0">
                          <a:effectLst/>
                        </a:rPr>
                        <a:t>Počet všetkých nájdených objektov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7845092"/>
                  </a:ext>
                </a:extLst>
              </a:tr>
              <a:tr h="37452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1500" dirty="0">
                          <a:effectLst/>
                        </a:rPr>
                        <a:t>Haarové vlnky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1800" b="1" dirty="0">
                          <a:effectLst/>
                        </a:rPr>
                        <a:t>1698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1800" b="1">
                          <a:effectLst/>
                        </a:rPr>
                        <a:t>1382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1800" b="1">
                          <a:effectLst/>
                        </a:rPr>
                        <a:t>1154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1800" b="1" dirty="0">
                          <a:effectLst/>
                        </a:rPr>
                        <a:t>2913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8491122"/>
                  </a:ext>
                </a:extLst>
              </a:tr>
              <a:tr h="37452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1500" dirty="0">
                          <a:effectLst/>
                        </a:rPr>
                        <a:t>SHOG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1800" b="1" dirty="0">
                          <a:effectLst/>
                        </a:rPr>
                        <a:t>2027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1800" b="1" dirty="0">
                          <a:effectLst/>
                        </a:rPr>
                        <a:t>1053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1800" b="1">
                          <a:effectLst/>
                        </a:rPr>
                        <a:t>1598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1800" b="1" dirty="0">
                          <a:effectLst/>
                        </a:rPr>
                        <a:t>3663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813881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971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Zhodnotila sa funkčná implementácia SHOG deskriptora</a:t>
            </a:r>
          </a:p>
          <a:p>
            <a:r>
              <a:rPr lang="sk-SK" dirty="0"/>
              <a:t>Podarilo sa zrýchliť tréning Viola-Jones kaskády</a:t>
            </a:r>
          </a:p>
          <a:p>
            <a:r>
              <a:rPr lang="sk-SK" dirty="0"/>
              <a:t>Vytvorila sa dokumentácia dostupných riešení a ich rozšíriteľnosti</a:t>
            </a:r>
          </a:p>
          <a:p>
            <a:r>
              <a:rPr lang="sk-SK" dirty="0"/>
              <a:t>Možnosti rozšírenia v budúcnosti – GPU a ďalšie slabé klasifikátory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309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474" y="1429305"/>
            <a:ext cx="9721379" cy="48190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[1] – Paul Viola, Michael Jones, Robust Real-time Object Detection, Cambridge, CVPR, 2001</a:t>
            </a:r>
          </a:p>
          <a:p>
            <a:pPr marL="0" indent="0">
              <a:buNone/>
            </a:pPr>
            <a:r>
              <a:rPr lang="en-US" dirty="0"/>
              <a:t>[2] – Navneet </a:t>
            </a:r>
            <a:r>
              <a:rPr lang="en-US" dirty="0" err="1"/>
              <a:t>Dalal</a:t>
            </a:r>
            <a:r>
              <a:rPr lang="en-US" dirty="0"/>
              <a:t> and Bill </a:t>
            </a:r>
            <a:r>
              <a:rPr lang="en-US" dirty="0" err="1"/>
              <a:t>Triggs</a:t>
            </a:r>
            <a:r>
              <a:rPr lang="en-US" dirty="0"/>
              <a:t>, Histograms of Oriented Gradients for Human Detection, </a:t>
            </a:r>
            <a:r>
              <a:rPr lang="fr-FR" dirty="0" err="1"/>
              <a:t>Rhˆone-Alps</a:t>
            </a:r>
            <a:r>
              <a:rPr lang="fr-FR" dirty="0"/>
              <a:t>, 655 avenue de l’Europe, Montbonnot 38334,</a:t>
            </a:r>
          </a:p>
          <a:p>
            <a:pPr marL="0" indent="0">
              <a:buNone/>
            </a:pPr>
            <a:r>
              <a:rPr lang="en-US" dirty="0"/>
              <a:t>INRIA</a:t>
            </a:r>
            <a:r>
              <a:rPr lang="sk-SK" dirty="0"/>
              <a:t>, 2005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[3] – Gary </a:t>
            </a:r>
            <a:r>
              <a:rPr lang="en-US" dirty="0" err="1"/>
              <a:t>Overett</a:t>
            </a:r>
            <a:r>
              <a:rPr lang="en-US" dirty="0"/>
              <a:t>, Lars </a:t>
            </a:r>
            <a:r>
              <a:rPr lang="en-US" dirty="0" err="1"/>
              <a:t>Petersson,Lars</a:t>
            </a:r>
            <a:r>
              <a:rPr lang="en-US" dirty="0"/>
              <a:t> Andersson and </a:t>
            </a:r>
            <a:r>
              <a:rPr lang="en-US" dirty="0" err="1"/>
              <a:t>Niklas</a:t>
            </a:r>
            <a:r>
              <a:rPr lang="en-US" dirty="0"/>
              <a:t> </a:t>
            </a:r>
            <a:r>
              <a:rPr lang="en-US" dirty="0" err="1"/>
              <a:t>Pettersson</a:t>
            </a:r>
            <a:r>
              <a:rPr lang="en-US" dirty="0"/>
              <a:t>, Boosting a Heterogeneous Pool of Fast HOG Features for Pedestrian and Sign Detection, Locked Bag 8001, Canberra, NICTA, 2009</a:t>
            </a:r>
          </a:p>
          <a:p>
            <a:pPr marL="0" indent="0">
              <a:buNone/>
            </a:pPr>
            <a:r>
              <a:rPr lang="en-US" dirty="0"/>
              <a:t>[4] – Gary </a:t>
            </a:r>
            <a:r>
              <a:rPr lang="en-US" dirty="0" err="1"/>
              <a:t>Overett</a:t>
            </a:r>
            <a:r>
              <a:rPr lang="en-US" dirty="0"/>
              <a:t> and Lars </a:t>
            </a:r>
            <a:r>
              <a:rPr lang="en-US" dirty="0" err="1"/>
              <a:t>Petersson</a:t>
            </a:r>
            <a:r>
              <a:rPr lang="en-US" dirty="0"/>
              <a:t>, Large Scale Sign Detection using HOG Feature Variants, Locked Bag 8001, Canberra, NICTA,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12</a:t>
            </a:fld>
            <a:endParaRPr lang="sk-SK"/>
          </a:p>
        </p:txBody>
      </p:sp>
      <p:sp>
        <p:nvSpPr>
          <p:cNvPr id="5" name="TextBox 4"/>
          <p:cNvSpPr txBox="1"/>
          <p:nvPr/>
        </p:nvSpPr>
        <p:spPr>
          <a:xfrm>
            <a:off x="328474" y="295729"/>
            <a:ext cx="30235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200" dirty="0">
                <a:latin typeface="+mj-lt"/>
              </a:rPr>
              <a:t>Referencie</a:t>
            </a:r>
          </a:p>
        </p:txBody>
      </p:sp>
    </p:spTree>
    <p:extLst>
      <p:ext uri="{BB962C8B-B14F-4D97-AF65-F5344CB8AC3E}">
        <p14:creationId xmlns:p14="http://schemas.microsoft.com/office/powerpoint/2010/main" val="3192853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Otázky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225120"/>
            <a:ext cx="10087427" cy="5353234"/>
          </a:xfrm>
        </p:spPr>
        <p:txBody>
          <a:bodyPr>
            <a:normAutofit/>
          </a:bodyPr>
          <a:lstStyle/>
          <a:p>
            <a:r>
              <a:rPr lang="sk-SK" dirty="0"/>
              <a:t>1. Na prvý pohľad vyzerá ako keby bol SHOG pomerne slabý </a:t>
            </a:r>
            <a:r>
              <a:rPr lang="sk-SK" dirty="0" err="1"/>
              <a:t>deskriptor</a:t>
            </a:r>
            <a:r>
              <a:rPr lang="sk-SK" dirty="0"/>
              <a:t>, keďže je potrebné v jednotlivých krokoch kaskády použiť väčší počet slabých </a:t>
            </a:r>
            <a:r>
              <a:rPr lang="sk-SK" dirty="0" err="1"/>
              <a:t>klasifikátorov</a:t>
            </a:r>
            <a:r>
              <a:rPr lang="sk-SK" dirty="0"/>
              <a:t>. Môžete</a:t>
            </a:r>
            <a:r>
              <a:rPr lang="en-US" dirty="0"/>
              <a:t> </a:t>
            </a:r>
            <a:r>
              <a:rPr lang="sk-SK" dirty="0"/>
              <a:t>teda presnejšie uviesť</a:t>
            </a:r>
            <a:r>
              <a:rPr lang="en-US" dirty="0"/>
              <a:t> v </a:t>
            </a:r>
            <a:r>
              <a:rPr lang="sk-SK" dirty="0"/>
              <a:t>č</a:t>
            </a:r>
            <a:r>
              <a:rPr lang="en-US" dirty="0"/>
              <a:t>om m</a:t>
            </a:r>
            <a:r>
              <a:rPr lang="sk-SK" dirty="0"/>
              <a:t>á</a:t>
            </a:r>
            <a:r>
              <a:rPr lang="en-US" dirty="0"/>
              <a:t> </a:t>
            </a:r>
            <a:r>
              <a:rPr lang="sk-SK" dirty="0"/>
              <a:t>spočívať</a:t>
            </a:r>
            <a:r>
              <a:rPr lang="en-US" dirty="0"/>
              <a:t> </a:t>
            </a:r>
            <a:r>
              <a:rPr lang="sk-SK" dirty="0"/>
              <a:t>jeho schopnosť</a:t>
            </a:r>
            <a:r>
              <a:rPr lang="en-US" dirty="0"/>
              <a:t> by</a:t>
            </a:r>
            <a:r>
              <a:rPr lang="sk-SK" dirty="0"/>
              <a:t>ť</a:t>
            </a:r>
            <a:r>
              <a:rPr lang="en-US" dirty="0"/>
              <a:t> </a:t>
            </a:r>
            <a:r>
              <a:rPr lang="sk-SK" dirty="0"/>
              <a:t>použiteľný</a:t>
            </a:r>
            <a:r>
              <a:rPr lang="en-US" dirty="0"/>
              <a:t> </a:t>
            </a:r>
            <a:r>
              <a:rPr lang="sk-SK" dirty="0"/>
              <a:t>na</a:t>
            </a:r>
            <a:r>
              <a:rPr lang="en-US" dirty="0"/>
              <a:t> </a:t>
            </a:r>
            <a:r>
              <a:rPr lang="sk-SK" dirty="0"/>
              <a:t>konci</a:t>
            </a:r>
            <a:r>
              <a:rPr lang="en-US" dirty="0"/>
              <a:t> </a:t>
            </a:r>
            <a:r>
              <a:rPr lang="sk-SK" dirty="0"/>
              <a:t>kaskády</a:t>
            </a:r>
            <a:r>
              <a:rPr lang="en-US" dirty="0"/>
              <a:t> a</a:t>
            </a:r>
            <a:r>
              <a:rPr lang="sk-SK" dirty="0"/>
              <a:t> či sa</a:t>
            </a:r>
            <a:r>
              <a:rPr lang="en-US" dirty="0"/>
              <a:t> t</a:t>
            </a:r>
            <a:r>
              <a:rPr lang="sk-SK" dirty="0"/>
              <a:t>á</a:t>
            </a:r>
            <a:r>
              <a:rPr lang="en-US" dirty="0"/>
              <a:t>to </a:t>
            </a:r>
            <a:r>
              <a:rPr lang="sk-SK" dirty="0"/>
              <a:t>schopnosť</a:t>
            </a:r>
            <a:r>
              <a:rPr lang="en-US" dirty="0"/>
              <a:t> </a:t>
            </a:r>
            <a:r>
              <a:rPr lang="sk-SK" dirty="0"/>
              <a:t>prejavila</a:t>
            </a:r>
            <a:r>
              <a:rPr lang="en-US" dirty="0"/>
              <a:t> </a:t>
            </a:r>
            <a:r>
              <a:rPr lang="sk-SK" dirty="0"/>
              <a:t>pri</a:t>
            </a:r>
            <a:r>
              <a:rPr lang="en-US" dirty="0"/>
              <a:t> </a:t>
            </a:r>
            <a:r>
              <a:rPr lang="sk-SK" dirty="0"/>
              <a:t>testovaní, napr.</a:t>
            </a:r>
            <a:r>
              <a:rPr lang="en-US" dirty="0"/>
              <a:t> </a:t>
            </a:r>
            <a:r>
              <a:rPr lang="sk-SK" dirty="0"/>
              <a:t>pri porovnaní</a:t>
            </a:r>
            <a:r>
              <a:rPr lang="en-US" dirty="0"/>
              <a:t> s </a:t>
            </a:r>
            <a:r>
              <a:rPr lang="sk-SK" dirty="0" err="1"/>
              <a:t>HAARovými</a:t>
            </a:r>
            <a:r>
              <a:rPr lang="en-US" dirty="0"/>
              <a:t> </a:t>
            </a:r>
            <a:r>
              <a:rPr lang="sk-SK" dirty="0"/>
              <a:t>vlnkami</a:t>
            </a:r>
            <a:r>
              <a:rPr lang="en-US" dirty="0"/>
              <a:t>? </a:t>
            </a:r>
            <a:endParaRPr lang="sk-SK" dirty="0"/>
          </a:p>
          <a:p>
            <a:r>
              <a:rPr lang="sk-SK" dirty="0"/>
              <a:t>Výpočet jednej vlnky v detekčnom kroku je 6-9 prístupov do pamäte a 10-20 aritmetických operácií</a:t>
            </a:r>
          </a:p>
          <a:p>
            <a:r>
              <a:rPr lang="sk-SK" dirty="0"/>
              <a:t>Výpočet jednej črty SHOG </a:t>
            </a:r>
            <a:r>
              <a:rPr lang="sk-SK" dirty="0" err="1"/>
              <a:t>deskriptora</a:t>
            </a:r>
            <a:r>
              <a:rPr lang="sk-SK" dirty="0"/>
              <a:t> v detekčnom kroku je 1 prístup do pamäte (za cenu pomalšieho výpočtového kroku)</a:t>
            </a:r>
          </a:p>
          <a:p>
            <a:r>
              <a:rPr lang="sk-SK" dirty="0"/>
              <a:t>Popisná vlastnosť </a:t>
            </a:r>
            <a:r>
              <a:rPr lang="sk-SK" dirty="0" err="1"/>
              <a:t>Haarovej</a:t>
            </a:r>
            <a:r>
              <a:rPr lang="sk-SK" dirty="0"/>
              <a:t> vlnky je omnoho viac nestabilnejšia ako SHOG </a:t>
            </a:r>
            <a:r>
              <a:rPr lang="sk-SK" dirty="0" err="1"/>
              <a:t>deskriptora</a:t>
            </a:r>
            <a:r>
              <a:rPr lang="sk-SK" dirty="0"/>
              <a:t> – </a:t>
            </a:r>
            <a:r>
              <a:rPr lang="sk-SK" dirty="0" err="1"/>
              <a:t>popisnosť</a:t>
            </a:r>
            <a:r>
              <a:rPr lang="sk-SK" dirty="0"/>
              <a:t> </a:t>
            </a:r>
            <a:r>
              <a:rPr lang="sk-SK" dirty="0" err="1"/>
              <a:t>Haarovej</a:t>
            </a:r>
            <a:r>
              <a:rPr lang="sk-SK" dirty="0"/>
              <a:t> vlnky má väčší rozptyl</a:t>
            </a:r>
          </a:p>
          <a:p>
            <a:r>
              <a:rPr lang="sk-SK" dirty="0"/>
              <a:t>Táto vlastnosť sa prejavila na vplyve na zlepšenie detekcie po pridaní slabého </a:t>
            </a:r>
            <a:r>
              <a:rPr lang="sk-SK" dirty="0" err="1"/>
              <a:t>klasifikátora</a:t>
            </a:r>
            <a:r>
              <a:rPr lang="sk-SK" dirty="0"/>
              <a:t> – veľmi podobné zmeny</a:t>
            </a:r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6468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50" y="1209541"/>
            <a:ext cx="10159189" cy="5457590"/>
          </a:xfrm>
        </p:spPr>
        <p:txBody>
          <a:bodyPr>
            <a:normAutofit/>
          </a:bodyPr>
          <a:lstStyle/>
          <a:p>
            <a:r>
              <a:rPr lang="sk-SK" dirty="0"/>
              <a:t>2. Mohli by ste uviesť bližšie detaily (spomínané v posudku vyššie) vykonaných experimentov?</a:t>
            </a:r>
          </a:p>
          <a:p>
            <a:r>
              <a:rPr lang="sk-SK" dirty="0"/>
              <a:t>Vstupné parametre pre oba modely:</a:t>
            </a:r>
          </a:p>
          <a:p>
            <a:pPr lvl="1"/>
            <a:r>
              <a:rPr lang="sk-SK" dirty="0"/>
              <a:t>Vstupné parametre: 1000 pozitívnych </a:t>
            </a:r>
            <a:r>
              <a:rPr lang="sk-SK" dirty="0" err="1"/>
              <a:t>samplov</a:t>
            </a:r>
            <a:r>
              <a:rPr lang="sk-SK" dirty="0"/>
              <a:t>, 2000 negatívnych </a:t>
            </a:r>
            <a:r>
              <a:rPr lang="sk-SK" dirty="0" err="1"/>
              <a:t>samplov</a:t>
            </a:r>
            <a:r>
              <a:rPr lang="sk-SK" dirty="0"/>
              <a:t>, </a:t>
            </a:r>
            <a:r>
              <a:rPr lang="sk-SK" dirty="0" err="1"/>
              <a:t>veľkost</a:t>
            </a:r>
            <a:r>
              <a:rPr lang="sk-SK" dirty="0"/>
              <a:t> detekčného okna 20x50, hĺbka rozhodovacích stromov – 1, </a:t>
            </a:r>
            <a:r>
              <a:rPr lang="sk-SK" dirty="0" err="1"/>
              <a:t>Real</a:t>
            </a:r>
            <a:r>
              <a:rPr lang="sk-SK" dirty="0"/>
              <a:t> AdaBoost, maximum slabých </a:t>
            </a:r>
            <a:r>
              <a:rPr lang="sk-SK" dirty="0" err="1"/>
              <a:t>klasifikátorov</a:t>
            </a:r>
            <a:r>
              <a:rPr lang="sk-SK" dirty="0"/>
              <a:t> 100, minimálny Hit Rate – 0.995, </a:t>
            </a:r>
            <a:r>
              <a:rPr lang="sk-SK" dirty="0" err="1"/>
              <a:t>Weight</a:t>
            </a:r>
            <a:r>
              <a:rPr lang="sk-SK" dirty="0"/>
              <a:t> </a:t>
            </a:r>
            <a:r>
              <a:rPr lang="sk-SK" dirty="0" err="1"/>
              <a:t>Trim</a:t>
            </a:r>
            <a:r>
              <a:rPr lang="sk-SK" dirty="0"/>
              <a:t> Rate – 0.95</a:t>
            </a:r>
          </a:p>
          <a:p>
            <a:r>
              <a:rPr lang="sk-SK" dirty="0" err="1"/>
              <a:t>Haarové</a:t>
            </a:r>
            <a:r>
              <a:rPr lang="sk-SK" dirty="0"/>
              <a:t> vlnky model – Použité BASIC </a:t>
            </a:r>
            <a:r>
              <a:rPr lang="sk-SK" dirty="0" err="1"/>
              <a:t>Haarové</a:t>
            </a:r>
            <a:r>
              <a:rPr lang="sk-SK" dirty="0"/>
              <a:t> vlnky</a:t>
            </a:r>
          </a:p>
          <a:p>
            <a:pPr lvl="1"/>
            <a:r>
              <a:rPr lang="sk-SK" dirty="0"/>
              <a:t>Natrénovaný model obsahoval – 19 </a:t>
            </a:r>
            <a:r>
              <a:rPr lang="sk-SK" dirty="0" err="1"/>
              <a:t>stagov</a:t>
            </a:r>
            <a:r>
              <a:rPr lang="sk-SK" dirty="0"/>
              <a:t> kaskády – 112 slabých </a:t>
            </a:r>
            <a:r>
              <a:rPr lang="sk-SK" dirty="0" err="1"/>
              <a:t>klasifikátorov</a:t>
            </a:r>
            <a:endParaRPr lang="sk-SK" dirty="0"/>
          </a:p>
          <a:p>
            <a:r>
              <a:rPr lang="sk-SK" dirty="0"/>
              <a:t>SHOG model – bez prídavných parametrov</a:t>
            </a:r>
          </a:p>
          <a:p>
            <a:pPr lvl="1"/>
            <a:r>
              <a:rPr lang="sk-SK" dirty="0"/>
              <a:t>Natrénovaný model obsahoval – 15 </a:t>
            </a:r>
            <a:r>
              <a:rPr lang="sk-SK" dirty="0" err="1"/>
              <a:t>stagov</a:t>
            </a:r>
            <a:r>
              <a:rPr lang="sk-SK" dirty="0"/>
              <a:t> kaskády – 274 slabých </a:t>
            </a:r>
            <a:r>
              <a:rPr lang="sk-SK" dirty="0" err="1"/>
              <a:t>klasifikátorov</a:t>
            </a:r>
            <a:endParaRPr lang="sk-SK" dirty="0"/>
          </a:p>
          <a:p>
            <a:r>
              <a:rPr lang="sk-SK" dirty="0"/>
              <a:t>Výsledky boli vyhodnotené pomocou porovnávania s anotáciami na vybraných obrázkoch </a:t>
            </a:r>
            <a:r>
              <a:rPr lang="sk-SK" dirty="0" err="1"/>
              <a:t>datasetu</a:t>
            </a:r>
            <a:r>
              <a:rPr lang="sk-SK" dirty="0"/>
              <a:t> futbalistov – v prípade dostatočného prelínania sa vyhodnotil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0870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812" y="232996"/>
            <a:ext cx="9976020" cy="1018755"/>
          </a:xfrm>
        </p:spPr>
        <p:txBody>
          <a:bodyPr/>
          <a:lstStyle/>
          <a:p>
            <a:r>
              <a:rPr lang="sk-SK" dirty="0"/>
              <a:t>3. Na konkrétnych hodnotách vysvetlite, ako sa počíta </a:t>
            </a:r>
            <a:r>
              <a:rPr lang="sk-SK" dirty="0" err="1"/>
              <a:t>deskriptor</a:t>
            </a:r>
            <a:r>
              <a:rPr lang="sk-SK" dirty="0"/>
              <a:t> SHOG z pixelov v obrázku</a:t>
            </a:r>
            <a:endParaRPr lang="en-US" dirty="0"/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15</a:t>
            </a:fld>
            <a:endParaRPr lang="sk-SK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404633"/>
              </p:ext>
            </p:extLst>
          </p:nvPr>
        </p:nvGraphicFramePr>
        <p:xfrm>
          <a:off x="638910" y="1079925"/>
          <a:ext cx="4879574" cy="3143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954">
                  <a:extLst>
                    <a:ext uri="{9D8B030D-6E8A-4147-A177-3AD203B41FA5}">
                      <a16:colId xmlns:a16="http://schemas.microsoft.com/office/drawing/2014/main" val="2051494239"/>
                    </a:ext>
                  </a:extLst>
                </a:gridCol>
                <a:gridCol w="958954">
                  <a:extLst>
                    <a:ext uri="{9D8B030D-6E8A-4147-A177-3AD203B41FA5}">
                      <a16:colId xmlns:a16="http://schemas.microsoft.com/office/drawing/2014/main" val="2329033900"/>
                    </a:ext>
                  </a:extLst>
                </a:gridCol>
                <a:gridCol w="1040229">
                  <a:extLst>
                    <a:ext uri="{9D8B030D-6E8A-4147-A177-3AD203B41FA5}">
                      <a16:colId xmlns:a16="http://schemas.microsoft.com/office/drawing/2014/main" val="1856403486"/>
                    </a:ext>
                  </a:extLst>
                </a:gridCol>
                <a:gridCol w="958954">
                  <a:extLst>
                    <a:ext uri="{9D8B030D-6E8A-4147-A177-3AD203B41FA5}">
                      <a16:colId xmlns:a16="http://schemas.microsoft.com/office/drawing/2014/main" val="1751651507"/>
                    </a:ext>
                  </a:extLst>
                </a:gridCol>
                <a:gridCol w="962483">
                  <a:extLst>
                    <a:ext uri="{9D8B030D-6E8A-4147-A177-3AD203B41FA5}">
                      <a16:colId xmlns:a16="http://schemas.microsoft.com/office/drawing/2014/main" val="68902876"/>
                    </a:ext>
                  </a:extLst>
                </a:gridCol>
              </a:tblGrid>
              <a:tr h="628757">
                <a:tc>
                  <a:txBody>
                    <a:bodyPr/>
                    <a:lstStyle/>
                    <a:p>
                      <a:r>
                        <a:rPr lang="sk-SK" sz="3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80233"/>
                  </a:ext>
                </a:extLst>
              </a:tr>
              <a:tr h="628757">
                <a:tc>
                  <a:txBody>
                    <a:bodyPr/>
                    <a:lstStyle/>
                    <a:p>
                      <a:r>
                        <a:rPr lang="sk-SK" sz="30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505366"/>
                  </a:ext>
                </a:extLst>
              </a:tr>
              <a:tr h="628757">
                <a:tc>
                  <a:txBody>
                    <a:bodyPr/>
                    <a:lstStyle/>
                    <a:p>
                      <a:r>
                        <a:rPr lang="sk-SK" sz="30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269462"/>
                  </a:ext>
                </a:extLst>
              </a:tr>
              <a:tr h="628757">
                <a:tc>
                  <a:txBody>
                    <a:bodyPr/>
                    <a:lstStyle/>
                    <a:p>
                      <a:r>
                        <a:rPr lang="sk-SK" sz="3000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09447"/>
                  </a:ext>
                </a:extLst>
              </a:tr>
              <a:tr h="628757">
                <a:tc>
                  <a:txBody>
                    <a:bodyPr/>
                    <a:lstStyle/>
                    <a:p>
                      <a:r>
                        <a:rPr lang="sk-SK" sz="30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777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764567"/>
              </p:ext>
            </p:extLst>
          </p:nvPr>
        </p:nvGraphicFramePr>
        <p:xfrm>
          <a:off x="5735356" y="1079925"/>
          <a:ext cx="4879574" cy="3143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954">
                  <a:extLst>
                    <a:ext uri="{9D8B030D-6E8A-4147-A177-3AD203B41FA5}">
                      <a16:colId xmlns:a16="http://schemas.microsoft.com/office/drawing/2014/main" val="2051494239"/>
                    </a:ext>
                  </a:extLst>
                </a:gridCol>
                <a:gridCol w="958954">
                  <a:extLst>
                    <a:ext uri="{9D8B030D-6E8A-4147-A177-3AD203B41FA5}">
                      <a16:colId xmlns:a16="http://schemas.microsoft.com/office/drawing/2014/main" val="2329033900"/>
                    </a:ext>
                  </a:extLst>
                </a:gridCol>
                <a:gridCol w="1040229">
                  <a:extLst>
                    <a:ext uri="{9D8B030D-6E8A-4147-A177-3AD203B41FA5}">
                      <a16:colId xmlns:a16="http://schemas.microsoft.com/office/drawing/2014/main" val="1856403486"/>
                    </a:ext>
                  </a:extLst>
                </a:gridCol>
                <a:gridCol w="958954">
                  <a:extLst>
                    <a:ext uri="{9D8B030D-6E8A-4147-A177-3AD203B41FA5}">
                      <a16:colId xmlns:a16="http://schemas.microsoft.com/office/drawing/2014/main" val="1751651507"/>
                    </a:ext>
                  </a:extLst>
                </a:gridCol>
                <a:gridCol w="962483">
                  <a:extLst>
                    <a:ext uri="{9D8B030D-6E8A-4147-A177-3AD203B41FA5}">
                      <a16:colId xmlns:a16="http://schemas.microsoft.com/office/drawing/2014/main" val="68902876"/>
                    </a:ext>
                  </a:extLst>
                </a:gridCol>
              </a:tblGrid>
              <a:tr h="628757"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80233"/>
                  </a:ext>
                </a:extLst>
              </a:tr>
              <a:tr h="628757"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505366"/>
                  </a:ext>
                </a:extLst>
              </a:tr>
              <a:tr h="628757"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269462"/>
                  </a:ext>
                </a:extLst>
              </a:tr>
              <a:tr h="628757"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09447"/>
                  </a:ext>
                </a:extLst>
              </a:tr>
              <a:tr h="628757"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777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8910" y="4501144"/>
            <a:ext cx="101159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Ľavá tabuľka - hodnoty náhodného obrazu – pravá tabuľka je Orientácia 1(0-7)</a:t>
            </a:r>
          </a:p>
          <a:p>
            <a:r>
              <a:rPr lang="sk-SK" sz="2000" dirty="0"/>
              <a:t>Hodnotu 79 dostaneme ako: </a:t>
            </a:r>
            <a:r>
              <a:rPr lang="en-US" sz="2000" dirty="0"/>
              <a:t>abs(dx) + abs(</a:t>
            </a:r>
            <a:r>
              <a:rPr lang="en-US" sz="2000" dirty="0" err="1"/>
              <a:t>dy</a:t>
            </a:r>
            <a:r>
              <a:rPr lang="en-US" sz="2000" dirty="0"/>
              <a:t>)</a:t>
            </a:r>
            <a:endParaRPr lang="sk-SK" sz="2000" dirty="0"/>
          </a:p>
          <a:p>
            <a:r>
              <a:rPr lang="sk-SK" sz="2000" dirty="0"/>
              <a:t>Orientáciu 1 dostaneme ako: </a:t>
            </a:r>
            <a:r>
              <a:rPr lang="es-ES" sz="2000" dirty="0"/>
              <a:t>(</a:t>
            </a:r>
            <a:r>
              <a:rPr lang="en-US" sz="2000" dirty="0" err="1"/>
              <a:t>dy</a:t>
            </a:r>
            <a:r>
              <a:rPr lang="es-ES" sz="2000" dirty="0"/>
              <a:t> &lt; 0) * 4 + (dx &lt; 0) * 2 + (</a:t>
            </a:r>
            <a:r>
              <a:rPr lang="es-ES" sz="2000" dirty="0" err="1"/>
              <a:t>abs</a:t>
            </a:r>
            <a:r>
              <a:rPr lang="es-ES" sz="2000" dirty="0"/>
              <a:t>(</a:t>
            </a:r>
            <a:r>
              <a:rPr lang="es-ES" sz="2000" dirty="0" err="1"/>
              <a:t>dy</a:t>
            </a:r>
            <a:r>
              <a:rPr lang="es-ES" sz="2000" dirty="0"/>
              <a:t>) &gt; </a:t>
            </a:r>
            <a:r>
              <a:rPr lang="es-ES" sz="2000" dirty="0" err="1"/>
              <a:t>abs</a:t>
            </a:r>
            <a:r>
              <a:rPr lang="es-ES" sz="2000" dirty="0"/>
              <a:t>(dx)) * 1</a:t>
            </a:r>
          </a:p>
          <a:p>
            <a:r>
              <a:rPr lang="sk-SK" sz="2000" dirty="0"/>
              <a:t>Na výpočet gradientu používame masku -1,0,1 tzn. dx = -37 + 46 a </a:t>
            </a:r>
            <a:r>
              <a:rPr lang="sk-SK" sz="2000" dirty="0" err="1"/>
              <a:t>dy</a:t>
            </a:r>
            <a:r>
              <a:rPr lang="sk-SK" sz="2000" dirty="0"/>
              <a:t> = -29 + 99</a:t>
            </a:r>
            <a:endParaRPr lang="es-ES" sz="2000" dirty="0"/>
          </a:p>
          <a:p>
            <a:r>
              <a:rPr lang="sk-SK" sz="2000" dirty="0"/>
              <a:t>Pravá tabuľka obsahuje hodnoty gradientov obrazu pre danú orientáciu</a:t>
            </a:r>
          </a:p>
        </p:txBody>
      </p:sp>
    </p:spTree>
    <p:extLst>
      <p:ext uri="{BB962C8B-B14F-4D97-AF65-F5344CB8AC3E}">
        <p14:creationId xmlns:p14="http://schemas.microsoft.com/office/powerpoint/2010/main" val="2092512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16</a:t>
            </a:fld>
            <a:endParaRPr lang="sk-SK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37412"/>
              </p:ext>
            </p:extLst>
          </p:nvPr>
        </p:nvGraphicFramePr>
        <p:xfrm>
          <a:off x="389437" y="347159"/>
          <a:ext cx="4879574" cy="314378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58954">
                  <a:extLst>
                    <a:ext uri="{9D8B030D-6E8A-4147-A177-3AD203B41FA5}">
                      <a16:colId xmlns:a16="http://schemas.microsoft.com/office/drawing/2014/main" val="2051494239"/>
                    </a:ext>
                  </a:extLst>
                </a:gridCol>
                <a:gridCol w="958954">
                  <a:extLst>
                    <a:ext uri="{9D8B030D-6E8A-4147-A177-3AD203B41FA5}">
                      <a16:colId xmlns:a16="http://schemas.microsoft.com/office/drawing/2014/main" val="2329033900"/>
                    </a:ext>
                  </a:extLst>
                </a:gridCol>
                <a:gridCol w="1040229">
                  <a:extLst>
                    <a:ext uri="{9D8B030D-6E8A-4147-A177-3AD203B41FA5}">
                      <a16:colId xmlns:a16="http://schemas.microsoft.com/office/drawing/2014/main" val="1856403486"/>
                    </a:ext>
                  </a:extLst>
                </a:gridCol>
                <a:gridCol w="958954">
                  <a:extLst>
                    <a:ext uri="{9D8B030D-6E8A-4147-A177-3AD203B41FA5}">
                      <a16:colId xmlns:a16="http://schemas.microsoft.com/office/drawing/2014/main" val="1751651507"/>
                    </a:ext>
                  </a:extLst>
                </a:gridCol>
                <a:gridCol w="962483">
                  <a:extLst>
                    <a:ext uri="{9D8B030D-6E8A-4147-A177-3AD203B41FA5}">
                      <a16:colId xmlns:a16="http://schemas.microsoft.com/office/drawing/2014/main" val="68902876"/>
                    </a:ext>
                  </a:extLst>
                </a:gridCol>
              </a:tblGrid>
              <a:tr h="628757"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80233"/>
                  </a:ext>
                </a:extLst>
              </a:tr>
              <a:tr h="628757"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505366"/>
                  </a:ext>
                </a:extLst>
              </a:tr>
              <a:tr h="628757"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269462"/>
                  </a:ext>
                </a:extLst>
              </a:tr>
              <a:tr h="628757"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09447"/>
                  </a:ext>
                </a:extLst>
              </a:tr>
              <a:tr h="628757"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777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852551"/>
              </p:ext>
            </p:extLst>
          </p:nvPr>
        </p:nvGraphicFramePr>
        <p:xfrm>
          <a:off x="5472966" y="357199"/>
          <a:ext cx="4879574" cy="314378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58954">
                  <a:extLst>
                    <a:ext uri="{9D8B030D-6E8A-4147-A177-3AD203B41FA5}">
                      <a16:colId xmlns:a16="http://schemas.microsoft.com/office/drawing/2014/main" val="2051494239"/>
                    </a:ext>
                  </a:extLst>
                </a:gridCol>
                <a:gridCol w="958954">
                  <a:extLst>
                    <a:ext uri="{9D8B030D-6E8A-4147-A177-3AD203B41FA5}">
                      <a16:colId xmlns:a16="http://schemas.microsoft.com/office/drawing/2014/main" val="2329033900"/>
                    </a:ext>
                  </a:extLst>
                </a:gridCol>
                <a:gridCol w="1040229">
                  <a:extLst>
                    <a:ext uri="{9D8B030D-6E8A-4147-A177-3AD203B41FA5}">
                      <a16:colId xmlns:a16="http://schemas.microsoft.com/office/drawing/2014/main" val="1856403486"/>
                    </a:ext>
                  </a:extLst>
                </a:gridCol>
                <a:gridCol w="958954">
                  <a:extLst>
                    <a:ext uri="{9D8B030D-6E8A-4147-A177-3AD203B41FA5}">
                      <a16:colId xmlns:a16="http://schemas.microsoft.com/office/drawing/2014/main" val="1751651507"/>
                    </a:ext>
                  </a:extLst>
                </a:gridCol>
                <a:gridCol w="962483">
                  <a:extLst>
                    <a:ext uri="{9D8B030D-6E8A-4147-A177-3AD203B41FA5}">
                      <a16:colId xmlns:a16="http://schemas.microsoft.com/office/drawing/2014/main" val="68902876"/>
                    </a:ext>
                  </a:extLst>
                </a:gridCol>
              </a:tblGrid>
              <a:tr h="628757"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80233"/>
                  </a:ext>
                </a:extLst>
              </a:tr>
              <a:tr h="628757"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79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505366"/>
                  </a:ext>
                </a:extLst>
              </a:tr>
              <a:tr h="628757"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113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214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269462"/>
                  </a:ext>
                </a:extLst>
              </a:tr>
              <a:tr h="628757"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66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179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280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09447"/>
                  </a:ext>
                </a:extLst>
              </a:tr>
              <a:tr h="628757">
                <a:tc>
                  <a:txBody>
                    <a:bodyPr/>
                    <a:lstStyle/>
                    <a:p>
                      <a:r>
                        <a:rPr lang="sk-SK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000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777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87459" y="3761830"/>
            <a:ext cx="9963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Ľavá tabuľka obsahuje hodnoty gradientov</a:t>
            </a:r>
          </a:p>
          <a:p>
            <a:r>
              <a:rPr lang="sk-SK" sz="2400" dirty="0"/>
              <a:t>Pravá tabuľka integrálny obraz hodnôt gradientov</a:t>
            </a:r>
          </a:p>
          <a:p>
            <a:r>
              <a:rPr lang="sk-SK" sz="2400" dirty="0"/>
              <a:t>Veľkosť buniek SHOG </a:t>
            </a:r>
            <a:r>
              <a:rPr lang="sk-SK" sz="2400" dirty="0" err="1"/>
              <a:t>deskriptora</a:t>
            </a:r>
            <a:r>
              <a:rPr lang="sk-SK" sz="2400" dirty="0"/>
              <a:t> je 4x4 a posun je 1x1</a:t>
            </a:r>
          </a:p>
          <a:p>
            <a:r>
              <a:rPr lang="sk-SK" sz="2400" dirty="0"/>
              <a:t>Z orientácie 1 nám preto vzniknú 4 hodnoty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402486"/>
              </p:ext>
            </p:extLst>
          </p:nvPr>
        </p:nvGraphicFramePr>
        <p:xfrm>
          <a:off x="6865903" y="5026690"/>
          <a:ext cx="4844833" cy="161669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65752">
                  <a:extLst>
                    <a:ext uri="{9D8B030D-6E8A-4147-A177-3AD203B41FA5}">
                      <a16:colId xmlns:a16="http://schemas.microsoft.com/office/drawing/2014/main" val="2012010547"/>
                    </a:ext>
                  </a:extLst>
                </a:gridCol>
                <a:gridCol w="2779081">
                  <a:extLst>
                    <a:ext uri="{9D8B030D-6E8A-4147-A177-3AD203B41FA5}">
                      <a16:colId xmlns:a16="http://schemas.microsoft.com/office/drawing/2014/main" val="3149485451"/>
                    </a:ext>
                  </a:extLst>
                </a:gridCol>
              </a:tblGrid>
              <a:tr h="763255">
                <a:tc>
                  <a:txBody>
                    <a:bodyPr/>
                    <a:lstStyle/>
                    <a:p>
                      <a:r>
                        <a:rPr lang="sk-SK" sz="2500" dirty="0"/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500" dirty="0"/>
                        <a:t>280 – 66 = 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90935"/>
                  </a:ext>
                </a:extLst>
              </a:tr>
              <a:tr h="763255">
                <a:tc>
                  <a:txBody>
                    <a:bodyPr/>
                    <a:lstStyle/>
                    <a:p>
                      <a:r>
                        <a:rPr lang="sk-SK" sz="2500" dirty="0"/>
                        <a:t>280 – 79 = 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500" dirty="0"/>
                        <a:t>280 – 79 – 66 = 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08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07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Analýza súčasného stavu</a:t>
            </a:r>
          </a:p>
          <a:p>
            <a:r>
              <a:rPr lang="sk-SK" dirty="0"/>
              <a:t>Výber vhodnej implementácie </a:t>
            </a:r>
            <a:r>
              <a:rPr lang="sk-SK" dirty="0" err="1"/>
              <a:t>Adaboostu</a:t>
            </a:r>
            <a:endParaRPr lang="sk-SK" dirty="0"/>
          </a:p>
          <a:p>
            <a:r>
              <a:rPr lang="sk-SK" dirty="0"/>
              <a:t>Návrh a paralelná implementácia </a:t>
            </a:r>
            <a:r>
              <a:rPr lang="sk-SK" dirty="0" err="1"/>
              <a:t>extraktora</a:t>
            </a:r>
            <a:r>
              <a:rPr lang="sk-SK" dirty="0"/>
              <a:t> príznakov na GPU a CPU</a:t>
            </a:r>
          </a:p>
          <a:p>
            <a:r>
              <a:rPr lang="sk-SK" dirty="0"/>
              <a:t>Porovnanie GPU a CPU implementácií</a:t>
            </a:r>
          </a:p>
          <a:p>
            <a:r>
              <a:rPr lang="sk-SK" dirty="0"/>
              <a:t>Experimentálne vyhodnotenie na vybranej úlohe detekcie objektov a záver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1195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Motivácie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Obrovské množstvo dát v multimédiách – potreba automatizovaného spracovávania</a:t>
            </a:r>
          </a:p>
          <a:p>
            <a:r>
              <a:rPr lang="sk-SK" dirty="0"/>
              <a:t>Práca s obrazom za účelom extrakcie dát pre ďalšie procesy – napríklad autonómne vozidlá</a:t>
            </a:r>
          </a:p>
          <a:p>
            <a:r>
              <a:rPr lang="sk-SK" dirty="0"/>
              <a:t>Snaha spracovať dáta čo najrýchlejšie – paralelné výpočty</a:t>
            </a:r>
          </a:p>
          <a:p>
            <a:r>
              <a:rPr lang="sk-SK" dirty="0"/>
              <a:t>Rýchly vývoj nových trendov – potrebné prispôsobovať algoritmy na nové úlohy a technológie</a:t>
            </a:r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086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Deskriptory</a:t>
            </a:r>
            <a:r>
              <a:rPr lang="sk-SK" dirty="0"/>
              <a:t> a </a:t>
            </a:r>
            <a:r>
              <a:rPr lang="sk-SK" dirty="0" err="1"/>
              <a:t>klasifikátory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/>
              <a:t>Deskriptory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Popis obrazu so zámerom dobrej extrakcie určitých čŕt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Hodnotia sa hlavne podľa </a:t>
            </a:r>
            <a:r>
              <a:rPr lang="sk-SK" dirty="0" err="1"/>
              <a:t>popisovacej</a:t>
            </a:r>
            <a:r>
              <a:rPr lang="sk-SK" dirty="0"/>
              <a:t> schopnosti a rýchlosti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Na každú </a:t>
            </a:r>
            <a:r>
              <a:rPr lang="sk-SK" dirty="0" err="1"/>
              <a:t>úlohú</a:t>
            </a:r>
            <a:r>
              <a:rPr lang="sk-SK" dirty="0"/>
              <a:t> je vhodný iný</a:t>
            </a:r>
          </a:p>
          <a:p>
            <a:r>
              <a:rPr lang="sk-SK" dirty="0" err="1"/>
              <a:t>Klasifikátory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Robia rozhodnutia na základe natrénovaného modelu – štatistika, strojové učenie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2 fázy – </a:t>
            </a:r>
            <a:r>
              <a:rPr lang="sk-SK" dirty="0" err="1"/>
              <a:t>trénovacia</a:t>
            </a:r>
            <a:r>
              <a:rPr lang="sk-SK" dirty="0"/>
              <a:t>, testovacia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Vlastnosti výsledného modelu závisia od vstupných parametrov a </a:t>
            </a:r>
            <a:r>
              <a:rPr lang="sk-SK" dirty="0" err="1"/>
              <a:t>deskriptora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Vhodný </a:t>
            </a:r>
            <a:r>
              <a:rPr lang="sk-SK" dirty="0" err="1"/>
              <a:t>deskriptor</a:t>
            </a:r>
            <a:r>
              <a:rPr lang="sk-SK" dirty="0"/>
              <a:t> v spojení s natrénovaným modelom </a:t>
            </a:r>
            <a:r>
              <a:rPr lang="sk-SK" dirty="0" err="1"/>
              <a:t>klasifikátora</a:t>
            </a:r>
            <a:r>
              <a:rPr lang="sk-SK" dirty="0"/>
              <a:t> dokáže </a:t>
            </a:r>
            <a:r>
              <a:rPr lang="sk-SK" dirty="0" err="1"/>
              <a:t>detekovať</a:t>
            </a:r>
            <a:r>
              <a:rPr lang="sk-SK" dirty="0"/>
              <a:t> dané triedy/objekty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490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AdaBoost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328" y="1440359"/>
            <a:ext cx="5948110" cy="5066973"/>
          </a:xfrm>
        </p:spPr>
        <p:txBody>
          <a:bodyPr/>
          <a:lstStyle/>
          <a:p>
            <a:r>
              <a:rPr lang="sk-SK" dirty="0"/>
              <a:t>Meta-algoritmus strojového učenia</a:t>
            </a:r>
          </a:p>
          <a:p>
            <a:r>
              <a:rPr lang="sk-SK" dirty="0"/>
              <a:t>Využíva slabé klasifikátory – napríklad rozhodovacie stromy</a:t>
            </a:r>
          </a:p>
          <a:p>
            <a:r>
              <a:rPr lang="sk-SK" dirty="0"/>
              <a:t>Vážením slabých klasifikátorov vytvorí jeden silný </a:t>
            </a:r>
            <a:r>
              <a:rPr lang="sk-SK" dirty="0" err="1"/>
              <a:t>klasifikátor</a:t>
            </a:r>
            <a:endParaRPr lang="sk-SK" dirty="0"/>
          </a:p>
          <a:p>
            <a:r>
              <a:rPr lang="sk-SK" dirty="0"/>
              <a:t>Vhodný pre kaskádovú klasifikáciu – viacero </a:t>
            </a:r>
            <a:r>
              <a:rPr lang="sk-SK" dirty="0" err="1"/>
              <a:t>klasifikátorov</a:t>
            </a:r>
            <a:r>
              <a:rPr lang="sk-SK" dirty="0"/>
              <a:t> za sebou – výsledok jeden silný </a:t>
            </a:r>
            <a:r>
              <a:rPr lang="sk-SK" dirty="0" err="1"/>
              <a:t>klasifikátor</a:t>
            </a:r>
            <a:endParaRPr lang="sk-SK" dirty="0"/>
          </a:p>
          <a:p>
            <a:r>
              <a:rPr lang="sk-SK" dirty="0"/>
              <a:t>Viola-</a:t>
            </a:r>
            <a:r>
              <a:rPr lang="sk-SK" dirty="0" err="1"/>
              <a:t>Jones</a:t>
            </a:r>
            <a:r>
              <a:rPr lang="sk-SK" dirty="0"/>
              <a:t> kaskáda 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Prvý </a:t>
            </a:r>
            <a:r>
              <a:rPr lang="sk-SK" dirty="0" err="1"/>
              <a:t>real-time</a:t>
            </a:r>
            <a:r>
              <a:rPr lang="sk-SK" dirty="0"/>
              <a:t> </a:t>
            </a:r>
            <a:r>
              <a:rPr lang="sk-SK" dirty="0" err="1"/>
              <a:t>framework</a:t>
            </a:r>
            <a:r>
              <a:rPr lang="sk-SK" dirty="0"/>
              <a:t> vyvinutý na detekciu tvárí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Využíva AdaBoost v spojení s </a:t>
            </a:r>
            <a:r>
              <a:rPr lang="sk-SK" dirty="0" err="1"/>
              <a:t>Haarovými</a:t>
            </a:r>
            <a:r>
              <a:rPr lang="sk-SK" dirty="0"/>
              <a:t> vlnkami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438" y="1268393"/>
            <a:ext cx="5333333" cy="4000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5</a:t>
            </a:fld>
            <a:endParaRPr lang="sk-SK"/>
          </a:p>
        </p:txBody>
      </p:sp>
      <p:sp>
        <p:nvSpPr>
          <p:cNvPr id="6" name="TextBox 5"/>
          <p:cNvSpPr txBox="1"/>
          <p:nvPr/>
        </p:nvSpPr>
        <p:spPr>
          <a:xfrm>
            <a:off x="7094737" y="5468224"/>
            <a:ext cx="4518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200" dirty="0"/>
              <a:t>Zdroj: http:/www.37steps.com/</a:t>
            </a:r>
          </a:p>
        </p:txBody>
      </p:sp>
    </p:spTree>
    <p:extLst>
      <p:ext uri="{BB962C8B-B14F-4D97-AF65-F5344CB8AC3E}">
        <p14:creationId xmlns:p14="http://schemas.microsoft.com/office/powerpoint/2010/main" val="156160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Vlastné pokusy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Oboznámenie sa s rôznymi knižnicami a algoritmami</a:t>
            </a:r>
          </a:p>
          <a:p>
            <a:r>
              <a:rPr lang="sk-SK" dirty="0"/>
              <a:t>Snaha implementovať vlastnú kaskádu a vlastný deskriptor</a:t>
            </a:r>
          </a:p>
          <a:p>
            <a:r>
              <a:rPr lang="sk-SK" dirty="0"/>
              <a:t>Implementácia vlastnej správy dát a detectMultiScale algoritmu</a:t>
            </a:r>
          </a:p>
          <a:p>
            <a:r>
              <a:rPr lang="sk-SK" dirty="0"/>
              <a:t>Postup vyžadoval implementáciu veľkého počtu častí, ktoré už existujú</a:t>
            </a:r>
          </a:p>
          <a:p>
            <a:r>
              <a:rPr lang="sk-SK" dirty="0"/>
              <a:t>Rozhodnutie použiť existujúcu Viola-Jones kaskádu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288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Výber AdaBoostu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Vyhodnotené 3 implementácie AdaBoostu 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OpenCV</a:t>
            </a:r>
            <a:r>
              <a:rPr lang="sk-SK" dirty="0"/>
              <a:t> 3.0 – Jednoduchá, všeobecne využiteľná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Viola-</a:t>
            </a:r>
            <a:r>
              <a:rPr lang="sk-SK" dirty="0" err="1"/>
              <a:t>Jones</a:t>
            </a:r>
            <a:r>
              <a:rPr lang="sk-SK" dirty="0"/>
              <a:t> kaskáda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MultiBoost – všeobecne využiteľná, veľké množstvo </a:t>
            </a:r>
            <a:r>
              <a:rPr lang="sk-SK" dirty="0" err="1"/>
              <a:t>deskriptorov</a:t>
            </a:r>
            <a:r>
              <a:rPr lang="sk-SK" dirty="0"/>
              <a:t> a </a:t>
            </a:r>
            <a:r>
              <a:rPr lang="sk-SK" dirty="0" err="1"/>
              <a:t>klasifikátorov</a:t>
            </a:r>
            <a:r>
              <a:rPr lang="sk-SK" dirty="0"/>
              <a:t> ale bez algoritmov na detekciu</a:t>
            </a:r>
          </a:p>
          <a:p>
            <a:r>
              <a:rPr lang="sk-SK" dirty="0"/>
              <a:t>Výber Viola-Jones kaskády kvôli: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Rýchlosti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Zameraná na detekciu v obraze – veľa prídavných nástrojov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Rozšíriteľnosti – rozhranie na implementáciu nových </a:t>
            </a:r>
            <a:r>
              <a:rPr lang="sk-SK" dirty="0" err="1"/>
              <a:t>deskriptorov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Existujúcim súčastiam detekcie (CPU/GPU)</a:t>
            </a:r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023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Analyzované </a:t>
            </a:r>
            <a:r>
              <a:rPr lang="sk-SK" dirty="0" err="1"/>
              <a:t>deskriptory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Haarové</a:t>
            </a:r>
            <a:r>
              <a:rPr lang="sk-SK" dirty="0"/>
              <a:t> vlnky </a:t>
            </a:r>
            <a:r>
              <a:rPr lang="en-US" dirty="0"/>
              <a:t>[1]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Veľmi jednoduché a možnosť vygenerovať veľa, ale problém rôznorodosti</a:t>
            </a:r>
          </a:p>
          <a:p>
            <a:r>
              <a:rPr lang="sk-SK" dirty="0" err="1"/>
              <a:t>Histogram</a:t>
            </a:r>
            <a:r>
              <a:rPr lang="sk-SK" dirty="0"/>
              <a:t> of </a:t>
            </a:r>
            <a:r>
              <a:rPr lang="sk-SK" dirty="0" err="1"/>
              <a:t>Oriented</a:t>
            </a:r>
            <a:r>
              <a:rPr lang="sk-SK" dirty="0"/>
              <a:t> </a:t>
            </a:r>
            <a:r>
              <a:rPr lang="sk-SK" dirty="0" err="1"/>
              <a:t>Gradients</a:t>
            </a:r>
            <a:r>
              <a:rPr lang="sk-SK" dirty="0"/>
              <a:t> </a:t>
            </a:r>
            <a:r>
              <a:rPr lang="en-US" dirty="0"/>
              <a:t>[2]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Silná popisovacia vlastnosť, ale problém paralelizácie niektorých krokov</a:t>
            </a:r>
          </a:p>
          <a:p>
            <a:r>
              <a:rPr lang="sk-SK" dirty="0"/>
              <a:t>LiteHOG/</a:t>
            </a:r>
            <a:r>
              <a:rPr lang="sk-SK" dirty="0" err="1"/>
              <a:t>LiteHOG</a:t>
            </a:r>
            <a:r>
              <a:rPr lang="sk-SK" dirty="0"/>
              <a:t>+ </a:t>
            </a:r>
            <a:r>
              <a:rPr lang="en-US" dirty="0"/>
              <a:t>[3]</a:t>
            </a:r>
            <a:r>
              <a:rPr lang="sk-SK" dirty="0"/>
              <a:t>- zjednodušenie HOGu a použitie iných slabých klasifikátorov</a:t>
            </a:r>
          </a:p>
          <a:p>
            <a:r>
              <a:rPr lang="sk-SK" dirty="0"/>
              <a:t>SHOG/FDAHOG </a:t>
            </a:r>
            <a:r>
              <a:rPr lang="en-US" dirty="0"/>
              <a:t>[4]</a:t>
            </a:r>
            <a:r>
              <a:rPr lang="sk-SK" dirty="0"/>
              <a:t>– rozšírenie logiky LiteHOG+ so zámerom využiť plný potenciál procesora</a:t>
            </a:r>
          </a:p>
          <a:p>
            <a:r>
              <a:rPr lang="sk-SK" dirty="0"/>
              <a:t>Bol vybraný SHOG </a:t>
            </a:r>
            <a:r>
              <a:rPr lang="sk-SK" dirty="0" err="1"/>
              <a:t>deskriptor</a:t>
            </a:r>
            <a:r>
              <a:rPr lang="sk-SK" dirty="0"/>
              <a:t>, pretože poskytuje najlepšie vlastnosti podľa našich potrieb – silný, rýchly a použiteľný s </a:t>
            </a:r>
            <a:r>
              <a:rPr lang="sk-SK" dirty="0" err="1"/>
              <a:t>AdaBoostom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540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Implementácia </a:t>
            </a:r>
            <a:r>
              <a:rPr lang="sk-SK" dirty="0" err="1"/>
              <a:t>deskriptoru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11380"/>
            <a:ext cx="8946541" cy="4818399"/>
          </a:xfrm>
        </p:spPr>
        <p:txBody>
          <a:bodyPr>
            <a:normAutofit/>
          </a:bodyPr>
          <a:lstStyle/>
          <a:p>
            <a:r>
              <a:rPr lang="sk-SK" dirty="0"/>
              <a:t>Implementácia dvoch častí – tréningová časť a detekčná časť</a:t>
            </a:r>
          </a:p>
          <a:p>
            <a:r>
              <a:rPr lang="sk-SK" dirty="0"/>
              <a:t>Každá časť sa skladá z dvoch krokov – výpočtový a klasifikačný</a:t>
            </a:r>
          </a:p>
          <a:p>
            <a:r>
              <a:rPr lang="sk-SK" dirty="0"/>
              <a:t>Tréningová časť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Jednoduchá, pretože počíta </a:t>
            </a:r>
            <a:r>
              <a:rPr lang="sk-SK" dirty="0" err="1"/>
              <a:t>deskriptor</a:t>
            </a:r>
            <a:r>
              <a:rPr lang="sk-SK" dirty="0"/>
              <a:t> pre jeden výsek</a:t>
            </a:r>
          </a:p>
          <a:p>
            <a:r>
              <a:rPr lang="sk-SK" dirty="0"/>
              <a:t>Detekčná časť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Komplikovaná, pretože musí rýchlo počítať hodnoty pre rôzne detekčné okná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Bolo potrebné vytvoriť adresovanie pre prelínanie detekčných okien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Musí sa starať o rôzne škály obrazu – náročná efektívna alokácia pamäte a prepočty čŕt</a:t>
            </a:r>
          </a:p>
          <a:p>
            <a:r>
              <a:rPr lang="sk-SK" dirty="0"/>
              <a:t>Výpočtový krok – výpočet SHOG </a:t>
            </a:r>
            <a:r>
              <a:rPr lang="sk-SK" dirty="0" err="1"/>
              <a:t>deskriptora</a:t>
            </a:r>
            <a:r>
              <a:rPr lang="sk-SK" dirty="0"/>
              <a:t> a uloženie do pamäte</a:t>
            </a:r>
          </a:p>
          <a:p>
            <a:r>
              <a:rPr lang="sk-SK" dirty="0"/>
              <a:t>Klasifikačný krok – prístup do pamäte na správne miesto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5073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1275</TotalTime>
  <Words>1217</Words>
  <Application>Microsoft Office PowerPoint</Application>
  <PresentationFormat>Widescreen</PresentationFormat>
  <Paragraphs>244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František Kajánek Paralelná implementácia extraktora príznakov vhodného pre detekciu objektov pomocou Adaboostu</vt:lpstr>
      <vt:lpstr>Ciele</vt:lpstr>
      <vt:lpstr>Motivácie</vt:lpstr>
      <vt:lpstr>Deskriptory a klasifikátory</vt:lpstr>
      <vt:lpstr>AdaBoost</vt:lpstr>
      <vt:lpstr>Vlastné pokusy</vt:lpstr>
      <vt:lpstr>Výber AdaBoostu</vt:lpstr>
      <vt:lpstr>Analyzované deskriptory</vt:lpstr>
      <vt:lpstr>Implementácia deskriptoru</vt:lpstr>
      <vt:lpstr>Vyhodnotenie implementácie</vt:lpstr>
      <vt:lpstr>Závery</vt:lpstr>
      <vt:lpstr>PowerPoint Presentation</vt:lpstr>
      <vt:lpstr>Otázky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František Kajánek Paralelná implementácia extraktora príznakov vhodného pre detekciu objektov pomocou Adaboostu</dc:title>
  <dc:creator>killerwife</dc:creator>
  <cp:lastModifiedBy>killerwife</cp:lastModifiedBy>
  <cp:revision>70</cp:revision>
  <dcterms:created xsi:type="dcterms:W3CDTF">2017-06-07T16:47:56Z</dcterms:created>
  <dcterms:modified xsi:type="dcterms:W3CDTF">2017-06-18T20:51:45Z</dcterms:modified>
</cp:coreProperties>
</file>