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9"/>
  </p:notesMasterIdLst>
  <p:sldIdLst>
    <p:sldId id="468" r:id="rId3"/>
    <p:sldId id="545" r:id="rId4"/>
    <p:sldId id="622" r:id="rId5"/>
    <p:sldId id="752" r:id="rId6"/>
    <p:sldId id="753" r:id="rId7"/>
    <p:sldId id="330" r:id="rId8"/>
    <p:sldId id="386" r:id="rId10"/>
    <p:sldId id="373" r:id="rId11"/>
    <p:sldId id="407" r:id="rId12"/>
    <p:sldId id="408" r:id="rId13"/>
    <p:sldId id="322" r:id="rId14"/>
    <p:sldId id="409" r:id="rId15"/>
    <p:sldId id="410" r:id="rId16"/>
    <p:sldId id="411" r:id="rId17"/>
    <p:sldId id="412" r:id="rId18"/>
    <p:sldId id="393" r:id="rId19"/>
    <p:sldId id="375" r:id="rId20"/>
    <p:sldId id="413" r:id="rId21"/>
    <p:sldId id="414" r:id="rId22"/>
    <p:sldId id="380" r:id="rId23"/>
    <p:sldId id="469" r:id="rId24"/>
    <p:sldId id="379" r:id="rId25"/>
    <p:sldId id="456" r:id="rId26"/>
    <p:sldId id="457" r:id="rId27"/>
    <p:sldId id="381" r:id="rId28"/>
    <p:sldId id="417" r:id="rId29"/>
    <p:sldId id="357" r:id="rId30"/>
    <p:sldId id="323" r:id="rId31"/>
    <p:sldId id="722" r:id="rId32"/>
    <p:sldId id="324" r:id="rId33"/>
    <p:sldId id="335" r:id="rId34"/>
    <p:sldId id="354" r:id="rId35"/>
    <p:sldId id="429" r:id="rId36"/>
    <p:sldId id="430" r:id="rId37"/>
    <p:sldId id="259" r:id="rId38"/>
    <p:sldId id="700" r:id="rId39"/>
    <p:sldId id="394" r:id="rId40"/>
    <p:sldId id="470" r:id="rId41"/>
    <p:sldId id="723" r:id="rId42"/>
    <p:sldId id="258" r:id="rId43"/>
    <p:sldId id="447" r:id="rId44"/>
    <p:sldId id="448" r:id="rId45"/>
    <p:sldId id="446" r:id="rId46"/>
    <p:sldId id="449" r:id="rId47"/>
    <p:sldId id="444" r:id="rId48"/>
    <p:sldId id="344" r:id="rId49"/>
    <p:sldId id="450" r:id="rId50"/>
    <p:sldId id="462" r:id="rId51"/>
    <p:sldId id="463" r:id="rId52"/>
    <p:sldId id="464" r:id="rId53"/>
    <p:sldId id="466" r:id="rId54"/>
    <p:sldId id="467" r:id="rId55"/>
    <p:sldId id="458" r:id="rId56"/>
    <p:sldId id="459" r:id="rId57"/>
    <p:sldId id="460" r:id="rId58"/>
    <p:sldId id="461" r:id="rId59"/>
    <p:sldId id="701" r:id="rId60"/>
  </p:sldIdLst>
  <p:sldSz cx="9144000" cy="6858000" type="screen4x3"/>
  <p:notesSz cx="6858000" cy="9144000"/>
  <p:custShowLst>
    <p:custShow name="Custom Show 1" id="0">
      <p:sldLst/>
    </p:custShow>
  </p:custShowLst>
  <p:custDataLst>
    <p:tags r:id="rId64"/>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5" autoAdjust="0"/>
  </p:normalViewPr>
  <p:slideViewPr>
    <p:cSldViewPr>
      <p:cViewPr varScale="1">
        <p:scale>
          <a:sx n="86" d="100"/>
          <a:sy n="86" d="100"/>
        </p:scale>
        <p:origin x="1382" y="58"/>
      </p:cViewPr>
      <p:guideLst>
        <p:guide orient="horz" pos="900"/>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38"/>
    </p:cViewPr>
  </p:sorterViewPr>
  <p:notesViewPr>
    <p:cSldViewPr>
      <p:cViewPr varScale="1">
        <p:scale>
          <a:sx n="40" d="100"/>
          <a:sy n="40" d="100"/>
        </p:scale>
        <p:origin x="-1488" y="-96"/>
      </p:cViewPr>
      <p:guideLst>
        <p:guide orient="horz" pos="2880"/>
        <p:guide pos="219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Rectangle 3"/>
          <p:cNvSpPr>
            <a:spLocks noGrp="1" noChangeArrowheads="1"/>
          </p:cNvSpPr>
          <p:nvPr>
            <p:ph type="body" idx="1"/>
          </p:nvPr>
        </p:nvSpPr>
        <p:spPr bwMode="auto">
          <a:xfrm>
            <a:off x="914400" y="4343400"/>
            <a:ext cx="50292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pPr>
              <a:defRPr/>
            </a:pPr>
            <a:fld id="{AD0F40A6-A34F-4626-ACBA-9F3A625725FB}" type="datetime1">
              <a:rPr lang="en-US" altLang="zh-CN"/>
            </a:fld>
            <a:endParaRPr lang="en-US" altLang="zh-CN"/>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Ninth Edition, (c) 2015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65433AFE-A1CD-4BDC-9D87-6E08ED50B450}"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fld id="{7B733BF0-0363-4664-8FC3-FE32FCB95E7A}"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EAAD6786-370D-4D41-9928-8C3B8F5D8F87}"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fld id="{827D3A72-1FC8-4C02-A58C-1EFF390FADE0}"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3A60BEC7-ED5C-469B-8580-78F0E824BB1A}"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E6E7678-D3D6-4930-812B-CA6A7D95C12C}" type="datetime1">
              <a:rPr lang="en-US" altLang="zh-CN"/>
            </a:fld>
            <a:endParaRPr lang="en-US" altLang="zh-CN"/>
          </a:p>
        </p:txBody>
      </p:sp>
      <p:sp>
        <p:nvSpPr>
          <p:cNvPr id="5" name="Slide Number Placeholder 4"/>
          <p:cNvSpPr>
            <a:spLocks noGrp="1"/>
          </p:cNvSpPr>
          <p:nvPr>
            <p:ph type="sldNum" sz="quarter" idx="11"/>
          </p:nvPr>
        </p:nvSpPr>
        <p:spPr/>
        <p:txBody>
          <a:bodyPr/>
          <a:lstStyle>
            <a:lvl1pPr>
              <a:defRPr/>
            </a:lvl1pPr>
          </a:lstStyle>
          <a:p>
            <a:fld id="{D5B76880-E2A8-4575-868D-CDF3608779F0}"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fld id="{4CD2D94C-617A-44C1-AB34-CAC13CF15EDC}" type="datetime1">
              <a:rPr lang="en-US" altLang="zh-CN"/>
            </a:fld>
            <a:endParaRPr lang="en-US" altLang="zh-CN"/>
          </a:p>
        </p:txBody>
      </p:sp>
      <p:sp>
        <p:nvSpPr>
          <p:cNvPr id="5" name="Rectangle 34"/>
          <p:cNvSpPr>
            <a:spLocks noGrp="1" noChangeArrowheads="1"/>
          </p:cNvSpPr>
          <p:nvPr>
            <p:ph type="sldNum" sz="quarter" idx="11"/>
          </p:nvPr>
        </p:nvSpPr>
        <p:spPr/>
        <p:txBody>
          <a:bodyPr/>
          <a:lstStyle>
            <a:lvl1pPr>
              <a:defRPr/>
            </a:lvl1pPr>
          </a:lstStyle>
          <a:p>
            <a:fld id="{C9A21FD9-4FCA-4DF5-95E3-44994F0A6EFA}"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fld id="{EAD72E71-A1E8-41DF-AE44-0377104B37AC}" type="datetime1">
              <a:rPr lang="en-US" altLang="zh-CN"/>
            </a:fld>
            <a:endParaRPr lang="en-US" altLang="zh-CN"/>
          </a:p>
        </p:txBody>
      </p:sp>
      <p:sp>
        <p:nvSpPr>
          <p:cNvPr id="6" name="Rectangle 34"/>
          <p:cNvSpPr>
            <a:spLocks noGrp="1" noChangeArrowheads="1"/>
          </p:cNvSpPr>
          <p:nvPr>
            <p:ph type="sldNum" sz="quarter" idx="11"/>
          </p:nvPr>
        </p:nvSpPr>
        <p:spPr/>
        <p:txBody>
          <a:bodyPr/>
          <a:lstStyle>
            <a:lvl1pPr>
              <a:defRPr/>
            </a:lvl1pPr>
          </a:lstStyle>
          <a:p>
            <a:fld id="{D04F4301-59C0-488D-A2C2-006CBE9EB833}"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fld id="{28604643-F8B5-49C8-A35C-82992A3C4AF3}" type="datetime1">
              <a:rPr lang="en-US" altLang="zh-CN"/>
            </a:fld>
            <a:endParaRPr lang="en-US" altLang="zh-CN"/>
          </a:p>
        </p:txBody>
      </p:sp>
      <p:sp>
        <p:nvSpPr>
          <p:cNvPr id="8" name="Rectangle 34"/>
          <p:cNvSpPr>
            <a:spLocks noGrp="1" noChangeArrowheads="1"/>
          </p:cNvSpPr>
          <p:nvPr>
            <p:ph type="sldNum" sz="quarter" idx="11"/>
          </p:nvPr>
        </p:nvSpPr>
        <p:spPr/>
        <p:txBody>
          <a:bodyPr/>
          <a:lstStyle>
            <a:lvl1pPr>
              <a:defRPr/>
            </a:lvl1pPr>
          </a:lstStyle>
          <a:p>
            <a:fld id="{32410B3B-BE7C-4407-8B91-F4C1925FDC95}"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fld id="{FF538C3A-1FD1-408A-A2C4-118F18DB7357}" type="datetime1">
              <a:rPr lang="en-US" altLang="zh-CN"/>
            </a:fld>
            <a:endParaRPr lang="en-US" altLang="zh-CN"/>
          </a:p>
        </p:txBody>
      </p:sp>
      <p:sp>
        <p:nvSpPr>
          <p:cNvPr id="4" name="Rectangle 34"/>
          <p:cNvSpPr>
            <a:spLocks noGrp="1" noChangeArrowheads="1"/>
          </p:cNvSpPr>
          <p:nvPr>
            <p:ph type="sldNum" sz="quarter" idx="11"/>
          </p:nvPr>
        </p:nvSpPr>
        <p:spPr/>
        <p:txBody>
          <a:bodyPr/>
          <a:lstStyle>
            <a:lvl1pPr>
              <a:defRPr/>
            </a:lvl1pPr>
          </a:lstStyle>
          <a:p>
            <a:fld id="{B0C72952-5959-4639-98CC-EF7071012338}"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fld id="{8B7B6894-5575-4CEA-9C2C-CD264389265E}" type="datetime1">
              <a:rPr lang="en-US" altLang="zh-CN"/>
            </a:fld>
            <a:endParaRPr lang="en-US" altLang="zh-CN"/>
          </a:p>
        </p:txBody>
      </p:sp>
      <p:sp>
        <p:nvSpPr>
          <p:cNvPr id="3" name="Rectangle 34"/>
          <p:cNvSpPr>
            <a:spLocks noGrp="1" noChangeArrowheads="1"/>
          </p:cNvSpPr>
          <p:nvPr>
            <p:ph type="sldNum" sz="quarter" idx="11"/>
          </p:nvPr>
        </p:nvSpPr>
        <p:spPr/>
        <p:txBody>
          <a:bodyPr/>
          <a:lstStyle>
            <a:lvl1pPr>
              <a:defRPr/>
            </a:lvl1pPr>
          </a:lstStyle>
          <a:p>
            <a:fld id="{5D22ECA2-E7A7-42CA-B017-9273E5B16599}"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fld id="{20A77B48-F467-482B-BF78-F8202C27F0DF}" type="datetime1">
              <a:rPr lang="en-US" altLang="zh-CN"/>
            </a:fld>
            <a:endParaRPr lang="en-US" altLang="zh-CN"/>
          </a:p>
        </p:txBody>
      </p:sp>
      <p:sp>
        <p:nvSpPr>
          <p:cNvPr id="6" name="Rectangle 34"/>
          <p:cNvSpPr>
            <a:spLocks noGrp="1" noChangeArrowheads="1"/>
          </p:cNvSpPr>
          <p:nvPr>
            <p:ph type="sldNum" sz="quarter" idx="11"/>
          </p:nvPr>
        </p:nvSpPr>
        <p:spPr/>
        <p:txBody>
          <a:bodyPr/>
          <a:lstStyle>
            <a:lvl1pPr>
              <a:defRPr/>
            </a:lvl1pPr>
          </a:lstStyle>
          <a:p>
            <a:fld id="{FB3ABB2C-2D85-4832-BF2F-ADF7AF7CCD1B}"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fld id="{A7F99102-7715-48A3-BA06-E28CD92BEAFD}" type="datetime1">
              <a:rPr lang="en-US" altLang="zh-CN"/>
            </a:fld>
            <a:endParaRPr lang="en-US" altLang="zh-CN"/>
          </a:p>
        </p:txBody>
      </p:sp>
      <p:sp>
        <p:nvSpPr>
          <p:cNvPr id="6" name="Rectangle 34"/>
          <p:cNvSpPr>
            <a:spLocks noGrp="1" noChangeArrowheads="1"/>
          </p:cNvSpPr>
          <p:nvPr>
            <p:ph type="sldNum" sz="quarter" idx="11"/>
          </p:nvPr>
        </p:nvSpPr>
        <p:spPr/>
        <p:txBody>
          <a:bodyPr/>
          <a:lstStyle>
            <a:lvl1pPr>
              <a:defRPr/>
            </a:lvl1pPr>
          </a:lstStyle>
          <a:p>
            <a:fld id="{4125FA71-6971-4A88-B353-1E1F260B6E7D}"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ea typeface="宋体" panose="02010600030101010101" pitchFamily="2" charset="-122"/>
              </a:defRPr>
            </a:lvl1pPr>
          </a:lstStyle>
          <a:p>
            <a:pPr>
              <a:defRPr/>
            </a:pPr>
            <a:fld id="{4A5223CB-321C-451A-8CE3-EA999B1721E2}" type="datetime1">
              <a:rPr lang="en-US" altLang="zh-CN"/>
            </a:fld>
            <a:endParaRPr lang="en-US" altLang="zh-CN"/>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9036DADA-02A0-4FC9-BCB7-F959543D36E1}" type="slidenum">
              <a:rPr lang="en-US" altLang="zh-CN"/>
            </a:fld>
            <a:endParaRPr lang="en-US" altLang="zh-CN"/>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Tenth Edition, (c) 2015 Pearson Education, Inc. All rights reserved. </a:t>
            </a:r>
            <a:endParaRPr lang="en-US" sz="100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ava.com/en/javahistory/index.j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howSyntaxErrors.html" TargetMode="External"/><Relationship Id="rId2" Type="http://schemas.openxmlformats.org/officeDocument/2006/relationships/hyperlink" Target="ppt/slides/ppt/slides/ppt/slides/ppt/slides/ppt/slides/ppt/slides/ppt/slides/ppt/slides/ppt/slides/ppt/slides/ppt/slides/html/ShowSyntaxErrors.html" TargetMode="External"/><Relationship Id="rId1" Type="http://schemas.openxmlformats.org/officeDocument/2006/relationships/hyperlink" Target="ppt/slides/ppt/slides/ppt/slides/ppt/slides/ppt/slides/ppt/slides/ppt/slides/ppt/slides/ppt/slides/ppt/slides/ppt/slides/html/ShowSyntaxErrors.bat" TargetMode="Externa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howRuntimeErrors.html" TargetMode="External"/><Relationship Id="rId2" Type="http://schemas.openxmlformats.org/officeDocument/2006/relationships/hyperlink" Target="ppt/slides/ppt/slides/ppt/slides/ppt/slides/ppt/slides/ppt/slides/ppt/slides/ppt/slides/ppt/slides/ppt/slides/ppt/slides/html/ShowRuntimeErrors.html" TargetMode="External"/><Relationship Id="rId1" Type="http://schemas.openxmlformats.org/officeDocument/2006/relationships/hyperlink" Target="ppt/slides/ppt/slides/ppt/slides/ppt/slides/ppt/slides/ppt/slides/ppt/slides/ppt/slides/ppt/slides/ppt/slides/ppt/slides/html/ShowRuntimeErrors.bat" TargetMode="Externa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ShowLogicErrors.html" TargetMode="External"/><Relationship Id="rId2" Type="http://schemas.openxmlformats.org/officeDocument/2006/relationships/hyperlink" Target="ppt/slides/ppt/slides/ppt/slides/ppt/slides/ppt/slides/ppt/slides/ppt/slides/ppt/slides/ppt/slides/ppt/slides/ppt/slides/html/ShowLogicErrors.html" TargetMode="External"/><Relationship Id="rId1" Type="http://schemas.openxmlformats.org/officeDocument/2006/relationships/hyperlink" Target="ppt/slides/ppt/slides/ppt/slides/ppt/slides/ppt/slides/ppt/slides/ppt/slides/ppt/slides/ppt/slides/ppt/slides/ppt/slides/html/ShowLogicErrors.ba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ctrTitle" sz="quarter"/>
          </p:nvPr>
        </p:nvSpPr>
        <p:spPr/>
        <p:txBody>
          <a:bodyPr/>
          <a:lstStyle/>
          <a:p>
            <a:r>
              <a:rPr lang="en-US" altLang="zh-CN">
                <a:ea typeface="宋体" panose="02010600030101010101" pitchFamily="2" charset="-122"/>
              </a:rPr>
              <a:t>Java </a:t>
            </a:r>
            <a:r>
              <a:rPr lang="zh-CN" altLang="en-US">
                <a:ea typeface="宋体" panose="02010600030101010101" pitchFamily="2" charset="-122"/>
              </a:rPr>
              <a:t>面向对象</a:t>
            </a:r>
            <a:endParaRPr lang="zh-CN" altLang="en-US">
              <a:ea typeface="宋体" panose="02010600030101010101" pitchFamily="2" charset="-122"/>
            </a:endParaRPr>
          </a:p>
        </p:txBody>
      </p:sp>
      <p:sp>
        <p:nvSpPr>
          <p:cNvPr id="4099" name="副标题 5"/>
          <p:cNvSpPr>
            <a:spLocks noGrp="1"/>
          </p:cNvSpPr>
          <p:nvPr>
            <p:ph type="subTitle" sz="quarter" idx="1"/>
          </p:nvPr>
        </p:nvSpPr>
        <p:spPr/>
        <p:txBody>
          <a:bodyPr/>
          <a:lstStyle/>
          <a:p>
            <a:r>
              <a:rPr lang="zh-CN" altLang="en-US">
                <a:ea typeface="宋体" panose="02010600030101010101" pitchFamily="2" charset="-122"/>
              </a:rPr>
              <a:t>高宏宇</a:t>
            </a:r>
            <a:endParaRPr lang="en-US" altLang="zh-CN">
              <a:ea typeface="宋体" panose="02010600030101010101" pitchFamily="2" charset="-122"/>
            </a:endParaRPr>
          </a:p>
          <a:p>
            <a:r>
              <a:rPr lang="zh-CN" altLang="en-US">
                <a:ea typeface="宋体" panose="02010600030101010101" pitchFamily="2" charset="-122"/>
              </a:rPr>
              <a:t>电话：</a:t>
            </a:r>
            <a:r>
              <a:rPr lang="en-US" altLang="zh-CN">
                <a:ea typeface="宋体" panose="02010600030101010101" pitchFamily="2" charset="-122"/>
              </a:rPr>
              <a:t>13981814271</a:t>
            </a:r>
            <a:endParaRPr lang="en-US" altLang="zh-CN">
              <a:ea typeface="宋体" panose="02010600030101010101" pitchFamily="2" charset="-122"/>
            </a:endParaRPr>
          </a:p>
          <a:p>
            <a:r>
              <a:rPr lang="en-US" altLang="zh-CN">
                <a:ea typeface="宋体" panose="02010600030101010101" pitchFamily="2" charset="-122"/>
              </a:rPr>
              <a:t>QQ</a:t>
            </a:r>
            <a:r>
              <a:rPr lang="zh-CN" altLang="en-US">
                <a:ea typeface="宋体" panose="02010600030101010101" pitchFamily="2" charset="-122"/>
              </a:rPr>
              <a:t>：</a:t>
            </a:r>
            <a:r>
              <a:rPr lang="en-US" altLang="zh-CN">
                <a:ea typeface="宋体" panose="02010600030101010101" pitchFamily="2" charset="-122"/>
              </a:rPr>
              <a:t>12793148</a:t>
            </a:r>
            <a:endParaRPr lang="zh-CN" altLang="en-US">
              <a:ea typeface="宋体" panose="02010600030101010101" pitchFamily="2" charset="-122"/>
            </a:endParaRPr>
          </a:p>
        </p:txBody>
      </p:sp>
      <p:sp>
        <p:nvSpPr>
          <p:cNvPr id="4100" name="灯片编号占位符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FB59CF-9A95-4635-A8EE-9D7109577AF1}" type="slidenum">
              <a:rPr lang="en-US" altLang="zh-CN" sz="1400"/>
            </a:fld>
            <a:endParaRPr lang="en-US" altLang="zh-CN" sz="1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18DDCB-E2BA-47C2-BA7F-467A1F375562}" type="slidenum">
              <a:rPr lang="en-US" altLang="en-US" sz="1400"/>
            </a:fld>
            <a:endParaRPr lang="en-US" altLang="en-US" sz="1400"/>
          </a:p>
        </p:txBody>
      </p:sp>
      <p:sp>
        <p:nvSpPr>
          <p:cNvPr id="9219" name="Rectangle 1026"/>
          <p:cNvSpPr>
            <a:spLocks noGrp="1" noChangeArrowheads="1"/>
          </p:cNvSpPr>
          <p:nvPr>
            <p:ph type="title"/>
          </p:nvPr>
        </p:nvSpPr>
        <p:spPr>
          <a:xfrm>
            <a:off x="685800" y="285750"/>
            <a:ext cx="7772400" cy="628650"/>
          </a:xfrm>
        </p:spPr>
        <p:txBody>
          <a:bodyPr/>
          <a:lstStyle/>
          <a:p>
            <a:r>
              <a:rPr lang="en-US" altLang="en-US" sz="4000"/>
              <a:t>Memory</a:t>
            </a:r>
            <a:endParaRPr lang="en-US" altLang="en-US" sz="4000"/>
          </a:p>
        </p:txBody>
      </p:sp>
      <p:sp>
        <p:nvSpPr>
          <p:cNvPr id="9220"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1"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i="1">
                <a:cs typeface="Courier New" panose="02070309020205020404" pitchFamily="49" charset="0"/>
              </a:rPr>
              <a:t>Memory</a:t>
            </a:r>
            <a:r>
              <a:rPr lang="en-US" altLang="en-US">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endParaRPr lang="en-US" altLang="en-US">
              <a:cs typeface="Courier New" panose="02070309020205020404" pitchFamily="49" charset="0"/>
            </a:endParaRPr>
          </a:p>
        </p:txBody>
      </p:sp>
      <p:sp>
        <p:nvSpPr>
          <p:cNvPr id="9222"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3"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224" name="Object 1032"/>
          <p:cNvGraphicFramePr>
            <a:graphicFrameLocks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9225" name="Picture" r:id="rId1" imgW="5082540" imgH="1260475" progId="Word.Picture.8">
                  <p:embed/>
                </p:oleObj>
              </mc:Choice>
              <mc:Fallback>
                <p:oleObj name="Picture" r:id="rId1" imgW="5082540" imgH="1260475" progId="Word.Picture.8">
                  <p:embed/>
                  <p:pic>
                    <p:nvPicPr>
                      <p:cNvPr id="0" name="Object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A6C778-7931-4D16-A3D4-83A4B445E128}" type="slidenum">
              <a:rPr lang="en-US" altLang="en-US" sz="1400"/>
            </a:fld>
            <a:endParaRPr lang="en-US" altLang="en-US" sz="1400"/>
          </a:p>
        </p:txBody>
      </p:sp>
      <p:sp>
        <p:nvSpPr>
          <p:cNvPr id="10243" name="Rectangle 2"/>
          <p:cNvSpPr>
            <a:spLocks noGrp="1" noChangeArrowheads="1"/>
          </p:cNvSpPr>
          <p:nvPr>
            <p:ph type="title"/>
          </p:nvPr>
        </p:nvSpPr>
        <p:spPr>
          <a:xfrm>
            <a:off x="685800" y="228600"/>
            <a:ext cx="7772400" cy="762000"/>
          </a:xfrm>
        </p:spPr>
        <p:txBody>
          <a:bodyPr/>
          <a:lstStyle/>
          <a:p>
            <a:r>
              <a:rPr lang="en-US" altLang="en-US"/>
              <a:t>How Data is Stored?</a:t>
            </a:r>
            <a:endParaRPr lang="en-US" altLang="en-US"/>
          </a:p>
        </p:txBody>
      </p:sp>
      <p:sp>
        <p:nvSpPr>
          <p:cNvPr id="10244" name="Rectangle 3"/>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endParaRPr lang="en-US" altLang="en-US" sz="2000">
              <a:cs typeface="Times New Roman" panose="02020603050405020304" pitchFamily="18" charset="0"/>
            </a:endParaRPr>
          </a:p>
        </p:txBody>
      </p:sp>
      <p:sp>
        <p:nvSpPr>
          <p:cNvPr id="10245" name="Rectangle 6"/>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46" name="Object 5"/>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10247" name="" r:id="rId1" imgW="2820670" imgH="2115185" progId="Word.Picture.8">
                  <p:embed/>
                </p:oleObj>
              </mc:Choice>
              <mc:Fallback>
                <p:oleObj name="" r:id="rId1" imgW="2820670" imgH="211518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CC3C4F-A7AA-4883-A6C6-FC887A841A00}" type="slidenum">
              <a:rPr lang="en-US" altLang="en-US" sz="1400"/>
            </a:fld>
            <a:endParaRPr lang="en-US" altLang="en-US" sz="1400"/>
          </a:p>
        </p:txBody>
      </p:sp>
      <p:sp>
        <p:nvSpPr>
          <p:cNvPr id="11267" name="Rectangle 2"/>
          <p:cNvSpPr>
            <a:spLocks noGrp="1" noChangeArrowheads="1"/>
          </p:cNvSpPr>
          <p:nvPr>
            <p:ph type="title"/>
          </p:nvPr>
        </p:nvSpPr>
        <p:spPr>
          <a:xfrm>
            <a:off x="685800" y="285750"/>
            <a:ext cx="7772400" cy="628650"/>
          </a:xfrm>
        </p:spPr>
        <p:txBody>
          <a:bodyPr/>
          <a:lstStyle/>
          <a:p>
            <a:r>
              <a:rPr lang="en-US" altLang="en-US" sz="4000"/>
              <a:t>Storage Devices</a:t>
            </a:r>
            <a:endParaRPr lang="en-US" altLang="en-US" sz="4000"/>
          </a:p>
        </p:txBody>
      </p:sp>
      <p:sp>
        <p:nvSpPr>
          <p:cNvPr id="11268" name="Rectangle 3"/>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9" name="Text Box 4"/>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endParaRPr lang="en-US" altLang="en-US">
              <a:cs typeface="Courier New" panose="02070309020205020404" pitchFamily="49" charset="0"/>
            </a:endParaRPr>
          </a:p>
        </p:txBody>
      </p:sp>
      <p:sp>
        <p:nvSpPr>
          <p:cNvPr id="11270" name="Rectangle 5"/>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1" name="Rectangle 6"/>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72" name="Object 8"/>
          <p:cNvGraphicFramePr>
            <a:graphicFrameLocks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11273" name="Picture" r:id="rId1" imgW="5082540" imgH="1260475" progId="Word.Picture.8">
                  <p:embed/>
                </p:oleObj>
              </mc:Choice>
              <mc:Fallback>
                <p:oleObj name="Picture" r:id="rId1" imgW="5082540" imgH="1260475"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D0133C-6112-4545-8B02-F898205F5190}" type="slidenum">
              <a:rPr lang="en-US" altLang="en-US" sz="1400"/>
            </a:fld>
            <a:endParaRPr lang="en-US" altLang="en-US" sz="1400"/>
          </a:p>
        </p:txBody>
      </p:sp>
      <p:sp>
        <p:nvSpPr>
          <p:cNvPr id="12291" name="Rectangle 1026"/>
          <p:cNvSpPr>
            <a:spLocks noGrp="1" noChangeArrowheads="1"/>
          </p:cNvSpPr>
          <p:nvPr>
            <p:ph type="title"/>
          </p:nvPr>
        </p:nvSpPr>
        <p:spPr>
          <a:xfrm>
            <a:off x="685800" y="285750"/>
            <a:ext cx="7772400" cy="552450"/>
          </a:xfrm>
        </p:spPr>
        <p:txBody>
          <a:bodyPr/>
          <a:lstStyle/>
          <a:p>
            <a:r>
              <a:rPr lang="en-US" altLang="en-US" sz="4000"/>
              <a:t>Output Devices: Monitor</a:t>
            </a:r>
            <a:endParaRPr lang="en-US" altLang="en-US" sz="4000"/>
          </a:p>
        </p:txBody>
      </p:sp>
      <p:sp>
        <p:nvSpPr>
          <p:cNvPr id="12292"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3" name="Text Box 1028"/>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cs typeface="Courier New" panose="02070309020205020404" pitchFamily="49" charset="0"/>
              </a:rPr>
              <a:t>The monitor displays information (text and graphics). The resolution and dot pitch determine the quality of the display.</a:t>
            </a:r>
            <a:r>
              <a:rPr lang="en-US" altLang="en-US">
                <a:latin typeface="Courier New" panose="02070309020205020404" pitchFamily="49" charset="0"/>
                <a:cs typeface="Courier New" panose="02070309020205020404" pitchFamily="49" charset="0"/>
              </a:rPr>
              <a:t>  </a:t>
            </a:r>
            <a:endParaRPr lang="en-US" altLang="en-US">
              <a:latin typeface="Courier New" panose="02070309020205020404" pitchFamily="49" charset="0"/>
              <a:cs typeface="Courier New" panose="02070309020205020404" pitchFamily="49" charset="0"/>
            </a:endParaRPr>
          </a:p>
        </p:txBody>
      </p:sp>
      <p:sp>
        <p:nvSpPr>
          <p:cNvPr id="12294"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5"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2296" name="Object 1032"/>
          <p:cNvGraphicFramePr>
            <a:graphicFrameLocks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12297" name="Picture" r:id="rId1" imgW="5082540" imgH="1260475" progId="Word.Picture.8">
                  <p:embed/>
                </p:oleObj>
              </mc:Choice>
              <mc:Fallback>
                <p:oleObj name="Picture" r:id="rId1" imgW="5082540" imgH="1260475" progId="Word.Picture.8">
                  <p:embed/>
                  <p:pic>
                    <p:nvPicPr>
                      <p:cNvPr id="0" name="Object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6921A5-5413-4DF9-BD18-A83C5782272A}" type="slidenum">
              <a:rPr lang="en-US" altLang="en-US" sz="1400"/>
            </a:fld>
            <a:endParaRPr lang="en-US" altLang="en-US" sz="1400"/>
          </a:p>
        </p:txBody>
      </p:sp>
      <p:sp>
        <p:nvSpPr>
          <p:cNvPr id="13315" name="Rectangle 1026"/>
          <p:cNvSpPr>
            <a:spLocks noGrp="1" noChangeArrowheads="1"/>
          </p:cNvSpPr>
          <p:nvPr>
            <p:ph type="title"/>
          </p:nvPr>
        </p:nvSpPr>
        <p:spPr>
          <a:xfrm>
            <a:off x="304800" y="304800"/>
            <a:ext cx="8534400" cy="457200"/>
          </a:xfrm>
        </p:spPr>
        <p:txBody>
          <a:bodyPr/>
          <a:lstStyle/>
          <a:p>
            <a:r>
              <a:rPr lang="en-US" altLang="en-US"/>
              <a:t>Monitor Resolution and Dot Pitch</a:t>
            </a:r>
            <a:endParaRPr lang="en-US" altLang="en-US"/>
          </a:p>
        </p:txBody>
      </p:sp>
      <p:sp>
        <p:nvSpPr>
          <p:cNvPr id="13316"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7" name="Text Box 1028"/>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The </a:t>
            </a:r>
            <a:r>
              <a:rPr lang="en-US" altLang="en-US" i="1"/>
              <a:t>screen resolution</a:t>
            </a:r>
            <a:r>
              <a:rPr lang="en-US" altLang="en-US"/>
              <a:t> specifies the number of pixels in horizontal and vertical dimensions of the display device. </a:t>
            </a:r>
            <a:r>
              <a:rPr lang="en-US" altLang="en-US" i="1"/>
              <a:t>Pixels</a:t>
            </a:r>
            <a:r>
              <a:rPr lang="en-US" altLang="en-US"/>
              <a:t> (short for “picture elements”) are tiny dots that form an image on the screen. A common resolution for a 17-inch screen, for example, is 1,024 pixels wide and 768 pixels high. The resolution can be set manually. The higher the resolution, the sharper and clearer the image is.</a:t>
            </a:r>
            <a:endParaRPr lang="en-US" altLang="en-US"/>
          </a:p>
        </p:txBody>
      </p:sp>
      <p:sp>
        <p:nvSpPr>
          <p:cNvPr id="13318"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9"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0" name="Text Box 1032"/>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i="1">
                <a:cs typeface="Courier New" panose="02070309020205020404" pitchFamily="49" charset="0"/>
              </a:rPr>
              <a:t>resolution</a:t>
            </a:r>
            <a:endParaRPr lang="en-US" altLang="en-US">
              <a:cs typeface="Courier New" panose="02070309020205020404" pitchFamily="49" charset="0"/>
            </a:endParaRPr>
          </a:p>
        </p:txBody>
      </p:sp>
      <p:sp>
        <p:nvSpPr>
          <p:cNvPr id="13321" name="Text Box 1033"/>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The </a:t>
            </a:r>
            <a:r>
              <a:rPr lang="en-US" altLang="en-US" i="1"/>
              <a:t>dot pitch</a:t>
            </a:r>
            <a:r>
              <a:rPr lang="en-US" altLang="en-US"/>
              <a:t> is the amount of space between pixels, measured in millimeters. The smaller the dot pitch, the sharper the display.</a:t>
            </a:r>
            <a:endParaRPr lang="en-US" altLang="en-US"/>
          </a:p>
        </p:txBody>
      </p:sp>
      <p:sp>
        <p:nvSpPr>
          <p:cNvPr id="13322" name="Text Box 1034"/>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i="1">
                <a:cs typeface="Courier New" panose="02070309020205020404" pitchFamily="49" charset="0"/>
              </a:rPr>
              <a:t>dot pitch</a:t>
            </a:r>
            <a:endParaRPr lang="en-US" altLang="en-US">
              <a:cs typeface="Courier New" panose="02070309020205020404" pitchFamily="4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204F67-2173-441A-B11E-F5309A3715A5}" type="slidenum">
              <a:rPr lang="en-US" altLang="en-US" sz="1400"/>
            </a:fld>
            <a:endParaRPr lang="en-US" altLang="en-US" sz="1400"/>
          </a:p>
        </p:txBody>
      </p:sp>
      <p:sp>
        <p:nvSpPr>
          <p:cNvPr id="14339" name="Rectangle 1026"/>
          <p:cNvSpPr>
            <a:spLocks noGrp="1" noChangeArrowheads="1"/>
          </p:cNvSpPr>
          <p:nvPr>
            <p:ph type="title"/>
          </p:nvPr>
        </p:nvSpPr>
        <p:spPr>
          <a:xfrm>
            <a:off x="685800" y="285750"/>
            <a:ext cx="7772400" cy="476250"/>
          </a:xfrm>
        </p:spPr>
        <p:txBody>
          <a:bodyPr/>
          <a:lstStyle/>
          <a:p>
            <a:r>
              <a:rPr lang="en-US" altLang="en-US" sz="4000"/>
              <a:t>Communication Devices</a:t>
            </a:r>
            <a:endParaRPr lang="en-US" altLang="en-US" sz="4000"/>
          </a:p>
        </p:txBody>
      </p:sp>
      <p:sp>
        <p:nvSpPr>
          <p:cNvPr id="14340"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1" name="Text Box 1028"/>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endParaRPr lang="en-US" altLang="en-US" sz="2200">
              <a:cs typeface="Courier New" panose="02070309020205020404" pitchFamily="49" charset="0"/>
            </a:endParaRPr>
          </a:p>
        </p:txBody>
      </p:sp>
      <p:sp>
        <p:nvSpPr>
          <p:cNvPr id="14342"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3"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4344" name="Object 1032"/>
          <p:cNvGraphicFramePr>
            <a:graphicFrameLocks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14345" name="Picture" r:id="rId1" imgW="5082540" imgH="1260475" progId="Word.Picture.8">
                  <p:embed/>
                </p:oleObj>
              </mc:Choice>
              <mc:Fallback>
                <p:oleObj name="Picture" r:id="rId1" imgW="5082540" imgH="1260475" progId="Word.Picture.8">
                  <p:embed/>
                  <p:pic>
                    <p:nvPicPr>
                      <p:cNvPr id="0" name="Object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DD06F9-ECC3-40F7-92CF-6A0FDA59E92B}" type="slidenum">
              <a:rPr lang="en-US" altLang="en-US" sz="1400"/>
            </a:fld>
            <a:endParaRPr lang="en-US" altLang="en-US" sz="1400"/>
          </a:p>
        </p:txBody>
      </p:sp>
      <p:sp>
        <p:nvSpPr>
          <p:cNvPr id="15363" name="Rectangle 1026"/>
          <p:cNvSpPr>
            <a:spLocks noGrp="1" noChangeArrowheads="1"/>
          </p:cNvSpPr>
          <p:nvPr>
            <p:ph type="title"/>
          </p:nvPr>
        </p:nvSpPr>
        <p:spPr>
          <a:xfrm>
            <a:off x="685800" y="228600"/>
            <a:ext cx="7772400" cy="762000"/>
          </a:xfrm>
        </p:spPr>
        <p:txBody>
          <a:bodyPr/>
          <a:lstStyle/>
          <a:p>
            <a:r>
              <a:rPr lang="en-US" altLang="en-US">
                <a:ln>
                  <a:noFill/>
                </a:ln>
                <a:solidFill>
                  <a:schemeClr val="tx1"/>
                </a:solidFill>
              </a:rPr>
              <a:t>Programs  </a:t>
            </a:r>
            <a:r>
              <a:rPr lang="zh-CN" altLang="en-US">
                <a:ln>
                  <a:noFill/>
                </a:ln>
                <a:solidFill>
                  <a:schemeClr val="tx1"/>
                </a:solidFill>
                <a:ea typeface="宋体" panose="02010600030101010101" pitchFamily="2" charset="-122"/>
              </a:rPr>
              <a:t>（</a:t>
            </a:r>
            <a:r>
              <a:rPr lang="en-US" altLang="zh-CN">
                <a:ln>
                  <a:noFill/>
                </a:ln>
                <a:solidFill>
                  <a:schemeClr val="tx1"/>
                </a:solidFill>
                <a:ea typeface="宋体" panose="02010600030101010101" pitchFamily="2" charset="-122"/>
              </a:rPr>
              <a:t>P</a:t>
            </a:r>
            <a:r>
              <a:rPr lang="en-US" altLang="en-US">
                <a:ln>
                  <a:noFill/>
                </a:ln>
                <a:solidFill>
                  <a:schemeClr val="tx1"/>
                </a:solidFill>
                <a:ea typeface="宋体" panose="02010600030101010101" pitchFamily="2" charset="-122"/>
              </a:rPr>
              <a:t>7</a:t>
            </a:r>
            <a:r>
              <a:rPr lang="zh-CN" altLang="en-US">
                <a:ln>
                  <a:noFill/>
                </a:ln>
                <a:solidFill>
                  <a:schemeClr val="tx1"/>
                </a:solidFill>
                <a:ea typeface="宋体" panose="02010600030101010101" pitchFamily="2" charset="-122"/>
              </a:rPr>
              <a:t>）</a:t>
            </a:r>
            <a:endParaRPr lang="zh-CN" altLang="en-US">
              <a:ln>
                <a:noFill/>
              </a:ln>
              <a:solidFill>
                <a:schemeClr val="tx1"/>
              </a:solidFill>
              <a:ea typeface="宋体" panose="02010600030101010101" pitchFamily="2" charset="-122"/>
            </a:endParaRPr>
          </a:p>
        </p:txBody>
      </p:sp>
      <p:sp>
        <p:nvSpPr>
          <p:cNvPr id="15364" name="Rectangle 1027"/>
          <p:cNvSpPr>
            <a:spLocks noGrp="1" noChangeArrowheads="1"/>
          </p:cNvSpPr>
          <p:nvPr>
            <p:ph type="body" idx="1"/>
          </p:nvPr>
        </p:nvSpPr>
        <p:spPr>
          <a:xfrm>
            <a:off x="290830" y="104394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endParaRPr lang="en-US" altLang="en-US" sz="2800">
              <a:cs typeface="Times New Roman" panose="02020603050405020304" pitchFamily="18" charset="0"/>
            </a:endParaRPr>
          </a:p>
          <a:p>
            <a:pPr marL="0" indent="0">
              <a:buFont typeface="Monotype Sorts" pitchFamily="2" charset="2"/>
              <a:buNone/>
            </a:pPr>
            <a:r>
              <a:rPr lang="en-US" altLang="en-US" sz="2800"/>
              <a:t> </a:t>
            </a:r>
            <a:endParaRPr lang="en-US" altLang="en-US" sz="2800"/>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endParaRPr lang="en-US" altLang="en-US" sz="2800"/>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endParaRPr lang="en-US" altLang="en-US" sz="2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BB7E21-F11F-40EF-8DB4-150405C6ED72}" type="slidenum">
              <a:rPr lang="en-US" altLang="en-US" sz="1400"/>
            </a:fld>
            <a:endParaRPr lang="en-US" altLang="en-US" sz="1400"/>
          </a:p>
        </p:txBody>
      </p:sp>
      <p:sp>
        <p:nvSpPr>
          <p:cNvPr id="16387" name="Rectangle 1026"/>
          <p:cNvSpPr>
            <a:spLocks noGrp="1" noChangeArrowheads="1"/>
          </p:cNvSpPr>
          <p:nvPr>
            <p:ph type="title"/>
          </p:nvPr>
        </p:nvSpPr>
        <p:spPr>
          <a:xfrm>
            <a:off x="685800" y="228600"/>
            <a:ext cx="7772400" cy="533400"/>
          </a:xfrm>
        </p:spPr>
        <p:txBody>
          <a:bodyPr/>
          <a:lstStyle/>
          <a:p>
            <a:r>
              <a:rPr lang="en-US" altLang="en-US"/>
              <a:t>Programming Languages</a:t>
            </a:r>
            <a:endParaRPr lang="en-US" altLang="en-US"/>
          </a:p>
        </p:txBody>
      </p:sp>
      <p:sp>
        <p:nvSpPr>
          <p:cNvPr id="16388"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endParaRPr lang="en-US" altLang="en-US" sz="2400"/>
          </a:p>
        </p:txBody>
      </p:sp>
      <p:sp>
        <p:nvSpPr>
          <p:cNvPr id="16389" name="Rectangle 1028"/>
          <p:cNvSpPr>
            <a:spLocks noChangeArrowheads="1"/>
          </p:cNvSpPr>
          <p:nvPr/>
        </p:nvSpPr>
        <p:spPr bwMode="auto">
          <a:xfrm>
            <a:off x="228600" y="1769110"/>
            <a:ext cx="8686800" cy="44958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3200">
                <a:solidFill>
                  <a:schemeClr val="tx2"/>
                </a:solidFill>
              </a:rPr>
              <a:t>Machine language </a:t>
            </a:r>
            <a:r>
              <a:rPr lang="en-US" altLang="en-US" sz="3200">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sz="3200">
                <a:solidFill>
                  <a:schemeClr val="tx2"/>
                </a:solidFill>
              </a:rPr>
              <a:t> </a:t>
            </a:r>
            <a:r>
              <a:rPr lang="en-US" altLang="en-US" sz="3200">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endParaRPr lang="en-US" altLang="en-US" sz="3200">
              <a:solidFill>
                <a:schemeClr val="tx2"/>
              </a:solidFill>
              <a:cs typeface="Times New Roman" panose="02020603050405020304" pitchFamily="18" charset="0"/>
            </a:endParaRPr>
          </a:p>
          <a:p>
            <a:pPr algn="ctr">
              <a:lnSpc>
                <a:spcPct val="90000"/>
              </a:lnSpc>
            </a:pPr>
            <a:r>
              <a:rPr lang="en-US" altLang="en-US" sz="3200">
                <a:solidFill>
                  <a:schemeClr val="tx2"/>
                </a:solidFill>
              </a:rPr>
              <a:t> </a:t>
            </a:r>
            <a:endParaRPr lang="en-US" altLang="en-US" sz="3200">
              <a:solidFill>
                <a:schemeClr val="tx2"/>
              </a:solidFill>
            </a:endParaRPr>
          </a:p>
          <a:p>
            <a:pPr lvl="1">
              <a:lnSpc>
                <a:spcPct val="90000"/>
              </a:lnSpc>
              <a:spcBef>
                <a:spcPct val="20000"/>
              </a:spcBef>
              <a:buClr>
                <a:schemeClr val="tx1"/>
              </a:buClr>
            </a:pPr>
            <a:r>
              <a:rPr lang="en-US" altLang="en-US" sz="2800">
                <a:solidFill>
                  <a:schemeClr val="tx2"/>
                </a:solidFill>
                <a:latin typeface="Courier New" panose="02070309020205020404" pitchFamily="49" charset="0"/>
                <a:cs typeface="Times New Roman" panose="02020603050405020304" pitchFamily="18" charset="0"/>
              </a:rPr>
              <a:t>1101101010011010</a:t>
            </a:r>
            <a:endParaRPr lang="en-US" altLang="en-US" sz="2800">
              <a:solidFill>
                <a:schemeClr val="tx2"/>
              </a:solidFill>
              <a:latin typeface="Courier New" panose="02070309020205020404"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5FA045-1829-4C09-AFCA-3F40FFDC6B8D}" type="slidenum">
              <a:rPr lang="en-US" altLang="en-US" sz="1400"/>
            </a:fld>
            <a:endParaRPr lang="en-US" altLang="en-US" sz="1400"/>
          </a:p>
        </p:txBody>
      </p:sp>
      <p:sp>
        <p:nvSpPr>
          <p:cNvPr id="17411" name="Rectangle 1026"/>
          <p:cNvSpPr>
            <a:spLocks noGrp="1" noChangeArrowheads="1"/>
          </p:cNvSpPr>
          <p:nvPr>
            <p:ph type="title"/>
          </p:nvPr>
        </p:nvSpPr>
        <p:spPr>
          <a:xfrm>
            <a:off x="685800" y="228600"/>
            <a:ext cx="7772400" cy="533400"/>
          </a:xfrm>
        </p:spPr>
        <p:txBody>
          <a:bodyPr/>
          <a:lstStyle/>
          <a:p>
            <a:r>
              <a:rPr lang="en-US" altLang="en-US"/>
              <a:t>Programming Languages</a:t>
            </a:r>
            <a:endParaRPr lang="en-US" altLang="en-US"/>
          </a:p>
        </p:txBody>
      </p:sp>
      <p:sp>
        <p:nvSpPr>
          <p:cNvPr id="17412"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chemeClr val="tx1"/>
                </a:solidFill>
              </a:rPr>
              <a:t>Assembly Language   </a:t>
            </a:r>
            <a:r>
              <a:rPr lang="en-US" altLang="en-US" sz="2400"/>
              <a:t>   High-Level Language</a:t>
            </a:r>
            <a:endParaRPr lang="en-US" altLang="en-US" sz="2400"/>
          </a:p>
        </p:txBody>
      </p:sp>
      <p:sp>
        <p:nvSpPr>
          <p:cNvPr id="17413" name="Rectangle 1028"/>
          <p:cNvSpPr>
            <a:spLocks noChangeArrowheads="1"/>
          </p:cNvSpPr>
          <p:nvPr/>
        </p:nvSpPr>
        <p:spPr bwMode="auto">
          <a:xfrm>
            <a:off x="228600" y="1742440"/>
            <a:ext cx="8686800" cy="44958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endParaRPr lang="en-US" altLang="en-US" sz="2800">
              <a:solidFill>
                <a:schemeClr val="tx2"/>
              </a:solidFill>
              <a:cs typeface="Times New Roman" panose="02020603050405020304" pitchFamily="18" charset="0"/>
            </a:endParaRPr>
          </a:p>
          <a:p>
            <a:pPr>
              <a:lnSpc>
                <a:spcPct val="90000"/>
              </a:lnSpc>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ADDF3 R1, R2, R3</a:t>
            </a:r>
            <a:endParaRPr lang="en-US" altLang="en-US" sz="2800">
              <a:solidFill>
                <a:schemeClr val="tx2"/>
              </a:solidFill>
              <a:cs typeface="Times New Roman" panose="02020603050405020304" pitchFamily="18" charset="0"/>
            </a:endParaRPr>
          </a:p>
        </p:txBody>
      </p:sp>
      <p:pic>
        <p:nvPicPr>
          <p:cNvPr id="1741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1750" y="44196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A476B7-A0B9-4675-9E9E-2A30F31044C7}" type="slidenum">
              <a:rPr lang="en-US" altLang="en-US" sz="1400"/>
            </a:fld>
            <a:endParaRPr lang="en-US" altLang="en-US" sz="1400"/>
          </a:p>
        </p:txBody>
      </p:sp>
      <p:sp>
        <p:nvSpPr>
          <p:cNvPr id="18435" name="Rectangle 1026"/>
          <p:cNvSpPr>
            <a:spLocks noGrp="1" noChangeArrowheads="1"/>
          </p:cNvSpPr>
          <p:nvPr>
            <p:ph type="title"/>
          </p:nvPr>
        </p:nvSpPr>
        <p:spPr>
          <a:xfrm>
            <a:off x="685800" y="228600"/>
            <a:ext cx="7772400" cy="533400"/>
          </a:xfrm>
        </p:spPr>
        <p:txBody>
          <a:bodyPr/>
          <a:lstStyle/>
          <a:p>
            <a:r>
              <a:rPr lang="en-US" altLang="en-US"/>
              <a:t>Programming Languages</a:t>
            </a:r>
            <a:endParaRPr lang="en-US" altLang="en-US"/>
          </a:p>
        </p:txBody>
      </p:sp>
      <p:sp>
        <p:nvSpPr>
          <p:cNvPr id="18436" name="Rectangle 1027"/>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endParaRPr lang="en-US" altLang="en-US" sz="2400">
              <a:solidFill>
                <a:srgbClr val="FF0000"/>
              </a:solidFill>
            </a:endParaRPr>
          </a:p>
        </p:txBody>
      </p:sp>
      <p:sp>
        <p:nvSpPr>
          <p:cNvPr id="18437" name="Rectangle 1028"/>
          <p:cNvSpPr>
            <a:spLocks noChangeArrowheads="1"/>
          </p:cNvSpPr>
          <p:nvPr/>
        </p:nvSpPr>
        <p:spPr bwMode="auto">
          <a:xfrm>
            <a:off x="152400" y="1998980"/>
            <a:ext cx="8686800" cy="326517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endParaRPr lang="en-US" altLang="en-US" sz="2800">
              <a:solidFill>
                <a:schemeClr val="tx2"/>
              </a:solidFill>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area = 5 * 5 * 3.1415;</a:t>
            </a:r>
            <a:endParaRPr lang="en-US" altLang="en-US" sz="2800">
              <a:solidFill>
                <a:schemeClr val="tx2"/>
              </a:solidFill>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t>
            </a:r>
            <a:endParaRPr lang="en-US" altLang="en-US" sz="2800">
              <a:solidFill>
                <a:schemeClr val="tx2"/>
              </a:solidFill>
              <a:cs typeface="Times New Roman" panose="02020603050405020304" pitchFamily="18" charset="0"/>
            </a:endParaRPr>
          </a:p>
          <a:p>
            <a:pPr>
              <a:spcBef>
                <a:spcPct val="20000"/>
              </a:spcBef>
              <a:buClr>
                <a:schemeClr val="tx2"/>
              </a:buClr>
              <a:buSzPct val="75000"/>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x-none">
                <a:ea typeface="宋体" panose="02010600030101010101" pitchFamily="2" charset="-122"/>
              </a:rPr>
              <a:t>课程安排</a:t>
            </a:r>
            <a:endParaRPr lang="zh-CN" altLang="x-none">
              <a:ea typeface="宋体" panose="02010600030101010101" pitchFamily="2" charset="-122"/>
            </a:endParaRPr>
          </a:p>
        </p:txBody>
      </p:sp>
      <p:sp>
        <p:nvSpPr>
          <p:cNvPr id="3" name="内容占位符 2"/>
          <p:cNvSpPr>
            <a:spLocks noGrp="1"/>
          </p:cNvSpPr>
          <p:nvPr>
            <p:ph idx="1"/>
          </p:nvPr>
        </p:nvSpPr>
        <p:spPr>
          <a:xfrm>
            <a:off x="588645" y="1285240"/>
            <a:ext cx="7772400" cy="4876165"/>
          </a:xfrm>
        </p:spPr>
        <p:txBody>
          <a:bodyPr/>
          <a:p>
            <a:r>
              <a:rPr lang="zh-CN" altLang="en-US" sz="2800">
                <a:ea typeface="宋体" panose="02010600030101010101" pitchFamily="2" charset="-122"/>
              </a:rPr>
              <a:t>课时：</a:t>
            </a:r>
            <a:r>
              <a:rPr lang="en-US" altLang="zh-CN" sz="2800">
                <a:ea typeface="宋体" panose="02010600030101010101" pitchFamily="2" charset="-122"/>
              </a:rPr>
              <a:t>32+16</a:t>
            </a:r>
            <a:r>
              <a:rPr lang="zh-CN" altLang="en-US" sz="2800">
                <a:ea typeface="宋体" panose="02010600030101010101" pitchFamily="2" charset="-122"/>
              </a:rPr>
              <a:t>，其中</a:t>
            </a:r>
            <a:r>
              <a:rPr lang="en-US" altLang="zh-CN" sz="2800">
                <a:ea typeface="宋体" panose="02010600030101010101" pitchFamily="2" charset="-122"/>
              </a:rPr>
              <a:t>16</a:t>
            </a:r>
            <a:r>
              <a:rPr lang="zh-CN" altLang="en-US" sz="2800">
                <a:ea typeface="宋体" panose="02010600030101010101" pitchFamily="2" charset="-122"/>
              </a:rPr>
              <a:t>个实验中包含两次共</a:t>
            </a:r>
            <a:r>
              <a:rPr lang="en-US" altLang="zh-CN" sz="2800">
                <a:ea typeface="宋体" panose="02010600030101010101" pitchFamily="2" charset="-122"/>
              </a:rPr>
              <a:t>4</a:t>
            </a:r>
            <a:r>
              <a:rPr lang="zh-CN" altLang="en-US" sz="2800">
                <a:ea typeface="宋体" panose="02010600030101010101" pitchFamily="2" charset="-122"/>
              </a:rPr>
              <a:t>课时的过程考试。实际实验只有</a:t>
            </a:r>
            <a:r>
              <a:rPr lang="en-US" altLang="zh-CN" sz="2800">
                <a:ea typeface="宋体" panose="02010600030101010101" pitchFamily="2" charset="-122"/>
              </a:rPr>
              <a:t>12</a:t>
            </a:r>
            <a:r>
              <a:rPr lang="zh-CN" altLang="en-US" sz="2800">
                <a:ea typeface="宋体" panose="02010600030101010101" pitchFamily="2" charset="-122"/>
              </a:rPr>
              <a:t>个课时。</a:t>
            </a:r>
            <a:endParaRPr lang="zh-CN" altLang="en-US" sz="2800">
              <a:ea typeface="宋体" panose="02010600030101010101" pitchFamily="2" charset="-122"/>
            </a:endParaRPr>
          </a:p>
          <a:p>
            <a:r>
              <a:rPr lang="zh-CN" altLang="en-US" sz="2800">
                <a:ea typeface="宋体" panose="02010600030101010101" pitchFamily="2" charset="-122"/>
              </a:rPr>
              <a:t>实验安排：周</a:t>
            </a:r>
            <a:r>
              <a:rPr lang="zh-CN" altLang="en-US" sz="2800">
                <a:ea typeface="宋体" panose="02010600030101010101" pitchFamily="2" charset="-122"/>
              </a:rPr>
              <a:t>三晚上，如果有冲突，个别调整。</a:t>
            </a:r>
            <a:endParaRPr lang="zh-CN" altLang="en-US" sz="2800">
              <a:ea typeface="宋体" panose="02010600030101010101" pitchFamily="2" charset="-122"/>
            </a:endParaRPr>
          </a:p>
          <a:p>
            <a:r>
              <a:rPr lang="zh-CN" altLang="en-US" sz="2800">
                <a:ea typeface="宋体" panose="02010600030101010101" pitchFamily="2" charset="-122"/>
              </a:rPr>
              <a:t>课程难度，对于初步接触面向对象，该课程比较难，往年通过率在</a:t>
            </a:r>
            <a:r>
              <a:rPr lang="en-US" altLang="zh-CN" sz="2800">
                <a:ea typeface="宋体" panose="02010600030101010101" pitchFamily="2" charset="-122"/>
              </a:rPr>
              <a:t>75%</a:t>
            </a:r>
            <a:r>
              <a:rPr lang="zh-CN" altLang="en-US" sz="2800">
                <a:ea typeface="宋体" panose="02010600030101010101" pitchFamily="2" charset="-122"/>
              </a:rPr>
              <a:t>～</a:t>
            </a:r>
            <a:r>
              <a:rPr lang="en-US" altLang="zh-CN" sz="2800">
                <a:ea typeface="宋体" panose="02010600030101010101" pitchFamily="2" charset="-122"/>
              </a:rPr>
              <a:t>80%</a:t>
            </a:r>
            <a:r>
              <a:rPr lang="zh-CN" altLang="en-US" sz="2800">
                <a:ea typeface="宋体" panose="02010600030101010101" pitchFamily="2" charset="-122"/>
              </a:rPr>
              <a:t>之间。</a:t>
            </a:r>
            <a:endParaRPr lang="zh-CN" altLang="en-US" sz="2800">
              <a:ea typeface="宋体" panose="02010600030101010101" pitchFamily="2" charset="-122"/>
            </a:endParaRPr>
          </a:p>
          <a:p>
            <a:r>
              <a:rPr lang="zh-CN" altLang="en-US" sz="2800">
                <a:ea typeface="宋体" panose="02010600030101010101" pitchFamily="2" charset="-122"/>
              </a:rPr>
              <a:t>成绩：过程化考试</a:t>
            </a:r>
            <a:r>
              <a:rPr lang="en-US" altLang="zh-CN" sz="2800">
                <a:ea typeface="宋体" panose="02010600030101010101" pitchFamily="2" charset="-122"/>
              </a:rPr>
              <a:t>20%</a:t>
            </a:r>
            <a:r>
              <a:rPr lang="zh-CN" altLang="en-US" sz="2800">
                <a:ea typeface="宋体" panose="02010600030101010101" pitchFamily="2" charset="-122"/>
              </a:rPr>
              <a:t>，实验报告</a:t>
            </a:r>
            <a:r>
              <a:rPr lang="en-US" altLang="zh-CN" sz="2800">
                <a:ea typeface="宋体" panose="02010600030101010101" pitchFamily="2" charset="-122"/>
              </a:rPr>
              <a:t>10%</a:t>
            </a:r>
            <a:r>
              <a:rPr lang="zh-CN" altLang="en-US" sz="2800">
                <a:ea typeface="宋体" panose="02010600030101010101" pitchFamily="2" charset="-122"/>
              </a:rPr>
              <a:t>；课后作业</a:t>
            </a:r>
            <a:r>
              <a:rPr lang="en-US" altLang="zh-CN" sz="2800">
                <a:ea typeface="宋体" panose="02010600030101010101" pitchFamily="2" charset="-122"/>
              </a:rPr>
              <a:t>10%</a:t>
            </a:r>
            <a:r>
              <a:rPr lang="zh-CN" altLang="en-US" sz="2800">
                <a:ea typeface="宋体" panose="02010600030101010101" pitchFamily="2" charset="-122"/>
              </a:rPr>
              <a:t>；出勤</a:t>
            </a:r>
            <a:r>
              <a:rPr lang="en-US" altLang="zh-CN" sz="2800">
                <a:ea typeface="宋体" panose="02010600030101010101" pitchFamily="2" charset="-122"/>
              </a:rPr>
              <a:t>10%</a:t>
            </a:r>
            <a:r>
              <a:rPr lang="zh-CN" altLang="en-US" sz="2800">
                <a:ea typeface="宋体" panose="02010600030101010101" pitchFamily="2" charset="-122"/>
              </a:rPr>
              <a:t>；最后考试（机考）</a:t>
            </a:r>
            <a:r>
              <a:rPr lang="en-US" altLang="zh-CN" sz="2800">
                <a:ea typeface="宋体" panose="02010600030101010101" pitchFamily="2" charset="-122"/>
              </a:rPr>
              <a:t>50%</a:t>
            </a:r>
            <a:endParaRPr lang="en-US" altLang="zh-CN" sz="2800">
              <a:ea typeface="宋体" panose="02010600030101010101" pitchFamily="2" charset="-122"/>
            </a:endParaRPr>
          </a:p>
          <a:p>
            <a:r>
              <a:rPr lang="zh-CN" altLang="en-US" sz="2800">
                <a:ea typeface="宋体" panose="02010600030101010101" pitchFamily="2" charset="-122"/>
              </a:rPr>
              <a:t>章节内容：目录</a:t>
            </a:r>
            <a:endParaRPr lang="zh-CN" altLang="en-US" sz="2800">
              <a:ea typeface="宋体" panose="02010600030101010101" pitchFamily="2" charset="-122"/>
            </a:endParaRPr>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2421D4-EA57-4687-BFB4-2ED65E35B696}" type="slidenum">
              <a:rPr lang="en-US" altLang="en-US" sz="1400"/>
            </a:fld>
            <a:endParaRPr lang="en-US" altLang="en-US" sz="1400"/>
          </a:p>
        </p:txBody>
      </p:sp>
      <p:sp>
        <p:nvSpPr>
          <p:cNvPr id="19459" name="Rectangle 1026"/>
          <p:cNvSpPr>
            <a:spLocks noGrp="1" noChangeArrowheads="1"/>
          </p:cNvSpPr>
          <p:nvPr>
            <p:ph type="title"/>
          </p:nvPr>
        </p:nvSpPr>
        <p:spPr>
          <a:xfrm>
            <a:off x="685800" y="228600"/>
            <a:ext cx="7772400" cy="762000"/>
          </a:xfrm>
        </p:spPr>
        <p:txBody>
          <a:bodyPr/>
          <a:lstStyle/>
          <a:p>
            <a:r>
              <a:rPr lang="en-US" altLang="en-US"/>
              <a:t>Popular High-Level Languages</a:t>
            </a:r>
            <a:endParaRPr lang="en-US" altLang="en-US"/>
          </a:p>
        </p:txBody>
      </p:sp>
      <p:sp>
        <p:nvSpPr>
          <p:cNvPr id="19460" name="Rectangle 1030"/>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9461" name="Object 1029"/>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19462" name="Picture" r:id="rId1" imgW="4826000" imgH="2844800" progId="Word.Picture.8">
                  <p:embed/>
                </p:oleObj>
              </mc:Choice>
              <mc:Fallback>
                <p:oleObj name="Picture" r:id="rId1" imgW="4826000" imgH="2844800" progId="Word.Picture.8">
                  <p:embed/>
                  <p:pic>
                    <p:nvPicPr>
                      <p:cNvPr id="0" name="Object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endParaRPr lang="zh-CN" altLang="en-US">
              <a:ea typeface="宋体" panose="02010600030101010101" pitchFamily="2" charset="-122"/>
            </a:endParaRPr>
          </a:p>
        </p:txBody>
      </p:sp>
      <p:sp>
        <p:nvSpPr>
          <p:cNvPr id="20483" name="灯片编号占位符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B911E9-00C5-487D-B878-4ADBD0A15437}" type="slidenum">
              <a:rPr lang="en-US" altLang="zh-CN" sz="1400"/>
            </a:fld>
            <a:endParaRPr lang="en-US" altLang="zh-CN" sz="1400"/>
          </a:p>
        </p:txBody>
      </p:sp>
      <p:pic>
        <p:nvPicPr>
          <p:cNvPr id="2" name="图片 1"/>
          <p:cNvPicPr>
            <a:picLocks noChangeAspect="1"/>
          </p:cNvPicPr>
          <p:nvPr/>
        </p:nvPicPr>
        <p:blipFill>
          <a:blip r:embed="rId1"/>
          <a:stretch>
            <a:fillRect/>
          </a:stretch>
        </p:blipFill>
        <p:spPr>
          <a:xfrm>
            <a:off x="48895" y="533400"/>
            <a:ext cx="9046210" cy="499173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6D2DC0-01FB-423B-91BC-5B65459A815B}" type="slidenum">
              <a:rPr lang="en-US" altLang="en-US" sz="1400"/>
            </a:fld>
            <a:endParaRPr lang="en-US" altLang="en-US" sz="1400"/>
          </a:p>
        </p:txBody>
      </p:sp>
      <p:sp>
        <p:nvSpPr>
          <p:cNvPr id="22531" name="Rectangle 1026"/>
          <p:cNvSpPr>
            <a:spLocks noGrp="1" noChangeArrowheads="1"/>
          </p:cNvSpPr>
          <p:nvPr>
            <p:ph type="title"/>
          </p:nvPr>
        </p:nvSpPr>
        <p:spPr>
          <a:xfrm>
            <a:off x="685800" y="228600"/>
            <a:ext cx="7772400" cy="762000"/>
          </a:xfrm>
        </p:spPr>
        <p:txBody>
          <a:bodyPr/>
          <a:lstStyle/>
          <a:p>
            <a:r>
              <a:rPr lang="en-US" altLang="en-US" sz="4000"/>
              <a:t>Interpreting/Compiling Source Code</a:t>
            </a:r>
            <a:endParaRPr lang="en-US" altLang="en-US" sz="4000"/>
          </a:p>
        </p:txBody>
      </p:sp>
      <p:sp>
        <p:nvSpPr>
          <p:cNvPr id="22532" name="Rectangle 1027"/>
          <p:cNvSpPr>
            <a:spLocks noGrp="1" noChangeArrowheads="1"/>
          </p:cNvSpPr>
          <p:nvPr>
            <p:ph type="body" idx="1"/>
          </p:nvPr>
        </p:nvSpPr>
        <p:spPr>
          <a:xfrm>
            <a:off x="228600" y="1293495"/>
            <a:ext cx="8686800" cy="4038600"/>
          </a:xfrm>
        </p:spPr>
        <p:txBody>
          <a:bodyPr/>
          <a:lstStyle/>
          <a:p>
            <a:pPr marL="0" indent="0">
              <a:buFont typeface="Monotype Sorts" pitchFamily="2" charset="2"/>
              <a:buNone/>
            </a:pPr>
            <a:r>
              <a:rPr lang="en-US" altLang="en-US"/>
              <a:t>A program written in a high-level language is called a </a:t>
            </a:r>
            <a:r>
              <a:rPr lang="en-US" altLang="en-US" i="1"/>
              <a:t>source program </a:t>
            </a:r>
            <a:r>
              <a:rPr lang="en-US" altLang="en-US"/>
              <a:t>or</a:t>
            </a:r>
            <a:r>
              <a:rPr lang="en-US" altLang="en-US" i="1"/>
              <a:t> source code</a:t>
            </a:r>
            <a:r>
              <a:rPr lang="en-US" altLang="en-US"/>
              <a:t>. Because a computer cannot understand a source program, a source program must be translated into machine code for execution. The translation can be done using another programming tool called an </a:t>
            </a:r>
            <a:r>
              <a:rPr lang="en-US" altLang="en-US" i="1"/>
              <a:t>interpreter</a:t>
            </a:r>
            <a:r>
              <a:rPr lang="en-US" altLang="en-US"/>
              <a:t> or a </a:t>
            </a:r>
            <a:r>
              <a:rPr lang="en-US" altLang="en-US" i="1"/>
              <a:t>compiler</a:t>
            </a:r>
            <a:r>
              <a:rPr lang="en-US" altLang="en-US"/>
              <a:t>.</a:t>
            </a:r>
            <a:endParaRPr lang="en-US" altLang="en-US"/>
          </a:p>
        </p:txBody>
      </p:sp>
      <p:sp>
        <p:nvSpPr>
          <p:cNvPr id="22533" name="Rectangle 1029"/>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4" name="Rectangle 1056"/>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F69DD8-3AFB-413B-BEB2-F52A0DFE1686}" type="slidenum">
              <a:rPr lang="en-US" altLang="en-US" sz="1400"/>
            </a:fld>
            <a:endParaRPr lang="en-US" altLang="en-US" sz="1400"/>
          </a:p>
        </p:txBody>
      </p:sp>
      <p:sp>
        <p:nvSpPr>
          <p:cNvPr id="23555" name="Rectangle 2"/>
          <p:cNvSpPr>
            <a:spLocks noGrp="1" noChangeArrowheads="1"/>
          </p:cNvSpPr>
          <p:nvPr>
            <p:ph type="title"/>
          </p:nvPr>
        </p:nvSpPr>
        <p:spPr>
          <a:xfrm>
            <a:off x="685800" y="228600"/>
            <a:ext cx="7772400" cy="762000"/>
          </a:xfrm>
        </p:spPr>
        <p:txBody>
          <a:bodyPr/>
          <a:lstStyle/>
          <a:p>
            <a:r>
              <a:rPr lang="en-US" altLang="en-US"/>
              <a:t>Interpreting Source Code</a:t>
            </a:r>
            <a:endParaRPr lang="en-US" altLang="en-US"/>
          </a:p>
        </p:txBody>
      </p:sp>
      <p:sp>
        <p:nvSpPr>
          <p:cNvPr id="23556" name="Rectangle 3"/>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sz="2800"/>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endParaRPr lang="en-US" altLang="en-US" sz="2800"/>
          </a:p>
        </p:txBody>
      </p:sp>
      <p:sp>
        <p:nvSpPr>
          <p:cNvPr id="23557" name="Rectangle 5"/>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8" name="Rectangle 7"/>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355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EA8A35-DFB1-4F4F-B578-C4754DE2528C}" type="slidenum">
              <a:rPr lang="en-US" altLang="en-US" sz="1400"/>
            </a:fld>
            <a:endParaRPr lang="en-US" altLang="en-US" sz="1400"/>
          </a:p>
        </p:txBody>
      </p:sp>
      <p:sp>
        <p:nvSpPr>
          <p:cNvPr id="24579" name="Rectangle 2"/>
          <p:cNvSpPr>
            <a:spLocks noGrp="1" noChangeArrowheads="1"/>
          </p:cNvSpPr>
          <p:nvPr>
            <p:ph type="title"/>
          </p:nvPr>
        </p:nvSpPr>
        <p:spPr>
          <a:xfrm>
            <a:off x="685800" y="228600"/>
            <a:ext cx="7772400" cy="762000"/>
          </a:xfrm>
        </p:spPr>
        <p:txBody>
          <a:bodyPr/>
          <a:lstStyle/>
          <a:p>
            <a:r>
              <a:rPr lang="en-US" altLang="en-US">
                <a:solidFill>
                  <a:schemeClr val="tx1"/>
                </a:solidFill>
              </a:rPr>
              <a:t>Compiling Source Code</a:t>
            </a:r>
            <a:endParaRPr lang="en-US" altLang="en-US">
              <a:solidFill>
                <a:schemeClr val="tx1"/>
              </a:solidFill>
            </a:endParaRPr>
          </a:p>
        </p:txBody>
      </p:sp>
      <p:sp>
        <p:nvSpPr>
          <p:cNvPr id="24580" name="Rectangle 3"/>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endParaRPr lang="en-US" altLang="en-US"/>
          </a:p>
        </p:txBody>
      </p:sp>
      <p:sp>
        <p:nvSpPr>
          <p:cNvPr id="24581" name="Rectangle 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2" name="Rectangle 5"/>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Rectangle 8"/>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4584"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77F59D-A052-4159-A838-F152F82049ED}" type="slidenum">
              <a:rPr lang="en-US" altLang="en-US" sz="1400"/>
            </a:fld>
            <a:endParaRPr lang="en-US" altLang="en-US" sz="1400"/>
          </a:p>
        </p:txBody>
      </p:sp>
      <p:sp>
        <p:nvSpPr>
          <p:cNvPr id="25603" name="Rectangle 1026"/>
          <p:cNvSpPr>
            <a:spLocks noGrp="1" noChangeArrowheads="1"/>
          </p:cNvSpPr>
          <p:nvPr>
            <p:ph type="title"/>
          </p:nvPr>
        </p:nvSpPr>
        <p:spPr>
          <a:xfrm>
            <a:off x="685800" y="228600"/>
            <a:ext cx="7772400" cy="762000"/>
          </a:xfrm>
        </p:spPr>
        <p:txBody>
          <a:bodyPr/>
          <a:lstStyle/>
          <a:p>
            <a:r>
              <a:rPr lang="en-US" altLang="en-US"/>
              <a:t>Operating Systems</a:t>
            </a:r>
            <a:endParaRPr lang="en-US" altLang="en-US"/>
          </a:p>
        </p:txBody>
      </p:sp>
      <p:sp>
        <p:nvSpPr>
          <p:cNvPr id="25604" name="Rectangle 1027"/>
          <p:cNvSpPr>
            <a:spLocks noGrp="1" noChangeArrowheads="1"/>
          </p:cNvSpPr>
          <p:nvPr>
            <p:ph type="body" idx="1"/>
          </p:nvPr>
        </p:nvSpPr>
        <p:spPr>
          <a:xfrm>
            <a:off x="237490" y="990600"/>
            <a:ext cx="4756785" cy="53340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The </a:t>
            </a:r>
            <a:r>
              <a:rPr lang="en-US" altLang="en-US" sz="2600" i="1">
                <a:cs typeface="Times New Roman" panose="02020603050405020304" pitchFamily="18" charset="0"/>
              </a:rPr>
              <a:t>operating system</a:t>
            </a:r>
            <a:r>
              <a:rPr lang="en-US" altLang="en-US" sz="2600">
                <a:cs typeface="Times New Roman" panose="02020603050405020304" pitchFamily="18" charset="0"/>
              </a:rPr>
              <a:t> (OS) is a program that manages and controls a computer’s activities. </a:t>
            </a:r>
            <a:r>
              <a:rPr lang="en-US" altLang="en-US" sz="2600"/>
              <a:t>The popular operating systems for general-purpose computers are Microsoft Windows, Mac OS, and Linux. Application programs, such as a Web browser or a word processor, cannot run unless an operating system is installed and running on the computer.</a:t>
            </a:r>
            <a:endParaRPr lang="en-US" altLang="en-US" sz="2600"/>
          </a:p>
        </p:txBody>
      </p:sp>
      <p:sp>
        <p:nvSpPr>
          <p:cNvPr id="25605"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6" name="Rectangle 1031"/>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103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5608"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AFF84A-19DC-4B33-A479-A2AB537D141D}" type="slidenum">
              <a:rPr lang="en-US" altLang="en-US" sz="1400"/>
            </a:fld>
            <a:endParaRPr lang="en-US" altLang="en-US" sz="1400"/>
          </a:p>
        </p:txBody>
      </p:sp>
      <p:sp>
        <p:nvSpPr>
          <p:cNvPr id="26627" name="Rectangle 1026"/>
          <p:cNvSpPr>
            <a:spLocks noGrp="1" noChangeArrowheads="1"/>
          </p:cNvSpPr>
          <p:nvPr>
            <p:ph type="title"/>
          </p:nvPr>
        </p:nvSpPr>
        <p:spPr>
          <a:xfrm>
            <a:off x="685800" y="228600"/>
            <a:ext cx="7772400" cy="628650"/>
          </a:xfrm>
        </p:spPr>
        <p:txBody>
          <a:bodyPr/>
          <a:lstStyle/>
          <a:p>
            <a:r>
              <a:rPr lang="en-US" altLang="en-US" sz="3600"/>
              <a:t>Why Java?</a:t>
            </a:r>
            <a:endParaRPr lang="zh-CN" altLang="en-US" sz="3600">
              <a:ea typeface="宋体" panose="02010600030101010101" pitchFamily="2" charset="-122"/>
            </a:endParaRPr>
          </a:p>
        </p:txBody>
      </p:sp>
      <p:sp>
        <p:nvSpPr>
          <p:cNvPr id="26628" name="Rectangle 1027"/>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20000"/>
              </a:spcBef>
              <a:buClr>
                <a:schemeClr val="tx2"/>
              </a:buClr>
              <a:buSzPct val="75000"/>
              <a:buFont typeface="Monotype Sorts" pitchFamily="2" charset="2"/>
              <a:buNone/>
            </a:pPr>
            <a:r>
              <a:rPr lang="en-US" altLang="en-US" sz="26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endParaRPr lang="en-US" altLang="en-US" sz="2600"/>
          </a:p>
          <a:p>
            <a:pPr>
              <a:lnSpc>
                <a:spcPct val="110000"/>
              </a:lnSpc>
              <a:spcBef>
                <a:spcPct val="20000"/>
              </a:spcBef>
              <a:buClr>
                <a:schemeClr val="tx2"/>
              </a:buClr>
              <a:buSzPct val="75000"/>
              <a:buFont typeface="Monotype Sorts" pitchFamily="2" charset="2"/>
              <a:buNone/>
            </a:pPr>
            <a:endParaRPr lang="en-US" altLang="en-US" sz="2600"/>
          </a:p>
          <a:p>
            <a:pPr>
              <a:lnSpc>
                <a:spcPct val="110000"/>
              </a:lnSpc>
              <a:spcBef>
                <a:spcPct val="20000"/>
              </a:spcBef>
              <a:buClr>
                <a:schemeClr val="tx2"/>
              </a:buClr>
              <a:buSzPct val="75000"/>
              <a:buFont typeface="Monotype Sorts" pitchFamily="2" charset="2"/>
              <a:buChar char="F"/>
            </a:pPr>
            <a:r>
              <a:rPr lang="en-US" altLang="en-US" sz="2600"/>
              <a:t>Java is a general purpose programming language. </a:t>
            </a:r>
            <a:endParaRPr lang="en-US" altLang="en-US" sz="2600"/>
          </a:p>
          <a:p>
            <a:pPr>
              <a:lnSpc>
                <a:spcPct val="110000"/>
              </a:lnSpc>
              <a:spcBef>
                <a:spcPct val="20000"/>
              </a:spcBef>
              <a:buClr>
                <a:schemeClr val="tx2"/>
              </a:buClr>
              <a:buSzPct val="75000"/>
              <a:buFont typeface="Monotype Sorts" pitchFamily="2" charset="2"/>
              <a:buChar char="F"/>
            </a:pPr>
            <a:r>
              <a:rPr lang="en-US" altLang="en-US" sz="2600"/>
              <a:t>Java is the Internet programming language.</a:t>
            </a:r>
            <a:endParaRPr lang="en-US" altLang="en-US" sz="26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921A62-0D7F-435A-ADF3-85CFF12DA252}" type="slidenum">
              <a:rPr lang="en-US" altLang="en-US" sz="1400"/>
            </a:fld>
            <a:endParaRPr lang="en-US" altLang="en-US" sz="1400"/>
          </a:p>
        </p:txBody>
      </p:sp>
      <p:sp>
        <p:nvSpPr>
          <p:cNvPr id="27651" name="Rectangle 2"/>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27652" name="Rectangle 3"/>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endParaRPr lang="en-US" altLang="en-US" sz="3400"/>
          </a:p>
          <a:p>
            <a:r>
              <a:rPr lang="en-US" altLang="en-US" sz="3400"/>
              <a:t>Java can be used to develop applications running from a browser.</a:t>
            </a:r>
            <a:endParaRPr lang="en-US" altLang="en-US" sz="3400"/>
          </a:p>
          <a:p>
            <a:r>
              <a:rPr lang="en-US" altLang="en-US" sz="3400"/>
              <a:t>Java can also be used to develop applications for hand-held devices.</a:t>
            </a:r>
            <a:endParaRPr lang="en-US" altLang="en-US" sz="3400"/>
          </a:p>
          <a:p>
            <a:r>
              <a:rPr lang="en-US" altLang="en-US" sz="3400"/>
              <a:t>Java can be used to develop applications for Web servers.</a:t>
            </a:r>
            <a:endParaRPr lang="en-US" altLang="en-US" sz="3400"/>
          </a:p>
          <a:p>
            <a:endParaRPr lang="en-US" altLang="en-US" sz="3400"/>
          </a:p>
          <a:p>
            <a:endParaRPr lang="en-US" altLang="en-US" sz="34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4195AC-A3F6-40AF-B276-08BBC0B19D36}" type="slidenum">
              <a:rPr lang="en-US" altLang="en-US" sz="1400"/>
            </a:fld>
            <a:endParaRPr lang="en-US" altLang="en-US" sz="1400"/>
          </a:p>
        </p:txBody>
      </p:sp>
      <p:sp>
        <p:nvSpPr>
          <p:cNvPr id="28675" name="Rectangle 2"/>
          <p:cNvSpPr>
            <a:spLocks noGrp="1" noChangeArrowheads="1"/>
          </p:cNvSpPr>
          <p:nvPr>
            <p:ph type="title"/>
          </p:nvPr>
        </p:nvSpPr>
        <p:spPr>
          <a:xfrm>
            <a:off x="685800" y="304800"/>
            <a:ext cx="7772400" cy="533400"/>
          </a:xfrm>
        </p:spPr>
        <p:txBody>
          <a:bodyPr/>
          <a:lstStyle/>
          <a:p>
            <a:r>
              <a:rPr lang="en-US" altLang="en-US"/>
              <a:t>Java’s History</a:t>
            </a:r>
            <a:endParaRPr lang="en-US" altLang="en-US"/>
          </a:p>
        </p:txBody>
      </p:sp>
      <p:sp>
        <p:nvSpPr>
          <p:cNvPr id="28676" name="Rectangle 3"/>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endParaRPr lang="en-US" altLang="en-US"/>
          </a:p>
          <a:p>
            <a:pPr>
              <a:lnSpc>
                <a:spcPct val="90000"/>
              </a:lnSpc>
              <a:spcBef>
                <a:spcPct val="50000"/>
              </a:spcBef>
            </a:pPr>
            <a:r>
              <a:rPr lang="en-US" altLang="en-US"/>
              <a:t>Oak</a:t>
            </a:r>
            <a:endParaRPr lang="en-US" altLang="en-US"/>
          </a:p>
          <a:p>
            <a:pPr>
              <a:lnSpc>
                <a:spcPct val="90000"/>
              </a:lnSpc>
              <a:spcBef>
                <a:spcPct val="50000"/>
              </a:spcBef>
            </a:pPr>
            <a:r>
              <a:rPr lang="en-US" altLang="en-US"/>
              <a:t>Java, May 20, 1995, Sun World</a:t>
            </a:r>
            <a:endParaRPr lang="en-US" altLang="en-US"/>
          </a:p>
          <a:p>
            <a:pPr>
              <a:lnSpc>
                <a:spcPct val="90000"/>
              </a:lnSpc>
              <a:spcBef>
                <a:spcPct val="50000"/>
              </a:spcBef>
            </a:pPr>
            <a:r>
              <a:rPr lang="en-US" altLang="en-US"/>
              <a:t>HotJava </a:t>
            </a:r>
            <a:endParaRPr lang="en-US" altLang="en-US"/>
          </a:p>
          <a:p>
            <a:pPr lvl="1">
              <a:lnSpc>
                <a:spcPct val="90000"/>
              </a:lnSpc>
            </a:pPr>
            <a:r>
              <a:rPr lang="en-US" altLang="en-US"/>
              <a:t>The first Java-enabled Web browser</a:t>
            </a:r>
            <a:endParaRPr lang="en-US" altLang="en-US"/>
          </a:p>
          <a:p>
            <a:pPr>
              <a:lnSpc>
                <a:spcPct val="90000"/>
              </a:lnSpc>
              <a:spcBef>
                <a:spcPct val="50000"/>
              </a:spcBef>
            </a:pPr>
            <a:r>
              <a:rPr lang="en-US" altLang="en-US"/>
              <a:t>Early History Website:</a:t>
            </a:r>
            <a:endParaRPr lang="en-US" altLang="en-US"/>
          </a:p>
        </p:txBody>
      </p:sp>
      <p:sp>
        <p:nvSpPr>
          <p:cNvPr id="28677" name="Rounded Rectangle 1">
            <a:hlinkClick r:id="rId1"/>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3200" u="sng">
                <a:solidFill>
                  <a:srgbClr val="00B050"/>
                </a:solidFill>
              </a:rPr>
              <a:t>http://www.java.com/en/javahistory/index.jsp</a:t>
            </a:r>
            <a:endParaRPr lang="en-US" altLang="en-US" sz="3200" u="sng">
              <a:solidFill>
                <a:srgbClr val="00B05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C00000"/>
                </a:solidFill>
              </a:rPr>
              <a:t>What is OOP?</a:t>
            </a:r>
            <a:endParaRPr lang="en-US" altLang="zh-CN">
              <a:solidFill>
                <a:srgbClr val="C00000"/>
              </a:solidFill>
            </a:endParaRPr>
          </a:p>
        </p:txBody>
      </p:sp>
      <p:sp>
        <p:nvSpPr>
          <p:cNvPr id="3" name="内容占位符 2"/>
          <p:cNvSpPr>
            <a:spLocks noGrp="1"/>
          </p:cNvSpPr>
          <p:nvPr>
            <p:ph idx="1"/>
          </p:nvPr>
        </p:nvSpPr>
        <p:spPr/>
        <p:txBody>
          <a:bodyPr/>
          <a:p>
            <a:r>
              <a:rPr lang="en-US" altLang="zh-CN"/>
              <a:t>Struct example for C</a:t>
            </a:r>
            <a:endParaRPr lang="en-US" altLang="zh-CN"/>
          </a:p>
          <a:p>
            <a:pPr lvl="1"/>
            <a:r>
              <a:rPr lang="en-US" altLang="zh-CN"/>
              <a:t>struct definition and instance.</a:t>
            </a:r>
            <a:endParaRPr lang="en-US" altLang="zh-CN"/>
          </a:p>
          <a:p>
            <a:pPr lvl="1"/>
            <a:r>
              <a:rPr lang="en-US" altLang="zh-CN"/>
              <a:t>how to create a instance from struct pointer type.</a:t>
            </a:r>
            <a:endParaRPr lang="en-US" altLang="zh-CN"/>
          </a:p>
          <a:p>
            <a:pPr lvl="1"/>
            <a:r>
              <a:rPr lang="en-US" altLang="zh-CN"/>
              <a:t>how to manipulate struct.</a:t>
            </a:r>
            <a:endParaRPr lang="en-US" altLang="zh-CN"/>
          </a:p>
          <a:p>
            <a:pPr lvl="0"/>
            <a:r>
              <a:rPr lang="en-US" altLang="zh-CN"/>
              <a:t>How to impliment in Java.</a:t>
            </a:r>
            <a:endParaRPr lang="en-US" altLang="zh-CN"/>
          </a:p>
          <a:p>
            <a:pPr lvl="1"/>
            <a:r>
              <a:rPr lang="en-US" altLang="zh-CN"/>
              <a:t>compare struct definition and class difinition</a:t>
            </a:r>
            <a:endParaRPr lang="en-US" altLang="zh-CN"/>
          </a:p>
          <a:p>
            <a:pPr lvl="1"/>
            <a:r>
              <a:rPr lang="en-US" altLang="zh-CN"/>
              <a:t> functions in “struct”</a:t>
            </a:r>
            <a:endParaRPr lang="en-US" altLang="zh-CN"/>
          </a:p>
          <a:p>
            <a:pPr lvl="0"/>
            <a:r>
              <a:rPr lang="en-US" altLang="zh-CN" sz="3200"/>
              <a:t>What is class, and object?</a:t>
            </a:r>
            <a:endParaRPr lang="en-US" altLang="zh-CN"/>
          </a:p>
          <a:p>
            <a:pPr marL="457200" lvl="1" indent="0">
              <a:buNone/>
            </a:pPr>
            <a:endParaRPr lang="en-US" altLang="zh-CN"/>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endParaRPr lang="en-US" altLang="zh-CN"/>
          </a:p>
        </p:txBody>
      </p:sp>
      <p:sp>
        <p:nvSpPr>
          <p:cNvPr id="3" name="内容占位符 2"/>
          <p:cNvSpPr>
            <a:spLocks noGrp="1"/>
          </p:cNvSpPr>
          <p:nvPr>
            <p:ph idx="1"/>
          </p:nvPr>
        </p:nvSpPr>
        <p:spPr/>
        <p:txBody>
          <a:bodyPr/>
          <a:p>
            <a:r>
              <a:rPr lang="en-US" altLang="zh-CN"/>
              <a:t>1</a:t>
            </a:r>
            <a:r>
              <a:rPr lang="zh-CN" altLang="en-US">
                <a:ea typeface="宋体" panose="02010600030101010101" pitchFamily="2" charset="-122"/>
              </a:rPr>
              <a:t>、</a:t>
            </a:r>
            <a:r>
              <a:rPr lang="en-US" altLang="zh-CN">
                <a:ea typeface="宋体" panose="02010600030101010101" pitchFamily="2" charset="-122"/>
              </a:rPr>
              <a:t>Why English for Java?</a:t>
            </a:r>
            <a:endParaRPr lang="en-US"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sym typeface="+mn-ea"/>
              </a:rPr>
              <a:t>What is Process Oriented?</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a:t>
            </a:r>
            <a:r>
              <a:rPr lang="en-US" altLang="zh-CN">
                <a:ea typeface="宋体" panose="02010600030101010101" pitchFamily="2" charset="-122"/>
                <a:sym typeface="+mn-ea"/>
              </a:rPr>
              <a:t>What is Object Oriented?</a:t>
            </a:r>
            <a:endParaRPr lang="en-US" altLang="zh-CN">
              <a:ea typeface="宋体" panose="02010600030101010101" pitchFamily="2" charset="-122"/>
            </a:endParaRPr>
          </a:p>
          <a:p>
            <a:r>
              <a:rPr lang="en-US" altLang="zh-CN">
                <a:ea typeface="宋体" panose="02010600030101010101" pitchFamily="2" charset="-122"/>
              </a:rPr>
              <a:t>4</a:t>
            </a:r>
            <a:r>
              <a:rPr lang="zh-CN" altLang="en-US">
                <a:ea typeface="宋体" panose="02010600030101010101" pitchFamily="2" charset="-122"/>
              </a:rPr>
              <a:t>、</a:t>
            </a:r>
            <a:r>
              <a:rPr lang="en-US" altLang="zh-CN">
                <a:ea typeface="宋体" panose="02010600030101010101" pitchFamily="2" charset="-122"/>
              </a:rPr>
              <a:t>How to study</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5</a:t>
            </a:r>
            <a:r>
              <a:rPr lang="zh-CN" altLang="en-US">
                <a:ea typeface="宋体" panose="02010600030101010101" pitchFamily="2" charset="-122"/>
              </a:rPr>
              <a:t>、</a:t>
            </a:r>
            <a:r>
              <a:rPr lang="en-US" altLang="zh-CN">
                <a:ea typeface="宋体" panose="02010600030101010101" pitchFamily="2" charset="-122"/>
              </a:rPr>
              <a:t>Now What</a:t>
            </a:r>
            <a:r>
              <a:rPr lang="zh-CN" altLang="en-US">
                <a:ea typeface="宋体" panose="02010600030101010101" pitchFamily="2" charset="-122"/>
              </a:rPr>
              <a:t>？</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55D573-B7CD-4535-B5AD-7C4071988E60}" type="slidenum">
              <a:rPr lang="en-US" altLang="en-US" sz="1400"/>
            </a:fld>
            <a:endParaRPr lang="en-US" altLang="en-US" sz="1400"/>
          </a:p>
        </p:txBody>
      </p:sp>
      <p:sp>
        <p:nvSpPr>
          <p:cNvPr id="41987" name="Rectangle 2"/>
          <p:cNvSpPr>
            <a:spLocks noGrp="1" noChangeArrowheads="1"/>
          </p:cNvSpPr>
          <p:nvPr>
            <p:ph type="title"/>
          </p:nvPr>
        </p:nvSpPr>
        <p:spPr>
          <a:xfrm>
            <a:off x="685800" y="228600"/>
            <a:ext cx="7772400" cy="685800"/>
          </a:xfrm>
        </p:spPr>
        <p:txBody>
          <a:bodyPr/>
          <a:lstStyle/>
          <a:p>
            <a:r>
              <a:rPr lang="en-US" altLang="en-US">
                <a:solidFill>
                  <a:srgbClr val="FF0000"/>
                </a:solidFill>
              </a:rPr>
              <a:t>API JDK IDE</a:t>
            </a:r>
            <a:endParaRPr lang="en-US" altLang="en-US">
              <a:solidFill>
                <a:srgbClr val="FF0000"/>
              </a:solidFill>
            </a:endParaRPr>
          </a:p>
        </p:txBody>
      </p:sp>
      <p:sp>
        <p:nvSpPr>
          <p:cNvPr id="41988" name="Rectangle 3"/>
          <p:cNvSpPr>
            <a:spLocks noGrp="1" noChangeArrowheads="1"/>
          </p:cNvSpPr>
          <p:nvPr>
            <p:ph type="body" idx="1"/>
          </p:nvPr>
        </p:nvSpPr>
        <p:spPr>
          <a:xfrm>
            <a:off x="381000" y="1143000"/>
            <a:ext cx="8305800" cy="5105400"/>
          </a:xfrm>
        </p:spPr>
        <p:txBody>
          <a:bodyPr/>
          <a:lstStyle/>
          <a:p>
            <a:pPr>
              <a:lnSpc>
                <a:spcPct val="90000"/>
              </a:lnSpc>
            </a:pPr>
            <a:r>
              <a:rPr lang="en-US" altLang="en-US" sz="3000"/>
              <a:t>API: application programming interface</a:t>
            </a:r>
            <a:endParaRPr lang="en-US" altLang="en-US" sz="3000"/>
          </a:p>
          <a:p>
            <a:pPr>
              <a:lnSpc>
                <a:spcPct val="90000"/>
              </a:lnSpc>
            </a:pPr>
            <a:r>
              <a:rPr lang="en-US" altLang="en-US" sz="3000"/>
              <a:t>JDK: Java Developing Kit</a:t>
            </a:r>
            <a:endParaRPr lang="en-US" altLang="en-US" sz="3000"/>
          </a:p>
          <a:p>
            <a:pPr>
              <a:lnSpc>
                <a:spcPct val="90000"/>
              </a:lnSpc>
            </a:pPr>
            <a:r>
              <a:rPr lang="en-US" altLang="en-US" sz="3000"/>
              <a:t>IDE: Integrated Development Environment</a:t>
            </a:r>
            <a:endParaRPr lang="en-US" altLang="en-US" sz="3000"/>
          </a:p>
          <a:p>
            <a:pPr>
              <a:lnSpc>
                <a:spcPct val="90000"/>
              </a:lnSpc>
            </a:pPr>
            <a:endParaRPr lang="en-US" altLang="en-US" sz="30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B11DD7-EC09-48EF-A94B-B702189475B2}" type="slidenum">
              <a:rPr lang="en-US" altLang="en-US" sz="1400"/>
            </a:fld>
            <a:endParaRPr lang="en-US" altLang="en-US" sz="1400"/>
          </a:p>
        </p:txBody>
      </p:sp>
      <p:sp>
        <p:nvSpPr>
          <p:cNvPr id="44035" name="Rectangle 2"/>
          <p:cNvSpPr>
            <a:spLocks noGrp="1" noChangeArrowheads="1"/>
          </p:cNvSpPr>
          <p:nvPr>
            <p:ph type="title"/>
          </p:nvPr>
        </p:nvSpPr>
        <p:spPr>
          <a:xfrm>
            <a:off x="685800" y="304800"/>
            <a:ext cx="7772400" cy="762000"/>
          </a:xfrm>
        </p:spPr>
        <p:txBody>
          <a:bodyPr/>
          <a:lstStyle/>
          <a:p>
            <a:r>
              <a:rPr lang="en-US" altLang="en-US"/>
              <a:t>Popular Java IDEs</a:t>
            </a:r>
            <a:endParaRPr lang="en-US" altLang="en-US"/>
          </a:p>
        </p:txBody>
      </p:sp>
      <p:sp>
        <p:nvSpPr>
          <p:cNvPr id="44036" name="Rectangle 3"/>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endParaRPr lang="en-US" altLang="en-US" sz="3000"/>
          </a:p>
          <a:p>
            <a:pPr>
              <a:lnSpc>
                <a:spcPct val="90000"/>
              </a:lnSpc>
              <a:spcBef>
                <a:spcPct val="50000"/>
              </a:spcBef>
            </a:pPr>
            <a:r>
              <a:rPr lang="en-US" altLang="en-US" sz="3000">
                <a:solidFill>
                  <a:srgbClr val="FF0000"/>
                </a:solidFill>
              </a:rPr>
              <a:t>Eclipse</a:t>
            </a:r>
            <a:endParaRPr lang="en-US" altLang="en-US" sz="3000"/>
          </a:p>
          <a:p>
            <a:pPr>
              <a:lnSpc>
                <a:spcPct val="90000"/>
              </a:lnSpc>
              <a:spcBef>
                <a:spcPct val="50000"/>
              </a:spcBef>
            </a:pPr>
            <a:r>
              <a:rPr lang="en-US" altLang="en-US" sz="3000"/>
              <a:t>Idea Intellij</a:t>
            </a:r>
            <a:endParaRPr lang="en-US" altLang="en-US" sz="30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8A5312-C5C3-4436-838F-3DE67E3C35D9}" type="slidenum">
              <a:rPr lang="en-US" altLang="en-US" sz="1400"/>
            </a:fld>
            <a:endParaRPr lang="en-US" altLang="en-US" sz="1400"/>
          </a:p>
        </p:txBody>
      </p:sp>
      <p:sp>
        <p:nvSpPr>
          <p:cNvPr id="45059" name="Rectangle 2"/>
          <p:cNvSpPr>
            <a:spLocks noGrp="1" noChangeArrowheads="1"/>
          </p:cNvSpPr>
          <p:nvPr>
            <p:ph type="title"/>
          </p:nvPr>
        </p:nvSpPr>
        <p:spPr>
          <a:xfrm>
            <a:off x="685800" y="152400"/>
            <a:ext cx="7772400" cy="609600"/>
          </a:xfrm>
          <a:noFill/>
        </p:spPr>
        <p:txBody>
          <a:bodyPr/>
          <a:lstStyle/>
          <a:p>
            <a:r>
              <a:rPr lang="en-US" altLang="en-US">
                <a:solidFill>
                  <a:srgbClr val="FF0000"/>
                </a:solidFill>
              </a:rPr>
              <a:t>A Simple Java Program</a:t>
            </a:r>
            <a:endParaRPr lang="en-US" altLang="en-US">
              <a:solidFill>
                <a:srgbClr val="FF0000"/>
              </a:solidFill>
            </a:endParaRPr>
          </a:p>
        </p:txBody>
      </p:sp>
      <p:sp>
        <p:nvSpPr>
          <p:cNvPr id="44036" name="Rectangle 3"/>
          <p:cNvSpPr>
            <a:spLocks noGrp="1" noChangeArrowheads="1"/>
          </p:cNvSpPr>
          <p:nvPr>
            <p:ph type="body" idx="1"/>
          </p:nvPr>
        </p:nvSpPr>
        <p:spPr>
          <a:xfrm>
            <a:off x="457200" y="1676400"/>
            <a:ext cx="8305800" cy="2286000"/>
          </a:xfrm>
          <a:ln>
            <a:solidFill>
              <a:schemeClr val="bg2"/>
            </a:solidFill>
            <a:miter lim="800000"/>
          </a:ln>
        </p:spPr>
        <p:txBody>
          <a:bodyPr/>
          <a:lstStyle/>
          <a:p>
            <a:pPr>
              <a:lnSpc>
                <a:spcPct val="90000"/>
              </a:lnSpc>
              <a:buFont typeface="Monotype Sorts" pitchFamily="2" charset="2"/>
              <a:buNone/>
              <a:defRPr/>
            </a:pPr>
            <a:r>
              <a:rPr lang="en-US" sz="2400" b="1" dirty="0">
                <a:solidFill>
                  <a:schemeClr val="accent4"/>
                </a:solidFill>
                <a:latin typeface="Courier New" panose="02070309020205020404" pitchFamily="49" charset="0"/>
                <a:cs typeface="Courier New" panose="02070309020205020404" pitchFamily="49" charset="0"/>
              </a:rPr>
              <a:t>// This program prints Welcome to Java! </a:t>
            </a:r>
            <a:endParaRPr lang="en-US" sz="2400" b="1" dirty="0">
              <a:solidFill>
                <a:schemeClr val="accent4"/>
              </a:solidFill>
              <a:latin typeface="Courier New" panose="02070309020205020404" pitchFamily="49" charset="0"/>
              <a:cs typeface="Courier New" panose="02070309020205020404" pitchFamily="49" charset="0"/>
            </a:endParaRPr>
          </a:p>
          <a:p>
            <a:pPr>
              <a:lnSpc>
                <a:spcPct val="90000"/>
              </a:lnSpc>
              <a:spcBef>
                <a:spcPct val="0"/>
              </a:spcBef>
              <a:buFont typeface="Monotype Sorts" pitchFamily="2" charset="2"/>
              <a:buNone/>
              <a:defRPr/>
            </a:pPr>
            <a:r>
              <a:rPr lang="en-US" sz="2400" b="1" dirty="0">
                <a:solidFill>
                  <a:schemeClr val="accent4"/>
                </a:solidFill>
                <a:latin typeface="Courier New" panose="02070309020205020404" pitchFamily="49" charset="0"/>
                <a:cs typeface="Courier New" panose="02070309020205020404" pitchFamily="49" charset="0"/>
              </a:rPr>
              <a:t>public class Welcome {	</a:t>
            </a:r>
            <a:endParaRPr lang="en-US" sz="2400" b="1" dirty="0">
              <a:solidFill>
                <a:schemeClr val="accent4"/>
              </a:solidFill>
              <a:latin typeface="Courier New" panose="02070309020205020404" pitchFamily="49" charset="0"/>
              <a:cs typeface="Courier New" panose="02070309020205020404" pitchFamily="49" charset="0"/>
            </a:endParaRPr>
          </a:p>
          <a:p>
            <a:pPr>
              <a:lnSpc>
                <a:spcPct val="90000"/>
              </a:lnSpc>
              <a:spcBef>
                <a:spcPct val="0"/>
              </a:spcBef>
              <a:buFont typeface="Monotype Sorts" pitchFamily="2" charset="2"/>
              <a:buNone/>
              <a:defRPr/>
            </a:pPr>
            <a:r>
              <a:rPr lang="en-US" sz="2400" b="1" dirty="0">
                <a:solidFill>
                  <a:schemeClr val="accent4"/>
                </a:solidFill>
                <a:latin typeface="Courier New" panose="02070309020205020404" pitchFamily="49" charset="0"/>
                <a:cs typeface="Courier New" panose="02070309020205020404" pitchFamily="49" charset="0"/>
              </a:rPr>
              <a:t>  public static void main(String[] </a:t>
            </a:r>
            <a:r>
              <a:rPr lang="en-US" sz="2400" b="1" dirty="0" err="1">
                <a:solidFill>
                  <a:schemeClr val="accent4"/>
                </a:solidFill>
                <a:latin typeface="Courier New" panose="02070309020205020404" pitchFamily="49" charset="0"/>
                <a:cs typeface="Courier New" panose="02070309020205020404" pitchFamily="49" charset="0"/>
              </a:rPr>
              <a:t>args</a:t>
            </a:r>
            <a:r>
              <a:rPr lang="en-US" sz="2400" b="1" dirty="0">
                <a:solidFill>
                  <a:schemeClr val="accent4"/>
                </a:solidFill>
                <a:latin typeface="Courier New" panose="02070309020205020404" pitchFamily="49" charset="0"/>
                <a:cs typeface="Courier New" panose="02070309020205020404" pitchFamily="49" charset="0"/>
              </a:rPr>
              <a:t>) { </a:t>
            </a:r>
            <a:endParaRPr lang="en-US" sz="2400" b="1" dirty="0">
              <a:solidFill>
                <a:schemeClr val="accent4"/>
              </a:solidFill>
              <a:latin typeface="Courier New" panose="02070309020205020404" pitchFamily="49" charset="0"/>
              <a:cs typeface="Courier New" panose="02070309020205020404" pitchFamily="49" charset="0"/>
            </a:endParaRPr>
          </a:p>
          <a:p>
            <a:pPr>
              <a:lnSpc>
                <a:spcPct val="90000"/>
              </a:lnSpc>
              <a:spcBef>
                <a:spcPct val="0"/>
              </a:spcBef>
              <a:buFont typeface="Monotype Sorts" pitchFamily="2" charset="2"/>
              <a:buNone/>
              <a:defRPr/>
            </a:pPr>
            <a:r>
              <a:rPr lang="en-US" sz="2400" b="1" dirty="0">
                <a:solidFill>
                  <a:schemeClr val="accent4"/>
                </a:solidFill>
                <a:latin typeface="Courier New" panose="02070309020205020404" pitchFamily="49" charset="0"/>
                <a:cs typeface="Courier New" panose="02070309020205020404" pitchFamily="49" charset="0"/>
              </a:rPr>
              <a:t>    </a:t>
            </a:r>
            <a:r>
              <a:rPr lang="en-US" sz="2400" b="1" dirty="0" err="1">
                <a:solidFill>
                  <a:schemeClr val="accent4"/>
                </a:solidFill>
                <a:latin typeface="Courier New" panose="02070309020205020404" pitchFamily="49" charset="0"/>
                <a:cs typeface="Courier New" panose="02070309020205020404" pitchFamily="49" charset="0"/>
              </a:rPr>
              <a:t>System.out.println</a:t>
            </a:r>
            <a:r>
              <a:rPr lang="en-US" sz="2400" b="1" dirty="0">
                <a:solidFill>
                  <a:schemeClr val="accent4"/>
                </a:solidFill>
                <a:latin typeface="Courier New" panose="02070309020205020404" pitchFamily="49" charset="0"/>
                <a:cs typeface="Courier New" panose="02070309020205020404" pitchFamily="49" charset="0"/>
              </a:rPr>
              <a:t>("Welcome to Java!");</a:t>
            </a:r>
            <a:endParaRPr lang="en-US" sz="2400" b="1" dirty="0">
              <a:solidFill>
                <a:schemeClr val="accent4"/>
              </a:solidFill>
              <a:latin typeface="Courier New" panose="02070309020205020404" pitchFamily="49" charset="0"/>
              <a:cs typeface="Courier New" panose="02070309020205020404" pitchFamily="49" charset="0"/>
            </a:endParaRPr>
          </a:p>
          <a:p>
            <a:pPr>
              <a:lnSpc>
                <a:spcPct val="90000"/>
              </a:lnSpc>
              <a:spcBef>
                <a:spcPct val="0"/>
              </a:spcBef>
              <a:buFont typeface="Monotype Sorts" pitchFamily="2" charset="2"/>
              <a:buNone/>
              <a:defRPr/>
            </a:pPr>
            <a:r>
              <a:rPr lang="en-US" sz="2400" b="1" dirty="0">
                <a:solidFill>
                  <a:schemeClr val="accent4"/>
                </a:solidFill>
                <a:latin typeface="Courier New" panose="02070309020205020404" pitchFamily="49" charset="0"/>
                <a:cs typeface="Courier New" panose="02070309020205020404" pitchFamily="49" charset="0"/>
              </a:rPr>
              <a:t>  }</a:t>
            </a:r>
            <a:endParaRPr lang="en-US" sz="2400" b="1" dirty="0">
              <a:solidFill>
                <a:schemeClr val="accent4"/>
              </a:solidFill>
              <a:latin typeface="Courier New" panose="02070309020205020404" pitchFamily="49" charset="0"/>
              <a:cs typeface="Courier New" panose="02070309020205020404" pitchFamily="49" charset="0"/>
            </a:endParaRPr>
          </a:p>
          <a:p>
            <a:pPr>
              <a:lnSpc>
                <a:spcPct val="90000"/>
              </a:lnSpc>
              <a:spcBef>
                <a:spcPct val="0"/>
              </a:spcBef>
              <a:buFont typeface="Monotype Sorts" pitchFamily="2" charset="2"/>
              <a:buNone/>
              <a:defRPr/>
            </a:pPr>
            <a:r>
              <a:rPr lang="en-US" sz="2400" b="1" dirty="0">
                <a:solidFill>
                  <a:schemeClr val="accent4"/>
                </a:solidFill>
                <a:latin typeface="Courier New" panose="02070309020205020404" pitchFamily="49" charset="0"/>
                <a:cs typeface="Courier New" panose="02070309020205020404" pitchFamily="49" charset="0"/>
              </a:rPr>
              <a:t>}</a:t>
            </a:r>
            <a:endParaRPr lang="en-US" sz="2400" b="1" dirty="0">
              <a:solidFill>
                <a:schemeClr val="accent4"/>
              </a:solidFill>
              <a:latin typeface="Courier New" panose="02070309020205020404" pitchFamily="49" charset="0"/>
              <a:cs typeface="Courier New" panose="02070309020205020404" pitchFamily="49" charset="0"/>
            </a:endParaRPr>
          </a:p>
        </p:txBody>
      </p:sp>
      <p:sp>
        <p:nvSpPr>
          <p:cNvPr id="45063" name="Text Box 10"/>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600">
                <a:solidFill>
                  <a:schemeClr val="tx2"/>
                </a:solidFill>
              </a:rPr>
              <a:t>Listing 1.1</a:t>
            </a:r>
            <a:endParaRPr lang="en-US" altLang="en-US"/>
          </a:p>
        </p:txBody>
      </p:sp>
      <p:sp>
        <p:nvSpPr>
          <p:cNvPr id="2" name="文本框 1"/>
          <p:cNvSpPr txBox="1"/>
          <p:nvPr/>
        </p:nvSpPr>
        <p:spPr>
          <a:xfrm>
            <a:off x="566420" y="4500245"/>
            <a:ext cx="7285990" cy="1198880"/>
          </a:xfrm>
          <a:prstGeom prst="rect">
            <a:avLst/>
          </a:prstGeom>
          <a:noFill/>
        </p:spPr>
        <p:txBody>
          <a:bodyPr wrap="none" rtlCol="0">
            <a:spAutoFit/>
          </a:bodyPr>
          <a:p>
            <a:r>
              <a:rPr lang="zh-CN" altLang="en-US"/>
              <a:t>问题：如果使用</a:t>
            </a:r>
            <a:r>
              <a:rPr lang="en-US" altLang="zh-CN"/>
              <a:t>C</a:t>
            </a:r>
            <a:r>
              <a:rPr lang="zh-CN" altLang="en-US">
                <a:ea typeface="宋体" panose="02010600030101010101" pitchFamily="2" charset="-122"/>
              </a:rPr>
              <a:t>来写一个</a:t>
            </a:r>
            <a:r>
              <a:rPr lang="en-US" altLang="zh-CN">
                <a:ea typeface="宋体" panose="02010600030101010101" pitchFamily="2" charset="-122"/>
              </a:rPr>
              <a:t>Hello world</a:t>
            </a:r>
            <a:r>
              <a:rPr lang="zh-CN" altLang="en-US">
                <a:ea typeface="宋体" panose="02010600030101010101" pitchFamily="2" charset="-122"/>
              </a:rPr>
              <a:t>应该怎么写？</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问题：对比和</a:t>
            </a:r>
            <a:r>
              <a:rPr lang="en-US" altLang="zh-CN">
                <a:ea typeface="宋体" panose="02010600030101010101" pitchFamily="2" charset="-122"/>
              </a:rPr>
              <a:t>C</a:t>
            </a:r>
            <a:r>
              <a:rPr lang="zh-CN" altLang="en-US">
                <a:ea typeface="宋体" panose="02010600030101010101" pitchFamily="2" charset="-122"/>
              </a:rPr>
              <a:t>实现的相同和不同</a:t>
            </a:r>
            <a:endParaRPr lang="zh-CN" altLang="en-US">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08C0C4-ED92-4F11-AF9F-EB810A5D9FFC}" type="slidenum">
              <a:rPr lang="en-US" altLang="en-US" sz="1400"/>
            </a:fld>
            <a:endParaRPr lang="en-US" altLang="en-US" sz="1400"/>
          </a:p>
        </p:txBody>
      </p:sp>
      <p:sp>
        <p:nvSpPr>
          <p:cNvPr id="46083" name="Rectangle 2"/>
          <p:cNvSpPr>
            <a:spLocks noGrp="1" noChangeArrowheads="1"/>
          </p:cNvSpPr>
          <p:nvPr>
            <p:ph type="title"/>
          </p:nvPr>
        </p:nvSpPr>
        <p:spPr>
          <a:xfrm>
            <a:off x="228600" y="228600"/>
            <a:ext cx="8534400" cy="609600"/>
          </a:xfrm>
        </p:spPr>
        <p:txBody>
          <a:bodyPr/>
          <a:lstStyle/>
          <a:p>
            <a:r>
              <a:rPr lang="en-US" altLang="en-US"/>
              <a:t>Creating and Editing Using NotePad</a:t>
            </a:r>
            <a:endParaRPr lang="en-US" altLang="en-US"/>
          </a:p>
        </p:txBody>
      </p:sp>
      <p:sp>
        <p:nvSpPr>
          <p:cNvPr id="46084"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endParaRPr lang="en-US" altLang="en-US" sz="3000">
              <a:latin typeface="Palatino" pitchFamily="18" charset="0"/>
              <a:cs typeface="Times New Roman" panose="02020603050405020304" pitchFamily="18" charset="0"/>
            </a:endParaRPr>
          </a:p>
          <a:p>
            <a:pPr lvl="1">
              <a:lnSpc>
                <a:spcPct val="90000"/>
              </a:lnSpc>
              <a:buFontTx/>
              <a:buNone/>
            </a:pPr>
            <a:r>
              <a:rPr lang="en-US" altLang="en-US" sz="3000">
                <a:latin typeface="Palatino" pitchFamily="18" charset="0"/>
                <a:cs typeface="Times New Roman" panose="02020603050405020304" pitchFamily="18" charset="0"/>
              </a:rPr>
              <a:t>notepad Welcome.java </a:t>
            </a:r>
            <a:endParaRPr lang="en-US" altLang="en-US" sz="3000">
              <a:latin typeface="Palatino" pitchFamily="18" charset="0"/>
              <a:cs typeface="Times New Roman" panose="02020603050405020304" pitchFamily="18" charset="0"/>
            </a:endParaRP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endParaRPr lang="en-US" altLang="en-US" sz="3000">
              <a:latin typeface="Palatino" pitchFamily="18" charset="0"/>
              <a:cs typeface="Times New Roman" panose="02020603050405020304" pitchFamily="18" charset="0"/>
            </a:endParaRPr>
          </a:p>
        </p:txBody>
      </p:sp>
      <p:pic>
        <p:nvPicPr>
          <p:cNvPr id="4608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7"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608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CD580A-B66F-4EF4-B6B7-EC5E93D81C6B}" type="slidenum">
              <a:rPr lang="en-US" altLang="en-US" sz="1400"/>
            </a:fld>
            <a:endParaRPr lang="en-US" altLang="en-US" sz="1400"/>
          </a:p>
        </p:txBody>
      </p:sp>
      <p:sp>
        <p:nvSpPr>
          <p:cNvPr id="47107" name="Rectangle 2"/>
          <p:cNvSpPr>
            <a:spLocks noGrp="1" noChangeArrowheads="1"/>
          </p:cNvSpPr>
          <p:nvPr>
            <p:ph type="title"/>
          </p:nvPr>
        </p:nvSpPr>
        <p:spPr>
          <a:xfrm>
            <a:off x="228600" y="228600"/>
            <a:ext cx="8763000" cy="533400"/>
          </a:xfrm>
        </p:spPr>
        <p:txBody>
          <a:bodyPr/>
          <a:lstStyle/>
          <a:p>
            <a:r>
              <a:rPr lang="en-US" altLang="en-US"/>
              <a:t>Creating and Editing Using WordPad</a:t>
            </a:r>
            <a:endParaRPr lang="en-US" altLang="en-US"/>
          </a:p>
        </p:txBody>
      </p:sp>
      <p:sp>
        <p:nvSpPr>
          <p:cNvPr id="47108" name="Rectangle 3"/>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endParaRPr lang="en-US" altLang="en-US" sz="3000">
              <a:latin typeface="Palatino" pitchFamily="18" charset="0"/>
              <a:cs typeface="Times New Roman" panose="02020603050405020304" pitchFamily="18" charset="0"/>
            </a:endParaRPr>
          </a:p>
          <a:p>
            <a:pPr lvl="1">
              <a:lnSpc>
                <a:spcPct val="90000"/>
              </a:lnSpc>
              <a:buFontTx/>
              <a:buNone/>
            </a:pPr>
            <a:r>
              <a:rPr lang="en-US" altLang="en-US" sz="3000">
                <a:latin typeface="Palatino" pitchFamily="18" charset="0"/>
                <a:cs typeface="Times New Roman" panose="02020603050405020304" pitchFamily="18" charset="0"/>
              </a:rPr>
              <a:t>write Welcome.java </a:t>
            </a:r>
            <a:endParaRPr lang="en-US" altLang="en-US" sz="3000">
              <a:latin typeface="Palatino" pitchFamily="18" charset="0"/>
              <a:cs typeface="Times New Roman" panose="02020603050405020304" pitchFamily="18" charset="0"/>
            </a:endParaRP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endParaRPr lang="en-US" altLang="en-US" sz="3000">
              <a:latin typeface="Palatino" pitchFamily="18" charset="0"/>
              <a:cs typeface="Times New Roman" panose="02020603050405020304" pitchFamily="18" charset="0"/>
            </a:endParaRPr>
          </a:p>
        </p:txBody>
      </p:sp>
      <p:pic>
        <p:nvPicPr>
          <p:cNvPr id="4710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0"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1" name="Line 9"/>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711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6C9370-BC4F-42D1-895F-8EB1F509B08D}" type="slidenum">
              <a:rPr lang="en-US" altLang="en-US" sz="1400"/>
            </a:fld>
            <a:endParaRPr lang="en-US" altLang="en-US" sz="1400"/>
          </a:p>
        </p:txBody>
      </p:sp>
      <p:sp>
        <p:nvSpPr>
          <p:cNvPr id="48131" name="Rectangle 9"/>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2" name="Rectangle 11"/>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3" name="Rectangle 15"/>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8134"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8135" name="Rectangle 2"/>
          <p:cNvSpPr>
            <a:spLocks noGrp="1" noChangeArrowheads="1"/>
          </p:cNvSpPr>
          <p:nvPr>
            <p:ph type="title"/>
          </p:nvPr>
        </p:nvSpPr>
        <p:spPr>
          <a:xfrm>
            <a:off x="3886200" y="152400"/>
            <a:ext cx="5105400" cy="685800"/>
          </a:xfrm>
          <a:noFill/>
        </p:spPr>
        <p:txBody>
          <a:bodyPr/>
          <a:lstStyle/>
          <a:p>
            <a:r>
              <a:rPr lang="en-US" altLang="en-US" sz="3000">
                <a:solidFill>
                  <a:srgbClr val="C00000"/>
                </a:solidFill>
              </a:rPr>
              <a:t>Creating, Compiling, and Running Programs</a:t>
            </a:r>
            <a:endParaRPr lang="en-US" altLang="en-US" sz="3000">
              <a:solidFill>
                <a:srgbClr val="C00000"/>
              </a:solidFill>
              <a:latin typeface="Book Antiqua" panose="02040602050305030304" pitchFamily="18" charset="0"/>
            </a:endParaRPr>
          </a:p>
        </p:txBody>
      </p:sp>
      <p:pic>
        <p:nvPicPr>
          <p:cNvPr id="4813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 name="椭圆 2"/>
          <p:cNvSpPr/>
          <p:nvPr/>
        </p:nvSpPr>
        <p:spPr>
          <a:xfrm>
            <a:off x="5410200" y="3209290"/>
            <a:ext cx="2057400" cy="1371600"/>
          </a:xfrm>
          <a:prstGeom prst="ellipse">
            <a:avLst/>
          </a:prstGeom>
          <a:noFill/>
          <a:ln w="12700" cap="flat" cmpd="sng" algn="ctr">
            <a:solidFill>
              <a:srgbClr val="FF0000"/>
            </a:solidFill>
            <a:prstDash val="solid"/>
            <a:round/>
            <a:headEnd type="none" w="sm" len="sm"/>
            <a:tailEnd type="none" w="sm" len="sm"/>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4" name="文本框 3"/>
          <p:cNvSpPr txBox="1"/>
          <p:nvPr/>
        </p:nvSpPr>
        <p:spPr>
          <a:xfrm>
            <a:off x="7115175" y="1842135"/>
            <a:ext cx="918210" cy="460375"/>
          </a:xfrm>
          <a:prstGeom prst="rect">
            <a:avLst/>
          </a:prstGeom>
          <a:noFill/>
        </p:spPr>
        <p:txBody>
          <a:bodyPr wrap="none" rtlCol="0">
            <a:spAutoFit/>
          </a:bodyPr>
          <a:p>
            <a:r>
              <a:rPr lang="en-US" altLang="zh-CN">
                <a:solidFill>
                  <a:srgbClr val="FF0000"/>
                </a:solidFill>
              </a:rPr>
              <a:t>.java</a:t>
            </a:r>
            <a:endParaRPr lang="en-US" altLang="zh-CN">
              <a:solidFill>
                <a:srgbClr val="FF0000"/>
              </a:solidFill>
            </a:endParaRPr>
          </a:p>
        </p:txBody>
      </p:sp>
      <p:sp>
        <p:nvSpPr>
          <p:cNvPr id="5" name="文本框 4"/>
          <p:cNvSpPr txBox="1"/>
          <p:nvPr/>
        </p:nvSpPr>
        <p:spPr>
          <a:xfrm>
            <a:off x="7539990" y="3737610"/>
            <a:ext cx="1036320" cy="460375"/>
          </a:xfrm>
          <a:prstGeom prst="rect">
            <a:avLst/>
          </a:prstGeom>
          <a:noFill/>
        </p:spPr>
        <p:txBody>
          <a:bodyPr wrap="none" rtlCol="0">
            <a:spAutoFit/>
          </a:bodyPr>
          <a:p>
            <a:r>
              <a:rPr lang="en-US" altLang="zh-CN">
                <a:solidFill>
                  <a:srgbClr val="FF0000"/>
                </a:solidFill>
              </a:rPr>
              <a:t>.</a:t>
            </a:r>
            <a:r>
              <a:rPr lang="en-US" altLang="en-US">
                <a:solidFill>
                  <a:srgbClr val="FF0000"/>
                </a:solidFill>
              </a:rPr>
              <a:t>class</a:t>
            </a:r>
            <a:endParaRPr lang="en-US" altLang="en-US">
              <a:solidFill>
                <a:srgbClr val="FF000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49FD4E-830A-4131-BFAC-41F1C863C7E4}" type="slidenum">
              <a:rPr lang="en-US" altLang="en-US" sz="1400"/>
            </a:fld>
            <a:endParaRPr lang="en-US" altLang="en-US" sz="1400"/>
          </a:p>
        </p:txBody>
      </p:sp>
      <p:sp>
        <p:nvSpPr>
          <p:cNvPr id="56323" name="Rectangle 2"/>
          <p:cNvSpPr>
            <a:spLocks noGrp="1" noChangeArrowheads="1"/>
          </p:cNvSpPr>
          <p:nvPr>
            <p:ph type="title"/>
          </p:nvPr>
        </p:nvSpPr>
        <p:spPr>
          <a:xfrm>
            <a:off x="1143000" y="161290"/>
            <a:ext cx="7010400" cy="1143000"/>
          </a:xfrm>
          <a:noFill/>
        </p:spPr>
        <p:txBody>
          <a:bodyPr/>
          <a:lstStyle/>
          <a:p>
            <a:r>
              <a:rPr lang="en-US" altLang="en-US" sz="3600">
                <a:solidFill>
                  <a:schemeClr val="tx1"/>
                </a:solidFill>
              </a:rPr>
              <a:t>Compiling and Running Java from the Command Window</a:t>
            </a:r>
            <a:endParaRPr lang="en-US" altLang="en-US" sz="3600">
              <a:solidFill>
                <a:schemeClr val="tx1"/>
              </a:solidFill>
            </a:endParaRPr>
          </a:p>
        </p:txBody>
      </p:sp>
      <p:sp>
        <p:nvSpPr>
          <p:cNvPr id="56324" name="Rectangle 3"/>
          <p:cNvSpPr>
            <a:spLocks noGrp="1" noChangeArrowheads="1"/>
          </p:cNvSpPr>
          <p:nvPr>
            <p:ph type="body" idx="1"/>
          </p:nvPr>
        </p:nvSpPr>
        <p:spPr>
          <a:xfrm>
            <a:off x="457200" y="1524000"/>
            <a:ext cx="8382000" cy="4800600"/>
          </a:xfrm>
          <a:noFill/>
        </p:spPr>
        <p:txBody>
          <a:bodyPr/>
          <a:lstStyle/>
          <a:p>
            <a:r>
              <a:rPr lang="en-US" altLang="en-US" sz="2800"/>
              <a:t>Set path to JDK bin directory</a:t>
            </a:r>
            <a:endParaRPr lang="en-US" altLang="en-US" sz="2800"/>
          </a:p>
          <a:p>
            <a:pPr lvl="1"/>
            <a:r>
              <a:rPr lang="en-US" altLang="en-US" sz="2400"/>
              <a:t>set path=c:\Program Files\java\jdk1.8.0\bin</a:t>
            </a:r>
            <a:endParaRPr lang="en-US" altLang="en-US" sz="2400"/>
          </a:p>
          <a:p>
            <a:r>
              <a:rPr lang="en-US" altLang="en-US" sz="2800"/>
              <a:t>Set classpath to include the current directory</a:t>
            </a:r>
            <a:r>
              <a:rPr lang="zh-CN" altLang="en-US" sz="2800">
                <a:ea typeface="宋体" panose="02010600030101010101" pitchFamily="2" charset="-122"/>
              </a:rPr>
              <a:t>（单文件可以不做）</a:t>
            </a:r>
            <a:endParaRPr lang="en-US" altLang="en-US" sz="2800"/>
          </a:p>
          <a:p>
            <a:pPr lvl="1"/>
            <a:r>
              <a:rPr lang="en-US" altLang="en-US" sz="2400"/>
              <a:t>set classpath=.</a:t>
            </a:r>
            <a:endParaRPr lang="en-US" altLang="en-US" sz="2400"/>
          </a:p>
          <a:p>
            <a:r>
              <a:rPr lang="en-US" altLang="en-US" sz="2800"/>
              <a:t>Compile</a:t>
            </a:r>
            <a:endParaRPr lang="en-US" altLang="en-US" sz="2800"/>
          </a:p>
          <a:p>
            <a:pPr lvl="1"/>
            <a:r>
              <a:rPr lang="en-US" altLang="en-US" sz="2400"/>
              <a:t>javac Welcome.java</a:t>
            </a:r>
            <a:endParaRPr lang="en-US" altLang="en-US" sz="2400"/>
          </a:p>
          <a:p>
            <a:r>
              <a:rPr lang="en-US" altLang="en-US" sz="2800"/>
              <a:t>Run</a:t>
            </a:r>
            <a:endParaRPr lang="en-US" altLang="en-US" sz="2800"/>
          </a:p>
          <a:p>
            <a:pPr lvl="1"/>
            <a:r>
              <a:rPr lang="en-US" altLang="en-US" sz="2400"/>
              <a:t>java Welcome</a:t>
            </a:r>
            <a:endParaRPr lang="en-US" altLang="en-US" sz="2400"/>
          </a:p>
        </p:txBody>
      </p:sp>
      <p:sp>
        <p:nvSpPr>
          <p:cNvPr id="56325" name="Rectangle 4"/>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632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A0C722-9192-458A-8A10-B9BA4DA00601}" type="slidenum">
              <a:rPr lang="en-US" altLang="en-US" sz="1400"/>
            </a:fld>
            <a:endParaRPr lang="en-US" altLang="en-US" sz="1400"/>
          </a:p>
        </p:txBody>
      </p:sp>
      <p:sp>
        <p:nvSpPr>
          <p:cNvPr id="49155" name="Rectangle 1026"/>
          <p:cNvSpPr>
            <a:spLocks noGrp="1" noChangeArrowheads="1"/>
          </p:cNvSpPr>
          <p:nvPr>
            <p:ph type="title"/>
          </p:nvPr>
        </p:nvSpPr>
        <p:spPr>
          <a:xfrm>
            <a:off x="506730" y="192405"/>
            <a:ext cx="8359140" cy="533400"/>
          </a:xfrm>
        </p:spPr>
        <p:txBody>
          <a:bodyPr/>
          <a:lstStyle/>
          <a:p>
            <a:r>
              <a:rPr lang="en-US" altLang="en-US">
                <a:solidFill>
                  <a:srgbClr val="FF0000"/>
                </a:solidFill>
              </a:rPr>
              <a:t>Compiling Java Source Code</a:t>
            </a:r>
            <a:endParaRPr lang="en-US" altLang="en-US">
              <a:solidFill>
                <a:srgbClr val="FF0000"/>
              </a:solidFill>
            </a:endParaRPr>
          </a:p>
        </p:txBody>
      </p:sp>
      <p:sp>
        <p:nvSpPr>
          <p:cNvPr id="49156" name="Rectangle 1027"/>
          <p:cNvSpPr>
            <a:spLocks noGrp="1" noChangeArrowheads="1"/>
          </p:cNvSpPr>
          <p:nvPr>
            <p:ph type="body" idx="1"/>
          </p:nvPr>
        </p:nvSpPr>
        <p:spPr>
          <a:xfrm>
            <a:off x="228600" y="838200"/>
            <a:ext cx="8915400" cy="293497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000" i="1">
                <a:cs typeface="Times New Roman" panose="02020603050405020304" pitchFamily="18" charset="0"/>
              </a:rPr>
              <a:t>bytecode</a:t>
            </a:r>
            <a:r>
              <a:rPr lang="en-US" altLang="en-US" sz="2000">
                <a:cs typeface="Times New Roman" panose="02020603050405020304" pitchFamily="18" charset="0"/>
              </a:rPr>
              <a:t>. The bytecode can then run on any computer with a Java Virtual Machine, as shown below. Java Virtual Machine is a software that interprets Java bytecode. </a:t>
            </a:r>
            <a:endParaRPr lang="en-US" altLang="en-US" sz="2000">
              <a:cs typeface="Times New Roman" panose="02020603050405020304" pitchFamily="18" charset="0"/>
            </a:endParaRPr>
          </a:p>
          <a:p>
            <a:pPr marL="0" indent="0">
              <a:lnSpc>
                <a:spcPct val="90000"/>
              </a:lnSpc>
              <a:buFont typeface="Monotype Sorts" pitchFamily="2" charset="2"/>
              <a:buNone/>
            </a:pPr>
            <a:r>
              <a:rPr lang="zh-CN" altLang="en-US" sz="2000">
                <a:solidFill>
                  <a:srgbClr val="FF0000"/>
                </a:solidFill>
                <a:ea typeface="宋体" panose="02010600030101010101" pitchFamily="2" charset="-122"/>
                <a:cs typeface="Times New Roman" panose="02020603050405020304" pitchFamily="18" charset="0"/>
              </a:rPr>
              <a:t>（</a:t>
            </a:r>
            <a:r>
              <a:rPr lang="en-US" altLang="zh-CN" sz="2000">
                <a:solidFill>
                  <a:srgbClr val="FF0000"/>
                </a:solidFill>
                <a:ea typeface="宋体" panose="02010600030101010101" pitchFamily="2" charset="-122"/>
                <a:cs typeface="Times New Roman" panose="02020603050405020304" pitchFamily="18" charset="0"/>
              </a:rPr>
              <a:t>p17</a:t>
            </a:r>
            <a:r>
              <a:rPr lang="zh-CN" altLang="en-US" sz="2000">
                <a:solidFill>
                  <a:srgbClr val="FF0000"/>
                </a:solidFill>
                <a:ea typeface="宋体" panose="02010600030101010101" pitchFamily="2" charset="-122"/>
                <a:cs typeface="Times New Roman" panose="02020603050405020304" pitchFamily="18" charset="0"/>
              </a:rPr>
              <a:t>）对比书上第九页，有什么区别？为什么编译后的</a:t>
            </a:r>
            <a:r>
              <a:rPr lang="en-US" altLang="zh-CN" sz="2000">
                <a:solidFill>
                  <a:srgbClr val="FF0000"/>
                </a:solidFill>
                <a:ea typeface="宋体" panose="02010600030101010101" pitchFamily="2" charset="-122"/>
                <a:cs typeface="Times New Roman" panose="02020603050405020304" pitchFamily="18" charset="0"/>
              </a:rPr>
              <a:t>java</a:t>
            </a:r>
            <a:r>
              <a:rPr lang="zh-CN" altLang="en-US" sz="2000">
                <a:solidFill>
                  <a:srgbClr val="FF0000"/>
                </a:solidFill>
                <a:ea typeface="宋体" panose="02010600030101010101" pitchFamily="2" charset="-122"/>
                <a:cs typeface="Times New Roman" panose="02020603050405020304" pitchFamily="18" charset="0"/>
              </a:rPr>
              <a:t>程序可以执行在任何操作系统</a:t>
            </a:r>
            <a:endParaRPr lang="zh-CN" altLang="en-US" sz="2000">
              <a:solidFill>
                <a:srgbClr val="FF0000"/>
              </a:solidFill>
              <a:ea typeface="宋体" panose="02010600030101010101" pitchFamily="2" charset="-122"/>
              <a:cs typeface="Times New Roman" panose="02020603050405020304" pitchFamily="18" charset="0"/>
            </a:endParaRPr>
          </a:p>
        </p:txBody>
      </p:sp>
      <p:sp>
        <p:nvSpPr>
          <p:cNvPr id="49157"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8" name="Rectangle 1031"/>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9159"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730" y="4231005"/>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ea typeface="宋体" panose="02010600030101010101" pitchFamily="2" charset="-122"/>
              </a:rPr>
              <a:t>Java is only a Java?</a:t>
            </a:r>
            <a:r>
              <a:rPr lang="zh-CN" altLang="en-US">
                <a:ea typeface="宋体" panose="02010600030101010101" pitchFamily="2" charset="-122"/>
              </a:rPr>
              <a:t>补充</a:t>
            </a:r>
            <a:endParaRPr lang="zh-CN" altLang="en-US">
              <a:ea typeface="宋体" panose="02010600030101010101" pitchFamily="2" charset="-122"/>
            </a:endParaRPr>
          </a:p>
        </p:txBody>
      </p:sp>
      <p:sp>
        <p:nvSpPr>
          <p:cNvPr id="50179" name="内容占位符 2"/>
          <p:cNvSpPr>
            <a:spLocks noGrp="1"/>
          </p:cNvSpPr>
          <p:nvPr>
            <p:ph idx="1"/>
          </p:nvPr>
        </p:nvSpPr>
        <p:spPr/>
        <p:txBody>
          <a:bodyPr/>
          <a:lstStyle/>
          <a:p>
            <a:r>
              <a:rPr lang="en-US" altLang="zh-CN">
                <a:ea typeface="宋体" panose="02010600030101010101" pitchFamily="2" charset="-122"/>
              </a:rPr>
              <a:t>Java is a programming language</a:t>
            </a:r>
            <a:endParaRPr lang="en-US" altLang="zh-CN">
              <a:ea typeface="宋体" panose="02010600030101010101" pitchFamily="2" charset="-122"/>
            </a:endParaRPr>
          </a:p>
          <a:p>
            <a:r>
              <a:rPr lang="en-US" altLang="zh-CN">
                <a:ea typeface="宋体" panose="02010600030101010101" pitchFamily="2" charset="-122"/>
              </a:rPr>
              <a:t>Java is Virtual Machine</a:t>
            </a:r>
            <a:endParaRPr lang="en-US" altLang="zh-CN">
              <a:ea typeface="宋体" panose="02010600030101010101" pitchFamily="2" charset="-122"/>
            </a:endParaRPr>
          </a:p>
          <a:p>
            <a:r>
              <a:rPr lang="en-US" altLang="zh-CN">
                <a:ea typeface="宋体" panose="02010600030101010101" pitchFamily="2" charset="-122"/>
              </a:rPr>
              <a:t>What is Virtual Machine?</a:t>
            </a:r>
            <a:endParaRPr lang="en-US" altLang="zh-CN">
              <a:ea typeface="宋体" panose="02010600030101010101" pitchFamily="2" charset="-122"/>
            </a:endParaRPr>
          </a:p>
          <a:p>
            <a:pPr lvl="1"/>
            <a:r>
              <a:rPr lang="en-US" altLang="zh-CN">
                <a:ea typeface="宋体" panose="02010600030101010101" pitchFamily="2" charset="-122"/>
              </a:rPr>
              <a:t>Like a os on os</a:t>
            </a:r>
            <a:endParaRPr lang="en-US" altLang="zh-CN">
              <a:ea typeface="宋体" panose="02010600030101010101" pitchFamily="2" charset="-122"/>
            </a:endParaRPr>
          </a:p>
          <a:p>
            <a:pPr lvl="1"/>
            <a:r>
              <a:rPr lang="en-US" altLang="zh-CN">
                <a:ea typeface="宋体" panose="02010600030101010101" pitchFamily="2" charset="-122"/>
              </a:rPr>
              <a:t>Isolate OS from java bytecode</a:t>
            </a:r>
            <a:endParaRPr lang="en-US" altLang="zh-CN">
              <a:ea typeface="宋体" panose="02010600030101010101" pitchFamily="2" charset="-122"/>
            </a:endParaRPr>
          </a:p>
          <a:p>
            <a:r>
              <a:rPr lang="en-US" altLang="zh-CN">
                <a:ea typeface="宋体" panose="02010600030101010101" pitchFamily="2" charset="-122"/>
              </a:rPr>
              <a:t>Languages on Java VM</a:t>
            </a:r>
            <a:endParaRPr lang="en-US" altLang="zh-CN">
              <a:ea typeface="宋体" panose="02010600030101010101" pitchFamily="2" charset="-122"/>
            </a:endParaRPr>
          </a:p>
          <a:p>
            <a:pPr lvl="1"/>
            <a:r>
              <a:rPr lang="en-US" altLang="zh-CN">
                <a:ea typeface="宋体" panose="02010600030101010101" pitchFamily="2" charset="-122"/>
              </a:rPr>
              <a:t>Kotlin</a:t>
            </a:r>
            <a:r>
              <a:rPr lang="zh-CN" altLang="en-US">
                <a:ea typeface="宋体" panose="02010600030101010101" pitchFamily="2" charset="-122"/>
              </a:rPr>
              <a:t>、</a:t>
            </a:r>
            <a:r>
              <a:rPr lang="en-US" altLang="zh-CN">
                <a:ea typeface="宋体" panose="02010600030101010101" pitchFamily="2" charset="-122"/>
              </a:rPr>
              <a:t>Groovy</a:t>
            </a:r>
            <a:r>
              <a:rPr lang="zh-CN" altLang="en-US">
                <a:ea typeface="宋体" panose="02010600030101010101" pitchFamily="2" charset="-122"/>
              </a:rPr>
              <a:t>、</a:t>
            </a:r>
            <a:r>
              <a:rPr lang="en-US" altLang="zh-CN">
                <a:ea typeface="宋体" panose="02010600030101010101" pitchFamily="2" charset="-122"/>
              </a:rPr>
              <a:t>JRuby</a:t>
            </a:r>
            <a:r>
              <a:rPr lang="zh-CN" altLang="en-US">
                <a:ea typeface="宋体" panose="02010600030101010101" pitchFamily="2" charset="-122"/>
              </a:rPr>
              <a:t>、</a:t>
            </a:r>
            <a:r>
              <a:rPr lang="en-US" altLang="zh-CN">
                <a:ea typeface="宋体" panose="02010600030101010101" pitchFamily="2" charset="-122"/>
              </a:rPr>
              <a:t>Jython</a:t>
            </a:r>
            <a:r>
              <a:rPr lang="zh-CN" altLang="en-US">
                <a:ea typeface="宋体" panose="02010600030101010101" pitchFamily="2" charset="-122"/>
              </a:rPr>
              <a:t>、</a:t>
            </a:r>
            <a:r>
              <a:rPr lang="en-US" altLang="zh-CN">
                <a:ea typeface="宋体" panose="02010600030101010101" pitchFamily="2" charset="-122"/>
              </a:rPr>
              <a:t>Scala …</a:t>
            </a:r>
            <a:endParaRPr lang="en-US" altLang="zh-CN">
              <a:ea typeface="宋体" panose="02010600030101010101" pitchFamily="2" charset="-122"/>
            </a:endParaRPr>
          </a:p>
          <a:p>
            <a:endParaRPr lang="zh-CN" altLang="en-US">
              <a:ea typeface="宋体" panose="02010600030101010101" pitchFamily="2" charset="-122"/>
            </a:endParaRPr>
          </a:p>
        </p:txBody>
      </p:sp>
      <p:sp>
        <p:nvSpPr>
          <p:cNvPr id="50180" name="灯片编号占位符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8F9D92-916F-4A5E-9E42-040DEFBEF265}" type="slidenum">
              <a:rPr lang="en-US" altLang="zh-CN" sz="1400"/>
            </a:fld>
            <a:endParaRPr lang="en-US" altLang="zh-CN" sz="14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C00000"/>
                </a:solidFill>
              </a:rPr>
              <a:t>Eclipse</a:t>
            </a:r>
            <a:endParaRPr lang="en-US" altLang="zh-CN">
              <a:solidFill>
                <a:srgbClr val="C00000"/>
              </a:solidFill>
            </a:endParaRPr>
          </a:p>
        </p:txBody>
      </p:sp>
      <p:sp>
        <p:nvSpPr>
          <p:cNvPr id="3" name="内容占位符 2"/>
          <p:cNvSpPr>
            <a:spLocks noGrp="1"/>
          </p:cNvSpPr>
          <p:nvPr>
            <p:ph idx="1"/>
          </p:nvPr>
        </p:nvSpPr>
        <p:spPr/>
        <p:txBody>
          <a:bodyPr/>
          <a:p>
            <a:r>
              <a:rPr lang="en-US" altLang="zh-CN"/>
              <a:t>Download and setup</a:t>
            </a:r>
            <a:endParaRPr lang="en-US" altLang="zh-CN"/>
          </a:p>
          <a:p>
            <a:r>
              <a:rPr lang="en-US" altLang="zh-CN"/>
              <a:t>workspace</a:t>
            </a:r>
            <a:r>
              <a:rPr lang="zh-CN" altLang="en-US">
                <a:ea typeface="宋体" panose="02010600030101010101" pitchFamily="2" charset="-122"/>
              </a:rPr>
              <a:t>、</a:t>
            </a:r>
            <a:r>
              <a:rPr lang="en-US" altLang="zh-CN">
                <a:ea typeface="宋体" panose="02010600030101010101" pitchFamily="2" charset="-122"/>
              </a:rPr>
              <a:t>project</a:t>
            </a:r>
            <a:r>
              <a:rPr lang="zh-CN" altLang="en-US">
                <a:ea typeface="宋体" panose="02010600030101010101" pitchFamily="2" charset="-122"/>
              </a:rPr>
              <a:t>、</a:t>
            </a:r>
            <a:r>
              <a:rPr lang="en-US" altLang="zh-CN">
                <a:ea typeface="宋体" panose="02010600030101010101" pitchFamily="2" charset="-122"/>
              </a:rPr>
              <a:t>package</a:t>
            </a:r>
            <a:r>
              <a:rPr lang="zh-CN" altLang="en-US">
                <a:ea typeface="宋体" panose="02010600030101010101" pitchFamily="2" charset="-122"/>
              </a:rPr>
              <a:t>、</a:t>
            </a:r>
            <a:r>
              <a:rPr lang="en-US" altLang="zh-CN">
                <a:ea typeface="宋体" panose="02010600030101010101" pitchFamily="2" charset="-122"/>
              </a:rPr>
              <a:t>source</a:t>
            </a:r>
            <a:endParaRPr lang="en-US" altLang="zh-CN">
              <a:ea typeface="宋体" panose="02010600030101010101" pitchFamily="2" charset="-122"/>
            </a:endParaRPr>
          </a:p>
          <a:p>
            <a:r>
              <a:rPr lang="en-US" altLang="zh-CN">
                <a:ea typeface="宋体" panose="02010600030101010101" pitchFamily="2" charset="-122"/>
              </a:rPr>
              <a:t>Run and debug</a:t>
            </a:r>
            <a:endParaRPr lang="en-US" altLang="zh-CN">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http://danny.ronyao.com:2000/books/java/page/java</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描述一个</a:t>
            </a:r>
            <a:r>
              <a:rPr lang="zh-CN" altLang="en-US"/>
              <a:t>圆</a:t>
            </a:r>
            <a:endParaRPr lang="zh-CN" altLang="en-US"/>
          </a:p>
        </p:txBody>
      </p:sp>
      <p:sp>
        <p:nvSpPr>
          <p:cNvPr id="3" name="内容占位符 2"/>
          <p:cNvSpPr>
            <a:spLocks noGrp="1"/>
          </p:cNvSpPr>
          <p:nvPr>
            <p:ph idx="1"/>
          </p:nvPr>
        </p:nvSpPr>
        <p:spPr/>
        <p:txBody>
          <a:bodyPr/>
          <a:p>
            <a:r>
              <a:rPr lang="zh-CN" altLang="en-US"/>
              <a:t>如何用</a:t>
            </a:r>
            <a:r>
              <a:rPr lang="en-US" altLang="zh-CN"/>
              <a:t>C</a:t>
            </a:r>
            <a:r>
              <a:rPr lang="zh-CN" altLang="en-US"/>
              <a:t>描述一个圆</a:t>
            </a:r>
            <a:r>
              <a:rPr lang="en-US" altLang="zh-CN"/>
              <a:t>(</a:t>
            </a:r>
            <a:r>
              <a:rPr lang="zh-CN" altLang="en-US"/>
              <a:t>结构体，坐标，</a:t>
            </a:r>
            <a:r>
              <a:rPr lang="en-US" altLang="zh-CN"/>
              <a:t>r)</a:t>
            </a:r>
            <a:endParaRPr lang="zh-CN" altLang="en-US"/>
          </a:p>
          <a:p>
            <a:pPr lvl="1"/>
            <a:r>
              <a:rPr lang="zh-CN" altLang="en-US" sz="2800"/>
              <a:t>类与对象的</a:t>
            </a:r>
            <a:r>
              <a:rPr lang="zh-CN" altLang="en-US" sz="2800"/>
              <a:t>概念</a:t>
            </a:r>
            <a:endParaRPr lang="zh-CN" altLang="en-US" sz="2800"/>
          </a:p>
          <a:p>
            <a:pPr lvl="1"/>
            <a:r>
              <a:rPr lang="zh-CN" altLang="en-US" sz="2800"/>
              <a:t>一个结构体指针的</a:t>
            </a:r>
            <a:r>
              <a:rPr lang="zh-CN" altLang="en-US" sz="2800"/>
              <a:t>生成</a:t>
            </a:r>
            <a:endParaRPr lang="zh-CN" altLang="en-US" sz="2800"/>
          </a:p>
          <a:p>
            <a:pPr lvl="1"/>
            <a:r>
              <a:rPr lang="zh-CN" altLang="en-US" sz="2800"/>
              <a:t>如何操作</a:t>
            </a:r>
            <a:r>
              <a:rPr lang="zh-CN" altLang="en-US" sz="2800"/>
              <a:t>成员</a:t>
            </a:r>
            <a:endParaRPr lang="zh-CN" altLang="en-US" sz="2800"/>
          </a:p>
          <a:p>
            <a:pPr lvl="1"/>
            <a:r>
              <a:rPr lang="zh-CN" altLang="en-US" sz="2800"/>
              <a:t>数据与操作是分离的</a:t>
            </a:r>
            <a:endParaRPr lang="zh-CN" altLang="en-US" sz="2800"/>
          </a:p>
          <a:p>
            <a:pPr lvl="0"/>
            <a:r>
              <a:rPr lang="zh-CN" altLang="en-US" sz="3200"/>
              <a:t>如何用</a:t>
            </a:r>
            <a:r>
              <a:rPr lang="en-US" altLang="zh-CN" sz="3200"/>
              <a:t>Java</a:t>
            </a:r>
            <a:r>
              <a:rPr lang="zh-CN" altLang="en-US" sz="3200"/>
              <a:t>来做同样的</a:t>
            </a:r>
            <a:r>
              <a:rPr lang="zh-CN" altLang="en-US" sz="3200"/>
              <a:t>工作</a:t>
            </a:r>
            <a:endParaRPr lang="zh-CN" altLang="en-US" sz="3200"/>
          </a:p>
          <a:p>
            <a:pPr lvl="1"/>
            <a:endParaRPr lang="zh-CN" altLang="en-US" sz="2800"/>
          </a:p>
          <a:p>
            <a:pPr lvl="1"/>
            <a:endParaRPr lang="zh-CN" altLang="en-US"/>
          </a:p>
          <a:p>
            <a:endParaRPr lang="zh-CN" altLang="en-US"/>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7B181E-F39A-44BE-93FA-1399B8670C25}" type="slidenum">
              <a:rPr lang="en-US" altLang="en-US" sz="1400"/>
            </a:fld>
            <a:endParaRPr lang="en-US" altLang="en-US" sz="1400"/>
          </a:p>
        </p:txBody>
      </p:sp>
      <p:sp>
        <p:nvSpPr>
          <p:cNvPr id="58371" name="Rectangle 2"/>
          <p:cNvSpPr>
            <a:spLocks noGrp="1" noChangeArrowheads="1"/>
          </p:cNvSpPr>
          <p:nvPr>
            <p:ph type="title"/>
          </p:nvPr>
        </p:nvSpPr>
        <p:spPr>
          <a:xfrm>
            <a:off x="685800" y="0"/>
            <a:ext cx="7772400" cy="1428750"/>
          </a:xfrm>
          <a:noFill/>
        </p:spPr>
        <p:txBody>
          <a:bodyPr/>
          <a:lstStyle/>
          <a:p>
            <a:r>
              <a:rPr lang="en-US" altLang="en-US">
                <a:solidFill>
                  <a:srgbClr val="C00000"/>
                </a:solidFill>
              </a:rPr>
              <a:t>Anatomy of a Java Program</a:t>
            </a:r>
            <a:endParaRPr lang="en-US" altLang="en-US">
              <a:solidFill>
                <a:srgbClr val="C00000"/>
              </a:solidFill>
            </a:endParaRPr>
          </a:p>
        </p:txBody>
      </p:sp>
      <p:sp>
        <p:nvSpPr>
          <p:cNvPr id="58372" name="Rectangle 3"/>
          <p:cNvSpPr>
            <a:spLocks noGrp="1" noChangeArrowheads="1"/>
          </p:cNvSpPr>
          <p:nvPr>
            <p:ph type="body" idx="1"/>
          </p:nvPr>
        </p:nvSpPr>
        <p:spPr>
          <a:xfrm>
            <a:off x="457200" y="1295400"/>
            <a:ext cx="8382000" cy="5029200"/>
          </a:xfrm>
          <a:noFill/>
        </p:spPr>
        <p:txBody>
          <a:bodyPr/>
          <a:lstStyle/>
          <a:p>
            <a:r>
              <a:rPr lang="en-US" altLang="en-US" sz="3400"/>
              <a:t>Class name</a:t>
            </a:r>
            <a:endParaRPr lang="en-US" altLang="en-US" sz="3400"/>
          </a:p>
          <a:p>
            <a:r>
              <a:rPr lang="en-US" altLang="en-US" sz="3400"/>
              <a:t>Main method</a:t>
            </a:r>
            <a:endParaRPr lang="en-US" altLang="en-US" sz="3400"/>
          </a:p>
          <a:p>
            <a:r>
              <a:rPr lang="en-US" altLang="en-US" sz="3400"/>
              <a:t>Statements</a:t>
            </a:r>
            <a:endParaRPr lang="en-US" altLang="en-US" sz="3400"/>
          </a:p>
          <a:p>
            <a:r>
              <a:rPr lang="en-US" altLang="en-US" sz="3400"/>
              <a:t>Statement terminator</a:t>
            </a:r>
            <a:endParaRPr lang="en-US" altLang="en-US" sz="3400"/>
          </a:p>
          <a:p>
            <a:r>
              <a:rPr lang="en-US" altLang="en-US" sz="3400"/>
              <a:t>Reserved words</a:t>
            </a:r>
            <a:endParaRPr lang="en-US" altLang="en-US" sz="3400"/>
          </a:p>
          <a:p>
            <a:r>
              <a:rPr lang="en-US" altLang="en-US" sz="3400"/>
              <a:t>Comments</a:t>
            </a:r>
            <a:endParaRPr lang="en-US" altLang="en-US" sz="3400"/>
          </a:p>
          <a:p>
            <a:r>
              <a:rPr lang="en-US" altLang="en-US" sz="3400"/>
              <a:t>Blocks</a:t>
            </a:r>
            <a:endParaRPr lang="en-US" altLang="en-US" sz="3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66DE11-315B-47DA-8022-50EC8B6C0E7C}" type="slidenum">
              <a:rPr lang="en-US" altLang="en-US" sz="1400"/>
            </a:fld>
            <a:endParaRPr lang="en-US" altLang="en-US" sz="1400"/>
          </a:p>
        </p:txBody>
      </p:sp>
      <p:sp>
        <p:nvSpPr>
          <p:cNvPr id="59395" name="Rectangle 2"/>
          <p:cNvSpPr>
            <a:spLocks noChangeArrowheads="1"/>
          </p:cNvSpPr>
          <p:nvPr/>
        </p:nvSpPr>
        <p:spPr bwMode="auto">
          <a:xfrm>
            <a:off x="381000" y="37338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a:latin typeface="Courier New" panose="02070309020205020404" pitchFamily="49" charset="0"/>
              </a:rPr>
              <a:t>// This program prints Welcome to Java! </a:t>
            </a:r>
            <a:endParaRPr lang="en-US" altLang="en-US">
              <a:latin typeface="Courier New" panose="02070309020205020404" pitchFamily="49" charset="0"/>
            </a:endParaRPr>
          </a:p>
          <a:p>
            <a:pPr>
              <a:buClr>
                <a:schemeClr val="tx2"/>
              </a:buClr>
              <a:buSzPct val="75000"/>
              <a:buFont typeface="Monotype Sorts" pitchFamily="2" charset="2"/>
              <a:buNone/>
            </a:pPr>
            <a:r>
              <a:rPr lang="en-US" altLang="en-US">
                <a:latin typeface="Courier New" panose="02070309020205020404" pitchFamily="49" charset="0"/>
              </a:rPr>
              <a:t>public class Welcome {	</a:t>
            </a:r>
            <a:endParaRPr lang="en-US" altLang="en-US">
              <a:latin typeface="Courier New" panose="02070309020205020404" pitchFamily="49" charset="0"/>
            </a:endParaRPr>
          </a:p>
          <a:p>
            <a:pPr>
              <a:buClr>
                <a:schemeClr val="tx2"/>
              </a:buClr>
              <a:buSzPct val="75000"/>
              <a:buFont typeface="Monotype Sorts" pitchFamily="2" charset="2"/>
              <a:buNone/>
            </a:pPr>
            <a:r>
              <a:rPr lang="en-US" altLang="en-US">
                <a:latin typeface="Courier New" panose="02070309020205020404" pitchFamily="49" charset="0"/>
              </a:rPr>
              <a:t>  public static void main(String[] args) { </a:t>
            </a:r>
            <a:endParaRPr lang="en-US" altLang="en-US">
              <a:latin typeface="Courier New" panose="02070309020205020404" pitchFamily="49" charset="0"/>
            </a:endParaRPr>
          </a:p>
          <a:p>
            <a:pPr>
              <a:buClr>
                <a:schemeClr val="tx2"/>
              </a:buClr>
              <a:buSzPct val="75000"/>
              <a:buFont typeface="Monotype Sorts" pitchFamily="2" charset="2"/>
              <a:buNone/>
            </a:pPr>
            <a:r>
              <a:rPr lang="en-US" altLang="en-US">
                <a:latin typeface="Courier New" panose="02070309020205020404" pitchFamily="49" charset="0"/>
              </a:rPr>
              <a:t>    System.out.println("Welcome to Java!");</a:t>
            </a:r>
            <a:endParaRPr lang="en-US" altLang="en-US">
              <a:latin typeface="Courier New" panose="02070309020205020404" pitchFamily="49" charset="0"/>
            </a:endParaRPr>
          </a:p>
          <a:p>
            <a:pPr>
              <a:buClr>
                <a:schemeClr val="tx2"/>
              </a:buClr>
              <a:buSzPct val="75000"/>
              <a:buFont typeface="Monotype Sorts" pitchFamily="2" charset="2"/>
              <a:buNone/>
            </a:pPr>
            <a:r>
              <a:rPr lang="en-US" altLang="en-US">
                <a:latin typeface="Courier New" panose="02070309020205020404" pitchFamily="49" charset="0"/>
              </a:rPr>
              <a:t>  }</a:t>
            </a:r>
            <a:endParaRPr lang="en-US" altLang="en-US">
              <a:latin typeface="Courier New" panose="02070309020205020404" pitchFamily="49" charset="0"/>
            </a:endParaRPr>
          </a:p>
          <a:p>
            <a:pPr>
              <a:buClr>
                <a:schemeClr val="tx2"/>
              </a:buClr>
              <a:buSzPct val="75000"/>
              <a:buFont typeface="Monotype Sorts" pitchFamily="2" charset="2"/>
              <a:buNone/>
            </a:pPr>
            <a:r>
              <a:rPr lang="en-US" altLang="en-US">
                <a:latin typeface="Courier New" panose="02070309020205020404" pitchFamily="49" charset="0"/>
              </a:rPr>
              <a:t>}</a:t>
            </a:r>
            <a:endParaRPr lang="en-US" altLang="en-US" sz="2800"/>
          </a:p>
        </p:txBody>
      </p:sp>
      <p:sp>
        <p:nvSpPr>
          <p:cNvPr id="59396" name="Rectangle 3"/>
          <p:cNvSpPr>
            <a:spLocks noGrp="1" noChangeArrowheads="1"/>
          </p:cNvSpPr>
          <p:nvPr>
            <p:ph type="title"/>
          </p:nvPr>
        </p:nvSpPr>
        <p:spPr>
          <a:xfrm>
            <a:off x="685800" y="381000"/>
            <a:ext cx="7772400" cy="533400"/>
          </a:xfrm>
          <a:noFill/>
        </p:spPr>
        <p:txBody>
          <a:bodyPr/>
          <a:lstStyle/>
          <a:p>
            <a:r>
              <a:rPr lang="en-US" altLang="en-US">
                <a:solidFill>
                  <a:srgbClr val="FF0000"/>
                </a:solidFill>
              </a:rPr>
              <a:t>Class Name</a:t>
            </a:r>
            <a:endParaRPr lang="en-US" altLang="en-US">
              <a:solidFill>
                <a:srgbClr val="FF0000"/>
              </a:solidFill>
            </a:endParaRPr>
          </a:p>
        </p:txBody>
      </p:sp>
      <p:sp>
        <p:nvSpPr>
          <p:cNvPr id="59397" name="Rectangle 4"/>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9398" name="Rectangle 5"/>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endParaRPr lang="en-US"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055150-0453-4C90-98A5-292245DB05F1}" type="slidenum">
              <a:rPr lang="en-US" altLang="en-US" sz="1400"/>
            </a:fld>
            <a:endParaRPr lang="en-US" altLang="en-US" sz="1400"/>
          </a:p>
        </p:txBody>
      </p:sp>
      <p:sp>
        <p:nvSpPr>
          <p:cNvPr id="60419" name="Rectangle 2"/>
          <p:cNvSpPr>
            <a:spLocks noChangeArrowheads="1"/>
          </p:cNvSpPr>
          <p:nvPr/>
        </p:nvSpPr>
        <p:spPr bwMode="auto">
          <a:xfrm>
            <a:off x="381000" y="37338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b="1">
                <a:latin typeface="Courier New" panose="02070309020205020404" pitchFamily="49" charset="0"/>
              </a:rPr>
              <a:t>// This program prints Welcome to Java!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public class Welcome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public static void main(String[] args)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System.out.println("Welcome to Java!");</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a:t>
            </a:r>
            <a:endParaRPr lang="en-US" altLang="en-US" sz="2800" b="1"/>
          </a:p>
        </p:txBody>
      </p:sp>
      <p:sp>
        <p:nvSpPr>
          <p:cNvPr id="60420" name="Rectangle 3"/>
          <p:cNvSpPr>
            <a:spLocks noGrp="1" noChangeArrowheads="1"/>
          </p:cNvSpPr>
          <p:nvPr>
            <p:ph type="title"/>
          </p:nvPr>
        </p:nvSpPr>
        <p:spPr>
          <a:xfrm>
            <a:off x="685800" y="381000"/>
            <a:ext cx="7772400" cy="533400"/>
          </a:xfrm>
          <a:noFill/>
        </p:spPr>
        <p:txBody>
          <a:bodyPr/>
          <a:lstStyle/>
          <a:p>
            <a:r>
              <a:rPr lang="en-US" altLang="en-US">
                <a:solidFill>
                  <a:srgbClr val="FF0000"/>
                </a:solidFill>
              </a:rPr>
              <a:t>Main Method</a:t>
            </a:r>
            <a:endParaRPr lang="en-US" altLang="en-US">
              <a:solidFill>
                <a:srgbClr val="FF0000"/>
              </a:solidFill>
            </a:endParaRPr>
          </a:p>
        </p:txBody>
      </p:sp>
      <p:sp>
        <p:nvSpPr>
          <p:cNvPr id="60421" name="Rectangle 4"/>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2" name="Rectangle 5"/>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43BF2F-D8CD-4C75-A8C3-2F22831D14E7}" type="slidenum">
              <a:rPr lang="en-US" altLang="en-US" sz="1400"/>
            </a:fld>
            <a:endParaRPr lang="en-US" altLang="en-US" sz="1400"/>
          </a:p>
        </p:txBody>
      </p:sp>
      <p:sp>
        <p:nvSpPr>
          <p:cNvPr id="61443" name="Rectangle 2"/>
          <p:cNvSpPr>
            <a:spLocks noChangeArrowheads="1"/>
          </p:cNvSpPr>
          <p:nvPr/>
        </p:nvSpPr>
        <p:spPr bwMode="auto">
          <a:xfrm>
            <a:off x="381000" y="37338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b="1">
                <a:latin typeface="Courier New" panose="02070309020205020404" pitchFamily="49" charset="0"/>
              </a:rPr>
              <a:t>// This program prints Welcome to Java!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public class Welcome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public static void main(String[] args)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System.out.println("Welcome to Java!");</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a:t>
            </a:r>
            <a:endParaRPr lang="en-US" altLang="en-US" sz="2800" b="1"/>
          </a:p>
        </p:txBody>
      </p:sp>
      <p:sp>
        <p:nvSpPr>
          <p:cNvPr id="61444" name="Rectangle 3"/>
          <p:cNvSpPr>
            <a:spLocks noGrp="1" noChangeArrowheads="1"/>
          </p:cNvSpPr>
          <p:nvPr>
            <p:ph type="title"/>
          </p:nvPr>
        </p:nvSpPr>
        <p:spPr>
          <a:xfrm>
            <a:off x="685800" y="381000"/>
            <a:ext cx="7772400" cy="533400"/>
          </a:xfrm>
          <a:noFill/>
        </p:spPr>
        <p:txBody>
          <a:bodyPr/>
          <a:lstStyle/>
          <a:p>
            <a:r>
              <a:rPr lang="en-US" altLang="en-US" sz="4700"/>
              <a:t>Statement</a:t>
            </a:r>
            <a:endParaRPr lang="en-US" altLang="en-US" sz="4700"/>
          </a:p>
        </p:txBody>
      </p:sp>
      <p:sp>
        <p:nvSpPr>
          <p:cNvPr id="61445" name="Rectangle 4"/>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6" name="Rectangle 6"/>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endParaRPr lang="en-US" altLang="en-US" sz="28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96711-35E6-40A1-9B29-D17CEC533CBD}" type="slidenum">
              <a:rPr lang="en-US" altLang="en-US" sz="1400"/>
            </a:fld>
            <a:endParaRPr lang="en-US" altLang="en-US" sz="1400"/>
          </a:p>
        </p:txBody>
      </p:sp>
      <p:sp>
        <p:nvSpPr>
          <p:cNvPr id="62467" name="Rectangle 2"/>
          <p:cNvSpPr>
            <a:spLocks noChangeArrowheads="1"/>
          </p:cNvSpPr>
          <p:nvPr/>
        </p:nvSpPr>
        <p:spPr bwMode="auto">
          <a:xfrm>
            <a:off x="381000" y="37338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b="1">
                <a:latin typeface="Courier New" panose="02070309020205020404" pitchFamily="49" charset="0"/>
              </a:rPr>
              <a:t>// This program prints Welcome to Java!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public class Welcome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public static void main(String[] args)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System.out.println("Welcome to Java!");</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a:t>
            </a:r>
            <a:endParaRPr lang="en-US" altLang="en-US" sz="2800" b="1"/>
          </a:p>
        </p:txBody>
      </p:sp>
      <p:sp>
        <p:nvSpPr>
          <p:cNvPr id="62468" name="Rectangle 3"/>
          <p:cNvSpPr>
            <a:spLocks noGrp="1" noChangeArrowheads="1"/>
          </p:cNvSpPr>
          <p:nvPr>
            <p:ph type="title"/>
          </p:nvPr>
        </p:nvSpPr>
        <p:spPr>
          <a:xfrm>
            <a:off x="685800" y="381000"/>
            <a:ext cx="7772400" cy="533400"/>
          </a:xfrm>
          <a:noFill/>
        </p:spPr>
        <p:txBody>
          <a:bodyPr/>
          <a:lstStyle/>
          <a:p>
            <a:r>
              <a:rPr lang="en-US" altLang="en-US" sz="4700"/>
              <a:t>Statement Terminator</a:t>
            </a:r>
            <a:endParaRPr lang="en-US" altLang="en-US" sz="4700"/>
          </a:p>
        </p:txBody>
      </p:sp>
      <p:sp>
        <p:nvSpPr>
          <p:cNvPr id="62469" name="Rectangle 4"/>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0" name="Rectangle 5"/>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Every statement in Java ends with a semicolon (;).</a:t>
            </a:r>
            <a:endParaRPr lang="en-US"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042893-0828-40A7-A1AC-884159267695}" type="slidenum">
              <a:rPr lang="en-US" altLang="en-US" sz="1400"/>
            </a:fld>
            <a:endParaRPr lang="en-US" altLang="en-US" sz="1400"/>
          </a:p>
        </p:txBody>
      </p:sp>
      <p:sp>
        <p:nvSpPr>
          <p:cNvPr id="63491" name="Rectangle 2"/>
          <p:cNvSpPr>
            <a:spLocks noChangeArrowheads="1"/>
          </p:cNvSpPr>
          <p:nvPr/>
        </p:nvSpPr>
        <p:spPr bwMode="auto">
          <a:xfrm>
            <a:off x="381000" y="3733800"/>
            <a:ext cx="8305800" cy="259080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b="1">
                <a:latin typeface="Courier New" panose="02070309020205020404" pitchFamily="49" charset="0"/>
              </a:rPr>
              <a:t>// This program prints Welcome to Java!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public class Welcome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public static void main(String[] args) {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System.out.println("Welcome to Java!");</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  }</a:t>
            </a:r>
            <a:endParaRPr lang="en-US" altLang="en-US" b="1">
              <a:latin typeface="Courier New" panose="02070309020205020404" pitchFamily="49" charset="0"/>
            </a:endParaRPr>
          </a:p>
          <a:p>
            <a:pPr>
              <a:buClr>
                <a:schemeClr val="tx2"/>
              </a:buClr>
              <a:buSzPct val="75000"/>
              <a:buFont typeface="Monotype Sorts" pitchFamily="2" charset="2"/>
              <a:buNone/>
            </a:pPr>
            <a:r>
              <a:rPr lang="en-US" altLang="en-US" b="1">
                <a:latin typeface="Courier New" panose="02070309020205020404" pitchFamily="49" charset="0"/>
              </a:rPr>
              <a:t>}</a:t>
            </a:r>
            <a:endParaRPr lang="en-US" altLang="en-US" sz="2800" b="1"/>
          </a:p>
        </p:txBody>
      </p:sp>
      <p:sp>
        <p:nvSpPr>
          <p:cNvPr id="63492" name="Rectangle 3"/>
          <p:cNvSpPr>
            <a:spLocks noGrp="1" noChangeArrowheads="1"/>
          </p:cNvSpPr>
          <p:nvPr>
            <p:ph type="title"/>
          </p:nvPr>
        </p:nvSpPr>
        <p:spPr>
          <a:xfrm>
            <a:off x="685800" y="228600"/>
            <a:ext cx="7696200" cy="685800"/>
          </a:xfrm>
          <a:noFill/>
        </p:spPr>
        <p:txBody>
          <a:bodyPr/>
          <a:lstStyle/>
          <a:p>
            <a:r>
              <a:rPr lang="en-US" altLang="en-US" sz="4300"/>
              <a:t>Reserved words</a:t>
            </a:r>
            <a:endParaRPr lang="en-US" altLang="en-US" sz="4300"/>
          </a:p>
        </p:txBody>
      </p:sp>
      <p:sp>
        <p:nvSpPr>
          <p:cNvPr id="63493" name="Rectangle 4"/>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4" name="Rectangle 5"/>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5" name="Rectangle 6"/>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a:t>Reserved words or keywords are words that have a specific meaning to the compiler and cannot be used for other purposes in the program. For example, when the compiler sees the word class, it understands that the word after class is the name for the class. </a:t>
            </a:r>
            <a:endParaRPr lang="en-US" altLang="en-US" sz="28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E13CA2-8496-48B4-A255-92C4A20B798F}" type="slidenum">
              <a:rPr lang="en-US" altLang="en-US" sz="1400"/>
            </a:fld>
            <a:endParaRPr lang="en-US" altLang="en-US" sz="1400"/>
          </a:p>
        </p:txBody>
      </p:sp>
      <p:sp>
        <p:nvSpPr>
          <p:cNvPr id="64515" name="Rectangle 2"/>
          <p:cNvSpPr>
            <a:spLocks noGrp="1" noChangeArrowheads="1"/>
          </p:cNvSpPr>
          <p:nvPr>
            <p:ph type="title"/>
          </p:nvPr>
        </p:nvSpPr>
        <p:spPr>
          <a:xfrm>
            <a:off x="685800" y="152400"/>
            <a:ext cx="7772400" cy="533400"/>
          </a:xfrm>
          <a:noFill/>
        </p:spPr>
        <p:txBody>
          <a:bodyPr/>
          <a:lstStyle/>
          <a:p>
            <a:r>
              <a:rPr lang="en-US" altLang="en-US"/>
              <a:t>Blocks</a:t>
            </a:r>
            <a:endParaRPr lang="en-US" altLang="en-US"/>
          </a:p>
        </p:txBody>
      </p:sp>
      <p:sp>
        <p:nvSpPr>
          <p:cNvPr id="64516" name="Rectangle 3"/>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7" name="Rectangle 5"/>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8" name="Rectangle 6"/>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9" name="Rectangle 7"/>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20" name="Rectangle 8"/>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21" name="Rectangle 9"/>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22" name="Rectangle 12"/>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23" name="Text Box 14"/>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000"/>
              <a:t>A pair of braces in a program forms a block that groups components of a program.</a:t>
            </a:r>
            <a:r>
              <a:rPr lang="en-US" altLang="en-US" sz="4000">
                <a:solidFill>
                  <a:schemeClr val="tx2"/>
                </a:solidFill>
                <a:latin typeface="Courier"/>
                <a:cs typeface="Times New Roman" panose="02020603050405020304" pitchFamily="18" charset="0"/>
              </a:rPr>
              <a:t> </a:t>
            </a:r>
            <a:endParaRPr lang="en-US" altLang="en-US" sz="4000">
              <a:solidFill>
                <a:schemeClr val="tx2"/>
              </a:solidFill>
              <a:latin typeface="Courier"/>
              <a:cs typeface="Times New Roman" panose="02020603050405020304" pitchFamily="18" charset="0"/>
            </a:endParaRPr>
          </a:p>
        </p:txBody>
      </p:sp>
      <p:sp>
        <p:nvSpPr>
          <p:cNvPr id="64524" name="Rectangle 16"/>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4525" name="Object 15"/>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64526" name="" r:id="rId1" imgW="4343400" imgH="914400" progId="Word.Picture.8">
                  <p:embed/>
                </p:oleObj>
              </mc:Choice>
              <mc:Fallback>
                <p:oleObj name="" r:id="rId1" imgW="4343400" imgH="914400" progId="Word.Picture.8">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DC59F8-A545-4E5F-8EFD-CB0E6BC022F5}" type="slidenum">
              <a:rPr lang="en-US" altLang="en-US" sz="1400"/>
            </a:fld>
            <a:endParaRPr lang="en-US" altLang="en-US" sz="1400"/>
          </a:p>
        </p:txBody>
      </p:sp>
      <p:sp>
        <p:nvSpPr>
          <p:cNvPr id="65539" name="Rectangle 2"/>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65540" name="Rectangle 6"/>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5541" name="Object 5"/>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65542" name="Picture" r:id="rId1" imgW="5269230" imgH="1825625" progId="Word.Picture.8">
                  <p:embed/>
                </p:oleObj>
              </mc:Choice>
              <mc:Fallback>
                <p:oleObj name="Picture" r:id="rId1" imgW="5269230" imgH="182562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B6F3DB-ADEB-4E42-952C-E548D7F40594}" type="slidenum">
              <a:rPr lang="en-US" altLang="en-US" sz="1400"/>
            </a:fld>
            <a:endParaRPr lang="en-US" altLang="en-US" sz="1400"/>
          </a:p>
        </p:txBody>
      </p:sp>
      <p:sp>
        <p:nvSpPr>
          <p:cNvPr id="71683" name="Rectangle 2"/>
          <p:cNvSpPr>
            <a:spLocks noGrp="1" noChangeArrowheads="1"/>
          </p:cNvSpPr>
          <p:nvPr>
            <p:ph type="title"/>
          </p:nvPr>
        </p:nvSpPr>
        <p:spPr>
          <a:xfrm>
            <a:off x="685800" y="0"/>
            <a:ext cx="7772400" cy="1428750"/>
          </a:xfrm>
          <a:noFill/>
        </p:spPr>
        <p:txBody>
          <a:bodyPr/>
          <a:lstStyle/>
          <a:p>
            <a:r>
              <a:rPr lang="en-US" altLang="en-US"/>
              <a:t>Programming Style and Documentation</a:t>
            </a:r>
            <a:endParaRPr lang="en-US" altLang="en-US"/>
          </a:p>
        </p:txBody>
      </p:sp>
      <p:sp>
        <p:nvSpPr>
          <p:cNvPr id="71684" name="Rectangle 3"/>
          <p:cNvSpPr>
            <a:spLocks noGrp="1" noChangeArrowheads="1"/>
          </p:cNvSpPr>
          <p:nvPr>
            <p:ph type="body" idx="1"/>
          </p:nvPr>
        </p:nvSpPr>
        <p:spPr>
          <a:xfrm>
            <a:off x="381000" y="1657350"/>
            <a:ext cx="7789863" cy="3529013"/>
          </a:xfrm>
          <a:noFill/>
        </p:spPr>
        <p:txBody>
          <a:bodyPr/>
          <a:lstStyle/>
          <a:p>
            <a:pPr algn="just"/>
            <a:r>
              <a:rPr lang="en-US" altLang="en-US" sz="3600"/>
              <a:t>Appropriate Comments</a:t>
            </a:r>
            <a:endParaRPr lang="en-US" altLang="en-US" sz="3600"/>
          </a:p>
          <a:p>
            <a:pPr algn="just"/>
            <a:r>
              <a:rPr lang="en-US" altLang="en-US" sz="3600"/>
              <a:t>Naming Conventions</a:t>
            </a:r>
            <a:endParaRPr lang="en-US" altLang="en-US" sz="3600"/>
          </a:p>
          <a:p>
            <a:pPr algn="just"/>
            <a:r>
              <a:rPr lang="en-US" altLang="en-US" sz="3600"/>
              <a:t>Proper Indentation and Spacing Lines</a:t>
            </a:r>
            <a:endParaRPr lang="en-US" altLang="en-US" sz="3600"/>
          </a:p>
          <a:p>
            <a:pPr algn="just"/>
            <a:r>
              <a:rPr lang="en-US" altLang="en-US" sz="3600"/>
              <a:t>Block Styles</a:t>
            </a:r>
            <a:endParaRPr lang="en-US" altLang="en-US" sz="3600"/>
          </a:p>
        </p:txBody>
      </p:sp>
      <p:sp>
        <p:nvSpPr>
          <p:cNvPr id="2" name="文本框 1"/>
          <p:cNvSpPr txBox="1"/>
          <p:nvPr/>
        </p:nvSpPr>
        <p:spPr>
          <a:xfrm>
            <a:off x="823595" y="5186680"/>
            <a:ext cx="3531870" cy="460375"/>
          </a:xfrm>
          <a:prstGeom prst="rect">
            <a:avLst/>
          </a:prstGeom>
          <a:noFill/>
        </p:spPr>
        <p:txBody>
          <a:bodyPr wrap="square" rtlCol="0">
            <a:spAutoFit/>
          </a:bodyPr>
          <a:p>
            <a:r>
              <a:rPr lang="zh-CN" altLang="en-US"/>
              <a:t>补充演示</a:t>
            </a:r>
            <a:r>
              <a:rPr lang="en-US" altLang="zh-CN"/>
              <a:t>IDE</a:t>
            </a:r>
            <a:r>
              <a:rPr lang="zh-CN" altLang="en-US">
                <a:ea typeface="宋体" panose="02010600030101010101" pitchFamily="2" charset="-122"/>
              </a:rPr>
              <a:t>的功能</a:t>
            </a:r>
            <a:endParaRPr lang="zh-CN" altLang="en-US">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481C67-3697-4B0D-B8B9-A668701ECCFC}" type="slidenum">
              <a:rPr lang="en-US" altLang="en-US" sz="1400"/>
            </a:fld>
            <a:endParaRPr lang="en-US" altLang="en-US" sz="1400"/>
          </a:p>
        </p:txBody>
      </p:sp>
      <p:sp>
        <p:nvSpPr>
          <p:cNvPr id="72707" name="Rectangle 2"/>
          <p:cNvSpPr>
            <a:spLocks noGrp="1" noChangeArrowheads="1"/>
          </p:cNvSpPr>
          <p:nvPr>
            <p:ph type="title"/>
          </p:nvPr>
        </p:nvSpPr>
        <p:spPr>
          <a:xfrm>
            <a:off x="685800" y="0"/>
            <a:ext cx="7772400" cy="1428750"/>
          </a:xfrm>
          <a:noFill/>
        </p:spPr>
        <p:txBody>
          <a:bodyPr/>
          <a:lstStyle/>
          <a:p>
            <a:r>
              <a:rPr lang="en-US" altLang="en-US"/>
              <a:t>Appropriate Comments</a:t>
            </a:r>
            <a:endParaRPr lang="en-US" altLang="en-US"/>
          </a:p>
        </p:txBody>
      </p:sp>
      <p:sp>
        <p:nvSpPr>
          <p:cNvPr id="72708" name="Rectangle 3"/>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endParaRPr lang="en-US" altLang="en-US">
              <a:cs typeface="Times New Roman" panose="02020603050405020304" pitchFamily="18" charset="0"/>
            </a:endParaRP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endParaRPr lang="en-US" altLang="en-US">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endParaRPr lang="zh-CN" altLang="en-US"/>
          </a:p>
        </p:txBody>
      </p:sp>
      <p:sp>
        <p:nvSpPr>
          <p:cNvPr id="3" name="内容占位符 2"/>
          <p:cNvSpPr>
            <a:spLocks noGrp="1"/>
          </p:cNvSpPr>
          <p:nvPr>
            <p:ph idx="1"/>
          </p:nvPr>
        </p:nvSpPr>
        <p:spPr/>
        <p:txBody>
          <a:bodyPr/>
          <a:p>
            <a:r>
              <a:rPr lang="zh-CN" altLang="en-US" sz="2400"/>
              <a:t>Java定义一个类是如何的？</a:t>
            </a:r>
            <a:endParaRPr lang="zh-CN" altLang="en-US" sz="2400"/>
          </a:p>
          <a:p>
            <a:r>
              <a:rPr lang="zh-CN" altLang="en-US" sz="2400"/>
              <a:t>Java中13～16行中的this代表什么？</a:t>
            </a:r>
            <a:endParaRPr lang="zh-CN" altLang="en-US" sz="2400"/>
          </a:p>
          <a:p>
            <a:r>
              <a:rPr lang="zh-CN" altLang="en-US" sz="2400"/>
              <a:t>Java的语法和C有什么区别？</a:t>
            </a:r>
            <a:endParaRPr lang="zh-CN" altLang="en-US" sz="2400"/>
          </a:p>
          <a:p>
            <a:r>
              <a:rPr lang="zh-CN" altLang="en-US" sz="2400"/>
              <a:t>注意C中33行和Java中32行代码，代表什么意思？</a:t>
            </a:r>
            <a:endParaRPr lang="zh-CN" altLang="en-US" sz="2400"/>
          </a:p>
          <a:p>
            <a:r>
              <a:rPr lang="zh-CN" altLang="en-US" sz="2400"/>
              <a:t>注意C中给结构体指针成员赋值与Java中对象成员赋值的区别。</a:t>
            </a:r>
            <a:endParaRPr lang="zh-CN" altLang="en-US" sz="2400"/>
          </a:p>
          <a:p>
            <a:r>
              <a:rPr lang="zh-CN" altLang="en-US" sz="2400"/>
              <a:t>Java中类包含了函数，这是C中结构体不具备的能力。</a:t>
            </a:r>
            <a:endParaRPr lang="zh-CN" altLang="en-US" sz="2400"/>
          </a:p>
          <a:p>
            <a:r>
              <a:rPr lang="zh-CN" altLang="en-US" sz="2400"/>
              <a:t>C和Java都有主函数Main，他们的写法有什么不一样？</a:t>
            </a:r>
            <a:endParaRPr lang="zh-CN" altLang="en-US" sz="2400"/>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AC3E23-80BE-4213-BCD7-F914524DA237}" type="slidenum">
              <a:rPr lang="en-US" altLang="en-US" sz="1400"/>
            </a:fld>
            <a:endParaRPr lang="en-US" altLang="en-US" sz="1400"/>
          </a:p>
        </p:txBody>
      </p:sp>
      <p:sp>
        <p:nvSpPr>
          <p:cNvPr id="73731" name="Rectangle 2"/>
          <p:cNvSpPr>
            <a:spLocks noGrp="1" noChangeArrowheads="1"/>
          </p:cNvSpPr>
          <p:nvPr>
            <p:ph type="title"/>
          </p:nvPr>
        </p:nvSpPr>
        <p:spPr>
          <a:xfrm>
            <a:off x="685800" y="0"/>
            <a:ext cx="7772400" cy="1428750"/>
          </a:xfrm>
          <a:noFill/>
        </p:spPr>
        <p:txBody>
          <a:bodyPr/>
          <a:lstStyle/>
          <a:p>
            <a:r>
              <a:rPr lang="en-US" altLang="en-US"/>
              <a:t>Naming Conventions</a:t>
            </a:r>
            <a:endParaRPr lang="en-US" altLang="en-US"/>
          </a:p>
        </p:txBody>
      </p:sp>
      <p:sp>
        <p:nvSpPr>
          <p:cNvPr id="73732" name="Rectangle 3"/>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endParaRPr lang="en-US" altLang="en-US"/>
          </a:p>
          <a:p>
            <a:pPr algn="just"/>
            <a:r>
              <a:rPr lang="en-US" altLang="en-US"/>
              <a:t>Class names:</a:t>
            </a:r>
            <a:r>
              <a:rPr lang="en-US" altLang="en-US">
                <a:latin typeface="Book Antiqua" panose="02040602050305030304" pitchFamily="18" charset="0"/>
              </a:rPr>
              <a:t> </a:t>
            </a:r>
            <a:endParaRPr lang="en-US" altLang="en-US">
              <a:latin typeface="Book Antiqua" panose="02040602050305030304" pitchFamily="18" charset="0"/>
            </a:endParaRP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ACE1AD-3E6C-4C0F-AF94-12D6ED7B3BA5}" type="slidenum">
              <a:rPr lang="en-US" altLang="en-US" sz="1400"/>
            </a:fld>
            <a:endParaRPr lang="en-US" altLang="en-US" sz="1400"/>
          </a:p>
        </p:txBody>
      </p:sp>
      <p:sp>
        <p:nvSpPr>
          <p:cNvPr id="74755" name="Rectangle 2"/>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74756" name="Rectangle 3"/>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endParaRPr lang="en-US" altLang="en-US"/>
          </a:p>
          <a:p>
            <a:pPr lvl="1"/>
            <a:r>
              <a:rPr lang="en-US" altLang="en-US"/>
              <a:t>Use blank line to separate segments of the code.</a:t>
            </a:r>
            <a:endParaRPr lang="en-US"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9A7D5-E9DC-4637-8E5F-A746A4AE4206}" type="slidenum">
              <a:rPr lang="en-US" altLang="en-US" sz="1400"/>
            </a:fld>
            <a:endParaRPr lang="en-US" altLang="en-US" sz="1400"/>
          </a:p>
        </p:txBody>
      </p:sp>
      <p:sp>
        <p:nvSpPr>
          <p:cNvPr id="75779" name="Rectangle 2"/>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75780" name="Rectangle 3"/>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75781" name="Rectangle 4"/>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u="sng">
                <a:latin typeface="Courier"/>
                <a:cs typeface="Times New Roman" panose="02020603050405020304" pitchFamily="18" charset="0"/>
              </a:rPr>
              <a:t> </a:t>
            </a:r>
            <a:endParaRPr lang="en-US" altLang="en-US" sz="800" u="sng">
              <a:latin typeface="Courier"/>
              <a:cs typeface="Times New Roman" panose="02020603050405020304" pitchFamily="18" charset="0"/>
            </a:endParaRPr>
          </a:p>
          <a:p>
            <a:endParaRPr lang="en-US" altLang="en-US"/>
          </a:p>
        </p:txBody>
      </p:sp>
      <p:graphicFrame>
        <p:nvGraphicFramePr>
          <p:cNvPr id="75782" name="Object 5"/>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75783" name="Picture" r:id="rId1" imgW="4646295" imgH="2129790" progId="Word.Picture.8">
                  <p:embed/>
                </p:oleObj>
              </mc:Choice>
              <mc:Fallback>
                <p:oleObj name="Picture" r:id="rId1" imgW="4646295" imgH="212979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00F6D5-EBBD-4712-BC6F-8B88EC796DAF}" type="slidenum">
              <a:rPr lang="en-US" altLang="en-US" sz="1400"/>
            </a:fld>
            <a:endParaRPr lang="en-US" altLang="en-US" sz="1400"/>
          </a:p>
        </p:txBody>
      </p:sp>
      <p:sp>
        <p:nvSpPr>
          <p:cNvPr id="76803" name="Rectangle 2"/>
          <p:cNvSpPr>
            <a:spLocks noGrp="1" noChangeArrowheads="1"/>
          </p:cNvSpPr>
          <p:nvPr>
            <p:ph type="title"/>
          </p:nvPr>
        </p:nvSpPr>
        <p:spPr>
          <a:xfrm>
            <a:off x="685800" y="0"/>
            <a:ext cx="7772400" cy="1428750"/>
          </a:xfrm>
          <a:noFill/>
        </p:spPr>
        <p:txBody>
          <a:bodyPr/>
          <a:lstStyle/>
          <a:p>
            <a:r>
              <a:rPr lang="en-US" altLang="en-US">
                <a:solidFill>
                  <a:srgbClr val="FF0000"/>
                </a:solidFill>
              </a:rPr>
              <a:t>Programming Errors</a:t>
            </a:r>
            <a:endParaRPr lang="en-US" altLang="en-US">
              <a:solidFill>
                <a:srgbClr val="FF0000"/>
              </a:solidFill>
            </a:endParaRPr>
          </a:p>
        </p:txBody>
      </p:sp>
      <p:sp>
        <p:nvSpPr>
          <p:cNvPr id="76804" name="Rectangle 3"/>
          <p:cNvSpPr>
            <a:spLocks noGrp="1" noChangeArrowheads="1"/>
          </p:cNvSpPr>
          <p:nvPr>
            <p:ph type="body" idx="1"/>
          </p:nvPr>
        </p:nvSpPr>
        <p:spPr>
          <a:xfrm>
            <a:off x="685800" y="1371600"/>
            <a:ext cx="7696200" cy="3449955"/>
          </a:xfrm>
          <a:noFill/>
        </p:spPr>
        <p:txBody>
          <a:bodyPr/>
          <a:lstStyle/>
          <a:p>
            <a:pPr algn="just"/>
            <a:r>
              <a:rPr lang="en-US" altLang="en-US"/>
              <a:t>Syntax Errors</a:t>
            </a:r>
            <a:endParaRPr lang="en-US" altLang="en-US"/>
          </a:p>
          <a:p>
            <a:pPr lvl="1" algn="just"/>
            <a:r>
              <a:rPr lang="en-US" altLang="en-US"/>
              <a:t>Detected by the compiler</a:t>
            </a:r>
            <a:endParaRPr lang="en-US" altLang="en-US"/>
          </a:p>
          <a:p>
            <a:pPr algn="just"/>
            <a:r>
              <a:rPr lang="en-US" altLang="en-US"/>
              <a:t>Runtime Errors</a:t>
            </a:r>
            <a:endParaRPr lang="en-US" altLang="en-US"/>
          </a:p>
          <a:p>
            <a:pPr lvl="1" algn="just"/>
            <a:r>
              <a:rPr lang="en-US" altLang="en-US"/>
              <a:t>Causes the program to abort</a:t>
            </a:r>
            <a:endParaRPr lang="en-US" altLang="en-US"/>
          </a:p>
          <a:p>
            <a:pPr algn="just"/>
            <a:r>
              <a:rPr lang="en-US" altLang="en-US"/>
              <a:t>Logic Errors</a:t>
            </a:r>
            <a:endParaRPr lang="en-US" altLang="en-US"/>
          </a:p>
          <a:p>
            <a:pPr lvl="1" algn="just"/>
            <a:r>
              <a:rPr lang="en-US" altLang="en-US"/>
              <a:t>Produces incorrect result</a:t>
            </a:r>
            <a:endParaRPr lang="en-US" altLang="en-US"/>
          </a:p>
        </p:txBody>
      </p:sp>
      <p:sp>
        <p:nvSpPr>
          <p:cNvPr id="2" name="文本框 1"/>
          <p:cNvSpPr txBox="1"/>
          <p:nvPr/>
        </p:nvSpPr>
        <p:spPr>
          <a:xfrm>
            <a:off x="854075" y="4991100"/>
            <a:ext cx="5577205" cy="460375"/>
          </a:xfrm>
          <a:prstGeom prst="rect">
            <a:avLst/>
          </a:prstGeom>
          <a:noFill/>
        </p:spPr>
        <p:txBody>
          <a:bodyPr wrap="none" rtlCol="0">
            <a:spAutoFit/>
          </a:bodyPr>
          <a:p>
            <a:r>
              <a:rPr lang="zh-CN" altLang="en-US">
                <a:ea typeface="宋体" panose="02010600030101010101" pitchFamily="2" charset="-122"/>
              </a:rPr>
              <a:t>这三种错误的区别和联系。</a:t>
            </a:r>
            <a:r>
              <a:rPr lang="en-US" altLang="zh-CN">
                <a:ea typeface="宋体" panose="02010600030101010101" pitchFamily="2" charset="-122"/>
              </a:rPr>
              <a:t>C</a:t>
            </a:r>
            <a:r>
              <a:rPr lang="zh-CN" altLang="en-US">
                <a:ea typeface="宋体" panose="02010600030101010101" pitchFamily="2" charset="-122"/>
              </a:rPr>
              <a:t>语言有吗？</a:t>
            </a:r>
            <a:endParaRPr lang="zh-CN" altLang="en-US">
              <a:ea typeface="宋体" panose="02010600030101010101"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F8A5B2-1748-43EF-8BD6-536267EEDA0C}" type="slidenum">
              <a:rPr lang="en-US" altLang="en-US" sz="1400"/>
            </a:fld>
            <a:endParaRPr lang="en-US" altLang="en-US" sz="1400"/>
          </a:p>
        </p:txBody>
      </p:sp>
      <p:sp>
        <p:nvSpPr>
          <p:cNvPr id="77827" name="Rectangle 2"/>
          <p:cNvSpPr>
            <a:spLocks noGrp="1" noChangeArrowheads="1"/>
          </p:cNvSpPr>
          <p:nvPr>
            <p:ph type="title"/>
          </p:nvPr>
        </p:nvSpPr>
        <p:spPr>
          <a:xfrm>
            <a:off x="685800" y="228600"/>
            <a:ext cx="7772400" cy="685800"/>
          </a:xfrm>
          <a:noFill/>
        </p:spPr>
        <p:txBody>
          <a:bodyPr/>
          <a:lstStyle/>
          <a:p>
            <a:r>
              <a:rPr lang="en-US" altLang="en-US">
                <a:solidFill>
                  <a:srgbClr val="FF0000"/>
                </a:solidFill>
              </a:rPr>
              <a:t>Syntax Errors</a:t>
            </a:r>
            <a:endParaRPr lang="en-US" altLang="en-US">
              <a:solidFill>
                <a:srgbClr val="FF0000"/>
              </a:solidFill>
            </a:endParaRPr>
          </a:p>
        </p:txBody>
      </p:sp>
      <p:sp>
        <p:nvSpPr>
          <p:cNvPr id="77828" name="Rectangle 3"/>
          <p:cNvSpPr>
            <a:spLocks noGrp="1" noChangeArrowheads="1"/>
          </p:cNvSpPr>
          <p:nvPr>
            <p:ph type="body" idx="1"/>
          </p:nvPr>
        </p:nvSpPr>
        <p:spPr>
          <a:xfrm>
            <a:off x="304800" y="1143000"/>
            <a:ext cx="8458200" cy="2209800"/>
          </a:xfrm>
        </p:spPr>
        <p:txBody>
          <a:bodyPr/>
          <a:lstStyle/>
          <a:p>
            <a:pPr>
              <a:lnSpc>
                <a:spcPct val="80000"/>
              </a:lnSpc>
              <a:buFont typeface="Monotype Sorts" pitchFamily="2" charset="2"/>
              <a:buNone/>
            </a:pPr>
            <a:r>
              <a:rPr lang="en-US" altLang="en-US" sz="2400" b="1">
                <a:latin typeface="Courier New" panose="02070309020205020404" pitchFamily="49" charset="0"/>
              </a:rPr>
              <a:t>public class ShowSyntaxErrors {</a:t>
            </a:r>
            <a:endParaRPr lang="en-US" altLang="en-US" sz="2400" b="1">
              <a:latin typeface="Courier New" panose="02070309020205020404" pitchFamily="49" charset="0"/>
            </a:endParaRPr>
          </a:p>
          <a:p>
            <a:pPr>
              <a:lnSpc>
                <a:spcPct val="80000"/>
              </a:lnSpc>
              <a:buFont typeface="Monotype Sorts" pitchFamily="2" charset="2"/>
              <a:buNone/>
            </a:pPr>
            <a:r>
              <a:rPr lang="en-US" altLang="en-US" sz="2400" b="1">
                <a:latin typeface="Courier New" panose="02070309020205020404" pitchFamily="49" charset="0"/>
              </a:rPr>
              <a:t>  public static main(String[] args) {</a:t>
            </a:r>
            <a:endParaRPr lang="en-US" altLang="en-US" sz="2400" b="1">
              <a:latin typeface="Courier New" panose="02070309020205020404" pitchFamily="49" charset="0"/>
            </a:endParaRPr>
          </a:p>
          <a:p>
            <a:pPr>
              <a:lnSpc>
                <a:spcPct val="80000"/>
              </a:lnSpc>
              <a:buFont typeface="Monotype Sorts" pitchFamily="2" charset="2"/>
              <a:buNone/>
            </a:pPr>
            <a:r>
              <a:rPr lang="en-US" altLang="en-US" sz="2400" b="1">
                <a:latin typeface="Courier New" panose="02070309020205020404" pitchFamily="49" charset="0"/>
              </a:rPr>
              <a:t>    System.out.println("Welcome to Java);</a:t>
            </a:r>
            <a:endParaRPr lang="en-US" altLang="en-US" sz="2400" b="1">
              <a:latin typeface="Courier New" panose="02070309020205020404" pitchFamily="49" charset="0"/>
            </a:endParaRPr>
          </a:p>
          <a:p>
            <a:pPr>
              <a:lnSpc>
                <a:spcPct val="80000"/>
              </a:lnSpc>
              <a:buFont typeface="Monotype Sorts" pitchFamily="2" charset="2"/>
              <a:buNone/>
            </a:pPr>
            <a:r>
              <a:rPr lang="en-US" altLang="en-US" sz="2400" b="1">
                <a:latin typeface="Courier New" panose="02070309020205020404" pitchFamily="49" charset="0"/>
              </a:rPr>
              <a:t>  }</a:t>
            </a:r>
            <a:endParaRPr lang="en-US" altLang="en-US" sz="2400" b="1">
              <a:latin typeface="Courier New" panose="02070309020205020404" pitchFamily="49" charset="0"/>
            </a:endParaRPr>
          </a:p>
          <a:p>
            <a:pPr>
              <a:lnSpc>
                <a:spcPct val="80000"/>
              </a:lnSpc>
              <a:buFont typeface="Monotype Sorts" pitchFamily="2" charset="2"/>
              <a:buNone/>
            </a:pPr>
            <a:r>
              <a:rPr lang="en-US" altLang="en-US" sz="2400" b="1">
                <a:latin typeface="Courier New" panose="02070309020205020404" pitchFamily="49" charset="0"/>
              </a:rPr>
              <a:t>}</a:t>
            </a:r>
            <a:endParaRPr lang="en-US" altLang="en-US" sz="2400" b="1">
              <a:latin typeface="Courier New" panose="02070309020205020404" pitchFamily="49" charset="0"/>
            </a:endParaRPr>
          </a:p>
        </p:txBody>
      </p:sp>
      <p:sp>
        <p:nvSpPr>
          <p:cNvPr id="77829" name="AutoShape 4">
            <a:hlinkClick r:id="rId1" action="ppaction://program" highlightClick="1"/>
          </p:cNvPr>
          <p:cNvSpPr>
            <a:spLocks noChangeArrowheads="1"/>
          </p:cNvSpPr>
          <p:nvPr/>
        </p:nvSpPr>
        <p:spPr bwMode="auto">
          <a:xfrm>
            <a:off x="6324600" y="43434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6" name="AutoShape 5">
            <a:hlinkClick r:id="" action="ppaction://noaction" highlightClick="1"/>
          </p:cNvPr>
          <p:cNvSpPr>
            <a:spLocks noChangeArrowheads="1"/>
          </p:cNvSpPr>
          <p:nvPr/>
        </p:nvSpPr>
        <p:spPr bwMode="auto">
          <a:xfrm>
            <a:off x="1905000" y="43434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anose="02040602050305030304" pitchFamily="18" charset="0"/>
                <a:ea typeface="宋体" panose="02010600030101010101" pitchFamily="2" charset="-122"/>
                <a:hlinkClick r:id="rId2" action="ppaction://program"/>
              </a:rPr>
              <a:t>ShowSyntaxErrors</a:t>
            </a:r>
            <a:endParaRPr lang="en-US" altLang="zh-CN">
              <a:solidFill>
                <a:schemeClr val="accent1"/>
              </a:solidFill>
              <a:ea typeface="宋体" panose="02010600030101010101" pitchFamily="2" charset="-122"/>
            </a:endParaRPr>
          </a:p>
        </p:txBody>
      </p:sp>
      <p:sp>
        <p:nvSpPr>
          <p:cNvPr id="77831" name="AutoShape 11">
            <a:hlinkClick r:id="rId3" highlightClick="1"/>
          </p:cNvPr>
          <p:cNvSpPr>
            <a:spLocks noChangeArrowheads="1"/>
          </p:cNvSpPr>
          <p:nvPr/>
        </p:nvSpPr>
        <p:spPr bwMode="auto">
          <a:xfrm>
            <a:off x="12954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BED493-02DB-42A1-BC19-DBE94D623836}" type="slidenum">
              <a:rPr lang="en-US" altLang="en-US" sz="1400"/>
            </a:fld>
            <a:endParaRPr lang="en-US" altLang="en-US" sz="1400"/>
          </a:p>
        </p:txBody>
      </p:sp>
      <p:sp>
        <p:nvSpPr>
          <p:cNvPr id="78851" name="Rectangle 2"/>
          <p:cNvSpPr>
            <a:spLocks noGrp="1" noChangeArrowheads="1"/>
          </p:cNvSpPr>
          <p:nvPr>
            <p:ph type="title"/>
          </p:nvPr>
        </p:nvSpPr>
        <p:spPr>
          <a:xfrm>
            <a:off x="685800" y="228600"/>
            <a:ext cx="7772400" cy="685800"/>
          </a:xfrm>
          <a:noFill/>
        </p:spPr>
        <p:txBody>
          <a:bodyPr/>
          <a:lstStyle/>
          <a:p>
            <a:r>
              <a:rPr lang="en-US" altLang="en-US">
                <a:solidFill>
                  <a:srgbClr val="FF0000"/>
                </a:solidFill>
              </a:rPr>
              <a:t>Runtime Errors</a:t>
            </a:r>
            <a:endParaRPr lang="en-US" altLang="en-US">
              <a:solidFill>
                <a:srgbClr val="FF0000"/>
              </a:solidFill>
            </a:endParaRPr>
          </a:p>
        </p:txBody>
      </p:sp>
      <p:sp>
        <p:nvSpPr>
          <p:cNvPr id="78852" name="Rectangle 3"/>
          <p:cNvSpPr>
            <a:spLocks noGrp="1" noChangeArrowheads="1"/>
          </p:cNvSpPr>
          <p:nvPr>
            <p:ph type="body" idx="1"/>
          </p:nvPr>
        </p:nvSpPr>
        <p:spPr>
          <a:xfrm>
            <a:off x="381000" y="1295400"/>
            <a:ext cx="8305800" cy="2133600"/>
          </a:xfrm>
        </p:spPr>
        <p:txBody>
          <a:bodyPr/>
          <a:lstStyle/>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public class ShowRuntimeErrors {</a:t>
            </a:r>
            <a:endParaRPr lang="en-US" altLang="en-US" sz="2400" b="1">
              <a:latin typeface="Courier New" panose="02070309020205020404" pitchFamily="49" charset="0"/>
              <a:cs typeface="Times New Roman" panose="02020603050405020304" pitchFamily="18" charset="0"/>
            </a:endParaRP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  public static void main(String[] args) {</a:t>
            </a:r>
            <a:endParaRPr lang="en-US" altLang="en-US" sz="2400" b="1">
              <a:latin typeface="Courier New" panose="02070309020205020404" pitchFamily="49" charset="0"/>
              <a:cs typeface="Times New Roman" panose="02020603050405020304" pitchFamily="18" charset="0"/>
            </a:endParaRP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    System.out.println(1 / 0);</a:t>
            </a:r>
            <a:endParaRPr lang="en-US" altLang="en-US" sz="2400" b="1">
              <a:latin typeface="Courier New" panose="02070309020205020404" pitchFamily="49" charset="0"/>
              <a:cs typeface="Times New Roman" panose="02020603050405020304" pitchFamily="18" charset="0"/>
            </a:endParaRP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  }</a:t>
            </a:r>
            <a:endParaRPr lang="en-US" altLang="en-US" sz="2400" b="1">
              <a:latin typeface="Courier New" panose="02070309020205020404" pitchFamily="49" charset="0"/>
              <a:cs typeface="Times New Roman" panose="02020603050405020304" pitchFamily="18" charset="0"/>
            </a:endParaRP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a:t>
            </a:r>
            <a:endParaRPr lang="en-US" altLang="en-US" sz="2400" b="1">
              <a:latin typeface="Courier New" panose="02070309020205020404" pitchFamily="49" charset="0"/>
              <a:cs typeface="Times New Roman" panose="02020603050405020304" pitchFamily="18" charset="0"/>
            </a:endParaRPr>
          </a:p>
        </p:txBody>
      </p:sp>
      <p:sp>
        <p:nvSpPr>
          <p:cNvPr id="78853" name="AutoShape 4">
            <a:hlinkClick r:id="rId1" action="ppaction://program" highlightClick="1"/>
          </p:cNvPr>
          <p:cNvSpPr>
            <a:spLocks noChangeArrowheads="1"/>
          </p:cNvSpPr>
          <p:nvPr/>
        </p:nvSpPr>
        <p:spPr bwMode="auto">
          <a:xfrm>
            <a:off x="6324600" y="43434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6" name="AutoShape 5">
            <a:hlinkClick r:id="" action="ppaction://noaction" highlightClick="1"/>
          </p:cNvPr>
          <p:cNvSpPr>
            <a:spLocks noChangeArrowheads="1"/>
          </p:cNvSpPr>
          <p:nvPr/>
        </p:nvSpPr>
        <p:spPr bwMode="auto">
          <a:xfrm>
            <a:off x="1905000" y="43434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anose="02040602050305030304" pitchFamily="18" charset="0"/>
                <a:ea typeface="宋体" panose="02010600030101010101" pitchFamily="2" charset="-122"/>
                <a:hlinkClick r:id="rId2" action="ppaction://program"/>
              </a:rPr>
              <a:t>ShowRuntimeErrors</a:t>
            </a:r>
            <a:endParaRPr lang="en-US" altLang="zh-CN">
              <a:solidFill>
                <a:schemeClr val="accent1"/>
              </a:solidFill>
              <a:ea typeface="宋体" panose="02010600030101010101" pitchFamily="2" charset="-122"/>
            </a:endParaRPr>
          </a:p>
        </p:txBody>
      </p:sp>
      <p:sp>
        <p:nvSpPr>
          <p:cNvPr id="78855" name="AutoShape 11">
            <a:hlinkClick r:id="rId3" highlightClick="1"/>
          </p:cNvPr>
          <p:cNvSpPr>
            <a:spLocks noChangeArrowheads="1"/>
          </p:cNvSpPr>
          <p:nvPr/>
        </p:nvSpPr>
        <p:spPr bwMode="auto">
          <a:xfrm>
            <a:off x="12954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1A819B-0BA4-4C1C-833C-08B9CFAD4112}" type="slidenum">
              <a:rPr lang="en-US" altLang="en-US" sz="1400"/>
            </a:fld>
            <a:endParaRPr lang="en-US" altLang="en-US" sz="1400"/>
          </a:p>
        </p:txBody>
      </p:sp>
      <p:sp>
        <p:nvSpPr>
          <p:cNvPr id="79875" name="Rectangle 2"/>
          <p:cNvSpPr>
            <a:spLocks noGrp="1" noChangeArrowheads="1"/>
          </p:cNvSpPr>
          <p:nvPr>
            <p:ph type="title"/>
          </p:nvPr>
        </p:nvSpPr>
        <p:spPr>
          <a:xfrm>
            <a:off x="685800" y="152400"/>
            <a:ext cx="7772400" cy="533400"/>
          </a:xfrm>
          <a:noFill/>
        </p:spPr>
        <p:txBody>
          <a:bodyPr/>
          <a:lstStyle/>
          <a:p>
            <a:r>
              <a:rPr lang="en-US" altLang="en-US">
                <a:solidFill>
                  <a:srgbClr val="FF0000"/>
                </a:solidFill>
              </a:rPr>
              <a:t>Logic Errors</a:t>
            </a:r>
            <a:endParaRPr lang="en-US" altLang="en-US">
              <a:solidFill>
                <a:srgbClr val="FF0000"/>
              </a:solidFill>
            </a:endParaRPr>
          </a:p>
        </p:txBody>
      </p:sp>
      <p:sp>
        <p:nvSpPr>
          <p:cNvPr id="79876" name="Rectangle 3"/>
          <p:cNvSpPr>
            <a:spLocks noGrp="1" noChangeArrowheads="1"/>
          </p:cNvSpPr>
          <p:nvPr>
            <p:ph type="body" idx="1"/>
          </p:nvPr>
        </p:nvSpPr>
        <p:spPr>
          <a:xfrm>
            <a:off x="228600" y="1295400"/>
            <a:ext cx="8686800" cy="4953000"/>
          </a:xfrm>
        </p:spPr>
        <p:txBody>
          <a:bodyPr/>
          <a:lstStyle/>
          <a:p>
            <a:pPr>
              <a:lnSpc>
                <a:spcPct val="80000"/>
              </a:lnSpc>
              <a:buFont typeface="Monotype Sorts" pitchFamily="2" charset="2"/>
              <a:buNone/>
            </a:pPr>
            <a:r>
              <a:rPr lang="en-US" altLang="en-US" sz="1800" b="1">
                <a:latin typeface="Courier New" panose="02070309020205020404" pitchFamily="49" charset="0"/>
              </a:rPr>
              <a:t>public class ShowLogicErrors {</a:t>
            </a:r>
            <a:endParaRPr lang="en-US" altLang="en-US" sz="1800" b="1">
              <a:latin typeface="Courier New" panose="02070309020205020404" pitchFamily="49" charset="0"/>
            </a:endParaRPr>
          </a:p>
          <a:p>
            <a:pPr>
              <a:lnSpc>
                <a:spcPct val="80000"/>
              </a:lnSpc>
              <a:buFont typeface="Monotype Sorts" pitchFamily="2" charset="2"/>
              <a:buNone/>
            </a:pPr>
            <a:r>
              <a:rPr lang="en-US" altLang="en-US" sz="1800" b="1">
                <a:latin typeface="Courier New" panose="02070309020205020404" pitchFamily="49" charset="0"/>
              </a:rPr>
              <a:t>  public static void main(String[] args) {</a:t>
            </a:r>
            <a:endParaRPr lang="en-US" altLang="en-US" sz="1800" b="1">
              <a:latin typeface="Courier New" panose="02070309020205020404" pitchFamily="49" charset="0"/>
            </a:endParaRPr>
          </a:p>
          <a:p>
            <a:pPr>
              <a:lnSpc>
                <a:spcPct val="80000"/>
              </a:lnSpc>
              <a:buFont typeface="Monotype Sorts" pitchFamily="2" charset="2"/>
              <a:buNone/>
            </a:pPr>
            <a:r>
              <a:rPr lang="en-US" altLang="en-US" sz="1800" b="1">
                <a:latin typeface="Courier New" panose="02070309020205020404" pitchFamily="49" charset="0"/>
              </a:rPr>
              <a:t>    </a:t>
            </a:r>
            <a:r>
              <a:rPr lang="de-DE" altLang="en-US" sz="1800" b="1">
                <a:latin typeface="Courier New" panose="02070309020205020404" pitchFamily="49" charset="0"/>
              </a:rPr>
              <a:t>System.out.println("Celsius 35 is Fahrenheit degree ");</a:t>
            </a:r>
            <a:endParaRPr lang="de-DE" altLang="en-US" sz="1800" b="1">
              <a:latin typeface="Courier New" panose="02070309020205020404" pitchFamily="49" charset="0"/>
            </a:endParaRPr>
          </a:p>
          <a:p>
            <a:pPr>
              <a:lnSpc>
                <a:spcPct val="80000"/>
              </a:lnSpc>
              <a:buFont typeface="Monotype Sorts" pitchFamily="2" charset="2"/>
              <a:buNone/>
            </a:pPr>
            <a:r>
              <a:rPr lang="de-DE" altLang="en-US" sz="1800" b="1">
                <a:latin typeface="Courier New" panose="02070309020205020404" pitchFamily="49" charset="0"/>
              </a:rPr>
              <a:t>    </a:t>
            </a:r>
            <a:r>
              <a:rPr lang="en-US" altLang="en-US" sz="1800" b="1">
                <a:latin typeface="Courier New" panose="02070309020205020404" pitchFamily="49" charset="0"/>
              </a:rPr>
              <a:t>System.out.println((9 / 5) * 35 + 32);</a:t>
            </a:r>
            <a:endParaRPr lang="en-US" altLang="en-US" sz="1800" b="1">
              <a:latin typeface="Courier New" panose="02070309020205020404" pitchFamily="49" charset="0"/>
            </a:endParaRPr>
          </a:p>
          <a:p>
            <a:pPr>
              <a:lnSpc>
                <a:spcPct val="80000"/>
              </a:lnSpc>
              <a:buFont typeface="Monotype Sorts" pitchFamily="2" charset="2"/>
              <a:buNone/>
            </a:pPr>
            <a:r>
              <a:rPr lang="en-US" altLang="en-US" sz="1800" b="1">
                <a:latin typeface="Courier New" panose="02070309020205020404" pitchFamily="49" charset="0"/>
              </a:rPr>
              <a:t>  }</a:t>
            </a:r>
            <a:endParaRPr lang="en-US" altLang="en-US" sz="1800" b="1">
              <a:latin typeface="Courier New" panose="02070309020205020404" pitchFamily="49" charset="0"/>
            </a:endParaRPr>
          </a:p>
          <a:p>
            <a:pPr>
              <a:lnSpc>
                <a:spcPct val="80000"/>
              </a:lnSpc>
              <a:buFont typeface="Monotype Sorts" pitchFamily="2" charset="2"/>
              <a:buNone/>
            </a:pPr>
            <a:r>
              <a:rPr lang="en-US" altLang="en-US" sz="1800" b="1">
                <a:latin typeface="Courier New" panose="02070309020205020404" pitchFamily="49" charset="0"/>
              </a:rPr>
              <a:t>}</a:t>
            </a:r>
            <a:endParaRPr lang="en-US" altLang="en-US" sz="1800" b="1">
              <a:latin typeface="Courier New" panose="02070309020205020404" pitchFamily="49" charset="0"/>
            </a:endParaRPr>
          </a:p>
        </p:txBody>
      </p:sp>
      <p:sp>
        <p:nvSpPr>
          <p:cNvPr id="79877" name="AutoShape 4">
            <a:hlinkClick r:id="rId1" action="ppaction://program" highlightClick="1"/>
          </p:cNvPr>
          <p:cNvSpPr>
            <a:spLocks noChangeArrowheads="1"/>
          </p:cNvSpPr>
          <p:nvPr/>
        </p:nvSpPr>
        <p:spPr bwMode="auto">
          <a:xfrm>
            <a:off x="6324600" y="4343400"/>
            <a:ext cx="1143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6" name="AutoShape 5">
            <a:hlinkClick r:id="" action="ppaction://noaction" highlightClick="1"/>
          </p:cNvPr>
          <p:cNvSpPr>
            <a:spLocks noChangeArrowheads="1"/>
          </p:cNvSpPr>
          <p:nvPr/>
        </p:nvSpPr>
        <p:spPr bwMode="auto">
          <a:xfrm>
            <a:off x="1905000" y="43434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tLang="zh-CN">
                <a:solidFill>
                  <a:schemeClr val="accent1"/>
                </a:solidFill>
                <a:latin typeface="Book Antiqua" panose="02040602050305030304" pitchFamily="18" charset="0"/>
                <a:ea typeface="宋体" panose="02010600030101010101" pitchFamily="2" charset="-122"/>
                <a:hlinkClick r:id="rId2" action="ppaction://program"/>
              </a:rPr>
              <a:t>ShowLogicErrors</a:t>
            </a:r>
            <a:endParaRPr lang="en-US" altLang="zh-CN">
              <a:solidFill>
                <a:schemeClr val="accent1"/>
              </a:solidFill>
              <a:ea typeface="宋体" panose="02010600030101010101" pitchFamily="2" charset="-122"/>
            </a:endParaRPr>
          </a:p>
        </p:txBody>
      </p:sp>
      <p:sp>
        <p:nvSpPr>
          <p:cNvPr id="79879" name="AutoShape 11">
            <a:hlinkClick r:id="rId3" highlightClick="1"/>
          </p:cNvPr>
          <p:cNvSpPr>
            <a:spLocks noChangeArrowheads="1"/>
          </p:cNvSpPr>
          <p:nvPr/>
        </p:nvSpPr>
        <p:spPr bwMode="auto">
          <a:xfrm>
            <a:off x="12954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Eclipse </a:t>
            </a:r>
            <a:r>
              <a:rPr lang="zh-CN" altLang="en-US">
                <a:ea typeface="宋体" panose="02010600030101010101" pitchFamily="2" charset="-122"/>
              </a:rPr>
              <a:t>使用演示</a:t>
            </a:r>
            <a:endParaRPr lang="zh-CN" altLang="en-US">
              <a:ea typeface="宋体" panose="02010600030101010101" pitchFamily="2" charset="-122"/>
            </a:endParaRPr>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1"/>
          </p:nvPr>
        </p:nvSpPr>
        <p:spPr/>
        <p:txBody>
          <a:bodyPr/>
          <a:p>
            <a:fld id="{D5B76880-E2A8-4575-868D-CDF3608779F0}" type="slidenum">
              <a:rPr lang="en-US" altLang="zh-CN"/>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3A7CAD-E77F-47AD-98F2-61842D3ADAB6}" type="slidenum">
              <a:rPr lang="en-US" altLang="en-US" sz="1400"/>
            </a:fld>
            <a:endParaRPr lang="en-US" altLang="en-US" sz="1400"/>
          </a:p>
        </p:txBody>
      </p:sp>
      <p:sp>
        <p:nvSpPr>
          <p:cNvPr id="5123" name="Rectangle 2"/>
          <p:cNvSpPr>
            <a:spLocks noGrp="1" noChangeArrowheads="1"/>
          </p:cNvSpPr>
          <p:nvPr>
            <p:ph type="title"/>
          </p:nvPr>
        </p:nvSpPr>
        <p:spPr>
          <a:xfrm>
            <a:off x="685800" y="304800"/>
            <a:ext cx="7924800" cy="2438400"/>
          </a:xfrm>
        </p:spPr>
        <p:txBody>
          <a:bodyPr/>
          <a:lstStyle/>
          <a:p>
            <a:r>
              <a:rPr lang="en-US" altLang="en-US"/>
              <a:t>Chapter 1 Introduction to Computers, Programs, and Java</a:t>
            </a:r>
            <a:endParaRPr lang="en-US" altLang="en-US"/>
          </a:p>
        </p:txBody>
      </p:sp>
      <p:sp>
        <p:nvSpPr>
          <p:cNvPr id="5124" name="Rectangle 6"/>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5" name="Rectangle 1029"/>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6" name="Rectangle 1031"/>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BB0FCE-0942-454F-8B1C-82F106CA5E45}" type="slidenum">
              <a:rPr lang="en-US" altLang="en-US" sz="1400"/>
            </a:fld>
            <a:endParaRPr lang="en-US" altLang="en-US" sz="1400"/>
          </a:p>
        </p:txBody>
      </p:sp>
      <p:sp>
        <p:nvSpPr>
          <p:cNvPr id="6147" name="Rectangle 2"/>
          <p:cNvSpPr>
            <a:spLocks noGrp="1" noChangeArrowheads="1"/>
          </p:cNvSpPr>
          <p:nvPr>
            <p:ph type="title"/>
          </p:nvPr>
        </p:nvSpPr>
        <p:spPr>
          <a:xfrm>
            <a:off x="685800" y="304800"/>
            <a:ext cx="7772400" cy="838200"/>
          </a:xfrm>
        </p:spPr>
        <p:txBody>
          <a:bodyPr/>
          <a:lstStyle/>
          <a:p>
            <a:r>
              <a:rPr lang="en-US" altLang="en-US"/>
              <a:t>Objectives</a:t>
            </a:r>
            <a:endParaRPr lang="en-US" altLang="en-US"/>
          </a:p>
        </p:txBody>
      </p:sp>
      <p:sp>
        <p:nvSpPr>
          <p:cNvPr id="6148" name="Rectangle 3"/>
          <p:cNvSpPr>
            <a:spLocks noGrp="1" noChangeArrowheads="1"/>
          </p:cNvSpPr>
          <p:nvPr>
            <p:ph type="body" idx="1"/>
          </p:nvPr>
        </p:nvSpPr>
        <p:spPr>
          <a:xfrm>
            <a:off x="304800" y="1219200"/>
            <a:ext cx="8610600" cy="4822190"/>
          </a:xfrm>
        </p:spPr>
        <p:txBody>
          <a:bodyPr/>
          <a:lstStyle/>
          <a:p>
            <a:r>
              <a:rPr lang="zh-CN" altLang="en-US" sz="2000">
                <a:ea typeface="宋体" panose="02010600030101010101" pitchFamily="2" charset="-122"/>
              </a:rPr>
              <a:t>计算机基础以及基本术语</a:t>
            </a:r>
            <a:endParaRPr lang="zh-CN" altLang="en-US" sz="2000">
              <a:ea typeface="宋体" panose="02010600030101010101" pitchFamily="2" charset="-122"/>
            </a:endParaRPr>
          </a:p>
          <a:p>
            <a:r>
              <a:rPr lang="zh-CN" altLang="en-US" sz="2000">
                <a:ea typeface="宋体" panose="02010600030101010101" pitchFamily="2" charset="-122"/>
              </a:rPr>
              <a:t>几种计算机语言的方式（编译、解释）</a:t>
            </a:r>
            <a:endParaRPr lang="zh-CN" altLang="en-US" sz="2000">
              <a:ea typeface="宋体" panose="02010600030101010101" pitchFamily="2" charset="-122"/>
            </a:endParaRPr>
          </a:p>
          <a:p>
            <a:r>
              <a:rPr lang="en-US" altLang="zh-CN" sz="2000">
                <a:ea typeface="宋体" panose="02010600030101010101" pitchFamily="2" charset="-122"/>
              </a:rPr>
              <a:t>Java</a:t>
            </a:r>
            <a:r>
              <a:rPr lang="zh-CN" altLang="en-US" sz="2000">
                <a:ea typeface="宋体" panose="02010600030101010101" pitchFamily="2" charset="-122"/>
              </a:rPr>
              <a:t>简介</a:t>
            </a:r>
            <a:endParaRPr lang="zh-CN" altLang="en-US" sz="2000">
              <a:ea typeface="宋体" panose="02010600030101010101" pitchFamily="2" charset="-122"/>
            </a:endParaRPr>
          </a:p>
          <a:p>
            <a:r>
              <a:rPr lang="en-US" altLang="zh-CN" sz="2000">
                <a:solidFill>
                  <a:srgbClr val="FF0000"/>
                </a:solidFill>
                <a:ea typeface="宋体" panose="02010600030101010101" pitchFamily="2" charset="-122"/>
              </a:rPr>
              <a:t>API</a:t>
            </a:r>
            <a:r>
              <a:rPr lang="zh-CN" altLang="en-US" sz="2000">
                <a:solidFill>
                  <a:srgbClr val="FF0000"/>
                </a:solidFill>
                <a:ea typeface="宋体" panose="02010600030101010101" pitchFamily="2" charset="-122"/>
              </a:rPr>
              <a:t>、</a:t>
            </a:r>
            <a:r>
              <a:rPr lang="en-US" altLang="zh-CN" sz="2000">
                <a:solidFill>
                  <a:srgbClr val="FF0000"/>
                </a:solidFill>
                <a:ea typeface="宋体" panose="02010600030101010101" pitchFamily="2" charset="-122"/>
              </a:rPr>
              <a:t>SDK</a:t>
            </a:r>
            <a:r>
              <a:rPr lang="zh-CN" altLang="en-US" sz="2000">
                <a:solidFill>
                  <a:srgbClr val="FF0000"/>
                </a:solidFill>
                <a:ea typeface="宋体" panose="02010600030101010101" pitchFamily="2" charset="-122"/>
              </a:rPr>
              <a:t>、</a:t>
            </a:r>
            <a:r>
              <a:rPr lang="en-US" altLang="zh-CN" sz="2000">
                <a:solidFill>
                  <a:srgbClr val="FF0000"/>
                </a:solidFill>
                <a:ea typeface="宋体" panose="02010600030101010101" pitchFamily="2" charset="-122"/>
              </a:rPr>
              <a:t>IDE</a:t>
            </a:r>
            <a:r>
              <a:rPr lang="zh-CN" altLang="en-US" sz="2000">
                <a:solidFill>
                  <a:srgbClr val="FF0000"/>
                </a:solidFill>
                <a:ea typeface="宋体" panose="02010600030101010101" pitchFamily="2" charset="-122"/>
              </a:rPr>
              <a:t>、</a:t>
            </a:r>
            <a:r>
              <a:rPr lang="en-US" altLang="zh-CN" sz="2000">
                <a:solidFill>
                  <a:srgbClr val="FF0000"/>
                </a:solidFill>
                <a:ea typeface="宋体" panose="02010600030101010101" pitchFamily="2" charset="-122"/>
              </a:rPr>
              <a:t>Framework</a:t>
            </a:r>
            <a:endParaRPr lang="en-US" altLang="zh-CN" sz="2000">
              <a:solidFill>
                <a:srgbClr val="FF0000"/>
              </a:solidFill>
              <a:ea typeface="宋体" panose="02010600030101010101" pitchFamily="2" charset="-122"/>
            </a:endParaRPr>
          </a:p>
          <a:p>
            <a:r>
              <a:rPr lang="en-US" altLang="zh-CN" sz="2000">
                <a:ea typeface="宋体" panose="02010600030101010101" pitchFamily="2" charset="-122"/>
              </a:rPr>
              <a:t>Java Hello world </a:t>
            </a:r>
            <a:r>
              <a:rPr lang="zh-CN" altLang="en-US" sz="2000">
                <a:ea typeface="宋体" panose="02010600030101010101" pitchFamily="2" charset="-122"/>
              </a:rPr>
              <a:t>分析</a:t>
            </a:r>
            <a:endParaRPr lang="en-US" altLang="zh-CN" sz="2000">
              <a:ea typeface="宋体" panose="02010600030101010101" pitchFamily="2" charset="-122"/>
            </a:endParaRPr>
          </a:p>
          <a:p>
            <a:r>
              <a:rPr lang="en-US" altLang="zh-CN" sz="2000">
                <a:ea typeface="宋体" panose="02010600030101010101" pitchFamily="2" charset="-122"/>
              </a:rPr>
              <a:t>Java</a:t>
            </a:r>
            <a:r>
              <a:rPr lang="zh-CN" altLang="en-US" sz="2000">
                <a:ea typeface="宋体" panose="02010600030101010101" pitchFamily="2" charset="-122"/>
              </a:rPr>
              <a:t>是编译还是解释，还是更特殊？</a:t>
            </a:r>
            <a:endParaRPr lang="zh-CN" altLang="en-US" sz="2000">
              <a:ea typeface="宋体" panose="02010600030101010101" pitchFamily="2" charset="-122"/>
            </a:endParaRPr>
          </a:p>
          <a:p>
            <a:r>
              <a:rPr lang="zh-CN" altLang="en-US" sz="2000">
                <a:solidFill>
                  <a:srgbClr val="FF0000"/>
                </a:solidFill>
                <a:ea typeface="宋体" panose="02010600030101010101" pitchFamily="2" charset="-122"/>
              </a:rPr>
              <a:t>初步认识</a:t>
            </a:r>
            <a:r>
              <a:rPr lang="en-US" altLang="zh-CN" sz="2000">
                <a:solidFill>
                  <a:srgbClr val="FF0000"/>
                </a:solidFill>
                <a:ea typeface="宋体" panose="02010600030101010101" pitchFamily="2" charset="-122"/>
              </a:rPr>
              <a:t>Java</a:t>
            </a:r>
            <a:r>
              <a:rPr lang="zh-CN" altLang="en-US" sz="2000">
                <a:solidFill>
                  <a:srgbClr val="FF0000"/>
                </a:solidFill>
                <a:ea typeface="宋体" panose="02010600030101010101" pitchFamily="2" charset="-122"/>
              </a:rPr>
              <a:t>结构</a:t>
            </a:r>
            <a:endParaRPr lang="zh-CN" altLang="en-US" sz="2000">
              <a:solidFill>
                <a:srgbClr val="FF0000"/>
              </a:solidFill>
              <a:ea typeface="宋体" panose="02010600030101010101" pitchFamily="2" charset="-122"/>
            </a:endParaRPr>
          </a:p>
          <a:p>
            <a:r>
              <a:rPr lang="zh-CN" altLang="en-US" sz="2000">
                <a:ea typeface="宋体" panose="02010600030101010101" pitchFamily="2" charset="-122"/>
              </a:rPr>
              <a:t>编程风格</a:t>
            </a:r>
            <a:endParaRPr lang="zh-CN" altLang="en-US" sz="2000">
              <a:ea typeface="宋体" panose="02010600030101010101" pitchFamily="2" charset="-122"/>
            </a:endParaRPr>
          </a:p>
          <a:p>
            <a:r>
              <a:rPr lang="zh-CN" altLang="en-US" sz="2000">
                <a:solidFill>
                  <a:srgbClr val="FF0000"/>
                </a:solidFill>
                <a:ea typeface="宋体" panose="02010600030101010101" pitchFamily="2" charset="-122"/>
              </a:rPr>
              <a:t>三种错误类型</a:t>
            </a:r>
            <a:endParaRPr lang="zh-CN" altLang="en-US" sz="2000">
              <a:solidFill>
                <a:srgbClr val="FF0000"/>
              </a:solidFill>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9EDA36-9B77-4380-BD48-BED351AB66F5}" type="slidenum">
              <a:rPr lang="en-US" altLang="en-US" sz="1400"/>
            </a:fld>
            <a:endParaRPr lang="en-US" altLang="en-US" sz="1400"/>
          </a:p>
        </p:txBody>
      </p:sp>
      <p:sp>
        <p:nvSpPr>
          <p:cNvPr id="7171" name="Rectangle 2"/>
          <p:cNvSpPr>
            <a:spLocks noGrp="1" noChangeArrowheads="1"/>
          </p:cNvSpPr>
          <p:nvPr>
            <p:ph type="title"/>
          </p:nvPr>
        </p:nvSpPr>
        <p:spPr>
          <a:xfrm>
            <a:off x="685800" y="304800"/>
            <a:ext cx="7772400" cy="914400"/>
          </a:xfrm>
        </p:spPr>
        <p:txBody>
          <a:bodyPr/>
          <a:lstStyle/>
          <a:p>
            <a:r>
              <a:rPr lang="en-US" altLang="en-US"/>
              <a:t>What is a Computer?</a:t>
            </a:r>
            <a:endParaRPr lang="en-US" altLang="en-US"/>
          </a:p>
        </p:txBody>
      </p:sp>
      <p:sp>
        <p:nvSpPr>
          <p:cNvPr id="7172" name="Rectangle 6"/>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3" name="Text Box 7"/>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cs typeface="Times New Roman" panose="02020603050405020304" pitchFamily="18" charset="0"/>
              </a:rPr>
              <a:t>A computer consists of a CPU, memory, hard disk, floppy disk, monitor, printer, and communication devices</a:t>
            </a:r>
            <a:r>
              <a:rPr lang="en-US" altLang="en-US"/>
              <a:t>.</a:t>
            </a:r>
            <a:endParaRPr lang="en-US" altLang="en-US"/>
          </a:p>
        </p:txBody>
      </p:sp>
      <p:sp>
        <p:nvSpPr>
          <p:cNvPr id="7174" name="Rectangle 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5" name="Rectangle 11"/>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6" name="Rectangle 1032"/>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177" name="Object 1031"/>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7178" name="Picture" r:id="rId1" imgW="5086985" imgH="1261745" progId="Word.Picture.8">
                  <p:embed/>
                </p:oleObj>
              </mc:Choice>
              <mc:Fallback>
                <p:oleObj name="Picture" r:id="rId1" imgW="5086985" imgH="1261745" progId="Word.Picture.8">
                  <p:embed/>
                  <p:pic>
                    <p:nvPicPr>
                      <p:cNvPr id="0" name="Object 1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E693A7-61E1-4FC6-91E9-D765864730B3}" type="slidenum">
              <a:rPr lang="en-US" altLang="en-US" sz="1400"/>
            </a:fld>
            <a:endParaRPr lang="en-US" altLang="en-US" sz="1400"/>
          </a:p>
        </p:txBody>
      </p:sp>
      <p:sp>
        <p:nvSpPr>
          <p:cNvPr id="8195" name="Rectangle 1026"/>
          <p:cNvSpPr>
            <a:spLocks noGrp="1" noChangeArrowheads="1"/>
          </p:cNvSpPr>
          <p:nvPr>
            <p:ph type="title"/>
          </p:nvPr>
        </p:nvSpPr>
        <p:spPr>
          <a:xfrm>
            <a:off x="685800" y="285750"/>
            <a:ext cx="7772400" cy="628650"/>
          </a:xfrm>
        </p:spPr>
        <p:txBody>
          <a:bodyPr/>
          <a:lstStyle/>
          <a:p>
            <a:r>
              <a:rPr lang="en-US" altLang="en-US" sz="4000"/>
              <a:t>CPU</a:t>
            </a:r>
            <a:endParaRPr lang="en-US" altLang="en-US" sz="4000"/>
          </a:p>
        </p:txBody>
      </p:sp>
      <p:sp>
        <p:nvSpPr>
          <p:cNvPr id="8196" name="Rectangle 1027"/>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7" name="Text Box 1028"/>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endParaRPr lang="en-US" altLang="en-US">
              <a:cs typeface="Courier New" panose="02070309020205020404" pitchFamily="49" charset="0"/>
            </a:endParaRPr>
          </a:p>
        </p:txBody>
      </p:sp>
      <p:sp>
        <p:nvSpPr>
          <p:cNvPr id="8198" name="Rectangle 1029"/>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9" name="Rectangle 1030"/>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200" name="Object 1032"/>
          <p:cNvGraphicFramePr>
            <a:graphicFrameLocks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8201" name="Picture" r:id="rId1" imgW="5082540" imgH="1260475" progId="Word.Picture.8">
                  <p:embed/>
                </p:oleObj>
              </mc:Choice>
              <mc:Fallback>
                <p:oleObj name="Picture" r:id="rId1" imgW="5082540" imgH="1260475" progId="Word.Picture.8">
                  <p:embed/>
                  <p:pic>
                    <p:nvPicPr>
                      <p:cNvPr id="0" name="Object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tags/tag1.xml><?xml version="1.0" encoding="utf-8"?>
<p:tagLst xmlns:p="http://schemas.openxmlformats.org/presentationml/2006/main">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13106</Words>
  <Application>WPS 演示</Application>
  <PresentationFormat>全屏显示(4:3)</PresentationFormat>
  <Paragraphs>539</Paragraphs>
  <Slides>57</Slides>
  <Notes>19</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11</vt:i4>
      </vt:variant>
      <vt:variant>
        <vt:lpstr>幻灯片标题</vt:lpstr>
      </vt:variant>
      <vt:variant>
        <vt:i4>57</vt:i4>
      </vt:variant>
      <vt:variant>
        <vt:lpstr>自定义放映</vt:lpstr>
      </vt:variant>
      <vt:variant>
        <vt:i4>1</vt:i4>
      </vt:variant>
    </vt:vector>
  </HeadingPairs>
  <TitlesOfParts>
    <vt:vector size="84" baseType="lpstr">
      <vt:lpstr>Arial</vt:lpstr>
      <vt:lpstr>宋体</vt:lpstr>
      <vt:lpstr>Wingdings</vt:lpstr>
      <vt:lpstr>Times New Roman</vt:lpstr>
      <vt:lpstr>Monotype Sorts</vt:lpstr>
      <vt:lpstr>Wingdings</vt:lpstr>
      <vt:lpstr>Courier New</vt:lpstr>
      <vt:lpstr>Arial Unicode MS</vt:lpstr>
      <vt:lpstr>Palatino</vt:lpstr>
      <vt:lpstr>Book Antiqua</vt:lpstr>
      <vt:lpstr>Courier</vt:lpstr>
      <vt:lpstr>Palatino Linotype</vt:lpstr>
      <vt:lpstr>微软雅黑</vt:lpstr>
      <vt:lpstr>Calibri</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Java 面向对象</vt:lpstr>
      <vt:lpstr>课程安排</vt:lpstr>
      <vt:lpstr>Questions</vt:lpstr>
      <vt:lpstr>描述一个圆</vt:lpstr>
      <vt:lpstr>问题</vt:lpstr>
      <vt:lpstr>Chapter 1 Introduction to Computers, Programs, and Java</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  （P7）</vt:lpstr>
      <vt:lpstr>Programming Languages</vt:lpstr>
      <vt:lpstr>Programming Languages</vt:lpstr>
      <vt:lpstr>Programming Languages</vt:lpstr>
      <vt:lpstr>Popular High-Level Languages</vt:lpstr>
      <vt:lpstr>PowerPoint 演示文稿</vt:lpstr>
      <vt:lpstr>Interpreting/Compiling Source Code</vt:lpstr>
      <vt:lpstr>Interpreting Source Code</vt:lpstr>
      <vt:lpstr>Compiling Source Code</vt:lpstr>
      <vt:lpstr>Operating Systems</vt:lpstr>
      <vt:lpstr>Why Java?</vt:lpstr>
      <vt:lpstr>Java, Web, and Beyond</vt:lpstr>
      <vt:lpstr>Java’s History</vt:lpstr>
      <vt:lpstr>What is OOP?</vt:lpstr>
      <vt:lpstr>API JDK IDE</vt:lpstr>
      <vt:lpstr>Popular Java IDEs</vt:lpstr>
      <vt:lpstr>A Simple Java Program</vt:lpstr>
      <vt:lpstr>Creating and Editing Using NotePad</vt:lpstr>
      <vt:lpstr>Creating and Editing Using WordPad</vt:lpstr>
      <vt:lpstr>Creating, Compiling, and Running Programs</vt:lpstr>
      <vt:lpstr>Compiling and Running Java from the Command Window</vt:lpstr>
      <vt:lpstr>Compiling Java Source Code</vt:lpstr>
      <vt:lpstr>Java is only a Java?补充</vt:lpstr>
      <vt:lpstr>Eclipse</vt:lpstr>
      <vt:lpstr>Anatomy of a Java Program</vt:lpstr>
      <vt:lpstr>Class Name</vt:lpstr>
      <vt:lpstr>Main Method</vt:lpstr>
      <vt:lpstr>Statement</vt:lpstr>
      <vt:lpstr>Statement Terminator</vt:lpstr>
      <vt:lpstr>Reserved words</vt:lpstr>
      <vt:lpstr>Blocks</vt:lpstr>
      <vt:lpstr>Special Symbols</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Eclipse 使用演示</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高宏宇</cp:lastModifiedBy>
  <cp:revision>336</cp:revision>
  <cp:lastPrinted>2021-09-12T12:55:00Z</cp:lastPrinted>
  <dcterms:created xsi:type="dcterms:W3CDTF">2021-09-12T12:55:00Z</dcterms:created>
  <dcterms:modified xsi:type="dcterms:W3CDTF">2022-09-19T02:26:46Z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2A5F5E06A54B41BEA2E418E6FDDF20D7</vt:lpwstr>
  </property>
</Properties>
</file>