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37"/>
  </p:notesMasterIdLst>
  <p:sldIdLst>
    <p:sldId id="268" r:id="rId3"/>
    <p:sldId id="426" r:id="rId4"/>
    <p:sldId id="375" r:id="rId5"/>
    <p:sldId id="269" r:id="rId6"/>
    <p:sldId id="487" r:id="rId7"/>
    <p:sldId id="398" r:id="rId8"/>
    <p:sldId id="488" r:id="rId9"/>
    <p:sldId id="329" r:id="rId10"/>
    <p:sldId id="270" r:id="rId11"/>
    <p:sldId id="271" r:id="rId12"/>
    <p:sldId id="272" r:id="rId13"/>
    <p:sldId id="273" r:id="rId14"/>
    <p:sldId id="274" r:id="rId15"/>
    <p:sldId id="427" r:id="rId16"/>
    <p:sldId id="428" r:id="rId17"/>
    <p:sldId id="275" r:id="rId18"/>
    <p:sldId id="489" r:id="rId19"/>
    <p:sldId id="441" r:id="rId20"/>
    <p:sldId id="421" r:id="rId21"/>
    <p:sldId id="338" r:id="rId22"/>
    <p:sldId id="401" r:id="rId23"/>
    <p:sldId id="417" r:id="rId24"/>
    <p:sldId id="368" r:id="rId25"/>
    <p:sldId id="276" r:id="rId26"/>
    <p:sldId id="429" r:id="rId27"/>
    <p:sldId id="364" r:id="rId28"/>
    <p:sldId id="365" r:id="rId29"/>
    <p:sldId id="440" r:id="rId30"/>
    <p:sldId id="343" r:id="rId31"/>
    <p:sldId id="344" r:id="rId32"/>
    <p:sldId id="422" r:id="rId33"/>
    <p:sldId id="418" r:id="rId34"/>
    <p:sldId id="371" r:id="rId35"/>
    <p:sldId id="277" r:id="rId36"/>
    <p:sldId id="327" r:id="rId38"/>
    <p:sldId id="366" r:id="rId39"/>
    <p:sldId id="367" r:id="rId40"/>
    <p:sldId id="340" r:id="rId41"/>
    <p:sldId id="278" r:id="rId42"/>
    <p:sldId id="369" r:id="rId43"/>
    <p:sldId id="280" r:id="rId44"/>
    <p:sldId id="419" r:id="rId45"/>
    <p:sldId id="430" r:id="rId46"/>
    <p:sldId id="431" r:id="rId47"/>
    <p:sldId id="432" r:id="rId48"/>
    <p:sldId id="433" r:id="rId49"/>
    <p:sldId id="434" r:id="rId50"/>
    <p:sldId id="435" r:id="rId51"/>
    <p:sldId id="436" r:id="rId52"/>
    <p:sldId id="437" r:id="rId53"/>
    <p:sldId id="438" r:id="rId54"/>
    <p:sldId id="439" r:id="rId55"/>
    <p:sldId id="355" r:id="rId56"/>
    <p:sldId id="330" r:id="rId57"/>
    <p:sldId id="442" r:id="rId58"/>
    <p:sldId id="444" r:id="rId59"/>
    <p:sldId id="443" r:id="rId60"/>
    <p:sldId id="446" r:id="rId61"/>
    <p:sldId id="445" r:id="rId62"/>
    <p:sldId id="447" r:id="rId63"/>
  </p:sldIdLst>
  <p:sldSz cx="9144000" cy="6858000" type="screen4x3"/>
  <p:notesSz cx="6858000" cy="9144000"/>
  <p:custShowLst>
    <p:custShow name="Custom Show 1" id="0">
      <p:sldLst/>
    </p:custShow>
  </p:custShowLst>
  <p:custDataLst>
    <p:tags r:id="rId67"/>
  </p:custDataLst>
  <p:defaultTex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108" d="100"/>
          <a:sy n="108" d="100"/>
        </p:scale>
        <p:origin x="-1704" y="-84"/>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8"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gs" Target="tags/tag1.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7"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1"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5"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9"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2"/>
          <p:cNvGrpSpPr/>
          <p:nvPr/>
        </p:nvGrpSpPr>
        <p:grpSpPr bwMode="auto">
          <a:xfrm>
            <a:off x="0" y="114300"/>
            <a:ext cx="9142413" cy="6742113"/>
            <a:chOff x="0" y="72"/>
            <a:chExt cx="5759" cy="4247"/>
          </a:xfrm>
        </p:grpSpPr>
        <p:sp>
          <p:nvSpPr>
            <p:cNvPr id="5" name="Rectangle 3"/>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smtClean="0"/>
            </a:p>
          </p:txBody>
        </p:sp>
        <p:grpSp>
          <p:nvGrpSpPr>
            <p:cNvPr id="6" name="Group 4"/>
            <p:cNvGrpSpPr/>
            <p:nvPr/>
          </p:nvGrpSpPr>
          <p:grpSpPr bwMode="auto">
            <a:xfrm>
              <a:off x="0" y="72"/>
              <a:ext cx="5759" cy="2040"/>
              <a:chOff x="0" y="72"/>
              <a:chExt cx="5759" cy="2040"/>
            </a:xfrm>
          </p:grpSpPr>
          <p:sp>
            <p:nvSpPr>
              <p:cNvPr id="7" name="Rectangle 5"/>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smtClean="0"/>
              </a:p>
            </p:txBody>
          </p:sp>
          <p:grpSp>
            <p:nvGrpSpPr>
              <p:cNvPr id="8" name="Group 6"/>
              <p:cNvGrpSpPr/>
              <p:nvPr/>
            </p:nvGrpSpPr>
            <p:grpSpPr bwMode="auto">
              <a:xfrm>
                <a:off x="2289" y="72"/>
                <a:ext cx="1440" cy="1984"/>
                <a:chOff x="2289" y="72"/>
                <a:chExt cx="1440" cy="1984"/>
              </a:xfrm>
            </p:grpSpPr>
            <p:sp>
              <p:nvSpPr>
                <p:cNvPr id="29" name="Freeform 7"/>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8"/>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9"/>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10"/>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11"/>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 name="Oval 12"/>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smtClean="0"/>
              </a:p>
            </p:txBody>
          </p:sp>
          <p:grpSp>
            <p:nvGrpSpPr>
              <p:cNvPr id="10" name="Group 13"/>
              <p:cNvGrpSpPr/>
              <p:nvPr/>
            </p:nvGrpSpPr>
            <p:grpSpPr bwMode="auto">
              <a:xfrm>
                <a:off x="2071" y="406"/>
                <a:ext cx="1392" cy="1109"/>
                <a:chOff x="2071" y="406"/>
                <a:chExt cx="1392" cy="1109"/>
              </a:xfrm>
            </p:grpSpPr>
            <p:sp>
              <p:nvSpPr>
                <p:cNvPr id="11" name="Freeform 14"/>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5"/>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6"/>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7"/>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8"/>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9"/>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20"/>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21"/>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22"/>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23"/>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24"/>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25"/>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6"/>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7"/>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28"/>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9"/>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30"/>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31"/>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240672"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endParaRPr lang="en-US" noProof="0" smtClean="0"/>
          </a:p>
        </p:txBody>
      </p:sp>
      <p:sp>
        <p:nvSpPr>
          <p:cNvPr id="240673"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endParaRPr lang="en-US" noProof="0" smtClean="0"/>
          </a:p>
        </p:txBody>
      </p:sp>
      <p:sp>
        <p:nvSpPr>
          <p:cNvPr id="34" name="Rectangle 34"/>
          <p:cNvSpPr>
            <a:spLocks noGrp="1" noChangeArrowheads="1"/>
          </p:cNvSpPr>
          <p:nvPr>
            <p:ph type="dt" sz="quarter" idx="10"/>
          </p:nvPr>
        </p:nvSpPr>
        <p:spPr/>
        <p:txBody>
          <a:bodyPr/>
          <a:lstStyle>
            <a:lvl1pPr>
              <a:defRPr/>
            </a:lvl1pPr>
          </a:lstStyle>
          <a:p>
            <a:endParaRPr lang="en-US" altLang="zh-CN"/>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ctr">
              <a:defRPr sz="1400"/>
            </a:lvl1pPr>
          </a:lstStyle>
          <a:p>
            <a:pPr>
              <a:defRPr/>
            </a:pPr>
            <a:r>
              <a:rPr lang="en-US"/>
              <a:t>Liang, Introduction to Java Programming, Ninth Edition, (c) </a:t>
            </a:r>
            <a:r>
              <a:rPr lang="en-US" smtClean="0"/>
              <a:t>2015 </a:t>
            </a:r>
            <a:r>
              <a:rPr lang="en-US"/>
              <a:t>Pearson Education, Inc. All rights reserved. </a:t>
            </a:r>
            <a:endParaRPr lang="en-US"/>
          </a:p>
        </p:txBody>
      </p:sp>
      <p:sp>
        <p:nvSpPr>
          <p:cNvPr id="36" name="Rectangle 36"/>
          <p:cNvSpPr>
            <a:spLocks noGrp="1" noChangeArrowheads="1"/>
          </p:cNvSpPr>
          <p:nvPr>
            <p:ph type="sldNum" sz="quarter" idx="12"/>
          </p:nvPr>
        </p:nvSpPr>
        <p:spPr>
          <a:xfrm>
            <a:off x="6553200" y="6400800"/>
            <a:ext cx="1905000" cy="457200"/>
          </a:xfrm>
        </p:spPr>
        <p:txBody>
          <a:bodyPr/>
          <a:lstStyle>
            <a:lvl1pPr>
              <a:defRPr smtClean="0"/>
            </a:lvl1pPr>
          </a:lstStyle>
          <a:p>
            <a:pPr>
              <a:defRPr/>
            </a:pPr>
            <a:fld id="{4F9B2BD2-8D2E-4F15-B6E8-51D7089BBBBD}"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endParaRPr lang="en-US" altLang="zh-CN"/>
          </a:p>
        </p:txBody>
      </p:sp>
      <p:sp>
        <p:nvSpPr>
          <p:cNvPr id="5" name="Rectangle 33"/>
          <p:cNvSpPr>
            <a:spLocks noGrp="1" noChangeArrowheads="1"/>
          </p:cNvSpPr>
          <p:nvPr>
            <p:ph type="sldNum" sz="quarter" idx="11"/>
          </p:nvPr>
        </p:nvSpPr>
        <p:spPr/>
        <p:txBody>
          <a:bodyPr/>
          <a:lstStyle>
            <a:lvl1pPr>
              <a:defRPr/>
            </a:lvl1pPr>
          </a:lstStyle>
          <a:p>
            <a:pPr>
              <a:defRPr/>
            </a:pPr>
            <a:fld id="{94266FF8-7B95-4267-B7F2-2BF24EB10E7E}"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endParaRPr lang="en-US" altLang="zh-CN"/>
          </a:p>
        </p:txBody>
      </p:sp>
      <p:sp>
        <p:nvSpPr>
          <p:cNvPr id="5" name="Rectangle 33"/>
          <p:cNvSpPr>
            <a:spLocks noGrp="1" noChangeArrowheads="1"/>
          </p:cNvSpPr>
          <p:nvPr>
            <p:ph type="sldNum" sz="quarter" idx="11"/>
          </p:nvPr>
        </p:nvSpPr>
        <p:spPr/>
        <p:txBody>
          <a:bodyPr/>
          <a:lstStyle>
            <a:lvl1pPr>
              <a:defRPr/>
            </a:lvl1pPr>
          </a:lstStyle>
          <a:p>
            <a:pPr>
              <a:defRPr/>
            </a:pPr>
            <a:fld id="{2C8F28FD-743F-43A9-ADB7-776DE0CFB56D}"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Slide Number Placeholder 4"/>
          <p:cNvSpPr>
            <a:spLocks noGrp="1"/>
          </p:cNvSpPr>
          <p:nvPr>
            <p:ph type="sldNum" sz="quarter" idx="11"/>
          </p:nvPr>
        </p:nvSpPr>
        <p:spPr/>
        <p:txBody>
          <a:bodyPr/>
          <a:lstStyle>
            <a:lvl1pPr>
              <a:defRPr smtClean="0"/>
            </a:lvl1pPr>
          </a:lstStyle>
          <a:p>
            <a:pPr>
              <a:defRPr/>
            </a:pPr>
            <a:fld id="{07F9D315-32CD-450E-99E1-90DC8AFA94D2}"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Rectangle 32"/>
          <p:cNvSpPr>
            <a:spLocks noGrp="1" noChangeArrowheads="1"/>
          </p:cNvSpPr>
          <p:nvPr>
            <p:ph type="dt" sz="half" idx="10"/>
          </p:nvPr>
        </p:nvSpPr>
        <p:spPr/>
        <p:txBody>
          <a:bodyPr/>
          <a:lstStyle>
            <a:lvl1pPr>
              <a:defRPr/>
            </a:lvl1pPr>
          </a:lstStyle>
          <a:p>
            <a:endParaRPr lang="en-US" altLang="zh-CN"/>
          </a:p>
        </p:txBody>
      </p:sp>
      <p:sp>
        <p:nvSpPr>
          <p:cNvPr id="5" name="Rectangle 33"/>
          <p:cNvSpPr>
            <a:spLocks noGrp="1" noChangeArrowheads="1"/>
          </p:cNvSpPr>
          <p:nvPr>
            <p:ph type="sldNum" sz="quarter" idx="11"/>
          </p:nvPr>
        </p:nvSpPr>
        <p:spPr/>
        <p:txBody>
          <a:bodyPr/>
          <a:lstStyle>
            <a:lvl1pPr>
              <a:defRPr/>
            </a:lvl1pPr>
          </a:lstStyle>
          <a:p>
            <a:pPr>
              <a:defRPr/>
            </a:pPr>
            <a:fld id="{491841F8-B24F-41E7-8271-6D19307D9F1B}"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32"/>
          <p:cNvSpPr>
            <a:spLocks noGrp="1" noChangeArrowheads="1"/>
          </p:cNvSpPr>
          <p:nvPr>
            <p:ph type="dt" sz="half" idx="10"/>
          </p:nvPr>
        </p:nvSpPr>
        <p:spPr/>
        <p:txBody>
          <a:bodyPr/>
          <a:lstStyle>
            <a:lvl1pPr>
              <a:defRPr/>
            </a:lvl1pPr>
          </a:lstStyle>
          <a:p>
            <a:endParaRPr lang="en-US" altLang="zh-CN"/>
          </a:p>
        </p:txBody>
      </p:sp>
      <p:sp>
        <p:nvSpPr>
          <p:cNvPr id="6" name="Rectangle 33"/>
          <p:cNvSpPr>
            <a:spLocks noGrp="1" noChangeArrowheads="1"/>
          </p:cNvSpPr>
          <p:nvPr>
            <p:ph type="sldNum" sz="quarter" idx="11"/>
          </p:nvPr>
        </p:nvSpPr>
        <p:spPr/>
        <p:txBody>
          <a:bodyPr/>
          <a:lstStyle>
            <a:lvl1pPr>
              <a:defRPr/>
            </a:lvl1pPr>
          </a:lstStyle>
          <a:p>
            <a:pPr>
              <a:defRPr/>
            </a:pPr>
            <a:fld id="{56EFB0D7-9752-4FA2-A216-D1264928BC10}"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32"/>
          <p:cNvSpPr>
            <a:spLocks noGrp="1" noChangeArrowheads="1"/>
          </p:cNvSpPr>
          <p:nvPr>
            <p:ph type="dt" sz="half" idx="10"/>
          </p:nvPr>
        </p:nvSpPr>
        <p:spPr/>
        <p:txBody>
          <a:bodyPr/>
          <a:lstStyle>
            <a:lvl1pPr>
              <a:defRPr/>
            </a:lvl1pPr>
          </a:lstStyle>
          <a:p>
            <a:endParaRPr lang="en-US" altLang="zh-CN"/>
          </a:p>
        </p:txBody>
      </p:sp>
      <p:sp>
        <p:nvSpPr>
          <p:cNvPr id="8" name="Rectangle 33"/>
          <p:cNvSpPr>
            <a:spLocks noGrp="1" noChangeArrowheads="1"/>
          </p:cNvSpPr>
          <p:nvPr>
            <p:ph type="sldNum" sz="quarter" idx="11"/>
          </p:nvPr>
        </p:nvSpPr>
        <p:spPr/>
        <p:txBody>
          <a:bodyPr/>
          <a:lstStyle>
            <a:lvl1pPr>
              <a:defRPr/>
            </a:lvl1pPr>
          </a:lstStyle>
          <a:p>
            <a:pPr>
              <a:defRPr/>
            </a:pPr>
            <a:fld id="{E31C7175-ADD7-4BC1-A246-FF8024721FF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endParaRPr lang="en-US" altLang="zh-CN"/>
          </a:p>
        </p:txBody>
      </p:sp>
      <p:sp>
        <p:nvSpPr>
          <p:cNvPr id="4" name="Rectangle 33"/>
          <p:cNvSpPr>
            <a:spLocks noGrp="1" noChangeArrowheads="1"/>
          </p:cNvSpPr>
          <p:nvPr>
            <p:ph type="sldNum" sz="quarter" idx="11"/>
          </p:nvPr>
        </p:nvSpPr>
        <p:spPr/>
        <p:txBody>
          <a:bodyPr/>
          <a:lstStyle>
            <a:lvl1pPr>
              <a:defRPr/>
            </a:lvl1pPr>
          </a:lstStyle>
          <a:p>
            <a:pPr>
              <a:defRPr/>
            </a:pPr>
            <a:fld id="{17C4AB92-A8BE-427A-9619-DFDC36E27FE2}"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endParaRPr lang="en-US" altLang="zh-CN"/>
          </a:p>
        </p:txBody>
      </p:sp>
      <p:sp>
        <p:nvSpPr>
          <p:cNvPr id="3" name="Rectangle 33"/>
          <p:cNvSpPr>
            <a:spLocks noGrp="1" noChangeArrowheads="1"/>
          </p:cNvSpPr>
          <p:nvPr>
            <p:ph type="sldNum" sz="quarter" idx="11"/>
          </p:nvPr>
        </p:nvSpPr>
        <p:spPr/>
        <p:txBody>
          <a:bodyPr/>
          <a:lstStyle>
            <a:lvl1pPr>
              <a:defRPr/>
            </a:lvl1pPr>
          </a:lstStyle>
          <a:p>
            <a:pPr>
              <a:defRPr/>
            </a:pPr>
            <a:fld id="{F30ECADE-EB69-4FD3-97CC-983BC65B970D}"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Rectangle 32"/>
          <p:cNvSpPr>
            <a:spLocks noGrp="1" noChangeArrowheads="1"/>
          </p:cNvSpPr>
          <p:nvPr>
            <p:ph type="dt" sz="half" idx="10"/>
          </p:nvPr>
        </p:nvSpPr>
        <p:spPr/>
        <p:txBody>
          <a:bodyPr/>
          <a:lstStyle>
            <a:lvl1pPr>
              <a:defRPr/>
            </a:lvl1pPr>
          </a:lstStyle>
          <a:p>
            <a:endParaRPr lang="en-US" altLang="zh-CN"/>
          </a:p>
        </p:txBody>
      </p:sp>
      <p:sp>
        <p:nvSpPr>
          <p:cNvPr id="6" name="Rectangle 33"/>
          <p:cNvSpPr>
            <a:spLocks noGrp="1" noChangeArrowheads="1"/>
          </p:cNvSpPr>
          <p:nvPr>
            <p:ph type="sldNum" sz="quarter" idx="11"/>
          </p:nvPr>
        </p:nvSpPr>
        <p:spPr/>
        <p:txBody>
          <a:bodyPr/>
          <a:lstStyle>
            <a:lvl1pPr>
              <a:defRPr/>
            </a:lvl1pPr>
          </a:lstStyle>
          <a:p>
            <a:pPr>
              <a:defRPr/>
            </a:pPr>
            <a:fld id="{706B0006-04D5-432B-8F65-C0925905B341}"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Rectangle 32"/>
          <p:cNvSpPr>
            <a:spLocks noGrp="1" noChangeArrowheads="1"/>
          </p:cNvSpPr>
          <p:nvPr>
            <p:ph type="dt" sz="half" idx="10"/>
          </p:nvPr>
        </p:nvSpPr>
        <p:spPr/>
        <p:txBody>
          <a:bodyPr/>
          <a:lstStyle>
            <a:lvl1pPr>
              <a:defRPr/>
            </a:lvl1pPr>
          </a:lstStyle>
          <a:p>
            <a:endParaRPr lang="en-US" altLang="zh-CN"/>
          </a:p>
        </p:txBody>
      </p:sp>
      <p:sp>
        <p:nvSpPr>
          <p:cNvPr id="6" name="Rectangle 33"/>
          <p:cNvSpPr>
            <a:spLocks noGrp="1" noChangeArrowheads="1"/>
          </p:cNvSpPr>
          <p:nvPr>
            <p:ph type="sldNum" sz="quarter" idx="11"/>
          </p:nvPr>
        </p:nvSpPr>
        <p:spPr/>
        <p:txBody>
          <a:bodyPr/>
          <a:lstStyle>
            <a:lvl1pPr>
              <a:defRPr/>
            </a:lvl1pPr>
          </a:lstStyle>
          <a:p>
            <a:pPr>
              <a:defRPr/>
            </a:pPr>
            <a:fld id="{A0AF5760-7581-412D-830F-3AB917DF06F0}"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4367213"/>
            <a:ext cx="9131300" cy="2478087"/>
            <a:chOff x="0" y="2751"/>
            <a:chExt cx="5752" cy="1561"/>
          </a:xfrm>
        </p:grpSpPr>
        <p:sp>
          <p:nvSpPr>
            <p:cNvPr id="1032" name="Rectangle 3"/>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smtClean="0"/>
            </a:p>
          </p:txBody>
        </p:sp>
        <p:grpSp>
          <p:nvGrpSpPr>
            <p:cNvPr id="1033" name="Group 4"/>
            <p:cNvGrpSpPr/>
            <p:nvPr/>
          </p:nvGrpSpPr>
          <p:grpSpPr bwMode="auto">
            <a:xfrm>
              <a:off x="4458" y="2751"/>
              <a:ext cx="1190" cy="1426"/>
              <a:chOff x="4458" y="2751"/>
              <a:chExt cx="1190" cy="1426"/>
            </a:xfrm>
          </p:grpSpPr>
          <p:sp>
            <p:nvSpPr>
              <p:cNvPr id="1034" name="Freeform 5"/>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 name="Line 6"/>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Line 7"/>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Line 8"/>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Freeform 9"/>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Oval 10"/>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smtClean="0"/>
              </a:p>
            </p:txBody>
          </p:sp>
          <p:grpSp>
            <p:nvGrpSpPr>
              <p:cNvPr id="1040" name="Group 11"/>
              <p:cNvGrpSpPr/>
              <p:nvPr/>
            </p:nvGrpSpPr>
            <p:grpSpPr bwMode="auto">
              <a:xfrm>
                <a:off x="4458" y="2991"/>
                <a:ext cx="999" cy="797"/>
                <a:chOff x="4458" y="2991"/>
                <a:chExt cx="999" cy="797"/>
              </a:xfrm>
            </p:grpSpPr>
            <p:sp>
              <p:nvSpPr>
                <p:cNvPr id="1041" name="Freeform 12"/>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2" name="Freeform 13"/>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3" name="Freeform 14"/>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 name="Freeform 15"/>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Freeform 16"/>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Freeform 17"/>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18"/>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8" name="Freeform 19"/>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Freeform 20"/>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0" name="Freeform 21"/>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Freeform 22"/>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Freeform 23"/>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Freeform 24"/>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Freeform 25"/>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 name="Freeform 26"/>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 name="Freeform 27"/>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7" name="Freeform 28"/>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8" name="Freeform 29"/>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lvl="0"/>
            <a:r>
              <a:rPr lang="en-US" altLang="en-US" smtClean="0"/>
              <a:t>Click to edit Master title style</a:t>
            </a:r>
            <a:endParaRPr lang="en-US" altLang="en-US" smtClean="0"/>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239648"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ea typeface="宋体" panose="02010600030101010101" pitchFamily="2" charset="-122"/>
              </a:defRPr>
            </a:lvl1pPr>
          </a:lstStyle>
          <a:p>
            <a:endParaRPr lang="en-US" altLang="zh-CN"/>
          </a:p>
        </p:txBody>
      </p:sp>
      <p:sp>
        <p:nvSpPr>
          <p:cNvPr id="239649" name="Rectangle 33"/>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smtClean="0">
                <a:ea typeface="宋体" panose="02010600030101010101" pitchFamily="2" charset="-122"/>
              </a:defRPr>
            </a:lvl1pPr>
          </a:lstStyle>
          <a:p>
            <a:pPr>
              <a:defRPr/>
            </a:pPr>
            <a:fld id="{2165CA23-CB0A-4F57-9020-602753361427}" type="slidenum">
              <a:rPr lang="en-US" altLang="zh-CN"/>
            </a:fld>
            <a:endParaRPr lang="en-US" altLang="zh-CN"/>
          </a:p>
        </p:txBody>
      </p:sp>
      <p:sp>
        <p:nvSpPr>
          <p:cNvPr id="1031" name="Rectangle 34"/>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eaLnBrk="1" hangingPunct="1">
              <a:defRPr/>
            </a:pPr>
            <a:r>
              <a:rPr lang="en-US" altLang="en-US" sz="1000" smtClean="0">
                <a:latin typeface="Arial" panose="020B0604020202020204" pitchFamily="34" charset="0"/>
              </a:rPr>
              <a:t>Liang, Introduction to Java Programming, Tenth Edition, (c) 2015 Pearson Education, Inc. All rights reserved. </a:t>
            </a:r>
            <a:endParaRPr lang="en-US" altLang="en-US" sz="1000" smtClean="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ppt/slides/ppt/slides/ppt/slides/ppt/slides/ppt/slides/html/DisplayTime.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6.wmf"/><Relationship Id="rId3" Type="http://schemas.openxmlformats.org/officeDocument/2006/relationships/oleObject" Target="../embeddings/oleObject6.bin"/><Relationship Id="rId2" Type="http://schemas.openxmlformats.org/officeDocument/2006/relationships/image" Target="../media/image5.wmf"/><Relationship Id="rId1"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9.wmf"/><Relationship Id="rId2" Type="http://schemas.openxmlformats.org/officeDocument/2006/relationships/oleObject" Target="../embeddings/oleObject9.bin"/><Relationship Id="rId1" Type="http://schemas.openxmlformats.org/officeDocument/2006/relationships/hyperlink" Target="ppt/slides/ppt/slides/ppt/slides/ppt/slides/ppt/slides/ppt/slides/ppt/slides/ppt/slides/ppt/slides/ppt/slides/ppt/slides/html/FahrenheitToCelsius.html" TargetMode="Externa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ppt/slides/ppt/slides/ppt/slides/ppt/slides/ppt/slides/html/ShowCurrentTime.html" TargetMode="Externa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13.wmf"/><Relationship Id="rId3" Type="http://schemas.openxmlformats.org/officeDocument/2006/relationships/oleObject" Target="../embeddings/oleObject11.bin"/><Relationship Id="rId2" Type="http://schemas.openxmlformats.org/officeDocument/2006/relationships/image" Target="../media/image12.wmf"/><Relationship Id="rId1" Type="http://schemas.openxmlformats.org/officeDocument/2006/relationships/oleObject" Target="../embeddings/oleObject10.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ppt/slides/ppt/slides/ppt/slides/ppt/slides/ppt/slides/html/ComputeArea.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2.bin"/></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ppt/slides/ppt/slides/ppt/slides/ppt/slides/ppt/slides/html/SalesTax.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3.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4.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5.bin"/></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6.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17.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18.bin"/></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19.bin"/></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20.bin"/></Relationships>
</file>

<file path=ppt/slides/_rels/slide53.xml.rels><?xml version="1.0" encoding="UTF-8" standalone="yes"?>
<Relationships xmlns="http://schemas.openxmlformats.org/package/2006/relationships"><Relationship Id="rId7" Type="http://schemas.openxmlformats.org/officeDocument/2006/relationships/vmlDrawing" Target="../drawings/vmlDrawing19.vml"/><Relationship Id="rId6" Type="http://schemas.openxmlformats.org/officeDocument/2006/relationships/slideLayout" Target="../slideLayouts/slideLayout2.xml"/><Relationship Id="rId5" Type="http://schemas.openxmlformats.org/officeDocument/2006/relationships/hyperlink" Target="http://www.cs.armstrong.edu/liang/intro10e/html/ComputeLoan.html" TargetMode="External"/><Relationship Id="rId4" Type="http://schemas.openxmlformats.org/officeDocument/2006/relationships/image" Target="../media/image24.wmf"/><Relationship Id="rId3" Type="http://schemas.openxmlformats.org/officeDocument/2006/relationships/oleObject" Target="../embeddings/oleObject21.bin"/><Relationship Id="rId2" Type="http://schemas.openxmlformats.org/officeDocument/2006/relationships/hyperlink" Target="ppt/slides/ppt/slides/ppt/slides/ppt/slides/ppt/slides/ppt/slides/ppt/slides/ppt/slides/ppt/slides/ppt/slides/ppt/slides/html/ComputeLoan.bat" TargetMode="External"/><Relationship Id="rId1" Type="http://schemas.openxmlformats.org/officeDocument/2006/relationships/hyperlink" Target="ppt/slides/ppt/slides/ppt/slides/ppt/slides/ppt/slides/ppt/slides/ppt/slides/ppt/slides/ppt/slides/ppt/slides/ppt/slides/html/ComputeLoan.html" TargetMode="Externa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ComputeChange.html" TargetMode="External"/><Relationship Id="rId2" Type="http://schemas.openxmlformats.org/officeDocument/2006/relationships/hyperlink" Target="ppt/slides/ppt/slides/ppt/slides/ppt/slides/ppt/slides/ppt/slides/ppt/slides/ppt/slides/ppt/slides/ppt/slides/ppt/slides/html/ComputeChange.bat" TargetMode="External"/><Relationship Id="rId1" Type="http://schemas.openxmlformats.org/officeDocument/2006/relationships/hyperlink" Target="ppt/slides/ppt/slides/ppt/slides/ppt/slides/ppt/slides/ppt/slides/ppt/slides/ppt/slides/ppt/slides/ppt/slides/ppt/slides/html/ComputeChange.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ppt/slides/ppt/slides/ppt/slides/ppt/slides/ppt/slides/html/ComputeAreaWithConsoleInput.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E8742C8-0A28-43D8-B35D-E60E8AF13552}" type="slidenum">
              <a:rPr lang="en-US" altLang="en-US" sz="1400"/>
            </a:fld>
            <a:endParaRPr lang="en-US" altLang="en-US" sz="1400"/>
          </a:p>
        </p:txBody>
      </p:sp>
      <p:sp>
        <p:nvSpPr>
          <p:cNvPr id="4099" name="Rectangle 2"/>
          <p:cNvSpPr>
            <a:spLocks noGrp="1" noChangeArrowheads="1"/>
          </p:cNvSpPr>
          <p:nvPr>
            <p:ph type="title"/>
          </p:nvPr>
        </p:nvSpPr>
        <p:spPr>
          <a:xfrm>
            <a:off x="693738" y="893763"/>
            <a:ext cx="7772400" cy="1143000"/>
          </a:xfrm>
          <a:noFill/>
        </p:spPr>
        <p:txBody>
          <a:bodyPr/>
          <a:lstStyle/>
          <a:p>
            <a:r>
              <a:rPr lang="en-US" altLang="en-US" sz="3600" smtClean="0"/>
              <a:t>Chapter 2 Elementary Programming</a:t>
            </a:r>
            <a:endParaRPr lang="en-US" altLang="en-US" sz="360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1D710202-1987-4745-8C84-D828B82FDA80}" type="slidenum">
              <a:rPr lang="en-US" altLang="en-US" sz="1400"/>
            </a:fld>
            <a:endParaRPr lang="en-US" altLang="en-US" sz="1400"/>
          </a:p>
        </p:txBody>
      </p:sp>
      <p:sp>
        <p:nvSpPr>
          <p:cNvPr id="16387" name="Rectangle 2"/>
          <p:cNvSpPr>
            <a:spLocks noGrp="1" noChangeArrowheads="1"/>
          </p:cNvSpPr>
          <p:nvPr>
            <p:ph type="title"/>
          </p:nvPr>
        </p:nvSpPr>
        <p:spPr>
          <a:xfrm>
            <a:off x="685800" y="0"/>
            <a:ext cx="7772400" cy="1428750"/>
          </a:xfrm>
          <a:noFill/>
        </p:spPr>
        <p:txBody>
          <a:bodyPr/>
          <a:lstStyle/>
          <a:p>
            <a:r>
              <a:rPr lang="en-US" altLang="en-US" smtClean="0"/>
              <a:t>Declaring Variables</a:t>
            </a:r>
            <a:endParaRPr lang="en-US" altLang="en-US" smtClean="0"/>
          </a:p>
        </p:txBody>
      </p:sp>
      <p:sp>
        <p:nvSpPr>
          <p:cNvPr id="16388" name="Rectangle 3"/>
          <p:cNvSpPr>
            <a:spLocks noGrp="1" noChangeArrowheads="1"/>
          </p:cNvSpPr>
          <p:nvPr>
            <p:ph type="body" idx="1"/>
          </p:nvPr>
        </p:nvSpPr>
        <p:spPr>
          <a:xfrm>
            <a:off x="347663" y="1371600"/>
            <a:ext cx="8720137" cy="2914650"/>
          </a:xfrm>
          <a:noFill/>
        </p:spPr>
        <p:txBody>
          <a:bodyPr/>
          <a:lstStyle/>
          <a:p>
            <a:pPr>
              <a:lnSpc>
                <a:spcPct val="90000"/>
              </a:lnSpc>
              <a:buFont typeface="Monotype Sorts" pitchFamily="2" charset="2"/>
              <a:buNone/>
            </a:pPr>
            <a:r>
              <a:rPr lang="en-US" altLang="en-US" sz="2600" b="1" smtClean="0">
                <a:latin typeface="Courier New" panose="02070309020205020404" pitchFamily="49" charset="0"/>
              </a:rPr>
              <a:t>int x;         // Declare x to be an</a:t>
            </a:r>
            <a:endParaRPr lang="en-US" altLang="en-US" sz="2600" b="1" smtClean="0">
              <a:latin typeface="Courier New" panose="02070309020205020404" pitchFamily="49" charset="0"/>
            </a:endParaRPr>
          </a:p>
          <a:p>
            <a:pPr>
              <a:lnSpc>
                <a:spcPct val="90000"/>
              </a:lnSpc>
              <a:buFont typeface="Monotype Sorts" pitchFamily="2" charset="2"/>
              <a:buNone/>
            </a:pPr>
            <a:r>
              <a:rPr lang="en-US" altLang="en-US" sz="2600" b="1" smtClean="0">
                <a:latin typeface="Courier New" panose="02070309020205020404" pitchFamily="49" charset="0"/>
              </a:rPr>
              <a:t>               // integer variable;</a:t>
            </a:r>
            <a:endParaRPr lang="en-US" altLang="en-US" sz="2600" b="1" smtClean="0">
              <a:latin typeface="Courier New" panose="02070309020205020404" pitchFamily="49" charset="0"/>
            </a:endParaRPr>
          </a:p>
          <a:p>
            <a:pPr>
              <a:lnSpc>
                <a:spcPct val="90000"/>
              </a:lnSpc>
              <a:spcBef>
                <a:spcPct val="50000"/>
              </a:spcBef>
              <a:buFont typeface="Monotype Sorts" pitchFamily="2" charset="2"/>
              <a:buNone/>
            </a:pPr>
            <a:r>
              <a:rPr lang="en-US" altLang="en-US" sz="2600" b="1" smtClean="0">
                <a:latin typeface="Courier New" panose="02070309020205020404" pitchFamily="49" charset="0"/>
              </a:rPr>
              <a:t>double radius; // Declare radius to</a:t>
            </a:r>
            <a:endParaRPr lang="en-US" altLang="en-US" sz="2600" b="1" smtClean="0">
              <a:latin typeface="Courier New" panose="02070309020205020404" pitchFamily="49" charset="0"/>
            </a:endParaRPr>
          </a:p>
          <a:p>
            <a:pPr>
              <a:lnSpc>
                <a:spcPct val="90000"/>
              </a:lnSpc>
              <a:buFont typeface="Monotype Sorts" pitchFamily="2" charset="2"/>
              <a:buNone/>
            </a:pPr>
            <a:r>
              <a:rPr lang="en-US" altLang="en-US" sz="2600" b="1" smtClean="0">
                <a:latin typeface="Courier New" panose="02070309020205020404" pitchFamily="49" charset="0"/>
              </a:rPr>
              <a:t>               // be a double variable;</a:t>
            </a:r>
            <a:endParaRPr lang="en-US" altLang="en-US" sz="2600" b="1" smtClean="0">
              <a:latin typeface="Courier New" panose="02070309020205020404" pitchFamily="49" charset="0"/>
            </a:endParaRPr>
          </a:p>
          <a:p>
            <a:pPr>
              <a:lnSpc>
                <a:spcPct val="90000"/>
              </a:lnSpc>
              <a:spcBef>
                <a:spcPct val="50000"/>
              </a:spcBef>
              <a:buFont typeface="Monotype Sorts" pitchFamily="2" charset="2"/>
              <a:buNone/>
            </a:pPr>
            <a:r>
              <a:rPr lang="en-US" altLang="en-US" sz="2600" b="1" smtClean="0">
                <a:latin typeface="Courier New" panose="02070309020205020404" pitchFamily="49" charset="0"/>
              </a:rPr>
              <a:t>char a;        // Declare a to be a</a:t>
            </a:r>
            <a:endParaRPr lang="en-US" altLang="en-US" sz="2600" b="1" smtClean="0">
              <a:latin typeface="Courier New" panose="02070309020205020404" pitchFamily="49" charset="0"/>
            </a:endParaRPr>
          </a:p>
          <a:p>
            <a:pPr>
              <a:lnSpc>
                <a:spcPct val="90000"/>
              </a:lnSpc>
              <a:buFont typeface="Monotype Sorts" pitchFamily="2" charset="2"/>
              <a:buNone/>
            </a:pPr>
            <a:r>
              <a:rPr lang="en-US" altLang="en-US" sz="2600" b="1" smtClean="0">
                <a:latin typeface="Courier New" panose="02070309020205020404" pitchFamily="49" charset="0"/>
              </a:rPr>
              <a:t>               // character variable;</a:t>
            </a:r>
            <a:endParaRPr lang="en-US" altLang="en-US" sz="2800" b="1" smtClean="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466FDB95-4231-4D85-9F03-067692F5A6EE}" type="slidenum">
              <a:rPr lang="en-US" altLang="en-US" sz="1400"/>
            </a:fld>
            <a:endParaRPr lang="en-US" altLang="en-US" sz="1400"/>
          </a:p>
        </p:txBody>
      </p:sp>
      <p:sp>
        <p:nvSpPr>
          <p:cNvPr id="17411" name="Rectangle 2"/>
          <p:cNvSpPr>
            <a:spLocks noGrp="1" noChangeArrowheads="1"/>
          </p:cNvSpPr>
          <p:nvPr>
            <p:ph type="title"/>
          </p:nvPr>
        </p:nvSpPr>
        <p:spPr>
          <a:xfrm>
            <a:off x="685800" y="0"/>
            <a:ext cx="7772400" cy="1428750"/>
          </a:xfrm>
          <a:noFill/>
        </p:spPr>
        <p:txBody>
          <a:bodyPr/>
          <a:lstStyle/>
          <a:p>
            <a:r>
              <a:rPr lang="en-US" altLang="en-US" smtClean="0"/>
              <a:t>Assignment Statements</a:t>
            </a:r>
            <a:endParaRPr lang="en-US" altLang="en-US" b="1" smtClean="0"/>
          </a:p>
        </p:txBody>
      </p:sp>
      <p:sp>
        <p:nvSpPr>
          <p:cNvPr id="17412" name="Rectangle 3"/>
          <p:cNvSpPr>
            <a:spLocks noGrp="1" noChangeArrowheads="1"/>
          </p:cNvSpPr>
          <p:nvPr>
            <p:ph type="body" idx="1"/>
          </p:nvPr>
        </p:nvSpPr>
        <p:spPr>
          <a:xfrm>
            <a:off x="309563" y="1371600"/>
            <a:ext cx="8529637" cy="2990850"/>
          </a:xfrm>
          <a:noFill/>
        </p:spPr>
        <p:txBody>
          <a:bodyPr/>
          <a:lstStyle/>
          <a:p>
            <a:pPr>
              <a:spcAft>
                <a:spcPct val="25000"/>
              </a:spcAft>
              <a:buFont typeface="Monotype Sorts" pitchFamily="2" charset="2"/>
              <a:buNone/>
            </a:pPr>
            <a:r>
              <a:rPr lang="en-US" altLang="en-US" sz="2600" b="1" smtClean="0">
                <a:latin typeface="Courier New" panose="02070309020205020404" pitchFamily="49" charset="0"/>
              </a:rPr>
              <a:t>x = 1;          // Assign 1 to x;</a:t>
            </a:r>
            <a:endParaRPr lang="en-US" altLang="en-US" sz="2600" b="1" smtClean="0">
              <a:latin typeface="Courier New" panose="02070309020205020404" pitchFamily="49" charset="0"/>
            </a:endParaRPr>
          </a:p>
          <a:p>
            <a:pPr>
              <a:spcBef>
                <a:spcPct val="50000"/>
              </a:spcBef>
              <a:buFont typeface="Monotype Sorts" pitchFamily="2" charset="2"/>
              <a:buNone/>
            </a:pPr>
            <a:r>
              <a:rPr lang="en-US" altLang="en-US" sz="2600" b="1" smtClean="0">
                <a:latin typeface="Courier New" panose="02070309020205020404" pitchFamily="49" charset="0"/>
              </a:rPr>
              <a:t>radius = 1.0;   // Assign 1.0 to radius;</a:t>
            </a:r>
            <a:endParaRPr lang="en-US" altLang="en-US" sz="2600" b="1" smtClean="0">
              <a:latin typeface="Courier New" panose="02070309020205020404" pitchFamily="49" charset="0"/>
            </a:endParaRPr>
          </a:p>
          <a:p>
            <a:pPr>
              <a:spcBef>
                <a:spcPct val="50000"/>
              </a:spcBef>
              <a:buFont typeface="Monotype Sorts" pitchFamily="2" charset="2"/>
              <a:buNone/>
            </a:pPr>
            <a:r>
              <a:rPr lang="en-US" altLang="en-US" sz="2600" b="1" smtClean="0">
                <a:latin typeface="Courier New" panose="02070309020205020404" pitchFamily="49" charset="0"/>
              </a:rPr>
              <a:t>a = 'A';        // Assign 'A' to a;</a:t>
            </a:r>
            <a:br>
              <a:rPr lang="en-US" altLang="en-US" sz="2800" smtClean="0">
                <a:latin typeface="Courier New" panose="02070309020205020404" pitchFamily="49" charset="0"/>
              </a:rPr>
            </a:br>
            <a:endParaRPr lang="en-US" altLang="en-US" sz="4400" smtClean="0">
              <a:solidFill>
                <a:schemeClr val="tx2"/>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019EF7F7-71CD-4205-89DB-B67582B129F3}" type="slidenum">
              <a:rPr lang="en-US" altLang="en-US" sz="1400"/>
            </a:fld>
            <a:endParaRPr lang="en-US" altLang="en-US" sz="1400"/>
          </a:p>
        </p:txBody>
      </p:sp>
      <p:sp>
        <p:nvSpPr>
          <p:cNvPr id="18435" name="Rectangle 2"/>
          <p:cNvSpPr>
            <a:spLocks noGrp="1" noChangeArrowheads="1"/>
          </p:cNvSpPr>
          <p:nvPr>
            <p:ph type="title"/>
          </p:nvPr>
        </p:nvSpPr>
        <p:spPr>
          <a:xfrm>
            <a:off x="685800" y="228600"/>
            <a:ext cx="7772400" cy="1676400"/>
          </a:xfrm>
          <a:noFill/>
        </p:spPr>
        <p:txBody>
          <a:bodyPr/>
          <a:lstStyle/>
          <a:p>
            <a:r>
              <a:rPr lang="en-US" altLang="en-US" smtClean="0"/>
              <a:t>Declaring and Initializing</a:t>
            </a:r>
            <a:br>
              <a:rPr lang="en-US" altLang="en-US" smtClean="0"/>
            </a:br>
            <a:r>
              <a:rPr lang="en-US" altLang="en-US" smtClean="0"/>
              <a:t>in One Step</a:t>
            </a:r>
            <a:endParaRPr lang="en-US" altLang="en-US" sz="3600" b="1" smtClean="0"/>
          </a:p>
        </p:txBody>
      </p:sp>
      <p:sp>
        <p:nvSpPr>
          <p:cNvPr id="18436" name="Rectangle 3"/>
          <p:cNvSpPr>
            <a:spLocks noGrp="1" noChangeArrowheads="1"/>
          </p:cNvSpPr>
          <p:nvPr>
            <p:ph type="body" idx="1"/>
          </p:nvPr>
        </p:nvSpPr>
        <p:spPr>
          <a:xfrm>
            <a:off x="685800" y="2057400"/>
            <a:ext cx="6324600" cy="3373438"/>
          </a:xfrm>
          <a:noFill/>
        </p:spPr>
        <p:txBody>
          <a:bodyPr/>
          <a:lstStyle/>
          <a:p>
            <a:r>
              <a:rPr lang="en-US" altLang="en-US" sz="3000" b="1" smtClean="0">
                <a:latin typeface="Courier New" panose="02070309020205020404" pitchFamily="49" charset="0"/>
              </a:rPr>
              <a:t>int x = 1;</a:t>
            </a:r>
            <a:endParaRPr lang="en-US" altLang="en-US" sz="3000" b="1" smtClean="0">
              <a:latin typeface="Courier New" panose="02070309020205020404" pitchFamily="49" charset="0"/>
            </a:endParaRPr>
          </a:p>
          <a:p>
            <a:pPr>
              <a:spcBef>
                <a:spcPct val="50000"/>
              </a:spcBef>
            </a:pPr>
            <a:r>
              <a:rPr lang="en-US" altLang="en-US" sz="3000" b="1" smtClean="0">
                <a:latin typeface="Courier New" panose="02070309020205020404" pitchFamily="49" charset="0"/>
              </a:rPr>
              <a:t>double d = 1.4;</a:t>
            </a:r>
            <a:endParaRPr lang="en-US" altLang="en-US" sz="3000" b="1" smtClean="0">
              <a:latin typeface="Courier New" panose="02070309020205020404" pitchFamily="49" charset="0"/>
            </a:endParaRPr>
          </a:p>
          <a:p>
            <a:pPr>
              <a:spcBef>
                <a:spcPct val="50000"/>
              </a:spcBef>
              <a:buFont typeface="Monotype Sorts" pitchFamily="2" charset="2"/>
              <a:buNone/>
            </a:pPr>
            <a:endParaRPr lang="en-US" altLang="en-US" sz="2800" smtClean="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130D23A-98D5-400B-82E6-B7E61ADEFD87}" type="slidenum">
              <a:rPr lang="en-US" altLang="en-US" sz="1400"/>
            </a:fld>
            <a:endParaRPr lang="en-US" altLang="en-US" sz="1400"/>
          </a:p>
        </p:txBody>
      </p:sp>
      <p:sp>
        <p:nvSpPr>
          <p:cNvPr id="19459" name="Rectangle 2"/>
          <p:cNvSpPr>
            <a:spLocks noGrp="1" noChangeArrowheads="1"/>
          </p:cNvSpPr>
          <p:nvPr>
            <p:ph type="title"/>
          </p:nvPr>
        </p:nvSpPr>
        <p:spPr>
          <a:xfrm>
            <a:off x="685800" y="0"/>
            <a:ext cx="7772400" cy="1428750"/>
          </a:xfrm>
          <a:noFill/>
        </p:spPr>
        <p:txBody>
          <a:bodyPr/>
          <a:lstStyle/>
          <a:p>
            <a:r>
              <a:rPr lang="en-US" altLang="en-US" smtClean="0"/>
              <a:t>Named Constants</a:t>
            </a:r>
            <a:endParaRPr lang="en-US" altLang="en-US" smtClean="0"/>
          </a:p>
        </p:txBody>
      </p:sp>
      <p:sp>
        <p:nvSpPr>
          <p:cNvPr id="19460" name="Rectangle 3"/>
          <p:cNvSpPr>
            <a:spLocks noGrp="1" noChangeArrowheads="1"/>
          </p:cNvSpPr>
          <p:nvPr>
            <p:ph type="body" idx="1"/>
          </p:nvPr>
        </p:nvSpPr>
        <p:spPr>
          <a:xfrm>
            <a:off x="914400" y="1371600"/>
            <a:ext cx="7772400" cy="4114800"/>
          </a:xfrm>
          <a:noFill/>
        </p:spPr>
        <p:txBody>
          <a:bodyPr/>
          <a:lstStyle/>
          <a:p>
            <a:pPr>
              <a:buFont typeface="Monotype Sorts" pitchFamily="2" charset="2"/>
              <a:buNone/>
            </a:pPr>
            <a:r>
              <a:rPr lang="en-US" altLang="en-US" sz="2600" b="1" smtClean="0">
                <a:latin typeface="Courier New" panose="02070309020205020404" pitchFamily="49" charset="0"/>
              </a:rPr>
              <a:t>final datatype CONSTANTNAME = VALUE;   </a:t>
            </a:r>
            <a:endParaRPr lang="en-US" altLang="en-US" sz="2600" b="1" smtClean="0">
              <a:latin typeface="Courier New" panose="02070309020205020404" pitchFamily="49" charset="0"/>
            </a:endParaRPr>
          </a:p>
          <a:p>
            <a:pPr>
              <a:buFont typeface="Monotype Sorts" pitchFamily="2" charset="2"/>
              <a:buNone/>
            </a:pPr>
            <a:endParaRPr lang="en-US" altLang="en-US" sz="2600" b="1" smtClean="0">
              <a:latin typeface="Courier New" panose="02070309020205020404" pitchFamily="49" charset="0"/>
            </a:endParaRPr>
          </a:p>
          <a:p>
            <a:pPr>
              <a:buFont typeface="Monotype Sorts" pitchFamily="2" charset="2"/>
              <a:buNone/>
            </a:pPr>
            <a:r>
              <a:rPr lang="en-US" altLang="en-US" sz="2600" b="1" smtClean="0">
                <a:latin typeface="Courier New" panose="02070309020205020404" pitchFamily="49" charset="0"/>
              </a:rPr>
              <a:t>final double PI = 3.14159; </a:t>
            </a:r>
            <a:endParaRPr lang="en-US" altLang="en-US" sz="2600" b="1" smtClean="0">
              <a:latin typeface="Courier New" panose="02070309020205020404" pitchFamily="49" charset="0"/>
            </a:endParaRPr>
          </a:p>
          <a:p>
            <a:pPr>
              <a:buFont typeface="Monotype Sorts" pitchFamily="2" charset="2"/>
              <a:buNone/>
            </a:pPr>
            <a:r>
              <a:rPr lang="en-US" altLang="en-US" sz="2600" b="1" smtClean="0">
                <a:latin typeface="Courier New" panose="02070309020205020404" pitchFamily="49" charset="0"/>
              </a:rPr>
              <a:t>final int SIZE = 3;</a:t>
            </a:r>
            <a:endParaRPr lang="en-US" altLang="en-US" sz="2600" b="1" smtClean="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17D90AB2-8AB3-48C9-8904-CCE6BF1DE42C}" type="slidenum">
              <a:rPr lang="en-US" altLang="en-US" sz="1400"/>
            </a:fld>
            <a:endParaRPr lang="en-US" altLang="en-US" sz="1400"/>
          </a:p>
        </p:txBody>
      </p:sp>
      <p:sp>
        <p:nvSpPr>
          <p:cNvPr id="20483" name="Rectangle 2"/>
          <p:cNvSpPr>
            <a:spLocks noGrp="1" noChangeArrowheads="1"/>
          </p:cNvSpPr>
          <p:nvPr>
            <p:ph type="title"/>
          </p:nvPr>
        </p:nvSpPr>
        <p:spPr>
          <a:xfrm>
            <a:off x="685800" y="0"/>
            <a:ext cx="7772400" cy="1428750"/>
          </a:xfrm>
          <a:noFill/>
        </p:spPr>
        <p:txBody>
          <a:bodyPr/>
          <a:lstStyle/>
          <a:p>
            <a:r>
              <a:rPr lang="en-US" altLang="en-US" smtClean="0"/>
              <a:t>Naming Conventions</a:t>
            </a:r>
            <a:endParaRPr lang="en-US" altLang="en-US" smtClean="0"/>
          </a:p>
        </p:txBody>
      </p:sp>
      <p:sp>
        <p:nvSpPr>
          <p:cNvPr id="20484" name="Rectangle 3"/>
          <p:cNvSpPr>
            <a:spLocks noGrp="1" noChangeArrowheads="1"/>
          </p:cNvSpPr>
          <p:nvPr>
            <p:ph type="body" idx="1"/>
          </p:nvPr>
        </p:nvSpPr>
        <p:spPr>
          <a:xfrm>
            <a:off x="685800" y="1371600"/>
            <a:ext cx="7696200" cy="4495800"/>
          </a:xfrm>
          <a:noFill/>
        </p:spPr>
        <p:txBody>
          <a:bodyPr/>
          <a:lstStyle/>
          <a:p>
            <a:pPr algn="just"/>
            <a:r>
              <a:rPr lang="en-US" altLang="en-US" smtClean="0"/>
              <a:t>Choose meaningful and descriptive names.</a:t>
            </a:r>
            <a:endParaRPr lang="en-US" altLang="en-US" smtClean="0"/>
          </a:p>
          <a:p>
            <a:pPr algn="just"/>
            <a:r>
              <a:rPr lang="en-US" altLang="en-US" smtClean="0"/>
              <a:t>Variables and method names:  </a:t>
            </a:r>
            <a:endParaRPr lang="en-US" altLang="en-US" smtClean="0"/>
          </a:p>
          <a:p>
            <a:pPr lvl="1"/>
            <a:r>
              <a:rPr lang="en-US" altLang="en-US" smtClean="0"/>
              <a:t>Use lowercase. If the name consists of several words, concatenate all in one, use lowercase for the first word, and capitalize the first letter of each subsequent word in the name. For example, the variables </a:t>
            </a:r>
            <a:r>
              <a:rPr lang="en-US" altLang="en-US" sz="2600" smtClean="0">
                <a:latin typeface="Courier New" panose="02070309020205020404" pitchFamily="49" charset="0"/>
              </a:rPr>
              <a:t>radius</a:t>
            </a:r>
            <a:r>
              <a:rPr lang="en-US" altLang="en-US" smtClean="0"/>
              <a:t> and </a:t>
            </a:r>
            <a:r>
              <a:rPr lang="en-US" altLang="en-US" sz="2600" smtClean="0">
                <a:latin typeface="Courier New" panose="02070309020205020404" pitchFamily="49" charset="0"/>
              </a:rPr>
              <a:t>area</a:t>
            </a:r>
            <a:r>
              <a:rPr lang="en-US" altLang="en-US" smtClean="0"/>
              <a:t>, and the method </a:t>
            </a:r>
            <a:r>
              <a:rPr lang="en-US" altLang="en-US" sz="2600" smtClean="0">
                <a:latin typeface="Courier New" panose="02070309020205020404" pitchFamily="49" charset="0"/>
              </a:rPr>
              <a:t>computeArea</a:t>
            </a:r>
            <a:r>
              <a:rPr lang="en-US" altLang="en-US" smtClean="0"/>
              <a:t>. </a:t>
            </a:r>
            <a:endParaRPr lang="en-US" altLang="en-US"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029090A-5F4B-4DCA-AB71-FD47F2E280A8}" type="slidenum">
              <a:rPr lang="en-US" altLang="en-US" sz="1400"/>
            </a:fld>
            <a:endParaRPr lang="en-US" altLang="en-US" sz="1400"/>
          </a:p>
        </p:txBody>
      </p:sp>
      <p:sp>
        <p:nvSpPr>
          <p:cNvPr id="21507" name="Rectangle 2"/>
          <p:cNvSpPr>
            <a:spLocks noGrp="1" noChangeArrowheads="1"/>
          </p:cNvSpPr>
          <p:nvPr>
            <p:ph type="title"/>
          </p:nvPr>
        </p:nvSpPr>
        <p:spPr>
          <a:xfrm>
            <a:off x="685800" y="0"/>
            <a:ext cx="7772400" cy="1428750"/>
          </a:xfrm>
          <a:noFill/>
        </p:spPr>
        <p:txBody>
          <a:bodyPr/>
          <a:lstStyle/>
          <a:p>
            <a:r>
              <a:rPr lang="en-US" altLang="en-US" sz="4000" smtClean="0"/>
              <a:t>Naming Conventions, cont.</a:t>
            </a:r>
            <a:endParaRPr lang="en-US" altLang="en-US" smtClean="0"/>
          </a:p>
        </p:txBody>
      </p:sp>
      <p:sp>
        <p:nvSpPr>
          <p:cNvPr id="21508" name="Rectangle 3"/>
          <p:cNvSpPr>
            <a:spLocks noGrp="1" noChangeArrowheads="1"/>
          </p:cNvSpPr>
          <p:nvPr>
            <p:ph type="body" idx="1"/>
          </p:nvPr>
        </p:nvSpPr>
        <p:spPr>
          <a:xfrm>
            <a:off x="685800" y="1371600"/>
            <a:ext cx="6172200" cy="4114800"/>
          </a:xfrm>
          <a:noFill/>
        </p:spPr>
        <p:txBody>
          <a:bodyPr/>
          <a:lstStyle/>
          <a:p>
            <a:pPr algn="just">
              <a:lnSpc>
                <a:spcPct val="90000"/>
              </a:lnSpc>
            </a:pPr>
            <a:r>
              <a:rPr lang="en-US" altLang="en-US" sz="2800" smtClean="0"/>
              <a:t>Class names:</a:t>
            </a:r>
            <a:r>
              <a:rPr lang="en-US" altLang="en-US" sz="2800" smtClean="0">
                <a:latin typeface="Book Antiqua" pitchFamily="18" charset="0"/>
              </a:rPr>
              <a:t> </a:t>
            </a:r>
            <a:endParaRPr lang="en-US" altLang="en-US" sz="2800" smtClean="0">
              <a:latin typeface="Book Antiqua" pitchFamily="18" charset="0"/>
            </a:endParaRPr>
          </a:p>
          <a:p>
            <a:pPr lvl="1">
              <a:lnSpc>
                <a:spcPct val="90000"/>
              </a:lnSpc>
            </a:pPr>
            <a:r>
              <a:rPr lang="en-US" altLang="en-US" sz="2400" smtClean="0"/>
              <a:t>Capitalize the first letter of each word in the name.  For example, the class name </a:t>
            </a:r>
            <a:r>
              <a:rPr lang="en-US" altLang="en-US" sz="2200" smtClean="0">
                <a:latin typeface="Courier New" panose="02070309020205020404" pitchFamily="49" charset="0"/>
              </a:rPr>
              <a:t>ComputeArea</a:t>
            </a:r>
            <a:r>
              <a:rPr lang="en-US" altLang="en-US" sz="2400" smtClean="0"/>
              <a:t>.</a:t>
            </a:r>
            <a:endParaRPr lang="en-US" altLang="en-US" sz="2400" smtClean="0">
              <a:latin typeface="Book Antiqua" pitchFamily="18" charset="0"/>
            </a:endParaRPr>
          </a:p>
          <a:p>
            <a:pPr algn="just">
              <a:lnSpc>
                <a:spcPct val="90000"/>
              </a:lnSpc>
            </a:pPr>
            <a:endParaRPr lang="en-US" altLang="en-US" sz="2800" smtClean="0">
              <a:latin typeface="Book Antiqua" pitchFamily="18" charset="0"/>
            </a:endParaRPr>
          </a:p>
          <a:p>
            <a:pPr algn="just">
              <a:lnSpc>
                <a:spcPct val="90000"/>
              </a:lnSpc>
              <a:spcBef>
                <a:spcPct val="0"/>
              </a:spcBef>
            </a:pPr>
            <a:r>
              <a:rPr lang="en-US" altLang="en-US" sz="2800" smtClean="0"/>
              <a:t>Constants: </a:t>
            </a:r>
            <a:endParaRPr lang="en-US" altLang="en-US" sz="2800" smtClean="0"/>
          </a:p>
          <a:p>
            <a:pPr lvl="1">
              <a:lnSpc>
                <a:spcPct val="90000"/>
              </a:lnSpc>
            </a:pPr>
            <a:r>
              <a:rPr lang="en-US" altLang="en-US" sz="2400" smtClean="0"/>
              <a:t>Capitalize all letters in constants, and use underscores to connect words.  For example, the constant </a:t>
            </a:r>
            <a:r>
              <a:rPr lang="en-US" altLang="en-US" sz="2200" smtClean="0">
                <a:latin typeface="Courier New" panose="02070309020205020404" pitchFamily="49" charset="0"/>
              </a:rPr>
              <a:t>PI and </a:t>
            </a:r>
            <a:r>
              <a:rPr lang="en-US" altLang="en-US" sz="2400" smtClean="0"/>
              <a:t>MAX_VALUE</a:t>
            </a:r>
            <a:endParaRPr lang="en-US" altLang="en-US" sz="2400" smtClean="0"/>
          </a:p>
          <a:p>
            <a:pPr lvl="1">
              <a:lnSpc>
                <a:spcPct val="90000"/>
              </a:lnSpc>
            </a:pPr>
            <a:endParaRPr lang="en-US" altLang="en-US" sz="2400" smtClean="0"/>
          </a:p>
          <a:p>
            <a:pPr lvl="1">
              <a:lnSpc>
                <a:spcPct val="90000"/>
              </a:lnSpc>
            </a:pPr>
            <a:r>
              <a:rPr lang="en-US" altLang="en-US" sz="2400" smtClean="0">
                <a:solidFill>
                  <a:srgbClr val="FF0000"/>
                </a:solidFill>
              </a:rPr>
              <a:t>Why variables  use lowercase for first letter?</a:t>
            </a:r>
            <a:endParaRPr lang="en-US" altLang="en-US" sz="2400" smtClean="0">
              <a:solidFill>
                <a:srgbClr val="FF0000"/>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C2E0F38D-3867-42F3-BED5-909AAEF4F02A}" type="slidenum">
              <a:rPr lang="en-US" altLang="en-US" sz="1400"/>
            </a:fld>
            <a:endParaRPr lang="en-US" altLang="en-US" sz="1400"/>
          </a:p>
        </p:txBody>
      </p:sp>
      <p:sp>
        <p:nvSpPr>
          <p:cNvPr id="22531" name="Rectangle 2"/>
          <p:cNvSpPr>
            <a:spLocks noGrp="1" noChangeArrowheads="1"/>
          </p:cNvSpPr>
          <p:nvPr>
            <p:ph type="title"/>
          </p:nvPr>
        </p:nvSpPr>
        <p:spPr>
          <a:xfrm>
            <a:off x="685800" y="317500"/>
            <a:ext cx="7772400" cy="538163"/>
          </a:xfrm>
          <a:noFill/>
        </p:spPr>
        <p:txBody>
          <a:bodyPr/>
          <a:lstStyle/>
          <a:p>
            <a:r>
              <a:rPr lang="en-US" altLang="en-US" sz="4000" smtClean="0">
                <a:solidFill>
                  <a:srgbClr val="FF0000"/>
                </a:solidFill>
              </a:rPr>
              <a:t>Numerical Data Types</a:t>
            </a:r>
            <a:endParaRPr lang="en-US" altLang="en-US" sz="4000" smtClean="0">
              <a:solidFill>
                <a:srgbClr val="FF0000"/>
              </a:solidFill>
            </a:endParaRPr>
          </a:p>
        </p:txBody>
      </p:sp>
      <p:sp>
        <p:nvSpPr>
          <p:cNvPr id="22532" name="Rectangle 7"/>
          <p:cNvSpPr>
            <a:spLocks noChangeArrowheads="1"/>
          </p:cNvSpPr>
          <p:nvPr/>
        </p:nvSpPr>
        <p:spPr bwMode="auto">
          <a:xfrm>
            <a:off x="0" y="20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22533" name="Rectangle 9"/>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22534" name="Object 8"/>
          <p:cNvGraphicFramePr>
            <a:graphicFrameLocks noChangeAspect="1"/>
          </p:cNvGraphicFramePr>
          <p:nvPr/>
        </p:nvGraphicFramePr>
        <p:xfrm>
          <a:off x="155575" y="1201738"/>
          <a:ext cx="8870950" cy="4016375"/>
        </p:xfrm>
        <a:graphic>
          <a:graphicData uri="http://schemas.openxmlformats.org/presentationml/2006/ole">
            <mc:AlternateContent xmlns:mc="http://schemas.openxmlformats.org/markup-compatibility/2006">
              <mc:Choice xmlns:v="urn:schemas-microsoft-com:vml" Requires="v">
                <p:oleObj spid="_x0000_s22537" name="Picture" r:id="rId1" imgW="5304155" imgH="2558415" progId="Word.Picture.8">
                  <p:embed/>
                </p:oleObj>
              </mc:Choice>
              <mc:Fallback>
                <p:oleObj name="Picture" r:id="rId1" imgW="5304155" imgH="2558415" progId="Word.Picture.8">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201738"/>
                        <a:ext cx="887095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对比</a:t>
            </a:r>
            <a:r>
              <a:rPr lang="en-US" altLang="zh-CN"/>
              <a:t>C</a:t>
            </a:r>
            <a:r>
              <a:rPr lang="zh-CN" altLang="en-US">
                <a:ea typeface="宋体" panose="02010600030101010101" pitchFamily="2" charset="-122"/>
              </a:rPr>
              <a:t>的基本数据类型</a:t>
            </a:r>
            <a:br>
              <a:rPr lang="zh-CN" altLang="en-US">
                <a:ea typeface="宋体" panose="02010600030101010101" pitchFamily="2" charset="-122"/>
              </a:rPr>
            </a:br>
            <a:r>
              <a:rPr lang="zh-CN" altLang="en-US">
                <a:ea typeface="宋体" panose="02010600030101010101" pitchFamily="2" charset="-122"/>
              </a:rPr>
              <a:t>（数值类）</a:t>
            </a:r>
            <a:endParaRPr lang="zh-CN" altLang="en-US">
              <a:ea typeface="宋体" panose="02010600030101010101" pitchFamily="2" charset="-122"/>
            </a:endParaRPr>
          </a:p>
        </p:txBody>
      </p:sp>
      <p:sp>
        <p:nvSpPr>
          <p:cNvPr id="3" name="内容占位符 2"/>
          <p:cNvSpPr>
            <a:spLocks noGrp="1"/>
          </p:cNvSpPr>
          <p:nvPr>
            <p:ph idx="1"/>
          </p:nvPr>
        </p:nvSpPr>
        <p:spPr/>
        <p:txBody>
          <a:bodyPr/>
          <a:p>
            <a:r>
              <a:rPr lang="en-US" altLang="zh-CN"/>
              <a:t>C</a:t>
            </a:r>
            <a:r>
              <a:rPr lang="zh-CN" altLang="en-US">
                <a:ea typeface="宋体" panose="02010600030101010101" pitchFamily="2" charset="-122"/>
              </a:rPr>
              <a:t>还有什么？</a:t>
            </a:r>
            <a:endParaRPr lang="zh-CN" altLang="en-US">
              <a:ea typeface="宋体" panose="02010600030101010101" pitchFamily="2" charset="-122"/>
            </a:endParaRPr>
          </a:p>
          <a:p>
            <a:r>
              <a:rPr lang="en-US" altLang="zh-CN">
                <a:ea typeface="宋体" panose="02010600030101010101" pitchFamily="2" charset="-122"/>
              </a:rPr>
              <a:t>Java</a:t>
            </a:r>
            <a:r>
              <a:rPr lang="zh-CN" altLang="en-US">
                <a:ea typeface="宋体" panose="02010600030101010101" pitchFamily="2" charset="-122"/>
              </a:rPr>
              <a:t>中没有什么？</a:t>
            </a:r>
            <a:endParaRPr lang="zh-CN" altLang="en-US">
              <a:ea typeface="宋体" panose="02010600030101010101" pitchFamily="2" charset="-122"/>
            </a:endParaRPr>
          </a:p>
          <a:p>
            <a:r>
              <a:rPr lang="zh-CN" altLang="en-US">
                <a:ea typeface="宋体" panose="02010600030101010101" pitchFamily="2" charset="-122"/>
              </a:rPr>
              <a:t>注意！</a:t>
            </a:r>
            <a:endParaRPr lang="zh-CN" altLang="en-US">
              <a:ea typeface="宋体" panose="02010600030101010101" pitchFamily="2" charset="-122"/>
            </a:endParaRPr>
          </a:p>
        </p:txBody>
      </p:sp>
      <p:sp>
        <p:nvSpPr>
          <p:cNvPr id="4" name="灯片编号占位符 3"/>
          <p:cNvSpPr>
            <a:spLocks noGrp="1"/>
          </p:cNvSpPr>
          <p:nvPr>
            <p:ph type="sldNum" sz="quarter" idx="11"/>
          </p:nvPr>
        </p:nvSpPr>
        <p:spPr/>
        <p:txBody>
          <a:bodyPr/>
          <a:p>
            <a:pPr>
              <a:defRPr/>
            </a:pPr>
            <a:fld id="{07F9D315-32CD-450E-99E1-90DC8AFA94D2}" type="slidenum">
              <a:rPr lang="en-US" altLang="zh-CN"/>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CB282CE-A987-4141-A59F-3FDF2E05152D}" type="slidenum">
              <a:rPr lang="en-US" altLang="en-US" sz="1400"/>
            </a:fld>
            <a:endParaRPr lang="en-US" altLang="en-US" sz="1400"/>
          </a:p>
        </p:txBody>
      </p:sp>
      <p:sp>
        <p:nvSpPr>
          <p:cNvPr id="23555" name="Rectangle 2"/>
          <p:cNvSpPr>
            <a:spLocks noGrp="1" noChangeArrowheads="1"/>
          </p:cNvSpPr>
          <p:nvPr>
            <p:ph type="title"/>
          </p:nvPr>
        </p:nvSpPr>
        <p:spPr>
          <a:xfrm>
            <a:off x="231775" y="152400"/>
            <a:ext cx="8642350" cy="762000"/>
          </a:xfrm>
          <a:noFill/>
        </p:spPr>
        <p:txBody>
          <a:bodyPr/>
          <a:lstStyle/>
          <a:p>
            <a:r>
              <a:rPr lang="en-US" altLang="en-US" smtClean="0"/>
              <a:t>Reading Numbers from the Keyboard</a:t>
            </a:r>
            <a:endParaRPr lang="en-US" altLang="en-US" smtClean="0"/>
          </a:p>
        </p:txBody>
      </p:sp>
      <p:sp>
        <p:nvSpPr>
          <p:cNvPr id="23556" name="Rectangle 3"/>
          <p:cNvSpPr>
            <a:spLocks noGrp="1" noChangeArrowheads="1"/>
          </p:cNvSpPr>
          <p:nvPr>
            <p:ph type="body" idx="1"/>
          </p:nvPr>
        </p:nvSpPr>
        <p:spPr>
          <a:xfrm>
            <a:off x="193675" y="1123950"/>
            <a:ext cx="8756650" cy="1460500"/>
          </a:xfrm>
          <a:noFill/>
        </p:spPr>
        <p:txBody>
          <a:bodyPr/>
          <a:lstStyle/>
          <a:p>
            <a:pPr marL="0" indent="0">
              <a:spcBef>
                <a:spcPct val="0"/>
              </a:spcBef>
              <a:buFont typeface="Monotype Sorts" pitchFamily="2" charset="2"/>
              <a:buNone/>
            </a:pPr>
            <a:r>
              <a:rPr lang="en-US" altLang="en-US" sz="2800" b="1" smtClean="0">
                <a:latin typeface="Courier New" panose="02070309020205020404" pitchFamily="49" charset="0"/>
                <a:cs typeface="Courier New" panose="02070309020205020404" pitchFamily="49" charset="0"/>
              </a:rPr>
              <a:t>Scanner input = new Scanner(System.in);</a:t>
            </a:r>
            <a:endParaRPr lang="en-US" altLang="en-US" sz="2800" b="1" smtClean="0">
              <a:latin typeface="Courier New" panose="02070309020205020404" pitchFamily="49" charset="0"/>
              <a:cs typeface="Courier New" panose="02070309020205020404" pitchFamily="49" charset="0"/>
            </a:endParaRPr>
          </a:p>
          <a:p>
            <a:pPr marL="0" indent="0">
              <a:spcBef>
                <a:spcPct val="0"/>
              </a:spcBef>
              <a:buFont typeface="Monotype Sorts" pitchFamily="2" charset="2"/>
              <a:buNone/>
            </a:pPr>
            <a:r>
              <a:rPr lang="en-US" altLang="en-US" sz="2800" b="1" smtClean="0">
                <a:latin typeface="Courier New" panose="02070309020205020404" pitchFamily="49" charset="0"/>
                <a:cs typeface="Courier New" panose="02070309020205020404" pitchFamily="49" charset="0"/>
              </a:rPr>
              <a:t>int value = input.nextInt();</a:t>
            </a:r>
            <a:endParaRPr lang="en-US" altLang="en-US" sz="2800" b="1" smtClean="0">
              <a:latin typeface="Courier New" panose="02070309020205020404" pitchFamily="49" charset="0"/>
              <a:cs typeface="Courier New" panose="02070309020205020404" pitchFamily="49" charset="0"/>
            </a:endParaRPr>
          </a:p>
        </p:txBody>
      </p:sp>
      <p:sp>
        <p:nvSpPr>
          <p:cNvPr id="23557" name="Rectangle 4"/>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graphicFrame>
        <p:nvGraphicFramePr>
          <p:cNvPr id="23559" name="Object 3"/>
          <p:cNvGraphicFramePr>
            <a:graphicFrameLocks noChangeAspect="1"/>
          </p:cNvGraphicFramePr>
          <p:nvPr/>
        </p:nvGraphicFramePr>
        <p:xfrm>
          <a:off x="1000125" y="2546350"/>
          <a:ext cx="7491413" cy="4070350"/>
        </p:xfrm>
        <a:graphic>
          <a:graphicData uri="http://schemas.openxmlformats.org/presentationml/2006/ole">
            <mc:AlternateContent xmlns:mc="http://schemas.openxmlformats.org/markup-compatibility/2006">
              <mc:Choice xmlns:v="urn:schemas-microsoft-com:vml" Requires="v">
                <p:oleObj spid="_x0000_s23561" name="Picture" r:id="rId1" imgW="3252470" imgH="1770380" progId="Word.Picture.8">
                  <p:embed/>
                </p:oleObj>
              </mc:Choice>
              <mc:Fallback>
                <p:oleObj name="Picture" r:id="rId1" imgW="3252470" imgH="1770380" progId="Word.Picture.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546350"/>
                        <a:ext cx="7491413"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B21B252D-2463-41FF-99D0-4B73EE6DCAB5}" type="slidenum">
              <a:rPr lang="en-US" altLang="en-US" sz="1400"/>
            </a:fld>
            <a:endParaRPr lang="en-US" altLang="en-US" sz="1400"/>
          </a:p>
        </p:txBody>
      </p:sp>
      <p:sp>
        <p:nvSpPr>
          <p:cNvPr id="24579" name="Rectangle 2"/>
          <p:cNvSpPr>
            <a:spLocks noGrp="1" noChangeArrowheads="1"/>
          </p:cNvSpPr>
          <p:nvPr>
            <p:ph type="title"/>
          </p:nvPr>
        </p:nvSpPr>
        <p:spPr>
          <a:xfrm>
            <a:off x="693738" y="241300"/>
            <a:ext cx="7772400" cy="611188"/>
          </a:xfrm>
          <a:noFill/>
        </p:spPr>
        <p:txBody>
          <a:bodyPr/>
          <a:lstStyle/>
          <a:p>
            <a:r>
              <a:rPr lang="en-US" altLang="en-US" sz="4000" smtClean="0"/>
              <a:t>Numeric Operators</a:t>
            </a:r>
            <a:endParaRPr lang="en-US" altLang="en-US" sz="4000" smtClean="0"/>
          </a:p>
        </p:txBody>
      </p:sp>
      <p:sp>
        <p:nvSpPr>
          <p:cNvPr id="24580" name="Rectangle 6"/>
          <p:cNvSpPr>
            <a:spLocks noChangeArrowheads="1"/>
          </p:cNvSpPr>
          <p:nvPr/>
        </p:nvSpPr>
        <p:spPr bwMode="auto">
          <a:xfrm>
            <a:off x="0" y="2674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24581" name="Object 5"/>
          <p:cNvGraphicFramePr>
            <a:graphicFrameLocks noChangeAspect="1"/>
          </p:cNvGraphicFramePr>
          <p:nvPr/>
        </p:nvGraphicFramePr>
        <p:xfrm>
          <a:off x="347663" y="1428750"/>
          <a:ext cx="8448675" cy="3741738"/>
        </p:xfrm>
        <a:graphic>
          <a:graphicData uri="http://schemas.openxmlformats.org/presentationml/2006/ole">
            <mc:AlternateContent xmlns:mc="http://schemas.openxmlformats.org/markup-compatibility/2006">
              <mc:Choice xmlns:v="urn:schemas-microsoft-com:vml" Requires="v">
                <p:oleObj spid="_x0000_s24583" name="Picture" r:id="rId1" imgW="3416935" imgH="1515110" progId="Word.Picture.8">
                  <p:embed/>
                </p:oleObj>
              </mc:Choice>
              <mc:Fallback>
                <p:oleObj name="Picture" r:id="rId1" imgW="3416935" imgH="151511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1428750"/>
                        <a:ext cx="8448675"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D64AA69F-975A-4044-9B3C-4B231AC6E83E}" type="slidenum">
              <a:rPr lang="en-US" altLang="en-US" sz="1400"/>
            </a:fld>
            <a:endParaRPr lang="en-US" altLang="en-US" sz="1400"/>
          </a:p>
        </p:txBody>
      </p:sp>
      <p:sp>
        <p:nvSpPr>
          <p:cNvPr id="5123" name="Rectangle 2"/>
          <p:cNvSpPr>
            <a:spLocks noGrp="1" noChangeArrowheads="1"/>
          </p:cNvSpPr>
          <p:nvPr>
            <p:ph type="title"/>
          </p:nvPr>
        </p:nvSpPr>
        <p:spPr>
          <a:xfrm>
            <a:off x="152400" y="228600"/>
            <a:ext cx="8763000" cy="1066800"/>
          </a:xfrm>
          <a:noFill/>
        </p:spPr>
        <p:txBody>
          <a:bodyPr/>
          <a:lstStyle/>
          <a:p>
            <a:r>
              <a:rPr lang="en-US" altLang="en-US" smtClean="0"/>
              <a:t>Motivations</a:t>
            </a:r>
            <a:endParaRPr lang="en-US" altLang="en-US" smtClean="0"/>
          </a:p>
        </p:txBody>
      </p:sp>
      <p:sp>
        <p:nvSpPr>
          <p:cNvPr id="5124" name="Rectangle 3"/>
          <p:cNvSpPr>
            <a:spLocks noGrp="1" noChangeArrowheads="1"/>
          </p:cNvSpPr>
          <p:nvPr>
            <p:ph type="body" idx="1"/>
          </p:nvPr>
        </p:nvSpPr>
        <p:spPr>
          <a:xfrm>
            <a:off x="266700" y="1211580"/>
            <a:ext cx="8610600" cy="4114800"/>
          </a:xfrm>
          <a:noFill/>
        </p:spPr>
        <p:txBody>
          <a:bodyPr/>
          <a:lstStyle/>
          <a:p>
            <a:pPr marL="0" indent="0">
              <a:buFont typeface="Monotype Sorts" pitchFamily="2" charset="2"/>
              <a:buNone/>
            </a:pPr>
            <a:r>
              <a:rPr lang="en-US" altLang="en-US" smtClean="0"/>
              <a:t>In the preceding chapter, you learned how to create, compile, and run a Java program. Starting from this chapter, you will learn how to solve practical problems programmatically. Through these problems, you will learn Java primitive data types and related subjects, such as variables, constants, data types, operators, expressions, and input and output.</a:t>
            </a:r>
            <a:endParaRPr lang="en-US"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19865DAA-997D-4964-A63C-C3DA9F873ACA}" type="slidenum">
              <a:rPr lang="en-US" altLang="en-US" sz="1400"/>
            </a:fld>
            <a:endParaRPr lang="en-US" altLang="en-US" sz="1400"/>
          </a:p>
        </p:txBody>
      </p:sp>
      <p:sp>
        <p:nvSpPr>
          <p:cNvPr id="25603" name="Rectangle 2"/>
          <p:cNvSpPr>
            <a:spLocks noGrp="1" noChangeArrowheads="1"/>
          </p:cNvSpPr>
          <p:nvPr>
            <p:ph type="title"/>
          </p:nvPr>
        </p:nvSpPr>
        <p:spPr>
          <a:xfrm>
            <a:off x="693738" y="241300"/>
            <a:ext cx="7772400" cy="611188"/>
          </a:xfrm>
          <a:noFill/>
        </p:spPr>
        <p:txBody>
          <a:bodyPr/>
          <a:lstStyle/>
          <a:p>
            <a:r>
              <a:rPr lang="en-US" altLang="en-US" sz="4000" smtClean="0"/>
              <a:t>Integer Division</a:t>
            </a:r>
            <a:endParaRPr lang="en-US" altLang="en-US" sz="4000" smtClean="0"/>
          </a:p>
        </p:txBody>
      </p:sp>
      <p:sp>
        <p:nvSpPr>
          <p:cNvPr id="25604" name="Rectangle 3"/>
          <p:cNvSpPr>
            <a:spLocks noGrp="1" noChangeArrowheads="1"/>
          </p:cNvSpPr>
          <p:nvPr>
            <p:ph type="body" idx="1"/>
          </p:nvPr>
        </p:nvSpPr>
        <p:spPr>
          <a:xfrm>
            <a:off x="309563" y="1277938"/>
            <a:ext cx="8524875" cy="4208462"/>
          </a:xfrm>
          <a:noFill/>
        </p:spPr>
        <p:txBody>
          <a:bodyPr/>
          <a:lstStyle/>
          <a:p>
            <a:pPr algn="just">
              <a:lnSpc>
                <a:spcPct val="90000"/>
              </a:lnSpc>
              <a:spcAft>
                <a:spcPct val="25000"/>
              </a:spcAft>
              <a:buFont typeface="Monotype Sorts" pitchFamily="2" charset="2"/>
              <a:buNone/>
            </a:pPr>
            <a:r>
              <a:rPr lang="en-US" altLang="en-US" sz="3400" smtClean="0"/>
              <a:t>+, -, *, /, and %</a:t>
            </a:r>
            <a:endParaRPr lang="en-US" altLang="en-US" sz="3400" smtClean="0"/>
          </a:p>
          <a:p>
            <a:pPr algn="just">
              <a:lnSpc>
                <a:spcPct val="90000"/>
              </a:lnSpc>
              <a:spcAft>
                <a:spcPct val="25000"/>
              </a:spcAft>
              <a:buFont typeface="Monotype Sorts" pitchFamily="2" charset="2"/>
              <a:buNone/>
            </a:pPr>
            <a:endParaRPr lang="en-US" altLang="en-US" sz="3400" smtClean="0"/>
          </a:p>
          <a:p>
            <a:pPr algn="just">
              <a:lnSpc>
                <a:spcPct val="90000"/>
              </a:lnSpc>
              <a:spcAft>
                <a:spcPct val="25000"/>
              </a:spcAft>
              <a:buFont typeface="Monotype Sorts" pitchFamily="2" charset="2"/>
              <a:buNone/>
            </a:pPr>
            <a:r>
              <a:rPr lang="en-US" altLang="en-US" sz="3400" smtClean="0"/>
              <a:t>5 / 2 yields an integer 2.</a:t>
            </a:r>
            <a:endParaRPr lang="en-US" altLang="en-US" sz="3400" smtClean="0"/>
          </a:p>
          <a:p>
            <a:pPr algn="just">
              <a:lnSpc>
                <a:spcPct val="90000"/>
              </a:lnSpc>
              <a:spcAft>
                <a:spcPct val="25000"/>
              </a:spcAft>
              <a:buFont typeface="Monotype Sorts" pitchFamily="2" charset="2"/>
              <a:buNone/>
            </a:pPr>
            <a:r>
              <a:rPr lang="en-US" altLang="en-US" sz="3400" smtClean="0"/>
              <a:t>5.0 / 2 yields a double value 2.5</a:t>
            </a:r>
            <a:endParaRPr lang="en-US" altLang="en-US" sz="3400" smtClean="0"/>
          </a:p>
          <a:p>
            <a:pPr algn="just">
              <a:lnSpc>
                <a:spcPct val="90000"/>
              </a:lnSpc>
              <a:spcAft>
                <a:spcPct val="25000"/>
              </a:spcAft>
              <a:buFont typeface="Monotype Sorts" pitchFamily="2" charset="2"/>
              <a:buNone/>
            </a:pPr>
            <a:endParaRPr lang="en-US" altLang="en-US" sz="3400" smtClean="0"/>
          </a:p>
          <a:p>
            <a:pPr algn="just">
              <a:lnSpc>
                <a:spcPct val="90000"/>
              </a:lnSpc>
              <a:spcAft>
                <a:spcPct val="25000"/>
              </a:spcAft>
              <a:buFont typeface="Monotype Sorts" pitchFamily="2" charset="2"/>
              <a:buNone/>
            </a:pPr>
            <a:r>
              <a:rPr lang="en-US" altLang="en-US" sz="3400" smtClean="0"/>
              <a:t>5 % 2 yields 1 (the remainder of the division)</a:t>
            </a:r>
            <a:r>
              <a:rPr lang="en-US" altLang="en-US" sz="3400" smtClean="0">
                <a:latin typeface="Book Antiqua" pitchFamily="18" charset="0"/>
              </a:rPr>
              <a:t> </a:t>
            </a:r>
            <a:endParaRPr lang="en-US" altLang="en-US" sz="3400" smtClean="0">
              <a:latin typeface="Book Antiqua" pitchFamily="18"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070EDE1-0DAA-47D3-88EC-8C3A13F3C3FD}" type="slidenum">
              <a:rPr lang="en-US" altLang="en-US" sz="1400"/>
            </a:fld>
            <a:endParaRPr lang="en-US" altLang="en-US" sz="1400"/>
          </a:p>
        </p:txBody>
      </p:sp>
      <p:sp>
        <p:nvSpPr>
          <p:cNvPr id="26627" name="Rectangle 2"/>
          <p:cNvSpPr>
            <a:spLocks noGrp="1" noChangeArrowheads="1"/>
          </p:cNvSpPr>
          <p:nvPr>
            <p:ph type="title"/>
          </p:nvPr>
        </p:nvSpPr>
        <p:spPr>
          <a:xfrm>
            <a:off x="685800" y="152400"/>
            <a:ext cx="7772400" cy="762000"/>
          </a:xfrm>
          <a:noFill/>
        </p:spPr>
        <p:txBody>
          <a:bodyPr/>
          <a:lstStyle/>
          <a:p>
            <a:r>
              <a:rPr lang="en-US" altLang="en-US" smtClean="0"/>
              <a:t>Remainder Operator</a:t>
            </a:r>
            <a:endParaRPr lang="en-US" altLang="en-US" smtClean="0"/>
          </a:p>
        </p:txBody>
      </p:sp>
      <p:sp>
        <p:nvSpPr>
          <p:cNvPr id="26628" name="Rectangle 3"/>
          <p:cNvSpPr>
            <a:spLocks noGrp="1" noChangeArrowheads="1"/>
          </p:cNvSpPr>
          <p:nvPr>
            <p:ph type="body" idx="1"/>
          </p:nvPr>
        </p:nvSpPr>
        <p:spPr>
          <a:xfrm>
            <a:off x="228600" y="1085850"/>
            <a:ext cx="8686800" cy="2876550"/>
          </a:xfrm>
          <a:noFill/>
        </p:spPr>
        <p:txBody>
          <a:bodyPr/>
          <a:lstStyle/>
          <a:p>
            <a:pPr marL="0" indent="0">
              <a:lnSpc>
                <a:spcPct val="90000"/>
              </a:lnSpc>
              <a:spcBef>
                <a:spcPct val="0"/>
              </a:spcBef>
              <a:buFont typeface="Monotype Sorts" pitchFamily="2" charset="2"/>
              <a:buNone/>
            </a:pPr>
            <a:r>
              <a:rPr lang="en-US" altLang="en-US" sz="2600" smtClean="0"/>
              <a:t>Remainder is very useful in programming. For example, an even number % 2 is always 0 and an odd number % 2 is always 1. So you can use this property to determine whether a number is even or odd. </a:t>
            </a:r>
            <a:r>
              <a:rPr lang="en-US" altLang="en-US" sz="2800" smtClean="0"/>
              <a:t>Suppose today is Saturday and you and your friends are going to meet in 10 days. What day is in 10 days? You can find that day is Tuesday using the following expression: </a:t>
            </a:r>
            <a:endParaRPr lang="en-US" altLang="en-US" sz="2800" smtClean="0"/>
          </a:p>
        </p:txBody>
      </p:sp>
      <p:sp>
        <p:nvSpPr>
          <p:cNvPr id="26629" name="Rectangle 5"/>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26630" name="Rectangle 7"/>
          <p:cNvSpPr>
            <a:spLocks noChangeArrowheads="1"/>
          </p:cNvSpPr>
          <p:nvPr/>
        </p:nvSpPr>
        <p:spPr bwMode="auto">
          <a:xfrm>
            <a:off x="0"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ltLang="en-US"/>
          </a:p>
        </p:txBody>
      </p:sp>
      <p:graphicFrame>
        <p:nvGraphicFramePr>
          <p:cNvPr id="26631" name="Object 6"/>
          <p:cNvGraphicFramePr>
            <a:graphicFrameLocks noChangeAspect="1"/>
          </p:cNvGraphicFramePr>
          <p:nvPr/>
        </p:nvGraphicFramePr>
        <p:xfrm>
          <a:off x="577850" y="4081463"/>
          <a:ext cx="8064500" cy="1844675"/>
        </p:xfrm>
        <a:graphic>
          <a:graphicData uri="http://schemas.openxmlformats.org/presentationml/2006/ole">
            <mc:AlternateContent xmlns:mc="http://schemas.openxmlformats.org/markup-compatibility/2006">
              <mc:Choice xmlns:v="urn:schemas-microsoft-com:vml" Requires="v">
                <p:oleObj spid="_x0000_s26633" name="Picture" r:id="rId1" imgW="4762500" imgH="1090930" progId="Word.Picture.8">
                  <p:embed/>
                </p:oleObj>
              </mc:Choice>
              <mc:Fallback>
                <p:oleObj name="Picture" r:id="rId1" imgW="4762500" imgH="1090930" progId="Word.Picture.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4081463"/>
                        <a:ext cx="80645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694C5D0C-5E4A-4042-9362-8D2D42E576C8}" type="slidenum">
              <a:rPr lang="en-US" altLang="en-US" sz="1400"/>
            </a:fld>
            <a:endParaRPr lang="en-US" altLang="en-US" sz="1400"/>
          </a:p>
        </p:txBody>
      </p:sp>
      <p:sp>
        <p:nvSpPr>
          <p:cNvPr id="27651" name="Rectangle 2"/>
          <p:cNvSpPr>
            <a:spLocks noGrp="1" noChangeArrowheads="1"/>
          </p:cNvSpPr>
          <p:nvPr>
            <p:ph type="title"/>
          </p:nvPr>
        </p:nvSpPr>
        <p:spPr>
          <a:xfrm>
            <a:off x="685800" y="152400"/>
            <a:ext cx="7772400" cy="762000"/>
          </a:xfrm>
          <a:noFill/>
        </p:spPr>
        <p:txBody>
          <a:bodyPr/>
          <a:lstStyle/>
          <a:p>
            <a:r>
              <a:rPr lang="en-US" altLang="en-US" smtClean="0"/>
              <a:t>Problem: Displaying Time</a:t>
            </a:r>
            <a:endParaRPr lang="en-US" altLang="en-US" smtClean="0"/>
          </a:p>
        </p:txBody>
      </p:sp>
      <p:sp>
        <p:nvSpPr>
          <p:cNvPr id="27652" name="Rectangle 3"/>
          <p:cNvSpPr>
            <a:spLocks noGrp="1" noChangeArrowheads="1"/>
          </p:cNvSpPr>
          <p:nvPr>
            <p:ph type="body" idx="1"/>
          </p:nvPr>
        </p:nvSpPr>
        <p:spPr>
          <a:xfrm>
            <a:off x="228600" y="990600"/>
            <a:ext cx="8686800" cy="2971800"/>
          </a:xfrm>
          <a:noFill/>
        </p:spPr>
        <p:txBody>
          <a:bodyPr/>
          <a:lstStyle/>
          <a:p>
            <a:pPr marL="0" indent="0">
              <a:spcBef>
                <a:spcPct val="0"/>
              </a:spcBef>
              <a:buFont typeface="Monotype Sorts" pitchFamily="2" charset="2"/>
              <a:buNone/>
            </a:pPr>
            <a:r>
              <a:rPr lang="en-US" altLang="en-US" sz="3600" smtClean="0"/>
              <a:t>P47</a:t>
            </a:r>
            <a:endParaRPr lang="en-US" altLang="en-US" sz="3600" smtClean="0"/>
          </a:p>
          <a:p>
            <a:pPr marL="0" indent="0">
              <a:spcBef>
                <a:spcPct val="0"/>
              </a:spcBef>
              <a:buFont typeface="Monotype Sorts" pitchFamily="2" charset="2"/>
              <a:buNone/>
            </a:pPr>
            <a:endParaRPr lang="en-US" altLang="en-US" sz="3600" smtClean="0"/>
          </a:p>
          <a:p>
            <a:pPr marL="0" indent="0">
              <a:spcBef>
                <a:spcPct val="0"/>
              </a:spcBef>
              <a:buFont typeface="Monotype Sorts" pitchFamily="2" charset="2"/>
              <a:buNone/>
            </a:pPr>
            <a:r>
              <a:rPr lang="zh-CN" altLang="en-US" sz="3600" smtClean="0">
                <a:ea typeface="宋体" panose="02010600030101010101" pitchFamily="2" charset="-122"/>
              </a:rPr>
              <a:t>简单分析</a:t>
            </a:r>
            <a:endParaRPr lang="zh-CN" altLang="en-US" sz="3600" smtClean="0">
              <a:ea typeface="宋体" panose="02010600030101010101" pitchFamily="2" charset="-122"/>
            </a:endParaRPr>
          </a:p>
        </p:txBody>
      </p:sp>
      <p:sp>
        <p:nvSpPr>
          <p:cNvPr id="27653" name="Rectangle 4"/>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247814" name="AutoShape 6">
            <a:hlinkClick r:id="" action="ppaction://noaction" highlightClick="1"/>
          </p:cNvPr>
          <p:cNvSpPr>
            <a:spLocks noChangeArrowheads="1"/>
          </p:cNvSpPr>
          <p:nvPr/>
        </p:nvSpPr>
        <p:spPr bwMode="auto">
          <a:xfrm>
            <a:off x="1000125" y="4926013"/>
            <a:ext cx="1981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tLang="zh-CN" sz="2400">
                <a:solidFill>
                  <a:schemeClr val="accent1"/>
                </a:solidFill>
                <a:latin typeface="Book Antiqua" pitchFamily="18" charset="0"/>
                <a:ea typeface="宋体" panose="02010600030101010101" pitchFamily="2" charset="-122"/>
                <a:hlinkClick r:id="rId1" action="ppaction://program"/>
              </a:rPr>
              <a:t>DisplayTime</a:t>
            </a:r>
            <a:endParaRPr lang="en-US" altLang="zh-CN" sz="2400">
              <a:solidFill>
                <a:schemeClr val="accent1"/>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CEE18A39-A7DE-4490-B909-9F439DB94A6B}" type="slidenum">
              <a:rPr lang="en-US" altLang="en-US" sz="1400"/>
            </a:fld>
            <a:endParaRPr lang="en-US" altLang="en-US" sz="1400"/>
          </a:p>
        </p:txBody>
      </p:sp>
      <p:sp>
        <p:nvSpPr>
          <p:cNvPr id="28675" name="Rectangle 2"/>
          <p:cNvSpPr>
            <a:spLocks noGrp="1" noChangeArrowheads="1"/>
          </p:cNvSpPr>
          <p:nvPr>
            <p:ph type="title"/>
          </p:nvPr>
        </p:nvSpPr>
        <p:spPr>
          <a:xfrm>
            <a:off x="685800" y="152400"/>
            <a:ext cx="7772400" cy="762000"/>
          </a:xfrm>
          <a:noFill/>
        </p:spPr>
        <p:txBody>
          <a:bodyPr/>
          <a:lstStyle/>
          <a:p>
            <a:r>
              <a:rPr lang="en-US" altLang="en-US" smtClean="0">
                <a:solidFill>
                  <a:srgbClr val="FF0000"/>
                </a:solidFill>
              </a:rPr>
              <a:t>NOTE</a:t>
            </a:r>
            <a:endParaRPr lang="en-US" altLang="en-US" smtClean="0">
              <a:solidFill>
                <a:srgbClr val="FF0000"/>
              </a:solidFill>
            </a:endParaRPr>
          </a:p>
        </p:txBody>
      </p:sp>
      <p:sp>
        <p:nvSpPr>
          <p:cNvPr id="28676" name="Rectangle 3"/>
          <p:cNvSpPr>
            <a:spLocks noGrp="1" noChangeArrowheads="1"/>
          </p:cNvSpPr>
          <p:nvPr>
            <p:ph type="body" idx="1"/>
          </p:nvPr>
        </p:nvSpPr>
        <p:spPr>
          <a:xfrm>
            <a:off x="381000" y="1143000"/>
            <a:ext cx="8610600" cy="5257800"/>
          </a:xfrm>
          <a:noFill/>
        </p:spPr>
        <p:txBody>
          <a:bodyPr/>
          <a:lstStyle/>
          <a:p>
            <a:pPr marL="0" indent="0">
              <a:spcAft>
                <a:spcPct val="25000"/>
              </a:spcAft>
              <a:buFont typeface="Monotype Sorts" pitchFamily="2" charset="2"/>
              <a:buNone/>
            </a:pPr>
            <a:r>
              <a:rPr lang="en-US" altLang="en-US" sz="2400" smtClean="0"/>
              <a:t>Calculations involving floating-point numbers are approximated because these numbers are not stored with complete accuracy. For example, </a:t>
            </a:r>
            <a:endParaRPr lang="en-US" altLang="en-US" sz="2400" smtClean="0"/>
          </a:p>
          <a:p>
            <a:pPr marL="0" indent="0" algn="just">
              <a:spcAft>
                <a:spcPct val="25000"/>
              </a:spcAft>
              <a:buFont typeface="Monotype Sorts" pitchFamily="2" charset="2"/>
              <a:buNone/>
            </a:pPr>
            <a:r>
              <a:rPr lang="en-US" altLang="en-US" sz="2400" smtClean="0"/>
              <a:t>System.out.println(1.0 - 0.1 - 0.1 - 0.1 - 0.1 - 0.1);</a:t>
            </a:r>
            <a:endParaRPr lang="en-US" altLang="en-US" sz="2400" smtClean="0"/>
          </a:p>
          <a:p>
            <a:pPr marL="0" indent="0" algn="just">
              <a:spcAft>
                <a:spcPct val="25000"/>
              </a:spcAft>
              <a:buFont typeface="Monotype Sorts" pitchFamily="2" charset="2"/>
              <a:buNone/>
            </a:pPr>
            <a:r>
              <a:rPr lang="en-US" altLang="en-US" sz="2400" smtClean="0"/>
              <a:t>displays 0.5000000000000001, not 0.5, and </a:t>
            </a:r>
            <a:endParaRPr lang="en-US" altLang="en-US" sz="2400" smtClean="0"/>
          </a:p>
          <a:p>
            <a:pPr marL="0" indent="0" algn="just">
              <a:spcAft>
                <a:spcPct val="25000"/>
              </a:spcAft>
              <a:buFont typeface="Monotype Sorts" pitchFamily="2" charset="2"/>
              <a:buNone/>
            </a:pPr>
            <a:r>
              <a:rPr lang="en-US" altLang="en-US" sz="2400" smtClean="0"/>
              <a:t>System.out.println(1.0 - 0.9);</a:t>
            </a:r>
            <a:endParaRPr lang="en-US" altLang="en-US" sz="2400" smtClean="0"/>
          </a:p>
          <a:p>
            <a:pPr marL="0" indent="0">
              <a:spcAft>
                <a:spcPct val="25000"/>
              </a:spcAft>
              <a:buFont typeface="Monotype Sorts" pitchFamily="2" charset="2"/>
              <a:buNone/>
            </a:pPr>
            <a:r>
              <a:rPr lang="en-US" altLang="en-US" sz="2400" smtClean="0"/>
              <a:t>displays 0.09999999999999998, not 0.1. Integers are stored precisely. Therefore, calculations with integers yield a precise integer result. </a:t>
            </a:r>
            <a:endParaRPr lang="en-US" altLang="en-US" sz="240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4B293DFF-D9C9-4651-8000-10768AA62E73}" type="slidenum">
              <a:rPr lang="en-US" altLang="en-US" sz="1400"/>
            </a:fld>
            <a:endParaRPr lang="en-US" altLang="en-US" sz="1400"/>
          </a:p>
        </p:txBody>
      </p:sp>
      <p:sp>
        <p:nvSpPr>
          <p:cNvPr id="29699" name="Rectangle 2"/>
          <p:cNvSpPr>
            <a:spLocks noGrp="1" noChangeArrowheads="1"/>
          </p:cNvSpPr>
          <p:nvPr>
            <p:ph type="title"/>
          </p:nvPr>
        </p:nvSpPr>
        <p:spPr>
          <a:xfrm>
            <a:off x="685800" y="0"/>
            <a:ext cx="7772400" cy="1428750"/>
          </a:xfrm>
          <a:noFill/>
        </p:spPr>
        <p:txBody>
          <a:bodyPr/>
          <a:lstStyle/>
          <a:p>
            <a:r>
              <a:rPr lang="en-US" altLang="en-US" smtClean="0"/>
              <a:t>Exponent Operations P48</a:t>
            </a:r>
            <a:endParaRPr lang="en-US" altLang="en-US" smtClean="0"/>
          </a:p>
        </p:txBody>
      </p:sp>
      <p:sp>
        <p:nvSpPr>
          <p:cNvPr id="29700" name="Rectangle 3"/>
          <p:cNvSpPr>
            <a:spLocks noGrp="1" noChangeArrowheads="1"/>
          </p:cNvSpPr>
          <p:nvPr>
            <p:ph type="body" idx="1"/>
          </p:nvPr>
        </p:nvSpPr>
        <p:spPr>
          <a:xfrm>
            <a:off x="269875" y="1470025"/>
            <a:ext cx="8642350" cy="4416425"/>
          </a:xfrm>
        </p:spPr>
        <p:txBody>
          <a:bodyPr/>
          <a:lstStyle/>
          <a:p>
            <a:pPr marL="0" indent="0">
              <a:lnSpc>
                <a:spcPct val="90000"/>
              </a:lnSpc>
              <a:buFont typeface="Monotype Sorts" pitchFamily="2" charset="2"/>
              <a:buNone/>
            </a:pPr>
            <a:r>
              <a:rPr lang="en-US" altLang="en-US" sz="2800" b="1" smtClean="0">
                <a:latin typeface="Courier New" panose="02070309020205020404" pitchFamily="49" charset="0"/>
              </a:rPr>
              <a:t>System.out.println(Math.pow(2, 3)); </a:t>
            </a:r>
            <a:endParaRPr lang="en-US" altLang="en-US" sz="2800" b="1" smtClean="0">
              <a:latin typeface="Courier New" panose="02070309020205020404" pitchFamily="49" charset="0"/>
            </a:endParaRPr>
          </a:p>
          <a:p>
            <a:pPr marL="0" indent="0">
              <a:lnSpc>
                <a:spcPct val="90000"/>
              </a:lnSpc>
              <a:buFont typeface="Monotype Sorts" pitchFamily="2" charset="2"/>
              <a:buNone/>
            </a:pPr>
            <a:r>
              <a:rPr lang="en-US" altLang="en-US" sz="2800" b="1" smtClean="0">
                <a:latin typeface="Courier New" panose="02070309020205020404" pitchFamily="49" charset="0"/>
              </a:rPr>
              <a:t>// Displays 8.0 </a:t>
            </a:r>
            <a:endParaRPr lang="en-US" altLang="en-US" sz="2800" b="1" smtClean="0">
              <a:latin typeface="Courier New" panose="02070309020205020404" pitchFamily="49" charset="0"/>
            </a:endParaRPr>
          </a:p>
          <a:p>
            <a:pPr marL="0" indent="0">
              <a:lnSpc>
                <a:spcPct val="90000"/>
              </a:lnSpc>
              <a:buFont typeface="Monotype Sorts" pitchFamily="2" charset="2"/>
              <a:buNone/>
            </a:pPr>
            <a:r>
              <a:rPr lang="en-US" altLang="en-US" sz="2800" b="1" smtClean="0">
                <a:latin typeface="Courier New" panose="02070309020205020404" pitchFamily="49" charset="0"/>
              </a:rPr>
              <a:t>System.out.println(Math.pow(4, 0.5)); </a:t>
            </a:r>
            <a:endParaRPr lang="en-US" altLang="en-US" sz="2800" b="1" smtClean="0">
              <a:latin typeface="Courier New" panose="02070309020205020404" pitchFamily="49" charset="0"/>
            </a:endParaRPr>
          </a:p>
          <a:p>
            <a:pPr marL="0" indent="0">
              <a:lnSpc>
                <a:spcPct val="90000"/>
              </a:lnSpc>
              <a:buFont typeface="Monotype Sorts" pitchFamily="2" charset="2"/>
              <a:buNone/>
            </a:pPr>
            <a:r>
              <a:rPr lang="en-US" altLang="en-US" sz="2800" b="1" smtClean="0">
                <a:latin typeface="Courier New" panose="02070309020205020404" pitchFamily="49" charset="0"/>
              </a:rPr>
              <a:t>// Displays 2.0</a:t>
            </a:r>
            <a:endParaRPr lang="en-US" altLang="en-US" sz="2800" b="1" smtClean="0">
              <a:latin typeface="Courier New" panose="02070309020205020404" pitchFamily="49" charset="0"/>
            </a:endParaRPr>
          </a:p>
          <a:p>
            <a:pPr marL="0" indent="0">
              <a:lnSpc>
                <a:spcPct val="90000"/>
              </a:lnSpc>
              <a:buFont typeface="Monotype Sorts" pitchFamily="2" charset="2"/>
              <a:buNone/>
            </a:pPr>
            <a:r>
              <a:rPr lang="en-US" altLang="en-US" sz="2800" b="1" smtClean="0">
                <a:latin typeface="Courier New" panose="02070309020205020404" pitchFamily="49" charset="0"/>
              </a:rPr>
              <a:t>System.out.println(Math.pow(2.5, 2));</a:t>
            </a:r>
            <a:endParaRPr lang="en-US" altLang="en-US" sz="2800" b="1" smtClean="0">
              <a:latin typeface="Courier New" panose="02070309020205020404" pitchFamily="49" charset="0"/>
            </a:endParaRPr>
          </a:p>
          <a:p>
            <a:pPr marL="0" indent="0">
              <a:lnSpc>
                <a:spcPct val="90000"/>
              </a:lnSpc>
              <a:buFont typeface="Monotype Sorts" pitchFamily="2" charset="2"/>
              <a:buNone/>
            </a:pPr>
            <a:r>
              <a:rPr lang="en-US" altLang="en-US" sz="2800" b="1" smtClean="0">
                <a:latin typeface="Courier New" panose="02070309020205020404" pitchFamily="49" charset="0"/>
              </a:rPr>
              <a:t>// Displays 6.25</a:t>
            </a:r>
            <a:endParaRPr lang="en-US" altLang="en-US" sz="2800" b="1" smtClean="0">
              <a:latin typeface="Courier New" panose="02070309020205020404" pitchFamily="49" charset="0"/>
            </a:endParaRPr>
          </a:p>
          <a:p>
            <a:pPr marL="0" indent="0">
              <a:lnSpc>
                <a:spcPct val="90000"/>
              </a:lnSpc>
              <a:buFont typeface="Monotype Sorts" pitchFamily="2" charset="2"/>
              <a:buNone/>
            </a:pPr>
            <a:r>
              <a:rPr lang="en-US" altLang="en-US" sz="2800" b="1" smtClean="0">
                <a:latin typeface="Courier New" panose="02070309020205020404" pitchFamily="49" charset="0"/>
              </a:rPr>
              <a:t>System.out.println(Math.pow(2.5, -2)); </a:t>
            </a:r>
            <a:endParaRPr lang="en-US" altLang="en-US" sz="2800" b="1" smtClean="0">
              <a:latin typeface="Courier New" panose="02070309020205020404" pitchFamily="49" charset="0"/>
            </a:endParaRPr>
          </a:p>
          <a:p>
            <a:pPr marL="0" indent="0">
              <a:lnSpc>
                <a:spcPct val="90000"/>
              </a:lnSpc>
              <a:buFont typeface="Monotype Sorts" pitchFamily="2" charset="2"/>
              <a:buNone/>
            </a:pPr>
            <a:r>
              <a:rPr lang="en-US" altLang="en-US" sz="2800" b="1" smtClean="0">
                <a:latin typeface="Courier New" panose="02070309020205020404" pitchFamily="49" charset="0"/>
              </a:rPr>
              <a:t>// Displays 0.16</a:t>
            </a:r>
            <a:endParaRPr lang="en-US" altLang="en-US" sz="2800" b="1" smtClean="0">
              <a:latin typeface="Courier New" panose="02070309020205020404" pitchFamily="49" charset="0"/>
            </a:endParaRPr>
          </a:p>
          <a:p>
            <a:pPr marL="0" indent="0">
              <a:lnSpc>
                <a:spcPct val="90000"/>
              </a:lnSpc>
              <a:buFont typeface="Monotype Sorts" pitchFamily="2" charset="2"/>
              <a:buNone/>
            </a:pPr>
            <a:endParaRPr lang="en-US" altLang="en-US" sz="2800" b="1" smtClean="0">
              <a:latin typeface="Courier New" panose="02070309020205020404" pitchFamily="49" charset="0"/>
            </a:endParaRPr>
          </a:p>
          <a:p>
            <a:pPr marL="0" indent="0">
              <a:lnSpc>
                <a:spcPct val="90000"/>
              </a:lnSpc>
              <a:buFont typeface="Monotype Sorts" pitchFamily="2" charset="2"/>
              <a:buNone/>
            </a:pPr>
            <a:r>
              <a:rPr lang="zh-CN" altLang="en-US" sz="2800" b="1" smtClean="0">
                <a:latin typeface="Courier New" panose="02070309020205020404" pitchFamily="49" charset="0"/>
                <a:ea typeface="宋体" panose="02010600030101010101" pitchFamily="2" charset="-122"/>
              </a:rPr>
              <a:t>这是什么？</a:t>
            </a:r>
            <a:r>
              <a:rPr lang="en-US" altLang="zh-CN" sz="2800" b="1" smtClean="0">
                <a:latin typeface="Courier New" panose="02070309020205020404" pitchFamily="49" charset="0"/>
                <a:ea typeface="宋体" panose="02010600030101010101" pitchFamily="2" charset="-122"/>
              </a:rPr>
              <a:t>C</a:t>
            </a:r>
            <a:r>
              <a:rPr lang="zh-CN" altLang="en-US" sz="2800" b="1" smtClean="0">
                <a:latin typeface="Courier New" panose="02070309020205020404" pitchFamily="49" charset="0"/>
                <a:ea typeface="宋体" panose="02010600030101010101" pitchFamily="2" charset="-122"/>
              </a:rPr>
              <a:t>语言中又吗？有什么区别？</a:t>
            </a:r>
            <a:endParaRPr lang="zh-CN" altLang="en-US" sz="2800" b="1" smtClean="0">
              <a:latin typeface="Courier New" panose="02070309020205020404" pitchFamily="49"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90A92239-45F4-43CB-8812-7EAA4AB513D1}" type="slidenum">
              <a:rPr lang="en-US" altLang="en-US" sz="1400"/>
            </a:fld>
            <a:endParaRPr lang="en-US" altLang="en-US" sz="1400"/>
          </a:p>
        </p:txBody>
      </p:sp>
      <p:sp>
        <p:nvSpPr>
          <p:cNvPr id="30723" name="Rectangle 2"/>
          <p:cNvSpPr>
            <a:spLocks noGrp="1" noChangeArrowheads="1"/>
          </p:cNvSpPr>
          <p:nvPr>
            <p:ph type="title"/>
          </p:nvPr>
        </p:nvSpPr>
        <p:spPr>
          <a:xfrm>
            <a:off x="685800" y="97790"/>
            <a:ext cx="7772400" cy="1428750"/>
          </a:xfrm>
          <a:noFill/>
        </p:spPr>
        <p:txBody>
          <a:bodyPr/>
          <a:lstStyle/>
          <a:p>
            <a:r>
              <a:rPr lang="en-US" altLang="en-US" smtClean="0">
                <a:solidFill>
                  <a:srgbClr val="FF0000"/>
                </a:solidFill>
              </a:rPr>
              <a:t>Number Literals p49</a:t>
            </a:r>
            <a:br>
              <a:rPr lang="en-US" altLang="en-US" smtClean="0">
                <a:solidFill>
                  <a:srgbClr val="FF0000"/>
                </a:solidFill>
              </a:rPr>
            </a:br>
            <a:r>
              <a:rPr lang="zh-CN" altLang="en-US" smtClean="0">
                <a:ea typeface="宋体" panose="02010600030101010101" pitchFamily="2" charset="-122"/>
              </a:rPr>
              <a:t>（字面量，字面常量）</a:t>
            </a:r>
            <a:endParaRPr lang="zh-CN" altLang="en-US" smtClean="0">
              <a:ea typeface="宋体" panose="02010600030101010101" pitchFamily="2" charset="-122"/>
            </a:endParaRPr>
          </a:p>
        </p:txBody>
      </p:sp>
      <p:sp>
        <p:nvSpPr>
          <p:cNvPr id="30724" name="Rectangle 3"/>
          <p:cNvSpPr>
            <a:spLocks noGrp="1" noChangeArrowheads="1"/>
          </p:cNvSpPr>
          <p:nvPr>
            <p:ph type="body" idx="1"/>
          </p:nvPr>
        </p:nvSpPr>
        <p:spPr>
          <a:xfrm>
            <a:off x="685800" y="1526540"/>
            <a:ext cx="7772400" cy="4114800"/>
          </a:xfrm>
          <a:noFill/>
        </p:spPr>
        <p:txBody>
          <a:bodyPr/>
          <a:lstStyle/>
          <a:p>
            <a:pPr marL="0" indent="0">
              <a:lnSpc>
                <a:spcPct val="90000"/>
              </a:lnSpc>
              <a:spcAft>
                <a:spcPct val="25000"/>
              </a:spcAft>
              <a:buFont typeface="Monotype Sorts" pitchFamily="2" charset="2"/>
              <a:buNone/>
            </a:pPr>
            <a:r>
              <a:rPr lang="en-US" altLang="en-US" sz="3000" smtClean="0">
                <a:cs typeface="Times New Roman" panose="02020603050405020304" pitchFamily="18" charset="0"/>
              </a:rPr>
              <a:t>A </a:t>
            </a:r>
            <a:r>
              <a:rPr lang="en-US" altLang="en-US" sz="3000" i="1" smtClean="0">
                <a:cs typeface="Times New Roman" panose="02020603050405020304" pitchFamily="18" charset="0"/>
              </a:rPr>
              <a:t>literal</a:t>
            </a:r>
            <a:r>
              <a:rPr lang="en-US" altLang="en-US" sz="3000" smtClean="0">
                <a:cs typeface="Times New Roman" panose="02020603050405020304" pitchFamily="18" charset="0"/>
              </a:rPr>
              <a:t> is a constant value that appears directly in the program. For example, 34, 1,000,000, and 5.0 are literals in the following statements:</a:t>
            </a:r>
            <a:endParaRPr lang="en-US" altLang="en-US" sz="3000" smtClean="0">
              <a:cs typeface="Times New Roman" panose="02020603050405020304" pitchFamily="18" charset="0"/>
            </a:endParaRPr>
          </a:p>
          <a:p>
            <a:pPr marL="0" indent="0" algn="just">
              <a:lnSpc>
                <a:spcPct val="90000"/>
              </a:lnSpc>
              <a:spcAft>
                <a:spcPct val="25000"/>
              </a:spcAft>
              <a:buFont typeface="Monotype Sorts" pitchFamily="2" charset="2"/>
              <a:buNone/>
            </a:pPr>
            <a:r>
              <a:rPr lang="en-US" altLang="en-US" sz="3000" smtClean="0">
                <a:cs typeface="Times New Roman" panose="02020603050405020304" pitchFamily="18" charset="0"/>
              </a:rPr>
              <a:t> </a:t>
            </a:r>
            <a:endParaRPr lang="en-US" altLang="en-US" sz="3000" smtClean="0">
              <a:cs typeface="Times New Roman" panose="02020603050405020304" pitchFamily="18" charset="0"/>
            </a:endParaRPr>
          </a:p>
          <a:p>
            <a:pPr marL="0" indent="0" algn="just">
              <a:lnSpc>
                <a:spcPct val="90000"/>
              </a:lnSpc>
              <a:spcAft>
                <a:spcPct val="25000"/>
              </a:spcAft>
              <a:buFont typeface="Monotype Sorts" pitchFamily="2" charset="2"/>
              <a:buNone/>
            </a:pPr>
            <a:r>
              <a:rPr lang="en-US" altLang="en-US" sz="3000" smtClean="0">
                <a:cs typeface="Times New Roman" panose="02020603050405020304" pitchFamily="18" charset="0"/>
              </a:rPr>
              <a:t>int i = 34;</a:t>
            </a:r>
            <a:endParaRPr lang="en-US" altLang="en-US" sz="3000" smtClean="0">
              <a:cs typeface="Times New Roman" panose="02020603050405020304" pitchFamily="18" charset="0"/>
            </a:endParaRPr>
          </a:p>
          <a:p>
            <a:pPr marL="0" indent="0" algn="just">
              <a:lnSpc>
                <a:spcPct val="90000"/>
              </a:lnSpc>
              <a:spcAft>
                <a:spcPct val="25000"/>
              </a:spcAft>
              <a:buFont typeface="Monotype Sorts" pitchFamily="2" charset="2"/>
              <a:buNone/>
            </a:pPr>
            <a:r>
              <a:rPr lang="en-US" altLang="en-US" sz="3000" smtClean="0">
                <a:cs typeface="Times New Roman" panose="02020603050405020304" pitchFamily="18" charset="0"/>
              </a:rPr>
              <a:t>long x = 1000000;</a:t>
            </a:r>
            <a:endParaRPr lang="en-US" altLang="en-US" sz="3000" smtClean="0">
              <a:cs typeface="Times New Roman" panose="02020603050405020304" pitchFamily="18" charset="0"/>
            </a:endParaRPr>
          </a:p>
          <a:p>
            <a:pPr marL="0" indent="0" algn="just">
              <a:lnSpc>
                <a:spcPct val="90000"/>
              </a:lnSpc>
              <a:spcAft>
                <a:spcPct val="25000"/>
              </a:spcAft>
              <a:buFont typeface="Monotype Sorts" pitchFamily="2" charset="2"/>
              <a:buNone/>
            </a:pPr>
            <a:r>
              <a:rPr lang="en-US" altLang="en-US" sz="3000" smtClean="0">
                <a:cs typeface="Times New Roman" panose="02020603050405020304" pitchFamily="18" charset="0"/>
              </a:rPr>
              <a:t>double d = 5.0;</a:t>
            </a:r>
            <a:r>
              <a:rPr lang="en-US" altLang="en-US" sz="3000" smtClean="0">
                <a:latin typeface="Courier New" panose="02070309020205020404" pitchFamily="49" charset="0"/>
              </a:rPr>
              <a:t> </a:t>
            </a:r>
            <a:endParaRPr lang="en-US" altLang="en-US" sz="3000" smtClean="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345B473C-3EC1-458A-B173-573491D1D6FE}" type="slidenum">
              <a:rPr lang="en-US" altLang="en-US" sz="1400"/>
            </a:fld>
            <a:endParaRPr lang="en-US" altLang="en-US" sz="1400"/>
          </a:p>
        </p:txBody>
      </p:sp>
      <p:sp>
        <p:nvSpPr>
          <p:cNvPr id="31747" name="Rectangle 2"/>
          <p:cNvSpPr>
            <a:spLocks noGrp="1" noChangeArrowheads="1"/>
          </p:cNvSpPr>
          <p:nvPr>
            <p:ph type="title"/>
          </p:nvPr>
        </p:nvSpPr>
        <p:spPr>
          <a:xfrm>
            <a:off x="685800" y="152400"/>
            <a:ext cx="7772400" cy="762000"/>
          </a:xfrm>
          <a:noFill/>
        </p:spPr>
        <p:txBody>
          <a:bodyPr/>
          <a:lstStyle/>
          <a:p>
            <a:r>
              <a:rPr lang="en-US" altLang="en-US" smtClean="0"/>
              <a:t>Integer Literals()</a:t>
            </a:r>
            <a:endParaRPr lang="en-US" altLang="en-US" smtClean="0"/>
          </a:p>
        </p:txBody>
      </p:sp>
      <p:sp>
        <p:nvSpPr>
          <p:cNvPr id="31748" name="Rectangle 3"/>
          <p:cNvSpPr>
            <a:spLocks noGrp="1" noChangeArrowheads="1"/>
          </p:cNvSpPr>
          <p:nvPr>
            <p:ph type="body" idx="1"/>
          </p:nvPr>
        </p:nvSpPr>
        <p:spPr>
          <a:xfrm>
            <a:off x="228600" y="914400"/>
            <a:ext cx="8610600" cy="5715000"/>
          </a:xfrm>
          <a:noFill/>
        </p:spPr>
        <p:txBody>
          <a:bodyPr/>
          <a:lstStyle/>
          <a:p>
            <a:pPr marL="0" indent="0" algn="just">
              <a:spcAft>
                <a:spcPct val="25000"/>
              </a:spcAft>
              <a:buFont typeface="Monotype Sorts" pitchFamily="2" charset="2"/>
              <a:buNone/>
            </a:pPr>
            <a:r>
              <a:rPr lang="en-US" altLang="en-US" sz="2400" smtClean="0">
                <a:cs typeface="Times New Roman" panose="02020603050405020304" pitchFamily="18" charset="0"/>
              </a:rPr>
              <a:t>An integer literal can be assigned to an integer variable as long as it can fit into the variable. A compilation error would occur if the literal were too large for the variable to hold. For example, the statement byte b = 1000 would cause a compilation error, because 1000 cannot be stored in a variable of the byte type.</a:t>
            </a:r>
            <a:endParaRPr lang="en-US" altLang="en-US" sz="2400" smtClean="0">
              <a:cs typeface="Times New Roman" panose="02020603050405020304" pitchFamily="18" charset="0"/>
            </a:endParaRPr>
          </a:p>
          <a:p>
            <a:pPr marL="0" indent="0" algn="just">
              <a:spcAft>
                <a:spcPct val="25000"/>
              </a:spcAft>
              <a:buFont typeface="Monotype Sorts" pitchFamily="2" charset="2"/>
              <a:buNone/>
            </a:pPr>
            <a:r>
              <a:rPr lang="en-US" altLang="en-US" sz="2400" smtClean="0">
                <a:cs typeface="Times New Roman" panose="02020603050405020304" pitchFamily="18" charset="0"/>
              </a:rPr>
              <a:t>An integer literal is assumed to be of the int type, whose value is between -2</a:t>
            </a:r>
            <a:r>
              <a:rPr lang="en-US" altLang="en-US" sz="2400" baseline="30000" smtClean="0">
                <a:cs typeface="Times New Roman" panose="02020603050405020304" pitchFamily="18" charset="0"/>
              </a:rPr>
              <a:t>31</a:t>
            </a:r>
            <a:r>
              <a:rPr lang="en-US" altLang="en-US" sz="2400" smtClean="0">
                <a:cs typeface="Times New Roman" panose="02020603050405020304" pitchFamily="18" charset="0"/>
              </a:rPr>
              <a:t> (-2147483648) to 2</a:t>
            </a:r>
            <a:r>
              <a:rPr lang="en-US" altLang="en-US" sz="2400" baseline="30000" smtClean="0">
                <a:cs typeface="Times New Roman" panose="02020603050405020304" pitchFamily="18" charset="0"/>
              </a:rPr>
              <a:t>31</a:t>
            </a:r>
            <a:r>
              <a:rPr lang="en-US" altLang="en-US" sz="2400" smtClean="0">
                <a:cs typeface="Times New Roman" panose="02020603050405020304" pitchFamily="18" charset="0"/>
              </a:rPr>
              <a:t>–1 (2147483647). To denote an integer literal of the long type, append it with the letter L or l. L is preferred because l (lowercase L) can easily be confused with 1 (the digit one). </a:t>
            </a:r>
            <a:endParaRPr lang="en-US" altLang="en-US" sz="2400" smtClean="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59A44351-CBE2-460F-808F-5FEA46FBDEB0}" type="slidenum">
              <a:rPr lang="en-US" altLang="en-US" sz="1400"/>
            </a:fld>
            <a:endParaRPr lang="en-US" altLang="en-US" sz="1400"/>
          </a:p>
        </p:txBody>
      </p:sp>
      <p:sp>
        <p:nvSpPr>
          <p:cNvPr id="32771" name="Rectangle 2"/>
          <p:cNvSpPr>
            <a:spLocks noGrp="1" noChangeArrowheads="1"/>
          </p:cNvSpPr>
          <p:nvPr>
            <p:ph type="title"/>
          </p:nvPr>
        </p:nvSpPr>
        <p:spPr>
          <a:xfrm>
            <a:off x="685800" y="152400"/>
            <a:ext cx="7772400" cy="762000"/>
          </a:xfrm>
          <a:noFill/>
        </p:spPr>
        <p:txBody>
          <a:bodyPr/>
          <a:lstStyle/>
          <a:p>
            <a:r>
              <a:rPr lang="en-US" altLang="en-US" smtClean="0"/>
              <a:t>Floating-Point Literals p49</a:t>
            </a:r>
            <a:endParaRPr lang="en-US" altLang="en-US" smtClean="0"/>
          </a:p>
        </p:txBody>
      </p:sp>
      <p:sp>
        <p:nvSpPr>
          <p:cNvPr id="32772" name="Rectangle 3"/>
          <p:cNvSpPr>
            <a:spLocks noGrp="1" noChangeArrowheads="1"/>
          </p:cNvSpPr>
          <p:nvPr>
            <p:ph type="body" idx="1"/>
          </p:nvPr>
        </p:nvSpPr>
        <p:spPr>
          <a:xfrm>
            <a:off x="228600" y="1143000"/>
            <a:ext cx="8610600" cy="5486400"/>
          </a:xfrm>
          <a:noFill/>
        </p:spPr>
        <p:txBody>
          <a:bodyPr/>
          <a:lstStyle/>
          <a:p>
            <a:pPr marL="0" indent="0" algn="just">
              <a:spcAft>
                <a:spcPct val="25000"/>
              </a:spcAft>
              <a:buFont typeface="Monotype Sorts" pitchFamily="2" charset="2"/>
              <a:buNone/>
            </a:pPr>
            <a:r>
              <a:rPr lang="en-US" altLang="en-US" sz="2800" smtClean="0">
                <a:cs typeface="Times New Roman" panose="02020603050405020304" pitchFamily="18" charset="0"/>
              </a:rPr>
              <a:t>Floating-point literals are written with a decimal point. </a:t>
            </a:r>
            <a:r>
              <a:rPr lang="en-US" altLang="en-US" sz="2800" smtClean="0">
                <a:solidFill>
                  <a:srgbClr val="FF0000"/>
                </a:solidFill>
                <a:cs typeface="Times New Roman" panose="02020603050405020304" pitchFamily="18" charset="0"/>
              </a:rPr>
              <a:t>By default, a floating-point literal is treated as a double type value.</a:t>
            </a:r>
            <a:r>
              <a:rPr lang="en-US" altLang="en-US" sz="2800" smtClean="0">
                <a:cs typeface="Times New Roman" panose="02020603050405020304" pitchFamily="18" charset="0"/>
              </a:rPr>
              <a:t> For example, 5.0 is considered a double value, not a float value. You can make a number a float by appending the letter f or F, and make a number a double by appending the letter d or D. For example, you can use 100.2f or 100.2F for a float number, and 100.2d or 100.2D for a double number.</a:t>
            </a:r>
            <a:r>
              <a:rPr lang="en-US" altLang="en-US" sz="2800" smtClean="0">
                <a:latin typeface="Courier" charset="0"/>
                <a:cs typeface="Times New Roman" panose="02020603050405020304" pitchFamily="18" charset="0"/>
              </a:rPr>
              <a:t> </a:t>
            </a:r>
            <a:endParaRPr lang="en-US" altLang="en-US" sz="2800" smtClean="0">
              <a:latin typeface="Courier" charset="0"/>
              <a:cs typeface="Times New Roman" panose="02020603050405020304" pitchFamily="18" charset="0"/>
            </a:endParaRPr>
          </a:p>
          <a:p>
            <a:pPr marL="0" indent="0" algn="just">
              <a:spcAft>
                <a:spcPct val="25000"/>
              </a:spcAft>
              <a:buFont typeface="Monotype Sorts" pitchFamily="2" charset="2"/>
              <a:buNone/>
            </a:pPr>
            <a:r>
              <a:rPr lang="zh-CN" altLang="en-US" sz="2800" smtClean="0">
                <a:solidFill>
                  <a:srgbClr val="FF0000"/>
                </a:solidFill>
                <a:latin typeface="Courier" charset="0"/>
                <a:ea typeface="宋体" panose="02010600030101010101" pitchFamily="2" charset="-122"/>
                <a:cs typeface="Times New Roman" panose="02020603050405020304" pitchFamily="18" charset="0"/>
              </a:rPr>
              <a:t>演示代码，为什么出错？</a:t>
            </a:r>
            <a:r>
              <a:rPr lang="en-US" altLang="zh-CN" sz="2800" smtClean="0">
                <a:solidFill>
                  <a:srgbClr val="FF0000"/>
                </a:solidFill>
                <a:latin typeface="Courier" charset="0"/>
                <a:ea typeface="宋体" panose="02010600030101010101" pitchFamily="2" charset="-122"/>
                <a:cs typeface="Times New Roman" panose="02020603050405020304" pitchFamily="18" charset="0"/>
              </a:rPr>
              <a:t>float</a:t>
            </a:r>
            <a:r>
              <a:rPr lang="zh-CN" altLang="en-US" sz="2800" smtClean="0">
                <a:solidFill>
                  <a:srgbClr val="FF0000"/>
                </a:solidFill>
                <a:latin typeface="Courier" charset="0"/>
                <a:ea typeface="宋体" panose="02010600030101010101" pitchFamily="2" charset="-122"/>
                <a:cs typeface="Times New Roman" panose="02020603050405020304" pitchFamily="18" charset="0"/>
              </a:rPr>
              <a:t>赋值。</a:t>
            </a:r>
            <a:endParaRPr lang="zh-CN" altLang="en-US" sz="2800" smtClean="0">
              <a:solidFill>
                <a:srgbClr val="FF0000"/>
              </a:solidFill>
              <a:latin typeface="Courier" charset="0"/>
              <a:ea typeface="宋体" panose="02010600030101010101" pitchFamily="2"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B7B4763C-4BFF-4E57-BF9B-6E3C209AA546}" type="slidenum">
              <a:rPr lang="en-US" altLang="en-US" sz="1400"/>
            </a:fld>
            <a:endParaRPr lang="en-US" altLang="en-US" sz="1400"/>
          </a:p>
        </p:txBody>
      </p:sp>
      <p:sp>
        <p:nvSpPr>
          <p:cNvPr id="33795" name="Rectangle 2"/>
          <p:cNvSpPr>
            <a:spLocks noGrp="1" noChangeArrowheads="1"/>
          </p:cNvSpPr>
          <p:nvPr>
            <p:ph type="title"/>
          </p:nvPr>
        </p:nvSpPr>
        <p:spPr>
          <a:xfrm>
            <a:off x="685800" y="0"/>
            <a:ext cx="7772400" cy="1428750"/>
          </a:xfrm>
          <a:noFill/>
        </p:spPr>
        <p:txBody>
          <a:bodyPr/>
          <a:lstStyle/>
          <a:p>
            <a:r>
              <a:rPr lang="en-US" altLang="en-US" smtClean="0"/>
              <a:t>double vs. float </a:t>
            </a:r>
            <a:endParaRPr lang="en-US" altLang="en-US" smtClean="0"/>
          </a:p>
        </p:txBody>
      </p:sp>
      <p:sp>
        <p:nvSpPr>
          <p:cNvPr id="33796" name="Rectangle 3"/>
          <p:cNvSpPr>
            <a:spLocks noGrp="1" noChangeArrowheads="1"/>
          </p:cNvSpPr>
          <p:nvPr>
            <p:ph type="body" idx="1"/>
          </p:nvPr>
        </p:nvSpPr>
        <p:spPr>
          <a:xfrm>
            <a:off x="269875" y="1355725"/>
            <a:ext cx="8680450" cy="1150938"/>
          </a:xfrm>
          <a:noFill/>
        </p:spPr>
        <p:txBody>
          <a:bodyPr/>
          <a:lstStyle/>
          <a:p>
            <a:pPr marL="0" indent="0">
              <a:buFont typeface="Monotype Sorts" pitchFamily="2" charset="2"/>
              <a:buNone/>
            </a:pPr>
            <a:r>
              <a:rPr lang="en-US" altLang="en-US" smtClean="0"/>
              <a:t>The double type values are more accurate than the float type values. For example,</a:t>
            </a:r>
            <a:endParaRPr lang="en-US" altLang="en-US" smtClean="0"/>
          </a:p>
        </p:txBody>
      </p:sp>
      <p:sp>
        <p:nvSpPr>
          <p:cNvPr id="33797" name="Rectangle 4"/>
          <p:cNvSpPr>
            <a:spLocks noChangeArrowheads="1"/>
          </p:cNvSpPr>
          <p:nvPr/>
        </p:nvSpPr>
        <p:spPr bwMode="auto">
          <a:xfrm>
            <a:off x="231775" y="2814320"/>
            <a:ext cx="86804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pPr>
            <a:r>
              <a:rPr lang="en-US" altLang="en-US" sz="2000" b="1">
                <a:latin typeface="Courier New" panose="02070309020205020404" pitchFamily="49" charset="0"/>
              </a:rPr>
              <a:t>System.out.println("1.0 / 3.0 is " + 1.0 / 3.0);</a:t>
            </a:r>
            <a:endParaRPr lang="en-US" altLang="en-US" sz="2000" b="1">
              <a:latin typeface="Courier New" panose="02070309020205020404" pitchFamily="49" charset="0"/>
            </a:endParaRPr>
          </a:p>
        </p:txBody>
      </p:sp>
      <p:sp>
        <p:nvSpPr>
          <p:cNvPr id="33798" name="Rectangle 5"/>
          <p:cNvSpPr>
            <a:spLocks noChangeArrowheads="1"/>
          </p:cNvSpPr>
          <p:nvPr/>
        </p:nvSpPr>
        <p:spPr bwMode="auto">
          <a:xfrm>
            <a:off x="0" y="3170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33799" name="Object 6"/>
          <p:cNvGraphicFramePr>
            <a:graphicFrameLocks noChangeAspect="1"/>
          </p:cNvGraphicFramePr>
          <p:nvPr/>
        </p:nvGraphicFramePr>
        <p:xfrm>
          <a:off x="434975" y="3494405"/>
          <a:ext cx="5492750" cy="906463"/>
        </p:xfrm>
        <a:graphic>
          <a:graphicData uri="http://schemas.openxmlformats.org/presentationml/2006/ole">
            <mc:AlternateContent xmlns:mc="http://schemas.openxmlformats.org/markup-compatibility/2006">
              <mc:Choice xmlns:v="urn:schemas-microsoft-com:vml" Requires="v">
                <p:oleObj spid="_x0000_s33805" name="Picture" r:id="rId1" imgW="3149600" imgH="520700" progId="Word.Picture.8">
                  <p:embed/>
                </p:oleObj>
              </mc:Choice>
              <mc:Fallback>
                <p:oleObj name="Picture" r:id="rId1" imgW="3149600" imgH="520700" progId="Word.Picture.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 y="3494405"/>
                        <a:ext cx="549275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0" name="Rectangle 8"/>
          <p:cNvSpPr>
            <a:spLocks noChangeArrowheads="1"/>
          </p:cNvSpPr>
          <p:nvPr/>
        </p:nvSpPr>
        <p:spPr bwMode="auto">
          <a:xfrm>
            <a:off x="0" y="3170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33801" name="Object 9"/>
          <p:cNvGraphicFramePr>
            <a:graphicFrameLocks noChangeAspect="1"/>
          </p:cNvGraphicFramePr>
          <p:nvPr/>
        </p:nvGraphicFramePr>
        <p:xfrm>
          <a:off x="277813" y="5387975"/>
          <a:ext cx="5476875" cy="903288"/>
        </p:xfrm>
        <a:graphic>
          <a:graphicData uri="http://schemas.openxmlformats.org/presentationml/2006/ole">
            <mc:AlternateContent xmlns:mc="http://schemas.openxmlformats.org/markup-compatibility/2006">
              <mc:Choice xmlns:v="urn:schemas-microsoft-com:vml" Requires="v">
                <p:oleObj spid="_x0000_s33806" name="Picture" r:id="rId3" imgW="3149600" imgH="520700" progId="Word.Picture.8">
                  <p:embed/>
                </p:oleObj>
              </mc:Choice>
              <mc:Fallback>
                <p:oleObj name="Picture" r:id="rId3" imgW="3149600" imgH="5207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813" y="5387975"/>
                        <a:ext cx="5476875"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2" name="Rectangle 10"/>
          <p:cNvSpPr>
            <a:spLocks noChangeArrowheads="1"/>
          </p:cNvSpPr>
          <p:nvPr/>
        </p:nvSpPr>
        <p:spPr bwMode="auto">
          <a:xfrm>
            <a:off x="231775" y="4657725"/>
            <a:ext cx="86804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pPr>
            <a:r>
              <a:rPr lang="en-US" altLang="en-US" sz="2000" b="1">
                <a:latin typeface="Courier New" panose="02070309020205020404" pitchFamily="49" charset="0"/>
              </a:rPr>
              <a:t>System.out.println("1.0F / 3.0F is " + 1.0F / 3.0F);</a:t>
            </a:r>
            <a:endParaRPr lang="en-US" altLang="en-US" sz="2000" b="1">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CF0F05EF-7A55-4FD7-9B47-A2A50205B002}" type="slidenum">
              <a:rPr lang="en-US" altLang="en-US" sz="1400"/>
            </a:fld>
            <a:endParaRPr lang="en-US" altLang="en-US" sz="1400"/>
          </a:p>
        </p:txBody>
      </p:sp>
      <p:sp>
        <p:nvSpPr>
          <p:cNvPr id="34819" name="Rectangle 2"/>
          <p:cNvSpPr>
            <a:spLocks noGrp="1" noChangeArrowheads="1"/>
          </p:cNvSpPr>
          <p:nvPr>
            <p:ph type="title"/>
          </p:nvPr>
        </p:nvSpPr>
        <p:spPr>
          <a:xfrm>
            <a:off x="685800" y="0"/>
            <a:ext cx="7772400" cy="1428750"/>
          </a:xfrm>
          <a:noFill/>
        </p:spPr>
        <p:txBody>
          <a:bodyPr/>
          <a:lstStyle/>
          <a:p>
            <a:r>
              <a:rPr lang="en-US" altLang="en-US" smtClean="0"/>
              <a:t>Scientific Notation</a:t>
            </a:r>
            <a:endParaRPr lang="en-US" altLang="en-US" smtClean="0"/>
          </a:p>
        </p:txBody>
      </p:sp>
      <p:sp>
        <p:nvSpPr>
          <p:cNvPr id="34820" name="Rectangle 3"/>
          <p:cNvSpPr>
            <a:spLocks noGrp="1" noChangeArrowheads="1"/>
          </p:cNvSpPr>
          <p:nvPr>
            <p:ph type="body" idx="1"/>
          </p:nvPr>
        </p:nvSpPr>
        <p:spPr>
          <a:xfrm>
            <a:off x="347663" y="1371600"/>
            <a:ext cx="8334375" cy="4114800"/>
          </a:xfrm>
          <a:noFill/>
        </p:spPr>
        <p:txBody>
          <a:bodyPr/>
          <a:lstStyle/>
          <a:p>
            <a:pPr marL="0" indent="0" algn="just">
              <a:spcAft>
                <a:spcPct val="25000"/>
              </a:spcAft>
              <a:buFont typeface="Monotype Sorts" pitchFamily="2" charset="2"/>
              <a:buNone/>
            </a:pPr>
            <a:r>
              <a:rPr lang="en-US" altLang="en-US" sz="3000" smtClean="0">
                <a:cs typeface="Times New Roman" panose="02020603050405020304" pitchFamily="18" charset="0"/>
              </a:rPr>
              <a:t>Floating-point literals can also be specified in scientific notation, for example, 1.23456e+2, same as 1.23456e2, is equivalent to 123.456, and 1.23456e-2 is equivalent to 0.0123456. E (or e) represents an exponent and it can be either in lowercase or uppercase. </a:t>
            </a:r>
            <a:endParaRPr lang="en-US" altLang="en-US" sz="3000" smtClean="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AC938FF4-D980-4F1B-8234-A9A520D431AA}" type="slidenum">
              <a:rPr lang="en-US" altLang="en-US" sz="1400"/>
            </a:fld>
            <a:endParaRPr lang="en-US" altLang="en-US" sz="1400"/>
          </a:p>
        </p:txBody>
      </p:sp>
      <p:sp>
        <p:nvSpPr>
          <p:cNvPr id="6147" name="Rectangle 2"/>
          <p:cNvSpPr>
            <a:spLocks noGrp="1" noChangeArrowheads="1"/>
          </p:cNvSpPr>
          <p:nvPr>
            <p:ph type="title"/>
          </p:nvPr>
        </p:nvSpPr>
        <p:spPr>
          <a:xfrm>
            <a:off x="457200" y="228600"/>
            <a:ext cx="8458200" cy="381000"/>
          </a:xfrm>
          <a:noFill/>
        </p:spPr>
        <p:txBody>
          <a:bodyPr/>
          <a:lstStyle/>
          <a:p>
            <a:r>
              <a:rPr lang="en-US" altLang="en-US" sz="3600" smtClean="0"/>
              <a:t>Objectives</a:t>
            </a:r>
            <a:endParaRPr lang="en-US" altLang="en-US" sz="3600" smtClean="0"/>
          </a:p>
        </p:txBody>
      </p:sp>
      <p:sp>
        <p:nvSpPr>
          <p:cNvPr id="6148" name="Rectangle 3"/>
          <p:cNvSpPr>
            <a:spLocks noGrp="1" noChangeArrowheads="1"/>
          </p:cNvSpPr>
          <p:nvPr>
            <p:ph type="body" idx="1"/>
          </p:nvPr>
        </p:nvSpPr>
        <p:spPr>
          <a:xfrm>
            <a:off x="155575" y="817563"/>
            <a:ext cx="8839200" cy="5568950"/>
          </a:xfrm>
          <a:noFill/>
        </p:spPr>
        <p:txBody>
          <a:bodyPr/>
          <a:lstStyle/>
          <a:p>
            <a:pPr hangingPunct="1"/>
            <a:r>
              <a:rPr lang="zh-CN" altLang="en-US" sz="2400" smtClean="0">
                <a:ea typeface="宋体" panose="02010600030101010101" pitchFamily="2" charset="-122"/>
              </a:rPr>
              <a:t>对</a:t>
            </a:r>
            <a:r>
              <a:rPr lang="en-US" altLang="zh-CN" sz="2400" smtClean="0">
                <a:ea typeface="宋体" panose="02010600030101010101" pitchFamily="2" charset="-122"/>
              </a:rPr>
              <a:t>C</a:t>
            </a:r>
            <a:r>
              <a:rPr lang="zh-CN" altLang="en-US" sz="2400" smtClean="0">
                <a:ea typeface="宋体" panose="02010600030101010101" pitchFamily="2" charset="-122"/>
              </a:rPr>
              <a:t>语言比分析</a:t>
            </a:r>
            <a:r>
              <a:rPr lang="en-US" altLang="zh-CN" sz="2400" smtClean="0">
                <a:ea typeface="宋体" panose="02010600030101010101" pitchFamily="2" charset="-122"/>
              </a:rPr>
              <a:t>Java</a:t>
            </a:r>
            <a:r>
              <a:rPr lang="zh-CN" altLang="en-US" sz="2400" smtClean="0">
                <a:ea typeface="宋体" panose="02010600030101010101" pitchFamily="2" charset="-122"/>
              </a:rPr>
              <a:t>的简单程序。</a:t>
            </a:r>
            <a:endParaRPr lang="zh-CN" altLang="en-US" sz="2400" smtClean="0">
              <a:ea typeface="宋体" panose="02010600030101010101" pitchFamily="2" charset="-122"/>
            </a:endParaRPr>
          </a:p>
          <a:p>
            <a:pPr hangingPunct="1"/>
            <a:r>
              <a:rPr lang="zh-CN" altLang="en-US" sz="2400" smtClean="0">
                <a:ea typeface="宋体" panose="02010600030101010101" pitchFamily="2" charset="-122"/>
              </a:rPr>
              <a:t>通过控制台（命令行界面）读取输入。</a:t>
            </a:r>
            <a:endParaRPr lang="zh-CN" altLang="en-US" sz="2400" smtClean="0">
              <a:ea typeface="宋体" panose="02010600030101010101" pitchFamily="2" charset="-122"/>
            </a:endParaRPr>
          </a:p>
          <a:p>
            <a:pPr hangingPunct="1"/>
            <a:r>
              <a:rPr lang="zh-CN" altLang="en-US" sz="2400" smtClean="0">
                <a:ea typeface="宋体" panose="02010600030101010101" pitchFamily="2" charset="-122"/>
              </a:rPr>
              <a:t>初步分析</a:t>
            </a:r>
            <a:r>
              <a:rPr lang="en-US" altLang="zh-CN" sz="2400" smtClean="0">
                <a:ea typeface="宋体" panose="02010600030101010101" pitchFamily="2" charset="-122"/>
              </a:rPr>
              <a:t>Java</a:t>
            </a:r>
            <a:r>
              <a:rPr lang="zh-CN" altLang="en-US" sz="2400" smtClean="0">
                <a:ea typeface="宋体" panose="02010600030101010101" pitchFamily="2" charset="-122"/>
              </a:rPr>
              <a:t>的输入实现。</a:t>
            </a:r>
            <a:endParaRPr lang="zh-CN" altLang="en-US" sz="2400" smtClean="0">
              <a:ea typeface="宋体" panose="02010600030101010101" pitchFamily="2" charset="-122"/>
            </a:endParaRPr>
          </a:p>
          <a:p>
            <a:pPr hangingPunct="1"/>
            <a:r>
              <a:rPr lang="en-US" altLang="zh-CN" sz="2400" smtClean="0">
                <a:ea typeface="宋体" panose="02010600030101010101" pitchFamily="2" charset="-122"/>
              </a:rPr>
              <a:t>Java</a:t>
            </a:r>
            <a:r>
              <a:rPr lang="zh-CN" altLang="en-US" sz="2400" smtClean="0">
                <a:ea typeface="宋体" panose="02010600030101010101" pitchFamily="2" charset="-122"/>
              </a:rPr>
              <a:t>的标识符（变量、函数等）命名规则，几乎和</a:t>
            </a:r>
            <a:r>
              <a:rPr lang="en-US" altLang="zh-CN" sz="2400" smtClean="0">
                <a:ea typeface="宋体" panose="02010600030101010101" pitchFamily="2" charset="-122"/>
              </a:rPr>
              <a:t>C</a:t>
            </a:r>
            <a:r>
              <a:rPr lang="zh-CN" altLang="en-US" sz="2400" smtClean="0">
                <a:ea typeface="宋体" panose="02010600030101010101" pitchFamily="2" charset="-122"/>
              </a:rPr>
              <a:t>一样。</a:t>
            </a:r>
            <a:endParaRPr lang="zh-CN" altLang="en-US" sz="2400" smtClean="0">
              <a:ea typeface="宋体" panose="02010600030101010101" pitchFamily="2" charset="-122"/>
            </a:endParaRPr>
          </a:p>
          <a:p>
            <a:pPr hangingPunct="1"/>
            <a:r>
              <a:rPr lang="zh-CN" altLang="en-US" sz="2400" smtClean="0">
                <a:ea typeface="宋体" panose="02010600030101010101" pitchFamily="2" charset="-122"/>
              </a:rPr>
              <a:t>基本数值类型分析。</a:t>
            </a:r>
            <a:endParaRPr lang="zh-CN" altLang="en-US" sz="2400" smtClean="0">
              <a:ea typeface="宋体" panose="02010600030101010101" pitchFamily="2" charset="-122"/>
            </a:endParaRPr>
          </a:p>
          <a:p>
            <a:pPr hangingPunct="1"/>
            <a:r>
              <a:rPr lang="zh-CN" altLang="en-US" sz="2400" smtClean="0">
                <a:ea typeface="宋体" panose="02010600030101010101" pitchFamily="2" charset="-122"/>
              </a:rPr>
              <a:t>通过输入读取不同的数据类型。</a:t>
            </a:r>
            <a:endParaRPr lang="zh-CN" altLang="en-US" sz="2400" smtClean="0">
              <a:ea typeface="宋体" panose="02010600030101010101" pitchFamily="2" charset="-122"/>
            </a:endParaRPr>
          </a:p>
          <a:p>
            <a:pPr hangingPunct="1"/>
            <a:r>
              <a:rPr lang="zh-CN" altLang="en-US" sz="2400" smtClean="0">
                <a:ea typeface="宋体" panose="02010600030101010101" pitchFamily="2" charset="-122"/>
              </a:rPr>
              <a:t>浮点类型的精度，与</a:t>
            </a:r>
            <a:r>
              <a:rPr lang="en-US" altLang="zh-CN" sz="2400" smtClean="0">
                <a:ea typeface="宋体" panose="02010600030101010101" pitchFamily="2" charset="-122"/>
              </a:rPr>
              <a:t>C</a:t>
            </a:r>
            <a:r>
              <a:rPr lang="zh-CN" altLang="en-US" sz="2400" smtClean="0">
                <a:ea typeface="宋体" panose="02010600030101010101" pitchFamily="2" charset="-122"/>
              </a:rPr>
              <a:t>一样。</a:t>
            </a:r>
            <a:endParaRPr lang="zh-CN" altLang="en-US" sz="2400" smtClean="0">
              <a:ea typeface="宋体" panose="02010600030101010101" pitchFamily="2" charset="-122"/>
            </a:endParaRPr>
          </a:p>
          <a:p>
            <a:pPr hangingPunct="1"/>
            <a:r>
              <a:rPr lang="zh-CN" altLang="en-US" sz="2400" smtClean="0">
                <a:ea typeface="宋体" panose="02010600030101010101" pitchFamily="2" charset="-122"/>
              </a:rPr>
              <a:t>数学计算库，对比</a:t>
            </a:r>
            <a:r>
              <a:rPr lang="en-US" altLang="zh-CN" sz="2400" smtClean="0">
                <a:ea typeface="宋体" panose="02010600030101010101" pitchFamily="2" charset="-122"/>
              </a:rPr>
              <a:t>C</a:t>
            </a:r>
            <a:r>
              <a:rPr lang="zh-CN" altLang="en-US" sz="2400" smtClean="0">
                <a:ea typeface="宋体" panose="02010600030101010101" pitchFamily="2" charset="-122"/>
              </a:rPr>
              <a:t>语言。</a:t>
            </a:r>
            <a:endParaRPr lang="zh-CN" altLang="en-US" sz="2400" smtClean="0">
              <a:ea typeface="宋体" panose="02010600030101010101" pitchFamily="2" charset="-122"/>
            </a:endParaRPr>
          </a:p>
          <a:p>
            <a:pPr hangingPunct="1"/>
            <a:r>
              <a:rPr lang="zh-CN" altLang="en-US" sz="2400" smtClean="0">
                <a:ea typeface="宋体" panose="02010600030101010101" pitchFamily="2" charset="-122"/>
              </a:rPr>
              <a:t>字面量和表示方式</a:t>
            </a:r>
            <a:endParaRPr lang="zh-CN" altLang="en-US" sz="2400" smtClean="0">
              <a:ea typeface="宋体" panose="02010600030101010101" pitchFamily="2" charset="-122"/>
            </a:endParaRPr>
          </a:p>
          <a:p>
            <a:pPr hangingPunct="1"/>
            <a:r>
              <a:rPr lang="zh-CN" altLang="en-US" sz="2400" smtClean="0">
                <a:ea typeface="宋体" panose="02010600030101010101" pitchFamily="2" charset="-122"/>
              </a:rPr>
              <a:t>类型转化，以及隐含转化法则。</a:t>
            </a:r>
            <a:endParaRPr lang="zh-CN" altLang="en-US" sz="2400" smtClean="0">
              <a:ea typeface="宋体" panose="02010600030101010101" pitchFamily="2" charset="-122"/>
            </a:endParaRPr>
          </a:p>
          <a:p>
            <a:pPr hangingPunct="1"/>
            <a:r>
              <a:rPr lang="zh-CN" altLang="en-US" sz="2400" smtClean="0">
                <a:ea typeface="宋体" panose="02010600030101010101" pitchFamily="2" charset="-122"/>
              </a:rPr>
              <a:t>基本运算符（和</a:t>
            </a:r>
            <a:r>
              <a:rPr lang="en-US" altLang="zh-CN" sz="2400" smtClean="0">
                <a:ea typeface="宋体" panose="02010600030101010101" pitchFamily="2" charset="-122"/>
              </a:rPr>
              <a:t>C</a:t>
            </a:r>
            <a:r>
              <a:rPr lang="zh-CN" altLang="en-US" sz="2400" smtClean="0">
                <a:ea typeface="宋体" panose="02010600030101010101" pitchFamily="2" charset="-122"/>
              </a:rPr>
              <a:t>一致）。</a:t>
            </a:r>
            <a:endParaRPr lang="zh-CN" altLang="en-US" sz="2400" smtClean="0">
              <a:ea typeface="宋体" panose="02010600030101010101" pitchFamily="2" charset="-122"/>
            </a:endParaRPr>
          </a:p>
          <a:p>
            <a:pPr hangingPunct="1"/>
            <a:r>
              <a:rPr lang="zh-CN" altLang="en-US" sz="2400" smtClean="0">
                <a:ea typeface="宋体" panose="02010600030101010101" pitchFamily="2" charset="-122"/>
              </a:rPr>
              <a:t>开发流程（略）</a:t>
            </a:r>
            <a:endParaRPr lang="zh-CN" altLang="en-US" sz="2400" smtClean="0">
              <a:ea typeface="宋体" panose="02010600030101010101" pitchFamily="2" charset="-122"/>
            </a:endParaRPr>
          </a:p>
          <a:p>
            <a:pPr hangingPunct="1"/>
            <a:r>
              <a:rPr lang="zh-CN" altLang="en-US" sz="2400" smtClean="0">
                <a:ea typeface="宋体" panose="02010600030101010101" pitchFamily="2" charset="-122"/>
              </a:rPr>
              <a:t>常见的错误。</a:t>
            </a:r>
            <a:endParaRPr lang="zh-CN" altLang="en-US" sz="2400" smtClean="0">
              <a:ea typeface="宋体" panose="02010600030101010101" pitchFamily="2" charset="-122"/>
            </a:endParaRPr>
          </a:p>
          <a:p>
            <a:pPr hangingPunct="1"/>
            <a:endParaRPr lang="zh-CN" altLang="en-US" sz="2400" smtClean="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3F1105B9-60DB-4569-A438-BA4F706F9978}" type="slidenum">
              <a:rPr lang="en-US" altLang="en-US" sz="1400"/>
            </a:fld>
            <a:endParaRPr lang="en-US" altLang="en-US" sz="1400"/>
          </a:p>
        </p:txBody>
      </p:sp>
      <p:sp>
        <p:nvSpPr>
          <p:cNvPr id="35843" name="Rectangle 2"/>
          <p:cNvSpPr>
            <a:spLocks noGrp="1" noChangeArrowheads="1"/>
          </p:cNvSpPr>
          <p:nvPr>
            <p:ph type="title"/>
          </p:nvPr>
        </p:nvSpPr>
        <p:spPr>
          <a:xfrm>
            <a:off x="685800" y="0"/>
            <a:ext cx="7772400" cy="1428750"/>
          </a:xfrm>
          <a:noFill/>
        </p:spPr>
        <p:txBody>
          <a:bodyPr/>
          <a:lstStyle/>
          <a:p>
            <a:r>
              <a:rPr lang="en-US" altLang="en-US" smtClean="0"/>
              <a:t>Arithmetic Expressions</a:t>
            </a:r>
            <a:endParaRPr lang="en-US" altLang="en-US" smtClean="0"/>
          </a:p>
        </p:txBody>
      </p:sp>
      <p:sp>
        <p:nvSpPr>
          <p:cNvPr id="35844" name="Rectangle 5"/>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35845" name="Object 4"/>
          <p:cNvGraphicFramePr>
            <a:graphicFrameLocks noChangeAspect="1"/>
          </p:cNvGraphicFramePr>
          <p:nvPr/>
        </p:nvGraphicFramePr>
        <p:xfrm>
          <a:off x="838200" y="1600200"/>
          <a:ext cx="6159500" cy="968375"/>
        </p:xfrm>
        <a:graphic>
          <a:graphicData uri="http://schemas.openxmlformats.org/presentationml/2006/ole">
            <mc:AlternateContent xmlns:mc="http://schemas.openxmlformats.org/markup-compatibility/2006">
              <mc:Choice xmlns:v="urn:schemas-microsoft-com:vml" Requires="v">
                <p:oleObj spid="_x0000_s35848" name="Equation" r:id="rId1" imgW="2667000" imgH="419100" progId="Equation.3">
                  <p:embed/>
                </p:oleObj>
              </mc:Choice>
              <mc:Fallback>
                <p:oleObj name="Equation" r:id="rId1" imgW="2667000" imgH="4191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6159500" cy="968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6" name="Text Box 6"/>
          <p:cNvSpPr txBox="1">
            <a:spLocks noChangeArrowheads="1"/>
          </p:cNvSpPr>
          <p:nvPr/>
        </p:nvSpPr>
        <p:spPr bwMode="auto">
          <a:xfrm>
            <a:off x="304800" y="2895600"/>
            <a:ext cx="79248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2800">
                <a:cs typeface="Times New Roman" panose="02020603050405020304" pitchFamily="18" charset="0"/>
              </a:rPr>
              <a:t>is translated to</a:t>
            </a:r>
            <a:endParaRPr lang="en-US" altLang="en-US" sz="2800">
              <a:cs typeface="Times New Roman" panose="02020603050405020304" pitchFamily="18" charset="0"/>
            </a:endParaRPr>
          </a:p>
          <a:p>
            <a:pPr>
              <a:spcBef>
                <a:spcPct val="50000"/>
              </a:spcBef>
            </a:pPr>
            <a:endParaRPr lang="en-US" altLang="en-US" sz="2800">
              <a:cs typeface="Times New Roman" panose="02020603050405020304" pitchFamily="18" charset="0"/>
            </a:endParaRPr>
          </a:p>
          <a:p>
            <a:pPr>
              <a:spcBef>
                <a:spcPct val="50000"/>
              </a:spcBef>
            </a:pPr>
            <a:r>
              <a:rPr lang="en-US" altLang="en-US" sz="2800">
                <a:cs typeface="Times New Roman" panose="02020603050405020304" pitchFamily="18" charset="0"/>
              </a:rPr>
              <a:t>(3+4*x)/5 – 10*(y-5)*(a+b+c)/x + 9*(4/x + (9+x)/y)</a:t>
            </a:r>
            <a:endParaRPr lang="en-US" altLang="en-US" sz="2800">
              <a:cs typeface="Times New Roman" panose="02020603050405020304" pitchFamily="18" charset="0"/>
            </a:endParaRPr>
          </a:p>
          <a:p>
            <a:pPr>
              <a:spcBef>
                <a:spcPct val="50000"/>
              </a:spcBef>
            </a:pPr>
            <a:endParaRPr lang="en-US" altLang="en-US" sz="280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88FB553E-51BD-40D0-9282-6852364C34E4}" type="slidenum">
              <a:rPr lang="en-US" altLang="en-US" sz="1400"/>
            </a:fld>
            <a:endParaRPr lang="en-US" altLang="en-US" sz="1400"/>
          </a:p>
        </p:txBody>
      </p:sp>
      <p:sp>
        <p:nvSpPr>
          <p:cNvPr id="36867" name="Rectangle 2"/>
          <p:cNvSpPr>
            <a:spLocks noGrp="1" noChangeArrowheads="1"/>
          </p:cNvSpPr>
          <p:nvPr>
            <p:ph type="title"/>
          </p:nvPr>
        </p:nvSpPr>
        <p:spPr>
          <a:xfrm>
            <a:off x="685800" y="0"/>
            <a:ext cx="7880350" cy="855663"/>
          </a:xfrm>
          <a:noFill/>
        </p:spPr>
        <p:txBody>
          <a:bodyPr/>
          <a:lstStyle/>
          <a:p>
            <a:r>
              <a:rPr lang="en-US" altLang="en-US" smtClean="0"/>
              <a:t>How to Evaluate an Expression</a:t>
            </a:r>
            <a:endParaRPr lang="en-US" altLang="en-US" smtClean="0"/>
          </a:p>
        </p:txBody>
      </p:sp>
      <p:sp>
        <p:nvSpPr>
          <p:cNvPr id="36868" name="Rectangle 3"/>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6869" name="Text Box 5"/>
          <p:cNvSpPr txBox="1">
            <a:spLocks noChangeArrowheads="1"/>
          </p:cNvSpPr>
          <p:nvPr/>
        </p:nvSpPr>
        <p:spPr bwMode="auto">
          <a:xfrm>
            <a:off x="269875" y="971550"/>
            <a:ext cx="8874125"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3200"/>
              <a:t>Though Java has its own way to evaluate an expression behind the scene, the result of a Java expression and its corresponding arithmetic expression are the same. Therefore, you can safely apply the arithmetic rule for evaluating a Java expression. </a:t>
            </a:r>
            <a:endParaRPr lang="en-US" altLang="en-US" sz="3200"/>
          </a:p>
        </p:txBody>
      </p:sp>
      <p:graphicFrame>
        <p:nvGraphicFramePr>
          <p:cNvPr id="36870" name="Object 6"/>
          <p:cNvGraphicFramePr>
            <a:graphicFrameLocks noChangeAspect="1"/>
          </p:cNvGraphicFramePr>
          <p:nvPr/>
        </p:nvGraphicFramePr>
        <p:xfrm>
          <a:off x="4341813" y="3621088"/>
          <a:ext cx="4546600" cy="2738437"/>
        </p:xfrm>
        <a:graphic>
          <a:graphicData uri="http://schemas.openxmlformats.org/presentationml/2006/ole">
            <mc:AlternateContent xmlns:mc="http://schemas.openxmlformats.org/markup-compatibility/2006">
              <mc:Choice xmlns:v="urn:schemas-microsoft-com:vml" Requires="v">
                <p:oleObj spid="_x0000_s36872" name="Picture" r:id="rId1" imgW="3383280" imgH="2033270" progId="Word.Picture.8">
                  <p:embed/>
                </p:oleObj>
              </mc:Choice>
              <mc:Fallback>
                <p:oleObj name="Picture" r:id="rId1" imgW="3383280" imgH="2033270" progId="Word.Picture.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813" y="3621088"/>
                        <a:ext cx="4546600"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E05A435-6DBE-4425-BA1A-AFCBA8CF8AE9}" type="slidenum">
              <a:rPr lang="en-US" altLang="en-US" sz="1400"/>
            </a:fld>
            <a:endParaRPr lang="en-US" altLang="en-US" sz="1400"/>
          </a:p>
        </p:txBody>
      </p:sp>
      <p:sp>
        <p:nvSpPr>
          <p:cNvPr id="37891" name="Rectangle 2"/>
          <p:cNvSpPr>
            <a:spLocks noGrp="1" noChangeArrowheads="1"/>
          </p:cNvSpPr>
          <p:nvPr>
            <p:ph type="title"/>
          </p:nvPr>
        </p:nvSpPr>
        <p:spPr>
          <a:xfrm>
            <a:off x="685800" y="152400"/>
            <a:ext cx="7772400" cy="762000"/>
          </a:xfrm>
          <a:noFill/>
        </p:spPr>
        <p:txBody>
          <a:bodyPr/>
          <a:lstStyle/>
          <a:p>
            <a:r>
              <a:rPr lang="en-US" altLang="en-US" sz="4000" smtClean="0"/>
              <a:t>Problem: Converting Temperatures</a:t>
            </a:r>
            <a:endParaRPr lang="en-US" altLang="en-US" sz="4000" smtClean="0"/>
          </a:p>
        </p:txBody>
      </p:sp>
      <p:sp>
        <p:nvSpPr>
          <p:cNvPr id="37892" name="Rectangle 3"/>
          <p:cNvSpPr>
            <a:spLocks noGrp="1" noChangeArrowheads="1"/>
          </p:cNvSpPr>
          <p:nvPr>
            <p:ph type="body" idx="1"/>
          </p:nvPr>
        </p:nvSpPr>
        <p:spPr>
          <a:xfrm>
            <a:off x="228600" y="990600"/>
            <a:ext cx="8686800" cy="2092325"/>
          </a:xfrm>
          <a:noFill/>
        </p:spPr>
        <p:txBody>
          <a:bodyPr/>
          <a:lstStyle/>
          <a:p>
            <a:pPr marL="0" indent="0">
              <a:spcBef>
                <a:spcPct val="0"/>
              </a:spcBef>
              <a:buFont typeface="Monotype Sorts" pitchFamily="2" charset="2"/>
              <a:buNone/>
            </a:pPr>
            <a:r>
              <a:rPr lang="en-US" altLang="en-US" smtClean="0"/>
              <a:t>Write a program that converts a Fahrenheit degree to Celsius using the formula:</a:t>
            </a:r>
            <a:endParaRPr lang="en-US" altLang="en-US" smtClean="0"/>
          </a:p>
        </p:txBody>
      </p:sp>
      <p:sp>
        <p:nvSpPr>
          <p:cNvPr id="37893" name="Rectangle 4"/>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248837" name="AutoShape 5">
            <a:hlinkClick r:id="" action="ppaction://noaction" highlightClick="1"/>
          </p:cNvPr>
          <p:cNvSpPr>
            <a:spLocks noChangeArrowheads="1"/>
          </p:cNvSpPr>
          <p:nvPr/>
        </p:nvSpPr>
        <p:spPr bwMode="auto">
          <a:xfrm>
            <a:off x="914083" y="5142548"/>
            <a:ext cx="3346450" cy="522287"/>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tLang="zh-CN" sz="2400">
                <a:solidFill>
                  <a:schemeClr val="accent1"/>
                </a:solidFill>
                <a:latin typeface="Book Antiqua" pitchFamily="18" charset="0"/>
                <a:ea typeface="宋体" panose="02010600030101010101" pitchFamily="2" charset="-122"/>
                <a:hlinkClick r:id="rId1" action="ppaction://program"/>
              </a:rPr>
              <a:t>FahrenheitToCelsius</a:t>
            </a:r>
            <a:endParaRPr lang="en-US" altLang="zh-CN" sz="2400">
              <a:solidFill>
                <a:schemeClr val="accent1"/>
              </a:solidFill>
              <a:ea typeface="宋体" panose="02010600030101010101" pitchFamily="2" charset="-122"/>
            </a:endParaRPr>
          </a:p>
        </p:txBody>
      </p:sp>
      <p:sp>
        <p:nvSpPr>
          <p:cNvPr id="37896"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37897" name="Object 7"/>
          <p:cNvGraphicFramePr>
            <a:graphicFrameLocks noChangeAspect="1"/>
          </p:cNvGraphicFramePr>
          <p:nvPr/>
        </p:nvGraphicFramePr>
        <p:xfrm>
          <a:off x="1960563" y="2238375"/>
          <a:ext cx="4840287" cy="587375"/>
        </p:xfrm>
        <a:graphic>
          <a:graphicData uri="http://schemas.openxmlformats.org/presentationml/2006/ole">
            <mc:AlternateContent xmlns:mc="http://schemas.openxmlformats.org/markup-compatibility/2006">
              <mc:Choice xmlns:v="urn:schemas-microsoft-com:vml" Requires="v">
                <p:oleObj spid="_x0000_s37901" name="Equation" r:id="rId2" imgW="1880235" imgH="229235" progId="Equation.3">
                  <p:embed/>
                </p:oleObj>
              </mc:Choice>
              <mc:Fallback>
                <p:oleObj name="Equation" r:id="rId2" imgW="1880235" imgH="229235"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563" y="2238375"/>
                        <a:ext cx="48402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8" name="Rectangle 9"/>
          <p:cNvSpPr>
            <a:spLocks noChangeArrowheads="1"/>
          </p:cNvSpPr>
          <p:nvPr/>
        </p:nvSpPr>
        <p:spPr bwMode="auto">
          <a:xfrm>
            <a:off x="457200" y="3467100"/>
            <a:ext cx="69945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buClr>
                <a:schemeClr val="tx2"/>
              </a:buClr>
              <a:buSzPct val="75000"/>
              <a:buFont typeface="Monotype Sorts" pitchFamily="2" charset="2"/>
              <a:buNone/>
            </a:pPr>
            <a:r>
              <a:rPr lang="en-US" altLang="en-US" sz="3200"/>
              <a:t>Note: you have to write</a:t>
            </a:r>
            <a:endParaRPr lang="en-US" altLang="en-US" sz="3200"/>
          </a:p>
          <a:p>
            <a:pPr>
              <a:buClr>
                <a:schemeClr val="tx2"/>
              </a:buClr>
              <a:buSzPct val="75000"/>
              <a:buFont typeface="Monotype Sorts" pitchFamily="2" charset="2"/>
              <a:buNone/>
            </a:pPr>
            <a:r>
              <a:rPr lang="en-US" altLang="en-US" sz="3200"/>
              <a:t>celsius = (5.0 / 9) * (fahrenheit – 32)</a:t>
            </a:r>
            <a:endParaRPr lang="en-US" altLang="en-US" sz="320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D2871AC1-3888-4A39-9399-0BCB9658693A}" type="slidenum">
              <a:rPr lang="en-US" altLang="en-US" sz="1400"/>
            </a:fld>
            <a:endParaRPr lang="en-US" altLang="en-US" sz="1400"/>
          </a:p>
        </p:txBody>
      </p:sp>
      <p:sp>
        <p:nvSpPr>
          <p:cNvPr id="38915" name="Rectangle 2"/>
          <p:cNvSpPr>
            <a:spLocks noGrp="1" noChangeArrowheads="1"/>
          </p:cNvSpPr>
          <p:nvPr>
            <p:ph type="title"/>
          </p:nvPr>
        </p:nvSpPr>
        <p:spPr>
          <a:xfrm>
            <a:off x="0" y="241300"/>
            <a:ext cx="9144000" cy="690563"/>
          </a:xfrm>
        </p:spPr>
        <p:txBody>
          <a:bodyPr/>
          <a:lstStyle/>
          <a:p>
            <a:r>
              <a:rPr lang="en-US" altLang="en-US" smtClean="0"/>
              <a:t>Problem: </a:t>
            </a:r>
            <a:r>
              <a:rPr lang="en-US" altLang="en-US" smtClean="0">
                <a:cs typeface="Times New Roman" panose="02020603050405020304" pitchFamily="18" charset="0"/>
              </a:rPr>
              <a:t>Displaying Current Time p52</a:t>
            </a:r>
            <a:endParaRPr lang="en-US" altLang="en-US" smtClean="0">
              <a:cs typeface="Times New Roman" panose="02020603050405020304" pitchFamily="18" charset="0"/>
            </a:endParaRPr>
          </a:p>
        </p:txBody>
      </p:sp>
      <p:sp>
        <p:nvSpPr>
          <p:cNvPr id="38916"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endParaRPr lang="en-US" altLang="en-US" sz="2400"/>
          </a:p>
        </p:txBody>
      </p:sp>
      <p:sp>
        <p:nvSpPr>
          <p:cNvPr id="38917" name="Text Box 4"/>
          <p:cNvSpPr txBox="1">
            <a:spLocks noChangeArrowheads="1"/>
          </p:cNvSpPr>
          <p:nvPr/>
        </p:nvSpPr>
        <p:spPr bwMode="auto">
          <a:xfrm>
            <a:off x="193675" y="971550"/>
            <a:ext cx="8763000" cy="415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2400">
                <a:cs typeface="Times New Roman" panose="02020603050405020304" pitchFamily="18" charset="0"/>
              </a:rPr>
              <a:t>Write a program that displays current time in GMT in the format hour:minute:second such as 1:45:19.</a:t>
            </a:r>
            <a:endParaRPr lang="en-US" altLang="en-US" sz="2400">
              <a:cs typeface="Times New Roman" panose="02020603050405020304" pitchFamily="18" charset="0"/>
            </a:endParaRPr>
          </a:p>
          <a:p>
            <a:pPr>
              <a:spcBef>
                <a:spcPct val="50000"/>
              </a:spcBef>
            </a:pPr>
            <a:r>
              <a:rPr lang="en-US" altLang="en-US" sz="2400">
                <a:cs typeface="Times New Roman" panose="02020603050405020304" pitchFamily="18" charset="0"/>
              </a:rPr>
              <a:t>The currentTimeMillis method in the System class returns the current time in milliseconds since the midnight, January 1, 1970 GMT. (1970 was the year when the Unix operating system was formally introduced.) You can use this method to obtain the current time, and then compute the current second, minute, and hour as follows.</a:t>
            </a:r>
            <a:endParaRPr lang="en-US" altLang="en-US" sz="2400">
              <a:cs typeface="Times New Roman" panose="02020603050405020304" pitchFamily="18" charset="0"/>
            </a:endParaRPr>
          </a:p>
          <a:p>
            <a:pPr>
              <a:spcBef>
                <a:spcPct val="50000"/>
              </a:spcBef>
            </a:pPr>
            <a:r>
              <a:rPr lang="en-US" altLang="en-US" sz="2400">
                <a:solidFill>
                  <a:srgbClr val="FF0000"/>
                </a:solidFill>
                <a:cs typeface="Times New Roman" panose="02020603050405020304" pitchFamily="18" charset="0"/>
              </a:rPr>
              <a:t>System.currentTimeMillis();</a:t>
            </a:r>
            <a:endParaRPr lang="en-US" altLang="en-US" sz="2400">
              <a:solidFill>
                <a:srgbClr val="FF0000"/>
              </a:solidFill>
              <a:cs typeface="Times New Roman" panose="02020603050405020304" pitchFamily="18" charset="0"/>
            </a:endParaRPr>
          </a:p>
        </p:txBody>
      </p:sp>
      <p:sp>
        <p:nvSpPr>
          <p:cNvPr id="143365" name="AutoShape 5">
            <a:hlinkClick r:id="" action="ppaction://noaction" highlightClick="1"/>
          </p:cNvPr>
          <p:cNvSpPr>
            <a:spLocks noChangeArrowheads="1"/>
          </p:cNvSpPr>
          <p:nvPr/>
        </p:nvSpPr>
        <p:spPr bwMode="auto">
          <a:xfrm>
            <a:off x="6146800" y="4965700"/>
            <a:ext cx="2740025"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tLang="zh-CN" sz="2400">
                <a:solidFill>
                  <a:schemeClr val="accent1"/>
                </a:solidFill>
                <a:latin typeface="Book Antiqua" pitchFamily="18" charset="0"/>
                <a:ea typeface="宋体" panose="02010600030101010101" pitchFamily="2" charset="-122"/>
                <a:hlinkClick r:id="rId1" action="ppaction://program"/>
              </a:rPr>
              <a:t>ShowCurrentTime</a:t>
            </a:r>
            <a:endParaRPr lang="en-US" altLang="zh-CN" sz="2400">
              <a:solidFill>
                <a:schemeClr val="accent1"/>
              </a:solidFill>
              <a:ea typeface="宋体" panose="02010600030101010101" pitchFamily="2" charset="-122"/>
            </a:endParaRPr>
          </a:p>
        </p:txBody>
      </p:sp>
      <p:sp>
        <p:nvSpPr>
          <p:cNvPr id="38920" name="Rectangle 8"/>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9C520668-C107-4332-B388-18CDE3147D7D}" type="slidenum">
              <a:rPr lang="en-US" altLang="en-US" sz="1400"/>
            </a:fld>
            <a:endParaRPr lang="en-US" altLang="en-US" sz="1400"/>
          </a:p>
        </p:txBody>
      </p:sp>
      <p:sp>
        <p:nvSpPr>
          <p:cNvPr id="39939" name="Rectangle 2"/>
          <p:cNvSpPr>
            <a:spLocks noGrp="1" noChangeArrowheads="1"/>
          </p:cNvSpPr>
          <p:nvPr>
            <p:ph type="title"/>
          </p:nvPr>
        </p:nvSpPr>
        <p:spPr>
          <a:xfrm>
            <a:off x="155575" y="0"/>
            <a:ext cx="8794750" cy="1371600"/>
          </a:xfrm>
          <a:noFill/>
        </p:spPr>
        <p:txBody>
          <a:bodyPr/>
          <a:lstStyle/>
          <a:p>
            <a:r>
              <a:rPr lang="en-US" altLang="en-US" smtClean="0"/>
              <a:t>Augmented Assignment Operators</a:t>
            </a:r>
            <a:endParaRPr lang="en-US" altLang="en-US" smtClean="0"/>
          </a:p>
        </p:txBody>
      </p:sp>
      <p:pic>
        <p:nvPicPr>
          <p:cNvPr id="39940"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1950" y="1882775"/>
            <a:ext cx="8420100" cy="309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4AB172EF-7718-4D54-ABD2-9CA336399496}" type="slidenum">
              <a:rPr lang="en-US" altLang="en-US" sz="1400"/>
            </a:fld>
            <a:endParaRPr lang="en-US" altLang="en-US" sz="1400"/>
          </a:p>
        </p:txBody>
      </p:sp>
      <p:sp>
        <p:nvSpPr>
          <p:cNvPr id="40963" name="Rectangle 2"/>
          <p:cNvSpPr>
            <a:spLocks noGrp="1" noChangeArrowheads="1"/>
          </p:cNvSpPr>
          <p:nvPr>
            <p:ph type="title"/>
          </p:nvPr>
        </p:nvSpPr>
        <p:spPr>
          <a:xfrm>
            <a:off x="685800" y="381000"/>
            <a:ext cx="7772400" cy="1295400"/>
          </a:xfrm>
        </p:spPr>
        <p:txBody>
          <a:bodyPr/>
          <a:lstStyle/>
          <a:p>
            <a:r>
              <a:rPr lang="en-US" altLang="en-US" smtClean="0"/>
              <a:t>Increment and</a:t>
            </a:r>
            <a:br>
              <a:rPr lang="en-US" altLang="en-US" smtClean="0"/>
            </a:br>
            <a:r>
              <a:rPr lang="en-US" altLang="en-US" smtClean="0"/>
              <a:t>Decrement Operators</a:t>
            </a:r>
            <a:endParaRPr lang="en-US" altLang="en-US" smtClean="0"/>
          </a:p>
        </p:txBody>
      </p:sp>
      <p:sp>
        <p:nvSpPr>
          <p:cNvPr id="40964" name="Rectangle 9"/>
          <p:cNvSpPr>
            <a:spLocks noChangeArrowheads="1"/>
          </p:cNvSpPr>
          <p:nvPr/>
        </p:nvSpPr>
        <p:spPr bwMode="auto">
          <a:xfrm>
            <a:off x="2933700" y="2667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40965" name="Rectangle 10"/>
          <p:cNvSpPr>
            <a:spLocks noChangeArrowheads="1"/>
          </p:cNvSpPr>
          <p:nvPr/>
        </p:nvSpPr>
        <p:spPr bwMode="auto">
          <a:xfrm>
            <a:off x="2933700" y="26209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tabLst>
                <a:tab pos="3246120" algn="l"/>
              </a:tabLst>
            </a:pPr>
            <a:endParaRPr lang="en-US" altLang="en-US" sz="2400"/>
          </a:p>
        </p:txBody>
      </p:sp>
      <p:pic>
        <p:nvPicPr>
          <p:cNvPr id="40966"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400" y="1931988"/>
            <a:ext cx="9093200" cy="330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4CE3BCC8-E50C-49D4-8BDD-223DCAAD7216}" type="slidenum">
              <a:rPr lang="en-US" altLang="en-US" sz="1400"/>
            </a:fld>
            <a:endParaRPr lang="en-US" altLang="en-US" sz="1400"/>
          </a:p>
        </p:txBody>
      </p:sp>
      <p:sp>
        <p:nvSpPr>
          <p:cNvPr id="41987" name="Rectangle 2"/>
          <p:cNvSpPr>
            <a:spLocks noGrp="1" noChangeArrowheads="1"/>
          </p:cNvSpPr>
          <p:nvPr>
            <p:ph type="title"/>
          </p:nvPr>
        </p:nvSpPr>
        <p:spPr>
          <a:xfrm>
            <a:off x="685800" y="381000"/>
            <a:ext cx="7772400" cy="1295400"/>
          </a:xfrm>
        </p:spPr>
        <p:txBody>
          <a:bodyPr/>
          <a:lstStyle/>
          <a:p>
            <a:r>
              <a:rPr lang="en-US" altLang="en-US" smtClean="0">
                <a:solidFill>
                  <a:srgbClr val="FF0000"/>
                </a:solidFill>
              </a:rPr>
              <a:t>Increment and</a:t>
            </a:r>
            <a:br>
              <a:rPr lang="en-US" altLang="en-US" smtClean="0">
                <a:solidFill>
                  <a:srgbClr val="FF0000"/>
                </a:solidFill>
              </a:rPr>
            </a:br>
            <a:r>
              <a:rPr lang="en-US" altLang="en-US" smtClean="0">
                <a:solidFill>
                  <a:srgbClr val="FF0000"/>
                </a:solidFill>
              </a:rPr>
              <a:t>Decrement Operators, ont.</a:t>
            </a:r>
            <a:endParaRPr lang="en-US" altLang="en-US" smtClean="0">
              <a:solidFill>
                <a:srgbClr val="FF0000"/>
              </a:solidFill>
            </a:endParaRPr>
          </a:p>
        </p:txBody>
      </p:sp>
      <p:sp>
        <p:nvSpPr>
          <p:cNvPr id="41988" name="Rectangle 9"/>
          <p:cNvSpPr>
            <a:spLocks noChangeArrowheads="1"/>
          </p:cNvSpPr>
          <p:nvPr/>
        </p:nvSpPr>
        <p:spPr bwMode="auto">
          <a:xfrm>
            <a:off x="24765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41989" name="Rectangle 11"/>
          <p:cNvSpPr>
            <a:spLocks noChangeArrowheads="1"/>
          </p:cNvSpPr>
          <p:nvPr/>
        </p:nvSpPr>
        <p:spPr bwMode="auto">
          <a:xfrm>
            <a:off x="24003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41990" name="Rectangle 13"/>
          <p:cNvSpPr>
            <a:spLocks noChangeArrowheads="1"/>
          </p:cNvSpPr>
          <p:nvPr/>
        </p:nvSpPr>
        <p:spPr bwMode="auto">
          <a:xfrm>
            <a:off x="23622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41991" name="Rectangle 15"/>
          <p:cNvSpPr>
            <a:spLocks noChangeArrowheads="1"/>
          </p:cNvSpPr>
          <p:nvPr/>
        </p:nvSpPr>
        <p:spPr bwMode="auto">
          <a:xfrm>
            <a:off x="22860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41992" name="Rectangle 17"/>
          <p:cNvSpPr>
            <a:spLocks noChangeArrowheads="1"/>
          </p:cNvSpPr>
          <p:nvPr/>
        </p:nvSpPr>
        <p:spPr bwMode="auto">
          <a:xfrm>
            <a:off x="23622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41993" name="Object 16"/>
          <p:cNvGraphicFramePr>
            <a:graphicFrameLocks noChangeAspect="1"/>
          </p:cNvGraphicFramePr>
          <p:nvPr/>
        </p:nvGraphicFramePr>
        <p:xfrm>
          <a:off x="762000" y="2514600"/>
          <a:ext cx="7467600" cy="1158875"/>
        </p:xfrm>
        <a:graphic>
          <a:graphicData uri="http://schemas.openxmlformats.org/presentationml/2006/ole">
            <mc:AlternateContent xmlns:mc="http://schemas.openxmlformats.org/markup-compatibility/2006">
              <mc:Choice xmlns:v="urn:schemas-microsoft-com:vml" Requires="v">
                <p:oleObj spid="_x0000_s41998" name="Picture" r:id="rId1" imgW="4422775" imgH="685800" progId="Word.Picture.8">
                  <p:embed/>
                </p:oleObj>
              </mc:Choice>
              <mc:Fallback>
                <p:oleObj name="Picture" r:id="rId1" imgW="4422775" imgH="685800" progId="Word.Picture.8">
                  <p:embed/>
                  <p:pic>
                    <p:nvPicPr>
                      <p:cNvPr id="0" name="Object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7467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4" name="Rectangle 19"/>
          <p:cNvSpPr>
            <a:spLocks noChangeArrowheads="1"/>
          </p:cNvSpPr>
          <p:nvPr/>
        </p:nvSpPr>
        <p:spPr bwMode="auto">
          <a:xfrm>
            <a:off x="22860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41995" name="Object 18"/>
          <p:cNvGraphicFramePr>
            <a:graphicFrameLocks noChangeAspect="1"/>
          </p:cNvGraphicFramePr>
          <p:nvPr/>
        </p:nvGraphicFramePr>
        <p:xfrm>
          <a:off x="762000" y="4419600"/>
          <a:ext cx="7772400" cy="1165225"/>
        </p:xfrm>
        <a:graphic>
          <a:graphicData uri="http://schemas.openxmlformats.org/presentationml/2006/ole">
            <mc:AlternateContent xmlns:mc="http://schemas.openxmlformats.org/markup-compatibility/2006">
              <mc:Choice xmlns:v="urn:schemas-microsoft-com:vml" Requires="v">
                <p:oleObj spid="_x0000_s41999" name="Picture" r:id="rId3" imgW="4575175" imgH="685800" progId="Word.Picture.8">
                  <p:embed/>
                </p:oleObj>
              </mc:Choice>
              <mc:Fallback>
                <p:oleObj name="Picture" r:id="rId3" imgW="4575175" imgH="68580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419600"/>
                        <a:ext cx="77724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31A6A13-6F6A-4DD2-9C3C-ABB798628603}" type="slidenum">
              <a:rPr lang="en-US" altLang="en-US" sz="1400"/>
            </a:fld>
            <a:endParaRPr lang="en-US" altLang="en-US" sz="1400"/>
          </a:p>
        </p:txBody>
      </p:sp>
      <p:sp>
        <p:nvSpPr>
          <p:cNvPr id="43011" name="Rectangle 2"/>
          <p:cNvSpPr>
            <a:spLocks noGrp="1" noChangeArrowheads="1"/>
          </p:cNvSpPr>
          <p:nvPr>
            <p:ph type="title"/>
          </p:nvPr>
        </p:nvSpPr>
        <p:spPr>
          <a:xfrm>
            <a:off x="685800" y="381000"/>
            <a:ext cx="7772400" cy="1295400"/>
          </a:xfrm>
        </p:spPr>
        <p:txBody>
          <a:bodyPr/>
          <a:lstStyle/>
          <a:p>
            <a:r>
              <a:rPr lang="en-US" altLang="en-US" smtClean="0"/>
              <a:t>Increment and</a:t>
            </a:r>
            <a:br>
              <a:rPr lang="en-US" altLang="en-US" smtClean="0"/>
            </a:br>
            <a:r>
              <a:rPr lang="en-US" altLang="en-US" smtClean="0"/>
              <a:t>Decrement Operators, cont.</a:t>
            </a:r>
            <a:endParaRPr lang="en-US" altLang="en-US" smtClean="0"/>
          </a:p>
        </p:txBody>
      </p:sp>
      <p:sp>
        <p:nvSpPr>
          <p:cNvPr id="43012" name="Rectangle 4"/>
          <p:cNvSpPr>
            <a:spLocks noChangeArrowheads="1"/>
          </p:cNvSpPr>
          <p:nvPr/>
        </p:nvSpPr>
        <p:spPr bwMode="auto">
          <a:xfrm>
            <a:off x="533400" y="2057400"/>
            <a:ext cx="7848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tx2"/>
              </a:buClr>
              <a:buSzPct val="75000"/>
              <a:buFont typeface="Monotype Sorts" pitchFamily="2" charset="2"/>
              <a:buNone/>
            </a:pPr>
            <a:r>
              <a:rPr lang="en-US" altLang="en-US" sz="2500">
                <a:cs typeface="Times New Roman" panose="02020603050405020304" pitchFamily="18" charset="0"/>
              </a:rPr>
              <a:t>Using increment and decrement operators makes expressions short, but it also makes them complex and difficult to read. Avoid using these operators in expressions that modify multiple variables, or the same variable for multiple times such as this: </a:t>
            </a:r>
            <a:r>
              <a:rPr lang="en-US" altLang="en-US" sz="2500" u="sng">
                <a:cs typeface="Times New Roman" panose="02020603050405020304" pitchFamily="18" charset="0"/>
              </a:rPr>
              <a:t>int k = ++i + i</a:t>
            </a:r>
            <a:r>
              <a:rPr lang="en-US" altLang="en-US" sz="2500">
                <a:cs typeface="Times New Roman" panose="02020603050405020304" pitchFamily="18" charset="0"/>
              </a:rPr>
              <a:t>. </a:t>
            </a:r>
            <a:endParaRPr lang="en-US" altLang="en-US" sz="250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0CA84AE-D7E6-4A1C-9A78-97DA8C75F35A}" type="slidenum">
              <a:rPr lang="en-US" altLang="en-US" sz="1400"/>
            </a:fld>
            <a:endParaRPr lang="en-US" altLang="en-US" sz="1400"/>
          </a:p>
        </p:txBody>
      </p:sp>
      <p:sp>
        <p:nvSpPr>
          <p:cNvPr id="44035" name="Rectangle 2"/>
          <p:cNvSpPr>
            <a:spLocks noGrp="1" noChangeArrowheads="1"/>
          </p:cNvSpPr>
          <p:nvPr>
            <p:ph type="title"/>
          </p:nvPr>
        </p:nvSpPr>
        <p:spPr>
          <a:xfrm>
            <a:off x="685800" y="381000"/>
            <a:ext cx="7772400" cy="1295400"/>
          </a:xfrm>
        </p:spPr>
        <p:txBody>
          <a:bodyPr/>
          <a:lstStyle/>
          <a:p>
            <a:r>
              <a:rPr lang="en-US" altLang="en-US" sz="4000" smtClean="0"/>
              <a:t>Assignment Expressions and Assignment Statements</a:t>
            </a:r>
            <a:endParaRPr lang="en-US" altLang="en-US" sz="4000" smtClean="0"/>
          </a:p>
        </p:txBody>
      </p:sp>
      <p:sp>
        <p:nvSpPr>
          <p:cNvPr id="44036" name="Rectangle 4"/>
          <p:cNvSpPr>
            <a:spLocks noGrp="1" noChangeArrowheads="1"/>
          </p:cNvSpPr>
          <p:nvPr>
            <p:ph type="body" idx="1"/>
          </p:nvPr>
        </p:nvSpPr>
        <p:spPr>
          <a:xfrm>
            <a:off x="304800" y="1905000"/>
            <a:ext cx="8686800" cy="4114800"/>
          </a:xfrm>
        </p:spPr>
        <p:txBody>
          <a:bodyPr/>
          <a:lstStyle/>
          <a:p>
            <a:pPr marL="0" indent="0">
              <a:buFont typeface="Monotype Sorts" pitchFamily="2" charset="2"/>
              <a:buNone/>
            </a:pPr>
            <a:r>
              <a:rPr lang="en-US" altLang="en-US" sz="2800" smtClean="0">
                <a:cs typeface="Times New Roman" panose="02020603050405020304" pitchFamily="18" charset="0"/>
              </a:rPr>
              <a:t>Prior to Java 2, all the expressions can be used as statements. Since Java 2, only the following types of expressions can be statements:</a:t>
            </a:r>
            <a:endParaRPr lang="en-US" altLang="en-US" sz="2800" smtClean="0">
              <a:cs typeface="Times New Roman" panose="02020603050405020304" pitchFamily="18" charset="0"/>
            </a:endParaRPr>
          </a:p>
          <a:p>
            <a:pPr marL="0" indent="0">
              <a:buFont typeface="Monotype Sorts" pitchFamily="2" charset="2"/>
              <a:buNone/>
            </a:pPr>
            <a:r>
              <a:rPr lang="en-US" altLang="en-US" sz="2800" smtClean="0">
                <a:cs typeface="Times New Roman" panose="02020603050405020304" pitchFamily="18" charset="0"/>
              </a:rPr>
              <a:t>variable op= expression; // Where op is +, -, *, /, or %</a:t>
            </a:r>
            <a:endParaRPr lang="en-US" altLang="en-US" sz="2800" smtClean="0">
              <a:cs typeface="Times New Roman" panose="02020603050405020304" pitchFamily="18" charset="0"/>
            </a:endParaRPr>
          </a:p>
          <a:p>
            <a:pPr marL="0" indent="0">
              <a:buFont typeface="Monotype Sorts" pitchFamily="2" charset="2"/>
              <a:buNone/>
            </a:pPr>
            <a:r>
              <a:rPr lang="en-US" altLang="en-US" sz="2800" smtClean="0">
                <a:cs typeface="Times New Roman" panose="02020603050405020304" pitchFamily="18" charset="0"/>
              </a:rPr>
              <a:t>++variable;</a:t>
            </a:r>
            <a:endParaRPr lang="en-US" altLang="en-US" sz="2800" smtClean="0">
              <a:cs typeface="Times New Roman" panose="02020603050405020304" pitchFamily="18" charset="0"/>
            </a:endParaRPr>
          </a:p>
          <a:p>
            <a:pPr marL="0" indent="0">
              <a:buFont typeface="Monotype Sorts" pitchFamily="2" charset="2"/>
              <a:buNone/>
            </a:pPr>
            <a:r>
              <a:rPr lang="en-US" altLang="en-US" sz="2800" smtClean="0">
                <a:cs typeface="Times New Roman" panose="02020603050405020304" pitchFamily="18" charset="0"/>
              </a:rPr>
              <a:t>variable++;</a:t>
            </a:r>
            <a:endParaRPr lang="en-US" altLang="en-US" sz="2800" smtClean="0">
              <a:cs typeface="Times New Roman" panose="02020603050405020304" pitchFamily="18" charset="0"/>
            </a:endParaRPr>
          </a:p>
          <a:p>
            <a:pPr marL="0" indent="0">
              <a:buFont typeface="Monotype Sorts" pitchFamily="2" charset="2"/>
              <a:buNone/>
            </a:pPr>
            <a:r>
              <a:rPr lang="en-US" altLang="en-US" sz="2800" smtClean="0">
                <a:cs typeface="Times New Roman" panose="02020603050405020304" pitchFamily="18" charset="0"/>
              </a:rPr>
              <a:t>--variable;</a:t>
            </a:r>
            <a:endParaRPr lang="en-US" altLang="en-US" sz="2800" smtClean="0">
              <a:cs typeface="Times New Roman" panose="02020603050405020304" pitchFamily="18" charset="0"/>
            </a:endParaRPr>
          </a:p>
          <a:p>
            <a:pPr marL="0" indent="0">
              <a:buFont typeface="Monotype Sorts" pitchFamily="2" charset="2"/>
              <a:buNone/>
            </a:pPr>
            <a:r>
              <a:rPr lang="en-US" altLang="en-US" sz="2800" smtClean="0">
                <a:cs typeface="Times New Roman" panose="02020603050405020304" pitchFamily="18" charset="0"/>
              </a:rPr>
              <a:t>variable--;</a:t>
            </a:r>
            <a:endParaRPr lang="en-US" altLang="en-US" sz="280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EE7429A-31AB-45FF-98F2-5A3B2D071DFA}" type="slidenum">
              <a:rPr lang="en-US" altLang="en-US" sz="1400"/>
            </a:fld>
            <a:endParaRPr lang="en-US" altLang="en-US" sz="1400"/>
          </a:p>
        </p:txBody>
      </p:sp>
      <p:sp>
        <p:nvSpPr>
          <p:cNvPr id="45059" name="Rectangle 2"/>
          <p:cNvSpPr>
            <a:spLocks noGrp="1" noChangeArrowheads="1"/>
          </p:cNvSpPr>
          <p:nvPr>
            <p:ph type="title"/>
          </p:nvPr>
        </p:nvSpPr>
        <p:spPr>
          <a:xfrm>
            <a:off x="685800" y="0"/>
            <a:ext cx="7772400" cy="1428750"/>
          </a:xfrm>
          <a:noFill/>
        </p:spPr>
        <p:txBody>
          <a:bodyPr/>
          <a:lstStyle/>
          <a:p>
            <a:r>
              <a:rPr lang="en-US" altLang="en-US" smtClean="0">
                <a:solidFill>
                  <a:srgbClr val="FF0000"/>
                </a:solidFill>
              </a:rPr>
              <a:t>Numeric Type Conversion p56</a:t>
            </a:r>
            <a:endParaRPr lang="en-US" altLang="en-US" smtClean="0">
              <a:solidFill>
                <a:srgbClr val="FF0000"/>
              </a:solidFill>
            </a:endParaRPr>
          </a:p>
        </p:txBody>
      </p:sp>
      <p:sp>
        <p:nvSpPr>
          <p:cNvPr id="45060" name="Rectangle 3"/>
          <p:cNvSpPr>
            <a:spLocks noGrp="1" noChangeArrowheads="1"/>
          </p:cNvSpPr>
          <p:nvPr>
            <p:ph type="body" idx="1"/>
          </p:nvPr>
        </p:nvSpPr>
        <p:spPr>
          <a:xfrm>
            <a:off x="381000" y="1371600"/>
            <a:ext cx="8458200" cy="4495800"/>
          </a:xfrm>
          <a:noFill/>
        </p:spPr>
        <p:txBody>
          <a:bodyPr/>
          <a:lstStyle/>
          <a:p>
            <a:pPr algn="just">
              <a:buFont typeface="Monotype Sorts" pitchFamily="2" charset="2"/>
              <a:buNone/>
            </a:pPr>
            <a:r>
              <a:rPr lang="en-US" altLang="en-US" sz="3600" smtClean="0"/>
              <a:t>Consider the following statements:</a:t>
            </a:r>
            <a:endParaRPr lang="en-US" altLang="en-US" sz="3600" smtClean="0"/>
          </a:p>
          <a:p>
            <a:pPr algn="just">
              <a:spcBef>
                <a:spcPct val="100000"/>
              </a:spcBef>
              <a:buFont typeface="Monotype Sorts" pitchFamily="2" charset="2"/>
              <a:buNone/>
            </a:pPr>
            <a:r>
              <a:rPr lang="en-US" altLang="en-US" smtClean="0">
                <a:latin typeface="Courier New" panose="02070309020205020404" pitchFamily="49" charset="0"/>
              </a:rPr>
              <a:t>byte i = 100;</a:t>
            </a:r>
            <a:endParaRPr lang="en-US" altLang="en-US" smtClean="0">
              <a:latin typeface="Courier New" panose="02070309020205020404" pitchFamily="49" charset="0"/>
            </a:endParaRPr>
          </a:p>
          <a:p>
            <a:pPr algn="just">
              <a:buFont typeface="Monotype Sorts" pitchFamily="2" charset="2"/>
              <a:buNone/>
            </a:pPr>
            <a:r>
              <a:rPr lang="en-US" altLang="en-US" smtClean="0">
                <a:latin typeface="Courier New" panose="02070309020205020404" pitchFamily="49" charset="0"/>
              </a:rPr>
              <a:t>long k = i * 3 + 4;</a:t>
            </a:r>
            <a:endParaRPr lang="en-US" altLang="en-US" smtClean="0">
              <a:latin typeface="Courier New" panose="02070309020205020404" pitchFamily="49" charset="0"/>
            </a:endParaRPr>
          </a:p>
          <a:p>
            <a:pPr algn="just">
              <a:buFont typeface="Monotype Sorts" pitchFamily="2" charset="2"/>
              <a:buNone/>
            </a:pPr>
            <a:r>
              <a:rPr lang="en-US" altLang="en-US" smtClean="0">
                <a:latin typeface="Courier New" panose="02070309020205020404" pitchFamily="49" charset="0"/>
              </a:rPr>
              <a:t>double d = i * 3.1 + k / 2;</a:t>
            </a:r>
            <a:endParaRPr lang="en-US" altLang="en-US" smtClean="0">
              <a:latin typeface="Courier New" panose="02070309020205020404" pitchFamily="49" charset="0"/>
            </a:endParaRPr>
          </a:p>
          <a:p>
            <a:pPr algn="just">
              <a:buFont typeface="Monotype Sorts" pitchFamily="2" charset="2"/>
              <a:buNone/>
            </a:pPr>
            <a:endParaRPr lang="en-US" altLang="en-US" sz="3600" smtClean="0">
              <a:latin typeface="Book Antiqua"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17E60F75-009E-452C-97F5-8AD87E497DE1}" type="slidenum">
              <a:rPr lang="en-US" altLang="en-US" sz="1400"/>
            </a:fld>
            <a:endParaRPr lang="en-US" altLang="en-US" sz="1400"/>
          </a:p>
        </p:txBody>
      </p:sp>
      <p:sp>
        <p:nvSpPr>
          <p:cNvPr id="7171" name="Rectangle 2"/>
          <p:cNvSpPr>
            <a:spLocks noGrp="1" noChangeArrowheads="1"/>
          </p:cNvSpPr>
          <p:nvPr>
            <p:ph type="title"/>
          </p:nvPr>
        </p:nvSpPr>
        <p:spPr>
          <a:xfrm>
            <a:off x="685800" y="304800"/>
            <a:ext cx="7772400" cy="1428750"/>
          </a:xfrm>
          <a:noFill/>
        </p:spPr>
        <p:txBody>
          <a:bodyPr/>
          <a:lstStyle/>
          <a:p>
            <a:r>
              <a:rPr lang="en-US" altLang="en-US" sz="4300" smtClean="0">
                <a:solidFill>
                  <a:srgbClr val="FF0000"/>
                </a:solidFill>
              </a:rPr>
              <a:t>Introducing Programming with an Example(p35)</a:t>
            </a:r>
            <a:endParaRPr lang="en-US" altLang="en-US" sz="4300" smtClean="0">
              <a:solidFill>
                <a:srgbClr val="FF0000"/>
              </a:solidFill>
            </a:endParaRPr>
          </a:p>
        </p:txBody>
      </p:sp>
      <p:sp>
        <p:nvSpPr>
          <p:cNvPr id="7172" name="Rectangle 3"/>
          <p:cNvSpPr>
            <a:spLocks noGrp="1" noChangeArrowheads="1"/>
          </p:cNvSpPr>
          <p:nvPr>
            <p:ph type="body" idx="1"/>
          </p:nvPr>
        </p:nvSpPr>
        <p:spPr>
          <a:xfrm>
            <a:off x="193675" y="1854200"/>
            <a:ext cx="8718550" cy="1574800"/>
          </a:xfrm>
          <a:noFill/>
        </p:spPr>
        <p:txBody>
          <a:bodyPr/>
          <a:lstStyle/>
          <a:p>
            <a:pPr>
              <a:spcBef>
                <a:spcPct val="50000"/>
              </a:spcBef>
              <a:buFont typeface="Monotype Sorts" pitchFamily="2" charset="2"/>
              <a:buNone/>
            </a:pPr>
            <a:r>
              <a:rPr lang="en-US" altLang="en-US" sz="3600" smtClean="0"/>
              <a:t>Listing 2.1 Computing the Area of a Circle</a:t>
            </a:r>
            <a:endParaRPr lang="en-US" altLang="en-US" sz="3600" smtClean="0"/>
          </a:p>
          <a:p>
            <a:pPr>
              <a:spcBef>
                <a:spcPct val="50000"/>
              </a:spcBef>
              <a:buFont typeface="Monotype Sorts" pitchFamily="2" charset="2"/>
              <a:buNone/>
            </a:pPr>
            <a:r>
              <a:rPr lang="en-US" altLang="en-US" sz="3600" smtClean="0"/>
              <a:t>  This program computes the area of the circle.</a:t>
            </a:r>
            <a:endParaRPr lang="en-US" altLang="en-US" smtClean="0">
              <a:latin typeface="Book Antiqua" pitchFamily="18" charset="0"/>
            </a:endParaRPr>
          </a:p>
        </p:txBody>
      </p:sp>
      <p:sp>
        <p:nvSpPr>
          <p:cNvPr id="17414" name="AutoShape 6">
            <a:hlinkClick r:id="" action="ppaction://noaction" highlightClick="1"/>
          </p:cNvPr>
          <p:cNvSpPr>
            <a:spLocks noChangeArrowheads="1"/>
          </p:cNvSpPr>
          <p:nvPr/>
        </p:nvSpPr>
        <p:spPr bwMode="auto">
          <a:xfrm>
            <a:off x="347980" y="5179695"/>
            <a:ext cx="1981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tLang="zh-CN" sz="2400">
                <a:solidFill>
                  <a:schemeClr val="accent1"/>
                </a:solidFill>
                <a:latin typeface="Book Antiqua" pitchFamily="18" charset="0"/>
                <a:ea typeface="宋体" panose="02010600030101010101" pitchFamily="2" charset="-122"/>
                <a:hlinkClick r:id="rId1" action="ppaction://program"/>
              </a:rPr>
              <a:t>ComputeArea</a:t>
            </a:r>
            <a:endParaRPr lang="en-US" altLang="zh-CN" sz="2400">
              <a:solidFill>
                <a:schemeClr val="accent1"/>
              </a:solidFill>
              <a:ea typeface="宋体" panose="02010600030101010101" pitchFamily="2" charset="-122"/>
            </a:endParaRPr>
          </a:p>
        </p:txBody>
      </p:sp>
      <p:sp>
        <p:nvSpPr>
          <p:cNvPr id="2" name="文本框 1"/>
          <p:cNvSpPr txBox="1"/>
          <p:nvPr/>
        </p:nvSpPr>
        <p:spPr>
          <a:xfrm>
            <a:off x="3481070" y="3942080"/>
            <a:ext cx="3554730" cy="829945"/>
          </a:xfrm>
          <a:prstGeom prst="rect">
            <a:avLst/>
          </a:prstGeom>
          <a:noFill/>
        </p:spPr>
        <p:txBody>
          <a:bodyPr wrap="square" rtlCol="0">
            <a:spAutoFit/>
          </a:bodyPr>
          <a:p>
            <a:r>
              <a:rPr lang="zh-CN" altLang="en-US">
                <a:ea typeface="宋体" panose="02010600030101010101" pitchFamily="2" charset="-122"/>
              </a:rPr>
              <a:t>和</a:t>
            </a:r>
            <a:r>
              <a:rPr lang="en-US" altLang="zh-CN">
                <a:ea typeface="宋体" panose="02010600030101010101" pitchFamily="2" charset="-122"/>
              </a:rPr>
              <a:t>C</a:t>
            </a:r>
            <a:r>
              <a:rPr lang="zh-CN" altLang="en-US">
                <a:ea typeface="宋体" panose="02010600030101010101" pitchFamily="2" charset="-122"/>
              </a:rPr>
              <a:t>语言有什么区别？</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深入分析一个简单的程序。</a:t>
            </a:r>
            <a:endParaRPr lang="zh-CN" altLang="en-US">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D0A6DC91-A20C-49C4-8EF4-41B00928EE93}" type="slidenum">
              <a:rPr lang="en-US" altLang="en-US" sz="1400"/>
            </a:fld>
            <a:endParaRPr lang="en-US" altLang="en-US" sz="1400"/>
          </a:p>
        </p:txBody>
      </p:sp>
      <p:sp>
        <p:nvSpPr>
          <p:cNvPr id="46083" name="Rectangle 2"/>
          <p:cNvSpPr>
            <a:spLocks noGrp="1" noChangeArrowheads="1"/>
          </p:cNvSpPr>
          <p:nvPr>
            <p:ph type="title"/>
          </p:nvPr>
        </p:nvSpPr>
        <p:spPr>
          <a:xfrm>
            <a:off x="609600" y="228600"/>
            <a:ext cx="7772400" cy="762000"/>
          </a:xfrm>
          <a:noFill/>
        </p:spPr>
        <p:txBody>
          <a:bodyPr/>
          <a:lstStyle/>
          <a:p>
            <a:r>
              <a:rPr lang="en-US" altLang="en-US" smtClean="0">
                <a:solidFill>
                  <a:srgbClr val="FF0000"/>
                </a:solidFill>
              </a:rPr>
              <a:t>Conversion Rules</a:t>
            </a:r>
            <a:endParaRPr lang="en-US" altLang="en-US" smtClean="0">
              <a:solidFill>
                <a:srgbClr val="FF0000"/>
              </a:solidFill>
            </a:endParaRPr>
          </a:p>
        </p:txBody>
      </p:sp>
      <p:sp>
        <p:nvSpPr>
          <p:cNvPr id="46084" name="Rectangle 3"/>
          <p:cNvSpPr>
            <a:spLocks noGrp="1" noChangeArrowheads="1"/>
          </p:cNvSpPr>
          <p:nvPr>
            <p:ph type="body" idx="1"/>
          </p:nvPr>
        </p:nvSpPr>
        <p:spPr>
          <a:xfrm>
            <a:off x="304800" y="1143000"/>
            <a:ext cx="8534400" cy="5181600"/>
          </a:xfrm>
          <a:noFill/>
        </p:spPr>
        <p:txBody>
          <a:bodyPr/>
          <a:lstStyle/>
          <a:p>
            <a:pPr marL="630555" indent="-630555">
              <a:spcBef>
                <a:spcPct val="0"/>
              </a:spcBef>
              <a:buFont typeface="Monotype Sorts" pitchFamily="2" charset="2"/>
              <a:buNone/>
            </a:pPr>
            <a:r>
              <a:rPr lang="en-US" altLang="en-US" sz="2400" smtClean="0"/>
              <a:t>	When performing a binary operation involving two operands of different types, Java automatically converts the operand based on the following rules:</a:t>
            </a:r>
            <a:endParaRPr lang="en-US" altLang="en-US" sz="2400" smtClean="0"/>
          </a:p>
          <a:p>
            <a:pPr marL="630555" indent="-630555">
              <a:spcBef>
                <a:spcPct val="0"/>
              </a:spcBef>
              <a:buClrTx/>
              <a:buSzTx/>
              <a:buFontTx/>
              <a:buNone/>
            </a:pPr>
            <a:r>
              <a:rPr lang="en-US" altLang="en-US" sz="2400" smtClean="0"/>
              <a:t> </a:t>
            </a:r>
            <a:endParaRPr lang="en-US" altLang="en-US" sz="2400" smtClean="0"/>
          </a:p>
          <a:p>
            <a:pPr marL="630555" indent="-630555">
              <a:spcBef>
                <a:spcPct val="0"/>
              </a:spcBef>
              <a:buClrTx/>
              <a:buSzTx/>
              <a:buFontTx/>
              <a:buNone/>
            </a:pPr>
            <a:r>
              <a:rPr lang="en-US" altLang="en-US" sz="2400" smtClean="0"/>
              <a:t>1.    If one of the operands is double, the other is converted into double.</a:t>
            </a:r>
            <a:endParaRPr lang="en-US" altLang="en-US" sz="2400" smtClean="0"/>
          </a:p>
          <a:p>
            <a:pPr marL="630555" indent="-630555">
              <a:spcBef>
                <a:spcPct val="0"/>
              </a:spcBef>
              <a:buClrTx/>
              <a:buSzTx/>
              <a:buFontTx/>
              <a:buNone/>
            </a:pPr>
            <a:r>
              <a:rPr lang="en-US" altLang="en-US" sz="2400" smtClean="0"/>
              <a:t>2.    Otherwise, if one of the operands is float, the other is converted into float.</a:t>
            </a:r>
            <a:endParaRPr lang="en-US" altLang="en-US" sz="2400" smtClean="0"/>
          </a:p>
          <a:p>
            <a:pPr marL="630555" indent="-630555">
              <a:spcBef>
                <a:spcPct val="0"/>
              </a:spcBef>
              <a:buClrTx/>
              <a:buSzTx/>
              <a:buFontTx/>
              <a:buNone/>
            </a:pPr>
            <a:r>
              <a:rPr lang="en-US" altLang="en-US" sz="2400" smtClean="0"/>
              <a:t>3.    Otherwise, if one of the operands is long, the other is converted into long.</a:t>
            </a:r>
            <a:endParaRPr lang="en-US" altLang="en-US" sz="2400" smtClean="0"/>
          </a:p>
          <a:p>
            <a:pPr marL="630555" indent="-630555">
              <a:spcBef>
                <a:spcPct val="0"/>
              </a:spcBef>
              <a:buClrTx/>
              <a:buSzTx/>
              <a:buFontTx/>
              <a:buNone/>
            </a:pPr>
            <a:r>
              <a:rPr lang="en-US" altLang="en-US" sz="2400" smtClean="0"/>
              <a:t>4.    Otherwise, both operands are converted into int.</a:t>
            </a:r>
            <a:endParaRPr lang="en-US" altLang="en-US" sz="2400" smtClean="0"/>
          </a:p>
          <a:p>
            <a:pPr marL="630555" indent="-630555">
              <a:spcBef>
                <a:spcPct val="0"/>
              </a:spcBef>
              <a:buClrTx/>
              <a:buSzTx/>
              <a:buFontTx/>
              <a:buNone/>
            </a:pPr>
            <a:endParaRPr lang="en-US" altLang="en-US" sz="2400" smtClean="0"/>
          </a:p>
          <a:p>
            <a:pPr marL="630555" indent="-630555">
              <a:spcBef>
                <a:spcPct val="0"/>
              </a:spcBef>
              <a:buClrTx/>
              <a:buSzTx/>
              <a:buFontTx/>
              <a:buNone/>
            </a:pPr>
            <a:r>
              <a:rPr lang="zh-CN" altLang="en-US" sz="2400" smtClean="0">
                <a:solidFill>
                  <a:srgbClr val="FF0000"/>
                </a:solidFill>
                <a:ea typeface="宋体" panose="02010600030101010101" pitchFamily="2" charset="-122"/>
              </a:rPr>
              <a:t>一句话，向高精度看齐</a:t>
            </a:r>
            <a:endParaRPr lang="zh-CN" altLang="en-US" sz="2400" smtClean="0">
              <a:solidFill>
                <a:srgbClr val="FF0000"/>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3044EEF1-EDEB-43CD-B5E2-2813DDEB9C66}" type="slidenum">
              <a:rPr lang="en-US" altLang="en-US" sz="1400"/>
            </a:fld>
            <a:endParaRPr lang="en-US" altLang="en-US" sz="1400"/>
          </a:p>
        </p:txBody>
      </p:sp>
      <p:sp>
        <p:nvSpPr>
          <p:cNvPr id="47107" name="Rectangle 2"/>
          <p:cNvSpPr>
            <a:spLocks noGrp="1" noChangeArrowheads="1"/>
          </p:cNvSpPr>
          <p:nvPr>
            <p:ph type="title"/>
          </p:nvPr>
        </p:nvSpPr>
        <p:spPr>
          <a:xfrm>
            <a:off x="685800" y="203200"/>
            <a:ext cx="7772400" cy="652463"/>
          </a:xfrm>
          <a:noFill/>
        </p:spPr>
        <p:txBody>
          <a:bodyPr/>
          <a:lstStyle/>
          <a:p>
            <a:r>
              <a:rPr lang="en-US" altLang="en-US" sz="4000" smtClean="0">
                <a:solidFill>
                  <a:srgbClr val="FF0000"/>
                </a:solidFill>
              </a:rPr>
              <a:t>Type Casting</a:t>
            </a:r>
            <a:endParaRPr lang="en-US" altLang="en-US" sz="4000" smtClean="0">
              <a:solidFill>
                <a:srgbClr val="FF0000"/>
              </a:solidFill>
            </a:endParaRPr>
          </a:p>
        </p:txBody>
      </p:sp>
      <p:sp>
        <p:nvSpPr>
          <p:cNvPr id="47108" name="Rectangle 3"/>
          <p:cNvSpPr>
            <a:spLocks noGrp="1" noChangeArrowheads="1"/>
          </p:cNvSpPr>
          <p:nvPr>
            <p:ph type="body" idx="1"/>
          </p:nvPr>
        </p:nvSpPr>
        <p:spPr>
          <a:xfrm>
            <a:off x="231775" y="1085850"/>
            <a:ext cx="8610600" cy="3173413"/>
          </a:xfrm>
          <a:noFill/>
        </p:spPr>
        <p:txBody>
          <a:bodyPr/>
          <a:lstStyle/>
          <a:p>
            <a:pPr algn="just">
              <a:lnSpc>
                <a:spcPct val="80000"/>
              </a:lnSpc>
              <a:buFont typeface="Monotype Sorts" pitchFamily="2" charset="2"/>
              <a:buNone/>
            </a:pPr>
            <a:r>
              <a:rPr lang="en-US" altLang="en-US" sz="2600" smtClean="0"/>
              <a:t>Implicit casting</a:t>
            </a:r>
            <a:endParaRPr lang="en-US" altLang="en-US" sz="2600" smtClean="0"/>
          </a:p>
          <a:p>
            <a:pPr>
              <a:lnSpc>
                <a:spcPct val="80000"/>
              </a:lnSpc>
              <a:buFont typeface="Monotype Sorts" pitchFamily="2" charset="2"/>
              <a:buNone/>
            </a:pPr>
            <a:r>
              <a:rPr lang="en-US" altLang="en-US" sz="2600" b="1" smtClean="0">
                <a:latin typeface="Courier New" panose="02070309020205020404" pitchFamily="49" charset="0"/>
              </a:rPr>
              <a:t>  double d = 3; </a:t>
            </a:r>
            <a:r>
              <a:rPr lang="en-US" altLang="en-US" sz="2600" smtClean="0"/>
              <a:t>(type widening)</a:t>
            </a:r>
            <a:endParaRPr lang="en-US" altLang="en-US" sz="2600" smtClean="0"/>
          </a:p>
          <a:p>
            <a:pPr algn="just">
              <a:lnSpc>
                <a:spcPct val="80000"/>
              </a:lnSpc>
              <a:buFont typeface="Monotype Sorts" pitchFamily="2" charset="2"/>
              <a:buNone/>
            </a:pPr>
            <a:endParaRPr lang="en-US" altLang="en-US" sz="2600" smtClean="0">
              <a:latin typeface="Courier New" panose="02070309020205020404" pitchFamily="49" charset="0"/>
            </a:endParaRPr>
          </a:p>
          <a:p>
            <a:pPr algn="just">
              <a:lnSpc>
                <a:spcPct val="80000"/>
              </a:lnSpc>
              <a:buFont typeface="Monotype Sorts" pitchFamily="2" charset="2"/>
              <a:buNone/>
            </a:pPr>
            <a:r>
              <a:rPr lang="en-US" altLang="en-US" sz="2600" smtClean="0"/>
              <a:t>Explicit casting</a:t>
            </a:r>
            <a:endParaRPr lang="en-US" altLang="en-US" sz="2600" smtClean="0"/>
          </a:p>
          <a:p>
            <a:pPr>
              <a:lnSpc>
                <a:spcPct val="80000"/>
              </a:lnSpc>
              <a:buFont typeface="Monotype Sorts" pitchFamily="2" charset="2"/>
              <a:buNone/>
            </a:pPr>
            <a:r>
              <a:rPr lang="en-US" altLang="en-US" sz="2600" b="1" smtClean="0">
                <a:latin typeface="Courier New" panose="02070309020205020404" pitchFamily="49" charset="0"/>
              </a:rPr>
              <a:t>  int i = (int)3.0; </a:t>
            </a:r>
            <a:r>
              <a:rPr lang="en-US" altLang="en-US" sz="2600" smtClean="0"/>
              <a:t>(type narrowing)</a:t>
            </a:r>
            <a:endParaRPr lang="en-US" altLang="en-US" sz="2600" smtClean="0"/>
          </a:p>
          <a:p>
            <a:pPr>
              <a:lnSpc>
                <a:spcPct val="80000"/>
              </a:lnSpc>
              <a:buFont typeface="Monotype Sorts" pitchFamily="2" charset="2"/>
              <a:buNone/>
            </a:pPr>
            <a:r>
              <a:rPr lang="en-US" altLang="en-US" sz="2600" b="1" smtClean="0">
                <a:latin typeface="Courier New" panose="02070309020205020404" pitchFamily="49" charset="0"/>
              </a:rPr>
              <a:t>  int i = (int)3.9; </a:t>
            </a:r>
            <a:r>
              <a:rPr lang="en-US" altLang="en-US" sz="2600" smtClean="0"/>
              <a:t>(Fraction part is truncated)</a:t>
            </a:r>
            <a:endParaRPr lang="en-US" altLang="en-US" sz="2600" smtClean="0"/>
          </a:p>
          <a:p>
            <a:pPr>
              <a:lnSpc>
                <a:spcPct val="80000"/>
              </a:lnSpc>
              <a:buFont typeface="Monotype Sorts" pitchFamily="2" charset="2"/>
              <a:buNone/>
            </a:pPr>
            <a:r>
              <a:rPr lang="en-US" altLang="en-US" sz="2600" smtClean="0"/>
              <a:t> </a:t>
            </a:r>
            <a:endParaRPr lang="en-US" altLang="en-US" sz="2600" smtClean="0"/>
          </a:p>
          <a:p>
            <a:pPr algn="just">
              <a:lnSpc>
                <a:spcPct val="80000"/>
              </a:lnSpc>
              <a:buFont typeface="Monotype Sorts" pitchFamily="2" charset="2"/>
              <a:buNone/>
            </a:pPr>
            <a:r>
              <a:rPr lang="en-US" altLang="en-US" sz="2600" smtClean="0"/>
              <a:t>What is wrong?	int x = 5 / 2.0;</a:t>
            </a:r>
            <a:endParaRPr lang="en-US" altLang="en-US" sz="2600" smtClean="0"/>
          </a:p>
        </p:txBody>
      </p:sp>
      <p:sp>
        <p:nvSpPr>
          <p:cNvPr id="47109" name="Rectangle 7"/>
          <p:cNvSpPr>
            <a:spLocks noChangeArrowheads="1"/>
          </p:cNvSpPr>
          <p:nvPr/>
        </p:nvSpPr>
        <p:spPr bwMode="auto">
          <a:xfrm>
            <a:off x="0" y="3059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47110" name="Object 6"/>
          <p:cNvGraphicFramePr>
            <a:graphicFrameLocks noChangeAspect="1"/>
          </p:cNvGraphicFramePr>
          <p:nvPr/>
        </p:nvGraphicFramePr>
        <p:xfrm>
          <a:off x="544513" y="4505325"/>
          <a:ext cx="7861300" cy="1717675"/>
        </p:xfrm>
        <a:graphic>
          <a:graphicData uri="http://schemas.openxmlformats.org/presentationml/2006/ole">
            <mc:AlternateContent xmlns:mc="http://schemas.openxmlformats.org/markup-compatibility/2006">
              <mc:Choice xmlns:v="urn:schemas-microsoft-com:vml" Requires="v">
                <p:oleObj spid="_x0000_s47112" name="Picture" r:id="rId1" imgW="3378200" imgH="736600" progId="Word.Picture.8">
                  <p:embed/>
                </p:oleObj>
              </mc:Choice>
              <mc:Fallback>
                <p:oleObj name="Picture" r:id="rId1" imgW="3378200" imgH="736600" progId="Word.Picture.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13" y="4505325"/>
                        <a:ext cx="78613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445B3E31-36D1-410F-8FD5-0827328A12C7}" type="slidenum">
              <a:rPr lang="en-US" altLang="en-US" sz="1400"/>
            </a:fld>
            <a:endParaRPr lang="en-US" altLang="en-US" sz="1400"/>
          </a:p>
        </p:txBody>
      </p:sp>
      <p:sp>
        <p:nvSpPr>
          <p:cNvPr id="48131" name="Rectangle 2"/>
          <p:cNvSpPr>
            <a:spLocks noGrp="1" noChangeArrowheads="1"/>
          </p:cNvSpPr>
          <p:nvPr>
            <p:ph type="title"/>
          </p:nvPr>
        </p:nvSpPr>
        <p:spPr>
          <a:xfrm>
            <a:off x="693738" y="357188"/>
            <a:ext cx="7880350" cy="1317625"/>
          </a:xfrm>
          <a:noFill/>
        </p:spPr>
        <p:txBody>
          <a:bodyPr/>
          <a:lstStyle/>
          <a:p>
            <a:r>
              <a:rPr lang="en-US" altLang="en-US" sz="4000" smtClean="0"/>
              <a:t>Problem: Keeping Two Digits After Decimal Points</a:t>
            </a:r>
            <a:endParaRPr lang="en-US" altLang="en-US" sz="4000" smtClean="0"/>
          </a:p>
        </p:txBody>
      </p:sp>
      <p:sp>
        <p:nvSpPr>
          <p:cNvPr id="48132" name="Rectangle 3"/>
          <p:cNvSpPr>
            <a:spLocks noGrp="1" noChangeArrowheads="1"/>
          </p:cNvSpPr>
          <p:nvPr>
            <p:ph type="body" idx="1"/>
          </p:nvPr>
        </p:nvSpPr>
        <p:spPr>
          <a:xfrm>
            <a:off x="228600" y="2084388"/>
            <a:ext cx="8686800" cy="998537"/>
          </a:xfrm>
          <a:noFill/>
        </p:spPr>
        <p:txBody>
          <a:bodyPr/>
          <a:lstStyle/>
          <a:p>
            <a:pPr marL="0" indent="0">
              <a:lnSpc>
                <a:spcPct val="90000"/>
              </a:lnSpc>
              <a:spcBef>
                <a:spcPct val="0"/>
              </a:spcBef>
              <a:buFont typeface="Monotype Sorts" pitchFamily="2" charset="2"/>
              <a:buNone/>
            </a:pPr>
            <a:r>
              <a:rPr lang="en-US" altLang="en-US" smtClean="0"/>
              <a:t>Write a program that displays the sales tax with two digits after the decimal point.</a:t>
            </a:r>
            <a:endParaRPr lang="en-US" altLang="en-US" smtClean="0"/>
          </a:p>
          <a:p>
            <a:pPr marL="0" indent="0">
              <a:lnSpc>
                <a:spcPct val="90000"/>
              </a:lnSpc>
              <a:spcBef>
                <a:spcPct val="0"/>
              </a:spcBef>
              <a:buFont typeface="Monotype Sorts" pitchFamily="2" charset="2"/>
              <a:buNone/>
            </a:pPr>
            <a:endParaRPr lang="en-US" altLang="en-US" smtClean="0"/>
          </a:p>
          <a:p>
            <a:pPr marL="0" indent="0">
              <a:lnSpc>
                <a:spcPct val="90000"/>
              </a:lnSpc>
              <a:spcBef>
                <a:spcPct val="0"/>
              </a:spcBef>
              <a:buFont typeface="Monotype Sorts" pitchFamily="2" charset="2"/>
              <a:buNone/>
            </a:pPr>
            <a:r>
              <a:rPr lang="zh-CN" altLang="en-US" smtClean="0">
                <a:ea typeface="宋体" panose="02010600030101010101" pitchFamily="2" charset="-122"/>
              </a:rPr>
              <a:t>我觉得有些笨，还有什么方法？联想到</a:t>
            </a:r>
            <a:r>
              <a:rPr lang="en-US" altLang="zh-CN" smtClean="0">
                <a:ea typeface="宋体" panose="02010600030101010101" pitchFamily="2" charset="-122"/>
              </a:rPr>
              <a:t>C</a:t>
            </a:r>
            <a:r>
              <a:rPr lang="zh-CN" altLang="en-US" smtClean="0">
                <a:ea typeface="宋体" panose="02010600030101010101" pitchFamily="2" charset="-122"/>
              </a:rPr>
              <a:t>语言的输出。</a:t>
            </a:r>
            <a:endParaRPr lang="zh-CN" altLang="en-US" smtClean="0">
              <a:ea typeface="宋体" panose="02010600030101010101" pitchFamily="2" charset="-122"/>
            </a:endParaRPr>
          </a:p>
        </p:txBody>
      </p:sp>
      <p:sp>
        <p:nvSpPr>
          <p:cNvPr id="48133" name="Rectangle 4"/>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249861" name="AutoShape 5">
            <a:hlinkClick r:id="" action="ppaction://noaction" highlightClick="1"/>
          </p:cNvPr>
          <p:cNvSpPr>
            <a:spLocks noChangeArrowheads="1"/>
          </p:cNvSpPr>
          <p:nvPr/>
        </p:nvSpPr>
        <p:spPr bwMode="auto">
          <a:xfrm>
            <a:off x="228600" y="5098098"/>
            <a:ext cx="3346450" cy="522287"/>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tLang="zh-CN" sz="2400">
                <a:solidFill>
                  <a:schemeClr val="accent1"/>
                </a:solidFill>
                <a:latin typeface="Book Antiqua" pitchFamily="18" charset="0"/>
                <a:ea typeface="宋体" panose="02010600030101010101" pitchFamily="2" charset="-122"/>
                <a:hlinkClick r:id="rId1" action="ppaction://program"/>
              </a:rPr>
              <a:t>SalesTax</a:t>
            </a:r>
            <a:endParaRPr lang="en-US" altLang="zh-CN" sz="2400">
              <a:solidFill>
                <a:schemeClr val="accent1"/>
              </a:solidFill>
              <a:ea typeface="宋体" panose="02010600030101010101" pitchFamily="2" charset="-122"/>
            </a:endParaRPr>
          </a:p>
        </p:txBody>
      </p:sp>
      <p:sp>
        <p:nvSpPr>
          <p:cNvPr id="48136"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2F49248-5B84-4B16-AAC6-1D65B0185532}" type="slidenum">
              <a:rPr lang="en-US" altLang="en-US" sz="1400"/>
            </a:fld>
            <a:endParaRPr lang="en-US" altLang="en-US" sz="1400"/>
          </a:p>
        </p:txBody>
      </p:sp>
      <p:sp>
        <p:nvSpPr>
          <p:cNvPr id="49155" name="Rectangle 2"/>
          <p:cNvSpPr>
            <a:spLocks noGrp="1" noChangeArrowheads="1"/>
          </p:cNvSpPr>
          <p:nvPr>
            <p:ph type="title"/>
          </p:nvPr>
        </p:nvSpPr>
        <p:spPr>
          <a:xfrm>
            <a:off x="269875" y="357188"/>
            <a:ext cx="8642350" cy="958850"/>
          </a:xfrm>
          <a:noFill/>
        </p:spPr>
        <p:txBody>
          <a:bodyPr/>
          <a:lstStyle/>
          <a:p>
            <a:r>
              <a:rPr lang="en-US" altLang="en-US" smtClean="0"/>
              <a:t>Casting in an Augmented Expression </a:t>
            </a:r>
            <a:endParaRPr lang="en-US" altLang="en-US" smtClean="0"/>
          </a:p>
        </p:txBody>
      </p:sp>
      <p:sp>
        <p:nvSpPr>
          <p:cNvPr id="49156" name="Rectangle 3"/>
          <p:cNvSpPr>
            <a:spLocks noGrp="1" noChangeArrowheads="1"/>
          </p:cNvSpPr>
          <p:nvPr>
            <p:ph type="body" idx="1"/>
          </p:nvPr>
        </p:nvSpPr>
        <p:spPr>
          <a:xfrm>
            <a:off x="231775" y="1662113"/>
            <a:ext cx="8912225" cy="4724400"/>
          </a:xfrm>
          <a:noFill/>
        </p:spPr>
        <p:txBody>
          <a:bodyPr/>
          <a:lstStyle/>
          <a:p>
            <a:pPr marL="0" indent="0">
              <a:buFont typeface="Monotype Sorts" pitchFamily="2" charset="2"/>
              <a:buNone/>
            </a:pPr>
            <a:r>
              <a:rPr lang="en-US" altLang="en-US" sz="2800" smtClean="0"/>
              <a:t>In Java, an augmented expression of the form </a:t>
            </a:r>
            <a:r>
              <a:rPr lang="en-US" altLang="en-US" sz="2800" b="1" smtClean="0"/>
              <a:t>x1 op= x2</a:t>
            </a:r>
            <a:r>
              <a:rPr lang="en-US" altLang="en-US" sz="2800" smtClean="0"/>
              <a:t> is implemented as </a:t>
            </a:r>
            <a:r>
              <a:rPr lang="en-US" altLang="en-US" sz="2800" b="1" smtClean="0"/>
              <a:t>x1 = (T)(x1 op x2)</a:t>
            </a:r>
            <a:r>
              <a:rPr lang="en-US" altLang="en-US" sz="2800" smtClean="0"/>
              <a:t>, where </a:t>
            </a:r>
            <a:r>
              <a:rPr lang="en-US" altLang="en-US" sz="2800" b="1" smtClean="0"/>
              <a:t>T</a:t>
            </a:r>
            <a:r>
              <a:rPr lang="en-US" altLang="en-US" sz="2800" smtClean="0"/>
              <a:t> is the type for </a:t>
            </a:r>
            <a:r>
              <a:rPr lang="en-US" altLang="en-US" sz="2800" b="1" smtClean="0"/>
              <a:t>x1</a:t>
            </a:r>
            <a:r>
              <a:rPr lang="en-US" altLang="en-US" sz="2800" smtClean="0"/>
              <a:t>. Therefore, the following code is correct.</a:t>
            </a:r>
            <a:endParaRPr lang="en-US" altLang="en-US" sz="2800" b="1" smtClean="0"/>
          </a:p>
          <a:p>
            <a:pPr marL="0" indent="0">
              <a:buFont typeface="Monotype Sorts" pitchFamily="2" charset="2"/>
              <a:buNone/>
            </a:pPr>
            <a:r>
              <a:rPr lang="en-US" altLang="en-US" sz="2800" b="1" smtClean="0"/>
              <a:t>int</a:t>
            </a:r>
            <a:r>
              <a:rPr lang="en-US" altLang="en-US" sz="2800" smtClean="0"/>
              <a:t> sum = </a:t>
            </a:r>
            <a:r>
              <a:rPr lang="en-US" altLang="en-US" sz="2800" b="1" smtClean="0"/>
              <a:t>0</a:t>
            </a:r>
            <a:r>
              <a:rPr lang="en-US" altLang="en-US" sz="2800" smtClean="0"/>
              <a:t>;</a:t>
            </a:r>
            <a:endParaRPr lang="en-US" altLang="en-US" sz="2800" smtClean="0"/>
          </a:p>
          <a:p>
            <a:pPr marL="0" indent="0">
              <a:buFont typeface="Monotype Sorts" pitchFamily="2" charset="2"/>
              <a:buNone/>
            </a:pPr>
            <a:r>
              <a:rPr lang="en-US" altLang="en-US" sz="2800" smtClean="0"/>
              <a:t>sum += </a:t>
            </a:r>
            <a:r>
              <a:rPr lang="en-US" altLang="en-US" sz="2800" b="1" smtClean="0"/>
              <a:t>4.5</a:t>
            </a:r>
            <a:r>
              <a:rPr lang="en-US" altLang="en-US" sz="2800" smtClean="0"/>
              <a:t>; // sum becomes 4 after this statement</a:t>
            </a:r>
            <a:endParaRPr lang="en-US" altLang="en-US" sz="2800" smtClean="0"/>
          </a:p>
          <a:p>
            <a:pPr marL="0" indent="0">
              <a:buFont typeface="Monotype Sorts" pitchFamily="2" charset="2"/>
              <a:buNone/>
            </a:pPr>
            <a:endParaRPr lang="en-US" altLang="en-US" sz="2800" b="1" smtClean="0"/>
          </a:p>
          <a:p>
            <a:pPr marL="0" indent="0">
              <a:buFont typeface="Monotype Sorts" pitchFamily="2" charset="2"/>
              <a:buNone/>
            </a:pPr>
            <a:r>
              <a:rPr lang="en-US" altLang="en-US" sz="2800" b="1" smtClean="0"/>
              <a:t>sum += 4.5</a:t>
            </a:r>
            <a:r>
              <a:rPr lang="en-US" altLang="en-US" sz="2800" smtClean="0"/>
              <a:t> is equivalent to </a:t>
            </a:r>
            <a:r>
              <a:rPr lang="en-US" altLang="en-US" sz="2800" b="1" smtClean="0"/>
              <a:t>sum = (int)(sum + 4.5)</a:t>
            </a:r>
            <a:r>
              <a:rPr lang="en-US" altLang="en-US" sz="2800" smtClean="0"/>
              <a:t>. </a:t>
            </a:r>
            <a:endParaRPr lang="en-US" altLang="en-US" sz="2800" smtClean="0"/>
          </a:p>
        </p:txBody>
      </p:sp>
      <p:sp>
        <p:nvSpPr>
          <p:cNvPr id="49157"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C040E831-E579-4D29-8418-46268217A985}" type="slidenum">
              <a:rPr lang="en-US" altLang="en-US" sz="1400"/>
            </a:fld>
            <a:endParaRPr lang="en-US" altLang="en-US" sz="1400"/>
          </a:p>
        </p:txBody>
      </p:sp>
      <p:sp>
        <p:nvSpPr>
          <p:cNvPr id="50179" name="Rectangle 2"/>
          <p:cNvSpPr>
            <a:spLocks noGrp="1" noChangeArrowheads="1"/>
          </p:cNvSpPr>
          <p:nvPr>
            <p:ph type="title"/>
          </p:nvPr>
        </p:nvSpPr>
        <p:spPr>
          <a:xfrm>
            <a:off x="533400" y="304800"/>
            <a:ext cx="8305800" cy="685800"/>
          </a:xfrm>
        </p:spPr>
        <p:txBody>
          <a:bodyPr/>
          <a:lstStyle/>
          <a:p>
            <a:r>
              <a:rPr lang="en-US" altLang="en-US" smtClean="0"/>
              <a:t>Software Development Process</a:t>
            </a:r>
            <a:r>
              <a:rPr lang="en-US" altLang="en-US" b="1" smtClean="0">
                <a:latin typeface="Courier" charset="0"/>
              </a:rPr>
              <a:t> </a:t>
            </a:r>
            <a:endParaRPr lang="en-US" altLang="en-US" b="1" smtClean="0">
              <a:latin typeface="Courier" charset="0"/>
            </a:endParaRPr>
          </a:p>
        </p:txBody>
      </p:sp>
      <p:sp>
        <p:nvSpPr>
          <p:cNvPr id="50180" name="Rectangle 3"/>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pic>
        <p:nvPicPr>
          <p:cNvPr id="50181"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6413" y="1316038"/>
            <a:ext cx="815975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321C8294-AEC7-4690-9802-D56A7397E950}" type="slidenum">
              <a:rPr lang="en-US" altLang="en-US" sz="1400"/>
            </a:fld>
            <a:endParaRPr lang="en-US" altLang="en-US" sz="1400"/>
          </a:p>
        </p:txBody>
      </p:sp>
      <p:sp>
        <p:nvSpPr>
          <p:cNvPr id="51203" name="Rectangle 2"/>
          <p:cNvSpPr>
            <a:spLocks noGrp="1" noChangeArrowheads="1"/>
          </p:cNvSpPr>
          <p:nvPr>
            <p:ph type="title"/>
          </p:nvPr>
        </p:nvSpPr>
        <p:spPr>
          <a:xfrm>
            <a:off x="533400" y="304800"/>
            <a:ext cx="8305800" cy="685800"/>
          </a:xfrm>
        </p:spPr>
        <p:txBody>
          <a:bodyPr/>
          <a:lstStyle/>
          <a:p>
            <a:r>
              <a:rPr lang="en-US" altLang="en-US" smtClean="0"/>
              <a:t>Requirement Specification</a:t>
            </a:r>
            <a:r>
              <a:rPr lang="en-US" altLang="en-US" b="1" smtClean="0">
                <a:latin typeface="Courier" charset="0"/>
              </a:rPr>
              <a:t> </a:t>
            </a:r>
            <a:endParaRPr lang="en-US" altLang="en-US" b="1" smtClean="0">
              <a:latin typeface="Courier" charset="0"/>
            </a:endParaRPr>
          </a:p>
        </p:txBody>
      </p:sp>
      <p:sp>
        <p:nvSpPr>
          <p:cNvPr id="51204" name="Rectangle 3"/>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51205" name="Object 4"/>
          <p:cNvGraphicFramePr>
            <a:graphicFrameLocks noChangeAspect="1"/>
          </p:cNvGraphicFramePr>
          <p:nvPr/>
        </p:nvGraphicFramePr>
        <p:xfrm>
          <a:off x="304800" y="1066800"/>
          <a:ext cx="8458200" cy="5311775"/>
        </p:xfrm>
        <a:graphic>
          <a:graphicData uri="http://schemas.openxmlformats.org/presentationml/2006/ole">
            <mc:AlternateContent xmlns:mc="http://schemas.openxmlformats.org/markup-compatibility/2006">
              <mc:Choice xmlns:v="urn:schemas-microsoft-com:vml" Requires="v">
                <p:oleObj spid="_x0000_s51209" name="Picture" r:id="rId1" imgW="4914900" imgH="3086100" progId="Word.Picture.8">
                  <p:embed/>
                </p:oleObj>
              </mc:Choice>
              <mc:Fallback>
                <p:oleObj name="Picture" r:id="rId1" imgW="4914900" imgH="308610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3173" name="Text Box 5"/>
          <p:cNvSpPr txBox="1">
            <a:spLocks noChangeArrowheads="1"/>
          </p:cNvSpPr>
          <p:nvPr/>
        </p:nvSpPr>
        <p:spPr bwMode="auto">
          <a:xfrm>
            <a:off x="4343400" y="1143000"/>
            <a:ext cx="4495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2000">
                <a:cs typeface="Courier New" panose="02070309020205020404" pitchFamily="49" charset="0"/>
              </a:rPr>
              <a:t>A formal process that seeks to understand the problem and document in detail what the software system needs to do. This phase involves close interaction between users and designers.</a:t>
            </a:r>
            <a:r>
              <a:rPr lang="en-US" altLang="en-US" sz="2400">
                <a:cs typeface="Courier New" panose="02070309020205020404" pitchFamily="49" charset="0"/>
              </a:rPr>
              <a:t> </a:t>
            </a:r>
            <a:endParaRPr lang="en-US" altLang="en-US" sz="2400"/>
          </a:p>
        </p:txBody>
      </p:sp>
      <p:sp>
        <p:nvSpPr>
          <p:cNvPr id="263174" name="Rectangle 6"/>
          <p:cNvSpPr>
            <a:spLocks noChangeArrowheads="1"/>
          </p:cNvSpPr>
          <p:nvPr/>
        </p:nvSpPr>
        <p:spPr bwMode="auto">
          <a:xfrm>
            <a:off x="228600" y="4724400"/>
            <a:ext cx="4876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cs typeface="Courier New" panose="02070309020205020404" pitchFamily="49" charset="0"/>
              </a:rPr>
              <a:t>Most of the examples in this book are simple, and their requirements are clearly stated. In the real world, however, problems are not well defined. You need to study a problem carefully to identify its requirements. </a:t>
            </a:r>
            <a:endParaRPr lang="en-US" altLang="en-US" sz="200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173"/>
                                        </p:tgtEl>
                                        <p:attrNameLst>
                                          <p:attrName>style.visibility</p:attrName>
                                        </p:attrNameLst>
                                      </p:cBhvr>
                                      <p:to>
                                        <p:strVal val="visible"/>
                                      </p:to>
                                    </p:set>
                                    <p:anim calcmode="lin" valueType="num">
                                      <p:cBhvr additive="base">
                                        <p:cTn id="7" dur="500" fill="hold"/>
                                        <p:tgtEl>
                                          <p:spTgt spid="263173"/>
                                        </p:tgtEl>
                                        <p:attrNameLst>
                                          <p:attrName>ppt_x</p:attrName>
                                        </p:attrNameLst>
                                      </p:cBhvr>
                                      <p:tavLst>
                                        <p:tav tm="0">
                                          <p:val>
                                            <p:strVal val="0-#ppt_w/2"/>
                                          </p:val>
                                        </p:tav>
                                        <p:tav tm="100000">
                                          <p:val>
                                            <p:strVal val="#ppt_x"/>
                                          </p:val>
                                        </p:tav>
                                      </p:tavLst>
                                    </p:anim>
                                    <p:anim calcmode="lin" valueType="num">
                                      <p:cBhvr additive="base">
                                        <p:cTn id="8" dur="500" fill="hold"/>
                                        <p:tgtEl>
                                          <p:spTgt spid="2631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3174"/>
                                        </p:tgtEl>
                                        <p:attrNameLst>
                                          <p:attrName>style.visibility</p:attrName>
                                        </p:attrNameLst>
                                      </p:cBhvr>
                                      <p:to>
                                        <p:strVal val="visible"/>
                                      </p:to>
                                    </p:set>
                                    <p:anim calcmode="lin" valueType="num">
                                      <p:cBhvr additive="base">
                                        <p:cTn id="13" dur="500" fill="hold"/>
                                        <p:tgtEl>
                                          <p:spTgt spid="263174"/>
                                        </p:tgtEl>
                                        <p:attrNameLst>
                                          <p:attrName>ppt_x</p:attrName>
                                        </p:attrNameLst>
                                      </p:cBhvr>
                                      <p:tavLst>
                                        <p:tav tm="0">
                                          <p:val>
                                            <p:strVal val="0-#ppt_w/2"/>
                                          </p:val>
                                        </p:tav>
                                        <p:tav tm="100000">
                                          <p:val>
                                            <p:strVal val="#ppt_x"/>
                                          </p:val>
                                        </p:tav>
                                      </p:tavLst>
                                    </p:anim>
                                    <p:anim calcmode="lin" valueType="num">
                                      <p:cBhvr additive="base">
                                        <p:cTn id="14" dur="500" fill="hold"/>
                                        <p:tgtEl>
                                          <p:spTgt spid="263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3" grpId="0" autoUpdateAnimBg="0"/>
      <p:bldP spid="26317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6F4DB6EE-BA6A-4BED-B27F-BA8B75448606}" type="slidenum">
              <a:rPr lang="en-US" altLang="en-US" sz="1400"/>
            </a:fld>
            <a:endParaRPr lang="en-US" altLang="en-US" sz="1400"/>
          </a:p>
        </p:txBody>
      </p:sp>
      <p:sp>
        <p:nvSpPr>
          <p:cNvPr id="52227" name="Rectangle 2"/>
          <p:cNvSpPr>
            <a:spLocks noGrp="1" noChangeArrowheads="1"/>
          </p:cNvSpPr>
          <p:nvPr>
            <p:ph type="title"/>
          </p:nvPr>
        </p:nvSpPr>
        <p:spPr>
          <a:xfrm>
            <a:off x="533400" y="304800"/>
            <a:ext cx="8305800" cy="685800"/>
          </a:xfrm>
        </p:spPr>
        <p:txBody>
          <a:bodyPr/>
          <a:lstStyle/>
          <a:p>
            <a:r>
              <a:rPr lang="en-US" altLang="en-US" smtClean="0"/>
              <a:t>System Analysis</a:t>
            </a:r>
            <a:endParaRPr lang="en-US" altLang="en-US" b="1" smtClean="0">
              <a:latin typeface="Courier" charset="0"/>
            </a:endParaRPr>
          </a:p>
        </p:txBody>
      </p:sp>
      <p:sp>
        <p:nvSpPr>
          <p:cNvPr id="52228" name="Rectangle 3"/>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52229" name="Object 4"/>
          <p:cNvGraphicFramePr>
            <a:graphicFrameLocks noChangeAspect="1"/>
          </p:cNvGraphicFramePr>
          <p:nvPr/>
        </p:nvGraphicFramePr>
        <p:xfrm>
          <a:off x="228600" y="990600"/>
          <a:ext cx="8686800" cy="5454650"/>
        </p:xfrm>
        <a:graphic>
          <a:graphicData uri="http://schemas.openxmlformats.org/presentationml/2006/ole">
            <mc:AlternateContent xmlns:mc="http://schemas.openxmlformats.org/markup-compatibility/2006">
              <mc:Choice xmlns:v="urn:schemas-microsoft-com:vml" Requires="v">
                <p:oleObj spid="_x0000_s52233" name="Picture" r:id="rId1" imgW="4914900" imgH="3086100" progId="Word.Picture.8">
                  <p:embed/>
                </p:oleObj>
              </mc:Choice>
              <mc:Fallback>
                <p:oleObj name="Picture" r:id="rId1" imgW="4914900" imgH="308610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8686800"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4197" name="Text Box 5"/>
          <p:cNvSpPr txBox="1">
            <a:spLocks noChangeArrowheads="1"/>
          </p:cNvSpPr>
          <p:nvPr/>
        </p:nvSpPr>
        <p:spPr bwMode="auto">
          <a:xfrm>
            <a:off x="4419600" y="1371600"/>
            <a:ext cx="4495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57150" algn="l"/>
                <a:tab pos="400050" algn="l"/>
              </a:tabLst>
              <a:defRPr sz="1600">
                <a:solidFill>
                  <a:schemeClr val="tx1"/>
                </a:solidFill>
                <a:latin typeface="Times New Roman" panose="02020603050405020304" pitchFamily="18" charset="0"/>
              </a:defRPr>
            </a:lvl1pPr>
            <a:lvl2pPr marL="742950" indent="-285750">
              <a:tabLst>
                <a:tab pos="57150" algn="l"/>
                <a:tab pos="400050" algn="l"/>
              </a:tabLst>
              <a:defRPr sz="1600">
                <a:solidFill>
                  <a:schemeClr val="tx1"/>
                </a:solidFill>
                <a:latin typeface="Times New Roman" panose="02020603050405020304" pitchFamily="18" charset="0"/>
              </a:defRPr>
            </a:lvl2pPr>
            <a:lvl3pPr marL="1143000" indent="-228600">
              <a:tabLst>
                <a:tab pos="57150" algn="l"/>
                <a:tab pos="400050" algn="l"/>
              </a:tabLst>
              <a:defRPr sz="1600">
                <a:solidFill>
                  <a:schemeClr val="tx1"/>
                </a:solidFill>
                <a:latin typeface="Times New Roman" panose="02020603050405020304" pitchFamily="18" charset="0"/>
              </a:defRPr>
            </a:lvl3pPr>
            <a:lvl4pPr marL="1600200" indent="-228600">
              <a:tabLst>
                <a:tab pos="57150" algn="l"/>
                <a:tab pos="400050" algn="l"/>
              </a:tabLst>
              <a:defRPr sz="1600">
                <a:solidFill>
                  <a:schemeClr val="tx1"/>
                </a:solidFill>
                <a:latin typeface="Times New Roman" panose="02020603050405020304" pitchFamily="18" charset="0"/>
              </a:defRPr>
            </a:lvl4pPr>
            <a:lvl5pPr marL="2057400" indent="-228600">
              <a:tabLst>
                <a:tab pos="57150" algn="l"/>
                <a:tab pos="40005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9pPr>
          </a:lstStyle>
          <a:p>
            <a:r>
              <a:rPr lang="en-US" altLang="en-US" sz="2400">
                <a:cs typeface="Courier New" panose="02070309020205020404" pitchFamily="49" charset="0"/>
              </a:rPr>
              <a:t>Seeks to analyze the business process in terms of data flow, and to identify the system’s input and output. </a:t>
            </a:r>
            <a:endParaRPr lang="en-US" altLang="en-US" sz="2400">
              <a:cs typeface="Courier New" panose="02070309020205020404" pitchFamily="49" charset="0"/>
            </a:endParaRPr>
          </a:p>
        </p:txBody>
      </p:sp>
      <p:sp>
        <p:nvSpPr>
          <p:cNvPr id="264198" name="Text Box 6"/>
          <p:cNvSpPr txBox="1">
            <a:spLocks noChangeArrowheads="1"/>
          </p:cNvSpPr>
          <p:nvPr/>
        </p:nvSpPr>
        <p:spPr bwMode="auto">
          <a:xfrm>
            <a:off x="228600" y="4343400"/>
            <a:ext cx="46482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400">
                <a:cs typeface="Courier New" panose="02070309020205020404" pitchFamily="49" charset="0"/>
              </a:rPr>
              <a:t>Part of the analysis entails modeling the system’s behavior. The model is intended to capture the essential elements of the system and to define services to the system. </a:t>
            </a:r>
            <a:endParaRPr lang="en-US" altLang="en-US" sz="240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4197"/>
                                        </p:tgtEl>
                                        <p:attrNameLst>
                                          <p:attrName>style.visibility</p:attrName>
                                        </p:attrNameLst>
                                      </p:cBhvr>
                                      <p:to>
                                        <p:strVal val="visible"/>
                                      </p:to>
                                    </p:set>
                                    <p:anim calcmode="lin" valueType="num">
                                      <p:cBhvr additive="base">
                                        <p:cTn id="7" dur="500" fill="hold"/>
                                        <p:tgtEl>
                                          <p:spTgt spid="264197"/>
                                        </p:tgtEl>
                                        <p:attrNameLst>
                                          <p:attrName>ppt_x</p:attrName>
                                        </p:attrNameLst>
                                      </p:cBhvr>
                                      <p:tavLst>
                                        <p:tav tm="0">
                                          <p:val>
                                            <p:strVal val="0-#ppt_w/2"/>
                                          </p:val>
                                        </p:tav>
                                        <p:tav tm="100000">
                                          <p:val>
                                            <p:strVal val="#ppt_x"/>
                                          </p:val>
                                        </p:tav>
                                      </p:tavLst>
                                    </p:anim>
                                    <p:anim calcmode="lin" valueType="num">
                                      <p:cBhvr additive="base">
                                        <p:cTn id="8" dur="500" fill="hold"/>
                                        <p:tgtEl>
                                          <p:spTgt spid="264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4198"/>
                                        </p:tgtEl>
                                        <p:attrNameLst>
                                          <p:attrName>style.visibility</p:attrName>
                                        </p:attrNameLst>
                                      </p:cBhvr>
                                      <p:to>
                                        <p:strVal val="visible"/>
                                      </p:to>
                                    </p:set>
                                    <p:anim calcmode="lin" valueType="num">
                                      <p:cBhvr additive="base">
                                        <p:cTn id="13" dur="500" fill="hold"/>
                                        <p:tgtEl>
                                          <p:spTgt spid="264198"/>
                                        </p:tgtEl>
                                        <p:attrNameLst>
                                          <p:attrName>ppt_x</p:attrName>
                                        </p:attrNameLst>
                                      </p:cBhvr>
                                      <p:tavLst>
                                        <p:tav tm="0">
                                          <p:val>
                                            <p:strVal val="0-#ppt_w/2"/>
                                          </p:val>
                                        </p:tav>
                                        <p:tav tm="100000">
                                          <p:val>
                                            <p:strVal val="#ppt_x"/>
                                          </p:val>
                                        </p:tav>
                                      </p:tavLst>
                                    </p:anim>
                                    <p:anim calcmode="lin" valueType="num">
                                      <p:cBhvr additive="base">
                                        <p:cTn id="14" dur="500" fill="hold"/>
                                        <p:tgtEl>
                                          <p:spTgt spid="264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autoUpdateAnimBg="0"/>
      <p:bldP spid="26419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AB8D8B1C-27A9-4EBC-9E27-4B7BC31D23FF}" type="slidenum">
              <a:rPr lang="en-US" altLang="en-US" sz="1400"/>
            </a:fld>
            <a:endParaRPr lang="en-US" altLang="en-US" sz="1400"/>
          </a:p>
        </p:txBody>
      </p:sp>
      <p:sp>
        <p:nvSpPr>
          <p:cNvPr id="53251" name="Rectangle 2"/>
          <p:cNvSpPr>
            <a:spLocks noGrp="1" noChangeArrowheads="1"/>
          </p:cNvSpPr>
          <p:nvPr>
            <p:ph type="title"/>
          </p:nvPr>
        </p:nvSpPr>
        <p:spPr>
          <a:xfrm>
            <a:off x="533400" y="304800"/>
            <a:ext cx="8305800" cy="685800"/>
          </a:xfrm>
        </p:spPr>
        <p:txBody>
          <a:bodyPr/>
          <a:lstStyle/>
          <a:p>
            <a:r>
              <a:rPr lang="en-US" altLang="en-US" smtClean="0"/>
              <a:t>System Design</a:t>
            </a:r>
            <a:r>
              <a:rPr lang="en-US" altLang="en-US" b="1" smtClean="0">
                <a:latin typeface="Courier" charset="0"/>
              </a:rPr>
              <a:t> </a:t>
            </a:r>
            <a:endParaRPr lang="en-US" altLang="en-US" b="1" smtClean="0">
              <a:latin typeface="Courier" charset="0"/>
            </a:endParaRPr>
          </a:p>
        </p:txBody>
      </p:sp>
      <p:sp>
        <p:nvSpPr>
          <p:cNvPr id="53252" name="Rectangle 3"/>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53253" name="Object 4"/>
          <p:cNvGraphicFramePr>
            <a:graphicFrameLocks noChangeAspect="1"/>
          </p:cNvGraphicFramePr>
          <p:nvPr/>
        </p:nvGraphicFramePr>
        <p:xfrm>
          <a:off x="304800" y="1066800"/>
          <a:ext cx="8534400" cy="5359400"/>
        </p:xfrm>
        <a:graphic>
          <a:graphicData uri="http://schemas.openxmlformats.org/presentationml/2006/ole">
            <mc:AlternateContent xmlns:mc="http://schemas.openxmlformats.org/markup-compatibility/2006">
              <mc:Choice xmlns:v="urn:schemas-microsoft-com:vml" Requires="v">
                <p:oleObj spid="_x0000_s53257" name="Picture" r:id="rId1" imgW="4914900" imgH="3086100" progId="Word.Picture.8">
                  <p:embed/>
                </p:oleObj>
              </mc:Choice>
              <mc:Fallback>
                <p:oleObj name="Picture" r:id="rId1" imgW="4914900" imgH="308610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5344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5221" name="Text Box 5"/>
          <p:cNvSpPr txBox="1">
            <a:spLocks noChangeArrowheads="1"/>
          </p:cNvSpPr>
          <p:nvPr/>
        </p:nvSpPr>
        <p:spPr bwMode="auto">
          <a:xfrm>
            <a:off x="4419600" y="1371600"/>
            <a:ext cx="44958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57150" algn="l"/>
                <a:tab pos="400050" algn="l"/>
              </a:tabLst>
              <a:defRPr sz="1600">
                <a:solidFill>
                  <a:schemeClr val="tx1"/>
                </a:solidFill>
                <a:latin typeface="Times New Roman" panose="02020603050405020304" pitchFamily="18" charset="0"/>
              </a:defRPr>
            </a:lvl1pPr>
            <a:lvl2pPr marL="742950" indent="-285750">
              <a:tabLst>
                <a:tab pos="57150" algn="l"/>
                <a:tab pos="400050" algn="l"/>
              </a:tabLst>
              <a:defRPr sz="1600">
                <a:solidFill>
                  <a:schemeClr val="tx1"/>
                </a:solidFill>
                <a:latin typeface="Times New Roman" panose="02020603050405020304" pitchFamily="18" charset="0"/>
              </a:defRPr>
            </a:lvl2pPr>
            <a:lvl3pPr marL="1143000" indent="-228600">
              <a:tabLst>
                <a:tab pos="57150" algn="l"/>
                <a:tab pos="400050" algn="l"/>
              </a:tabLst>
              <a:defRPr sz="1600">
                <a:solidFill>
                  <a:schemeClr val="tx1"/>
                </a:solidFill>
                <a:latin typeface="Times New Roman" panose="02020603050405020304" pitchFamily="18" charset="0"/>
              </a:defRPr>
            </a:lvl3pPr>
            <a:lvl4pPr marL="1600200" indent="-228600">
              <a:tabLst>
                <a:tab pos="57150" algn="l"/>
                <a:tab pos="400050" algn="l"/>
              </a:tabLst>
              <a:defRPr sz="1600">
                <a:solidFill>
                  <a:schemeClr val="tx1"/>
                </a:solidFill>
                <a:latin typeface="Times New Roman" panose="02020603050405020304" pitchFamily="18" charset="0"/>
              </a:defRPr>
            </a:lvl4pPr>
            <a:lvl5pPr marL="2057400" indent="-228600">
              <a:tabLst>
                <a:tab pos="57150" algn="l"/>
                <a:tab pos="40005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9pPr>
          </a:lstStyle>
          <a:p>
            <a:r>
              <a:rPr lang="en-US" altLang="en-US" sz="2400">
                <a:cs typeface="Courier New" panose="02070309020205020404" pitchFamily="49" charset="0"/>
              </a:rPr>
              <a:t>The process of designing the system’s components. </a:t>
            </a:r>
            <a:endParaRPr lang="en-US" altLang="en-US" sz="2400">
              <a:cs typeface="Courier New" panose="02070309020205020404" pitchFamily="49" charset="0"/>
            </a:endParaRPr>
          </a:p>
        </p:txBody>
      </p:sp>
      <p:sp>
        <p:nvSpPr>
          <p:cNvPr id="265222" name="Text Box 6"/>
          <p:cNvSpPr txBox="1">
            <a:spLocks noChangeArrowheads="1"/>
          </p:cNvSpPr>
          <p:nvPr/>
        </p:nvSpPr>
        <p:spPr bwMode="auto">
          <a:xfrm>
            <a:off x="228600" y="4800600"/>
            <a:ext cx="4800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000">
                <a:cs typeface="Courier New" panose="02070309020205020404" pitchFamily="49" charset="0"/>
              </a:rPr>
              <a:t>This phase involves the use of many levels of abstraction to decompose the problem into manageable components, identify classes and interfaces, and establish relationships among the classes and interfaces.</a:t>
            </a:r>
            <a:endParaRPr lang="en-US" altLang="en-US" sz="200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5221"/>
                                        </p:tgtEl>
                                        <p:attrNameLst>
                                          <p:attrName>style.visibility</p:attrName>
                                        </p:attrNameLst>
                                      </p:cBhvr>
                                      <p:to>
                                        <p:strVal val="visible"/>
                                      </p:to>
                                    </p:set>
                                    <p:anim calcmode="lin" valueType="num">
                                      <p:cBhvr additive="base">
                                        <p:cTn id="7" dur="500" fill="hold"/>
                                        <p:tgtEl>
                                          <p:spTgt spid="265221"/>
                                        </p:tgtEl>
                                        <p:attrNameLst>
                                          <p:attrName>ppt_x</p:attrName>
                                        </p:attrNameLst>
                                      </p:cBhvr>
                                      <p:tavLst>
                                        <p:tav tm="0">
                                          <p:val>
                                            <p:strVal val="0-#ppt_w/2"/>
                                          </p:val>
                                        </p:tav>
                                        <p:tav tm="100000">
                                          <p:val>
                                            <p:strVal val="#ppt_x"/>
                                          </p:val>
                                        </p:tav>
                                      </p:tavLst>
                                    </p:anim>
                                    <p:anim calcmode="lin" valueType="num">
                                      <p:cBhvr additive="base">
                                        <p:cTn id="8" dur="500" fill="hold"/>
                                        <p:tgtEl>
                                          <p:spTgt spid="2652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5222"/>
                                        </p:tgtEl>
                                        <p:attrNameLst>
                                          <p:attrName>style.visibility</p:attrName>
                                        </p:attrNameLst>
                                      </p:cBhvr>
                                      <p:to>
                                        <p:strVal val="visible"/>
                                      </p:to>
                                    </p:set>
                                    <p:anim calcmode="lin" valueType="num">
                                      <p:cBhvr additive="base">
                                        <p:cTn id="13" dur="500" fill="hold"/>
                                        <p:tgtEl>
                                          <p:spTgt spid="265222"/>
                                        </p:tgtEl>
                                        <p:attrNameLst>
                                          <p:attrName>ppt_x</p:attrName>
                                        </p:attrNameLst>
                                      </p:cBhvr>
                                      <p:tavLst>
                                        <p:tav tm="0">
                                          <p:val>
                                            <p:strVal val="0-#ppt_w/2"/>
                                          </p:val>
                                        </p:tav>
                                        <p:tav tm="100000">
                                          <p:val>
                                            <p:strVal val="#ppt_x"/>
                                          </p:val>
                                        </p:tav>
                                      </p:tavLst>
                                    </p:anim>
                                    <p:anim calcmode="lin" valueType="num">
                                      <p:cBhvr additive="base">
                                        <p:cTn id="14" dur="500" fill="hold"/>
                                        <p:tgtEl>
                                          <p:spTgt spid="2652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1" grpId="0" autoUpdateAnimBg="0"/>
      <p:bldP spid="26522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3145994F-9024-4B4F-BD24-F5E3D5CFB894}" type="slidenum">
              <a:rPr lang="en-US" altLang="en-US" sz="1400"/>
            </a:fld>
            <a:endParaRPr lang="en-US" altLang="en-US" sz="1400"/>
          </a:p>
        </p:txBody>
      </p:sp>
      <p:sp>
        <p:nvSpPr>
          <p:cNvPr id="54275" name="Rectangle 2"/>
          <p:cNvSpPr>
            <a:spLocks noGrp="1" noChangeArrowheads="1"/>
          </p:cNvSpPr>
          <p:nvPr>
            <p:ph type="title"/>
          </p:nvPr>
        </p:nvSpPr>
        <p:spPr>
          <a:xfrm>
            <a:off x="533400" y="304800"/>
            <a:ext cx="8305800" cy="685800"/>
          </a:xfrm>
        </p:spPr>
        <p:txBody>
          <a:bodyPr/>
          <a:lstStyle/>
          <a:p>
            <a:r>
              <a:rPr lang="en-US" altLang="en-US" smtClean="0"/>
              <a:t>IPO</a:t>
            </a:r>
            <a:r>
              <a:rPr lang="en-US" altLang="en-US" b="1" smtClean="0">
                <a:latin typeface="Courier" charset="0"/>
              </a:rPr>
              <a:t> </a:t>
            </a:r>
            <a:endParaRPr lang="en-US" altLang="en-US" b="1" smtClean="0">
              <a:latin typeface="Courier" charset="0"/>
            </a:endParaRPr>
          </a:p>
        </p:txBody>
      </p:sp>
      <p:sp>
        <p:nvSpPr>
          <p:cNvPr id="54276" name="Rectangle 3"/>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54277" name="Object 4"/>
          <p:cNvGraphicFramePr>
            <a:graphicFrameLocks noChangeAspect="1"/>
          </p:cNvGraphicFramePr>
          <p:nvPr/>
        </p:nvGraphicFramePr>
        <p:xfrm>
          <a:off x="309563" y="1047750"/>
          <a:ext cx="8534400" cy="5359400"/>
        </p:xfrm>
        <a:graphic>
          <a:graphicData uri="http://schemas.openxmlformats.org/presentationml/2006/ole">
            <mc:AlternateContent xmlns:mc="http://schemas.openxmlformats.org/markup-compatibility/2006">
              <mc:Choice xmlns:v="urn:schemas-microsoft-com:vml" Requires="v">
                <p:oleObj spid="_x0000_s54280" name="Picture" r:id="rId1" imgW="4914900" imgH="3086100" progId="Word.Picture.8">
                  <p:embed/>
                </p:oleObj>
              </mc:Choice>
              <mc:Fallback>
                <p:oleObj name="Picture" r:id="rId1" imgW="4914900" imgH="308610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047750"/>
                        <a:ext cx="85344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45" name="Text Box 5"/>
          <p:cNvSpPr txBox="1">
            <a:spLocks noChangeArrowheads="1"/>
          </p:cNvSpPr>
          <p:nvPr/>
        </p:nvSpPr>
        <p:spPr bwMode="auto">
          <a:xfrm>
            <a:off x="228600" y="4800600"/>
            <a:ext cx="4800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t>The essence of system analysis and design is input, process, and output. This is called </a:t>
            </a:r>
            <a:r>
              <a:rPr lang="en-US" altLang="en-US" i="1"/>
              <a:t>IPO</a:t>
            </a:r>
            <a:r>
              <a:rPr lang="en-US" altLang="en-US"/>
              <a:t>. </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45"/>
                                        </p:tgtEl>
                                        <p:attrNameLst>
                                          <p:attrName>style.visibility</p:attrName>
                                        </p:attrNameLst>
                                      </p:cBhvr>
                                      <p:to>
                                        <p:strVal val="visible"/>
                                      </p:to>
                                    </p:set>
                                    <p:anim calcmode="lin" valueType="num">
                                      <p:cBhvr additive="base">
                                        <p:cTn id="7" dur="500" fill="hold"/>
                                        <p:tgtEl>
                                          <p:spTgt spid="266245"/>
                                        </p:tgtEl>
                                        <p:attrNameLst>
                                          <p:attrName>ppt_x</p:attrName>
                                        </p:attrNameLst>
                                      </p:cBhvr>
                                      <p:tavLst>
                                        <p:tav tm="0">
                                          <p:val>
                                            <p:strVal val="0-#ppt_w/2"/>
                                          </p:val>
                                        </p:tav>
                                        <p:tav tm="100000">
                                          <p:val>
                                            <p:strVal val="#ppt_x"/>
                                          </p:val>
                                        </p:tav>
                                      </p:tavLst>
                                    </p:anim>
                                    <p:anim calcmode="lin" valueType="num">
                                      <p:cBhvr additive="base">
                                        <p:cTn id="8" dur="500" fill="hold"/>
                                        <p:tgtEl>
                                          <p:spTgt spid="266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CDD7E906-A89D-4E10-9A63-AC1DDBB4D336}" type="slidenum">
              <a:rPr lang="en-US" altLang="en-US" sz="1400"/>
            </a:fld>
            <a:endParaRPr lang="en-US" altLang="en-US" sz="1400"/>
          </a:p>
        </p:txBody>
      </p:sp>
      <p:sp>
        <p:nvSpPr>
          <p:cNvPr id="55299" name="Rectangle 2"/>
          <p:cNvSpPr>
            <a:spLocks noGrp="1" noChangeArrowheads="1"/>
          </p:cNvSpPr>
          <p:nvPr>
            <p:ph type="title"/>
          </p:nvPr>
        </p:nvSpPr>
        <p:spPr>
          <a:xfrm>
            <a:off x="533400" y="304800"/>
            <a:ext cx="8305800" cy="685800"/>
          </a:xfrm>
        </p:spPr>
        <p:txBody>
          <a:bodyPr/>
          <a:lstStyle/>
          <a:p>
            <a:r>
              <a:rPr lang="en-US" altLang="en-US" smtClean="0"/>
              <a:t>Implementation</a:t>
            </a:r>
            <a:r>
              <a:rPr lang="en-US" altLang="en-US" b="1" smtClean="0">
                <a:latin typeface="Courier" charset="0"/>
              </a:rPr>
              <a:t> </a:t>
            </a:r>
            <a:endParaRPr lang="en-US" altLang="en-US" b="1" smtClean="0">
              <a:latin typeface="Courier" charset="0"/>
            </a:endParaRPr>
          </a:p>
        </p:txBody>
      </p:sp>
      <p:sp>
        <p:nvSpPr>
          <p:cNvPr id="55300" name="Rectangle 3"/>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55301" name="Object 4"/>
          <p:cNvGraphicFramePr>
            <a:graphicFrameLocks noChangeAspect="1"/>
          </p:cNvGraphicFramePr>
          <p:nvPr/>
        </p:nvGraphicFramePr>
        <p:xfrm>
          <a:off x="304800" y="990600"/>
          <a:ext cx="8610600" cy="5407025"/>
        </p:xfrm>
        <a:graphic>
          <a:graphicData uri="http://schemas.openxmlformats.org/presentationml/2006/ole">
            <mc:AlternateContent xmlns:mc="http://schemas.openxmlformats.org/markup-compatibility/2006">
              <mc:Choice xmlns:v="urn:schemas-microsoft-com:vml" Requires="v">
                <p:oleObj spid="_x0000_s55305" name="Picture" r:id="rId1" imgW="4914900" imgH="3086100" progId="Word.Picture.8">
                  <p:embed/>
                </p:oleObj>
              </mc:Choice>
              <mc:Fallback>
                <p:oleObj name="Picture" r:id="rId1" imgW="4914900" imgH="308610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610600"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7269" name="Text Box 5"/>
          <p:cNvSpPr txBox="1">
            <a:spLocks noChangeArrowheads="1"/>
          </p:cNvSpPr>
          <p:nvPr/>
        </p:nvSpPr>
        <p:spPr bwMode="auto">
          <a:xfrm>
            <a:off x="4648200" y="1219200"/>
            <a:ext cx="44958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57150" algn="l"/>
                <a:tab pos="400050" algn="l"/>
              </a:tabLst>
              <a:defRPr sz="1600">
                <a:solidFill>
                  <a:schemeClr val="tx1"/>
                </a:solidFill>
                <a:latin typeface="Times New Roman" panose="02020603050405020304" pitchFamily="18" charset="0"/>
              </a:defRPr>
            </a:lvl1pPr>
            <a:lvl2pPr marL="742950" indent="-285750">
              <a:tabLst>
                <a:tab pos="57150" algn="l"/>
                <a:tab pos="400050" algn="l"/>
              </a:tabLst>
              <a:defRPr sz="1600">
                <a:solidFill>
                  <a:schemeClr val="tx1"/>
                </a:solidFill>
                <a:latin typeface="Times New Roman" panose="02020603050405020304" pitchFamily="18" charset="0"/>
              </a:defRPr>
            </a:lvl2pPr>
            <a:lvl3pPr marL="1143000" indent="-228600">
              <a:tabLst>
                <a:tab pos="57150" algn="l"/>
                <a:tab pos="400050" algn="l"/>
              </a:tabLst>
              <a:defRPr sz="1600">
                <a:solidFill>
                  <a:schemeClr val="tx1"/>
                </a:solidFill>
                <a:latin typeface="Times New Roman" panose="02020603050405020304" pitchFamily="18" charset="0"/>
              </a:defRPr>
            </a:lvl3pPr>
            <a:lvl4pPr marL="1600200" indent="-228600">
              <a:tabLst>
                <a:tab pos="57150" algn="l"/>
                <a:tab pos="400050" algn="l"/>
              </a:tabLst>
              <a:defRPr sz="1600">
                <a:solidFill>
                  <a:schemeClr val="tx1"/>
                </a:solidFill>
                <a:latin typeface="Times New Roman" panose="02020603050405020304" pitchFamily="18" charset="0"/>
              </a:defRPr>
            </a:lvl4pPr>
            <a:lvl5pPr marL="2057400" indent="-228600">
              <a:tabLst>
                <a:tab pos="57150" algn="l"/>
                <a:tab pos="40005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9pPr>
          </a:lstStyle>
          <a:p>
            <a:r>
              <a:rPr lang="en-US" altLang="en-US" sz="2400">
                <a:cs typeface="Courier New" panose="02070309020205020404" pitchFamily="49" charset="0"/>
              </a:rPr>
              <a:t>The process of translating the system design into programs. Separate programs are written for each component and put to work together. </a:t>
            </a:r>
            <a:endParaRPr lang="en-US" altLang="en-US" sz="2400">
              <a:cs typeface="Courier New" panose="02070309020205020404" pitchFamily="49" charset="0"/>
            </a:endParaRPr>
          </a:p>
        </p:txBody>
      </p:sp>
      <p:sp>
        <p:nvSpPr>
          <p:cNvPr id="267270" name="Text Box 6"/>
          <p:cNvSpPr txBox="1">
            <a:spLocks noChangeArrowheads="1"/>
          </p:cNvSpPr>
          <p:nvPr/>
        </p:nvSpPr>
        <p:spPr bwMode="auto">
          <a:xfrm>
            <a:off x="381000" y="4419600"/>
            <a:ext cx="4648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400">
                <a:cs typeface="Courier New" panose="02070309020205020404" pitchFamily="49" charset="0"/>
              </a:rPr>
              <a:t>This phase requires the use of a programming language like Java. The implementation involves coding, testing, and debugging. </a:t>
            </a:r>
            <a:endParaRPr lang="en-US" altLang="en-US" sz="240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9"/>
                                        </p:tgtEl>
                                        <p:attrNameLst>
                                          <p:attrName>style.visibility</p:attrName>
                                        </p:attrNameLst>
                                      </p:cBhvr>
                                      <p:to>
                                        <p:strVal val="visible"/>
                                      </p:to>
                                    </p:set>
                                    <p:anim calcmode="lin" valueType="num">
                                      <p:cBhvr additive="base">
                                        <p:cTn id="7" dur="500" fill="hold"/>
                                        <p:tgtEl>
                                          <p:spTgt spid="267269"/>
                                        </p:tgtEl>
                                        <p:attrNameLst>
                                          <p:attrName>ppt_x</p:attrName>
                                        </p:attrNameLst>
                                      </p:cBhvr>
                                      <p:tavLst>
                                        <p:tav tm="0">
                                          <p:val>
                                            <p:strVal val="0-#ppt_w/2"/>
                                          </p:val>
                                        </p:tav>
                                        <p:tav tm="100000">
                                          <p:val>
                                            <p:strVal val="#ppt_x"/>
                                          </p:val>
                                        </p:tav>
                                      </p:tavLst>
                                    </p:anim>
                                    <p:anim calcmode="lin" valueType="num">
                                      <p:cBhvr additive="base">
                                        <p:cTn id="8" dur="500" fill="hold"/>
                                        <p:tgtEl>
                                          <p:spTgt spid="2672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7270"/>
                                        </p:tgtEl>
                                        <p:attrNameLst>
                                          <p:attrName>style.visibility</p:attrName>
                                        </p:attrNameLst>
                                      </p:cBhvr>
                                      <p:to>
                                        <p:strVal val="visible"/>
                                      </p:to>
                                    </p:set>
                                    <p:anim calcmode="lin" valueType="num">
                                      <p:cBhvr additive="base">
                                        <p:cTn id="13" dur="500" fill="hold"/>
                                        <p:tgtEl>
                                          <p:spTgt spid="267270"/>
                                        </p:tgtEl>
                                        <p:attrNameLst>
                                          <p:attrName>ppt_x</p:attrName>
                                        </p:attrNameLst>
                                      </p:cBhvr>
                                      <p:tavLst>
                                        <p:tav tm="0">
                                          <p:val>
                                            <p:strVal val="0-#ppt_w/2"/>
                                          </p:val>
                                        </p:tav>
                                        <p:tav tm="100000">
                                          <p:val>
                                            <p:strVal val="#ppt_x"/>
                                          </p:val>
                                        </p:tav>
                                      </p:tavLst>
                                    </p:anim>
                                    <p:anim calcmode="lin" valueType="num">
                                      <p:cBhvr additive="base">
                                        <p:cTn id="14" dur="500" fill="hold"/>
                                        <p:tgtEl>
                                          <p:spTgt spid="2672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9" grpId="0" autoUpdateAnimBg="0"/>
      <p:bldP spid="26727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5800" y="135255"/>
            <a:ext cx="7772400" cy="1143000"/>
          </a:xfrm>
        </p:spPr>
        <p:txBody>
          <a:bodyPr/>
          <a:p>
            <a:r>
              <a:rPr lang="zh-CN" altLang="en-US"/>
              <a:t>深入分析</a:t>
            </a:r>
            <a:endParaRPr lang="zh-CN" altLang="en-US"/>
          </a:p>
        </p:txBody>
      </p:sp>
      <p:sp>
        <p:nvSpPr>
          <p:cNvPr id="3" name="内容占位符 2"/>
          <p:cNvSpPr>
            <a:spLocks noGrp="1"/>
          </p:cNvSpPr>
          <p:nvPr>
            <p:ph idx="1"/>
          </p:nvPr>
        </p:nvSpPr>
        <p:spPr>
          <a:xfrm>
            <a:off x="685800" y="1278255"/>
            <a:ext cx="7772400" cy="4114800"/>
          </a:xfrm>
        </p:spPr>
        <p:txBody>
          <a:bodyPr/>
          <a:p>
            <a:r>
              <a:rPr lang="zh-CN" altLang="en-US" sz="2800"/>
              <a:t>文件名和类名？</a:t>
            </a:r>
            <a:endParaRPr lang="zh-CN" altLang="en-US" sz="2800"/>
          </a:p>
          <a:p>
            <a:r>
              <a:rPr lang="zh-CN" altLang="en-US" sz="2800"/>
              <a:t>参数列表：String[] args？</a:t>
            </a:r>
            <a:endParaRPr lang="zh-CN" altLang="en-US" sz="2800"/>
          </a:p>
          <a:p>
            <a:r>
              <a:rPr lang="zh-CN" altLang="en-US" sz="2800"/>
              <a:t>变量命名：与</a:t>
            </a:r>
            <a:r>
              <a:rPr lang="en-US" altLang="zh-CN" sz="2800"/>
              <a:t>C</a:t>
            </a:r>
            <a:r>
              <a:rPr lang="zh-CN" altLang="en-US" sz="2800">
                <a:ea typeface="宋体" panose="02010600030101010101" pitchFamily="2" charset="-122"/>
              </a:rPr>
              <a:t>的区别</a:t>
            </a:r>
            <a:r>
              <a:rPr lang="zh-CN" altLang="en-US" sz="2800"/>
              <a:t>？</a:t>
            </a:r>
            <a:endParaRPr lang="zh-CN" altLang="en-US" sz="2800"/>
          </a:p>
          <a:p>
            <a:r>
              <a:rPr lang="zh-CN" altLang="en-US" sz="2800"/>
              <a:t>字符串操作和</a:t>
            </a:r>
            <a:r>
              <a:rPr lang="en-US" altLang="zh-CN" sz="2800"/>
              <a:t>C</a:t>
            </a:r>
            <a:r>
              <a:rPr lang="zh-CN" altLang="en-US" sz="2800">
                <a:ea typeface="宋体" panose="02010600030101010101" pitchFamily="2" charset="-122"/>
              </a:rPr>
              <a:t>的区别？</a:t>
            </a:r>
            <a:endParaRPr lang="zh-CN" altLang="en-US" sz="2800">
              <a:ea typeface="宋体" panose="02010600030101010101" pitchFamily="2" charset="-122"/>
            </a:endParaRPr>
          </a:p>
          <a:p>
            <a:r>
              <a:rPr lang="zh-CN" altLang="en-US" sz="2800">
                <a:ea typeface="宋体" panose="02010600030101010101" pitchFamily="2" charset="-122"/>
              </a:rPr>
              <a:t>注意到了</a:t>
            </a:r>
            <a:r>
              <a:rPr lang="en-US" altLang="zh-CN" sz="2800">
                <a:ea typeface="宋体" panose="02010600030101010101" pitchFamily="2" charset="-122"/>
              </a:rPr>
              <a:t>Public</a:t>
            </a:r>
            <a:r>
              <a:rPr lang="zh-CN" altLang="en-US" sz="2800">
                <a:ea typeface="宋体" panose="02010600030101010101" pitchFamily="2" charset="-122"/>
              </a:rPr>
              <a:t>吗？猜是什么？</a:t>
            </a:r>
            <a:endParaRPr lang="zh-CN" altLang="en-US" sz="2800">
              <a:ea typeface="宋体" panose="02010600030101010101" pitchFamily="2" charset="-122"/>
            </a:endParaRPr>
          </a:p>
          <a:p>
            <a:r>
              <a:rPr lang="zh-CN" altLang="en-US" sz="2800">
                <a:ea typeface="宋体" panose="02010600030101010101" pitchFamily="2" charset="-122"/>
              </a:rPr>
              <a:t>注意到了</a:t>
            </a:r>
            <a:r>
              <a:rPr lang="en-US" altLang="zh-CN" sz="2800">
                <a:ea typeface="宋体" panose="02010600030101010101" pitchFamily="2" charset="-122"/>
              </a:rPr>
              <a:t>Static</a:t>
            </a:r>
            <a:r>
              <a:rPr lang="zh-CN" altLang="en-US" sz="2800">
                <a:ea typeface="宋体" panose="02010600030101010101" pitchFamily="2" charset="-122"/>
              </a:rPr>
              <a:t>了吗？猜猜是什么？</a:t>
            </a:r>
            <a:endParaRPr lang="zh-CN" altLang="en-US" sz="2800">
              <a:ea typeface="宋体" panose="02010600030101010101" pitchFamily="2" charset="-122"/>
            </a:endParaRPr>
          </a:p>
          <a:p>
            <a:r>
              <a:rPr lang="zh-CN" altLang="en-US" sz="2800">
                <a:ea typeface="宋体" panose="02010600030101010101" pitchFamily="2" charset="-122"/>
              </a:rPr>
              <a:t>我们看看System.out.println</a:t>
            </a:r>
            <a:r>
              <a:rPr lang="en-US" altLang="zh-CN" sz="2800">
                <a:ea typeface="宋体" panose="02010600030101010101" pitchFamily="2" charset="-122"/>
              </a:rPr>
              <a:t> </a:t>
            </a:r>
            <a:r>
              <a:rPr lang="zh-CN" altLang="en-US" sz="2800">
                <a:ea typeface="宋体" panose="02010600030101010101" pitchFamily="2" charset="-122"/>
              </a:rPr>
              <a:t>是什么？</a:t>
            </a:r>
            <a:endParaRPr lang="zh-CN" altLang="en-US" sz="2800">
              <a:ea typeface="宋体" panose="02010600030101010101" pitchFamily="2" charset="-122"/>
            </a:endParaRPr>
          </a:p>
          <a:p>
            <a:r>
              <a:rPr lang="zh-CN" altLang="en-US" sz="2800">
                <a:ea typeface="宋体" panose="02010600030101010101" pitchFamily="2" charset="-122"/>
              </a:rPr>
              <a:t>初步理解一下什么是（静态）</a:t>
            </a:r>
            <a:r>
              <a:rPr lang="zh-CN" altLang="en-US" sz="2800">
                <a:ea typeface="宋体" panose="02010600030101010101" pitchFamily="2" charset="-122"/>
                <a:sym typeface="+mn-ea"/>
              </a:rPr>
              <a:t>类，对比</a:t>
            </a:r>
            <a:r>
              <a:rPr lang="en-US" altLang="zh-CN" sz="2800">
                <a:ea typeface="宋体" panose="02010600030101010101" pitchFamily="2" charset="-122"/>
                <a:sym typeface="+mn-ea"/>
              </a:rPr>
              <a:t>C</a:t>
            </a:r>
            <a:r>
              <a:rPr lang="zh-CN" altLang="en-US" sz="2800">
                <a:ea typeface="宋体" panose="02010600030101010101" pitchFamily="2" charset="-122"/>
                <a:sym typeface="+mn-ea"/>
              </a:rPr>
              <a:t>语言中是什么？</a:t>
            </a:r>
            <a:endParaRPr lang="zh-CN" altLang="en-US" sz="2800">
              <a:ea typeface="宋体" panose="02010600030101010101" pitchFamily="2" charset="-122"/>
              <a:sym typeface="+mn-ea"/>
            </a:endParaRPr>
          </a:p>
        </p:txBody>
      </p:sp>
      <p:sp>
        <p:nvSpPr>
          <p:cNvPr id="4" name="灯片编号占位符 3"/>
          <p:cNvSpPr>
            <a:spLocks noGrp="1"/>
          </p:cNvSpPr>
          <p:nvPr>
            <p:ph type="sldNum" sz="quarter" idx="11"/>
          </p:nvPr>
        </p:nvSpPr>
        <p:spPr/>
        <p:txBody>
          <a:bodyPr/>
          <a:p>
            <a:pPr>
              <a:defRPr/>
            </a:pPr>
            <a:fld id="{07F9D315-32CD-450E-99E1-90DC8AFA94D2}" type="slidenum">
              <a:rPr lang="en-US" altLang="zh-CN"/>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5A9767C2-8119-47B4-931C-097AEAA29E55}" type="slidenum">
              <a:rPr lang="en-US" altLang="en-US" sz="1400"/>
            </a:fld>
            <a:endParaRPr lang="en-US" altLang="en-US" sz="1400"/>
          </a:p>
        </p:txBody>
      </p:sp>
      <p:sp>
        <p:nvSpPr>
          <p:cNvPr id="56323" name="Rectangle 2"/>
          <p:cNvSpPr>
            <a:spLocks noGrp="1" noChangeArrowheads="1"/>
          </p:cNvSpPr>
          <p:nvPr>
            <p:ph type="title"/>
          </p:nvPr>
        </p:nvSpPr>
        <p:spPr>
          <a:xfrm>
            <a:off x="533400" y="304800"/>
            <a:ext cx="8305800" cy="685800"/>
          </a:xfrm>
        </p:spPr>
        <p:txBody>
          <a:bodyPr/>
          <a:lstStyle/>
          <a:p>
            <a:r>
              <a:rPr lang="en-US" altLang="en-US" smtClean="0"/>
              <a:t>Testing</a:t>
            </a:r>
            <a:r>
              <a:rPr lang="en-US" altLang="en-US" b="1" smtClean="0">
                <a:latin typeface="Courier" charset="0"/>
              </a:rPr>
              <a:t> </a:t>
            </a:r>
            <a:endParaRPr lang="en-US" altLang="en-US" b="1" smtClean="0">
              <a:latin typeface="Courier" charset="0"/>
            </a:endParaRPr>
          </a:p>
        </p:txBody>
      </p:sp>
      <p:sp>
        <p:nvSpPr>
          <p:cNvPr id="56324" name="Rectangle 3"/>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56325" name="Object 4"/>
          <p:cNvGraphicFramePr>
            <a:graphicFrameLocks noChangeAspect="1"/>
          </p:cNvGraphicFramePr>
          <p:nvPr/>
        </p:nvGraphicFramePr>
        <p:xfrm>
          <a:off x="304800" y="990600"/>
          <a:ext cx="8458200" cy="5311775"/>
        </p:xfrm>
        <a:graphic>
          <a:graphicData uri="http://schemas.openxmlformats.org/presentationml/2006/ole">
            <mc:AlternateContent xmlns:mc="http://schemas.openxmlformats.org/markup-compatibility/2006">
              <mc:Choice xmlns:v="urn:schemas-microsoft-com:vml" Requires="v">
                <p:oleObj spid="_x0000_s56329" name="Picture" r:id="rId1" imgW="4914900" imgH="3086100" progId="Word.Picture.8">
                  <p:embed/>
                </p:oleObj>
              </mc:Choice>
              <mc:Fallback>
                <p:oleObj name="Picture" r:id="rId1" imgW="4914900" imgH="308610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8293" name="Text Box 5"/>
          <p:cNvSpPr txBox="1">
            <a:spLocks noChangeArrowheads="1"/>
          </p:cNvSpPr>
          <p:nvPr/>
        </p:nvSpPr>
        <p:spPr bwMode="auto">
          <a:xfrm>
            <a:off x="4419600" y="1371600"/>
            <a:ext cx="4495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57150" algn="l"/>
                <a:tab pos="400050" algn="l"/>
              </a:tabLst>
              <a:defRPr sz="1600">
                <a:solidFill>
                  <a:schemeClr val="tx1"/>
                </a:solidFill>
                <a:latin typeface="Times New Roman" panose="02020603050405020304" pitchFamily="18" charset="0"/>
              </a:defRPr>
            </a:lvl1pPr>
            <a:lvl2pPr marL="742950" indent="-285750">
              <a:tabLst>
                <a:tab pos="57150" algn="l"/>
                <a:tab pos="400050" algn="l"/>
              </a:tabLst>
              <a:defRPr sz="1600">
                <a:solidFill>
                  <a:schemeClr val="tx1"/>
                </a:solidFill>
                <a:latin typeface="Times New Roman" panose="02020603050405020304" pitchFamily="18" charset="0"/>
              </a:defRPr>
            </a:lvl2pPr>
            <a:lvl3pPr marL="1143000" indent="-228600">
              <a:tabLst>
                <a:tab pos="57150" algn="l"/>
                <a:tab pos="400050" algn="l"/>
              </a:tabLst>
              <a:defRPr sz="1600">
                <a:solidFill>
                  <a:schemeClr val="tx1"/>
                </a:solidFill>
                <a:latin typeface="Times New Roman" panose="02020603050405020304" pitchFamily="18" charset="0"/>
              </a:defRPr>
            </a:lvl3pPr>
            <a:lvl4pPr marL="1600200" indent="-228600">
              <a:tabLst>
                <a:tab pos="57150" algn="l"/>
                <a:tab pos="400050" algn="l"/>
              </a:tabLst>
              <a:defRPr sz="1600">
                <a:solidFill>
                  <a:schemeClr val="tx1"/>
                </a:solidFill>
                <a:latin typeface="Times New Roman" panose="02020603050405020304" pitchFamily="18" charset="0"/>
              </a:defRPr>
            </a:lvl4pPr>
            <a:lvl5pPr marL="2057400" indent="-228600">
              <a:tabLst>
                <a:tab pos="57150" algn="l"/>
                <a:tab pos="40005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9pPr>
          </a:lstStyle>
          <a:p>
            <a:r>
              <a:rPr lang="en-US" altLang="en-US" sz="2400">
                <a:cs typeface="Courier New" panose="02070309020205020404" pitchFamily="49" charset="0"/>
              </a:rPr>
              <a:t>Ensures that the code meets the requirements specification and weeds out bugs. </a:t>
            </a:r>
            <a:endParaRPr lang="en-US" altLang="en-US" sz="2400">
              <a:latin typeface="Courier New" panose="02070309020205020404" pitchFamily="49" charset="0"/>
              <a:cs typeface="Courier New" panose="02070309020205020404" pitchFamily="49" charset="0"/>
            </a:endParaRPr>
          </a:p>
        </p:txBody>
      </p:sp>
      <p:sp>
        <p:nvSpPr>
          <p:cNvPr id="268294" name="Text Box 6"/>
          <p:cNvSpPr txBox="1">
            <a:spLocks noChangeArrowheads="1"/>
          </p:cNvSpPr>
          <p:nvPr/>
        </p:nvSpPr>
        <p:spPr bwMode="auto">
          <a:xfrm>
            <a:off x="228600" y="4343400"/>
            <a:ext cx="4648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400">
                <a:cs typeface="Courier New" panose="02070309020205020404" pitchFamily="49" charset="0"/>
              </a:rPr>
              <a:t>An independent team of software engineers not involved in the design and implementation of the project usually conducts such testing.</a:t>
            </a:r>
            <a:endParaRPr lang="en-US" altLang="en-US" sz="240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8293"/>
                                        </p:tgtEl>
                                        <p:attrNameLst>
                                          <p:attrName>style.visibility</p:attrName>
                                        </p:attrNameLst>
                                      </p:cBhvr>
                                      <p:to>
                                        <p:strVal val="visible"/>
                                      </p:to>
                                    </p:set>
                                    <p:anim calcmode="lin" valueType="num">
                                      <p:cBhvr additive="base">
                                        <p:cTn id="7" dur="500" fill="hold"/>
                                        <p:tgtEl>
                                          <p:spTgt spid="268293"/>
                                        </p:tgtEl>
                                        <p:attrNameLst>
                                          <p:attrName>ppt_x</p:attrName>
                                        </p:attrNameLst>
                                      </p:cBhvr>
                                      <p:tavLst>
                                        <p:tav tm="0">
                                          <p:val>
                                            <p:strVal val="0-#ppt_w/2"/>
                                          </p:val>
                                        </p:tav>
                                        <p:tav tm="100000">
                                          <p:val>
                                            <p:strVal val="#ppt_x"/>
                                          </p:val>
                                        </p:tav>
                                      </p:tavLst>
                                    </p:anim>
                                    <p:anim calcmode="lin" valueType="num">
                                      <p:cBhvr additive="base">
                                        <p:cTn id="8" dur="500" fill="hold"/>
                                        <p:tgtEl>
                                          <p:spTgt spid="2682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8294"/>
                                        </p:tgtEl>
                                        <p:attrNameLst>
                                          <p:attrName>style.visibility</p:attrName>
                                        </p:attrNameLst>
                                      </p:cBhvr>
                                      <p:to>
                                        <p:strVal val="visible"/>
                                      </p:to>
                                    </p:set>
                                    <p:anim calcmode="lin" valueType="num">
                                      <p:cBhvr additive="base">
                                        <p:cTn id="13" dur="500" fill="hold"/>
                                        <p:tgtEl>
                                          <p:spTgt spid="268294"/>
                                        </p:tgtEl>
                                        <p:attrNameLst>
                                          <p:attrName>ppt_x</p:attrName>
                                        </p:attrNameLst>
                                      </p:cBhvr>
                                      <p:tavLst>
                                        <p:tav tm="0">
                                          <p:val>
                                            <p:strVal val="0-#ppt_w/2"/>
                                          </p:val>
                                        </p:tav>
                                        <p:tav tm="100000">
                                          <p:val>
                                            <p:strVal val="#ppt_x"/>
                                          </p:val>
                                        </p:tav>
                                      </p:tavLst>
                                    </p:anim>
                                    <p:anim calcmode="lin" valueType="num">
                                      <p:cBhvr additive="base">
                                        <p:cTn id="14" dur="500" fill="hold"/>
                                        <p:tgtEl>
                                          <p:spTgt spid="2682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3" grpId="0" autoUpdateAnimBg="0"/>
      <p:bldP spid="268294"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8BE5FEA-D87B-4C73-B9A3-E3EFFF90DEFE}" type="slidenum">
              <a:rPr lang="en-US" altLang="en-US" sz="1400"/>
            </a:fld>
            <a:endParaRPr lang="en-US" altLang="en-US" sz="1400"/>
          </a:p>
        </p:txBody>
      </p:sp>
      <p:sp>
        <p:nvSpPr>
          <p:cNvPr id="57347" name="Rectangle 2"/>
          <p:cNvSpPr>
            <a:spLocks noGrp="1" noChangeArrowheads="1"/>
          </p:cNvSpPr>
          <p:nvPr>
            <p:ph type="title"/>
          </p:nvPr>
        </p:nvSpPr>
        <p:spPr>
          <a:xfrm>
            <a:off x="533400" y="304800"/>
            <a:ext cx="8305800" cy="685800"/>
          </a:xfrm>
        </p:spPr>
        <p:txBody>
          <a:bodyPr/>
          <a:lstStyle/>
          <a:p>
            <a:r>
              <a:rPr lang="en-US" altLang="en-US" smtClean="0"/>
              <a:t>Deployment</a:t>
            </a:r>
            <a:r>
              <a:rPr lang="en-US" altLang="en-US" b="1" smtClean="0">
                <a:latin typeface="Courier" charset="0"/>
              </a:rPr>
              <a:t> </a:t>
            </a:r>
            <a:endParaRPr lang="en-US" altLang="en-US" b="1" smtClean="0">
              <a:latin typeface="Courier" charset="0"/>
            </a:endParaRPr>
          </a:p>
        </p:txBody>
      </p:sp>
      <p:sp>
        <p:nvSpPr>
          <p:cNvPr id="57348" name="Rectangle 3"/>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57349" name="Object 4"/>
          <p:cNvGraphicFramePr>
            <a:graphicFrameLocks noChangeAspect="1"/>
          </p:cNvGraphicFramePr>
          <p:nvPr/>
        </p:nvGraphicFramePr>
        <p:xfrm>
          <a:off x="304800" y="990600"/>
          <a:ext cx="8458200" cy="5311775"/>
        </p:xfrm>
        <a:graphic>
          <a:graphicData uri="http://schemas.openxmlformats.org/presentationml/2006/ole">
            <mc:AlternateContent xmlns:mc="http://schemas.openxmlformats.org/markup-compatibility/2006">
              <mc:Choice xmlns:v="urn:schemas-microsoft-com:vml" Requires="v">
                <p:oleObj spid="_x0000_s57353" name="Picture" r:id="rId1" imgW="4914900" imgH="3086100" progId="Word.Picture.8">
                  <p:embed/>
                </p:oleObj>
              </mc:Choice>
              <mc:Fallback>
                <p:oleObj name="Picture" r:id="rId1" imgW="4914900" imgH="308610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9317" name="Text Box 5"/>
          <p:cNvSpPr txBox="1">
            <a:spLocks noChangeArrowheads="1"/>
          </p:cNvSpPr>
          <p:nvPr/>
        </p:nvSpPr>
        <p:spPr bwMode="auto">
          <a:xfrm>
            <a:off x="4419600" y="1371600"/>
            <a:ext cx="44958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57150" algn="l"/>
                <a:tab pos="400050" algn="l"/>
              </a:tabLst>
              <a:defRPr sz="1600">
                <a:solidFill>
                  <a:schemeClr val="tx1"/>
                </a:solidFill>
                <a:latin typeface="Times New Roman" panose="02020603050405020304" pitchFamily="18" charset="0"/>
              </a:defRPr>
            </a:lvl1pPr>
            <a:lvl2pPr marL="742950" indent="-285750">
              <a:tabLst>
                <a:tab pos="57150" algn="l"/>
                <a:tab pos="400050" algn="l"/>
              </a:tabLst>
              <a:defRPr sz="1600">
                <a:solidFill>
                  <a:schemeClr val="tx1"/>
                </a:solidFill>
                <a:latin typeface="Times New Roman" panose="02020603050405020304" pitchFamily="18" charset="0"/>
              </a:defRPr>
            </a:lvl2pPr>
            <a:lvl3pPr marL="1143000" indent="-228600">
              <a:tabLst>
                <a:tab pos="57150" algn="l"/>
                <a:tab pos="400050" algn="l"/>
              </a:tabLst>
              <a:defRPr sz="1600">
                <a:solidFill>
                  <a:schemeClr val="tx1"/>
                </a:solidFill>
                <a:latin typeface="Times New Roman" panose="02020603050405020304" pitchFamily="18" charset="0"/>
              </a:defRPr>
            </a:lvl3pPr>
            <a:lvl4pPr marL="1600200" indent="-228600">
              <a:tabLst>
                <a:tab pos="57150" algn="l"/>
                <a:tab pos="400050" algn="l"/>
              </a:tabLst>
              <a:defRPr sz="1600">
                <a:solidFill>
                  <a:schemeClr val="tx1"/>
                </a:solidFill>
                <a:latin typeface="Times New Roman" panose="02020603050405020304" pitchFamily="18" charset="0"/>
              </a:defRPr>
            </a:lvl4pPr>
            <a:lvl5pPr marL="2057400" indent="-228600">
              <a:tabLst>
                <a:tab pos="57150" algn="l"/>
                <a:tab pos="40005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9pPr>
          </a:lstStyle>
          <a:p>
            <a:r>
              <a:rPr lang="en-US" altLang="en-US" sz="2400">
                <a:cs typeface="Courier New" panose="02070309020205020404" pitchFamily="49" charset="0"/>
              </a:rPr>
              <a:t>Deployment makes the project available for use. </a:t>
            </a:r>
            <a:endParaRPr lang="en-US" altLang="en-US" sz="2400">
              <a:cs typeface="Courier New" panose="02070309020205020404" pitchFamily="49" charset="0"/>
            </a:endParaRPr>
          </a:p>
        </p:txBody>
      </p:sp>
      <p:sp>
        <p:nvSpPr>
          <p:cNvPr id="269318" name="Text Box 6"/>
          <p:cNvSpPr txBox="1">
            <a:spLocks noChangeArrowheads="1"/>
          </p:cNvSpPr>
          <p:nvPr/>
        </p:nvSpPr>
        <p:spPr bwMode="auto">
          <a:xfrm>
            <a:off x="228600" y="4735513"/>
            <a:ext cx="4648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400">
                <a:cs typeface="Courier New" panose="02070309020205020404" pitchFamily="49" charset="0"/>
              </a:rPr>
              <a:t>For a Java program, this means installing it on a desktop or on the Web. </a:t>
            </a:r>
            <a:endParaRPr lang="en-US" altLang="en-US" sz="240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7"/>
                                        </p:tgtEl>
                                        <p:attrNameLst>
                                          <p:attrName>style.visibility</p:attrName>
                                        </p:attrNameLst>
                                      </p:cBhvr>
                                      <p:to>
                                        <p:strVal val="visible"/>
                                      </p:to>
                                    </p:set>
                                    <p:anim calcmode="lin" valueType="num">
                                      <p:cBhvr additive="base">
                                        <p:cTn id="7" dur="500" fill="hold"/>
                                        <p:tgtEl>
                                          <p:spTgt spid="269317"/>
                                        </p:tgtEl>
                                        <p:attrNameLst>
                                          <p:attrName>ppt_x</p:attrName>
                                        </p:attrNameLst>
                                      </p:cBhvr>
                                      <p:tavLst>
                                        <p:tav tm="0">
                                          <p:val>
                                            <p:strVal val="0-#ppt_w/2"/>
                                          </p:val>
                                        </p:tav>
                                        <p:tav tm="100000">
                                          <p:val>
                                            <p:strVal val="#ppt_x"/>
                                          </p:val>
                                        </p:tav>
                                      </p:tavLst>
                                    </p:anim>
                                    <p:anim calcmode="lin" valueType="num">
                                      <p:cBhvr additive="base">
                                        <p:cTn id="8" dur="500" fill="hold"/>
                                        <p:tgtEl>
                                          <p:spTgt spid="2693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9318"/>
                                        </p:tgtEl>
                                        <p:attrNameLst>
                                          <p:attrName>style.visibility</p:attrName>
                                        </p:attrNameLst>
                                      </p:cBhvr>
                                      <p:to>
                                        <p:strVal val="visible"/>
                                      </p:to>
                                    </p:set>
                                    <p:anim calcmode="lin" valueType="num">
                                      <p:cBhvr additive="base">
                                        <p:cTn id="13" dur="500" fill="hold"/>
                                        <p:tgtEl>
                                          <p:spTgt spid="269318"/>
                                        </p:tgtEl>
                                        <p:attrNameLst>
                                          <p:attrName>ppt_x</p:attrName>
                                        </p:attrNameLst>
                                      </p:cBhvr>
                                      <p:tavLst>
                                        <p:tav tm="0">
                                          <p:val>
                                            <p:strVal val="0-#ppt_w/2"/>
                                          </p:val>
                                        </p:tav>
                                        <p:tav tm="100000">
                                          <p:val>
                                            <p:strVal val="#ppt_x"/>
                                          </p:val>
                                        </p:tav>
                                      </p:tavLst>
                                    </p:anim>
                                    <p:anim calcmode="lin" valueType="num">
                                      <p:cBhvr additive="base">
                                        <p:cTn id="14" dur="500" fill="hold"/>
                                        <p:tgtEl>
                                          <p:spTgt spid="2693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autoUpdateAnimBg="0"/>
      <p:bldP spid="269318"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500BCC6-7F6E-456F-93DF-9EFCD215DCBA}" type="slidenum">
              <a:rPr lang="en-US" altLang="en-US" sz="1400"/>
            </a:fld>
            <a:endParaRPr lang="en-US" altLang="en-US" sz="1400"/>
          </a:p>
        </p:txBody>
      </p:sp>
      <p:sp>
        <p:nvSpPr>
          <p:cNvPr id="58371" name="Rectangle 2"/>
          <p:cNvSpPr>
            <a:spLocks noGrp="1" noChangeArrowheads="1"/>
          </p:cNvSpPr>
          <p:nvPr>
            <p:ph type="title"/>
          </p:nvPr>
        </p:nvSpPr>
        <p:spPr>
          <a:xfrm>
            <a:off x="533400" y="304800"/>
            <a:ext cx="8305800" cy="685800"/>
          </a:xfrm>
        </p:spPr>
        <p:txBody>
          <a:bodyPr/>
          <a:lstStyle/>
          <a:p>
            <a:r>
              <a:rPr lang="en-US" altLang="en-US" smtClean="0"/>
              <a:t>Maintenance</a:t>
            </a:r>
            <a:r>
              <a:rPr lang="en-US" altLang="en-US" b="1" smtClean="0">
                <a:latin typeface="Courier" charset="0"/>
              </a:rPr>
              <a:t> </a:t>
            </a:r>
            <a:endParaRPr lang="en-US" altLang="en-US" b="1" smtClean="0">
              <a:latin typeface="Courier" charset="0"/>
            </a:endParaRPr>
          </a:p>
        </p:txBody>
      </p:sp>
      <p:sp>
        <p:nvSpPr>
          <p:cNvPr id="58372" name="Rectangle 3"/>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58373" name="Object 4"/>
          <p:cNvGraphicFramePr>
            <a:graphicFrameLocks noChangeAspect="1"/>
          </p:cNvGraphicFramePr>
          <p:nvPr/>
        </p:nvGraphicFramePr>
        <p:xfrm>
          <a:off x="304800" y="990600"/>
          <a:ext cx="8458200" cy="5311775"/>
        </p:xfrm>
        <a:graphic>
          <a:graphicData uri="http://schemas.openxmlformats.org/presentationml/2006/ole">
            <mc:AlternateContent xmlns:mc="http://schemas.openxmlformats.org/markup-compatibility/2006">
              <mc:Choice xmlns:v="urn:schemas-microsoft-com:vml" Requires="v">
                <p:oleObj spid="_x0000_s58377" name="Picture" r:id="rId1" imgW="4914900" imgH="3086100" progId="Word.Picture.8">
                  <p:embed/>
                </p:oleObj>
              </mc:Choice>
              <mc:Fallback>
                <p:oleObj name="Picture" r:id="rId1" imgW="4914900" imgH="308610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0341" name="Text Box 5"/>
          <p:cNvSpPr txBox="1">
            <a:spLocks noChangeArrowheads="1"/>
          </p:cNvSpPr>
          <p:nvPr/>
        </p:nvSpPr>
        <p:spPr bwMode="auto">
          <a:xfrm>
            <a:off x="4419600" y="1371600"/>
            <a:ext cx="4495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57150" algn="l"/>
                <a:tab pos="400050" algn="l"/>
              </a:tabLst>
              <a:defRPr sz="1600">
                <a:solidFill>
                  <a:schemeClr val="tx1"/>
                </a:solidFill>
                <a:latin typeface="Times New Roman" panose="02020603050405020304" pitchFamily="18" charset="0"/>
              </a:defRPr>
            </a:lvl1pPr>
            <a:lvl2pPr marL="742950" indent="-285750">
              <a:tabLst>
                <a:tab pos="57150" algn="l"/>
                <a:tab pos="400050" algn="l"/>
              </a:tabLst>
              <a:defRPr sz="1600">
                <a:solidFill>
                  <a:schemeClr val="tx1"/>
                </a:solidFill>
                <a:latin typeface="Times New Roman" panose="02020603050405020304" pitchFamily="18" charset="0"/>
              </a:defRPr>
            </a:lvl2pPr>
            <a:lvl3pPr marL="1143000" indent="-228600">
              <a:tabLst>
                <a:tab pos="57150" algn="l"/>
                <a:tab pos="400050" algn="l"/>
              </a:tabLst>
              <a:defRPr sz="1600">
                <a:solidFill>
                  <a:schemeClr val="tx1"/>
                </a:solidFill>
                <a:latin typeface="Times New Roman" panose="02020603050405020304" pitchFamily="18" charset="0"/>
              </a:defRPr>
            </a:lvl3pPr>
            <a:lvl4pPr marL="1600200" indent="-228600">
              <a:tabLst>
                <a:tab pos="57150" algn="l"/>
                <a:tab pos="400050" algn="l"/>
              </a:tabLst>
              <a:defRPr sz="1600">
                <a:solidFill>
                  <a:schemeClr val="tx1"/>
                </a:solidFill>
                <a:latin typeface="Times New Roman" panose="02020603050405020304" pitchFamily="18" charset="0"/>
              </a:defRPr>
            </a:lvl4pPr>
            <a:lvl5pPr marL="2057400" indent="-228600">
              <a:tabLst>
                <a:tab pos="57150" algn="l"/>
                <a:tab pos="40005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57150" algn="l"/>
                <a:tab pos="400050" algn="l"/>
              </a:tabLst>
              <a:defRPr sz="1600">
                <a:solidFill>
                  <a:schemeClr val="tx1"/>
                </a:solidFill>
                <a:latin typeface="Times New Roman" panose="02020603050405020304" pitchFamily="18" charset="0"/>
              </a:defRPr>
            </a:lvl9pPr>
          </a:lstStyle>
          <a:p>
            <a:r>
              <a:rPr lang="en-US" altLang="en-US" sz="2400">
                <a:cs typeface="Courier New" panose="02070309020205020404" pitchFamily="49" charset="0"/>
              </a:rPr>
              <a:t>Maintenance is concerned with changing and improving the product. </a:t>
            </a:r>
            <a:endParaRPr lang="en-US" altLang="en-US" sz="2400">
              <a:cs typeface="Courier New" panose="02070309020205020404" pitchFamily="49" charset="0"/>
            </a:endParaRPr>
          </a:p>
        </p:txBody>
      </p:sp>
      <p:sp>
        <p:nvSpPr>
          <p:cNvPr id="270342" name="Text Box 6"/>
          <p:cNvSpPr txBox="1">
            <a:spLocks noChangeArrowheads="1"/>
          </p:cNvSpPr>
          <p:nvPr/>
        </p:nvSpPr>
        <p:spPr bwMode="auto">
          <a:xfrm>
            <a:off x="228600" y="4343400"/>
            <a:ext cx="56388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400">
                <a:cs typeface="Courier New" panose="02070309020205020404" pitchFamily="49" charset="0"/>
              </a:rPr>
              <a:t>A software product must continue to perform and improve in a changing environment. This requires periodic upgrades of the product to fix newly discovered bugs and incorporate changes. </a:t>
            </a:r>
            <a:endParaRPr lang="en-US" altLang="en-US" sz="240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0341"/>
                                        </p:tgtEl>
                                        <p:attrNameLst>
                                          <p:attrName>style.visibility</p:attrName>
                                        </p:attrNameLst>
                                      </p:cBhvr>
                                      <p:to>
                                        <p:strVal val="visible"/>
                                      </p:to>
                                    </p:set>
                                    <p:anim calcmode="lin" valueType="num">
                                      <p:cBhvr additive="base">
                                        <p:cTn id="7" dur="500" fill="hold"/>
                                        <p:tgtEl>
                                          <p:spTgt spid="270341"/>
                                        </p:tgtEl>
                                        <p:attrNameLst>
                                          <p:attrName>ppt_x</p:attrName>
                                        </p:attrNameLst>
                                      </p:cBhvr>
                                      <p:tavLst>
                                        <p:tav tm="0">
                                          <p:val>
                                            <p:strVal val="0-#ppt_w/2"/>
                                          </p:val>
                                        </p:tav>
                                        <p:tav tm="100000">
                                          <p:val>
                                            <p:strVal val="#ppt_x"/>
                                          </p:val>
                                        </p:tav>
                                      </p:tavLst>
                                    </p:anim>
                                    <p:anim calcmode="lin" valueType="num">
                                      <p:cBhvr additive="base">
                                        <p:cTn id="8" dur="500" fill="hold"/>
                                        <p:tgtEl>
                                          <p:spTgt spid="2703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0342"/>
                                        </p:tgtEl>
                                        <p:attrNameLst>
                                          <p:attrName>style.visibility</p:attrName>
                                        </p:attrNameLst>
                                      </p:cBhvr>
                                      <p:to>
                                        <p:strVal val="visible"/>
                                      </p:to>
                                    </p:set>
                                    <p:anim calcmode="lin" valueType="num">
                                      <p:cBhvr additive="base">
                                        <p:cTn id="13" dur="500" fill="hold"/>
                                        <p:tgtEl>
                                          <p:spTgt spid="270342"/>
                                        </p:tgtEl>
                                        <p:attrNameLst>
                                          <p:attrName>ppt_x</p:attrName>
                                        </p:attrNameLst>
                                      </p:cBhvr>
                                      <p:tavLst>
                                        <p:tav tm="0">
                                          <p:val>
                                            <p:strVal val="0-#ppt_w/2"/>
                                          </p:val>
                                        </p:tav>
                                        <p:tav tm="100000">
                                          <p:val>
                                            <p:strVal val="#ppt_x"/>
                                          </p:val>
                                        </p:tav>
                                      </p:tavLst>
                                    </p:anim>
                                    <p:anim calcmode="lin" valueType="num">
                                      <p:cBhvr additive="base">
                                        <p:cTn id="14" dur="500" fill="hold"/>
                                        <p:tgtEl>
                                          <p:spTgt spid="2703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1" grpId="0" autoUpdateAnimBg="0"/>
      <p:bldP spid="27034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6376A2EA-145E-4CEB-AEEE-71596B27E1EE}" type="slidenum">
              <a:rPr lang="en-US" altLang="en-US" sz="1400"/>
            </a:fld>
            <a:endParaRPr lang="en-US" altLang="en-US" sz="1400"/>
          </a:p>
        </p:txBody>
      </p:sp>
      <p:sp>
        <p:nvSpPr>
          <p:cNvPr id="59395" name="Rectangle 2"/>
          <p:cNvSpPr>
            <a:spLocks noGrp="1" noChangeArrowheads="1"/>
          </p:cNvSpPr>
          <p:nvPr>
            <p:ph type="title"/>
          </p:nvPr>
        </p:nvSpPr>
        <p:spPr>
          <a:xfrm>
            <a:off x="685800" y="0"/>
            <a:ext cx="7772400" cy="1428750"/>
          </a:xfrm>
        </p:spPr>
        <p:txBody>
          <a:bodyPr/>
          <a:lstStyle/>
          <a:p>
            <a:r>
              <a:rPr lang="en-US" altLang="en-US" smtClean="0"/>
              <a:t>Problem:</a:t>
            </a:r>
            <a:br>
              <a:rPr lang="en-US" altLang="en-US" smtClean="0"/>
            </a:br>
            <a:r>
              <a:rPr lang="en-US" altLang="en-US" smtClean="0"/>
              <a:t> Computing Loan Payments</a:t>
            </a:r>
            <a:endParaRPr lang="en-US" altLang="en-US" sz="5400" smtClean="0"/>
          </a:p>
        </p:txBody>
      </p:sp>
      <p:sp>
        <p:nvSpPr>
          <p:cNvPr id="122883" name="AutoShape 3">
            <a:hlinkClick r:id="" action="ppaction://noaction" highlightClick="1"/>
          </p:cNvPr>
          <p:cNvSpPr>
            <a:spLocks noChangeArrowheads="1"/>
          </p:cNvSpPr>
          <p:nvPr/>
        </p:nvSpPr>
        <p:spPr bwMode="auto">
          <a:xfrm>
            <a:off x="1905000" y="5867400"/>
            <a:ext cx="3048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tLang="zh-CN" sz="2400">
                <a:solidFill>
                  <a:schemeClr val="accent1"/>
                </a:solidFill>
                <a:latin typeface="Book Antiqua" pitchFamily="18" charset="0"/>
                <a:ea typeface="宋体" panose="02010600030101010101" pitchFamily="2" charset="-122"/>
                <a:hlinkClick r:id="rId1" action="ppaction://program"/>
              </a:rPr>
              <a:t>ComputeLoan</a:t>
            </a:r>
            <a:endParaRPr lang="en-US" altLang="zh-CN" sz="2400">
              <a:solidFill>
                <a:schemeClr val="accent1"/>
              </a:solidFill>
              <a:ea typeface="宋体" panose="02010600030101010101" pitchFamily="2" charset="-122"/>
            </a:endParaRPr>
          </a:p>
        </p:txBody>
      </p:sp>
      <p:sp>
        <p:nvSpPr>
          <p:cNvPr id="59397" name="AutoShape 4">
            <a:hlinkClick r:id="rId2" action="ppaction://program" highlightClick="1"/>
          </p:cNvPr>
          <p:cNvSpPr>
            <a:spLocks noChangeArrowheads="1"/>
          </p:cNvSpPr>
          <p:nvPr/>
        </p:nvSpPr>
        <p:spPr bwMode="auto">
          <a:xfrm>
            <a:off x="5257800"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sz="2400">
                <a:latin typeface="Book Antiqua" pitchFamily="18" charset="0"/>
              </a:rPr>
              <a:t>Run</a:t>
            </a:r>
            <a:endParaRPr lang="en-US" altLang="en-US" sz="2400"/>
          </a:p>
        </p:txBody>
      </p:sp>
      <p:sp>
        <p:nvSpPr>
          <p:cNvPr id="59398" name="Text Box 5"/>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endParaRPr lang="en-US" altLang="en-US" sz="2400"/>
          </a:p>
        </p:txBody>
      </p:sp>
      <p:sp>
        <p:nvSpPr>
          <p:cNvPr id="59399" name="Text Box 6"/>
          <p:cNvSpPr txBox="1">
            <a:spLocks noChangeArrowheads="1"/>
          </p:cNvSpPr>
          <p:nvPr/>
        </p:nvSpPr>
        <p:spPr bwMode="auto">
          <a:xfrm>
            <a:off x="838200" y="1676400"/>
            <a:ext cx="7696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3200"/>
              <a:t>This program lets the user enter the interest rate, number of years, and loan amount, and computes monthly payment and total payment.</a:t>
            </a:r>
            <a:endParaRPr lang="en-US" altLang="en-US" sz="2400"/>
          </a:p>
        </p:txBody>
      </p:sp>
      <p:graphicFrame>
        <p:nvGraphicFramePr>
          <p:cNvPr id="59400" name="Object 7"/>
          <p:cNvGraphicFramePr>
            <a:graphicFrameLocks noChangeAspect="1"/>
          </p:cNvGraphicFramePr>
          <p:nvPr/>
        </p:nvGraphicFramePr>
        <p:xfrm>
          <a:off x="231775" y="4043363"/>
          <a:ext cx="8682038" cy="1331912"/>
        </p:xfrm>
        <a:graphic>
          <a:graphicData uri="http://schemas.openxmlformats.org/presentationml/2006/ole">
            <mc:AlternateContent xmlns:mc="http://schemas.openxmlformats.org/markup-compatibility/2006">
              <mc:Choice xmlns:v="urn:schemas-microsoft-com:vml" Requires="v">
                <p:oleObj spid="_x0000_s59403" name="Equation" r:id="rId3" imgW="3695700" imgH="571500" progId="Equation.3">
                  <p:embed/>
                </p:oleObj>
              </mc:Choice>
              <mc:Fallback>
                <p:oleObj name="Equation" r:id="rId3" imgW="3695700" imgH="5715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4043363"/>
                        <a:ext cx="8682038"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1" name="AutoShape 8">
            <a:hlinkClick r:id="rId5" highlightClick="1"/>
          </p:cNvPr>
          <p:cNvSpPr>
            <a:spLocks noChangeArrowheads="1"/>
          </p:cNvSpPr>
          <p:nvPr/>
        </p:nvSpPr>
        <p:spPr bwMode="auto">
          <a:xfrm>
            <a:off x="1192213" y="581025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6CEA80A7-B14E-4A92-A548-A6299625EF4B}" type="slidenum">
              <a:rPr lang="en-US" altLang="en-US" sz="1400"/>
            </a:fld>
            <a:endParaRPr lang="en-US" altLang="en-US" sz="1400"/>
          </a:p>
        </p:txBody>
      </p:sp>
      <p:sp>
        <p:nvSpPr>
          <p:cNvPr id="60419" name="Rectangle 2"/>
          <p:cNvSpPr>
            <a:spLocks noGrp="1" noChangeArrowheads="1"/>
          </p:cNvSpPr>
          <p:nvPr>
            <p:ph type="title"/>
          </p:nvPr>
        </p:nvSpPr>
        <p:spPr>
          <a:xfrm>
            <a:off x="685800" y="0"/>
            <a:ext cx="7772400" cy="1428750"/>
          </a:xfrm>
        </p:spPr>
        <p:txBody>
          <a:bodyPr/>
          <a:lstStyle/>
          <a:p>
            <a:r>
              <a:rPr lang="en-US" altLang="en-US" smtClean="0"/>
              <a:t>Problem: Monetary Units</a:t>
            </a:r>
            <a:endParaRPr lang="en-US" altLang="en-US" sz="5400" smtClean="0"/>
          </a:p>
        </p:txBody>
      </p:sp>
      <p:sp>
        <p:nvSpPr>
          <p:cNvPr id="60420" name="Text Box 6"/>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endParaRPr lang="en-US" altLang="en-US" sz="2400"/>
          </a:p>
        </p:txBody>
      </p:sp>
      <p:sp>
        <p:nvSpPr>
          <p:cNvPr id="60421" name="Text Box 7"/>
          <p:cNvSpPr txBox="1">
            <a:spLocks noChangeArrowheads="1"/>
          </p:cNvSpPr>
          <p:nvPr/>
        </p:nvSpPr>
        <p:spPr bwMode="auto">
          <a:xfrm>
            <a:off x="381000" y="1676400"/>
            <a:ext cx="838200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3200"/>
              <a:t>This program lets the user enter the amount in decimal representing dollars and cents and output a report listing the monetary equivalent in single dollars, quarters, dimes, nickels, and pennies. Your program should report maximum number of dollars, then the maximum number of quarters, and so on, in this order.</a:t>
            </a:r>
            <a:r>
              <a:rPr lang="en-US" altLang="en-US" sz="2400">
                <a:latin typeface="Courier" charset="0"/>
              </a:rPr>
              <a:t> </a:t>
            </a:r>
            <a:endParaRPr lang="en-US" altLang="en-US" sz="2400">
              <a:latin typeface="Courier" charset="0"/>
            </a:endParaRPr>
          </a:p>
        </p:txBody>
      </p:sp>
      <p:sp>
        <p:nvSpPr>
          <p:cNvPr id="85000" name="AutoShape 8">
            <a:hlinkClick r:id="" action="ppaction://noaction" highlightClick="1"/>
          </p:cNvPr>
          <p:cNvSpPr>
            <a:spLocks noChangeArrowheads="1"/>
          </p:cNvSpPr>
          <p:nvPr/>
        </p:nvSpPr>
        <p:spPr bwMode="auto">
          <a:xfrm>
            <a:off x="3505200" y="5715000"/>
            <a:ext cx="3048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tLang="zh-CN" sz="2400">
                <a:solidFill>
                  <a:schemeClr val="accent1"/>
                </a:solidFill>
                <a:latin typeface="Book Antiqua" pitchFamily="18" charset="0"/>
                <a:ea typeface="宋体" panose="02010600030101010101" pitchFamily="2" charset="-122"/>
                <a:hlinkClick r:id="rId1" action="ppaction://program"/>
              </a:rPr>
              <a:t>ComputeChange</a:t>
            </a:r>
            <a:endParaRPr lang="en-US" altLang="zh-CN" sz="2400">
              <a:solidFill>
                <a:schemeClr val="accent1"/>
              </a:solidFill>
              <a:ea typeface="宋体" panose="02010600030101010101" pitchFamily="2" charset="-122"/>
            </a:endParaRPr>
          </a:p>
        </p:txBody>
      </p:sp>
      <p:sp>
        <p:nvSpPr>
          <p:cNvPr id="60423" name="AutoShape 9">
            <a:hlinkClick r:id="rId2" action="ppaction://program" highlightClick="1"/>
          </p:cNvPr>
          <p:cNvSpPr>
            <a:spLocks noChangeArrowheads="1"/>
          </p:cNvSpPr>
          <p:nvPr/>
        </p:nvSpPr>
        <p:spPr bwMode="auto">
          <a:xfrm>
            <a:off x="7010400" y="5715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sz="2400">
                <a:latin typeface="Book Antiqua" pitchFamily="18" charset="0"/>
              </a:rPr>
              <a:t>Run</a:t>
            </a:r>
            <a:endParaRPr lang="en-US" altLang="en-US" sz="2400"/>
          </a:p>
        </p:txBody>
      </p:sp>
      <p:sp>
        <p:nvSpPr>
          <p:cNvPr id="60424" name="AutoShape 10">
            <a:hlinkClick r:id="rId3" highlightClick="1"/>
          </p:cNvPr>
          <p:cNvSpPr>
            <a:spLocks noChangeArrowheads="1"/>
          </p:cNvSpPr>
          <p:nvPr/>
        </p:nvSpPr>
        <p:spPr bwMode="auto">
          <a:xfrm>
            <a:off x="2843213" y="569436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81D99F1F-2225-4313-ACD8-A94CA6325B9C}" type="slidenum">
              <a:rPr lang="en-US" altLang="en-US" sz="1400"/>
            </a:fld>
            <a:endParaRPr lang="en-US" altLang="en-US" sz="1400"/>
          </a:p>
        </p:txBody>
      </p:sp>
      <p:sp>
        <p:nvSpPr>
          <p:cNvPr id="61443" name="Rectangle 2"/>
          <p:cNvSpPr>
            <a:spLocks noGrp="1" noChangeArrowheads="1"/>
          </p:cNvSpPr>
          <p:nvPr>
            <p:ph type="title"/>
          </p:nvPr>
        </p:nvSpPr>
        <p:spPr>
          <a:xfrm>
            <a:off x="685800" y="0"/>
            <a:ext cx="7772400" cy="1428750"/>
          </a:xfrm>
        </p:spPr>
        <p:txBody>
          <a:bodyPr/>
          <a:lstStyle/>
          <a:p>
            <a:r>
              <a:rPr lang="en-US" altLang="en-US" smtClean="0">
                <a:solidFill>
                  <a:schemeClr val="tx1"/>
                </a:solidFill>
              </a:rPr>
              <a:t>Common Errors and Pitfalls p65</a:t>
            </a:r>
            <a:endParaRPr lang="en-US" altLang="en-US" sz="5400" smtClean="0">
              <a:solidFill>
                <a:schemeClr val="tx1"/>
              </a:solidFill>
              <a:ea typeface="宋体" panose="02010600030101010101" pitchFamily="2" charset="-122"/>
            </a:endParaRPr>
          </a:p>
        </p:txBody>
      </p:sp>
      <p:sp>
        <p:nvSpPr>
          <p:cNvPr id="61444" name="Text Box 6"/>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endParaRPr lang="en-US" altLang="en-US" sz="2400"/>
          </a:p>
        </p:txBody>
      </p:sp>
      <p:sp>
        <p:nvSpPr>
          <p:cNvPr id="61445" name="Rectangle 3"/>
          <p:cNvSpPr txBox="1">
            <a:spLocks noChangeArrowheads="1"/>
          </p:cNvSpPr>
          <p:nvPr/>
        </p:nvSpPr>
        <p:spPr bwMode="auto">
          <a:xfrm>
            <a:off x="155575" y="1355725"/>
            <a:ext cx="8839200" cy="503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hangingPunct="1">
              <a:spcBef>
                <a:spcPct val="20000"/>
              </a:spcBef>
              <a:buClr>
                <a:schemeClr val="tx2"/>
              </a:buClr>
              <a:buSzPct val="75000"/>
              <a:buFont typeface="Monotype Sorts" pitchFamily="2" charset="2"/>
              <a:buChar char="F"/>
            </a:pPr>
            <a:r>
              <a:rPr lang="en-US" altLang="en-US" sz="3200"/>
              <a:t>Common Error 1: Undeclared/Uninitialized Variables and Unused Variables </a:t>
            </a:r>
            <a:endParaRPr lang="en-US" altLang="en-US" sz="3200"/>
          </a:p>
          <a:p>
            <a:pPr hangingPunct="1">
              <a:spcBef>
                <a:spcPct val="20000"/>
              </a:spcBef>
              <a:buClr>
                <a:schemeClr val="tx2"/>
              </a:buClr>
              <a:buSzPct val="75000"/>
              <a:buFont typeface="Monotype Sorts" pitchFamily="2" charset="2"/>
              <a:buChar char="F"/>
            </a:pPr>
            <a:r>
              <a:rPr lang="en-US" altLang="en-US" sz="3200"/>
              <a:t>Common Error 2: Integer Overflow</a:t>
            </a:r>
            <a:endParaRPr lang="en-US" altLang="en-US" sz="3200"/>
          </a:p>
          <a:p>
            <a:pPr hangingPunct="1">
              <a:spcBef>
                <a:spcPct val="20000"/>
              </a:spcBef>
              <a:buClr>
                <a:schemeClr val="tx2"/>
              </a:buClr>
              <a:buSzPct val="75000"/>
              <a:buFont typeface="Monotype Sorts" pitchFamily="2" charset="2"/>
              <a:buChar char="F"/>
            </a:pPr>
            <a:r>
              <a:rPr lang="en-US" altLang="en-US" sz="3200"/>
              <a:t>Common Error 3: Round-off Errors</a:t>
            </a:r>
            <a:endParaRPr lang="en-US" altLang="en-US" sz="3200"/>
          </a:p>
          <a:p>
            <a:pPr hangingPunct="1">
              <a:spcBef>
                <a:spcPct val="20000"/>
              </a:spcBef>
              <a:buClr>
                <a:schemeClr val="tx2"/>
              </a:buClr>
              <a:buSzPct val="75000"/>
              <a:buFont typeface="Monotype Sorts" pitchFamily="2" charset="2"/>
              <a:buChar char="F"/>
            </a:pPr>
            <a:r>
              <a:rPr lang="en-US" altLang="en-US" sz="3200"/>
              <a:t>Common Error 4: Unintended Integer Division</a:t>
            </a:r>
            <a:endParaRPr lang="en-US" altLang="en-US" sz="3200"/>
          </a:p>
          <a:p>
            <a:pPr hangingPunct="1">
              <a:spcBef>
                <a:spcPct val="20000"/>
              </a:spcBef>
              <a:buClr>
                <a:schemeClr val="tx2"/>
              </a:buClr>
              <a:buSzPct val="75000"/>
              <a:buFont typeface="Monotype Sorts" pitchFamily="2" charset="2"/>
              <a:buChar char="F"/>
            </a:pPr>
            <a:r>
              <a:rPr lang="en-US" altLang="en-US" sz="3200"/>
              <a:t>Common Error 5: Redundant Input Objects</a:t>
            </a:r>
            <a:endParaRPr lang="en-US" altLang="en-US" sz="3200"/>
          </a:p>
          <a:p>
            <a:pPr hangingPunct="1">
              <a:spcBef>
                <a:spcPct val="20000"/>
              </a:spcBef>
              <a:buClr>
                <a:schemeClr val="tx2"/>
              </a:buClr>
              <a:buSzPct val="75000"/>
              <a:buFont typeface="Monotype Sorts" pitchFamily="2" charset="2"/>
              <a:buChar char="F"/>
            </a:pPr>
            <a:endParaRPr lang="en-US" altLang="en-US" sz="3200"/>
          </a:p>
          <a:p>
            <a:pPr hangingPunct="1">
              <a:spcBef>
                <a:spcPct val="20000"/>
              </a:spcBef>
              <a:buClr>
                <a:schemeClr val="tx2"/>
              </a:buClr>
              <a:buSzPct val="75000"/>
              <a:buFont typeface="Monotype Sorts" pitchFamily="2" charset="2"/>
              <a:buChar char="F"/>
            </a:pPr>
            <a:r>
              <a:rPr lang="en-US" altLang="en-US" sz="3200"/>
              <a:t>Common Pitfall 1: Redundant Input Objects</a:t>
            </a:r>
            <a:endParaRPr lang="en-US" altLang="en-US" sz="3200"/>
          </a:p>
          <a:p>
            <a:pPr hangingPunct="1">
              <a:spcBef>
                <a:spcPct val="20000"/>
              </a:spcBef>
              <a:buClr>
                <a:schemeClr val="tx2"/>
              </a:buClr>
              <a:buSzPct val="75000"/>
              <a:buFont typeface="Monotype Sorts" pitchFamily="2" charset="2"/>
              <a:buChar char="F"/>
            </a:pPr>
            <a:endParaRPr lang="en-US" altLang="en-US" sz="320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1B7A69F6-5B34-4EF6-BB9C-7D3A13981DA7}" type="slidenum">
              <a:rPr lang="en-US" altLang="en-US" sz="1400"/>
            </a:fld>
            <a:endParaRPr lang="en-US" altLang="en-US" sz="1400"/>
          </a:p>
        </p:txBody>
      </p:sp>
      <p:sp>
        <p:nvSpPr>
          <p:cNvPr id="62467" name="Rectangle 2"/>
          <p:cNvSpPr>
            <a:spLocks noGrp="1" noChangeArrowheads="1"/>
          </p:cNvSpPr>
          <p:nvPr>
            <p:ph type="title"/>
          </p:nvPr>
        </p:nvSpPr>
        <p:spPr>
          <a:xfrm>
            <a:off x="155575" y="357188"/>
            <a:ext cx="8839200" cy="1804987"/>
          </a:xfrm>
        </p:spPr>
        <p:txBody>
          <a:bodyPr/>
          <a:lstStyle/>
          <a:p>
            <a:pPr hangingPunct="1"/>
            <a:r>
              <a:rPr lang="en-US" altLang="en-US" smtClean="0"/>
              <a:t>Common Error 1: Undeclared/Uninitialized Variables and Unused Variables </a:t>
            </a:r>
            <a:endParaRPr lang="en-US" altLang="en-US" smtClean="0"/>
          </a:p>
        </p:txBody>
      </p:sp>
      <p:sp>
        <p:nvSpPr>
          <p:cNvPr id="62468" name="Text Box 6"/>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endParaRPr lang="en-US" altLang="en-US" sz="2400"/>
          </a:p>
        </p:txBody>
      </p:sp>
      <p:sp>
        <p:nvSpPr>
          <p:cNvPr id="62469" name="Rectangle 3"/>
          <p:cNvSpPr txBox="1">
            <a:spLocks noChangeArrowheads="1"/>
          </p:cNvSpPr>
          <p:nvPr/>
        </p:nvSpPr>
        <p:spPr bwMode="auto">
          <a:xfrm>
            <a:off x="155575" y="2584450"/>
            <a:ext cx="88392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3200" b="1"/>
              <a:t>double</a:t>
            </a:r>
            <a:r>
              <a:rPr lang="en-US" altLang="en-US" sz="3200"/>
              <a:t> interestRate = </a:t>
            </a:r>
            <a:r>
              <a:rPr lang="en-US" altLang="en-US" sz="3200" b="1"/>
              <a:t>0.05</a:t>
            </a:r>
            <a:r>
              <a:rPr lang="en-US" altLang="en-US" sz="3200"/>
              <a:t>;</a:t>
            </a:r>
            <a:endParaRPr lang="en-US" altLang="en-US" sz="3200" u="sng"/>
          </a:p>
          <a:p>
            <a:pPr>
              <a:spcBef>
                <a:spcPct val="20000"/>
              </a:spcBef>
              <a:buClr>
                <a:schemeClr val="tx2"/>
              </a:buClr>
              <a:buSzPct val="75000"/>
              <a:buFont typeface="Monotype Sorts" pitchFamily="2" charset="2"/>
              <a:buNone/>
            </a:pPr>
            <a:r>
              <a:rPr lang="en-US" altLang="en-US" sz="3200" b="1"/>
              <a:t>double</a:t>
            </a:r>
            <a:r>
              <a:rPr lang="en-US" altLang="en-US" sz="3200"/>
              <a:t> interest = interestrate * </a:t>
            </a:r>
            <a:r>
              <a:rPr lang="en-US" altLang="en-US" sz="3200" b="1"/>
              <a:t>45</a:t>
            </a:r>
            <a:r>
              <a:rPr lang="en-US" altLang="en-US" sz="3200"/>
              <a:t>;</a:t>
            </a:r>
            <a:endParaRPr lang="en-US" altLang="en-US" sz="3200" u="sng"/>
          </a:p>
          <a:p>
            <a:pPr hangingPunct="1">
              <a:spcBef>
                <a:spcPct val="20000"/>
              </a:spcBef>
              <a:buClr>
                <a:schemeClr val="tx2"/>
              </a:buClr>
              <a:buSzPct val="75000"/>
              <a:buFont typeface="Monotype Sorts" pitchFamily="2" charset="2"/>
              <a:buNone/>
            </a:pPr>
            <a:endParaRPr lang="en-US" altLang="en-US" sz="320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8072224F-6E52-48A5-A02B-057083C35AEB}" type="slidenum">
              <a:rPr lang="en-US" altLang="en-US" sz="1400"/>
            </a:fld>
            <a:endParaRPr lang="en-US" altLang="en-US" sz="1400"/>
          </a:p>
        </p:txBody>
      </p:sp>
      <p:sp>
        <p:nvSpPr>
          <p:cNvPr id="63491" name="Rectangle 2"/>
          <p:cNvSpPr>
            <a:spLocks noGrp="1" noChangeArrowheads="1"/>
          </p:cNvSpPr>
          <p:nvPr>
            <p:ph type="title"/>
          </p:nvPr>
        </p:nvSpPr>
        <p:spPr>
          <a:xfrm>
            <a:off x="155575" y="357188"/>
            <a:ext cx="8839200" cy="1804987"/>
          </a:xfrm>
        </p:spPr>
        <p:txBody>
          <a:bodyPr/>
          <a:lstStyle/>
          <a:p>
            <a:pPr hangingPunct="1"/>
            <a:r>
              <a:rPr lang="en-US" altLang="en-US" smtClean="0"/>
              <a:t>Common Error 2: Integer Overflow</a:t>
            </a:r>
            <a:endParaRPr lang="en-US" altLang="en-US" smtClean="0"/>
          </a:p>
        </p:txBody>
      </p:sp>
      <p:sp>
        <p:nvSpPr>
          <p:cNvPr id="63492" name="Rectangle 3"/>
          <p:cNvSpPr txBox="1">
            <a:spLocks noChangeArrowheads="1"/>
          </p:cNvSpPr>
          <p:nvPr/>
        </p:nvSpPr>
        <p:spPr bwMode="auto">
          <a:xfrm>
            <a:off x="155575" y="2584450"/>
            <a:ext cx="88392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3200" b="1"/>
              <a:t>int</a:t>
            </a:r>
            <a:r>
              <a:rPr lang="en-US" altLang="en-US" sz="3200"/>
              <a:t> value = </a:t>
            </a:r>
            <a:r>
              <a:rPr lang="en-US" altLang="en-US" sz="3200" b="1"/>
              <a:t>2147483647</a:t>
            </a:r>
            <a:r>
              <a:rPr lang="en-US" altLang="en-US" sz="3200"/>
              <a:t> + </a:t>
            </a:r>
            <a:r>
              <a:rPr lang="en-US" altLang="en-US" sz="3200" b="1"/>
              <a:t>1</a:t>
            </a:r>
            <a:r>
              <a:rPr lang="en-US" altLang="en-US" sz="3200"/>
              <a:t>; </a:t>
            </a:r>
            <a:endParaRPr lang="en-US" altLang="en-US" sz="3200" u="sng"/>
          </a:p>
          <a:p>
            <a:pPr>
              <a:spcBef>
                <a:spcPct val="20000"/>
              </a:spcBef>
              <a:buClr>
                <a:schemeClr val="tx2"/>
              </a:buClr>
              <a:buSzPct val="75000"/>
              <a:buFont typeface="Monotype Sorts" pitchFamily="2" charset="2"/>
              <a:buNone/>
            </a:pPr>
            <a:r>
              <a:rPr lang="en-US" altLang="en-US" sz="3200"/>
              <a:t>// value will actually be -2147483648</a:t>
            </a:r>
            <a:endParaRPr lang="en-US" altLang="en-US" sz="3200" u="sng"/>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68C13BF-CB65-4EFD-AF98-00E08897E072}" type="slidenum">
              <a:rPr lang="en-US" altLang="en-US" sz="1400"/>
            </a:fld>
            <a:endParaRPr lang="en-US" altLang="en-US" sz="1400"/>
          </a:p>
        </p:txBody>
      </p:sp>
      <p:sp>
        <p:nvSpPr>
          <p:cNvPr id="64515" name="Rectangle 2"/>
          <p:cNvSpPr>
            <a:spLocks noGrp="1" noChangeArrowheads="1"/>
          </p:cNvSpPr>
          <p:nvPr>
            <p:ph type="title"/>
          </p:nvPr>
        </p:nvSpPr>
        <p:spPr>
          <a:xfrm>
            <a:off x="155575" y="357188"/>
            <a:ext cx="8839200" cy="1804987"/>
          </a:xfrm>
        </p:spPr>
        <p:txBody>
          <a:bodyPr/>
          <a:lstStyle/>
          <a:p>
            <a:pPr hangingPunct="1"/>
            <a:r>
              <a:rPr lang="en-US" altLang="en-US" smtClean="0"/>
              <a:t>Common Error 3: Round-off Errors</a:t>
            </a:r>
            <a:endParaRPr lang="en-US" altLang="en-US" smtClean="0"/>
          </a:p>
        </p:txBody>
      </p:sp>
      <p:sp>
        <p:nvSpPr>
          <p:cNvPr id="64516" name="Rectangle 3"/>
          <p:cNvSpPr txBox="1">
            <a:spLocks noChangeArrowheads="1"/>
          </p:cNvSpPr>
          <p:nvPr/>
        </p:nvSpPr>
        <p:spPr bwMode="auto">
          <a:xfrm>
            <a:off x="225425" y="2162175"/>
            <a:ext cx="8839200"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3200"/>
              <a:t>System.out.println(</a:t>
            </a:r>
            <a:r>
              <a:rPr lang="en-US" altLang="en-US" sz="3200" b="1"/>
              <a:t>1.0</a:t>
            </a:r>
            <a:r>
              <a:rPr lang="en-US" altLang="en-US" sz="3200"/>
              <a:t> - </a:t>
            </a:r>
            <a:r>
              <a:rPr lang="en-US" altLang="en-US" sz="3200" b="1"/>
              <a:t>0.1</a:t>
            </a:r>
            <a:r>
              <a:rPr lang="en-US" altLang="en-US" sz="3200"/>
              <a:t> - </a:t>
            </a:r>
            <a:r>
              <a:rPr lang="en-US" altLang="en-US" sz="3200" b="1"/>
              <a:t>0.1</a:t>
            </a:r>
            <a:r>
              <a:rPr lang="en-US" altLang="en-US" sz="3200"/>
              <a:t> - </a:t>
            </a:r>
            <a:r>
              <a:rPr lang="en-US" altLang="en-US" sz="3200" b="1"/>
              <a:t>0.1</a:t>
            </a:r>
            <a:r>
              <a:rPr lang="en-US" altLang="en-US" sz="3200"/>
              <a:t> - </a:t>
            </a:r>
            <a:r>
              <a:rPr lang="en-US" altLang="en-US" sz="3200" b="1"/>
              <a:t>0.1</a:t>
            </a:r>
            <a:r>
              <a:rPr lang="en-US" altLang="en-US" sz="3200"/>
              <a:t> - </a:t>
            </a:r>
            <a:r>
              <a:rPr lang="en-US" altLang="en-US" sz="3200" b="1"/>
              <a:t>0.1</a:t>
            </a:r>
            <a:r>
              <a:rPr lang="en-US" altLang="en-US" sz="3200"/>
              <a:t>);</a:t>
            </a:r>
            <a:endParaRPr lang="en-US" altLang="en-US" sz="3200"/>
          </a:p>
          <a:p>
            <a:pPr>
              <a:spcBef>
                <a:spcPct val="20000"/>
              </a:spcBef>
              <a:buClr>
                <a:schemeClr val="tx2"/>
              </a:buClr>
              <a:buSzPct val="75000"/>
              <a:buFont typeface="Monotype Sorts" pitchFamily="2" charset="2"/>
              <a:buNone/>
            </a:pPr>
            <a:endParaRPr lang="en-US" altLang="en-US" sz="3200"/>
          </a:p>
          <a:p>
            <a:pPr>
              <a:spcBef>
                <a:spcPct val="20000"/>
              </a:spcBef>
              <a:buClr>
                <a:schemeClr val="tx2"/>
              </a:buClr>
              <a:buSzPct val="75000"/>
              <a:buFont typeface="Monotype Sorts" pitchFamily="2" charset="2"/>
              <a:buNone/>
            </a:pPr>
            <a:r>
              <a:rPr lang="en-US" altLang="en-US" sz="3200"/>
              <a:t>System.out.println(</a:t>
            </a:r>
            <a:r>
              <a:rPr lang="en-US" altLang="en-US" sz="3200" b="1"/>
              <a:t>1.0</a:t>
            </a:r>
            <a:r>
              <a:rPr lang="en-US" altLang="en-US" sz="3200"/>
              <a:t> - </a:t>
            </a:r>
            <a:r>
              <a:rPr lang="en-US" altLang="en-US" sz="3200" b="1"/>
              <a:t>0.9</a:t>
            </a:r>
            <a:r>
              <a:rPr lang="en-US" altLang="en-US" sz="3200"/>
              <a:t>);</a:t>
            </a:r>
            <a:endParaRPr lang="en-US" altLang="en-US" sz="3200"/>
          </a:p>
          <a:p>
            <a:pPr>
              <a:spcBef>
                <a:spcPct val="20000"/>
              </a:spcBef>
              <a:buClr>
                <a:schemeClr val="tx2"/>
              </a:buClr>
              <a:buSzPct val="75000"/>
              <a:buFont typeface="Monotype Sorts" pitchFamily="2" charset="2"/>
              <a:buNone/>
            </a:pPr>
            <a:endParaRPr lang="en-US" altLang="en-US" sz="320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825FDEF-D1B2-4057-A770-851AF6521E5A}" type="slidenum">
              <a:rPr lang="en-US" altLang="en-US" sz="1400"/>
            </a:fld>
            <a:endParaRPr lang="en-US" altLang="en-US" sz="1400"/>
          </a:p>
        </p:txBody>
      </p:sp>
      <p:sp>
        <p:nvSpPr>
          <p:cNvPr id="65539" name="Rectangle 2"/>
          <p:cNvSpPr>
            <a:spLocks noGrp="1" noChangeArrowheads="1"/>
          </p:cNvSpPr>
          <p:nvPr>
            <p:ph type="title"/>
          </p:nvPr>
        </p:nvSpPr>
        <p:spPr>
          <a:xfrm>
            <a:off x="155575" y="357188"/>
            <a:ext cx="8839200" cy="1804987"/>
          </a:xfrm>
        </p:spPr>
        <p:txBody>
          <a:bodyPr/>
          <a:lstStyle/>
          <a:p>
            <a:pPr hangingPunct="1"/>
            <a:r>
              <a:rPr lang="en-US" altLang="en-US" smtClean="0"/>
              <a:t>Common Error 4: Unintended Integer Division</a:t>
            </a:r>
            <a:endParaRPr lang="en-US" altLang="en-US" smtClean="0"/>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graphicFrame>
        <p:nvGraphicFramePr>
          <p:cNvPr id="65541" name="Object 2"/>
          <p:cNvGraphicFramePr>
            <a:graphicFrameLocks noChangeAspect="1"/>
          </p:cNvGraphicFramePr>
          <p:nvPr/>
        </p:nvGraphicFramePr>
        <p:xfrm>
          <a:off x="269875" y="2162175"/>
          <a:ext cx="8655050" cy="1304925"/>
        </p:xfrm>
        <a:graphic>
          <a:graphicData uri="http://schemas.openxmlformats.org/presentationml/2006/ole">
            <mc:AlternateContent xmlns:mc="http://schemas.openxmlformats.org/markup-compatibility/2006">
              <mc:Choice xmlns:v="urn:schemas-microsoft-com:vml" Requires="v">
                <p:oleObj spid="_x0000_s65543" name="Picture" r:id="rId1" imgW="5384800" imgH="812800" progId="Word.Picture.8">
                  <p:embed/>
                </p:oleObj>
              </mc:Choice>
              <mc:Fallback>
                <p:oleObj name="Picture" r:id="rId1" imgW="5384800" imgH="812800" progId="Word.Picture.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2162175"/>
                        <a:ext cx="865505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33E6B349-947D-4234-8C3B-1ED39AFD2A29}" type="slidenum">
              <a:rPr lang="en-US" altLang="en-US" sz="1400"/>
            </a:fld>
            <a:endParaRPr lang="en-US" altLang="en-US" sz="1400"/>
          </a:p>
        </p:txBody>
      </p:sp>
      <p:sp>
        <p:nvSpPr>
          <p:cNvPr id="13315" name="Rectangle 2"/>
          <p:cNvSpPr>
            <a:spLocks noGrp="1" noChangeArrowheads="1"/>
          </p:cNvSpPr>
          <p:nvPr>
            <p:ph type="title"/>
          </p:nvPr>
        </p:nvSpPr>
        <p:spPr>
          <a:xfrm>
            <a:off x="423863" y="474028"/>
            <a:ext cx="8334375" cy="417512"/>
          </a:xfrm>
        </p:spPr>
        <p:txBody>
          <a:bodyPr/>
          <a:lstStyle/>
          <a:p>
            <a:r>
              <a:rPr lang="en-US" altLang="en-US" smtClean="0"/>
              <a:t>Reading Input from the Console(p37)</a:t>
            </a:r>
            <a:endParaRPr lang="en-US" altLang="en-US" smtClean="0">
              <a:cs typeface="Times New Roman" panose="02020603050405020304" pitchFamily="18" charset="0"/>
            </a:endParaRPr>
          </a:p>
        </p:txBody>
      </p:sp>
      <p:sp>
        <p:nvSpPr>
          <p:cNvPr id="13316"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endParaRPr lang="en-US" altLang="en-US" sz="2400"/>
          </a:p>
        </p:txBody>
      </p:sp>
      <p:sp>
        <p:nvSpPr>
          <p:cNvPr id="13317" name="Text Box 4"/>
          <p:cNvSpPr txBox="1">
            <a:spLocks noChangeArrowheads="1"/>
          </p:cNvSpPr>
          <p:nvPr/>
        </p:nvSpPr>
        <p:spPr bwMode="auto">
          <a:xfrm>
            <a:off x="210185" y="1327785"/>
            <a:ext cx="8763000" cy="344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2800">
                <a:cs typeface="Courier New" panose="02070309020205020404" pitchFamily="49" charset="0"/>
              </a:rPr>
              <a:t>1. Create a Scanner object </a:t>
            </a:r>
            <a:endParaRPr lang="en-US" altLang="en-US" sz="2800">
              <a:cs typeface="Courier New" panose="02070309020205020404" pitchFamily="49" charset="0"/>
            </a:endParaRPr>
          </a:p>
          <a:p>
            <a:pPr lvl="1">
              <a:spcBef>
                <a:spcPct val="50000"/>
              </a:spcBef>
            </a:pPr>
            <a:r>
              <a:rPr lang="en-US" altLang="en-US" sz="2400" b="1">
                <a:latin typeface="Courier New" panose="02070309020205020404" pitchFamily="49" charset="0"/>
                <a:cs typeface="Courier New" panose="02070309020205020404" pitchFamily="49" charset="0"/>
              </a:rPr>
              <a:t>Scanner input = new Scanner(System.in);</a:t>
            </a:r>
            <a:endParaRPr lang="en-US" altLang="en-US" sz="2400" b="1">
              <a:latin typeface="Courier" charset="0"/>
              <a:ea typeface="PMingLiU" pitchFamily="18" charset="-120"/>
            </a:endParaRPr>
          </a:p>
          <a:p>
            <a:pPr>
              <a:spcBef>
                <a:spcPct val="50000"/>
              </a:spcBef>
            </a:pPr>
            <a:r>
              <a:rPr lang="en-US" altLang="en-US" sz="2800">
                <a:cs typeface="Courier New" panose="02070309020205020404" pitchFamily="49" charset="0"/>
              </a:rPr>
              <a:t>2. Use the method</a:t>
            </a:r>
            <a:r>
              <a:rPr lang="en-US" altLang="en-US" sz="2800">
                <a:latin typeface="Palatino" pitchFamily="18" charset="0"/>
                <a:ea typeface="PMingLiU" pitchFamily="18" charset="-120"/>
              </a:rPr>
              <a:t> nextDouble() to obtain to a double value. For example,</a:t>
            </a:r>
            <a:endParaRPr lang="en-US" altLang="en-US" sz="2800">
              <a:latin typeface="Palatino" pitchFamily="18" charset="0"/>
              <a:ea typeface="PMingLiU" pitchFamily="18" charset="-120"/>
            </a:endParaRPr>
          </a:p>
          <a:p>
            <a:pPr lvl="1">
              <a:spcBef>
                <a:spcPct val="50000"/>
              </a:spcBef>
            </a:pPr>
            <a:r>
              <a:rPr lang="en-US" altLang="en-US" sz="2400" b="1">
                <a:latin typeface="Courier New" panose="02070309020205020404" pitchFamily="49" charset="0"/>
                <a:cs typeface="Courier New" panose="02070309020205020404" pitchFamily="49" charset="0"/>
              </a:rPr>
              <a:t>System.out.print("Enter a double value: ");</a:t>
            </a:r>
            <a:endParaRPr lang="en-US" altLang="en-US" sz="2400" b="1">
              <a:latin typeface="Courier" charset="0"/>
              <a:ea typeface="PMingLiU" pitchFamily="18" charset="-120"/>
            </a:endParaRPr>
          </a:p>
          <a:p>
            <a:pPr lvl="1"/>
            <a:r>
              <a:rPr lang="en-US" altLang="en-US" sz="2400" b="1">
                <a:latin typeface="Courier New" panose="02070309020205020404" pitchFamily="49" charset="0"/>
                <a:cs typeface="Courier New" panose="02070309020205020404" pitchFamily="49" charset="0"/>
              </a:rPr>
              <a:t>Scanner input = new Scanner(System.in);</a:t>
            </a:r>
            <a:endParaRPr lang="en-US" altLang="en-US" sz="2400" b="1">
              <a:latin typeface="Courier" charset="0"/>
              <a:ea typeface="PMingLiU" pitchFamily="18" charset="-120"/>
            </a:endParaRPr>
          </a:p>
          <a:p>
            <a:pPr lvl="1"/>
            <a:r>
              <a:rPr lang="en-US" altLang="en-US" sz="2400" b="1">
                <a:latin typeface="Courier New" panose="02070309020205020404" pitchFamily="49" charset="0"/>
                <a:cs typeface="Courier New" panose="02070309020205020404" pitchFamily="49" charset="0"/>
              </a:rPr>
              <a:t>double d = input.nextDouble();</a:t>
            </a:r>
            <a:endParaRPr lang="en-US" altLang="en-US" sz="2400" b="1">
              <a:cs typeface="Courier New" panose="02070309020205020404" pitchFamily="49" charset="0"/>
            </a:endParaRPr>
          </a:p>
        </p:txBody>
      </p:sp>
      <p:sp>
        <p:nvSpPr>
          <p:cNvPr id="174085" name="AutoShape 5">
            <a:hlinkClick r:id="" action="ppaction://noaction" highlightClick="1"/>
          </p:cNvPr>
          <p:cNvSpPr>
            <a:spLocks noChangeArrowheads="1"/>
          </p:cNvSpPr>
          <p:nvPr/>
        </p:nvSpPr>
        <p:spPr bwMode="auto">
          <a:xfrm>
            <a:off x="1153795" y="5387975"/>
            <a:ext cx="4570413" cy="461963"/>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tLang="zh-CN" sz="2400">
                <a:solidFill>
                  <a:schemeClr val="accent1"/>
                </a:solidFill>
                <a:latin typeface="Book Antiqua" pitchFamily="18" charset="0"/>
                <a:ea typeface="宋体" panose="02010600030101010101" pitchFamily="2" charset="-122"/>
                <a:hlinkClick r:id="rId1" action="ppaction://program"/>
              </a:rPr>
              <a:t>ComputeAreaWithConsoleInput</a:t>
            </a:r>
            <a:endParaRPr lang="en-US" altLang="zh-CN" sz="2400">
              <a:solidFill>
                <a:schemeClr val="accent1"/>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48B81C49-02B0-48C4-A69B-601F466890CA}" type="slidenum">
              <a:rPr lang="en-US" altLang="en-US" sz="1400"/>
            </a:fld>
            <a:endParaRPr lang="en-US" altLang="en-US" sz="1400"/>
          </a:p>
        </p:txBody>
      </p:sp>
      <p:sp>
        <p:nvSpPr>
          <p:cNvPr id="66563" name="Rectangle 2"/>
          <p:cNvSpPr>
            <a:spLocks noGrp="1" noChangeArrowheads="1"/>
          </p:cNvSpPr>
          <p:nvPr>
            <p:ph type="title"/>
          </p:nvPr>
        </p:nvSpPr>
        <p:spPr>
          <a:xfrm>
            <a:off x="155575" y="357188"/>
            <a:ext cx="8839200" cy="1804987"/>
          </a:xfrm>
        </p:spPr>
        <p:txBody>
          <a:bodyPr/>
          <a:lstStyle/>
          <a:p>
            <a:r>
              <a:rPr lang="en-US" altLang="en-US" smtClean="0"/>
              <a:t>Common Pitfall 1: Redundant Input Objects(p67)</a:t>
            </a:r>
            <a:endParaRPr lang="en-US" altLang="en-US" smtClean="0"/>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sp>
        <p:nvSpPr>
          <p:cNvPr id="66565" name="Rectangle 3"/>
          <p:cNvSpPr txBox="1">
            <a:spLocks noChangeArrowheads="1"/>
          </p:cNvSpPr>
          <p:nvPr/>
        </p:nvSpPr>
        <p:spPr bwMode="auto">
          <a:xfrm>
            <a:off x="225425" y="2162175"/>
            <a:ext cx="8839200"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2800"/>
              <a:t>Scanner input = </a:t>
            </a:r>
            <a:r>
              <a:rPr lang="en-US" altLang="en-US" sz="2800" b="1"/>
              <a:t>new</a:t>
            </a:r>
            <a:r>
              <a:rPr lang="en-US" altLang="en-US" sz="2800"/>
              <a:t> Scanner(System.in);</a:t>
            </a:r>
            <a:endParaRPr lang="en-US" altLang="en-US" sz="2800"/>
          </a:p>
          <a:p>
            <a:pPr>
              <a:spcBef>
                <a:spcPct val="20000"/>
              </a:spcBef>
              <a:buClr>
                <a:schemeClr val="tx2"/>
              </a:buClr>
              <a:buSzPct val="75000"/>
              <a:buFont typeface="Monotype Sorts" pitchFamily="2" charset="2"/>
              <a:buNone/>
            </a:pPr>
            <a:r>
              <a:rPr lang="de-DE" altLang="en-US" sz="2800"/>
              <a:t>System.out.print(</a:t>
            </a:r>
            <a:r>
              <a:rPr lang="de-DE" altLang="en-US" sz="2800" b="1"/>
              <a:t>"Enter an integer: "</a:t>
            </a:r>
            <a:r>
              <a:rPr lang="de-DE" altLang="en-US" sz="2800"/>
              <a:t>);</a:t>
            </a:r>
            <a:endParaRPr lang="en-US" altLang="en-US" sz="2800"/>
          </a:p>
          <a:p>
            <a:pPr>
              <a:spcBef>
                <a:spcPct val="20000"/>
              </a:spcBef>
              <a:buClr>
                <a:schemeClr val="tx2"/>
              </a:buClr>
              <a:buSzPct val="75000"/>
              <a:buFont typeface="Monotype Sorts" pitchFamily="2" charset="2"/>
              <a:buNone/>
            </a:pPr>
            <a:r>
              <a:rPr lang="en-US" altLang="en-US" sz="2800" b="1"/>
              <a:t>int</a:t>
            </a:r>
            <a:r>
              <a:rPr lang="en-US" altLang="en-US" sz="2800"/>
              <a:t> v1 = input.nextInt();</a:t>
            </a:r>
            <a:endParaRPr lang="en-US" altLang="en-US" sz="2800"/>
          </a:p>
          <a:p>
            <a:pPr>
              <a:spcBef>
                <a:spcPct val="20000"/>
              </a:spcBef>
              <a:buClr>
                <a:schemeClr val="tx2"/>
              </a:buClr>
              <a:buSzPct val="75000"/>
              <a:buFont typeface="Monotype Sorts" pitchFamily="2" charset="2"/>
              <a:buNone/>
            </a:pPr>
            <a:r>
              <a:rPr lang="en-US" altLang="en-US" sz="2800"/>
              <a:t> </a:t>
            </a:r>
            <a:endParaRPr lang="en-US" altLang="en-US" sz="2800"/>
          </a:p>
          <a:p>
            <a:pPr>
              <a:spcBef>
                <a:spcPct val="20000"/>
              </a:spcBef>
              <a:buClr>
                <a:schemeClr val="tx2"/>
              </a:buClr>
              <a:buSzPct val="75000"/>
              <a:buFont typeface="Monotype Sorts" pitchFamily="2" charset="2"/>
              <a:buNone/>
            </a:pPr>
            <a:r>
              <a:rPr lang="en-US" altLang="en-US" sz="2800"/>
              <a:t>Scanner input1 = </a:t>
            </a:r>
            <a:r>
              <a:rPr lang="en-US" altLang="en-US" sz="2800" b="1"/>
              <a:t>new</a:t>
            </a:r>
            <a:r>
              <a:rPr lang="en-US" altLang="en-US" sz="2800"/>
              <a:t> Scanner(System.in);</a:t>
            </a:r>
            <a:endParaRPr lang="en-US" altLang="en-US" sz="2800"/>
          </a:p>
          <a:p>
            <a:pPr>
              <a:spcBef>
                <a:spcPct val="20000"/>
              </a:spcBef>
              <a:buClr>
                <a:schemeClr val="tx2"/>
              </a:buClr>
              <a:buSzPct val="75000"/>
              <a:buFont typeface="Monotype Sorts" pitchFamily="2" charset="2"/>
              <a:buNone/>
            </a:pPr>
            <a:r>
              <a:rPr lang="en-US" altLang="en-US" sz="2800"/>
              <a:t>System.out.print(</a:t>
            </a:r>
            <a:r>
              <a:rPr lang="en-US" altLang="en-US" sz="2800" b="1"/>
              <a:t>"Enter a double value: "</a:t>
            </a:r>
            <a:r>
              <a:rPr lang="en-US" altLang="en-US" sz="2800"/>
              <a:t>);</a:t>
            </a:r>
            <a:endParaRPr lang="en-US" altLang="en-US" sz="2800"/>
          </a:p>
          <a:p>
            <a:pPr>
              <a:spcBef>
                <a:spcPct val="20000"/>
              </a:spcBef>
              <a:buClr>
                <a:schemeClr val="tx2"/>
              </a:buClr>
              <a:buSzPct val="75000"/>
              <a:buFont typeface="Monotype Sorts" pitchFamily="2" charset="2"/>
              <a:buNone/>
            </a:pPr>
            <a:r>
              <a:rPr lang="en-US" altLang="en-US" sz="2800" b="1"/>
              <a:t>double</a:t>
            </a:r>
            <a:r>
              <a:rPr lang="en-US" altLang="en-US" sz="2800"/>
              <a:t> v2 = input1.nextDouble();</a:t>
            </a:r>
            <a:endParaRPr lang="en-US" altLang="en-US" sz="2800"/>
          </a:p>
          <a:p>
            <a:pPr>
              <a:spcBef>
                <a:spcPct val="20000"/>
              </a:spcBef>
              <a:buClr>
                <a:schemeClr val="tx2"/>
              </a:buClr>
              <a:buSzPct val="75000"/>
              <a:buFont typeface="Monotype Sorts" pitchFamily="2" charset="2"/>
              <a:buNone/>
            </a:pPr>
            <a:endParaRPr lang="en-US" altLang="en-US" sz="280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深入分析输入</a:t>
            </a:r>
            <a:endParaRPr lang="zh-CN" altLang="en-US"/>
          </a:p>
        </p:txBody>
      </p:sp>
      <p:sp>
        <p:nvSpPr>
          <p:cNvPr id="3" name="内容占位符 2"/>
          <p:cNvSpPr>
            <a:spLocks noGrp="1"/>
          </p:cNvSpPr>
          <p:nvPr>
            <p:ph idx="1"/>
          </p:nvPr>
        </p:nvSpPr>
        <p:spPr/>
        <p:txBody>
          <a:bodyPr/>
          <a:p>
            <a:r>
              <a:rPr lang="en-US" altLang="zh-CN"/>
              <a:t>C</a:t>
            </a:r>
            <a:r>
              <a:rPr lang="zh-CN" altLang="en-US">
                <a:ea typeface="宋体" panose="02010600030101010101" pitchFamily="2" charset="-122"/>
              </a:rPr>
              <a:t>中如何读取键盘输入？</a:t>
            </a:r>
            <a:endParaRPr lang="zh-CN" altLang="en-US">
              <a:ea typeface="宋体" panose="02010600030101010101" pitchFamily="2" charset="-122"/>
            </a:endParaRPr>
          </a:p>
          <a:p>
            <a:r>
              <a:rPr lang="en-US" altLang="zh-CN">
                <a:ea typeface="宋体" panose="02010600030101010101" pitchFamily="2" charset="-122"/>
              </a:rPr>
              <a:t>new Scanner</a:t>
            </a:r>
            <a:r>
              <a:rPr lang="en-US" altLang="en-US">
                <a:ea typeface="宋体" panose="02010600030101010101" pitchFamily="2" charset="-122"/>
              </a:rPr>
              <a:t>(System.in) </a:t>
            </a:r>
            <a:r>
              <a:rPr lang="zh-CN" altLang="en-US">
                <a:ea typeface="宋体" panose="02010600030101010101" pitchFamily="2" charset="-122"/>
              </a:rPr>
              <a:t>可能是什么意思？对比</a:t>
            </a:r>
            <a:r>
              <a:rPr lang="en-US" altLang="zh-CN">
                <a:ea typeface="宋体" panose="02010600030101010101" pitchFamily="2" charset="-122"/>
              </a:rPr>
              <a:t>C</a:t>
            </a:r>
            <a:r>
              <a:rPr lang="zh-CN" altLang="en-US">
                <a:ea typeface="宋体" panose="02010600030101010101" pitchFamily="2" charset="-122"/>
              </a:rPr>
              <a:t>语言</a:t>
            </a:r>
            <a:endParaRPr lang="zh-CN" altLang="en-US">
              <a:ea typeface="宋体" panose="02010600030101010101" pitchFamily="2" charset="-122"/>
            </a:endParaRPr>
          </a:p>
          <a:p>
            <a:r>
              <a:rPr lang="en-US" altLang="zh-CN">
                <a:ea typeface="宋体" panose="02010600030101010101" pitchFamily="2" charset="-122"/>
              </a:rPr>
              <a:t>input.nextDouble()</a:t>
            </a:r>
            <a:r>
              <a:rPr lang="zh-CN" altLang="en-US">
                <a:ea typeface="宋体" panose="02010600030101010101" pitchFamily="2" charset="-122"/>
              </a:rPr>
              <a:t>是什么意思？</a:t>
            </a:r>
            <a:endParaRPr lang="zh-CN" altLang="en-US">
              <a:ea typeface="宋体" panose="02010600030101010101" pitchFamily="2" charset="-122"/>
            </a:endParaRPr>
          </a:p>
          <a:p>
            <a:r>
              <a:rPr lang="zh-CN" altLang="en-US">
                <a:ea typeface="宋体" panose="02010600030101010101" pitchFamily="2" charset="-122"/>
              </a:rPr>
              <a:t>我们看看</a:t>
            </a:r>
            <a:r>
              <a:rPr lang="en-US" altLang="zh-CN">
                <a:ea typeface="宋体" panose="02010600030101010101" pitchFamily="2" charset="-122"/>
              </a:rPr>
              <a:t>Scanner </a:t>
            </a:r>
            <a:r>
              <a:rPr lang="zh-CN" altLang="en-US">
                <a:ea typeface="宋体" panose="02010600030101010101" pitchFamily="2" charset="-122"/>
              </a:rPr>
              <a:t>中还有什么？</a:t>
            </a:r>
            <a:r>
              <a:rPr lang="en-US" altLang="zh-CN">
                <a:ea typeface="宋体" panose="02010600030101010101" pitchFamily="2" charset="-122"/>
              </a:rPr>
              <a:t>p45</a:t>
            </a:r>
            <a:r>
              <a:rPr lang="zh-CN" altLang="en-US">
                <a:ea typeface="宋体" panose="02010600030101010101" pitchFamily="2" charset="-122"/>
              </a:rPr>
              <a:t>，后面详细讲。</a:t>
            </a:r>
            <a:endParaRPr lang="zh-CN" altLang="en-US">
              <a:ea typeface="宋体" panose="02010600030101010101" pitchFamily="2" charset="-122"/>
            </a:endParaRPr>
          </a:p>
          <a:p>
            <a:r>
              <a:rPr lang="en-US" altLang="zh-CN">
                <a:ea typeface="宋体" panose="02010600030101010101" pitchFamily="2" charset="-122"/>
              </a:rPr>
              <a:t>import </a:t>
            </a:r>
            <a:r>
              <a:rPr lang="zh-CN" altLang="en-US">
                <a:ea typeface="宋体" panose="02010600030101010101" pitchFamily="2" charset="-122"/>
              </a:rPr>
              <a:t>是什么意思？</a:t>
            </a:r>
            <a:endParaRPr lang="zh-CN" altLang="en-US">
              <a:ea typeface="宋体" panose="02010600030101010101" pitchFamily="2" charset="-122"/>
            </a:endParaRPr>
          </a:p>
        </p:txBody>
      </p:sp>
      <p:sp>
        <p:nvSpPr>
          <p:cNvPr id="4" name="灯片编号占位符 3"/>
          <p:cNvSpPr>
            <a:spLocks noGrp="1"/>
          </p:cNvSpPr>
          <p:nvPr>
            <p:ph type="sldNum" sz="quarter" idx="11"/>
          </p:nvPr>
        </p:nvSpPr>
        <p:spPr/>
        <p:txBody>
          <a:bodyPr/>
          <a:p>
            <a:pPr>
              <a:defRPr/>
            </a:pPr>
            <a:fld id="{07F9D315-32CD-450E-99E1-90DC8AFA94D2}" type="slidenum">
              <a:rPr lang="en-US" altLang="zh-CN"/>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10D85C0A-CDA4-4A34-BE33-CC9320B76DAE}" type="slidenum">
              <a:rPr lang="en-US" altLang="en-US" sz="1400"/>
            </a:fld>
            <a:endParaRPr lang="en-US" altLang="en-US" sz="1400"/>
          </a:p>
        </p:txBody>
      </p:sp>
      <p:sp>
        <p:nvSpPr>
          <p:cNvPr id="14339" name="Rectangle 2"/>
          <p:cNvSpPr>
            <a:spLocks noGrp="1" noChangeArrowheads="1"/>
          </p:cNvSpPr>
          <p:nvPr>
            <p:ph type="title"/>
          </p:nvPr>
        </p:nvSpPr>
        <p:spPr>
          <a:xfrm>
            <a:off x="685800" y="228600"/>
            <a:ext cx="7772400" cy="685800"/>
          </a:xfrm>
          <a:noFill/>
        </p:spPr>
        <p:txBody>
          <a:bodyPr/>
          <a:lstStyle/>
          <a:p>
            <a:r>
              <a:rPr lang="en-US" altLang="en-US" smtClean="0"/>
              <a:t>Identifiers(p40)</a:t>
            </a:r>
            <a:endParaRPr lang="en-US" altLang="en-US" smtClean="0"/>
          </a:p>
        </p:txBody>
      </p:sp>
      <p:sp>
        <p:nvSpPr>
          <p:cNvPr id="14340" name="Rectangle 3"/>
          <p:cNvSpPr>
            <a:spLocks noGrp="1" noChangeArrowheads="1"/>
          </p:cNvSpPr>
          <p:nvPr>
            <p:ph type="body" idx="1"/>
          </p:nvPr>
        </p:nvSpPr>
        <p:spPr>
          <a:xfrm>
            <a:off x="228600" y="1143000"/>
            <a:ext cx="8686800" cy="4876800"/>
          </a:xfrm>
          <a:noFill/>
        </p:spPr>
        <p:txBody>
          <a:bodyPr/>
          <a:lstStyle/>
          <a:p>
            <a:r>
              <a:rPr lang="en-US" altLang="en-US" sz="2400" smtClean="0"/>
              <a:t>An identifier is a sequence of characters that consist of letters, digits, underscores (_), and dollar signs ($). </a:t>
            </a:r>
            <a:endParaRPr lang="en-US" altLang="en-US" sz="2400" smtClean="0"/>
          </a:p>
          <a:p>
            <a:r>
              <a:rPr lang="en-US" altLang="en-US" sz="2400" smtClean="0"/>
              <a:t>An identifier must start with a letter, an underscore (_), or a dollar sign ($). It cannot start with a digit. </a:t>
            </a:r>
            <a:endParaRPr lang="en-US" altLang="en-US" sz="2400" smtClean="0"/>
          </a:p>
          <a:p>
            <a:r>
              <a:rPr lang="en-US" altLang="en-US" sz="2400" smtClean="0"/>
              <a:t>An identifier cannot be a reserved word. (See Appendix A, “Java Keywords,” for a list of reserved words).</a:t>
            </a:r>
            <a:endParaRPr lang="en-US" altLang="en-US" sz="2400" smtClean="0"/>
          </a:p>
          <a:p>
            <a:r>
              <a:rPr lang="en-US" altLang="en-US" sz="2400" smtClean="0"/>
              <a:t>An identifier cannot be </a:t>
            </a:r>
            <a:r>
              <a:rPr lang="en-US" altLang="en-US" sz="2400" smtClean="0">
                <a:latin typeface="Courier New" panose="02070309020205020404" pitchFamily="49" charset="0"/>
              </a:rPr>
              <a:t>true</a:t>
            </a:r>
            <a:r>
              <a:rPr lang="en-US" altLang="en-US" sz="2400" smtClean="0"/>
              <a:t>, </a:t>
            </a:r>
            <a:r>
              <a:rPr lang="en-US" altLang="en-US" sz="2400" smtClean="0">
                <a:latin typeface="Courier New" panose="02070309020205020404" pitchFamily="49" charset="0"/>
              </a:rPr>
              <a:t>false</a:t>
            </a:r>
            <a:r>
              <a:rPr lang="en-US" altLang="en-US" sz="2400" smtClean="0"/>
              <a:t>, or</a:t>
            </a:r>
            <a:br>
              <a:rPr lang="en-US" altLang="en-US" sz="2400" smtClean="0"/>
            </a:br>
            <a:r>
              <a:rPr lang="en-US" altLang="en-US" sz="2400" smtClean="0">
                <a:latin typeface="Courier New" panose="02070309020205020404" pitchFamily="49" charset="0"/>
              </a:rPr>
              <a:t>null</a:t>
            </a:r>
            <a:r>
              <a:rPr lang="en-US" altLang="en-US" sz="2400" smtClean="0"/>
              <a:t>.</a:t>
            </a:r>
            <a:endParaRPr lang="en-US" altLang="en-US" sz="2400" smtClean="0"/>
          </a:p>
          <a:p>
            <a:r>
              <a:rPr lang="en-US" altLang="en-US" sz="2400" smtClean="0"/>
              <a:t>An identifier can be of any length.</a:t>
            </a:r>
            <a:endParaRPr lang="en-US" altLang="en-US" sz="240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4C382C9-0FB6-4D91-B1A6-6A743A6CE675}" type="slidenum">
              <a:rPr lang="en-US" altLang="en-US" sz="1400"/>
            </a:fld>
            <a:endParaRPr lang="en-US" altLang="en-US" sz="1400"/>
          </a:p>
        </p:txBody>
      </p:sp>
      <p:sp>
        <p:nvSpPr>
          <p:cNvPr id="15363" name="Rectangle 2"/>
          <p:cNvSpPr>
            <a:spLocks noGrp="1" noChangeArrowheads="1"/>
          </p:cNvSpPr>
          <p:nvPr>
            <p:ph type="title"/>
          </p:nvPr>
        </p:nvSpPr>
        <p:spPr>
          <a:xfrm>
            <a:off x="685800" y="0"/>
            <a:ext cx="7772400" cy="1428750"/>
          </a:xfrm>
          <a:noFill/>
        </p:spPr>
        <p:txBody>
          <a:bodyPr/>
          <a:lstStyle/>
          <a:p>
            <a:r>
              <a:rPr lang="en-US" altLang="en-US" smtClean="0"/>
              <a:t>Variables</a:t>
            </a:r>
            <a:endParaRPr lang="en-US" altLang="en-US" smtClean="0"/>
          </a:p>
        </p:txBody>
      </p:sp>
      <p:sp>
        <p:nvSpPr>
          <p:cNvPr id="15364" name="Rectangle 3"/>
          <p:cNvSpPr>
            <a:spLocks noGrp="1" noChangeArrowheads="1"/>
          </p:cNvSpPr>
          <p:nvPr>
            <p:ph type="body" idx="1"/>
          </p:nvPr>
        </p:nvSpPr>
        <p:spPr>
          <a:xfrm>
            <a:off x="609600" y="1447800"/>
            <a:ext cx="7924800" cy="4953000"/>
          </a:xfrm>
          <a:noFill/>
        </p:spPr>
        <p:txBody>
          <a:bodyPr/>
          <a:lstStyle/>
          <a:p>
            <a:pPr>
              <a:lnSpc>
                <a:spcPct val="90000"/>
              </a:lnSpc>
              <a:buFont typeface="Monotype Sorts" pitchFamily="2" charset="2"/>
              <a:buNone/>
            </a:pPr>
            <a:r>
              <a:rPr lang="en-US" altLang="en-US" sz="2600" b="1" smtClean="0">
                <a:latin typeface="Courier New" panose="02070309020205020404" pitchFamily="49" charset="0"/>
              </a:rPr>
              <a:t>// Compute the first area</a:t>
            </a:r>
            <a:endParaRPr lang="en-US" altLang="en-US" sz="2600" b="1" smtClean="0">
              <a:latin typeface="Courier New" panose="02070309020205020404" pitchFamily="49" charset="0"/>
            </a:endParaRPr>
          </a:p>
          <a:p>
            <a:pPr>
              <a:lnSpc>
                <a:spcPct val="90000"/>
              </a:lnSpc>
              <a:buFont typeface="Monotype Sorts" pitchFamily="2" charset="2"/>
              <a:buNone/>
            </a:pPr>
            <a:r>
              <a:rPr lang="en-US" altLang="en-US" sz="2600" b="1" smtClean="0">
                <a:latin typeface="Courier New" panose="02070309020205020404" pitchFamily="49" charset="0"/>
              </a:rPr>
              <a:t>radius = 1.0;</a:t>
            </a:r>
            <a:endParaRPr lang="en-US" altLang="en-US" sz="2600" b="1" smtClean="0">
              <a:latin typeface="Courier New" panose="02070309020205020404" pitchFamily="49" charset="0"/>
            </a:endParaRPr>
          </a:p>
          <a:p>
            <a:pPr>
              <a:lnSpc>
                <a:spcPct val="90000"/>
              </a:lnSpc>
              <a:buFont typeface="Monotype Sorts" pitchFamily="2" charset="2"/>
              <a:buNone/>
            </a:pPr>
            <a:r>
              <a:rPr lang="en-US" altLang="en-US" sz="2600" b="1" smtClean="0">
                <a:latin typeface="Courier New" panose="02070309020205020404" pitchFamily="49" charset="0"/>
              </a:rPr>
              <a:t>area = radius * radius * 3.14159;</a:t>
            </a:r>
            <a:endParaRPr lang="en-US" altLang="en-US" sz="2600" b="1" smtClean="0">
              <a:latin typeface="Courier New" panose="02070309020205020404" pitchFamily="49" charset="0"/>
            </a:endParaRPr>
          </a:p>
          <a:p>
            <a:pPr>
              <a:lnSpc>
                <a:spcPct val="90000"/>
              </a:lnSpc>
              <a:buFont typeface="Monotype Sorts" pitchFamily="2" charset="2"/>
              <a:buNone/>
            </a:pPr>
            <a:r>
              <a:rPr lang="en-US" altLang="en-US" sz="2600" b="1" smtClean="0">
                <a:latin typeface="Courier New" panose="02070309020205020404" pitchFamily="49" charset="0"/>
              </a:rPr>
              <a:t>System.out.println("The area is “ + area + " for radius "+radius);</a:t>
            </a:r>
            <a:endParaRPr lang="en-US" altLang="en-US" sz="2600" b="1" smtClean="0">
              <a:latin typeface="Courier New" panose="02070309020205020404" pitchFamily="49" charset="0"/>
            </a:endParaRPr>
          </a:p>
          <a:p>
            <a:pPr>
              <a:lnSpc>
                <a:spcPct val="90000"/>
              </a:lnSpc>
              <a:buFont typeface="Monotype Sorts" pitchFamily="2" charset="2"/>
              <a:buNone/>
            </a:pPr>
            <a:endParaRPr lang="en-US" altLang="en-US" sz="2600" b="1" smtClean="0">
              <a:latin typeface="Courier New" panose="02070309020205020404" pitchFamily="49" charset="0"/>
            </a:endParaRPr>
          </a:p>
          <a:p>
            <a:pPr>
              <a:lnSpc>
                <a:spcPct val="90000"/>
              </a:lnSpc>
              <a:buFont typeface="Monotype Sorts" pitchFamily="2" charset="2"/>
              <a:buNone/>
            </a:pPr>
            <a:r>
              <a:rPr lang="en-US" altLang="en-US" sz="2600" b="1" smtClean="0">
                <a:latin typeface="Courier New" panose="02070309020205020404" pitchFamily="49" charset="0"/>
              </a:rPr>
              <a:t>// Compute the second area</a:t>
            </a:r>
            <a:endParaRPr lang="en-US" altLang="en-US" sz="2600" b="1" smtClean="0">
              <a:latin typeface="Courier New" panose="02070309020205020404" pitchFamily="49" charset="0"/>
            </a:endParaRPr>
          </a:p>
          <a:p>
            <a:pPr>
              <a:lnSpc>
                <a:spcPct val="90000"/>
              </a:lnSpc>
              <a:buFont typeface="Monotype Sorts" pitchFamily="2" charset="2"/>
              <a:buNone/>
            </a:pPr>
            <a:r>
              <a:rPr lang="en-US" altLang="en-US" sz="2600" b="1" smtClean="0">
                <a:latin typeface="Courier New" panose="02070309020205020404" pitchFamily="49" charset="0"/>
              </a:rPr>
              <a:t>radius = 2.0;</a:t>
            </a:r>
            <a:endParaRPr lang="en-US" altLang="en-US" sz="2600" b="1" smtClean="0">
              <a:latin typeface="Courier New" panose="02070309020205020404" pitchFamily="49" charset="0"/>
            </a:endParaRPr>
          </a:p>
          <a:p>
            <a:pPr>
              <a:lnSpc>
                <a:spcPct val="90000"/>
              </a:lnSpc>
              <a:buFont typeface="Monotype Sorts" pitchFamily="2" charset="2"/>
              <a:buNone/>
            </a:pPr>
            <a:r>
              <a:rPr lang="en-US" altLang="en-US" sz="2600" b="1" smtClean="0">
                <a:latin typeface="Courier New" panose="02070309020205020404" pitchFamily="49" charset="0"/>
              </a:rPr>
              <a:t>area = radius * radius * 3.14159;</a:t>
            </a:r>
            <a:endParaRPr lang="en-US" altLang="en-US" sz="2600" b="1" smtClean="0">
              <a:latin typeface="Courier New" panose="02070309020205020404" pitchFamily="49" charset="0"/>
            </a:endParaRPr>
          </a:p>
          <a:p>
            <a:pPr>
              <a:lnSpc>
                <a:spcPct val="90000"/>
              </a:lnSpc>
              <a:buFont typeface="Monotype Sorts" pitchFamily="2" charset="2"/>
              <a:buNone/>
            </a:pPr>
            <a:r>
              <a:rPr lang="en-US" altLang="en-US" sz="2600" b="1" smtClean="0">
                <a:latin typeface="Courier New" panose="02070309020205020404" pitchFamily="49" charset="0"/>
              </a:rPr>
              <a:t>System.out.println("The area is “ + area + " for radius "+radius);</a:t>
            </a:r>
            <a:endParaRPr lang="en-US" altLang="en-US" sz="2600" b="1" smtClean="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COMMONDATA" val="eyJoZGlkIjoiMmY4MjAxOGJhYTUwN2EzYjI5NmNlYzJmMzZiMzQzOGQifQ=="/>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12930</Words>
  <Application>WPS 演示</Application>
  <PresentationFormat>全屏显示(4:3)</PresentationFormat>
  <Paragraphs>534</Paragraphs>
  <Slides>60</Slides>
  <Notes>5</Notes>
  <HiddenSlides>0</HiddenSlides>
  <MMClips>0</MMClips>
  <ScaleCrop>false</ScaleCrop>
  <HeadingPairs>
    <vt:vector size="10" baseType="variant">
      <vt:variant>
        <vt:lpstr>已用的字体</vt:lpstr>
      </vt:variant>
      <vt:variant>
        <vt:i4>16</vt:i4>
      </vt:variant>
      <vt:variant>
        <vt:lpstr>主题</vt:lpstr>
      </vt:variant>
      <vt:variant>
        <vt:i4>1</vt:i4>
      </vt:variant>
      <vt:variant>
        <vt:lpstr>嵌入 OLE 服务器</vt:lpstr>
      </vt:variant>
      <vt:variant>
        <vt:i4>22</vt:i4>
      </vt:variant>
      <vt:variant>
        <vt:lpstr>幻灯片标题</vt:lpstr>
      </vt:variant>
      <vt:variant>
        <vt:i4>60</vt:i4>
      </vt:variant>
      <vt:variant>
        <vt:lpstr>自定义放映</vt:lpstr>
      </vt:variant>
      <vt:variant>
        <vt:i4>1</vt:i4>
      </vt:variant>
    </vt:vector>
  </HeadingPairs>
  <TitlesOfParts>
    <vt:vector size="100" baseType="lpstr">
      <vt:lpstr>Arial</vt:lpstr>
      <vt:lpstr>宋体</vt:lpstr>
      <vt:lpstr>Wingdings</vt:lpstr>
      <vt:lpstr>Times New Roman</vt:lpstr>
      <vt:lpstr>Monotype Sorts</vt:lpstr>
      <vt:lpstr>Wingdings</vt:lpstr>
      <vt:lpstr>Book Antiqua</vt:lpstr>
      <vt:lpstr>Courier New</vt:lpstr>
      <vt:lpstr>Courier</vt:lpstr>
      <vt:lpstr>PMingLiU</vt:lpstr>
      <vt:lpstr>Palatino</vt:lpstr>
      <vt:lpstr>MingLiU-ExtB</vt:lpstr>
      <vt:lpstr>Palatino Linotype</vt:lpstr>
      <vt:lpstr>Arial Unicode MS</vt:lpstr>
      <vt:lpstr>微软雅黑</vt:lpstr>
      <vt:lpstr>Calibri</vt:lpstr>
      <vt:lpstr>International</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Equation.3</vt:lpstr>
      <vt:lpstr>Word.Picture.8</vt:lpstr>
      <vt:lpstr>Word.Picture.8</vt:lpstr>
      <vt:lpstr>Word.Picture.8</vt:lpstr>
      <vt:lpstr>Word.Picture.8</vt:lpstr>
      <vt:lpstr>Word.Picture.8</vt:lpstr>
      <vt:lpstr>Equation.3</vt:lpstr>
      <vt:lpstr>Word.Picture.8</vt:lpstr>
      <vt:lpstr>Equation.3</vt:lpstr>
      <vt:lpstr>Chapter 2 Elementary Programming</vt:lpstr>
      <vt:lpstr>Motivations</vt:lpstr>
      <vt:lpstr>Objectives</vt:lpstr>
      <vt:lpstr>Introducing Programming with an Example(p35)</vt:lpstr>
      <vt:lpstr>深入分析</vt:lpstr>
      <vt:lpstr>Reading Input from the Console(p37)</vt:lpstr>
      <vt:lpstr>深入分析输入</vt:lpstr>
      <vt:lpstr>Identifiers(p40)</vt:lpstr>
      <vt:lpstr>Variables</vt:lpstr>
      <vt:lpstr>Declaring Variables</vt:lpstr>
      <vt:lpstr>Assignment Statements</vt:lpstr>
      <vt:lpstr>Declaring and Initializing in One Step</vt:lpstr>
      <vt:lpstr>Named Constants</vt:lpstr>
      <vt:lpstr>Naming Conventions</vt:lpstr>
      <vt:lpstr>Naming Conventions, cont.</vt:lpstr>
      <vt:lpstr>Numerical Data Types</vt:lpstr>
      <vt:lpstr>对比C的基本数据类型 （数值类）</vt:lpstr>
      <vt:lpstr>Reading Numbers from the Keyboard</vt:lpstr>
      <vt:lpstr>Numeric Operators</vt:lpstr>
      <vt:lpstr>Integer Division</vt:lpstr>
      <vt:lpstr>Remainder Operator</vt:lpstr>
      <vt:lpstr>Problem: Displaying Time</vt:lpstr>
      <vt:lpstr>NOTE</vt:lpstr>
      <vt:lpstr>Exponent Operations P48</vt:lpstr>
      <vt:lpstr>Number Literals p49 （字面量，字面常量）</vt:lpstr>
      <vt:lpstr>Integer Literals()</vt:lpstr>
      <vt:lpstr>Floating-Point Literals p49</vt:lpstr>
      <vt:lpstr>double vs. float </vt:lpstr>
      <vt:lpstr>Scientific Notation</vt:lpstr>
      <vt:lpstr>Arithmetic Expressions</vt:lpstr>
      <vt:lpstr>How to Evaluate an Expression</vt:lpstr>
      <vt:lpstr>Problem: Converting Temperatures</vt:lpstr>
      <vt:lpstr>Problem: Displaying Current Time p52</vt:lpstr>
      <vt:lpstr>Augmented Assignment Operators</vt:lpstr>
      <vt:lpstr>Increment and Decrement Operators</vt:lpstr>
      <vt:lpstr>Increment and Decrement Operators, ont.</vt:lpstr>
      <vt:lpstr>Increment and Decrement Operators, cont.</vt:lpstr>
      <vt:lpstr>Assignment Expressions and Assignment Statements</vt:lpstr>
      <vt:lpstr>Numeric Type Conversion p56</vt:lpstr>
      <vt:lpstr>Conversion Rules</vt:lpstr>
      <vt:lpstr>Type Casting</vt:lpstr>
      <vt:lpstr>Problem: Keeping Two Digits After Decimal Points</vt:lpstr>
      <vt:lpstr>Casting in an Augmented Expression </vt:lpstr>
      <vt:lpstr>Software Development Process </vt:lpstr>
      <vt:lpstr>Requirement Specification </vt:lpstr>
      <vt:lpstr>System Analysis</vt:lpstr>
      <vt:lpstr>System Design </vt:lpstr>
      <vt:lpstr>IPO </vt:lpstr>
      <vt:lpstr>Implementation </vt:lpstr>
      <vt:lpstr>Testing </vt:lpstr>
      <vt:lpstr>Deployment </vt:lpstr>
      <vt:lpstr>Maintenance </vt:lpstr>
      <vt:lpstr>Problem:  Computing Loan Payments</vt:lpstr>
      <vt:lpstr>Problem: Monetary Units</vt:lpstr>
      <vt:lpstr>Common Errors and Pitfalls p65</vt:lpstr>
      <vt:lpstr>Common Error 1: Undeclared/Uninitialized Variables and Unused Variables </vt:lpstr>
      <vt:lpstr>Common Error 2: Integer Overflow</vt:lpstr>
      <vt:lpstr>Common Error 3: Round-off Errors</vt:lpstr>
      <vt:lpstr>Common Error 4: Unintended Integer Division</vt:lpstr>
      <vt:lpstr>Common Pitfall 1: Redundant Input Objects(p67)</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高宏宇</cp:lastModifiedBy>
  <cp:revision>366</cp:revision>
  <dcterms:created xsi:type="dcterms:W3CDTF">2021-09-12T12:55:00Z</dcterms:created>
  <dcterms:modified xsi:type="dcterms:W3CDTF">2022-09-21T08:35:52Z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EE080BA18D9B490094F3900FBBEA642B</vt:lpwstr>
  </property>
</Properties>
</file>