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
  </p:notesMasterIdLst>
  <p:sldIdLst>
    <p:sldId id="326" r:id="rId3"/>
    <p:sldId id="413" r:id="rId5"/>
    <p:sldId id="352" r:id="rId6"/>
    <p:sldId id="374" r:id="rId7"/>
    <p:sldId id="375" r:id="rId8"/>
    <p:sldId id="383" r:id="rId9"/>
    <p:sldId id="474" r:id="rId10"/>
    <p:sldId id="356" r:id="rId11"/>
    <p:sldId id="357" r:id="rId12"/>
    <p:sldId id="325" r:id="rId13"/>
    <p:sldId id="297" r:id="rId14"/>
    <p:sldId id="298" r:id="rId15"/>
    <p:sldId id="358" r:id="rId16"/>
    <p:sldId id="421" r:id="rId17"/>
    <p:sldId id="369" r:id="rId18"/>
    <p:sldId id="370" r:id="rId19"/>
    <p:sldId id="371" r:id="rId20"/>
    <p:sldId id="372" r:id="rId21"/>
    <p:sldId id="373" r:id="rId22"/>
    <p:sldId id="336" r:id="rId23"/>
    <p:sldId id="346" r:id="rId24"/>
    <p:sldId id="333" r:id="rId25"/>
    <p:sldId id="359" r:id="rId26"/>
    <p:sldId id="360" r:id="rId27"/>
    <p:sldId id="367" r:id="rId28"/>
    <p:sldId id="414" r:id="rId29"/>
    <p:sldId id="299" r:id="rId30"/>
    <p:sldId id="351" r:id="rId31"/>
    <p:sldId id="376" r:id="rId32"/>
    <p:sldId id="417" r:id="rId33"/>
    <p:sldId id="418" r:id="rId34"/>
    <p:sldId id="419" r:id="rId35"/>
    <p:sldId id="380" r:id="rId36"/>
    <p:sldId id="420" r:id="rId37"/>
    <p:sldId id="381" r:id="rId38"/>
    <p:sldId id="384" r:id="rId39"/>
    <p:sldId id="385" r:id="rId40"/>
    <p:sldId id="382" r:id="rId41"/>
    <p:sldId id="410" r:id="rId42"/>
    <p:sldId id="300" r:id="rId43"/>
    <p:sldId id="301" r:id="rId44"/>
    <p:sldId id="302" r:id="rId45"/>
    <p:sldId id="355" r:id="rId46"/>
    <p:sldId id="398" r:id="rId47"/>
    <p:sldId id="425" r:id="rId48"/>
    <p:sldId id="423" r:id="rId49"/>
    <p:sldId id="426" r:id="rId50"/>
    <p:sldId id="427" r:id="rId51"/>
    <p:sldId id="429" r:id="rId52"/>
    <p:sldId id="428" r:id="rId53"/>
    <p:sldId id="422" r:id="rId54"/>
    <p:sldId id="337" r:id="rId55"/>
    <p:sldId id="334" r:id="rId56"/>
    <p:sldId id="349" r:id="rId57"/>
    <p:sldId id="387" r:id="rId58"/>
    <p:sldId id="388" r:id="rId59"/>
    <p:sldId id="389" r:id="rId60"/>
    <p:sldId id="390" r:id="rId61"/>
    <p:sldId id="391" r:id="rId62"/>
    <p:sldId id="432" r:id="rId63"/>
    <p:sldId id="433" r:id="rId64"/>
  </p:sldIdLst>
  <p:sldSz cx="9144000" cy="6858000" type="screen4x3"/>
  <p:notesSz cx="6858000" cy="9144000"/>
  <p:custShowLst>
    <p:custShow name="Custom Show 1" id="0">
      <p:sldLst/>
    </p:custShow>
  </p:custShowLst>
  <p:custDataLst>
    <p:tags r:id="rId68"/>
  </p:custDataLst>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20" autoAdjust="0"/>
    <p:restoredTop sz="94629" autoAdjust="0"/>
  </p:normalViewPr>
  <p:slideViewPr>
    <p:cSldViewPr>
      <p:cViewPr>
        <p:scale>
          <a:sx n="75" d="100"/>
          <a:sy n="75" d="100"/>
        </p:scale>
        <p:origin x="-2808" y="-942"/>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35813"/>
    </p:cViewPr>
  </p:sorterViewPr>
  <p:gridSpacing cx="38405" cy="384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gs" Target="tags/tag2.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3"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9"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3"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7"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1"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5"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9"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3"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7"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1"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5"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7"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9"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3"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7"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1"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5"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9"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3"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7"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1"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5"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1"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9"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3"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7"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1"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5"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9"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3"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7"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1"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5"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5"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9"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3"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7"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1"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5"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9"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3"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7"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1"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5"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9"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9"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3"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7"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9811"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5"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9"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3"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7"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1"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3"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7"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1"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5"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 name="Group 31"/>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endParaRPr lang="en-US" altLang="en-US" smtClean="0"/>
            </a:p>
          </p:txBody>
        </p:sp>
        <p:grpSp>
          <p:nvGrpSpPr>
            <p:cNvPr id="6" name="Group 30"/>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endParaRPr lang="en-US" altLang="en-US" smtClean="0"/>
              </a:p>
            </p:txBody>
          </p:sp>
          <p:grpSp>
            <p:nvGrpSpPr>
              <p:cNvPr id="8" name="Group 9"/>
              <p:cNvGrpSpPr/>
              <p:nvPr/>
            </p:nvGrpSpPr>
            <p:grpSpPr bwMode="auto">
              <a:xfrm>
                <a:off x="2289" y="72"/>
                <a:ext cx="1440" cy="1984"/>
                <a:chOff x="2289" y="72"/>
                <a:chExt cx="1440" cy="1984"/>
              </a:xfrm>
            </p:grpSpPr>
            <p:sp>
              <p:nvSpPr>
                <p:cNvPr id="29" name="Freeform 4"/>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Freeform 8"/>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endParaRPr lang="en-US" altLang="en-US" smtClean="0"/>
              </a:p>
            </p:txBody>
          </p:sp>
          <p:grpSp>
            <p:nvGrpSpPr>
              <p:cNvPr id="10" name="Group 29"/>
              <p:cNvGrpSpPr/>
              <p:nvPr/>
            </p:nvGrpSpPr>
            <p:grpSpPr bwMode="auto">
              <a:xfrm>
                <a:off x="2071" y="406"/>
                <a:ext cx="1392" cy="1109"/>
                <a:chOff x="2071" y="406"/>
                <a:chExt cx="1392" cy="1109"/>
              </a:xfrm>
            </p:grpSpPr>
            <p:sp>
              <p:nvSpPr>
                <p:cNvPr id="11" name="Freeform 11"/>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2"/>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13"/>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Freeform 14"/>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5"/>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6"/>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7"/>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18"/>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19"/>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Freeform 20"/>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21"/>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22"/>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3"/>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4"/>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25"/>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26"/>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27"/>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28"/>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endParaRPr lang="en-US" noProof="0" smtClean="0"/>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endParaRPr lang="en-US" noProof="0" smtClean="0"/>
          </a:p>
        </p:txBody>
      </p:sp>
      <p:sp>
        <p:nvSpPr>
          <p:cNvPr id="34" name="Rectangle 34"/>
          <p:cNvSpPr>
            <a:spLocks noGrp="1" noChangeArrowheads="1"/>
          </p:cNvSpPr>
          <p:nvPr>
            <p:ph type="dt" sz="quarter" idx="10"/>
          </p:nvPr>
        </p:nvSpPr>
        <p:spPr/>
        <p:txBody>
          <a:bodyPr/>
          <a:lstStyle>
            <a:lvl1pPr>
              <a:defRPr/>
            </a:lvl1pPr>
          </a:lstStyle>
          <a:p>
            <a:endParaRPr lang="en-US" altLang="zh-CN"/>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ctr" eaLnBrk="0" hangingPunct="0">
              <a:defRPr sz="1400">
                <a:cs typeface="+mn-cs"/>
              </a:defRPr>
            </a:lvl1pPr>
          </a:lstStyle>
          <a:p>
            <a:pPr>
              <a:defRPr/>
            </a:pPr>
            <a:r>
              <a:rPr lang="en-US"/>
              <a:t>Liang, Introduction to Java Programming, </a:t>
            </a:r>
            <a:r>
              <a:rPr lang="en-US" smtClean="0"/>
              <a:t>Tenth </a:t>
            </a:r>
            <a:r>
              <a:rPr lang="en-US"/>
              <a:t>Edition, (c) </a:t>
            </a:r>
            <a:r>
              <a:rPr lang="en-US" smtClean="0"/>
              <a:t>2015 </a:t>
            </a:r>
            <a:r>
              <a:rPr lang="en-US"/>
              <a:t>Pearson Education, Inc. All rights reserved. </a:t>
            </a:r>
            <a:endParaRPr lang="en-US"/>
          </a:p>
        </p:txBody>
      </p:sp>
      <p:sp>
        <p:nvSpPr>
          <p:cNvPr id="36" name="Rectangle 36"/>
          <p:cNvSpPr>
            <a:spLocks noGrp="1" noChangeArrowheads="1"/>
          </p:cNvSpPr>
          <p:nvPr>
            <p:ph type="sldNum" sz="quarter" idx="12"/>
          </p:nvPr>
        </p:nvSpPr>
        <p:spPr>
          <a:xfrm>
            <a:off x="6553200" y="6400800"/>
            <a:ext cx="1905000" cy="457200"/>
          </a:xfrm>
        </p:spPr>
        <p:txBody>
          <a:bodyPr/>
          <a:lstStyle>
            <a:lvl1pPr>
              <a:defRPr smtClean="0"/>
            </a:lvl1pPr>
          </a:lstStyle>
          <a:p>
            <a:pPr>
              <a:defRPr/>
            </a:pPr>
            <a:fld id="{7CF3E60C-31E8-48DB-86BB-18188812F935}"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endParaRPr lang="en-US" altLang="zh-CN"/>
          </a:p>
        </p:txBody>
      </p:sp>
      <p:sp>
        <p:nvSpPr>
          <p:cNvPr id="5" name="Rectangle 34"/>
          <p:cNvSpPr>
            <a:spLocks noGrp="1" noChangeArrowheads="1"/>
          </p:cNvSpPr>
          <p:nvPr>
            <p:ph type="sldNum" sz="quarter" idx="11"/>
          </p:nvPr>
        </p:nvSpPr>
        <p:spPr/>
        <p:txBody>
          <a:bodyPr/>
          <a:lstStyle>
            <a:lvl1pPr>
              <a:defRPr/>
            </a:lvl1pPr>
          </a:lstStyle>
          <a:p>
            <a:pPr>
              <a:defRPr/>
            </a:pPr>
            <a:fld id="{7EAEB395-A1D6-467B-A1D5-CFFF668E0F22}"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endParaRPr lang="en-US" altLang="zh-CN"/>
          </a:p>
        </p:txBody>
      </p:sp>
      <p:sp>
        <p:nvSpPr>
          <p:cNvPr id="5" name="Rectangle 34"/>
          <p:cNvSpPr>
            <a:spLocks noGrp="1" noChangeArrowheads="1"/>
          </p:cNvSpPr>
          <p:nvPr>
            <p:ph type="sldNum" sz="quarter" idx="11"/>
          </p:nvPr>
        </p:nvSpPr>
        <p:spPr/>
        <p:txBody>
          <a:bodyPr/>
          <a:lstStyle>
            <a:lvl1pPr>
              <a:defRPr/>
            </a:lvl1pPr>
          </a:lstStyle>
          <a:p>
            <a:pPr>
              <a:defRPr/>
            </a:pPr>
            <a:fld id="{A17D6640-F93E-4111-A23F-91DC770DCF56}"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endParaRPr lang="en-US" altLang="zh-CN"/>
          </a:p>
        </p:txBody>
      </p:sp>
      <p:sp>
        <p:nvSpPr>
          <p:cNvPr id="5" name="Rectangle 34"/>
          <p:cNvSpPr>
            <a:spLocks noGrp="1" noChangeArrowheads="1"/>
          </p:cNvSpPr>
          <p:nvPr>
            <p:ph type="sldNum" sz="quarter" idx="11"/>
          </p:nvPr>
        </p:nvSpPr>
        <p:spPr/>
        <p:txBody>
          <a:bodyPr/>
          <a:lstStyle>
            <a:lvl1pPr>
              <a:defRPr/>
            </a:lvl1pPr>
          </a:lstStyle>
          <a:p>
            <a:pPr>
              <a:defRPr/>
            </a:pPr>
            <a:fld id="{A799B840-E6C2-4F92-AB39-03977A050934}"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Rectangle 32"/>
          <p:cNvSpPr>
            <a:spLocks noGrp="1" noChangeArrowheads="1"/>
          </p:cNvSpPr>
          <p:nvPr>
            <p:ph type="dt" sz="half" idx="10"/>
          </p:nvPr>
        </p:nvSpPr>
        <p:spPr/>
        <p:txBody>
          <a:bodyPr/>
          <a:lstStyle>
            <a:lvl1pPr>
              <a:defRPr/>
            </a:lvl1pPr>
          </a:lstStyle>
          <a:p>
            <a:endParaRPr lang="en-US" altLang="zh-CN"/>
          </a:p>
        </p:txBody>
      </p:sp>
      <p:sp>
        <p:nvSpPr>
          <p:cNvPr id="5" name="Rectangle 34"/>
          <p:cNvSpPr>
            <a:spLocks noGrp="1" noChangeArrowheads="1"/>
          </p:cNvSpPr>
          <p:nvPr>
            <p:ph type="sldNum" sz="quarter" idx="11"/>
          </p:nvPr>
        </p:nvSpPr>
        <p:spPr/>
        <p:txBody>
          <a:bodyPr/>
          <a:lstStyle>
            <a:lvl1pPr>
              <a:defRPr/>
            </a:lvl1pPr>
          </a:lstStyle>
          <a:p>
            <a:pPr>
              <a:defRPr/>
            </a:pPr>
            <a:fld id="{66E7C6E2-5230-4668-AAAC-B8D408C148A9}"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32"/>
          <p:cNvSpPr>
            <a:spLocks noGrp="1" noChangeArrowheads="1"/>
          </p:cNvSpPr>
          <p:nvPr>
            <p:ph type="dt" sz="half" idx="10"/>
          </p:nvPr>
        </p:nvSpPr>
        <p:spPr/>
        <p:txBody>
          <a:bodyPr/>
          <a:lstStyle>
            <a:lvl1pPr>
              <a:defRPr/>
            </a:lvl1pPr>
          </a:lstStyle>
          <a:p>
            <a:endParaRPr lang="en-US" altLang="zh-CN"/>
          </a:p>
        </p:txBody>
      </p:sp>
      <p:sp>
        <p:nvSpPr>
          <p:cNvPr id="6" name="Rectangle 34"/>
          <p:cNvSpPr>
            <a:spLocks noGrp="1" noChangeArrowheads="1"/>
          </p:cNvSpPr>
          <p:nvPr>
            <p:ph type="sldNum" sz="quarter" idx="11"/>
          </p:nvPr>
        </p:nvSpPr>
        <p:spPr/>
        <p:txBody>
          <a:bodyPr/>
          <a:lstStyle>
            <a:lvl1pPr>
              <a:defRPr/>
            </a:lvl1pPr>
          </a:lstStyle>
          <a:p>
            <a:pPr>
              <a:defRPr/>
            </a:pPr>
            <a:fld id="{E2B017C6-F5DD-4F68-8EB5-4BE259FFF182}"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32"/>
          <p:cNvSpPr>
            <a:spLocks noGrp="1" noChangeArrowheads="1"/>
          </p:cNvSpPr>
          <p:nvPr>
            <p:ph type="dt" sz="half" idx="10"/>
          </p:nvPr>
        </p:nvSpPr>
        <p:spPr/>
        <p:txBody>
          <a:bodyPr/>
          <a:lstStyle>
            <a:lvl1pPr>
              <a:defRPr/>
            </a:lvl1pPr>
          </a:lstStyle>
          <a:p>
            <a:endParaRPr lang="en-US" altLang="zh-CN"/>
          </a:p>
        </p:txBody>
      </p:sp>
      <p:sp>
        <p:nvSpPr>
          <p:cNvPr id="8" name="Rectangle 34"/>
          <p:cNvSpPr>
            <a:spLocks noGrp="1" noChangeArrowheads="1"/>
          </p:cNvSpPr>
          <p:nvPr>
            <p:ph type="sldNum" sz="quarter" idx="11"/>
          </p:nvPr>
        </p:nvSpPr>
        <p:spPr/>
        <p:txBody>
          <a:bodyPr/>
          <a:lstStyle>
            <a:lvl1pPr>
              <a:defRPr/>
            </a:lvl1pPr>
          </a:lstStyle>
          <a:p>
            <a:pPr>
              <a:defRPr/>
            </a:pPr>
            <a:fld id="{E984FC84-8DF1-450A-A3D7-2E2C1F98199E}"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p:txBody>
          <a:bodyPr/>
          <a:lstStyle>
            <a:lvl1pPr>
              <a:defRPr/>
            </a:lvl1pPr>
          </a:lstStyle>
          <a:p>
            <a:endParaRPr lang="en-US" altLang="zh-CN"/>
          </a:p>
        </p:txBody>
      </p:sp>
      <p:sp>
        <p:nvSpPr>
          <p:cNvPr id="4" name="Rectangle 34"/>
          <p:cNvSpPr>
            <a:spLocks noGrp="1" noChangeArrowheads="1"/>
          </p:cNvSpPr>
          <p:nvPr>
            <p:ph type="sldNum" sz="quarter" idx="11"/>
          </p:nvPr>
        </p:nvSpPr>
        <p:spPr/>
        <p:txBody>
          <a:bodyPr/>
          <a:lstStyle>
            <a:lvl1pPr>
              <a:defRPr/>
            </a:lvl1pPr>
          </a:lstStyle>
          <a:p>
            <a:pPr>
              <a:defRPr/>
            </a:pPr>
            <a:fld id="{2B2B0121-22DC-4435-83AD-3A28A5166B05}"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endParaRPr lang="en-US" altLang="zh-CN"/>
          </a:p>
        </p:txBody>
      </p:sp>
      <p:sp>
        <p:nvSpPr>
          <p:cNvPr id="3" name="Rectangle 34"/>
          <p:cNvSpPr>
            <a:spLocks noGrp="1" noChangeArrowheads="1"/>
          </p:cNvSpPr>
          <p:nvPr>
            <p:ph type="sldNum" sz="quarter" idx="11"/>
          </p:nvPr>
        </p:nvSpPr>
        <p:spPr/>
        <p:txBody>
          <a:bodyPr/>
          <a:lstStyle>
            <a:lvl1pPr>
              <a:defRPr/>
            </a:lvl1pPr>
          </a:lstStyle>
          <a:p>
            <a:pPr>
              <a:defRPr/>
            </a:pPr>
            <a:fld id="{552A4F0C-367E-402F-97DB-27282D1CACD3}"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Rectangle 32"/>
          <p:cNvSpPr>
            <a:spLocks noGrp="1" noChangeArrowheads="1"/>
          </p:cNvSpPr>
          <p:nvPr>
            <p:ph type="dt" sz="half" idx="10"/>
          </p:nvPr>
        </p:nvSpPr>
        <p:spPr/>
        <p:txBody>
          <a:bodyPr/>
          <a:lstStyle>
            <a:lvl1pPr>
              <a:defRPr/>
            </a:lvl1pPr>
          </a:lstStyle>
          <a:p>
            <a:endParaRPr lang="en-US" altLang="zh-CN"/>
          </a:p>
        </p:txBody>
      </p:sp>
      <p:sp>
        <p:nvSpPr>
          <p:cNvPr id="6" name="Rectangle 34"/>
          <p:cNvSpPr>
            <a:spLocks noGrp="1" noChangeArrowheads="1"/>
          </p:cNvSpPr>
          <p:nvPr>
            <p:ph type="sldNum" sz="quarter" idx="11"/>
          </p:nvPr>
        </p:nvSpPr>
        <p:spPr/>
        <p:txBody>
          <a:bodyPr/>
          <a:lstStyle>
            <a:lvl1pPr>
              <a:defRPr/>
            </a:lvl1pPr>
          </a:lstStyle>
          <a:p>
            <a:pPr>
              <a:defRPr/>
            </a:pPr>
            <a:fld id="{2D298B89-E40F-4F32-B589-221D58B0D7A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Rectangle 32"/>
          <p:cNvSpPr>
            <a:spLocks noGrp="1" noChangeArrowheads="1"/>
          </p:cNvSpPr>
          <p:nvPr>
            <p:ph type="dt" sz="half" idx="10"/>
          </p:nvPr>
        </p:nvSpPr>
        <p:spPr/>
        <p:txBody>
          <a:bodyPr/>
          <a:lstStyle>
            <a:lvl1pPr>
              <a:defRPr/>
            </a:lvl1pPr>
          </a:lstStyle>
          <a:p>
            <a:endParaRPr lang="en-US" altLang="zh-CN"/>
          </a:p>
        </p:txBody>
      </p:sp>
      <p:sp>
        <p:nvSpPr>
          <p:cNvPr id="6" name="Rectangle 34"/>
          <p:cNvSpPr>
            <a:spLocks noGrp="1" noChangeArrowheads="1"/>
          </p:cNvSpPr>
          <p:nvPr>
            <p:ph type="sldNum" sz="quarter" idx="11"/>
          </p:nvPr>
        </p:nvSpPr>
        <p:spPr/>
        <p:txBody>
          <a:bodyPr/>
          <a:lstStyle>
            <a:lvl1pPr>
              <a:defRPr/>
            </a:lvl1pPr>
          </a:lstStyle>
          <a:p>
            <a:pPr>
              <a:defRPr/>
            </a:pPr>
            <a:fld id="{C809814B-3E0E-46E2-A1C3-A3E5BA3B3BEE}"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29"/>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endParaRPr lang="en-US" altLang="en-US" smtClean="0"/>
            </a:p>
          </p:txBody>
        </p:sp>
        <p:grpSp>
          <p:nvGrpSpPr>
            <p:cNvPr id="1033" name="Group 28"/>
            <p:cNvGrpSpPr/>
            <p:nvPr/>
          </p:nvGrpSpPr>
          <p:grpSpPr bwMode="auto">
            <a:xfrm>
              <a:off x="4458" y="2751"/>
              <a:ext cx="1190" cy="1426"/>
              <a:chOff x="4458" y="2751"/>
              <a:chExt cx="1190" cy="1426"/>
            </a:xfrm>
          </p:grpSpPr>
          <p:sp>
            <p:nvSpPr>
              <p:cNvPr id="1034" name="Freeform 3"/>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Freeform 7"/>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endParaRPr lang="en-US" altLang="en-US" smtClean="0"/>
              </a:p>
            </p:txBody>
          </p:sp>
          <p:grpSp>
            <p:nvGrpSpPr>
              <p:cNvPr id="1040" name="Group 27"/>
              <p:cNvGrpSpPr/>
              <p:nvPr/>
            </p:nvGrpSpPr>
            <p:grpSpPr bwMode="auto">
              <a:xfrm>
                <a:off x="4458" y="2991"/>
                <a:ext cx="999" cy="797"/>
                <a:chOff x="4458" y="2991"/>
                <a:chExt cx="999" cy="797"/>
              </a:xfrm>
            </p:grpSpPr>
            <p:sp>
              <p:nvSpPr>
                <p:cNvPr id="1041" name="Freeform 9"/>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2" name="Freeform 10"/>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3" name="Freeform 11"/>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 name="Freeform 12"/>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Freeform 13"/>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Freeform 14"/>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15"/>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8" name="Freeform 16"/>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Freeform 17"/>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0" name="Freeform 18"/>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Freeform 19"/>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Freeform 20"/>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Freeform 21"/>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Freeform 22"/>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 name="Freeform 23"/>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Freeform 24"/>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7" name="Freeform 25"/>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Freeform 26"/>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lvl="0"/>
            <a:r>
              <a:rPr lang="en-US" altLang="en-US" smtClean="0"/>
              <a:t>Click to edit Master title style</a:t>
            </a:r>
            <a:endParaRPr lang="en-US" altLang="en-US" smtClean="0"/>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eaLnBrk="0" hangingPunct="0">
              <a:defRPr sz="1400">
                <a:ea typeface="宋体" panose="02010600030101010101" pitchFamily="2" charset="-122"/>
              </a:defRPr>
            </a:lvl1pPr>
          </a:lstStyle>
          <a:p>
            <a:endParaRPr lang="en-US" altLang="zh-CN"/>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r" eaLnBrk="0" hangingPunct="0">
              <a:defRPr sz="1400" smtClean="0">
                <a:ea typeface="宋体" panose="02010600030101010101" pitchFamily="2" charset="-122"/>
              </a:defRPr>
            </a:lvl1pPr>
          </a:lstStyle>
          <a:p>
            <a:pPr>
              <a:defRPr/>
            </a:pPr>
            <a:fld id="{1E29E0E9-299E-4180-AF9A-A2E74B82065A}" type="slidenum">
              <a:rPr lang="en-US" altLang="zh-CN"/>
            </a:fld>
            <a:endParaRPr lang="en-US" altLang="zh-CN"/>
          </a:p>
        </p:txBody>
      </p:sp>
      <p:sp>
        <p:nvSpPr>
          <p:cNvPr id="1031"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sz="1000" smtClean="0">
                <a:latin typeface="Arial" panose="020B0604020202020204" pitchFamily="34" charset="0"/>
              </a:rPr>
              <a:t>Liang, Introduction to Java Programming, Tenth Edition, (c) 2015 Pearson Education, Inc. All rights reserved. </a:t>
            </a:r>
            <a:endParaRPr lang="en-US" altLang="en-US" sz="1000" smtClean="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hyperlink" Target="ppt/slides/ppt/slides/ppt/slides/ppt/slides/ppt/slides/html/SimpleIfDemo.html"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hyperlink" Target="ppt/slides/ppt/slides/ppt/slides/ppt/slides/ppt/slides/html/SubtractionQuiz.html" TargetMode="Externa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12.wmf"/><Relationship Id="rId2" Type="http://schemas.openxmlformats.org/officeDocument/2006/relationships/oleObject" Target="../embeddings/oleObject7.bin"/><Relationship Id="rId1" Type="http://schemas.openxmlformats.org/officeDocument/2006/relationships/hyperlink" Target="ppt/slides/ppt/slides/ppt/slides/ppt/slides/ppt/slides/html/ComputeAndInterpretBMI.html"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hyperlink" Target="http://www.cs.armstrong.edu/liang/intro10e/html/ComputeTax.html" TargetMode="External"/><Relationship Id="rId3" Type="http://schemas.openxmlformats.org/officeDocument/2006/relationships/image" Target="../media/image14.wmf"/><Relationship Id="rId2" Type="http://schemas.openxmlformats.org/officeDocument/2006/relationships/hyperlink" Target="ppt/slides/ppt/slides/ppt/slides/ppt/slides/ppt/slides/html/ComputeTax.bat" TargetMode="External"/><Relationship Id="rId1" Type="http://schemas.openxmlformats.org/officeDocument/2006/relationships/hyperlink" Target="ppt/slides/ppt/slides/ppt/slides/ppt/slides/ppt/slides/html/ComputeTax.html"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hyperlink" Target="ppt/slides/ppt/slides/ppt/slides/ppt/slides/ppt/slides/html/TestBooleanOperators.html" TargetMode="Externa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xml"/><Relationship Id="rId3" Type="http://schemas.openxmlformats.org/officeDocument/2006/relationships/hyperlink" Target="http://www.cs.armstrong.edu/liang/intro10e/html/TestBooleanOperators.html" TargetMode="External"/><Relationship Id="rId2" Type="http://schemas.openxmlformats.org/officeDocument/2006/relationships/hyperlink" Target="ppt/slides/ppt/slides/ppt/slides/ppt/slides/ppt/slides/html/TestBooleanOperators.bat" TargetMode="External"/><Relationship Id="rId1" Type="http://schemas.openxmlformats.org/officeDocument/2006/relationships/hyperlink" Target="ppt/slides/ppt/slides/ppt/slides/ppt/slides/ppt/slides/html/TestBooleanOperators.htm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hyperlink" Target="ppt/slides/ppt/slides/ppt/slides/ppt/slides/ppt/slides/html/LeapYear.html" TargetMode="Externa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hyperlink" Target="ppt/slides/ppt/slides/ppt/slides/ppt/slides/ppt/slides/html/Lotter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7" Type="http://schemas.openxmlformats.org/officeDocument/2006/relationships/notesSlide" Target="../notesSlides/notesSlide50.xml"/><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www.cs.armstrong.edu/liang/intro10e/html/ChineseZodiac.html" TargetMode="External"/><Relationship Id="rId3" Type="http://schemas.openxmlformats.org/officeDocument/2006/relationships/image" Target="../media/image14.wmf"/><Relationship Id="rId2" Type="http://schemas.openxmlformats.org/officeDocument/2006/relationships/hyperlink" Target="ppt/slides/ppt/slides/ppt/slides/ppt/slides/ppt/slides/html/ChineseZodiac.bat" TargetMode="External"/><Relationship Id="rId1" Type="http://schemas.openxmlformats.org/officeDocument/2006/relationships/hyperlink" Target="ppt/slides/ppt/slides/ppt/slides/ppt/slides/ppt/slides/html/ChineseZodiac.html"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57.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8.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hyperlink" Target="ppt/slides/ppt/slides/ppt/slides/ppt/slides/ppt/slides/html/AdditionQuiz.htm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5"/>
          <p:cNvSpPr>
            <a:spLocks noGrp="1" noChangeArrowheads="1"/>
          </p:cNvSpPr>
          <p:nvPr>
            <p:ph type="ftr"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sz="1400" dirty="0" smtClean="0"/>
              <a:t>Liang, Introduction to Java Programming, Tenth Edition, (c) 2015 Pearson Education, Inc. All rights reserved. </a:t>
            </a:r>
            <a:endParaRPr lang="en-US" sz="1400" dirty="0" smtClean="0"/>
          </a:p>
        </p:txBody>
      </p:sp>
      <p:sp>
        <p:nvSpPr>
          <p:cNvPr id="3075" name="Rectangle 36"/>
          <p:cNvSpPr>
            <a:spLocks noGrp="1" noChangeArrowheads="1"/>
          </p:cNvSpPr>
          <p:nvPr>
            <p:ph type="sldNum" sz="quarter" idx="12"/>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ADDFC1A5-C7EB-4CE4-94BF-2D510E18F52A}" type="slidenum">
              <a:rPr lang="en-US" altLang="zh-CN" sz="1400"/>
            </a:fld>
            <a:endParaRPr lang="en-US" altLang="zh-CN" sz="1400"/>
          </a:p>
        </p:txBody>
      </p:sp>
      <p:sp>
        <p:nvSpPr>
          <p:cNvPr id="3076" name="Rectangle 1026"/>
          <p:cNvSpPr>
            <a:spLocks noGrp="1" noChangeArrowheads="1"/>
          </p:cNvSpPr>
          <p:nvPr>
            <p:ph type="ctrTitle"/>
          </p:nvPr>
        </p:nvSpPr>
        <p:spPr>
          <a:xfrm>
            <a:off x="615950" y="701675"/>
            <a:ext cx="7772400" cy="838200"/>
          </a:xfrm>
        </p:spPr>
        <p:txBody>
          <a:bodyPr/>
          <a:lstStyle/>
          <a:p>
            <a:r>
              <a:rPr lang="en-US" altLang="en-US" sz="4000" smtClean="0"/>
              <a:t>Chapter 3 Selections</a:t>
            </a:r>
            <a:endParaRPr lang="en-US"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CF2FA96-B8B5-4C5C-A88A-08D6F8766088}" type="slidenum">
              <a:rPr lang="en-US" altLang="zh-CN" sz="1400"/>
            </a:fld>
            <a:endParaRPr lang="en-US" altLang="zh-CN" sz="1400"/>
          </a:p>
        </p:txBody>
      </p:sp>
      <p:sp>
        <p:nvSpPr>
          <p:cNvPr id="11267" name="Rectangle 2"/>
          <p:cNvSpPr>
            <a:spLocks noGrp="1" noChangeArrowheads="1"/>
          </p:cNvSpPr>
          <p:nvPr>
            <p:ph type="title"/>
          </p:nvPr>
        </p:nvSpPr>
        <p:spPr>
          <a:xfrm>
            <a:off x="685800" y="0"/>
            <a:ext cx="7772400" cy="1428750"/>
          </a:xfrm>
        </p:spPr>
        <p:txBody>
          <a:bodyPr/>
          <a:lstStyle/>
          <a:p>
            <a:r>
              <a:rPr lang="en-US" altLang="en-US" smtClean="0"/>
              <a:t>Simple if Demo</a:t>
            </a:r>
            <a:endParaRPr lang="en-US" altLang="en-US" smtClean="0"/>
          </a:p>
        </p:txBody>
      </p:sp>
      <p:sp>
        <p:nvSpPr>
          <p:cNvPr id="76809" name="AutoShape 9">
            <a:hlinkClick r:id="" action="ppaction://noaction" highlightClick="1"/>
          </p:cNvPr>
          <p:cNvSpPr>
            <a:spLocks noChangeArrowheads="1"/>
          </p:cNvSpPr>
          <p:nvPr/>
        </p:nvSpPr>
        <p:spPr bwMode="auto">
          <a:xfrm>
            <a:off x="4019550" y="5618163"/>
            <a:ext cx="28194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eaLnBrk="0" hangingPunct="0">
              <a:defRPr/>
            </a:pPr>
            <a:r>
              <a:rPr lang="en-US" altLang="zh-CN">
                <a:solidFill>
                  <a:schemeClr val="accent1"/>
                </a:solidFill>
                <a:latin typeface="Book Antiqua" pitchFamily="18" charset="0"/>
                <a:ea typeface="宋体" panose="02010600030101010101" pitchFamily="2" charset="-122"/>
                <a:hlinkClick r:id="rId1" action="ppaction://program"/>
              </a:rPr>
              <a:t>SimpleIfDemo</a:t>
            </a:r>
            <a:endParaRPr lang="en-US" altLang="zh-CN">
              <a:solidFill>
                <a:schemeClr val="accent1"/>
              </a:solidFill>
              <a:ea typeface="宋体" panose="02010600030101010101" pitchFamily="2" charset="-122"/>
            </a:endParaRPr>
          </a:p>
        </p:txBody>
      </p:sp>
      <p:sp>
        <p:nvSpPr>
          <p:cNvPr id="11270" name="Text Box 11"/>
          <p:cNvSpPr txBox="1">
            <a:spLocks noChangeArrowheads="1"/>
          </p:cNvSpPr>
          <p:nvPr/>
        </p:nvSpPr>
        <p:spPr bwMode="auto">
          <a:xfrm>
            <a:off x="423863" y="1816100"/>
            <a:ext cx="84105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50000"/>
              </a:spcBef>
            </a:pPr>
            <a:r>
              <a:rPr lang="en-US" altLang="en-US"/>
              <a:t>Write a program that prompts the user to enter an integer. If the number is a multiple of 5, print HiFive. If the number is divisible by 2, print HiEven.</a:t>
            </a:r>
            <a:endParaRPr lang="en-US" altLang="en-US"/>
          </a:p>
        </p:txBody>
      </p:sp>
      <p:sp>
        <p:nvSpPr>
          <p:cNvPr id="2" name="文本框 1"/>
          <p:cNvSpPr txBox="1"/>
          <p:nvPr/>
        </p:nvSpPr>
        <p:spPr>
          <a:xfrm>
            <a:off x="548005" y="3751580"/>
            <a:ext cx="1251585" cy="460375"/>
          </a:xfrm>
          <a:prstGeom prst="rect">
            <a:avLst/>
          </a:prstGeom>
          <a:noFill/>
        </p:spPr>
        <p:txBody>
          <a:bodyPr wrap="square" rtlCol="0">
            <a:spAutoFit/>
          </a:bodyPr>
          <a:p>
            <a:r>
              <a:rPr lang="en-US" altLang="zh-CN"/>
              <a:t>P79</a:t>
            </a:r>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96B3346-25B6-4C12-A4EA-A558A8269D38}" type="slidenum">
              <a:rPr lang="en-US" altLang="zh-CN" sz="1400"/>
            </a:fld>
            <a:endParaRPr lang="en-US" altLang="zh-CN" sz="1400"/>
          </a:p>
        </p:txBody>
      </p:sp>
      <p:sp>
        <p:nvSpPr>
          <p:cNvPr id="12291" name="Rectangle 2"/>
          <p:cNvSpPr>
            <a:spLocks noGrp="1" noChangeArrowheads="1"/>
          </p:cNvSpPr>
          <p:nvPr>
            <p:ph type="title"/>
          </p:nvPr>
        </p:nvSpPr>
        <p:spPr>
          <a:xfrm>
            <a:off x="685800" y="0"/>
            <a:ext cx="7772400" cy="1428750"/>
          </a:xfrm>
        </p:spPr>
        <p:txBody>
          <a:bodyPr/>
          <a:lstStyle/>
          <a:p>
            <a:r>
              <a:rPr lang="en-US" altLang="en-US" dirty="0" smtClean="0">
                <a:solidFill>
                  <a:schemeClr val="tx1"/>
                </a:solidFill>
              </a:rPr>
              <a:t>The Two-way </a:t>
            </a:r>
            <a:r>
              <a:rPr lang="en-US" altLang="en-US" sz="4200" dirty="0" smtClean="0">
                <a:solidFill>
                  <a:schemeClr val="tx1"/>
                </a:solidFill>
                <a:latin typeface="Courier New" panose="02070309020205020404" pitchFamily="49" charset="0"/>
              </a:rPr>
              <a:t>if</a:t>
            </a:r>
            <a:r>
              <a:rPr lang="en-US" altLang="en-US" dirty="0" smtClean="0">
                <a:solidFill>
                  <a:schemeClr val="tx1"/>
                </a:solidFill>
              </a:rPr>
              <a:t> Statement(p80)</a:t>
            </a:r>
            <a:endParaRPr lang="en-US" altLang="en-US" dirty="0" smtClean="0">
              <a:solidFill>
                <a:schemeClr val="tx1"/>
              </a:solidFill>
            </a:endParaRPr>
          </a:p>
        </p:txBody>
      </p:sp>
      <p:sp>
        <p:nvSpPr>
          <p:cNvPr id="12292" name="Rectangle 3"/>
          <p:cNvSpPr>
            <a:spLocks noGrp="1" noChangeArrowheads="1"/>
          </p:cNvSpPr>
          <p:nvPr>
            <p:ph type="body" idx="1"/>
          </p:nvPr>
        </p:nvSpPr>
        <p:spPr>
          <a:xfrm>
            <a:off x="692150" y="1085850"/>
            <a:ext cx="8001000" cy="2057400"/>
          </a:xfrm>
        </p:spPr>
        <p:txBody>
          <a:bodyPr/>
          <a:lstStyle/>
          <a:p>
            <a:pPr>
              <a:lnSpc>
                <a:spcPct val="90000"/>
              </a:lnSpc>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rPr>
              <a:t>if (boolean-expression) { </a:t>
            </a:r>
            <a:endParaRPr lang="en-US" altLang="zh-CN" sz="2000" b="1" smtClean="0">
              <a:solidFill>
                <a:srgbClr val="000000"/>
              </a:solidFill>
              <a:latin typeface="Courier New" panose="02070309020205020404" pitchFamily="49" charset="0"/>
              <a:ea typeface="宋体" panose="02010600030101010101" pitchFamily="2" charset="-122"/>
            </a:endParaRPr>
          </a:p>
          <a:p>
            <a:pPr>
              <a:lnSpc>
                <a:spcPct val="90000"/>
              </a:lnSpc>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rPr>
              <a:t>  statement(s)-for-the-true-case;</a:t>
            </a:r>
            <a:endParaRPr lang="en-US" altLang="zh-CN" sz="2000" b="1" smtClean="0">
              <a:solidFill>
                <a:srgbClr val="000000"/>
              </a:solidFill>
              <a:latin typeface="Courier New" panose="02070309020205020404" pitchFamily="49" charset="0"/>
              <a:ea typeface="宋体" panose="02010600030101010101" pitchFamily="2" charset="-122"/>
            </a:endParaRPr>
          </a:p>
          <a:p>
            <a:pPr>
              <a:lnSpc>
                <a:spcPct val="90000"/>
              </a:lnSpc>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rPr>
              <a:t>}</a:t>
            </a:r>
            <a:endParaRPr lang="en-US" altLang="zh-CN" sz="2000" b="1" smtClean="0">
              <a:solidFill>
                <a:srgbClr val="000000"/>
              </a:solidFill>
              <a:latin typeface="Courier New" panose="02070309020205020404" pitchFamily="49" charset="0"/>
              <a:ea typeface="宋体" panose="02010600030101010101" pitchFamily="2" charset="-122"/>
            </a:endParaRPr>
          </a:p>
          <a:p>
            <a:pPr>
              <a:lnSpc>
                <a:spcPct val="90000"/>
              </a:lnSpc>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rPr>
              <a:t>else {</a:t>
            </a:r>
            <a:endParaRPr lang="en-US" altLang="zh-CN" sz="2000" b="1" smtClean="0">
              <a:solidFill>
                <a:srgbClr val="000000"/>
              </a:solidFill>
              <a:latin typeface="Courier New" panose="02070309020205020404" pitchFamily="49" charset="0"/>
              <a:ea typeface="宋体" panose="02010600030101010101" pitchFamily="2" charset="-122"/>
            </a:endParaRPr>
          </a:p>
          <a:p>
            <a:pPr>
              <a:lnSpc>
                <a:spcPct val="90000"/>
              </a:lnSpc>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rPr>
              <a:t>  statement(s)-for-the-false-case;</a:t>
            </a:r>
            <a:endParaRPr lang="en-US" altLang="zh-CN" sz="2000" b="1" smtClean="0">
              <a:solidFill>
                <a:srgbClr val="000000"/>
              </a:solidFill>
              <a:latin typeface="Courier New" panose="02070309020205020404" pitchFamily="49" charset="0"/>
              <a:ea typeface="宋体" panose="02010600030101010101" pitchFamily="2" charset="-122"/>
            </a:endParaRPr>
          </a:p>
          <a:p>
            <a:pPr>
              <a:lnSpc>
                <a:spcPct val="90000"/>
              </a:lnSpc>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rPr>
              <a:t>}</a:t>
            </a:r>
            <a:endParaRPr lang="en-US" altLang="zh-CN" sz="2800" b="1" smtClean="0">
              <a:solidFill>
                <a:srgbClr val="000000"/>
              </a:solidFill>
              <a:ea typeface="宋体" panose="02010600030101010101" pitchFamily="2" charset="-122"/>
            </a:endParaRPr>
          </a:p>
        </p:txBody>
      </p:sp>
      <p:sp>
        <p:nvSpPr>
          <p:cNvPr id="12293" name="Rectangle 6"/>
          <p:cNvSpPr>
            <a:spLocks noChangeArrowheads="1"/>
          </p:cNvSpPr>
          <p:nvPr/>
        </p:nvSpPr>
        <p:spPr bwMode="auto">
          <a:xfrm>
            <a:off x="2162175"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pic>
        <p:nvPicPr>
          <p:cNvPr id="12294"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2150" y="3044825"/>
            <a:ext cx="82169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176A915-FCD6-4B59-9E29-2BCA518A8457}" type="slidenum">
              <a:rPr lang="en-US" altLang="zh-CN" sz="1400"/>
            </a:fld>
            <a:endParaRPr lang="en-US" altLang="zh-CN" sz="1400"/>
          </a:p>
        </p:txBody>
      </p:sp>
      <p:sp>
        <p:nvSpPr>
          <p:cNvPr id="13315" name="Rectangle 2"/>
          <p:cNvSpPr>
            <a:spLocks noGrp="1" noChangeArrowheads="1"/>
          </p:cNvSpPr>
          <p:nvPr>
            <p:ph type="title"/>
          </p:nvPr>
        </p:nvSpPr>
        <p:spPr>
          <a:xfrm>
            <a:off x="685800" y="0"/>
            <a:ext cx="7772400" cy="1428750"/>
          </a:xfrm>
        </p:spPr>
        <p:txBody>
          <a:bodyPr/>
          <a:lstStyle/>
          <a:p>
            <a:r>
              <a:rPr lang="en-US" altLang="en-US" sz="4200" smtClean="0">
                <a:latin typeface="Courier New" panose="02070309020205020404" pitchFamily="49" charset="0"/>
              </a:rPr>
              <a:t>if-else</a:t>
            </a:r>
            <a:r>
              <a:rPr lang="en-US" altLang="en-US" smtClean="0"/>
              <a:t> Example</a:t>
            </a:r>
            <a:endParaRPr lang="en-US" altLang="en-US" smtClean="0"/>
          </a:p>
        </p:txBody>
      </p:sp>
      <p:sp>
        <p:nvSpPr>
          <p:cNvPr id="13316" name="Rectangle 3"/>
          <p:cNvSpPr>
            <a:spLocks noGrp="1" noChangeArrowheads="1"/>
          </p:cNvSpPr>
          <p:nvPr>
            <p:ph type="body" idx="1"/>
          </p:nvPr>
        </p:nvSpPr>
        <p:spPr>
          <a:xfrm>
            <a:off x="914400" y="1371600"/>
            <a:ext cx="7772400" cy="4724400"/>
          </a:xfrm>
        </p:spPr>
        <p:txBody>
          <a:bodyPr/>
          <a:lstStyle/>
          <a:p>
            <a:pPr>
              <a:buFont typeface="Monotype Sorts" pitchFamily="2" charset="2"/>
              <a:buNone/>
            </a:pPr>
            <a:r>
              <a:rPr lang="en-US" altLang="en-US" sz="2400" b="1" smtClean="0">
                <a:latin typeface="Courier New" panose="02070309020205020404" pitchFamily="49" charset="0"/>
              </a:rPr>
              <a:t>if (radius &gt;= 0) {   </a:t>
            </a:r>
            <a:endParaRPr lang="en-US" altLang="en-US" sz="2400" b="1" smtClean="0">
              <a:latin typeface="Courier New" panose="02070309020205020404" pitchFamily="49" charset="0"/>
            </a:endParaRPr>
          </a:p>
          <a:p>
            <a:pPr>
              <a:spcBef>
                <a:spcPct val="0"/>
              </a:spcBef>
              <a:buFont typeface="Monotype Sorts" pitchFamily="2" charset="2"/>
              <a:buNone/>
            </a:pPr>
            <a:r>
              <a:rPr lang="en-US" altLang="en-US" sz="2400" b="1" smtClean="0">
                <a:latin typeface="Courier New" panose="02070309020205020404" pitchFamily="49" charset="0"/>
              </a:rPr>
              <a:t>  area = radius * radius * 3.14159;</a:t>
            </a:r>
            <a:endParaRPr lang="en-US" altLang="en-US" sz="2400" b="1" smtClean="0">
              <a:latin typeface="Courier New" panose="02070309020205020404" pitchFamily="49" charset="0"/>
            </a:endParaRPr>
          </a:p>
          <a:p>
            <a:pPr>
              <a:spcBef>
                <a:spcPct val="0"/>
              </a:spcBef>
              <a:buFont typeface="Monotype Sorts" pitchFamily="2" charset="2"/>
              <a:buNone/>
            </a:pPr>
            <a:endParaRPr lang="en-US" altLang="en-US" sz="2400" b="1" smtClean="0">
              <a:latin typeface="Courier New" panose="02070309020205020404" pitchFamily="49" charset="0"/>
            </a:endParaRPr>
          </a:p>
          <a:p>
            <a:pPr>
              <a:spcBef>
                <a:spcPct val="0"/>
              </a:spcBef>
              <a:buFont typeface="Monotype Sorts" pitchFamily="2" charset="2"/>
              <a:buNone/>
            </a:pPr>
            <a:r>
              <a:rPr lang="en-US" altLang="en-US" sz="2400" b="1" smtClean="0">
                <a:latin typeface="Courier New" panose="02070309020205020404" pitchFamily="49" charset="0"/>
              </a:rPr>
              <a:t> 	System.out.println("The area for the “  </a:t>
            </a:r>
            <a:endParaRPr lang="en-US" altLang="en-US" sz="2400" b="1" smtClean="0">
              <a:latin typeface="Courier New" panose="02070309020205020404" pitchFamily="49" charset="0"/>
            </a:endParaRPr>
          </a:p>
          <a:p>
            <a:pPr>
              <a:spcBef>
                <a:spcPct val="0"/>
              </a:spcBef>
              <a:buFont typeface="Monotype Sorts" pitchFamily="2" charset="2"/>
              <a:buNone/>
            </a:pPr>
            <a:r>
              <a:rPr lang="en-US" altLang="en-US" sz="2400" b="1" smtClean="0">
                <a:latin typeface="Courier New" panose="02070309020205020404" pitchFamily="49" charset="0"/>
              </a:rPr>
              <a:t>    + “circle of radius " + radius + </a:t>
            </a:r>
            <a:endParaRPr lang="en-US" altLang="en-US" sz="2400" b="1" smtClean="0">
              <a:latin typeface="Courier New" panose="02070309020205020404" pitchFamily="49" charset="0"/>
            </a:endParaRPr>
          </a:p>
          <a:p>
            <a:pPr>
              <a:spcBef>
                <a:spcPct val="0"/>
              </a:spcBef>
              <a:buFont typeface="Monotype Sorts" pitchFamily="2" charset="2"/>
              <a:buNone/>
            </a:pPr>
            <a:r>
              <a:rPr lang="en-US" altLang="en-US" sz="2400" b="1" smtClean="0">
                <a:latin typeface="Courier New" panose="02070309020205020404" pitchFamily="49" charset="0"/>
              </a:rPr>
              <a:t>    " is " + area);</a:t>
            </a:r>
            <a:endParaRPr lang="en-US" altLang="en-US" sz="2400" b="1" smtClean="0">
              <a:latin typeface="Courier New" panose="02070309020205020404" pitchFamily="49" charset="0"/>
            </a:endParaRPr>
          </a:p>
          <a:p>
            <a:pPr>
              <a:spcBef>
                <a:spcPct val="0"/>
              </a:spcBef>
              <a:buFont typeface="Monotype Sorts" pitchFamily="2" charset="2"/>
              <a:buNone/>
            </a:pPr>
            <a:r>
              <a:rPr lang="en-US" altLang="en-US" sz="2400" b="1" smtClean="0">
                <a:latin typeface="Courier New" panose="02070309020205020404" pitchFamily="49" charset="0"/>
              </a:rPr>
              <a:t>}</a:t>
            </a:r>
            <a:endParaRPr lang="en-US" altLang="en-US" sz="2400" b="1" smtClean="0">
              <a:latin typeface="Courier New" panose="02070309020205020404" pitchFamily="49" charset="0"/>
            </a:endParaRPr>
          </a:p>
          <a:p>
            <a:pPr>
              <a:spcBef>
                <a:spcPct val="0"/>
              </a:spcBef>
              <a:buFont typeface="Monotype Sorts" pitchFamily="2" charset="2"/>
              <a:buNone/>
            </a:pPr>
            <a:r>
              <a:rPr lang="en-US" altLang="en-US" sz="2400" b="1" smtClean="0">
                <a:latin typeface="Courier New" panose="02070309020205020404" pitchFamily="49" charset="0"/>
              </a:rPr>
              <a:t>else {</a:t>
            </a:r>
            <a:endParaRPr lang="en-US" altLang="en-US" sz="2400" b="1" smtClean="0">
              <a:latin typeface="Courier New" panose="02070309020205020404" pitchFamily="49" charset="0"/>
            </a:endParaRPr>
          </a:p>
          <a:p>
            <a:pPr>
              <a:spcBef>
                <a:spcPct val="0"/>
              </a:spcBef>
              <a:buFont typeface="Monotype Sorts" pitchFamily="2" charset="2"/>
              <a:buNone/>
            </a:pPr>
            <a:r>
              <a:rPr lang="en-US" altLang="en-US" sz="2400" b="1" smtClean="0">
                <a:latin typeface="Courier New" panose="02070309020205020404" pitchFamily="49" charset="0"/>
              </a:rPr>
              <a:t>  System.out.println("Negative input");</a:t>
            </a:r>
            <a:endParaRPr lang="en-US" altLang="en-US" sz="2400" b="1" smtClean="0">
              <a:latin typeface="Courier New" panose="02070309020205020404" pitchFamily="49" charset="0"/>
            </a:endParaRPr>
          </a:p>
          <a:p>
            <a:pPr>
              <a:spcBef>
                <a:spcPct val="0"/>
              </a:spcBef>
              <a:buFont typeface="Monotype Sorts" pitchFamily="2" charset="2"/>
              <a:buNone/>
            </a:pPr>
            <a:r>
              <a:rPr lang="en-US" altLang="en-US" sz="2400" b="1" smtClean="0">
                <a:latin typeface="Courier New" panose="02070309020205020404" pitchFamily="49" charset="0"/>
              </a:rPr>
              <a:t>}</a:t>
            </a:r>
            <a:endParaRPr lang="en-US" altLang="en-US" sz="2400" b="1"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73A964DA-5FAF-4F6A-941F-8A6873D49101}" type="slidenum">
              <a:rPr lang="en-US" altLang="zh-CN" sz="1400"/>
            </a:fld>
            <a:endParaRPr lang="en-US" altLang="zh-CN" sz="1400"/>
          </a:p>
        </p:txBody>
      </p:sp>
      <p:sp>
        <p:nvSpPr>
          <p:cNvPr id="14339" name="Rectangle 2"/>
          <p:cNvSpPr>
            <a:spLocks noGrp="1" noChangeArrowheads="1"/>
          </p:cNvSpPr>
          <p:nvPr>
            <p:ph type="title"/>
          </p:nvPr>
        </p:nvSpPr>
        <p:spPr>
          <a:xfrm>
            <a:off x="685800" y="0"/>
            <a:ext cx="8001000" cy="914400"/>
          </a:xfrm>
        </p:spPr>
        <p:txBody>
          <a:bodyPr/>
          <a:lstStyle/>
          <a:p>
            <a:r>
              <a:rPr lang="en-US" altLang="en-US" dirty="0" smtClean="0">
                <a:solidFill>
                  <a:schemeClr val="tx1"/>
                </a:solidFill>
              </a:rPr>
              <a:t>Multiple Alternative if Statements</a:t>
            </a:r>
            <a:endParaRPr lang="en-US" altLang="en-US" dirty="0" smtClean="0">
              <a:solidFill>
                <a:schemeClr val="tx1"/>
              </a:solidFill>
            </a:endParaRPr>
          </a:p>
        </p:txBody>
      </p:sp>
      <p:sp>
        <p:nvSpPr>
          <p:cNvPr id="14340" name="Rectangle 7"/>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2" name="Rectangle 7"/>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endParaRPr lang="en-US" altLang="zh-CN">
              <a:ea typeface="宋体" panose="02010600030101010101" pitchFamily="2" charset="-122"/>
            </a:endParaRPr>
          </a:p>
        </p:txBody>
      </p:sp>
      <p:graphicFrame>
        <p:nvGraphicFramePr>
          <p:cNvPr id="14342" name="Object 2"/>
          <p:cNvGraphicFramePr>
            <a:graphicFrameLocks noChangeAspect="1"/>
          </p:cNvGraphicFramePr>
          <p:nvPr/>
        </p:nvGraphicFramePr>
        <p:xfrm>
          <a:off x="117475" y="1700213"/>
          <a:ext cx="8909050" cy="3671887"/>
        </p:xfrm>
        <a:graphic>
          <a:graphicData uri="http://schemas.openxmlformats.org/presentationml/2006/ole">
            <mc:AlternateContent xmlns:mc="http://schemas.openxmlformats.org/markup-compatibility/2006">
              <mc:Choice xmlns:v="urn:schemas-microsoft-com:vml" Requires="v">
                <p:oleObj spid="_x0000_s14351" name="Picture" r:id="rId1" imgW="4483100" imgH="1854200" progId="Word.Picture.8">
                  <p:embed/>
                </p:oleObj>
              </mc:Choice>
              <mc:Fallback>
                <p:oleObj name="Picture" r:id="rId1" imgW="4483100" imgH="1854200" progId="Word.Picture.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 y="1700213"/>
                        <a:ext cx="8909050"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17305FC-EA45-4E2E-BBDF-5BEC72B52F48}" type="slidenum">
              <a:rPr lang="en-US" altLang="zh-CN" sz="1400"/>
            </a:fld>
            <a:endParaRPr lang="en-US" altLang="zh-CN" sz="1400"/>
          </a:p>
        </p:txBody>
      </p:sp>
      <p:sp>
        <p:nvSpPr>
          <p:cNvPr id="15363"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15364" name="Rectangle 6"/>
          <p:cNvSpPr>
            <a:spLocks noChangeArrowheads="1"/>
          </p:cNvSpPr>
          <p:nvPr/>
        </p:nvSpPr>
        <p:spPr bwMode="auto">
          <a:xfrm>
            <a:off x="0" y="2033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en-US" altLang="en-US"/>
          </a:p>
        </p:txBody>
      </p:sp>
      <p:sp>
        <p:nvSpPr>
          <p:cNvPr id="2" name="Rectangle 8"/>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endParaRPr lang="en-US" altLang="zh-CN">
              <a:ea typeface="宋体" panose="02010600030101010101" pitchFamily="2" charset="-122"/>
            </a:endParaRPr>
          </a:p>
        </p:txBody>
      </p:sp>
      <p:pic>
        <p:nvPicPr>
          <p:cNvPr id="15366"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0863" y="625475"/>
            <a:ext cx="7588250" cy="585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7" name="Rectangle 2"/>
          <p:cNvSpPr>
            <a:spLocks noGrp="1" noChangeArrowheads="1"/>
          </p:cNvSpPr>
          <p:nvPr>
            <p:ph type="title"/>
          </p:nvPr>
        </p:nvSpPr>
        <p:spPr>
          <a:xfrm>
            <a:off x="685800" y="203200"/>
            <a:ext cx="8001000" cy="711200"/>
          </a:xfrm>
        </p:spPr>
        <p:txBody>
          <a:bodyPr/>
          <a:lstStyle/>
          <a:p>
            <a:r>
              <a:rPr lang="en-US" altLang="en-US" sz="4000" smtClean="0"/>
              <a:t>Multi-Way if-else Statements</a:t>
            </a:r>
            <a:endParaRPr lang="en-US" altLang="en-US" sz="40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5A2131F-0926-413E-9E2B-F9A4DCFC8AFD}" type="slidenum">
              <a:rPr lang="en-US" altLang="zh-CN" sz="1400"/>
            </a:fld>
            <a:endParaRPr lang="en-US" altLang="zh-CN" sz="1400"/>
          </a:p>
        </p:txBody>
      </p:sp>
      <p:sp>
        <p:nvSpPr>
          <p:cNvPr id="16387" name="Rectangle 2"/>
          <p:cNvSpPr>
            <a:spLocks noGrp="1" noChangeArrowheads="1"/>
          </p:cNvSpPr>
          <p:nvPr>
            <p:ph type="title"/>
          </p:nvPr>
        </p:nvSpPr>
        <p:spPr>
          <a:xfrm>
            <a:off x="685800" y="0"/>
            <a:ext cx="8001000" cy="914400"/>
          </a:xfrm>
        </p:spPr>
        <p:txBody>
          <a:bodyPr/>
          <a:lstStyle/>
          <a:p>
            <a:r>
              <a:rPr lang="en-US" altLang="en-US" smtClean="0"/>
              <a:t>Trace if-else statement</a:t>
            </a:r>
            <a:endParaRPr lang="en-US" altLang="en-US" smtClean="0"/>
          </a:p>
        </p:txBody>
      </p:sp>
      <p:sp>
        <p:nvSpPr>
          <p:cNvPr id="16388"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33797" name="Text Box 5"/>
          <p:cNvSpPr txBox="1">
            <a:spLocks noChangeArrowheads="1"/>
          </p:cNvSpPr>
          <p:nvPr/>
        </p:nvSpPr>
        <p:spPr bwMode="auto">
          <a:xfrm>
            <a:off x="381000" y="1524000"/>
            <a:ext cx="3429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defRPr/>
            </a:pPr>
            <a:r>
              <a:rPr lang="en-US" dirty="0" smtClean="0">
                <a:solidFill>
                  <a:schemeClr val="accent4"/>
                </a:solidFill>
                <a:cs typeface="+mn-cs"/>
              </a:rPr>
              <a:t>if (score &gt;= 90.0)</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("A");</a:t>
            </a:r>
            <a:endParaRPr lang="en-US" dirty="0" smtClean="0">
              <a:solidFill>
                <a:schemeClr val="accent4"/>
              </a:solidFill>
              <a:cs typeface="+mn-cs"/>
            </a:endParaRPr>
          </a:p>
          <a:p>
            <a:pPr eaLnBrk="0" hangingPunct="0">
              <a:defRPr/>
            </a:pPr>
            <a:r>
              <a:rPr lang="en-US" dirty="0" smtClean="0">
                <a:solidFill>
                  <a:schemeClr val="accent4"/>
                </a:solidFill>
                <a:cs typeface="+mn-cs"/>
              </a:rPr>
              <a:t>else if (score &gt;= 80.0)</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("B");</a:t>
            </a:r>
            <a:endParaRPr lang="en-US" dirty="0" smtClean="0">
              <a:solidFill>
                <a:schemeClr val="accent4"/>
              </a:solidFill>
              <a:cs typeface="+mn-cs"/>
            </a:endParaRPr>
          </a:p>
          <a:p>
            <a:pPr eaLnBrk="0" hangingPunct="0">
              <a:defRPr/>
            </a:pPr>
            <a:r>
              <a:rPr lang="en-US" dirty="0" smtClean="0">
                <a:solidFill>
                  <a:schemeClr val="accent4"/>
                </a:solidFill>
                <a:cs typeface="+mn-cs"/>
              </a:rPr>
              <a:t>else if (score &gt;= 70.0)</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("C");</a:t>
            </a:r>
            <a:endParaRPr lang="en-US" dirty="0" smtClean="0">
              <a:solidFill>
                <a:schemeClr val="accent4"/>
              </a:solidFill>
              <a:cs typeface="+mn-cs"/>
            </a:endParaRPr>
          </a:p>
          <a:p>
            <a:pPr eaLnBrk="0" hangingPunct="0">
              <a:defRPr/>
            </a:pPr>
            <a:r>
              <a:rPr lang="en-US" dirty="0" smtClean="0">
                <a:solidFill>
                  <a:schemeClr val="accent4"/>
                </a:solidFill>
                <a:cs typeface="+mn-cs"/>
              </a:rPr>
              <a:t>else if (score &gt;= 60.0)</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("D");</a:t>
            </a:r>
            <a:endParaRPr lang="en-US" dirty="0" smtClean="0">
              <a:solidFill>
                <a:schemeClr val="accent4"/>
              </a:solidFill>
              <a:cs typeface="+mn-cs"/>
            </a:endParaRPr>
          </a:p>
          <a:p>
            <a:pPr eaLnBrk="0" hangingPunct="0">
              <a:defRPr/>
            </a:pPr>
            <a:r>
              <a:rPr lang="en-US" dirty="0" smtClean="0">
                <a:solidFill>
                  <a:schemeClr val="accent4"/>
                </a:solidFill>
                <a:cs typeface="+mn-cs"/>
              </a:rPr>
              <a:t>else</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("F");</a:t>
            </a:r>
            <a:endParaRPr lang="en-US" dirty="0" smtClean="0">
              <a:solidFill>
                <a:schemeClr val="accent4"/>
              </a:solidFill>
              <a:cs typeface="+mn-cs"/>
            </a:endParaRPr>
          </a:p>
        </p:txBody>
      </p:sp>
      <p:sp>
        <p:nvSpPr>
          <p:cNvPr id="16390" name="AutoShape 6"/>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1800"/>
              <a:t>Suppose score is 70.0</a:t>
            </a:r>
            <a:endParaRPr lang="en-US" altLang="en-US" sz="1800"/>
          </a:p>
        </p:txBody>
      </p:sp>
      <p:sp>
        <p:nvSpPr>
          <p:cNvPr id="16391" name="Rectangle 7"/>
          <p:cNvSpPr>
            <a:spLocks noChangeArrowheads="1"/>
          </p:cNvSpPr>
          <p:nvPr/>
        </p:nvSpPr>
        <p:spPr bwMode="auto">
          <a:xfrm>
            <a:off x="381000" y="16002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a:p>
        </p:txBody>
      </p:sp>
      <p:sp>
        <p:nvSpPr>
          <p:cNvPr id="16392" name="AutoShape 8"/>
          <p:cNvSpPr>
            <a:spLocks noChangeArrowheads="1"/>
          </p:cNvSpPr>
          <p:nvPr/>
        </p:nvSpPr>
        <p:spPr bwMode="auto">
          <a:xfrm>
            <a:off x="3810000" y="914400"/>
            <a:ext cx="2590800" cy="536575"/>
          </a:xfrm>
          <a:prstGeom prst="wedgeRoundRectCallout">
            <a:avLst>
              <a:gd name="adj1" fmla="val -99144"/>
              <a:gd name="adj2" fmla="val 902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1800"/>
              <a:t>The condition is false</a:t>
            </a:r>
            <a:endParaRPr lang="en-US" altLang="en-US" sz="1800"/>
          </a:p>
        </p:txBody>
      </p:sp>
      <p:sp>
        <p:nvSpPr>
          <p:cNvPr id="16393"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F2D274A-DB50-49FA-9E50-1A7BF7BF0072}" type="slidenum">
              <a:rPr lang="en-US" altLang="zh-CN" sz="1400"/>
            </a:fld>
            <a:endParaRPr lang="en-US" altLang="zh-CN" sz="1400"/>
          </a:p>
        </p:txBody>
      </p:sp>
      <p:sp>
        <p:nvSpPr>
          <p:cNvPr id="17411" name="Rectangle 2"/>
          <p:cNvSpPr>
            <a:spLocks noGrp="1" noChangeArrowheads="1"/>
          </p:cNvSpPr>
          <p:nvPr>
            <p:ph type="title"/>
          </p:nvPr>
        </p:nvSpPr>
        <p:spPr>
          <a:xfrm>
            <a:off x="685800" y="0"/>
            <a:ext cx="8001000" cy="914400"/>
          </a:xfrm>
        </p:spPr>
        <p:txBody>
          <a:bodyPr/>
          <a:lstStyle/>
          <a:p>
            <a:r>
              <a:rPr lang="en-US" altLang="en-US" smtClean="0"/>
              <a:t>Trace if-else statement</a:t>
            </a:r>
            <a:endParaRPr lang="en-US" altLang="en-US" smtClean="0"/>
          </a:p>
        </p:txBody>
      </p:sp>
      <p:sp>
        <p:nvSpPr>
          <p:cNvPr id="17412"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35845" name="Text Box 4"/>
          <p:cNvSpPr txBox="1">
            <a:spLocks noChangeArrowheads="1"/>
          </p:cNvSpPr>
          <p:nvPr/>
        </p:nvSpPr>
        <p:spPr bwMode="auto">
          <a:xfrm>
            <a:off x="381000" y="1524000"/>
            <a:ext cx="3429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defRPr/>
            </a:pPr>
            <a:r>
              <a:rPr lang="en-US" dirty="0" smtClean="0">
                <a:solidFill>
                  <a:schemeClr val="accent4"/>
                </a:solidFill>
                <a:cs typeface="+mn-cs"/>
              </a:rPr>
              <a:t>if (score &gt;= 90.0)</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("A");</a:t>
            </a:r>
            <a:endParaRPr lang="en-US" dirty="0" smtClean="0">
              <a:solidFill>
                <a:schemeClr val="accent4"/>
              </a:solidFill>
              <a:cs typeface="+mn-cs"/>
            </a:endParaRPr>
          </a:p>
          <a:p>
            <a:pPr eaLnBrk="0" hangingPunct="0">
              <a:defRPr/>
            </a:pPr>
            <a:r>
              <a:rPr lang="en-US" dirty="0" smtClean="0">
                <a:solidFill>
                  <a:schemeClr val="accent4"/>
                </a:solidFill>
                <a:cs typeface="+mn-cs"/>
              </a:rPr>
              <a:t>else if (score &gt;= 80.0)</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("B");</a:t>
            </a:r>
            <a:endParaRPr lang="en-US" dirty="0" smtClean="0">
              <a:solidFill>
                <a:schemeClr val="accent4"/>
              </a:solidFill>
              <a:cs typeface="+mn-cs"/>
            </a:endParaRPr>
          </a:p>
          <a:p>
            <a:pPr eaLnBrk="0" hangingPunct="0">
              <a:defRPr/>
            </a:pPr>
            <a:r>
              <a:rPr lang="en-US" dirty="0" smtClean="0">
                <a:solidFill>
                  <a:schemeClr val="accent4"/>
                </a:solidFill>
                <a:cs typeface="+mn-cs"/>
              </a:rPr>
              <a:t>else if (score &gt;= 70.0)</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("C");</a:t>
            </a:r>
            <a:endParaRPr lang="en-US" dirty="0" smtClean="0">
              <a:solidFill>
                <a:schemeClr val="accent4"/>
              </a:solidFill>
              <a:cs typeface="+mn-cs"/>
            </a:endParaRPr>
          </a:p>
          <a:p>
            <a:pPr eaLnBrk="0" hangingPunct="0">
              <a:defRPr/>
            </a:pPr>
            <a:r>
              <a:rPr lang="en-US" dirty="0" smtClean="0">
                <a:solidFill>
                  <a:schemeClr val="accent4"/>
                </a:solidFill>
                <a:cs typeface="+mn-cs"/>
              </a:rPr>
              <a:t>else if (score &gt;= 60.0)</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("D");</a:t>
            </a:r>
            <a:endParaRPr lang="en-US" dirty="0" smtClean="0">
              <a:solidFill>
                <a:schemeClr val="accent4"/>
              </a:solidFill>
              <a:cs typeface="+mn-cs"/>
            </a:endParaRPr>
          </a:p>
          <a:p>
            <a:pPr eaLnBrk="0" hangingPunct="0">
              <a:defRPr/>
            </a:pPr>
            <a:r>
              <a:rPr lang="en-US" dirty="0" smtClean="0">
                <a:solidFill>
                  <a:schemeClr val="accent4"/>
                </a:solidFill>
                <a:cs typeface="+mn-cs"/>
              </a:rPr>
              <a:t>else</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("F");</a:t>
            </a:r>
            <a:endParaRPr lang="en-US" dirty="0" smtClean="0">
              <a:solidFill>
                <a:schemeClr val="accent4"/>
              </a:solidFill>
              <a:cs typeface="+mn-cs"/>
            </a:endParaRPr>
          </a:p>
        </p:txBody>
      </p:sp>
      <p:sp>
        <p:nvSpPr>
          <p:cNvPr id="17414" name="AutoShape 5"/>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1800"/>
              <a:t>Suppose score is 70.0</a:t>
            </a:r>
            <a:endParaRPr lang="en-US" altLang="en-US" sz="1800"/>
          </a:p>
        </p:txBody>
      </p:sp>
      <p:sp>
        <p:nvSpPr>
          <p:cNvPr id="17415" name="AutoShape 7"/>
          <p:cNvSpPr>
            <a:spLocks noChangeArrowheads="1"/>
          </p:cNvSpPr>
          <p:nvPr/>
        </p:nvSpPr>
        <p:spPr bwMode="auto">
          <a:xfrm>
            <a:off x="3810000" y="914400"/>
            <a:ext cx="2590800" cy="536575"/>
          </a:xfrm>
          <a:prstGeom prst="wedgeRoundRectCallout">
            <a:avLst>
              <a:gd name="adj1" fmla="val -87745"/>
              <a:gd name="adj2" fmla="val 22278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1800"/>
              <a:t>The condition is false</a:t>
            </a:r>
            <a:endParaRPr lang="en-US" altLang="en-US" sz="1800"/>
          </a:p>
        </p:txBody>
      </p:sp>
      <p:sp>
        <p:nvSpPr>
          <p:cNvPr id="17416" name="Rectangle 8"/>
          <p:cNvSpPr>
            <a:spLocks noChangeArrowheads="1"/>
          </p:cNvSpPr>
          <p:nvPr/>
        </p:nvSpPr>
        <p:spPr bwMode="auto">
          <a:xfrm>
            <a:off x="381000" y="2286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a:p>
        </p:txBody>
      </p:sp>
      <p:sp>
        <p:nvSpPr>
          <p:cNvPr id="17417"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F7FB5BF-21D6-47E3-A9E6-C9CC3E435B13}" type="slidenum">
              <a:rPr lang="en-US" altLang="zh-CN" sz="1400"/>
            </a:fld>
            <a:endParaRPr lang="en-US" altLang="zh-CN" sz="1400"/>
          </a:p>
        </p:txBody>
      </p:sp>
      <p:sp>
        <p:nvSpPr>
          <p:cNvPr id="18435" name="Rectangle 2"/>
          <p:cNvSpPr>
            <a:spLocks noGrp="1" noChangeArrowheads="1"/>
          </p:cNvSpPr>
          <p:nvPr>
            <p:ph type="title"/>
          </p:nvPr>
        </p:nvSpPr>
        <p:spPr>
          <a:xfrm>
            <a:off x="685800" y="0"/>
            <a:ext cx="8001000" cy="914400"/>
          </a:xfrm>
        </p:spPr>
        <p:txBody>
          <a:bodyPr/>
          <a:lstStyle/>
          <a:p>
            <a:r>
              <a:rPr lang="en-US" altLang="en-US" smtClean="0"/>
              <a:t>Trace if-else statement</a:t>
            </a:r>
            <a:endParaRPr lang="en-US" altLang="en-US" smtClean="0"/>
          </a:p>
        </p:txBody>
      </p:sp>
      <p:sp>
        <p:nvSpPr>
          <p:cNvPr id="18436"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37893" name="Text Box 4"/>
          <p:cNvSpPr txBox="1">
            <a:spLocks noChangeArrowheads="1"/>
          </p:cNvSpPr>
          <p:nvPr/>
        </p:nvSpPr>
        <p:spPr bwMode="auto">
          <a:xfrm>
            <a:off x="381000" y="1524000"/>
            <a:ext cx="3429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defRPr/>
            </a:pPr>
            <a:r>
              <a:rPr lang="en-US" dirty="0" smtClean="0">
                <a:solidFill>
                  <a:schemeClr val="accent4"/>
                </a:solidFill>
                <a:cs typeface="+mn-cs"/>
              </a:rPr>
              <a:t>if (score &gt;= 90.0)</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("A");</a:t>
            </a:r>
            <a:endParaRPr lang="en-US" dirty="0" smtClean="0">
              <a:solidFill>
                <a:schemeClr val="accent4"/>
              </a:solidFill>
              <a:cs typeface="+mn-cs"/>
            </a:endParaRPr>
          </a:p>
          <a:p>
            <a:pPr eaLnBrk="0" hangingPunct="0">
              <a:defRPr/>
            </a:pPr>
            <a:r>
              <a:rPr lang="en-US" dirty="0" smtClean="0">
                <a:solidFill>
                  <a:schemeClr val="accent4"/>
                </a:solidFill>
                <a:cs typeface="+mn-cs"/>
              </a:rPr>
              <a:t>else if (score &gt;= 80.0)</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("B");</a:t>
            </a:r>
            <a:endParaRPr lang="en-US" dirty="0" smtClean="0">
              <a:solidFill>
                <a:schemeClr val="accent4"/>
              </a:solidFill>
              <a:cs typeface="+mn-cs"/>
            </a:endParaRPr>
          </a:p>
          <a:p>
            <a:pPr eaLnBrk="0" hangingPunct="0">
              <a:defRPr/>
            </a:pPr>
            <a:r>
              <a:rPr lang="en-US" dirty="0" smtClean="0">
                <a:solidFill>
                  <a:schemeClr val="accent4"/>
                </a:solidFill>
                <a:cs typeface="+mn-cs"/>
              </a:rPr>
              <a:t>else if (score &gt;= 70.0)</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("C");</a:t>
            </a:r>
            <a:endParaRPr lang="en-US" dirty="0" smtClean="0">
              <a:solidFill>
                <a:schemeClr val="accent4"/>
              </a:solidFill>
              <a:cs typeface="+mn-cs"/>
            </a:endParaRPr>
          </a:p>
          <a:p>
            <a:pPr eaLnBrk="0" hangingPunct="0">
              <a:defRPr/>
            </a:pPr>
            <a:r>
              <a:rPr lang="en-US" dirty="0" smtClean="0">
                <a:solidFill>
                  <a:schemeClr val="accent4"/>
                </a:solidFill>
                <a:cs typeface="+mn-cs"/>
              </a:rPr>
              <a:t>else if (score &gt;= 60.0)</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("D");</a:t>
            </a:r>
            <a:endParaRPr lang="en-US" dirty="0" smtClean="0">
              <a:solidFill>
                <a:schemeClr val="accent4"/>
              </a:solidFill>
              <a:cs typeface="+mn-cs"/>
            </a:endParaRPr>
          </a:p>
          <a:p>
            <a:pPr eaLnBrk="0" hangingPunct="0">
              <a:defRPr/>
            </a:pPr>
            <a:r>
              <a:rPr lang="en-US" dirty="0" smtClean="0">
                <a:solidFill>
                  <a:schemeClr val="accent4"/>
                </a:solidFill>
                <a:cs typeface="+mn-cs"/>
              </a:rPr>
              <a:t>else</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("F");</a:t>
            </a:r>
            <a:endParaRPr lang="en-US" dirty="0" smtClean="0">
              <a:solidFill>
                <a:schemeClr val="accent4"/>
              </a:solidFill>
              <a:cs typeface="+mn-cs"/>
            </a:endParaRPr>
          </a:p>
        </p:txBody>
      </p:sp>
      <p:sp>
        <p:nvSpPr>
          <p:cNvPr id="18438" name="AutoShape 5"/>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1800"/>
              <a:t>Suppose score is 70.0</a:t>
            </a:r>
            <a:endParaRPr lang="en-US" altLang="en-US" sz="1800"/>
          </a:p>
        </p:txBody>
      </p:sp>
      <p:sp>
        <p:nvSpPr>
          <p:cNvPr id="18439" name="AutoShape 7"/>
          <p:cNvSpPr>
            <a:spLocks noChangeArrowheads="1"/>
          </p:cNvSpPr>
          <p:nvPr/>
        </p:nvSpPr>
        <p:spPr bwMode="auto">
          <a:xfrm>
            <a:off x="3810000" y="914400"/>
            <a:ext cx="2590800" cy="536575"/>
          </a:xfrm>
          <a:prstGeom prst="wedgeRoundRectCallout">
            <a:avLst>
              <a:gd name="adj1" fmla="val -79472"/>
              <a:gd name="adj2" fmla="val 35710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1800"/>
              <a:t>The condition is true</a:t>
            </a:r>
            <a:endParaRPr lang="en-US" altLang="en-US" sz="1800"/>
          </a:p>
        </p:txBody>
      </p:sp>
      <p:sp>
        <p:nvSpPr>
          <p:cNvPr id="18440" name="Rectangle 8"/>
          <p:cNvSpPr>
            <a:spLocks noChangeArrowheads="1"/>
          </p:cNvSpPr>
          <p:nvPr/>
        </p:nvSpPr>
        <p:spPr bwMode="auto">
          <a:xfrm>
            <a:off x="381000" y="3048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a:p>
        </p:txBody>
      </p:sp>
      <p:sp>
        <p:nvSpPr>
          <p:cNvPr id="18441"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087399D-3114-44E4-9C28-6DCB8978F55E}" type="slidenum">
              <a:rPr lang="en-US" altLang="zh-CN" sz="1400"/>
            </a:fld>
            <a:endParaRPr lang="en-US" altLang="zh-CN" sz="1400"/>
          </a:p>
        </p:txBody>
      </p:sp>
      <p:sp>
        <p:nvSpPr>
          <p:cNvPr id="19459" name="Rectangle 2"/>
          <p:cNvSpPr>
            <a:spLocks noGrp="1" noChangeArrowheads="1"/>
          </p:cNvSpPr>
          <p:nvPr>
            <p:ph type="title"/>
          </p:nvPr>
        </p:nvSpPr>
        <p:spPr>
          <a:xfrm>
            <a:off x="685800" y="0"/>
            <a:ext cx="8001000" cy="914400"/>
          </a:xfrm>
        </p:spPr>
        <p:txBody>
          <a:bodyPr/>
          <a:lstStyle/>
          <a:p>
            <a:r>
              <a:rPr lang="en-US" altLang="en-US" smtClean="0"/>
              <a:t>Trace if-else statement</a:t>
            </a:r>
            <a:endParaRPr lang="en-US" altLang="en-US" smtClean="0"/>
          </a:p>
        </p:txBody>
      </p:sp>
      <p:sp>
        <p:nvSpPr>
          <p:cNvPr id="19460"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39941" name="Text Box 4"/>
          <p:cNvSpPr txBox="1">
            <a:spLocks noChangeArrowheads="1"/>
          </p:cNvSpPr>
          <p:nvPr/>
        </p:nvSpPr>
        <p:spPr bwMode="auto">
          <a:xfrm>
            <a:off x="381000" y="1524000"/>
            <a:ext cx="3429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defRPr/>
            </a:pPr>
            <a:r>
              <a:rPr lang="en-US" dirty="0" smtClean="0">
                <a:solidFill>
                  <a:schemeClr val="accent4"/>
                </a:solidFill>
                <a:cs typeface="+mn-cs"/>
              </a:rPr>
              <a:t>if (score &gt;= 90.0)</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("A");</a:t>
            </a:r>
            <a:endParaRPr lang="en-US" dirty="0" smtClean="0">
              <a:solidFill>
                <a:schemeClr val="accent4"/>
              </a:solidFill>
              <a:cs typeface="+mn-cs"/>
            </a:endParaRPr>
          </a:p>
          <a:p>
            <a:pPr eaLnBrk="0" hangingPunct="0">
              <a:defRPr/>
            </a:pPr>
            <a:r>
              <a:rPr lang="en-US" dirty="0" smtClean="0">
                <a:solidFill>
                  <a:schemeClr val="accent4"/>
                </a:solidFill>
                <a:cs typeface="+mn-cs"/>
              </a:rPr>
              <a:t>else if (score &gt;= 80.0)</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("B");</a:t>
            </a:r>
            <a:endParaRPr lang="en-US" dirty="0" smtClean="0">
              <a:solidFill>
                <a:schemeClr val="accent4"/>
              </a:solidFill>
              <a:cs typeface="+mn-cs"/>
            </a:endParaRPr>
          </a:p>
          <a:p>
            <a:pPr eaLnBrk="0" hangingPunct="0">
              <a:defRPr/>
            </a:pPr>
            <a:r>
              <a:rPr lang="en-US" dirty="0" smtClean="0">
                <a:solidFill>
                  <a:schemeClr val="accent4"/>
                </a:solidFill>
                <a:cs typeface="+mn-cs"/>
              </a:rPr>
              <a:t>else if (score &gt;= 70.0)</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("C");</a:t>
            </a:r>
            <a:endParaRPr lang="en-US" dirty="0" smtClean="0">
              <a:solidFill>
                <a:schemeClr val="accent4"/>
              </a:solidFill>
              <a:cs typeface="+mn-cs"/>
            </a:endParaRPr>
          </a:p>
          <a:p>
            <a:pPr eaLnBrk="0" hangingPunct="0">
              <a:defRPr/>
            </a:pPr>
            <a:r>
              <a:rPr lang="en-US" dirty="0" smtClean="0">
                <a:solidFill>
                  <a:schemeClr val="accent4"/>
                </a:solidFill>
                <a:cs typeface="+mn-cs"/>
              </a:rPr>
              <a:t>else if (score &gt;= 60.0)</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("D");</a:t>
            </a:r>
            <a:endParaRPr lang="en-US" dirty="0" smtClean="0">
              <a:solidFill>
                <a:schemeClr val="accent4"/>
              </a:solidFill>
              <a:cs typeface="+mn-cs"/>
            </a:endParaRPr>
          </a:p>
          <a:p>
            <a:pPr eaLnBrk="0" hangingPunct="0">
              <a:defRPr/>
            </a:pPr>
            <a:r>
              <a:rPr lang="en-US" dirty="0" smtClean="0">
                <a:solidFill>
                  <a:schemeClr val="accent4"/>
                </a:solidFill>
                <a:cs typeface="+mn-cs"/>
              </a:rPr>
              <a:t>else</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("F");</a:t>
            </a:r>
            <a:endParaRPr lang="en-US" dirty="0" smtClean="0">
              <a:solidFill>
                <a:schemeClr val="accent4"/>
              </a:solidFill>
              <a:cs typeface="+mn-cs"/>
            </a:endParaRPr>
          </a:p>
        </p:txBody>
      </p:sp>
      <p:sp>
        <p:nvSpPr>
          <p:cNvPr id="19462" name="AutoShape 5"/>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1800"/>
              <a:t>Suppose score is 70.0</a:t>
            </a:r>
            <a:endParaRPr lang="en-US" altLang="en-US" sz="1800"/>
          </a:p>
        </p:txBody>
      </p:sp>
      <p:sp>
        <p:nvSpPr>
          <p:cNvPr id="19463" name="AutoShape 6"/>
          <p:cNvSpPr>
            <a:spLocks noChangeArrowheads="1"/>
          </p:cNvSpPr>
          <p:nvPr/>
        </p:nvSpPr>
        <p:spPr bwMode="auto">
          <a:xfrm>
            <a:off x="3810000" y="914400"/>
            <a:ext cx="2590800" cy="536575"/>
          </a:xfrm>
          <a:prstGeom prst="wedgeRoundRectCallout">
            <a:avLst>
              <a:gd name="adj1" fmla="val -78676"/>
              <a:gd name="adj2" fmla="val 4535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1800"/>
              <a:t>grade is C</a:t>
            </a:r>
            <a:endParaRPr lang="en-US" altLang="en-US" sz="1800"/>
          </a:p>
        </p:txBody>
      </p:sp>
      <p:sp>
        <p:nvSpPr>
          <p:cNvPr id="19464" name="Rectangle 7"/>
          <p:cNvSpPr>
            <a:spLocks noChangeArrowheads="1"/>
          </p:cNvSpPr>
          <p:nvPr/>
        </p:nvSpPr>
        <p:spPr bwMode="auto">
          <a:xfrm>
            <a:off x="381000" y="3429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a:p>
        </p:txBody>
      </p:sp>
      <p:sp>
        <p:nvSpPr>
          <p:cNvPr id="1946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3EE5DEB-3A4A-4157-92F0-2362F46AF2A7}" type="slidenum">
              <a:rPr lang="en-US" altLang="zh-CN" sz="1400"/>
            </a:fld>
            <a:endParaRPr lang="en-US" altLang="zh-CN" sz="1400"/>
          </a:p>
        </p:txBody>
      </p:sp>
      <p:sp>
        <p:nvSpPr>
          <p:cNvPr id="20483" name="Rectangle 2"/>
          <p:cNvSpPr>
            <a:spLocks noGrp="1" noChangeArrowheads="1"/>
          </p:cNvSpPr>
          <p:nvPr>
            <p:ph type="title"/>
          </p:nvPr>
        </p:nvSpPr>
        <p:spPr>
          <a:xfrm>
            <a:off x="685800" y="0"/>
            <a:ext cx="8001000" cy="914400"/>
          </a:xfrm>
        </p:spPr>
        <p:txBody>
          <a:bodyPr/>
          <a:lstStyle/>
          <a:p>
            <a:r>
              <a:rPr lang="en-US" altLang="en-US" smtClean="0"/>
              <a:t>Trace if-else statement</a:t>
            </a:r>
            <a:endParaRPr lang="en-US" altLang="en-US" smtClean="0"/>
          </a:p>
        </p:txBody>
      </p:sp>
      <p:sp>
        <p:nvSpPr>
          <p:cNvPr id="20484"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41989" name="Text Box 4"/>
          <p:cNvSpPr txBox="1">
            <a:spLocks noChangeArrowheads="1"/>
          </p:cNvSpPr>
          <p:nvPr/>
        </p:nvSpPr>
        <p:spPr bwMode="auto">
          <a:xfrm>
            <a:off x="381000" y="1524000"/>
            <a:ext cx="3429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defRPr/>
            </a:pPr>
            <a:r>
              <a:rPr lang="en-US" dirty="0" smtClean="0">
                <a:solidFill>
                  <a:schemeClr val="accent4"/>
                </a:solidFill>
                <a:cs typeface="+mn-cs"/>
              </a:rPr>
              <a:t>if (score &gt;= 90.0)</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("A");</a:t>
            </a:r>
            <a:endParaRPr lang="en-US" dirty="0" smtClean="0">
              <a:solidFill>
                <a:schemeClr val="accent4"/>
              </a:solidFill>
              <a:cs typeface="+mn-cs"/>
            </a:endParaRPr>
          </a:p>
          <a:p>
            <a:pPr eaLnBrk="0" hangingPunct="0">
              <a:defRPr/>
            </a:pPr>
            <a:r>
              <a:rPr lang="en-US" dirty="0" smtClean="0">
                <a:solidFill>
                  <a:schemeClr val="accent4"/>
                </a:solidFill>
                <a:cs typeface="+mn-cs"/>
              </a:rPr>
              <a:t>else if (score &gt;= 80.0)</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("B");</a:t>
            </a:r>
            <a:endParaRPr lang="en-US" dirty="0" smtClean="0">
              <a:solidFill>
                <a:schemeClr val="accent4"/>
              </a:solidFill>
              <a:cs typeface="+mn-cs"/>
            </a:endParaRPr>
          </a:p>
          <a:p>
            <a:pPr eaLnBrk="0" hangingPunct="0">
              <a:defRPr/>
            </a:pPr>
            <a:r>
              <a:rPr lang="en-US" dirty="0" smtClean="0">
                <a:solidFill>
                  <a:schemeClr val="accent4"/>
                </a:solidFill>
                <a:cs typeface="+mn-cs"/>
              </a:rPr>
              <a:t>else if (score &gt;= 70.0)</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("C");</a:t>
            </a:r>
            <a:endParaRPr lang="en-US" dirty="0" smtClean="0">
              <a:solidFill>
                <a:schemeClr val="accent4"/>
              </a:solidFill>
              <a:cs typeface="+mn-cs"/>
            </a:endParaRPr>
          </a:p>
          <a:p>
            <a:pPr eaLnBrk="0" hangingPunct="0">
              <a:defRPr/>
            </a:pPr>
            <a:r>
              <a:rPr lang="en-US" dirty="0" smtClean="0">
                <a:solidFill>
                  <a:schemeClr val="accent4"/>
                </a:solidFill>
                <a:cs typeface="+mn-cs"/>
              </a:rPr>
              <a:t>else if (score &gt;= 60.0)</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("D");</a:t>
            </a:r>
            <a:endParaRPr lang="en-US" dirty="0" smtClean="0">
              <a:solidFill>
                <a:schemeClr val="accent4"/>
              </a:solidFill>
              <a:cs typeface="+mn-cs"/>
            </a:endParaRPr>
          </a:p>
          <a:p>
            <a:pPr eaLnBrk="0" hangingPunct="0">
              <a:defRPr/>
            </a:pPr>
            <a:r>
              <a:rPr lang="en-US" dirty="0" smtClean="0">
                <a:solidFill>
                  <a:schemeClr val="accent4"/>
                </a:solidFill>
                <a:cs typeface="+mn-cs"/>
              </a:rPr>
              <a:t>else</a:t>
            </a:r>
            <a:endParaRPr lang="en-US" dirty="0" smtClean="0">
              <a:solidFill>
                <a:schemeClr val="accent4"/>
              </a:solidFill>
              <a:cs typeface="+mn-cs"/>
            </a:endParaRP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("F");</a:t>
            </a:r>
            <a:endParaRPr lang="en-US" dirty="0" smtClean="0">
              <a:solidFill>
                <a:schemeClr val="accent4"/>
              </a:solidFill>
              <a:cs typeface="+mn-cs"/>
            </a:endParaRPr>
          </a:p>
        </p:txBody>
      </p:sp>
      <p:sp>
        <p:nvSpPr>
          <p:cNvPr id="20486" name="AutoShape 5"/>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1800"/>
              <a:t>Suppose score is 70.0</a:t>
            </a:r>
            <a:endParaRPr lang="en-US" altLang="en-US" sz="1800"/>
          </a:p>
        </p:txBody>
      </p:sp>
      <p:sp>
        <p:nvSpPr>
          <p:cNvPr id="20487" name="Rectangle 8"/>
          <p:cNvSpPr>
            <a:spLocks noChangeArrowheads="1"/>
          </p:cNvSpPr>
          <p:nvPr/>
        </p:nvSpPr>
        <p:spPr bwMode="auto">
          <a:xfrm>
            <a:off x="381000" y="5334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a:p>
        </p:txBody>
      </p:sp>
      <p:sp>
        <p:nvSpPr>
          <p:cNvPr id="20488" name="Text Box 9"/>
          <p:cNvSpPr txBox="1">
            <a:spLocks noChangeArrowheads="1"/>
          </p:cNvSpPr>
          <p:nvPr/>
        </p:nvSpPr>
        <p:spPr bwMode="auto">
          <a:xfrm>
            <a:off x="381000" y="52578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solidFill>
                <a:schemeClr val="bg2"/>
              </a:solidFill>
            </a:endParaRPr>
          </a:p>
        </p:txBody>
      </p:sp>
      <p:sp>
        <p:nvSpPr>
          <p:cNvPr id="20489" name="Rectangle 10"/>
          <p:cNvSpPr>
            <a:spLocks noChangeArrowheads="1"/>
          </p:cNvSpPr>
          <p:nvPr/>
        </p:nvSpPr>
        <p:spPr bwMode="auto">
          <a:xfrm>
            <a:off x="381000" y="5334000"/>
            <a:ext cx="3048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tLang="en-US"/>
          </a:p>
        </p:txBody>
      </p:sp>
      <p:sp>
        <p:nvSpPr>
          <p:cNvPr id="20490" name="AutoShape 6"/>
          <p:cNvSpPr>
            <a:spLocks noChangeArrowheads="1"/>
          </p:cNvSpPr>
          <p:nvPr/>
        </p:nvSpPr>
        <p:spPr bwMode="auto">
          <a:xfrm>
            <a:off x="3810000" y="914400"/>
            <a:ext cx="2590800" cy="536575"/>
          </a:xfrm>
          <a:prstGeom prst="wedgeRoundRectCallout">
            <a:avLst>
              <a:gd name="adj1" fmla="val -88847"/>
              <a:gd name="adj2" fmla="val 81716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1800"/>
              <a:t>Exit the if statement</a:t>
            </a:r>
            <a:endParaRPr lang="en-US" altLang="en-US" sz="1800"/>
          </a:p>
        </p:txBody>
      </p:sp>
      <p:sp>
        <p:nvSpPr>
          <p:cNvPr id="20491" name="Rectangle 11"/>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D33CEDFA-7F5F-45A1-BE3D-2A3E4C2B06BD}" type="slidenum">
              <a:rPr lang="en-US" altLang="zh-CN" sz="1400"/>
            </a:fld>
            <a:endParaRPr lang="en-US" altLang="zh-CN" sz="1400"/>
          </a:p>
        </p:txBody>
      </p:sp>
      <p:sp>
        <p:nvSpPr>
          <p:cNvPr id="4099" name="Rectangle 2"/>
          <p:cNvSpPr>
            <a:spLocks noGrp="1" noChangeArrowheads="1"/>
          </p:cNvSpPr>
          <p:nvPr>
            <p:ph type="title"/>
          </p:nvPr>
        </p:nvSpPr>
        <p:spPr>
          <a:xfrm>
            <a:off x="152400" y="228600"/>
            <a:ext cx="8763000" cy="1066800"/>
          </a:xfrm>
        </p:spPr>
        <p:txBody>
          <a:bodyPr/>
          <a:lstStyle/>
          <a:p>
            <a:r>
              <a:rPr lang="en-US" altLang="en-US" smtClean="0"/>
              <a:t>Motivations</a:t>
            </a:r>
            <a:endParaRPr lang="en-US" altLang="en-US" smtClean="0"/>
          </a:p>
        </p:txBody>
      </p:sp>
      <p:sp>
        <p:nvSpPr>
          <p:cNvPr id="4100" name="Rectangle 3"/>
          <p:cNvSpPr>
            <a:spLocks noGrp="1" noChangeArrowheads="1"/>
          </p:cNvSpPr>
          <p:nvPr>
            <p:ph type="body" idx="1"/>
          </p:nvPr>
        </p:nvSpPr>
        <p:spPr>
          <a:xfrm>
            <a:off x="304800" y="1371600"/>
            <a:ext cx="8610600" cy="4114800"/>
          </a:xfrm>
        </p:spPr>
        <p:txBody>
          <a:bodyPr/>
          <a:lstStyle/>
          <a:p>
            <a:pPr marL="0" indent="0">
              <a:buFont typeface="Monotype Sorts" pitchFamily="2" charset="2"/>
              <a:buNone/>
            </a:pPr>
            <a:r>
              <a:rPr lang="en-US" altLang="en-US" smtClean="0"/>
              <a:t>If you assigned a negative value for </a:t>
            </a:r>
            <a:r>
              <a:rPr lang="en-US" altLang="en-US" u="sng" smtClean="0"/>
              <a:t>radius</a:t>
            </a:r>
            <a:r>
              <a:rPr lang="en-US" altLang="en-US" smtClean="0"/>
              <a:t> in Listing 2.2, ComputeAreaWithConsoleInput.java, the program would print an invalid result. If the radius is negative, you don't want the program to compute the area. How can you deal with this situation? </a:t>
            </a:r>
            <a:endParaRPr lang="en-US"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4F12CA9-0217-4F34-BCB8-AA3D5EB2C49B}" type="slidenum">
              <a:rPr lang="en-US" altLang="zh-CN" sz="1400"/>
            </a:fld>
            <a:endParaRPr lang="en-US" altLang="zh-CN" sz="1400"/>
          </a:p>
        </p:txBody>
      </p:sp>
      <p:sp>
        <p:nvSpPr>
          <p:cNvPr id="21507" name="Rectangle 2"/>
          <p:cNvSpPr>
            <a:spLocks noGrp="1" noChangeArrowheads="1"/>
          </p:cNvSpPr>
          <p:nvPr>
            <p:ph type="title"/>
          </p:nvPr>
        </p:nvSpPr>
        <p:spPr>
          <a:xfrm>
            <a:off x="685800" y="0"/>
            <a:ext cx="8001000" cy="914400"/>
          </a:xfrm>
        </p:spPr>
        <p:txBody>
          <a:bodyPr/>
          <a:lstStyle/>
          <a:p>
            <a:r>
              <a:rPr lang="en-US" altLang="en-US" dirty="0">
                <a:solidFill>
                  <a:schemeClr val="tx1"/>
                </a:solidFill>
              </a:rPr>
              <a:t>Note(please use Braces)</a:t>
            </a:r>
            <a:endParaRPr lang="en-US" altLang="en-US" dirty="0" smtClean="0">
              <a:solidFill>
                <a:schemeClr val="tx1"/>
              </a:solidFill>
            </a:endParaRPr>
          </a:p>
        </p:txBody>
      </p:sp>
      <p:sp>
        <p:nvSpPr>
          <p:cNvPr id="21508" name="Rectangle 3"/>
          <p:cNvSpPr>
            <a:spLocks noGrp="1" noChangeArrowheads="1"/>
          </p:cNvSpPr>
          <p:nvPr>
            <p:ph type="body" idx="1"/>
          </p:nvPr>
        </p:nvSpPr>
        <p:spPr>
          <a:xfrm>
            <a:off x="381000" y="914400"/>
            <a:ext cx="8534400" cy="838200"/>
          </a:xfrm>
        </p:spPr>
        <p:txBody>
          <a:bodyPr/>
          <a:lstStyle/>
          <a:p>
            <a:pPr marL="0" indent="0">
              <a:lnSpc>
                <a:spcPct val="90000"/>
              </a:lnSpc>
              <a:buFont typeface="Monotype Sorts" pitchFamily="2" charset="2"/>
              <a:buNone/>
            </a:pPr>
            <a:r>
              <a:rPr lang="en-US" altLang="en-US" sz="2800" smtClean="0">
                <a:cs typeface="Times New Roman" panose="02020603050405020304" pitchFamily="18" charset="0"/>
              </a:rPr>
              <a:t>The </a:t>
            </a:r>
            <a:r>
              <a:rPr lang="en-US" altLang="en-US" sz="2800" u="sng" smtClean="0">
                <a:cs typeface="Times New Roman" panose="02020603050405020304" pitchFamily="18" charset="0"/>
              </a:rPr>
              <a:t>else</a:t>
            </a:r>
            <a:r>
              <a:rPr lang="en-US" altLang="en-US" sz="2800" smtClean="0">
                <a:cs typeface="Times New Roman" panose="02020603050405020304" pitchFamily="18" charset="0"/>
              </a:rPr>
              <a:t> clause matches the most recent </a:t>
            </a:r>
            <a:r>
              <a:rPr lang="en-US" altLang="en-US" sz="2800" u="sng" smtClean="0">
                <a:cs typeface="Times New Roman" panose="02020603050405020304" pitchFamily="18" charset="0"/>
              </a:rPr>
              <a:t>if</a:t>
            </a:r>
            <a:r>
              <a:rPr lang="en-US" altLang="en-US" sz="2800" smtClean="0">
                <a:cs typeface="Times New Roman" panose="02020603050405020304" pitchFamily="18" charset="0"/>
              </a:rPr>
              <a:t> clause in the same block. </a:t>
            </a:r>
            <a:endParaRPr lang="en-US" altLang="en-US" sz="2800" smtClean="0">
              <a:latin typeface="Courier" charset="0"/>
              <a:cs typeface="Times New Roman" panose="02020603050405020304" pitchFamily="18" charset="0"/>
            </a:endParaRPr>
          </a:p>
        </p:txBody>
      </p:sp>
      <p:sp>
        <p:nvSpPr>
          <p:cNvPr id="21509" name="Rectangle 5"/>
          <p:cNvSpPr>
            <a:spLocks noChangeArrowheads="1"/>
          </p:cNvSpPr>
          <p:nvPr/>
        </p:nvSpPr>
        <p:spPr bwMode="auto">
          <a:xfrm>
            <a:off x="2466975" y="2824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pic>
        <p:nvPicPr>
          <p:cNvPr id="21510"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1450" y="2333625"/>
            <a:ext cx="880110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A53FDE26-16A7-4A31-B942-DC9150AF9715}" type="slidenum">
              <a:rPr lang="en-US" altLang="zh-CN" sz="1400"/>
            </a:fld>
            <a:endParaRPr lang="en-US" altLang="zh-CN" sz="1400"/>
          </a:p>
        </p:txBody>
      </p:sp>
      <p:sp>
        <p:nvSpPr>
          <p:cNvPr id="22531" name="Rectangle 2"/>
          <p:cNvSpPr>
            <a:spLocks noGrp="1" noChangeArrowheads="1"/>
          </p:cNvSpPr>
          <p:nvPr>
            <p:ph type="title"/>
          </p:nvPr>
        </p:nvSpPr>
        <p:spPr>
          <a:xfrm>
            <a:off x="685800" y="0"/>
            <a:ext cx="8001000" cy="914400"/>
          </a:xfrm>
        </p:spPr>
        <p:txBody>
          <a:bodyPr/>
          <a:lstStyle/>
          <a:p>
            <a:r>
              <a:rPr lang="en-US" altLang="en-US" smtClean="0"/>
              <a:t>Note, cont.</a:t>
            </a:r>
            <a:endParaRPr lang="en-US" altLang="en-US" smtClean="0"/>
          </a:p>
        </p:txBody>
      </p:sp>
      <p:sp>
        <p:nvSpPr>
          <p:cNvPr id="22532" name="Rectangle 3"/>
          <p:cNvSpPr>
            <a:spLocks noGrp="1" noChangeArrowheads="1"/>
          </p:cNvSpPr>
          <p:nvPr>
            <p:ph type="body" idx="1"/>
          </p:nvPr>
        </p:nvSpPr>
        <p:spPr>
          <a:xfrm>
            <a:off x="457200" y="990600"/>
            <a:ext cx="8382000" cy="5181600"/>
          </a:xfrm>
        </p:spPr>
        <p:txBody>
          <a:bodyPr/>
          <a:lstStyle/>
          <a:p>
            <a:pPr marL="0" indent="0">
              <a:buFont typeface="Monotype Sorts" pitchFamily="2" charset="2"/>
              <a:buNone/>
            </a:pPr>
            <a:r>
              <a:rPr lang="en-US" altLang="zh-CN" sz="2800" dirty="0" smtClean="0">
                <a:ea typeface="宋体" panose="02010600030101010101" pitchFamily="2" charset="-122"/>
                <a:cs typeface="Times New Roman" panose="02020603050405020304" pitchFamily="18" charset="0"/>
              </a:rPr>
              <a:t>Nothing is printed from the preceding statement. To force the </a:t>
            </a:r>
            <a:r>
              <a:rPr lang="en-US" altLang="zh-CN" sz="2800" u="sng" dirty="0" smtClean="0">
                <a:ea typeface="宋体" panose="02010600030101010101" pitchFamily="2" charset="-122"/>
                <a:cs typeface="Times New Roman" panose="02020603050405020304" pitchFamily="18" charset="0"/>
              </a:rPr>
              <a:t>else</a:t>
            </a:r>
            <a:r>
              <a:rPr lang="en-US" altLang="zh-CN" sz="2800" dirty="0" smtClean="0">
                <a:ea typeface="宋体" panose="02010600030101010101" pitchFamily="2" charset="-122"/>
                <a:cs typeface="Times New Roman" panose="02020603050405020304" pitchFamily="18" charset="0"/>
              </a:rPr>
              <a:t> clause to match the first </a:t>
            </a:r>
            <a:r>
              <a:rPr lang="en-US" altLang="zh-CN" sz="2800" u="sng" dirty="0" smtClean="0">
                <a:ea typeface="宋体" panose="02010600030101010101" pitchFamily="2" charset="-122"/>
                <a:cs typeface="Times New Roman" panose="02020603050405020304" pitchFamily="18" charset="0"/>
              </a:rPr>
              <a:t>if</a:t>
            </a:r>
            <a:r>
              <a:rPr lang="en-US" altLang="zh-CN" sz="2800" dirty="0" smtClean="0">
                <a:ea typeface="宋体" panose="02010600030101010101" pitchFamily="2" charset="-122"/>
                <a:cs typeface="Times New Roman" panose="02020603050405020304" pitchFamily="18" charset="0"/>
              </a:rPr>
              <a:t> clause, you must add a pair of braces: </a:t>
            </a:r>
            <a:endParaRPr lang="en-US" altLang="zh-CN" sz="2800" dirty="0" smtClean="0">
              <a:ea typeface="宋体" panose="02010600030101010101" pitchFamily="2" charset="-122"/>
              <a:cs typeface="Times New Roman" panose="02020603050405020304" pitchFamily="18" charset="0"/>
            </a:endParaRPr>
          </a:p>
          <a:p>
            <a:pPr marL="0" indent="0">
              <a:buFont typeface="Monotype Sorts" pitchFamily="2" charset="2"/>
              <a:buNone/>
            </a:pPr>
            <a:r>
              <a:rPr lang="en-US" altLang="zh-CN" sz="2000" b="1"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int</a:t>
            </a:r>
            <a:r>
              <a:rPr lang="en-US" altLang="zh-CN" sz="2000" b="1"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i = 1; </a:t>
            </a:r>
            <a:endParaRPr lang="en-US" altLang="zh-CN" sz="2000" b="1"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endParaRPr>
          </a:p>
          <a:p>
            <a:pPr marL="0" indent="0">
              <a:buFont typeface="Monotype Sorts" pitchFamily="2" charset="2"/>
              <a:buNone/>
            </a:pPr>
            <a:r>
              <a:rPr lang="en-US" altLang="zh-CN" sz="2000" b="1"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int</a:t>
            </a:r>
            <a:r>
              <a:rPr lang="en-US" altLang="zh-CN" sz="2000" b="1"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j = 2;</a:t>
            </a:r>
            <a:endParaRPr lang="en-US" altLang="zh-CN" sz="2000" b="1"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endParaRPr>
          </a:p>
          <a:p>
            <a:pPr marL="0" indent="0">
              <a:buFont typeface="Monotype Sorts" pitchFamily="2" charset="2"/>
              <a:buNone/>
            </a:pPr>
            <a:r>
              <a:rPr lang="en-US" altLang="zh-CN" sz="2000" b="1"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int</a:t>
            </a:r>
            <a:r>
              <a:rPr lang="en-US" altLang="zh-CN" sz="2000" b="1"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k = 3;</a:t>
            </a:r>
            <a:endParaRPr lang="en-US" altLang="zh-CN" sz="2000" b="1"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endParaRPr>
          </a:p>
          <a:p>
            <a:pPr marL="0" indent="0">
              <a:buFont typeface="Monotype Sorts" pitchFamily="2" charset="2"/>
              <a:buNone/>
            </a:pPr>
            <a:r>
              <a:rPr lang="en-US" altLang="zh-CN" sz="2000" b="1"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if (i &gt; j) </a:t>
            </a:r>
            <a:r>
              <a:rPr lang="en-US" altLang="zh-CN" sz="2000" b="1" dirty="0" smtClean="0">
                <a:solidFill>
                  <a:srgbClr val="FF0000"/>
                </a:solidFill>
                <a:latin typeface="Courier New" panose="02070309020205020404" pitchFamily="49" charset="0"/>
                <a:ea typeface="宋体" panose="02010600030101010101" pitchFamily="2" charset="-122"/>
                <a:cs typeface="Times New Roman" panose="02020603050405020304" pitchFamily="18" charset="0"/>
              </a:rPr>
              <a:t>{</a:t>
            </a:r>
            <a:endParaRPr lang="en-US" altLang="zh-CN" sz="2000" b="1" dirty="0" smtClean="0">
              <a:solidFill>
                <a:srgbClr val="FF0000"/>
              </a:solidFill>
              <a:latin typeface="Courier New" panose="02070309020205020404" pitchFamily="49" charset="0"/>
              <a:ea typeface="宋体" panose="02010600030101010101" pitchFamily="2" charset="-122"/>
              <a:cs typeface="Times New Roman" panose="02020603050405020304" pitchFamily="18" charset="0"/>
            </a:endParaRPr>
          </a:p>
          <a:p>
            <a:pPr marL="0" indent="0">
              <a:buFont typeface="Monotype Sorts" pitchFamily="2" charset="2"/>
              <a:buNone/>
            </a:pPr>
            <a:r>
              <a:rPr lang="en-US" altLang="zh-CN" sz="2000" b="1"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if (i &gt; k)</a:t>
            </a:r>
            <a:endParaRPr lang="en-US" altLang="zh-CN" sz="2000" b="1"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endParaRPr>
          </a:p>
          <a:p>
            <a:pPr marL="0" indent="0">
              <a:buFont typeface="Monotype Sorts" pitchFamily="2" charset="2"/>
              <a:buNone/>
            </a:pPr>
            <a:r>
              <a:rPr lang="en-US" altLang="zh-CN" sz="2000" b="1"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System.out.println</a:t>
            </a:r>
            <a:r>
              <a:rPr lang="en-US" altLang="zh-CN" sz="2000" b="1"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("A");</a:t>
            </a:r>
            <a:endParaRPr lang="en-US" altLang="zh-CN" sz="2000" b="1"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endParaRPr>
          </a:p>
          <a:p>
            <a:pPr marL="0" indent="0">
              <a:buFont typeface="Monotype Sorts" pitchFamily="2" charset="2"/>
              <a:buNone/>
            </a:pPr>
            <a:r>
              <a:rPr lang="en-US" altLang="zh-CN" sz="2000" b="1"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dirty="0" smtClean="0">
                <a:solidFill>
                  <a:srgbClr val="FF0000"/>
                </a:solidFill>
                <a:latin typeface="Courier New" panose="02070309020205020404" pitchFamily="49" charset="0"/>
                <a:ea typeface="宋体" panose="02010600030101010101" pitchFamily="2" charset="-122"/>
                <a:cs typeface="Times New Roman" panose="02020603050405020304" pitchFamily="18" charset="0"/>
              </a:rPr>
              <a:t>}</a:t>
            </a:r>
            <a:endParaRPr lang="en-US" altLang="zh-CN" sz="2000" b="1" dirty="0" smtClean="0">
              <a:solidFill>
                <a:srgbClr val="FF0000"/>
              </a:solidFill>
              <a:latin typeface="Courier New" panose="02070309020205020404" pitchFamily="49" charset="0"/>
              <a:ea typeface="宋体" panose="02010600030101010101" pitchFamily="2" charset="-122"/>
              <a:cs typeface="Times New Roman" panose="02020603050405020304" pitchFamily="18" charset="0"/>
            </a:endParaRPr>
          </a:p>
          <a:p>
            <a:pPr marL="0" indent="0">
              <a:buFont typeface="Monotype Sorts" pitchFamily="2" charset="2"/>
              <a:buNone/>
            </a:pPr>
            <a:r>
              <a:rPr lang="en-US" altLang="zh-CN" sz="2000" b="1"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else </a:t>
            </a:r>
            <a:endParaRPr lang="en-US" altLang="zh-CN" sz="2000" b="1"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endParaRPr>
          </a:p>
          <a:p>
            <a:pPr marL="0" indent="0">
              <a:buFont typeface="Monotype Sorts" pitchFamily="2" charset="2"/>
              <a:buNone/>
            </a:pPr>
            <a:r>
              <a:rPr lang="en-US" altLang="zh-CN" sz="2000" b="1"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System.out.println</a:t>
            </a:r>
            <a:r>
              <a:rPr lang="en-US" altLang="zh-CN" sz="2000" b="1"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("B");</a:t>
            </a:r>
            <a:endParaRPr lang="en-US" altLang="zh-CN" sz="2000" b="1"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endParaRPr>
          </a:p>
          <a:p>
            <a:pPr marL="0" indent="0">
              <a:buFont typeface="Monotype Sorts" pitchFamily="2" charset="2"/>
              <a:buNone/>
            </a:pPr>
            <a:r>
              <a:rPr lang="en-US" altLang="zh-CN" sz="2800" dirty="0" smtClean="0">
                <a:ea typeface="宋体" panose="02010600030101010101" pitchFamily="2" charset="-122"/>
                <a:cs typeface="Times New Roman" panose="02020603050405020304" pitchFamily="18" charset="0"/>
              </a:rPr>
              <a:t>This statement prints B.</a:t>
            </a:r>
            <a:endParaRPr lang="en-US" altLang="zh-CN" sz="20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76450B9-46B3-410E-A884-043659D67BD6}" type="slidenum">
              <a:rPr lang="en-US" altLang="zh-CN" sz="1400"/>
            </a:fld>
            <a:endParaRPr lang="en-US" altLang="zh-CN" sz="1400"/>
          </a:p>
        </p:txBody>
      </p:sp>
      <p:sp>
        <p:nvSpPr>
          <p:cNvPr id="23555" name="Rectangle 2"/>
          <p:cNvSpPr>
            <a:spLocks noGrp="1" noChangeArrowheads="1"/>
          </p:cNvSpPr>
          <p:nvPr>
            <p:ph type="title"/>
          </p:nvPr>
        </p:nvSpPr>
        <p:spPr>
          <a:xfrm>
            <a:off x="685800" y="0"/>
            <a:ext cx="8001000" cy="914400"/>
          </a:xfrm>
        </p:spPr>
        <p:txBody>
          <a:bodyPr/>
          <a:lstStyle/>
          <a:p>
            <a:r>
              <a:rPr lang="en-US" altLang="en-US" smtClean="0"/>
              <a:t>Common Errors</a:t>
            </a:r>
            <a:endParaRPr lang="en-US" altLang="en-US" smtClean="0"/>
          </a:p>
        </p:txBody>
      </p:sp>
      <p:sp>
        <p:nvSpPr>
          <p:cNvPr id="23556" name="Rectangle 3"/>
          <p:cNvSpPr>
            <a:spLocks noGrp="1" noChangeArrowheads="1"/>
          </p:cNvSpPr>
          <p:nvPr>
            <p:ph type="body" idx="1"/>
          </p:nvPr>
        </p:nvSpPr>
        <p:spPr>
          <a:xfrm>
            <a:off x="457200" y="990600"/>
            <a:ext cx="8382000" cy="5486400"/>
          </a:xfrm>
        </p:spPr>
        <p:txBody>
          <a:bodyPr/>
          <a:lstStyle/>
          <a:p>
            <a:pPr marL="0" indent="0">
              <a:buFont typeface="Monotype Sorts" pitchFamily="2" charset="2"/>
              <a:buNone/>
            </a:pPr>
            <a:r>
              <a:rPr lang="en-US" altLang="en-US" sz="2400" smtClean="0">
                <a:cs typeface="Times New Roman" panose="02020603050405020304" pitchFamily="18" charset="0"/>
              </a:rPr>
              <a:t>Adding a semicolon at the end of an </a:t>
            </a:r>
            <a:r>
              <a:rPr lang="en-US" altLang="en-US" sz="2400" u="sng" smtClean="0">
                <a:cs typeface="Times New Roman" panose="02020603050405020304" pitchFamily="18" charset="0"/>
              </a:rPr>
              <a:t>if</a:t>
            </a:r>
            <a:r>
              <a:rPr lang="en-US" altLang="en-US" sz="2400" smtClean="0">
                <a:cs typeface="Times New Roman" panose="02020603050405020304" pitchFamily="18" charset="0"/>
              </a:rPr>
              <a:t> clause is a common mistake.</a:t>
            </a:r>
            <a:endParaRPr lang="en-US" altLang="en-US" sz="2400" smtClean="0">
              <a:cs typeface="Times New Roman" panose="02020603050405020304" pitchFamily="18" charset="0"/>
            </a:endParaRPr>
          </a:p>
          <a:p>
            <a:pPr marL="0" indent="0">
              <a:buFont typeface="Monotype Sorts" pitchFamily="2" charset="2"/>
              <a:buNone/>
            </a:pPr>
            <a:r>
              <a:rPr lang="en-US" altLang="en-US" sz="2400" smtClean="0"/>
              <a:t>if (radius &gt;= 0);</a:t>
            </a:r>
            <a:endParaRPr lang="en-US" altLang="en-US" sz="2400" smtClean="0"/>
          </a:p>
          <a:p>
            <a:pPr marL="0" indent="0">
              <a:buFont typeface="Monotype Sorts" pitchFamily="2" charset="2"/>
              <a:buNone/>
            </a:pPr>
            <a:r>
              <a:rPr lang="en-US" altLang="en-US" sz="2400" smtClean="0"/>
              <a:t>{</a:t>
            </a:r>
            <a:endParaRPr lang="en-US" altLang="en-US" sz="2400" smtClean="0"/>
          </a:p>
          <a:p>
            <a:pPr marL="0" indent="0">
              <a:buFont typeface="Monotype Sorts" pitchFamily="2" charset="2"/>
              <a:buNone/>
            </a:pPr>
            <a:r>
              <a:rPr lang="en-US" altLang="en-US" sz="2400" smtClean="0"/>
              <a:t>  area = radius*radius*PI;</a:t>
            </a:r>
            <a:endParaRPr lang="en-US" altLang="en-US" sz="2400" smtClean="0"/>
          </a:p>
          <a:p>
            <a:pPr marL="0" indent="0">
              <a:buFont typeface="Monotype Sorts" pitchFamily="2" charset="2"/>
              <a:buNone/>
            </a:pPr>
            <a:r>
              <a:rPr lang="en-US" altLang="en-US" sz="2400" smtClean="0"/>
              <a:t>  System.out.println(</a:t>
            </a:r>
            <a:endParaRPr lang="en-US" altLang="en-US" sz="2400" smtClean="0"/>
          </a:p>
          <a:p>
            <a:pPr marL="0" indent="0">
              <a:buFont typeface="Monotype Sorts" pitchFamily="2" charset="2"/>
              <a:buNone/>
            </a:pPr>
            <a:r>
              <a:rPr lang="en-US" altLang="en-US" sz="2400" smtClean="0"/>
              <a:t>    "The area for the circle of radius " +</a:t>
            </a:r>
            <a:endParaRPr lang="en-US" altLang="en-US" sz="2400" smtClean="0"/>
          </a:p>
          <a:p>
            <a:pPr marL="0" indent="0">
              <a:buFont typeface="Monotype Sorts" pitchFamily="2" charset="2"/>
              <a:buNone/>
            </a:pPr>
            <a:r>
              <a:rPr lang="en-US" altLang="en-US" sz="2400" smtClean="0"/>
              <a:t>    radius + " is " + area);</a:t>
            </a:r>
            <a:endParaRPr lang="en-US" altLang="en-US" sz="2400" smtClean="0"/>
          </a:p>
          <a:p>
            <a:pPr marL="0" indent="0">
              <a:buFont typeface="Monotype Sorts" pitchFamily="2" charset="2"/>
              <a:buNone/>
            </a:pPr>
            <a:r>
              <a:rPr lang="en-US" altLang="en-US" sz="2400" smtClean="0"/>
              <a:t>}</a:t>
            </a:r>
            <a:endParaRPr lang="en-US" altLang="en-US" sz="2400" smtClean="0"/>
          </a:p>
          <a:p>
            <a:pPr marL="0" indent="0">
              <a:buFont typeface="Monotype Sorts" pitchFamily="2" charset="2"/>
              <a:buNone/>
            </a:pPr>
            <a:r>
              <a:rPr lang="en-US" altLang="en-US" sz="2400" smtClean="0">
                <a:cs typeface="Times New Roman" panose="02020603050405020304" pitchFamily="18" charset="0"/>
              </a:rPr>
              <a:t>This mistake is hard to find, because it is not a compilation error or a runtime error, it is a logic error. </a:t>
            </a:r>
            <a:endParaRPr lang="en-US" altLang="en-US" sz="2400" smtClean="0">
              <a:cs typeface="Times New Roman" panose="02020603050405020304" pitchFamily="18" charset="0"/>
            </a:endParaRPr>
          </a:p>
          <a:p>
            <a:pPr marL="0" indent="0">
              <a:buFont typeface="Monotype Sorts" pitchFamily="2" charset="2"/>
              <a:buNone/>
            </a:pPr>
            <a:r>
              <a:rPr lang="en-US" altLang="en-US" sz="2400" smtClean="0">
                <a:cs typeface="Times New Roman" panose="02020603050405020304" pitchFamily="18" charset="0"/>
              </a:rPr>
              <a:t>This error often occurs when you use the next-line block style.</a:t>
            </a:r>
            <a:endParaRPr lang="en-US" altLang="en-US" sz="2800" smtClean="0"/>
          </a:p>
        </p:txBody>
      </p:sp>
      <p:sp>
        <p:nvSpPr>
          <p:cNvPr id="23557" name="Line 5"/>
          <p:cNvSpPr>
            <a:spLocks noChangeShapeType="1"/>
          </p:cNvSpPr>
          <p:nvPr/>
        </p:nvSpPr>
        <p:spPr bwMode="auto">
          <a:xfrm flipH="1">
            <a:off x="2590800" y="2057400"/>
            <a:ext cx="8382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8" name="Text Box 7"/>
          <p:cNvSpPr txBox="1">
            <a:spLocks noChangeArrowheads="1"/>
          </p:cNvSpPr>
          <p:nvPr/>
        </p:nvSpPr>
        <p:spPr bwMode="auto">
          <a:xfrm>
            <a:off x="3657600" y="1905000"/>
            <a:ext cx="1295400" cy="4699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50000"/>
              </a:spcBef>
            </a:pPr>
            <a:r>
              <a:rPr lang="en-US" altLang="en-US"/>
              <a:t>Wrong</a:t>
            </a:r>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01550D3-6CD0-4520-AF11-E339426F079D}" type="slidenum">
              <a:rPr lang="en-US" altLang="zh-CN" sz="1400"/>
            </a:fld>
            <a:endParaRPr lang="en-US" altLang="zh-CN" sz="1400"/>
          </a:p>
        </p:txBody>
      </p:sp>
      <p:sp>
        <p:nvSpPr>
          <p:cNvPr id="24579" name="Rectangle 2"/>
          <p:cNvSpPr>
            <a:spLocks noGrp="1" noChangeArrowheads="1"/>
          </p:cNvSpPr>
          <p:nvPr>
            <p:ph type="title"/>
          </p:nvPr>
        </p:nvSpPr>
        <p:spPr>
          <a:xfrm>
            <a:off x="685800" y="0"/>
            <a:ext cx="8001000" cy="914400"/>
          </a:xfrm>
        </p:spPr>
        <p:txBody>
          <a:bodyPr/>
          <a:lstStyle/>
          <a:p>
            <a:r>
              <a:rPr lang="en-US" altLang="en-US" dirty="0" smtClean="0">
                <a:solidFill>
                  <a:schemeClr val="tx1"/>
                </a:solidFill>
              </a:rPr>
              <a:t>TIP</a:t>
            </a:r>
            <a:endParaRPr lang="en-US" altLang="en-US" dirty="0" smtClean="0">
              <a:solidFill>
                <a:schemeClr val="tx1"/>
              </a:solidFill>
            </a:endParaRPr>
          </a:p>
        </p:txBody>
      </p:sp>
      <p:sp>
        <p:nvSpPr>
          <p:cNvPr id="24580" name="Rectangle 6"/>
          <p:cNvSpPr>
            <a:spLocks noChangeArrowheads="1"/>
          </p:cNvSpPr>
          <p:nvPr/>
        </p:nvSpPr>
        <p:spPr bwMode="auto">
          <a:xfrm>
            <a:off x="2928938"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graphicFrame>
        <p:nvGraphicFramePr>
          <p:cNvPr id="24581" name="Object 5"/>
          <p:cNvGraphicFramePr>
            <a:graphicFrameLocks noChangeAspect="1"/>
          </p:cNvGraphicFramePr>
          <p:nvPr/>
        </p:nvGraphicFramePr>
        <p:xfrm>
          <a:off x="381000" y="1141413"/>
          <a:ext cx="8458200" cy="1866900"/>
        </p:xfrm>
        <a:graphic>
          <a:graphicData uri="http://schemas.openxmlformats.org/presentationml/2006/ole">
            <mc:AlternateContent xmlns:mc="http://schemas.openxmlformats.org/markup-compatibility/2006">
              <mc:Choice xmlns:v="urn:schemas-microsoft-com:vml" Requires="v">
                <p:oleObj spid="_x0000_s24590" name="Picture" r:id="rId1" imgW="3398520" imgH="745490" progId="Word.Picture.8">
                  <p:embed/>
                </p:oleObj>
              </mc:Choice>
              <mc:Fallback>
                <p:oleObj name="Picture" r:id="rId1" imgW="3398520" imgH="74549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1413"/>
                        <a:ext cx="84582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EDA8F09-8284-42C7-B876-D9AC5527186E}" type="slidenum">
              <a:rPr lang="en-US" altLang="zh-CN" sz="1400"/>
            </a:fld>
            <a:endParaRPr lang="en-US" altLang="zh-CN" sz="1400"/>
          </a:p>
        </p:txBody>
      </p:sp>
      <p:sp>
        <p:nvSpPr>
          <p:cNvPr id="25603" name="Rectangle 2"/>
          <p:cNvSpPr>
            <a:spLocks noGrp="1" noChangeArrowheads="1"/>
          </p:cNvSpPr>
          <p:nvPr>
            <p:ph type="title"/>
          </p:nvPr>
        </p:nvSpPr>
        <p:spPr>
          <a:xfrm>
            <a:off x="685800" y="0"/>
            <a:ext cx="8001000" cy="914400"/>
          </a:xfrm>
        </p:spPr>
        <p:txBody>
          <a:bodyPr/>
          <a:lstStyle/>
          <a:p>
            <a:r>
              <a:rPr lang="en-US" altLang="en-US" dirty="0" smtClean="0">
                <a:solidFill>
                  <a:schemeClr val="tx1"/>
                </a:solidFill>
              </a:rPr>
              <a:t>CAUTION</a:t>
            </a:r>
            <a:endParaRPr lang="en-US" altLang="en-US" dirty="0" smtClean="0">
              <a:solidFill>
                <a:schemeClr val="tx1"/>
              </a:solidFill>
            </a:endParaRPr>
          </a:p>
        </p:txBody>
      </p:sp>
      <p:sp>
        <p:nvSpPr>
          <p:cNvPr id="25604" name="Rectangle 3"/>
          <p:cNvSpPr>
            <a:spLocks noChangeArrowheads="1"/>
          </p:cNvSpPr>
          <p:nvPr/>
        </p:nvSpPr>
        <p:spPr bwMode="auto">
          <a:xfrm>
            <a:off x="2928938"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25605" name="Rectangle 6"/>
          <p:cNvSpPr>
            <a:spLocks noChangeArrowheads="1"/>
          </p:cNvSpPr>
          <p:nvPr/>
        </p:nvSpPr>
        <p:spPr bwMode="auto">
          <a:xfrm>
            <a:off x="2771775"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graphicFrame>
        <p:nvGraphicFramePr>
          <p:cNvPr id="25606" name="Object 5"/>
          <p:cNvGraphicFramePr>
            <a:graphicFrameLocks noChangeAspect="1"/>
          </p:cNvGraphicFramePr>
          <p:nvPr/>
        </p:nvGraphicFramePr>
        <p:xfrm>
          <a:off x="228600" y="1295400"/>
          <a:ext cx="8915400" cy="1533525"/>
        </p:xfrm>
        <a:graphic>
          <a:graphicData uri="http://schemas.openxmlformats.org/presentationml/2006/ole">
            <mc:AlternateContent xmlns:mc="http://schemas.openxmlformats.org/markup-compatibility/2006">
              <mc:Choice xmlns:v="urn:schemas-microsoft-com:vml" Requires="v">
                <p:oleObj spid="_x0000_s25615" name="Picture" r:id="rId1" imgW="3730625" imgH="638810" progId="Word.Picture.8">
                  <p:embed/>
                </p:oleObj>
              </mc:Choice>
              <mc:Fallback>
                <p:oleObj name="Picture" r:id="rId1" imgW="3730625" imgH="63881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9154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2E74436-D05E-4CCC-B0E0-47148AA0456B}" type="slidenum">
              <a:rPr lang="en-US" altLang="zh-CN" sz="1400"/>
            </a:fld>
            <a:endParaRPr lang="en-US" altLang="zh-CN" sz="1400"/>
          </a:p>
        </p:txBody>
      </p:sp>
      <p:sp>
        <p:nvSpPr>
          <p:cNvPr id="26627" name="Rectangle 2"/>
          <p:cNvSpPr>
            <a:spLocks noGrp="1" noChangeArrowheads="1"/>
          </p:cNvSpPr>
          <p:nvPr>
            <p:ph type="title"/>
          </p:nvPr>
        </p:nvSpPr>
        <p:spPr>
          <a:xfrm>
            <a:off x="193675" y="241300"/>
            <a:ext cx="8640763" cy="627063"/>
          </a:xfrm>
        </p:spPr>
        <p:txBody>
          <a:bodyPr/>
          <a:lstStyle/>
          <a:p>
            <a:r>
              <a:rPr lang="en-US" altLang="en-US" sz="3600" dirty="0" smtClean="0">
                <a:solidFill>
                  <a:srgbClr val="FF0000"/>
                </a:solidFill>
              </a:rPr>
              <a:t>Problem: An Improved Math Learning Tool</a:t>
            </a:r>
            <a:r>
              <a:rPr lang="en-US" altLang="en-US" dirty="0" smtClean="0">
                <a:solidFill>
                  <a:srgbClr val="FF0000"/>
                </a:solidFill>
              </a:rPr>
              <a:t> (p87)</a:t>
            </a:r>
            <a:endParaRPr lang="en-US" altLang="en-US" dirty="0" smtClean="0">
              <a:solidFill>
                <a:srgbClr val="FF0000"/>
              </a:solidFill>
            </a:endParaRPr>
          </a:p>
        </p:txBody>
      </p:sp>
      <p:sp>
        <p:nvSpPr>
          <p:cNvPr id="26628" name="Rectangle 3"/>
          <p:cNvSpPr>
            <a:spLocks noGrp="1" noChangeArrowheads="1"/>
          </p:cNvSpPr>
          <p:nvPr>
            <p:ph type="body" idx="1"/>
          </p:nvPr>
        </p:nvSpPr>
        <p:spPr>
          <a:xfrm>
            <a:off x="228600" y="1066800"/>
            <a:ext cx="8683625" cy="4513263"/>
          </a:xfrm>
        </p:spPr>
        <p:txBody>
          <a:bodyPr/>
          <a:lstStyle/>
          <a:p>
            <a:pPr marL="0" indent="0">
              <a:buFont typeface="Monotype Sorts" pitchFamily="2" charset="2"/>
              <a:buNone/>
            </a:pPr>
            <a:r>
              <a:rPr lang="en-US" altLang="en-US" sz="3600" dirty="0" smtClean="0"/>
              <a:t>This example creates a program to teach a first grade child how to learn subtractions. The program randomly generates two single-digit integers </a:t>
            </a:r>
            <a:r>
              <a:rPr lang="en-US" altLang="en-US" sz="3600" u="sng" dirty="0" smtClean="0"/>
              <a:t>number1</a:t>
            </a:r>
            <a:r>
              <a:rPr lang="en-US" altLang="en-US" sz="3600" dirty="0" smtClean="0"/>
              <a:t> and </a:t>
            </a:r>
            <a:r>
              <a:rPr lang="en-US" altLang="en-US" sz="3600" u="sng" dirty="0" smtClean="0"/>
              <a:t>number2</a:t>
            </a:r>
            <a:r>
              <a:rPr lang="en-US" altLang="en-US" sz="3600" dirty="0" smtClean="0"/>
              <a:t> with </a:t>
            </a:r>
            <a:r>
              <a:rPr lang="en-US" altLang="en-US" sz="3600" u="sng" dirty="0" smtClean="0"/>
              <a:t>number1 &gt;= number2</a:t>
            </a:r>
            <a:r>
              <a:rPr lang="en-US" altLang="en-US" sz="3600" dirty="0" smtClean="0"/>
              <a:t> and displays a question such as “What is 9 – 2?” to the student. After the student types the answer, the program displays whether the answer is correct.</a:t>
            </a:r>
            <a:endParaRPr lang="en-US" altLang="en-US" sz="3600" dirty="0" smtClean="0"/>
          </a:p>
        </p:txBody>
      </p:sp>
      <p:sp>
        <p:nvSpPr>
          <p:cNvPr id="128006" name="AutoShape 6">
            <a:hlinkClick r:id="" action="ppaction://noaction" highlightClick="1"/>
          </p:cNvPr>
          <p:cNvSpPr>
            <a:spLocks noChangeArrowheads="1"/>
          </p:cNvSpPr>
          <p:nvPr/>
        </p:nvSpPr>
        <p:spPr bwMode="auto">
          <a:xfrm>
            <a:off x="1600200" y="58674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eaLnBrk="0" hangingPunct="0">
              <a:defRPr/>
            </a:pPr>
            <a:r>
              <a:rPr lang="en-US" altLang="zh-CN">
                <a:solidFill>
                  <a:schemeClr val="accent1"/>
                </a:solidFill>
                <a:latin typeface="Book Antiqua" pitchFamily="18" charset="0"/>
                <a:ea typeface="宋体" panose="02010600030101010101" pitchFamily="2" charset="-122"/>
                <a:hlinkClick r:id="rId1" action="ppaction://program"/>
              </a:rPr>
              <a:t>SubtractionQuiz</a:t>
            </a:r>
            <a:endParaRPr lang="en-US" altLang="zh-CN">
              <a:solidFill>
                <a:schemeClr val="accent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4CCB9BA-F8C4-40C2-AF0D-53962661606A}" type="slidenum">
              <a:rPr lang="en-US" altLang="zh-CN" sz="1400"/>
            </a:fld>
            <a:endParaRPr lang="en-US" altLang="zh-CN" sz="1400"/>
          </a:p>
        </p:txBody>
      </p:sp>
      <p:sp>
        <p:nvSpPr>
          <p:cNvPr id="27651" name="Rectangle 2"/>
          <p:cNvSpPr>
            <a:spLocks noGrp="1" noChangeArrowheads="1"/>
          </p:cNvSpPr>
          <p:nvPr>
            <p:ph type="title"/>
          </p:nvPr>
        </p:nvSpPr>
        <p:spPr>
          <a:xfrm>
            <a:off x="193675" y="241300"/>
            <a:ext cx="8640763" cy="460375"/>
          </a:xfrm>
        </p:spPr>
        <p:txBody>
          <a:bodyPr/>
          <a:lstStyle/>
          <a:p>
            <a:r>
              <a:rPr lang="en-US" altLang="en-US" sz="3600" dirty="0" smtClean="0">
                <a:solidFill>
                  <a:srgbClr val="FF0000"/>
                </a:solidFill>
              </a:rPr>
              <a:t>Problem: Body Mass Index(p89)</a:t>
            </a:r>
            <a:r>
              <a:rPr lang="en-US" altLang="en-US" dirty="0" smtClean="0">
                <a:solidFill>
                  <a:srgbClr val="FF0000"/>
                </a:solidFill>
              </a:rPr>
              <a:t> </a:t>
            </a:r>
            <a:endParaRPr lang="en-US" altLang="en-US" dirty="0" smtClean="0">
              <a:solidFill>
                <a:srgbClr val="FF0000"/>
              </a:solidFill>
            </a:endParaRPr>
          </a:p>
        </p:txBody>
      </p:sp>
      <p:sp>
        <p:nvSpPr>
          <p:cNvPr id="27652" name="Rectangle 3"/>
          <p:cNvSpPr>
            <a:spLocks noGrp="1" noChangeArrowheads="1"/>
          </p:cNvSpPr>
          <p:nvPr>
            <p:ph type="body" idx="1"/>
          </p:nvPr>
        </p:nvSpPr>
        <p:spPr>
          <a:xfrm>
            <a:off x="193675" y="931863"/>
            <a:ext cx="8718550" cy="2497137"/>
          </a:xfrm>
        </p:spPr>
        <p:txBody>
          <a:bodyPr/>
          <a:lstStyle/>
          <a:p>
            <a:pPr marL="0" indent="0">
              <a:buFont typeface="Monotype Sorts" pitchFamily="2" charset="2"/>
              <a:buNone/>
            </a:pPr>
            <a:r>
              <a:rPr lang="en-US" altLang="en-US" smtClean="0"/>
              <a:t>Body Mass Index (BMI) is a measure of health on weight. It can be calculated by taking your weight in kilograms and dividing by the square of your height in meters. The interpretation of BMI for people 16 years or older is as follows:</a:t>
            </a:r>
            <a:endParaRPr lang="en-US" altLang="en-US" smtClean="0"/>
          </a:p>
        </p:txBody>
      </p:sp>
      <p:sp>
        <p:nvSpPr>
          <p:cNvPr id="265220" name="AutoShape 4">
            <a:hlinkClick r:id="" action="ppaction://noaction" highlightClick="1"/>
          </p:cNvPr>
          <p:cNvSpPr>
            <a:spLocks noChangeArrowheads="1"/>
          </p:cNvSpPr>
          <p:nvPr/>
        </p:nvSpPr>
        <p:spPr bwMode="auto">
          <a:xfrm>
            <a:off x="1576388" y="5888038"/>
            <a:ext cx="4032250" cy="455612"/>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eaLnBrk="0" hangingPunct="0">
              <a:defRPr/>
            </a:pPr>
            <a:r>
              <a:rPr lang="en-US" altLang="zh-CN">
                <a:solidFill>
                  <a:schemeClr val="accent1"/>
                </a:solidFill>
                <a:latin typeface="Book Antiqua" pitchFamily="18" charset="0"/>
                <a:ea typeface="宋体" panose="02010600030101010101" pitchFamily="2" charset="-122"/>
                <a:hlinkClick r:id="rId1" action="ppaction://program"/>
              </a:rPr>
              <a:t>ComputeAndInterpretBMI</a:t>
            </a:r>
            <a:endParaRPr lang="en-US" altLang="zh-CN">
              <a:solidFill>
                <a:schemeClr val="accent1"/>
              </a:solidFill>
              <a:ea typeface="宋体" panose="02010600030101010101" pitchFamily="2" charset="-122"/>
            </a:endParaRPr>
          </a:p>
        </p:txBody>
      </p:sp>
      <p:sp>
        <p:nvSpPr>
          <p:cNvPr id="27655" name="Rectangle 8"/>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en-US" altLang="en-US"/>
          </a:p>
        </p:txBody>
      </p:sp>
      <p:sp>
        <p:nvSpPr>
          <p:cNvPr id="27656" name="Rectangle 10"/>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en-US" altLang="en-US"/>
          </a:p>
        </p:txBody>
      </p:sp>
      <p:sp>
        <p:nvSpPr>
          <p:cNvPr id="27657" name="Rectangle 12"/>
          <p:cNvSpPr>
            <a:spLocks noChangeArrowheads="1"/>
          </p:cNvSpPr>
          <p:nvPr/>
        </p:nvSpPr>
        <p:spPr bwMode="auto">
          <a:xfrm>
            <a:off x="0" y="3000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en-US" altLang="en-US"/>
          </a:p>
        </p:txBody>
      </p:sp>
      <p:sp>
        <p:nvSpPr>
          <p:cNvPr id="27658" name="Rectangle 14"/>
          <p:cNvSpPr>
            <a:spLocks noChangeArrowheads="1"/>
          </p:cNvSpPr>
          <p:nvPr/>
        </p:nvSpPr>
        <p:spPr bwMode="auto">
          <a:xfrm>
            <a:off x="0"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en-US" altLang="en-US"/>
          </a:p>
        </p:txBody>
      </p:sp>
      <p:sp>
        <p:nvSpPr>
          <p:cNvPr id="2" name="Rectangle 14"/>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endParaRPr lang="en-US" altLang="zh-CN">
              <a:ea typeface="宋体" panose="02010600030101010101" pitchFamily="2" charset="-122"/>
            </a:endParaRPr>
          </a:p>
        </p:txBody>
      </p:sp>
      <p:graphicFrame>
        <p:nvGraphicFramePr>
          <p:cNvPr id="27661" name="Object 2"/>
          <p:cNvGraphicFramePr>
            <a:graphicFrameLocks noChangeAspect="1"/>
          </p:cNvGraphicFramePr>
          <p:nvPr/>
        </p:nvGraphicFramePr>
        <p:xfrm>
          <a:off x="423863" y="3541713"/>
          <a:ext cx="6334125" cy="1925637"/>
        </p:xfrm>
        <a:graphic>
          <a:graphicData uri="http://schemas.openxmlformats.org/presentationml/2006/ole">
            <mc:AlternateContent xmlns:mc="http://schemas.openxmlformats.org/markup-compatibility/2006">
              <mc:Choice xmlns:v="urn:schemas-microsoft-com:vml" Requires="v">
                <p:oleObj spid="_x0000_s27670" name="Picture" r:id="rId2" imgW="2705100" imgH="815975" progId="Word.Picture.8">
                  <p:embed/>
                </p:oleObj>
              </mc:Choice>
              <mc:Fallback>
                <p:oleObj name="Picture" r:id="rId2" imgW="2705100" imgH="815975" progId="Word.Pictur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3" y="3541713"/>
                        <a:ext cx="6334125"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09068EB-4E19-47D4-AB5F-B19E00FE6FE5}" type="slidenum">
              <a:rPr lang="en-US" altLang="zh-CN" sz="1400"/>
            </a:fld>
            <a:endParaRPr lang="en-US" altLang="zh-CN" sz="1400"/>
          </a:p>
        </p:txBody>
      </p:sp>
      <p:sp>
        <p:nvSpPr>
          <p:cNvPr id="28675" name="Rectangle 2"/>
          <p:cNvSpPr>
            <a:spLocks noGrp="1" noChangeArrowheads="1"/>
          </p:cNvSpPr>
          <p:nvPr>
            <p:ph type="title"/>
          </p:nvPr>
        </p:nvSpPr>
        <p:spPr>
          <a:xfrm>
            <a:off x="685800" y="228600"/>
            <a:ext cx="7772400" cy="533400"/>
          </a:xfrm>
        </p:spPr>
        <p:txBody>
          <a:bodyPr/>
          <a:lstStyle/>
          <a:p>
            <a:r>
              <a:rPr lang="en-US" altLang="en-US" smtClean="0">
                <a:solidFill>
                  <a:srgbClr val="FF0000"/>
                </a:solidFill>
              </a:rPr>
              <a:t>Problem: Computing Taxes</a:t>
            </a:r>
            <a:endParaRPr lang="en-US" altLang="en-US" smtClean="0">
              <a:solidFill>
                <a:srgbClr val="FF0000"/>
              </a:solidFill>
            </a:endParaRPr>
          </a:p>
        </p:txBody>
      </p:sp>
      <p:sp>
        <p:nvSpPr>
          <p:cNvPr id="28676" name="Rectangle 3"/>
          <p:cNvSpPr>
            <a:spLocks noGrp="1" noChangeArrowheads="1"/>
          </p:cNvSpPr>
          <p:nvPr>
            <p:ph type="body" idx="1"/>
          </p:nvPr>
        </p:nvSpPr>
        <p:spPr>
          <a:xfrm>
            <a:off x="231775" y="1009650"/>
            <a:ext cx="8610600" cy="2590800"/>
          </a:xfrm>
        </p:spPr>
        <p:txBody>
          <a:bodyPr/>
          <a:lstStyle/>
          <a:p>
            <a:pPr marL="0" indent="0">
              <a:buFont typeface="Monotype Sorts" pitchFamily="2" charset="2"/>
              <a:buNone/>
            </a:pPr>
            <a:r>
              <a:rPr lang="en-US" altLang="en-US" smtClean="0">
                <a:cs typeface="Times New Roman" panose="02020603050405020304" pitchFamily="18" charset="0"/>
              </a:rPr>
              <a:t>The US federal personal income tax is calculated based on the filing status and taxable income. There are four filing statuses: single filers, married filing jointly, married filing separately, and head of household. The tax rates for 2009 are shown below.</a:t>
            </a:r>
            <a:endParaRPr lang="en-US" altLang="en-US" sz="2600" smtClean="0"/>
          </a:p>
        </p:txBody>
      </p:sp>
      <p:sp>
        <p:nvSpPr>
          <p:cNvPr id="28677" name="Rectangle 91"/>
          <p:cNvSpPr>
            <a:spLocks noChangeArrowheads="1"/>
          </p:cNvSpPr>
          <p:nvPr/>
        </p:nvSpPr>
        <p:spPr bwMode="auto">
          <a:xfrm>
            <a:off x="0" y="2562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tabLst>
                <a:tab pos="3246120" algn="l"/>
              </a:tabLst>
            </a:pPr>
            <a:endParaRPr lang="en-US" altLang="en-US"/>
          </a:p>
        </p:txBody>
      </p:sp>
      <p:pic>
        <p:nvPicPr>
          <p:cNvPr id="28678" name="Picture 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150" y="3736975"/>
            <a:ext cx="9201150" cy="235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D058CE53-A4A7-489C-A14C-121204735995}" type="slidenum">
              <a:rPr lang="en-US" altLang="zh-CN" sz="1400"/>
            </a:fld>
            <a:endParaRPr lang="en-US" altLang="zh-CN" sz="1400"/>
          </a:p>
        </p:txBody>
      </p:sp>
      <p:sp>
        <p:nvSpPr>
          <p:cNvPr id="29699" name="Rectangle 2"/>
          <p:cNvSpPr>
            <a:spLocks noGrp="1" noChangeArrowheads="1"/>
          </p:cNvSpPr>
          <p:nvPr>
            <p:ph type="title"/>
          </p:nvPr>
        </p:nvSpPr>
        <p:spPr>
          <a:xfrm>
            <a:off x="228600" y="228600"/>
            <a:ext cx="8686800" cy="533400"/>
          </a:xfrm>
        </p:spPr>
        <p:txBody>
          <a:bodyPr/>
          <a:lstStyle/>
          <a:p>
            <a:r>
              <a:rPr lang="en-US" altLang="en-US" smtClean="0"/>
              <a:t>Problem: Computing Taxes, cont.</a:t>
            </a:r>
            <a:endParaRPr lang="en-US" altLang="en-US" smtClean="0"/>
          </a:p>
        </p:txBody>
      </p:sp>
      <p:sp>
        <p:nvSpPr>
          <p:cNvPr id="109572" name="AutoShape 4">
            <a:hlinkClick r:id="" action="ppaction://noaction" highlightClick="1"/>
          </p:cNvPr>
          <p:cNvSpPr>
            <a:spLocks noChangeArrowheads="1"/>
          </p:cNvSpPr>
          <p:nvPr/>
        </p:nvSpPr>
        <p:spPr bwMode="auto">
          <a:xfrm>
            <a:off x="762000" y="6019800"/>
            <a:ext cx="5105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eaLnBrk="0" hangingPunct="0">
              <a:defRPr/>
            </a:pPr>
            <a:r>
              <a:rPr lang="en-US" altLang="zh-CN">
                <a:solidFill>
                  <a:schemeClr val="accent1"/>
                </a:solidFill>
                <a:latin typeface="Book Antiqua" pitchFamily="18" charset="0"/>
                <a:ea typeface="宋体" panose="02010600030101010101" pitchFamily="2" charset="-122"/>
                <a:hlinkClick r:id="rId1" action="ppaction://program"/>
              </a:rPr>
              <a:t>ComputeTax</a:t>
            </a:r>
            <a:endParaRPr lang="en-US" altLang="zh-CN">
              <a:solidFill>
                <a:schemeClr val="accent1"/>
              </a:solidFill>
              <a:ea typeface="宋体" panose="02010600030101010101" pitchFamily="2" charset="-122"/>
            </a:endParaRPr>
          </a:p>
        </p:txBody>
      </p:sp>
      <p:pic>
        <p:nvPicPr>
          <p:cNvPr id="29701" name="Picture 5">
            <a:hlinkClick r:id="rId2" action="ppaction://program"/>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6019800"/>
            <a:ext cx="281940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2" name="Rectangle 8"/>
          <p:cNvSpPr>
            <a:spLocks noChangeArrowheads="1"/>
          </p:cNvSpPr>
          <p:nvPr/>
        </p:nvSpPr>
        <p:spPr bwMode="auto">
          <a:xfrm>
            <a:off x="1833563" y="2549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29703" name="Rectangle 9"/>
          <p:cNvSpPr>
            <a:spLocks noGrp="1" noChangeArrowheads="1"/>
          </p:cNvSpPr>
          <p:nvPr>
            <p:ph type="body" idx="1"/>
          </p:nvPr>
        </p:nvSpPr>
        <p:spPr>
          <a:xfrm>
            <a:off x="228600" y="838200"/>
            <a:ext cx="8610600" cy="5356225"/>
          </a:xfrm>
        </p:spPr>
        <p:txBody>
          <a:bodyPr/>
          <a:lstStyle/>
          <a:p>
            <a:pPr marL="0" indent="0">
              <a:lnSpc>
                <a:spcPct val="90000"/>
              </a:lnSpc>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if (status == 0) {</a:t>
            </a:r>
            <a:endParaRPr lang="en-US" altLang="zh-CN" sz="2000" b="1" smtClean="0">
              <a:solidFill>
                <a:srgbClr val="000000"/>
              </a:solidFill>
              <a:latin typeface="Courier" charset="0"/>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 Compute tax for single filers</a:t>
            </a:r>
            <a:endParaRPr lang="en-US" altLang="zh-CN" sz="2000" b="1" smtClean="0">
              <a:solidFill>
                <a:srgbClr val="000000"/>
              </a:solidFill>
              <a:latin typeface="Courier" charset="0"/>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2000" b="1" smtClean="0">
              <a:solidFill>
                <a:srgbClr val="000000"/>
              </a:solidFill>
              <a:latin typeface="Courier" charset="0"/>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else if (status == 1) {</a:t>
            </a:r>
            <a:endParaRPr lang="en-US" altLang="zh-CN" sz="2000" b="1" smtClean="0">
              <a:solidFill>
                <a:srgbClr val="000000"/>
              </a:solidFill>
              <a:latin typeface="Courier" charset="0"/>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 Compute tax for married file jointly </a:t>
            </a:r>
            <a:endPar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marL="0" indent="0">
              <a:lnSpc>
                <a:spcPct val="90000"/>
              </a:lnSpc>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 or qualifying widow(er)</a:t>
            </a:r>
            <a:endParaRPr lang="en-US" altLang="zh-CN" sz="2000" b="1" smtClean="0">
              <a:solidFill>
                <a:srgbClr val="000000"/>
              </a:solidFill>
              <a:latin typeface="Courier" charset="0"/>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2000" b="1" smtClean="0">
              <a:solidFill>
                <a:srgbClr val="000000"/>
              </a:solidFill>
              <a:latin typeface="Courier" charset="0"/>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else if (status == 2) {</a:t>
            </a:r>
            <a:endParaRPr lang="en-US" altLang="zh-CN" sz="2000" b="1" smtClean="0">
              <a:solidFill>
                <a:srgbClr val="000000"/>
              </a:solidFill>
              <a:latin typeface="Courier" charset="0"/>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 Compute tax for married file separately</a:t>
            </a:r>
            <a:endParaRPr lang="en-US" altLang="zh-CN" sz="2000" b="1" smtClean="0">
              <a:solidFill>
                <a:srgbClr val="000000"/>
              </a:solidFill>
              <a:latin typeface="Courier" charset="0"/>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2000" b="1" smtClean="0">
              <a:solidFill>
                <a:srgbClr val="000000"/>
              </a:solidFill>
              <a:latin typeface="Courier" charset="0"/>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else if (status == 3) {</a:t>
            </a:r>
            <a:endParaRPr lang="en-US" altLang="zh-CN" sz="2000" b="1" smtClean="0">
              <a:solidFill>
                <a:srgbClr val="000000"/>
              </a:solidFill>
              <a:latin typeface="Courier" charset="0"/>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 Compute tax for head of household</a:t>
            </a:r>
            <a:endParaRPr lang="en-US" altLang="zh-CN" sz="2000" b="1" smtClean="0">
              <a:solidFill>
                <a:srgbClr val="000000"/>
              </a:solidFill>
              <a:latin typeface="Courier" charset="0"/>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2000" b="1" smtClean="0">
              <a:solidFill>
                <a:srgbClr val="000000"/>
              </a:solidFill>
              <a:latin typeface="Courier" charset="0"/>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else {</a:t>
            </a:r>
            <a:endParaRPr lang="en-US" altLang="zh-CN" sz="2000" b="1" smtClean="0">
              <a:solidFill>
                <a:srgbClr val="000000"/>
              </a:solidFill>
              <a:latin typeface="Courier" charset="0"/>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 Display wrong status</a:t>
            </a:r>
            <a:endParaRPr lang="en-US" altLang="zh-CN" sz="2000" b="1" smtClean="0">
              <a:solidFill>
                <a:srgbClr val="000000"/>
              </a:solidFill>
              <a:latin typeface="Courier" charset="0"/>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29704" name="AutoShape 10">
            <a:hlinkClick r:id="rId4" highlightClick="1"/>
          </p:cNvPr>
          <p:cNvSpPr>
            <a:spLocks noChangeArrowheads="1"/>
          </p:cNvSpPr>
          <p:nvPr/>
        </p:nvSpPr>
        <p:spPr bwMode="auto">
          <a:xfrm>
            <a:off x="501650" y="61944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FF13A49-122F-441A-9F64-D6946A049707}" type="slidenum">
              <a:rPr lang="en-US" altLang="zh-CN" sz="1400"/>
            </a:fld>
            <a:endParaRPr lang="en-US" altLang="zh-CN" sz="1400"/>
          </a:p>
        </p:txBody>
      </p:sp>
      <p:sp>
        <p:nvSpPr>
          <p:cNvPr id="30723" name="Rectangle 2"/>
          <p:cNvSpPr>
            <a:spLocks noGrp="1" noChangeArrowheads="1"/>
          </p:cNvSpPr>
          <p:nvPr>
            <p:ph type="title"/>
          </p:nvPr>
        </p:nvSpPr>
        <p:spPr>
          <a:xfrm>
            <a:off x="533400" y="0"/>
            <a:ext cx="7772400" cy="1371600"/>
          </a:xfrm>
        </p:spPr>
        <p:txBody>
          <a:bodyPr/>
          <a:lstStyle/>
          <a:p>
            <a:r>
              <a:rPr lang="en-US" altLang="en-US" dirty="0" smtClean="0">
                <a:solidFill>
                  <a:srgbClr val="FF0000"/>
                </a:solidFill>
              </a:rPr>
              <a:t>Logical Operators(p93)</a:t>
            </a:r>
            <a:endParaRPr lang="en-US" altLang="en-US" dirty="0" smtClean="0">
              <a:solidFill>
                <a:srgbClr val="FF0000"/>
              </a:solidFill>
            </a:endParaRPr>
          </a:p>
        </p:txBody>
      </p:sp>
      <p:graphicFrame>
        <p:nvGraphicFramePr>
          <p:cNvPr id="2" name="Table 1"/>
          <p:cNvGraphicFramePr>
            <a:graphicFrameLocks noGrp="1"/>
          </p:cNvGraphicFramePr>
          <p:nvPr>
            <p:custDataLst>
              <p:tags r:id="rId1"/>
            </p:custDataLst>
          </p:nvPr>
        </p:nvGraphicFramePr>
        <p:xfrm>
          <a:off x="269875" y="1355725"/>
          <a:ext cx="8604250" cy="4611690"/>
        </p:xfrm>
        <a:graphic>
          <a:graphicData uri="http://schemas.openxmlformats.org/drawingml/2006/table">
            <a:tbl>
              <a:tblPr/>
              <a:tblGrid>
                <a:gridCol w="2868613"/>
                <a:gridCol w="2867025"/>
                <a:gridCol w="2868612"/>
              </a:tblGrid>
              <a:tr h="9223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Operator</a:t>
                      </a:r>
                      <a:endParaRPr kumimoji="0" lang="en-US" altLang="zh-CN" sz="2000" b="1" i="0" u="none" strike="noStrike" cap="none" normalizeH="0" baseline="0" smtClean="0">
                        <a:ln>
                          <a:noFill/>
                        </a:ln>
                        <a:solidFill>
                          <a:srgbClr val="FFFFFF"/>
                        </a:solidFill>
                        <a:effectLst/>
                        <a:latin typeface="I Times Italic"/>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Name</a:t>
                      </a:r>
                      <a:endParaRPr kumimoji="0" lang="en-US" altLang="zh-CN" sz="2000" b="1" i="0" u="none" strike="noStrike" cap="none" normalizeH="0" baseline="0" smtClean="0">
                        <a:ln>
                          <a:noFill/>
                        </a:ln>
                        <a:solidFill>
                          <a:srgbClr val="FFFFFF"/>
                        </a:solidFill>
                        <a:effectLst/>
                        <a:latin typeface="I Times Italic"/>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Description</a:t>
                      </a:r>
                      <a:endParaRPr kumimoji="0" lang="en-US" altLang="zh-CN" sz="2000" b="1" i="0" u="none" strike="noStrike" cap="none" normalizeH="0" baseline="0" smtClean="0">
                        <a:ln>
                          <a:noFill/>
                        </a:ln>
                        <a:solidFill>
                          <a:srgbClr val="FFFFFF"/>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9223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a:t>
                      </a:r>
                      <a:endParaRPr kumimoji="0" lang="en-US" altLang="zh-CN" sz="2000" b="1" i="0" u="none" strike="noStrike" cap="none" normalizeH="0" baseline="0" smtClean="0">
                        <a:ln>
                          <a:noFill/>
                        </a:ln>
                        <a:solidFill>
                          <a:srgbClr val="FFFFFF"/>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not</a:t>
                      </a:r>
                      <a:endParaRPr kumimoji="0" lang="en-US" altLang="zh-CN" sz="20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logical negation</a:t>
                      </a:r>
                      <a:endParaRPr kumimoji="0" lang="en-US" altLang="zh-CN" sz="20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r>
              <a:tr h="9223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&amp;&amp;</a:t>
                      </a:r>
                      <a:endParaRPr kumimoji="0" lang="en-US" altLang="zh-CN" sz="2000" b="1" i="0" u="none" strike="noStrike" cap="none" normalizeH="0" baseline="0" smtClean="0">
                        <a:ln>
                          <a:noFill/>
                        </a:ln>
                        <a:solidFill>
                          <a:srgbClr val="FFFFFF"/>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and</a:t>
                      </a:r>
                      <a:endParaRPr kumimoji="0" lang="en-US" altLang="zh-CN" sz="20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logical conjunction</a:t>
                      </a:r>
                      <a:endParaRPr kumimoji="0" lang="en-US" altLang="zh-CN" sz="20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r>
              <a:tr h="9223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a:t>
                      </a:r>
                      <a:endParaRPr kumimoji="0" lang="en-US" altLang="zh-CN" sz="2000" b="1" i="0" u="none" strike="noStrike" cap="none" normalizeH="0" baseline="0" smtClean="0">
                        <a:ln>
                          <a:noFill/>
                        </a:ln>
                        <a:solidFill>
                          <a:srgbClr val="FFFFFF"/>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or</a:t>
                      </a:r>
                      <a:endParaRPr kumimoji="0" lang="en-US" altLang="zh-CN" sz="20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logical disjunction</a:t>
                      </a:r>
                      <a:endParaRPr kumimoji="0" lang="en-US" altLang="zh-CN" sz="20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r>
              <a:tr h="9223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a:t>
                      </a:r>
                      <a:endParaRPr kumimoji="0" lang="en-US" altLang="zh-CN" sz="2000" b="1" i="0" u="none" strike="noStrike" cap="none" normalizeH="0" baseline="0" smtClean="0">
                        <a:ln>
                          <a:noFill/>
                        </a:ln>
                        <a:solidFill>
                          <a:srgbClr val="FFFFFF"/>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exclusive or  (XOR)</a:t>
                      </a:r>
                      <a:endParaRPr kumimoji="0" lang="en-US" altLang="zh-CN" sz="20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zh-CN" altLang="en-US" sz="24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这是什么？</a:t>
                      </a:r>
                      <a:endParaRPr kumimoji="0" lang="zh-CN" altLang="en-US" sz="24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5"/>
          <p:cNvSpPr>
            <a:spLocks noGrp="1" noChangeArrowheads="1"/>
          </p:cNvSpPr>
          <p:nvPr>
            <p:ph type="ftr"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sz="1400" dirty="0" smtClean="0"/>
              <a:t>Liang, Introduction to Java Programming, Tenth Edition, (c) 2015 Pearson Education, Inc. All rights reserved. </a:t>
            </a:r>
            <a:endParaRPr lang="en-US" sz="1400" dirty="0" smtClean="0"/>
          </a:p>
        </p:txBody>
      </p:sp>
      <p:sp>
        <p:nvSpPr>
          <p:cNvPr id="5123" name="Rectangle 36"/>
          <p:cNvSpPr>
            <a:spLocks noGrp="1" noChangeArrowheads="1"/>
          </p:cNvSpPr>
          <p:nvPr>
            <p:ph type="sldNum" sz="quarter" idx="12"/>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D5FBD9C-765A-4D44-8053-6A34C5A9E1E0}" type="slidenum">
              <a:rPr lang="en-US" altLang="zh-CN" sz="1400"/>
            </a:fld>
            <a:endParaRPr lang="en-US" altLang="zh-CN" sz="1400"/>
          </a:p>
        </p:txBody>
      </p:sp>
      <p:sp>
        <p:nvSpPr>
          <p:cNvPr id="5124" name="Rectangle 2"/>
          <p:cNvSpPr>
            <a:spLocks noGrp="1" noChangeArrowheads="1"/>
          </p:cNvSpPr>
          <p:nvPr>
            <p:ph type="ctrTitle"/>
          </p:nvPr>
        </p:nvSpPr>
        <p:spPr>
          <a:xfrm>
            <a:off x="609600" y="228600"/>
            <a:ext cx="7772400" cy="457200"/>
          </a:xfrm>
        </p:spPr>
        <p:txBody>
          <a:bodyPr/>
          <a:lstStyle/>
          <a:p>
            <a:r>
              <a:rPr lang="en-US" altLang="en-US" sz="4000" smtClean="0"/>
              <a:t>Objectives</a:t>
            </a:r>
            <a:endParaRPr lang="en-US" altLang="en-US" sz="4000" smtClean="0"/>
          </a:p>
        </p:txBody>
      </p:sp>
      <p:sp>
        <p:nvSpPr>
          <p:cNvPr id="5125" name="Rectangle 3"/>
          <p:cNvSpPr>
            <a:spLocks noChangeArrowheads="1"/>
          </p:cNvSpPr>
          <p:nvPr/>
        </p:nvSpPr>
        <p:spPr bwMode="auto">
          <a:xfrm>
            <a:off x="304800" y="914400"/>
            <a:ext cx="8610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buFont typeface="Wingdings" panose="05000000000000000000" pitchFamily="2" charset="2"/>
              <a:buChar char="§"/>
            </a:pPr>
            <a:endParaRPr lang="en-US" altLang="en-US" sz="2000" dirty="0"/>
          </a:p>
        </p:txBody>
      </p:sp>
      <p:sp>
        <p:nvSpPr>
          <p:cNvPr id="2" name="文本框 1"/>
          <p:cNvSpPr txBox="1"/>
          <p:nvPr/>
        </p:nvSpPr>
        <p:spPr>
          <a:xfrm>
            <a:off x="584835" y="1275080"/>
            <a:ext cx="7873365" cy="3784600"/>
          </a:xfrm>
          <a:prstGeom prst="rect">
            <a:avLst/>
          </a:prstGeom>
          <a:noFill/>
        </p:spPr>
        <p:txBody>
          <a:bodyPr wrap="square" rtlCol="0">
            <a:spAutoFit/>
          </a:bodyPr>
          <a:p>
            <a:r>
              <a:rPr lang="en-US" altLang="zh-CN"/>
              <a:t>1</a:t>
            </a:r>
            <a:r>
              <a:rPr lang="zh-CN" altLang="en-US">
                <a:ea typeface="宋体" panose="02010600030101010101" pitchFamily="2" charset="-122"/>
              </a:rPr>
              <a:t>、</a:t>
            </a:r>
            <a:r>
              <a:rPr lang="en-US" altLang="zh-CN">
                <a:ea typeface="宋体" panose="02010600030101010101" pitchFamily="2" charset="-122"/>
              </a:rPr>
              <a:t>Boolean</a:t>
            </a:r>
            <a:r>
              <a:rPr lang="zh-CN" altLang="en-US">
                <a:ea typeface="宋体" panose="02010600030101010101" pitchFamily="2" charset="-122"/>
              </a:rPr>
              <a:t>运算</a:t>
            </a:r>
            <a:endParaRPr lang="zh-CN" altLang="en-US">
              <a:ea typeface="宋体" panose="02010600030101010101" pitchFamily="2" charset="-122"/>
            </a:endParaRPr>
          </a:p>
          <a:p>
            <a:r>
              <a:rPr lang="en-US" altLang="zh-CN">
                <a:ea typeface="宋体" panose="02010600030101010101" pitchFamily="2" charset="-122"/>
              </a:rPr>
              <a:t>2</a:t>
            </a:r>
            <a:r>
              <a:rPr lang="zh-CN" altLang="en-US">
                <a:ea typeface="宋体" panose="02010600030101010101" pitchFamily="2" charset="-122"/>
              </a:rPr>
              <a:t>、</a:t>
            </a:r>
            <a:r>
              <a:rPr lang="en-US" altLang="zh-CN">
                <a:ea typeface="宋体" panose="02010600030101010101" pitchFamily="2" charset="-122"/>
              </a:rPr>
              <a:t>if</a:t>
            </a:r>
            <a:r>
              <a:rPr lang="zh-CN" altLang="en-US">
                <a:ea typeface="宋体" panose="02010600030101010101" pitchFamily="2" charset="-122"/>
              </a:rPr>
              <a:t>语句（略）</a:t>
            </a:r>
            <a:endParaRPr lang="zh-CN" altLang="en-US">
              <a:ea typeface="宋体" panose="02010600030101010101" pitchFamily="2" charset="-122"/>
            </a:endParaRPr>
          </a:p>
          <a:p>
            <a:r>
              <a:rPr lang="en-US" altLang="zh-CN">
                <a:ea typeface="宋体" panose="02010600030101010101" pitchFamily="2" charset="-122"/>
              </a:rPr>
              <a:t>3</a:t>
            </a:r>
            <a:r>
              <a:rPr lang="zh-CN" altLang="en-US">
                <a:ea typeface="宋体" panose="02010600030101010101" pitchFamily="2" charset="-122"/>
              </a:rPr>
              <a:t>、</a:t>
            </a:r>
            <a:r>
              <a:rPr lang="en-US" altLang="zh-CN">
                <a:ea typeface="宋体" panose="02010600030101010101" pitchFamily="2" charset="-122"/>
              </a:rPr>
              <a:t>switch case </a:t>
            </a:r>
            <a:r>
              <a:rPr lang="zh-CN" altLang="en-US">
                <a:ea typeface="宋体" panose="02010600030101010101" pitchFamily="2" charset="-122"/>
              </a:rPr>
              <a:t>语句</a:t>
            </a:r>
            <a:endParaRPr lang="zh-CN" altLang="en-US">
              <a:ea typeface="宋体" panose="02010600030101010101" pitchFamily="2" charset="-122"/>
            </a:endParaRPr>
          </a:p>
          <a:p>
            <a:r>
              <a:rPr lang="en-US" altLang="zh-CN">
                <a:ea typeface="宋体" panose="02010600030101010101" pitchFamily="2" charset="-122"/>
              </a:rPr>
              <a:t>3</a:t>
            </a:r>
            <a:r>
              <a:rPr lang="zh-CN" altLang="en-US">
                <a:ea typeface="宋体" panose="02010600030101010101" pitchFamily="2" charset="-122"/>
              </a:rPr>
              <a:t>、如何产生随机数，</a:t>
            </a:r>
            <a:r>
              <a:rPr lang="en-US" altLang="zh-CN">
                <a:ea typeface="宋体" panose="02010600030101010101" pitchFamily="2" charset="-122"/>
              </a:rPr>
              <a:t>Math</a:t>
            </a:r>
            <a:r>
              <a:rPr lang="zh-CN" altLang="en-US">
                <a:ea typeface="宋体" panose="02010600030101010101" pitchFamily="2" charset="-122"/>
              </a:rPr>
              <a:t>中的随机数</a:t>
            </a:r>
            <a:endParaRPr lang="zh-CN" altLang="en-US">
              <a:ea typeface="宋体" panose="02010600030101010101" pitchFamily="2" charset="-122"/>
            </a:endParaRPr>
          </a:p>
          <a:p>
            <a:r>
              <a:rPr lang="en-US" altLang="zh-CN">
                <a:ea typeface="宋体" panose="02010600030101010101" pitchFamily="2" charset="-122"/>
              </a:rPr>
              <a:t>4</a:t>
            </a:r>
            <a:r>
              <a:rPr lang="zh-CN" altLang="en-US">
                <a:ea typeface="宋体" panose="02010600030101010101" pitchFamily="2" charset="-122"/>
              </a:rPr>
              <a:t>、逻辑运算</a:t>
            </a:r>
            <a:endParaRPr lang="zh-CN" altLang="en-US">
              <a:ea typeface="宋体" panose="02010600030101010101" pitchFamily="2" charset="-122"/>
            </a:endParaRPr>
          </a:p>
          <a:p>
            <a:r>
              <a:rPr lang="en-US" altLang="zh-CN">
                <a:ea typeface="宋体" panose="02010600030101010101" pitchFamily="2" charset="-122"/>
              </a:rPr>
              <a:t>5</a:t>
            </a:r>
            <a:r>
              <a:rPr lang="zh-CN" altLang="en-US">
                <a:ea typeface="宋体" panose="02010600030101010101" pitchFamily="2" charset="-122"/>
              </a:rPr>
              <a:t>、位运算（要可以区别，知道什么意思）</a:t>
            </a:r>
            <a:endParaRPr lang="zh-CN" altLang="en-US">
              <a:ea typeface="宋体" panose="02010600030101010101" pitchFamily="2" charset="-122"/>
            </a:endParaRPr>
          </a:p>
          <a:p>
            <a:r>
              <a:rPr lang="en-US" altLang="zh-CN">
                <a:ea typeface="宋体" panose="02010600030101010101" pitchFamily="2" charset="-122"/>
              </a:rPr>
              <a:t>6</a:t>
            </a:r>
            <a:r>
              <a:rPr lang="zh-CN" altLang="en-US">
                <a:ea typeface="宋体" panose="02010600030101010101" pitchFamily="2" charset="-122"/>
              </a:rPr>
              <a:t>、三元运算</a:t>
            </a:r>
            <a:endParaRPr lang="zh-CN" altLang="en-US">
              <a:ea typeface="宋体" panose="02010600030101010101" pitchFamily="2" charset="-122"/>
            </a:endParaRPr>
          </a:p>
          <a:p>
            <a:r>
              <a:rPr lang="en-US" altLang="zh-CN">
                <a:ea typeface="宋体" panose="02010600030101010101" pitchFamily="2" charset="-122"/>
              </a:rPr>
              <a:t>7</a:t>
            </a:r>
            <a:r>
              <a:rPr lang="zh-CN" altLang="en-US">
                <a:ea typeface="宋体" panose="02010600030101010101" pitchFamily="2" charset="-122"/>
              </a:rPr>
              <a:t>、运算符的优先级，不考</a:t>
            </a:r>
            <a:endParaRPr lang="zh-CN" altLang="en-US">
              <a:ea typeface="宋体" panose="02010600030101010101" pitchFamily="2" charset="-122"/>
            </a:endParaRPr>
          </a:p>
          <a:p>
            <a:r>
              <a:rPr lang="en-US" altLang="zh-CN">
                <a:ea typeface="宋体" panose="02010600030101010101" pitchFamily="2" charset="-122"/>
              </a:rPr>
              <a:t>8</a:t>
            </a:r>
            <a:r>
              <a:rPr lang="zh-CN" altLang="en-US">
                <a:ea typeface="宋体" panose="02010600030101010101" pitchFamily="2" charset="-122"/>
              </a:rPr>
              <a:t>、如何调试，</a:t>
            </a:r>
            <a:endParaRPr lang="zh-CN" altLang="en-US">
              <a:ea typeface="宋体" panose="02010600030101010101" pitchFamily="2" charset="-122"/>
            </a:endParaRPr>
          </a:p>
          <a:p>
            <a:r>
              <a:rPr lang="en-US" altLang="zh-CN">
                <a:ea typeface="宋体" panose="02010600030101010101" pitchFamily="2" charset="-122"/>
              </a:rPr>
              <a:t>9</a:t>
            </a:r>
            <a:r>
              <a:rPr lang="zh-CN" altLang="en-US">
                <a:ea typeface="宋体" panose="02010600030101010101" pitchFamily="2" charset="-122"/>
              </a:rPr>
              <a:t>、课堂练习</a:t>
            </a: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DADF7D16-7412-4994-998D-A6CC28AC21C2}" type="slidenum">
              <a:rPr lang="en-US" altLang="zh-CN" sz="1400"/>
            </a:fld>
            <a:endParaRPr lang="en-US" altLang="zh-CN" sz="1400"/>
          </a:p>
        </p:txBody>
      </p:sp>
      <p:sp>
        <p:nvSpPr>
          <p:cNvPr id="31747" name="Rectangle 2"/>
          <p:cNvSpPr>
            <a:spLocks noGrp="1" noChangeArrowheads="1"/>
          </p:cNvSpPr>
          <p:nvPr>
            <p:ph type="title"/>
          </p:nvPr>
        </p:nvSpPr>
        <p:spPr>
          <a:xfrm>
            <a:off x="533400" y="0"/>
            <a:ext cx="7772400" cy="1371600"/>
          </a:xfrm>
        </p:spPr>
        <p:txBody>
          <a:bodyPr/>
          <a:lstStyle/>
          <a:p>
            <a:r>
              <a:rPr lang="en-US" altLang="en-US" smtClean="0"/>
              <a:t>Truth Table for Operator !</a:t>
            </a:r>
            <a:endParaRPr lang="en-US" altLang="en-US" smtClean="0"/>
          </a:p>
        </p:txBody>
      </p:sp>
      <p:sp>
        <p:nvSpPr>
          <p:cNvPr id="31748" name="Rectangle 3"/>
          <p:cNvSpPr>
            <a:spLocks noChangeArrowheads="1"/>
          </p:cNvSpPr>
          <p:nvPr/>
        </p:nvSpPr>
        <p:spPr bwMode="auto">
          <a:xfrm>
            <a:off x="2362200"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31749" name="Rectangle 4"/>
          <p:cNvSpPr>
            <a:spLocks noChangeArrowheads="1"/>
          </p:cNvSpPr>
          <p:nvPr/>
        </p:nvSpPr>
        <p:spPr bwMode="auto">
          <a:xfrm>
            <a:off x="2052638" y="3019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31750" name="Rectangle 5"/>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en-US" altLang="en-US"/>
          </a:p>
        </p:txBody>
      </p:sp>
      <p:sp>
        <p:nvSpPr>
          <p:cNvPr id="31751" name="Rectangle 6"/>
          <p:cNvSpPr>
            <a:spLocks noChangeArrowheads="1"/>
          </p:cNvSpPr>
          <p:nvPr/>
        </p:nvSpPr>
        <p:spPr bwMode="auto">
          <a:xfrm>
            <a:off x="0" y="3021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endParaRPr lang="en-US" altLang="en-US"/>
          </a:p>
        </p:txBody>
      </p:sp>
      <p:sp>
        <p:nvSpPr>
          <p:cNvPr id="31752" name="Rectangle 7"/>
          <p:cNvSpPr>
            <a:spLocks noChangeArrowheads="1"/>
          </p:cNvSpPr>
          <p:nvPr/>
        </p:nvSpPr>
        <p:spPr bwMode="auto">
          <a:xfrm>
            <a:off x="0" y="3021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endParaRPr lang="en-US" altLang="en-US"/>
          </a:p>
        </p:txBody>
      </p:sp>
      <p:graphicFrame>
        <p:nvGraphicFramePr>
          <p:cNvPr id="2" name="Table 1"/>
          <p:cNvGraphicFramePr>
            <a:graphicFrameLocks noGrp="1"/>
          </p:cNvGraphicFramePr>
          <p:nvPr/>
        </p:nvGraphicFramePr>
        <p:xfrm>
          <a:off x="155575" y="1431925"/>
          <a:ext cx="8718550" cy="4224339"/>
        </p:xfrm>
        <a:graphic>
          <a:graphicData uri="http://schemas.openxmlformats.org/drawingml/2006/table">
            <a:tbl>
              <a:tblPr/>
              <a:tblGrid>
                <a:gridCol w="966788"/>
                <a:gridCol w="966787"/>
                <a:gridCol w="6784975"/>
              </a:tblGrid>
              <a:tr h="1408113">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8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p</a:t>
                      </a:r>
                      <a:endParaRPr kumimoji="0" lang="en-US" altLang="zh-CN" sz="2400" b="1" i="0" u="none" strike="noStrike" cap="none" normalizeH="0" baseline="0" smtClean="0">
                        <a:ln>
                          <a:noFill/>
                        </a:ln>
                        <a:solidFill>
                          <a:srgbClr val="FFFFFF"/>
                        </a:solidFill>
                        <a:effectLst/>
                        <a:latin typeface="I Times Italic"/>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8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!p</a:t>
                      </a:r>
                      <a:endParaRPr kumimoji="0" lang="en-US" altLang="zh-CN" sz="2400" b="1" i="0" u="none" strike="noStrike" cap="none" normalizeH="0" baseline="0" smtClean="0">
                        <a:ln>
                          <a:noFill/>
                        </a:ln>
                        <a:solidFill>
                          <a:srgbClr val="FFFFFF"/>
                        </a:solidFill>
                        <a:effectLst/>
                        <a:latin typeface="I Times Italic"/>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8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Example (assume age = 24, weight = 140)</a:t>
                      </a:r>
                      <a:endParaRPr kumimoji="0" lang="en-US" altLang="zh-CN" sz="2400" b="1" i="0" u="none" strike="noStrike" cap="none" normalizeH="0" baseline="0" smtClean="0">
                        <a:ln>
                          <a:noFill/>
                        </a:ln>
                        <a:solidFill>
                          <a:srgbClr val="FFFFFF"/>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408113">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8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true</a:t>
                      </a:r>
                      <a:endParaRPr kumimoji="0" lang="en-US" altLang="zh-CN" sz="2400" b="1" i="0" u="none" strike="noStrike" cap="none" normalizeH="0" baseline="0" smtClean="0">
                        <a:ln>
                          <a:noFill/>
                        </a:ln>
                        <a:solidFill>
                          <a:srgbClr val="FFFFFF"/>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false</a:t>
                      </a:r>
                      <a:endParaRPr kumimoji="0" lang="en-US" altLang="zh-CN" sz="24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!(age &gt; 18) is false, because (age &gt; 18) is true.</a:t>
                      </a:r>
                      <a:endParaRPr kumimoji="0" lang="en-US" altLang="zh-CN" sz="24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r>
              <a:tr h="1408113">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8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false</a:t>
                      </a:r>
                      <a:endParaRPr kumimoji="0" lang="en-US" altLang="zh-CN" sz="2400" b="1" i="0" u="none" strike="noStrike" cap="none" normalizeH="0" baseline="0" smtClean="0">
                        <a:ln>
                          <a:noFill/>
                        </a:ln>
                        <a:solidFill>
                          <a:srgbClr val="FFFFFF"/>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true</a:t>
                      </a:r>
                      <a:endParaRPr kumimoji="0" lang="en-US" altLang="zh-CN" sz="24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!(weight == 150)</a:t>
                      </a:r>
                      <a:r>
                        <a:rPr kumimoji="0" lang="en-US" altLang="zh-CN" sz="2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 is </a:t>
                      </a: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true</a:t>
                      </a:r>
                      <a:r>
                        <a:rPr kumimoji="0" lang="en-US" altLang="zh-CN" sz="2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 because </a:t>
                      </a: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(weight == 150)</a:t>
                      </a:r>
                      <a:r>
                        <a:rPr kumimoji="0" lang="en-US" altLang="zh-CN" sz="2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 is </a:t>
                      </a: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false</a:t>
                      </a:r>
                      <a:r>
                        <a:rPr kumimoji="0" lang="en-US" altLang="zh-CN" sz="2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a:t>
                      </a:r>
                      <a:endParaRPr kumimoji="0" lang="en-US" altLang="zh-CN" sz="2800" b="0" i="0" u="none" strike="noStrike" cap="none" normalizeH="0" baseline="0" smtClean="0">
                        <a:ln>
                          <a:noFill/>
                        </a:ln>
                        <a:solidFill>
                          <a:srgbClr val="000080"/>
                        </a:solidFill>
                        <a:effectLst/>
                        <a:latin typeface="Goudy Sans Medium"/>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r>
            </a:tbl>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CDEACFD-C5F2-4341-825D-407961209DF6}" type="slidenum">
              <a:rPr lang="en-US" altLang="zh-CN" sz="1400"/>
            </a:fld>
            <a:endParaRPr lang="en-US" altLang="zh-CN" sz="1400"/>
          </a:p>
        </p:txBody>
      </p:sp>
      <p:sp>
        <p:nvSpPr>
          <p:cNvPr id="32771" name="Rectangle 2"/>
          <p:cNvSpPr>
            <a:spLocks noGrp="1" noChangeArrowheads="1"/>
          </p:cNvSpPr>
          <p:nvPr>
            <p:ph type="title"/>
          </p:nvPr>
        </p:nvSpPr>
        <p:spPr>
          <a:xfrm>
            <a:off x="533400" y="0"/>
            <a:ext cx="7772400" cy="1371600"/>
          </a:xfrm>
        </p:spPr>
        <p:txBody>
          <a:bodyPr/>
          <a:lstStyle/>
          <a:p>
            <a:r>
              <a:rPr lang="en-US" altLang="en-US" smtClean="0"/>
              <a:t>Truth Table for Operator &amp;&amp;</a:t>
            </a:r>
            <a:endParaRPr lang="en-US" altLang="en-US" smtClean="0"/>
          </a:p>
        </p:txBody>
      </p:sp>
      <p:sp>
        <p:nvSpPr>
          <p:cNvPr id="32772" name="Rectangle 3"/>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32773" name="Rectangle 4"/>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en-US" altLang="en-US"/>
          </a:p>
        </p:txBody>
      </p:sp>
      <p:sp>
        <p:nvSpPr>
          <p:cNvPr id="32774" name="Rectangle 5"/>
          <p:cNvSpPr>
            <a:spLocks noChangeArrowheads="1"/>
          </p:cNvSpPr>
          <p:nvPr/>
        </p:nvSpPr>
        <p:spPr bwMode="auto">
          <a:xfrm>
            <a:off x="0" y="2811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en-US" altLang="en-US"/>
          </a:p>
        </p:txBody>
      </p:sp>
      <p:graphicFrame>
        <p:nvGraphicFramePr>
          <p:cNvPr id="2" name="Table 1"/>
          <p:cNvGraphicFramePr>
            <a:graphicFrameLocks noGrp="1"/>
          </p:cNvGraphicFramePr>
          <p:nvPr/>
        </p:nvGraphicFramePr>
        <p:xfrm>
          <a:off x="250825" y="1239838"/>
          <a:ext cx="8642350" cy="5078414"/>
        </p:xfrm>
        <a:graphic>
          <a:graphicData uri="http://schemas.openxmlformats.org/drawingml/2006/table">
            <a:tbl>
              <a:tblPr/>
              <a:tblGrid>
                <a:gridCol w="828675"/>
                <a:gridCol w="688975"/>
                <a:gridCol w="1212850"/>
                <a:gridCol w="5911850"/>
              </a:tblGrid>
              <a:tr h="728663">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p</a:t>
                      </a:r>
                      <a:r>
                        <a:rPr kumimoji="0" lang="en-US" altLang="zh-CN" sz="2000" b="1" i="0" u="none" strike="noStrike" cap="none" normalizeH="0" baseline="-2500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1</a:t>
                      </a:r>
                      <a:endParaRPr kumimoji="0" lang="en-US" altLang="zh-CN" sz="1800" b="1" i="0" u="none" strike="noStrike" cap="none" normalizeH="0" baseline="0" smtClean="0">
                        <a:ln>
                          <a:noFill/>
                        </a:ln>
                        <a:solidFill>
                          <a:srgbClr val="FFFFFF"/>
                        </a:solidFill>
                        <a:effectLst/>
                        <a:latin typeface="I Times Italic"/>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p</a:t>
                      </a:r>
                      <a:r>
                        <a:rPr kumimoji="0" lang="en-US" altLang="zh-CN" sz="2000" b="1" i="0" u="none" strike="noStrike" cap="none" normalizeH="0" baseline="-2500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2</a:t>
                      </a:r>
                      <a:endParaRPr kumimoji="0" lang="en-US" altLang="zh-CN" sz="1800" b="1" i="0" u="none" strike="noStrike" cap="none" normalizeH="0" baseline="0" smtClean="0">
                        <a:ln>
                          <a:noFill/>
                        </a:ln>
                        <a:solidFill>
                          <a:srgbClr val="FFFFFF"/>
                        </a:solidFill>
                        <a:effectLst/>
                        <a:latin typeface="I Times Italic"/>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p</a:t>
                      </a:r>
                      <a:r>
                        <a:rPr kumimoji="0" lang="en-US" altLang="zh-CN" sz="2000" b="1" i="0" u="none" strike="noStrike" cap="none" normalizeH="0" baseline="-2500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1</a:t>
                      </a:r>
                      <a:r>
                        <a:rPr kumimoji="0" lang="en-US" altLang="zh-CN"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 &amp;&amp; p</a:t>
                      </a:r>
                      <a:r>
                        <a:rPr kumimoji="0" lang="en-US" altLang="zh-CN" sz="2000" b="1" i="0" u="none" strike="noStrike" cap="none" normalizeH="0" baseline="-2500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2</a:t>
                      </a:r>
                      <a:endParaRPr kumimoji="0" lang="en-US" altLang="zh-CN" sz="1800" b="1" i="0" u="none" strike="noStrike" cap="none" normalizeH="0" baseline="0" smtClean="0">
                        <a:ln>
                          <a:noFill/>
                        </a:ln>
                        <a:solidFill>
                          <a:srgbClr val="FFFFFF"/>
                        </a:solidFill>
                        <a:effectLst/>
                        <a:latin typeface="I Times Italic"/>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Example (assume age = 24, weight = 140)</a:t>
                      </a:r>
                      <a:endParaRPr kumimoji="0" lang="en-US" altLang="zh-CN" sz="1800" b="1" i="0" u="none" strike="noStrike" cap="none" normalizeH="0" baseline="0" smtClean="0">
                        <a:ln>
                          <a:noFill/>
                        </a:ln>
                        <a:solidFill>
                          <a:srgbClr val="FFFFFF"/>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268413">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false</a:t>
                      </a:r>
                      <a:endParaRPr kumimoji="0" lang="en-US" altLang="zh-CN" sz="1800" b="1" i="0" u="none" strike="noStrike" cap="none" normalizeH="0" baseline="0" smtClean="0">
                        <a:ln>
                          <a:noFill/>
                        </a:ln>
                        <a:solidFill>
                          <a:srgbClr val="FFFFFF"/>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false</a:t>
                      </a:r>
                      <a:endParaRPr kumimoji="0" lang="en-US" altLang="zh-CN" sz="18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false</a:t>
                      </a:r>
                      <a:endParaRPr kumimoji="0" lang="en-US" altLang="zh-CN" sz="18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(age &lt;= 18) &amp;&amp; (weight &lt; 140) is false, because (age &gt; 18) and (weight &lt;= 140) are both false.</a:t>
                      </a:r>
                      <a:endParaRPr kumimoji="0" lang="en-US" altLang="zh-CN" sz="18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r>
              <a:tr h="6429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false</a:t>
                      </a:r>
                      <a:endParaRPr kumimoji="0" lang="en-US" altLang="zh-CN" sz="1800" b="1" i="0" u="none" strike="noStrike" cap="none" normalizeH="0" baseline="0" smtClean="0">
                        <a:ln>
                          <a:noFill/>
                        </a:ln>
                        <a:solidFill>
                          <a:srgbClr val="FFFFFF"/>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true</a:t>
                      </a:r>
                      <a:endParaRPr kumimoji="0" lang="en-US" altLang="zh-CN" sz="18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false</a:t>
                      </a:r>
                      <a:endParaRPr kumimoji="0" lang="en-US" altLang="zh-CN" sz="18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 </a:t>
                      </a:r>
                      <a:endParaRPr kumimoji="0" lang="en-US" altLang="zh-CN" sz="18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r>
              <a:tr h="1219200">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true</a:t>
                      </a:r>
                      <a:endParaRPr kumimoji="0" lang="en-US" altLang="zh-CN" sz="1800" b="1" i="0" u="none" strike="noStrike" cap="none" normalizeH="0" baseline="0" smtClean="0">
                        <a:ln>
                          <a:noFill/>
                        </a:ln>
                        <a:solidFill>
                          <a:srgbClr val="FFFFFF"/>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false</a:t>
                      </a:r>
                      <a:endParaRPr kumimoji="0" lang="en-US" altLang="zh-CN" sz="18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false</a:t>
                      </a:r>
                      <a:endParaRPr kumimoji="0" lang="en-US" altLang="zh-CN" sz="2000" b="0" i="0" u="none" strike="noStrike" cap="none" normalizeH="0" baseline="0" smtClean="0">
                        <a:ln>
                          <a:noFill/>
                        </a:ln>
                        <a:solidFill>
                          <a:srgbClr val="000080"/>
                        </a:solidFill>
                        <a:effectLst/>
                        <a:latin typeface="Goudy Sans Medium"/>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457200" algn="l"/>
                          <a:tab pos="937895" algn="ctr"/>
                          <a:tab pos="2025650" algn="ctr"/>
                          <a:tab pos="3052445" algn="ctr"/>
                          <a:tab pos="4090670" algn="ctr"/>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(age &gt; 18) &amp;&amp; (weight &gt; 140) is false, because (weight &gt; 140) is false.</a:t>
                      </a:r>
                      <a:endParaRPr kumimoji="0" lang="en-US" altLang="zh-CN" sz="18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r>
              <a:tr h="1219200">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true</a:t>
                      </a:r>
                      <a:endParaRPr kumimoji="0" lang="en-US" altLang="zh-CN" sz="1800" b="1" i="0" u="none" strike="noStrike" cap="none" normalizeH="0" baseline="0" smtClean="0">
                        <a:ln>
                          <a:noFill/>
                        </a:ln>
                        <a:solidFill>
                          <a:srgbClr val="FFFFFF"/>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true</a:t>
                      </a:r>
                      <a:endParaRPr kumimoji="0" lang="en-US" altLang="zh-CN" sz="18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true</a:t>
                      </a:r>
                      <a:endParaRPr kumimoji="0" lang="en-US" altLang="zh-CN" sz="2000" b="0" i="0" u="none" strike="noStrike" cap="none" normalizeH="0" baseline="0" smtClean="0">
                        <a:ln>
                          <a:noFill/>
                        </a:ln>
                        <a:solidFill>
                          <a:srgbClr val="000080"/>
                        </a:solidFill>
                        <a:effectLst/>
                        <a:latin typeface="Goudy Sans Medium"/>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 (age &gt; 18) &amp;&amp; (weight &gt;= 140) is true, because both (age &gt; 18) and (weight &gt;= 140) are true.</a:t>
                      </a:r>
                      <a:endParaRPr kumimoji="0" lang="en-US" altLang="zh-CN" sz="18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r>
            </a:tbl>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2B5C3C2-A678-46CD-8078-C55FB11CA929}" type="slidenum">
              <a:rPr lang="en-US" altLang="zh-CN" sz="1400"/>
            </a:fld>
            <a:endParaRPr lang="en-US" altLang="zh-CN" sz="1400"/>
          </a:p>
        </p:txBody>
      </p:sp>
      <p:sp>
        <p:nvSpPr>
          <p:cNvPr id="33795" name="Rectangle 2"/>
          <p:cNvSpPr>
            <a:spLocks noGrp="1" noChangeArrowheads="1"/>
          </p:cNvSpPr>
          <p:nvPr>
            <p:ph type="title"/>
          </p:nvPr>
        </p:nvSpPr>
        <p:spPr>
          <a:xfrm>
            <a:off x="533400" y="0"/>
            <a:ext cx="7772400" cy="1371600"/>
          </a:xfrm>
        </p:spPr>
        <p:txBody>
          <a:bodyPr/>
          <a:lstStyle/>
          <a:p>
            <a:r>
              <a:rPr lang="en-US" altLang="en-US" smtClean="0"/>
              <a:t>Truth Table for Operator ||</a:t>
            </a:r>
            <a:endParaRPr lang="en-US" altLang="en-US" smtClean="0"/>
          </a:p>
        </p:txBody>
      </p:sp>
      <p:sp>
        <p:nvSpPr>
          <p:cNvPr id="33796" name="Rectangle 3"/>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33797" name="Rectangle 4"/>
          <p:cNvSpPr>
            <a:spLocks noChangeArrowheads="1"/>
          </p:cNvSpPr>
          <p:nvPr/>
        </p:nvSpPr>
        <p:spPr bwMode="auto">
          <a:xfrm>
            <a:off x="0" y="2792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en-US" altLang="en-US"/>
          </a:p>
        </p:txBody>
      </p:sp>
      <p:sp>
        <p:nvSpPr>
          <p:cNvPr id="33798" name="Rectangle 5"/>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en-US" altLang="en-US"/>
          </a:p>
        </p:txBody>
      </p:sp>
      <p:graphicFrame>
        <p:nvGraphicFramePr>
          <p:cNvPr id="2" name="Table 1"/>
          <p:cNvGraphicFramePr>
            <a:graphicFrameLocks noGrp="1"/>
          </p:cNvGraphicFramePr>
          <p:nvPr/>
        </p:nvGraphicFramePr>
        <p:xfrm>
          <a:off x="155575" y="1393825"/>
          <a:ext cx="8718550" cy="5081590"/>
        </p:xfrm>
        <a:graphic>
          <a:graphicData uri="http://schemas.openxmlformats.org/drawingml/2006/table">
            <a:tbl>
              <a:tblPr/>
              <a:tblGrid>
                <a:gridCol w="852488"/>
                <a:gridCol w="835025"/>
                <a:gridCol w="1084262"/>
                <a:gridCol w="5946775"/>
              </a:tblGrid>
              <a:tr h="7318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p</a:t>
                      </a:r>
                      <a:r>
                        <a:rPr kumimoji="0" lang="en-US" altLang="zh-CN" sz="2400" b="1" i="0" u="none" strike="noStrike" cap="none" normalizeH="0" baseline="-2500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1</a:t>
                      </a:r>
                      <a:endParaRPr kumimoji="0" lang="en-US" altLang="zh-CN" sz="2000" b="1" i="0" u="none" strike="noStrike" cap="none" normalizeH="0" baseline="0" smtClean="0">
                        <a:ln>
                          <a:noFill/>
                        </a:ln>
                        <a:solidFill>
                          <a:srgbClr val="FFFFFF"/>
                        </a:solidFill>
                        <a:effectLst/>
                        <a:latin typeface="I Times Italic"/>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p</a:t>
                      </a:r>
                      <a:r>
                        <a:rPr kumimoji="0" lang="en-US" altLang="zh-CN" sz="2400" b="1" i="0" u="none" strike="noStrike" cap="none" normalizeH="0" baseline="-2500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2</a:t>
                      </a:r>
                      <a:endParaRPr kumimoji="0" lang="en-US" altLang="zh-CN" sz="2000" b="1" i="0" u="none" strike="noStrike" cap="none" normalizeH="0" baseline="0" smtClean="0">
                        <a:ln>
                          <a:noFill/>
                        </a:ln>
                        <a:solidFill>
                          <a:srgbClr val="FFFFFF"/>
                        </a:solidFill>
                        <a:effectLst/>
                        <a:latin typeface="I Times Italic"/>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p</a:t>
                      </a:r>
                      <a:r>
                        <a:rPr kumimoji="0" lang="en-US" altLang="zh-CN" sz="2400" b="1" i="0" u="none" strike="noStrike" cap="none" normalizeH="0" baseline="-2500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1</a:t>
                      </a:r>
                      <a:r>
                        <a:rPr kumimoji="0" lang="en-US" altLang="zh-CN" sz="24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 || p</a:t>
                      </a:r>
                      <a:r>
                        <a:rPr kumimoji="0" lang="en-US" altLang="zh-CN" sz="2400" b="1" i="0" u="none" strike="noStrike" cap="none" normalizeH="0" baseline="-2500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2</a:t>
                      </a:r>
                      <a:endParaRPr kumimoji="0" lang="en-US" altLang="zh-CN" sz="2000" b="1" i="0" u="none" strike="noStrike" cap="none" normalizeH="0" baseline="0" smtClean="0">
                        <a:ln>
                          <a:noFill/>
                        </a:ln>
                        <a:solidFill>
                          <a:srgbClr val="FFFFFF"/>
                        </a:solidFill>
                        <a:effectLst/>
                        <a:latin typeface="I Times Italic"/>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Example (assume age = 24, weihgt = 140)</a:t>
                      </a:r>
                      <a:endParaRPr kumimoji="0" lang="en-US" altLang="zh-CN" sz="2000" b="1" i="0" u="none" strike="noStrike" cap="none" normalizeH="0" baseline="0" smtClean="0">
                        <a:ln>
                          <a:noFill/>
                        </a:ln>
                        <a:solidFill>
                          <a:srgbClr val="FFFFFF"/>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7318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false</a:t>
                      </a:r>
                      <a:endParaRPr kumimoji="0" lang="en-US" altLang="zh-CN" sz="2000" b="1" i="0" u="none" strike="noStrike" cap="none" normalizeH="0" baseline="0" smtClean="0">
                        <a:ln>
                          <a:noFill/>
                        </a:ln>
                        <a:solidFill>
                          <a:srgbClr val="FFFFFF"/>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false</a:t>
                      </a:r>
                      <a:endParaRPr kumimoji="0" lang="en-US" altLang="zh-CN" sz="20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false</a:t>
                      </a:r>
                      <a:endParaRPr kumimoji="0" lang="en-US" altLang="zh-CN" sz="20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endParaRPr kumimoji="0" lang="zh-CN" altLang="zh-CN" sz="20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r>
              <a:tr h="13414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false</a:t>
                      </a:r>
                      <a:endParaRPr kumimoji="0" lang="en-US" altLang="zh-CN" sz="2000" b="1" i="0" u="none" strike="noStrike" cap="none" normalizeH="0" baseline="0" smtClean="0">
                        <a:ln>
                          <a:noFill/>
                        </a:ln>
                        <a:solidFill>
                          <a:srgbClr val="FFFFFF"/>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true</a:t>
                      </a:r>
                      <a:endParaRPr kumimoji="0" lang="en-US" altLang="zh-CN" sz="20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true</a:t>
                      </a:r>
                      <a:endParaRPr kumimoji="0" lang="en-US" altLang="zh-CN" sz="20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 </a:t>
                      </a: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(age &gt; 34) || (weight &lt;= 140) is true, because (age &gt; 34) is false, but (weight &lt;= 140) is true.</a:t>
                      </a:r>
                      <a:endParaRPr kumimoji="0" lang="en-US" altLang="zh-CN" sz="20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r>
              <a:tr h="15446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true</a:t>
                      </a:r>
                      <a:endParaRPr kumimoji="0" lang="en-US" altLang="zh-CN" sz="2000" b="1" i="0" u="none" strike="noStrike" cap="none" normalizeH="0" baseline="0" smtClean="0">
                        <a:ln>
                          <a:noFill/>
                        </a:ln>
                        <a:solidFill>
                          <a:srgbClr val="FFFFFF"/>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false</a:t>
                      </a:r>
                      <a:endParaRPr kumimoji="0" lang="en-US" altLang="zh-CN" sz="20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true</a:t>
                      </a:r>
                      <a:endParaRPr kumimoji="0" lang="en-US" altLang="zh-CN" sz="2400" b="0" i="0" u="none" strike="noStrike" cap="none" normalizeH="0" baseline="0" smtClean="0">
                        <a:ln>
                          <a:noFill/>
                        </a:ln>
                        <a:solidFill>
                          <a:srgbClr val="000080"/>
                        </a:solidFill>
                        <a:effectLst/>
                        <a:latin typeface="Goudy Sans Medium"/>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457200" algn="l"/>
                          <a:tab pos="937895" algn="ctr"/>
                          <a:tab pos="2025650" algn="ctr"/>
                          <a:tab pos="3052445" algn="ctr"/>
                          <a:tab pos="4090670" algn="ctr"/>
                        </a:tabLst>
                      </a:pPr>
                      <a:r>
                        <a:rPr kumimoji="0" lang="en-US" altLang="zh-CN"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(age &gt; 14) || (weight &gt;= 150) is false, because (age &gt; 14) is true.</a:t>
                      </a:r>
                      <a:endParaRPr kumimoji="0" lang="en-US" altLang="zh-CN" sz="20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r>
              <a:tr h="7318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true</a:t>
                      </a:r>
                      <a:endParaRPr kumimoji="0" lang="en-US" altLang="zh-CN" sz="2000" b="1" i="0" u="none" strike="noStrike" cap="none" normalizeH="0" baseline="0" smtClean="0">
                        <a:ln>
                          <a:noFill/>
                        </a:ln>
                        <a:solidFill>
                          <a:srgbClr val="FFFFFF"/>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true</a:t>
                      </a:r>
                      <a:endParaRPr kumimoji="0" lang="en-US" altLang="zh-CN" sz="20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true</a:t>
                      </a:r>
                      <a:endParaRPr kumimoji="0" lang="en-US" altLang="zh-CN" sz="2400" b="0" i="0" u="none" strike="noStrike" cap="none" normalizeH="0" baseline="0" smtClean="0">
                        <a:ln>
                          <a:noFill/>
                        </a:ln>
                        <a:solidFill>
                          <a:srgbClr val="000080"/>
                        </a:solidFill>
                        <a:effectLst/>
                        <a:latin typeface="Goudy Sans Medium"/>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pPr>
                      <a:r>
                        <a:rPr kumimoji="0" lang="en-US" altLang="zh-CN"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 </a:t>
                      </a:r>
                      <a:endParaRPr kumimoji="0" lang="en-US" altLang="zh-CN" sz="3600" b="0" i="0" u="none" strike="noStrike" cap="none" normalizeH="0" baseline="0" smtClean="0">
                        <a:ln>
                          <a:noFill/>
                        </a:ln>
                        <a:solidFill>
                          <a:srgbClr val="000080"/>
                        </a:solidFill>
                        <a:effectLst/>
                        <a:latin typeface="Goudy Sans Book"/>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r>
            </a:tbl>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5FC458D-CDA3-4A1E-858E-35F48F119A92}" type="slidenum">
              <a:rPr lang="en-US" altLang="zh-CN" sz="1400"/>
            </a:fld>
            <a:endParaRPr lang="en-US" altLang="zh-CN" sz="1400"/>
          </a:p>
        </p:txBody>
      </p:sp>
      <p:sp>
        <p:nvSpPr>
          <p:cNvPr id="34819" name="Rectangle 2"/>
          <p:cNvSpPr>
            <a:spLocks noGrp="1" noChangeArrowheads="1"/>
          </p:cNvSpPr>
          <p:nvPr>
            <p:ph type="title"/>
          </p:nvPr>
        </p:nvSpPr>
        <p:spPr>
          <a:xfrm>
            <a:off x="533400" y="0"/>
            <a:ext cx="7772400" cy="1371600"/>
          </a:xfrm>
        </p:spPr>
        <p:txBody>
          <a:bodyPr/>
          <a:lstStyle/>
          <a:p>
            <a:r>
              <a:rPr lang="en-US" altLang="en-US" smtClean="0"/>
              <a:t>Truth Table for Operator ^</a:t>
            </a:r>
            <a:endParaRPr lang="en-US" altLang="en-US" smtClean="0"/>
          </a:p>
        </p:txBody>
      </p:sp>
      <p:sp>
        <p:nvSpPr>
          <p:cNvPr id="34820" name="Rectangle 3"/>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34821" name="Rectangle 4"/>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34822" name="Rectangle 7"/>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en-US" altLang="en-US"/>
          </a:p>
        </p:txBody>
      </p:sp>
      <p:graphicFrame>
        <p:nvGraphicFramePr>
          <p:cNvPr id="2" name="Table 1"/>
          <p:cNvGraphicFramePr>
            <a:graphicFrameLocks noGrp="1"/>
          </p:cNvGraphicFramePr>
          <p:nvPr/>
        </p:nvGraphicFramePr>
        <p:xfrm>
          <a:off x="193675" y="1316038"/>
          <a:ext cx="8680450" cy="5175251"/>
        </p:xfrm>
        <a:graphic>
          <a:graphicData uri="http://schemas.openxmlformats.org/drawingml/2006/table">
            <a:tbl>
              <a:tblPr/>
              <a:tblGrid>
                <a:gridCol w="831850"/>
                <a:gridCol w="830263"/>
                <a:gridCol w="892175"/>
                <a:gridCol w="6126162"/>
              </a:tblGrid>
              <a:tr h="631825">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p</a:t>
                      </a:r>
                      <a:r>
                        <a:rPr kumimoji="0" lang="en-US" altLang="zh-CN" sz="2000" b="1" i="0" u="none" strike="noStrike" cap="none" normalizeH="0" baseline="-2500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1</a:t>
                      </a:r>
                      <a:endParaRPr kumimoji="0" lang="en-US" altLang="zh-CN" sz="1800" b="1" i="0" u="none" strike="noStrike" cap="none" normalizeH="0" baseline="0" smtClean="0">
                        <a:ln>
                          <a:noFill/>
                        </a:ln>
                        <a:solidFill>
                          <a:srgbClr val="FFFFFF"/>
                        </a:solidFill>
                        <a:effectLst/>
                        <a:latin typeface="I Times Italic"/>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p</a:t>
                      </a:r>
                      <a:r>
                        <a:rPr kumimoji="0" lang="en-US" altLang="zh-CN" sz="2000" b="1" i="0" u="none" strike="noStrike" cap="none" normalizeH="0" baseline="-2500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2</a:t>
                      </a:r>
                      <a:endParaRPr kumimoji="0" lang="en-US" altLang="zh-CN" sz="1800" b="1" i="0" u="none" strike="noStrike" cap="none" normalizeH="0" baseline="0" smtClean="0">
                        <a:ln>
                          <a:noFill/>
                        </a:ln>
                        <a:solidFill>
                          <a:srgbClr val="FFFFFF"/>
                        </a:solidFill>
                        <a:effectLst/>
                        <a:latin typeface="I Times Italic"/>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p</a:t>
                      </a:r>
                      <a:r>
                        <a:rPr kumimoji="0" lang="en-US" altLang="zh-CN" sz="2000" b="1" i="0" u="none" strike="noStrike" cap="none" normalizeH="0" baseline="-2500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1 </a:t>
                      </a:r>
                      <a:r>
                        <a:rPr kumimoji="0" lang="en-US" altLang="zh-CN"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a:t>
                      </a:r>
                      <a:r>
                        <a:rPr kumimoji="0" lang="en-US" altLang="zh-CN" sz="2000" b="1" i="0" u="none" strike="noStrike" cap="none" normalizeH="0" baseline="-2500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 </a:t>
                      </a:r>
                      <a:r>
                        <a:rPr kumimoji="0" lang="en-US" altLang="zh-CN"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p</a:t>
                      </a:r>
                      <a:r>
                        <a:rPr kumimoji="0" lang="en-US" altLang="zh-CN" sz="2000" b="1" i="0" u="none" strike="noStrike" cap="none" normalizeH="0" baseline="-2500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2</a:t>
                      </a:r>
                      <a:endParaRPr kumimoji="0" lang="en-US" altLang="zh-CN" sz="1800" b="1" i="0" u="none" strike="noStrike" cap="none" normalizeH="0" baseline="0" smtClean="0">
                        <a:ln>
                          <a:noFill/>
                        </a:ln>
                        <a:solidFill>
                          <a:srgbClr val="FFFFFF"/>
                        </a:solidFill>
                        <a:effectLst/>
                        <a:latin typeface="I Times Italic"/>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Example (assume age = 24, weight = 140)</a:t>
                      </a:r>
                      <a:endParaRPr kumimoji="0" lang="en-US" altLang="zh-CN" sz="1800" b="1" i="0" u="none" strike="noStrike" cap="none" normalizeH="0" baseline="0" smtClean="0">
                        <a:ln>
                          <a:noFill/>
                        </a:ln>
                        <a:solidFill>
                          <a:srgbClr val="FFFFFF"/>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376363">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false</a:t>
                      </a:r>
                      <a:endParaRPr kumimoji="0" lang="en-US" altLang="zh-CN" sz="1800" b="1" i="0" u="none" strike="noStrike" cap="none" normalizeH="0" baseline="0" smtClean="0">
                        <a:ln>
                          <a:noFill/>
                        </a:ln>
                        <a:solidFill>
                          <a:srgbClr val="FFFFFF"/>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false</a:t>
                      </a:r>
                      <a:endParaRPr kumimoji="0" lang="en-US" altLang="zh-CN" sz="18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false</a:t>
                      </a:r>
                      <a:endParaRPr kumimoji="0" lang="en-US" altLang="zh-CN" sz="18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(age &gt; 34) ^ (weight &gt; 140) is true, because (age &gt; 34) is false and (weight &gt; 140) is false.</a:t>
                      </a:r>
                      <a:endParaRPr kumimoji="0" lang="en-US" altLang="zh-CN" sz="16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r>
              <a:tr h="1158875">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false</a:t>
                      </a:r>
                      <a:endParaRPr kumimoji="0" lang="en-US" altLang="zh-CN" sz="1800" b="1" i="0" u="none" strike="noStrike" cap="none" normalizeH="0" baseline="0" smtClean="0">
                        <a:ln>
                          <a:noFill/>
                        </a:ln>
                        <a:solidFill>
                          <a:srgbClr val="FFFFFF"/>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true</a:t>
                      </a:r>
                      <a:endParaRPr kumimoji="0" lang="en-US" altLang="zh-CN" sz="18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true</a:t>
                      </a:r>
                      <a:endParaRPr kumimoji="0" lang="en-US" altLang="zh-CN" sz="18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 </a:t>
                      </a: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(age &gt; 34) ^ (weight &gt;= 140) is true, because (age &gt; 34) is false but (weight &gt;= 140) is true.</a:t>
                      </a:r>
                      <a:endParaRPr kumimoji="0" lang="en-US" altLang="zh-CN" sz="16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r>
              <a:tr h="1376363">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true</a:t>
                      </a:r>
                      <a:endParaRPr kumimoji="0" lang="en-US" altLang="zh-CN" sz="1800" b="1" i="0" u="none" strike="noStrike" cap="none" normalizeH="0" baseline="0" smtClean="0">
                        <a:ln>
                          <a:noFill/>
                        </a:ln>
                        <a:solidFill>
                          <a:srgbClr val="FFFFFF"/>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false</a:t>
                      </a:r>
                      <a:endParaRPr kumimoji="0" lang="en-US" altLang="zh-CN" sz="18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true</a:t>
                      </a:r>
                      <a:endParaRPr kumimoji="0" lang="en-US" altLang="zh-CN" sz="2000" b="0" i="0" u="none" strike="noStrike" cap="none" normalizeH="0" baseline="0" smtClean="0">
                        <a:ln>
                          <a:noFill/>
                        </a:ln>
                        <a:solidFill>
                          <a:srgbClr val="000080"/>
                        </a:solidFill>
                        <a:effectLst/>
                        <a:latin typeface="Goudy Sans Medium"/>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457200" algn="l"/>
                          <a:tab pos="937895" algn="ctr"/>
                          <a:tab pos="2025650" algn="ctr"/>
                          <a:tab pos="3052445" algn="ctr"/>
                          <a:tab pos="4090670" algn="ctr"/>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(age &gt; 14) ^ (weight &gt; 140) is true, because (age &gt; 14) is true and (weight &gt; 140) is false.</a:t>
                      </a:r>
                      <a:endParaRPr kumimoji="0" lang="en-US" altLang="zh-CN" sz="18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r>
              <a:tr h="631825">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rPr>
                        <a:t>true</a:t>
                      </a:r>
                      <a:endParaRPr kumimoji="0" lang="en-US" altLang="zh-CN" sz="1800" b="1" i="0" u="none" strike="noStrike" cap="none" normalizeH="0" baseline="0" smtClean="0">
                        <a:ln>
                          <a:noFill/>
                        </a:ln>
                        <a:solidFill>
                          <a:srgbClr val="FFFFFF"/>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true</a:t>
                      </a:r>
                      <a:endParaRPr kumimoji="0" lang="en-US" altLang="zh-CN" sz="18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7895" algn="ctr"/>
                          <a:tab pos="2025650" algn="ctr"/>
                          <a:tab pos="3052445" algn="ctr"/>
                          <a:tab pos="4090670" algn="ctr"/>
                        </a:tabLst>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false</a:t>
                      </a:r>
                      <a:endParaRPr kumimoji="0" lang="en-US" altLang="zh-CN" sz="2000" b="0" i="0" u="none" strike="noStrike" cap="none" normalizeH="0" baseline="0" smtClean="0">
                        <a:ln>
                          <a:noFill/>
                        </a:ln>
                        <a:solidFill>
                          <a:srgbClr val="000080"/>
                        </a:solidFill>
                        <a:effectLst/>
                        <a:latin typeface="Goudy Sans Medium"/>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 </a:t>
                      </a:r>
                      <a:endParaRPr kumimoji="0" lang="en-US" altLang="zh-CN" sz="1600" b="0" i="0" u="none" strike="noStrike" cap="none" normalizeH="0" baseline="0" smtClean="0">
                        <a:ln>
                          <a:noFill/>
                        </a:ln>
                        <a:solidFill>
                          <a:srgbClr val="000000"/>
                        </a:solidFill>
                        <a:effectLst/>
                        <a:latin typeface="Times"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r>
            </a:tbl>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818F473-F747-4030-816D-6B68D3247557}" type="slidenum">
              <a:rPr lang="en-US" altLang="zh-CN" sz="1400"/>
            </a:fld>
            <a:endParaRPr lang="en-US" altLang="zh-CN" sz="1400"/>
          </a:p>
        </p:txBody>
      </p:sp>
      <p:sp>
        <p:nvSpPr>
          <p:cNvPr id="35843" name="Rectangle 2"/>
          <p:cNvSpPr>
            <a:spLocks noGrp="1" noChangeArrowheads="1"/>
          </p:cNvSpPr>
          <p:nvPr>
            <p:ph type="title"/>
          </p:nvPr>
        </p:nvSpPr>
        <p:spPr>
          <a:xfrm>
            <a:off x="533400" y="0"/>
            <a:ext cx="7772400" cy="1371600"/>
          </a:xfrm>
        </p:spPr>
        <p:txBody>
          <a:bodyPr/>
          <a:lstStyle/>
          <a:p>
            <a:r>
              <a:rPr lang="en-US" altLang="en-US" smtClean="0"/>
              <a:t>Examples</a:t>
            </a:r>
            <a:endParaRPr lang="en-US" altLang="en-US" smtClean="0"/>
          </a:p>
        </p:txBody>
      </p:sp>
      <p:sp>
        <p:nvSpPr>
          <p:cNvPr id="35844" name="Text Box 3"/>
          <p:cNvSpPr txBox="1">
            <a:spLocks noChangeArrowheads="1"/>
          </p:cNvSpPr>
          <p:nvPr/>
        </p:nvSpPr>
        <p:spPr bwMode="auto">
          <a:xfrm>
            <a:off x="381000" y="1371600"/>
            <a:ext cx="8534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1771650" algn="l"/>
                <a:tab pos="3657600" algn="l"/>
              </a:tabLst>
              <a:defRPr sz="2400">
                <a:solidFill>
                  <a:schemeClr val="tx1"/>
                </a:solidFill>
                <a:latin typeface="Times New Roman" panose="02020603050405020304" pitchFamily="18" charset="0"/>
                <a:cs typeface="Arial" panose="020B0604020202020204" pitchFamily="34" charset="0"/>
              </a:defRPr>
            </a:lvl1pPr>
            <a:lvl2pPr marL="742950" indent="-285750" eaLnBrk="0" hangingPunct="0">
              <a:tabLst>
                <a:tab pos="1771650" algn="l"/>
                <a:tab pos="3657600" algn="l"/>
              </a:tabLst>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tabLst>
                <a:tab pos="1771650" algn="l"/>
                <a:tab pos="3657600" algn="l"/>
              </a:tabLst>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tabLst>
                <a:tab pos="1771650" algn="l"/>
                <a:tab pos="3657600" algn="l"/>
              </a:tabLst>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tabLst>
                <a:tab pos="1771650" algn="l"/>
                <a:tab pos="3657600" algn="l"/>
              </a:tabLst>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cs typeface="Arial" panose="020B0604020202020204" pitchFamily="34" charset="0"/>
              </a:defRPr>
            </a:lvl9pPr>
          </a:lstStyle>
          <a:p>
            <a:r>
              <a:rPr lang="en-US" altLang="en-US"/>
              <a:t>Here is a program that checks whether a number is divisible by </a:t>
            </a:r>
            <a:r>
              <a:rPr lang="en-US" altLang="en-US" u="sng"/>
              <a:t>2</a:t>
            </a:r>
            <a:r>
              <a:rPr lang="en-US" altLang="en-US"/>
              <a:t> and </a:t>
            </a:r>
            <a:r>
              <a:rPr lang="en-US" altLang="en-US" u="sng"/>
              <a:t>3</a:t>
            </a:r>
            <a:r>
              <a:rPr lang="en-US" altLang="en-US"/>
              <a:t>, whether a number is divisible by </a:t>
            </a:r>
            <a:r>
              <a:rPr lang="en-US" altLang="en-US" u="sng"/>
              <a:t>2</a:t>
            </a:r>
            <a:r>
              <a:rPr lang="en-US" altLang="en-US"/>
              <a:t> or </a:t>
            </a:r>
            <a:r>
              <a:rPr lang="en-US" altLang="en-US" u="sng"/>
              <a:t>3</a:t>
            </a:r>
            <a:r>
              <a:rPr lang="en-US" altLang="en-US"/>
              <a:t>, and whether a number is divisible by </a:t>
            </a:r>
            <a:r>
              <a:rPr lang="en-US" altLang="en-US" u="sng"/>
              <a:t>2</a:t>
            </a:r>
            <a:r>
              <a:rPr lang="en-US" altLang="en-US"/>
              <a:t> or </a:t>
            </a:r>
            <a:r>
              <a:rPr lang="en-US" altLang="en-US" u="sng"/>
              <a:t>3</a:t>
            </a:r>
            <a:r>
              <a:rPr lang="en-US" altLang="en-US"/>
              <a:t> but not both:</a:t>
            </a:r>
            <a:endParaRPr lang="en-US" altLang="en-US"/>
          </a:p>
        </p:txBody>
      </p:sp>
      <p:sp>
        <p:nvSpPr>
          <p:cNvPr id="279556" name="AutoShape 4">
            <a:hlinkClick r:id="" action="ppaction://noaction" highlightClick="1"/>
          </p:cNvPr>
          <p:cNvSpPr>
            <a:spLocks noChangeArrowheads="1"/>
          </p:cNvSpPr>
          <p:nvPr/>
        </p:nvSpPr>
        <p:spPr bwMode="auto">
          <a:xfrm>
            <a:off x="841375" y="4416425"/>
            <a:ext cx="3154363"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eaLnBrk="0" hangingPunct="0">
              <a:defRPr/>
            </a:pPr>
            <a:r>
              <a:rPr lang="en-US" altLang="zh-CN">
                <a:solidFill>
                  <a:schemeClr val="accent1"/>
                </a:solidFill>
                <a:latin typeface="Book Antiqua" pitchFamily="18" charset="0"/>
                <a:ea typeface="宋体" panose="02010600030101010101" pitchFamily="2" charset="-122"/>
                <a:hlinkClick r:id="rId1" action="ppaction://program"/>
              </a:rPr>
              <a:t>TestBooleanOperators</a:t>
            </a:r>
            <a:endParaRPr lang="en-US" altLang="zh-CN">
              <a:solidFill>
                <a:schemeClr val="accent1"/>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662BEDE-BC66-4EBB-9E0A-E85A4175D14C}" type="slidenum">
              <a:rPr lang="en-US" altLang="zh-CN" sz="1400"/>
            </a:fld>
            <a:endParaRPr lang="en-US" altLang="zh-CN" sz="1400"/>
          </a:p>
        </p:txBody>
      </p:sp>
      <p:sp>
        <p:nvSpPr>
          <p:cNvPr id="36867" name="Rectangle 2"/>
          <p:cNvSpPr>
            <a:spLocks noGrp="1" noChangeArrowheads="1"/>
          </p:cNvSpPr>
          <p:nvPr>
            <p:ph type="title"/>
          </p:nvPr>
        </p:nvSpPr>
        <p:spPr>
          <a:xfrm>
            <a:off x="533400" y="0"/>
            <a:ext cx="7772400" cy="1371600"/>
          </a:xfrm>
        </p:spPr>
        <p:txBody>
          <a:bodyPr/>
          <a:lstStyle/>
          <a:p>
            <a:r>
              <a:rPr lang="en-US" altLang="en-US" smtClean="0"/>
              <a:t>Examples</a:t>
            </a:r>
            <a:endParaRPr lang="en-US" altLang="en-US" smtClean="0"/>
          </a:p>
        </p:txBody>
      </p:sp>
      <p:sp>
        <p:nvSpPr>
          <p:cNvPr id="36868" name="Text Box 3"/>
          <p:cNvSpPr txBox="1">
            <a:spLocks noChangeArrowheads="1"/>
          </p:cNvSpPr>
          <p:nvPr/>
        </p:nvSpPr>
        <p:spPr bwMode="auto">
          <a:xfrm>
            <a:off x="381000" y="1371600"/>
            <a:ext cx="8534400" cy="463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1771650" algn="l"/>
                <a:tab pos="3657600" algn="l"/>
              </a:tabLst>
              <a:defRPr sz="2400">
                <a:solidFill>
                  <a:schemeClr val="tx1"/>
                </a:solidFill>
                <a:latin typeface="Times New Roman" panose="02020603050405020304" pitchFamily="18" charset="0"/>
                <a:cs typeface="Arial" panose="020B0604020202020204" pitchFamily="34" charset="0"/>
              </a:defRPr>
            </a:lvl1pPr>
            <a:lvl2pPr marL="742950" indent="-285750" eaLnBrk="0" hangingPunct="0">
              <a:tabLst>
                <a:tab pos="1771650" algn="l"/>
                <a:tab pos="3657600" algn="l"/>
              </a:tabLst>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tabLst>
                <a:tab pos="1771650" algn="l"/>
                <a:tab pos="3657600" algn="l"/>
              </a:tabLst>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tabLst>
                <a:tab pos="1771650" algn="l"/>
                <a:tab pos="3657600" algn="l"/>
              </a:tabLst>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tabLst>
                <a:tab pos="1771650" algn="l"/>
                <a:tab pos="3657600" algn="l"/>
              </a:tabLst>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cs typeface="Arial" panose="020B0604020202020204" pitchFamily="34" charset="0"/>
              </a:defRPr>
            </a:lvl9pPr>
          </a:lstStyle>
          <a:p>
            <a:pPr>
              <a:spcBef>
                <a:spcPct val="50000"/>
              </a:spcBef>
            </a:pPr>
            <a:r>
              <a:rPr lang="en-US" altLang="en-US" sz="2200"/>
              <a:t>System.out.println("Is " + number + " divisible by 2 and 3? " +</a:t>
            </a:r>
            <a:endParaRPr lang="en-US" altLang="en-US" sz="2200"/>
          </a:p>
          <a:p>
            <a:pPr>
              <a:spcBef>
                <a:spcPct val="50000"/>
              </a:spcBef>
            </a:pPr>
            <a:r>
              <a:rPr lang="en-US" altLang="en-US" sz="2200"/>
              <a:t>  ((number % 2 == 0) &amp;&amp; (number % 3 == 0)));</a:t>
            </a:r>
            <a:endParaRPr lang="en-US" altLang="en-US" sz="2200"/>
          </a:p>
          <a:p>
            <a:pPr>
              <a:spcBef>
                <a:spcPct val="50000"/>
              </a:spcBef>
            </a:pPr>
            <a:r>
              <a:rPr lang="en-US" altLang="en-US" sz="2200"/>
              <a:t>  </a:t>
            </a:r>
            <a:endParaRPr lang="en-US" altLang="en-US" sz="2200"/>
          </a:p>
          <a:p>
            <a:pPr>
              <a:spcBef>
                <a:spcPct val="50000"/>
              </a:spcBef>
            </a:pPr>
            <a:r>
              <a:rPr lang="en-US" altLang="en-US" sz="2200"/>
              <a:t>System.out.println("Is " + num</a:t>
            </a:r>
            <a:r>
              <a:rPr lang="en-US" altLang="en-US"/>
              <a:t>ber</a:t>
            </a:r>
            <a:r>
              <a:rPr lang="en-US" altLang="en-US" sz="2200"/>
              <a:t> + " divisible by 2 or 3? " +</a:t>
            </a:r>
            <a:endParaRPr lang="en-US" altLang="en-US" sz="2200"/>
          </a:p>
          <a:p>
            <a:pPr>
              <a:spcBef>
                <a:spcPct val="50000"/>
              </a:spcBef>
            </a:pPr>
            <a:r>
              <a:rPr lang="en-US" altLang="en-US" sz="2200"/>
              <a:t>  ((num</a:t>
            </a:r>
            <a:r>
              <a:rPr lang="en-US" altLang="en-US"/>
              <a:t>ber</a:t>
            </a:r>
            <a:r>
              <a:rPr lang="en-US" altLang="en-US" sz="2200"/>
              <a:t> % 2 == 0) || (num</a:t>
            </a:r>
            <a:r>
              <a:rPr lang="en-US" altLang="en-US"/>
              <a:t>ber</a:t>
            </a:r>
            <a:r>
              <a:rPr lang="en-US" altLang="en-US" sz="2200"/>
              <a:t> % 3 == 0)));</a:t>
            </a:r>
            <a:endParaRPr lang="en-US" altLang="en-US" sz="2200"/>
          </a:p>
          <a:p>
            <a:pPr>
              <a:spcBef>
                <a:spcPct val="50000"/>
              </a:spcBef>
            </a:pPr>
            <a:r>
              <a:rPr lang="en-US" altLang="en-US" sz="2200"/>
              <a:t> </a:t>
            </a:r>
            <a:endParaRPr lang="en-US" altLang="en-US" sz="2200"/>
          </a:p>
          <a:p>
            <a:pPr>
              <a:spcBef>
                <a:spcPct val="50000"/>
              </a:spcBef>
            </a:pPr>
            <a:r>
              <a:rPr lang="en-US" altLang="en-US" sz="2200"/>
              <a:t> System.out.println("Is " + num</a:t>
            </a:r>
            <a:r>
              <a:rPr lang="en-US" altLang="en-US"/>
              <a:t>ber</a:t>
            </a:r>
            <a:r>
              <a:rPr lang="en-US" altLang="en-US" sz="2200"/>
              <a:t> + </a:t>
            </a:r>
            <a:endParaRPr lang="en-US" altLang="en-US" sz="2200"/>
          </a:p>
          <a:p>
            <a:pPr>
              <a:spcBef>
                <a:spcPct val="50000"/>
              </a:spcBef>
            </a:pPr>
            <a:r>
              <a:rPr lang="en-US" altLang="en-US" sz="2200"/>
              <a:t>   " divisible by 2 or 3, but not both? " +</a:t>
            </a:r>
            <a:endParaRPr lang="en-US" altLang="en-US" sz="2200"/>
          </a:p>
          <a:p>
            <a:pPr>
              <a:spcBef>
                <a:spcPct val="50000"/>
              </a:spcBef>
            </a:pPr>
            <a:r>
              <a:rPr lang="en-US" altLang="en-US" sz="2200"/>
              <a:t>   ((num</a:t>
            </a:r>
            <a:r>
              <a:rPr lang="en-US" altLang="en-US"/>
              <a:t>ber</a:t>
            </a:r>
            <a:r>
              <a:rPr lang="en-US" altLang="en-US" sz="2200"/>
              <a:t> % 2 == 0) ^ (num</a:t>
            </a:r>
            <a:r>
              <a:rPr lang="en-US" altLang="en-US"/>
              <a:t>ber</a:t>
            </a:r>
            <a:r>
              <a:rPr lang="en-US" altLang="en-US" sz="2200"/>
              <a:t> % 3 == 0))); </a:t>
            </a:r>
            <a:endParaRPr lang="en-US" altLang="en-US" sz="2200"/>
          </a:p>
        </p:txBody>
      </p:sp>
      <p:sp>
        <p:nvSpPr>
          <p:cNvPr id="167940" name="AutoShape 4">
            <a:hlinkClick r:id="" action="ppaction://noaction" highlightClick="1"/>
          </p:cNvPr>
          <p:cNvSpPr>
            <a:spLocks noChangeArrowheads="1"/>
          </p:cNvSpPr>
          <p:nvPr/>
        </p:nvSpPr>
        <p:spPr bwMode="auto">
          <a:xfrm>
            <a:off x="6030913" y="4735513"/>
            <a:ext cx="3113087"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eaLnBrk="0" hangingPunct="0">
              <a:defRPr/>
            </a:pPr>
            <a:r>
              <a:rPr lang="en-US" altLang="zh-CN">
                <a:solidFill>
                  <a:schemeClr val="accent1"/>
                </a:solidFill>
                <a:latin typeface="Book Antiqua" pitchFamily="18" charset="0"/>
                <a:ea typeface="宋体" panose="02010600030101010101" pitchFamily="2" charset="-122"/>
                <a:hlinkClick r:id="rId1" action="ppaction://program"/>
              </a:rPr>
              <a:t>TestBooleanOperators</a:t>
            </a:r>
            <a:endParaRPr lang="en-US" altLang="zh-CN">
              <a:solidFill>
                <a:schemeClr val="accent1"/>
              </a:solidFill>
              <a:ea typeface="宋体" panose="02010600030101010101" pitchFamily="2" charset="-122"/>
            </a:endParaRPr>
          </a:p>
        </p:txBody>
      </p:sp>
      <p:sp>
        <p:nvSpPr>
          <p:cNvPr id="36870" name="AutoShape 5">
            <a:hlinkClick r:id="rId2" action="ppaction://program" highlightClick="1"/>
          </p:cNvPr>
          <p:cNvSpPr>
            <a:spLocks noChangeArrowheads="1"/>
          </p:cNvSpPr>
          <p:nvPr/>
        </p:nvSpPr>
        <p:spPr bwMode="auto">
          <a:xfrm>
            <a:off x="7221538" y="5580063"/>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hangingPunct="0"/>
            <a:r>
              <a:rPr lang="en-US" altLang="en-US">
                <a:latin typeface="Book Antiqua" pitchFamily="18" charset="0"/>
              </a:rPr>
              <a:t>Run</a:t>
            </a:r>
            <a:endParaRPr lang="en-US" altLang="en-US"/>
          </a:p>
        </p:txBody>
      </p:sp>
      <p:sp>
        <p:nvSpPr>
          <p:cNvPr id="36871" name="AutoShape 6">
            <a:hlinkClick r:id="rId3" highlightClick="1"/>
          </p:cNvPr>
          <p:cNvSpPr>
            <a:spLocks noChangeArrowheads="1"/>
          </p:cNvSpPr>
          <p:nvPr/>
        </p:nvSpPr>
        <p:spPr bwMode="auto">
          <a:xfrm>
            <a:off x="5416550" y="47355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FA8F24C-47F6-45CA-A321-3FD38498FCBE}" type="slidenum">
              <a:rPr lang="en-US" altLang="zh-CN" sz="1400"/>
            </a:fld>
            <a:endParaRPr lang="en-US" altLang="zh-CN" sz="1400"/>
          </a:p>
        </p:txBody>
      </p:sp>
      <p:sp>
        <p:nvSpPr>
          <p:cNvPr id="37891" name="Rectangle 2"/>
          <p:cNvSpPr>
            <a:spLocks noGrp="1" noChangeArrowheads="1"/>
          </p:cNvSpPr>
          <p:nvPr>
            <p:ph type="title"/>
          </p:nvPr>
        </p:nvSpPr>
        <p:spPr>
          <a:xfrm>
            <a:off x="685800" y="381000"/>
            <a:ext cx="7772400" cy="1047750"/>
          </a:xfrm>
        </p:spPr>
        <p:txBody>
          <a:bodyPr/>
          <a:lstStyle/>
          <a:p>
            <a:r>
              <a:rPr lang="en-US" altLang="en-US" sz="3900" dirty="0" smtClean="0">
                <a:solidFill>
                  <a:srgbClr val="FF0000"/>
                </a:solidFill>
              </a:rPr>
              <a:t>The &amp; and | Operators</a:t>
            </a:r>
            <a:endParaRPr lang="en-US" altLang="en-US" dirty="0" smtClean="0">
              <a:solidFill>
                <a:srgbClr val="FF0000"/>
              </a:solidFill>
            </a:endParaRPr>
          </a:p>
        </p:txBody>
      </p:sp>
      <p:sp>
        <p:nvSpPr>
          <p:cNvPr id="37892" name="Rectangle 3"/>
          <p:cNvSpPr>
            <a:spLocks noGrp="1" noChangeArrowheads="1"/>
          </p:cNvSpPr>
          <p:nvPr>
            <p:ph type="body" idx="1"/>
          </p:nvPr>
        </p:nvSpPr>
        <p:spPr>
          <a:xfrm>
            <a:off x="269875" y="2008505"/>
            <a:ext cx="8524875" cy="2128520"/>
          </a:xfrm>
        </p:spPr>
        <p:txBody>
          <a:bodyPr/>
          <a:lstStyle/>
          <a:p>
            <a:pPr>
              <a:buFont typeface="Monotype Sorts" pitchFamily="2" charset="2"/>
              <a:buNone/>
            </a:pPr>
            <a:r>
              <a:rPr lang="en-US" altLang="en-US" dirty="0" smtClean="0">
                <a:latin typeface="Book Antiqua" pitchFamily="18" charset="0"/>
              </a:rPr>
              <a:t>Supplement III.B, “The &amp; and | Operators”</a:t>
            </a:r>
            <a:endParaRPr lang="en-US" altLang="en-US" dirty="0" smtClean="0">
              <a:latin typeface="Book Antiqua" pitchFamily="18" charset="0"/>
            </a:endParaRPr>
          </a:p>
          <a:p>
            <a:pPr>
              <a:buFont typeface="Monotype Sorts" pitchFamily="2" charset="2"/>
              <a:buNone/>
            </a:pPr>
            <a:endParaRPr lang="en-US" altLang="en-US" dirty="0">
              <a:latin typeface="Book Antiqua" pitchFamily="18" charset="0"/>
            </a:endParaRPr>
          </a:p>
          <a:p>
            <a:pPr>
              <a:buFont typeface="Monotype Sorts" pitchFamily="2" charset="2"/>
              <a:buNone/>
            </a:pPr>
            <a:r>
              <a:rPr lang="en-US" altLang="en-US" dirty="0" smtClean="0">
                <a:latin typeface="Book Antiqua" pitchFamily="18" charset="0"/>
              </a:rPr>
              <a:t>For bit operation</a:t>
            </a:r>
            <a:endParaRPr lang="en-US" altLang="en-US" dirty="0" smtClean="0">
              <a:latin typeface="Book Antiqua" pitchFamily="18" charset="0"/>
            </a:endParaRPr>
          </a:p>
          <a:p>
            <a:pPr>
              <a:buFont typeface="Monotype Sorts" pitchFamily="2" charset="2"/>
              <a:buNone/>
            </a:pPr>
            <a:endParaRPr lang="en-US" altLang="en-US" dirty="0" smtClean="0">
              <a:latin typeface="Book Antiqua" pitchFamily="18" charset="0"/>
            </a:endParaRPr>
          </a:p>
          <a:p>
            <a:pPr>
              <a:buFont typeface="Monotype Sorts" pitchFamily="2" charset="2"/>
              <a:buNone/>
            </a:pPr>
            <a:r>
              <a:rPr lang="zh-CN" altLang="en-US" dirty="0" smtClean="0">
                <a:solidFill>
                  <a:srgbClr val="FF0000"/>
                </a:solidFill>
                <a:latin typeface="Book Antiqua" pitchFamily="18" charset="0"/>
                <a:ea typeface="宋体" panose="02010600030101010101" pitchFamily="2" charset="-122"/>
              </a:rPr>
              <a:t>注意！和逻辑运算什么区别？</a:t>
            </a:r>
            <a:endParaRPr lang="zh-CN" altLang="en-US" dirty="0" smtClean="0">
              <a:solidFill>
                <a:srgbClr val="FF0000"/>
              </a:solidFill>
              <a:latin typeface="Book Antiqua" pitchFamily="18" charset="0"/>
              <a:ea typeface="宋体" panose="02010600030101010101" pitchFamily="2" charset="-122"/>
            </a:endParaRPr>
          </a:p>
          <a:p>
            <a:pPr>
              <a:buFont typeface="Monotype Sorts" pitchFamily="2" charset="2"/>
              <a:buNone/>
            </a:pPr>
            <a:r>
              <a:rPr lang="zh-CN" altLang="en-US" dirty="0" smtClean="0">
                <a:solidFill>
                  <a:srgbClr val="FF0000"/>
                </a:solidFill>
                <a:latin typeface="Book Antiqua" pitchFamily="18" charset="0"/>
                <a:ea typeface="宋体" panose="02010600030101010101" pitchFamily="2" charset="-122"/>
              </a:rPr>
              <a:t>～是什么操作？</a:t>
            </a:r>
            <a:endParaRPr lang="zh-CN" altLang="en-US" dirty="0" smtClean="0">
              <a:solidFill>
                <a:srgbClr val="FF0000"/>
              </a:solidFill>
              <a:latin typeface="Book Antiqua"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3EBA628-678E-44C1-83CB-9078E6BD59B0}" type="slidenum">
              <a:rPr lang="en-US" altLang="zh-CN" sz="1400"/>
            </a:fld>
            <a:endParaRPr lang="en-US" altLang="zh-CN" sz="1400"/>
          </a:p>
        </p:txBody>
      </p:sp>
      <p:sp>
        <p:nvSpPr>
          <p:cNvPr id="38915" name="Rectangle 2"/>
          <p:cNvSpPr>
            <a:spLocks noGrp="1" noChangeArrowheads="1"/>
          </p:cNvSpPr>
          <p:nvPr>
            <p:ph type="title"/>
          </p:nvPr>
        </p:nvSpPr>
        <p:spPr>
          <a:xfrm>
            <a:off x="685800" y="381000"/>
            <a:ext cx="7772400" cy="1047750"/>
          </a:xfrm>
        </p:spPr>
        <p:txBody>
          <a:bodyPr/>
          <a:lstStyle/>
          <a:p>
            <a:r>
              <a:rPr lang="en-US" altLang="en-US" sz="3900" smtClean="0"/>
              <a:t>The &amp; and | Operators</a:t>
            </a:r>
            <a:endParaRPr lang="en-US" altLang="en-US" smtClean="0"/>
          </a:p>
        </p:txBody>
      </p:sp>
      <p:sp>
        <p:nvSpPr>
          <p:cNvPr id="38916" name="Rectangle 3"/>
          <p:cNvSpPr>
            <a:spLocks noGrp="1" noChangeArrowheads="1"/>
          </p:cNvSpPr>
          <p:nvPr>
            <p:ph type="body" idx="1"/>
          </p:nvPr>
        </p:nvSpPr>
        <p:spPr>
          <a:xfrm>
            <a:off x="685800" y="1524000"/>
            <a:ext cx="7924800" cy="4876800"/>
          </a:xfrm>
        </p:spPr>
        <p:txBody>
          <a:bodyPr/>
          <a:lstStyle/>
          <a:p>
            <a:pPr>
              <a:buFont typeface="Monotype Sorts" pitchFamily="2" charset="2"/>
              <a:buNone/>
            </a:pPr>
            <a:r>
              <a:rPr lang="en-US" altLang="en-US" sz="2600" b="1" smtClean="0">
                <a:latin typeface="Courier New" panose="02070309020205020404" pitchFamily="49" charset="0"/>
              </a:rPr>
              <a:t>If x is 1, what is x after this expression?</a:t>
            </a:r>
            <a:endParaRPr lang="en-US" altLang="en-US" sz="2600" b="1" smtClean="0">
              <a:latin typeface="Courier New" panose="02070309020205020404" pitchFamily="49" charset="0"/>
            </a:endParaRPr>
          </a:p>
          <a:p>
            <a:pPr>
              <a:buFont typeface="Monotype Sorts" pitchFamily="2" charset="2"/>
              <a:buNone/>
            </a:pPr>
            <a:r>
              <a:rPr lang="en-US" altLang="en-US" sz="2600" b="1" smtClean="0">
                <a:latin typeface="Courier New" panose="02070309020205020404" pitchFamily="49" charset="0"/>
              </a:rPr>
              <a:t>(x &gt; 1) &amp; (x++ &lt; 10)</a:t>
            </a:r>
            <a:endParaRPr lang="en-US" altLang="en-US" sz="2600" b="1" smtClean="0">
              <a:latin typeface="Courier New" panose="02070309020205020404" pitchFamily="49" charset="0"/>
            </a:endParaRPr>
          </a:p>
          <a:p>
            <a:pPr>
              <a:buFont typeface="Monotype Sorts" pitchFamily="2" charset="2"/>
              <a:buNone/>
            </a:pPr>
            <a:endParaRPr lang="en-US" altLang="en-US" sz="2600" b="1" smtClean="0">
              <a:latin typeface="Courier New" panose="02070309020205020404" pitchFamily="49" charset="0"/>
            </a:endParaRPr>
          </a:p>
          <a:p>
            <a:pPr>
              <a:buFont typeface="Monotype Sorts" pitchFamily="2" charset="2"/>
              <a:buNone/>
            </a:pPr>
            <a:r>
              <a:rPr lang="en-US" altLang="en-US" sz="2600" b="1" smtClean="0">
                <a:latin typeface="Courier New" panose="02070309020205020404" pitchFamily="49" charset="0"/>
              </a:rPr>
              <a:t>If x is 1, what is x after this expression?</a:t>
            </a:r>
            <a:endParaRPr lang="en-US" altLang="en-US" sz="2600" b="1" smtClean="0">
              <a:latin typeface="Courier New" panose="02070309020205020404" pitchFamily="49" charset="0"/>
            </a:endParaRPr>
          </a:p>
          <a:p>
            <a:pPr>
              <a:buFont typeface="Monotype Sorts" pitchFamily="2" charset="2"/>
              <a:buNone/>
            </a:pPr>
            <a:r>
              <a:rPr lang="en-US" altLang="en-US" sz="2600" b="1" smtClean="0">
                <a:latin typeface="Courier New" panose="02070309020205020404" pitchFamily="49" charset="0"/>
              </a:rPr>
              <a:t>(1 &gt; x) &amp;&amp; ( 1 &gt; x++)</a:t>
            </a:r>
            <a:endParaRPr lang="en-US" altLang="en-US" sz="2800" b="1" smtClean="0">
              <a:latin typeface="Book Antiqua" pitchFamily="18" charset="0"/>
            </a:endParaRPr>
          </a:p>
          <a:p>
            <a:pPr>
              <a:buFont typeface="Monotype Sorts" pitchFamily="2" charset="2"/>
              <a:buNone/>
            </a:pPr>
            <a:endParaRPr lang="en-US" altLang="en-US" sz="2800" b="1" smtClean="0">
              <a:latin typeface="Book Antiqua" pitchFamily="18" charset="0"/>
            </a:endParaRPr>
          </a:p>
          <a:p>
            <a:pPr>
              <a:buFont typeface="Monotype Sorts" pitchFamily="2" charset="2"/>
              <a:buNone/>
            </a:pPr>
            <a:r>
              <a:rPr lang="en-US" altLang="en-US" sz="2600" b="1" smtClean="0">
                <a:latin typeface="Courier New" panose="02070309020205020404" pitchFamily="49" charset="0"/>
              </a:rPr>
              <a:t>How about (1 == x) | (10 &gt; x++)?</a:t>
            </a:r>
            <a:endParaRPr lang="en-US" altLang="en-US" sz="2600" b="1" smtClean="0">
              <a:latin typeface="Courier New" panose="02070309020205020404" pitchFamily="49" charset="0"/>
            </a:endParaRPr>
          </a:p>
          <a:p>
            <a:pPr>
              <a:buFont typeface="Monotype Sorts" pitchFamily="2" charset="2"/>
              <a:buNone/>
            </a:pPr>
            <a:r>
              <a:rPr lang="en-US" altLang="en-US" sz="2600" b="1" smtClean="0">
                <a:latin typeface="Courier New" panose="02070309020205020404" pitchFamily="49" charset="0"/>
              </a:rPr>
              <a:t>(1 == x) || (10 &gt; x++)?</a:t>
            </a:r>
            <a:endParaRPr lang="en-US" altLang="en-US" sz="2600" b="1" smtClean="0">
              <a:latin typeface="Courier New" panose="02070309020205020404" pitchFamily="49" charset="0"/>
            </a:endParaRPr>
          </a:p>
        </p:txBody>
      </p:sp>
      <p:sp>
        <p:nvSpPr>
          <p:cNvPr id="38917" name="Rectangle 4"/>
          <p:cNvSpPr>
            <a:spLocks noChangeArrowheads="1"/>
          </p:cNvSpPr>
          <p:nvPr/>
        </p:nvSpPr>
        <p:spPr bwMode="auto">
          <a:xfrm>
            <a:off x="152400" y="152400"/>
            <a:ext cx="1270000" cy="609600"/>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lIns="92075" tIns="46038" rIns="92075" bIns="46038"/>
          <a:lstStyle/>
          <a:p>
            <a:pPr eaLnBrk="0" hangingPunct="0">
              <a:lnSpc>
                <a:spcPct val="90000"/>
              </a:lnSpc>
              <a:spcBef>
                <a:spcPct val="20000"/>
              </a:spcBef>
              <a:buClr>
                <a:schemeClr val="tx2"/>
              </a:buClr>
              <a:buSzPct val="75000"/>
              <a:buFont typeface="Monotype Sorts" pitchFamily="2" charset="2"/>
              <a:buNone/>
            </a:pPr>
            <a:r>
              <a:rPr lang="en-US" altLang="en-US" sz="1800"/>
              <a:t>Companion Website</a:t>
            </a:r>
            <a:endParaRPr lang="en-US" altLang="en-US" sz="180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1256E8E-F742-4F56-AB6B-0D97FCD473A6}" type="slidenum">
              <a:rPr lang="en-US" altLang="zh-CN" sz="1400"/>
            </a:fld>
            <a:endParaRPr lang="en-US" altLang="zh-CN" sz="1400"/>
          </a:p>
        </p:txBody>
      </p:sp>
      <p:sp>
        <p:nvSpPr>
          <p:cNvPr id="39939" name="Rectangle 2"/>
          <p:cNvSpPr>
            <a:spLocks noGrp="1" noChangeArrowheads="1"/>
          </p:cNvSpPr>
          <p:nvPr>
            <p:ph type="title"/>
          </p:nvPr>
        </p:nvSpPr>
        <p:spPr>
          <a:xfrm>
            <a:off x="304800" y="304800"/>
            <a:ext cx="8458200" cy="838200"/>
          </a:xfrm>
        </p:spPr>
        <p:txBody>
          <a:bodyPr/>
          <a:lstStyle/>
          <a:p>
            <a:r>
              <a:rPr lang="en-US" altLang="en-US" smtClean="0"/>
              <a:t>Problem: Determining </a:t>
            </a:r>
            <a:r>
              <a:rPr lang="en-US" altLang="en-US" smtClean="0">
                <a:cs typeface="Times New Roman" panose="02020603050405020304" pitchFamily="18" charset="0"/>
              </a:rPr>
              <a:t>Leap Year?P97</a:t>
            </a:r>
            <a:endParaRPr lang="en-US" altLang="en-US" smtClean="0"/>
          </a:p>
        </p:txBody>
      </p:sp>
      <p:sp>
        <p:nvSpPr>
          <p:cNvPr id="169987" name="AutoShape 3">
            <a:hlinkClick r:id="" action="ppaction://noaction" highlightClick="1"/>
          </p:cNvPr>
          <p:cNvSpPr>
            <a:spLocks noChangeArrowheads="1"/>
          </p:cNvSpPr>
          <p:nvPr/>
        </p:nvSpPr>
        <p:spPr bwMode="auto">
          <a:xfrm>
            <a:off x="4114800" y="5715000"/>
            <a:ext cx="1676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eaLnBrk="0" hangingPunct="0">
              <a:defRPr/>
            </a:pPr>
            <a:r>
              <a:rPr lang="en-US" altLang="zh-CN">
                <a:solidFill>
                  <a:schemeClr val="accent1"/>
                </a:solidFill>
                <a:latin typeface="Book Antiqua" pitchFamily="18" charset="0"/>
                <a:ea typeface="宋体" panose="02010600030101010101" pitchFamily="2" charset="-122"/>
                <a:hlinkClick r:id="rId1" action="ppaction://program"/>
              </a:rPr>
              <a:t>LeapYear</a:t>
            </a:r>
            <a:endParaRPr lang="en-US" altLang="zh-CN">
              <a:solidFill>
                <a:schemeClr val="accent1"/>
              </a:solidFill>
              <a:ea typeface="宋体" panose="02010600030101010101" pitchFamily="2" charset="-122"/>
            </a:endParaRPr>
          </a:p>
        </p:txBody>
      </p:sp>
      <p:sp>
        <p:nvSpPr>
          <p:cNvPr id="39942" name="Text Box 5"/>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50000"/>
              </a:spcBef>
            </a:pPr>
            <a:endParaRPr lang="en-US" altLang="en-US"/>
          </a:p>
        </p:txBody>
      </p:sp>
      <p:sp>
        <p:nvSpPr>
          <p:cNvPr id="39943" name="Text Box 6"/>
          <p:cNvSpPr txBox="1">
            <a:spLocks noChangeArrowheads="1"/>
          </p:cNvSpPr>
          <p:nvPr/>
        </p:nvSpPr>
        <p:spPr bwMode="auto">
          <a:xfrm>
            <a:off x="152400" y="1447800"/>
            <a:ext cx="8991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50000"/>
              </a:spcBef>
            </a:pPr>
            <a:r>
              <a:rPr lang="en-US" altLang="en-US" sz="3200"/>
              <a:t>This program </a:t>
            </a:r>
            <a:r>
              <a:rPr lang="en-US" altLang="en-US" sz="3200">
                <a:cs typeface="Times New Roman" panose="02020603050405020304" pitchFamily="18" charset="0"/>
              </a:rPr>
              <a:t>first prompts the user to enter a year as an </a:t>
            </a:r>
            <a:r>
              <a:rPr lang="en-US" altLang="en-US" sz="3200" u="sng">
                <a:cs typeface="Times New Roman" panose="02020603050405020304" pitchFamily="18" charset="0"/>
              </a:rPr>
              <a:t>int</a:t>
            </a:r>
            <a:r>
              <a:rPr lang="en-US" altLang="en-US" sz="3200">
                <a:cs typeface="Times New Roman" panose="02020603050405020304" pitchFamily="18" charset="0"/>
              </a:rPr>
              <a:t> value and checks if it is a leap year.</a:t>
            </a:r>
            <a:endParaRPr lang="en-US" altLang="en-US" sz="3200">
              <a:cs typeface="Times New Roman" panose="02020603050405020304" pitchFamily="18" charset="0"/>
            </a:endParaRPr>
          </a:p>
          <a:p>
            <a:pPr>
              <a:spcBef>
                <a:spcPct val="50000"/>
              </a:spcBef>
            </a:pPr>
            <a:r>
              <a:rPr lang="en-US" altLang="en-US" sz="3200">
                <a:cs typeface="Times New Roman" panose="02020603050405020304" pitchFamily="18" charset="0"/>
              </a:rPr>
              <a:t>A year is a leap year if it </a:t>
            </a:r>
            <a:r>
              <a:rPr lang="en-US" altLang="en-US" sz="3200">
                <a:solidFill>
                  <a:srgbClr val="FF5050"/>
                </a:solidFill>
                <a:cs typeface="Times New Roman" panose="02020603050405020304" pitchFamily="18" charset="0"/>
              </a:rPr>
              <a:t>is divisible by 4</a:t>
            </a:r>
            <a:r>
              <a:rPr lang="en-US" altLang="en-US" sz="3200">
                <a:cs typeface="Times New Roman" panose="02020603050405020304" pitchFamily="18" charset="0"/>
              </a:rPr>
              <a:t> but </a:t>
            </a:r>
            <a:r>
              <a:rPr lang="en-US" altLang="en-US" sz="3200">
                <a:solidFill>
                  <a:schemeClr val="accent1"/>
                </a:solidFill>
                <a:cs typeface="Times New Roman" panose="02020603050405020304" pitchFamily="18" charset="0"/>
              </a:rPr>
              <a:t>not by 100</a:t>
            </a:r>
            <a:r>
              <a:rPr lang="en-US" altLang="en-US" sz="3200">
                <a:cs typeface="Times New Roman" panose="02020603050405020304" pitchFamily="18" charset="0"/>
              </a:rPr>
              <a:t>, or it is </a:t>
            </a:r>
            <a:r>
              <a:rPr lang="en-US" altLang="en-US" sz="3200">
                <a:solidFill>
                  <a:schemeClr val="tx2"/>
                </a:solidFill>
                <a:cs typeface="Times New Roman" panose="02020603050405020304" pitchFamily="18" charset="0"/>
              </a:rPr>
              <a:t>divisible by 400</a:t>
            </a:r>
            <a:r>
              <a:rPr lang="en-US" altLang="en-US" sz="3200">
                <a:cs typeface="Times New Roman" panose="02020603050405020304" pitchFamily="18" charset="0"/>
              </a:rPr>
              <a:t>.</a:t>
            </a:r>
            <a:endParaRPr lang="en-US" altLang="en-US" sz="3200">
              <a:cs typeface="Times New Roman" panose="02020603050405020304" pitchFamily="18" charset="0"/>
            </a:endParaRPr>
          </a:p>
          <a:p>
            <a:pPr>
              <a:spcBef>
                <a:spcPct val="50000"/>
              </a:spcBef>
            </a:pPr>
            <a:r>
              <a:rPr lang="en-US" altLang="en-US" sz="3200">
                <a:cs typeface="Times New Roman" panose="02020603050405020304" pitchFamily="18" charset="0"/>
              </a:rPr>
              <a:t> (</a:t>
            </a:r>
            <a:r>
              <a:rPr lang="en-US" altLang="en-US" sz="3200">
                <a:solidFill>
                  <a:srgbClr val="FF5050"/>
                </a:solidFill>
                <a:cs typeface="Times New Roman" panose="02020603050405020304" pitchFamily="18" charset="0"/>
              </a:rPr>
              <a:t>year % 4 == 0</a:t>
            </a:r>
            <a:r>
              <a:rPr lang="en-US" altLang="en-US" sz="3200">
                <a:cs typeface="Times New Roman" panose="02020603050405020304" pitchFamily="18" charset="0"/>
              </a:rPr>
              <a:t> &amp;&amp; </a:t>
            </a:r>
            <a:r>
              <a:rPr lang="en-US" altLang="en-US" sz="3200">
                <a:solidFill>
                  <a:schemeClr val="accent1"/>
                </a:solidFill>
                <a:cs typeface="Times New Roman" panose="02020603050405020304" pitchFamily="18" charset="0"/>
              </a:rPr>
              <a:t>year % 100 != 0</a:t>
            </a:r>
            <a:r>
              <a:rPr lang="en-US" altLang="en-US" sz="3200">
                <a:cs typeface="Times New Roman" panose="02020603050405020304" pitchFamily="18" charset="0"/>
              </a:rPr>
              <a:t>) || (</a:t>
            </a:r>
            <a:r>
              <a:rPr lang="en-US" altLang="en-US" sz="3200">
                <a:solidFill>
                  <a:schemeClr val="tx2"/>
                </a:solidFill>
                <a:cs typeface="Times New Roman" panose="02020603050405020304" pitchFamily="18" charset="0"/>
              </a:rPr>
              <a:t>year % 400 == 0</a:t>
            </a:r>
            <a:r>
              <a:rPr lang="en-US" altLang="en-US" sz="3200">
                <a:cs typeface="Times New Roman" panose="02020603050405020304" pitchFamily="18" charset="0"/>
              </a:rPr>
              <a:t>)</a:t>
            </a:r>
            <a:endParaRPr lang="en-US" altLang="en-US" sz="320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B57F16D-027C-4CF9-8DBB-78F1C4303E0B}" type="slidenum">
              <a:rPr lang="en-US" altLang="zh-CN" sz="1400"/>
            </a:fld>
            <a:endParaRPr lang="en-US" altLang="zh-CN" sz="1400"/>
          </a:p>
        </p:txBody>
      </p:sp>
      <p:sp>
        <p:nvSpPr>
          <p:cNvPr id="40963" name="Rectangle 2"/>
          <p:cNvSpPr>
            <a:spLocks noGrp="1" noChangeArrowheads="1"/>
          </p:cNvSpPr>
          <p:nvPr>
            <p:ph type="title"/>
          </p:nvPr>
        </p:nvSpPr>
        <p:spPr>
          <a:xfrm>
            <a:off x="193675" y="241300"/>
            <a:ext cx="8640763" cy="460375"/>
          </a:xfrm>
        </p:spPr>
        <p:txBody>
          <a:bodyPr/>
          <a:lstStyle/>
          <a:p>
            <a:r>
              <a:rPr lang="en-US" altLang="en-US" sz="3600" smtClean="0"/>
              <a:t>Problem: Lottery</a:t>
            </a:r>
            <a:r>
              <a:rPr lang="en-US" altLang="en-US" smtClean="0"/>
              <a:t> (*)</a:t>
            </a:r>
            <a:endParaRPr lang="en-US" altLang="en-US" smtClean="0"/>
          </a:p>
        </p:txBody>
      </p:sp>
      <p:sp>
        <p:nvSpPr>
          <p:cNvPr id="40964" name="Rectangle 3"/>
          <p:cNvSpPr>
            <a:spLocks noGrp="1" noChangeArrowheads="1"/>
          </p:cNvSpPr>
          <p:nvPr>
            <p:ph type="body" idx="1"/>
          </p:nvPr>
        </p:nvSpPr>
        <p:spPr>
          <a:xfrm>
            <a:off x="193675" y="855663"/>
            <a:ext cx="8683625" cy="1690687"/>
          </a:xfrm>
        </p:spPr>
        <p:txBody>
          <a:bodyPr/>
          <a:lstStyle/>
          <a:p>
            <a:pPr marL="0" indent="0">
              <a:buFont typeface="Monotype Sorts" pitchFamily="2" charset="2"/>
              <a:buNone/>
            </a:pPr>
            <a:r>
              <a:rPr lang="en-US" altLang="en-US" sz="2800" smtClean="0"/>
              <a:t>Write a program that randomly generates a lottery of a two-digit number, prompts the user to enter a two-digit number, and determines whether the user wins according to the following rule:</a:t>
            </a:r>
            <a:endParaRPr lang="en-US" altLang="en-US" sz="2800" smtClean="0"/>
          </a:p>
        </p:txBody>
      </p:sp>
      <p:sp>
        <p:nvSpPr>
          <p:cNvPr id="201732" name="AutoShape 4">
            <a:hlinkClick r:id="" action="ppaction://noaction" highlightClick="1"/>
          </p:cNvPr>
          <p:cNvSpPr>
            <a:spLocks noChangeArrowheads="1"/>
          </p:cNvSpPr>
          <p:nvPr/>
        </p:nvSpPr>
        <p:spPr bwMode="auto">
          <a:xfrm>
            <a:off x="2066925" y="5656263"/>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eaLnBrk="0" hangingPunct="0">
              <a:defRPr/>
            </a:pPr>
            <a:r>
              <a:rPr lang="en-US" altLang="zh-CN">
                <a:solidFill>
                  <a:schemeClr val="accent1"/>
                </a:solidFill>
                <a:latin typeface="Book Antiqua" pitchFamily="18" charset="0"/>
                <a:ea typeface="宋体" panose="02010600030101010101" pitchFamily="2" charset="-122"/>
                <a:hlinkClick r:id="rId1" action="ppaction://program"/>
              </a:rPr>
              <a:t>Lottery</a:t>
            </a:r>
            <a:endParaRPr lang="en-US" altLang="zh-CN">
              <a:solidFill>
                <a:schemeClr val="accent1"/>
              </a:solidFill>
              <a:ea typeface="宋体" panose="02010600030101010101" pitchFamily="2" charset="-122"/>
            </a:endParaRPr>
          </a:p>
        </p:txBody>
      </p:sp>
      <p:sp>
        <p:nvSpPr>
          <p:cNvPr id="40967" name="Text Box 6"/>
          <p:cNvSpPr txBox="1">
            <a:spLocks noChangeArrowheads="1"/>
          </p:cNvSpPr>
          <p:nvPr/>
        </p:nvSpPr>
        <p:spPr bwMode="auto">
          <a:xfrm>
            <a:off x="231775" y="2698750"/>
            <a:ext cx="837247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buFontTx/>
              <a:buChar char="•"/>
            </a:pPr>
            <a:r>
              <a:rPr lang="en-US" altLang="en-US" sz="2800"/>
              <a:t>If the user input matches the lottery in exact order, the award is $10,000.</a:t>
            </a:r>
            <a:endParaRPr lang="en-US" altLang="en-US" sz="2800"/>
          </a:p>
          <a:p>
            <a:pPr>
              <a:buFontTx/>
              <a:buChar char="•"/>
            </a:pPr>
            <a:r>
              <a:rPr lang="en-US" altLang="en-US" sz="2800"/>
              <a:t>If the user input matches the lottery, the award is $3,000.</a:t>
            </a:r>
            <a:endParaRPr lang="en-US" altLang="en-US" sz="2800"/>
          </a:p>
          <a:p>
            <a:pPr>
              <a:buFontTx/>
              <a:buChar char="•"/>
            </a:pPr>
            <a:r>
              <a:rPr lang="en-US" altLang="en-US" sz="2800"/>
              <a:t>If one digit in the user input matches a digit in the lottery, the award is $1,000.</a:t>
            </a:r>
            <a:endParaRPr lang="en-US" altLang="en-US" sz="28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836FA95-D0D2-4D96-997D-9E40B1359977}" type="slidenum">
              <a:rPr lang="en-US" altLang="zh-CN" sz="1400"/>
            </a:fld>
            <a:endParaRPr lang="en-US" altLang="zh-CN" sz="1400"/>
          </a:p>
        </p:txBody>
      </p:sp>
      <p:sp>
        <p:nvSpPr>
          <p:cNvPr id="6147" name="Rectangle 2"/>
          <p:cNvSpPr>
            <a:spLocks noGrp="1" noChangeArrowheads="1"/>
          </p:cNvSpPr>
          <p:nvPr>
            <p:ph type="title"/>
          </p:nvPr>
        </p:nvSpPr>
        <p:spPr>
          <a:xfrm>
            <a:off x="685800" y="304800"/>
            <a:ext cx="7772400" cy="533400"/>
          </a:xfrm>
        </p:spPr>
        <p:txBody>
          <a:bodyPr/>
          <a:lstStyle/>
          <a:p>
            <a:r>
              <a:rPr lang="en-US" altLang="en-US" sz="3900" smtClean="0"/>
              <a:t>The </a:t>
            </a:r>
            <a:r>
              <a:rPr lang="en-US" altLang="en-US" sz="3900" smtClean="0">
                <a:latin typeface="Courier New" panose="02070309020205020404" pitchFamily="49" charset="0"/>
              </a:rPr>
              <a:t>boolean</a:t>
            </a:r>
            <a:r>
              <a:rPr lang="en-US" altLang="en-US" sz="3900" smtClean="0"/>
              <a:t> Type and Operators</a:t>
            </a:r>
            <a:endParaRPr lang="en-US" altLang="en-US" smtClean="0"/>
          </a:p>
        </p:txBody>
      </p:sp>
      <p:sp>
        <p:nvSpPr>
          <p:cNvPr id="6148" name="Rectangle 3"/>
          <p:cNvSpPr>
            <a:spLocks noGrp="1" noChangeArrowheads="1"/>
          </p:cNvSpPr>
          <p:nvPr>
            <p:ph type="body" idx="1"/>
          </p:nvPr>
        </p:nvSpPr>
        <p:spPr>
          <a:xfrm>
            <a:off x="457200" y="1066800"/>
            <a:ext cx="8305800" cy="4051300"/>
          </a:xfrm>
        </p:spPr>
        <p:txBody>
          <a:bodyPr/>
          <a:lstStyle/>
          <a:p>
            <a:pPr marL="0" indent="0">
              <a:spcBef>
                <a:spcPct val="100000"/>
              </a:spcBef>
              <a:buFont typeface="Monotype Sorts" pitchFamily="2" charset="2"/>
              <a:buNone/>
            </a:pPr>
            <a:r>
              <a:rPr lang="en-US" altLang="en-US" smtClean="0"/>
              <a:t>Often in a program you need to compare two values, such as whether i is greater than j. Java provides six comparison operators (also known as relational operators) that can be used to compare two values. The result of the comparison is a Boolean value: true or false. </a:t>
            </a:r>
            <a:endParaRPr lang="en-US" altLang="en-US" smtClean="0"/>
          </a:p>
          <a:p>
            <a:pPr marL="0" indent="0">
              <a:spcBef>
                <a:spcPct val="100000"/>
              </a:spcBef>
              <a:buFont typeface="Monotype Sorts" pitchFamily="2" charset="2"/>
              <a:buNone/>
            </a:pPr>
            <a:r>
              <a:rPr lang="en-US" altLang="en-US" sz="3000" b="1" smtClean="0">
                <a:latin typeface="Courier New" panose="02070309020205020404" pitchFamily="49" charset="0"/>
              </a:rPr>
              <a:t>boolean b = (1 &gt; 2);</a:t>
            </a:r>
            <a:r>
              <a:rPr lang="en-US" altLang="en-US" b="1" smtClean="0">
                <a:latin typeface="Book Antiqua" pitchFamily="18" charset="0"/>
              </a:rPr>
              <a:t> </a:t>
            </a:r>
            <a:endParaRPr lang="en-US" altLang="en-US" b="1"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E2166AC-23D8-4D43-AE46-F4CF8294836C}" type="slidenum">
              <a:rPr lang="en-US" altLang="zh-CN" sz="1400"/>
            </a:fld>
            <a:endParaRPr lang="en-US" altLang="zh-CN" sz="1400"/>
          </a:p>
        </p:txBody>
      </p:sp>
      <p:sp>
        <p:nvSpPr>
          <p:cNvPr id="41987" name="Rectangle 2"/>
          <p:cNvSpPr>
            <a:spLocks noGrp="1" noChangeArrowheads="1"/>
          </p:cNvSpPr>
          <p:nvPr>
            <p:ph type="title"/>
          </p:nvPr>
        </p:nvSpPr>
        <p:spPr>
          <a:xfrm>
            <a:off x="609600" y="228600"/>
            <a:ext cx="7772400" cy="685800"/>
          </a:xfrm>
        </p:spPr>
        <p:txBody>
          <a:bodyPr/>
          <a:lstStyle/>
          <a:p>
            <a:r>
              <a:rPr lang="en-US" altLang="en-US" sz="4200" dirty="0" smtClean="0">
                <a:solidFill>
                  <a:srgbClr val="FF0000"/>
                </a:solidFill>
                <a:latin typeface="Courier New" panose="02070309020205020404" pitchFamily="49" charset="0"/>
              </a:rPr>
              <a:t>switch</a:t>
            </a:r>
            <a:r>
              <a:rPr lang="en-US" altLang="en-US" dirty="0" smtClean="0">
                <a:solidFill>
                  <a:srgbClr val="FF0000"/>
                </a:solidFill>
              </a:rPr>
              <a:t> Statements</a:t>
            </a:r>
            <a:endParaRPr lang="en-US" altLang="en-US" dirty="0" smtClean="0">
              <a:solidFill>
                <a:srgbClr val="FF0000"/>
              </a:solidFill>
            </a:endParaRPr>
          </a:p>
        </p:txBody>
      </p:sp>
      <p:sp>
        <p:nvSpPr>
          <p:cNvPr id="41988" name="Rectangle 3"/>
          <p:cNvSpPr>
            <a:spLocks noGrp="1" noChangeArrowheads="1"/>
          </p:cNvSpPr>
          <p:nvPr>
            <p:ph type="body" idx="1"/>
          </p:nvPr>
        </p:nvSpPr>
        <p:spPr>
          <a:xfrm>
            <a:off x="228600" y="990600"/>
            <a:ext cx="8686800" cy="5334000"/>
          </a:xfrm>
        </p:spPr>
        <p:txBody>
          <a:bodyPr/>
          <a:lstStyle/>
          <a:p>
            <a:pPr marL="0" indent="0">
              <a:lnSpc>
                <a:spcPct val="90000"/>
              </a:lnSpc>
              <a:buFont typeface="Monotype Sorts" pitchFamily="2" charset="2"/>
              <a:buNone/>
            </a:pPr>
            <a:r>
              <a:rPr lang="en-US" altLang="en-US" sz="2500" smtClean="0">
                <a:cs typeface="Times New Roman" panose="02020603050405020304" pitchFamily="18" charset="0"/>
              </a:rPr>
              <a:t>switch (status) {</a:t>
            </a:r>
            <a:endParaRPr lang="en-US" altLang="en-US" sz="2500" smtClean="0">
              <a:cs typeface="Times New Roman" panose="02020603050405020304" pitchFamily="18" charset="0"/>
            </a:endParaRPr>
          </a:p>
          <a:p>
            <a:pPr marL="0" indent="0">
              <a:lnSpc>
                <a:spcPct val="90000"/>
              </a:lnSpc>
              <a:buFont typeface="Monotype Sorts" pitchFamily="2" charset="2"/>
              <a:buNone/>
            </a:pPr>
            <a:r>
              <a:rPr lang="en-US" altLang="en-US" sz="2500" smtClean="0">
                <a:cs typeface="Times New Roman" panose="02020603050405020304" pitchFamily="18" charset="0"/>
              </a:rPr>
              <a:t>  case 0:  compute taxes for single filers;</a:t>
            </a:r>
            <a:endParaRPr lang="en-US" altLang="en-US" sz="2500" smtClean="0">
              <a:cs typeface="Times New Roman" panose="02020603050405020304" pitchFamily="18" charset="0"/>
            </a:endParaRPr>
          </a:p>
          <a:p>
            <a:pPr marL="0" indent="0">
              <a:lnSpc>
                <a:spcPct val="90000"/>
              </a:lnSpc>
              <a:buFont typeface="Monotype Sorts" pitchFamily="2" charset="2"/>
              <a:buNone/>
            </a:pPr>
            <a:r>
              <a:rPr lang="en-US" altLang="en-US" sz="2500" smtClean="0">
                <a:cs typeface="Times New Roman" panose="02020603050405020304" pitchFamily="18" charset="0"/>
              </a:rPr>
              <a:t>           break;</a:t>
            </a:r>
            <a:endParaRPr lang="en-US" altLang="en-US" sz="2500" smtClean="0">
              <a:cs typeface="Times New Roman" panose="02020603050405020304" pitchFamily="18" charset="0"/>
            </a:endParaRPr>
          </a:p>
          <a:p>
            <a:pPr marL="0" indent="0">
              <a:lnSpc>
                <a:spcPct val="90000"/>
              </a:lnSpc>
              <a:buFont typeface="Monotype Sorts" pitchFamily="2" charset="2"/>
              <a:buNone/>
            </a:pPr>
            <a:r>
              <a:rPr lang="en-US" altLang="en-US" sz="2500" smtClean="0">
                <a:cs typeface="Times New Roman" panose="02020603050405020304" pitchFamily="18" charset="0"/>
              </a:rPr>
              <a:t>  case 1:  compute taxes for married file jointly;</a:t>
            </a:r>
            <a:endParaRPr lang="en-US" altLang="en-US" sz="2500" smtClean="0">
              <a:cs typeface="Times New Roman" panose="02020603050405020304" pitchFamily="18" charset="0"/>
            </a:endParaRPr>
          </a:p>
          <a:p>
            <a:pPr marL="0" indent="0">
              <a:lnSpc>
                <a:spcPct val="90000"/>
              </a:lnSpc>
              <a:buFont typeface="Monotype Sorts" pitchFamily="2" charset="2"/>
              <a:buNone/>
            </a:pPr>
            <a:r>
              <a:rPr lang="en-US" altLang="en-US" sz="2500" smtClean="0">
                <a:cs typeface="Times New Roman" panose="02020603050405020304" pitchFamily="18" charset="0"/>
              </a:rPr>
              <a:t>           break;</a:t>
            </a:r>
            <a:endParaRPr lang="en-US" altLang="en-US" sz="2500" smtClean="0">
              <a:cs typeface="Times New Roman" panose="02020603050405020304" pitchFamily="18" charset="0"/>
            </a:endParaRPr>
          </a:p>
          <a:p>
            <a:pPr marL="0" indent="0">
              <a:lnSpc>
                <a:spcPct val="90000"/>
              </a:lnSpc>
              <a:buFont typeface="Monotype Sorts" pitchFamily="2" charset="2"/>
              <a:buNone/>
            </a:pPr>
            <a:r>
              <a:rPr lang="en-US" altLang="en-US" sz="2500" smtClean="0">
                <a:cs typeface="Times New Roman" panose="02020603050405020304" pitchFamily="18" charset="0"/>
              </a:rPr>
              <a:t>  case 2:  compute taxes for married file separately;</a:t>
            </a:r>
            <a:endParaRPr lang="en-US" altLang="en-US" sz="2500" smtClean="0">
              <a:cs typeface="Times New Roman" panose="02020603050405020304" pitchFamily="18" charset="0"/>
            </a:endParaRPr>
          </a:p>
          <a:p>
            <a:pPr marL="0" indent="0">
              <a:lnSpc>
                <a:spcPct val="90000"/>
              </a:lnSpc>
              <a:buFont typeface="Monotype Sorts" pitchFamily="2" charset="2"/>
              <a:buNone/>
            </a:pPr>
            <a:r>
              <a:rPr lang="en-US" altLang="en-US" sz="2500" smtClean="0">
                <a:cs typeface="Times New Roman" panose="02020603050405020304" pitchFamily="18" charset="0"/>
              </a:rPr>
              <a:t>           break;</a:t>
            </a:r>
            <a:endParaRPr lang="en-US" altLang="en-US" sz="2500" smtClean="0">
              <a:cs typeface="Times New Roman" panose="02020603050405020304" pitchFamily="18" charset="0"/>
            </a:endParaRPr>
          </a:p>
          <a:p>
            <a:pPr marL="0" indent="0">
              <a:lnSpc>
                <a:spcPct val="90000"/>
              </a:lnSpc>
              <a:buFont typeface="Monotype Sorts" pitchFamily="2" charset="2"/>
              <a:buNone/>
            </a:pPr>
            <a:r>
              <a:rPr lang="en-US" altLang="en-US" sz="2500" smtClean="0">
                <a:cs typeface="Times New Roman" panose="02020603050405020304" pitchFamily="18" charset="0"/>
              </a:rPr>
              <a:t>  case 3:  compute taxes for head of household;</a:t>
            </a:r>
            <a:endParaRPr lang="en-US" altLang="en-US" sz="2500" smtClean="0">
              <a:cs typeface="Times New Roman" panose="02020603050405020304" pitchFamily="18" charset="0"/>
            </a:endParaRPr>
          </a:p>
          <a:p>
            <a:pPr marL="0" indent="0">
              <a:lnSpc>
                <a:spcPct val="90000"/>
              </a:lnSpc>
              <a:buFont typeface="Monotype Sorts" pitchFamily="2" charset="2"/>
              <a:buNone/>
            </a:pPr>
            <a:r>
              <a:rPr lang="en-US" altLang="en-US" sz="2500" smtClean="0">
                <a:cs typeface="Times New Roman" panose="02020603050405020304" pitchFamily="18" charset="0"/>
              </a:rPr>
              <a:t>           break;</a:t>
            </a:r>
            <a:endParaRPr lang="en-US" altLang="en-US" sz="2500" smtClean="0">
              <a:cs typeface="Times New Roman" panose="02020603050405020304" pitchFamily="18" charset="0"/>
            </a:endParaRPr>
          </a:p>
          <a:p>
            <a:pPr marL="0" indent="0">
              <a:lnSpc>
                <a:spcPct val="90000"/>
              </a:lnSpc>
              <a:buFont typeface="Monotype Sorts" pitchFamily="2" charset="2"/>
              <a:buNone/>
            </a:pPr>
            <a:r>
              <a:rPr lang="en-US" altLang="en-US" sz="2500" smtClean="0">
                <a:cs typeface="Times New Roman" panose="02020603050405020304" pitchFamily="18" charset="0"/>
              </a:rPr>
              <a:t>  default: System.out.println("Errors: invalid status");</a:t>
            </a:r>
            <a:endParaRPr lang="en-US" altLang="en-US" sz="2500" smtClean="0">
              <a:cs typeface="Times New Roman" panose="02020603050405020304" pitchFamily="18" charset="0"/>
            </a:endParaRPr>
          </a:p>
          <a:p>
            <a:pPr marL="0" indent="0">
              <a:lnSpc>
                <a:spcPct val="90000"/>
              </a:lnSpc>
              <a:buFont typeface="Monotype Sorts" pitchFamily="2" charset="2"/>
              <a:buNone/>
            </a:pPr>
            <a:r>
              <a:rPr lang="en-US" altLang="en-US" sz="2500" smtClean="0">
                <a:cs typeface="Times New Roman" panose="02020603050405020304" pitchFamily="18" charset="0"/>
              </a:rPr>
              <a:t>           System.exit(1);</a:t>
            </a:r>
            <a:endParaRPr lang="en-US" altLang="en-US" sz="2500" smtClean="0">
              <a:cs typeface="Times New Roman" panose="02020603050405020304" pitchFamily="18" charset="0"/>
            </a:endParaRPr>
          </a:p>
          <a:p>
            <a:pPr marL="0" indent="0">
              <a:lnSpc>
                <a:spcPct val="90000"/>
              </a:lnSpc>
              <a:buFont typeface="Monotype Sorts" pitchFamily="2" charset="2"/>
              <a:buNone/>
            </a:pPr>
            <a:r>
              <a:rPr lang="en-US" altLang="en-US" sz="2500" smtClean="0">
                <a:cs typeface="Times New Roman" panose="02020603050405020304" pitchFamily="18" charset="0"/>
              </a:rPr>
              <a:t>}</a:t>
            </a:r>
            <a:endParaRPr lang="en-US" altLang="en-US" sz="2500"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1724735-A7BF-48B7-A70B-CB39072CE1F9}" type="slidenum">
              <a:rPr lang="en-US" altLang="zh-CN" sz="1400"/>
            </a:fld>
            <a:endParaRPr lang="en-US" altLang="zh-CN" sz="1400"/>
          </a:p>
        </p:txBody>
      </p:sp>
      <p:sp>
        <p:nvSpPr>
          <p:cNvPr id="43011" name="Rectangle 2"/>
          <p:cNvSpPr>
            <a:spLocks noGrp="1" noChangeArrowheads="1"/>
          </p:cNvSpPr>
          <p:nvPr>
            <p:ph type="title"/>
          </p:nvPr>
        </p:nvSpPr>
        <p:spPr>
          <a:xfrm>
            <a:off x="685800" y="165100"/>
            <a:ext cx="7772400" cy="536575"/>
          </a:xfrm>
        </p:spPr>
        <p:txBody>
          <a:bodyPr/>
          <a:lstStyle/>
          <a:p>
            <a:r>
              <a:rPr lang="en-US" altLang="en-US" sz="3800" smtClean="0">
                <a:latin typeface="Courier New" panose="02070309020205020404" pitchFamily="49" charset="0"/>
              </a:rPr>
              <a:t>switch</a:t>
            </a:r>
            <a:r>
              <a:rPr lang="en-US" altLang="en-US" sz="4000" smtClean="0"/>
              <a:t> Statement Flow Chart</a:t>
            </a:r>
            <a:endParaRPr lang="en-US" altLang="en-US" sz="4000" smtClean="0"/>
          </a:p>
        </p:txBody>
      </p:sp>
      <p:sp>
        <p:nvSpPr>
          <p:cNvPr id="43012" name="Rectangle 7"/>
          <p:cNvSpPr>
            <a:spLocks noChangeArrowheads="1"/>
          </p:cNvSpPr>
          <p:nvPr/>
        </p:nvSpPr>
        <p:spPr bwMode="auto">
          <a:xfrm>
            <a:off x="274320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43013" name="Rectangle 9"/>
          <p:cNvSpPr>
            <a:spLocks noChangeArrowheads="1"/>
          </p:cNvSpPr>
          <p:nvPr/>
        </p:nvSpPr>
        <p:spPr bwMode="auto">
          <a:xfrm>
            <a:off x="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en-US" altLang="en-US"/>
          </a:p>
        </p:txBody>
      </p:sp>
      <p:pic>
        <p:nvPicPr>
          <p:cNvPr id="43014"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1650" y="1035050"/>
            <a:ext cx="8064500" cy="5338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C00D1A5-2BB8-4478-8E7D-1D9FB05D3B0C}" type="slidenum">
              <a:rPr lang="en-US" altLang="zh-CN" sz="1400"/>
            </a:fld>
            <a:endParaRPr lang="en-US" altLang="zh-CN" sz="1400"/>
          </a:p>
        </p:txBody>
      </p:sp>
      <p:sp>
        <p:nvSpPr>
          <p:cNvPr id="44035" name="Rectangle 2"/>
          <p:cNvSpPr>
            <a:spLocks noGrp="1" noChangeArrowheads="1"/>
          </p:cNvSpPr>
          <p:nvPr>
            <p:ph type="title"/>
          </p:nvPr>
        </p:nvSpPr>
        <p:spPr>
          <a:xfrm>
            <a:off x="685800" y="0"/>
            <a:ext cx="7772400" cy="762000"/>
          </a:xfrm>
        </p:spPr>
        <p:txBody>
          <a:bodyPr/>
          <a:lstStyle/>
          <a:p>
            <a:r>
              <a:rPr lang="en-US" altLang="en-US" sz="4200" smtClean="0">
                <a:latin typeface="Courier New" panose="02070309020205020404" pitchFamily="49" charset="0"/>
              </a:rPr>
              <a:t>switch</a:t>
            </a:r>
            <a:r>
              <a:rPr lang="en-US" altLang="en-US" smtClean="0"/>
              <a:t> Statement Rules</a:t>
            </a:r>
            <a:endParaRPr lang="en-US" altLang="en-US" smtClean="0"/>
          </a:p>
        </p:txBody>
      </p:sp>
      <p:sp>
        <p:nvSpPr>
          <p:cNvPr id="44036" name="Rectangle 5"/>
          <p:cNvSpPr>
            <a:spLocks noChangeArrowheads="1"/>
          </p:cNvSpPr>
          <p:nvPr/>
        </p:nvSpPr>
        <p:spPr bwMode="auto">
          <a:xfrm>
            <a:off x="4343400" y="1371600"/>
            <a:ext cx="3657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spcBef>
                <a:spcPct val="20000"/>
              </a:spcBef>
              <a:buClr>
                <a:schemeClr val="tx2"/>
              </a:buClr>
              <a:buSzPct val="75000"/>
              <a:buFont typeface="Monotype Sorts" pitchFamily="2" charset="2"/>
              <a:buNone/>
            </a:pPr>
            <a:r>
              <a:rPr lang="en-US" altLang="en-US" sz="1900">
                <a:cs typeface="Times New Roman" panose="02020603050405020304" pitchFamily="18" charset="0"/>
              </a:rPr>
              <a:t>switch (switch-expression) {</a:t>
            </a:r>
            <a:endParaRPr lang="en-US" altLang="en-US" sz="1900">
              <a:cs typeface="Times New Roman" panose="02020603050405020304" pitchFamily="18" charset="0"/>
            </a:endParaRPr>
          </a:p>
          <a:p>
            <a:pPr eaLnBrk="0" hangingPunct="0">
              <a:spcBef>
                <a:spcPct val="20000"/>
              </a:spcBef>
              <a:buClr>
                <a:schemeClr val="tx2"/>
              </a:buClr>
              <a:buSzPct val="75000"/>
              <a:buFont typeface="Monotype Sorts" pitchFamily="2" charset="2"/>
              <a:buNone/>
            </a:pPr>
            <a:r>
              <a:rPr lang="en-US" altLang="en-US" sz="1900">
                <a:cs typeface="Times New Roman" panose="02020603050405020304" pitchFamily="18" charset="0"/>
              </a:rPr>
              <a:t>  case value1:  statement(s)1;</a:t>
            </a:r>
            <a:endParaRPr lang="en-US" altLang="en-US" sz="1900">
              <a:cs typeface="Times New Roman" panose="02020603050405020304" pitchFamily="18" charset="0"/>
            </a:endParaRPr>
          </a:p>
          <a:p>
            <a:pPr eaLnBrk="0" hangingPunct="0">
              <a:spcBef>
                <a:spcPct val="20000"/>
              </a:spcBef>
              <a:buClr>
                <a:schemeClr val="tx2"/>
              </a:buClr>
              <a:buSzPct val="75000"/>
              <a:buFont typeface="Monotype Sorts" pitchFamily="2" charset="2"/>
              <a:buNone/>
            </a:pPr>
            <a:r>
              <a:rPr lang="en-US" altLang="en-US" sz="1900">
                <a:cs typeface="Times New Roman" panose="02020603050405020304" pitchFamily="18" charset="0"/>
              </a:rPr>
              <a:t>           break;</a:t>
            </a:r>
            <a:endParaRPr lang="en-US" altLang="en-US" sz="1900">
              <a:cs typeface="Times New Roman" panose="02020603050405020304" pitchFamily="18" charset="0"/>
            </a:endParaRPr>
          </a:p>
          <a:p>
            <a:pPr eaLnBrk="0" hangingPunct="0">
              <a:spcBef>
                <a:spcPct val="20000"/>
              </a:spcBef>
              <a:buClr>
                <a:schemeClr val="tx2"/>
              </a:buClr>
              <a:buSzPct val="75000"/>
              <a:buFont typeface="Monotype Sorts" pitchFamily="2" charset="2"/>
              <a:buNone/>
            </a:pPr>
            <a:r>
              <a:rPr lang="en-US" altLang="en-US" sz="1900">
                <a:cs typeface="Times New Roman" panose="02020603050405020304" pitchFamily="18" charset="0"/>
              </a:rPr>
              <a:t>  case value2: statement(s)2;</a:t>
            </a:r>
            <a:endParaRPr lang="en-US" altLang="en-US" sz="1900">
              <a:cs typeface="Times New Roman" panose="02020603050405020304" pitchFamily="18" charset="0"/>
            </a:endParaRPr>
          </a:p>
          <a:p>
            <a:pPr eaLnBrk="0" hangingPunct="0">
              <a:spcBef>
                <a:spcPct val="20000"/>
              </a:spcBef>
              <a:buClr>
                <a:schemeClr val="tx2"/>
              </a:buClr>
              <a:buSzPct val="75000"/>
              <a:buFont typeface="Monotype Sorts" pitchFamily="2" charset="2"/>
              <a:buNone/>
            </a:pPr>
            <a:r>
              <a:rPr lang="en-US" altLang="en-US" sz="1900">
                <a:cs typeface="Times New Roman" panose="02020603050405020304" pitchFamily="18" charset="0"/>
              </a:rPr>
              <a:t>           break;</a:t>
            </a:r>
            <a:endParaRPr lang="en-US" altLang="en-US" sz="1900">
              <a:cs typeface="Times New Roman" panose="02020603050405020304" pitchFamily="18" charset="0"/>
            </a:endParaRPr>
          </a:p>
          <a:p>
            <a:pPr eaLnBrk="0" hangingPunct="0">
              <a:spcBef>
                <a:spcPct val="20000"/>
              </a:spcBef>
              <a:buClr>
                <a:schemeClr val="tx2"/>
              </a:buClr>
              <a:buSzPct val="75000"/>
              <a:buFont typeface="Monotype Sorts" pitchFamily="2" charset="2"/>
              <a:buNone/>
            </a:pPr>
            <a:r>
              <a:rPr lang="en-US" altLang="en-US" sz="1900">
                <a:cs typeface="Times New Roman" panose="02020603050405020304" pitchFamily="18" charset="0"/>
              </a:rPr>
              <a:t>  …</a:t>
            </a:r>
            <a:endParaRPr lang="en-US" altLang="en-US" sz="1900">
              <a:cs typeface="Times New Roman" panose="02020603050405020304" pitchFamily="18" charset="0"/>
            </a:endParaRPr>
          </a:p>
          <a:p>
            <a:pPr eaLnBrk="0" hangingPunct="0">
              <a:spcBef>
                <a:spcPct val="20000"/>
              </a:spcBef>
              <a:buClr>
                <a:schemeClr val="tx2"/>
              </a:buClr>
              <a:buSzPct val="75000"/>
              <a:buFont typeface="Monotype Sorts" pitchFamily="2" charset="2"/>
              <a:buNone/>
            </a:pPr>
            <a:r>
              <a:rPr lang="en-US" altLang="en-US" sz="1900">
                <a:cs typeface="Times New Roman" panose="02020603050405020304" pitchFamily="18" charset="0"/>
              </a:rPr>
              <a:t>  case valueN: statement(s)N;</a:t>
            </a:r>
            <a:endParaRPr lang="en-US" altLang="en-US" sz="1900">
              <a:cs typeface="Times New Roman" panose="02020603050405020304" pitchFamily="18" charset="0"/>
            </a:endParaRPr>
          </a:p>
          <a:p>
            <a:pPr eaLnBrk="0" hangingPunct="0">
              <a:spcBef>
                <a:spcPct val="20000"/>
              </a:spcBef>
              <a:buClr>
                <a:schemeClr val="tx2"/>
              </a:buClr>
              <a:buSzPct val="75000"/>
              <a:buFont typeface="Monotype Sorts" pitchFamily="2" charset="2"/>
              <a:buNone/>
            </a:pPr>
            <a:r>
              <a:rPr lang="en-US" altLang="en-US" sz="1900">
                <a:cs typeface="Times New Roman" panose="02020603050405020304" pitchFamily="18" charset="0"/>
              </a:rPr>
              <a:t>           break;</a:t>
            </a:r>
            <a:endParaRPr lang="en-US" altLang="en-US" sz="1900">
              <a:cs typeface="Times New Roman" panose="02020603050405020304" pitchFamily="18" charset="0"/>
            </a:endParaRPr>
          </a:p>
          <a:p>
            <a:pPr eaLnBrk="0" hangingPunct="0">
              <a:spcBef>
                <a:spcPct val="20000"/>
              </a:spcBef>
              <a:buClr>
                <a:schemeClr val="tx2"/>
              </a:buClr>
              <a:buSzPct val="75000"/>
              <a:buFont typeface="Monotype Sorts" pitchFamily="2" charset="2"/>
              <a:buNone/>
            </a:pPr>
            <a:r>
              <a:rPr lang="en-US" altLang="en-US" sz="1900">
                <a:cs typeface="Times New Roman" panose="02020603050405020304" pitchFamily="18" charset="0"/>
              </a:rPr>
              <a:t>  default: statement(s)-for-default;</a:t>
            </a:r>
            <a:endParaRPr lang="en-US" altLang="en-US" sz="1900">
              <a:cs typeface="Times New Roman" panose="02020603050405020304" pitchFamily="18" charset="0"/>
            </a:endParaRPr>
          </a:p>
          <a:p>
            <a:pPr eaLnBrk="0" hangingPunct="0">
              <a:spcBef>
                <a:spcPct val="20000"/>
              </a:spcBef>
              <a:buClr>
                <a:schemeClr val="tx2"/>
              </a:buClr>
              <a:buSzPct val="75000"/>
              <a:buFont typeface="Monotype Sorts" pitchFamily="2" charset="2"/>
              <a:buNone/>
            </a:pPr>
            <a:r>
              <a:rPr lang="en-US" altLang="en-US" sz="1900">
                <a:cs typeface="Times New Roman" panose="02020603050405020304" pitchFamily="18" charset="0"/>
              </a:rPr>
              <a:t>}</a:t>
            </a:r>
            <a:endParaRPr lang="en-US" altLang="en-US" sz="1900">
              <a:cs typeface="Times New Roman" panose="02020603050405020304" pitchFamily="18" charset="0"/>
            </a:endParaRPr>
          </a:p>
        </p:txBody>
      </p:sp>
      <p:grpSp>
        <p:nvGrpSpPr>
          <p:cNvPr id="52239" name="Group 15"/>
          <p:cNvGrpSpPr/>
          <p:nvPr/>
        </p:nvGrpSpPr>
        <p:grpSpPr bwMode="auto">
          <a:xfrm>
            <a:off x="762000" y="1066800"/>
            <a:ext cx="4724400" cy="1295400"/>
            <a:chOff x="96" y="384"/>
            <a:chExt cx="2976" cy="816"/>
          </a:xfrm>
        </p:grpSpPr>
        <p:sp>
          <p:nvSpPr>
            <p:cNvPr id="44043" name="Rectangle 6"/>
            <p:cNvSpPr>
              <a:spLocks noChangeArrowheads="1"/>
            </p:cNvSpPr>
            <p:nvPr/>
          </p:nvSpPr>
          <p:spPr bwMode="auto">
            <a:xfrm>
              <a:off x="96" y="384"/>
              <a:ext cx="1728"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55880" indent="-55880" defTabSz="287655" eaLnBrk="0" hangingPunct="0">
                <a:lnSpc>
                  <a:spcPct val="90000"/>
                </a:lnSpc>
                <a:buClr>
                  <a:schemeClr val="tx2"/>
                </a:buClr>
                <a:buSzPct val="75000"/>
                <a:buFont typeface="Monotype Sorts" pitchFamily="2" charset="2"/>
                <a:buNone/>
              </a:pPr>
              <a:r>
                <a:rPr lang="en-US" altLang="en-US" sz="1800">
                  <a:solidFill>
                    <a:schemeClr val="tx2"/>
                  </a:solidFill>
                  <a:cs typeface="Times New Roman" panose="02020603050405020304" pitchFamily="18" charset="0"/>
                </a:rPr>
                <a:t>The </a:t>
              </a:r>
              <a:r>
                <a:rPr lang="en-US" altLang="en-US" sz="1800" u="sng">
                  <a:solidFill>
                    <a:schemeClr val="tx2"/>
                  </a:solidFill>
                  <a:cs typeface="Times New Roman" panose="02020603050405020304" pitchFamily="18" charset="0"/>
                </a:rPr>
                <a:t>switch-expression</a:t>
              </a:r>
              <a:r>
                <a:rPr lang="en-US" altLang="en-US" sz="1800">
                  <a:solidFill>
                    <a:schemeClr val="tx2"/>
                  </a:solidFill>
                  <a:cs typeface="Times New Roman" panose="02020603050405020304" pitchFamily="18" charset="0"/>
                </a:rPr>
                <a:t> must yield a value of </a:t>
              </a:r>
              <a:r>
                <a:rPr lang="en-US" altLang="en-US" sz="1800" u="sng">
                  <a:solidFill>
                    <a:schemeClr val="tx2"/>
                  </a:solidFill>
                  <a:cs typeface="Times New Roman" panose="02020603050405020304" pitchFamily="18" charset="0"/>
                </a:rPr>
                <a:t>char</a:t>
              </a:r>
              <a:r>
                <a:rPr lang="en-US" altLang="en-US" sz="1800">
                  <a:solidFill>
                    <a:schemeClr val="tx2"/>
                  </a:solidFill>
                  <a:cs typeface="Times New Roman" panose="02020603050405020304" pitchFamily="18" charset="0"/>
                </a:rPr>
                <a:t>, </a:t>
              </a:r>
              <a:r>
                <a:rPr lang="en-US" altLang="en-US" sz="1800" u="sng">
                  <a:solidFill>
                    <a:schemeClr val="tx2"/>
                  </a:solidFill>
                  <a:cs typeface="Times New Roman" panose="02020603050405020304" pitchFamily="18" charset="0"/>
                </a:rPr>
                <a:t>byte</a:t>
              </a:r>
              <a:r>
                <a:rPr lang="en-US" altLang="en-US" sz="1800">
                  <a:solidFill>
                    <a:schemeClr val="tx2"/>
                  </a:solidFill>
                  <a:cs typeface="Times New Roman" panose="02020603050405020304" pitchFamily="18" charset="0"/>
                </a:rPr>
                <a:t>, </a:t>
              </a:r>
              <a:r>
                <a:rPr lang="en-US" altLang="en-US" sz="1800" u="sng">
                  <a:solidFill>
                    <a:schemeClr val="tx2"/>
                  </a:solidFill>
                  <a:cs typeface="Times New Roman" panose="02020603050405020304" pitchFamily="18" charset="0"/>
                </a:rPr>
                <a:t>short</a:t>
              </a:r>
              <a:r>
                <a:rPr lang="en-US" altLang="en-US" sz="1800">
                  <a:solidFill>
                    <a:schemeClr val="tx2"/>
                  </a:solidFill>
                  <a:cs typeface="Times New Roman" panose="02020603050405020304" pitchFamily="18" charset="0"/>
                </a:rPr>
                <a:t>, or </a:t>
              </a:r>
              <a:r>
                <a:rPr lang="en-US" altLang="en-US" sz="1800" u="sng">
                  <a:solidFill>
                    <a:schemeClr val="tx2"/>
                  </a:solidFill>
                  <a:cs typeface="Times New Roman" panose="02020603050405020304" pitchFamily="18" charset="0"/>
                </a:rPr>
                <a:t>int</a:t>
              </a:r>
              <a:r>
                <a:rPr lang="en-US" altLang="en-US" sz="1800">
                  <a:solidFill>
                    <a:schemeClr val="tx2"/>
                  </a:solidFill>
                  <a:cs typeface="Times New Roman" panose="02020603050405020304" pitchFamily="18" charset="0"/>
                </a:rPr>
                <a:t> type and must always be enclosed in parentheses.</a:t>
              </a:r>
              <a:endParaRPr lang="en-US" altLang="en-US" sz="1800">
                <a:solidFill>
                  <a:schemeClr val="tx2"/>
                </a:solidFill>
                <a:cs typeface="Times New Roman" panose="02020603050405020304" pitchFamily="18" charset="0"/>
              </a:endParaRPr>
            </a:p>
          </p:txBody>
        </p:sp>
        <p:sp>
          <p:nvSpPr>
            <p:cNvPr id="44044" name="Line 7"/>
            <p:cNvSpPr>
              <a:spLocks noChangeShapeType="1"/>
            </p:cNvSpPr>
            <p:nvPr/>
          </p:nvSpPr>
          <p:spPr bwMode="auto">
            <a:xfrm>
              <a:off x="1536" y="480"/>
              <a:ext cx="1536" cy="192"/>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238" name="Group 14"/>
          <p:cNvGrpSpPr/>
          <p:nvPr/>
        </p:nvGrpSpPr>
        <p:grpSpPr bwMode="auto">
          <a:xfrm>
            <a:off x="685800" y="1981200"/>
            <a:ext cx="4419600" cy="4191000"/>
            <a:chOff x="48" y="960"/>
            <a:chExt cx="2784" cy="2640"/>
          </a:xfrm>
        </p:grpSpPr>
        <p:sp>
          <p:nvSpPr>
            <p:cNvPr id="44039" name="Rectangle 8"/>
            <p:cNvSpPr>
              <a:spLocks noChangeArrowheads="1"/>
            </p:cNvSpPr>
            <p:nvPr/>
          </p:nvSpPr>
          <p:spPr bwMode="auto">
            <a:xfrm>
              <a:off x="48" y="1440"/>
              <a:ext cx="2160" cy="2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55880" indent="-55880" defTabSz="287655" eaLnBrk="0" hangingPunct="0">
                <a:buClr>
                  <a:schemeClr val="tx2"/>
                </a:buClr>
                <a:buSzPct val="75000"/>
                <a:buFont typeface="Monotype Sorts" pitchFamily="2" charset="2"/>
                <a:buNone/>
              </a:pPr>
              <a:r>
                <a:rPr lang="en-US" altLang="en-US" sz="1800" dirty="0">
                  <a:solidFill>
                    <a:schemeClr val="tx2"/>
                  </a:solidFill>
                  <a:cs typeface="Times New Roman" panose="02020603050405020304" pitchFamily="18" charset="0"/>
                </a:rPr>
                <a:t>The </a:t>
              </a:r>
              <a:r>
                <a:rPr lang="en-US" altLang="en-US" sz="1800" u="sng" dirty="0">
                  <a:solidFill>
                    <a:schemeClr val="tx2"/>
                  </a:solidFill>
                  <a:cs typeface="Times New Roman" panose="02020603050405020304" pitchFamily="18" charset="0"/>
                </a:rPr>
                <a:t>value1</a:t>
              </a:r>
              <a:r>
                <a:rPr lang="en-US" altLang="en-US" sz="1800" dirty="0">
                  <a:solidFill>
                    <a:schemeClr val="tx2"/>
                  </a:solidFill>
                  <a:cs typeface="Times New Roman" panose="02020603050405020304" pitchFamily="18" charset="0"/>
                </a:rPr>
                <a:t>, ..., and </a:t>
              </a:r>
              <a:r>
                <a:rPr lang="en-US" altLang="en-US" sz="1800" u="sng" dirty="0" err="1">
                  <a:solidFill>
                    <a:schemeClr val="tx2"/>
                  </a:solidFill>
                  <a:cs typeface="Times New Roman" panose="02020603050405020304" pitchFamily="18" charset="0"/>
                </a:rPr>
                <a:t>valueN</a:t>
              </a:r>
              <a:r>
                <a:rPr lang="en-US" altLang="en-US" sz="1800" dirty="0">
                  <a:solidFill>
                    <a:schemeClr val="tx2"/>
                  </a:solidFill>
                  <a:cs typeface="Times New Roman" panose="02020603050405020304" pitchFamily="18" charset="0"/>
                </a:rPr>
                <a:t> must have the same data type as the value of the </a:t>
              </a:r>
              <a:r>
                <a:rPr lang="en-US" altLang="en-US" sz="1800" u="sng" dirty="0">
                  <a:solidFill>
                    <a:schemeClr val="tx2"/>
                  </a:solidFill>
                  <a:cs typeface="Times New Roman" panose="02020603050405020304" pitchFamily="18" charset="0"/>
                </a:rPr>
                <a:t>switch-expression</a:t>
              </a:r>
              <a:r>
                <a:rPr lang="en-US" altLang="en-US" sz="1800" dirty="0">
                  <a:solidFill>
                    <a:schemeClr val="tx2"/>
                  </a:solidFill>
                  <a:cs typeface="Times New Roman" panose="02020603050405020304" pitchFamily="18" charset="0"/>
                </a:rPr>
                <a:t>. The resulting statements in the </a:t>
              </a:r>
              <a:r>
                <a:rPr lang="en-US" altLang="en-US" sz="1800" u="sng" dirty="0">
                  <a:solidFill>
                    <a:schemeClr val="tx2"/>
                  </a:solidFill>
                  <a:cs typeface="Times New Roman" panose="02020603050405020304" pitchFamily="18" charset="0"/>
                </a:rPr>
                <a:t>case</a:t>
              </a:r>
              <a:r>
                <a:rPr lang="en-US" altLang="en-US" sz="1800" dirty="0">
                  <a:solidFill>
                    <a:schemeClr val="tx2"/>
                  </a:solidFill>
                  <a:cs typeface="Times New Roman" panose="02020603050405020304" pitchFamily="18" charset="0"/>
                </a:rPr>
                <a:t> statement are executed when the value in the </a:t>
              </a:r>
              <a:r>
                <a:rPr lang="en-US" altLang="en-US" sz="1800" u="sng" dirty="0">
                  <a:solidFill>
                    <a:schemeClr val="tx2"/>
                  </a:solidFill>
                  <a:cs typeface="Times New Roman" panose="02020603050405020304" pitchFamily="18" charset="0"/>
                </a:rPr>
                <a:t>case</a:t>
              </a:r>
              <a:r>
                <a:rPr lang="en-US" altLang="en-US" sz="1800" dirty="0">
                  <a:solidFill>
                    <a:schemeClr val="tx2"/>
                  </a:solidFill>
                  <a:cs typeface="Times New Roman" panose="02020603050405020304" pitchFamily="18" charset="0"/>
                </a:rPr>
                <a:t> statement matches the value of the </a:t>
              </a:r>
              <a:r>
                <a:rPr lang="en-US" altLang="en-US" sz="1800" u="sng" dirty="0">
                  <a:solidFill>
                    <a:schemeClr val="tx2"/>
                  </a:solidFill>
                  <a:cs typeface="Times New Roman" panose="02020603050405020304" pitchFamily="18" charset="0"/>
                </a:rPr>
                <a:t>switch-expression</a:t>
              </a:r>
              <a:r>
                <a:rPr lang="en-US" altLang="en-US" sz="1800" dirty="0">
                  <a:solidFill>
                    <a:schemeClr val="tx2"/>
                  </a:solidFill>
                  <a:cs typeface="Times New Roman" panose="02020603050405020304" pitchFamily="18" charset="0"/>
                </a:rPr>
                <a:t>. Note that </a:t>
              </a:r>
              <a:r>
                <a:rPr lang="en-US" altLang="en-US" sz="1800" u="sng" dirty="0">
                  <a:solidFill>
                    <a:schemeClr val="tx2"/>
                  </a:solidFill>
                  <a:cs typeface="Times New Roman" panose="02020603050405020304" pitchFamily="18" charset="0"/>
                </a:rPr>
                <a:t>value1</a:t>
              </a:r>
              <a:r>
                <a:rPr lang="en-US" altLang="en-US" sz="1800" dirty="0">
                  <a:solidFill>
                    <a:schemeClr val="tx2"/>
                  </a:solidFill>
                  <a:cs typeface="Times New Roman" panose="02020603050405020304" pitchFamily="18" charset="0"/>
                </a:rPr>
                <a:t>, ..., and </a:t>
              </a:r>
              <a:r>
                <a:rPr lang="en-US" altLang="en-US" sz="1800" u="sng" dirty="0" err="1">
                  <a:solidFill>
                    <a:schemeClr val="tx2"/>
                  </a:solidFill>
                  <a:cs typeface="Times New Roman" panose="02020603050405020304" pitchFamily="18" charset="0"/>
                </a:rPr>
                <a:t>valueN</a:t>
              </a:r>
              <a:r>
                <a:rPr lang="en-US" altLang="en-US" sz="1800" dirty="0">
                  <a:solidFill>
                    <a:schemeClr val="tx2"/>
                  </a:solidFill>
                  <a:cs typeface="Times New Roman" panose="02020603050405020304" pitchFamily="18" charset="0"/>
                </a:rPr>
                <a:t> are constant expressions, meaning that they cannot contain variables in the expression, such as 1 + </a:t>
              </a:r>
              <a:r>
                <a:rPr lang="en-US" altLang="en-US" sz="1800" u="sng" dirty="0">
                  <a:solidFill>
                    <a:schemeClr val="tx2"/>
                  </a:solidFill>
                  <a:cs typeface="Times New Roman" panose="02020603050405020304" pitchFamily="18" charset="0"/>
                </a:rPr>
                <a:t>x</a:t>
              </a:r>
              <a:r>
                <a:rPr lang="en-US" altLang="en-US" sz="1800" dirty="0">
                  <a:solidFill>
                    <a:schemeClr val="tx2"/>
                  </a:solidFill>
                  <a:cs typeface="Times New Roman" panose="02020603050405020304" pitchFamily="18" charset="0"/>
                </a:rPr>
                <a:t>. </a:t>
              </a:r>
              <a:endParaRPr lang="en-US" altLang="en-US" sz="1800" dirty="0">
                <a:solidFill>
                  <a:schemeClr val="tx2"/>
                </a:solidFill>
                <a:cs typeface="Times New Roman" panose="02020603050405020304" pitchFamily="18" charset="0"/>
              </a:endParaRPr>
            </a:p>
          </p:txBody>
        </p:sp>
        <p:sp>
          <p:nvSpPr>
            <p:cNvPr id="44040" name="Line 10"/>
            <p:cNvSpPr>
              <a:spLocks noChangeShapeType="1"/>
            </p:cNvSpPr>
            <p:nvPr/>
          </p:nvSpPr>
          <p:spPr bwMode="auto">
            <a:xfrm flipV="1">
              <a:off x="2016" y="960"/>
              <a:ext cx="816" cy="672"/>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1" name="Line 11"/>
            <p:cNvSpPr>
              <a:spLocks noChangeShapeType="1"/>
            </p:cNvSpPr>
            <p:nvPr/>
          </p:nvSpPr>
          <p:spPr bwMode="auto">
            <a:xfrm flipV="1">
              <a:off x="2016" y="1392"/>
              <a:ext cx="768" cy="24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2" name="Line 12"/>
            <p:cNvSpPr>
              <a:spLocks noChangeShapeType="1"/>
            </p:cNvSpPr>
            <p:nvPr/>
          </p:nvSpPr>
          <p:spPr bwMode="auto">
            <a:xfrm>
              <a:off x="2016" y="1632"/>
              <a:ext cx="768" cy="384"/>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2239"/>
                                        </p:tgtEl>
                                        <p:attrNameLst>
                                          <p:attrName>style.visibility</p:attrName>
                                        </p:attrNameLst>
                                      </p:cBhvr>
                                      <p:to>
                                        <p:strVal val="visible"/>
                                      </p:to>
                                    </p:set>
                                    <p:anim calcmode="lin" valueType="num">
                                      <p:cBhvr additive="base">
                                        <p:cTn id="7" dur="500" fill="hold"/>
                                        <p:tgtEl>
                                          <p:spTgt spid="52239"/>
                                        </p:tgtEl>
                                        <p:attrNameLst>
                                          <p:attrName>ppt_x</p:attrName>
                                        </p:attrNameLst>
                                      </p:cBhvr>
                                      <p:tavLst>
                                        <p:tav tm="0">
                                          <p:val>
                                            <p:strVal val="0-#ppt_w/2"/>
                                          </p:val>
                                        </p:tav>
                                        <p:tav tm="100000">
                                          <p:val>
                                            <p:strVal val="#ppt_x"/>
                                          </p:val>
                                        </p:tav>
                                      </p:tavLst>
                                    </p:anim>
                                    <p:anim calcmode="lin" valueType="num">
                                      <p:cBhvr additive="base">
                                        <p:cTn id="8" dur="500" fill="hold"/>
                                        <p:tgtEl>
                                          <p:spTgt spid="522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2238"/>
                                        </p:tgtEl>
                                        <p:attrNameLst>
                                          <p:attrName>style.visibility</p:attrName>
                                        </p:attrNameLst>
                                      </p:cBhvr>
                                      <p:to>
                                        <p:strVal val="visible"/>
                                      </p:to>
                                    </p:set>
                                    <p:anim calcmode="lin" valueType="num">
                                      <p:cBhvr additive="base">
                                        <p:cTn id="13" dur="500" fill="hold"/>
                                        <p:tgtEl>
                                          <p:spTgt spid="52238"/>
                                        </p:tgtEl>
                                        <p:attrNameLst>
                                          <p:attrName>ppt_x</p:attrName>
                                        </p:attrNameLst>
                                      </p:cBhvr>
                                      <p:tavLst>
                                        <p:tav tm="0">
                                          <p:val>
                                            <p:strVal val="0-#ppt_w/2"/>
                                          </p:val>
                                        </p:tav>
                                        <p:tav tm="100000">
                                          <p:val>
                                            <p:strVal val="#ppt_x"/>
                                          </p:val>
                                        </p:tav>
                                      </p:tavLst>
                                    </p:anim>
                                    <p:anim calcmode="lin" valueType="num">
                                      <p:cBhvr additive="base">
                                        <p:cTn id="14" dur="500" fill="hold"/>
                                        <p:tgtEl>
                                          <p:spTgt spid="522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E3C115B-3747-4795-A377-76BAD7622498}" type="slidenum">
              <a:rPr lang="en-US" altLang="zh-CN" sz="1400"/>
            </a:fld>
            <a:endParaRPr lang="en-US" altLang="zh-CN" sz="1400"/>
          </a:p>
        </p:txBody>
      </p:sp>
      <p:sp>
        <p:nvSpPr>
          <p:cNvPr id="45059" name="Rectangle 2"/>
          <p:cNvSpPr>
            <a:spLocks noGrp="1" noChangeArrowheads="1"/>
          </p:cNvSpPr>
          <p:nvPr>
            <p:ph type="title"/>
          </p:nvPr>
        </p:nvSpPr>
        <p:spPr>
          <a:xfrm>
            <a:off x="685800" y="0"/>
            <a:ext cx="7772400" cy="762000"/>
          </a:xfrm>
        </p:spPr>
        <p:txBody>
          <a:bodyPr/>
          <a:lstStyle/>
          <a:p>
            <a:r>
              <a:rPr lang="en-US" altLang="en-US" sz="4200" dirty="0" smtClean="0">
                <a:solidFill>
                  <a:srgbClr val="FF0000"/>
                </a:solidFill>
                <a:latin typeface="Courier New" panose="02070309020205020404" pitchFamily="49" charset="0"/>
              </a:rPr>
              <a:t>switch</a:t>
            </a:r>
            <a:r>
              <a:rPr lang="en-US" altLang="en-US" dirty="0" smtClean="0">
                <a:solidFill>
                  <a:srgbClr val="FF0000"/>
                </a:solidFill>
              </a:rPr>
              <a:t> Statement Rules</a:t>
            </a:r>
            <a:endParaRPr lang="en-US" altLang="en-US" dirty="0" smtClean="0">
              <a:solidFill>
                <a:srgbClr val="FF0000"/>
              </a:solidFill>
            </a:endParaRPr>
          </a:p>
        </p:txBody>
      </p:sp>
      <p:sp>
        <p:nvSpPr>
          <p:cNvPr id="114691" name="Rectangle 3"/>
          <p:cNvSpPr>
            <a:spLocks noGrp="1" noChangeArrowheads="1"/>
          </p:cNvSpPr>
          <p:nvPr>
            <p:ph type="body" idx="1"/>
          </p:nvPr>
        </p:nvSpPr>
        <p:spPr>
          <a:xfrm>
            <a:off x="228600" y="1219200"/>
            <a:ext cx="3048000" cy="2057400"/>
          </a:xfrm>
        </p:spPr>
        <p:txBody>
          <a:bodyPr/>
          <a:lstStyle/>
          <a:p>
            <a:pPr marL="55880" indent="-55880" defTabSz="287655">
              <a:spcBef>
                <a:spcPct val="0"/>
              </a:spcBef>
              <a:buFont typeface="Monotype Sorts" pitchFamily="2" charset="2"/>
              <a:buNone/>
            </a:pPr>
            <a:r>
              <a:rPr lang="en-US" altLang="en-US" sz="2800" smtClean="0">
                <a:solidFill>
                  <a:schemeClr val="tx2"/>
                </a:solidFill>
                <a:latin typeface="Courier" charset="0"/>
                <a:cs typeface="Times New Roman" panose="02020603050405020304" pitchFamily="18" charset="0"/>
              </a:rPr>
              <a:t>	</a:t>
            </a:r>
            <a:r>
              <a:rPr lang="en-US" altLang="en-US" sz="1600" smtClean="0">
                <a:solidFill>
                  <a:schemeClr val="tx2"/>
                </a:solidFill>
                <a:cs typeface="Times New Roman" panose="02020603050405020304" pitchFamily="18" charset="0"/>
              </a:rPr>
              <a:t>The keyword </a:t>
            </a:r>
            <a:r>
              <a:rPr lang="en-US" altLang="en-US" sz="1600" u="sng" smtClean="0">
                <a:solidFill>
                  <a:schemeClr val="tx2"/>
                </a:solidFill>
                <a:cs typeface="Times New Roman" panose="02020603050405020304" pitchFamily="18" charset="0"/>
              </a:rPr>
              <a:t>break</a:t>
            </a:r>
            <a:r>
              <a:rPr lang="en-US" altLang="en-US" sz="1600" smtClean="0">
                <a:solidFill>
                  <a:schemeClr val="tx2"/>
                </a:solidFill>
                <a:cs typeface="Times New Roman" panose="02020603050405020304" pitchFamily="18" charset="0"/>
              </a:rPr>
              <a:t> is optional, but it should be used at the end of each case in order to terminate the remainder of the </a:t>
            </a:r>
            <a:r>
              <a:rPr lang="en-US" altLang="en-US" sz="1600" u="sng" smtClean="0">
                <a:solidFill>
                  <a:schemeClr val="tx2"/>
                </a:solidFill>
                <a:cs typeface="Times New Roman" panose="02020603050405020304" pitchFamily="18" charset="0"/>
              </a:rPr>
              <a:t>switch</a:t>
            </a:r>
            <a:r>
              <a:rPr lang="en-US" altLang="en-US" sz="1600" smtClean="0">
                <a:solidFill>
                  <a:schemeClr val="tx2"/>
                </a:solidFill>
                <a:cs typeface="Times New Roman" panose="02020603050405020304" pitchFamily="18" charset="0"/>
              </a:rPr>
              <a:t> statement. If the </a:t>
            </a:r>
            <a:r>
              <a:rPr lang="en-US" altLang="en-US" sz="1600" u="sng" smtClean="0">
                <a:solidFill>
                  <a:schemeClr val="tx2"/>
                </a:solidFill>
                <a:cs typeface="Times New Roman" panose="02020603050405020304" pitchFamily="18" charset="0"/>
              </a:rPr>
              <a:t>break</a:t>
            </a:r>
            <a:r>
              <a:rPr lang="en-US" altLang="en-US" sz="1600" smtClean="0">
                <a:solidFill>
                  <a:schemeClr val="tx2"/>
                </a:solidFill>
                <a:cs typeface="Times New Roman" panose="02020603050405020304" pitchFamily="18" charset="0"/>
              </a:rPr>
              <a:t> statement is not present, the next </a:t>
            </a:r>
            <a:r>
              <a:rPr lang="en-US" altLang="en-US" sz="1600" u="sng" smtClean="0">
                <a:solidFill>
                  <a:schemeClr val="tx2"/>
                </a:solidFill>
                <a:cs typeface="Times New Roman" panose="02020603050405020304" pitchFamily="18" charset="0"/>
              </a:rPr>
              <a:t>case</a:t>
            </a:r>
            <a:r>
              <a:rPr lang="en-US" altLang="en-US" sz="1600" smtClean="0">
                <a:solidFill>
                  <a:schemeClr val="tx2"/>
                </a:solidFill>
                <a:cs typeface="Times New Roman" panose="02020603050405020304" pitchFamily="18" charset="0"/>
              </a:rPr>
              <a:t> statement will be executed.</a:t>
            </a:r>
            <a:endParaRPr lang="en-US" altLang="en-US" sz="1600" smtClean="0">
              <a:solidFill>
                <a:schemeClr val="tx2"/>
              </a:solidFill>
              <a:cs typeface="Times New Roman" panose="02020603050405020304" pitchFamily="18" charset="0"/>
            </a:endParaRPr>
          </a:p>
        </p:txBody>
      </p:sp>
      <p:sp>
        <p:nvSpPr>
          <p:cNvPr id="45061" name="Rectangle 4"/>
          <p:cNvSpPr>
            <a:spLocks noChangeArrowheads="1"/>
          </p:cNvSpPr>
          <p:nvPr/>
        </p:nvSpPr>
        <p:spPr bwMode="auto">
          <a:xfrm>
            <a:off x="4343400" y="1371600"/>
            <a:ext cx="3657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spcBef>
                <a:spcPct val="20000"/>
              </a:spcBef>
              <a:buClr>
                <a:schemeClr val="tx2"/>
              </a:buClr>
              <a:buSzPct val="75000"/>
              <a:buFont typeface="Monotype Sorts" pitchFamily="2" charset="2"/>
              <a:buNone/>
            </a:pPr>
            <a:r>
              <a:rPr lang="en-US" altLang="en-US" sz="1900">
                <a:cs typeface="Times New Roman" panose="02020603050405020304" pitchFamily="18" charset="0"/>
              </a:rPr>
              <a:t>switch (switch-expression) {</a:t>
            </a:r>
            <a:endParaRPr lang="en-US" altLang="en-US" sz="1900">
              <a:cs typeface="Times New Roman" panose="02020603050405020304" pitchFamily="18" charset="0"/>
            </a:endParaRPr>
          </a:p>
          <a:p>
            <a:pPr eaLnBrk="0" hangingPunct="0">
              <a:spcBef>
                <a:spcPct val="20000"/>
              </a:spcBef>
              <a:buClr>
                <a:schemeClr val="tx2"/>
              </a:buClr>
              <a:buSzPct val="75000"/>
              <a:buFont typeface="Monotype Sorts" pitchFamily="2" charset="2"/>
              <a:buNone/>
            </a:pPr>
            <a:r>
              <a:rPr lang="en-US" altLang="en-US" sz="1900">
                <a:cs typeface="Times New Roman" panose="02020603050405020304" pitchFamily="18" charset="0"/>
              </a:rPr>
              <a:t>  case value1:  statement(s)1;</a:t>
            </a:r>
            <a:endParaRPr lang="en-US" altLang="en-US" sz="1900">
              <a:cs typeface="Times New Roman" panose="02020603050405020304" pitchFamily="18" charset="0"/>
            </a:endParaRPr>
          </a:p>
          <a:p>
            <a:pPr eaLnBrk="0" hangingPunct="0">
              <a:spcBef>
                <a:spcPct val="20000"/>
              </a:spcBef>
              <a:buClr>
                <a:schemeClr val="tx2"/>
              </a:buClr>
              <a:buSzPct val="75000"/>
              <a:buFont typeface="Monotype Sorts" pitchFamily="2" charset="2"/>
              <a:buNone/>
            </a:pPr>
            <a:r>
              <a:rPr lang="en-US" altLang="en-US" sz="1900">
                <a:cs typeface="Times New Roman" panose="02020603050405020304" pitchFamily="18" charset="0"/>
              </a:rPr>
              <a:t>           break;</a:t>
            </a:r>
            <a:endParaRPr lang="en-US" altLang="en-US" sz="1900">
              <a:cs typeface="Times New Roman" panose="02020603050405020304" pitchFamily="18" charset="0"/>
            </a:endParaRPr>
          </a:p>
          <a:p>
            <a:pPr eaLnBrk="0" hangingPunct="0">
              <a:spcBef>
                <a:spcPct val="20000"/>
              </a:spcBef>
              <a:buClr>
                <a:schemeClr val="tx2"/>
              </a:buClr>
              <a:buSzPct val="75000"/>
              <a:buFont typeface="Monotype Sorts" pitchFamily="2" charset="2"/>
              <a:buNone/>
            </a:pPr>
            <a:r>
              <a:rPr lang="en-US" altLang="en-US" sz="1900">
                <a:cs typeface="Times New Roman" panose="02020603050405020304" pitchFamily="18" charset="0"/>
              </a:rPr>
              <a:t>  case value2: statement(s)2;</a:t>
            </a:r>
            <a:endParaRPr lang="en-US" altLang="en-US" sz="1900">
              <a:cs typeface="Times New Roman" panose="02020603050405020304" pitchFamily="18" charset="0"/>
            </a:endParaRPr>
          </a:p>
          <a:p>
            <a:pPr eaLnBrk="0" hangingPunct="0">
              <a:spcBef>
                <a:spcPct val="20000"/>
              </a:spcBef>
              <a:buClr>
                <a:schemeClr val="tx2"/>
              </a:buClr>
              <a:buSzPct val="75000"/>
              <a:buFont typeface="Monotype Sorts" pitchFamily="2" charset="2"/>
              <a:buNone/>
            </a:pPr>
            <a:r>
              <a:rPr lang="en-US" altLang="en-US" sz="1900">
                <a:cs typeface="Times New Roman" panose="02020603050405020304" pitchFamily="18" charset="0"/>
              </a:rPr>
              <a:t>           break;</a:t>
            </a:r>
            <a:endParaRPr lang="en-US" altLang="en-US" sz="1900">
              <a:cs typeface="Times New Roman" panose="02020603050405020304" pitchFamily="18" charset="0"/>
            </a:endParaRPr>
          </a:p>
          <a:p>
            <a:pPr eaLnBrk="0" hangingPunct="0">
              <a:spcBef>
                <a:spcPct val="20000"/>
              </a:spcBef>
              <a:buClr>
                <a:schemeClr val="tx2"/>
              </a:buClr>
              <a:buSzPct val="75000"/>
              <a:buFont typeface="Monotype Sorts" pitchFamily="2" charset="2"/>
              <a:buNone/>
            </a:pPr>
            <a:r>
              <a:rPr lang="en-US" altLang="en-US" sz="1900">
                <a:cs typeface="Times New Roman" panose="02020603050405020304" pitchFamily="18" charset="0"/>
              </a:rPr>
              <a:t>  …</a:t>
            </a:r>
            <a:endParaRPr lang="en-US" altLang="en-US" sz="1900">
              <a:cs typeface="Times New Roman" panose="02020603050405020304" pitchFamily="18" charset="0"/>
            </a:endParaRPr>
          </a:p>
          <a:p>
            <a:pPr eaLnBrk="0" hangingPunct="0">
              <a:spcBef>
                <a:spcPct val="20000"/>
              </a:spcBef>
              <a:buClr>
                <a:schemeClr val="tx2"/>
              </a:buClr>
              <a:buSzPct val="75000"/>
              <a:buFont typeface="Monotype Sorts" pitchFamily="2" charset="2"/>
              <a:buNone/>
            </a:pPr>
            <a:r>
              <a:rPr lang="en-US" altLang="en-US" sz="1900">
                <a:cs typeface="Times New Roman" panose="02020603050405020304" pitchFamily="18" charset="0"/>
              </a:rPr>
              <a:t>  case valueN: statement(s)N;</a:t>
            </a:r>
            <a:endParaRPr lang="en-US" altLang="en-US" sz="1900">
              <a:cs typeface="Times New Roman" panose="02020603050405020304" pitchFamily="18" charset="0"/>
            </a:endParaRPr>
          </a:p>
          <a:p>
            <a:pPr eaLnBrk="0" hangingPunct="0">
              <a:spcBef>
                <a:spcPct val="20000"/>
              </a:spcBef>
              <a:buClr>
                <a:schemeClr val="tx2"/>
              </a:buClr>
              <a:buSzPct val="75000"/>
              <a:buFont typeface="Monotype Sorts" pitchFamily="2" charset="2"/>
              <a:buNone/>
            </a:pPr>
            <a:r>
              <a:rPr lang="en-US" altLang="en-US" sz="1900">
                <a:cs typeface="Times New Roman" panose="02020603050405020304" pitchFamily="18" charset="0"/>
              </a:rPr>
              <a:t>           break;</a:t>
            </a:r>
            <a:endParaRPr lang="en-US" altLang="en-US" sz="1900">
              <a:cs typeface="Times New Roman" panose="02020603050405020304" pitchFamily="18" charset="0"/>
            </a:endParaRPr>
          </a:p>
          <a:p>
            <a:pPr eaLnBrk="0" hangingPunct="0">
              <a:spcBef>
                <a:spcPct val="20000"/>
              </a:spcBef>
              <a:buClr>
                <a:schemeClr val="tx2"/>
              </a:buClr>
              <a:buSzPct val="75000"/>
              <a:buFont typeface="Monotype Sorts" pitchFamily="2" charset="2"/>
              <a:buNone/>
            </a:pPr>
            <a:r>
              <a:rPr lang="en-US" altLang="en-US" sz="1900">
                <a:cs typeface="Times New Roman" panose="02020603050405020304" pitchFamily="18" charset="0"/>
              </a:rPr>
              <a:t>  default: statement(s)-for-default;</a:t>
            </a:r>
            <a:endParaRPr lang="en-US" altLang="en-US" sz="1900">
              <a:cs typeface="Times New Roman" panose="02020603050405020304" pitchFamily="18" charset="0"/>
            </a:endParaRPr>
          </a:p>
          <a:p>
            <a:pPr eaLnBrk="0" hangingPunct="0">
              <a:spcBef>
                <a:spcPct val="20000"/>
              </a:spcBef>
              <a:buClr>
                <a:schemeClr val="tx2"/>
              </a:buClr>
              <a:buSzPct val="75000"/>
              <a:buFont typeface="Monotype Sorts" pitchFamily="2" charset="2"/>
              <a:buNone/>
            </a:pPr>
            <a:r>
              <a:rPr lang="en-US" altLang="en-US" sz="1900">
                <a:cs typeface="Times New Roman" panose="02020603050405020304" pitchFamily="18" charset="0"/>
              </a:rPr>
              <a:t>}</a:t>
            </a:r>
            <a:endParaRPr lang="en-US" altLang="en-US" sz="1900">
              <a:cs typeface="Times New Roman" panose="02020603050405020304" pitchFamily="18" charset="0"/>
            </a:endParaRPr>
          </a:p>
        </p:txBody>
      </p:sp>
      <p:sp>
        <p:nvSpPr>
          <p:cNvPr id="114695" name="Line 7"/>
          <p:cNvSpPr>
            <a:spLocks noChangeShapeType="1"/>
          </p:cNvSpPr>
          <p:nvPr/>
        </p:nvSpPr>
        <p:spPr bwMode="auto">
          <a:xfrm>
            <a:off x="3200400" y="1981200"/>
            <a:ext cx="1828800" cy="304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701" name="Line 13"/>
          <p:cNvSpPr>
            <a:spLocks noChangeShapeType="1"/>
          </p:cNvSpPr>
          <p:nvPr/>
        </p:nvSpPr>
        <p:spPr bwMode="auto">
          <a:xfrm>
            <a:off x="3200400" y="1981200"/>
            <a:ext cx="1828800" cy="990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702" name="Line 14"/>
          <p:cNvSpPr>
            <a:spLocks noChangeShapeType="1"/>
          </p:cNvSpPr>
          <p:nvPr/>
        </p:nvSpPr>
        <p:spPr bwMode="auto">
          <a:xfrm>
            <a:off x="3200400" y="1981200"/>
            <a:ext cx="1828800" cy="1981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4706" name="Group 18"/>
          <p:cNvGrpSpPr/>
          <p:nvPr/>
        </p:nvGrpSpPr>
        <p:grpSpPr bwMode="auto">
          <a:xfrm>
            <a:off x="228600" y="3733800"/>
            <a:ext cx="4267200" cy="1524000"/>
            <a:chOff x="144" y="2352"/>
            <a:chExt cx="2688" cy="960"/>
          </a:xfrm>
        </p:grpSpPr>
        <p:sp>
          <p:nvSpPr>
            <p:cNvPr id="45067" name="Rectangle 15"/>
            <p:cNvSpPr>
              <a:spLocks noChangeArrowheads="1"/>
            </p:cNvSpPr>
            <p:nvPr/>
          </p:nvSpPr>
          <p:spPr bwMode="auto">
            <a:xfrm>
              <a:off x="144" y="2352"/>
              <a:ext cx="1920"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55880" indent="-55880" defTabSz="287655" eaLnBrk="0" hangingPunct="0">
                <a:buClr>
                  <a:schemeClr val="tx2"/>
                </a:buClr>
                <a:buSzPct val="75000"/>
                <a:buFont typeface="Monotype Sorts" pitchFamily="2" charset="2"/>
                <a:buNone/>
              </a:pPr>
              <a:r>
                <a:rPr lang="en-US" altLang="en-US" sz="2800">
                  <a:solidFill>
                    <a:schemeClr val="tx2"/>
                  </a:solidFill>
                  <a:latin typeface="Courier" charset="0"/>
                  <a:cs typeface="Times New Roman" panose="02020603050405020304" pitchFamily="18" charset="0"/>
                </a:rPr>
                <a:t>	</a:t>
              </a:r>
              <a:r>
                <a:rPr lang="en-US" altLang="en-US" sz="1600">
                  <a:solidFill>
                    <a:schemeClr val="tx2"/>
                  </a:solidFill>
                  <a:cs typeface="Times New Roman" panose="02020603050405020304" pitchFamily="18" charset="0"/>
                </a:rPr>
                <a:t>The </a:t>
              </a:r>
              <a:r>
                <a:rPr lang="en-US" altLang="en-US" sz="1600" u="sng">
                  <a:solidFill>
                    <a:schemeClr val="tx2"/>
                  </a:solidFill>
                  <a:cs typeface="Times New Roman" panose="02020603050405020304" pitchFamily="18" charset="0"/>
                </a:rPr>
                <a:t>default</a:t>
              </a:r>
              <a:r>
                <a:rPr lang="en-US" altLang="en-US" sz="1600">
                  <a:solidFill>
                    <a:schemeClr val="tx2"/>
                  </a:solidFill>
                  <a:cs typeface="Times New Roman" panose="02020603050405020304" pitchFamily="18" charset="0"/>
                </a:rPr>
                <a:t> case, which is optional, can be used to perform actions when none of the specified cases matches the </a:t>
              </a:r>
              <a:r>
                <a:rPr lang="en-US" altLang="en-US" sz="1600" u="sng">
                  <a:solidFill>
                    <a:schemeClr val="tx2"/>
                  </a:solidFill>
                  <a:cs typeface="Times New Roman" panose="02020603050405020304" pitchFamily="18" charset="0"/>
                </a:rPr>
                <a:t>switch-expression</a:t>
              </a:r>
              <a:r>
                <a:rPr lang="en-US" altLang="en-US" sz="1600">
                  <a:solidFill>
                    <a:schemeClr val="tx2"/>
                  </a:solidFill>
                  <a:cs typeface="Times New Roman" panose="02020603050405020304" pitchFamily="18" charset="0"/>
                </a:rPr>
                <a:t>.</a:t>
              </a:r>
              <a:endParaRPr lang="en-US" altLang="en-US" sz="1600">
                <a:solidFill>
                  <a:schemeClr val="tx2"/>
                </a:solidFill>
                <a:cs typeface="Times New Roman" panose="02020603050405020304" pitchFamily="18" charset="0"/>
              </a:endParaRPr>
            </a:p>
          </p:txBody>
        </p:sp>
        <p:sp>
          <p:nvSpPr>
            <p:cNvPr id="45068" name="Line 16"/>
            <p:cNvSpPr>
              <a:spLocks noChangeShapeType="1"/>
            </p:cNvSpPr>
            <p:nvPr/>
          </p:nvSpPr>
          <p:spPr bwMode="auto">
            <a:xfrm>
              <a:off x="2016" y="2736"/>
              <a:ext cx="816" cy="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4705" name="Rectangle 17"/>
          <p:cNvSpPr>
            <a:spLocks noChangeArrowheads="1"/>
          </p:cNvSpPr>
          <p:nvPr/>
        </p:nvSpPr>
        <p:spPr bwMode="auto">
          <a:xfrm>
            <a:off x="3581400" y="5003800"/>
            <a:ext cx="5330825"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55880" indent="-55880" defTabSz="287655" eaLnBrk="0" hangingPunct="0">
              <a:buClr>
                <a:schemeClr val="tx2"/>
              </a:buClr>
              <a:buSzPct val="75000"/>
              <a:buFont typeface="Monotype Sorts" pitchFamily="2" charset="2"/>
              <a:buNone/>
            </a:pPr>
            <a:r>
              <a:rPr lang="en-US" altLang="en-US" sz="1800"/>
              <a:t>When the value in a </a:t>
            </a:r>
            <a:r>
              <a:rPr lang="en-US" altLang="en-US" sz="1800" b="1"/>
              <a:t>case</a:t>
            </a:r>
            <a:r>
              <a:rPr lang="en-US" altLang="en-US" sz="1800"/>
              <a:t> statement matches the value of the </a:t>
            </a:r>
            <a:r>
              <a:rPr lang="en-US" altLang="en-US" sz="1800" b="1"/>
              <a:t>switch-expression</a:t>
            </a:r>
            <a:r>
              <a:rPr lang="en-US" altLang="en-US" sz="1800"/>
              <a:t>,  the statements </a:t>
            </a:r>
            <a:r>
              <a:rPr lang="en-US" altLang="en-US" sz="1800" i="1"/>
              <a:t>starting from this case</a:t>
            </a:r>
            <a:r>
              <a:rPr lang="en-US" altLang="en-US" sz="1800"/>
              <a:t> are executed until either a </a:t>
            </a:r>
            <a:r>
              <a:rPr lang="en-US" altLang="en-US" sz="1800" b="1"/>
              <a:t>break</a:t>
            </a:r>
            <a:r>
              <a:rPr lang="en-US" altLang="en-US" sz="1800"/>
              <a:t> statement or the end of the </a:t>
            </a:r>
            <a:r>
              <a:rPr lang="en-US" altLang="en-US" sz="1800" b="1"/>
              <a:t>switch</a:t>
            </a:r>
            <a:r>
              <a:rPr lang="en-US" altLang="en-US" sz="1800"/>
              <a:t>  statement is reached.</a:t>
            </a: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4695"/>
                                        </p:tgtEl>
                                        <p:attrNameLst>
                                          <p:attrName>style.visibility</p:attrName>
                                        </p:attrNameLst>
                                      </p:cBhvr>
                                      <p:to>
                                        <p:strVal val="visible"/>
                                      </p:to>
                                    </p:set>
                                    <p:anim calcmode="lin" valueType="num">
                                      <p:cBhvr additive="base">
                                        <p:cTn id="13" dur="500" fill="hold"/>
                                        <p:tgtEl>
                                          <p:spTgt spid="114695"/>
                                        </p:tgtEl>
                                        <p:attrNameLst>
                                          <p:attrName>ppt_x</p:attrName>
                                        </p:attrNameLst>
                                      </p:cBhvr>
                                      <p:tavLst>
                                        <p:tav tm="0">
                                          <p:val>
                                            <p:strVal val="0-#ppt_w/2"/>
                                          </p:val>
                                        </p:tav>
                                        <p:tav tm="100000">
                                          <p:val>
                                            <p:strVal val="#ppt_x"/>
                                          </p:val>
                                        </p:tav>
                                      </p:tavLst>
                                    </p:anim>
                                    <p:anim calcmode="lin" valueType="num">
                                      <p:cBhvr additive="base">
                                        <p:cTn id="14" dur="500" fill="hold"/>
                                        <p:tgtEl>
                                          <p:spTgt spid="1146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4701"/>
                                        </p:tgtEl>
                                        <p:attrNameLst>
                                          <p:attrName>style.visibility</p:attrName>
                                        </p:attrNameLst>
                                      </p:cBhvr>
                                      <p:to>
                                        <p:strVal val="visible"/>
                                      </p:to>
                                    </p:set>
                                    <p:anim calcmode="lin" valueType="num">
                                      <p:cBhvr additive="base">
                                        <p:cTn id="19" dur="500" fill="hold"/>
                                        <p:tgtEl>
                                          <p:spTgt spid="114701"/>
                                        </p:tgtEl>
                                        <p:attrNameLst>
                                          <p:attrName>ppt_x</p:attrName>
                                        </p:attrNameLst>
                                      </p:cBhvr>
                                      <p:tavLst>
                                        <p:tav tm="0">
                                          <p:val>
                                            <p:strVal val="0-#ppt_w/2"/>
                                          </p:val>
                                        </p:tav>
                                        <p:tav tm="100000">
                                          <p:val>
                                            <p:strVal val="#ppt_x"/>
                                          </p:val>
                                        </p:tav>
                                      </p:tavLst>
                                    </p:anim>
                                    <p:anim calcmode="lin" valueType="num">
                                      <p:cBhvr additive="base">
                                        <p:cTn id="20" dur="500" fill="hold"/>
                                        <p:tgtEl>
                                          <p:spTgt spid="11470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4702"/>
                                        </p:tgtEl>
                                        <p:attrNameLst>
                                          <p:attrName>style.visibility</p:attrName>
                                        </p:attrNameLst>
                                      </p:cBhvr>
                                      <p:to>
                                        <p:strVal val="visible"/>
                                      </p:to>
                                    </p:set>
                                    <p:anim calcmode="lin" valueType="num">
                                      <p:cBhvr additive="base">
                                        <p:cTn id="25" dur="500" fill="hold"/>
                                        <p:tgtEl>
                                          <p:spTgt spid="114702"/>
                                        </p:tgtEl>
                                        <p:attrNameLst>
                                          <p:attrName>ppt_x</p:attrName>
                                        </p:attrNameLst>
                                      </p:cBhvr>
                                      <p:tavLst>
                                        <p:tav tm="0">
                                          <p:val>
                                            <p:strVal val="0-#ppt_w/2"/>
                                          </p:val>
                                        </p:tav>
                                        <p:tav tm="100000">
                                          <p:val>
                                            <p:strVal val="#ppt_x"/>
                                          </p:val>
                                        </p:tav>
                                      </p:tavLst>
                                    </p:anim>
                                    <p:anim calcmode="lin" valueType="num">
                                      <p:cBhvr additive="base">
                                        <p:cTn id="26" dur="500" fill="hold"/>
                                        <p:tgtEl>
                                          <p:spTgt spid="11470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4706"/>
                                        </p:tgtEl>
                                        <p:attrNameLst>
                                          <p:attrName>style.visibility</p:attrName>
                                        </p:attrNameLst>
                                      </p:cBhvr>
                                      <p:to>
                                        <p:strVal val="visible"/>
                                      </p:to>
                                    </p:set>
                                    <p:anim calcmode="lin" valueType="num">
                                      <p:cBhvr additive="base">
                                        <p:cTn id="31" dur="500" fill="hold"/>
                                        <p:tgtEl>
                                          <p:spTgt spid="114706"/>
                                        </p:tgtEl>
                                        <p:attrNameLst>
                                          <p:attrName>ppt_x</p:attrName>
                                        </p:attrNameLst>
                                      </p:cBhvr>
                                      <p:tavLst>
                                        <p:tav tm="0">
                                          <p:val>
                                            <p:strVal val="0-#ppt_w/2"/>
                                          </p:val>
                                        </p:tav>
                                        <p:tav tm="100000">
                                          <p:val>
                                            <p:strVal val="#ppt_x"/>
                                          </p:val>
                                        </p:tav>
                                      </p:tavLst>
                                    </p:anim>
                                    <p:anim calcmode="lin" valueType="num">
                                      <p:cBhvr additive="base">
                                        <p:cTn id="32" dur="500" fill="hold"/>
                                        <p:tgtEl>
                                          <p:spTgt spid="11470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4705"/>
                                        </p:tgtEl>
                                        <p:attrNameLst>
                                          <p:attrName>style.visibility</p:attrName>
                                        </p:attrNameLst>
                                      </p:cBhvr>
                                      <p:to>
                                        <p:strVal val="visible"/>
                                      </p:to>
                                    </p:set>
                                    <p:anim calcmode="lin" valueType="num">
                                      <p:cBhvr additive="base">
                                        <p:cTn id="37" dur="500" fill="hold"/>
                                        <p:tgtEl>
                                          <p:spTgt spid="114705"/>
                                        </p:tgtEl>
                                        <p:attrNameLst>
                                          <p:attrName>ppt_x</p:attrName>
                                        </p:attrNameLst>
                                      </p:cBhvr>
                                      <p:tavLst>
                                        <p:tav tm="0">
                                          <p:val>
                                            <p:strVal val="0-#ppt_w/2"/>
                                          </p:val>
                                        </p:tav>
                                        <p:tav tm="100000">
                                          <p:val>
                                            <p:strVal val="#ppt_x"/>
                                          </p:val>
                                        </p:tav>
                                      </p:tavLst>
                                    </p:anim>
                                    <p:anim calcmode="lin" valueType="num">
                                      <p:cBhvr additive="base">
                                        <p:cTn id="38" dur="500" fill="hold"/>
                                        <p:tgtEl>
                                          <p:spTgt spid="1147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autoUpdateAnimBg="0" build="p"/>
      <p:bldP spid="114695" grpId="0" animBg="1"/>
      <p:bldP spid="114701" grpId="0" animBg="1"/>
      <p:bldP spid="114702" grpId="0" animBg="1"/>
      <p:bldP spid="114705"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84192E1-803A-4E11-A0C8-53BCA66144FA}" type="slidenum">
              <a:rPr lang="en-US" altLang="zh-CN" sz="1400"/>
            </a:fld>
            <a:endParaRPr lang="en-US" altLang="zh-CN" sz="1400"/>
          </a:p>
        </p:txBody>
      </p:sp>
      <p:sp>
        <p:nvSpPr>
          <p:cNvPr id="46083" name="Rectangle 2"/>
          <p:cNvSpPr>
            <a:spLocks noGrp="1" noChangeArrowheads="1"/>
          </p:cNvSpPr>
          <p:nvPr>
            <p:ph type="title"/>
          </p:nvPr>
        </p:nvSpPr>
        <p:spPr>
          <a:xfrm>
            <a:off x="685800" y="317500"/>
            <a:ext cx="8001000" cy="500063"/>
          </a:xfrm>
        </p:spPr>
        <p:txBody>
          <a:bodyPr/>
          <a:lstStyle/>
          <a:p>
            <a:r>
              <a:rPr lang="en-US" altLang="en-US" sz="4000" smtClean="0"/>
              <a:t>Trace switch statement</a:t>
            </a:r>
            <a:endParaRPr lang="en-US" altLang="en-US" sz="4000" smtClean="0"/>
          </a:p>
        </p:txBody>
      </p:sp>
      <p:sp>
        <p:nvSpPr>
          <p:cNvPr id="46084"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46085" name="Text Box 4"/>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b="1"/>
              <a:t>switch</a:t>
            </a:r>
            <a:r>
              <a:rPr lang="en-US" altLang="en-US"/>
              <a:t> (day) {</a:t>
            </a:r>
            <a:endParaRPr lang="en-US" altLang="en-US" u="sng"/>
          </a:p>
          <a:p>
            <a:r>
              <a:rPr lang="en-US" altLang="en-US"/>
              <a:t>  </a:t>
            </a:r>
            <a:r>
              <a:rPr lang="en-US" altLang="en-US" b="1"/>
              <a:t>case</a:t>
            </a:r>
            <a:r>
              <a:rPr lang="en-US" altLang="en-US"/>
              <a:t> 1: </a:t>
            </a:r>
            <a:endParaRPr lang="en-US" altLang="en-US" u="sng"/>
          </a:p>
          <a:p>
            <a:r>
              <a:rPr lang="en-US" altLang="en-US"/>
              <a:t>  </a:t>
            </a:r>
            <a:r>
              <a:rPr lang="en-US" altLang="en-US" b="1"/>
              <a:t>case</a:t>
            </a:r>
            <a:r>
              <a:rPr lang="en-US" altLang="en-US"/>
              <a:t> 2: </a:t>
            </a:r>
            <a:endParaRPr lang="en-US" altLang="en-US" u="sng"/>
          </a:p>
          <a:p>
            <a:r>
              <a:rPr lang="en-US" altLang="en-US"/>
              <a:t>  </a:t>
            </a:r>
            <a:r>
              <a:rPr lang="en-US" altLang="en-US" b="1"/>
              <a:t>case</a:t>
            </a:r>
            <a:r>
              <a:rPr lang="en-US" altLang="en-US"/>
              <a:t> 3: </a:t>
            </a:r>
            <a:endParaRPr lang="en-US" altLang="en-US" u="sng"/>
          </a:p>
          <a:p>
            <a:r>
              <a:rPr lang="en-US" altLang="en-US"/>
              <a:t>  </a:t>
            </a:r>
            <a:r>
              <a:rPr lang="en-US" altLang="en-US" b="1"/>
              <a:t>case</a:t>
            </a:r>
            <a:r>
              <a:rPr lang="en-US" altLang="en-US"/>
              <a:t> 4: </a:t>
            </a:r>
            <a:endParaRPr lang="en-US" altLang="en-US" u="sng"/>
          </a:p>
          <a:p>
            <a:r>
              <a:rPr lang="en-US" altLang="en-US"/>
              <a:t>  </a:t>
            </a:r>
            <a:r>
              <a:rPr lang="en-US" altLang="en-US" b="1"/>
              <a:t>case</a:t>
            </a:r>
            <a:r>
              <a:rPr lang="en-US" altLang="en-US"/>
              <a:t> 5: System.out.println("Weekday"); </a:t>
            </a:r>
            <a:r>
              <a:rPr lang="en-US" altLang="en-US" b="1"/>
              <a:t>break</a:t>
            </a:r>
            <a:r>
              <a:rPr lang="en-US" altLang="en-US"/>
              <a:t>;</a:t>
            </a:r>
            <a:endParaRPr lang="en-US" altLang="en-US" u="sng"/>
          </a:p>
          <a:p>
            <a:r>
              <a:rPr lang="en-US" altLang="en-US"/>
              <a:t>  </a:t>
            </a:r>
            <a:r>
              <a:rPr lang="en-US" altLang="en-US" b="1"/>
              <a:t>case</a:t>
            </a:r>
            <a:r>
              <a:rPr lang="en-US" altLang="en-US"/>
              <a:t> 0:  </a:t>
            </a:r>
            <a:endParaRPr lang="en-US" altLang="en-US" u="sng"/>
          </a:p>
          <a:p>
            <a:r>
              <a:rPr lang="en-US" altLang="en-US"/>
              <a:t>  </a:t>
            </a:r>
            <a:r>
              <a:rPr lang="en-US" altLang="en-US" b="1"/>
              <a:t>case</a:t>
            </a:r>
            <a:r>
              <a:rPr lang="en-US" altLang="en-US"/>
              <a:t> 6: System.out.println("Weekend"); </a:t>
            </a:r>
            <a:endParaRPr lang="en-US" altLang="en-US" u="sng"/>
          </a:p>
          <a:p>
            <a:r>
              <a:rPr lang="en-US" altLang="en-US"/>
              <a:t>}  </a:t>
            </a:r>
            <a:endParaRPr lang="en-US" altLang="en-US" u="sng"/>
          </a:p>
        </p:txBody>
      </p:sp>
      <p:sp>
        <p:nvSpPr>
          <p:cNvPr id="46086" name="Rectangle 6"/>
          <p:cNvSpPr>
            <a:spLocks noChangeArrowheads="1"/>
          </p:cNvSpPr>
          <p:nvPr/>
        </p:nvSpPr>
        <p:spPr bwMode="auto">
          <a:xfrm>
            <a:off x="1492250" y="2306638"/>
            <a:ext cx="42227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a:p>
        </p:txBody>
      </p:sp>
      <p:sp>
        <p:nvSpPr>
          <p:cNvPr id="189447" name="AutoShape 7"/>
          <p:cNvSpPr>
            <a:spLocks noChangeArrowheads="1"/>
          </p:cNvSpPr>
          <p:nvPr/>
        </p:nvSpPr>
        <p:spPr bwMode="auto">
          <a:xfrm>
            <a:off x="654050" y="1123950"/>
            <a:ext cx="2573338" cy="536575"/>
          </a:xfrm>
          <a:prstGeom prst="wedgeRoundRectCallout">
            <a:avLst>
              <a:gd name="adj1" fmla="val -6745"/>
              <a:gd name="adj2" fmla="val 17725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1800"/>
              <a:t>Suppose day is 2: </a:t>
            </a:r>
            <a:endParaRPr lang="en-US" altLang="en-US" sz="1800"/>
          </a:p>
        </p:txBody>
      </p:sp>
      <p:sp>
        <p:nvSpPr>
          <p:cNvPr id="46088"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3BBA50B-EEEA-48E9-A7DF-3841DA3B9C12}" type="slidenum">
              <a:rPr lang="en-US" altLang="zh-CN" sz="1400"/>
            </a:fld>
            <a:endParaRPr lang="en-US" altLang="zh-CN" sz="1400"/>
          </a:p>
        </p:txBody>
      </p:sp>
      <p:sp>
        <p:nvSpPr>
          <p:cNvPr id="47107" name="Rectangle 2"/>
          <p:cNvSpPr>
            <a:spLocks noGrp="1" noChangeArrowheads="1"/>
          </p:cNvSpPr>
          <p:nvPr>
            <p:ph type="title"/>
          </p:nvPr>
        </p:nvSpPr>
        <p:spPr>
          <a:xfrm>
            <a:off x="685800" y="317500"/>
            <a:ext cx="8001000" cy="500063"/>
          </a:xfrm>
        </p:spPr>
        <p:txBody>
          <a:bodyPr/>
          <a:lstStyle/>
          <a:p>
            <a:r>
              <a:rPr lang="en-US" altLang="en-US" sz="4000" smtClean="0"/>
              <a:t>Trace switch statement</a:t>
            </a:r>
            <a:endParaRPr lang="en-US" altLang="en-US" sz="4000" smtClean="0"/>
          </a:p>
        </p:txBody>
      </p:sp>
      <p:sp>
        <p:nvSpPr>
          <p:cNvPr id="47108"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47109" name="Text Box 4"/>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b="1"/>
              <a:t>switch</a:t>
            </a:r>
            <a:r>
              <a:rPr lang="en-US" altLang="en-US"/>
              <a:t> (day) {</a:t>
            </a:r>
            <a:endParaRPr lang="en-US" altLang="en-US" u="sng"/>
          </a:p>
          <a:p>
            <a:r>
              <a:rPr lang="en-US" altLang="en-US"/>
              <a:t>  </a:t>
            </a:r>
            <a:r>
              <a:rPr lang="en-US" altLang="en-US" b="1"/>
              <a:t>case</a:t>
            </a:r>
            <a:r>
              <a:rPr lang="en-US" altLang="en-US"/>
              <a:t> 1: </a:t>
            </a:r>
            <a:endParaRPr lang="en-US" altLang="en-US" u="sng"/>
          </a:p>
          <a:p>
            <a:r>
              <a:rPr lang="en-US" altLang="en-US"/>
              <a:t>  </a:t>
            </a:r>
            <a:r>
              <a:rPr lang="en-US" altLang="en-US" b="1"/>
              <a:t>case</a:t>
            </a:r>
            <a:r>
              <a:rPr lang="en-US" altLang="en-US"/>
              <a:t> 2: </a:t>
            </a:r>
            <a:endParaRPr lang="en-US" altLang="en-US" u="sng"/>
          </a:p>
          <a:p>
            <a:r>
              <a:rPr lang="en-US" altLang="en-US"/>
              <a:t>  </a:t>
            </a:r>
            <a:r>
              <a:rPr lang="en-US" altLang="en-US" b="1"/>
              <a:t>case</a:t>
            </a:r>
            <a:r>
              <a:rPr lang="en-US" altLang="en-US"/>
              <a:t> 3: </a:t>
            </a:r>
            <a:endParaRPr lang="en-US" altLang="en-US" u="sng"/>
          </a:p>
          <a:p>
            <a:r>
              <a:rPr lang="en-US" altLang="en-US"/>
              <a:t>  </a:t>
            </a:r>
            <a:r>
              <a:rPr lang="en-US" altLang="en-US" b="1"/>
              <a:t>case</a:t>
            </a:r>
            <a:r>
              <a:rPr lang="en-US" altLang="en-US"/>
              <a:t> 4: </a:t>
            </a:r>
            <a:endParaRPr lang="en-US" altLang="en-US" u="sng"/>
          </a:p>
          <a:p>
            <a:r>
              <a:rPr lang="en-US" altLang="en-US"/>
              <a:t>  </a:t>
            </a:r>
            <a:r>
              <a:rPr lang="en-US" altLang="en-US" b="1"/>
              <a:t>case</a:t>
            </a:r>
            <a:r>
              <a:rPr lang="en-US" altLang="en-US"/>
              <a:t> 5: System.out.println("Weekday"); </a:t>
            </a:r>
            <a:r>
              <a:rPr lang="en-US" altLang="en-US" b="1"/>
              <a:t>break</a:t>
            </a:r>
            <a:r>
              <a:rPr lang="en-US" altLang="en-US"/>
              <a:t>;</a:t>
            </a:r>
            <a:endParaRPr lang="en-US" altLang="en-US" u="sng"/>
          </a:p>
          <a:p>
            <a:r>
              <a:rPr lang="en-US" altLang="en-US"/>
              <a:t>  </a:t>
            </a:r>
            <a:r>
              <a:rPr lang="en-US" altLang="en-US" b="1"/>
              <a:t>case</a:t>
            </a:r>
            <a:r>
              <a:rPr lang="en-US" altLang="en-US"/>
              <a:t> 0:  </a:t>
            </a:r>
            <a:endParaRPr lang="en-US" altLang="en-US" u="sng"/>
          </a:p>
          <a:p>
            <a:r>
              <a:rPr lang="en-US" altLang="en-US"/>
              <a:t>  </a:t>
            </a:r>
            <a:r>
              <a:rPr lang="en-US" altLang="en-US" b="1"/>
              <a:t>case</a:t>
            </a:r>
            <a:r>
              <a:rPr lang="en-US" altLang="en-US"/>
              <a:t> 6: System.out.println("Weekend"); </a:t>
            </a:r>
            <a:endParaRPr lang="en-US" altLang="en-US" u="sng"/>
          </a:p>
          <a:p>
            <a:r>
              <a:rPr lang="en-US" altLang="en-US"/>
              <a:t>}  </a:t>
            </a:r>
            <a:endParaRPr lang="en-US" altLang="en-US" u="sng"/>
          </a:p>
        </p:txBody>
      </p:sp>
      <p:sp>
        <p:nvSpPr>
          <p:cNvPr id="189447" name="AutoShape 7"/>
          <p:cNvSpPr>
            <a:spLocks noChangeArrowheads="1"/>
          </p:cNvSpPr>
          <p:nvPr/>
        </p:nvSpPr>
        <p:spPr bwMode="auto">
          <a:xfrm>
            <a:off x="654050" y="1123950"/>
            <a:ext cx="2573338" cy="536575"/>
          </a:xfrm>
          <a:prstGeom prst="wedgeRoundRectCallout">
            <a:avLst>
              <a:gd name="adj1" fmla="val -33736"/>
              <a:gd name="adj2" fmla="val 2980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1800"/>
              <a:t>Match case 2 </a:t>
            </a:r>
            <a:endParaRPr lang="en-US" altLang="en-US" sz="1800"/>
          </a:p>
        </p:txBody>
      </p:sp>
      <p:sp>
        <p:nvSpPr>
          <p:cNvPr id="4711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
        <p:nvSpPr>
          <p:cNvPr id="47112" name="Rectangle 6"/>
          <p:cNvSpPr>
            <a:spLocks noChangeArrowheads="1"/>
          </p:cNvSpPr>
          <p:nvPr/>
        </p:nvSpPr>
        <p:spPr bwMode="auto">
          <a:xfrm>
            <a:off x="574675" y="3082925"/>
            <a:ext cx="94932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8F7D2BC-EF80-4ECE-85EB-0846BF7BAE8B}" type="slidenum">
              <a:rPr lang="en-US" altLang="zh-CN" sz="1400"/>
            </a:fld>
            <a:endParaRPr lang="en-US" altLang="zh-CN" sz="1400"/>
          </a:p>
        </p:txBody>
      </p:sp>
      <p:sp>
        <p:nvSpPr>
          <p:cNvPr id="48131" name="Rectangle 2"/>
          <p:cNvSpPr>
            <a:spLocks noGrp="1" noChangeArrowheads="1"/>
          </p:cNvSpPr>
          <p:nvPr>
            <p:ph type="title"/>
          </p:nvPr>
        </p:nvSpPr>
        <p:spPr>
          <a:xfrm>
            <a:off x="685800" y="317500"/>
            <a:ext cx="8001000" cy="500063"/>
          </a:xfrm>
        </p:spPr>
        <p:txBody>
          <a:bodyPr/>
          <a:lstStyle/>
          <a:p>
            <a:r>
              <a:rPr lang="en-US" altLang="en-US" sz="4000" smtClean="0"/>
              <a:t>Trace switch statement</a:t>
            </a:r>
            <a:endParaRPr lang="en-US" altLang="en-US" sz="4000" smtClean="0"/>
          </a:p>
        </p:txBody>
      </p:sp>
      <p:sp>
        <p:nvSpPr>
          <p:cNvPr id="48132"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48133" name="Text Box 4"/>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b="1"/>
              <a:t>switch</a:t>
            </a:r>
            <a:r>
              <a:rPr lang="en-US" altLang="en-US"/>
              <a:t> (day) {</a:t>
            </a:r>
            <a:endParaRPr lang="en-US" altLang="en-US" u="sng"/>
          </a:p>
          <a:p>
            <a:r>
              <a:rPr lang="en-US" altLang="en-US"/>
              <a:t>  </a:t>
            </a:r>
            <a:r>
              <a:rPr lang="en-US" altLang="en-US" b="1"/>
              <a:t>case</a:t>
            </a:r>
            <a:r>
              <a:rPr lang="en-US" altLang="en-US"/>
              <a:t> 1: </a:t>
            </a:r>
            <a:endParaRPr lang="en-US" altLang="en-US" u="sng"/>
          </a:p>
          <a:p>
            <a:r>
              <a:rPr lang="en-US" altLang="en-US"/>
              <a:t>  </a:t>
            </a:r>
            <a:r>
              <a:rPr lang="en-US" altLang="en-US" b="1"/>
              <a:t>case</a:t>
            </a:r>
            <a:r>
              <a:rPr lang="en-US" altLang="en-US"/>
              <a:t> 2: </a:t>
            </a:r>
            <a:endParaRPr lang="en-US" altLang="en-US" u="sng"/>
          </a:p>
          <a:p>
            <a:r>
              <a:rPr lang="en-US" altLang="en-US"/>
              <a:t>  </a:t>
            </a:r>
            <a:r>
              <a:rPr lang="en-US" altLang="en-US" b="1"/>
              <a:t>case</a:t>
            </a:r>
            <a:r>
              <a:rPr lang="en-US" altLang="en-US"/>
              <a:t> 3: </a:t>
            </a:r>
            <a:endParaRPr lang="en-US" altLang="en-US" u="sng"/>
          </a:p>
          <a:p>
            <a:r>
              <a:rPr lang="en-US" altLang="en-US"/>
              <a:t>  </a:t>
            </a:r>
            <a:r>
              <a:rPr lang="en-US" altLang="en-US" b="1"/>
              <a:t>case</a:t>
            </a:r>
            <a:r>
              <a:rPr lang="en-US" altLang="en-US"/>
              <a:t> 4: </a:t>
            </a:r>
            <a:endParaRPr lang="en-US" altLang="en-US" u="sng"/>
          </a:p>
          <a:p>
            <a:r>
              <a:rPr lang="en-US" altLang="en-US"/>
              <a:t>  </a:t>
            </a:r>
            <a:r>
              <a:rPr lang="en-US" altLang="en-US" b="1"/>
              <a:t>case</a:t>
            </a:r>
            <a:r>
              <a:rPr lang="en-US" altLang="en-US"/>
              <a:t> 5: System.out.println("Weekday"); </a:t>
            </a:r>
            <a:r>
              <a:rPr lang="en-US" altLang="en-US" b="1"/>
              <a:t>break</a:t>
            </a:r>
            <a:r>
              <a:rPr lang="en-US" altLang="en-US"/>
              <a:t>;</a:t>
            </a:r>
            <a:endParaRPr lang="en-US" altLang="en-US" u="sng"/>
          </a:p>
          <a:p>
            <a:r>
              <a:rPr lang="en-US" altLang="en-US"/>
              <a:t>  </a:t>
            </a:r>
            <a:r>
              <a:rPr lang="en-US" altLang="en-US" b="1"/>
              <a:t>case</a:t>
            </a:r>
            <a:r>
              <a:rPr lang="en-US" altLang="en-US"/>
              <a:t> 0:  </a:t>
            </a:r>
            <a:endParaRPr lang="en-US" altLang="en-US" u="sng"/>
          </a:p>
          <a:p>
            <a:r>
              <a:rPr lang="en-US" altLang="en-US"/>
              <a:t>  </a:t>
            </a:r>
            <a:r>
              <a:rPr lang="en-US" altLang="en-US" b="1"/>
              <a:t>case</a:t>
            </a:r>
            <a:r>
              <a:rPr lang="en-US" altLang="en-US"/>
              <a:t> 6: System.out.println("Weekend"); </a:t>
            </a:r>
            <a:endParaRPr lang="en-US" altLang="en-US" u="sng"/>
          </a:p>
          <a:p>
            <a:r>
              <a:rPr lang="en-US" altLang="en-US"/>
              <a:t>}  </a:t>
            </a:r>
            <a:endParaRPr lang="en-US" altLang="en-US" u="sng"/>
          </a:p>
        </p:txBody>
      </p:sp>
      <p:sp>
        <p:nvSpPr>
          <p:cNvPr id="189447" name="AutoShape 7"/>
          <p:cNvSpPr>
            <a:spLocks noChangeArrowheads="1"/>
          </p:cNvSpPr>
          <p:nvPr/>
        </p:nvSpPr>
        <p:spPr bwMode="auto">
          <a:xfrm>
            <a:off x="654050" y="1123950"/>
            <a:ext cx="2573338" cy="536575"/>
          </a:xfrm>
          <a:prstGeom prst="wedgeRoundRectCallout">
            <a:avLst>
              <a:gd name="adj1" fmla="val -31958"/>
              <a:gd name="adj2" fmla="val 3889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1800"/>
              <a:t>Fall through case 3</a:t>
            </a:r>
            <a:endParaRPr lang="en-US" altLang="en-US" sz="1800"/>
          </a:p>
        </p:txBody>
      </p:sp>
      <p:sp>
        <p:nvSpPr>
          <p:cNvPr id="4813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
        <p:nvSpPr>
          <p:cNvPr id="48136" name="Rectangle 6"/>
          <p:cNvSpPr>
            <a:spLocks noChangeArrowheads="1"/>
          </p:cNvSpPr>
          <p:nvPr/>
        </p:nvSpPr>
        <p:spPr bwMode="auto">
          <a:xfrm>
            <a:off x="574675" y="3429000"/>
            <a:ext cx="94932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E0E393B-2BDB-4924-88B7-5F6F7D82491F}" type="slidenum">
              <a:rPr lang="en-US" altLang="zh-CN" sz="1400"/>
            </a:fld>
            <a:endParaRPr lang="en-US" altLang="zh-CN" sz="1400"/>
          </a:p>
        </p:txBody>
      </p:sp>
      <p:sp>
        <p:nvSpPr>
          <p:cNvPr id="49155" name="Rectangle 2"/>
          <p:cNvSpPr>
            <a:spLocks noGrp="1" noChangeArrowheads="1"/>
          </p:cNvSpPr>
          <p:nvPr>
            <p:ph type="title"/>
          </p:nvPr>
        </p:nvSpPr>
        <p:spPr>
          <a:xfrm>
            <a:off x="685800" y="317500"/>
            <a:ext cx="8001000" cy="500063"/>
          </a:xfrm>
        </p:spPr>
        <p:txBody>
          <a:bodyPr/>
          <a:lstStyle/>
          <a:p>
            <a:r>
              <a:rPr lang="en-US" altLang="en-US" sz="4000" smtClean="0"/>
              <a:t>Trace switch statement</a:t>
            </a:r>
            <a:endParaRPr lang="en-US" altLang="en-US" sz="4000" smtClean="0"/>
          </a:p>
        </p:txBody>
      </p:sp>
      <p:sp>
        <p:nvSpPr>
          <p:cNvPr id="49156"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49157" name="Text Box 4"/>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b="1"/>
              <a:t>switch</a:t>
            </a:r>
            <a:r>
              <a:rPr lang="en-US" altLang="en-US"/>
              <a:t> (day) {</a:t>
            </a:r>
            <a:endParaRPr lang="en-US" altLang="en-US" u="sng"/>
          </a:p>
          <a:p>
            <a:r>
              <a:rPr lang="en-US" altLang="en-US"/>
              <a:t>  </a:t>
            </a:r>
            <a:r>
              <a:rPr lang="en-US" altLang="en-US" b="1"/>
              <a:t>case</a:t>
            </a:r>
            <a:r>
              <a:rPr lang="en-US" altLang="en-US"/>
              <a:t> 1: </a:t>
            </a:r>
            <a:endParaRPr lang="en-US" altLang="en-US" u="sng"/>
          </a:p>
          <a:p>
            <a:r>
              <a:rPr lang="en-US" altLang="en-US"/>
              <a:t>  </a:t>
            </a:r>
            <a:r>
              <a:rPr lang="en-US" altLang="en-US" b="1"/>
              <a:t>case</a:t>
            </a:r>
            <a:r>
              <a:rPr lang="en-US" altLang="en-US"/>
              <a:t> 2: </a:t>
            </a:r>
            <a:endParaRPr lang="en-US" altLang="en-US" u="sng"/>
          </a:p>
          <a:p>
            <a:r>
              <a:rPr lang="en-US" altLang="en-US"/>
              <a:t>  </a:t>
            </a:r>
            <a:r>
              <a:rPr lang="en-US" altLang="en-US" b="1"/>
              <a:t>case</a:t>
            </a:r>
            <a:r>
              <a:rPr lang="en-US" altLang="en-US"/>
              <a:t> 3: </a:t>
            </a:r>
            <a:endParaRPr lang="en-US" altLang="en-US" u="sng"/>
          </a:p>
          <a:p>
            <a:r>
              <a:rPr lang="en-US" altLang="en-US"/>
              <a:t>  </a:t>
            </a:r>
            <a:r>
              <a:rPr lang="en-US" altLang="en-US" b="1"/>
              <a:t>case</a:t>
            </a:r>
            <a:r>
              <a:rPr lang="en-US" altLang="en-US"/>
              <a:t> 4: </a:t>
            </a:r>
            <a:endParaRPr lang="en-US" altLang="en-US" u="sng"/>
          </a:p>
          <a:p>
            <a:r>
              <a:rPr lang="en-US" altLang="en-US"/>
              <a:t>  </a:t>
            </a:r>
            <a:r>
              <a:rPr lang="en-US" altLang="en-US" b="1"/>
              <a:t>case</a:t>
            </a:r>
            <a:r>
              <a:rPr lang="en-US" altLang="en-US"/>
              <a:t> 5: System.out.println("Weekday"); </a:t>
            </a:r>
            <a:r>
              <a:rPr lang="en-US" altLang="en-US" b="1"/>
              <a:t>break</a:t>
            </a:r>
            <a:r>
              <a:rPr lang="en-US" altLang="en-US"/>
              <a:t>;</a:t>
            </a:r>
            <a:endParaRPr lang="en-US" altLang="en-US" u="sng"/>
          </a:p>
          <a:p>
            <a:r>
              <a:rPr lang="en-US" altLang="en-US"/>
              <a:t>  </a:t>
            </a:r>
            <a:r>
              <a:rPr lang="en-US" altLang="en-US" b="1"/>
              <a:t>case</a:t>
            </a:r>
            <a:r>
              <a:rPr lang="en-US" altLang="en-US"/>
              <a:t> 0:  </a:t>
            </a:r>
            <a:endParaRPr lang="en-US" altLang="en-US" u="sng"/>
          </a:p>
          <a:p>
            <a:r>
              <a:rPr lang="en-US" altLang="en-US"/>
              <a:t>  </a:t>
            </a:r>
            <a:r>
              <a:rPr lang="en-US" altLang="en-US" b="1"/>
              <a:t>case</a:t>
            </a:r>
            <a:r>
              <a:rPr lang="en-US" altLang="en-US"/>
              <a:t> 6: System.out.println("Weekend"); </a:t>
            </a:r>
            <a:endParaRPr lang="en-US" altLang="en-US" u="sng"/>
          </a:p>
          <a:p>
            <a:r>
              <a:rPr lang="en-US" altLang="en-US"/>
              <a:t>}  </a:t>
            </a:r>
            <a:endParaRPr lang="en-US" altLang="en-US" u="sng"/>
          </a:p>
        </p:txBody>
      </p:sp>
      <p:sp>
        <p:nvSpPr>
          <p:cNvPr id="189447" name="AutoShape 7"/>
          <p:cNvSpPr>
            <a:spLocks noChangeArrowheads="1"/>
          </p:cNvSpPr>
          <p:nvPr/>
        </p:nvSpPr>
        <p:spPr bwMode="auto">
          <a:xfrm>
            <a:off x="654050" y="1123950"/>
            <a:ext cx="2573338" cy="536575"/>
          </a:xfrm>
          <a:prstGeom prst="wedgeRoundRectCallout">
            <a:avLst>
              <a:gd name="adj1" fmla="val -30181"/>
              <a:gd name="adj2" fmla="val 445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1800"/>
              <a:t>Fall through case 4 </a:t>
            </a:r>
            <a:endParaRPr lang="en-US" altLang="en-US" sz="1800"/>
          </a:p>
        </p:txBody>
      </p:sp>
      <p:sp>
        <p:nvSpPr>
          <p:cNvPr id="4915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
        <p:nvSpPr>
          <p:cNvPr id="49160" name="Rectangle 6"/>
          <p:cNvSpPr>
            <a:spLocks noChangeArrowheads="1"/>
          </p:cNvSpPr>
          <p:nvPr/>
        </p:nvSpPr>
        <p:spPr bwMode="auto">
          <a:xfrm>
            <a:off x="571500" y="3773488"/>
            <a:ext cx="94932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04BB763-FC99-4A6F-BC48-9751C66F7ED7}" type="slidenum">
              <a:rPr lang="en-US" altLang="zh-CN" sz="1400"/>
            </a:fld>
            <a:endParaRPr lang="en-US" altLang="zh-CN" sz="1400"/>
          </a:p>
        </p:txBody>
      </p:sp>
      <p:sp>
        <p:nvSpPr>
          <p:cNvPr id="50179" name="Rectangle 2"/>
          <p:cNvSpPr>
            <a:spLocks noGrp="1" noChangeArrowheads="1"/>
          </p:cNvSpPr>
          <p:nvPr>
            <p:ph type="title"/>
          </p:nvPr>
        </p:nvSpPr>
        <p:spPr>
          <a:xfrm>
            <a:off x="685800" y="317500"/>
            <a:ext cx="8001000" cy="500063"/>
          </a:xfrm>
        </p:spPr>
        <p:txBody>
          <a:bodyPr/>
          <a:lstStyle/>
          <a:p>
            <a:r>
              <a:rPr lang="en-US" altLang="en-US" sz="4000" smtClean="0"/>
              <a:t>Trace switch statement</a:t>
            </a:r>
            <a:endParaRPr lang="en-US" altLang="en-US" sz="4000" smtClean="0"/>
          </a:p>
        </p:txBody>
      </p:sp>
      <p:sp>
        <p:nvSpPr>
          <p:cNvPr id="50180"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50181" name="Text Box 4"/>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b="1"/>
              <a:t>switch</a:t>
            </a:r>
            <a:r>
              <a:rPr lang="en-US" altLang="en-US"/>
              <a:t> (day) {</a:t>
            </a:r>
            <a:endParaRPr lang="en-US" altLang="en-US" u="sng"/>
          </a:p>
          <a:p>
            <a:r>
              <a:rPr lang="en-US" altLang="en-US"/>
              <a:t>  </a:t>
            </a:r>
            <a:r>
              <a:rPr lang="en-US" altLang="en-US" b="1"/>
              <a:t>case</a:t>
            </a:r>
            <a:r>
              <a:rPr lang="en-US" altLang="en-US"/>
              <a:t> 1: </a:t>
            </a:r>
            <a:endParaRPr lang="en-US" altLang="en-US" u="sng"/>
          </a:p>
          <a:p>
            <a:r>
              <a:rPr lang="en-US" altLang="en-US"/>
              <a:t>  </a:t>
            </a:r>
            <a:r>
              <a:rPr lang="en-US" altLang="en-US" b="1"/>
              <a:t>case</a:t>
            </a:r>
            <a:r>
              <a:rPr lang="en-US" altLang="en-US"/>
              <a:t> 2: </a:t>
            </a:r>
            <a:endParaRPr lang="en-US" altLang="en-US" u="sng"/>
          </a:p>
          <a:p>
            <a:r>
              <a:rPr lang="en-US" altLang="en-US"/>
              <a:t>  </a:t>
            </a:r>
            <a:r>
              <a:rPr lang="en-US" altLang="en-US" b="1"/>
              <a:t>case</a:t>
            </a:r>
            <a:r>
              <a:rPr lang="en-US" altLang="en-US"/>
              <a:t> 3: </a:t>
            </a:r>
            <a:endParaRPr lang="en-US" altLang="en-US" u="sng"/>
          </a:p>
          <a:p>
            <a:r>
              <a:rPr lang="en-US" altLang="en-US"/>
              <a:t>  </a:t>
            </a:r>
            <a:r>
              <a:rPr lang="en-US" altLang="en-US" b="1"/>
              <a:t>case</a:t>
            </a:r>
            <a:r>
              <a:rPr lang="en-US" altLang="en-US"/>
              <a:t> 4: </a:t>
            </a:r>
            <a:endParaRPr lang="en-US" altLang="en-US" u="sng"/>
          </a:p>
          <a:p>
            <a:r>
              <a:rPr lang="en-US" altLang="en-US"/>
              <a:t>  </a:t>
            </a:r>
            <a:r>
              <a:rPr lang="en-US" altLang="en-US" b="1"/>
              <a:t>case</a:t>
            </a:r>
            <a:r>
              <a:rPr lang="en-US" altLang="en-US"/>
              <a:t> 5: System.out.println("Weekday"); </a:t>
            </a:r>
            <a:r>
              <a:rPr lang="en-US" altLang="en-US" b="1"/>
              <a:t>break</a:t>
            </a:r>
            <a:r>
              <a:rPr lang="en-US" altLang="en-US"/>
              <a:t>;</a:t>
            </a:r>
            <a:endParaRPr lang="en-US" altLang="en-US" u="sng"/>
          </a:p>
          <a:p>
            <a:r>
              <a:rPr lang="en-US" altLang="en-US"/>
              <a:t>  </a:t>
            </a:r>
            <a:r>
              <a:rPr lang="en-US" altLang="en-US" b="1"/>
              <a:t>case</a:t>
            </a:r>
            <a:r>
              <a:rPr lang="en-US" altLang="en-US"/>
              <a:t> 0:  </a:t>
            </a:r>
            <a:endParaRPr lang="en-US" altLang="en-US" u="sng"/>
          </a:p>
          <a:p>
            <a:r>
              <a:rPr lang="en-US" altLang="en-US"/>
              <a:t>  </a:t>
            </a:r>
            <a:r>
              <a:rPr lang="en-US" altLang="en-US" b="1"/>
              <a:t>case</a:t>
            </a:r>
            <a:r>
              <a:rPr lang="en-US" altLang="en-US"/>
              <a:t> 6: System.out.println("Weekend"); </a:t>
            </a:r>
            <a:endParaRPr lang="en-US" altLang="en-US" u="sng"/>
          </a:p>
          <a:p>
            <a:r>
              <a:rPr lang="en-US" altLang="en-US"/>
              <a:t>}  </a:t>
            </a:r>
            <a:endParaRPr lang="en-US" altLang="en-US" u="sng"/>
          </a:p>
        </p:txBody>
      </p:sp>
      <p:sp>
        <p:nvSpPr>
          <p:cNvPr id="189447" name="AutoShape 7"/>
          <p:cNvSpPr>
            <a:spLocks noChangeArrowheads="1"/>
          </p:cNvSpPr>
          <p:nvPr/>
        </p:nvSpPr>
        <p:spPr bwMode="auto">
          <a:xfrm>
            <a:off x="654050" y="1123950"/>
            <a:ext cx="2573338" cy="536575"/>
          </a:xfrm>
          <a:prstGeom prst="wedgeRoundRectCallout">
            <a:avLst>
              <a:gd name="adj1" fmla="val -30630"/>
              <a:gd name="adj2" fmla="val 5083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1800"/>
              <a:t>Fall through case 5 </a:t>
            </a:r>
            <a:endParaRPr lang="en-US" altLang="en-US" sz="1800"/>
          </a:p>
        </p:txBody>
      </p:sp>
      <p:sp>
        <p:nvSpPr>
          <p:cNvPr id="50183"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
        <p:nvSpPr>
          <p:cNvPr id="50184" name="Rectangle 6"/>
          <p:cNvSpPr>
            <a:spLocks noChangeArrowheads="1"/>
          </p:cNvSpPr>
          <p:nvPr/>
        </p:nvSpPr>
        <p:spPr bwMode="auto">
          <a:xfrm>
            <a:off x="568325" y="4119563"/>
            <a:ext cx="94932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C9781F0-4642-4C2D-9830-803E5F3B9C5E}" type="slidenum">
              <a:rPr lang="en-US" altLang="zh-CN" sz="1400"/>
            </a:fld>
            <a:endParaRPr lang="en-US" altLang="zh-CN" sz="1400"/>
          </a:p>
        </p:txBody>
      </p:sp>
      <p:sp>
        <p:nvSpPr>
          <p:cNvPr id="51203" name="Rectangle 2"/>
          <p:cNvSpPr>
            <a:spLocks noGrp="1" noChangeArrowheads="1"/>
          </p:cNvSpPr>
          <p:nvPr>
            <p:ph type="title"/>
          </p:nvPr>
        </p:nvSpPr>
        <p:spPr>
          <a:xfrm>
            <a:off x="685800" y="317500"/>
            <a:ext cx="8001000" cy="500063"/>
          </a:xfrm>
        </p:spPr>
        <p:txBody>
          <a:bodyPr/>
          <a:lstStyle/>
          <a:p>
            <a:r>
              <a:rPr lang="en-US" altLang="en-US" sz="4000" smtClean="0"/>
              <a:t>Trace switch statement</a:t>
            </a:r>
            <a:endParaRPr lang="en-US" altLang="en-US" sz="4000" smtClean="0"/>
          </a:p>
        </p:txBody>
      </p:sp>
      <p:sp>
        <p:nvSpPr>
          <p:cNvPr id="51204"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51205" name="Text Box 4"/>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b="1"/>
              <a:t>switch</a:t>
            </a:r>
            <a:r>
              <a:rPr lang="en-US" altLang="en-US"/>
              <a:t> (day) {</a:t>
            </a:r>
            <a:endParaRPr lang="en-US" altLang="en-US" u="sng"/>
          </a:p>
          <a:p>
            <a:r>
              <a:rPr lang="en-US" altLang="en-US"/>
              <a:t>  </a:t>
            </a:r>
            <a:r>
              <a:rPr lang="en-US" altLang="en-US" b="1"/>
              <a:t>case</a:t>
            </a:r>
            <a:r>
              <a:rPr lang="en-US" altLang="en-US"/>
              <a:t> 1: </a:t>
            </a:r>
            <a:endParaRPr lang="en-US" altLang="en-US" u="sng"/>
          </a:p>
          <a:p>
            <a:r>
              <a:rPr lang="en-US" altLang="en-US"/>
              <a:t>  </a:t>
            </a:r>
            <a:r>
              <a:rPr lang="en-US" altLang="en-US" b="1"/>
              <a:t>case</a:t>
            </a:r>
            <a:r>
              <a:rPr lang="en-US" altLang="en-US"/>
              <a:t> 2: </a:t>
            </a:r>
            <a:endParaRPr lang="en-US" altLang="en-US" u="sng"/>
          </a:p>
          <a:p>
            <a:r>
              <a:rPr lang="en-US" altLang="en-US"/>
              <a:t>  </a:t>
            </a:r>
            <a:r>
              <a:rPr lang="en-US" altLang="en-US" b="1"/>
              <a:t>case</a:t>
            </a:r>
            <a:r>
              <a:rPr lang="en-US" altLang="en-US"/>
              <a:t> 3: </a:t>
            </a:r>
            <a:endParaRPr lang="en-US" altLang="en-US" u="sng"/>
          </a:p>
          <a:p>
            <a:r>
              <a:rPr lang="en-US" altLang="en-US"/>
              <a:t>  </a:t>
            </a:r>
            <a:r>
              <a:rPr lang="en-US" altLang="en-US" b="1"/>
              <a:t>case</a:t>
            </a:r>
            <a:r>
              <a:rPr lang="en-US" altLang="en-US"/>
              <a:t> 4: </a:t>
            </a:r>
            <a:endParaRPr lang="en-US" altLang="en-US" u="sng"/>
          </a:p>
          <a:p>
            <a:r>
              <a:rPr lang="en-US" altLang="en-US"/>
              <a:t>  </a:t>
            </a:r>
            <a:r>
              <a:rPr lang="en-US" altLang="en-US" b="1"/>
              <a:t>case</a:t>
            </a:r>
            <a:r>
              <a:rPr lang="en-US" altLang="en-US"/>
              <a:t> 5: System.out.println("Weekday"); </a:t>
            </a:r>
            <a:r>
              <a:rPr lang="en-US" altLang="en-US" b="1"/>
              <a:t>break</a:t>
            </a:r>
            <a:r>
              <a:rPr lang="en-US" altLang="en-US"/>
              <a:t>;</a:t>
            </a:r>
            <a:endParaRPr lang="en-US" altLang="en-US" u="sng"/>
          </a:p>
          <a:p>
            <a:r>
              <a:rPr lang="en-US" altLang="en-US"/>
              <a:t>  </a:t>
            </a:r>
            <a:r>
              <a:rPr lang="en-US" altLang="en-US" b="1"/>
              <a:t>case</a:t>
            </a:r>
            <a:r>
              <a:rPr lang="en-US" altLang="en-US"/>
              <a:t> 0:  </a:t>
            </a:r>
            <a:endParaRPr lang="en-US" altLang="en-US" u="sng"/>
          </a:p>
          <a:p>
            <a:r>
              <a:rPr lang="en-US" altLang="en-US"/>
              <a:t>  </a:t>
            </a:r>
            <a:r>
              <a:rPr lang="en-US" altLang="en-US" b="1"/>
              <a:t>case</a:t>
            </a:r>
            <a:r>
              <a:rPr lang="en-US" altLang="en-US"/>
              <a:t> 6: System.out.println("Weekend"); </a:t>
            </a:r>
            <a:endParaRPr lang="en-US" altLang="en-US" u="sng"/>
          </a:p>
          <a:p>
            <a:r>
              <a:rPr lang="en-US" altLang="en-US"/>
              <a:t>}  </a:t>
            </a:r>
            <a:endParaRPr lang="en-US" altLang="en-US" u="sng"/>
          </a:p>
        </p:txBody>
      </p:sp>
      <p:sp>
        <p:nvSpPr>
          <p:cNvPr id="189447" name="AutoShape 7"/>
          <p:cNvSpPr>
            <a:spLocks noChangeArrowheads="1"/>
          </p:cNvSpPr>
          <p:nvPr/>
        </p:nvSpPr>
        <p:spPr bwMode="auto">
          <a:xfrm>
            <a:off x="654050" y="1123950"/>
            <a:ext cx="2573338" cy="536575"/>
          </a:xfrm>
          <a:prstGeom prst="wedgeRoundRectCallout">
            <a:avLst>
              <a:gd name="adj1" fmla="val 150185"/>
              <a:gd name="adj2" fmla="val 5147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1800"/>
              <a:t>Encounter break</a:t>
            </a:r>
            <a:endParaRPr lang="en-US" altLang="en-US" sz="1800"/>
          </a:p>
        </p:txBody>
      </p:sp>
      <p:sp>
        <p:nvSpPr>
          <p:cNvPr id="5120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
        <p:nvSpPr>
          <p:cNvPr id="51208" name="Rectangle 6"/>
          <p:cNvSpPr>
            <a:spLocks noChangeArrowheads="1"/>
          </p:cNvSpPr>
          <p:nvPr/>
        </p:nvSpPr>
        <p:spPr bwMode="auto">
          <a:xfrm>
            <a:off x="5494338" y="4119563"/>
            <a:ext cx="947737"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CE18A1D-B977-43C5-A612-9645273C8794}" type="slidenum">
              <a:rPr lang="en-US" altLang="zh-CN" sz="1400"/>
            </a:fld>
            <a:endParaRPr lang="en-US" altLang="zh-CN" sz="1400"/>
          </a:p>
        </p:txBody>
      </p:sp>
      <p:sp>
        <p:nvSpPr>
          <p:cNvPr id="7171" name="Rectangle 2"/>
          <p:cNvSpPr>
            <a:spLocks noGrp="1" noChangeArrowheads="1"/>
          </p:cNvSpPr>
          <p:nvPr>
            <p:ph type="title"/>
          </p:nvPr>
        </p:nvSpPr>
        <p:spPr>
          <a:xfrm>
            <a:off x="533400" y="0"/>
            <a:ext cx="7772400" cy="1371600"/>
          </a:xfrm>
        </p:spPr>
        <p:txBody>
          <a:bodyPr/>
          <a:lstStyle/>
          <a:p>
            <a:r>
              <a:rPr lang="en-US" altLang="en-US" dirty="0" smtClean="0">
                <a:solidFill>
                  <a:schemeClr val="tx1"/>
                </a:solidFill>
              </a:rPr>
              <a:t>Relational Operators</a:t>
            </a:r>
            <a:endParaRPr lang="en-US" altLang="en-US" dirty="0" smtClean="0">
              <a:solidFill>
                <a:schemeClr val="tx1"/>
              </a:solidFill>
            </a:endParaRPr>
          </a:p>
        </p:txBody>
      </p:sp>
      <p:sp>
        <p:nvSpPr>
          <p:cNvPr id="7172" name="Rectangle 5"/>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en-US" altLang="en-US"/>
          </a:p>
        </p:txBody>
      </p:sp>
      <p:sp>
        <p:nvSpPr>
          <p:cNvPr id="7173" name="Rectangle 7"/>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en-US" altLang="en-US"/>
          </a:p>
        </p:txBody>
      </p:sp>
      <p:graphicFrame>
        <p:nvGraphicFramePr>
          <p:cNvPr id="7174" name="Object 6"/>
          <p:cNvGraphicFramePr>
            <a:graphicFrameLocks noChangeAspect="1"/>
          </p:cNvGraphicFramePr>
          <p:nvPr/>
        </p:nvGraphicFramePr>
        <p:xfrm>
          <a:off x="193675" y="1431925"/>
          <a:ext cx="8794750" cy="3255963"/>
        </p:xfrm>
        <a:graphic>
          <a:graphicData uri="http://schemas.openxmlformats.org/presentationml/2006/ole">
            <mc:AlternateContent xmlns:mc="http://schemas.openxmlformats.org/markup-compatibility/2006">
              <mc:Choice xmlns:v="urn:schemas-microsoft-com:vml" Requires="v">
                <p:oleObj spid="_x0000_s7183" name="Picture" r:id="rId1" imgW="4216400" imgH="1560195" progId="Word.Picture.8">
                  <p:embed/>
                </p:oleObj>
              </mc:Choice>
              <mc:Fallback>
                <p:oleObj name="Picture" r:id="rId1" imgW="4216400" imgH="1560195" progId="Word.Picture.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 y="1431925"/>
                        <a:ext cx="8794750"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282FA86-C6AB-4E9D-93D6-9D8D8F18CAF0}" type="slidenum">
              <a:rPr lang="en-US" altLang="zh-CN" sz="1400"/>
            </a:fld>
            <a:endParaRPr lang="en-US" altLang="zh-CN" sz="1400"/>
          </a:p>
        </p:txBody>
      </p:sp>
      <p:sp>
        <p:nvSpPr>
          <p:cNvPr id="52227" name="Rectangle 2"/>
          <p:cNvSpPr>
            <a:spLocks noGrp="1" noChangeArrowheads="1"/>
          </p:cNvSpPr>
          <p:nvPr>
            <p:ph type="title"/>
          </p:nvPr>
        </p:nvSpPr>
        <p:spPr>
          <a:xfrm>
            <a:off x="685800" y="317500"/>
            <a:ext cx="8001000" cy="500063"/>
          </a:xfrm>
        </p:spPr>
        <p:txBody>
          <a:bodyPr/>
          <a:lstStyle/>
          <a:p>
            <a:r>
              <a:rPr lang="en-US" altLang="en-US" sz="4000" smtClean="0"/>
              <a:t>Trace switch statement</a:t>
            </a:r>
            <a:endParaRPr lang="en-US" altLang="en-US" sz="4000" smtClean="0"/>
          </a:p>
        </p:txBody>
      </p:sp>
      <p:sp>
        <p:nvSpPr>
          <p:cNvPr id="52228"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52229" name="Text Box 4"/>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b="1"/>
              <a:t>switch</a:t>
            </a:r>
            <a:r>
              <a:rPr lang="en-US" altLang="en-US"/>
              <a:t> (day) {</a:t>
            </a:r>
            <a:endParaRPr lang="en-US" altLang="en-US" u="sng"/>
          </a:p>
          <a:p>
            <a:r>
              <a:rPr lang="en-US" altLang="en-US"/>
              <a:t>  </a:t>
            </a:r>
            <a:r>
              <a:rPr lang="en-US" altLang="en-US" b="1"/>
              <a:t>case</a:t>
            </a:r>
            <a:r>
              <a:rPr lang="en-US" altLang="en-US"/>
              <a:t> 1: </a:t>
            </a:r>
            <a:endParaRPr lang="en-US" altLang="en-US" u="sng"/>
          </a:p>
          <a:p>
            <a:r>
              <a:rPr lang="en-US" altLang="en-US"/>
              <a:t>  </a:t>
            </a:r>
            <a:r>
              <a:rPr lang="en-US" altLang="en-US" b="1"/>
              <a:t>case</a:t>
            </a:r>
            <a:r>
              <a:rPr lang="en-US" altLang="en-US"/>
              <a:t> 2: </a:t>
            </a:r>
            <a:endParaRPr lang="en-US" altLang="en-US" u="sng"/>
          </a:p>
          <a:p>
            <a:r>
              <a:rPr lang="en-US" altLang="en-US"/>
              <a:t>  </a:t>
            </a:r>
            <a:r>
              <a:rPr lang="en-US" altLang="en-US" b="1"/>
              <a:t>case</a:t>
            </a:r>
            <a:r>
              <a:rPr lang="en-US" altLang="en-US"/>
              <a:t> 3: </a:t>
            </a:r>
            <a:endParaRPr lang="en-US" altLang="en-US" u="sng"/>
          </a:p>
          <a:p>
            <a:r>
              <a:rPr lang="en-US" altLang="en-US"/>
              <a:t>  </a:t>
            </a:r>
            <a:r>
              <a:rPr lang="en-US" altLang="en-US" b="1"/>
              <a:t>case</a:t>
            </a:r>
            <a:r>
              <a:rPr lang="en-US" altLang="en-US"/>
              <a:t> 4: </a:t>
            </a:r>
            <a:endParaRPr lang="en-US" altLang="en-US" u="sng"/>
          </a:p>
          <a:p>
            <a:r>
              <a:rPr lang="en-US" altLang="en-US"/>
              <a:t>  </a:t>
            </a:r>
            <a:r>
              <a:rPr lang="en-US" altLang="en-US" b="1"/>
              <a:t>case</a:t>
            </a:r>
            <a:r>
              <a:rPr lang="en-US" altLang="en-US"/>
              <a:t> 5: System.out.println("Weekday"); </a:t>
            </a:r>
            <a:r>
              <a:rPr lang="en-US" altLang="en-US" b="1"/>
              <a:t>break</a:t>
            </a:r>
            <a:r>
              <a:rPr lang="en-US" altLang="en-US"/>
              <a:t>;</a:t>
            </a:r>
            <a:endParaRPr lang="en-US" altLang="en-US" u="sng"/>
          </a:p>
          <a:p>
            <a:r>
              <a:rPr lang="en-US" altLang="en-US"/>
              <a:t>  </a:t>
            </a:r>
            <a:r>
              <a:rPr lang="en-US" altLang="en-US" b="1"/>
              <a:t>case</a:t>
            </a:r>
            <a:r>
              <a:rPr lang="en-US" altLang="en-US"/>
              <a:t> 0:  </a:t>
            </a:r>
            <a:endParaRPr lang="en-US" altLang="en-US" u="sng"/>
          </a:p>
          <a:p>
            <a:r>
              <a:rPr lang="en-US" altLang="en-US"/>
              <a:t>  </a:t>
            </a:r>
            <a:r>
              <a:rPr lang="en-US" altLang="en-US" b="1"/>
              <a:t>case</a:t>
            </a:r>
            <a:r>
              <a:rPr lang="en-US" altLang="en-US"/>
              <a:t> 6: System.out.println("Weekend"); </a:t>
            </a:r>
            <a:endParaRPr lang="en-US" altLang="en-US" u="sng"/>
          </a:p>
          <a:p>
            <a:r>
              <a:rPr lang="en-US" altLang="en-US"/>
              <a:t>}  </a:t>
            </a:r>
            <a:endParaRPr lang="en-US" altLang="en-US" u="sng"/>
          </a:p>
        </p:txBody>
      </p:sp>
      <p:sp>
        <p:nvSpPr>
          <p:cNvPr id="189447" name="AutoShape 7"/>
          <p:cNvSpPr>
            <a:spLocks noChangeArrowheads="1"/>
          </p:cNvSpPr>
          <p:nvPr/>
        </p:nvSpPr>
        <p:spPr bwMode="auto">
          <a:xfrm>
            <a:off x="654050" y="1123950"/>
            <a:ext cx="2573338" cy="536575"/>
          </a:xfrm>
          <a:prstGeom prst="wedgeRoundRectCallout">
            <a:avLst>
              <a:gd name="adj1" fmla="val -57167"/>
              <a:gd name="adj2" fmla="val 83403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1800"/>
              <a:t>Exit the statement</a:t>
            </a:r>
            <a:endParaRPr lang="en-US" altLang="en-US" sz="1800"/>
          </a:p>
        </p:txBody>
      </p:sp>
      <p:sp>
        <p:nvSpPr>
          <p:cNvPr id="5223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BE136F4-2913-4E49-A4A1-A9AC4ED93DA9}" type="slidenum">
              <a:rPr lang="en-US" altLang="zh-CN" sz="1400"/>
            </a:fld>
            <a:endParaRPr lang="en-US" altLang="zh-CN" sz="1400"/>
          </a:p>
        </p:txBody>
      </p:sp>
      <p:sp>
        <p:nvSpPr>
          <p:cNvPr id="53251" name="Rectangle 2"/>
          <p:cNvSpPr>
            <a:spLocks noGrp="1" noChangeArrowheads="1"/>
          </p:cNvSpPr>
          <p:nvPr>
            <p:ph type="title"/>
          </p:nvPr>
        </p:nvSpPr>
        <p:spPr>
          <a:xfrm>
            <a:off x="193675" y="241300"/>
            <a:ext cx="8640763" cy="460375"/>
          </a:xfrm>
        </p:spPr>
        <p:txBody>
          <a:bodyPr/>
          <a:lstStyle/>
          <a:p>
            <a:r>
              <a:rPr lang="en-US" altLang="en-US" sz="3600" smtClean="0">
                <a:solidFill>
                  <a:srgbClr val="FF0000"/>
                </a:solidFill>
              </a:rPr>
              <a:t>Problem: Chinese Zodiac p102</a:t>
            </a:r>
            <a:r>
              <a:rPr lang="en-US" altLang="en-US" smtClean="0">
                <a:solidFill>
                  <a:srgbClr val="FF0000"/>
                </a:solidFill>
              </a:rPr>
              <a:t> </a:t>
            </a:r>
            <a:endParaRPr lang="en-US" altLang="en-US" smtClean="0">
              <a:solidFill>
                <a:srgbClr val="FF0000"/>
              </a:solidFill>
            </a:endParaRPr>
          </a:p>
        </p:txBody>
      </p:sp>
      <p:sp>
        <p:nvSpPr>
          <p:cNvPr id="53252" name="Rectangle 3"/>
          <p:cNvSpPr>
            <a:spLocks noGrp="1" noChangeArrowheads="1"/>
          </p:cNvSpPr>
          <p:nvPr>
            <p:ph type="body" idx="1"/>
          </p:nvPr>
        </p:nvSpPr>
        <p:spPr>
          <a:xfrm>
            <a:off x="193675" y="855663"/>
            <a:ext cx="8683625" cy="1690687"/>
          </a:xfrm>
        </p:spPr>
        <p:txBody>
          <a:bodyPr/>
          <a:lstStyle/>
          <a:p>
            <a:pPr marL="0" indent="0">
              <a:buFont typeface="Monotype Sorts" pitchFamily="2" charset="2"/>
              <a:buNone/>
            </a:pPr>
            <a:r>
              <a:rPr lang="en-US" altLang="en-US" sz="2800" smtClean="0"/>
              <a:t>Write a program </a:t>
            </a:r>
            <a:r>
              <a:rPr lang="en-US" altLang="en-US" smtClean="0"/>
              <a:t>that prompts the user to enter a year and displays the animal for the year. </a:t>
            </a:r>
            <a:endParaRPr lang="en-US" altLang="en-US" smtClean="0"/>
          </a:p>
        </p:txBody>
      </p:sp>
      <p:sp>
        <p:nvSpPr>
          <p:cNvPr id="286724" name="AutoShape 4">
            <a:hlinkClick r:id="" action="ppaction://noaction" highlightClick="1"/>
          </p:cNvPr>
          <p:cNvSpPr>
            <a:spLocks noChangeArrowheads="1"/>
          </p:cNvSpPr>
          <p:nvPr/>
        </p:nvSpPr>
        <p:spPr bwMode="auto">
          <a:xfrm>
            <a:off x="2336800" y="581025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eaLnBrk="0" hangingPunct="0">
              <a:defRPr/>
            </a:pPr>
            <a:r>
              <a:rPr lang="en-US" altLang="zh-CN">
                <a:solidFill>
                  <a:schemeClr val="accent1"/>
                </a:solidFill>
                <a:latin typeface="Book Antiqua" pitchFamily="18" charset="0"/>
                <a:ea typeface="宋体" panose="02010600030101010101" pitchFamily="2" charset="-122"/>
                <a:hlinkClick r:id="rId1" action="ppaction://program"/>
              </a:rPr>
              <a:t>ChineseZodiac</a:t>
            </a:r>
            <a:endParaRPr lang="en-US" altLang="zh-CN">
              <a:solidFill>
                <a:schemeClr val="accent1"/>
              </a:solidFill>
              <a:ea typeface="宋体" panose="02010600030101010101" pitchFamily="2" charset="-122"/>
            </a:endParaRPr>
          </a:p>
        </p:txBody>
      </p:sp>
      <p:pic>
        <p:nvPicPr>
          <p:cNvPr id="53254" name="Picture 5">
            <a:hlinkClick r:id="rId2" action="ppaction://program"/>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0600" y="5810250"/>
            <a:ext cx="281940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en-US" altLang="en-US"/>
          </a:p>
        </p:txBody>
      </p:sp>
      <p:sp>
        <p:nvSpPr>
          <p:cNvPr id="53256" name="AutoShape 9">
            <a:hlinkClick r:id="rId4" highlightClick="1"/>
          </p:cNvPr>
          <p:cNvSpPr>
            <a:spLocks noChangeArrowheads="1"/>
          </p:cNvSpPr>
          <p:nvPr/>
        </p:nvSpPr>
        <p:spPr bwMode="auto">
          <a:xfrm>
            <a:off x="1768475" y="577215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altLang="en-US"/>
          </a:p>
        </p:txBody>
      </p:sp>
      <p:pic>
        <p:nvPicPr>
          <p:cNvPr id="53257"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8850" y="1931988"/>
            <a:ext cx="7226300" cy="368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6F9610A-A820-454A-AF93-EE1E57715B91}" type="slidenum">
              <a:rPr lang="en-US" altLang="zh-CN" sz="1400"/>
            </a:fld>
            <a:endParaRPr lang="en-US" altLang="zh-CN" sz="1400"/>
          </a:p>
        </p:txBody>
      </p:sp>
      <p:sp>
        <p:nvSpPr>
          <p:cNvPr id="54275" name="Rectangle 2"/>
          <p:cNvSpPr>
            <a:spLocks noGrp="1" noChangeArrowheads="1"/>
          </p:cNvSpPr>
          <p:nvPr>
            <p:ph type="title"/>
          </p:nvPr>
        </p:nvSpPr>
        <p:spPr>
          <a:xfrm>
            <a:off x="685800" y="228600"/>
            <a:ext cx="7772400" cy="609600"/>
          </a:xfrm>
        </p:spPr>
        <p:txBody>
          <a:bodyPr/>
          <a:lstStyle/>
          <a:p>
            <a:r>
              <a:rPr lang="en-US" altLang="en-US" smtClean="0"/>
              <a:t>Conditional Expressions</a:t>
            </a:r>
            <a:endParaRPr lang="en-US" altLang="en-US" b="1" smtClean="0">
              <a:latin typeface="Book Antiqua" pitchFamily="18" charset="0"/>
            </a:endParaRPr>
          </a:p>
        </p:txBody>
      </p:sp>
      <p:sp>
        <p:nvSpPr>
          <p:cNvPr id="54276" name="Rectangle 3"/>
          <p:cNvSpPr>
            <a:spLocks noGrp="1" noChangeArrowheads="1"/>
          </p:cNvSpPr>
          <p:nvPr>
            <p:ph type="body" idx="1"/>
          </p:nvPr>
        </p:nvSpPr>
        <p:spPr>
          <a:xfrm>
            <a:off x="304800" y="990600"/>
            <a:ext cx="8534400" cy="5334000"/>
          </a:xfrm>
        </p:spPr>
        <p:txBody>
          <a:bodyPr/>
          <a:lstStyle/>
          <a:p>
            <a:pPr>
              <a:lnSpc>
                <a:spcPct val="90000"/>
              </a:lnSpc>
              <a:buFont typeface="Monotype Sorts" pitchFamily="2" charset="2"/>
              <a:buNone/>
            </a:pPr>
            <a:r>
              <a:rPr lang="en-US" altLang="en-US" sz="3000" smtClean="0"/>
              <a:t>if (x &gt; 0) </a:t>
            </a:r>
            <a:endParaRPr lang="en-US" altLang="en-US" sz="3000" smtClean="0"/>
          </a:p>
          <a:p>
            <a:pPr>
              <a:lnSpc>
                <a:spcPct val="90000"/>
              </a:lnSpc>
              <a:buFont typeface="Monotype Sorts" pitchFamily="2" charset="2"/>
              <a:buNone/>
            </a:pPr>
            <a:r>
              <a:rPr lang="en-US" altLang="en-US" sz="3000" smtClean="0"/>
              <a:t>  y = 1</a:t>
            </a:r>
            <a:endParaRPr lang="en-US" altLang="en-US" sz="3000" smtClean="0"/>
          </a:p>
          <a:p>
            <a:pPr>
              <a:lnSpc>
                <a:spcPct val="90000"/>
              </a:lnSpc>
              <a:spcBef>
                <a:spcPct val="0"/>
              </a:spcBef>
              <a:buFont typeface="Monotype Sorts" pitchFamily="2" charset="2"/>
              <a:buNone/>
            </a:pPr>
            <a:r>
              <a:rPr lang="en-US" altLang="en-US" sz="3000" smtClean="0"/>
              <a:t>else </a:t>
            </a:r>
            <a:endParaRPr lang="en-US" altLang="en-US" sz="3000" smtClean="0"/>
          </a:p>
          <a:p>
            <a:pPr>
              <a:lnSpc>
                <a:spcPct val="90000"/>
              </a:lnSpc>
              <a:spcBef>
                <a:spcPct val="0"/>
              </a:spcBef>
              <a:buFont typeface="Monotype Sorts" pitchFamily="2" charset="2"/>
              <a:buNone/>
            </a:pPr>
            <a:r>
              <a:rPr lang="en-US" altLang="en-US" sz="3000" smtClean="0"/>
              <a:t>  y = -1;</a:t>
            </a:r>
            <a:endParaRPr lang="en-US" altLang="en-US" sz="3000" smtClean="0"/>
          </a:p>
          <a:p>
            <a:pPr>
              <a:lnSpc>
                <a:spcPct val="90000"/>
              </a:lnSpc>
              <a:spcBef>
                <a:spcPct val="0"/>
              </a:spcBef>
              <a:buFont typeface="Monotype Sorts" pitchFamily="2" charset="2"/>
              <a:buNone/>
            </a:pPr>
            <a:endParaRPr lang="en-US" altLang="en-US" sz="3000" smtClean="0"/>
          </a:p>
          <a:p>
            <a:pPr>
              <a:lnSpc>
                <a:spcPct val="90000"/>
              </a:lnSpc>
              <a:spcBef>
                <a:spcPct val="0"/>
              </a:spcBef>
              <a:buFont typeface="Monotype Sorts" pitchFamily="2" charset="2"/>
              <a:buNone/>
            </a:pPr>
            <a:r>
              <a:rPr lang="en-US" altLang="en-US" sz="3000" smtClean="0"/>
              <a:t>is equivalent to</a:t>
            </a:r>
            <a:endParaRPr lang="en-US" altLang="en-US" sz="3000" smtClean="0"/>
          </a:p>
          <a:p>
            <a:pPr>
              <a:lnSpc>
                <a:spcPct val="90000"/>
              </a:lnSpc>
              <a:spcBef>
                <a:spcPct val="0"/>
              </a:spcBef>
              <a:buFont typeface="Monotype Sorts" pitchFamily="2" charset="2"/>
              <a:buNone/>
            </a:pPr>
            <a:endParaRPr lang="en-US" altLang="en-US" sz="3000" smtClean="0"/>
          </a:p>
          <a:p>
            <a:pPr>
              <a:lnSpc>
                <a:spcPct val="90000"/>
              </a:lnSpc>
              <a:spcBef>
                <a:spcPct val="0"/>
              </a:spcBef>
              <a:buFont typeface="Monotype Sorts" pitchFamily="2" charset="2"/>
              <a:buNone/>
            </a:pPr>
            <a:r>
              <a:rPr lang="en-US" altLang="en-US" sz="3000" smtClean="0"/>
              <a:t>y = (x &gt; 0) ? 1 : -1;</a:t>
            </a:r>
            <a:endParaRPr lang="en-US" altLang="en-US" sz="3000" smtClean="0"/>
          </a:p>
          <a:p>
            <a:pPr>
              <a:lnSpc>
                <a:spcPct val="90000"/>
              </a:lnSpc>
              <a:spcBef>
                <a:spcPct val="0"/>
              </a:spcBef>
              <a:buFont typeface="Monotype Sorts" pitchFamily="2" charset="2"/>
              <a:buNone/>
            </a:pPr>
            <a:r>
              <a:rPr lang="en-US" altLang="en-US" sz="3000" smtClean="0"/>
              <a:t>(boolean-expression) ? expression1 : expression2</a:t>
            </a:r>
            <a:endParaRPr lang="en-US" altLang="en-US" sz="3000" smtClean="0"/>
          </a:p>
          <a:p>
            <a:pPr>
              <a:lnSpc>
                <a:spcPct val="90000"/>
              </a:lnSpc>
              <a:spcBef>
                <a:spcPct val="0"/>
              </a:spcBef>
              <a:buFont typeface="Monotype Sorts" pitchFamily="2" charset="2"/>
              <a:buNone/>
            </a:pPr>
            <a:endParaRPr lang="en-US" altLang="en-US" sz="3000" smtClean="0"/>
          </a:p>
          <a:p>
            <a:pPr>
              <a:lnSpc>
                <a:spcPct val="90000"/>
              </a:lnSpc>
              <a:spcBef>
                <a:spcPct val="0"/>
              </a:spcBef>
              <a:buFont typeface="Monotype Sorts" pitchFamily="2" charset="2"/>
              <a:buNone/>
            </a:pPr>
            <a:r>
              <a:rPr lang="en-US" altLang="en-US" sz="3000" smtClean="0"/>
              <a:t>Ternary operator</a:t>
            </a:r>
            <a:endParaRPr lang="en-US" altLang="en-US" sz="3000" smtClean="0"/>
          </a:p>
          <a:p>
            <a:pPr>
              <a:lnSpc>
                <a:spcPct val="90000"/>
              </a:lnSpc>
              <a:spcBef>
                <a:spcPct val="0"/>
              </a:spcBef>
              <a:buFont typeface="Monotype Sorts" pitchFamily="2" charset="2"/>
              <a:buNone/>
            </a:pPr>
            <a:r>
              <a:rPr lang="en-US" altLang="en-US" sz="3000" smtClean="0"/>
              <a:t>Binary operator</a:t>
            </a:r>
            <a:endParaRPr lang="en-US" altLang="en-US" sz="3000" smtClean="0"/>
          </a:p>
          <a:p>
            <a:pPr>
              <a:lnSpc>
                <a:spcPct val="90000"/>
              </a:lnSpc>
              <a:spcBef>
                <a:spcPct val="0"/>
              </a:spcBef>
              <a:buFont typeface="Monotype Sorts" pitchFamily="2" charset="2"/>
              <a:buNone/>
            </a:pPr>
            <a:r>
              <a:rPr lang="en-US" altLang="en-US" sz="3000" smtClean="0"/>
              <a:t>Unary operator</a:t>
            </a:r>
            <a:endParaRPr lang="en-US" altLang="en-US" sz="30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A5570CEC-758C-4D13-B73A-43E997676D21}" type="slidenum">
              <a:rPr lang="en-US" altLang="zh-CN" sz="1400"/>
            </a:fld>
            <a:endParaRPr lang="en-US" altLang="zh-CN" sz="1400"/>
          </a:p>
        </p:txBody>
      </p:sp>
      <p:sp>
        <p:nvSpPr>
          <p:cNvPr id="55299" name="Rectangle 2"/>
          <p:cNvSpPr>
            <a:spLocks noGrp="1" noChangeArrowheads="1"/>
          </p:cNvSpPr>
          <p:nvPr>
            <p:ph type="title"/>
          </p:nvPr>
        </p:nvSpPr>
        <p:spPr>
          <a:xfrm>
            <a:off x="685800" y="0"/>
            <a:ext cx="7772400" cy="1428750"/>
          </a:xfrm>
        </p:spPr>
        <p:txBody>
          <a:bodyPr/>
          <a:lstStyle/>
          <a:p>
            <a:r>
              <a:rPr lang="en-US" altLang="en-US" smtClean="0"/>
              <a:t>Conditional Operator</a:t>
            </a:r>
            <a:endParaRPr lang="en-US" altLang="en-US" b="1" smtClean="0">
              <a:latin typeface="Book Antiqua" pitchFamily="18" charset="0"/>
            </a:endParaRPr>
          </a:p>
        </p:txBody>
      </p:sp>
      <p:sp>
        <p:nvSpPr>
          <p:cNvPr id="55300" name="Rectangle 3"/>
          <p:cNvSpPr>
            <a:spLocks noGrp="1" noChangeArrowheads="1"/>
          </p:cNvSpPr>
          <p:nvPr>
            <p:ph type="body" idx="1"/>
          </p:nvPr>
        </p:nvSpPr>
        <p:spPr>
          <a:xfrm>
            <a:off x="228600" y="1524000"/>
            <a:ext cx="8915400" cy="4495800"/>
          </a:xfrm>
        </p:spPr>
        <p:txBody>
          <a:bodyPr/>
          <a:lstStyle/>
          <a:p>
            <a:pPr>
              <a:buFont typeface="Monotype Sorts" pitchFamily="2" charset="2"/>
              <a:buNone/>
            </a:pPr>
            <a:r>
              <a:rPr lang="en-US" altLang="en-US" sz="2800" b="1" smtClean="0">
                <a:latin typeface="Courier New" panose="02070309020205020404" pitchFamily="49" charset="0"/>
              </a:rPr>
              <a:t>if (num % 2 == 0)</a:t>
            </a:r>
            <a:endParaRPr lang="en-US" altLang="en-US" sz="2800" b="1" smtClean="0">
              <a:latin typeface="Courier New" panose="02070309020205020404" pitchFamily="49" charset="0"/>
            </a:endParaRPr>
          </a:p>
          <a:p>
            <a:pPr>
              <a:buFont typeface="Monotype Sorts" pitchFamily="2" charset="2"/>
              <a:buNone/>
            </a:pPr>
            <a:r>
              <a:rPr lang="en-US" altLang="en-US" sz="2800" b="1" smtClean="0">
                <a:latin typeface="Courier New" panose="02070309020205020404" pitchFamily="49" charset="0"/>
              </a:rPr>
              <a:t>  System.out.println(num + “is even”);</a:t>
            </a:r>
            <a:endParaRPr lang="en-US" altLang="en-US" sz="2800" b="1" smtClean="0">
              <a:latin typeface="Courier New" panose="02070309020205020404" pitchFamily="49" charset="0"/>
            </a:endParaRPr>
          </a:p>
          <a:p>
            <a:pPr>
              <a:spcBef>
                <a:spcPct val="0"/>
              </a:spcBef>
              <a:buFont typeface="Monotype Sorts" pitchFamily="2" charset="2"/>
              <a:buNone/>
            </a:pPr>
            <a:r>
              <a:rPr lang="en-US" altLang="en-US" sz="2800" b="1" smtClean="0">
                <a:latin typeface="Courier New" panose="02070309020205020404" pitchFamily="49" charset="0"/>
              </a:rPr>
              <a:t>else </a:t>
            </a:r>
            <a:endParaRPr lang="en-US" altLang="en-US" sz="2800" b="1" smtClean="0">
              <a:latin typeface="Courier New" panose="02070309020205020404" pitchFamily="49" charset="0"/>
            </a:endParaRPr>
          </a:p>
          <a:p>
            <a:pPr>
              <a:spcBef>
                <a:spcPct val="0"/>
              </a:spcBef>
              <a:buFont typeface="Monotype Sorts" pitchFamily="2" charset="2"/>
              <a:buNone/>
            </a:pPr>
            <a:r>
              <a:rPr lang="en-US" altLang="en-US" sz="2800" b="1" smtClean="0">
                <a:latin typeface="Courier New" panose="02070309020205020404" pitchFamily="49" charset="0"/>
              </a:rPr>
              <a:t>  System.out.println(num + “is odd”);</a:t>
            </a:r>
            <a:endParaRPr lang="en-US" altLang="en-US" sz="2800" b="1" smtClean="0">
              <a:latin typeface="Courier New" panose="02070309020205020404" pitchFamily="49" charset="0"/>
            </a:endParaRPr>
          </a:p>
          <a:p>
            <a:pPr>
              <a:spcBef>
                <a:spcPct val="0"/>
              </a:spcBef>
              <a:buFont typeface="Monotype Sorts" pitchFamily="2" charset="2"/>
              <a:buNone/>
            </a:pPr>
            <a:endParaRPr lang="en-US" altLang="en-US" sz="2800" b="1" smtClean="0">
              <a:latin typeface="Courier New" panose="02070309020205020404" pitchFamily="49" charset="0"/>
            </a:endParaRPr>
          </a:p>
          <a:p>
            <a:pPr>
              <a:spcBef>
                <a:spcPct val="0"/>
              </a:spcBef>
              <a:buFont typeface="Monotype Sorts" pitchFamily="2" charset="2"/>
              <a:buNone/>
            </a:pPr>
            <a:endParaRPr lang="en-US" altLang="en-US" sz="2800" b="1" smtClean="0">
              <a:latin typeface="Courier New" panose="02070309020205020404" pitchFamily="49" charset="0"/>
            </a:endParaRPr>
          </a:p>
          <a:p>
            <a:pPr>
              <a:spcBef>
                <a:spcPct val="0"/>
              </a:spcBef>
              <a:buFont typeface="Monotype Sorts" pitchFamily="2" charset="2"/>
              <a:buNone/>
            </a:pPr>
            <a:r>
              <a:rPr lang="en-US" altLang="en-US" sz="2800" b="1" smtClean="0">
                <a:latin typeface="Courier New" panose="02070309020205020404" pitchFamily="49" charset="0"/>
              </a:rPr>
              <a:t>System.out.println(</a:t>
            </a:r>
            <a:endParaRPr lang="en-US" altLang="en-US" sz="2800" b="1" smtClean="0">
              <a:latin typeface="Courier New" panose="02070309020205020404" pitchFamily="49" charset="0"/>
            </a:endParaRPr>
          </a:p>
          <a:p>
            <a:pPr>
              <a:spcBef>
                <a:spcPct val="0"/>
              </a:spcBef>
              <a:buFont typeface="Monotype Sorts" pitchFamily="2" charset="2"/>
              <a:buNone/>
            </a:pPr>
            <a:r>
              <a:rPr lang="en-US" altLang="en-US" sz="2800" b="1" smtClean="0">
                <a:latin typeface="Courier New" panose="02070309020205020404" pitchFamily="49" charset="0"/>
              </a:rPr>
              <a:t>  (num % 2 == 0)? num + “is even” :</a:t>
            </a:r>
            <a:endParaRPr lang="en-US" altLang="en-US" sz="2800" b="1" smtClean="0">
              <a:latin typeface="Courier New" panose="02070309020205020404" pitchFamily="49" charset="0"/>
            </a:endParaRPr>
          </a:p>
          <a:p>
            <a:pPr>
              <a:spcBef>
                <a:spcPct val="0"/>
              </a:spcBef>
              <a:buFont typeface="Monotype Sorts" pitchFamily="2" charset="2"/>
              <a:buNone/>
            </a:pPr>
            <a:r>
              <a:rPr lang="en-US" altLang="en-US" sz="2800" b="1" smtClean="0">
                <a:latin typeface="Courier New" panose="02070309020205020404" pitchFamily="49" charset="0"/>
              </a:rPr>
              <a:t>  num + “is odd”);</a:t>
            </a:r>
            <a:endParaRPr lang="en-US" altLang="en-US" sz="2800" b="1" smtClean="0">
              <a:latin typeface="Courier New" panose="02070309020205020404" pitchFamily="49" charset="0"/>
            </a:endParaRPr>
          </a:p>
          <a:p>
            <a:pPr>
              <a:spcBef>
                <a:spcPct val="0"/>
              </a:spcBef>
              <a:buFont typeface="Monotype Sorts" pitchFamily="2" charset="2"/>
              <a:buNone/>
            </a:pPr>
            <a:endParaRPr lang="en-US" altLang="en-US" sz="280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6CC006E-7E40-49D0-8158-1614531239F8}" type="slidenum">
              <a:rPr lang="en-US" altLang="zh-CN" sz="1400"/>
            </a:fld>
            <a:endParaRPr lang="en-US" altLang="zh-CN" sz="1400"/>
          </a:p>
        </p:txBody>
      </p:sp>
      <p:sp>
        <p:nvSpPr>
          <p:cNvPr id="56323" name="Rectangle 2"/>
          <p:cNvSpPr>
            <a:spLocks noGrp="1" noChangeArrowheads="1"/>
          </p:cNvSpPr>
          <p:nvPr>
            <p:ph type="title"/>
          </p:nvPr>
        </p:nvSpPr>
        <p:spPr>
          <a:xfrm>
            <a:off x="685800" y="0"/>
            <a:ext cx="7772400" cy="1428750"/>
          </a:xfrm>
        </p:spPr>
        <p:txBody>
          <a:bodyPr/>
          <a:lstStyle/>
          <a:p>
            <a:r>
              <a:rPr lang="en-US" altLang="en-US" smtClean="0">
                <a:solidFill>
                  <a:srgbClr val="FF0000"/>
                </a:solidFill>
              </a:rPr>
              <a:t>Conditional Operator, cont.</a:t>
            </a:r>
            <a:endParaRPr lang="en-US" altLang="en-US" b="1" smtClean="0">
              <a:solidFill>
                <a:srgbClr val="FF0000"/>
              </a:solidFill>
              <a:latin typeface="Book Antiqua" pitchFamily="18" charset="0"/>
            </a:endParaRPr>
          </a:p>
        </p:txBody>
      </p:sp>
      <p:sp>
        <p:nvSpPr>
          <p:cNvPr id="56324" name="Rectangle 3"/>
          <p:cNvSpPr>
            <a:spLocks noGrp="1" noChangeArrowheads="1"/>
          </p:cNvSpPr>
          <p:nvPr>
            <p:ph type="body" idx="1"/>
          </p:nvPr>
        </p:nvSpPr>
        <p:spPr>
          <a:xfrm>
            <a:off x="347663" y="1524000"/>
            <a:ext cx="8602662" cy="944563"/>
          </a:xfrm>
        </p:spPr>
        <p:txBody>
          <a:bodyPr/>
          <a:lstStyle/>
          <a:p>
            <a:pPr>
              <a:buFont typeface="Monotype Sorts" pitchFamily="2" charset="2"/>
              <a:buNone/>
            </a:pPr>
            <a:r>
              <a:rPr lang="en-US" altLang="en-US" sz="3000" b="1" smtClean="0">
                <a:latin typeface="Courier New" panose="02070309020205020404" pitchFamily="49" charset="0"/>
              </a:rPr>
              <a:t>boolean-expression ? exp1 : exp2</a:t>
            </a:r>
            <a:endParaRPr lang="en-US" altLang="en-US" sz="3000" b="1" smtClean="0">
              <a:latin typeface="Courier New" panose="02070309020205020404" pitchFamily="49" charset="0"/>
            </a:endParaRPr>
          </a:p>
          <a:p>
            <a:pPr>
              <a:spcBef>
                <a:spcPct val="0"/>
              </a:spcBef>
              <a:buFont typeface="Monotype Sorts" pitchFamily="2" charset="2"/>
              <a:buNone/>
            </a:pPr>
            <a:endParaRPr lang="en-US" altLang="en-US" sz="300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833BF38-531F-460F-B615-50566B7CAB5C}" type="slidenum">
              <a:rPr lang="en-US" altLang="zh-CN" sz="1400"/>
            </a:fld>
            <a:endParaRPr lang="en-US" altLang="zh-CN" sz="1400"/>
          </a:p>
        </p:txBody>
      </p:sp>
      <p:sp>
        <p:nvSpPr>
          <p:cNvPr id="57347" name="Rectangle 2"/>
          <p:cNvSpPr>
            <a:spLocks noGrp="1" noChangeArrowheads="1"/>
          </p:cNvSpPr>
          <p:nvPr>
            <p:ph type="title"/>
          </p:nvPr>
        </p:nvSpPr>
        <p:spPr>
          <a:xfrm>
            <a:off x="685800" y="0"/>
            <a:ext cx="7772400" cy="1143000"/>
          </a:xfrm>
        </p:spPr>
        <p:txBody>
          <a:bodyPr/>
          <a:lstStyle/>
          <a:p>
            <a:r>
              <a:rPr lang="en-US" altLang="en-US" dirty="0" smtClean="0">
                <a:solidFill>
                  <a:schemeClr val="tx1"/>
                </a:solidFill>
              </a:rPr>
              <a:t>Operator Precedence</a:t>
            </a:r>
            <a:br>
              <a:rPr lang="en-US" altLang="en-US" dirty="0" smtClean="0">
                <a:solidFill>
                  <a:schemeClr val="tx1"/>
                </a:solidFill>
              </a:rPr>
            </a:br>
            <a:r>
              <a:rPr lang="en-US" altLang="en-US" dirty="0">
                <a:solidFill>
                  <a:schemeClr val="tx1"/>
                </a:solidFill>
              </a:rPr>
              <a:t>use </a:t>
            </a:r>
            <a:r>
              <a:rPr lang="en-US" altLang="en-US" dirty="0" smtClean="0">
                <a:solidFill>
                  <a:schemeClr val="tx1"/>
                </a:solidFill>
              </a:rPr>
              <a:t>brackets() for ease</a:t>
            </a:r>
            <a:endParaRPr lang="en-US" altLang="en-US" dirty="0" smtClean="0">
              <a:solidFill>
                <a:schemeClr val="tx1"/>
              </a:solidFill>
            </a:endParaRPr>
          </a:p>
        </p:txBody>
      </p:sp>
      <p:sp>
        <p:nvSpPr>
          <p:cNvPr id="128004" name="Rectangle 3"/>
          <p:cNvSpPr>
            <a:spLocks noGrp="1" noChangeArrowheads="1"/>
          </p:cNvSpPr>
          <p:nvPr>
            <p:ph type="body" idx="1"/>
          </p:nvPr>
        </p:nvSpPr>
        <p:spPr>
          <a:xfrm>
            <a:off x="457200" y="1066800"/>
            <a:ext cx="8458200" cy="5257800"/>
          </a:xfrm>
        </p:spPr>
        <p:txBody>
          <a:bodyPr/>
          <a:lstStyle/>
          <a:p>
            <a:pPr algn="just">
              <a:defRPr/>
            </a:pPr>
            <a:r>
              <a:rPr lang="en-US" sz="2000" b="1" dirty="0" err="1" smtClean="0">
                <a:solidFill>
                  <a:schemeClr val="accent4"/>
                </a:solidFill>
                <a:latin typeface="Courier New" panose="02070309020205020404" pitchFamily="49" charset="0"/>
              </a:rPr>
              <a:t>var</a:t>
            </a:r>
            <a:r>
              <a:rPr lang="en-US" sz="2000" b="1" dirty="0" smtClean="0">
                <a:solidFill>
                  <a:schemeClr val="accent4"/>
                </a:solidFill>
                <a:latin typeface="Courier New" panose="02070309020205020404" pitchFamily="49" charset="0"/>
              </a:rPr>
              <a:t>++, </a:t>
            </a:r>
            <a:r>
              <a:rPr lang="en-US" sz="2000" b="1" dirty="0" err="1" smtClean="0">
                <a:solidFill>
                  <a:schemeClr val="accent4"/>
                </a:solidFill>
                <a:latin typeface="Courier New" panose="02070309020205020404" pitchFamily="49" charset="0"/>
              </a:rPr>
              <a:t>var</a:t>
            </a:r>
            <a:r>
              <a:rPr lang="en-US" sz="2000" b="1" dirty="0" smtClean="0">
                <a:solidFill>
                  <a:schemeClr val="accent4"/>
                </a:solidFill>
                <a:latin typeface="Courier New" panose="02070309020205020404" pitchFamily="49" charset="0"/>
              </a:rPr>
              <a:t>--</a:t>
            </a:r>
            <a:endParaRPr lang="en-US" sz="2000" b="1" dirty="0" smtClean="0">
              <a:solidFill>
                <a:schemeClr val="accent4"/>
              </a:solidFill>
              <a:latin typeface="Courier New" panose="02070309020205020404" pitchFamily="49" charset="0"/>
            </a:endParaRPr>
          </a:p>
          <a:p>
            <a:pPr algn="just">
              <a:defRPr/>
            </a:pPr>
            <a:r>
              <a:rPr lang="en-US" sz="2000" b="1" dirty="0" smtClean="0">
                <a:solidFill>
                  <a:schemeClr val="accent4"/>
                </a:solidFill>
                <a:latin typeface="Courier New" panose="02070309020205020404" pitchFamily="49" charset="0"/>
              </a:rPr>
              <a:t>+, - (Unary plus and minus), ++</a:t>
            </a:r>
            <a:r>
              <a:rPr lang="en-US" sz="2000" b="1" dirty="0" err="1" smtClean="0">
                <a:solidFill>
                  <a:schemeClr val="accent4"/>
                </a:solidFill>
                <a:latin typeface="Courier New" panose="02070309020205020404" pitchFamily="49" charset="0"/>
              </a:rPr>
              <a:t>var</a:t>
            </a:r>
            <a:r>
              <a:rPr lang="en-US" sz="2000" b="1" dirty="0" smtClean="0">
                <a:solidFill>
                  <a:schemeClr val="accent4"/>
                </a:solidFill>
              </a:rPr>
              <a:t>,</a:t>
            </a:r>
            <a:r>
              <a:rPr lang="en-US" sz="2000" b="1" dirty="0" smtClean="0">
                <a:solidFill>
                  <a:schemeClr val="accent4"/>
                </a:solidFill>
                <a:latin typeface="Courier New" panose="02070309020205020404" pitchFamily="49" charset="0"/>
              </a:rPr>
              <a:t>--</a:t>
            </a:r>
            <a:r>
              <a:rPr lang="en-US" sz="2000" b="1" dirty="0" err="1" smtClean="0">
                <a:solidFill>
                  <a:schemeClr val="accent4"/>
                </a:solidFill>
                <a:latin typeface="Courier New" panose="02070309020205020404" pitchFamily="49" charset="0"/>
              </a:rPr>
              <a:t>var</a:t>
            </a:r>
            <a:endParaRPr lang="en-US" sz="2000" b="1" dirty="0" smtClean="0">
              <a:solidFill>
                <a:schemeClr val="accent4"/>
              </a:solidFill>
              <a:latin typeface="Courier New" panose="02070309020205020404" pitchFamily="49" charset="0"/>
            </a:endParaRPr>
          </a:p>
          <a:p>
            <a:pPr algn="just">
              <a:defRPr/>
            </a:pPr>
            <a:r>
              <a:rPr lang="en-US" sz="2000" b="1" dirty="0" smtClean="0">
                <a:solidFill>
                  <a:schemeClr val="accent4"/>
                </a:solidFill>
                <a:latin typeface="Courier New" panose="02070309020205020404" pitchFamily="49" charset="0"/>
              </a:rPr>
              <a:t>(type) Casting</a:t>
            </a:r>
            <a:endParaRPr lang="en-US" sz="2000" b="1" dirty="0" smtClean="0">
              <a:solidFill>
                <a:schemeClr val="accent4"/>
              </a:solidFill>
              <a:latin typeface="Courier New" panose="02070309020205020404" pitchFamily="49" charset="0"/>
            </a:endParaRPr>
          </a:p>
          <a:p>
            <a:pPr algn="just">
              <a:defRPr/>
            </a:pPr>
            <a:r>
              <a:rPr lang="en-US" sz="2000" b="1" dirty="0" smtClean="0">
                <a:solidFill>
                  <a:schemeClr val="accent4"/>
                </a:solidFill>
                <a:latin typeface="Courier New" panose="02070309020205020404" pitchFamily="49" charset="0"/>
              </a:rPr>
              <a:t>! (Not)</a:t>
            </a:r>
            <a:endParaRPr lang="en-US" sz="2000" b="1" dirty="0" smtClean="0">
              <a:solidFill>
                <a:schemeClr val="accent4"/>
              </a:solidFill>
              <a:latin typeface="Courier New" panose="02070309020205020404" pitchFamily="49" charset="0"/>
            </a:endParaRPr>
          </a:p>
          <a:p>
            <a:pPr algn="just">
              <a:defRPr/>
            </a:pPr>
            <a:r>
              <a:rPr lang="en-US" sz="2000" b="1" dirty="0" smtClean="0">
                <a:solidFill>
                  <a:schemeClr val="accent4"/>
                </a:solidFill>
                <a:latin typeface="Courier New" panose="02070309020205020404" pitchFamily="49" charset="0"/>
              </a:rPr>
              <a:t>*</a:t>
            </a:r>
            <a:r>
              <a:rPr lang="en-US" sz="2000" b="1" dirty="0" smtClean="0">
                <a:solidFill>
                  <a:schemeClr val="accent4"/>
                </a:solidFill>
              </a:rPr>
              <a:t>,</a:t>
            </a:r>
            <a:r>
              <a:rPr lang="en-US" sz="2000" b="1" dirty="0" smtClean="0">
                <a:solidFill>
                  <a:schemeClr val="accent4"/>
                </a:solidFill>
                <a:latin typeface="Courier New" panose="02070309020205020404" pitchFamily="49" charset="0"/>
              </a:rPr>
              <a:t> /</a:t>
            </a:r>
            <a:r>
              <a:rPr lang="en-US" sz="2000" b="1" dirty="0" smtClean="0">
                <a:solidFill>
                  <a:schemeClr val="accent4"/>
                </a:solidFill>
              </a:rPr>
              <a:t>,</a:t>
            </a:r>
            <a:r>
              <a:rPr lang="en-US" sz="2000" b="1" dirty="0" smtClean="0">
                <a:solidFill>
                  <a:schemeClr val="accent4"/>
                </a:solidFill>
                <a:latin typeface="Courier New" panose="02070309020205020404" pitchFamily="49" charset="0"/>
              </a:rPr>
              <a:t> % (Multiplication, division, and remainder)</a:t>
            </a:r>
            <a:endParaRPr lang="en-US" sz="2000" b="1" dirty="0" smtClean="0">
              <a:solidFill>
                <a:schemeClr val="accent4"/>
              </a:solidFill>
              <a:latin typeface="Courier New" panose="02070309020205020404" pitchFamily="49" charset="0"/>
            </a:endParaRPr>
          </a:p>
          <a:p>
            <a:pPr algn="just">
              <a:defRPr/>
            </a:pPr>
            <a:r>
              <a:rPr lang="en-US" sz="2000" b="1" dirty="0" smtClean="0">
                <a:solidFill>
                  <a:schemeClr val="accent4"/>
                </a:solidFill>
                <a:latin typeface="Courier New" panose="02070309020205020404" pitchFamily="49" charset="0"/>
              </a:rPr>
              <a:t>+</a:t>
            </a:r>
            <a:r>
              <a:rPr lang="en-US" sz="2000" b="1" dirty="0" smtClean="0">
                <a:solidFill>
                  <a:schemeClr val="accent4"/>
                </a:solidFill>
              </a:rPr>
              <a:t>,</a:t>
            </a:r>
            <a:r>
              <a:rPr lang="en-US" sz="2000" b="1" dirty="0" smtClean="0">
                <a:solidFill>
                  <a:schemeClr val="accent4"/>
                </a:solidFill>
                <a:latin typeface="Courier New" panose="02070309020205020404" pitchFamily="49" charset="0"/>
              </a:rPr>
              <a:t> - (Binary addition and subtraction)</a:t>
            </a:r>
            <a:endParaRPr lang="en-US" sz="2000" b="1" dirty="0" smtClean="0">
              <a:solidFill>
                <a:schemeClr val="accent4"/>
              </a:solidFill>
              <a:latin typeface="Courier New" panose="02070309020205020404" pitchFamily="49" charset="0"/>
            </a:endParaRPr>
          </a:p>
          <a:p>
            <a:pPr algn="just">
              <a:defRPr/>
            </a:pPr>
            <a:r>
              <a:rPr lang="en-US" sz="2000" b="1" dirty="0" smtClean="0">
                <a:solidFill>
                  <a:schemeClr val="accent4"/>
                </a:solidFill>
                <a:latin typeface="Courier New" panose="02070309020205020404" pitchFamily="49" charset="0"/>
              </a:rPr>
              <a:t>&lt;</a:t>
            </a:r>
            <a:r>
              <a:rPr lang="en-US" sz="2000" b="1" dirty="0" smtClean="0">
                <a:solidFill>
                  <a:schemeClr val="accent4"/>
                </a:solidFill>
              </a:rPr>
              <a:t>,</a:t>
            </a:r>
            <a:r>
              <a:rPr lang="en-US" sz="2000" b="1" dirty="0" smtClean="0">
                <a:solidFill>
                  <a:schemeClr val="accent4"/>
                </a:solidFill>
                <a:latin typeface="Courier New" panose="02070309020205020404" pitchFamily="49" charset="0"/>
              </a:rPr>
              <a:t> &lt;=</a:t>
            </a:r>
            <a:r>
              <a:rPr lang="en-US" sz="2000" b="1" dirty="0" smtClean="0">
                <a:solidFill>
                  <a:schemeClr val="accent4"/>
                </a:solidFill>
              </a:rPr>
              <a:t>,</a:t>
            </a:r>
            <a:r>
              <a:rPr lang="en-US" sz="2000" b="1" dirty="0" smtClean="0">
                <a:solidFill>
                  <a:schemeClr val="accent4"/>
                </a:solidFill>
                <a:latin typeface="Courier New" panose="02070309020205020404" pitchFamily="49" charset="0"/>
              </a:rPr>
              <a:t> &gt;</a:t>
            </a:r>
            <a:r>
              <a:rPr lang="en-US" sz="2000" b="1" dirty="0" smtClean="0">
                <a:solidFill>
                  <a:schemeClr val="accent4"/>
                </a:solidFill>
              </a:rPr>
              <a:t>,</a:t>
            </a:r>
            <a:r>
              <a:rPr lang="en-US" sz="2000" b="1" dirty="0" smtClean="0">
                <a:solidFill>
                  <a:schemeClr val="accent4"/>
                </a:solidFill>
                <a:latin typeface="Courier New" panose="02070309020205020404" pitchFamily="49" charset="0"/>
              </a:rPr>
              <a:t> &gt;= (Relational operators)</a:t>
            </a:r>
            <a:endParaRPr lang="en-US" sz="2000" b="1" dirty="0" smtClean="0">
              <a:solidFill>
                <a:schemeClr val="accent4"/>
              </a:solidFill>
              <a:latin typeface="Courier New" panose="02070309020205020404" pitchFamily="49" charset="0"/>
            </a:endParaRPr>
          </a:p>
          <a:p>
            <a:pPr algn="just">
              <a:defRPr/>
            </a:pPr>
            <a:r>
              <a:rPr lang="en-US" sz="2000" b="1" dirty="0" smtClean="0">
                <a:solidFill>
                  <a:schemeClr val="accent4"/>
                </a:solidFill>
                <a:latin typeface="Courier New" panose="02070309020205020404" pitchFamily="49" charset="0"/>
              </a:rPr>
              <a:t>==</a:t>
            </a:r>
            <a:r>
              <a:rPr lang="en-US" sz="2000" b="1" dirty="0" smtClean="0">
                <a:solidFill>
                  <a:schemeClr val="accent4"/>
                </a:solidFill>
              </a:rPr>
              <a:t>,</a:t>
            </a:r>
            <a:r>
              <a:rPr lang="en-US" sz="2000" b="1" dirty="0" smtClean="0">
                <a:solidFill>
                  <a:schemeClr val="accent4"/>
                </a:solidFill>
                <a:latin typeface="Courier New" panose="02070309020205020404" pitchFamily="49" charset="0"/>
              </a:rPr>
              <a:t> !=; (Equality) </a:t>
            </a:r>
            <a:endParaRPr lang="en-US" sz="2000" b="1" dirty="0" smtClean="0">
              <a:solidFill>
                <a:schemeClr val="accent4"/>
              </a:solidFill>
              <a:latin typeface="Courier New" panose="02070309020205020404" pitchFamily="49" charset="0"/>
            </a:endParaRPr>
          </a:p>
          <a:p>
            <a:pPr algn="just">
              <a:defRPr/>
            </a:pPr>
            <a:r>
              <a:rPr lang="en-US" sz="2000" b="1" dirty="0" smtClean="0">
                <a:solidFill>
                  <a:schemeClr val="accent4"/>
                </a:solidFill>
                <a:latin typeface="Courier New" panose="02070309020205020404" pitchFamily="49" charset="0"/>
              </a:rPr>
              <a:t>^ (Exclusive OR) </a:t>
            </a:r>
            <a:endParaRPr lang="en-US" sz="2000" b="1" dirty="0" smtClean="0">
              <a:solidFill>
                <a:schemeClr val="accent4"/>
              </a:solidFill>
              <a:latin typeface="Courier New" panose="02070309020205020404" pitchFamily="49" charset="0"/>
            </a:endParaRPr>
          </a:p>
          <a:p>
            <a:pPr algn="just">
              <a:defRPr/>
            </a:pPr>
            <a:r>
              <a:rPr lang="en-US" sz="2000" b="1" dirty="0" smtClean="0">
                <a:solidFill>
                  <a:schemeClr val="accent4"/>
                </a:solidFill>
                <a:latin typeface="Courier New" panose="02070309020205020404" pitchFamily="49" charset="0"/>
              </a:rPr>
              <a:t>&amp;&amp; (Conditional AND) Short-circuit AND</a:t>
            </a:r>
            <a:endParaRPr lang="en-US" sz="2000" b="1" dirty="0" smtClean="0">
              <a:solidFill>
                <a:schemeClr val="accent4"/>
              </a:solidFill>
              <a:latin typeface="Courier New" panose="02070309020205020404" pitchFamily="49" charset="0"/>
            </a:endParaRPr>
          </a:p>
          <a:p>
            <a:pPr algn="just">
              <a:defRPr/>
            </a:pPr>
            <a:r>
              <a:rPr lang="en-US" sz="2000" b="1" dirty="0" smtClean="0">
                <a:solidFill>
                  <a:schemeClr val="accent4"/>
                </a:solidFill>
                <a:latin typeface="Courier New" panose="02070309020205020404" pitchFamily="49" charset="0"/>
              </a:rPr>
              <a:t>|| (Conditional OR) Short-circuit OR</a:t>
            </a:r>
            <a:endParaRPr lang="en-US" sz="2000" b="1" dirty="0" smtClean="0">
              <a:solidFill>
                <a:schemeClr val="accent4"/>
              </a:solidFill>
              <a:latin typeface="Courier New" panose="02070309020205020404" pitchFamily="49" charset="0"/>
            </a:endParaRPr>
          </a:p>
          <a:p>
            <a:pPr algn="just">
              <a:defRPr/>
            </a:pPr>
            <a:r>
              <a:rPr lang="en-US" sz="2000" b="1" dirty="0" smtClean="0">
                <a:solidFill>
                  <a:schemeClr val="accent4"/>
                </a:solidFill>
                <a:latin typeface="Courier New" panose="02070309020205020404" pitchFamily="49" charset="0"/>
              </a:rPr>
              <a:t>=</a:t>
            </a:r>
            <a:r>
              <a:rPr lang="en-US" sz="2000" b="1" dirty="0" smtClean="0">
                <a:solidFill>
                  <a:schemeClr val="accent4"/>
                </a:solidFill>
              </a:rPr>
              <a:t>,</a:t>
            </a:r>
            <a:r>
              <a:rPr lang="en-US" sz="2000" b="1" dirty="0" smtClean="0">
                <a:solidFill>
                  <a:schemeClr val="accent4"/>
                </a:solidFill>
                <a:latin typeface="Courier New" panose="02070309020205020404" pitchFamily="49" charset="0"/>
              </a:rPr>
              <a:t> +=</a:t>
            </a:r>
            <a:r>
              <a:rPr lang="en-US" sz="2000" b="1" dirty="0" smtClean="0">
                <a:solidFill>
                  <a:schemeClr val="accent4"/>
                </a:solidFill>
              </a:rPr>
              <a:t>,</a:t>
            </a:r>
            <a:r>
              <a:rPr lang="en-US" sz="2000" b="1" dirty="0" smtClean="0">
                <a:solidFill>
                  <a:schemeClr val="accent4"/>
                </a:solidFill>
                <a:latin typeface="Courier New" panose="02070309020205020404" pitchFamily="49" charset="0"/>
              </a:rPr>
              <a:t> -=</a:t>
            </a:r>
            <a:r>
              <a:rPr lang="en-US" sz="2000" b="1" dirty="0" smtClean="0">
                <a:solidFill>
                  <a:schemeClr val="accent4"/>
                </a:solidFill>
              </a:rPr>
              <a:t>,</a:t>
            </a:r>
            <a:r>
              <a:rPr lang="en-US" sz="2000" b="1" dirty="0" smtClean="0">
                <a:solidFill>
                  <a:schemeClr val="accent4"/>
                </a:solidFill>
                <a:latin typeface="Courier New" panose="02070309020205020404" pitchFamily="49" charset="0"/>
              </a:rPr>
              <a:t> *=</a:t>
            </a:r>
            <a:r>
              <a:rPr lang="en-US" sz="2000" b="1" dirty="0" smtClean="0">
                <a:solidFill>
                  <a:schemeClr val="accent4"/>
                </a:solidFill>
              </a:rPr>
              <a:t>,</a:t>
            </a:r>
            <a:r>
              <a:rPr lang="en-US" sz="2000" b="1" dirty="0" smtClean="0">
                <a:solidFill>
                  <a:schemeClr val="accent4"/>
                </a:solidFill>
                <a:latin typeface="Courier New" panose="02070309020205020404" pitchFamily="49" charset="0"/>
              </a:rPr>
              <a:t> /=</a:t>
            </a:r>
            <a:r>
              <a:rPr lang="en-US" sz="2000" b="1" dirty="0" smtClean="0">
                <a:solidFill>
                  <a:schemeClr val="accent4"/>
                </a:solidFill>
              </a:rPr>
              <a:t>,</a:t>
            </a:r>
            <a:r>
              <a:rPr lang="en-US" sz="2000" b="1" dirty="0" smtClean="0">
                <a:solidFill>
                  <a:schemeClr val="accent4"/>
                </a:solidFill>
                <a:latin typeface="Courier New" panose="02070309020205020404" pitchFamily="49" charset="0"/>
              </a:rPr>
              <a:t> %= (Assignment operator)</a:t>
            </a:r>
            <a:endParaRPr lang="en-US" sz="2000" b="1" dirty="0" smtClean="0">
              <a:solidFill>
                <a:schemeClr val="accent4"/>
              </a:solidFill>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2570675-3577-47FC-882A-86296C282445}" type="slidenum">
              <a:rPr lang="en-US" altLang="zh-CN" sz="1400"/>
            </a:fld>
            <a:endParaRPr lang="en-US" altLang="zh-CN" sz="1400"/>
          </a:p>
        </p:txBody>
      </p:sp>
      <p:sp>
        <p:nvSpPr>
          <p:cNvPr id="58371" name="Rectangle 2"/>
          <p:cNvSpPr>
            <a:spLocks noGrp="1" noChangeArrowheads="1"/>
          </p:cNvSpPr>
          <p:nvPr>
            <p:ph type="title"/>
          </p:nvPr>
        </p:nvSpPr>
        <p:spPr>
          <a:xfrm>
            <a:off x="228600" y="228600"/>
            <a:ext cx="8915400" cy="609600"/>
          </a:xfrm>
        </p:spPr>
        <p:txBody>
          <a:bodyPr/>
          <a:lstStyle/>
          <a:p>
            <a:r>
              <a:rPr lang="en-US" altLang="en-US" sz="3200" smtClean="0"/>
              <a:t>Operator Precedence and Associativity</a:t>
            </a:r>
            <a:endParaRPr lang="en-US" altLang="en-US" sz="3200" smtClean="0"/>
          </a:p>
        </p:txBody>
      </p:sp>
      <p:sp>
        <p:nvSpPr>
          <p:cNvPr id="58372" name="Rectangle 3"/>
          <p:cNvSpPr>
            <a:spLocks noGrp="1" noChangeArrowheads="1"/>
          </p:cNvSpPr>
          <p:nvPr>
            <p:ph type="body" idx="1"/>
          </p:nvPr>
        </p:nvSpPr>
        <p:spPr>
          <a:xfrm>
            <a:off x="304800" y="1066800"/>
            <a:ext cx="8534400" cy="4572000"/>
          </a:xfrm>
        </p:spPr>
        <p:txBody>
          <a:bodyPr/>
          <a:lstStyle/>
          <a:p>
            <a:pPr marL="0" indent="0">
              <a:lnSpc>
                <a:spcPct val="90000"/>
              </a:lnSpc>
              <a:buFont typeface="Monotype Sorts" pitchFamily="2" charset="2"/>
              <a:buNone/>
            </a:pPr>
            <a:r>
              <a:rPr lang="en-US" altLang="en-US" sz="2800" smtClean="0">
                <a:cs typeface="Times New Roman" panose="02020603050405020304" pitchFamily="18" charset="0"/>
              </a:rPr>
              <a:t>The expression in the parentheses is evaluated first. (Parentheses can be nested, in which case the expression in the inner parentheses is executed first.) When evaluating an expression without parentheses, the operators are applied according to the precedence rule and the associativity rule.</a:t>
            </a:r>
            <a:endParaRPr lang="en-US" altLang="en-US" sz="2800" smtClean="0">
              <a:cs typeface="Times New Roman" panose="02020603050405020304" pitchFamily="18" charset="0"/>
            </a:endParaRPr>
          </a:p>
          <a:p>
            <a:pPr marL="0" indent="0" algn="just">
              <a:lnSpc>
                <a:spcPct val="90000"/>
              </a:lnSpc>
              <a:buFont typeface="Monotype Sorts" pitchFamily="2" charset="2"/>
              <a:buNone/>
            </a:pPr>
            <a:endParaRPr lang="en-US" altLang="en-US" sz="2800" smtClean="0">
              <a:cs typeface="Times New Roman" panose="02020603050405020304" pitchFamily="18" charset="0"/>
            </a:endParaRPr>
          </a:p>
          <a:p>
            <a:pPr marL="0" indent="0">
              <a:lnSpc>
                <a:spcPct val="90000"/>
              </a:lnSpc>
              <a:buFont typeface="Monotype Sorts" pitchFamily="2" charset="2"/>
              <a:buNone/>
            </a:pPr>
            <a:r>
              <a:rPr lang="en-US" altLang="en-US" sz="2800" smtClean="0">
                <a:cs typeface="Times New Roman" panose="02020603050405020304" pitchFamily="18" charset="0"/>
              </a:rPr>
              <a:t>If operators with the same precedence are next to each other, their associativity determines the order of evaluation. All binary operators except assignment operators are left-associative.</a:t>
            </a:r>
            <a:r>
              <a:rPr lang="en-US" altLang="en-US" sz="2500" smtClean="0">
                <a:latin typeface="Courier New" panose="02070309020205020404" pitchFamily="49" charset="0"/>
                <a:cs typeface="Courier New" panose="02070309020205020404" pitchFamily="49" charset="0"/>
              </a:rPr>
              <a:t>  </a:t>
            </a:r>
            <a:endParaRPr lang="en-US" altLang="en-US" sz="2500" smtClean="0">
              <a:latin typeface="Courier New" panose="02070309020205020404" pitchFamily="49" charset="0"/>
              <a:cs typeface="Courier New" panose="02070309020205020404" pitchFamily="49" charset="0"/>
            </a:endParaRPr>
          </a:p>
        </p:txBody>
      </p:sp>
      <p:sp>
        <p:nvSpPr>
          <p:cNvPr id="58373" name="Rectangle 4"/>
          <p:cNvSpPr>
            <a:spLocks noChangeArrowheads="1"/>
          </p:cNvSpPr>
          <p:nvPr/>
        </p:nvSpPr>
        <p:spPr bwMode="auto">
          <a:xfrm>
            <a:off x="2166938"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01C2B63-7BF6-48F6-BA94-39F95D297849}" type="slidenum">
              <a:rPr lang="en-US" altLang="zh-CN" sz="1400"/>
            </a:fld>
            <a:endParaRPr lang="en-US" altLang="zh-CN" sz="1400"/>
          </a:p>
        </p:txBody>
      </p:sp>
      <p:sp>
        <p:nvSpPr>
          <p:cNvPr id="59395" name="Rectangle 2"/>
          <p:cNvSpPr>
            <a:spLocks noGrp="1" noChangeArrowheads="1"/>
          </p:cNvSpPr>
          <p:nvPr>
            <p:ph type="title"/>
          </p:nvPr>
        </p:nvSpPr>
        <p:spPr>
          <a:xfrm>
            <a:off x="685800" y="0"/>
            <a:ext cx="7772400" cy="1143000"/>
          </a:xfrm>
        </p:spPr>
        <p:txBody>
          <a:bodyPr/>
          <a:lstStyle/>
          <a:p>
            <a:r>
              <a:rPr lang="en-US" altLang="en-US" smtClean="0"/>
              <a:t>Operator Associativity</a:t>
            </a:r>
            <a:endParaRPr lang="en-US" altLang="en-US" smtClean="0"/>
          </a:p>
        </p:txBody>
      </p:sp>
      <p:sp>
        <p:nvSpPr>
          <p:cNvPr id="59396" name="Rectangle 3"/>
          <p:cNvSpPr>
            <a:spLocks noGrp="1" noChangeArrowheads="1"/>
          </p:cNvSpPr>
          <p:nvPr>
            <p:ph type="body" idx="1"/>
          </p:nvPr>
        </p:nvSpPr>
        <p:spPr>
          <a:xfrm>
            <a:off x="152400" y="1219200"/>
            <a:ext cx="8763000" cy="4800600"/>
          </a:xfrm>
        </p:spPr>
        <p:txBody>
          <a:bodyPr/>
          <a:lstStyle/>
          <a:p>
            <a:pPr algn="just">
              <a:lnSpc>
                <a:spcPct val="90000"/>
              </a:lnSpc>
              <a:buFont typeface="Monotype Sorts" pitchFamily="2" charset="2"/>
              <a:buNone/>
            </a:pPr>
            <a:r>
              <a:rPr lang="en-US" altLang="en-US" sz="2800" smtClean="0">
                <a:cs typeface="Times New Roman" panose="02020603050405020304" pitchFamily="18" charset="0"/>
              </a:rPr>
              <a:t>    </a:t>
            </a:r>
            <a:r>
              <a:rPr lang="en-US" altLang="en-US" sz="3300" smtClean="0">
                <a:cs typeface="Times New Roman" panose="02020603050405020304" pitchFamily="18" charset="0"/>
              </a:rPr>
              <a:t>When two operators with the same precedence are evaluated, the </a:t>
            </a:r>
            <a:r>
              <a:rPr lang="en-US" altLang="en-US" sz="3300" i="1" smtClean="0">
                <a:cs typeface="Times New Roman" panose="02020603050405020304" pitchFamily="18" charset="0"/>
              </a:rPr>
              <a:t>associativity</a:t>
            </a:r>
            <a:r>
              <a:rPr lang="en-US" altLang="en-US" sz="3300" smtClean="0">
                <a:cs typeface="Times New Roman" panose="02020603050405020304" pitchFamily="18" charset="0"/>
              </a:rPr>
              <a:t> of the operators determines the order of evaluation. All binary operators except assignment operators are </a:t>
            </a:r>
            <a:r>
              <a:rPr lang="en-US" altLang="en-US" sz="3300" i="1" smtClean="0">
                <a:cs typeface="Times New Roman" panose="02020603050405020304" pitchFamily="18" charset="0"/>
              </a:rPr>
              <a:t>left-associative</a:t>
            </a:r>
            <a:r>
              <a:rPr lang="en-US" altLang="en-US" sz="3300" smtClean="0">
                <a:cs typeface="Times New Roman" panose="02020603050405020304" pitchFamily="18" charset="0"/>
              </a:rPr>
              <a:t>.</a:t>
            </a:r>
            <a:endParaRPr lang="en-US" altLang="en-US" sz="3300" smtClean="0">
              <a:cs typeface="Times New Roman" panose="02020603050405020304" pitchFamily="18" charset="0"/>
            </a:endParaRPr>
          </a:p>
          <a:p>
            <a:pPr algn="just">
              <a:lnSpc>
                <a:spcPct val="90000"/>
              </a:lnSpc>
              <a:buFont typeface="Monotype Sorts" pitchFamily="2" charset="2"/>
              <a:buNone/>
            </a:pPr>
            <a:r>
              <a:rPr lang="en-US" altLang="en-US" sz="3300" smtClean="0">
                <a:cs typeface="Times New Roman" panose="02020603050405020304" pitchFamily="18" charset="0"/>
              </a:rPr>
              <a:t>    a – b + c – d is equivalent to  ((a – b) + c) – d </a:t>
            </a:r>
            <a:endParaRPr lang="en-US" altLang="en-US" sz="3300" smtClean="0">
              <a:cs typeface="Times New Roman" panose="02020603050405020304" pitchFamily="18" charset="0"/>
            </a:endParaRPr>
          </a:p>
          <a:p>
            <a:pPr algn="just">
              <a:lnSpc>
                <a:spcPct val="90000"/>
              </a:lnSpc>
              <a:buFont typeface="Monotype Sorts" pitchFamily="2" charset="2"/>
              <a:buNone/>
            </a:pPr>
            <a:r>
              <a:rPr lang="en-US" altLang="en-US" sz="3300" smtClean="0">
                <a:cs typeface="Times New Roman" panose="02020603050405020304" pitchFamily="18" charset="0"/>
              </a:rPr>
              <a:t>    Assignment operators are </a:t>
            </a:r>
            <a:r>
              <a:rPr lang="en-US" altLang="en-US" sz="3300" i="1" smtClean="0">
                <a:cs typeface="Times New Roman" panose="02020603050405020304" pitchFamily="18" charset="0"/>
              </a:rPr>
              <a:t>right-associative</a:t>
            </a:r>
            <a:r>
              <a:rPr lang="en-US" altLang="en-US" sz="3300" smtClean="0">
                <a:cs typeface="Times New Roman" panose="02020603050405020304" pitchFamily="18" charset="0"/>
              </a:rPr>
              <a:t>. Therefore, the expression</a:t>
            </a:r>
            <a:endParaRPr lang="en-US" altLang="en-US" sz="3300" smtClean="0">
              <a:cs typeface="Times New Roman" panose="02020603050405020304" pitchFamily="18" charset="0"/>
            </a:endParaRPr>
          </a:p>
          <a:p>
            <a:pPr algn="just">
              <a:lnSpc>
                <a:spcPct val="90000"/>
              </a:lnSpc>
              <a:buFont typeface="Monotype Sorts" pitchFamily="2" charset="2"/>
              <a:buNone/>
            </a:pPr>
            <a:r>
              <a:rPr lang="en-US" altLang="en-US" sz="3300" smtClean="0">
                <a:cs typeface="Times New Roman" panose="02020603050405020304" pitchFamily="18" charset="0"/>
              </a:rPr>
              <a:t>    a = b += c = 5 is equivalent to a = (b += (c = 5))</a:t>
            </a:r>
            <a:endParaRPr lang="en-US" altLang="en-US" sz="3300" smtClean="0">
              <a:cs typeface="Times New Roman" panose="02020603050405020304" pitchFamily="18" charset="0"/>
            </a:endParaRPr>
          </a:p>
          <a:p>
            <a:pPr algn="just">
              <a:lnSpc>
                <a:spcPct val="90000"/>
              </a:lnSpc>
              <a:buFont typeface="Monotype Sorts" pitchFamily="2" charset="2"/>
              <a:buNone/>
            </a:pPr>
            <a:endParaRPr lang="en-US" altLang="en-US" sz="3300" smtClean="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A4FD196D-0903-4EEE-8B1E-9BA41DC70B39}" type="slidenum">
              <a:rPr lang="en-US" altLang="zh-CN" sz="1400"/>
            </a:fld>
            <a:endParaRPr lang="en-US" altLang="zh-CN" sz="1400"/>
          </a:p>
        </p:txBody>
      </p:sp>
      <p:sp>
        <p:nvSpPr>
          <p:cNvPr id="60419" name="Rectangle 2"/>
          <p:cNvSpPr>
            <a:spLocks noGrp="1" noChangeArrowheads="1"/>
          </p:cNvSpPr>
          <p:nvPr>
            <p:ph type="title"/>
          </p:nvPr>
        </p:nvSpPr>
        <p:spPr>
          <a:xfrm>
            <a:off x="685800" y="0"/>
            <a:ext cx="7772400" cy="1143000"/>
          </a:xfrm>
        </p:spPr>
        <p:txBody>
          <a:bodyPr/>
          <a:lstStyle/>
          <a:p>
            <a:r>
              <a:rPr lang="en-US" altLang="en-US" smtClean="0"/>
              <a:t>Example</a:t>
            </a:r>
            <a:endParaRPr lang="en-US" altLang="en-US" smtClean="0"/>
          </a:p>
        </p:txBody>
      </p:sp>
      <p:sp>
        <p:nvSpPr>
          <p:cNvPr id="60420" name="Rectangle 3"/>
          <p:cNvSpPr>
            <a:spLocks noGrp="1" noChangeArrowheads="1"/>
          </p:cNvSpPr>
          <p:nvPr>
            <p:ph type="body" idx="1"/>
          </p:nvPr>
        </p:nvSpPr>
        <p:spPr>
          <a:xfrm>
            <a:off x="304800" y="1066800"/>
            <a:ext cx="8534400" cy="1219200"/>
          </a:xfrm>
        </p:spPr>
        <p:txBody>
          <a:bodyPr/>
          <a:lstStyle/>
          <a:p>
            <a:pPr marL="0" indent="0">
              <a:lnSpc>
                <a:spcPct val="80000"/>
              </a:lnSpc>
              <a:spcBef>
                <a:spcPct val="0"/>
              </a:spcBef>
              <a:buFont typeface="Monotype Sorts" pitchFamily="2" charset="2"/>
              <a:buNone/>
            </a:pPr>
            <a:r>
              <a:rPr lang="en-US" altLang="en-US" sz="2900" smtClean="0">
                <a:cs typeface="Times New Roman" panose="02020603050405020304" pitchFamily="18" charset="0"/>
              </a:rPr>
              <a:t>Applying the operator precedence and associativity rule, the expression 3 + 4 * 4 &gt; 5 * (4 + 3) - 1 is evaluated as follows:</a:t>
            </a:r>
            <a:endParaRPr lang="en-US" altLang="en-US" sz="2900" smtClean="0">
              <a:cs typeface="Times New Roman" panose="02020603050405020304" pitchFamily="18" charset="0"/>
            </a:endParaRPr>
          </a:p>
        </p:txBody>
      </p:sp>
      <p:sp>
        <p:nvSpPr>
          <p:cNvPr id="60421" name="Rectangle 4"/>
          <p:cNvSpPr>
            <a:spLocks noChangeArrowheads="1"/>
          </p:cNvSpPr>
          <p:nvPr/>
        </p:nvSpPr>
        <p:spPr bwMode="auto">
          <a:xfrm>
            <a:off x="2414588"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60422" name="Rectangle 5"/>
          <p:cNvSpPr>
            <a:spLocks noChangeArrowheads="1"/>
          </p:cNvSpPr>
          <p:nvPr/>
        </p:nvSpPr>
        <p:spPr bwMode="auto">
          <a:xfrm>
            <a:off x="2414588"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graphicFrame>
        <p:nvGraphicFramePr>
          <p:cNvPr id="60423" name="Object 6"/>
          <p:cNvGraphicFramePr>
            <a:graphicFrameLocks noChangeAspect="1"/>
          </p:cNvGraphicFramePr>
          <p:nvPr/>
        </p:nvGraphicFramePr>
        <p:xfrm>
          <a:off x="457200" y="2438400"/>
          <a:ext cx="8382000" cy="3959225"/>
        </p:xfrm>
        <a:graphic>
          <a:graphicData uri="http://schemas.openxmlformats.org/presentationml/2006/ole">
            <mc:AlternateContent xmlns:mc="http://schemas.openxmlformats.org/markup-compatibility/2006">
              <mc:Choice xmlns:v="urn:schemas-microsoft-com:vml" Requires="v">
                <p:oleObj spid="_x0000_s60432" name="" r:id="rId1" imgW="4314190" imgH="2034540" progId="Word.Picture.8">
                  <p:embed/>
                </p:oleObj>
              </mc:Choice>
              <mc:Fallback>
                <p:oleObj name="" r:id="rId1" imgW="4314190" imgH="2034540" progId="Word.Picture.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38400"/>
                        <a:ext cx="83820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264BD98-598B-4DA5-9D26-A77F4601BC2A}" type="slidenum">
              <a:rPr lang="en-US" altLang="zh-CN" sz="1400"/>
            </a:fld>
            <a:endParaRPr lang="en-US" altLang="zh-CN" sz="1400"/>
          </a:p>
        </p:txBody>
      </p:sp>
      <p:sp>
        <p:nvSpPr>
          <p:cNvPr id="61443" name="Rectangle 2"/>
          <p:cNvSpPr>
            <a:spLocks noGrp="1" noChangeArrowheads="1"/>
          </p:cNvSpPr>
          <p:nvPr>
            <p:ph type="title"/>
          </p:nvPr>
        </p:nvSpPr>
        <p:spPr>
          <a:xfrm>
            <a:off x="685800" y="0"/>
            <a:ext cx="7772400" cy="1143000"/>
          </a:xfrm>
        </p:spPr>
        <p:txBody>
          <a:bodyPr/>
          <a:lstStyle/>
          <a:p>
            <a:r>
              <a:rPr lang="en-US" altLang="en-US" smtClean="0"/>
              <a:t>Operand Evaluation Order</a:t>
            </a:r>
            <a:endParaRPr lang="en-US" altLang="en-US" smtClean="0"/>
          </a:p>
        </p:txBody>
      </p:sp>
      <p:sp>
        <p:nvSpPr>
          <p:cNvPr id="61444" name="Rectangle 3"/>
          <p:cNvSpPr>
            <a:spLocks noGrp="1" noChangeArrowheads="1"/>
          </p:cNvSpPr>
          <p:nvPr>
            <p:ph type="body" idx="1"/>
          </p:nvPr>
        </p:nvSpPr>
        <p:spPr>
          <a:xfrm>
            <a:off x="762000" y="1219200"/>
            <a:ext cx="7848600" cy="4800600"/>
          </a:xfrm>
        </p:spPr>
        <p:txBody>
          <a:bodyPr/>
          <a:lstStyle/>
          <a:p>
            <a:pPr marL="0" indent="0">
              <a:buFont typeface="Monotype Sorts" pitchFamily="2" charset="2"/>
              <a:buNone/>
            </a:pPr>
            <a:r>
              <a:rPr lang="en-US" altLang="en-US" sz="3300" smtClean="0">
                <a:cs typeface="Times New Roman" panose="02020603050405020304" pitchFamily="18" charset="0"/>
              </a:rPr>
              <a:t>Supplement III.A, “Advanced discussions on how an expression is evaluated in the JVM.”</a:t>
            </a:r>
            <a:endParaRPr lang="en-US" altLang="en-US" sz="3300" smtClean="0">
              <a:cs typeface="Times New Roman" panose="02020603050405020304" pitchFamily="18" charset="0"/>
            </a:endParaRPr>
          </a:p>
        </p:txBody>
      </p:sp>
      <p:sp>
        <p:nvSpPr>
          <p:cNvPr id="61445" name="Rectangle 4"/>
          <p:cNvSpPr>
            <a:spLocks noChangeArrowheads="1"/>
          </p:cNvSpPr>
          <p:nvPr/>
        </p:nvSpPr>
        <p:spPr bwMode="auto">
          <a:xfrm>
            <a:off x="152400" y="152400"/>
            <a:ext cx="1270000" cy="609600"/>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lIns="92075" tIns="46038" rIns="92075" bIns="46038"/>
          <a:lstStyle/>
          <a:p>
            <a:pPr eaLnBrk="0" hangingPunct="0">
              <a:lnSpc>
                <a:spcPct val="90000"/>
              </a:lnSpc>
              <a:spcBef>
                <a:spcPct val="20000"/>
              </a:spcBef>
              <a:buClr>
                <a:schemeClr val="tx2"/>
              </a:buClr>
              <a:buSzPct val="75000"/>
              <a:buFont typeface="Monotype Sorts" pitchFamily="2" charset="2"/>
              <a:buNone/>
            </a:pPr>
            <a:r>
              <a:rPr lang="en-US" altLang="en-US" sz="1800"/>
              <a:t>Companion Website</a:t>
            </a:r>
            <a:endParaRPr lang="en-US" altLang="en-US" sz="180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E430273-4A01-47CB-B1FC-45C224CCE0D8}" type="slidenum">
              <a:rPr lang="en-US" altLang="zh-CN" sz="1400"/>
            </a:fld>
            <a:endParaRPr lang="en-US" altLang="zh-CN" sz="1400"/>
          </a:p>
        </p:txBody>
      </p:sp>
      <p:sp>
        <p:nvSpPr>
          <p:cNvPr id="8195" name="Rectangle 2"/>
          <p:cNvSpPr>
            <a:spLocks noGrp="1" noChangeArrowheads="1"/>
          </p:cNvSpPr>
          <p:nvPr>
            <p:ph type="title"/>
          </p:nvPr>
        </p:nvSpPr>
        <p:spPr>
          <a:xfrm>
            <a:off x="304800" y="304800"/>
            <a:ext cx="8458200" cy="838200"/>
          </a:xfrm>
        </p:spPr>
        <p:txBody>
          <a:bodyPr/>
          <a:lstStyle/>
          <a:p>
            <a:r>
              <a:rPr lang="en-US" altLang="en-US" sz="4000" smtClean="0">
                <a:solidFill>
                  <a:srgbClr val="FF0000"/>
                </a:solidFill>
              </a:rPr>
              <a:t>Problem: A Simple Math Learning Tool</a:t>
            </a:r>
            <a:endParaRPr lang="en-US" altLang="en-US" sz="4000" smtClean="0">
              <a:solidFill>
                <a:srgbClr val="FF0000"/>
              </a:solidFill>
            </a:endParaRPr>
          </a:p>
        </p:txBody>
      </p:sp>
      <p:sp>
        <p:nvSpPr>
          <p:cNvPr id="171011" name="AutoShape 3">
            <a:hlinkClick r:id="" action="ppaction://noaction" highlightClick="1"/>
          </p:cNvPr>
          <p:cNvSpPr>
            <a:spLocks noChangeArrowheads="1"/>
          </p:cNvSpPr>
          <p:nvPr/>
        </p:nvSpPr>
        <p:spPr bwMode="auto">
          <a:xfrm>
            <a:off x="4019550" y="5618163"/>
            <a:ext cx="28194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eaLnBrk="0" hangingPunct="0">
              <a:defRPr/>
            </a:pPr>
            <a:r>
              <a:rPr lang="en-US" altLang="zh-CN">
                <a:solidFill>
                  <a:schemeClr val="accent1"/>
                </a:solidFill>
                <a:latin typeface="Book Antiqua" pitchFamily="18" charset="0"/>
                <a:ea typeface="宋体" panose="02010600030101010101" pitchFamily="2" charset="-122"/>
                <a:hlinkClick r:id="rId1" action="ppaction://program"/>
              </a:rPr>
              <a:t>AdditionQuiz</a:t>
            </a:r>
            <a:endParaRPr lang="en-US" altLang="zh-CN">
              <a:solidFill>
                <a:schemeClr val="accent1"/>
              </a:solidFill>
              <a:ea typeface="宋体" panose="02010600030101010101" pitchFamily="2" charset="-122"/>
            </a:endParaRPr>
          </a:p>
        </p:txBody>
      </p:sp>
      <p:sp>
        <p:nvSpPr>
          <p:cNvPr id="8198" name="Text Box 5"/>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50000"/>
              </a:spcBef>
            </a:pPr>
            <a:endParaRPr lang="en-US" altLang="en-US"/>
          </a:p>
        </p:txBody>
      </p:sp>
      <p:sp>
        <p:nvSpPr>
          <p:cNvPr id="8199" name="Text Box 6"/>
          <p:cNvSpPr txBox="1">
            <a:spLocks noChangeArrowheads="1"/>
          </p:cNvSpPr>
          <p:nvPr/>
        </p:nvSpPr>
        <p:spPr bwMode="auto">
          <a:xfrm>
            <a:off x="231775" y="1277938"/>
            <a:ext cx="8607425"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3200"/>
              <a:t>This example creates a program to let a first grader practice additions. The program randomly generates two single-digit integers number1 and number2 and displays a question such as “What is 7 + 9?” to the student. After the student types the answer, the program displays a message to indicate whether the answer is true or false.</a:t>
            </a:r>
            <a:endParaRPr lang="en-US" altLang="en-US" sz="3200"/>
          </a:p>
        </p:txBody>
      </p:sp>
      <p:sp>
        <p:nvSpPr>
          <p:cNvPr id="2" name="文本框 1"/>
          <p:cNvSpPr txBox="1"/>
          <p:nvPr/>
        </p:nvSpPr>
        <p:spPr>
          <a:xfrm>
            <a:off x="770255" y="5195570"/>
            <a:ext cx="657225" cy="460375"/>
          </a:xfrm>
          <a:prstGeom prst="rect">
            <a:avLst/>
          </a:prstGeom>
          <a:noFill/>
        </p:spPr>
        <p:txBody>
          <a:bodyPr wrap="none" rtlCol="0">
            <a:spAutoFit/>
          </a:bodyPr>
          <a:p>
            <a:r>
              <a:rPr lang="en-US" altLang="zh-CN"/>
              <a:t>P77</a:t>
            </a:r>
            <a:endParaRPr lang="en-US" altLang="zh-CN"/>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98361B0-8E4D-4BE8-82F9-1375B1CBCEB5}" type="slidenum">
              <a:rPr lang="en-US" altLang="zh-CN" sz="1400"/>
            </a:fld>
            <a:endParaRPr lang="en-US" altLang="zh-CN" sz="1400"/>
          </a:p>
        </p:txBody>
      </p:sp>
      <p:sp>
        <p:nvSpPr>
          <p:cNvPr id="62467" name="Rectangle 2"/>
          <p:cNvSpPr>
            <a:spLocks noGrp="1" noChangeArrowheads="1"/>
          </p:cNvSpPr>
          <p:nvPr>
            <p:ph type="title"/>
          </p:nvPr>
        </p:nvSpPr>
        <p:spPr>
          <a:xfrm>
            <a:off x="685800" y="152400"/>
            <a:ext cx="7772400" cy="533400"/>
          </a:xfrm>
          <a:noFill/>
        </p:spPr>
        <p:txBody>
          <a:bodyPr/>
          <a:lstStyle/>
          <a:p>
            <a:r>
              <a:rPr lang="en-US" altLang="en-US" smtClean="0">
                <a:solidFill>
                  <a:srgbClr val="FF0000"/>
                </a:solidFill>
                <a:cs typeface="Times New Roman" panose="02020603050405020304" pitchFamily="18" charset="0"/>
              </a:rPr>
              <a:t>Debugging</a:t>
            </a:r>
            <a:r>
              <a:rPr lang="zh-CN" altLang="en-US" smtClean="0">
                <a:solidFill>
                  <a:srgbClr val="FF0000"/>
                </a:solidFill>
                <a:ea typeface="宋体" panose="02010600030101010101" pitchFamily="2" charset="-122"/>
                <a:cs typeface="Times New Roman" panose="02020603050405020304" pitchFamily="18" charset="0"/>
              </a:rPr>
              <a:t>！！</a:t>
            </a:r>
            <a:endParaRPr lang="zh-CN" altLang="en-US" smtClean="0">
              <a:solidFill>
                <a:srgbClr val="FF0000"/>
              </a:solidFill>
              <a:ea typeface="宋体" panose="02010600030101010101" pitchFamily="2" charset="-122"/>
              <a:cs typeface="Times New Roman" panose="02020603050405020304" pitchFamily="18" charset="0"/>
            </a:endParaRPr>
          </a:p>
        </p:txBody>
      </p:sp>
      <p:sp>
        <p:nvSpPr>
          <p:cNvPr id="62468" name="Rectangle 3"/>
          <p:cNvSpPr>
            <a:spLocks noGrp="1" noChangeArrowheads="1"/>
          </p:cNvSpPr>
          <p:nvPr>
            <p:ph type="body" idx="1"/>
          </p:nvPr>
        </p:nvSpPr>
        <p:spPr>
          <a:xfrm>
            <a:off x="304800" y="990600"/>
            <a:ext cx="8610600" cy="5410200"/>
          </a:xfrm>
          <a:noFill/>
        </p:spPr>
        <p:txBody>
          <a:bodyPr/>
          <a:lstStyle/>
          <a:p>
            <a:pPr marL="0" indent="0">
              <a:spcBef>
                <a:spcPct val="0"/>
              </a:spcBef>
              <a:buFont typeface="Monotype Sorts" pitchFamily="2" charset="2"/>
              <a:buNone/>
            </a:pPr>
            <a:r>
              <a:rPr lang="en-US" altLang="en-US" sz="2800" smtClean="0">
                <a:cs typeface="Times New Roman" panose="02020603050405020304" pitchFamily="18" charset="0"/>
              </a:rPr>
              <a:t>Logic errors are called </a:t>
            </a:r>
            <a:r>
              <a:rPr lang="en-US" altLang="en-US" sz="2800" i="1" smtClean="0">
                <a:cs typeface="Times New Roman" panose="02020603050405020304" pitchFamily="18" charset="0"/>
              </a:rPr>
              <a:t>bugs</a:t>
            </a:r>
            <a:r>
              <a:rPr lang="en-US" altLang="en-US" sz="2800" smtClean="0">
                <a:cs typeface="Times New Roman" panose="02020603050405020304" pitchFamily="18" charset="0"/>
              </a:rPr>
              <a:t>. The process of finding and correcting errors is called debugging. A common approach to debugging is to use a combination of methods to narrow down to the part of the program where the bug is located. You can hand-trace the program (i.e., catch errors by reading the program), or you can insert print statements in order to show the values of the variables or the execution flow of the program. This approach might work for a short, simple program. But for a large, complex program, the most effective approach for debugging is to use a debugger utility.</a:t>
            </a:r>
            <a:endParaRPr lang="en-US" altLang="en-US" sz="2800" smtClean="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3B8CB3E-D038-4569-9589-9A1D4AC380EC}" type="slidenum">
              <a:rPr lang="en-US" altLang="zh-CN" sz="1400"/>
            </a:fld>
            <a:endParaRPr lang="en-US" altLang="zh-CN" sz="1400"/>
          </a:p>
        </p:txBody>
      </p:sp>
      <p:sp>
        <p:nvSpPr>
          <p:cNvPr id="63491" name="Rectangle 2"/>
          <p:cNvSpPr>
            <a:spLocks noGrp="1" noChangeArrowheads="1"/>
          </p:cNvSpPr>
          <p:nvPr>
            <p:ph type="title"/>
          </p:nvPr>
        </p:nvSpPr>
        <p:spPr>
          <a:xfrm>
            <a:off x="685800" y="152400"/>
            <a:ext cx="7772400" cy="533400"/>
          </a:xfrm>
          <a:noFill/>
        </p:spPr>
        <p:txBody>
          <a:bodyPr/>
          <a:lstStyle/>
          <a:p>
            <a:r>
              <a:rPr lang="en-US" altLang="en-US" dirty="0" smtClean="0">
                <a:solidFill>
                  <a:srgbClr val="FF0000"/>
                </a:solidFill>
                <a:cs typeface="Times New Roman" panose="02020603050405020304" pitchFamily="18" charset="0"/>
              </a:rPr>
              <a:t>Debugger</a:t>
            </a:r>
            <a:endParaRPr lang="en-US" altLang="en-US" dirty="0" smtClean="0">
              <a:solidFill>
                <a:srgbClr val="FF0000"/>
              </a:solidFill>
            </a:endParaRPr>
          </a:p>
        </p:txBody>
      </p:sp>
      <p:sp>
        <p:nvSpPr>
          <p:cNvPr id="63492" name="Rectangle 3"/>
          <p:cNvSpPr>
            <a:spLocks noGrp="1" noChangeArrowheads="1"/>
          </p:cNvSpPr>
          <p:nvPr>
            <p:ph type="body" idx="1"/>
          </p:nvPr>
        </p:nvSpPr>
        <p:spPr>
          <a:xfrm>
            <a:off x="304800" y="990600"/>
            <a:ext cx="8610600" cy="5410200"/>
          </a:xfrm>
          <a:noFill/>
        </p:spPr>
        <p:txBody>
          <a:bodyPr/>
          <a:lstStyle/>
          <a:p>
            <a:pPr marL="0" indent="0">
              <a:spcBef>
                <a:spcPct val="0"/>
              </a:spcBef>
              <a:buFont typeface="Monotype Sorts" pitchFamily="2" charset="2"/>
              <a:buNone/>
            </a:pPr>
            <a:r>
              <a:rPr lang="en-US" altLang="en-US" smtClean="0">
                <a:cs typeface="Times New Roman" panose="02020603050405020304" pitchFamily="18" charset="0"/>
              </a:rPr>
              <a:t>Debugger is a program that facilitates debugging. You can use a debugger to</a:t>
            </a:r>
            <a:endParaRPr lang="en-US" altLang="en-US" smtClean="0">
              <a:cs typeface="Times New Roman" panose="02020603050405020304" pitchFamily="18" charset="0"/>
            </a:endParaRPr>
          </a:p>
          <a:p>
            <a:pPr marL="0" indent="0">
              <a:spcBef>
                <a:spcPct val="0"/>
              </a:spcBef>
              <a:buFont typeface="Monotype Sorts" pitchFamily="2" charset="2"/>
              <a:buNone/>
            </a:pPr>
            <a:endParaRPr lang="en-US" altLang="en-US" smtClean="0">
              <a:cs typeface="Times New Roman" panose="02020603050405020304" pitchFamily="18" charset="0"/>
            </a:endParaRPr>
          </a:p>
          <a:p>
            <a:pPr marL="0" indent="0">
              <a:spcBef>
                <a:spcPct val="0"/>
              </a:spcBef>
            </a:pPr>
            <a:r>
              <a:rPr lang="en-US" altLang="en-US" smtClean="0">
                <a:cs typeface="Times New Roman" panose="02020603050405020304" pitchFamily="18" charset="0"/>
              </a:rPr>
              <a:t>Execute a single statement at a time.</a:t>
            </a:r>
            <a:endParaRPr lang="en-US" altLang="en-US" smtClean="0">
              <a:cs typeface="Times New Roman" panose="02020603050405020304" pitchFamily="18" charset="0"/>
            </a:endParaRPr>
          </a:p>
          <a:p>
            <a:pPr marL="0" indent="0">
              <a:spcBef>
                <a:spcPct val="0"/>
              </a:spcBef>
            </a:pPr>
            <a:r>
              <a:rPr lang="en-US" altLang="en-US" smtClean="0">
                <a:cs typeface="Times New Roman" panose="02020603050405020304" pitchFamily="18" charset="0"/>
              </a:rPr>
              <a:t>Trace into or stepping over a method.</a:t>
            </a:r>
            <a:endParaRPr lang="en-US" altLang="en-US" smtClean="0">
              <a:cs typeface="Times New Roman" panose="02020603050405020304" pitchFamily="18" charset="0"/>
            </a:endParaRPr>
          </a:p>
          <a:p>
            <a:pPr marL="0" indent="0">
              <a:spcBef>
                <a:spcPct val="0"/>
              </a:spcBef>
            </a:pPr>
            <a:r>
              <a:rPr lang="en-US" altLang="en-US" smtClean="0">
                <a:cs typeface="Times New Roman" panose="02020603050405020304" pitchFamily="18" charset="0"/>
              </a:rPr>
              <a:t>Set breakpoints.</a:t>
            </a:r>
            <a:endParaRPr lang="en-US" altLang="en-US" smtClean="0">
              <a:cs typeface="Times New Roman" panose="02020603050405020304" pitchFamily="18" charset="0"/>
            </a:endParaRPr>
          </a:p>
          <a:p>
            <a:pPr marL="0" indent="0">
              <a:spcBef>
                <a:spcPct val="0"/>
              </a:spcBef>
            </a:pPr>
            <a:r>
              <a:rPr lang="en-US" altLang="en-US" smtClean="0">
                <a:cs typeface="Times New Roman" panose="02020603050405020304" pitchFamily="18" charset="0"/>
              </a:rPr>
              <a:t>Display variables.</a:t>
            </a:r>
            <a:endParaRPr lang="en-US" altLang="en-US" smtClean="0">
              <a:cs typeface="Times New Roman" panose="02020603050405020304" pitchFamily="18" charset="0"/>
            </a:endParaRPr>
          </a:p>
          <a:p>
            <a:pPr marL="0" indent="0">
              <a:spcBef>
                <a:spcPct val="0"/>
              </a:spcBef>
            </a:pPr>
            <a:r>
              <a:rPr lang="en-US" altLang="en-US" smtClean="0">
                <a:cs typeface="Times New Roman" panose="02020603050405020304" pitchFamily="18" charset="0"/>
              </a:rPr>
              <a:t>Display call stack.</a:t>
            </a:r>
            <a:endParaRPr lang="en-US" altLang="en-US" smtClean="0">
              <a:cs typeface="Times New Roman" panose="02020603050405020304" pitchFamily="18" charset="0"/>
            </a:endParaRPr>
          </a:p>
          <a:p>
            <a:pPr marL="0" indent="0">
              <a:spcBef>
                <a:spcPct val="0"/>
              </a:spcBef>
            </a:pPr>
            <a:r>
              <a:rPr lang="en-US" altLang="en-US" smtClean="0">
                <a:cs typeface="Times New Roman" panose="02020603050405020304" pitchFamily="18" charset="0"/>
              </a:rPr>
              <a:t>Modify variables.</a:t>
            </a:r>
            <a:endParaRPr lang="en-US" altLang="en-US" smtClean="0">
              <a:cs typeface="Times New Roman" panose="02020603050405020304" pitchFamily="18" charset="0"/>
            </a:endParaRPr>
          </a:p>
          <a:p>
            <a:pPr marL="0" indent="0">
              <a:spcBef>
                <a:spcPct val="0"/>
              </a:spcBef>
              <a:buFont typeface="Monotype Sorts" pitchFamily="2" charset="2"/>
              <a:buNone/>
            </a:pPr>
            <a:endParaRPr lang="en-US" altLang="en-US" smtClean="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ea typeface="宋体" panose="02010600030101010101" pitchFamily="2" charset="-122"/>
              </a:rPr>
              <a:t>分析</a:t>
            </a:r>
            <a:endParaRPr lang="zh-CN" altLang="en-US">
              <a:ea typeface="宋体" panose="02010600030101010101" pitchFamily="2" charset="-122"/>
            </a:endParaRPr>
          </a:p>
        </p:txBody>
      </p:sp>
      <p:sp>
        <p:nvSpPr>
          <p:cNvPr id="3" name="内容占位符 2"/>
          <p:cNvSpPr>
            <a:spLocks noGrp="1"/>
          </p:cNvSpPr>
          <p:nvPr>
            <p:ph idx="1"/>
          </p:nvPr>
        </p:nvSpPr>
        <p:spPr/>
        <p:txBody>
          <a:bodyPr/>
          <a:p>
            <a:r>
              <a:rPr lang="zh-CN" altLang="en-US"/>
              <a:t>用到了什么技巧？</a:t>
            </a:r>
            <a:endParaRPr lang="zh-CN" altLang="en-US"/>
          </a:p>
          <a:p>
            <a:r>
              <a:rPr lang="zh-CN" altLang="en-US"/>
              <a:t>类型如何转换？</a:t>
            </a:r>
            <a:endParaRPr lang="zh-CN" altLang="en-US"/>
          </a:p>
          <a:p>
            <a:r>
              <a:rPr lang="zh-CN" altLang="en-US"/>
              <a:t>还有其他的转化方式吗？</a:t>
            </a:r>
            <a:endParaRPr lang="zh-CN" altLang="en-US"/>
          </a:p>
        </p:txBody>
      </p:sp>
      <p:sp>
        <p:nvSpPr>
          <p:cNvPr id="4" name="灯片编号占位符 3"/>
          <p:cNvSpPr>
            <a:spLocks noGrp="1"/>
          </p:cNvSpPr>
          <p:nvPr>
            <p:ph type="sldNum" sz="quarter" idx="11"/>
          </p:nvPr>
        </p:nvSpPr>
        <p:spPr/>
        <p:txBody>
          <a:bodyPr/>
          <a:p>
            <a:pPr>
              <a:defRPr/>
            </a:pPr>
            <a:fld id="{A799B840-E6C2-4F92-AB39-03977A050934}" type="slidenum">
              <a:rPr lang="en-US" altLang="zh-CN"/>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5489BC6-9224-49AA-827A-F53AA7D53AB5}" type="slidenum">
              <a:rPr lang="en-US" altLang="zh-CN" sz="1400"/>
            </a:fld>
            <a:endParaRPr lang="en-US" altLang="zh-CN" sz="1400"/>
          </a:p>
        </p:txBody>
      </p:sp>
      <p:sp>
        <p:nvSpPr>
          <p:cNvPr id="9219" name="Rectangle 2"/>
          <p:cNvSpPr>
            <a:spLocks noGrp="1" noChangeArrowheads="1"/>
          </p:cNvSpPr>
          <p:nvPr>
            <p:ph type="title"/>
          </p:nvPr>
        </p:nvSpPr>
        <p:spPr>
          <a:xfrm>
            <a:off x="685800" y="152400"/>
            <a:ext cx="7772400" cy="533400"/>
          </a:xfrm>
        </p:spPr>
        <p:txBody>
          <a:bodyPr/>
          <a:lstStyle/>
          <a:p>
            <a:r>
              <a:rPr lang="en-US" altLang="en-US" dirty="0" smtClean="0">
                <a:solidFill>
                  <a:schemeClr val="tx1"/>
                </a:solidFill>
              </a:rPr>
              <a:t>One-way </a:t>
            </a:r>
            <a:r>
              <a:rPr lang="en-US" altLang="en-US" sz="4200" dirty="0" smtClean="0">
                <a:solidFill>
                  <a:schemeClr val="tx1"/>
                </a:solidFill>
                <a:latin typeface="Courier New" panose="02070309020205020404" pitchFamily="49" charset="0"/>
              </a:rPr>
              <a:t>if</a:t>
            </a:r>
            <a:r>
              <a:rPr lang="en-US" altLang="en-US" dirty="0" smtClean="0">
                <a:solidFill>
                  <a:schemeClr val="tx1"/>
                </a:solidFill>
              </a:rPr>
              <a:t> Statements(p78)</a:t>
            </a:r>
            <a:endParaRPr lang="en-US" altLang="en-US" sz="5400" dirty="0" smtClean="0">
              <a:solidFill>
                <a:schemeClr val="tx1"/>
              </a:solidFill>
            </a:endParaRPr>
          </a:p>
        </p:txBody>
      </p:sp>
      <p:sp>
        <p:nvSpPr>
          <p:cNvPr id="9220" name="Rectangle 6"/>
          <p:cNvSpPr>
            <a:spLocks noChangeArrowheads="1"/>
          </p:cNvSpPr>
          <p:nvPr/>
        </p:nvSpPr>
        <p:spPr bwMode="auto">
          <a:xfrm>
            <a:off x="199548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9221" name="Rectangle 7"/>
          <p:cNvSpPr>
            <a:spLocks noGrp="1" noChangeArrowheads="1"/>
          </p:cNvSpPr>
          <p:nvPr>
            <p:ph type="body" idx="1"/>
          </p:nvPr>
        </p:nvSpPr>
        <p:spPr>
          <a:xfrm>
            <a:off x="304800" y="1752600"/>
            <a:ext cx="3886200" cy="914400"/>
          </a:xfrm>
        </p:spPr>
        <p:txBody>
          <a:bodyPr/>
          <a:lstStyle/>
          <a:p>
            <a:pPr>
              <a:lnSpc>
                <a:spcPct val="90000"/>
              </a:lnSpc>
              <a:buFont typeface="Monotype Sorts" pitchFamily="2" charset="2"/>
              <a:buNone/>
            </a:pPr>
            <a:r>
              <a:rPr lang="en-US" altLang="en-US" sz="2400" smtClean="0"/>
              <a:t>if (boolean-expression) { </a:t>
            </a:r>
            <a:endParaRPr lang="en-US" altLang="en-US" sz="2400" smtClean="0"/>
          </a:p>
          <a:p>
            <a:pPr>
              <a:lnSpc>
                <a:spcPct val="90000"/>
              </a:lnSpc>
              <a:spcBef>
                <a:spcPct val="0"/>
              </a:spcBef>
              <a:buFont typeface="Monotype Sorts" pitchFamily="2" charset="2"/>
              <a:buNone/>
            </a:pPr>
            <a:r>
              <a:rPr lang="en-US" altLang="en-US" sz="2400" smtClean="0"/>
              <a:t>  statement(s);</a:t>
            </a:r>
            <a:endParaRPr lang="en-US" altLang="en-US" sz="2400" smtClean="0"/>
          </a:p>
          <a:p>
            <a:pPr>
              <a:lnSpc>
                <a:spcPct val="90000"/>
              </a:lnSpc>
              <a:spcBef>
                <a:spcPct val="0"/>
              </a:spcBef>
              <a:buFont typeface="Monotype Sorts" pitchFamily="2" charset="2"/>
              <a:buNone/>
            </a:pPr>
            <a:r>
              <a:rPr lang="en-US" altLang="en-US" sz="2400" smtClean="0"/>
              <a:t>}</a:t>
            </a:r>
            <a:endParaRPr lang="en-US" altLang="en-US" sz="2400" smtClean="0"/>
          </a:p>
        </p:txBody>
      </p:sp>
      <p:pic>
        <p:nvPicPr>
          <p:cNvPr id="9222"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3925" y="3098800"/>
            <a:ext cx="2460625" cy="341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3" name="Line 10"/>
          <p:cNvSpPr>
            <a:spLocks noChangeShapeType="1"/>
          </p:cNvSpPr>
          <p:nvPr/>
        </p:nvSpPr>
        <p:spPr bwMode="auto">
          <a:xfrm>
            <a:off x="1038225" y="2590800"/>
            <a:ext cx="65405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922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7450" y="3155950"/>
            <a:ext cx="5003800" cy="315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5" name="Line 11"/>
          <p:cNvSpPr>
            <a:spLocks noChangeShapeType="1"/>
          </p:cNvSpPr>
          <p:nvPr/>
        </p:nvSpPr>
        <p:spPr bwMode="auto">
          <a:xfrm>
            <a:off x="4918075" y="2540000"/>
            <a:ext cx="533400" cy="1117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6" name="Rectangle 9"/>
          <p:cNvSpPr>
            <a:spLocks noChangeArrowheads="1"/>
          </p:cNvSpPr>
          <p:nvPr/>
        </p:nvSpPr>
        <p:spPr bwMode="auto">
          <a:xfrm>
            <a:off x="4800600" y="838200"/>
            <a:ext cx="4191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eaLnBrk="0" hangingPunct="0">
              <a:spcBef>
                <a:spcPct val="20000"/>
              </a:spcBef>
              <a:buClr>
                <a:schemeClr val="tx2"/>
              </a:buClr>
              <a:buSzPct val="75000"/>
              <a:buFont typeface="Monotype Sorts" pitchFamily="2" charset="2"/>
              <a:buNone/>
            </a:pPr>
            <a:r>
              <a:rPr lang="en-US" altLang="en-US">
                <a:cs typeface="Times New Roman" panose="02020603050405020304" pitchFamily="18" charset="0"/>
              </a:rPr>
              <a:t>if (radius &gt;= 0) {</a:t>
            </a:r>
            <a:endParaRPr lang="en-US" altLang="en-US">
              <a:cs typeface="Times New Roman" panose="02020603050405020304" pitchFamily="18" charset="0"/>
            </a:endParaRPr>
          </a:p>
          <a:p>
            <a:pPr marL="342900" indent="-342900" eaLnBrk="0" hangingPunct="0">
              <a:spcBef>
                <a:spcPct val="20000"/>
              </a:spcBef>
              <a:buClr>
                <a:schemeClr val="tx2"/>
              </a:buClr>
              <a:buSzPct val="75000"/>
              <a:buFont typeface="Monotype Sorts" pitchFamily="2" charset="2"/>
              <a:buNone/>
            </a:pPr>
            <a:r>
              <a:rPr lang="en-US" altLang="en-US">
                <a:cs typeface="Times New Roman" panose="02020603050405020304" pitchFamily="18" charset="0"/>
              </a:rPr>
              <a:t>  area = radius * radius * PI;</a:t>
            </a:r>
            <a:endParaRPr lang="en-US" altLang="en-US">
              <a:cs typeface="Times New Roman" panose="02020603050405020304" pitchFamily="18" charset="0"/>
            </a:endParaRPr>
          </a:p>
          <a:p>
            <a:pPr marL="342900" indent="-342900" eaLnBrk="0" hangingPunct="0">
              <a:spcBef>
                <a:spcPct val="20000"/>
              </a:spcBef>
              <a:buClr>
                <a:schemeClr val="tx2"/>
              </a:buClr>
              <a:buSzPct val="75000"/>
              <a:buFont typeface="Monotype Sorts" pitchFamily="2" charset="2"/>
              <a:buNone/>
            </a:pPr>
            <a:r>
              <a:rPr lang="en-US" altLang="en-US">
                <a:cs typeface="Times New Roman" panose="02020603050405020304" pitchFamily="18" charset="0"/>
              </a:rPr>
              <a:t>  System.out.println("The area"     </a:t>
            </a:r>
            <a:endParaRPr lang="en-US" altLang="en-US">
              <a:cs typeface="Times New Roman" panose="02020603050405020304" pitchFamily="18" charset="0"/>
            </a:endParaRPr>
          </a:p>
          <a:p>
            <a:pPr marL="342900" indent="-342900" eaLnBrk="0" hangingPunct="0">
              <a:spcBef>
                <a:spcPct val="20000"/>
              </a:spcBef>
              <a:buClr>
                <a:schemeClr val="tx2"/>
              </a:buClr>
              <a:buSzPct val="75000"/>
              <a:buFont typeface="Monotype Sorts" pitchFamily="2" charset="2"/>
              <a:buNone/>
            </a:pPr>
            <a:r>
              <a:rPr lang="en-US" altLang="en-US">
                <a:cs typeface="Times New Roman" panose="02020603050405020304" pitchFamily="18" charset="0"/>
              </a:rPr>
              <a:t>    + " for the circle of radius " </a:t>
            </a:r>
            <a:endParaRPr lang="en-US" altLang="en-US">
              <a:cs typeface="Times New Roman" panose="02020603050405020304" pitchFamily="18" charset="0"/>
            </a:endParaRPr>
          </a:p>
          <a:p>
            <a:pPr marL="342900" indent="-342900" eaLnBrk="0" hangingPunct="0">
              <a:spcBef>
                <a:spcPct val="20000"/>
              </a:spcBef>
              <a:buClr>
                <a:schemeClr val="tx2"/>
              </a:buClr>
              <a:buSzPct val="75000"/>
              <a:buFont typeface="Monotype Sorts" pitchFamily="2" charset="2"/>
              <a:buNone/>
            </a:pPr>
            <a:r>
              <a:rPr lang="en-US" altLang="en-US">
                <a:cs typeface="Times New Roman" panose="02020603050405020304" pitchFamily="18" charset="0"/>
              </a:rPr>
              <a:t>    + radius + " is " + area);</a:t>
            </a:r>
            <a:endParaRPr lang="en-US" altLang="en-US">
              <a:cs typeface="Times New Roman" panose="02020603050405020304" pitchFamily="18" charset="0"/>
            </a:endParaRPr>
          </a:p>
          <a:p>
            <a:pPr marL="342900" indent="-342900" eaLnBrk="0" hangingPunct="0">
              <a:spcBef>
                <a:spcPct val="20000"/>
              </a:spcBef>
              <a:buClr>
                <a:schemeClr val="tx2"/>
              </a:buClr>
              <a:buSzPct val="75000"/>
              <a:buFont typeface="Monotype Sorts" pitchFamily="2" charset="2"/>
              <a:buNone/>
            </a:pPr>
            <a:r>
              <a:rPr lang="en-US" altLang="en-US">
                <a:cs typeface="Times New Roman" panose="02020603050405020304" pitchFamily="18" charset="0"/>
              </a:rPr>
              <a:t>}</a:t>
            </a:r>
            <a:endParaRPr lang="en-US" altLang="en-US">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1375871-3D1A-4009-9889-95C842CCBD94}" type="slidenum">
              <a:rPr lang="en-US" altLang="zh-CN" sz="1400"/>
            </a:fld>
            <a:endParaRPr lang="en-US" altLang="zh-CN" sz="1400"/>
          </a:p>
        </p:txBody>
      </p:sp>
      <p:sp>
        <p:nvSpPr>
          <p:cNvPr id="10243" name="Rectangle 2"/>
          <p:cNvSpPr>
            <a:spLocks noGrp="1" noChangeArrowheads="1"/>
          </p:cNvSpPr>
          <p:nvPr>
            <p:ph type="title"/>
          </p:nvPr>
        </p:nvSpPr>
        <p:spPr>
          <a:xfrm>
            <a:off x="685800" y="304800"/>
            <a:ext cx="7772400" cy="533400"/>
          </a:xfrm>
        </p:spPr>
        <p:txBody>
          <a:bodyPr/>
          <a:lstStyle/>
          <a:p>
            <a:r>
              <a:rPr lang="en-US" altLang="en-US" dirty="0" smtClean="0">
                <a:solidFill>
                  <a:schemeClr val="tx1"/>
                </a:solidFill>
              </a:rPr>
              <a:t>Note</a:t>
            </a:r>
            <a:endParaRPr lang="en-US" altLang="en-US" sz="5400" dirty="0" smtClean="0">
              <a:solidFill>
                <a:schemeClr val="tx1"/>
              </a:solidFill>
            </a:endParaRPr>
          </a:p>
        </p:txBody>
      </p:sp>
      <p:sp>
        <p:nvSpPr>
          <p:cNvPr id="10244" name="Rectangle 3"/>
          <p:cNvSpPr>
            <a:spLocks noChangeArrowheads="1"/>
          </p:cNvSpPr>
          <p:nvPr/>
        </p:nvSpPr>
        <p:spPr bwMode="auto">
          <a:xfrm>
            <a:off x="199548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10245" name="Rectangle 10"/>
          <p:cNvSpPr>
            <a:spLocks noChangeArrowheads="1"/>
          </p:cNvSpPr>
          <p:nvPr/>
        </p:nvSpPr>
        <p:spPr bwMode="auto">
          <a:xfrm>
            <a:off x="2138363"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a:p>
        </p:txBody>
      </p:sp>
      <p:sp>
        <p:nvSpPr>
          <p:cNvPr id="10246" name="Rectangle 13"/>
          <p:cNvSpPr>
            <a:spLocks noChangeArrowheads="1"/>
          </p:cNvSpPr>
          <p:nvPr/>
        </p:nvSpPr>
        <p:spPr bwMode="auto">
          <a:xfrm>
            <a:off x="0" y="3113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en-US" altLang="en-US"/>
          </a:p>
        </p:txBody>
      </p:sp>
      <p:graphicFrame>
        <p:nvGraphicFramePr>
          <p:cNvPr id="10247" name="Object 12"/>
          <p:cNvGraphicFramePr>
            <a:graphicFrameLocks noChangeAspect="1"/>
          </p:cNvGraphicFramePr>
          <p:nvPr/>
        </p:nvGraphicFramePr>
        <p:xfrm>
          <a:off x="269875" y="1393825"/>
          <a:ext cx="8604250" cy="1108075"/>
        </p:xfrm>
        <a:graphic>
          <a:graphicData uri="http://schemas.openxmlformats.org/presentationml/2006/ole">
            <mc:AlternateContent xmlns:mc="http://schemas.openxmlformats.org/markup-compatibility/2006">
              <mc:Choice xmlns:v="urn:schemas-microsoft-com:vml" Requires="v">
                <p:oleObj spid="_x0000_s10266" name="Picture" r:id="rId1" imgW="5191760" imgH="558165" progId="Word.Picture.8">
                  <p:embed/>
                </p:oleObj>
              </mc:Choice>
              <mc:Fallback>
                <p:oleObj name="Picture" r:id="rId1" imgW="5191760" imgH="558165" progId="Word.Picture.8">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1393825"/>
                        <a:ext cx="86042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Rectangle 15"/>
          <p:cNvSpPr>
            <a:spLocks noChangeArrowheads="1"/>
          </p:cNvSpPr>
          <p:nvPr/>
        </p:nvSpPr>
        <p:spPr bwMode="auto">
          <a:xfrm>
            <a:off x="0" y="3097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en-US" altLang="en-US"/>
          </a:p>
        </p:txBody>
      </p:sp>
      <p:graphicFrame>
        <p:nvGraphicFramePr>
          <p:cNvPr id="10249" name="Object 14"/>
          <p:cNvGraphicFramePr>
            <a:graphicFrameLocks noChangeAspect="1"/>
          </p:cNvGraphicFramePr>
          <p:nvPr/>
        </p:nvGraphicFramePr>
        <p:xfrm>
          <a:off x="269875" y="3198813"/>
          <a:ext cx="8680450" cy="1054100"/>
        </p:xfrm>
        <a:graphic>
          <a:graphicData uri="http://schemas.openxmlformats.org/presentationml/2006/ole">
            <mc:AlternateContent xmlns:mc="http://schemas.openxmlformats.org/markup-compatibility/2006">
              <mc:Choice xmlns:v="urn:schemas-microsoft-com:vml" Requires="v">
                <p:oleObj spid="_x0000_s10267" name="Picture" r:id="rId3" imgW="5748655" imgH="579120" progId="Word.Picture.8">
                  <p:embed/>
                </p:oleObj>
              </mc:Choice>
              <mc:Fallback>
                <p:oleObj name="Picture" r:id="rId3" imgW="5748655" imgH="579120" progId="Word.Picture.8">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 y="3198813"/>
                        <a:ext cx="868045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fc329614-6778-4f90-8f5b-dd2a13e9cb7a}"/>
</p:tagLst>
</file>

<file path=ppt/tags/tag2.xml><?xml version="1.0" encoding="utf-8"?>
<p:tagLst xmlns:p="http://schemas.openxmlformats.org/presentationml/2006/main">
  <p:tag name="COMMONDATA" val="eyJoZGlkIjoiMmY4MjAxOGJhYTUwN2EzYjI5NmNlYzJmMzZiMzQzOGQifQ=="/>
</p:tagLst>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0</TotalTime>
  <Words>15121</Words>
  <Application>WPS 演示</Application>
  <PresentationFormat>全屏显示(4:3)</PresentationFormat>
  <Paragraphs>882</Paragraphs>
  <Slides>61</Slides>
  <Notes>58</Notes>
  <HiddenSlides>0</HiddenSlides>
  <MMClips>0</MMClips>
  <ScaleCrop>false</ScaleCrop>
  <HeadingPairs>
    <vt:vector size="10" baseType="variant">
      <vt:variant>
        <vt:lpstr>已用的字体</vt:lpstr>
      </vt:variant>
      <vt:variant>
        <vt:i4>18</vt:i4>
      </vt:variant>
      <vt:variant>
        <vt:lpstr>主题</vt:lpstr>
      </vt:variant>
      <vt:variant>
        <vt:i4>1</vt:i4>
      </vt:variant>
      <vt:variant>
        <vt:lpstr>嵌入 OLE 服务器</vt:lpstr>
      </vt:variant>
      <vt:variant>
        <vt:i4>8</vt:i4>
      </vt:variant>
      <vt:variant>
        <vt:lpstr>幻灯片标题</vt:lpstr>
      </vt:variant>
      <vt:variant>
        <vt:i4>61</vt:i4>
      </vt:variant>
      <vt:variant>
        <vt:lpstr>自定义放映</vt:lpstr>
      </vt:variant>
      <vt:variant>
        <vt:i4>1</vt:i4>
      </vt:variant>
    </vt:vector>
  </HeadingPairs>
  <TitlesOfParts>
    <vt:vector size="89" baseType="lpstr">
      <vt:lpstr>Arial</vt:lpstr>
      <vt:lpstr>宋体</vt:lpstr>
      <vt:lpstr>Wingdings</vt:lpstr>
      <vt:lpstr>Times New Roman</vt:lpstr>
      <vt:lpstr>Monotype Sorts</vt:lpstr>
      <vt:lpstr>Wingdings</vt:lpstr>
      <vt:lpstr>Courier New</vt:lpstr>
      <vt:lpstr>Book Antiqua</vt:lpstr>
      <vt:lpstr>微软雅黑</vt:lpstr>
      <vt:lpstr>Arial Unicode MS</vt:lpstr>
      <vt:lpstr>Calibri</vt:lpstr>
      <vt:lpstr>Forte</vt:lpstr>
      <vt:lpstr>Segoe Print</vt:lpstr>
      <vt:lpstr>Courier</vt:lpstr>
      <vt:lpstr>I Times Italic</vt:lpstr>
      <vt:lpstr>Times</vt:lpstr>
      <vt:lpstr>Goudy Sans Medium</vt:lpstr>
      <vt:lpstr>Goudy Sans Book</vt:lpstr>
      <vt:lpstr>International</vt:lpstr>
      <vt:lpstr>Word.Picture.8</vt:lpstr>
      <vt:lpstr>Word.Picture.8</vt:lpstr>
      <vt:lpstr>Word.Picture.8</vt:lpstr>
      <vt:lpstr>Word.Picture.8</vt:lpstr>
      <vt:lpstr>Word.Picture.8</vt:lpstr>
      <vt:lpstr>Word.Picture.8</vt:lpstr>
      <vt:lpstr>Word.Picture.8</vt:lpstr>
      <vt:lpstr>Word.Picture.8</vt:lpstr>
      <vt:lpstr>Chapter 3 Selections</vt:lpstr>
      <vt:lpstr>Motivations</vt:lpstr>
      <vt:lpstr>Objectives</vt:lpstr>
      <vt:lpstr>The boolean Type and Operators</vt:lpstr>
      <vt:lpstr>Relational Operators</vt:lpstr>
      <vt:lpstr>Problem: A Simple Math Learning Tool</vt:lpstr>
      <vt:lpstr>分析</vt:lpstr>
      <vt:lpstr>One-way if Statements(p78)</vt:lpstr>
      <vt:lpstr>Note</vt:lpstr>
      <vt:lpstr>Simple if Demo</vt:lpstr>
      <vt:lpstr>The Two-way if Statement(p80)</vt:lpstr>
      <vt:lpstr>if-else Example</vt:lpstr>
      <vt:lpstr>Multiple Alternative if Statements</vt:lpstr>
      <vt:lpstr>Multi-Way if-else Statements</vt:lpstr>
      <vt:lpstr>Trace if-else statement</vt:lpstr>
      <vt:lpstr>Trace if-else statement</vt:lpstr>
      <vt:lpstr>Trace if-else statement</vt:lpstr>
      <vt:lpstr>Trace if-else statement</vt:lpstr>
      <vt:lpstr>Trace if-else statement</vt:lpstr>
      <vt:lpstr>Note(please use Braces)</vt:lpstr>
      <vt:lpstr>Note, cont.</vt:lpstr>
      <vt:lpstr>Common Errors</vt:lpstr>
      <vt:lpstr>TIP</vt:lpstr>
      <vt:lpstr>CAUTION</vt:lpstr>
      <vt:lpstr>Problem: An Improved Math Learning Tool (p87)</vt:lpstr>
      <vt:lpstr>Problem: Body Mass Index(p89) </vt:lpstr>
      <vt:lpstr>Problem: Computing Taxes</vt:lpstr>
      <vt:lpstr>Problem: Computing Taxes, cont.</vt:lpstr>
      <vt:lpstr>Logical Operators(p93)</vt:lpstr>
      <vt:lpstr>Truth Table for Operator !</vt:lpstr>
      <vt:lpstr>Truth Table for Operator &amp;&amp;</vt:lpstr>
      <vt:lpstr>Truth Table for Operator ||</vt:lpstr>
      <vt:lpstr>Truth Table for Operator ^</vt:lpstr>
      <vt:lpstr>Examples</vt:lpstr>
      <vt:lpstr>Examples</vt:lpstr>
      <vt:lpstr>The &amp; and | Operators</vt:lpstr>
      <vt:lpstr>The &amp; and | Operators</vt:lpstr>
      <vt:lpstr>Problem: Determining Leap Year?P97</vt:lpstr>
      <vt:lpstr>Problem: Lottery (*)</vt:lpstr>
      <vt:lpstr>switch Statements</vt:lpstr>
      <vt:lpstr>switch Statement Flow Chart</vt:lpstr>
      <vt:lpstr>switch Statement Rules</vt:lpstr>
      <vt:lpstr>switch Statement Rules</vt:lpstr>
      <vt:lpstr>Trace switch statement</vt:lpstr>
      <vt:lpstr>Trace switch statement</vt:lpstr>
      <vt:lpstr>Trace switch statement</vt:lpstr>
      <vt:lpstr>Trace switch statement</vt:lpstr>
      <vt:lpstr>Trace switch statement</vt:lpstr>
      <vt:lpstr>Trace switch statement</vt:lpstr>
      <vt:lpstr>Trace switch statement</vt:lpstr>
      <vt:lpstr>Problem: Chinese Zodiac p102 </vt:lpstr>
      <vt:lpstr>Conditional Expressions</vt:lpstr>
      <vt:lpstr>Conditional Operator</vt:lpstr>
      <vt:lpstr>Conditional Operator, cont.</vt:lpstr>
      <vt:lpstr>Operator Precedence use brackets() for ease</vt:lpstr>
      <vt:lpstr>Operator Precedence and Associativity</vt:lpstr>
      <vt:lpstr>Operator Associativity</vt:lpstr>
      <vt:lpstr>Example</vt:lpstr>
      <vt:lpstr>Operand Evaluation Order</vt:lpstr>
      <vt:lpstr>Debugging！！</vt:lpstr>
      <vt:lpstr>Debugger</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Control Methods</dc:title>
  <dc:creator>Y. Daniel Liang</dc:creator>
  <cp:lastModifiedBy>高宏宇</cp:lastModifiedBy>
  <cp:revision>292</cp:revision>
  <cp:lastPrinted>2021-09-16T05:44:00Z</cp:lastPrinted>
  <dcterms:created xsi:type="dcterms:W3CDTF">2021-09-16T05:44:00Z</dcterms:created>
  <dcterms:modified xsi:type="dcterms:W3CDTF">2022-09-21T08:53:14Z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C2062FB1A7964B058662532311C13264</vt:lpwstr>
  </property>
</Properties>
</file>