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6"/>
  </p:notesMasterIdLst>
  <p:sldIdLst>
    <p:sldId id="268" r:id="rId3"/>
    <p:sldId id="375" r:id="rId4"/>
    <p:sldId id="448" r:id="rId5"/>
    <p:sldId id="478" r:id="rId7"/>
    <p:sldId id="479" r:id="rId8"/>
    <p:sldId id="480" r:id="rId9"/>
    <p:sldId id="481" r:id="rId10"/>
    <p:sldId id="482" r:id="rId11"/>
    <p:sldId id="483" r:id="rId12"/>
    <p:sldId id="484" r:id="rId13"/>
    <p:sldId id="453" r:id="rId14"/>
    <p:sldId id="281" r:id="rId15"/>
    <p:sldId id="294" r:id="rId16"/>
    <p:sldId id="459" r:id="rId17"/>
    <p:sldId id="389" r:id="rId18"/>
    <p:sldId id="362" r:id="rId19"/>
    <p:sldId id="363" r:id="rId20"/>
    <p:sldId id="460" r:id="rId21"/>
    <p:sldId id="345" r:id="rId22"/>
    <p:sldId id="461" r:id="rId23"/>
    <p:sldId id="393" r:id="rId24"/>
    <p:sldId id="394" r:id="rId25"/>
    <p:sldId id="463" r:id="rId26"/>
    <p:sldId id="465" r:id="rId27"/>
    <p:sldId id="464" r:id="rId28"/>
    <p:sldId id="485" r:id="rId29"/>
    <p:sldId id="462" r:id="rId30"/>
    <p:sldId id="467" r:id="rId31"/>
    <p:sldId id="466" r:id="rId32"/>
    <p:sldId id="468" r:id="rId33"/>
    <p:sldId id="470" r:id="rId34"/>
    <p:sldId id="469" r:id="rId35"/>
    <p:sldId id="516" r:id="rId36"/>
    <p:sldId id="471" r:id="rId37"/>
    <p:sldId id="472" r:id="rId38"/>
    <p:sldId id="473" r:id="rId39"/>
    <p:sldId id="474" r:id="rId40"/>
    <p:sldId id="475" r:id="rId41"/>
    <p:sldId id="476" r:id="rId42"/>
    <p:sldId id="446" r:id="rId43"/>
    <p:sldId id="447" r:id="rId44"/>
    <p:sldId id="477" r:id="rId45"/>
    <p:sldId id="526" r:id="rId46"/>
  </p:sldIdLst>
  <p:sldSz cx="9144000" cy="6858000" type="screen4x3"/>
  <p:notesSz cx="6858000" cy="9144000"/>
  <p:custShowLst>
    <p:custShow name="Custom Show 1" id="0">
      <p:sldLst/>
    </p:custShow>
  </p:custShowLst>
  <p:custDataLst>
    <p:tags r:id="rId50"/>
  </p:custDataLst>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p:scale>
          <a:sx n="75" d="100"/>
          <a:sy n="75" d="100"/>
        </p:scale>
        <p:origin x="-2664" y="-804"/>
      </p:cViewPr>
      <p:guideLst>
        <p:guide orient="horz" pos="900"/>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6882"/>
    </p:cViewPr>
  </p:sorterViewPr>
  <p:notesViewPr>
    <p:cSldViewPr>
      <p:cViewPr varScale="1">
        <p:scale>
          <a:sx n="40" d="100"/>
          <a:sy n="40" d="100"/>
        </p:scale>
        <p:origin x="-1488" y="-96"/>
      </p:cViewPr>
      <p:guideLst>
        <p:guide orient="horz" pos="2869"/>
        <p:guide pos="2160"/>
      </p:guideLst>
    </p:cSldViewPr>
  </p:notesViewPr>
  <p:gridSpacing cx="38405" cy="384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0" Type="http://schemas.openxmlformats.org/officeDocument/2006/relationships/tags" Target="tags/tag2.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1"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2"/>
          <p:cNvGrpSpPr/>
          <p:nvPr/>
        </p:nvGrpSpPr>
        <p:grpSpPr bwMode="auto">
          <a:xfrm>
            <a:off x="0" y="114300"/>
            <a:ext cx="9142413" cy="6742113"/>
            <a:chOff x="0" y="72"/>
            <a:chExt cx="5759" cy="4247"/>
          </a:xfrm>
        </p:grpSpPr>
        <p:sp>
          <p:nvSpPr>
            <p:cNvPr id="5" name="Rectangle 3"/>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smtClean="0"/>
            </a:p>
          </p:txBody>
        </p:sp>
        <p:grpSp>
          <p:nvGrpSpPr>
            <p:cNvPr id="6" name="Group 4"/>
            <p:cNvGrpSpPr/>
            <p:nvPr/>
          </p:nvGrpSpPr>
          <p:grpSpPr bwMode="auto">
            <a:xfrm>
              <a:off x="0" y="72"/>
              <a:ext cx="5759" cy="2040"/>
              <a:chOff x="0" y="72"/>
              <a:chExt cx="5759" cy="2040"/>
            </a:xfrm>
          </p:grpSpPr>
          <p:sp>
            <p:nvSpPr>
              <p:cNvPr id="7" name="Rectangle 5"/>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smtClean="0"/>
              </a:p>
            </p:txBody>
          </p:sp>
          <p:grpSp>
            <p:nvGrpSpPr>
              <p:cNvPr id="8" name="Group 6"/>
              <p:cNvGrpSpPr/>
              <p:nvPr/>
            </p:nvGrpSpPr>
            <p:grpSpPr bwMode="auto">
              <a:xfrm>
                <a:off x="2289" y="72"/>
                <a:ext cx="1440" cy="1984"/>
                <a:chOff x="2289" y="72"/>
                <a:chExt cx="1440" cy="1984"/>
              </a:xfrm>
            </p:grpSpPr>
            <p:sp>
              <p:nvSpPr>
                <p:cNvPr id="29" name="Freeform 7"/>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8"/>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9"/>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10"/>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11"/>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Oval 12"/>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smtClean="0"/>
              </a:p>
            </p:txBody>
          </p:sp>
          <p:grpSp>
            <p:nvGrpSpPr>
              <p:cNvPr id="10" name="Group 13"/>
              <p:cNvGrpSpPr/>
              <p:nvPr/>
            </p:nvGrpSpPr>
            <p:grpSpPr bwMode="auto">
              <a:xfrm>
                <a:off x="2071" y="406"/>
                <a:ext cx="1392" cy="1109"/>
                <a:chOff x="2071" y="406"/>
                <a:chExt cx="1392" cy="1109"/>
              </a:xfrm>
            </p:grpSpPr>
            <p:sp>
              <p:nvSpPr>
                <p:cNvPr id="11" name="Freeform 14"/>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5"/>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6"/>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7"/>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8"/>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9"/>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20"/>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21"/>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22"/>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23"/>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4"/>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5"/>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6"/>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7"/>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8"/>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9"/>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30"/>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31"/>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endParaRPr lang="en-US" noProof="0" smtClean="0"/>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endParaRPr lang="en-US" noProof="0" smtClean="0"/>
          </a:p>
        </p:txBody>
      </p:sp>
      <p:sp>
        <p:nvSpPr>
          <p:cNvPr id="34" name="Rectangle 34"/>
          <p:cNvSpPr>
            <a:spLocks noGrp="1" noChangeArrowheads="1"/>
          </p:cNvSpPr>
          <p:nvPr>
            <p:ph type="dt" sz="quarter" idx="10"/>
          </p:nvPr>
        </p:nvSpPr>
        <p:spPr/>
        <p:txBody>
          <a:bodyPr/>
          <a:lstStyle>
            <a:lvl1pPr>
              <a:defRPr/>
            </a:lvl1pPr>
          </a:lstStyle>
          <a:p>
            <a:endParaRPr lang="en-US" altLang="zh-CN"/>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a:defRPr sz="1400"/>
            </a:lvl1pPr>
          </a:lstStyle>
          <a:p>
            <a:pPr>
              <a:defRPr/>
            </a:pPr>
            <a:r>
              <a:rPr lang="en-US"/>
              <a:t>Liang, Introduction to Java Programming, Ninth Edition, (c) </a:t>
            </a:r>
            <a:r>
              <a:rPr lang="en-US" smtClean="0"/>
              <a:t>2015 </a:t>
            </a:r>
            <a:r>
              <a:rPr lang="en-US"/>
              <a:t>Pearson Education, Inc. All rights reserved. </a:t>
            </a:r>
            <a:endParaRPr lang="en-US"/>
          </a:p>
        </p:txBody>
      </p:sp>
      <p:sp>
        <p:nvSpPr>
          <p:cNvPr id="36" name="Rectangle 36"/>
          <p:cNvSpPr>
            <a:spLocks noGrp="1" noChangeArrowheads="1"/>
          </p:cNvSpPr>
          <p:nvPr>
            <p:ph type="sldNum" sz="quarter" idx="12"/>
          </p:nvPr>
        </p:nvSpPr>
        <p:spPr>
          <a:xfrm>
            <a:off x="6553200" y="6400800"/>
            <a:ext cx="1905000" cy="457200"/>
          </a:xfrm>
        </p:spPr>
        <p:txBody>
          <a:bodyPr/>
          <a:lstStyle>
            <a:lvl1pPr>
              <a:defRPr smtClean="0"/>
            </a:lvl1pPr>
          </a:lstStyle>
          <a:p>
            <a:pPr>
              <a:defRPr/>
            </a:pPr>
            <a:fld id="{578DEDD8-CC43-4E2B-B867-646101043384}"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endParaRPr lang="en-US" altLang="zh-CN"/>
          </a:p>
        </p:txBody>
      </p:sp>
      <p:sp>
        <p:nvSpPr>
          <p:cNvPr id="5" name="Rectangle 33"/>
          <p:cNvSpPr>
            <a:spLocks noGrp="1" noChangeArrowheads="1"/>
          </p:cNvSpPr>
          <p:nvPr>
            <p:ph type="sldNum" sz="quarter" idx="11"/>
          </p:nvPr>
        </p:nvSpPr>
        <p:spPr/>
        <p:txBody>
          <a:bodyPr/>
          <a:lstStyle>
            <a:lvl1pPr>
              <a:defRPr/>
            </a:lvl1pPr>
          </a:lstStyle>
          <a:p>
            <a:pPr>
              <a:defRPr/>
            </a:pPr>
            <a:fld id="{7D8C77FE-9626-48C6-B019-9852F6BD70BF}"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endParaRPr lang="en-US" altLang="zh-CN"/>
          </a:p>
        </p:txBody>
      </p:sp>
      <p:sp>
        <p:nvSpPr>
          <p:cNvPr id="5" name="Rectangle 33"/>
          <p:cNvSpPr>
            <a:spLocks noGrp="1" noChangeArrowheads="1"/>
          </p:cNvSpPr>
          <p:nvPr>
            <p:ph type="sldNum" sz="quarter" idx="11"/>
          </p:nvPr>
        </p:nvSpPr>
        <p:spPr/>
        <p:txBody>
          <a:bodyPr/>
          <a:lstStyle>
            <a:lvl1pPr>
              <a:defRPr/>
            </a:lvl1pPr>
          </a:lstStyle>
          <a:p>
            <a:pPr>
              <a:defRPr/>
            </a:pPr>
            <a:fld id="{B5B7159C-6740-44EC-A4A7-79F43543118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Slide Number Placeholder 4"/>
          <p:cNvSpPr>
            <a:spLocks noGrp="1"/>
          </p:cNvSpPr>
          <p:nvPr>
            <p:ph type="sldNum" sz="quarter" idx="11"/>
          </p:nvPr>
        </p:nvSpPr>
        <p:spPr/>
        <p:txBody>
          <a:bodyPr/>
          <a:lstStyle>
            <a:lvl1pPr>
              <a:defRPr smtClean="0"/>
            </a:lvl1pPr>
          </a:lstStyle>
          <a:p>
            <a:pPr>
              <a:defRPr/>
            </a:pPr>
            <a:fld id="{210A53BA-35A3-4702-8EF4-7FF14FAB0D7B}"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Rectangle 32"/>
          <p:cNvSpPr>
            <a:spLocks noGrp="1" noChangeArrowheads="1"/>
          </p:cNvSpPr>
          <p:nvPr>
            <p:ph type="dt" sz="half" idx="10"/>
          </p:nvPr>
        </p:nvSpPr>
        <p:spPr/>
        <p:txBody>
          <a:bodyPr/>
          <a:lstStyle>
            <a:lvl1pPr>
              <a:defRPr/>
            </a:lvl1pPr>
          </a:lstStyle>
          <a:p>
            <a:endParaRPr lang="en-US" altLang="zh-CN"/>
          </a:p>
        </p:txBody>
      </p:sp>
      <p:sp>
        <p:nvSpPr>
          <p:cNvPr id="5" name="Rectangle 33"/>
          <p:cNvSpPr>
            <a:spLocks noGrp="1" noChangeArrowheads="1"/>
          </p:cNvSpPr>
          <p:nvPr>
            <p:ph type="sldNum" sz="quarter" idx="11"/>
          </p:nvPr>
        </p:nvSpPr>
        <p:spPr/>
        <p:txBody>
          <a:bodyPr/>
          <a:lstStyle>
            <a:lvl1pPr>
              <a:defRPr/>
            </a:lvl1pPr>
          </a:lstStyle>
          <a:p>
            <a:pPr>
              <a:defRPr/>
            </a:pPr>
            <a:fld id="{24B7E223-6C4D-41FB-8A72-B52328E51AE7}"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32"/>
          <p:cNvSpPr>
            <a:spLocks noGrp="1" noChangeArrowheads="1"/>
          </p:cNvSpPr>
          <p:nvPr>
            <p:ph type="dt" sz="half" idx="10"/>
          </p:nvPr>
        </p:nvSpPr>
        <p:spPr/>
        <p:txBody>
          <a:bodyPr/>
          <a:lstStyle>
            <a:lvl1pPr>
              <a:defRPr/>
            </a:lvl1pPr>
          </a:lstStyle>
          <a:p>
            <a:endParaRPr lang="en-US" altLang="zh-CN"/>
          </a:p>
        </p:txBody>
      </p:sp>
      <p:sp>
        <p:nvSpPr>
          <p:cNvPr id="6" name="Rectangle 33"/>
          <p:cNvSpPr>
            <a:spLocks noGrp="1" noChangeArrowheads="1"/>
          </p:cNvSpPr>
          <p:nvPr>
            <p:ph type="sldNum" sz="quarter" idx="11"/>
          </p:nvPr>
        </p:nvSpPr>
        <p:spPr/>
        <p:txBody>
          <a:bodyPr/>
          <a:lstStyle>
            <a:lvl1pPr>
              <a:defRPr/>
            </a:lvl1pPr>
          </a:lstStyle>
          <a:p>
            <a:pPr>
              <a:defRPr/>
            </a:pPr>
            <a:fld id="{13AC303F-2AFF-40BD-9275-6984350FC651}"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32"/>
          <p:cNvSpPr>
            <a:spLocks noGrp="1" noChangeArrowheads="1"/>
          </p:cNvSpPr>
          <p:nvPr>
            <p:ph type="dt" sz="half" idx="10"/>
          </p:nvPr>
        </p:nvSpPr>
        <p:spPr/>
        <p:txBody>
          <a:bodyPr/>
          <a:lstStyle>
            <a:lvl1pPr>
              <a:defRPr/>
            </a:lvl1pPr>
          </a:lstStyle>
          <a:p>
            <a:endParaRPr lang="en-US" altLang="zh-CN"/>
          </a:p>
        </p:txBody>
      </p:sp>
      <p:sp>
        <p:nvSpPr>
          <p:cNvPr id="8" name="Rectangle 33"/>
          <p:cNvSpPr>
            <a:spLocks noGrp="1" noChangeArrowheads="1"/>
          </p:cNvSpPr>
          <p:nvPr>
            <p:ph type="sldNum" sz="quarter" idx="11"/>
          </p:nvPr>
        </p:nvSpPr>
        <p:spPr/>
        <p:txBody>
          <a:bodyPr/>
          <a:lstStyle>
            <a:lvl1pPr>
              <a:defRPr/>
            </a:lvl1pPr>
          </a:lstStyle>
          <a:p>
            <a:pPr>
              <a:defRPr/>
            </a:pPr>
            <a:fld id="{7A5D6D44-74ED-4EA2-9F6B-F49695BB73D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endParaRPr lang="en-US" altLang="zh-CN"/>
          </a:p>
        </p:txBody>
      </p:sp>
      <p:sp>
        <p:nvSpPr>
          <p:cNvPr id="4" name="Rectangle 33"/>
          <p:cNvSpPr>
            <a:spLocks noGrp="1" noChangeArrowheads="1"/>
          </p:cNvSpPr>
          <p:nvPr>
            <p:ph type="sldNum" sz="quarter" idx="11"/>
          </p:nvPr>
        </p:nvSpPr>
        <p:spPr/>
        <p:txBody>
          <a:bodyPr/>
          <a:lstStyle>
            <a:lvl1pPr>
              <a:defRPr/>
            </a:lvl1pPr>
          </a:lstStyle>
          <a:p>
            <a:pPr>
              <a:defRPr/>
            </a:pPr>
            <a:fld id="{39D4C8FF-A76F-4833-92F6-E0BCC029FB03}"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endParaRPr lang="en-US" altLang="zh-CN"/>
          </a:p>
        </p:txBody>
      </p:sp>
      <p:sp>
        <p:nvSpPr>
          <p:cNvPr id="3" name="Rectangle 33"/>
          <p:cNvSpPr>
            <a:spLocks noGrp="1" noChangeArrowheads="1"/>
          </p:cNvSpPr>
          <p:nvPr>
            <p:ph type="sldNum" sz="quarter" idx="11"/>
          </p:nvPr>
        </p:nvSpPr>
        <p:spPr/>
        <p:txBody>
          <a:bodyPr/>
          <a:lstStyle>
            <a:lvl1pPr>
              <a:defRPr/>
            </a:lvl1pPr>
          </a:lstStyle>
          <a:p>
            <a:pPr>
              <a:defRPr/>
            </a:pPr>
            <a:fld id="{63D8CC4C-0ABA-460D-8A54-61C6D332F1A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Rectangle 32"/>
          <p:cNvSpPr>
            <a:spLocks noGrp="1" noChangeArrowheads="1"/>
          </p:cNvSpPr>
          <p:nvPr>
            <p:ph type="dt" sz="half" idx="10"/>
          </p:nvPr>
        </p:nvSpPr>
        <p:spPr/>
        <p:txBody>
          <a:bodyPr/>
          <a:lstStyle>
            <a:lvl1pPr>
              <a:defRPr/>
            </a:lvl1pPr>
          </a:lstStyle>
          <a:p>
            <a:endParaRPr lang="en-US" altLang="zh-CN"/>
          </a:p>
        </p:txBody>
      </p:sp>
      <p:sp>
        <p:nvSpPr>
          <p:cNvPr id="6" name="Rectangle 33"/>
          <p:cNvSpPr>
            <a:spLocks noGrp="1" noChangeArrowheads="1"/>
          </p:cNvSpPr>
          <p:nvPr>
            <p:ph type="sldNum" sz="quarter" idx="11"/>
          </p:nvPr>
        </p:nvSpPr>
        <p:spPr/>
        <p:txBody>
          <a:bodyPr/>
          <a:lstStyle>
            <a:lvl1pPr>
              <a:defRPr/>
            </a:lvl1pPr>
          </a:lstStyle>
          <a:p>
            <a:pPr>
              <a:defRPr/>
            </a:pPr>
            <a:fld id="{CD39679D-CA4F-4D52-8239-F83D25CCF0D6}"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Rectangle 32"/>
          <p:cNvSpPr>
            <a:spLocks noGrp="1" noChangeArrowheads="1"/>
          </p:cNvSpPr>
          <p:nvPr>
            <p:ph type="dt" sz="half" idx="10"/>
          </p:nvPr>
        </p:nvSpPr>
        <p:spPr/>
        <p:txBody>
          <a:bodyPr/>
          <a:lstStyle>
            <a:lvl1pPr>
              <a:defRPr/>
            </a:lvl1pPr>
          </a:lstStyle>
          <a:p>
            <a:endParaRPr lang="en-US" altLang="zh-CN"/>
          </a:p>
        </p:txBody>
      </p:sp>
      <p:sp>
        <p:nvSpPr>
          <p:cNvPr id="6" name="Rectangle 33"/>
          <p:cNvSpPr>
            <a:spLocks noGrp="1" noChangeArrowheads="1"/>
          </p:cNvSpPr>
          <p:nvPr>
            <p:ph type="sldNum" sz="quarter" idx="11"/>
          </p:nvPr>
        </p:nvSpPr>
        <p:spPr/>
        <p:txBody>
          <a:bodyPr/>
          <a:lstStyle>
            <a:lvl1pPr>
              <a:defRPr/>
            </a:lvl1pPr>
          </a:lstStyle>
          <a:p>
            <a:pPr>
              <a:defRPr/>
            </a:pPr>
            <a:fld id="{F166F1B6-A7D9-4C3F-9ED4-2BED6CFF439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4367213"/>
            <a:ext cx="9131300" cy="2478087"/>
            <a:chOff x="0" y="2751"/>
            <a:chExt cx="5752" cy="1561"/>
          </a:xfrm>
        </p:grpSpPr>
        <p:sp>
          <p:nvSpPr>
            <p:cNvPr id="1032" name="Rectangle 3"/>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smtClean="0"/>
            </a:p>
          </p:txBody>
        </p:sp>
        <p:grpSp>
          <p:nvGrpSpPr>
            <p:cNvPr id="1033" name="Group 4"/>
            <p:cNvGrpSpPr/>
            <p:nvPr/>
          </p:nvGrpSpPr>
          <p:grpSpPr bwMode="auto">
            <a:xfrm>
              <a:off x="4458" y="2751"/>
              <a:ext cx="1190" cy="1426"/>
              <a:chOff x="4458" y="2751"/>
              <a:chExt cx="1190" cy="1426"/>
            </a:xfrm>
          </p:grpSpPr>
          <p:sp>
            <p:nvSpPr>
              <p:cNvPr id="1034" name="Freeform 5"/>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Line 6"/>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Line 7"/>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8"/>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Freeform 9"/>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Oval 10"/>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smtClean="0"/>
              </a:p>
            </p:txBody>
          </p:sp>
          <p:grpSp>
            <p:nvGrpSpPr>
              <p:cNvPr id="1040" name="Group 11"/>
              <p:cNvGrpSpPr/>
              <p:nvPr/>
            </p:nvGrpSpPr>
            <p:grpSpPr bwMode="auto">
              <a:xfrm>
                <a:off x="4458" y="2991"/>
                <a:ext cx="999" cy="797"/>
                <a:chOff x="4458" y="2991"/>
                <a:chExt cx="999" cy="797"/>
              </a:xfrm>
            </p:grpSpPr>
            <p:sp>
              <p:nvSpPr>
                <p:cNvPr id="1041" name="Freeform 12"/>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2" name="Freeform 13"/>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3" name="Freeform 14"/>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 name="Freeform 15"/>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16"/>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17"/>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18"/>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Freeform 19"/>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Freeform 20"/>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0" name="Freeform 21"/>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Freeform 22"/>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Freeform 23"/>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Freeform 24"/>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Freeform 25"/>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 name="Freeform 26"/>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 name="Freeform 27"/>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7" name="Freeform 28"/>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8" name="Freeform 29"/>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smtClean="0"/>
              <a:t>Click to edit Master title style</a:t>
            </a:r>
            <a:endParaRPr lang="en-US" altLang="en-US" smtClean="0"/>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239648"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ea typeface="宋体" panose="02010600030101010101" pitchFamily="2" charset="-122"/>
              </a:defRPr>
            </a:lvl1pPr>
          </a:lstStyle>
          <a:p>
            <a:endParaRPr lang="en-US" altLang="zh-CN"/>
          </a:p>
        </p:txBody>
      </p:sp>
      <p:sp>
        <p:nvSpPr>
          <p:cNvPr id="239649" name="Rectangle 33"/>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smtClean="0">
                <a:ea typeface="宋体" panose="02010600030101010101" pitchFamily="2" charset="-122"/>
              </a:defRPr>
            </a:lvl1pPr>
          </a:lstStyle>
          <a:p>
            <a:pPr>
              <a:defRPr/>
            </a:pPr>
            <a:fld id="{A1C09C77-5BE9-4A2A-9C1A-FA4F728A865F}" type="slidenum">
              <a:rPr lang="en-US" altLang="zh-CN"/>
            </a:fld>
            <a:endParaRPr lang="en-US" altLang="zh-CN"/>
          </a:p>
        </p:txBody>
      </p:sp>
      <p:sp>
        <p:nvSpPr>
          <p:cNvPr id="1031" name="Rectangle 34"/>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eaLnBrk="1" hangingPunct="1">
              <a:defRPr/>
            </a:pPr>
            <a:r>
              <a:rPr lang="en-US" altLang="en-US" sz="1000" smtClean="0">
                <a:latin typeface="Arial" panose="020B0604020202020204" pitchFamily="34" charset="0"/>
              </a:rPr>
              <a:t>Liang, Introduction to Java Programming, Tenth Edition, (c) 2015 Pearson Education, Inc. All rights reserved. </a:t>
            </a:r>
            <a:endParaRPr lang="en-US" altLang="en-US" sz="1000" smtClean="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hyperlink" Target="ppt/slides/ppt/slides/ppt/slides/ppt/slides/ppt/slides/ppt/slides/ppt/slides/ppt/slides/ppt/slides/ppt/slides/ppt/slides/html/ComputeAngles.html" TargetMode="External"/><Relationship Id="rId2" Type="http://schemas.openxmlformats.org/officeDocument/2006/relationships/image" Target="../media/image3.e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hyperlink" Target="ppt/slides/ppt/slides/ppt/slides/ppt/slides/ppt/slides/ppt/slides/ppt/slides/ppt/slides/ppt/slides/ppt/slides/ppt/slides/html/OrderTwoCities.html" TargetMode="External"/><Relationship Id="rId2" Type="http://schemas.openxmlformats.org/officeDocument/2006/relationships/image" Target="../media/image12.emf"/><Relationship Id="rId1"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13.emf"/><Relationship Id="rId1"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hyperlink" Target="ppt/slides/ppt/slides/ppt/slides/ppt/slides/ppt/slides/ppt/slides/ppt/slides/ppt/slides/ppt/slides/ppt/slides/ppt/slides/html/GuessBirthday.html" TargetMode="Externa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ppt/slides/ppt/slides/ppt/slides/ppt/slides/ppt/slides/html/HexDigit2Dec.html" TargetMode="Externa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ppt/slides/ppt/slides/ppt/slides/ppt/slides/ppt/slides/html/LotteryUsingString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3.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ppt/slides/ppt/slides/ppt/slides/ppt/slides/ppt/slides/html/FormatDemo.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28C5376-74FF-47BF-AD76-8AB9A765943C}" type="slidenum">
              <a:rPr lang="en-US" altLang="en-US" sz="1400"/>
            </a:fld>
            <a:endParaRPr lang="en-US" altLang="en-US" sz="1400"/>
          </a:p>
        </p:txBody>
      </p:sp>
      <p:sp>
        <p:nvSpPr>
          <p:cNvPr id="4099" name="Rectangle 2"/>
          <p:cNvSpPr>
            <a:spLocks noGrp="1" noChangeArrowheads="1"/>
          </p:cNvSpPr>
          <p:nvPr>
            <p:ph type="title"/>
          </p:nvPr>
        </p:nvSpPr>
        <p:spPr>
          <a:xfrm>
            <a:off x="693738" y="893763"/>
            <a:ext cx="7772400" cy="1143000"/>
          </a:xfrm>
          <a:noFill/>
        </p:spPr>
        <p:txBody>
          <a:bodyPr/>
          <a:lstStyle/>
          <a:p>
            <a:r>
              <a:rPr lang="en-US" altLang="en-US" sz="3600" smtClean="0"/>
              <a:t>Chapter 4 Mathematical Functions, </a:t>
            </a:r>
            <a:r>
              <a:rPr lang="en-US" altLang="en-US" sz="3600" smtClean="0">
                <a:solidFill>
                  <a:srgbClr val="FF0000"/>
                </a:solidFill>
              </a:rPr>
              <a:t>Characters</a:t>
            </a:r>
            <a:r>
              <a:rPr lang="en-US" altLang="en-US" sz="3600" smtClean="0"/>
              <a:t>, and </a:t>
            </a:r>
            <a:r>
              <a:rPr lang="en-US" altLang="en-US" sz="3600" smtClean="0">
                <a:solidFill>
                  <a:srgbClr val="FF0000"/>
                </a:solidFill>
              </a:rPr>
              <a:t>Strings  </a:t>
            </a:r>
            <a:br>
              <a:rPr lang="en-US" altLang="en-US" sz="3600" b="1" smtClean="0"/>
            </a:br>
            <a:endParaRPr lang="en-US" altLang="en-US" sz="360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6FAC69E-0EB6-42F0-B6E7-BE66CC7D22E1}" type="slidenum">
              <a:rPr lang="en-US" altLang="en-US" sz="1400"/>
            </a:fld>
            <a:endParaRPr lang="en-US" altLang="en-US" sz="1400"/>
          </a:p>
        </p:txBody>
      </p:sp>
      <p:sp>
        <p:nvSpPr>
          <p:cNvPr id="14339" name="Rectangle 2"/>
          <p:cNvSpPr>
            <a:spLocks noGrp="1" noChangeArrowheads="1"/>
          </p:cNvSpPr>
          <p:nvPr>
            <p:ph type="title"/>
          </p:nvPr>
        </p:nvSpPr>
        <p:spPr>
          <a:xfrm>
            <a:off x="685800" y="228600"/>
            <a:ext cx="7772400" cy="685800"/>
          </a:xfrm>
          <a:noFill/>
        </p:spPr>
        <p:txBody>
          <a:bodyPr/>
          <a:lstStyle/>
          <a:p>
            <a:r>
              <a:rPr lang="en-US" altLang="en-US" smtClean="0">
                <a:cs typeface="Courier New" panose="02070309020205020404" pitchFamily="49" charset="0"/>
              </a:rPr>
              <a:t>The </a:t>
            </a:r>
            <a:r>
              <a:rPr lang="en-US" altLang="en-US" u="sng" smtClean="0">
                <a:cs typeface="Courier New" panose="02070309020205020404" pitchFamily="49" charset="0"/>
              </a:rPr>
              <a:t>random</a:t>
            </a:r>
            <a:r>
              <a:rPr lang="en-US" altLang="en-US" smtClean="0">
                <a:cs typeface="Courier New" panose="02070309020205020404" pitchFamily="49" charset="0"/>
              </a:rPr>
              <a:t> Method</a:t>
            </a:r>
            <a:endParaRPr lang="en-US" altLang="en-US" smtClean="0"/>
          </a:p>
        </p:txBody>
      </p:sp>
      <p:sp>
        <p:nvSpPr>
          <p:cNvPr id="14340" name="Rectangle 3"/>
          <p:cNvSpPr>
            <a:spLocks noGrp="1" noChangeArrowheads="1"/>
          </p:cNvSpPr>
          <p:nvPr>
            <p:ph type="body" idx="1"/>
          </p:nvPr>
        </p:nvSpPr>
        <p:spPr>
          <a:xfrm>
            <a:off x="228600" y="1143000"/>
            <a:ext cx="8686800" cy="838200"/>
          </a:xfrm>
          <a:noFill/>
        </p:spPr>
        <p:txBody>
          <a:bodyPr/>
          <a:lstStyle/>
          <a:p>
            <a:pPr marL="0" indent="0">
              <a:spcBef>
                <a:spcPct val="50000"/>
              </a:spcBef>
              <a:buFont typeface="Monotype Sorts" pitchFamily="2" charset="2"/>
              <a:buNone/>
            </a:pPr>
            <a:r>
              <a:rPr lang="en-US" altLang="en-US" sz="2400" dirty="0" smtClean="0">
                <a:solidFill>
                  <a:srgbClr val="FF5050"/>
                </a:solidFill>
                <a:cs typeface="Courier New" panose="02070309020205020404" pitchFamily="49" charset="0"/>
              </a:rPr>
              <a:t>Generates a random </a:t>
            </a:r>
            <a:r>
              <a:rPr lang="en-US" altLang="en-US" sz="2400" u="sng" dirty="0" smtClean="0">
                <a:solidFill>
                  <a:srgbClr val="FF5050"/>
                </a:solidFill>
                <a:cs typeface="Courier New" panose="02070309020205020404" pitchFamily="49" charset="0"/>
              </a:rPr>
              <a:t>double</a:t>
            </a:r>
            <a:r>
              <a:rPr lang="en-US" altLang="en-US" sz="2400" dirty="0" smtClean="0">
                <a:solidFill>
                  <a:srgbClr val="FF5050"/>
                </a:solidFill>
                <a:cs typeface="Courier New" panose="02070309020205020404" pitchFamily="49" charset="0"/>
              </a:rPr>
              <a:t> value greater than or equal to 0.0 and less than 1.0 (</a:t>
            </a:r>
            <a:r>
              <a:rPr lang="en-US" altLang="en-US" sz="2400" u="sng" dirty="0" smtClean="0">
                <a:solidFill>
                  <a:srgbClr val="FF5050"/>
                </a:solidFill>
                <a:cs typeface="Courier New" panose="02070309020205020404" pitchFamily="49" charset="0"/>
              </a:rPr>
              <a:t>0 &lt;= </a:t>
            </a:r>
            <a:r>
              <a:rPr lang="en-US" altLang="en-US" sz="2400" u="sng" dirty="0" err="1" smtClean="0">
                <a:solidFill>
                  <a:srgbClr val="FF5050"/>
                </a:solidFill>
                <a:cs typeface="Courier New" panose="02070309020205020404" pitchFamily="49" charset="0"/>
              </a:rPr>
              <a:t>Math.random</a:t>
            </a:r>
            <a:r>
              <a:rPr lang="en-US" altLang="en-US" sz="2400" u="sng" dirty="0" smtClean="0">
                <a:solidFill>
                  <a:srgbClr val="FF5050"/>
                </a:solidFill>
                <a:cs typeface="Courier New" panose="02070309020205020404" pitchFamily="49" charset="0"/>
              </a:rPr>
              <a:t>() &lt; 1.0</a:t>
            </a:r>
            <a:r>
              <a:rPr lang="en-US" altLang="en-US" sz="2400" dirty="0" smtClean="0">
                <a:solidFill>
                  <a:srgbClr val="FF5050"/>
                </a:solidFill>
                <a:cs typeface="Courier New" panose="02070309020205020404" pitchFamily="49" charset="0"/>
              </a:rPr>
              <a:t>).</a:t>
            </a:r>
            <a:r>
              <a:rPr lang="en-US" altLang="en-US" sz="2400" dirty="0" smtClean="0">
                <a:solidFill>
                  <a:srgbClr val="FF5050"/>
                </a:solidFill>
              </a:rPr>
              <a:t> </a:t>
            </a:r>
            <a:endParaRPr lang="en-US" altLang="en-US" sz="2400" dirty="0" smtClean="0">
              <a:solidFill>
                <a:srgbClr val="FF5050"/>
              </a:solidFill>
            </a:endParaRPr>
          </a:p>
        </p:txBody>
      </p:sp>
      <p:sp>
        <p:nvSpPr>
          <p:cNvPr id="14341" name="Rectangle 5"/>
          <p:cNvSpPr>
            <a:spLocks noChangeArrowheads="1"/>
          </p:cNvSpPr>
          <p:nvPr/>
        </p:nvSpPr>
        <p:spPr bwMode="auto">
          <a:xfrm>
            <a:off x="228600" y="22860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50000"/>
              </a:spcBef>
              <a:buClr>
                <a:schemeClr val="tx2"/>
              </a:buClr>
              <a:buSzPct val="75000"/>
              <a:buFont typeface="Monotype Sorts" pitchFamily="2" charset="2"/>
              <a:buNone/>
            </a:pPr>
            <a:r>
              <a:rPr lang="en-US" altLang="en-US">
                <a:cs typeface="Courier New" panose="02070309020205020404" pitchFamily="49" charset="0"/>
              </a:rPr>
              <a:t>Examples:</a:t>
            </a:r>
            <a:endParaRPr lang="en-US" altLang="en-US"/>
          </a:p>
        </p:txBody>
      </p:sp>
      <p:sp>
        <p:nvSpPr>
          <p:cNvPr id="14342" name="Rectangle 7"/>
          <p:cNvSpPr>
            <a:spLocks noChangeArrowheads="1"/>
          </p:cNvSpPr>
          <p:nvPr/>
        </p:nvSpPr>
        <p:spPr bwMode="auto">
          <a:xfrm>
            <a:off x="189547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14343" name="Object 6"/>
          <p:cNvGraphicFramePr>
            <a:graphicFrameLocks noChangeAspect="1"/>
          </p:cNvGraphicFramePr>
          <p:nvPr/>
        </p:nvGraphicFramePr>
        <p:xfrm>
          <a:off x="533400" y="2895600"/>
          <a:ext cx="8001000" cy="1438275"/>
        </p:xfrm>
        <a:graphic>
          <a:graphicData uri="http://schemas.openxmlformats.org/presentationml/2006/ole">
            <mc:AlternateContent xmlns:mc="http://schemas.openxmlformats.org/markup-compatibility/2006">
              <mc:Choice xmlns:v="urn:schemas-microsoft-com:vml" Requires="v">
                <p:oleObj spid="_x0000_s14365" name="" r:id="rId1" imgW="5353685" imgH="958850" progId="Word.Picture.8">
                  <p:embed/>
                </p:oleObj>
              </mc:Choice>
              <mc:Fallback>
                <p:oleObj name="" r:id="rId1" imgW="5353685" imgH="958850"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80010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4" name="Rectangle 8"/>
          <p:cNvSpPr>
            <a:spLocks noChangeArrowheads="1"/>
          </p:cNvSpPr>
          <p:nvPr/>
        </p:nvSpPr>
        <p:spPr bwMode="auto">
          <a:xfrm>
            <a:off x="228600" y="45720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50000"/>
              </a:spcBef>
              <a:buClr>
                <a:schemeClr val="tx2"/>
              </a:buClr>
              <a:buSzPct val="75000"/>
              <a:buFont typeface="Monotype Sorts" pitchFamily="2" charset="2"/>
              <a:buNone/>
            </a:pPr>
            <a:r>
              <a:rPr lang="en-US" altLang="en-US">
                <a:cs typeface="Courier New" panose="02070309020205020404" pitchFamily="49" charset="0"/>
              </a:rPr>
              <a:t>In general,</a:t>
            </a:r>
            <a:endParaRPr lang="en-US" altLang="en-US"/>
          </a:p>
        </p:txBody>
      </p:sp>
      <p:sp>
        <p:nvSpPr>
          <p:cNvPr id="14345" name="Rectangle 10"/>
          <p:cNvSpPr>
            <a:spLocks noChangeArrowheads="1"/>
          </p:cNvSpPr>
          <p:nvPr/>
        </p:nvSpPr>
        <p:spPr bwMode="auto">
          <a:xfrm>
            <a:off x="1895475"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14346" name="Object 9"/>
          <p:cNvGraphicFramePr>
            <a:graphicFrameLocks noChangeAspect="1"/>
          </p:cNvGraphicFramePr>
          <p:nvPr/>
        </p:nvGraphicFramePr>
        <p:xfrm>
          <a:off x="457200" y="5181600"/>
          <a:ext cx="8534400" cy="638175"/>
        </p:xfrm>
        <a:graphic>
          <a:graphicData uri="http://schemas.openxmlformats.org/presentationml/2006/ole">
            <mc:AlternateContent xmlns:mc="http://schemas.openxmlformats.org/markup-compatibility/2006">
              <mc:Choice xmlns:v="urn:schemas-microsoft-com:vml" Requires="v">
                <p:oleObj spid="_x0000_s14366" name="" r:id="rId3" imgW="5353685" imgH="399415" progId="Word.Picture.8">
                  <p:embed/>
                </p:oleObj>
              </mc:Choice>
              <mc:Fallback>
                <p:oleObj name="" r:id="rId3" imgW="5353685" imgH="399415"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181600"/>
                        <a:ext cx="8534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4B6278A-4DD4-43C0-A172-975E1AF2800E}" type="slidenum">
              <a:rPr lang="en-US" altLang="en-US" sz="1400"/>
            </a:fld>
            <a:endParaRPr lang="en-US" altLang="en-US" sz="1400"/>
          </a:p>
        </p:txBody>
      </p:sp>
      <p:sp>
        <p:nvSpPr>
          <p:cNvPr id="15363" name="Rectangle 2"/>
          <p:cNvSpPr>
            <a:spLocks noGrp="1" noChangeArrowheads="1"/>
          </p:cNvSpPr>
          <p:nvPr>
            <p:ph type="title"/>
          </p:nvPr>
        </p:nvSpPr>
        <p:spPr>
          <a:xfrm>
            <a:off x="685800" y="0"/>
            <a:ext cx="7772400" cy="1428750"/>
          </a:xfrm>
        </p:spPr>
        <p:txBody>
          <a:bodyPr/>
          <a:lstStyle/>
          <a:p>
            <a:r>
              <a:rPr lang="en-US" altLang="en-US" smtClean="0"/>
              <a:t>Case Study: Computing Angles of a Triangle </a:t>
            </a:r>
            <a:endParaRPr lang="en-US" altLang="en-US" smtClean="0"/>
          </a:p>
        </p:txBody>
      </p:sp>
      <p:sp>
        <p:nvSpPr>
          <p:cNvPr id="15364" name="Rectangle 3"/>
          <p:cNvSpPr>
            <a:spLocks noChangeArrowheads="1"/>
          </p:cNvSpPr>
          <p:nvPr/>
        </p:nvSpPr>
        <p:spPr bwMode="auto">
          <a:xfrm>
            <a:off x="0" y="2622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15365" name="Rectangle 4"/>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15366" name="Rectangle 5"/>
          <p:cNvSpPr>
            <a:spLocks noChangeArrowheads="1"/>
          </p:cNvSpPr>
          <p:nvPr/>
        </p:nvSpPr>
        <p:spPr bwMode="auto">
          <a:xfrm>
            <a:off x="0" y="2833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15367" name="Rectangle 6"/>
          <p:cNvSpPr>
            <a:spLocks noGrp="1" noChangeArrowheads="1"/>
          </p:cNvSpPr>
          <p:nvPr>
            <p:ph type="body" idx="1"/>
          </p:nvPr>
        </p:nvSpPr>
        <p:spPr>
          <a:xfrm>
            <a:off x="304800" y="3659188"/>
            <a:ext cx="8610600" cy="1498600"/>
          </a:xfrm>
          <a:noFill/>
        </p:spPr>
        <p:txBody>
          <a:bodyPr/>
          <a:lstStyle/>
          <a:p>
            <a:pPr marL="0" indent="0">
              <a:lnSpc>
                <a:spcPct val="90000"/>
              </a:lnSpc>
              <a:buFont typeface="Monotype Sorts" pitchFamily="2" charset="2"/>
              <a:buNone/>
            </a:pPr>
            <a:r>
              <a:rPr lang="en-US" altLang="en-US" smtClean="0"/>
              <a:t>Write a program that prompts the user to enter the x- and y-coordinates of the three corner points in a triangle and then displays the triangle’s angles. </a:t>
            </a:r>
            <a:endParaRPr lang="en-US" altLang="en-US" smtClean="0"/>
          </a:p>
        </p:txBody>
      </p:sp>
      <p:sp>
        <p:nvSpPr>
          <p:cNvPr id="15368" name="Rectangle 8"/>
          <p:cNvSpPr>
            <a:spLocks noChangeArrowheads="1"/>
          </p:cNvSpPr>
          <p:nvPr/>
        </p:nvSpPr>
        <p:spPr bwMode="auto">
          <a:xfrm>
            <a:off x="0"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15369" name="Object 7"/>
          <p:cNvGraphicFramePr>
            <a:graphicFrameLocks noChangeAspect="1"/>
          </p:cNvGraphicFramePr>
          <p:nvPr/>
        </p:nvGraphicFramePr>
        <p:xfrm>
          <a:off x="309563" y="1508125"/>
          <a:ext cx="8410575" cy="1908175"/>
        </p:xfrm>
        <a:graphic>
          <a:graphicData uri="http://schemas.openxmlformats.org/presentationml/2006/ole">
            <mc:AlternateContent xmlns:mc="http://schemas.openxmlformats.org/markup-compatibility/2006">
              <mc:Choice xmlns:v="urn:schemas-microsoft-com:vml" Requires="v">
                <p:oleObj spid="_x0000_s15383" name="Picture" r:id="rId1" imgW="5078095" imgH="1153160" progId="Word.Picture.8">
                  <p:embed/>
                </p:oleObj>
              </mc:Choice>
              <mc:Fallback>
                <p:oleObj name="Picture" r:id="rId1" imgW="5078095" imgH="1153160"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508125"/>
                        <a:ext cx="8410575"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2505" name="AutoShape 9">
            <a:hlinkClick r:id="" action="ppaction://noaction" highlightClick="1"/>
          </p:cNvPr>
          <p:cNvSpPr>
            <a:spLocks noChangeArrowheads="1"/>
          </p:cNvSpPr>
          <p:nvPr/>
        </p:nvSpPr>
        <p:spPr bwMode="auto">
          <a:xfrm>
            <a:off x="3727450" y="5772150"/>
            <a:ext cx="34559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a:solidFill>
                  <a:schemeClr val="accent1"/>
                </a:solidFill>
                <a:latin typeface="Book Antiqua" pitchFamily="18" charset="0"/>
                <a:ea typeface="宋体" panose="02010600030101010101" pitchFamily="2" charset="-122"/>
                <a:hlinkClick r:id="rId3" action="ppaction://program"/>
              </a:rPr>
              <a:t>ComputeAngles</a:t>
            </a:r>
            <a:endParaRPr lang="en-US" altLang="zh-CN">
              <a:solidFill>
                <a:schemeClr val="accent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58EA6878-E8B8-4C35-A2DC-90EDA7643E29}" type="slidenum">
              <a:rPr lang="en-US" altLang="en-US" sz="1400"/>
            </a:fld>
            <a:endParaRPr lang="en-US" altLang="en-US" sz="1400"/>
          </a:p>
        </p:txBody>
      </p:sp>
      <p:sp>
        <p:nvSpPr>
          <p:cNvPr id="16387" name="Rectangle 2"/>
          <p:cNvSpPr>
            <a:spLocks noGrp="1" noChangeArrowheads="1"/>
          </p:cNvSpPr>
          <p:nvPr>
            <p:ph type="title"/>
          </p:nvPr>
        </p:nvSpPr>
        <p:spPr>
          <a:xfrm>
            <a:off x="685800" y="304800"/>
            <a:ext cx="7772400" cy="533400"/>
          </a:xfrm>
          <a:noFill/>
        </p:spPr>
        <p:txBody>
          <a:bodyPr/>
          <a:lstStyle/>
          <a:p>
            <a:r>
              <a:rPr lang="en-US" altLang="en-US" dirty="0" smtClean="0">
                <a:solidFill>
                  <a:srgbClr val="FF5050"/>
                </a:solidFill>
              </a:rPr>
              <a:t>Character Data Type</a:t>
            </a:r>
            <a:endParaRPr lang="en-US" altLang="en-US" b="1" dirty="0" smtClean="0">
              <a:solidFill>
                <a:srgbClr val="FF5050"/>
              </a:solidFill>
            </a:endParaRPr>
          </a:p>
        </p:txBody>
      </p:sp>
      <p:sp>
        <p:nvSpPr>
          <p:cNvPr id="16388" name="Rectangle 3"/>
          <p:cNvSpPr>
            <a:spLocks noGrp="1" noChangeArrowheads="1"/>
          </p:cNvSpPr>
          <p:nvPr>
            <p:ph type="body" idx="1"/>
          </p:nvPr>
        </p:nvSpPr>
        <p:spPr>
          <a:xfrm>
            <a:off x="152400" y="1219200"/>
            <a:ext cx="6477000" cy="2362200"/>
          </a:xfrm>
          <a:noFill/>
        </p:spPr>
        <p:txBody>
          <a:bodyPr/>
          <a:lstStyle/>
          <a:p>
            <a:pPr algn="just">
              <a:buFont typeface="Monotype Sorts" pitchFamily="2" charset="2"/>
              <a:buNone/>
            </a:pPr>
            <a:r>
              <a:rPr lang="en-US" altLang="en-US" sz="3000" smtClean="0"/>
              <a:t>char letter = 'A'; (ASCII)       </a:t>
            </a:r>
            <a:endParaRPr lang="en-US" altLang="en-US" sz="3000" smtClean="0"/>
          </a:p>
          <a:p>
            <a:pPr algn="just">
              <a:buFont typeface="Monotype Sorts" pitchFamily="2" charset="2"/>
              <a:buNone/>
            </a:pPr>
            <a:r>
              <a:rPr lang="en-US" altLang="en-US" sz="3000" smtClean="0"/>
              <a:t>char numChar = '4'; (ASCII)</a:t>
            </a:r>
            <a:endParaRPr lang="en-US" altLang="en-US" sz="3000" smtClean="0"/>
          </a:p>
          <a:p>
            <a:pPr>
              <a:lnSpc>
                <a:spcPct val="30000"/>
              </a:lnSpc>
              <a:spcBef>
                <a:spcPct val="100000"/>
              </a:spcBef>
              <a:buFont typeface="Monotype Sorts" pitchFamily="2" charset="2"/>
              <a:buNone/>
            </a:pPr>
            <a:r>
              <a:rPr lang="en-US" altLang="en-US" sz="3000" smtClean="0"/>
              <a:t>char letter = '\u0041'; (Unicode)</a:t>
            </a:r>
            <a:endParaRPr lang="en-US" altLang="en-US" sz="3000" smtClean="0"/>
          </a:p>
          <a:p>
            <a:pPr>
              <a:lnSpc>
                <a:spcPct val="30000"/>
              </a:lnSpc>
              <a:spcBef>
                <a:spcPct val="100000"/>
              </a:spcBef>
              <a:buFont typeface="Monotype Sorts" pitchFamily="2" charset="2"/>
              <a:buNone/>
            </a:pPr>
            <a:r>
              <a:rPr lang="en-US" altLang="en-US" sz="3000" smtClean="0"/>
              <a:t>char numChar = '\u0034'; (Unicode)</a:t>
            </a:r>
            <a:endParaRPr lang="en-US" altLang="en-US" sz="3000" smtClean="0"/>
          </a:p>
        </p:txBody>
      </p:sp>
      <p:sp>
        <p:nvSpPr>
          <p:cNvPr id="16389" name="Rectangle 5"/>
          <p:cNvSpPr>
            <a:spLocks noChangeArrowheads="1"/>
          </p:cNvSpPr>
          <p:nvPr/>
        </p:nvSpPr>
        <p:spPr bwMode="auto">
          <a:xfrm>
            <a:off x="5029200" y="10668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altLang="en-US" sz="2000"/>
              <a:t>Four hexadecimal digits. </a:t>
            </a:r>
            <a:endParaRPr lang="en-US" altLang="en-US" sz="2000"/>
          </a:p>
        </p:txBody>
      </p:sp>
      <p:sp>
        <p:nvSpPr>
          <p:cNvPr id="16390" name="Line 6"/>
          <p:cNvSpPr>
            <a:spLocks noChangeShapeType="1"/>
          </p:cNvSpPr>
          <p:nvPr/>
        </p:nvSpPr>
        <p:spPr bwMode="auto">
          <a:xfrm flipH="1">
            <a:off x="2971800" y="1447800"/>
            <a:ext cx="2133600" cy="1143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1" name="Rectangle 7"/>
          <p:cNvSpPr>
            <a:spLocks noChangeArrowheads="1"/>
          </p:cNvSpPr>
          <p:nvPr/>
        </p:nvSpPr>
        <p:spPr bwMode="auto">
          <a:xfrm>
            <a:off x="228600" y="3962400"/>
            <a:ext cx="876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just">
              <a:spcBef>
                <a:spcPct val="20000"/>
              </a:spcBef>
              <a:buClr>
                <a:schemeClr val="tx2"/>
              </a:buClr>
              <a:buSzPct val="75000"/>
              <a:buFont typeface="Monotype Sorts" pitchFamily="2" charset="2"/>
              <a:buNone/>
            </a:pPr>
            <a:r>
              <a:rPr lang="en-US" altLang="en-US" sz="2600" dirty="0">
                <a:cs typeface="Times New Roman" panose="02020603050405020304" pitchFamily="18" charset="0"/>
              </a:rPr>
              <a:t>NOTE: </a:t>
            </a:r>
            <a:r>
              <a:rPr lang="en-US" altLang="en-US" sz="2600" dirty="0">
                <a:solidFill>
                  <a:srgbClr val="FF5050"/>
                </a:solidFill>
                <a:cs typeface="Times New Roman" panose="02020603050405020304" pitchFamily="18" charset="0"/>
              </a:rPr>
              <a:t>The increment and decrement operators can also be used on </a:t>
            </a:r>
            <a:r>
              <a:rPr lang="en-US" altLang="en-US" sz="2600" u="sng" dirty="0">
                <a:solidFill>
                  <a:srgbClr val="FF5050"/>
                </a:solidFill>
                <a:cs typeface="Times New Roman" panose="02020603050405020304" pitchFamily="18" charset="0"/>
              </a:rPr>
              <a:t>char</a:t>
            </a:r>
            <a:r>
              <a:rPr lang="en-US" altLang="en-US" sz="2600" dirty="0">
                <a:solidFill>
                  <a:srgbClr val="FF5050"/>
                </a:solidFill>
                <a:cs typeface="Times New Roman" panose="02020603050405020304" pitchFamily="18" charset="0"/>
              </a:rPr>
              <a:t> variables to get the next or preceding Unicode character. For example, the following statements display character </a:t>
            </a:r>
            <a:r>
              <a:rPr lang="en-US" altLang="en-US" sz="2600" u="sng" dirty="0">
                <a:solidFill>
                  <a:srgbClr val="FF5050"/>
                </a:solidFill>
                <a:cs typeface="Times New Roman" panose="02020603050405020304" pitchFamily="18" charset="0"/>
              </a:rPr>
              <a:t>b</a:t>
            </a:r>
            <a:r>
              <a:rPr lang="en-US" altLang="en-US" sz="2600" dirty="0">
                <a:solidFill>
                  <a:srgbClr val="FF5050"/>
                </a:solidFill>
                <a:cs typeface="Times New Roman" panose="02020603050405020304" pitchFamily="18" charset="0"/>
              </a:rPr>
              <a:t>.</a:t>
            </a:r>
            <a:endParaRPr lang="en-US" altLang="en-US" sz="2600" dirty="0">
              <a:solidFill>
                <a:srgbClr val="FF5050"/>
              </a:solidFill>
              <a:cs typeface="Times New Roman" panose="02020603050405020304" pitchFamily="18" charset="0"/>
            </a:endParaRPr>
          </a:p>
          <a:p>
            <a:pPr marL="742950" lvl="1" indent="-285750" algn="just">
              <a:spcBef>
                <a:spcPct val="20000"/>
              </a:spcBef>
              <a:buClr>
                <a:schemeClr val="tx1"/>
              </a:buClr>
            </a:pPr>
            <a:r>
              <a:rPr lang="en-US" altLang="en-US" sz="2600" dirty="0">
                <a:solidFill>
                  <a:srgbClr val="FF5050"/>
                </a:solidFill>
                <a:cs typeface="Times New Roman" panose="02020603050405020304" pitchFamily="18" charset="0"/>
              </a:rPr>
              <a:t>    char </a:t>
            </a:r>
            <a:r>
              <a:rPr lang="en-US" altLang="en-US" sz="2600" dirty="0" err="1">
                <a:solidFill>
                  <a:srgbClr val="FF5050"/>
                </a:solidFill>
                <a:cs typeface="Times New Roman" panose="02020603050405020304" pitchFamily="18" charset="0"/>
              </a:rPr>
              <a:t>ch</a:t>
            </a:r>
            <a:r>
              <a:rPr lang="en-US" altLang="en-US" sz="2600" dirty="0">
                <a:solidFill>
                  <a:srgbClr val="FF5050"/>
                </a:solidFill>
                <a:cs typeface="Times New Roman" panose="02020603050405020304" pitchFamily="18" charset="0"/>
              </a:rPr>
              <a:t> = 'a';</a:t>
            </a:r>
            <a:endParaRPr lang="en-US" altLang="en-US" sz="2600" dirty="0">
              <a:solidFill>
                <a:srgbClr val="FF5050"/>
              </a:solidFill>
              <a:cs typeface="Times New Roman" panose="02020603050405020304" pitchFamily="18" charset="0"/>
            </a:endParaRPr>
          </a:p>
          <a:p>
            <a:pPr marL="742950" lvl="1" indent="-285750" algn="just">
              <a:spcBef>
                <a:spcPct val="20000"/>
              </a:spcBef>
              <a:buClr>
                <a:schemeClr val="tx1"/>
              </a:buClr>
            </a:pPr>
            <a:r>
              <a:rPr lang="en-US" altLang="en-US" sz="2600" dirty="0">
                <a:solidFill>
                  <a:srgbClr val="FF5050"/>
                </a:solidFill>
                <a:cs typeface="Times New Roman" panose="02020603050405020304" pitchFamily="18" charset="0"/>
              </a:rPr>
              <a:t>    </a:t>
            </a:r>
            <a:r>
              <a:rPr lang="en-US" altLang="en-US" sz="2600" dirty="0" err="1">
                <a:solidFill>
                  <a:srgbClr val="FF5050"/>
                </a:solidFill>
                <a:cs typeface="Times New Roman" panose="02020603050405020304" pitchFamily="18" charset="0"/>
              </a:rPr>
              <a:t>System.out.println</a:t>
            </a:r>
            <a:r>
              <a:rPr lang="en-US" altLang="en-US" sz="2600" dirty="0">
                <a:solidFill>
                  <a:srgbClr val="FF5050"/>
                </a:solidFill>
                <a:cs typeface="Times New Roman" panose="02020603050405020304" pitchFamily="18" charset="0"/>
              </a:rPr>
              <a:t>(++</a:t>
            </a:r>
            <a:r>
              <a:rPr lang="en-US" altLang="en-US" sz="2600" dirty="0" err="1">
                <a:solidFill>
                  <a:srgbClr val="FF5050"/>
                </a:solidFill>
                <a:cs typeface="Times New Roman" panose="02020603050405020304" pitchFamily="18" charset="0"/>
              </a:rPr>
              <a:t>ch</a:t>
            </a:r>
            <a:r>
              <a:rPr lang="en-US" altLang="en-US" sz="2600" dirty="0">
                <a:solidFill>
                  <a:srgbClr val="FF5050"/>
                </a:solidFill>
                <a:cs typeface="Times New Roman" panose="02020603050405020304" pitchFamily="18" charset="0"/>
              </a:rPr>
              <a:t>);</a:t>
            </a:r>
            <a:endParaRPr lang="en-US" altLang="en-US" sz="2600" dirty="0">
              <a:solidFill>
                <a:srgbClr val="FF5050"/>
              </a:solidFill>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69A7CBA6-24B3-4294-A8F7-C42C96CB5439}" type="slidenum">
              <a:rPr lang="en-US" altLang="en-US" sz="1400"/>
            </a:fld>
            <a:endParaRPr lang="en-US" altLang="en-US" sz="1400"/>
          </a:p>
        </p:txBody>
      </p:sp>
      <p:sp>
        <p:nvSpPr>
          <p:cNvPr id="17411" name="Rectangle 2"/>
          <p:cNvSpPr>
            <a:spLocks noGrp="1" noChangeArrowheads="1"/>
          </p:cNvSpPr>
          <p:nvPr>
            <p:ph type="title"/>
          </p:nvPr>
        </p:nvSpPr>
        <p:spPr>
          <a:xfrm>
            <a:off x="685800" y="228600"/>
            <a:ext cx="7772400" cy="609600"/>
          </a:xfrm>
        </p:spPr>
        <p:txBody>
          <a:bodyPr/>
          <a:lstStyle/>
          <a:p>
            <a:r>
              <a:rPr lang="en-US" altLang="en-US" dirty="0" smtClean="0">
                <a:solidFill>
                  <a:schemeClr val="tx1"/>
                </a:solidFill>
              </a:rPr>
              <a:t>Unicode Format!!</a:t>
            </a:r>
            <a:endParaRPr lang="en-US" altLang="en-US" dirty="0" smtClean="0">
              <a:solidFill>
                <a:schemeClr val="tx1"/>
              </a:solidFill>
              <a:latin typeface="Book Antiqua" pitchFamily="18" charset="0"/>
            </a:endParaRPr>
          </a:p>
        </p:txBody>
      </p:sp>
      <p:sp>
        <p:nvSpPr>
          <p:cNvPr id="17412" name="Text Box 7"/>
          <p:cNvSpPr txBox="1">
            <a:spLocks noChangeArrowheads="1"/>
          </p:cNvSpPr>
          <p:nvPr/>
        </p:nvSpPr>
        <p:spPr bwMode="auto">
          <a:xfrm>
            <a:off x="304800" y="9906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29100" algn="l"/>
                <a:tab pos="5600700" algn="l"/>
              </a:tabLst>
              <a:defRPr sz="1600">
                <a:solidFill>
                  <a:schemeClr val="tx1"/>
                </a:solidFill>
                <a:latin typeface="Times New Roman" panose="02020603050405020304" pitchFamily="18" charset="0"/>
              </a:defRPr>
            </a:lvl1pPr>
            <a:lvl2pPr marL="742950" indent="-285750">
              <a:tabLst>
                <a:tab pos="4229100" algn="l"/>
                <a:tab pos="5600700" algn="l"/>
              </a:tabLst>
              <a:defRPr sz="1600">
                <a:solidFill>
                  <a:schemeClr val="tx1"/>
                </a:solidFill>
                <a:latin typeface="Times New Roman" panose="02020603050405020304" pitchFamily="18" charset="0"/>
              </a:defRPr>
            </a:lvl2pPr>
            <a:lvl3pPr marL="1143000" indent="-228600">
              <a:tabLst>
                <a:tab pos="4229100" algn="l"/>
                <a:tab pos="5600700" algn="l"/>
              </a:tabLst>
              <a:defRPr sz="1600">
                <a:solidFill>
                  <a:schemeClr val="tx1"/>
                </a:solidFill>
                <a:latin typeface="Times New Roman" panose="02020603050405020304" pitchFamily="18" charset="0"/>
              </a:defRPr>
            </a:lvl3pPr>
            <a:lvl4pPr marL="1600200" indent="-228600">
              <a:tabLst>
                <a:tab pos="4229100" algn="l"/>
                <a:tab pos="5600700" algn="l"/>
              </a:tabLst>
              <a:defRPr sz="1600">
                <a:solidFill>
                  <a:schemeClr val="tx1"/>
                </a:solidFill>
                <a:latin typeface="Times New Roman" panose="02020603050405020304" pitchFamily="18" charset="0"/>
              </a:defRPr>
            </a:lvl4pPr>
            <a:lvl5pPr marL="2057400" indent="-228600">
              <a:tabLst>
                <a:tab pos="4229100" algn="l"/>
                <a:tab pos="56007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9pPr>
          </a:lstStyle>
          <a:p>
            <a:pPr>
              <a:spcBef>
                <a:spcPct val="50000"/>
              </a:spcBef>
            </a:pPr>
            <a:r>
              <a:rPr lang="en-US" altLang="en-US" sz="2800">
                <a:cs typeface="Times New Roman" panose="02020603050405020304" pitchFamily="18" charset="0"/>
              </a:rPr>
              <a:t>Java characters use </a:t>
            </a:r>
            <a:r>
              <a:rPr lang="en-US" altLang="en-US" sz="2800" i="1">
                <a:cs typeface="Times New Roman" panose="02020603050405020304" pitchFamily="18" charset="0"/>
              </a:rPr>
              <a:t>Unicode</a:t>
            </a:r>
            <a:r>
              <a:rPr lang="en-US" altLang="en-US" sz="2800">
                <a:cs typeface="Times New Roman" panose="02020603050405020304" pitchFamily="18" charset="0"/>
              </a:rPr>
              <a:t>, a 16-bit encoding scheme established by the Unicode Consortium to support the interchange, processing, and display of written texts in the world’s diverse languages. Unicode takes two bytes, preceded by \u, expressed in four hexadecimal numbers that run from </a:t>
            </a:r>
            <a:r>
              <a:rPr lang="en-US" altLang="en-US" sz="2800" u="sng">
                <a:cs typeface="Times New Roman" panose="02020603050405020304" pitchFamily="18" charset="0"/>
              </a:rPr>
              <a:t>'\u0000'</a:t>
            </a:r>
            <a:r>
              <a:rPr lang="en-US" altLang="en-US" sz="2800">
                <a:cs typeface="Times New Roman" panose="02020603050405020304" pitchFamily="18" charset="0"/>
              </a:rPr>
              <a:t> to </a:t>
            </a:r>
            <a:r>
              <a:rPr lang="en-US" altLang="en-US" sz="2800" u="sng">
                <a:cs typeface="Times New Roman" panose="02020603050405020304" pitchFamily="18" charset="0"/>
              </a:rPr>
              <a:t>'\uFFFF'</a:t>
            </a:r>
            <a:r>
              <a:rPr lang="en-US" altLang="en-US" sz="2800">
                <a:cs typeface="Times New Roman" panose="02020603050405020304" pitchFamily="18" charset="0"/>
              </a:rPr>
              <a:t>.</a:t>
            </a:r>
            <a:r>
              <a:rPr lang="en-US" altLang="en-US" sz="2800"/>
              <a:t> So, Unicode can represent </a:t>
            </a:r>
            <a:r>
              <a:rPr lang="en-US" altLang="en-US" sz="2800">
                <a:latin typeface="Courier New" panose="02070309020205020404" pitchFamily="49" charset="0"/>
                <a:cs typeface="Times New Roman" panose="02020603050405020304" pitchFamily="18" charset="0"/>
              </a:rPr>
              <a:t>65535 + 1 characters</a:t>
            </a:r>
            <a:r>
              <a:rPr lang="en-US" altLang="en-US" sz="2800"/>
              <a:t>.</a:t>
            </a:r>
            <a:endParaRPr lang="en-US" altLang="en-US" sz="2800"/>
          </a:p>
        </p:txBody>
      </p:sp>
      <p:pic>
        <p:nvPicPr>
          <p:cNvPr id="17413"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76800" y="5181600"/>
            <a:ext cx="25527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4" name="Text Box 9"/>
          <p:cNvSpPr txBox="1">
            <a:spLocks noChangeArrowheads="1"/>
          </p:cNvSpPr>
          <p:nvPr/>
        </p:nvSpPr>
        <p:spPr bwMode="auto">
          <a:xfrm>
            <a:off x="1752600" y="4267200"/>
            <a:ext cx="525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29100" algn="l"/>
                <a:tab pos="5600700" algn="l"/>
              </a:tabLst>
              <a:defRPr sz="1600">
                <a:solidFill>
                  <a:schemeClr val="tx1"/>
                </a:solidFill>
                <a:latin typeface="Times New Roman" panose="02020603050405020304" pitchFamily="18" charset="0"/>
              </a:defRPr>
            </a:lvl1pPr>
            <a:lvl2pPr marL="742950" indent="-285750">
              <a:tabLst>
                <a:tab pos="4229100" algn="l"/>
                <a:tab pos="5600700" algn="l"/>
              </a:tabLst>
              <a:defRPr sz="1600">
                <a:solidFill>
                  <a:schemeClr val="tx1"/>
                </a:solidFill>
                <a:latin typeface="Times New Roman" panose="02020603050405020304" pitchFamily="18" charset="0"/>
              </a:defRPr>
            </a:lvl2pPr>
            <a:lvl3pPr marL="1143000" indent="-228600">
              <a:tabLst>
                <a:tab pos="4229100" algn="l"/>
                <a:tab pos="5600700" algn="l"/>
              </a:tabLst>
              <a:defRPr sz="1600">
                <a:solidFill>
                  <a:schemeClr val="tx1"/>
                </a:solidFill>
                <a:latin typeface="Times New Roman" panose="02020603050405020304" pitchFamily="18" charset="0"/>
              </a:defRPr>
            </a:lvl3pPr>
            <a:lvl4pPr marL="1600200" indent="-228600">
              <a:tabLst>
                <a:tab pos="4229100" algn="l"/>
                <a:tab pos="5600700" algn="l"/>
              </a:tabLst>
              <a:defRPr sz="1600">
                <a:solidFill>
                  <a:schemeClr val="tx1"/>
                </a:solidFill>
                <a:latin typeface="Times New Roman" panose="02020603050405020304" pitchFamily="18" charset="0"/>
              </a:defRPr>
            </a:lvl4pPr>
            <a:lvl5pPr marL="2057400" indent="-228600">
              <a:tabLst>
                <a:tab pos="4229100" algn="l"/>
                <a:tab pos="56007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9pPr>
          </a:lstStyle>
          <a:p>
            <a:pPr>
              <a:spcBef>
                <a:spcPct val="50000"/>
              </a:spcBef>
            </a:pPr>
            <a:r>
              <a:rPr lang="en-US" altLang="en-US" sz="2000">
                <a:cs typeface="Times New Roman" panose="02020603050405020304" pitchFamily="18" charset="0"/>
              </a:rPr>
              <a:t>Unicode \u03b1 \u03b2 \u03b3 for three Greek letters</a:t>
            </a:r>
            <a:endParaRPr lang="en-US" altLang="en-US" sz="2000">
              <a:cs typeface="Times New Roman" panose="02020603050405020304" pitchFamily="18" charset="0"/>
            </a:endParaRPr>
          </a:p>
        </p:txBody>
      </p:sp>
      <p:sp>
        <p:nvSpPr>
          <p:cNvPr id="17415" name="Line 10"/>
          <p:cNvSpPr>
            <a:spLocks noChangeShapeType="1"/>
          </p:cNvSpPr>
          <p:nvPr/>
        </p:nvSpPr>
        <p:spPr bwMode="auto">
          <a:xfrm>
            <a:off x="3124200" y="4572000"/>
            <a:ext cx="22860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6" name="Line 11"/>
          <p:cNvSpPr>
            <a:spLocks noChangeShapeType="1"/>
          </p:cNvSpPr>
          <p:nvPr/>
        </p:nvSpPr>
        <p:spPr bwMode="auto">
          <a:xfrm>
            <a:off x="4038600" y="4572000"/>
            <a:ext cx="15240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7" name="Line 12"/>
          <p:cNvSpPr>
            <a:spLocks noChangeShapeType="1"/>
          </p:cNvSpPr>
          <p:nvPr/>
        </p:nvSpPr>
        <p:spPr bwMode="auto">
          <a:xfrm>
            <a:off x="4800600" y="4572000"/>
            <a:ext cx="8382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F7A389E9-52C3-49C8-8F97-BAD08B7CB00E}" type="slidenum">
              <a:rPr lang="en-US" altLang="en-US" sz="1400"/>
            </a:fld>
            <a:endParaRPr lang="en-US" altLang="en-US" sz="1400"/>
          </a:p>
        </p:txBody>
      </p:sp>
      <p:sp>
        <p:nvSpPr>
          <p:cNvPr id="18435" name="Rectangle 2"/>
          <p:cNvSpPr>
            <a:spLocks noGrp="1" noChangeArrowheads="1"/>
          </p:cNvSpPr>
          <p:nvPr>
            <p:ph type="title"/>
          </p:nvPr>
        </p:nvSpPr>
        <p:spPr>
          <a:xfrm>
            <a:off x="152400" y="228600"/>
            <a:ext cx="8763000" cy="1158875"/>
          </a:xfrm>
        </p:spPr>
        <p:txBody>
          <a:bodyPr/>
          <a:lstStyle/>
          <a:p>
            <a:r>
              <a:rPr lang="en-US" altLang="en-US" smtClean="0"/>
              <a:t>ASCII Code for Commonly Used Characters</a:t>
            </a:r>
            <a:endParaRPr lang="en-US" altLang="en-US" smtClean="0"/>
          </a:p>
        </p:txBody>
      </p:sp>
      <p:sp>
        <p:nvSpPr>
          <p:cNvPr id="18436" name="Text Box 3"/>
          <p:cNvSpPr txBox="1">
            <a:spLocks noChangeArrowheads="1"/>
          </p:cNvSpPr>
          <p:nvPr/>
        </p:nvSpPr>
        <p:spPr bwMode="auto">
          <a:xfrm>
            <a:off x="228600"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29100" algn="l"/>
                <a:tab pos="5600700" algn="l"/>
              </a:tabLst>
              <a:defRPr sz="1600">
                <a:solidFill>
                  <a:schemeClr val="tx1"/>
                </a:solidFill>
                <a:latin typeface="Times New Roman" panose="02020603050405020304" pitchFamily="18" charset="0"/>
              </a:defRPr>
            </a:lvl1pPr>
            <a:lvl2pPr marL="742950" indent="-285750">
              <a:tabLst>
                <a:tab pos="4229100" algn="l"/>
                <a:tab pos="5600700" algn="l"/>
              </a:tabLst>
              <a:defRPr sz="1600">
                <a:solidFill>
                  <a:schemeClr val="tx1"/>
                </a:solidFill>
                <a:latin typeface="Times New Roman" panose="02020603050405020304" pitchFamily="18" charset="0"/>
              </a:defRPr>
            </a:lvl2pPr>
            <a:lvl3pPr marL="1143000" indent="-228600">
              <a:tabLst>
                <a:tab pos="4229100" algn="l"/>
                <a:tab pos="5600700" algn="l"/>
              </a:tabLst>
              <a:defRPr sz="1600">
                <a:solidFill>
                  <a:schemeClr val="tx1"/>
                </a:solidFill>
                <a:latin typeface="Times New Roman" panose="02020603050405020304" pitchFamily="18" charset="0"/>
              </a:defRPr>
            </a:lvl3pPr>
            <a:lvl4pPr marL="1600200" indent="-228600">
              <a:tabLst>
                <a:tab pos="4229100" algn="l"/>
                <a:tab pos="5600700" algn="l"/>
              </a:tabLst>
              <a:defRPr sz="1600">
                <a:solidFill>
                  <a:schemeClr val="tx1"/>
                </a:solidFill>
                <a:latin typeface="Times New Roman" panose="02020603050405020304" pitchFamily="18" charset="0"/>
              </a:defRPr>
            </a:lvl4pPr>
            <a:lvl5pPr marL="2057400" indent="-228600">
              <a:tabLst>
                <a:tab pos="4229100" algn="l"/>
                <a:tab pos="56007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9pPr>
          </a:lstStyle>
          <a:p>
            <a:pPr>
              <a:spcBef>
                <a:spcPct val="50000"/>
              </a:spcBef>
            </a:pPr>
            <a:endParaRPr lang="en-US" altLang="en-US" sz="2600">
              <a:latin typeface="Courier New" panose="02070309020205020404" pitchFamily="49" charset="0"/>
            </a:endParaRP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graphicFrame>
        <p:nvGraphicFramePr>
          <p:cNvPr id="18438" name="Object 2"/>
          <p:cNvGraphicFramePr>
            <a:graphicFrameLocks noChangeAspect="1"/>
          </p:cNvGraphicFramePr>
          <p:nvPr/>
        </p:nvGraphicFramePr>
        <p:xfrm>
          <a:off x="228600" y="1854200"/>
          <a:ext cx="8693150" cy="1997075"/>
        </p:xfrm>
        <a:graphic>
          <a:graphicData uri="http://schemas.openxmlformats.org/presentationml/2006/ole">
            <mc:AlternateContent xmlns:mc="http://schemas.openxmlformats.org/markup-compatibility/2006">
              <mc:Choice xmlns:v="urn:schemas-microsoft-com:vml" Requires="v">
                <p:oleObj spid="_x0000_s18448" name="Picture" r:id="rId1" imgW="3715385" imgH="850900" progId="Word.Picture.8">
                  <p:embed/>
                </p:oleObj>
              </mc:Choice>
              <mc:Fallback>
                <p:oleObj name="Picture" r:id="rId1" imgW="3715385" imgH="850900" progId="Word.Picture.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54200"/>
                        <a:ext cx="86931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C93E34E-6242-4AC3-BCF6-2B122F83684E}" type="slidenum">
              <a:rPr lang="en-US" altLang="en-US" sz="1400"/>
            </a:fld>
            <a:endParaRPr lang="en-US" altLang="en-US" sz="1400"/>
          </a:p>
        </p:txBody>
      </p:sp>
      <p:sp>
        <p:nvSpPr>
          <p:cNvPr id="19459" name="Rectangle 2"/>
          <p:cNvSpPr>
            <a:spLocks noGrp="1" noChangeArrowheads="1"/>
          </p:cNvSpPr>
          <p:nvPr>
            <p:ph type="title"/>
          </p:nvPr>
        </p:nvSpPr>
        <p:spPr>
          <a:xfrm>
            <a:off x="152400" y="228600"/>
            <a:ext cx="8763000" cy="742950"/>
          </a:xfrm>
        </p:spPr>
        <p:txBody>
          <a:bodyPr/>
          <a:lstStyle/>
          <a:p>
            <a:r>
              <a:rPr lang="en-US" altLang="en-US" sz="4000" dirty="0" smtClean="0">
                <a:solidFill>
                  <a:schemeClr val="tx1"/>
                </a:solidFill>
              </a:rPr>
              <a:t>Escape Sequences for Special Characters</a:t>
            </a:r>
            <a:endParaRPr lang="en-US" altLang="en-US" sz="4000" dirty="0" smtClean="0">
              <a:solidFill>
                <a:schemeClr val="tx1"/>
              </a:solidFill>
            </a:endParaRPr>
          </a:p>
        </p:txBody>
      </p:sp>
      <p:pic>
        <p:nvPicPr>
          <p:cNvPr id="19460" name="Picture 5"/>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12713" y="1316038"/>
            <a:ext cx="8745537" cy="303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 name="文本框 1"/>
          <p:cNvSpPr txBox="1"/>
          <p:nvPr/>
        </p:nvSpPr>
        <p:spPr>
          <a:xfrm>
            <a:off x="741045" y="4886325"/>
            <a:ext cx="3479165" cy="829945"/>
          </a:xfrm>
          <a:prstGeom prst="rect">
            <a:avLst/>
          </a:prstGeom>
          <a:noFill/>
        </p:spPr>
        <p:txBody>
          <a:bodyPr wrap="none" rtlCol="0">
            <a:spAutoFit/>
          </a:bodyPr>
          <a:p>
            <a:r>
              <a:rPr lang="zh-CN" altLang="en-US">
                <a:ea typeface="宋体" panose="02010600030101010101" pitchFamily="2" charset="-122"/>
              </a:rPr>
              <a:t>转意符号，为什么要转意？</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注意</a:t>
            </a:r>
            <a:r>
              <a:rPr lang="en-US" altLang="zh-CN">
                <a:ea typeface="宋体" panose="02010600030101010101" pitchFamily="2" charset="-122"/>
              </a:rPr>
              <a:t>Linux</a:t>
            </a:r>
            <a:r>
              <a:rPr lang="zh-CN" altLang="en-US">
                <a:ea typeface="宋体" panose="02010600030101010101" pitchFamily="2" charset="-122"/>
              </a:rPr>
              <a:t>和</a:t>
            </a:r>
            <a:r>
              <a:rPr lang="en-US" altLang="zh-CN">
                <a:ea typeface="宋体" panose="02010600030101010101" pitchFamily="2" charset="-122"/>
              </a:rPr>
              <a:t>Windows</a:t>
            </a:r>
            <a:r>
              <a:rPr lang="zh-CN" altLang="en-US">
                <a:ea typeface="宋体" panose="02010600030101010101" pitchFamily="2" charset="-122"/>
              </a:rPr>
              <a:t>对路径的分割。</a:t>
            </a:r>
            <a:endParaRPr lang="zh-CN" altLang="en-US">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B4C142A-79E8-4A5D-A436-D43622545DD8}" type="slidenum">
              <a:rPr lang="en-US" altLang="en-US" sz="1400"/>
            </a:fld>
            <a:endParaRPr lang="en-US" altLang="en-US" sz="1400"/>
          </a:p>
        </p:txBody>
      </p:sp>
      <p:sp>
        <p:nvSpPr>
          <p:cNvPr id="20483" name="Rectangle 2"/>
          <p:cNvSpPr>
            <a:spLocks noGrp="1" noChangeArrowheads="1"/>
          </p:cNvSpPr>
          <p:nvPr>
            <p:ph type="title"/>
          </p:nvPr>
        </p:nvSpPr>
        <p:spPr>
          <a:xfrm>
            <a:off x="152400" y="228600"/>
            <a:ext cx="8763000" cy="685800"/>
          </a:xfrm>
        </p:spPr>
        <p:txBody>
          <a:bodyPr/>
          <a:lstStyle/>
          <a:p>
            <a:r>
              <a:rPr lang="en-US" altLang="en-US" dirty="0" smtClean="0"/>
              <a:t>Appendix B: ASCII Character Set</a:t>
            </a:r>
            <a:endParaRPr lang="en-US" altLang="en-US" dirty="0" smtClean="0">
              <a:latin typeface="Book Antiqua" pitchFamily="18" charset="0"/>
            </a:endParaRPr>
          </a:p>
        </p:txBody>
      </p:sp>
      <p:sp>
        <p:nvSpPr>
          <p:cNvPr id="20484" name="Text Box 3"/>
          <p:cNvSpPr txBox="1">
            <a:spLocks noChangeArrowheads="1"/>
          </p:cNvSpPr>
          <p:nvPr/>
        </p:nvSpPr>
        <p:spPr bwMode="auto">
          <a:xfrm>
            <a:off x="228600"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29100" algn="l"/>
                <a:tab pos="5600700" algn="l"/>
              </a:tabLst>
              <a:defRPr sz="1600">
                <a:solidFill>
                  <a:schemeClr val="tx1"/>
                </a:solidFill>
                <a:latin typeface="Times New Roman" panose="02020603050405020304" pitchFamily="18" charset="0"/>
              </a:defRPr>
            </a:lvl1pPr>
            <a:lvl2pPr marL="742950" indent="-285750">
              <a:tabLst>
                <a:tab pos="4229100" algn="l"/>
                <a:tab pos="5600700" algn="l"/>
              </a:tabLst>
              <a:defRPr sz="1600">
                <a:solidFill>
                  <a:schemeClr val="tx1"/>
                </a:solidFill>
                <a:latin typeface="Times New Roman" panose="02020603050405020304" pitchFamily="18" charset="0"/>
              </a:defRPr>
            </a:lvl2pPr>
            <a:lvl3pPr marL="1143000" indent="-228600">
              <a:tabLst>
                <a:tab pos="4229100" algn="l"/>
                <a:tab pos="5600700" algn="l"/>
              </a:tabLst>
              <a:defRPr sz="1600">
                <a:solidFill>
                  <a:schemeClr val="tx1"/>
                </a:solidFill>
                <a:latin typeface="Times New Roman" panose="02020603050405020304" pitchFamily="18" charset="0"/>
              </a:defRPr>
            </a:lvl3pPr>
            <a:lvl4pPr marL="1600200" indent="-228600">
              <a:tabLst>
                <a:tab pos="4229100" algn="l"/>
                <a:tab pos="5600700" algn="l"/>
              </a:tabLst>
              <a:defRPr sz="1600">
                <a:solidFill>
                  <a:schemeClr val="tx1"/>
                </a:solidFill>
                <a:latin typeface="Times New Roman" panose="02020603050405020304" pitchFamily="18" charset="0"/>
              </a:defRPr>
            </a:lvl4pPr>
            <a:lvl5pPr marL="2057400" indent="-228600">
              <a:tabLst>
                <a:tab pos="4229100" algn="l"/>
                <a:tab pos="56007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9pPr>
          </a:lstStyle>
          <a:p>
            <a:pPr>
              <a:spcBef>
                <a:spcPct val="50000"/>
              </a:spcBef>
            </a:pPr>
            <a:endParaRPr lang="en-US" altLang="en-US" sz="2600">
              <a:latin typeface="Courier New" panose="02070309020205020404" pitchFamily="49" charset="0"/>
            </a:endParaRPr>
          </a:p>
        </p:txBody>
      </p:sp>
      <p:sp>
        <p:nvSpPr>
          <p:cNvPr id="20485" name="Text Box 4"/>
          <p:cNvSpPr txBox="1">
            <a:spLocks noChangeArrowheads="1"/>
          </p:cNvSpPr>
          <p:nvPr/>
        </p:nvSpPr>
        <p:spPr bwMode="auto">
          <a:xfrm>
            <a:off x="1524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400"/>
              <a:t>ASCII Character Set is a subset of the Unicode from \u0000 to \u007f</a:t>
            </a:r>
            <a:endParaRPr lang="en-US" altLang="en-US" sz="2400"/>
          </a:p>
        </p:txBody>
      </p:sp>
      <p:graphicFrame>
        <p:nvGraphicFramePr>
          <p:cNvPr id="20486" name="Object 5"/>
          <p:cNvGraphicFramePr>
            <a:graphicFrameLocks noChangeAspect="1"/>
          </p:cNvGraphicFramePr>
          <p:nvPr/>
        </p:nvGraphicFramePr>
        <p:xfrm>
          <a:off x="228600" y="2209800"/>
          <a:ext cx="8763000" cy="3786188"/>
        </p:xfrm>
        <a:graphic>
          <a:graphicData uri="http://schemas.openxmlformats.org/presentationml/2006/ole">
            <mc:AlternateContent xmlns:mc="http://schemas.openxmlformats.org/markup-compatibility/2006">
              <mc:Choice xmlns:v="urn:schemas-microsoft-com:vml" Requires="v">
                <p:oleObj spid="_x0000_s20496" name="Bitmap Image" r:id="rId1" imgW="6827520" imgH="2948940" progId="Paint.Picture">
                  <p:embed/>
                </p:oleObj>
              </mc:Choice>
              <mc:Fallback>
                <p:oleObj name="Bitmap Image" r:id="rId1" imgW="6827520" imgH="2948940" progId="Paint.Picture">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87630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AE79015-2770-4FC2-875F-CDA9491DEEE7}" type="slidenum">
              <a:rPr lang="en-US" altLang="en-US" sz="1400"/>
            </a:fld>
            <a:endParaRPr lang="en-US" altLang="en-US" sz="1400"/>
          </a:p>
        </p:txBody>
      </p:sp>
      <p:sp>
        <p:nvSpPr>
          <p:cNvPr id="21507" name="Rectangle 2"/>
          <p:cNvSpPr>
            <a:spLocks noGrp="1" noChangeArrowheads="1"/>
          </p:cNvSpPr>
          <p:nvPr>
            <p:ph type="title"/>
          </p:nvPr>
        </p:nvSpPr>
        <p:spPr>
          <a:xfrm>
            <a:off x="609600" y="228600"/>
            <a:ext cx="7772400" cy="685800"/>
          </a:xfrm>
        </p:spPr>
        <p:txBody>
          <a:bodyPr/>
          <a:lstStyle/>
          <a:p>
            <a:r>
              <a:rPr lang="en-US" altLang="en-US" smtClean="0"/>
              <a:t>ASCII Character Set, cont.</a:t>
            </a:r>
            <a:endParaRPr lang="en-US" altLang="en-US" smtClean="0">
              <a:latin typeface="Book Antiqua" pitchFamily="18" charset="0"/>
            </a:endParaRPr>
          </a:p>
        </p:txBody>
      </p:sp>
      <p:sp>
        <p:nvSpPr>
          <p:cNvPr id="21508" name="Text Box 3"/>
          <p:cNvSpPr txBox="1">
            <a:spLocks noChangeArrowheads="1"/>
          </p:cNvSpPr>
          <p:nvPr/>
        </p:nvSpPr>
        <p:spPr bwMode="auto">
          <a:xfrm>
            <a:off x="228600"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29100" algn="l"/>
                <a:tab pos="5600700" algn="l"/>
              </a:tabLst>
              <a:defRPr sz="1600">
                <a:solidFill>
                  <a:schemeClr val="tx1"/>
                </a:solidFill>
                <a:latin typeface="Times New Roman" panose="02020603050405020304" pitchFamily="18" charset="0"/>
              </a:defRPr>
            </a:lvl1pPr>
            <a:lvl2pPr marL="742950" indent="-285750">
              <a:tabLst>
                <a:tab pos="4229100" algn="l"/>
                <a:tab pos="5600700" algn="l"/>
              </a:tabLst>
              <a:defRPr sz="1600">
                <a:solidFill>
                  <a:schemeClr val="tx1"/>
                </a:solidFill>
                <a:latin typeface="Times New Roman" panose="02020603050405020304" pitchFamily="18" charset="0"/>
              </a:defRPr>
            </a:lvl2pPr>
            <a:lvl3pPr marL="1143000" indent="-228600">
              <a:tabLst>
                <a:tab pos="4229100" algn="l"/>
                <a:tab pos="5600700" algn="l"/>
              </a:tabLst>
              <a:defRPr sz="1600">
                <a:solidFill>
                  <a:schemeClr val="tx1"/>
                </a:solidFill>
                <a:latin typeface="Times New Roman" panose="02020603050405020304" pitchFamily="18" charset="0"/>
              </a:defRPr>
            </a:lvl3pPr>
            <a:lvl4pPr marL="1600200" indent="-228600">
              <a:tabLst>
                <a:tab pos="4229100" algn="l"/>
                <a:tab pos="5600700" algn="l"/>
              </a:tabLst>
              <a:defRPr sz="1600">
                <a:solidFill>
                  <a:schemeClr val="tx1"/>
                </a:solidFill>
                <a:latin typeface="Times New Roman" panose="02020603050405020304" pitchFamily="18" charset="0"/>
              </a:defRPr>
            </a:lvl4pPr>
            <a:lvl5pPr marL="2057400" indent="-228600">
              <a:tabLst>
                <a:tab pos="4229100" algn="l"/>
                <a:tab pos="56007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9pPr>
          </a:lstStyle>
          <a:p>
            <a:pPr>
              <a:spcBef>
                <a:spcPct val="50000"/>
              </a:spcBef>
            </a:pPr>
            <a:endParaRPr lang="en-US" altLang="en-US" sz="2600">
              <a:latin typeface="Courier New" panose="02070309020205020404" pitchFamily="49" charset="0"/>
            </a:endParaRPr>
          </a:p>
        </p:txBody>
      </p:sp>
      <p:sp>
        <p:nvSpPr>
          <p:cNvPr id="21509" name="Text Box 4"/>
          <p:cNvSpPr txBox="1">
            <a:spLocks noChangeArrowheads="1"/>
          </p:cNvSpPr>
          <p:nvPr/>
        </p:nvSpPr>
        <p:spPr bwMode="auto">
          <a:xfrm>
            <a:off x="1524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400"/>
              <a:t>ASCII Character Set is a subset of the Unicode from \u0000 to \u007f</a:t>
            </a:r>
            <a:endParaRPr lang="en-US" altLang="en-US" sz="2400"/>
          </a:p>
        </p:txBody>
      </p:sp>
      <p:graphicFrame>
        <p:nvGraphicFramePr>
          <p:cNvPr id="21510" name="Object 6"/>
          <p:cNvGraphicFramePr>
            <a:graphicFrameLocks noChangeAspect="1"/>
          </p:cNvGraphicFramePr>
          <p:nvPr/>
        </p:nvGraphicFramePr>
        <p:xfrm>
          <a:off x="152400" y="2514600"/>
          <a:ext cx="8839200" cy="2828925"/>
        </p:xfrm>
        <a:graphic>
          <a:graphicData uri="http://schemas.openxmlformats.org/presentationml/2006/ole">
            <mc:AlternateContent xmlns:mc="http://schemas.openxmlformats.org/markup-compatibility/2006">
              <mc:Choice xmlns:v="urn:schemas-microsoft-com:vml" Requires="v">
                <p:oleObj spid="_x0000_s21520" name="Bitmap Image" r:id="rId1" imgW="6309360" imgH="2019300" progId="Paint.Picture">
                  <p:embed/>
                </p:oleObj>
              </mc:Choice>
              <mc:Fallback>
                <p:oleObj name="Bitmap Image" r:id="rId1" imgW="6309360" imgH="2019300" progId="Paint.Picture">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14600"/>
                        <a:ext cx="88392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6869FFB-927D-408E-97D3-CC6B423DE284}" type="slidenum">
              <a:rPr lang="en-US" altLang="en-US" sz="1400"/>
            </a:fld>
            <a:endParaRPr lang="en-US" altLang="en-US" sz="1400"/>
          </a:p>
        </p:txBody>
      </p:sp>
      <p:sp>
        <p:nvSpPr>
          <p:cNvPr id="22531" name="Rectangle 2"/>
          <p:cNvSpPr>
            <a:spLocks noGrp="1" noChangeArrowheads="1"/>
          </p:cNvSpPr>
          <p:nvPr>
            <p:ph type="title"/>
          </p:nvPr>
        </p:nvSpPr>
        <p:spPr>
          <a:xfrm>
            <a:off x="685800" y="0"/>
            <a:ext cx="7772400" cy="1428750"/>
          </a:xfrm>
        </p:spPr>
        <p:txBody>
          <a:bodyPr/>
          <a:lstStyle/>
          <a:p>
            <a:r>
              <a:rPr lang="en-US" altLang="en-US" dirty="0" smtClean="0">
                <a:solidFill>
                  <a:srgbClr val="FF5050"/>
                </a:solidFill>
              </a:rPr>
              <a:t>Casting between char and Numeric Types</a:t>
            </a:r>
            <a:endParaRPr lang="en-US" altLang="en-US" dirty="0" smtClean="0">
              <a:solidFill>
                <a:srgbClr val="FF5050"/>
              </a:solidFill>
              <a:latin typeface="Book Antiqua" pitchFamily="18" charset="0"/>
            </a:endParaRPr>
          </a:p>
        </p:txBody>
      </p:sp>
      <p:sp>
        <p:nvSpPr>
          <p:cNvPr id="22532" name="Text Box 3"/>
          <p:cNvSpPr txBox="1">
            <a:spLocks noChangeArrowheads="1"/>
          </p:cNvSpPr>
          <p:nvPr/>
        </p:nvSpPr>
        <p:spPr bwMode="auto">
          <a:xfrm>
            <a:off x="322580" y="1788160"/>
            <a:ext cx="86868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29100" algn="l"/>
                <a:tab pos="5600700" algn="l"/>
              </a:tabLst>
              <a:defRPr sz="1600">
                <a:solidFill>
                  <a:schemeClr val="tx1"/>
                </a:solidFill>
                <a:latin typeface="Times New Roman" panose="02020603050405020304" pitchFamily="18" charset="0"/>
              </a:defRPr>
            </a:lvl1pPr>
            <a:lvl2pPr marL="742950" indent="-285750">
              <a:tabLst>
                <a:tab pos="4229100" algn="l"/>
                <a:tab pos="5600700" algn="l"/>
              </a:tabLst>
              <a:defRPr sz="1600">
                <a:solidFill>
                  <a:schemeClr val="tx1"/>
                </a:solidFill>
                <a:latin typeface="Times New Roman" panose="02020603050405020304" pitchFamily="18" charset="0"/>
              </a:defRPr>
            </a:lvl2pPr>
            <a:lvl3pPr marL="1143000" indent="-228600">
              <a:tabLst>
                <a:tab pos="4229100" algn="l"/>
                <a:tab pos="5600700" algn="l"/>
              </a:tabLst>
              <a:defRPr sz="1600">
                <a:solidFill>
                  <a:schemeClr val="tx1"/>
                </a:solidFill>
                <a:latin typeface="Times New Roman" panose="02020603050405020304" pitchFamily="18" charset="0"/>
              </a:defRPr>
            </a:lvl3pPr>
            <a:lvl4pPr marL="1600200" indent="-228600">
              <a:tabLst>
                <a:tab pos="4229100" algn="l"/>
                <a:tab pos="5600700" algn="l"/>
              </a:tabLst>
              <a:defRPr sz="1600">
                <a:solidFill>
                  <a:schemeClr val="tx1"/>
                </a:solidFill>
                <a:latin typeface="Times New Roman" panose="02020603050405020304" pitchFamily="18" charset="0"/>
              </a:defRPr>
            </a:lvl4pPr>
            <a:lvl5pPr marL="2057400" indent="-228600">
              <a:tabLst>
                <a:tab pos="4229100" algn="l"/>
                <a:tab pos="56007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9pPr>
          </a:lstStyle>
          <a:p>
            <a:pPr>
              <a:spcBef>
                <a:spcPct val="50000"/>
              </a:spcBef>
            </a:pPr>
            <a:r>
              <a:rPr lang="en-US" altLang="en-US" sz="2600" b="1">
                <a:latin typeface="Courier New" panose="02070309020205020404" pitchFamily="49" charset="0"/>
              </a:rPr>
              <a:t>int i = </a:t>
            </a:r>
            <a:r>
              <a:rPr lang="en-US" altLang="en-US" sz="3000" b="1">
                <a:latin typeface="Courier New" panose="02070309020205020404" pitchFamily="49" charset="0"/>
              </a:rPr>
              <a:t>'</a:t>
            </a:r>
            <a:r>
              <a:rPr lang="en-US" altLang="en-US" sz="2600" b="1">
                <a:latin typeface="Courier New" panose="02070309020205020404" pitchFamily="49" charset="0"/>
              </a:rPr>
              <a:t>a</a:t>
            </a:r>
            <a:r>
              <a:rPr lang="en-US" altLang="en-US" sz="3000" b="1">
                <a:latin typeface="Courier New" panose="02070309020205020404" pitchFamily="49" charset="0"/>
              </a:rPr>
              <a:t>'</a:t>
            </a:r>
            <a:r>
              <a:rPr lang="en-US" altLang="en-US" sz="2600" b="1">
                <a:latin typeface="Courier New" panose="02070309020205020404" pitchFamily="49" charset="0"/>
              </a:rPr>
              <a:t>; // Same as int i = (int)</a:t>
            </a:r>
            <a:r>
              <a:rPr lang="en-US" altLang="en-US" sz="3000" b="1">
                <a:latin typeface="Courier New" panose="02070309020205020404" pitchFamily="49" charset="0"/>
              </a:rPr>
              <a:t>'</a:t>
            </a:r>
            <a:r>
              <a:rPr lang="en-US" altLang="en-US" sz="2600" b="1">
                <a:latin typeface="Courier New" panose="02070309020205020404" pitchFamily="49" charset="0"/>
              </a:rPr>
              <a:t>a</a:t>
            </a:r>
            <a:r>
              <a:rPr lang="en-US" altLang="en-US" sz="3000" b="1">
                <a:latin typeface="Courier New" panose="02070309020205020404" pitchFamily="49" charset="0"/>
              </a:rPr>
              <a:t>'</a:t>
            </a:r>
            <a:r>
              <a:rPr lang="en-US" altLang="en-US" sz="2600" b="1">
                <a:latin typeface="Courier New" panose="02070309020205020404" pitchFamily="49" charset="0"/>
              </a:rPr>
              <a:t>;</a:t>
            </a:r>
            <a:endParaRPr lang="en-US" altLang="en-US" sz="2600" b="1">
              <a:latin typeface="Courier New" panose="02070309020205020404" pitchFamily="49" charset="0"/>
            </a:endParaRPr>
          </a:p>
          <a:p>
            <a:pPr>
              <a:spcBef>
                <a:spcPct val="50000"/>
              </a:spcBef>
            </a:pPr>
            <a:endParaRPr lang="en-US" altLang="en-US" sz="2600" b="1">
              <a:latin typeface="Courier New" panose="02070309020205020404" pitchFamily="49" charset="0"/>
            </a:endParaRPr>
          </a:p>
          <a:p>
            <a:pPr>
              <a:spcBef>
                <a:spcPct val="50000"/>
              </a:spcBef>
            </a:pPr>
            <a:r>
              <a:rPr lang="en-US" altLang="en-US" sz="2600" b="1">
                <a:latin typeface="Courier New" panose="02070309020205020404" pitchFamily="49" charset="0"/>
              </a:rPr>
              <a:t>char c = 97; // Same as char c = (char)97;</a:t>
            </a:r>
            <a:endParaRPr lang="en-US" altLang="en-US" sz="2600" b="1">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2E17DD7-7566-4058-913F-0D455C6FB8F9}" type="slidenum">
              <a:rPr lang="en-US" altLang="en-US" sz="1400"/>
            </a:fld>
            <a:endParaRPr lang="en-US" altLang="en-US" sz="1400"/>
          </a:p>
        </p:txBody>
      </p:sp>
      <p:sp>
        <p:nvSpPr>
          <p:cNvPr id="23555" name="Rectangle 2"/>
          <p:cNvSpPr>
            <a:spLocks noGrp="1" noChangeArrowheads="1"/>
          </p:cNvSpPr>
          <p:nvPr>
            <p:ph type="title"/>
          </p:nvPr>
        </p:nvSpPr>
        <p:spPr>
          <a:xfrm>
            <a:off x="685800" y="0"/>
            <a:ext cx="7772400" cy="1428750"/>
          </a:xfrm>
        </p:spPr>
        <p:txBody>
          <a:bodyPr/>
          <a:lstStyle/>
          <a:p>
            <a:r>
              <a:rPr lang="en-US" altLang="en-US" smtClean="0"/>
              <a:t>Comparing and Testing Characters</a:t>
            </a:r>
            <a:endParaRPr lang="en-US" altLang="en-US" smtClean="0">
              <a:latin typeface="Book Antiqua" pitchFamily="18" charset="0"/>
            </a:endParaRPr>
          </a:p>
        </p:txBody>
      </p:sp>
      <p:sp>
        <p:nvSpPr>
          <p:cNvPr id="23556" name="Text Box 3"/>
          <p:cNvSpPr txBox="1">
            <a:spLocks noChangeArrowheads="1"/>
          </p:cNvSpPr>
          <p:nvPr/>
        </p:nvSpPr>
        <p:spPr bwMode="auto">
          <a:xfrm>
            <a:off x="304800" y="1752600"/>
            <a:ext cx="86868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29100" algn="l"/>
                <a:tab pos="5600700" algn="l"/>
              </a:tabLst>
              <a:defRPr sz="1600">
                <a:solidFill>
                  <a:schemeClr val="tx1"/>
                </a:solidFill>
                <a:latin typeface="Times New Roman" panose="02020603050405020304" pitchFamily="18" charset="0"/>
              </a:defRPr>
            </a:lvl1pPr>
            <a:lvl2pPr marL="742950" indent="-285750">
              <a:tabLst>
                <a:tab pos="4229100" algn="l"/>
                <a:tab pos="5600700" algn="l"/>
              </a:tabLst>
              <a:defRPr sz="1600">
                <a:solidFill>
                  <a:schemeClr val="tx1"/>
                </a:solidFill>
                <a:latin typeface="Times New Roman" panose="02020603050405020304" pitchFamily="18" charset="0"/>
              </a:defRPr>
            </a:lvl2pPr>
            <a:lvl3pPr marL="1143000" indent="-228600">
              <a:tabLst>
                <a:tab pos="4229100" algn="l"/>
                <a:tab pos="5600700" algn="l"/>
              </a:tabLst>
              <a:defRPr sz="1600">
                <a:solidFill>
                  <a:schemeClr val="tx1"/>
                </a:solidFill>
                <a:latin typeface="Times New Roman" panose="02020603050405020304" pitchFamily="18" charset="0"/>
              </a:defRPr>
            </a:lvl3pPr>
            <a:lvl4pPr marL="1600200" indent="-228600">
              <a:tabLst>
                <a:tab pos="4229100" algn="l"/>
                <a:tab pos="5600700" algn="l"/>
              </a:tabLst>
              <a:defRPr sz="1600">
                <a:solidFill>
                  <a:schemeClr val="tx1"/>
                </a:solidFill>
                <a:latin typeface="Times New Roman" panose="02020603050405020304" pitchFamily="18" charset="0"/>
              </a:defRPr>
            </a:lvl4pPr>
            <a:lvl5pPr marL="2057400" indent="-228600">
              <a:tabLst>
                <a:tab pos="4229100" algn="l"/>
                <a:tab pos="56007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9pPr>
          </a:lstStyle>
          <a:p>
            <a:r>
              <a:rPr lang="en-US" altLang="en-US" sz="2800" b="1"/>
              <a:t>if</a:t>
            </a:r>
            <a:r>
              <a:rPr lang="en-US" altLang="en-US" sz="2800"/>
              <a:t> (ch &gt;= </a:t>
            </a:r>
            <a:r>
              <a:rPr lang="en-US" altLang="en-US" sz="2800" b="1"/>
              <a:t>'A' </a:t>
            </a:r>
            <a:r>
              <a:rPr lang="en-US" altLang="en-US" sz="2800"/>
              <a:t>&amp;&amp; ch &lt;= </a:t>
            </a:r>
            <a:r>
              <a:rPr lang="en-US" altLang="en-US" sz="2800" b="1"/>
              <a:t>'Z'</a:t>
            </a:r>
            <a:r>
              <a:rPr lang="en-US" altLang="en-US" sz="2800"/>
              <a:t>) </a:t>
            </a:r>
            <a:endParaRPr lang="en-US" altLang="en-US" sz="2800" u="sng"/>
          </a:p>
          <a:p>
            <a:r>
              <a:rPr lang="en-US" altLang="en-US" sz="2800"/>
              <a:t>  System.out.println(ch + </a:t>
            </a:r>
            <a:r>
              <a:rPr lang="en-US" altLang="en-US" sz="2800" b="1"/>
              <a:t>" is an uppercase letter"</a:t>
            </a:r>
            <a:r>
              <a:rPr lang="en-US" altLang="en-US" sz="2800"/>
              <a:t>); </a:t>
            </a:r>
            <a:endParaRPr lang="en-US" altLang="en-US" sz="2800" u="sng"/>
          </a:p>
          <a:p>
            <a:r>
              <a:rPr lang="en-US" altLang="en-US" sz="2800" b="1"/>
              <a:t>else if</a:t>
            </a:r>
            <a:r>
              <a:rPr lang="en-US" altLang="en-US" sz="2800"/>
              <a:t> (ch &gt;= </a:t>
            </a:r>
            <a:r>
              <a:rPr lang="en-US" altLang="en-US" sz="2800" b="1"/>
              <a:t>'a' </a:t>
            </a:r>
            <a:r>
              <a:rPr lang="en-US" altLang="en-US" sz="2800"/>
              <a:t>&amp;&amp; ch &lt;= </a:t>
            </a:r>
            <a:r>
              <a:rPr lang="en-US" altLang="en-US" sz="2800" b="1"/>
              <a:t>'z'</a:t>
            </a:r>
            <a:r>
              <a:rPr lang="en-US" altLang="en-US" sz="2800"/>
              <a:t>) </a:t>
            </a:r>
            <a:endParaRPr lang="en-US" altLang="en-US" sz="2800" u="sng"/>
          </a:p>
          <a:p>
            <a:r>
              <a:rPr lang="en-US" altLang="en-US" sz="2800"/>
              <a:t>  System.out.println(ch + </a:t>
            </a:r>
            <a:r>
              <a:rPr lang="en-US" altLang="en-US" sz="2800" b="1"/>
              <a:t>" is a lowercase letter"</a:t>
            </a:r>
            <a:r>
              <a:rPr lang="en-US" altLang="en-US" sz="2800"/>
              <a:t>); </a:t>
            </a:r>
            <a:endParaRPr lang="en-US" altLang="en-US" sz="2800" u="sng"/>
          </a:p>
          <a:p>
            <a:r>
              <a:rPr lang="en-US" altLang="en-US" sz="2800" b="1"/>
              <a:t>else if</a:t>
            </a:r>
            <a:r>
              <a:rPr lang="en-US" altLang="en-US" sz="2800"/>
              <a:t> (ch &gt;= </a:t>
            </a:r>
            <a:r>
              <a:rPr lang="en-US" altLang="en-US" sz="2800" b="1"/>
              <a:t>'0' </a:t>
            </a:r>
            <a:r>
              <a:rPr lang="en-US" altLang="en-US" sz="2800"/>
              <a:t>&amp;&amp; ch &lt;= </a:t>
            </a:r>
            <a:r>
              <a:rPr lang="en-US" altLang="en-US" sz="2800" b="1"/>
              <a:t>'9'</a:t>
            </a:r>
            <a:r>
              <a:rPr lang="en-US" altLang="en-US" sz="2800"/>
              <a:t>) </a:t>
            </a:r>
            <a:endParaRPr lang="en-US" altLang="en-US" sz="2800" u="sng"/>
          </a:p>
          <a:p>
            <a:r>
              <a:rPr lang="en-US" altLang="en-US" sz="2800"/>
              <a:t>  System.out.println(ch + </a:t>
            </a:r>
            <a:r>
              <a:rPr lang="en-US" altLang="en-US" sz="2800" b="1"/>
              <a:t>" is a numeric character"</a:t>
            </a:r>
            <a:r>
              <a:rPr lang="en-US" altLang="en-US" sz="2800"/>
              <a:t>); </a:t>
            </a:r>
            <a:endParaRPr lang="en-US" altLang="en-US" sz="2800" u="sng"/>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9E86EC3-422A-4692-9537-1FAAD46EAB19}" type="slidenum">
              <a:rPr lang="en-US" altLang="en-US" sz="1400"/>
            </a:fld>
            <a:endParaRPr lang="en-US" altLang="en-US" sz="1400"/>
          </a:p>
        </p:txBody>
      </p:sp>
      <p:sp>
        <p:nvSpPr>
          <p:cNvPr id="6147" name="Rectangle 2"/>
          <p:cNvSpPr>
            <a:spLocks noGrp="1" noChangeArrowheads="1"/>
          </p:cNvSpPr>
          <p:nvPr>
            <p:ph type="title"/>
          </p:nvPr>
        </p:nvSpPr>
        <p:spPr>
          <a:xfrm>
            <a:off x="439420" y="149225"/>
            <a:ext cx="8458200" cy="381000"/>
          </a:xfrm>
          <a:noFill/>
        </p:spPr>
        <p:txBody>
          <a:bodyPr/>
          <a:lstStyle/>
          <a:p>
            <a:r>
              <a:rPr lang="en-US" altLang="en-US" sz="3600" smtClean="0"/>
              <a:t>Objectives</a:t>
            </a:r>
            <a:endParaRPr lang="en-US" altLang="en-US" sz="3600" smtClean="0"/>
          </a:p>
        </p:txBody>
      </p:sp>
      <p:sp>
        <p:nvSpPr>
          <p:cNvPr id="6148" name="Rectangle 3"/>
          <p:cNvSpPr>
            <a:spLocks noGrp="1" noChangeArrowheads="1"/>
          </p:cNvSpPr>
          <p:nvPr>
            <p:ph type="body" idx="1"/>
          </p:nvPr>
        </p:nvSpPr>
        <p:spPr>
          <a:xfrm>
            <a:off x="152400" y="644208"/>
            <a:ext cx="8839200" cy="5568950"/>
          </a:xfrm>
          <a:noFill/>
        </p:spPr>
        <p:txBody>
          <a:bodyPr/>
          <a:lstStyle/>
          <a:p>
            <a:r>
              <a:rPr lang="en-US" altLang="en-US" sz="1800" dirty="0" smtClean="0">
                <a:solidFill>
                  <a:srgbClr val="FF0000"/>
                </a:solidFill>
              </a:rPr>
              <a:t>To solve mathematics problems by using the methods in the </a:t>
            </a:r>
            <a:r>
              <a:rPr lang="en-US" altLang="en-US" sz="1800" b="1" dirty="0" smtClean="0">
                <a:solidFill>
                  <a:srgbClr val="FF0000"/>
                </a:solidFill>
              </a:rPr>
              <a:t>Math</a:t>
            </a:r>
            <a:r>
              <a:rPr lang="en-US" altLang="en-US" sz="1800" dirty="0" smtClean="0">
                <a:solidFill>
                  <a:srgbClr val="FF0000"/>
                </a:solidFill>
              </a:rPr>
              <a:t> class (§4.2).</a:t>
            </a:r>
            <a:endParaRPr lang="en-US" altLang="en-US" sz="1800" dirty="0" smtClean="0">
              <a:solidFill>
                <a:srgbClr val="FF0000"/>
              </a:solidFill>
            </a:endParaRPr>
          </a:p>
          <a:p>
            <a:r>
              <a:rPr lang="en-US" altLang="en-US" sz="1800" dirty="0" smtClean="0">
                <a:solidFill>
                  <a:srgbClr val="FF0000"/>
                </a:solidFill>
              </a:rPr>
              <a:t> To represent characters using the </a:t>
            </a:r>
            <a:r>
              <a:rPr lang="en-US" altLang="en-US" sz="1800" b="1" dirty="0" smtClean="0">
                <a:solidFill>
                  <a:srgbClr val="FF0000"/>
                </a:solidFill>
              </a:rPr>
              <a:t>char</a:t>
            </a:r>
            <a:r>
              <a:rPr lang="en-US" altLang="en-US" sz="1800" dirty="0" smtClean="0">
                <a:solidFill>
                  <a:srgbClr val="FF0000"/>
                </a:solidFill>
              </a:rPr>
              <a:t> type (§4.3).</a:t>
            </a:r>
            <a:endParaRPr lang="en-US" altLang="en-US" sz="1800" dirty="0" smtClean="0">
              <a:solidFill>
                <a:srgbClr val="FF0000"/>
              </a:solidFill>
            </a:endParaRPr>
          </a:p>
          <a:p>
            <a:r>
              <a:rPr lang="en-US" altLang="en-US" sz="1800" dirty="0" smtClean="0">
                <a:solidFill>
                  <a:srgbClr val="FF0000"/>
                </a:solidFill>
              </a:rPr>
              <a:t>To represent special characters using the escape sequences (§4.4.2).</a:t>
            </a:r>
            <a:endParaRPr lang="en-US" altLang="en-US" sz="1800" dirty="0" smtClean="0">
              <a:solidFill>
                <a:srgbClr val="FF0000"/>
              </a:solidFill>
            </a:endParaRPr>
          </a:p>
          <a:p>
            <a:r>
              <a:rPr lang="en-US" altLang="en-US" sz="1800" dirty="0" smtClean="0">
                <a:solidFill>
                  <a:srgbClr val="FF0000"/>
                </a:solidFill>
              </a:rPr>
              <a:t>To cast a numeric value to a character and cast a character to an integer (§4.3.3).</a:t>
            </a:r>
            <a:endParaRPr lang="en-US" altLang="en-US" sz="1800" dirty="0" smtClean="0">
              <a:solidFill>
                <a:srgbClr val="FF0000"/>
              </a:solidFill>
            </a:endParaRPr>
          </a:p>
          <a:p>
            <a:r>
              <a:rPr lang="en-US" altLang="en-US" sz="1800" dirty="0" smtClean="0">
                <a:solidFill>
                  <a:srgbClr val="FF0000"/>
                </a:solidFill>
              </a:rPr>
              <a:t>To compare and test characters using the static methods in the </a:t>
            </a:r>
            <a:r>
              <a:rPr lang="en-US" altLang="en-US" sz="1800" b="1" dirty="0" smtClean="0">
                <a:solidFill>
                  <a:srgbClr val="FF0000"/>
                </a:solidFill>
              </a:rPr>
              <a:t>Character</a:t>
            </a:r>
            <a:r>
              <a:rPr lang="en-US" altLang="en-US" sz="1800" dirty="0" smtClean="0">
                <a:solidFill>
                  <a:srgbClr val="FF0000"/>
                </a:solidFill>
              </a:rPr>
              <a:t> class (§4.3.4).</a:t>
            </a:r>
            <a:endParaRPr lang="en-US" altLang="en-US" sz="1800" dirty="0" smtClean="0">
              <a:solidFill>
                <a:srgbClr val="FF0000"/>
              </a:solidFill>
            </a:endParaRPr>
          </a:p>
          <a:p>
            <a:r>
              <a:rPr lang="en-US" altLang="en-US" sz="1800" dirty="0" smtClean="0">
                <a:solidFill>
                  <a:srgbClr val="FF0000"/>
                </a:solidFill>
              </a:rPr>
              <a:t>To introduce objects and instance methods (</a:t>
            </a:r>
            <a:r>
              <a:rPr lang="en-US" altLang="en-US" sz="1800" b="1" dirty="0" smtClean="0">
                <a:solidFill>
                  <a:srgbClr val="FF0000"/>
                </a:solidFill>
              </a:rPr>
              <a:t>§</a:t>
            </a:r>
            <a:r>
              <a:rPr lang="en-US" altLang="en-US" sz="1800" dirty="0" smtClean="0">
                <a:solidFill>
                  <a:srgbClr val="FF0000"/>
                </a:solidFill>
              </a:rPr>
              <a:t>4.4).</a:t>
            </a:r>
            <a:endParaRPr lang="en-US" altLang="en-US" sz="1800" dirty="0" smtClean="0">
              <a:solidFill>
                <a:srgbClr val="FF0000"/>
              </a:solidFill>
            </a:endParaRPr>
          </a:p>
          <a:p>
            <a:r>
              <a:rPr lang="en-US" altLang="en-US" sz="1800" dirty="0" smtClean="0">
                <a:solidFill>
                  <a:srgbClr val="FF0000"/>
                </a:solidFill>
              </a:rPr>
              <a:t>To represent strings using the </a:t>
            </a:r>
            <a:r>
              <a:rPr lang="en-US" altLang="en-US" sz="1800" b="1" dirty="0" smtClean="0">
                <a:solidFill>
                  <a:srgbClr val="FF0000"/>
                </a:solidFill>
              </a:rPr>
              <a:t>String</a:t>
            </a:r>
            <a:r>
              <a:rPr lang="en-US" altLang="en-US" sz="1800" dirty="0" smtClean="0">
                <a:solidFill>
                  <a:srgbClr val="FF0000"/>
                </a:solidFill>
              </a:rPr>
              <a:t> objects (§4.4).</a:t>
            </a:r>
            <a:endParaRPr lang="en-US" altLang="en-US" sz="1800" dirty="0" smtClean="0">
              <a:solidFill>
                <a:srgbClr val="FF0000"/>
              </a:solidFill>
            </a:endParaRPr>
          </a:p>
          <a:p>
            <a:r>
              <a:rPr lang="en-US" altLang="en-US" sz="1800" dirty="0" smtClean="0">
                <a:solidFill>
                  <a:srgbClr val="FF0000"/>
                </a:solidFill>
              </a:rPr>
              <a:t>To return the string length using the </a:t>
            </a:r>
            <a:r>
              <a:rPr lang="en-US" altLang="en-US" sz="1800" b="1" dirty="0" smtClean="0">
                <a:solidFill>
                  <a:srgbClr val="FF0000"/>
                </a:solidFill>
              </a:rPr>
              <a:t>length()</a:t>
            </a:r>
            <a:r>
              <a:rPr lang="en-US" altLang="en-US" sz="1800" dirty="0" smtClean="0">
                <a:solidFill>
                  <a:srgbClr val="FF0000"/>
                </a:solidFill>
              </a:rPr>
              <a:t> method (§4.4.1).</a:t>
            </a:r>
            <a:endParaRPr lang="en-US" altLang="en-US" sz="1800" dirty="0" smtClean="0">
              <a:solidFill>
                <a:srgbClr val="FF0000"/>
              </a:solidFill>
            </a:endParaRPr>
          </a:p>
          <a:p>
            <a:r>
              <a:rPr lang="en-US" altLang="en-US" sz="1800" dirty="0" smtClean="0">
                <a:solidFill>
                  <a:srgbClr val="FF0000"/>
                </a:solidFill>
              </a:rPr>
              <a:t>To return a character in the string using the </a:t>
            </a:r>
            <a:r>
              <a:rPr lang="en-US" altLang="en-US" sz="1800" b="1" dirty="0" err="1" smtClean="0">
                <a:solidFill>
                  <a:srgbClr val="FF0000"/>
                </a:solidFill>
              </a:rPr>
              <a:t>charAt</a:t>
            </a:r>
            <a:r>
              <a:rPr lang="en-US" altLang="en-US" sz="1800" b="1" dirty="0" smtClean="0">
                <a:solidFill>
                  <a:srgbClr val="FF0000"/>
                </a:solidFill>
              </a:rPr>
              <a:t>(i)</a:t>
            </a:r>
            <a:r>
              <a:rPr lang="en-US" altLang="en-US" sz="1800" dirty="0" smtClean="0">
                <a:solidFill>
                  <a:srgbClr val="FF0000"/>
                </a:solidFill>
              </a:rPr>
              <a:t> method (§4.4.2).</a:t>
            </a:r>
            <a:endParaRPr lang="en-US" altLang="en-US" sz="1800" dirty="0" smtClean="0">
              <a:solidFill>
                <a:srgbClr val="FF0000"/>
              </a:solidFill>
            </a:endParaRPr>
          </a:p>
          <a:p>
            <a:r>
              <a:rPr lang="en-US" altLang="en-US" sz="1800" dirty="0" smtClean="0">
                <a:solidFill>
                  <a:srgbClr val="FF0000"/>
                </a:solidFill>
              </a:rPr>
              <a:t>To use the </a:t>
            </a:r>
            <a:r>
              <a:rPr lang="en-US" altLang="en-US" sz="1800" b="1" dirty="0" smtClean="0">
                <a:solidFill>
                  <a:srgbClr val="FF0000"/>
                </a:solidFill>
              </a:rPr>
              <a:t>+</a:t>
            </a:r>
            <a:r>
              <a:rPr lang="en-US" altLang="en-US" sz="1800" dirty="0" smtClean="0">
                <a:solidFill>
                  <a:srgbClr val="FF0000"/>
                </a:solidFill>
              </a:rPr>
              <a:t> operator to concatenate strings (§4.4.3). </a:t>
            </a:r>
            <a:endParaRPr lang="en-US" altLang="en-US" sz="1800" dirty="0" smtClean="0">
              <a:solidFill>
                <a:srgbClr val="FF0000"/>
              </a:solidFill>
            </a:endParaRPr>
          </a:p>
          <a:p>
            <a:r>
              <a:rPr lang="en-US" altLang="en-US" sz="1800" dirty="0" smtClean="0">
                <a:solidFill>
                  <a:srgbClr val="FF0000"/>
                </a:solidFill>
              </a:rPr>
              <a:t>To read strings from the console (§4.4.4).</a:t>
            </a:r>
            <a:endParaRPr lang="en-US" altLang="en-US" sz="1800" dirty="0" smtClean="0">
              <a:solidFill>
                <a:srgbClr val="FF0000"/>
              </a:solidFill>
            </a:endParaRPr>
          </a:p>
          <a:p>
            <a:r>
              <a:rPr lang="en-US" altLang="en-US" sz="1800" dirty="0" smtClean="0">
                <a:solidFill>
                  <a:srgbClr val="FF0000"/>
                </a:solidFill>
              </a:rPr>
              <a:t>To read a character from the console (§4.4.5).</a:t>
            </a:r>
            <a:endParaRPr lang="en-US" altLang="en-US" sz="1800" dirty="0" smtClean="0">
              <a:solidFill>
                <a:srgbClr val="FF0000"/>
              </a:solidFill>
            </a:endParaRPr>
          </a:p>
          <a:p>
            <a:r>
              <a:rPr lang="en-US" altLang="en-US" sz="1800" dirty="0" smtClean="0">
                <a:solidFill>
                  <a:srgbClr val="FF0000"/>
                </a:solidFill>
              </a:rPr>
              <a:t>To compare strings using the </a:t>
            </a:r>
            <a:r>
              <a:rPr lang="en-US" altLang="en-US" sz="1800" b="1" dirty="0" smtClean="0">
                <a:solidFill>
                  <a:srgbClr val="FF0000"/>
                </a:solidFill>
              </a:rPr>
              <a:t>equals</a:t>
            </a:r>
            <a:r>
              <a:rPr lang="en-US" altLang="en-US" sz="1800" dirty="0" smtClean="0">
                <a:solidFill>
                  <a:srgbClr val="FF0000"/>
                </a:solidFill>
              </a:rPr>
              <a:t> method and the </a:t>
            </a:r>
            <a:r>
              <a:rPr lang="en-US" altLang="en-US" sz="1800" b="1" dirty="0" err="1" smtClean="0">
                <a:solidFill>
                  <a:srgbClr val="FF0000"/>
                </a:solidFill>
              </a:rPr>
              <a:t>compareTo</a:t>
            </a:r>
            <a:r>
              <a:rPr lang="en-US" altLang="en-US" sz="1800" dirty="0" smtClean="0">
                <a:solidFill>
                  <a:srgbClr val="FF0000"/>
                </a:solidFill>
              </a:rPr>
              <a:t> methods (§4.4.6).</a:t>
            </a:r>
            <a:endParaRPr lang="en-US" altLang="en-US" sz="1800" dirty="0" smtClean="0">
              <a:solidFill>
                <a:srgbClr val="FF0000"/>
              </a:solidFill>
            </a:endParaRPr>
          </a:p>
          <a:p>
            <a:r>
              <a:rPr lang="en-US" altLang="en-US" sz="1800" dirty="0" smtClean="0">
                <a:solidFill>
                  <a:srgbClr val="FF0000"/>
                </a:solidFill>
              </a:rPr>
              <a:t>To obtain substrings (§4.4.7).</a:t>
            </a:r>
            <a:endParaRPr lang="en-US" altLang="en-US" sz="1800" dirty="0" smtClean="0">
              <a:solidFill>
                <a:srgbClr val="FF0000"/>
              </a:solidFill>
            </a:endParaRPr>
          </a:p>
          <a:p>
            <a:r>
              <a:rPr lang="en-US" altLang="en-US" sz="1800" dirty="0" smtClean="0">
                <a:solidFill>
                  <a:srgbClr val="FF0000"/>
                </a:solidFill>
              </a:rPr>
              <a:t>To find a character or a substring in a string using the </a:t>
            </a:r>
            <a:r>
              <a:rPr lang="en-US" altLang="en-US" sz="1800" b="1" dirty="0" err="1" smtClean="0">
                <a:solidFill>
                  <a:srgbClr val="FF0000"/>
                </a:solidFill>
              </a:rPr>
              <a:t>indexOf</a:t>
            </a:r>
            <a:r>
              <a:rPr lang="en-US" altLang="en-US" sz="1800" dirty="0" smtClean="0">
                <a:solidFill>
                  <a:srgbClr val="FF0000"/>
                </a:solidFill>
              </a:rPr>
              <a:t> method (§4.4.8).</a:t>
            </a:r>
            <a:endParaRPr lang="en-US" altLang="en-US" sz="1800" dirty="0" smtClean="0">
              <a:solidFill>
                <a:srgbClr val="FF0000"/>
              </a:solidFill>
            </a:endParaRPr>
          </a:p>
          <a:p>
            <a:r>
              <a:rPr lang="en-US" altLang="en-US" sz="1800" dirty="0" smtClean="0">
                <a:solidFill>
                  <a:srgbClr val="FF0000"/>
                </a:solidFill>
              </a:rPr>
              <a:t>To program using characters and strings (</a:t>
            </a:r>
            <a:r>
              <a:rPr lang="en-US" altLang="en-US" sz="1800" b="1" dirty="0" err="1" smtClean="0">
                <a:solidFill>
                  <a:srgbClr val="FF0000"/>
                </a:solidFill>
              </a:rPr>
              <a:t>GuessBirthday</a:t>
            </a:r>
            <a:r>
              <a:rPr lang="en-US" altLang="en-US" sz="1800" dirty="0" smtClean="0">
                <a:solidFill>
                  <a:srgbClr val="FF0000"/>
                </a:solidFill>
              </a:rPr>
              <a:t>) (§4.5.1).</a:t>
            </a:r>
            <a:endParaRPr lang="en-US" altLang="en-US" sz="1800" dirty="0" smtClean="0">
              <a:solidFill>
                <a:srgbClr val="FF0000"/>
              </a:solidFill>
            </a:endParaRPr>
          </a:p>
          <a:p>
            <a:r>
              <a:rPr lang="en-US" altLang="en-US" sz="1800" dirty="0" smtClean="0">
                <a:solidFill>
                  <a:srgbClr val="FF0000"/>
                </a:solidFill>
              </a:rPr>
              <a:t>To convert a hexadecimal character to a decimal value (</a:t>
            </a:r>
            <a:r>
              <a:rPr lang="en-US" altLang="en-US" sz="1800" b="1" dirty="0" smtClean="0">
                <a:solidFill>
                  <a:srgbClr val="FF0000"/>
                </a:solidFill>
              </a:rPr>
              <a:t>HexDigit2Dec</a:t>
            </a:r>
            <a:r>
              <a:rPr lang="en-US" altLang="en-US" sz="1800" dirty="0" smtClean="0">
                <a:solidFill>
                  <a:srgbClr val="FF0000"/>
                </a:solidFill>
              </a:rPr>
              <a:t>) (§4.5.2).</a:t>
            </a:r>
            <a:endParaRPr lang="en-US" altLang="en-US" sz="1800" dirty="0" smtClean="0">
              <a:solidFill>
                <a:srgbClr val="FF0000"/>
              </a:solidFill>
            </a:endParaRPr>
          </a:p>
          <a:p>
            <a:r>
              <a:rPr lang="en-US" altLang="en-US" sz="1800" dirty="0" smtClean="0">
                <a:solidFill>
                  <a:srgbClr val="FF0000"/>
                </a:solidFill>
              </a:rPr>
              <a:t>To format output using the </a:t>
            </a:r>
            <a:r>
              <a:rPr lang="en-US" altLang="en-US" sz="1800" b="1" dirty="0" err="1" smtClean="0">
                <a:solidFill>
                  <a:srgbClr val="FF0000"/>
                </a:solidFill>
              </a:rPr>
              <a:t>System.out.printf</a:t>
            </a:r>
            <a:r>
              <a:rPr lang="en-US" altLang="en-US" sz="1800" dirty="0" smtClean="0">
                <a:solidFill>
                  <a:srgbClr val="FF0000"/>
                </a:solidFill>
              </a:rPr>
              <a:t> method (§4.6).</a:t>
            </a:r>
            <a:endParaRPr lang="en-US" altLang="en-US" sz="1800" dirty="0" smtClean="0">
              <a:solidFill>
                <a:srgbClr val="FF000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CDA8F94-E948-4BEB-885F-0852791757A9}" type="slidenum">
              <a:rPr lang="en-US" altLang="en-US" sz="1400"/>
            </a:fld>
            <a:endParaRPr lang="en-US" altLang="en-US" sz="1400"/>
          </a:p>
        </p:txBody>
      </p:sp>
      <p:sp>
        <p:nvSpPr>
          <p:cNvPr id="24579" name="Rectangle 2"/>
          <p:cNvSpPr>
            <a:spLocks noGrp="1" noChangeArrowheads="1"/>
          </p:cNvSpPr>
          <p:nvPr>
            <p:ph type="title"/>
          </p:nvPr>
        </p:nvSpPr>
        <p:spPr>
          <a:xfrm>
            <a:off x="228600" y="510220"/>
            <a:ext cx="8686800" cy="685800"/>
          </a:xfrm>
          <a:noFill/>
        </p:spPr>
        <p:txBody>
          <a:bodyPr/>
          <a:lstStyle/>
          <a:p>
            <a:r>
              <a:rPr lang="en-US" altLang="en-US" sz="3200" dirty="0" smtClean="0">
                <a:solidFill>
                  <a:srgbClr val="FF5050"/>
                </a:solidFill>
              </a:rPr>
              <a:t>Methods in the Character Class</a:t>
            </a:r>
            <a:br>
              <a:rPr lang="en-US" altLang="en-US" sz="3200" dirty="0" smtClean="0">
                <a:solidFill>
                  <a:srgbClr val="FF5050"/>
                </a:solidFill>
              </a:rPr>
            </a:br>
            <a:r>
              <a:rPr lang="en-US" altLang="en-US" sz="3200" dirty="0" smtClean="0">
                <a:solidFill>
                  <a:srgbClr val="FF5050"/>
                </a:solidFill>
              </a:rPr>
              <a:t>??</a:t>
            </a:r>
            <a:endParaRPr lang="en-US" altLang="en-US" sz="3200" dirty="0" smtClean="0">
              <a:solidFill>
                <a:srgbClr val="FF5050"/>
              </a:solidFill>
              <a:cs typeface="Times New Roman" panose="02020603050405020304" pitchFamily="18" charset="0"/>
            </a:endParaRPr>
          </a:p>
        </p:txBody>
      </p:sp>
      <p:graphicFrame>
        <p:nvGraphicFramePr>
          <p:cNvPr id="24581" name="Object 3"/>
          <p:cNvGraphicFramePr>
            <a:graphicFrameLocks noChangeAspect="1"/>
          </p:cNvGraphicFramePr>
          <p:nvPr/>
        </p:nvGraphicFramePr>
        <p:xfrm>
          <a:off x="233045" y="1484948"/>
          <a:ext cx="8677910" cy="3119755"/>
        </p:xfrm>
        <a:graphic>
          <a:graphicData uri="http://schemas.openxmlformats.org/presentationml/2006/ole">
            <mc:AlternateContent xmlns:mc="http://schemas.openxmlformats.org/markup-compatibility/2006">
              <mc:Choice xmlns:v="urn:schemas-microsoft-com:vml" Requires="v">
                <p:oleObj spid="_x0000_s24591" name="Picture" r:id="rId1" imgW="4037330" imgH="1587500" progId="Word.Picture.8">
                  <p:embed/>
                </p:oleObj>
              </mc:Choice>
              <mc:Fallback>
                <p:oleObj name="Picture" r:id="rId1" imgW="4037330" imgH="1587500" progId="Word.Picture.8">
                  <p:embed/>
                  <p:pic>
                    <p:nvPicPr>
                      <p:cNvPr id="0" name="Object 3"/>
                      <p:cNvPicPr>
                        <a:picLocks noChangeAspect="1" noChangeArrowheads="1"/>
                      </p:cNvPicPr>
                      <p:nvPr/>
                    </p:nvPicPr>
                    <p:blipFill>
                      <a:blip r:embed="rId2"/>
                      <a:srcRect/>
                      <a:stretch>
                        <a:fillRect/>
                      </a:stretch>
                    </p:blipFill>
                    <p:spPr bwMode="auto">
                      <a:xfrm>
                        <a:off x="233045" y="1484948"/>
                        <a:ext cx="8677910" cy="3119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488985" y="4719100"/>
            <a:ext cx="3994120" cy="338554"/>
          </a:xfrm>
          <a:prstGeom prst="rect">
            <a:avLst/>
          </a:prstGeom>
          <a:noFill/>
        </p:spPr>
        <p:txBody>
          <a:bodyPr wrap="square" rtlCol="0">
            <a:spAutoFit/>
          </a:bodyPr>
          <a:lstStyle/>
          <a:p>
            <a:r>
              <a:rPr lang="en-US" altLang="zh-CN" u="sng" dirty="0" err="1" smtClean="0">
                <a:solidFill>
                  <a:srgbClr val="FF5050"/>
                </a:solidFill>
              </a:rPr>
              <a:t>Character.isDigit</a:t>
            </a:r>
            <a:r>
              <a:rPr lang="en-US" altLang="zh-CN" u="sng" dirty="0" smtClean="0">
                <a:solidFill>
                  <a:srgbClr val="FF5050"/>
                </a:solidFill>
              </a:rPr>
              <a:t>(cha)</a:t>
            </a:r>
            <a:endParaRPr lang="zh-CN" altLang="en-US" dirty="0">
              <a:solidFill>
                <a:srgbClr val="FF5050"/>
              </a:solidFill>
            </a:endParaRPr>
          </a:p>
        </p:txBody>
      </p:sp>
      <p:sp>
        <p:nvSpPr>
          <p:cNvPr id="3" name="文本框 2"/>
          <p:cNvSpPr txBox="1"/>
          <p:nvPr/>
        </p:nvSpPr>
        <p:spPr>
          <a:xfrm>
            <a:off x="762635" y="5300345"/>
            <a:ext cx="6888480" cy="829945"/>
          </a:xfrm>
          <a:prstGeom prst="rect">
            <a:avLst/>
          </a:prstGeom>
          <a:noFill/>
        </p:spPr>
        <p:txBody>
          <a:bodyPr wrap="none" rtlCol="0">
            <a:spAutoFit/>
          </a:bodyPr>
          <a:p>
            <a:r>
              <a:rPr lang="zh-CN" altLang="en-US">
                <a:ea typeface="宋体" panose="02010600030101010101" pitchFamily="2" charset="-122"/>
              </a:rPr>
              <a:t>问题：目前学了很多在类上直接调用的方法。这些方法有什么共同的特点？</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后面函数部分我们会学到。</a:t>
            </a:r>
            <a:endParaRPr lang="zh-CN" altLang="en-US">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90DB596-876D-4138-AF34-1ADAB9B7E53B}" type="slidenum">
              <a:rPr lang="en-US" altLang="en-US" sz="1400"/>
            </a:fld>
            <a:endParaRPr lang="en-US" altLang="en-US" sz="1400"/>
          </a:p>
        </p:txBody>
      </p:sp>
      <p:sp>
        <p:nvSpPr>
          <p:cNvPr id="25603" name="Rectangle 2"/>
          <p:cNvSpPr>
            <a:spLocks noGrp="1" noChangeArrowheads="1"/>
          </p:cNvSpPr>
          <p:nvPr>
            <p:ph type="title"/>
          </p:nvPr>
        </p:nvSpPr>
        <p:spPr>
          <a:xfrm>
            <a:off x="228600" y="228600"/>
            <a:ext cx="8686800" cy="685800"/>
          </a:xfrm>
          <a:noFill/>
        </p:spPr>
        <p:txBody>
          <a:bodyPr/>
          <a:lstStyle/>
          <a:p>
            <a:r>
              <a:rPr lang="en-US" altLang="en-US" sz="4500" smtClean="0">
                <a:solidFill>
                  <a:srgbClr val="C00000"/>
                </a:solidFill>
                <a:cs typeface="Times New Roman" panose="02020603050405020304" pitchFamily="18" charset="0"/>
              </a:rPr>
              <a:t>The String Type</a:t>
            </a:r>
            <a:r>
              <a:rPr lang="en-US" altLang="en-US" sz="4500" smtClean="0">
                <a:cs typeface="Times New Roman" panose="02020603050405020304" pitchFamily="18" charset="0"/>
              </a:rPr>
              <a:t> </a:t>
            </a:r>
            <a:endParaRPr lang="en-US" altLang="en-US" sz="4500" smtClean="0">
              <a:cs typeface="Times New Roman" panose="02020603050405020304" pitchFamily="18" charset="0"/>
            </a:endParaRPr>
          </a:p>
        </p:txBody>
      </p:sp>
      <p:sp>
        <p:nvSpPr>
          <p:cNvPr id="25604" name="Rectangle 3"/>
          <p:cNvSpPr>
            <a:spLocks noGrp="1" noChangeArrowheads="1"/>
          </p:cNvSpPr>
          <p:nvPr>
            <p:ph type="body" idx="1"/>
          </p:nvPr>
        </p:nvSpPr>
        <p:spPr>
          <a:xfrm>
            <a:off x="228600" y="1066800"/>
            <a:ext cx="8686800" cy="5257800"/>
          </a:xfrm>
          <a:noFill/>
        </p:spPr>
        <p:txBody>
          <a:bodyPr/>
          <a:lstStyle/>
          <a:p>
            <a:pPr marL="0" indent="0">
              <a:spcBef>
                <a:spcPct val="0"/>
              </a:spcBef>
              <a:buClrTx/>
              <a:buSzTx/>
              <a:buFontTx/>
              <a:buNone/>
            </a:pPr>
            <a:r>
              <a:rPr lang="en-US" altLang="en-US" sz="2500" smtClean="0">
                <a:cs typeface="Courier New" panose="02070309020205020404" pitchFamily="49" charset="0"/>
              </a:rPr>
              <a:t>The char type only represents one character. To represent a string of characters, use the data type called String. For example, </a:t>
            </a:r>
            <a:endParaRPr lang="en-US" altLang="en-US" sz="2500" smtClean="0">
              <a:cs typeface="Courier New" panose="02070309020205020404" pitchFamily="49" charset="0"/>
            </a:endParaRPr>
          </a:p>
          <a:p>
            <a:pPr marL="0" indent="0">
              <a:spcBef>
                <a:spcPct val="0"/>
              </a:spcBef>
              <a:buClrTx/>
              <a:buSzTx/>
              <a:buFontTx/>
              <a:buNone/>
            </a:pPr>
            <a:r>
              <a:rPr lang="en-US" altLang="en-US" sz="2500" smtClean="0">
                <a:cs typeface="Courier New" panose="02070309020205020404" pitchFamily="49" charset="0"/>
              </a:rPr>
              <a:t> </a:t>
            </a:r>
            <a:endParaRPr lang="en-US" altLang="en-US" sz="2500" smtClean="0">
              <a:cs typeface="Courier New" panose="02070309020205020404" pitchFamily="49" charset="0"/>
            </a:endParaRPr>
          </a:p>
          <a:p>
            <a:pPr marL="0" indent="0">
              <a:spcBef>
                <a:spcPct val="0"/>
              </a:spcBef>
              <a:buClrTx/>
              <a:buSzTx/>
              <a:buFontTx/>
              <a:buNone/>
            </a:pPr>
            <a:r>
              <a:rPr lang="en-US" altLang="en-US" sz="2500" smtClean="0">
                <a:cs typeface="Courier New" panose="02070309020205020404" pitchFamily="49" charset="0"/>
              </a:rPr>
              <a:t>String message = "Welcome to Java";</a:t>
            </a:r>
            <a:endParaRPr lang="en-US" altLang="en-US" sz="2500" smtClean="0">
              <a:cs typeface="Times New Roman" panose="02020603050405020304" pitchFamily="18" charset="0"/>
            </a:endParaRPr>
          </a:p>
          <a:p>
            <a:pPr marL="0" indent="0">
              <a:spcBef>
                <a:spcPct val="0"/>
              </a:spcBef>
              <a:buClrTx/>
              <a:buSzTx/>
              <a:buFontTx/>
              <a:buNone/>
            </a:pPr>
            <a:r>
              <a:rPr lang="en-US" altLang="en-US" sz="2500" smtClean="0">
                <a:cs typeface="Courier New" panose="02070309020205020404" pitchFamily="49" charset="0"/>
              </a:rPr>
              <a:t> </a:t>
            </a:r>
            <a:endParaRPr lang="en-US" altLang="en-US" sz="2500" smtClean="0">
              <a:cs typeface="Times New Roman" panose="02020603050405020304" pitchFamily="18" charset="0"/>
            </a:endParaRPr>
          </a:p>
          <a:p>
            <a:pPr marL="0" indent="0">
              <a:spcBef>
                <a:spcPct val="0"/>
              </a:spcBef>
              <a:buClrTx/>
              <a:buSzTx/>
              <a:buFontTx/>
              <a:buNone/>
            </a:pPr>
            <a:r>
              <a:rPr lang="en-US" altLang="en-US" sz="2500" smtClean="0">
                <a:cs typeface="Courier New" panose="02070309020205020404" pitchFamily="49" charset="0"/>
              </a:rPr>
              <a:t>String is actually a predefined class in the Java library just like the System class and Scanner class. The String type is not a primitive type. It is known as a </a:t>
            </a:r>
            <a:r>
              <a:rPr lang="en-US" altLang="en-US" sz="2500" i="1" smtClean="0">
                <a:cs typeface="Courier New" panose="02070309020205020404" pitchFamily="49" charset="0"/>
              </a:rPr>
              <a:t>reference type</a:t>
            </a:r>
            <a:r>
              <a:rPr lang="en-US" altLang="en-US" sz="2500" smtClean="0">
                <a:cs typeface="Courier New" panose="02070309020205020404" pitchFamily="49" charset="0"/>
              </a:rPr>
              <a:t>. Any Java class can be used as a reference type for a variable. Reference data types will be thoroughly discussed in Chapter 9, “Objects and Classes.” For the time being, you just need to know how to declare a String variable, how to assign a string to the variable, how to concatenate strings, and to perform simple operations for strings.</a:t>
            </a:r>
            <a:endParaRPr lang="en-US" altLang="en-US" sz="2500" smtClean="0">
              <a:cs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4071BAC-6A7F-4E7C-BCC3-D731EA20C2EA}" type="slidenum">
              <a:rPr lang="en-US" altLang="en-US" sz="1400"/>
            </a:fld>
            <a:endParaRPr lang="en-US" altLang="en-US" sz="1400"/>
          </a:p>
        </p:txBody>
      </p:sp>
      <p:sp>
        <p:nvSpPr>
          <p:cNvPr id="26627" name="Rectangle 2"/>
          <p:cNvSpPr>
            <a:spLocks noGrp="1" noChangeArrowheads="1"/>
          </p:cNvSpPr>
          <p:nvPr>
            <p:ph type="title"/>
          </p:nvPr>
        </p:nvSpPr>
        <p:spPr>
          <a:xfrm>
            <a:off x="1940" y="433410"/>
            <a:ext cx="8909050" cy="857250"/>
          </a:xfrm>
          <a:noFill/>
        </p:spPr>
        <p:txBody>
          <a:bodyPr/>
          <a:lstStyle/>
          <a:p>
            <a:r>
              <a:rPr lang="en-US" altLang="en-US" sz="4800" dirty="0" smtClean="0">
                <a:solidFill>
                  <a:srgbClr val="FF5050"/>
                </a:solidFill>
              </a:rPr>
              <a:t>Simple Methods for </a:t>
            </a:r>
            <a:r>
              <a:rPr lang="en-US" altLang="en-US" sz="4800" b="1" dirty="0" smtClean="0">
                <a:solidFill>
                  <a:srgbClr val="FF5050"/>
                </a:solidFill>
              </a:rPr>
              <a:t>String</a:t>
            </a:r>
            <a:r>
              <a:rPr lang="en-US" altLang="en-US" sz="4800" dirty="0" smtClean="0">
                <a:solidFill>
                  <a:srgbClr val="FF5050"/>
                </a:solidFill>
              </a:rPr>
              <a:t> Objects</a:t>
            </a:r>
            <a:br>
              <a:rPr lang="en-US" altLang="en-US" sz="4800" dirty="0" smtClean="0">
                <a:solidFill>
                  <a:srgbClr val="FF5050"/>
                </a:solidFill>
              </a:rPr>
            </a:br>
            <a:r>
              <a:rPr lang="en-US" altLang="en-US" sz="4800" dirty="0" smtClean="0">
                <a:solidFill>
                  <a:srgbClr val="FF5050"/>
                </a:solidFill>
              </a:rPr>
              <a:t>???</a:t>
            </a:r>
            <a:endParaRPr lang="en-US" altLang="en-US" sz="4800" dirty="0" smtClean="0">
              <a:solidFill>
                <a:srgbClr val="FF5050"/>
              </a:solidFill>
            </a:endParaRPr>
          </a:p>
        </p:txBody>
      </p:sp>
      <p:sp>
        <p:nvSpPr>
          <p:cNvPr id="3"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sp>
        <p:nvSpPr>
          <p:cNvPr id="2"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sp>
        <p:nvSpPr>
          <p:cNvPr id="4" name="Rectangle 8"/>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sp>
        <p:nvSpPr>
          <p:cNvPr id="6" name="Rectangle 10"/>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graphicFrame>
        <p:nvGraphicFramePr>
          <p:cNvPr id="26632" name="Object 6"/>
          <p:cNvGraphicFramePr>
            <a:graphicFrameLocks noChangeAspect="1"/>
          </p:cNvGraphicFramePr>
          <p:nvPr/>
        </p:nvGraphicFramePr>
        <p:xfrm>
          <a:off x="2382" y="1324293"/>
          <a:ext cx="9121775" cy="2942590"/>
        </p:xfrm>
        <a:graphic>
          <a:graphicData uri="http://schemas.openxmlformats.org/presentationml/2006/ole">
            <mc:AlternateContent xmlns:mc="http://schemas.openxmlformats.org/markup-compatibility/2006">
              <mc:Choice xmlns:v="urn:schemas-microsoft-com:vml" Requires="v">
                <p:oleObj spid="_x0000_s26642" name="Picture" r:id="rId1" imgW="4184015" imgH="1345565" progId="Word.Picture.8">
                  <p:embed/>
                </p:oleObj>
              </mc:Choice>
              <mc:Fallback>
                <p:oleObj name="Picture" r:id="rId1" imgW="4184015" imgH="1345565" progId="Word.Picture.8">
                  <p:embed/>
                  <p:pic>
                    <p:nvPicPr>
                      <p:cNvPr id="0" name="Object 6"/>
                      <p:cNvPicPr>
                        <a:picLocks noChangeAspect="1" noChangeArrowheads="1"/>
                      </p:cNvPicPr>
                      <p:nvPr/>
                    </p:nvPicPr>
                    <p:blipFill>
                      <a:blip r:embed="rId2"/>
                      <a:srcRect/>
                      <a:stretch>
                        <a:fillRect/>
                      </a:stretch>
                    </p:blipFill>
                    <p:spPr bwMode="auto">
                      <a:xfrm>
                        <a:off x="2382" y="1324293"/>
                        <a:ext cx="9121775" cy="294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449210" y="4354305"/>
            <a:ext cx="1665841" cy="338554"/>
          </a:xfrm>
          <a:prstGeom prst="rect">
            <a:avLst/>
          </a:prstGeom>
          <a:noFill/>
        </p:spPr>
        <p:txBody>
          <a:bodyPr wrap="none" rtlCol="0">
            <a:spAutoFit/>
          </a:bodyPr>
          <a:lstStyle/>
          <a:p>
            <a:r>
              <a:rPr lang="en-US" altLang="zh-CN" dirty="0" err="1" smtClean="0">
                <a:solidFill>
                  <a:srgbClr val="FF5050"/>
                </a:solidFill>
              </a:rPr>
              <a:t>stringObj.length</a:t>
            </a:r>
            <a:r>
              <a:rPr lang="en-US" altLang="zh-CN" dirty="0" smtClean="0">
                <a:solidFill>
                  <a:srgbClr val="FF5050"/>
                </a:solidFill>
              </a:rPr>
              <a:t>()</a:t>
            </a:r>
            <a:endParaRPr lang="zh-CN" altLang="en-US" dirty="0">
              <a:solidFill>
                <a:srgbClr val="FF5050"/>
              </a:solidFill>
            </a:endParaRPr>
          </a:p>
        </p:txBody>
      </p:sp>
      <p:sp>
        <p:nvSpPr>
          <p:cNvPr id="7" name="文本框 6"/>
          <p:cNvSpPr txBox="1"/>
          <p:nvPr/>
        </p:nvSpPr>
        <p:spPr>
          <a:xfrm>
            <a:off x="697230" y="5058410"/>
            <a:ext cx="7369175" cy="1076325"/>
          </a:xfrm>
          <a:prstGeom prst="rect">
            <a:avLst/>
          </a:prstGeom>
          <a:noFill/>
        </p:spPr>
        <p:txBody>
          <a:bodyPr wrap="square" rtlCol="0">
            <a:spAutoFit/>
          </a:bodyPr>
          <a:p>
            <a:r>
              <a:rPr lang="zh-CN" altLang="en-US"/>
              <a:t>这里的方法不能在类上面进行调用，只能在对象（实体上进行调用），为什么不能在类上进行调用？</a:t>
            </a:r>
            <a:endParaRPr lang="zh-CN" altLang="en-US"/>
          </a:p>
          <a:p>
            <a:endParaRPr lang="zh-CN" altLang="en-US"/>
          </a:p>
          <a:p>
            <a:r>
              <a:rPr lang="zh-CN" altLang="en-US"/>
              <a:t>和以前在类上调用的方法有什么区别？联想一下</a:t>
            </a:r>
            <a:r>
              <a:rPr lang="en-US" altLang="zh-CN"/>
              <a:t>C</a:t>
            </a:r>
            <a:r>
              <a:rPr lang="zh-CN" altLang="en-US">
                <a:ea typeface="宋体" panose="02010600030101010101" pitchFamily="2" charset="-122"/>
              </a:rPr>
              <a:t>语言</a:t>
            </a:r>
            <a:endParaRPr lang="en-US" altLang="zh-CN">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F17AF564-8A7C-4024-8637-549E1FB53DF9}" type="slidenum">
              <a:rPr lang="en-US" altLang="en-US" sz="1400"/>
            </a:fld>
            <a:endParaRPr lang="en-US" altLang="en-US" sz="1400"/>
          </a:p>
        </p:txBody>
      </p:sp>
      <p:sp>
        <p:nvSpPr>
          <p:cNvPr id="27651" name="Rectangle 2"/>
          <p:cNvSpPr>
            <a:spLocks noGrp="1" noChangeArrowheads="1"/>
          </p:cNvSpPr>
          <p:nvPr>
            <p:ph type="title"/>
          </p:nvPr>
        </p:nvSpPr>
        <p:spPr>
          <a:xfrm>
            <a:off x="79375" y="228600"/>
            <a:ext cx="8909050" cy="857250"/>
          </a:xfrm>
          <a:noFill/>
        </p:spPr>
        <p:txBody>
          <a:bodyPr/>
          <a:lstStyle/>
          <a:p>
            <a:r>
              <a:rPr lang="en-US" altLang="en-US" sz="4800" dirty="0" smtClean="0">
                <a:solidFill>
                  <a:srgbClr val="FF5050"/>
                </a:solidFill>
              </a:rPr>
              <a:t>Simple Methods for </a:t>
            </a:r>
            <a:r>
              <a:rPr lang="en-US" altLang="en-US" sz="4800" b="1" dirty="0" smtClean="0">
                <a:solidFill>
                  <a:srgbClr val="FF5050"/>
                </a:solidFill>
              </a:rPr>
              <a:t>String</a:t>
            </a:r>
            <a:r>
              <a:rPr lang="en-US" altLang="en-US" sz="4800" dirty="0" smtClean="0">
                <a:solidFill>
                  <a:srgbClr val="FF5050"/>
                </a:solidFill>
              </a:rPr>
              <a:t> Objects</a:t>
            </a:r>
            <a:endParaRPr lang="en-US" altLang="en-US" sz="4800" dirty="0" smtClean="0">
              <a:solidFill>
                <a:srgbClr val="FF5050"/>
              </a:solidFill>
            </a:endParaRPr>
          </a:p>
        </p:txBody>
      </p:sp>
      <p:sp>
        <p:nvSpPr>
          <p:cNvPr id="3"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sp>
        <p:nvSpPr>
          <p:cNvPr id="27653" name="Rectangle 3"/>
          <p:cNvSpPr txBox="1">
            <a:spLocks noChangeArrowheads="1"/>
          </p:cNvSpPr>
          <p:nvPr/>
        </p:nvSpPr>
        <p:spPr bwMode="auto">
          <a:xfrm>
            <a:off x="155575" y="1431925"/>
            <a:ext cx="875665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800" dirty="0"/>
              <a:t>Strings are objects in Java. The methods in the preceding table can only be invoked from a specific string instance. For this reason, these methods are called </a:t>
            </a:r>
            <a:r>
              <a:rPr lang="en-US" altLang="en-US" sz="2800" i="1" dirty="0"/>
              <a:t>instance methods</a:t>
            </a:r>
            <a:r>
              <a:rPr lang="en-US" altLang="en-US" sz="2800" dirty="0"/>
              <a:t>. A non-instance method is called a </a:t>
            </a:r>
            <a:r>
              <a:rPr lang="en-US" altLang="en-US" sz="2800" i="1" dirty="0"/>
              <a:t>static method</a:t>
            </a:r>
            <a:r>
              <a:rPr lang="en-US" altLang="en-US" sz="2800" dirty="0"/>
              <a:t>. A static method can be invoked without using an object. All the methods defined in the </a:t>
            </a:r>
            <a:r>
              <a:rPr lang="en-US" altLang="en-US" sz="2800" b="1" dirty="0"/>
              <a:t>Math</a:t>
            </a:r>
            <a:r>
              <a:rPr lang="en-US" altLang="en-US" sz="2800" dirty="0"/>
              <a:t> class are static methods. They are not tied to a specific object instance. The syntax to invoke an instance method is </a:t>
            </a:r>
            <a:endParaRPr lang="en-US" altLang="en-US" sz="2800" dirty="0"/>
          </a:p>
          <a:p>
            <a:endParaRPr lang="en-US" altLang="en-US" sz="2800" b="1" dirty="0"/>
          </a:p>
          <a:p>
            <a:r>
              <a:rPr lang="en-US" altLang="en-US" sz="2800" b="1" dirty="0" err="1">
                <a:solidFill>
                  <a:srgbClr val="FF0000"/>
                </a:solidFill>
              </a:rPr>
              <a:t>referenceVariable.methodName</a:t>
            </a:r>
            <a:r>
              <a:rPr lang="en-US" altLang="en-US" sz="2800" b="1" dirty="0">
                <a:solidFill>
                  <a:srgbClr val="FF0000"/>
                </a:solidFill>
              </a:rPr>
              <a:t>(arguments)</a:t>
            </a:r>
            <a:r>
              <a:rPr lang="en-US" altLang="en-US" sz="2800" dirty="0">
                <a:solidFill>
                  <a:srgbClr val="FF0000"/>
                </a:solidFill>
              </a:rPr>
              <a:t>.</a:t>
            </a:r>
            <a:r>
              <a:rPr lang="en-US" altLang="en-US" sz="2800" dirty="0"/>
              <a:t> </a:t>
            </a:r>
            <a:endParaRPr lang="en-US" altLang="en-US" sz="2900" dirty="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85AC824-E26B-4688-9A3B-D4B21FB90E64}" type="slidenum">
              <a:rPr lang="en-US" altLang="en-US" sz="1400"/>
            </a:fld>
            <a:endParaRPr lang="en-US" altLang="en-US" sz="1400"/>
          </a:p>
        </p:txBody>
      </p:sp>
      <p:sp>
        <p:nvSpPr>
          <p:cNvPr id="28675" name="Rectangle 2"/>
          <p:cNvSpPr>
            <a:spLocks noGrp="1" noChangeArrowheads="1"/>
          </p:cNvSpPr>
          <p:nvPr>
            <p:ph type="title"/>
          </p:nvPr>
        </p:nvSpPr>
        <p:spPr>
          <a:xfrm>
            <a:off x="79375" y="228600"/>
            <a:ext cx="8909050" cy="857250"/>
          </a:xfrm>
          <a:noFill/>
        </p:spPr>
        <p:txBody>
          <a:bodyPr/>
          <a:lstStyle/>
          <a:p>
            <a:r>
              <a:rPr lang="en-US" altLang="en-US" sz="4800" dirty="0" smtClean="0">
                <a:solidFill>
                  <a:srgbClr val="FF5050"/>
                </a:solidFill>
              </a:rPr>
              <a:t>Getting String Length</a:t>
            </a:r>
            <a:endParaRPr lang="en-US" altLang="en-US" sz="4800" dirty="0" smtClean="0">
              <a:solidFill>
                <a:srgbClr val="FF5050"/>
              </a:solidFill>
            </a:endParaRPr>
          </a:p>
        </p:txBody>
      </p:sp>
      <p:sp>
        <p:nvSpPr>
          <p:cNvPr id="3"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sp>
        <p:nvSpPr>
          <p:cNvPr id="28677" name="Rectangle 3"/>
          <p:cNvSpPr txBox="1">
            <a:spLocks noChangeArrowheads="1"/>
          </p:cNvSpPr>
          <p:nvPr/>
        </p:nvSpPr>
        <p:spPr bwMode="auto">
          <a:xfrm>
            <a:off x="155575" y="1431925"/>
            <a:ext cx="875665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2800"/>
              <a:t>String message = </a:t>
            </a:r>
            <a:r>
              <a:rPr lang="en-US" altLang="en-US" sz="2800" b="1"/>
              <a:t>"Welcome to Java"</a:t>
            </a:r>
            <a:r>
              <a:rPr lang="en-US" altLang="en-US" sz="2800"/>
              <a:t>;</a:t>
            </a:r>
            <a:endParaRPr lang="en-US" altLang="en-US" sz="2800" u="sng"/>
          </a:p>
          <a:p>
            <a:pPr>
              <a:spcBef>
                <a:spcPct val="20000"/>
              </a:spcBef>
              <a:buClr>
                <a:schemeClr val="tx2"/>
              </a:buClr>
              <a:buSzPct val="75000"/>
              <a:buFont typeface="Monotype Sorts" pitchFamily="2" charset="2"/>
              <a:buNone/>
            </a:pPr>
            <a:r>
              <a:rPr lang="en-US" altLang="en-US" sz="2800"/>
              <a:t>System.out.println(</a:t>
            </a:r>
            <a:r>
              <a:rPr lang="en-US" altLang="en-US" sz="2800" b="1"/>
              <a:t>"The length of "</a:t>
            </a:r>
            <a:r>
              <a:rPr lang="en-US" altLang="en-US" sz="2800"/>
              <a:t> + message + </a:t>
            </a:r>
            <a:r>
              <a:rPr lang="en-US" altLang="en-US" sz="2800" b="1"/>
              <a:t>" is " </a:t>
            </a:r>
            <a:endParaRPr lang="en-US" altLang="en-US" sz="2800" u="sng"/>
          </a:p>
          <a:p>
            <a:pPr>
              <a:spcBef>
                <a:spcPct val="20000"/>
              </a:spcBef>
              <a:buClr>
                <a:schemeClr val="tx2"/>
              </a:buClr>
              <a:buSzPct val="75000"/>
              <a:buFont typeface="Monotype Sorts" pitchFamily="2" charset="2"/>
              <a:buNone/>
            </a:pPr>
            <a:r>
              <a:rPr lang="en-US" altLang="en-US" sz="2800" b="1"/>
              <a:t>  </a:t>
            </a:r>
            <a:r>
              <a:rPr lang="en-US" altLang="en-US" sz="2800"/>
              <a:t>+ message.length());</a:t>
            </a:r>
            <a:endParaRPr lang="en-US" altLang="en-US" sz="2800" u="sng"/>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F59F6EB-4D56-479B-920C-35C25164E0CE}" type="slidenum">
              <a:rPr lang="en-US" altLang="en-US" sz="1400"/>
            </a:fld>
            <a:endParaRPr lang="en-US" altLang="en-US" sz="1400"/>
          </a:p>
        </p:txBody>
      </p:sp>
      <p:sp>
        <p:nvSpPr>
          <p:cNvPr id="29699" name="Rectangle 2"/>
          <p:cNvSpPr>
            <a:spLocks noGrp="1" noChangeArrowheads="1"/>
          </p:cNvSpPr>
          <p:nvPr>
            <p:ph type="title"/>
          </p:nvPr>
        </p:nvSpPr>
        <p:spPr>
          <a:xfrm>
            <a:off x="79375" y="228600"/>
            <a:ext cx="8909050" cy="857250"/>
          </a:xfrm>
          <a:noFill/>
        </p:spPr>
        <p:txBody>
          <a:bodyPr/>
          <a:lstStyle/>
          <a:p>
            <a:r>
              <a:rPr lang="en-US" altLang="en-US" sz="4800" smtClean="0">
                <a:solidFill>
                  <a:srgbClr val="C00000"/>
                </a:solidFill>
              </a:rPr>
              <a:t>Getting Characters from a String(*) </a:t>
            </a:r>
            <a:endParaRPr lang="en-US" altLang="en-US" sz="4800" smtClean="0">
              <a:solidFill>
                <a:srgbClr val="C00000"/>
              </a:solidFill>
            </a:endParaRPr>
          </a:p>
        </p:txBody>
      </p:sp>
      <p:sp>
        <p:nvSpPr>
          <p:cNvPr id="3"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sp>
        <p:nvSpPr>
          <p:cNvPr id="29701" name="Rectangle 3"/>
          <p:cNvSpPr txBox="1">
            <a:spLocks noChangeArrowheads="1"/>
          </p:cNvSpPr>
          <p:nvPr/>
        </p:nvSpPr>
        <p:spPr bwMode="auto">
          <a:xfrm>
            <a:off x="155575" y="4235450"/>
            <a:ext cx="875665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2800"/>
              <a:t>String message = </a:t>
            </a:r>
            <a:r>
              <a:rPr lang="en-US" altLang="en-US" sz="2800" b="1"/>
              <a:t>"Welcome to Java"</a:t>
            </a:r>
            <a:r>
              <a:rPr lang="en-US" altLang="en-US" sz="2800"/>
              <a:t>;</a:t>
            </a:r>
            <a:endParaRPr lang="en-US" altLang="en-US" sz="2800" u="sng"/>
          </a:p>
          <a:p>
            <a:pPr>
              <a:spcBef>
                <a:spcPct val="20000"/>
              </a:spcBef>
              <a:buClr>
                <a:schemeClr val="tx2"/>
              </a:buClr>
              <a:buSzPct val="75000"/>
              <a:buFont typeface="Monotype Sorts" pitchFamily="2" charset="2"/>
              <a:buNone/>
            </a:pPr>
            <a:r>
              <a:rPr lang="en-US" altLang="en-US" sz="2800"/>
              <a:t>System.out.println(</a:t>
            </a:r>
            <a:r>
              <a:rPr lang="en-US" altLang="en-US" sz="2800" b="1"/>
              <a:t>"The first character in message is "</a:t>
            </a:r>
            <a:r>
              <a:rPr lang="en-US" altLang="en-US" sz="2800"/>
              <a:t> </a:t>
            </a:r>
            <a:endParaRPr lang="en-US" altLang="en-US" sz="2800"/>
          </a:p>
          <a:p>
            <a:pPr>
              <a:spcBef>
                <a:spcPct val="20000"/>
              </a:spcBef>
              <a:buClr>
                <a:schemeClr val="tx2"/>
              </a:buClr>
              <a:buSzPct val="75000"/>
              <a:buFont typeface="Monotype Sorts" pitchFamily="2" charset="2"/>
              <a:buNone/>
            </a:pPr>
            <a:r>
              <a:rPr lang="en-US" altLang="en-US" sz="2800"/>
              <a:t>   + message.charAt(0));</a:t>
            </a:r>
            <a:endParaRPr lang="en-US" altLang="en-US" sz="2800" u="sng"/>
          </a:p>
        </p:txBody>
      </p:sp>
      <p:pic>
        <p:nvPicPr>
          <p:cNvPr id="29702"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850" y="1358900"/>
            <a:ext cx="9004300" cy="199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9703" name="TextBox 1"/>
          <p:cNvSpPr txBox="1">
            <a:spLocks noChangeArrowheads="1"/>
          </p:cNvSpPr>
          <p:nvPr/>
        </p:nvSpPr>
        <p:spPr bwMode="auto">
          <a:xfrm>
            <a:off x="769938" y="3844925"/>
            <a:ext cx="1881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zh-CN">
                <a:solidFill>
                  <a:srgbClr val="FF0000"/>
                </a:solidFill>
                <a:ea typeface="宋体" panose="02010600030101010101" pitchFamily="2" charset="-122"/>
              </a:rPr>
              <a:t>Why capitalized?</a:t>
            </a:r>
            <a:endParaRPr lang="zh-CN" altLang="en-US">
              <a:solidFill>
                <a:srgbClr val="FF0000"/>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6B3BBAB-05FC-4429-B066-DC921DD7F6E4}" type="slidenum">
              <a:rPr lang="en-US" altLang="en-US" sz="1400"/>
            </a:fld>
            <a:endParaRPr lang="en-US" altLang="en-US" sz="1400"/>
          </a:p>
        </p:txBody>
      </p:sp>
      <p:sp>
        <p:nvSpPr>
          <p:cNvPr id="30723" name="Rectangle 2"/>
          <p:cNvSpPr>
            <a:spLocks noGrp="1" noChangeArrowheads="1"/>
          </p:cNvSpPr>
          <p:nvPr>
            <p:ph type="title"/>
          </p:nvPr>
        </p:nvSpPr>
        <p:spPr>
          <a:xfrm>
            <a:off x="685800" y="228600"/>
            <a:ext cx="7772400" cy="685800"/>
          </a:xfrm>
          <a:noFill/>
        </p:spPr>
        <p:txBody>
          <a:bodyPr/>
          <a:lstStyle/>
          <a:p>
            <a:r>
              <a:rPr lang="en-US" altLang="en-US" sz="4000" smtClean="0">
                <a:solidFill>
                  <a:srgbClr val="C00000"/>
                </a:solidFill>
              </a:rPr>
              <a:t>Converting Strings</a:t>
            </a:r>
            <a:endParaRPr lang="en-US" altLang="en-US" sz="4000" smtClean="0">
              <a:solidFill>
                <a:srgbClr val="C00000"/>
              </a:solidFill>
            </a:endParaRPr>
          </a:p>
        </p:txBody>
      </p:sp>
      <p:sp>
        <p:nvSpPr>
          <p:cNvPr id="30724" name="Rectangle 3"/>
          <p:cNvSpPr>
            <a:spLocks noGrp="1" noChangeArrowheads="1"/>
          </p:cNvSpPr>
          <p:nvPr>
            <p:ph type="body" idx="1"/>
          </p:nvPr>
        </p:nvSpPr>
        <p:spPr>
          <a:xfrm>
            <a:off x="228600" y="990600"/>
            <a:ext cx="8763000" cy="5486400"/>
          </a:xfrm>
          <a:noFill/>
        </p:spPr>
        <p:txBody>
          <a:bodyPr/>
          <a:lstStyle/>
          <a:p>
            <a:pPr marL="0" indent="0">
              <a:buFont typeface="Monotype Sorts" pitchFamily="2" charset="2"/>
              <a:buNone/>
            </a:pPr>
            <a:r>
              <a:rPr lang="en-US" altLang="en-US" sz="2800" smtClean="0"/>
              <a:t>"Welcome".toLowerCase() returns a new string, welcome.</a:t>
            </a:r>
            <a:endParaRPr lang="en-US" altLang="en-US" sz="2800" b="1" i="1" smtClean="0"/>
          </a:p>
          <a:p>
            <a:pPr marL="0" indent="0">
              <a:buFont typeface="Monotype Sorts" pitchFamily="2" charset="2"/>
              <a:buNone/>
            </a:pPr>
            <a:r>
              <a:rPr lang="en-US" altLang="en-US" sz="2800" smtClean="0"/>
              <a:t>"Welcome".toUpperCase() returns a new string, WELCOME.</a:t>
            </a:r>
            <a:endParaRPr lang="en-US" altLang="en-US" sz="2800" b="1" i="1" smtClean="0"/>
          </a:p>
          <a:p>
            <a:pPr marL="0" indent="0">
              <a:buFont typeface="Monotype Sorts" pitchFamily="2" charset="2"/>
              <a:buNone/>
            </a:pPr>
            <a:r>
              <a:rPr lang="en-US" altLang="en-US" sz="2800" smtClean="0"/>
              <a:t>"  Welcome  ".trim() returns a new string, Welcome.</a:t>
            </a:r>
            <a:endParaRPr lang="en-US" altLang="en-US" sz="2800" b="1" i="1"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F5868369-30EE-4632-9B37-84A235061921}" type="slidenum">
              <a:rPr lang="en-US" altLang="en-US" sz="1400"/>
            </a:fld>
            <a:endParaRPr lang="en-US" altLang="en-US" sz="1400"/>
          </a:p>
        </p:txBody>
      </p:sp>
      <p:sp>
        <p:nvSpPr>
          <p:cNvPr id="31747" name="Rectangle 2"/>
          <p:cNvSpPr>
            <a:spLocks noGrp="1" noChangeArrowheads="1"/>
          </p:cNvSpPr>
          <p:nvPr>
            <p:ph type="title"/>
          </p:nvPr>
        </p:nvSpPr>
        <p:spPr>
          <a:xfrm>
            <a:off x="228600" y="228600"/>
            <a:ext cx="8686800" cy="685800"/>
          </a:xfrm>
          <a:noFill/>
        </p:spPr>
        <p:txBody>
          <a:bodyPr/>
          <a:lstStyle/>
          <a:p>
            <a:r>
              <a:rPr lang="en-US" altLang="en-US" sz="4500" smtClean="0">
                <a:solidFill>
                  <a:srgbClr val="C00000"/>
                </a:solidFill>
                <a:cs typeface="Times New Roman" panose="02020603050405020304" pitchFamily="18" charset="0"/>
              </a:rPr>
              <a:t>String Concatenation </a:t>
            </a:r>
            <a:endParaRPr lang="en-US" altLang="en-US" sz="4500" smtClean="0">
              <a:solidFill>
                <a:srgbClr val="C00000"/>
              </a:solidFill>
              <a:cs typeface="Times New Roman" panose="02020603050405020304" pitchFamily="18" charset="0"/>
            </a:endParaRPr>
          </a:p>
        </p:txBody>
      </p:sp>
      <p:sp>
        <p:nvSpPr>
          <p:cNvPr id="31748" name="Rectangle 3"/>
          <p:cNvSpPr>
            <a:spLocks noGrp="1" noChangeArrowheads="1"/>
          </p:cNvSpPr>
          <p:nvPr>
            <p:ph type="body" idx="1"/>
          </p:nvPr>
        </p:nvSpPr>
        <p:spPr>
          <a:xfrm>
            <a:off x="228600" y="1141730"/>
            <a:ext cx="8589010" cy="3820795"/>
          </a:xfrm>
          <a:noFill/>
        </p:spPr>
        <p:txBody>
          <a:bodyPr/>
          <a:lstStyle/>
          <a:p>
            <a:pPr marL="0" indent="0">
              <a:spcBef>
                <a:spcPct val="0"/>
              </a:spcBef>
              <a:buClrTx/>
              <a:buSzTx/>
              <a:buFont typeface="Monotype Sorts" pitchFamily="2" charset="2"/>
              <a:buNone/>
            </a:pPr>
            <a:r>
              <a:rPr lang="en-US" altLang="en-US" sz="2000" smtClean="0"/>
              <a:t>String s3 = s1.concat(s2); or String s3 = s1 + s2;</a:t>
            </a:r>
            <a:endParaRPr lang="en-US" altLang="en-US" sz="2000" u="sng" smtClean="0"/>
          </a:p>
          <a:p>
            <a:pPr marL="0" indent="0">
              <a:spcBef>
                <a:spcPct val="0"/>
              </a:spcBef>
              <a:buClrTx/>
              <a:buSzTx/>
              <a:buFont typeface="Monotype Sorts" pitchFamily="2" charset="2"/>
              <a:buNone/>
            </a:pPr>
            <a:endParaRPr lang="en-US" altLang="en-US" sz="2000" u="sng" smtClean="0"/>
          </a:p>
          <a:p>
            <a:pPr marL="0" indent="0">
              <a:spcBef>
                <a:spcPct val="0"/>
              </a:spcBef>
              <a:buClrTx/>
              <a:buSzTx/>
              <a:buFontTx/>
              <a:buNone/>
            </a:pPr>
            <a:r>
              <a:rPr lang="en-US" altLang="en-US" sz="2400" smtClean="0">
                <a:cs typeface="Times New Roman" panose="02020603050405020304" pitchFamily="18" charset="0"/>
              </a:rPr>
              <a:t>// Three strings are concatenated</a:t>
            </a:r>
            <a:endParaRPr lang="en-US" altLang="en-US" sz="2400" smtClean="0">
              <a:cs typeface="Times New Roman" panose="02020603050405020304" pitchFamily="18" charset="0"/>
            </a:endParaRPr>
          </a:p>
          <a:p>
            <a:pPr marL="0" indent="0">
              <a:spcBef>
                <a:spcPct val="0"/>
              </a:spcBef>
              <a:buClrTx/>
              <a:buSzTx/>
              <a:buFontTx/>
              <a:buNone/>
            </a:pPr>
            <a:r>
              <a:rPr lang="en-US" altLang="en-US" sz="2400" smtClean="0">
                <a:cs typeface="Times New Roman" panose="02020603050405020304" pitchFamily="18" charset="0"/>
              </a:rPr>
              <a:t>String message = "Welcome " + "to " + "Java";</a:t>
            </a:r>
            <a:endParaRPr lang="en-US" altLang="en-US" sz="2400" smtClean="0">
              <a:cs typeface="Times New Roman" panose="02020603050405020304" pitchFamily="18" charset="0"/>
            </a:endParaRPr>
          </a:p>
          <a:p>
            <a:pPr marL="0" indent="0">
              <a:spcBef>
                <a:spcPct val="0"/>
              </a:spcBef>
              <a:buClrTx/>
              <a:buSzTx/>
              <a:buFontTx/>
              <a:buNone/>
            </a:pPr>
            <a:r>
              <a:rPr lang="en-US" altLang="en-US" sz="2400" smtClean="0">
                <a:cs typeface="Times New Roman" panose="02020603050405020304" pitchFamily="18" charset="0"/>
              </a:rPr>
              <a:t> </a:t>
            </a:r>
            <a:endParaRPr lang="en-US" altLang="en-US" sz="2400" smtClean="0">
              <a:cs typeface="Times New Roman" panose="02020603050405020304" pitchFamily="18" charset="0"/>
            </a:endParaRPr>
          </a:p>
          <a:p>
            <a:pPr marL="0" indent="0">
              <a:spcBef>
                <a:spcPct val="0"/>
              </a:spcBef>
              <a:buClrTx/>
              <a:buSzTx/>
              <a:buFontTx/>
              <a:buNone/>
            </a:pPr>
            <a:r>
              <a:rPr lang="en-US" altLang="en-US" sz="2400" smtClean="0">
                <a:cs typeface="Times New Roman" panose="02020603050405020304" pitchFamily="18" charset="0"/>
              </a:rPr>
              <a:t>// String Chapter is concatenated with number 2</a:t>
            </a:r>
            <a:endParaRPr lang="en-US" altLang="en-US" sz="2400" smtClean="0">
              <a:cs typeface="Times New Roman" panose="02020603050405020304" pitchFamily="18" charset="0"/>
            </a:endParaRPr>
          </a:p>
          <a:p>
            <a:pPr marL="0" indent="0">
              <a:spcBef>
                <a:spcPct val="0"/>
              </a:spcBef>
              <a:buClrTx/>
              <a:buSzTx/>
              <a:buFontTx/>
              <a:buNone/>
            </a:pPr>
            <a:r>
              <a:rPr lang="en-US" altLang="en-US" sz="2400" smtClean="0">
                <a:solidFill>
                  <a:srgbClr val="FF0000"/>
                </a:solidFill>
                <a:cs typeface="Times New Roman" panose="02020603050405020304" pitchFamily="18" charset="0"/>
              </a:rPr>
              <a:t>String s = "Chapter" + 2</a:t>
            </a:r>
            <a:r>
              <a:rPr lang="en-US" altLang="en-US" sz="2400" smtClean="0">
                <a:cs typeface="Times New Roman" panose="02020603050405020304" pitchFamily="18" charset="0"/>
              </a:rPr>
              <a:t>; // s becomes Chapter2</a:t>
            </a:r>
            <a:endParaRPr lang="en-US" altLang="en-US" sz="2400" smtClean="0">
              <a:cs typeface="Times New Roman" panose="02020603050405020304" pitchFamily="18" charset="0"/>
            </a:endParaRPr>
          </a:p>
          <a:p>
            <a:pPr marL="0" indent="0">
              <a:spcBef>
                <a:spcPct val="0"/>
              </a:spcBef>
              <a:buClrTx/>
              <a:buSzTx/>
              <a:buFontTx/>
              <a:buNone/>
            </a:pPr>
            <a:r>
              <a:rPr lang="en-US" altLang="en-US" sz="2400" smtClean="0">
                <a:cs typeface="Times New Roman" panose="02020603050405020304" pitchFamily="18" charset="0"/>
              </a:rPr>
              <a:t> </a:t>
            </a:r>
            <a:endParaRPr lang="en-US" altLang="en-US" sz="2400" smtClean="0">
              <a:cs typeface="Times New Roman" panose="02020603050405020304" pitchFamily="18" charset="0"/>
            </a:endParaRPr>
          </a:p>
          <a:p>
            <a:pPr marL="0" indent="0">
              <a:spcBef>
                <a:spcPct val="0"/>
              </a:spcBef>
              <a:buClrTx/>
              <a:buSzTx/>
              <a:buFontTx/>
              <a:buNone/>
            </a:pPr>
            <a:r>
              <a:rPr lang="en-US" altLang="en-US" sz="2400" smtClean="0">
                <a:cs typeface="Times New Roman" panose="02020603050405020304" pitchFamily="18" charset="0"/>
              </a:rPr>
              <a:t>// String Supplement is concatenated with character B</a:t>
            </a:r>
            <a:endParaRPr lang="en-US" altLang="en-US" sz="2400" smtClean="0">
              <a:cs typeface="Times New Roman" panose="02020603050405020304" pitchFamily="18" charset="0"/>
            </a:endParaRPr>
          </a:p>
          <a:p>
            <a:pPr marL="0" indent="0">
              <a:spcBef>
                <a:spcPct val="0"/>
              </a:spcBef>
              <a:buClrTx/>
              <a:buSzTx/>
              <a:buFontTx/>
              <a:buNone/>
            </a:pPr>
            <a:r>
              <a:rPr lang="en-US" altLang="en-US" sz="2400" smtClean="0">
                <a:cs typeface="Times New Roman" panose="02020603050405020304" pitchFamily="18" charset="0"/>
              </a:rPr>
              <a:t>String s1 = "Supplement" + 'B'; // s1 becomes SupplementB</a:t>
            </a:r>
            <a:endParaRPr lang="en-US" altLang="en-US" sz="2400" smtClean="0">
              <a:cs typeface="Times New Roman" panose="02020603050405020304" pitchFamily="18" charset="0"/>
            </a:endParaRPr>
          </a:p>
          <a:p>
            <a:pPr marL="0" indent="0">
              <a:spcBef>
                <a:spcPct val="0"/>
              </a:spcBef>
              <a:buClrTx/>
              <a:buSzTx/>
              <a:buFontTx/>
              <a:buNone/>
            </a:pPr>
            <a:endParaRPr lang="en-US" altLang="en-US" sz="2400" smtClean="0">
              <a:cs typeface="Times New Roman" panose="02020603050405020304" pitchFamily="18" charset="0"/>
            </a:endParaRPr>
          </a:p>
          <a:p>
            <a:pPr marL="0" indent="0">
              <a:spcBef>
                <a:spcPct val="0"/>
              </a:spcBef>
              <a:buClrTx/>
              <a:buSzTx/>
              <a:buFontTx/>
              <a:buNone/>
            </a:pPr>
            <a:r>
              <a:rPr lang="en-US" altLang="en-US" sz="2400" smtClean="0">
                <a:cs typeface="Times New Roman" panose="02020603050405020304" pitchFamily="18" charset="0"/>
              </a:rPr>
              <a:t>C</a:t>
            </a:r>
            <a:r>
              <a:rPr lang="zh-CN" altLang="en-US" sz="2400" smtClean="0">
                <a:ea typeface="宋体" panose="02010600030101010101" pitchFamily="2" charset="-122"/>
                <a:cs typeface="Times New Roman" panose="02020603050405020304" pitchFamily="18" charset="0"/>
              </a:rPr>
              <a:t>语言是怎么做的，</a:t>
            </a:r>
            <a:r>
              <a:rPr lang="en-US" altLang="zh-CN" sz="2400" smtClean="0">
                <a:ea typeface="宋体" panose="02010600030101010101" pitchFamily="2" charset="-122"/>
                <a:cs typeface="Times New Roman" panose="02020603050405020304" pitchFamily="18" charset="0"/>
              </a:rPr>
              <a:t>Java</a:t>
            </a:r>
            <a:r>
              <a:rPr lang="zh-CN" altLang="en-US" sz="2400" smtClean="0">
                <a:ea typeface="宋体" panose="02010600030101010101" pitchFamily="2" charset="-122"/>
                <a:cs typeface="Times New Roman" panose="02020603050405020304" pitchFamily="18" charset="0"/>
              </a:rPr>
              <a:t>是不是更简单？</a:t>
            </a:r>
            <a:endParaRPr lang="zh-CN" altLang="en-US" sz="2400" smtClean="0">
              <a:ea typeface="宋体" panose="02010600030101010101" pitchFamily="2" charset="-122"/>
              <a:cs typeface="Times New Roman" panose="02020603050405020304" pitchFamily="18" charset="0"/>
            </a:endParaRPr>
          </a:p>
          <a:p>
            <a:pPr marL="0" indent="0">
              <a:spcBef>
                <a:spcPct val="0"/>
              </a:spcBef>
              <a:buClrTx/>
              <a:buSzTx/>
              <a:buFontTx/>
              <a:buNone/>
            </a:pPr>
            <a:r>
              <a:rPr lang="zh-CN" altLang="en-US" sz="2400" smtClean="0">
                <a:ea typeface="宋体" panose="02010600030101010101" pitchFamily="2" charset="-122"/>
                <a:cs typeface="Times New Roman" panose="02020603050405020304" pitchFamily="18" charset="0"/>
              </a:rPr>
              <a:t>注意两种连接方式。</a:t>
            </a:r>
            <a:endParaRPr lang="zh-CN" altLang="en-US" sz="2400" smtClean="0">
              <a:ea typeface="宋体" panose="0201060003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FBC00A4-9272-440A-AF96-2A0DD2979E21}" type="slidenum">
              <a:rPr lang="en-US" altLang="en-US" sz="1400"/>
            </a:fld>
            <a:endParaRPr lang="en-US" altLang="en-US" sz="1400"/>
          </a:p>
        </p:txBody>
      </p:sp>
      <p:sp>
        <p:nvSpPr>
          <p:cNvPr id="32771" name="Rectangle 2"/>
          <p:cNvSpPr>
            <a:spLocks noGrp="1" noChangeArrowheads="1"/>
          </p:cNvSpPr>
          <p:nvPr>
            <p:ph type="title"/>
          </p:nvPr>
        </p:nvSpPr>
        <p:spPr>
          <a:xfrm>
            <a:off x="228600" y="228600"/>
            <a:ext cx="8686800" cy="685800"/>
          </a:xfrm>
          <a:noFill/>
        </p:spPr>
        <p:txBody>
          <a:bodyPr/>
          <a:lstStyle/>
          <a:p>
            <a:r>
              <a:rPr lang="en-US" altLang="en-US" sz="4800" dirty="0" smtClean="0">
                <a:solidFill>
                  <a:srgbClr val="FF5050"/>
                </a:solidFill>
              </a:rPr>
              <a:t>Reading a String from the Console </a:t>
            </a:r>
            <a:endParaRPr lang="en-US" altLang="en-US" sz="4500" dirty="0" smtClean="0">
              <a:solidFill>
                <a:srgbClr val="FF5050"/>
              </a:solidFill>
              <a:cs typeface="Times New Roman" panose="02020603050405020304" pitchFamily="18" charset="0"/>
            </a:endParaRPr>
          </a:p>
        </p:txBody>
      </p:sp>
      <p:sp>
        <p:nvSpPr>
          <p:cNvPr id="32772" name="Rectangle 3"/>
          <p:cNvSpPr>
            <a:spLocks noGrp="1" noChangeArrowheads="1"/>
          </p:cNvSpPr>
          <p:nvPr>
            <p:ph type="body" idx="1"/>
          </p:nvPr>
        </p:nvSpPr>
        <p:spPr>
          <a:xfrm>
            <a:off x="0" y="1066800"/>
            <a:ext cx="9144000" cy="5257800"/>
          </a:xfrm>
          <a:noFill/>
        </p:spPr>
        <p:txBody>
          <a:bodyPr/>
          <a:lstStyle/>
          <a:p>
            <a:pPr marL="0" indent="0">
              <a:buFont typeface="Monotype Sorts" pitchFamily="2" charset="2"/>
              <a:buNone/>
            </a:pPr>
            <a:r>
              <a:rPr lang="en-US" altLang="en-US" sz="2700" smtClean="0"/>
              <a:t>Scanner input = </a:t>
            </a:r>
            <a:r>
              <a:rPr lang="en-US" altLang="en-US" sz="2700" b="1" smtClean="0"/>
              <a:t>new</a:t>
            </a:r>
            <a:r>
              <a:rPr lang="en-US" altLang="en-US" sz="2700" smtClean="0"/>
              <a:t> Scanner(System.in);</a:t>
            </a:r>
            <a:endParaRPr lang="en-US" altLang="en-US" sz="2700" u="sng" smtClean="0"/>
          </a:p>
          <a:p>
            <a:pPr marL="0" indent="0">
              <a:buFont typeface="Monotype Sorts" pitchFamily="2" charset="2"/>
              <a:buNone/>
            </a:pPr>
            <a:r>
              <a:rPr lang="en-US" altLang="en-US" sz="2700" smtClean="0"/>
              <a:t>System.out.print(</a:t>
            </a:r>
            <a:r>
              <a:rPr lang="en-US" altLang="en-US" sz="2700" b="1" smtClean="0"/>
              <a:t>"Enter three words separated by spaces: "</a:t>
            </a:r>
            <a:r>
              <a:rPr lang="en-US" altLang="en-US" sz="2700" smtClean="0"/>
              <a:t>);</a:t>
            </a:r>
            <a:endParaRPr lang="en-US" altLang="en-US" sz="2700" u="sng" smtClean="0"/>
          </a:p>
          <a:p>
            <a:pPr marL="0" indent="0">
              <a:buFont typeface="Monotype Sorts" pitchFamily="2" charset="2"/>
              <a:buNone/>
            </a:pPr>
            <a:r>
              <a:rPr lang="en-US" altLang="en-US" sz="2700" smtClean="0"/>
              <a:t>String s1 = input.next();</a:t>
            </a:r>
            <a:endParaRPr lang="en-US" altLang="en-US" sz="2700" u="sng" smtClean="0"/>
          </a:p>
          <a:p>
            <a:pPr marL="0" indent="0">
              <a:buFont typeface="Monotype Sorts" pitchFamily="2" charset="2"/>
              <a:buNone/>
            </a:pPr>
            <a:r>
              <a:rPr lang="en-US" altLang="en-US" sz="2700" smtClean="0"/>
              <a:t>String s2 = input.next();</a:t>
            </a:r>
            <a:endParaRPr lang="en-US" altLang="en-US" sz="2700" u="sng" smtClean="0"/>
          </a:p>
          <a:p>
            <a:pPr marL="0" indent="0">
              <a:buFont typeface="Monotype Sorts" pitchFamily="2" charset="2"/>
              <a:buNone/>
            </a:pPr>
            <a:r>
              <a:rPr lang="en-US" altLang="en-US" sz="2700" smtClean="0"/>
              <a:t>String s3 = input.next();</a:t>
            </a:r>
            <a:endParaRPr lang="en-US" altLang="en-US" sz="2700" u="sng" smtClean="0"/>
          </a:p>
          <a:p>
            <a:pPr marL="0" indent="0">
              <a:buFont typeface="Monotype Sorts" pitchFamily="2" charset="2"/>
              <a:buNone/>
            </a:pPr>
            <a:r>
              <a:rPr lang="en-US" altLang="en-US" sz="2700" smtClean="0"/>
              <a:t>System.out.println(</a:t>
            </a:r>
            <a:r>
              <a:rPr lang="en-US" altLang="en-US" sz="2700" b="1" smtClean="0"/>
              <a:t>"s1 is " </a:t>
            </a:r>
            <a:r>
              <a:rPr lang="en-US" altLang="en-US" sz="2700" smtClean="0"/>
              <a:t>+ s1);</a:t>
            </a:r>
            <a:endParaRPr lang="en-US" altLang="en-US" sz="2700" u="sng" smtClean="0"/>
          </a:p>
          <a:p>
            <a:pPr marL="0" indent="0">
              <a:buFont typeface="Monotype Sorts" pitchFamily="2" charset="2"/>
              <a:buNone/>
            </a:pPr>
            <a:r>
              <a:rPr lang="en-US" altLang="en-US" sz="2700" smtClean="0"/>
              <a:t>System.out.println(</a:t>
            </a:r>
            <a:r>
              <a:rPr lang="en-US" altLang="en-US" sz="2700" b="1" smtClean="0"/>
              <a:t>"s2 is " </a:t>
            </a:r>
            <a:r>
              <a:rPr lang="en-US" altLang="en-US" sz="2700" smtClean="0"/>
              <a:t>+ s2);</a:t>
            </a:r>
            <a:endParaRPr lang="en-US" altLang="en-US" sz="2700" u="sng" smtClean="0"/>
          </a:p>
          <a:p>
            <a:pPr marL="0" indent="0">
              <a:buFont typeface="Monotype Sorts" pitchFamily="2" charset="2"/>
              <a:buNone/>
            </a:pPr>
            <a:r>
              <a:rPr lang="en-US" altLang="en-US" sz="2700" smtClean="0"/>
              <a:t>System.out.println(</a:t>
            </a:r>
            <a:r>
              <a:rPr lang="en-US" altLang="en-US" sz="2700" b="1" smtClean="0"/>
              <a:t>"s3 is " </a:t>
            </a:r>
            <a:r>
              <a:rPr lang="en-US" altLang="en-US" sz="2700" smtClean="0"/>
              <a:t>+ s3);</a:t>
            </a:r>
            <a:endParaRPr lang="en-US" altLang="en-US" sz="2700" u="sng"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89493A5-FFBB-4256-B939-60638A676DA5}" type="slidenum">
              <a:rPr lang="en-US" altLang="en-US" sz="1400"/>
            </a:fld>
            <a:endParaRPr lang="en-US" altLang="en-US" sz="1400"/>
          </a:p>
        </p:txBody>
      </p:sp>
      <p:sp>
        <p:nvSpPr>
          <p:cNvPr id="33795" name="Rectangle 2"/>
          <p:cNvSpPr>
            <a:spLocks noGrp="1" noChangeArrowheads="1"/>
          </p:cNvSpPr>
          <p:nvPr>
            <p:ph type="title"/>
          </p:nvPr>
        </p:nvSpPr>
        <p:spPr>
          <a:xfrm>
            <a:off x="228600" y="228600"/>
            <a:ext cx="8686800" cy="1511300"/>
          </a:xfrm>
          <a:noFill/>
        </p:spPr>
        <p:txBody>
          <a:bodyPr/>
          <a:lstStyle/>
          <a:p>
            <a:r>
              <a:rPr lang="en-US" altLang="en-US" sz="4800" smtClean="0">
                <a:solidFill>
                  <a:srgbClr val="C00000"/>
                </a:solidFill>
              </a:rPr>
              <a:t>Reading a Character from the Console</a:t>
            </a:r>
            <a:r>
              <a:rPr lang="en-US" altLang="en-US" sz="4800" smtClean="0"/>
              <a:t> </a:t>
            </a:r>
            <a:endParaRPr lang="en-US" altLang="en-US" sz="4500" smtClean="0">
              <a:cs typeface="Times New Roman" panose="02020603050405020304" pitchFamily="18" charset="0"/>
            </a:endParaRPr>
          </a:p>
        </p:txBody>
      </p:sp>
      <p:sp>
        <p:nvSpPr>
          <p:cNvPr id="33796" name="Rectangle 3"/>
          <p:cNvSpPr>
            <a:spLocks noGrp="1" noChangeArrowheads="1"/>
          </p:cNvSpPr>
          <p:nvPr>
            <p:ph type="body" idx="1"/>
          </p:nvPr>
        </p:nvSpPr>
        <p:spPr>
          <a:xfrm>
            <a:off x="117475" y="2084388"/>
            <a:ext cx="8909050" cy="3802062"/>
          </a:xfrm>
          <a:noFill/>
        </p:spPr>
        <p:txBody>
          <a:bodyPr/>
          <a:lstStyle/>
          <a:p>
            <a:pPr marL="0" indent="0">
              <a:buFont typeface="Monotype Sorts" pitchFamily="2" charset="2"/>
              <a:buNone/>
            </a:pPr>
            <a:r>
              <a:rPr lang="en-US" altLang="en-US" sz="3000" smtClean="0"/>
              <a:t>Scanner input = </a:t>
            </a:r>
            <a:r>
              <a:rPr lang="en-US" altLang="en-US" sz="3000" b="1" smtClean="0"/>
              <a:t>new</a:t>
            </a:r>
            <a:r>
              <a:rPr lang="en-US" altLang="en-US" sz="3000" smtClean="0"/>
              <a:t> Scanner(System.in);</a:t>
            </a:r>
            <a:endParaRPr lang="en-US" altLang="en-US" sz="3000" u="sng" smtClean="0"/>
          </a:p>
          <a:p>
            <a:pPr marL="0" indent="0">
              <a:buFont typeface="Monotype Sorts" pitchFamily="2" charset="2"/>
              <a:buNone/>
            </a:pPr>
            <a:r>
              <a:rPr lang="en-US" altLang="en-US" sz="3000" smtClean="0"/>
              <a:t>System.out.print(</a:t>
            </a:r>
            <a:r>
              <a:rPr lang="en-US" altLang="en-US" sz="3000" b="1" smtClean="0"/>
              <a:t>"Enter a character: "</a:t>
            </a:r>
            <a:r>
              <a:rPr lang="en-US" altLang="en-US" sz="3000" smtClean="0"/>
              <a:t>);</a:t>
            </a:r>
            <a:endParaRPr lang="en-US" altLang="en-US" sz="3000" u="sng" smtClean="0"/>
          </a:p>
          <a:p>
            <a:pPr marL="0" indent="0">
              <a:buFont typeface="Monotype Sorts" pitchFamily="2" charset="2"/>
              <a:buNone/>
            </a:pPr>
            <a:r>
              <a:rPr lang="en-US" altLang="en-US" sz="3000" smtClean="0"/>
              <a:t>String s = input.nextLine();</a:t>
            </a:r>
            <a:endParaRPr lang="en-US" altLang="en-US" sz="3000" u="sng" smtClean="0"/>
          </a:p>
          <a:p>
            <a:pPr marL="0" indent="0">
              <a:buFont typeface="Monotype Sorts" pitchFamily="2" charset="2"/>
              <a:buNone/>
            </a:pPr>
            <a:r>
              <a:rPr lang="en-US" altLang="en-US" sz="3000" b="1" smtClean="0"/>
              <a:t>char</a:t>
            </a:r>
            <a:r>
              <a:rPr lang="en-US" altLang="en-US" sz="3000" smtClean="0"/>
              <a:t> ch = s.charAt(</a:t>
            </a:r>
            <a:r>
              <a:rPr lang="en-US" altLang="en-US" sz="3000" b="1" smtClean="0"/>
              <a:t>0</a:t>
            </a:r>
            <a:r>
              <a:rPr lang="en-US" altLang="en-US" sz="3000" smtClean="0"/>
              <a:t>);</a:t>
            </a:r>
            <a:endParaRPr lang="en-US" altLang="en-US" sz="3000" u="sng" smtClean="0"/>
          </a:p>
          <a:p>
            <a:pPr marL="0" indent="0">
              <a:buFont typeface="Monotype Sorts" pitchFamily="2" charset="2"/>
              <a:buNone/>
            </a:pPr>
            <a:r>
              <a:rPr lang="en-US" altLang="en-US" sz="3000" smtClean="0"/>
              <a:t>System.out.println(</a:t>
            </a:r>
            <a:r>
              <a:rPr lang="en-US" altLang="en-US" sz="3000" b="1" smtClean="0"/>
              <a:t>"The character entered is " </a:t>
            </a:r>
            <a:r>
              <a:rPr lang="en-US" altLang="en-US" sz="3000" smtClean="0"/>
              <a:t>+ ch);</a:t>
            </a:r>
            <a:endParaRPr lang="en-US" altLang="en-US" sz="3000" u="sng" smtClean="0"/>
          </a:p>
        </p:txBody>
      </p:sp>
      <p:sp>
        <p:nvSpPr>
          <p:cNvPr id="2" name="文本框 1"/>
          <p:cNvSpPr txBox="1"/>
          <p:nvPr/>
        </p:nvSpPr>
        <p:spPr>
          <a:xfrm>
            <a:off x="1346200" y="5387975"/>
            <a:ext cx="6158865" cy="829945"/>
          </a:xfrm>
          <a:prstGeom prst="rect">
            <a:avLst/>
          </a:prstGeom>
          <a:noFill/>
        </p:spPr>
        <p:txBody>
          <a:bodyPr wrap="none" rtlCol="0">
            <a:spAutoFit/>
          </a:bodyPr>
          <a:p>
            <a:r>
              <a:rPr lang="zh-CN" altLang="en-US" sz="2400"/>
              <a:t>注意区分</a:t>
            </a:r>
            <a:r>
              <a:rPr lang="en-US" altLang="zh-CN" sz="2400"/>
              <a:t>next()</a:t>
            </a:r>
            <a:r>
              <a:rPr lang="zh-CN" altLang="en-US" sz="2400">
                <a:ea typeface="宋体" panose="02010600030101010101" pitchFamily="2" charset="-122"/>
              </a:rPr>
              <a:t>方法和</a:t>
            </a:r>
            <a:r>
              <a:rPr lang="en-US" altLang="zh-CN" sz="2400">
                <a:ea typeface="宋体" panose="02010600030101010101" pitchFamily="2" charset="-122"/>
              </a:rPr>
              <a:t>nextLine()</a:t>
            </a:r>
            <a:r>
              <a:rPr lang="zh-CN" altLang="en-US" sz="2400">
                <a:ea typeface="宋体" panose="02010600030101010101" pitchFamily="2" charset="-122"/>
              </a:rPr>
              <a:t>方法的区别。</a:t>
            </a:r>
            <a:endParaRPr lang="zh-CN" altLang="en-US" sz="2400">
              <a:ea typeface="宋体" panose="02010600030101010101" pitchFamily="2" charset="-122"/>
            </a:endParaRPr>
          </a:p>
          <a:p>
            <a:r>
              <a:rPr lang="en-US" altLang="zh-CN" sz="2400">
                <a:ea typeface="宋体" panose="02010600030101010101" pitchFamily="2" charset="-122"/>
              </a:rPr>
              <a:t>Java</a:t>
            </a:r>
            <a:r>
              <a:rPr lang="zh-CN" altLang="en-US" sz="2400">
                <a:ea typeface="宋体" panose="02010600030101010101" pitchFamily="2" charset="-122"/>
              </a:rPr>
              <a:t>没有专门读取</a:t>
            </a:r>
            <a:r>
              <a:rPr lang="en-US" altLang="zh-CN" sz="2400">
                <a:ea typeface="宋体" panose="02010600030101010101" pitchFamily="2" charset="-122"/>
              </a:rPr>
              <a:t>Char</a:t>
            </a:r>
            <a:r>
              <a:rPr lang="zh-CN" altLang="en-US" sz="2400">
                <a:ea typeface="宋体" panose="02010600030101010101" pitchFamily="2" charset="-122"/>
              </a:rPr>
              <a:t>的函数</a:t>
            </a:r>
            <a:endParaRPr lang="zh-CN" altLang="en-US" sz="240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6B2537AE-C193-4E93-B2F4-E7AE55B5D2F4}" type="slidenum">
              <a:rPr lang="en-US" altLang="en-US" sz="1400"/>
            </a:fld>
            <a:endParaRPr lang="en-US" altLang="en-US" sz="1400"/>
          </a:p>
        </p:txBody>
      </p:sp>
      <p:sp>
        <p:nvSpPr>
          <p:cNvPr id="7171" name="Rectangle 2"/>
          <p:cNvSpPr>
            <a:spLocks noGrp="1" noChangeArrowheads="1"/>
          </p:cNvSpPr>
          <p:nvPr>
            <p:ph type="title"/>
          </p:nvPr>
        </p:nvSpPr>
        <p:spPr>
          <a:xfrm>
            <a:off x="685800" y="0"/>
            <a:ext cx="7772400" cy="1428750"/>
          </a:xfrm>
        </p:spPr>
        <p:txBody>
          <a:bodyPr/>
          <a:lstStyle/>
          <a:p>
            <a:r>
              <a:rPr lang="en-US" altLang="en-US" dirty="0" smtClean="0">
                <a:solidFill>
                  <a:srgbClr val="FF5050"/>
                </a:solidFill>
              </a:rPr>
              <a:t>Mathematical Functions</a:t>
            </a:r>
            <a:br>
              <a:rPr lang="en-US" altLang="en-US" dirty="0" smtClean="0">
                <a:solidFill>
                  <a:srgbClr val="FF5050"/>
                </a:solidFill>
              </a:rPr>
            </a:br>
            <a:r>
              <a:rPr lang="en-US" altLang="en-US" dirty="0" smtClean="0">
                <a:solidFill>
                  <a:srgbClr val="FF5050"/>
                </a:solidFill>
              </a:rPr>
              <a:t>(static functions) </a:t>
            </a:r>
            <a:endParaRPr lang="en-US" altLang="en-US" dirty="0" smtClean="0">
              <a:solidFill>
                <a:srgbClr val="FF5050"/>
              </a:solidFill>
            </a:endParaRPr>
          </a:p>
        </p:txBody>
      </p:sp>
      <p:sp>
        <p:nvSpPr>
          <p:cNvPr id="7172" name="Rectangle 3"/>
          <p:cNvSpPr>
            <a:spLocks noGrp="1" noChangeArrowheads="1"/>
          </p:cNvSpPr>
          <p:nvPr>
            <p:ph type="body" idx="1"/>
          </p:nvPr>
        </p:nvSpPr>
        <p:spPr>
          <a:xfrm>
            <a:off x="309563" y="1355725"/>
            <a:ext cx="8610600" cy="1997075"/>
          </a:xfrm>
        </p:spPr>
        <p:txBody>
          <a:bodyPr/>
          <a:lstStyle/>
          <a:p>
            <a:pPr marL="0" indent="0">
              <a:buFont typeface="Monotype Sorts" pitchFamily="2" charset="2"/>
              <a:buNone/>
            </a:pPr>
            <a:r>
              <a:rPr lang="en-US" altLang="en-US" dirty="0" smtClean="0"/>
              <a:t>Java provides many useful methods in the </a:t>
            </a:r>
            <a:r>
              <a:rPr lang="en-US" altLang="en-US" b="1" dirty="0" smtClean="0"/>
              <a:t>Math</a:t>
            </a:r>
            <a:r>
              <a:rPr lang="en-US" altLang="en-US" dirty="0" smtClean="0"/>
              <a:t> class for performing common mathematical functions.</a:t>
            </a:r>
            <a:endParaRPr lang="en-US"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17BEC88-88EC-44DA-83EB-760CEC53451E}" type="slidenum">
              <a:rPr lang="en-US" altLang="en-US" sz="1400"/>
            </a:fld>
            <a:endParaRPr lang="en-US" altLang="en-US" sz="1400"/>
          </a:p>
        </p:txBody>
      </p:sp>
      <p:sp>
        <p:nvSpPr>
          <p:cNvPr id="34819" name="Rectangle 2"/>
          <p:cNvSpPr>
            <a:spLocks noGrp="1" noChangeArrowheads="1"/>
          </p:cNvSpPr>
          <p:nvPr>
            <p:ph type="title"/>
          </p:nvPr>
        </p:nvSpPr>
        <p:spPr>
          <a:xfrm>
            <a:off x="228600" y="228600"/>
            <a:ext cx="8686800" cy="1511300"/>
          </a:xfrm>
          <a:noFill/>
        </p:spPr>
        <p:txBody>
          <a:bodyPr/>
          <a:lstStyle/>
          <a:p>
            <a:r>
              <a:rPr lang="en-US" altLang="en-US" sz="4800" smtClean="0">
                <a:solidFill>
                  <a:srgbClr val="C00000"/>
                </a:solidFill>
              </a:rPr>
              <a:t>Comparing Strings</a:t>
            </a:r>
            <a:r>
              <a:rPr lang="zh-CN" altLang="en-US" sz="4800" smtClean="0">
                <a:solidFill>
                  <a:srgbClr val="C00000"/>
                </a:solidFill>
                <a:ea typeface="宋体" panose="02010600030101010101" pitchFamily="2" charset="-122"/>
              </a:rPr>
              <a:t>（</a:t>
            </a:r>
            <a:r>
              <a:rPr lang="en-US" altLang="zh-CN" sz="4800" smtClean="0">
                <a:solidFill>
                  <a:srgbClr val="C00000"/>
                </a:solidFill>
                <a:ea typeface="宋体" panose="02010600030101010101" pitchFamily="2" charset="-122"/>
              </a:rPr>
              <a:t>135</a:t>
            </a:r>
            <a:r>
              <a:rPr lang="zh-CN" altLang="en-US" sz="4800" smtClean="0">
                <a:solidFill>
                  <a:srgbClr val="C00000"/>
                </a:solidFill>
                <a:ea typeface="宋体" panose="02010600030101010101" pitchFamily="2" charset="-122"/>
              </a:rPr>
              <a:t>）</a:t>
            </a:r>
            <a:endParaRPr lang="zh-CN" altLang="en-US" sz="4800" smtClean="0">
              <a:solidFill>
                <a:srgbClr val="C00000"/>
              </a:solidFill>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graphicFrame>
        <p:nvGraphicFramePr>
          <p:cNvPr id="34821" name="Object 3"/>
          <p:cNvGraphicFramePr>
            <a:graphicFrameLocks noChangeAspect="1"/>
          </p:cNvGraphicFramePr>
          <p:nvPr/>
        </p:nvGraphicFramePr>
        <p:xfrm>
          <a:off x="231775" y="2008188"/>
          <a:ext cx="8667750" cy="2457450"/>
        </p:xfrm>
        <a:graphic>
          <a:graphicData uri="http://schemas.openxmlformats.org/presentationml/2006/ole">
            <mc:AlternateContent xmlns:mc="http://schemas.openxmlformats.org/markup-compatibility/2006">
              <mc:Choice xmlns:v="urn:schemas-microsoft-com:vml" Requires="v">
                <p:oleObj spid="_x0000_s34834" name="Picture" r:id="rId1" imgW="4917440" imgH="1400810" progId="Word.Picture.8">
                  <p:embed/>
                </p:oleObj>
              </mc:Choice>
              <mc:Fallback>
                <p:oleObj name="Picture" r:id="rId1" imgW="4917440" imgH="1400810" progId="Word.Picture.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2008188"/>
                        <a:ext cx="866775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AutoShape 9">
            <a:hlinkClick r:id="" action="ppaction://noaction" highlightClick="1"/>
          </p:cNvPr>
          <p:cNvSpPr>
            <a:spLocks noChangeArrowheads="1"/>
          </p:cNvSpPr>
          <p:nvPr/>
        </p:nvSpPr>
        <p:spPr bwMode="auto">
          <a:xfrm>
            <a:off x="360045" y="4749800"/>
            <a:ext cx="34559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a:solidFill>
                  <a:schemeClr val="accent1"/>
                </a:solidFill>
                <a:latin typeface="Book Antiqua" pitchFamily="18" charset="0"/>
                <a:ea typeface="宋体" panose="02010600030101010101" pitchFamily="2" charset="-122"/>
                <a:hlinkClick r:id="rId3" action="ppaction://program"/>
              </a:rPr>
              <a:t>OrderTwoCities</a:t>
            </a:r>
            <a:endParaRPr lang="en-US" altLang="zh-CN">
              <a:solidFill>
                <a:schemeClr val="accent1"/>
              </a:solidFill>
              <a:ea typeface="宋体" panose="02010600030101010101" pitchFamily="2" charset="-122"/>
            </a:endParaRPr>
          </a:p>
        </p:txBody>
      </p:sp>
      <p:sp>
        <p:nvSpPr>
          <p:cNvPr id="2" name="文本框 1"/>
          <p:cNvSpPr txBox="1"/>
          <p:nvPr/>
        </p:nvSpPr>
        <p:spPr>
          <a:xfrm>
            <a:off x="4451350" y="4705350"/>
            <a:ext cx="2240280" cy="583565"/>
          </a:xfrm>
          <a:prstGeom prst="rect">
            <a:avLst/>
          </a:prstGeom>
          <a:noFill/>
        </p:spPr>
        <p:txBody>
          <a:bodyPr wrap="none" rtlCol="0">
            <a:spAutoFit/>
          </a:bodyPr>
          <a:p>
            <a:r>
              <a:rPr lang="zh-CN" altLang="en-US"/>
              <a:t>可以用</a:t>
            </a:r>
            <a:r>
              <a:rPr lang="en-US" altLang="zh-CN"/>
              <a:t>==</a:t>
            </a:r>
            <a:r>
              <a:rPr lang="zh-CN" altLang="en-US">
                <a:ea typeface="宋体" panose="02010600030101010101" pitchFamily="2" charset="-122"/>
              </a:rPr>
              <a:t>进行比较吗？</a:t>
            </a:r>
            <a:endParaRPr lang="zh-CN" altLang="en-US">
              <a:ea typeface="宋体" panose="02010600030101010101" pitchFamily="2" charset="-122"/>
            </a:endParaRPr>
          </a:p>
          <a:p>
            <a:r>
              <a:rPr lang="zh-CN" altLang="en-US">
                <a:ea typeface="宋体" panose="02010600030101010101" pitchFamily="2" charset="-122"/>
              </a:rPr>
              <a:t>为什么？</a:t>
            </a:r>
            <a:endParaRPr lang="zh-CN" altLang="en-US">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39B09F8-7E19-486C-A433-549503DCF7C0}" type="slidenum">
              <a:rPr lang="en-US" altLang="en-US" sz="1400"/>
            </a:fld>
            <a:endParaRPr lang="en-US" altLang="en-US" sz="1400"/>
          </a:p>
        </p:txBody>
      </p:sp>
      <p:sp>
        <p:nvSpPr>
          <p:cNvPr id="35843" name="Rectangle 2"/>
          <p:cNvSpPr>
            <a:spLocks noGrp="1" noChangeArrowheads="1"/>
          </p:cNvSpPr>
          <p:nvPr>
            <p:ph type="title"/>
          </p:nvPr>
        </p:nvSpPr>
        <p:spPr>
          <a:xfrm>
            <a:off x="228600" y="228600"/>
            <a:ext cx="8686800" cy="895350"/>
          </a:xfrm>
          <a:noFill/>
        </p:spPr>
        <p:txBody>
          <a:bodyPr/>
          <a:lstStyle/>
          <a:p>
            <a:r>
              <a:rPr lang="en-US" altLang="en-US" sz="4800" dirty="0" smtClean="0">
                <a:solidFill>
                  <a:srgbClr val="FF5050"/>
                </a:solidFill>
              </a:rPr>
              <a:t>Obtaining Substrings</a:t>
            </a:r>
            <a:endParaRPr lang="en-US" altLang="en-US" sz="4500" dirty="0" smtClean="0">
              <a:solidFill>
                <a:srgbClr val="FF5050"/>
              </a:solidFill>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graphicFrame>
        <p:nvGraphicFramePr>
          <p:cNvPr id="35845" name="Object 3"/>
          <p:cNvGraphicFramePr>
            <a:graphicFrameLocks noChangeAspect="1"/>
          </p:cNvGraphicFramePr>
          <p:nvPr/>
        </p:nvGraphicFramePr>
        <p:xfrm>
          <a:off x="193675" y="1277938"/>
          <a:ext cx="8751888" cy="2035175"/>
        </p:xfrm>
        <a:graphic>
          <a:graphicData uri="http://schemas.openxmlformats.org/presentationml/2006/ole">
            <mc:AlternateContent xmlns:mc="http://schemas.openxmlformats.org/markup-compatibility/2006">
              <mc:Choice xmlns:v="urn:schemas-microsoft-com:vml" Requires="v">
                <p:oleObj spid="_x0000_s35856" name="Picture" r:id="rId1" imgW="4913630" imgH="1142365" progId="Word.Picture.8">
                  <p:embed/>
                </p:oleObj>
              </mc:Choice>
              <mc:Fallback>
                <p:oleObj name="Picture" r:id="rId1" imgW="4913630" imgH="1142365" progId="Word.Picture.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 y="1277938"/>
                        <a:ext cx="8751888"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5846" name="Picture 3" descr="aakmnuh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3" y="3621088"/>
            <a:ext cx="8329612"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FB91C83-CC45-4B12-83AD-21F9D83822C8}" type="slidenum">
              <a:rPr lang="en-US" altLang="en-US" sz="1400"/>
            </a:fld>
            <a:endParaRPr lang="en-US" altLang="en-US" sz="1400"/>
          </a:p>
        </p:txBody>
      </p:sp>
      <p:sp>
        <p:nvSpPr>
          <p:cNvPr id="36867" name="Rectangle 2"/>
          <p:cNvSpPr>
            <a:spLocks noGrp="1" noChangeArrowheads="1"/>
          </p:cNvSpPr>
          <p:nvPr>
            <p:ph type="title"/>
          </p:nvPr>
        </p:nvSpPr>
        <p:spPr>
          <a:xfrm>
            <a:off x="228600" y="228600"/>
            <a:ext cx="8686800" cy="1241425"/>
          </a:xfrm>
          <a:noFill/>
        </p:spPr>
        <p:txBody>
          <a:bodyPr/>
          <a:lstStyle/>
          <a:p>
            <a:r>
              <a:rPr lang="en-US" altLang="en-US" sz="4800" dirty="0" smtClean="0"/>
              <a:t>Finding a Character or a Substring in a String(* </a:t>
            </a:r>
            <a:r>
              <a:rPr lang="en-US" altLang="en-US" sz="4800" dirty="0" smtClean="0">
                <a:solidFill>
                  <a:srgbClr val="FF0000"/>
                </a:solidFill>
              </a:rPr>
              <a:t>overload</a:t>
            </a:r>
            <a:r>
              <a:rPr lang="en-US" altLang="en-US" sz="4800" dirty="0" smtClean="0"/>
              <a:t>)</a:t>
            </a:r>
            <a:endParaRPr lang="en-US" altLang="en-US" sz="4500" dirty="0" smtClean="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sp>
        <p:nvSpPr>
          <p:cNvPr id="5"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graphicFrame>
        <p:nvGraphicFramePr>
          <p:cNvPr id="36870" name="Object 5"/>
          <p:cNvGraphicFramePr>
            <a:graphicFrameLocks noChangeAspect="1"/>
          </p:cNvGraphicFramePr>
          <p:nvPr/>
        </p:nvGraphicFramePr>
        <p:xfrm>
          <a:off x="228600" y="1781175"/>
          <a:ext cx="8543925" cy="4256088"/>
        </p:xfrm>
        <a:graphic>
          <a:graphicData uri="http://schemas.openxmlformats.org/presentationml/2006/ole">
            <mc:AlternateContent xmlns:mc="http://schemas.openxmlformats.org/markup-compatibility/2006">
              <mc:Choice xmlns:v="urn:schemas-microsoft-com:vml" Requires="v">
                <p:oleObj spid="_x0000_s36880" name="Picture" r:id="rId1" imgW="4918710" imgH="2453005" progId="Word.Picture.8">
                  <p:embed/>
                </p:oleObj>
              </mc:Choice>
              <mc:Fallback>
                <p:oleObj name="Picture" r:id="rId1" imgW="4918710" imgH="2453005"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81175"/>
                        <a:ext cx="8543925" cy="425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ea typeface="宋体" panose="02010600030101010101" pitchFamily="2" charset="-122"/>
              </a:rPr>
              <a:t>什么是</a:t>
            </a:r>
            <a:r>
              <a:rPr lang="en-US" altLang="zh-CN">
                <a:ea typeface="宋体" panose="02010600030101010101" pitchFamily="2" charset="-122"/>
              </a:rPr>
              <a:t>overload</a:t>
            </a:r>
            <a:r>
              <a:rPr lang="zh-CN" altLang="en-US">
                <a:ea typeface="宋体" panose="02010600030101010101" pitchFamily="2" charset="-122"/>
              </a:rPr>
              <a:t>？</a:t>
            </a:r>
            <a:endParaRPr lang="zh-CN" altLang="en-US">
              <a:ea typeface="宋体" panose="02010600030101010101" pitchFamily="2" charset="-122"/>
            </a:endParaRPr>
          </a:p>
        </p:txBody>
      </p:sp>
      <p:sp>
        <p:nvSpPr>
          <p:cNvPr id="3" name="内容占位符 2"/>
          <p:cNvSpPr>
            <a:spLocks noGrp="1"/>
          </p:cNvSpPr>
          <p:nvPr>
            <p:ph idx="1"/>
          </p:nvPr>
        </p:nvSpPr>
        <p:spPr/>
        <p:txBody>
          <a:bodyPr/>
          <a:p>
            <a:r>
              <a:rPr lang="zh-CN" altLang="en-US"/>
              <a:t>函数名一样，参数不一样</a:t>
            </a:r>
            <a:endParaRPr lang="zh-CN" altLang="en-US"/>
          </a:p>
          <a:p>
            <a:r>
              <a:rPr lang="zh-CN" altLang="en-US"/>
              <a:t>具有更好的阅读性</a:t>
            </a:r>
            <a:endParaRPr lang="zh-CN" altLang="en-US"/>
          </a:p>
          <a:p>
            <a:r>
              <a:rPr lang="zh-CN" altLang="en-US"/>
              <a:t>函数名不至于过长</a:t>
            </a:r>
            <a:endParaRPr lang="zh-CN" altLang="en-US"/>
          </a:p>
          <a:p>
            <a:r>
              <a:rPr lang="zh-CN" altLang="en-US"/>
              <a:t>注意参数怎么不一样？</a:t>
            </a:r>
            <a:endParaRPr lang="zh-CN" altLang="en-US"/>
          </a:p>
        </p:txBody>
      </p:sp>
      <p:sp>
        <p:nvSpPr>
          <p:cNvPr id="4" name="灯片编号占位符 3"/>
          <p:cNvSpPr>
            <a:spLocks noGrp="1"/>
          </p:cNvSpPr>
          <p:nvPr>
            <p:ph type="sldNum" sz="quarter" idx="11"/>
          </p:nvPr>
        </p:nvSpPr>
        <p:spPr/>
        <p:txBody>
          <a:bodyPr/>
          <a:p>
            <a:pPr>
              <a:defRPr/>
            </a:pPr>
            <a:fld id="{210A53BA-35A3-4702-8EF4-7FF14FAB0D7B}" type="slidenum">
              <a:rPr lang="en-US" altLang="zh-CN"/>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AB0E48D-BC8B-4C9E-9FE1-E80D0BD60ADA}" type="slidenum">
              <a:rPr lang="en-US" altLang="en-US" sz="1400"/>
            </a:fld>
            <a:endParaRPr lang="en-US" altLang="en-US" sz="1400"/>
          </a:p>
        </p:txBody>
      </p:sp>
      <p:sp>
        <p:nvSpPr>
          <p:cNvPr id="37891" name="Rectangle 2"/>
          <p:cNvSpPr>
            <a:spLocks noGrp="1" noChangeArrowheads="1"/>
          </p:cNvSpPr>
          <p:nvPr>
            <p:ph type="title"/>
          </p:nvPr>
        </p:nvSpPr>
        <p:spPr>
          <a:xfrm>
            <a:off x="228600" y="228600"/>
            <a:ext cx="8686800" cy="1241425"/>
          </a:xfrm>
          <a:noFill/>
        </p:spPr>
        <p:txBody>
          <a:bodyPr/>
          <a:lstStyle/>
          <a:p>
            <a:r>
              <a:rPr lang="en-US" altLang="en-US" sz="4800" smtClean="0"/>
              <a:t>Finding a Character or a Substring in a String</a:t>
            </a:r>
            <a:endParaRPr lang="en-US" altLang="en-US" sz="4500" smtClean="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sp>
        <p:nvSpPr>
          <p:cNvPr id="5"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sp>
        <p:nvSpPr>
          <p:cNvPr id="37895" name="Rectangle 2"/>
          <p:cNvSpPr txBox="1">
            <a:spLocks noChangeArrowheads="1"/>
          </p:cNvSpPr>
          <p:nvPr/>
        </p:nvSpPr>
        <p:spPr bwMode="auto">
          <a:xfrm>
            <a:off x="155575" y="1778000"/>
            <a:ext cx="8686800"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3200" b="1">
                <a:solidFill>
                  <a:schemeClr val="tx2"/>
                </a:solidFill>
              </a:rPr>
              <a:t>int</a:t>
            </a:r>
            <a:r>
              <a:rPr lang="en-US" altLang="en-US" sz="3200">
                <a:solidFill>
                  <a:schemeClr val="tx2"/>
                </a:solidFill>
              </a:rPr>
              <a:t> k = s.indexOf(' ');</a:t>
            </a:r>
            <a:endParaRPr lang="en-US" altLang="en-US" sz="3200">
              <a:solidFill>
                <a:schemeClr val="tx2"/>
              </a:solidFill>
            </a:endParaRPr>
          </a:p>
          <a:p>
            <a:r>
              <a:rPr lang="en-US" altLang="en-US" sz="3200">
                <a:solidFill>
                  <a:schemeClr val="tx2"/>
                </a:solidFill>
              </a:rPr>
              <a:t>String firstName = s.substring(0, k);</a:t>
            </a:r>
            <a:endParaRPr lang="en-US" altLang="en-US" sz="3200">
              <a:solidFill>
                <a:schemeClr val="tx2"/>
              </a:solidFill>
            </a:endParaRPr>
          </a:p>
          <a:p>
            <a:r>
              <a:rPr lang="en-US" altLang="en-US" sz="3200">
                <a:solidFill>
                  <a:schemeClr val="tx2"/>
                </a:solidFill>
              </a:rPr>
              <a:t>String lastName = s.substring(k + 1);</a:t>
            </a:r>
            <a:endParaRPr lang="en-US" altLang="en-US" sz="3200">
              <a:solidFill>
                <a:schemeClr val="tx2"/>
              </a:solidFill>
            </a:endParaRPr>
          </a:p>
        </p:txBody>
      </p:sp>
      <p:pic>
        <p:nvPicPr>
          <p:cNvPr id="37896"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84363" y="3352800"/>
            <a:ext cx="6765925" cy="291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6E95C30-CC7F-49BD-B994-FB8FF7CFBDE2}" type="slidenum">
              <a:rPr lang="en-US" altLang="en-US" sz="1400"/>
            </a:fld>
            <a:endParaRPr lang="en-US" altLang="en-US" sz="1400"/>
          </a:p>
        </p:txBody>
      </p:sp>
      <p:sp>
        <p:nvSpPr>
          <p:cNvPr id="38915" name="Rectangle 2"/>
          <p:cNvSpPr>
            <a:spLocks noGrp="1" noChangeArrowheads="1"/>
          </p:cNvSpPr>
          <p:nvPr>
            <p:ph type="title"/>
          </p:nvPr>
        </p:nvSpPr>
        <p:spPr>
          <a:xfrm>
            <a:off x="228600" y="228600"/>
            <a:ext cx="8686800" cy="1241425"/>
          </a:xfrm>
          <a:noFill/>
        </p:spPr>
        <p:txBody>
          <a:bodyPr/>
          <a:lstStyle/>
          <a:p>
            <a:r>
              <a:rPr lang="en-US" altLang="en-US" sz="4800" dirty="0" smtClean="0">
                <a:solidFill>
                  <a:srgbClr val="FF5050"/>
                </a:solidFill>
              </a:rPr>
              <a:t>Conversion between Strings and Numbers(Static for class!)</a:t>
            </a:r>
            <a:endParaRPr lang="en-US" altLang="en-US" sz="4500" dirty="0" smtClean="0">
              <a:solidFill>
                <a:srgbClr val="FF5050"/>
              </a:solidFill>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sp>
        <p:nvSpPr>
          <p:cNvPr id="5"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endParaRPr lang="en-US" altLang="zh-CN">
              <a:ea typeface="宋体" panose="02010600030101010101" pitchFamily="2" charset="-122"/>
            </a:endParaRPr>
          </a:p>
        </p:txBody>
      </p:sp>
      <p:sp>
        <p:nvSpPr>
          <p:cNvPr id="38919" name="Rectangle 2"/>
          <p:cNvSpPr txBox="1">
            <a:spLocks noChangeArrowheads="1"/>
          </p:cNvSpPr>
          <p:nvPr/>
        </p:nvSpPr>
        <p:spPr bwMode="auto">
          <a:xfrm>
            <a:off x="241300" y="1970088"/>
            <a:ext cx="8686800" cy="218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800" b="1" dirty="0" err="1">
                <a:solidFill>
                  <a:schemeClr val="tx2"/>
                </a:solidFill>
              </a:rPr>
              <a:t>int</a:t>
            </a:r>
            <a:r>
              <a:rPr lang="en-US" altLang="en-US" sz="2800" dirty="0">
                <a:solidFill>
                  <a:schemeClr val="tx2"/>
                </a:solidFill>
              </a:rPr>
              <a:t> </a:t>
            </a:r>
            <a:r>
              <a:rPr lang="en-US" altLang="en-US" sz="2800" dirty="0" err="1">
                <a:solidFill>
                  <a:schemeClr val="tx2"/>
                </a:solidFill>
              </a:rPr>
              <a:t>intValue</a:t>
            </a:r>
            <a:r>
              <a:rPr lang="en-US" altLang="en-US" sz="2800" dirty="0">
                <a:solidFill>
                  <a:schemeClr val="tx2"/>
                </a:solidFill>
              </a:rPr>
              <a:t> = </a:t>
            </a:r>
            <a:r>
              <a:rPr lang="en-US" altLang="en-US" sz="2800" dirty="0" err="1">
                <a:solidFill>
                  <a:schemeClr val="tx2"/>
                </a:solidFill>
              </a:rPr>
              <a:t>Integer.parseInt</a:t>
            </a:r>
            <a:r>
              <a:rPr lang="en-US" altLang="en-US" sz="2800" dirty="0">
                <a:solidFill>
                  <a:schemeClr val="tx2"/>
                </a:solidFill>
              </a:rPr>
              <a:t>(</a:t>
            </a:r>
            <a:r>
              <a:rPr lang="en-US" altLang="en-US" sz="2800" dirty="0" err="1">
                <a:solidFill>
                  <a:schemeClr val="tx2"/>
                </a:solidFill>
              </a:rPr>
              <a:t>intString</a:t>
            </a:r>
            <a:r>
              <a:rPr lang="en-US" altLang="en-US" sz="2800" dirty="0">
                <a:solidFill>
                  <a:schemeClr val="tx2"/>
                </a:solidFill>
              </a:rPr>
              <a:t>);</a:t>
            </a:r>
            <a:endParaRPr lang="en-US" altLang="en-US" sz="2800" dirty="0">
              <a:solidFill>
                <a:schemeClr val="tx2"/>
              </a:solidFill>
            </a:endParaRPr>
          </a:p>
          <a:p>
            <a:r>
              <a:rPr lang="en-US" altLang="en-US" sz="2800" b="1" dirty="0">
                <a:solidFill>
                  <a:schemeClr val="tx2"/>
                </a:solidFill>
              </a:rPr>
              <a:t>double</a:t>
            </a:r>
            <a:r>
              <a:rPr lang="en-US" altLang="en-US" sz="2800" dirty="0">
                <a:solidFill>
                  <a:schemeClr val="tx2"/>
                </a:solidFill>
              </a:rPr>
              <a:t> </a:t>
            </a:r>
            <a:r>
              <a:rPr lang="en-US" altLang="en-US" sz="2800" dirty="0" err="1">
                <a:solidFill>
                  <a:schemeClr val="tx2"/>
                </a:solidFill>
              </a:rPr>
              <a:t>doubleValue</a:t>
            </a:r>
            <a:r>
              <a:rPr lang="en-US" altLang="en-US" sz="2800" dirty="0">
                <a:solidFill>
                  <a:schemeClr val="tx2"/>
                </a:solidFill>
              </a:rPr>
              <a:t> = </a:t>
            </a:r>
            <a:r>
              <a:rPr lang="en-US" altLang="en-US" sz="2800" dirty="0" err="1">
                <a:solidFill>
                  <a:schemeClr val="tx2"/>
                </a:solidFill>
              </a:rPr>
              <a:t>Double.parseDouble</a:t>
            </a:r>
            <a:r>
              <a:rPr lang="en-US" altLang="en-US" sz="2800" dirty="0">
                <a:solidFill>
                  <a:schemeClr val="tx2"/>
                </a:solidFill>
              </a:rPr>
              <a:t>(</a:t>
            </a:r>
            <a:r>
              <a:rPr lang="en-US" altLang="en-US" sz="2800" dirty="0" err="1">
                <a:solidFill>
                  <a:schemeClr val="tx2"/>
                </a:solidFill>
              </a:rPr>
              <a:t>doubleString</a:t>
            </a:r>
            <a:r>
              <a:rPr lang="en-US" altLang="en-US" sz="2800" dirty="0">
                <a:solidFill>
                  <a:schemeClr val="tx2"/>
                </a:solidFill>
              </a:rPr>
              <a:t>);</a:t>
            </a:r>
            <a:endParaRPr lang="en-US" altLang="en-US" sz="2800" u="sng" dirty="0">
              <a:solidFill>
                <a:schemeClr val="tx2"/>
              </a:solidFill>
            </a:endParaRPr>
          </a:p>
          <a:p>
            <a:endParaRPr lang="en-US" altLang="en-US" sz="2800" u="sng" dirty="0">
              <a:solidFill>
                <a:schemeClr val="tx2"/>
              </a:solidFill>
            </a:endParaRPr>
          </a:p>
          <a:p>
            <a:r>
              <a:rPr lang="en-US" altLang="en-US" sz="2800" dirty="0">
                <a:solidFill>
                  <a:schemeClr val="tx2"/>
                </a:solidFill>
              </a:rPr>
              <a:t>String s = number + </a:t>
            </a:r>
            <a:r>
              <a:rPr lang="en-US" altLang="en-US" sz="2800" b="1" dirty="0">
                <a:solidFill>
                  <a:schemeClr val="tx2"/>
                </a:solidFill>
              </a:rPr>
              <a:t>""</a:t>
            </a:r>
            <a:r>
              <a:rPr lang="en-US" altLang="en-US" sz="2800" dirty="0">
                <a:solidFill>
                  <a:schemeClr val="tx2"/>
                </a:solidFill>
              </a:rPr>
              <a:t>;</a:t>
            </a:r>
            <a:endParaRPr lang="en-US" altLang="en-US" sz="2800" u="sng" dirty="0">
              <a:solidFill>
                <a:schemeClr val="tx2"/>
              </a:solidFill>
            </a:endParaRPr>
          </a:p>
          <a:p>
            <a:endParaRPr lang="en-US" altLang="en-US" sz="2800" u="sng" dirty="0">
              <a:solidFill>
                <a:schemeClr val="tx2"/>
              </a:solidFill>
            </a:endParaRPr>
          </a:p>
        </p:txBody>
      </p:sp>
      <p:sp>
        <p:nvSpPr>
          <p:cNvPr id="4" name="文本框 3"/>
          <p:cNvSpPr txBox="1"/>
          <p:nvPr/>
        </p:nvSpPr>
        <p:spPr>
          <a:xfrm>
            <a:off x="331470" y="3907790"/>
            <a:ext cx="3935730" cy="1322070"/>
          </a:xfrm>
          <a:prstGeom prst="rect">
            <a:avLst/>
          </a:prstGeom>
          <a:noFill/>
        </p:spPr>
        <p:txBody>
          <a:bodyPr wrap="none" rtlCol="0">
            <a:spAutoFit/>
          </a:bodyPr>
          <a:p>
            <a:r>
              <a:rPr lang="zh-CN" altLang="en-US"/>
              <a:t>可以用面向对象的方法吗？以后会讲。</a:t>
            </a:r>
            <a:endParaRPr lang="zh-CN" altLang="en-US"/>
          </a:p>
          <a:p>
            <a:endParaRPr lang="zh-CN" altLang="en-US"/>
          </a:p>
          <a:p>
            <a:r>
              <a:rPr lang="zh-CN" altLang="en-US"/>
              <a:t>两种</a:t>
            </a:r>
            <a:r>
              <a:rPr lang="en-US" altLang="zh-CN"/>
              <a:t>parseValue </a:t>
            </a:r>
            <a:r>
              <a:rPr lang="zh-CN" altLang="en-US">
                <a:ea typeface="宋体" panose="02010600030101010101" pitchFamily="2" charset="-122"/>
              </a:rPr>
              <a:t>和</a:t>
            </a:r>
            <a:r>
              <a:rPr lang="en-US" altLang="zh-CN">
                <a:ea typeface="宋体" panose="02010600030101010101" pitchFamily="2" charset="-122"/>
              </a:rPr>
              <a:t> valueOf </a:t>
            </a:r>
            <a:r>
              <a:rPr lang="zh-CN" altLang="en-US">
                <a:ea typeface="宋体" panose="02010600030101010101" pitchFamily="2" charset="-122"/>
              </a:rPr>
              <a:t>的区别（不考）</a:t>
            </a:r>
            <a:endParaRPr lang="zh-CN" altLang="en-US">
              <a:ea typeface="宋体" panose="02010600030101010101" pitchFamily="2" charset="-122"/>
            </a:endParaRPr>
          </a:p>
          <a:p>
            <a:endParaRPr lang="zh-CN" altLang="en-US">
              <a:ea typeface="宋体" panose="02010600030101010101" pitchFamily="2" charset="-122"/>
            </a:endParaRPr>
          </a:p>
          <a:p>
            <a:endParaRPr lang="zh-CN" altLang="en-US">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D6497AE-A7EF-4256-BCCB-BC9F9DD4C6A6}" type="slidenum">
              <a:rPr lang="en-US" altLang="en-US" sz="1400"/>
            </a:fld>
            <a:endParaRPr lang="en-US" altLang="en-US" sz="1400"/>
          </a:p>
        </p:txBody>
      </p:sp>
      <p:sp>
        <p:nvSpPr>
          <p:cNvPr id="39939" name="Rectangle 2"/>
          <p:cNvSpPr>
            <a:spLocks noGrp="1" noChangeArrowheads="1"/>
          </p:cNvSpPr>
          <p:nvPr>
            <p:ph type="title"/>
          </p:nvPr>
        </p:nvSpPr>
        <p:spPr>
          <a:xfrm>
            <a:off x="193675" y="241300"/>
            <a:ext cx="8640763" cy="627063"/>
          </a:xfrm>
        </p:spPr>
        <p:txBody>
          <a:bodyPr/>
          <a:lstStyle/>
          <a:p>
            <a:r>
              <a:rPr lang="en-US" altLang="en-US" sz="3600" smtClean="0">
                <a:solidFill>
                  <a:srgbClr val="C00000"/>
                </a:solidFill>
              </a:rPr>
              <a:t>Problem: Guessing Birthday p139</a:t>
            </a:r>
            <a:endParaRPr lang="en-US" altLang="en-US" sz="3600" smtClean="0">
              <a:solidFill>
                <a:srgbClr val="C00000"/>
              </a:solidFill>
            </a:endParaRPr>
          </a:p>
        </p:txBody>
      </p:sp>
      <p:sp>
        <p:nvSpPr>
          <p:cNvPr id="200709" name="AutoShape 5">
            <a:hlinkClick r:id="" action="ppaction://noaction" highlightClick="1"/>
          </p:cNvPr>
          <p:cNvSpPr>
            <a:spLocks noChangeArrowheads="1"/>
          </p:cNvSpPr>
          <p:nvPr/>
        </p:nvSpPr>
        <p:spPr bwMode="auto">
          <a:xfrm>
            <a:off x="2574925" y="5856288"/>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a:solidFill>
                  <a:schemeClr val="accent1"/>
                </a:solidFill>
                <a:latin typeface="Book Antiqua" pitchFamily="18" charset="0"/>
                <a:ea typeface="宋体" panose="02010600030101010101" pitchFamily="2" charset="-122"/>
                <a:hlinkClick r:id="rId1" action="ppaction://program"/>
              </a:rPr>
              <a:t>GuessBirthday</a:t>
            </a:r>
            <a:endParaRPr lang="en-US" altLang="zh-CN">
              <a:solidFill>
                <a:schemeClr val="accent1"/>
              </a:solidFill>
              <a:ea typeface="宋体" panose="02010600030101010101" pitchFamily="2" charset="-122"/>
            </a:endParaRPr>
          </a:p>
        </p:txBody>
      </p:sp>
      <p:sp>
        <p:nvSpPr>
          <p:cNvPr id="39942" name="Rectangle 8"/>
          <p:cNvSpPr>
            <a:spLocks noGrp="1" noChangeArrowheads="1"/>
          </p:cNvSpPr>
          <p:nvPr>
            <p:ph type="body" idx="1"/>
          </p:nvPr>
        </p:nvSpPr>
        <p:spPr>
          <a:xfrm>
            <a:off x="228600" y="1066800"/>
            <a:ext cx="8610600" cy="2971800"/>
          </a:xfrm>
        </p:spPr>
        <p:txBody>
          <a:bodyPr/>
          <a:lstStyle/>
          <a:p>
            <a:pPr marL="0" indent="0">
              <a:buFont typeface="Monotype Sorts" pitchFamily="2" charset="2"/>
              <a:buNone/>
            </a:pPr>
            <a:r>
              <a:rPr lang="en-US" altLang="en-US" sz="3600" smtClean="0"/>
              <a:t>The program can guess your birth date. Run to see how it works.</a:t>
            </a:r>
            <a:endParaRPr lang="en-US" altLang="en-US" sz="3600" smtClean="0"/>
          </a:p>
        </p:txBody>
      </p:sp>
      <p:sp>
        <p:nvSpPr>
          <p:cNvPr id="39943" name="Rectangle 10"/>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39944" name="Rectangle 12"/>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pic>
        <p:nvPicPr>
          <p:cNvPr id="3994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2392363"/>
            <a:ext cx="9088437" cy="276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5E30D114-C3E4-403D-AABC-262801014D00}" type="slidenum">
              <a:rPr lang="en-US" altLang="en-US" sz="1400"/>
            </a:fld>
            <a:endParaRPr lang="en-US" altLang="en-US" sz="1400"/>
          </a:p>
        </p:txBody>
      </p:sp>
      <p:sp>
        <p:nvSpPr>
          <p:cNvPr id="40963" name="Rectangle 2"/>
          <p:cNvSpPr>
            <a:spLocks noGrp="1" noChangeArrowheads="1"/>
          </p:cNvSpPr>
          <p:nvPr>
            <p:ph type="title"/>
          </p:nvPr>
        </p:nvSpPr>
        <p:spPr>
          <a:xfrm>
            <a:off x="193675" y="241300"/>
            <a:ext cx="8640763" cy="627063"/>
          </a:xfrm>
        </p:spPr>
        <p:txBody>
          <a:bodyPr/>
          <a:lstStyle/>
          <a:p>
            <a:r>
              <a:rPr lang="en-US" altLang="en-US" sz="3600" smtClean="0"/>
              <a:t>Mathematics Basis for the Game</a:t>
            </a:r>
            <a:endParaRPr lang="en-US" altLang="en-US" smtClean="0"/>
          </a:p>
        </p:txBody>
      </p:sp>
      <p:sp>
        <p:nvSpPr>
          <p:cNvPr id="40964" name="Rectangle 5"/>
          <p:cNvSpPr>
            <a:spLocks noGrp="1" noChangeArrowheads="1"/>
          </p:cNvSpPr>
          <p:nvPr>
            <p:ph type="body" idx="1"/>
          </p:nvPr>
        </p:nvSpPr>
        <p:spPr>
          <a:xfrm>
            <a:off x="228600" y="1066800"/>
            <a:ext cx="8529638" cy="557213"/>
          </a:xfrm>
        </p:spPr>
        <p:txBody>
          <a:bodyPr/>
          <a:lstStyle/>
          <a:p>
            <a:pPr marL="0" indent="0">
              <a:buFont typeface="Monotype Sorts" pitchFamily="2" charset="2"/>
              <a:buNone/>
            </a:pPr>
            <a:r>
              <a:rPr lang="en-US" altLang="en-US" sz="2400" smtClean="0"/>
              <a:t>19 is 10011 in binary. 7 is 111 in binary. 23 is 11101 in binary</a:t>
            </a:r>
            <a:endParaRPr lang="en-US" altLang="en-US" sz="2400" smtClean="0"/>
          </a:p>
        </p:txBody>
      </p:sp>
      <p:sp>
        <p:nvSpPr>
          <p:cNvPr id="40965" name="Rectangle 10"/>
          <p:cNvSpPr>
            <a:spLocks noChangeArrowheads="1"/>
          </p:cNvSpPr>
          <p:nvPr/>
        </p:nvSpPr>
        <p:spPr bwMode="auto">
          <a:xfrm>
            <a:off x="0" y="297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40966" name="Rectangle 12"/>
          <p:cNvSpPr>
            <a:spLocks noChangeArrowheads="1"/>
          </p:cNvSpPr>
          <p:nvPr/>
        </p:nvSpPr>
        <p:spPr bwMode="auto">
          <a:xfrm>
            <a:off x="0" y="297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40967" name="Object 11"/>
          <p:cNvGraphicFramePr>
            <a:graphicFrameLocks noChangeAspect="1"/>
          </p:cNvGraphicFramePr>
          <p:nvPr/>
        </p:nvGraphicFramePr>
        <p:xfrm>
          <a:off x="269875" y="1662113"/>
          <a:ext cx="4840288" cy="1903412"/>
        </p:xfrm>
        <a:graphic>
          <a:graphicData uri="http://schemas.openxmlformats.org/presentationml/2006/ole">
            <mc:AlternateContent xmlns:mc="http://schemas.openxmlformats.org/markup-compatibility/2006">
              <mc:Choice xmlns:v="urn:schemas-microsoft-com:vml" Requires="v">
                <p:oleObj spid="_x0000_s40978" name="Picture" r:id="rId1" imgW="2289175" imgH="897890" progId="Word.Picture.8">
                  <p:embed/>
                </p:oleObj>
              </mc:Choice>
              <mc:Fallback>
                <p:oleObj name="Picture" r:id="rId1" imgW="2289175" imgH="897890" progId="Word.Picture.8">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1662113"/>
                        <a:ext cx="4840288" cy="19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09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582988"/>
            <a:ext cx="8534400" cy="280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D945EDD-09AB-4ABD-A3B7-960E0B17CE43}" type="slidenum">
              <a:rPr lang="en-US" altLang="en-US" sz="1400"/>
            </a:fld>
            <a:endParaRPr lang="en-US" altLang="en-US" sz="1400"/>
          </a:p>
        </p:txBody>
      </p:sp>
      <p:sp>
        <p:nvSpPr>
          <p:cNvPr id="41987" name="Rectangle 2"/>
          <p:cNvSpPr>
            <a:spLocks noGrp="1" noChangeArrowheads="1"/>
          </p:cNvSpPr>
          <p:nvPr>
            <p:ph type="title"/>
          </p:nvPr>
        </p:nvSpPr>
        <p:spPr>
          <a:xfrm>
            <a:off x="347663" y="381000"/>
            <a:ext cx="8486775" cy="1511300"/>
          </a:xfrm>
        </p:spPr>
        <p:txBody>
          <a:bodyPr/>
          <a:lstStyle/>
          <a:p>
            <a:r>
              <a:rPr lang="en-US" altLang="en-US" sz="4000" b="1" smtClean="0">
                <a:solidFill>
                  <a:srgbClr val="FF0000"/>
                </a:solidFill>
              </a:rPr>
              <a:t>Case Study: Converting a Hexadecimal Digit to a Decimal Value</a:t>
            </a:r>
            <a:endParaRPr lang="en-US" altLang="en-US" sz="4000" b="1" smtClean="0">
              <a:solidFill>
                <a:srgbClr val="FF0000"/>
              </a:solidFill>
            </a:endParaRPr>
          </a:p>
        </p:txBody>
      </p:sp>
      <p:sp>
        <p:nvSpPr>
          <p:cNvPr id="41988" name="Rectangle 3"/>
          <p:cNvSpPr>
            <a:spLocks noGrp="1" noChangeArrowheads="1"/>
          </p:cNvSpPr>
          <p:nvPr>
            <p:ph type="body" idx="1"/>
          </p:nvPr>
        </p:nvSpPr>
        <p:spPr>
          <a:xfrm>
            <a:off x="309563" y="2200275"/>
            <a:ext cx="8610600" cy="1612900"/>
          </a:xfrm>
        </p:spPr>
        <p:txBody>
          <a:bodyPr/>
          <a:lstStyle/>
          <a:p>
            <a:pPr>
              <a:buFont typeface="Monotype Sorts" pitchFamily="2" charset="2"/>
              <a:buNone/>
            </a:pPr>
            <a:r>
              <a:rPr lang="en-US" altLang="en-US" smtClean="0"/>
              <a:t>Write a program that converts a hexadecimal digit into a decimal value.</a:t>
            </a:r>
            <a:endParaRPr lang="en-US" altLang="en-US" smtClean="0"/>
          </a:p>
        </p:txBody>
      </p:sp>
      <p:sp>
        <p:nvSpPr>
          <p:cNvPr id="420868" name="AutoShape 4">
            <a:hlinkClick r:id="" action="ppaction://noaction" highlightClick="1"/>
          </p:cNvPr>
          <p:cNvSpPr>
            <a:spLocks noChangeArrowheads="1"/>
          </p:cNvSpPr>
          <p:nvPr/>
        </p:nvSpPr>
        <p:spPr bwMode="auto">
          <a:xfrm>
            <a:off x="3727450" y="5772150"/>
            <a:ext cx="34559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a:solidFill>
                  <a:schemeClr val="accent1"/>
                </a:solidFill>
                <a:latin typeface="Book Antiqua" pitchFamily="18" charset="0"/>
                <a:ea typeface="宋体" panose="02010600030101010101" pitchFamily="2" charset="-122"/>
                <a:hlinkClick r:id="rId1" action="ppaction://program"/>
              </a:rPr>
              <a:t>HexDigit2Dec</a:t>
            </a:r>
            <a:endParaRPr lang="en-US" altLang="zh-CN">
              <a:solidFill>
                <a:schemeClr val="accent1"/>
              </a:solidFill>
              <a:ea typeface="宋体" panose="02010600030101010101" pitchFamily="2" charset="-122"/>
            </a:endParaRPr>
          </a:p>
        </p:txBody>
      </p:sp>
      <p:sp>
        <p:nvSpPr>
          <p:cNvPr id="2" name="文本框 1"/>
          <p:cNvSpPr txBox="1"/>
          <p:nvPr/>
        </p:nvSpPr>
        <p:spPr>
          <a:xfrm>
            <a:off x="631190" y="3802380"/>
            <a:ext cx="2011680" cy="337185"/>
          </a:xfrm>
          <a:prstGeom prst="rect">
            <a:avLst/>
          </a:prstGeom>
          <a:noFill/>
        </p:spPr>
        <p:txBody>
          <a:bodyPr wrap="none" rtlCol="0">
            <a:spAutoFit/>
          </a:bodyPr>
          <a:p>
            <a:r>
              <a:rPr lang="zh-CN" altLang="en-US"/>
              <a:t>有没有更好的方法？</a:t>
            </a:r>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B7ACB48-469B-40A4-AD95-D07AA250E647}" type="slidenum">
              <a:rPr lang="en-US" altLang="en-US" sz="1400"/>
            </a:fld>
            <a:endParaRPr lang="en-US" altLang="en-US" sz="1400"/>
          </a:p>
        </p:txBody>
      </p:sp>
      <p:sp>
        <p:nvSpPr>
          <p:cNvPr id="43011" name="Rectangle 2"/>
          <p:cNvSpPr>
            <a:spLocks noGrp="1" noChangeArrowheads="1"/>
          </p:cNvSpPr>
          <p:nvPr>
            <p:ph type="title"/>
          </p:nvPr>
        </p:nvSpPr>
        <p:spPr>
          <a:xfrm>
            <a:off x="685800" y="381000"/>
            <a:ext cx="7772400" cy="838200"/>
          </a:xfrm>
        </p:spPr>
        <p:txBody>
          <a:bodyPr/>
          <a:lstStyle/>
          <a:p>
            <a:r>
              <a:rPr lang="en-US" altLang="en-US" sz="4000" b="1" smtClean="0">
                <a:solidFill>
                  <a:srgbClr val="FF0000"/>
                </a:solidFill>
              </a:rPr>
              <a:t>Case Study: </a:t>
            </a:r>
            <a:r>
              <a:rPr lang="en-US" altLang="en-US" b="1" smtClean="0">
                <a:solidFill>
                  <a:srgbClr val="FF0000"/>
                </a:solidFill>
              </a:rPr>
              <a:t>Revising the Lottery Program Using Strings</a:t>
            </a:r>
            <a:r>
              <a:rPr lang="en-US" altLang="en-US" smtClean="0">
                <a:solidFill>
                  <a:srgbClr val="FF0000"/>
                </a:solidFill>
              </a:rPr>
              <a:t> </a:t>
            </a:r>
            <a:endParaRPr lang="en-US" altLang="en-US" smtClean="0">
              <a:solidFill>
                <a:srgbClr val="FF0000"/>
              </a:solidFill>
            </a:endParaRPr>
          </a:p>
        </p:txBody>
      </p:sp>
      <p:sp>
        <p:nvSpPr>
          <p:cNvPr id="43012" name="Rectangle 3"/>
          <p:cNvSpPr>
            <a:spLocks noGrp="1" noChangeArrowheads="1"/>
          </p:cNvSpPr>
          <p:nvPr>
            <p:ph type="body" idx="1"/>
          </p:nvPr>
        </p:nvSpPr>
        <p:spPr>
          <a:xfrm>
            <a:off x="304800" y="2046288"/>
            <a:ext cx="8610600" cy="1612900"/>
          </a:xfrm>
        </p:spPr>
        <p:txBody>
          <a:bodyPr/>
          <a:lstStyle/>
          <a:p>
            <a:pPr>
              <a:buFont typeface="Monotype Sorts" pitchFamily="2" charset="2"/>
              <a:buNone/>
            </a:pPr>
            <a:r>
              <a:rPr lang="en-US" altLang="en-US" sz="2800" smtClean="0"/>
              <a:t>A problem can be solved using many different approaches. This section rewrites the lottery program in Listing 3.7 using strings. Using strings simplifies this program.</a:t>
            </a:r>
            <a:endParaRPr lang="en-US" altLang="en-US" sz="2800" smtClean="0"/>
          </a:p>
        </p:txBody>
      </p:sp>
      <p:sp>
        <p:nvSpPr>
          <p:cNvPr id="398340" name="AutoShape 4">
            <a:hlinkClick r:id="" action="ppaction://noaction" highlightClick="1"/>
          </p:cNvPr>
          <p:cNvSpPr>
            <a:spLocks noChangeArrowheads="1"/>
          </p:cNvSpPr>
          <p:nvPr/>
        </p:nvSpPr>
        <p:spPr bwMode="auto">
          <a:xfrm>
            <a:off x="3727450" y="5772150"/>
            <a:ext cx="34559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a:solidFill>
                  <a:schemeClr val="accent1"/>
                </a:solidFill>
                <a:latin typeface="Book Antiqua" pitchFamily="18" charset="0"/>
                <a:ea typeface="宋体" panose="02010600030101010101" pitchFamily="2" charset="-122"/>
                <a:hlinkClick r:id="rId1" action="ppaction://program"/>
              </a:rPr>
              <a:t>LotteryUsingStrings</a:t>
            </a:r>
            <a:endParaRPr lang="en-US" altLang="zh-CN">
              <a:solidFill>
                <a:schemeClr val="accent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659EEA1-CC02-45E8-956F-AC308856F675}" type="slidenum">
              <a:rPr lang="en-US" altLang="en-US" sz="1400"/>
            </a:fld>
            <a:endParaRPr lang="en-US" altLang="en-US" sz="1400"/>
          </a:p>
        </p:txBody>
      </p:sp>
      <p:sp>
        <p:nvSpPr>
          <p:cNvPr id="8195" name="Rectangle 2"/>
          <p:cNvSpPr>
            <a:spLocks noGrp="1" noChangeArrowheads="1"/>
          </p:cNvSpPr>
          <p:nvPr>
            <p:ph type="title"/>
          </p:nvPr>
        </p:nvSpPr>
        <p:spPr>
          <a:xfrm>
            <a:off x="685800" y="0"/>
            <a:ext cx="7772400" cy="1428750"/>
          </a:xfrm>
          <a:noFill/>
        </p:spPr>
        <p:txBody>
          <a:bodyPr/>
          <a:lstStyle/>
          <a:p>
            <a:r>
              <a:rPr lang="en-US" altLang="en-US" smtClean="0"/>
              <a:t>The </a:t>
            </a:r>
            <a:r>
              <a:rPr lang="en-US" altLang="en-US" sz="4200" smtClean="0">
                <a:latin typeface="Courier New" panose="02070309020205020404" pitchFamily="49" charset="0"/>
              </a:rPr>
              <a:t>Math</a:t>
            </a:r>
            <a:r>
              <a:rPr lang="en-US" altLang="en-US" smtClean="0"/>
              <a:t> Class</a:t>
            </a:r>
            <a:endParaRPr lang="en-US" altLang="en-US" smtClean="0"/>
          </a:p>
        </p:txBody>
      </p:sp>
      <p:sp>
        <p:nvSpPr>
          <p:cNvPr id="8196" name="Rectangle 3"/>
          <p:cNvSpPr>
            <a:spLocks noGrp="1" noChangeArrowheads="1"/>
          </p:cNvSpPr>
          <p:nvPr>
            <p:ph type="body" idx="1"/>
          </p:nvPr>
        </p:nvSpPr>
        <p:spPr>
          <a:xfrm>
            <a:off x="685800" y="1295400"/>
            <a:ext cx="7848600" cy="5105400"/>
          </a:xfrm>
          <a:noFill/>
        </p:spPr>
        <p:txBody>
          <a:bodyPr/>
          <a:lstStyle/>
          <a:p>
            <a:r>
              <a:rPr lang="en-US" altLang="en-US" dirty="0" smtClean="0"/>
              <a:t>Class constants:</a:t>
            </a:r>
            <a:endParaRPr lang="en-US" altLang="en-US" dirty="0" smtClean="0"/>
          </a:p>
          <a:p>
            <a:pPr marL="736600" lvl="1" indent="-279400"/>
            <a:r>
              <a:rPr lang="en-US" altLang="en-US" dirty="0" smtClean="0">
                <a:solidFill>
                  <a:srgbClr val="FF0000"/>
                </a:solidFill>
                <a:latin typeface="Courier New" panose="02070309020205020404" pitchFamily="49" charset="0"/>
              </a:rPr>
              <a:t>PI</a:t>
            </a:r>
            <a:endParaRPr lang="en-US" altLang="en-US" dirty="0" smtClean="0"/>
          </a:p>
          <a:p>
            <a:pPr marL="736600" lvl="1" indent="-279400"/>
            <a:r>
              <a:rPr lang="en-US" altLang="en-US" dirty="0" smtClean="0">
                <a:latin typeface="Courier New" panose="02070309020205020404" pitchFamily="49" charset="0"/>
              </a:rPr>
              <a:t>E</a:t>
            </a:r>
            <a:endParaRPr lang="en-US" altLang="en-US" dirty="0" smtClean="0"/>
          </a:p>
          <a:p>
            <a:r>
              <a:rPr lang="en-US" altLang="en-US" dirty="0" smtClean="0"/>
              <a:t>Class methods: </a:t>
            </a:r>
            <a:endParaRPr lang="en-US" altLang="en-US" dirty="0" smtClean="0"/>
          </a:p>
          <a:p>
            <a:pPr marL="736600" lvl="1" indent="-279400"/>
            <a:r>
              <a:rPr lang="en-US" altLang="en-US" dirty="0" smtClean="0"/>
              <a:t>Trigonometric Methods </a:t>
            </a:r>
            <a:endParaRPr lang="en-US" altLang="en-US" dirty="0" smtClean="0"/>
          </a:p>
          <a:p>
            <a:pPr marL="736600" lvl="1" indent="-279400"/>
            <a:r>
              <a:rPr lang="en-US" altLang="en-US" dirty="0" smtClean="0"/>
              <a:t>Exponent Methods</a:t>
            </a:r>
            <a:endParaRPr lang="en-US" altLang="en-US" dirty="0" smtClean="0"/>
          </a:p>
          <a:p>
            <a:pPr marL="736600" lvl="1" indent="-279400"/>
            <a:r>
              <a:rPr lang="en-US" altLang="en-US" dirty="0" smtClean="0">
                <a:solidFill>
                  <a:srgbClr val="FF0000"/>
                </a:solidFill>
              </a:rPr>
              <a:t>Rounding Methods</a:t>
            </a:r>
            <a:endParaRPr lang="en-US" altLang="en-US" dirty="0" smtClean="0">
              <a:solidFill>
                <a:srgbClr val="FF0000"/>
              </a:solidFill>
            </a:endParaRPr>
          </a:p>
          <a:p>
            <a:pPr marL="736600" lvl="1" indent="-279400"/>
            <a:r>
              <a:rPr lang="en-US" altLang="en-US" dirty="0" smtClean="0">
                <a:solidFill>
                  <a:schemeClr val="tx1"/>
                </a:solidFill>
              </a:rPr>
              <a:t>min, max,</a:t>
            </a:r>
            <a:r>
              <a:rPr lang="en-US" altLang="en-US" dirty="0" smtClean="0">
                <a:solidFill>
                  <a:srgbClr val="FF0000"/>
                </a:solidFill>
              </a:rPr>
              <a:t> abs, and random Methods</a:t>
            </a:r>
            <a:endParaRPr lang="en-US" altLang="en-US" dirty="0" smtClean="0">
              <a:solidFill>
                <a:srgbClr val="FF0000"/>
              </a:solidFill>
            </a:endParaRPr>
          </a:p>
          <a:p>
            <a:pPr>
              <a:buFont typeface="Monotype Sorts" pitchFamily="2" charset="2"/>
              <a:buNone/>
            </a:pPr>
            <a:endParaRPr lang="en-US" altLang="en-US" sz="2800" dirty="0" smtClean="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A7F33DB-2496-4FA1-B554-339DC5966DF3}" type="slidenum">
              <a:rPr lang="en-US" altLang="en-US" sz="1400"/>
            </a:fld>
            <a:endParaRPr lang="en-US" altLang="en-US" sz="1400"/>
          </a:p>
        </p:txBody>
      </p:sp>
      <p:sp>
        <p:nvSpPr>
          <p:cNvPr id="44035" name="Rectangle 2"/>
          <p:cNvSpPr>
            <a:spLocks noGrp="1" noChangeArrowheads="1"/>
          </p:cNvSpPr>
          <p:nvPr>
            <p:ph type="title"/>
          </p:nvPr>
        </p:nvSpPr>
        <p:spPr>
          <a:xfrm>
            <a:off x="754063" y="296863"/>
            <a:ext cx="7219950" cy="417512"/>
          </a:xfrm>
        </p:spPr>
        <p:txBody>
          <a:bodyPr/>
          <a:lstStyle/>
          <a:p>
            <a:r>
              <a:rPr lang="en-US" altLang="en-US" dirty="0" smtClean="0">
                <a:solidFill>
                  <a:srgbClr val="FF5050"/>
                </a:solidFill>
                <a:cs typeface="Courier New" panose="02070309020205020404" pitchFamily="49" charset="0"/>
              </a:rPr>
              <a:t>Formatting Output</a:t>
            </a:r>
            <a:r>
              <a:rPr lang="en-US" altLang="en-US" dirty="0" smtClean="0">
                <a:solidFill>
                  <a:srgbClr val="FF5050"/>
                </a:solidFill>
              </a:rPr>
              <a:t> </a:t>
            </a:r>
            <a:endParaRPr lang="en-US" altLang="en-US" dirty="0" smtClean="0">
              <a:solidFill>
                <a:srgbClr val="FF5050"/>
              </a:solidFill>
            </a:endParaRPr>
          </a:p>
        </p:txBody>
      </p:sp>
      <p:sp>
        <p:nvSpPr>
          <p:cNvPr id="44036"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endParaRPr lang="en-US" altLang="en-US" sz="2400"/>
          </a:p>
        </p:txBody>
      </p:sp>
      <p:sp>
        <p:nvSpPr>
          <p:cNvPr id="44037" name="Text Box 4"/>
          <p:cNvSpPr txBox="1">
            <a:spLocks noChangeArrowheads="1"/>
          </p:cNvSpPr>
          <p:nvPr/>
        </p:nvSpPr>
        <p:spPr bwMode="auto">
          <a:xfrm>
            <a:off x="228600" y="990600"/>
            <a:ext cx="876300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800">
                <a:cs typeface="Courier New" panose="02070309020205020404" pitchFamily="49" charset="0"/>
              </a:rPr>
              <a:t>Use the printf statement.</a:t>
            </a:r>
            <a:endParaRPr lang="en-US" altLang="en-US" sz="2800">
              <a:cs typeface="Courier New" panose="02070309020205020404" pitchFamily="49" charset="0"/>
            </a:endParaRPr>
          </a:p>
          <a:p>
            <a:pPr lvl="1">
              <a:spcBef>
                <a:spcPct val="50000"/>
              </a:spcBef>
            </a:pPr>
            <a:r>
              <a:rPr lang="en-US" altLang="en-US" sz="2800">
                <a:cs typeface="Courier New" panose="02070309020205020404" pitchFamily="49" charset="0"/>
              </a:rPr>
              <a:t>System.out.printf(format, items);</a:t>
            </a:r>
            <a:endParaRPr lang="en-US" altLang="en-US" sz="2800">
              <a:cs typeface="Courier New" panose="02070309020205020404" pitchFamily="49" charset="0"/>
            </a:endParaRPr>
          </a:p>
          <a:p>
            <a:pPr>
              <a:spcBef>
                <a:spcPct val="50000"/>
              </a:spcBef>
            </a:pPr>
            <a:r>
              <a:rPr lang="en-US" altLang="en-US" sz="2800">
                <a:cs typeface="Courier New" panose="02070309020205020404" pitchFamily="49" charset="0"/>
              </a:rPr>
              <a:t>Where format is a string that may consist of substrings and format specifiers. A format specifier specifies how an item should be displayed. An item may be a numeric value, character, boolean value, or a string. Each specifier begins with a percent sign. </a:t>
            </a:r>
            <a:endParaRPr lang="en-US" altLang="en-US" sz="2800">
              <a:cs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5CFE534D-CD0E-4FD7-B0CA-7FACEBBF7635}" type="slidenum">
              <a:rPr lang="en-US" altLang="en-US" sz="1400"/>
            </a:fld>
            <a:endParaRPr lang="en-US" altLang="en-US" sz="1400"/>
          </a:p>
        </p:txBody>
      </p:sp>
      <p:sp>
        <p:nvSpPr>
          <p:cNvPr id="45059" name="Rectangle 2"/>
          <p:cNvSpPr>
            <a:spLocks noGrp="1" noChangeArrowheads="1"/>
          </p:cNvSpPr>
          <p:nvPr>
            <p:ph type="title"/>
          </p:nvPr>
        </p:nvSpPr>
        <p:spPr>
          <a:xfrm>
            <a:off x="754063" y="296863"/>
            <a:ext cx="7219950" cy="417512"/>
          </a:xfrm>
        </p:spPr>
        <p:txBody>
          <a:bodyPr/>
          <a:lstStyle/>
          <a:p>
            <a:r>
              <a:rPr lang="en-US" altLang="en-US" smtClean="0">
                <a:cs typeface="Courier New" panose="02070309020205020404" pitchFamily="49" charset="0"/>
              </a:rPr>
              <a:t>Frequently-Used Specifiers</a:t>
            </a:r>
            <a:r>
              <a:rPr lang="en-US" altLang="en-US" smtClean="0"/>
              <a:t> </a:t>
            </a:r>
            <a:endParaRPr lang="en-US" altLang="en-US" smtClean="0"/>
          </a:p>
        </p:txBody>
      </p:sp>
      <p:sp>
        <p:nvSpPr>
          <p:cNvPr id="45060"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endParaRPr lang="en-US" altLang="en-US" sz="2400"/>
          </a:p>
        </p:txBody>
      </p:sp>
      <p:sp>
        <p:nvSpPr>
          <p:cNvPr id="45061" name="Text Box 5"/>
          <p:cNvSpPr txBox="1">
            <a:spLocks noChangeArrowheads="1"/>
          </p:cNvSpPr>
          <p:nvPr/>
        </p:nvSpPr>
        <p:spPr bwMode="auto">
          <a:xfrm>
            <a:off x="228600" y="1066800"/>
            <a:ext cx="87630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zh-CN" sz="2000" b="1">
                <a:ea typeface="宋体" panose="02010600030101010101" pitchFamily="2" charset="-122"/>
                <a:cs typeface="Courier New" panose="02070309020205020404" pitchFamily="49" charset="0"/>
              </a:rPr>
              <a:t>Specifier  Output					Example </a:t>
            </a:r>
            <a:endParaRPr lang="en-US" altLang="zh-CN" sz="2000" b="1">
              <a:ea typeface="宋体" panose="02010600030101010101" pitchFamily="2" charset="-122"/>
              <a:cs typeface="Courier New" panose="02070309020205020404" pitchFamily="49" charset="0"/>
            </a:endParaRPr>
          </a:p>
          <a:p>
            <a:pPr>
              <a:spcBef>
                <a:spcPct val="50000"/>
              </a:spcBef>
            </a:pP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%b</a:t>
            </a:r>
            <a:r>
              <a:rPr lang="en-US" altLang="zh-CN" sz="2000" b="1">
                <a:solidFill>
                  <a:srgbClr val="000000"/>
                </a:solidFill>
                <a:ea typeface="宋体" panose="02010600030101010101" pitchFamily="2" charset="-122"/>
                <a:cs typeface="Courier New" panose="02070309020205020404" pitchFamily="49" charset="0"/>
              </a:rPr>
              <a:t> 	  </a:t>
            </a: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a boolean value</a:t>
            </a:r>
            <a:r>
              <a:rPr lang="en-US" altLang="zh-CN" sz="2000" b="1">
                <a:solidFill>
                  <a:srgbClr val="000000"/>
                </a:solidFill>
                <a:ea typeface="宋体" panose="02010600030101010101" pitchFamily="2" charset="-122"/>
                <a:cs typeface="Courier New" panose="02070309020205020404" pitchFamily="49" charset="0"/>
              </a:rPr>
              <a:t>  				</a:t>
            </a: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true or false</a:t>
            </a:r>
            <a:r>
              <a:rPr lang="en-US" altLang="zh-CN" sz="2000" b="1">
                <a:solidFill>
                  <a:srgbClr val="000000"/>
                </a:solidFill>
                <a:ea typeface="宋体" panose="02010600030101010101" pitchFamily="2" charset="-122"/>
                <a:cs typeface="Courier New" panose="02070309020205020404" pitchFamily="49" charset="0"/>
              </a:rPr>
              <a:t> </a:t>
            </a:r>
            <a:endParaRPr lang="en-US" altLang="zh-CN" sz="2000" b="1">
              <a:solidFill>
                <a:srgbClr val="000000"/>
              </a:solidFill>
              <a:ea typeface="宋体" panose="02010600030101010101" pitchFamily="2" charset="-122"/>
              <a:cs typeface="Courier New" panose="02070309020205020404" pitchFamily="49" charset="0"/>
            </a:endParaRPr>
          </a:p>
          <a:p>
            <a:pPr>
              <a:spcBef>
                <a:spcPct val="50000"/>
              </a:spcBef>
            </a:pP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%c</a:t>
            </a:r>
            <a:r>
              <a:rPr lang="en-US" altLang="zh-CN" sz="2000" b="1">
                <a:solidFill>
                  <a:srgbClr val="000000"/>
                </a:solidFill>
                <a:ea typeface="宋体" panose="02010600030101010101" pitchFamily="2" charset="-122"/>
                <a:cs typeface="Courier New" panose="02070309020205020404" pitchFamily="49" charset="0"/>
              </a:rPr>
              <a:t>            </a:t>
            </a: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a character</a:t>
            </a:r>
            <a:r>
              <a:rPr lang="en-US" altLang="zh-CN" sz="2000" b="1">
                <a:solidFill>
                  <a:srgbClr val="000000"/>
                </a:solidFill>
                <a:ea typeface="宋体" panose="02010600030101010101" pitchFamily="2" charset="-122"/>
                <a:cs typeface="Courier New" panose="02070309020205020404" pitchFamily="49" charset="0"/>
              </a:rPr>
              <a:t>  				</a:t>
            </a: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'a'</a:t>
            </a:r>
            <a:r>
              <a:rPr lang="en-US" altLang="zh-CN" sz="2000" b="1">
                <a:solidFill>
                  <a:srgbClr val="000000"/>
                </a:solidFill>
                <a:ea typeface="宋体" panose="02010600030101010101" pitchFamily="2" charset="-122"/>
                <a:cs typeface="Courier New" panose="02070309020205020404" pitchFamily="49" charset="0"/>
              </a:rPr>
              <a:t> </a:t>
            </a:r>
            <a:endParaRPr lang="en-US" altLang="zh-CN" sz="2000" b="1">
              <a:solidFill>
                <a:srgbClr val="000000"/>
              </a:solidFill>
              <a:ea typeface="宋体" panose="02010600030101010101" pitchFamily="2" charset="-122"/>
              <a:cs typeface="Courier New" panose="02070309020205020404" pitchFamily="49" charset="0"/>
            </a:endParaRPr>
          </a:p>
          <a:p>
            <a:pPr>
              <a:spcBef>
                <a:spcPct val="50000"/>
              </a:spcBef>
            </a:pP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%d</a:t>
            </a:r>
            <a:r>
              <a:rPr lang="en-US" altLang="zh-CN" sz="2000" b="1">
                <a:solidFill>
                  <a:srgbClr val="000000"/>
                </a:solidFill>
                <a:ea typeface="宋体" panose="02010600030101010101" pitchFamily="2" charset="-122"/>
                <a:cs typeface="Courier New" panose="02070309020205020404" pitchFamily="49" charset="0"/>
              </a:rPr>
              <a:t>  	  </a:t>
            </a: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a decimal integer 			</a:t>
            </a:r>
            <a:r>
              <a:rPr lang="en-US" altLang="zh-CN" sz="2000" b="1">
                <a:solidFill>
                  <a:srgbClr val="000000"/>
                </a:solidFill>
                <a:latin typeface="Courier New" panose="02070309020205020404" pitchFamily="49" charset="0"/>
                <a:ea typeface="宋体" panose="02010600030101010101" pitchFamily="2" charset="-122"/>
                <a:cs typeface="Times New Roman" panose="02020603050405020304" pitchFamily="18" charset="0"/>
              </a:rPr>
              <a:t>200</a:t>
            </a: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2000" b="1">
              <a:solidFill>
                <a:srgbClr val="000000"/>
              </a:solidFill>
              <a:ea typeface="宋体" panose="02010600030101010101" pitchFamily="2" charset="-122"/>
              <a:cs typeface="Courier New" panose="02070309020205020404" pitchFamily="49" charset="0"/>
            </a:endParaRPr>
          </a:p>
          <a:p>
            <a:pPr>
              <a:spcBef>
                <a:spcPct val="50000"/>
              </a:spcBef>
            </a:pP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%f</a:t>
            </a:r>
            <a:r>
              <a:rPr lang="en-US" altLang="zh-CN" sz="2000" b="1">
                <a:solidFill>
                  <a:srgbClr val="000000"/>
                </a:solidFill>
                <a:ea typeface="宋体" panose="02010600030101010101" pitchFamily="2" charset="-122"/>
                <a:cs typeface="Courier New" panose="02070309020205020404" pitchFamily="49" charset="0"/>
              </a:rPr>
              <a:t>           </a:t>
            </a: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a floating-point number</a:t>
            </a:r>
            <a:r>
              <a:rPr lang="en-US" altLang="zh-CN" sz="2000" b="1">
                <a:solidFill>
                  <a:srgbClr val="000000"/>
                </a:solidFill>
                <a:ea typeface="宋体" panose="02010600030101010101" pitchFamily="2" charset="-122"/>
                <a:cs typeface="Courier New" panose="02070309020205020404" pitchFamily="49" charset="0"/>
              </a:rPr>
              <a:t> 		</a:t>
            </a: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45.460000</a:t>
            </a:r>
            <a:r>
              <a:rPr lang="en-US" altLang="zh-CN" sz="2000" b="1">
                <a:solidFill>
                  <a:srgbClr val="000000"/>
                </a:solidFill>
                <a:ea typeface="宋体" panose="02010600030101010101" pitchFamily="2" charset="-122"/>
                <a:cs typeface="Courier New" panose="02070309020205020404" pitchFamily="49" charset="0"/>
              </a:rPr>
              <a:t> </a:t>
            </a:r>
            <a:endParaRPr lang="en-US" altLang="zh-CN" sz="2000" b="1">
              <a:solidFill>
                <a:srgbClr val="000000"/>
              </a:solidFill>
              <a:ea typeface="宋体" panose="02010600030101010101" pitchFamily="2" charset="-122"/>
              <a:cs typeface="Courier New" panose="02070309020205020404" pitchFamily="49" charset="0"/>
            </a:endParaRPr>
          </a:p>
          <a:p>
            <a:pPr>
              <a:spcBef>
                <a:spcPct val="50000"/>
              </a:spcBef>
            </a:pP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%e</a:t>
            </a:r>
            <a:r>
              <a:rPr lang="en-US" altLang="zh-CN" sz="2000" b="1">
                <a:solidFill>
                  <a:srgbClr val="000000"/>
                </a:solidFill>
                <a:ea typeface="宋体" panose="02010600030101010101" pitchFamily="2" charset="-122"/>
                <a:cs typeface="Courier New" panose="02070309020205020404" pitchFamily="49" charset="0"/>
              </a:rPr>
              <a:t>           </a:t>
            </a:r>
            <a:r>
              <a:rPr lang="en-US" altLang="zh-CN" b="1">
                <a:solidFill>
                  <a:srgbClr val="000000"/>
                </a:solidFill>
                <a:latin typeface="Courier New" panose="02070309020205020404" pitchFamily="49" charset="0"/>
                <a:ea typeface="宋体" panose="02010600030101010101" pitchFamily="2" charset="-122"/>
                <a:cs typeface="Courier New" panose="02070309020205020404" pitchFamily="49" charset="0"/>
              </a:rPr>
              <a:t>a number in standard scientific notation</a:t>
            </a:r>
            <a:r>
              <a:rPr lang="en-US" altLang="zh-CN" sz="2000" b="1">
                <a:solidFill>
                  <a:srgbClr val="000000"/>
                </a:solidFill>
                <a:ea typeface="宋体" panose="02010600030101010101" pitchFamily="2" charset="-122"/>
                <a:cs typeface="Courier New" panose="02070309020205020404" pitchFamily="49" charset="0"/>
              </a:rPr>
              <a:t>        </a:t>
            </a: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4.556000e+01</a:t>
            </a:r>
            <a:endPar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50000"/>
              </a:spcBef>
            </a:pPr>
            <a:r>
              <a:rPr lang="en-US" altLang="zh-CN" sz="2000" b="1">
                <a:solidFill>
                  <a:srgbClr val="000000"/>
                </a:solidFill>
                <a:latin typeface="Courier New" panose="02070309020205020404" pitchFamily="49" charset="0"/>
                <a:ea typeface="宋体" panose="02010600030101010101" pitchFamily="2" charset="-122"/>
                <a:cs typeface="Times New Roman" panose="02020603050405020304" pitchFamily="18" charset="0"/>
              </a:rPr>
              <a:t>%s</a:t>
            </a: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b="1">
                <a:solidFill>
                  <a:srgbClr val="000000"/>
                </a:solidFill>
                <a:ea typeface="宋体" panose="02010600030101010101" pitchFamily="2" charset="-122"/>
                <a:cs typeface="Courier New" panose="02070309020205020404" pitchFamily="49" charset="0"/>
              </a:rPr>
              <a:t> 	  </a:t>
            </a: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a string</a:t>
            </a:r>
            <a:r>
              <a:rPr lang="en-US" altLang="zh-CN" sz="2000" b="1">
                <a:solidFill>
                  <a:srgbClr val="000000"/>
                </a:solidFill>
                <a:ea typeface="宋体" panose="02010600030101010101" pitchFamily="2" charset="-122"/>
                <a:cs typeface="Courier New" panose="02070309020205020404" pitchFamily="49" charset="0"/>
              </a:rPr>
              <a:t>  					</a:t>
            </a: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"Java is cool"</a:t>
            </a:r>
            <a:r>
              <a:rPr lang="en-US" altLang="zh-CN" sz="2000" b="1">
                <a:solidFill>
                  <a:srgbClr val="000000"/>
                </a:solidFill>
                <a:ea typeface="宋体" panose="02010600030101010101" pitchFamily="2" charset="-122"/>
                <a:cs typeface="Courier New" panose="02070309020205020404" pitchFamily="49" charset="0"/>
              </a:rPr>
              <a:t> </a:t>
            </a:r>
            <a:endParaRPr lang="en-US" altLang="zh-CN" sz="2000" b="1">
              <a:solidFill>
                <a:srgbClr val="000000"/>
              </a:solidFill>
              <a:ea typeface="宋体" panose="02010600030101010101" pitchFamily="2" charset="-122"/>
              <a:cs typeface="Courier New" panose="02070309020205020404" pitchFamily="49" charset="0"/>
            </a:endParaRPr>
          </a:p>
        </p:txBody>
      </p:sp>
      <p:sp>
        <p:nvSpPr>
          <p:cNvPr id="45062" name="Rectangle 6"/>
          <p:cNvSpPr>
            <a:spLocks noChangeArrowheads="1"/>
          </p:cNvSpPr>
          <p:nvPr/>
        </p:nvSpPr>
        <p:spPr bwMode="auto">
          <a:xfrm>
            <a:off x="2452688" y="297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45063" name="Rectangle 7"/>
          <p:cNvSpPr>
            <a:spLocks noChangeArrowheads="1"/>
          </p:cNvSpPr>
          <p:nvPr/>
        </p:nvSpPr>
        <p:spPr bwMode="auto">
          <a:xfrm>
            <a:off x="24526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45064" name="Object 8"/>
          <p:cNvGraphicFramePr>
            <a:graphicFrameLocks noChangeAspect="1"/>
          </p:cNvGraphicFramePr>
          <p:nvPr/>
        </p:nvGraphicFramePr>
        <p:xfrm>
          <a:off x="609600" y="4267200"/>
          <a:ext cx="8001000" cy="2228850"/>
        </p:xfrm>
        <a:graphic>
          <a:graphicData uri="http://schemas.openxmlformats.org/presentationml/2006/ole">
            <mc:AlternateContent xmlns:mc="http://schemas.openxmlformats.org/markup-compatibility/2006">
              <mc:Choice xmlns:v="urn:schemas-microsoft-com:vml" Requires="v">
                <p:oleObj spid="_x0000_s45074" name="" r:id="rId1" imgW="4243070" imgH="1181100" progId="Word.Picture.8">
                  <p:embed/>
                </p:oleObj>
              </mc:Choice>
              <mc:Fallback>
                <p:oleObj name="" r:id="rId1" imgW="4243070" imgH="1181100" progId="Word.Picture.8">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267200"/>
                        <a:ext cx="80010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20DB7CD-0BAC-48BA-896D-448FD875305F}" type="slidenum">
              <a:rPr lang="en-US" altLang="en-US" sz="1400"/>
            </a:fld>
            <a:endParaRPr lang="en-US" altLang="en-US" sz="1400"/>
          </a:p>
        </p:txBody>
      </p:sp>
      <p:sp>
        <p:nvSpPr>
          <p:cNvPr id="46083" name="Rectangle 2"/>
          <p:cNvSpPr>
            <a:spLocks noGrp="1" noChangeArrowheads="1"/>
          </p:cNvSpPr>
          <p:nvPr>
            <p:ph type="title"/>
          </p:nvPr>
        </p:nvSpPr>
        <p:spPr>
          <a:xfrm>
            <a:off x="685800" y="381000"/>
            <a:ext cx="7772400" cy="838200"/>
          </a:xfrm>
        </p:spPr>
        <p:txBody>
          <a:bodyPr/>
          <a:lstStyle/>
          <a:p>
            <a:r>
              <a:rPr lang="en-US" altLang="en-US" sz="4000" b="1" smtClean="0"/>
              <a:t>FormatDemo</a:t>
            </a:r>
            <a:endParaRPr lang="en-US" altLang="en-US" smtClean="0"/>
          </a:p>
        </p:txBody>
      </p:sp>
      <p:sp>
        <p:nvSpPr>
          <p:cNvPr id="46084" name="Rectangle 3"/>
          <p:cNvSpPr>
            <a:spLocks noGrp="1" noChangeArrowheads="1"/>
          </p:cNvSpPr>
          <p:nvPr>
            <p:ph type="body" idx="1"/>
          </p:nvPr>
        </p:nvSpPr>
        <p:spPr>
          <a:xfrm>
            <a:off x="304800" y="2046288"/>
            <a:ext cx="8610600" cy="1612900"/>
          </a:xfrm>
        </p:spPr>
        <p:txBody>
          <a:bodyPr/>
          <a:lstStyle/>
          <a:p>
            <a:pPr>
              <a:buFont typeface="Monotype Sorts" pitchFamily="2" charset="2"/>
              <a:buNone/>
            </a:pPr>
            <a:r>
              <a:rPr lang="en-US" altLang="en-US" sz="2800" smtClean="0"/>
              <a:t>The example gives a program that uses </a:t>
            </a:r>
            <a:r>
              <a:rPr lang="en-US" altLang="en-US" sz="2800" b="1" smtClean="0"/>
              <a:t>printf </a:t>
            </a:r>
            <a:r>
              <a:rPr lang="en-US" altLang="en-US" sz="2800" smtClean="0"/>
              <a:t>to display a table. </a:t>
            </a:r>
            <a:endParaRPr lang="en-US" altLang="en-US" sz="2800" smtClean="0"/>
          </a:p>
        </p:txBody>
      </p:sp>
      <p:sp>
        <p:nvSpPr>
          <p:cNvPr id="398340" name="AutoShape 4">
            <a:hlinkClick r:id="" action="ppaction://noaction" highlightClick="1"/>
          </p:cNvPr>
          <p:cNvSpPr>
            <a:spLocks noChangeArrowheads="1"/>
          </p:cNvSpPr>
          <p:nvPr/>
        </p:nvSpPr>
        <p:spPr bwMode="auto">
          <a:xfrm>
            <a:off x="3727450" y="5772150"/>
            <a:ext cx="34559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a:solidFill>
                  <a:schemeClr val="accent1"/>
                </a:solidFill>
                <a:latin typeface="Book Antiqua" pitchFamily="18" charset="0"/>
                <a:ea typeface="宋体" panose="02010600030101010101" pitchFamily="2" charset="-122"/>
                <a:hlinkClick r:id="rId1" action="ppaction://program"/>
              </a:rPr>
              <a:t>FormatDemo</a:t>
            </a:r>
            <a:endParaRPr lang="en-US" altLang="zh-CN">
              <a:solidFill>
                <a:schemeClr val="accent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另外的字符串格式化</a:t>
            </a:r>
            <a:endParaRPr lang="zh-CN" altLang="en-US"/>
          </a:p>
        </p:txBody>
      </p:sp>
      <p:sp>
        <p:nvSpPr>
          <p:cNvPr id="3" name="内容占位符 2"/>
          <p:cNvSpPr>
            <a:spLocks noGrp="1"/>
          </p:cNvSpPr>
          <p:nvPr>
            <p:ph idx="1"/>
          </p:nvPr>
        </p:nvSpPr>
        <p:spPr/>
        <p:txBody>
          <a:bodyPr/>
          <a:p>
            <a:r>
              <a:rPr lang="en-US" altLang="zh-CN"/>
              <a:t>String.format(str, parms...)</a:t>
            </a:r>
            <a:endParaRPr lang="en-US" altLang="zh-CN"/>
          </a:p>
        </p:txBody>
      </p:sp>
      <p:sp>
        <p:nvSpPr>
          <p:cNvPr id="4" name="灯片编号占位符 3"/>
          <p:cNvSpPr>
            <a:spLocks noGrp="1"/>
          </p:cNvSpPr>
          <p:nvPr>
            <p:ph type="sldNum" sz="quarter" idx="11"/>
          </p:nvPr>
        </p:nvSpPr>
        <p:spPr/>
        <p:txBody>
          <a:bodyPr/>
          <a:p>
            <a:pPr>
              <a:defRPr/>
            </a:pPr>
            <a:fld id="{210A53BA-35A3-4702-8EF4-7FF14FAB0D7B}" type="slidenum">
              <a:rPr lang="en-US" altLang="zh-CN"/>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F61A9F47-0383-40C0-B88B-142425E6FF4C}" type="slidenum">
              <a:rPr lang="en-US" altLang="en-US" sz="1400"/>
            </a:fld>
            <a:endParaRPr lang="en-US" altLang="en-US" sz="1400"/>
          </a:p>
        </p:txBody>
      </p:sp>
      <p:sp>
        <p:nvSpPr>
          <p:cNvPr id="9219" name="Rectangle 2"/>
          <p:cNvSpPr>
            <a:spLocks noGrp="1" noChangeArrowheads="1"/>
          </p:cNvSpPr>
          <p:nvPr>
            <p:ph type="title"/>
          </p:nvPr>
        </p:nvSpPr>
        <p:spPr>
          <a:xfrm>
            <a:off x="685800" y="0"/>
            <a:ext cx="7772400" cy="1428750"/>
          </a:xfrm>
          <a:noFill/>
        </p:spPr>
        <p:txBody>
          <a:bodyPr/>
          <a:lstStyle/>
          <a:p>
            <a:r>
              <a:rPr lang="en-US" altLang="en-US" dirty="0" smtClean="0">
                <a:solidFill>
                  <a:srgbClr val="002060"/>
                </a:solidFill>
              </a:rPr>
              <a:t>Trigonometric Methods</a:t>
            </a:r>
            <a:endParaRPr lang="en-US" altLang="en-US" dirty="0" smtClean="0">
              <a:solidFill>
                <a:srgbClr val="002060"/>
              </a:solidFill>
            </a:endParaRPr>
          </a:p>
        </p:txBody>
      </p:sp>
      <p:sp>
        <p:nvSpPr>
          <p:cNvPr id="9220" name="Rectangle 3"/>
          <p:cNvSpPr>
            <a:spLocks noGrp="1" noChangeArrowheads="1"/>
          </p:cNvSpPr>
          <p:nvPr>
            <p:ph type="body" idx="1"/>
          </p:nvPr>
        </p:nvSpPr>
        <p:spPr>
          <a:xfrm>
            <a:off x="304800" y="1371600"/>
            <a:ext cx="3505200" cy="4114800"/>
          </a:xfrm>
        </p:spPr>
        <p:txBody>
          <a:bodyPr/>
          <a:lstStyle/>
          <a:p>
            <a:r>
              <a:rPr lang="en-US" altLang="zh-CN" sz="2600" b="1" dirty="0" smtClean="0">
                <a:solidFill>
                  <a:srgbClr val="000000"/>
                </a:solidFill>
                <a:latin typeface="Courier New" panose="02070309020205020404" pitchFamily="49" charset="0"/>
                <a:ea typeface="宋体" panose="02010600030101010101" pitchFamily="2" charset="-122"/>
              </a:rPr>
              <a:t>sin(double a)</a:t>
            </a:r>
            <a:endParaRPr lang="en-US" altLang="zh-CN" sz="2600" b="1" dirty="0" smtClean="0">
              <a:solidFill>
                <a:srgbClr val="000000"/>
              </a:solidFill>
              <a:latin typeface="Courier New" panose="02070309020205020404" pitchFamily="49" charset="0"/>
              <a:ea typeface="宋体" panose="02010600030101010101" pitchFamily="2" charset="-122"/>
            </a:endParaRPr>
          </a:p>
          <a:p>
            <a:pPr>
              <a:spcBef>
                <a:spcPct val="50000"/>
              </a:spcBef>
            </a:pPr>
            <a:r>
              <a:rPr lang="en-US" altLang="zh-CN" sz="2600" b="1" dirty="0" err="1" smtClean="0">
                <a:solidFill>
                  <a:srgbClr val="000000"/>
                </a:solidFill>
                <a:latin typeface="Courier New" panose="02070309020205020404" pitchFamily="49" charset="0"/>
                <a:ea typeface="宋体" panose="02010600030101010101" pitchFamily="2" charset="-122"/>
              </a:rPr>
              <a:t>cos</a:t>
            </a:r>
            <a:r>
              <a:rPr lang="en-US" altLang="zh-CN" sz="2600" b="1" dirty="0" smtClean="0">
                <a:solidFill>
                  <a:srgbClr val="000000"/>
                </a:solidFill>
                <a:latin typeface="Courier New" panose="02070309020205020404" pitchFamily="49" charset="0"/>
                <a:ea typeface="宋体" panose="02010600030101010101" pitchFamily="2" charset="-122"/>
              </a:rPr>
              <a:t>(double a)</a:t>
            </a:r>
            <a:endParaRPr lang="en-US" altLang="zh-CN" sz="2600" b="1" dirty="0" smtClean="0">
              <a:solidFill>
                <a:srgbClr val="000000"/>
              </a:solidFill>
              <a:latin typeface="Courier New" panose="02070309020205020404" pitchFamily="49" charset="0"/>
              <a:ea typeface="宋体" panose="02010600030101010101" pitchFamily="2" charset="-122"/>
            </a:endParaRPr>
          </a:p>
          <a:p>
            <a:pPr>
              <a:spcBef>
                <a:spcPct val="50000"/>
              </a:spcBef>
            </a:pPr>
            <a:r>
              <a:rPr lang="en-US" altLang="zh-CN" sz="2600" b="1" dirty="0" smtClean="0">
                <a:solidFill>
                  <a:srgbClr val="000000"/>
                </a:solidFill>
                <a:latin typeface="Courier New" panose="02070309020205020404" pitchFamily="49" charset="0"/>
                <a:ea typeface="宋体" panose="02010600030101010101" pitchFamily="2" charset="-122"/>
              </a:rPr>
              <a:t>tan(double a)</a:t>
            </a:r>
            <a:endParaRPr lang="en-US" altLang="zh-CN" sz="2600" b="1" dirty="0" smtClean="0">
              <a:solidFill>
                <a:srgbClr val="000000"/>
              </a:solidFill>
              <a:latin typeface="Courier New" panose="02070309020205020404" pitchFamily="49" charset="0"/>
              <a:ea typeface="宋体" panose="02010600030101010101" pitchFamily="2" charset="-122"/>
            </a:endParaRPr>
          </a:p>
          <a:p>
            <a:pPr>
              <a:spcBef>
                <a:spcPct val="50000"/>
              </a:spcBef>
            </a:pPr>
            <a:r>
              <a:rPr lang="en-US" altLang="zh-CN" sz="2600" b="1" dirty="0" err="1" smtClean="0">
                <a:solidFill>
                  <a:srgbClr val="000000"/>
                </a:solidFill>
                <a:latin typeface="Courier New" panose="02070309020205020404" pitchFamily="49" charset="0"/>
                <a:ea typeface="宋体" panose="02010600030101010101" pitchFamily="2" charset="-122"/>
              </a:rPr>
              <a:t>acos</a:t>
            </a:r>
            <a:r>
              <a:rPr lang="en-US" altLang="zh-CN" sz="2600" b="1" dirty="0" smtClean="0">
                <a:solidFill>
                  <a:srgbClr val="000000"/>
                </a:solidFill>
                <a:latin typeface="Courier New" panose="02070309020205020404" pitchFamily="49" charset="0"/>
                <a:ea typeface="宋体" panose="02010600030101010101" pitchFamily="2" charset="-122"/>
              </a:rPr>
              <a:t>(double a)</a:t>
            </a:r>
            <a:endParaRPr lang="en-US" altLang="zh-CN" sz="2600" b="1" dirty="0" smtClean="0">
              <a:solidFill>
                <a:srgbClr val="000000"/>
              </a:solidFill>
              <a:latin typeface="Courier New" panose="02070309020205020404" pitchFamily="49" charset="0"/>
              <a:ea typeface="宋体" panose="02010600030101010101" pitchFamily="2" charset="-122"/>
            </a:endParaRPr>
          </a:p>
          <a:p>
            <a:pPr>
              <a:spcBef>
                <a:spcPct val="50000"/>
              </a:spcBef>
            </a:pPr>
            <a:r>
              <a:rPr lang="en-US" altLang="zh-CN" sz="2600" b="1" dirty="0" err="1" smtClean="0">
                <a:solidFill>
                  <a:srgbClr val="000000"/>
                </a:solidFill>
                <a:latin typeface="Courier New" panose="02070309020205020404" pitchFamily="49" charset="0"/>
                <a:ea typeface="宋体" panose="02010600030101010101" pitchFamily="2" charset="-122"/>
              </a:rPr>
              <a:t>asin</a:t>
            </a:r>
            <a:r>
              <a:rPr lang="en-US" altLang="zh-CN" sz="2600" b="1" dirty="0" smtClean="0">
                <a:solidFill>
                  <a:srgbClr val="000000"/>
                </a:solidFill>
                <a:latin typeface="Courier New" panose="02070309020205020404" pitchFamily="49" charset="0"/>
                <a:ea typeface="宋体" panose="02010600030101010101" pitchFamily="2" charset="-122"/>
              </a:rPr>
              <a:t>(double a)</a:t>
            </a:r>
            <a:endParaRPr lang="en-US" altLang="zh-CN" sz="2600" b="1" dirty="0" smtClean="0">
              <a:solidFill>
                <a:srgbClr val="000000"/>
              </a:solidFill>
              <a:latin typeface="Courier New" panose="02070309020205020404" pitchFamily="49" charset="0"/>
              <a:ea typeface="宋体" panose="02010600030101010101" pitchFamily="2" charset="-122"/>
            </a:endParaRPr>
          </a:p>
          <a:p>
            <a:pPr>
              <a:spcBef>
                <a:spcPct val="50000"/>
              </a:spcBef>
            </a:pPr>
            <a:r>
              <a:rPr lang="en-US" altLang="zh-CN" sz="2600" b="1" dirty="0" err="1" smtClean="0">
                <a:solidFill>
                  <a:srgbClr val="000000"/>
                </a:solidFill>
                <a:latin typeface="Courier New" panose="02070309020205020404" pitchFamily="49" charset="0"/>
                <a:ea typeface="宋体" panose="02010600030101010101" pitchFamily="2" charset="-122"/>
              </a:rPr>
              <a:t>atan</a:t>
            </a:r>
            <a:r>
              <a:rPr lang="en-US" altLang="zh-CN" sz="2600" b="1" dirty="0" smtClean="0">
                <a:solidFill>
                  <a:srgbClr val="000000"/>
                </a:solidFill>
                <a:latin typeface="Courier New" panose="02070309020205020404" pitchFamily="49" charset="0"/>
                <a:ea typeface="宋体" panose="02010600030101010101" pitchFamily="2" charset="-122"/>
              </a:rPr>
              <a:t>(double a)</a:t>
            </a:r>
            <a:endParaRPr lang="en-US" altLang="zh-CN" sz="2800" b="1" dirty="0" smtClean="0">
              <a:solidFill>
                <a:srgbClr val="000000"/>
              </a:solidFill>
              <a:ea typeface="宋体" panose="02010600030101010101" pitchFamily="2" charset="-122"/>
            </a:endParaRPr>
          </a:p>
        </p:txBody>
      </p:sp>
      <p:sp>
        <p:nvSpPr>
          <p:cNvPr id="9221" name="Text Box 4"/>
          <p:cNvSpPr txBox="1">
            <a:spLocks noChangeArrowheads="1"/>
          </p:cNvSpPr>
          <p:nvPr/>
        </p:nvSpPr>
        <p:spPr bwMode="auto">
          <a:xfrm>
            <a:off x="1600200" y="5486400"/>
            <a:ext cx="1981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400"/>
              <a:t>Radians</a:t>
            </a:r>
            <a:endParaRPr lang="en-US" altLang="en-US" sz="2400"/>
          </a:p>
          <a:p>
            <a:pPr>
              <a:spcBef>
                <a:spcPct val="50000"/>
              </a:spcBef>
            </a:pPr>
            <a:r>
              <a:rPr lang="en-US" altLang="en-US" sz="2400"/>
              <a:t>toRadians(90)</a:t>
            </a:r>
            <a:endParaRPr lang="en-US" altLang="en-US" sz="2400"/>
          </a:p>
        </p:txBody>
      </p:sp>
      <p:sp>
        <p:nvSpPr>
          <p:cNvPr id="9222" name="Rectangle 6"/>
          <p:cNvSpPr>
            <a:spLocks noChangeArrowheads="1"/>
          </p:cNvSpPr>
          <p:nvPr/>
        </p:nvSpPr>
        <p:spPr bwMode="auto">
          <a:xfrm>
            <a:off x="4419600" y="1371600"/>
            <a:ext cx="4419600" cy="4648200"/>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altLang="en-US" sz="2200" b="1" dirty="0">
                <a:latin typeface="Courier New" panose="02070309020205020404" pitchFamily="49" charset="0"/>
                <a:cs typeface="Courier New" panose="02070309020205020404" pitchFamily="49" charset="0"/>
              </a:rPr>
              <a:t>Examples:</a:t>
            </a:r>
            <a:endParaRPr lang="en-US" altLang="en-US" sz="2200" b="1" dirty="0">
              <a:latin typeface="Courier New" panose="02070309020205020404" pitchFamily="49" charset="0"/>
              <a:cs typeface="Courier New" panose="02070309020205020404" pitchFamily="49" charset="0"/>
            </a:endParaRPr>
          </a:p>
          <a:p>
            <a:pPr marL="342900" indent="-342900">
              <a:spcBef>
                <a:spcPct val="20000"/>
              </a:spcBef>
              <a:buClr>
                <a:schemeClr val="tx2"/>
              </a:buClr>
              <a:buSzPct val="75000"/>
              <a:buFont typeface="Monotype Sorts" pitchFamily="2" charset="2"/>
              <a:buNone/>
            </a:pPr>
            <a:endParaRPr lang="en-US" altLang="en-US" sz="2200" b="1" dirty="0">
              <a:latin typeface="Courier New" panose="02070309020205020404" pitchFamily="49" charset="0"/>
              <a:cs typeface="Courier New" panose="02070309020205020404" pitchFamily="49" charset="0"/>
            </a:endParaRPr>
          </a:p>
          <a:p>
            <a:pPr marL="342900" indent="-342900">
              <a:spcBef>
                <a:spcPct val="20000"/>
              </a:spcBef>
              <a:buClr>
                <a:schemeClr val="tx2"/>
              </a:buClr>
              <a:buSzPct val="75000"/>
              <a:buFont typeface="Monotype Sorts" pitchFamily="2" charset="2"/>
              <a:buNone/>
            </a:pPr>
            <a:r>
              <a:rPr lang="en-US" altLang="en-US" sz="2200" b="1" dirty="0" err="1">
                <a:solidFill>
                  <a:schemeClr val="accent5">
                    <a:lumMod val="10000"/>
                  </a:schemeClr>
                </a:solidFill>
                <a:latin typeface="Courier New" panose="02070309020205020404" pitchFamily="49" charset="0"/>
                <a:cs typeface="Courier New" panose="02070309020205020404" pitchFamily="49" charset="0"/>
              </a:rPr>
              <a:t>Math.sin</a:t>
            </a:r>
            <a:r>
              <a:rPr lang="en-US" altLang="en-US" sz="2200" b="1" dirty="0">
                <a:solidFill>
                  <a:schemeClr val="accent5">
                    <a:lumMod val="10000"/>
                  </a:schemeClr>
                </a:solidFill>
                <a:latin typeface="Courier New" panose="02070309020205020404" pitchFamily="49" charset="0"/>
                <a:cs typeface="Courier New" panose="02070309020205020404" pitchFamily="49" charset="0"/>
              </a:rPr>
              <a:t>(0) returns 0.0 </a:t>
            </a:r>
            <a:endParaRPr lang="en-US" altLang="en-US" sz="2200" b="1" dirty="0">
              <a:solidFill>
                <a:schemeClr val="accent5">
                  <a:lumMod val="10000"/>
                </a:schemeClr>
              </a:solidFill>
              <a:latin typeface="Courier" pitchFamily="49" charset="0"/>
              <a:cs typeface="Times New Roman" panose="02020603050405020304" pitchFamily="18" charset="0"/>
            </a:endParaRPr>
          </a:p>
          <a:p>
            <a:pPr marL="342900" indent="-342900">
              <a:spcBef>
                <a:spcPct val="20000"/>
              </a:spcBef>
              <a:buClr>
                <a:schemeClr val="tx2"/>
              </a:buClr>
              <a:buSzPct val="75000"/>
              <a:buFont typeface="Monotype Sorts" pitchFamily="2" charset="2"/>
              <a:buNone/>
            </a:pPr>
            <a:r>
              <a:rPr lang="en-US" altLang="en-US" sz="2200" b="1" dirty="0" err="1">
                <a:solidFill>
                  <a:schemeClr val="accent5">
                    <a:lumMod val="10000"/>
                  </a:schemeClr>
                </a:solidFill>
                <a:latin typeface="Courier New" panose="02070309020205020404" pitchFamily="49" charset="0"/>
                <a:cs typeface="Courier New" panose="02070309020205020404" pitchFamily="49" charset="0"/>
              </a:rPr>
              <a:t>Math.sin</a:t>
            </a:r>
            <a:r>
              <a:rPr lang="en-US" altLang="en-US" sz="2200" b="1" dirty="0">
                <a:solidFill>
                  <a:schemeClr val="accent5">
                    <a:lumMod val="10000"/>
                  </a:schemeClr>
                </a:solidFill>
                <a:latin typeface="Courier New" panose="02070309020205020404" pitchFamily="49" charset="0"/>
                <a:cs typeface="Courier New" panose="02070309020205020404" pitchFamily="49" charset="0"/>
              </a:rPr>
              <a:t>(</a:t>
            </a:r>
            <a:r>
              <a:rPr lang="en-US" altLang="en-US" sz="2200" b="1" dirty="0" err="1">
                <a:solidFill>
                  <a:schemeClr val="accent5">
                    <a:lumMod val="10000"/>
                  </a:schemeClr>
                </a:solidFill>
                <a:latin typeface="Courier New" panose="02070309020205020404" pitchFamily="49" charset="0"/>
                <a:cs typeface="Courier New" panose="02070309020205020404" pitchFamily="49" charset="0"/>
              </a:rPr>
              <a:t>Math.PI</a:t>
            </a:r>
            <a:r>
              <a:rPr lang="en-US" altLang="en-US" sz="2200" b="1" dirty="0">
                <a:solidFill>
                  <a:schemeClr val="accent5">
                    <a:lumMod val="10000"/>
                  </a:schemeClr>
                </a:solidFill>
                <a:latin typeface="Courier New" panose="02070309020205020404" pitchFamily="49" charset="0"/>
                <a:cs typeface="Courier New" panose="02070309020205020404" pitchFamily="49" charset="0"/>
              </a:rPr>
              <a:t> / 6) returns 0.5 </a:t>
            </a:r>
            <a:endParaRPr lang="en-US" altLang="en-US" sz="2200" b="1" dirty="0">
              <a:solidFill>
                <a:schemeClr val="accent5">
                  <a:lumMod val="10000"/>
                </a:schemeClr>
              </a:solidFill>
              <a:latin typeface="Courier" pitchFamily="49" charset="0"/>
              <a:cs typeface="Times New Roman" panose="02020603050405020304" pitchFamily="18" charset="0"/>
            </a:endParaRPr>
          </a:p>
          <a:p>
            <a:pPr marL="342900" indent="-342900">
              <a:spcBef>
                <a:spcPct val="20000"/>
              </a:spcBef>
              <a:buClr>
                <a:schemeClr val="tx2"/>
              </a:buClr>
              <a:buSzPct val="75000"/>
              <a:buFont typeface="Monotype Sorts" pitchFamily="2" charset="2"/>
              <a:buNone/>
            </a:pPr>
            <a:r>
              <a:rPr lang="en-US" altLang="en-US" sz="2200" b="1" dirty="0" err="1">
                <a:solidFill>
                  <a:schemeClr val="accent5">
                    <a:lumMod val="10000"/>
                  </a:schemeClr>
                </a:solidFill>
                <a:latin typeface="Courier New" panose="02070309020205020404" pitchFamily="49" charset="0"/>
                <a:cs typeface="Courier New" panose="02070309020205020404" pitchFamily="49" charset="0"/>
              </a:rPr>
              <a:t>Math.sin</a:t>
            </a:r>
            <a:r>
              <a:rPr lang="en-US" altLang="en-US" sz="2200" b="1" dirty="0">
                <a:solidFill>
                  <a:schemeClr val="accent5">
                    <a:lumMod val="10000"/>
                  </a:schemeClr>
                </a:solidFill>
                <a:latin typeface="Courier New" panose="02070309020205020404" pitchFamily="49" charset="0"/>
                <a:cs typeface="Courier New" panose="02070309020205020404" pitchFamily="49" charset="0"/>
              </a:rPr>
              <a:t>(</a:t>
            </a:r>
            <a:r>
              <a:rPr lang="en-US" altLang="en-US" sz="2200" b="1" dirty="0" err="1">
                <a:solidFill>
                  <a:schemeClr val="accent5">
                    <a:lumMod val="10000"/>
                  </a:schemeClr>
                </a:solidFill>
                <a:latin typeface="Courier New" panose="02070309020205020404" pitchFamily="49" charset="0"/>
                <a:cs typeface="Courier New" panose="02070309020205020404" pitchFamily="49" charset="0"/>
              </a:rPr>
              <a:t>Math.PI</a:t>
            </a:r>
            <a:r>
              <a:rPr lang="en-US" altLang="en-US" sz="2200" b="1" dirty="0">
                <a:solidFill>
                  <a:schemeClr val="accent5">
                    <a:lumMod val="10000"/>
                  </a:schemeClr>
                </a:solidFill>
                <a:latin typeface="Courier New" panose="02070309020205020404" pitchFamily="49" charset="0"/>
                <a:cs typeface="Courier New" panose="02070309020205020404" pitchFamily="49" charset="0"/>
              </a:rPr>
              <a:t> / 2) returns 1.0</a:t>
            </a:r>
            <a:endParaRPr lang="en-US" altLang="en-US" sz="2200" b="1" dirty="0">
              <a:solidFill>
                <a:schemeClr val="accent5">
                  <a:lumMod val="10000"/>
                </a:schemeClr>
              </a:solidFill>
              <a:latin typeface="Courier" pitchFamily="49" charset="0"/>
              <a:cs typeface="Times New Roman" panose="02020603050405020304" pitchFamily="18" charset="0"/>
            </a:endParaRPr>
          </a:p>
          <a:p>
            <a:pPr marL="342900" indent="-342900">
              <a:spcBef>
                <a:spcPct val="20000"/>
              </a:spcBef>
              <a:buClr>
                <a:schemeClr val="tx2"/>
              </a:buClr>
              <a:buSzPct val="75000"/>
              <a:buFont typeface="Monotype Sorts" pitchFamily="2" charset="2"/>
              <a:buNone/>
            </a:pPr>
            <a:r>
              <a:rPr lang="en-US" altLang="en-US" sz="2200" b="1" dirty="0" err="1">
                <a:solidFill>
                  <a:schemeClr val="accent5">
                    <a:lumMod val="10000"/>
                  </a:schemeClr>
                </a:solidFill>
                <a:latin typeface="Courier New" panose="02070309020205020404" pitchFamily="49" charset="0"/>
                <a:cs typeface="Courier New" panose="02070309020205020404" pitchFamily="49" charset="0"/>
              </a:rPr>
              <a:t>Math.cos</a:t>
            </a:r>
            <a:r>
              <a:rPr lang="en-US" altLang="en-US" sz="2200" b="1" dirty="0">
                <a:solidFill>
                  <a:schemeClr val="accent5">
                    <a:lumMod val="10000"/>
                  </a:schemeClr>
                </a:solidFill>
                <a:latin typeface="Courier New" panose="02070309020205020404" pitchFamily="49" charset="0"/>
                <a:cs typeface="Courier New" panose="02070309020205020404" pitchFamily="49" charset="0"/>
              </a:rPr>
              <a:t>(0) returns 1.0</a:t>
            </a:r>
            <a:endParaRPr lang="en-US" altLang="en-US" sz="2200" b="1" dirty="0">
              <a:solidFill>
                <a:schemeClr val="accent5">
                  <a:lumMod val="10000"/>
                </a:schemeClr>
              </a:solidFill>
              <a:latin typeface="Courier" pitchFamily="49" charset="0"/>
              <a:cs typeface="Times New Roman" panose="02020603050405020304" pitchFamily="18" charset="0"/>
            </a:endParaRPr>
          </a:p>
          <a:p>
            <a:pPr marL="342900" indent="-342900">
              <a:spcBef>
                <a:spcPct val="20000"/>
              </a:spcBef>
              <a:buClr>
                <a:schemeClr val="tx2"/>
              </a:buClr>
              <a:buSzPct val="75000"/>
              <a:buFont typeface="Monotype Sorts" pitchFamily="2" charset="2"/>
              <a:buNone/>
            </a:pPr>
            <a:r>
              <a:rPr lang="en-US" altLang="en-US" sz="2200" b="1" dirty="0" err="1">
                <a:solidFill>
                  <a:schemeClr val="accent5">
                    <a:lumMod val="10000"/>
                  </a:schemeClr>
                </a:solidFill>
                <a:latin typeface="Courier New" panose="02070309020205020404" pitchFamily="49" charset="0"/>
                <a:cs typeface="Courier New" panose="02070309020205020404" pitchFamily="49" charset="0"/>
              </a:rPr>
              <a:t>Math.cos</a:t>
            </a:r>
            <a:r>
              <a:rPr lang="en-US" altLang="en-US" sz="2200" b="1" dirty="0">
                <a:solidFill>
                  <a:schemeClr val="accent5">
                    <a:lumMod val="10000"/>
                  </a:schemeClr>
                </a:solidFill>
                <a:latin typeface="Courier New" panose="02070309020205020404" pitchFamily="49" charset="0"/>
                <a:cs typeface="Courier New" panose="02070309020205020404" pitchFamily="49" charset="0"/>
              </a:rPr>
              <a:t>(</a:t>
            </a:r>
            <a:r>
              <a:rPr lang="en-US" altLang="en-US" sz="2200" b="1" dirty="0" err="1">
                <a:solidFill>
                  <a:schemeClr val="accent5">
                    <a:lumMod val="10000"/>
                  </a:schemeClr>
                </a:solidFill>
                <a:latin typeface="Courier New" panose="02070309020205020404" pitchFamily="49" charset="0"/>
                <a:cs typeface="Courier New" panose="02070309020205020404" pitchFamily="49" charset="0"/>
              </a:rPr>
              <a:t>Math.PI</a:t>
            </a:r>
            <a:r>
              <a:rPr lang="en-US" altLang="en-US" sz="2200" b="1" dirty="0">
                <a:solidFill>
                  <a:schemeClr val="accent5">
                    <a:lumMod val="10000"/>
                  </a:schemeClr>
                </a:solidFill>
                <a:latin typeface="Courier New" panose="02070309020205020404" pitchFamily="49" charset="0"/>
                <a:cs typeface="Courier New" panose="02070309020205020404" pitchFamily="49" charset="0"/>
              </a:rPr>
              <a:t> / 6) returns 0.866 </a:t>
            </a:r>
            <a:endParaRPr lang="en-US" altLang="en-US" sz="2200" b="1" dirty="0">
              <a:solidFill>
                <a:schemeClr val="accent5">
                  <a:lumMod val="10000"/>
                </a:schemeClr>
              </a:solidFill>
              <a:latin typeface="Courier" pitchFamily="49" charset="0"/>
              <a:cs typeface="Times New Roman" panose="02020603050405020304" pitchFamily="18" charset="0"/>
            </a:endParaRPr>
          </a:p>
          <a:p>
            <a:pPr marL="342900" indent="-342900">
              <a:spcBef>
                <a:spcPct val="20000"/>
              </a:spcBef>
              <a:buClr>
                <a:schemeClr val="tx2"/>
              </a:buClr>
              <a:buSzPct val="75000"/>
              <a:buFont typeface="Monotype Sorts" pitchFamily="2" charset="2"/>
              <a:buNone/>
            </a:pPr>
            <a:r>
              <a:rPr lang="en-US" altLang="en-US" sz="2200" b="1" dirty="0" err="1">
                <a:solidFill>
                  <a:schemeClr val="accent5">
                    <a:lumMod val="10000"/>
                  </a:schemeClr>
                </a:solidFill>
                <a:latin typeface="Courier New" panose="02070309020205020404" pitchFamily="49" charset="0"/>
                <a:cs typeface="Courier New" panose="02070309020205020404" pitchFamily="49" charset="0"/>
              </a:rPr>
              <a:t>Math.cos</a:t>
            </a:r>
            <a:r>
              <a:rPr lang="en-US" altLang="en-US" sz="2200" b="1" dirty="0">
                <a:solidFill>
                  <a:schemeClr val="accent5">
                    <a:lumMod val="10000"/>
                  </a:schemeClr>
                </a:solidFill>
                <a:latin typeface="Courier New" panose="02070309020205020404" pitchFamily="49" charset="0"/>
                <a:cs typeface="Courier New" panose="02070309020205020404" pitchFamily="49" charset="0"/>
              </a:rPr>
              <a:t>(</a:t>
            </a:r>
            <a:r>
              <a:rPr lang="en-US" altLang="en-US" sz="2200" b="1" dirty="0" err="1">
                <a:solidFill>
                  <a:schemeClr val="accent5">
                    <a:lumMod val="10000"/>
                  </a:schemeClr>
                </a:solidFill>
                <a:latin typeface="Courier New" panose="02070309020205020404" pitchFamily="49" charset="0"/>
                <a:cs typeface="Courier New" panose="02070309020205020404" pitchFamily="49" charset="0"/>
              </a:rPr>
              <a:t>Math.PI</a:t>
            </a:r>
            <a:r>
              <a:rPr lang="en-US" altLang="en-US" sz="2200" b="1" dirty="0">
                <a:solidFill>
                  <a:schemeClr val="accent5">
                    <a:lumMod val="10000"/>
                  </a:schemeClr>
                </a:solidFill>
                <a:latin typeface="Courier New" panose="02070309020205020404" pitchFamily="49" charset="0"/>
                <a:cs typeface="Courier New" panose="02070309020205020404" pitchFamily="49" charset="0"/>
              </a:rPr>
              <a:t> / 2) returns 0 </a:t>
            </a:r>
            <a:endParaRPr lang="en-US" altLang="en-US" sz="2200" b="1" dirty="0">
              <a:solidFill>
                <a:schemeClr val="accent5">
                  <a:lumMod val="10000"/>
                </a:schemeClr>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68907C8-3788-43AF-84CF-5C77D2946C32}" type="slidenum">
              <a:rPr lang="en-US" altLang="en-US" sz="1400"/>
            </a:fld>
            <a:endParaRPr lang="en-US" altLang="en-US" sz="1400"/>
          </a:p>
        </p:txBody>
      </p:sp>
      <p:sp>
        <p:nvSpPr>
          <p:cNvPr id="10243" name="Rectangle 2"/>
          <p:cNvSpPr>
            <a:spLocks noGrp="1" noChangeArrowheads="1"/>
          </p:cNvSpPr>
          <p:nvPr>
            <p:ph type="title"/>
          </p:nvPr>
        </p:nvSpPr>
        <p:spPr>
          <a:xfrm>
            <a:off x="685800" y="0"/>
            <a:ext cx="7772400" cy="1428750"/>
          </a:xfrm>
          <a:noFill/>
        </p:spPr>
        <p:txBody>
          <a:bodyPr/>
          <a:lstStyle/>
          <a:p>
            <a:r>
              <a:rPr lang="en-US" altLang="en-US" smtClean="0"/>
              <a:t>Exponent Methods</a:t>
            </a:r>
            <a:endParaRPr lang="en-US" altLang="en-US" smtClean="0"/>
          </a:p>
        </p:txBody>
      </p:sp>
      <p:sp>
        <p:nvSpPr>
          <p:cNvPr id="10244" name="Rectangle 3"/>
          <p:cNvSpPr>
            <a:spLocks noGrp="1" noChangeArrowheads="1"/>
          </p:cNvSpPr>
          <p:nvPr>
            <p:ph type="body" idx="1"/>
          </p:nvPr>
        </p:nvSpPr>
        <p:spPr>
          <a:xfrm>
            <a:off x="381000" y="1371600"/>
            <a:ext cx="4191000" cy="4572000"/>
          </a:xfrm>
          <a:noFill/>
        </p:spPr>
        <p:txBody>
          <a:bodyPr/>
          <a:lstStyle/>
          <a:p>
            <a:pPr marL="341630" indent="-341630"/>
            <a:r>
              <a:rPr lang="en-US" altLang="en-US" sz="2000" b="1" smtClean="0">
                <a:latin typeface="Courier New" panose="02070309020205020404" pitchFamily="49" charset="0"/>
              </a:rPr>
              <a:t>exp(double a)</a:t>
            </a:r>
            <a:endParaRPr lang="en-US" altLang="en-US" sz="2400" b="1" smtClean="0"/>
          </a:p>
          <a:p>
            <a:pPr marL="520700" lvl="1" indent="-142875">
              <a:buFontTx/>
              <a:buNone/>
            </a:pPr>
            <a:r>
              <a:rPr lang="en-US" altLang="en-US" sz="2000" smtClean="0"/>
              <a:t>Returns </a:t>
            </a:r>
            <a:r>
              <a:rPr lang="en-US" altLang="en-US" sz="2000" smtClean="0">
                <a:latin typeface="Courier New" panose="02070309020205020404" pitchFamily="49" charset="0"/>
              </a:rPr>
              <a:t>e</a:t>
            </a:r>
            <a:r>
              <a:rPr lang="en-US" altLang="en-US" sz="2000" smtClean="0"/>
              <a:t> raised to the power of </a:t>
            </a:r>
            <a:r>
              <a:rPr lang="en-US" altLang="en-US" sz="2000" smtClean="0">
                <a:latin typeface="Courier New" panose="02070309020205020404" pitchFamily="49" charset="0"/>
              </a:rPr>
              <a:t>a</a:t>
            </a:r>
            <a:r>
              <a:rPr lang="en-US" altLang="en-US" sz="2000" smtClean="0"/>
              <a:t>.</a:t>
            </a:r>
            <a:endParaRPr lang="en-US" altLang="en-US" sz="2000" smtClean="0"/>
          </a:p>
          <a:p>
            <a:pPr marL="341630" indent="-341630">
              <a:spcBef>
                <a:spcPct val="50000"/>
              </a:spcBef>
            </a:pPr>
            <a:r>
              <a:rPr lang="en-US" altLang="en-US" sz="2000" b="1" smtClean="0">
                <a:latin typeface="Courier New" panose="02070309020205020404" pitchFamily="49" charset="0"/>
              </a:rPr>
              <a:t>log(double a)</a:t>
            </a:r>
            <a:endParaRPr lang="en-US" altLang="en-US" sz="2400" b="1" smtClean="0"/>
          </a:p>
          <a:p>
            <a:pPr marL="520700" lvl="1" indent="-142875">
              <a:buFontTx/>
              <a:buNone/>
            </a:pPr>
            <a:r>
              <a:rPr lang="en-US" altLang="en-US" sz="2000" smtClean="0"/>
              <a:t>Returns the natural logarithm of </a:t>
            </a:r>
            <a:r>
              <a:rPr lang="en-US" altLang="en-US" sz="2000" smtClean="0">
                <a:latin typeface="Courier New" panose="02070309020205020404" pitchFamily="49" charset="0"/>
              </a:rPr>
              <a:t>a</a:t>
            </a:r>
            <a:r>
              <a:rPr lang="en-US" altLang="en-US" sz="2000" smtClean="0"/>
              <a:t>.</a:t>
            </a:r>
            <a:endParaRPr lang="en-US" altLang="en-US" sz="2000" smtClean="0"/>
          </a:p>
          <a:p>
            <a:pPr marL="341630" indent="-341630">
              <a:spcBef>
                <a:spcPct val="50000"/>
              </a:spcBef>
            </a:pPr>
            <a:r>
              <a:rPr lang="en-US" altLang="en-US" sz="2000" b="1" smtClean="0">
                <a:latin typeface="Courier New" panose="02070309020205020404" pitchFamily="49" charset="0"/>
              </a:rPr>
              <a:t>log10(double a)</a:t>
            </a:r>
            <a:endParaRPr lang="en-US" altLang="en-US" sz="2400" b="1" smtClean="0"/>
          </a:p>
          <a:p>
            <a:pPr marL="520700" lvl="1" indent="-142875">
              <a:buFontTx/>
              <a:buNone/>
            </a:pPr>
            <a:r>
              <a:rPr lang="en-US" altLang="en-US" sz="2000" smtClean="0"/>
              <a:t>Returns the 10-based logarithm of </a:t>
            </a:r>
            <a:r>
              <a:rPr lang="en-US" altLang="en-US" sz="2000" smtClean="0">
                <a:latin typeface="Courier New" panose="02070309020205020404" pitchFamily="49" charset="0"/>
              </a:rPr>
              <a:t>a</a:t>
            </a:r>
            <a:r>
              <a:rPr lang="en-US" altLang="en-US" sz="2000" smtClean="0"/>
              <a:t>.</a:t>
            </a:r>
            <a:endParaRPr lang="en-US" altLang="en-US" sz="2000" smtClean="0"/>
          </a:p>
          <a:p>
            <a:pPr marL="341630" indent="-341630">
              <a:spcBef>
                <a:spcPct val="50000"/>
              </a:spcBef>
            </a:pPr>
            <a:r>
              <a:rPr lang="en-US" altLang="en-US" sz="2000" b="1" smtClean="0">
                <a:solidFill>
                  <a:srgbClr val="FF0000"/>
                </a:solidFill>
                <a:latin typeface="Courier New" panose="02070309020205020404" pitchFamily="49" charset="0"/>
              </a:rPr>
              <a:t>pow(double a, double b)</a:t>
            </a:r>
            <a:endParaRPr lang="en-US" altLang="en-US" sz="2400" b="1" smtClean="0">
              <a:solidFill>
                <a:srgbClr val="FF0000"/>
              </a:solidFill>
            </a:endParaRPr>
          </a:p>
          <a:p>
            <a:pPr marL="520700" lvl="1" indent="-142875">
              <a:buFontTx/>
              <a:buNone/>
            </a:pPr>
            <a:r>
              <a:rPr lang="en-US" altLang="en-US" sz="2000" smtClean="0">
                <a:solidFill>
                  <a:srgbClr val="FF0000"/>
                </a:solidFill>
              </a:rPr>
              <a:t>Returns </a:t>
            </a:r>
            <a:r>
              <a:rPr lang="en-US" altLang="en-US" sz="2000" smtClean="0">
                <a:solidFill>
                  <a:srgbClr val="FF0000"/>
                </a:solidFill>
                <a:latin typeface="Courier New" panose="02070309020205020404" pitchFamily="49" charset="0"/>
              </a:rPr>
              <a:t>a</a:t>
            </a:r>
            <a:r>
              <a:rPr lang="en-US" altLang="en-US" sz="2000" smtClean="0">
                <a:solidFill>
                  <a:srgbClr val="FF0000"/>
                </a:solidFill>
              </a:rPr>
              <a:t> raised to the power of </a:t>
            </a:r>
            <a:r>
              <a:rPr lang="en-US" altLang="en-US" sz="2000" smtClean="0">
                <a:solidFill>
                  <a:srgbClr val="FF0000"/>
                </a:solidFill>
                <a:latin typeface="Courier New" panose="02070309020205020404" pitchFamily="49" charset="0"/>
              </a:rPr>
              <a:t>b</a:t>
            </a:r>
            <a:r>
              <a:rPr lang="en-US" altLang="en-US" sz="2000" smtClean="0">
                <a:solidFill>
                  <a:srgbClr val="FF0000"/>
                </a:solidFill>
              </a:rPr>
              <a:t>.</a:t>
            </a:r>
            <a:endParaRPr lang="en-US" altLang="en-US" sz="2000" smtClean="0"/>
          </a:p>
          <a:p>
            <a:pPr marL="341630" indent="-341630" algn="just">
              <a:spcBef>
                <a:spcPct val="50000"/>
              </a:spcBef>
            </a:pPr>
            <a:r>
              <a:rPr lang="en-US" altLang="en-US" sz="2000" b="1" smtClean="0">
                <a:latin typeface="Courier New" panose="02070309020205020404" pitchFamily="49" charset="0"/>
              </a:rPr>
              <a:t>sqrt(double a)</a:t>
            </a:r>
            <a:endParaRPr lang="en-US" altLang="en-US" sz="2400" b="1" smtClean="0"/>
          </a:p>
          <a:p>
            <a:pPr marL="520700" lvl="1" indent="-142875">
              <a:buFontTx/>
              <a:buNone/>
            </a:pPr>
            <a:r>
              <a:rPr lang="en-US" altLang="en-US" sz="2000" smtClean="0"/>
              <a:t>Returns the square root of </a:t>
            </a:r>
            <a:r>
              <a:rPr lang="en-US" altLang="en-US" sz="2000" smtClean="0">
                <a:latin typeface="Courier New" panose="02070309020205020404" pitchFamily="49" charset="0"/>
              </a:rPr>
              <a:t>a</a:t>
            </a:r>
            <a:r>
              <a:rPr lang="en-US" altLang="en-US" sz="2000" smtClean="0"/>
              <a:t>.</a:t>
            </a:r>
            <a:endParaRPr lang="en-US" altLang="en-US" sz="2000" smtClean="0"/>
          </a:p>
        </p:txBody>
      </p:sp>
      <p:sp>
        <p:nvSpPr>
          <p:cNvPr id="10245" name="Rectangle 5"/>
          <p:cNvSpPr>
            <a:spLocks noChangeArrowheads="1"/>
          </p:cNvSpPr>
          <p:nvPr/>
        </p:nvSpPr>
        <p:spPr bwMode="auto">
          <a:xfrm>
            <a:off x="4724400" y="1295400"/>
            <a:ext cx="4038600" cy="4648200"/>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altLang="en-US" sz="2200" b="1" dirty="0">
                <a:solidFill>
                  <a:schemeClr val="tx1"/>
                </a:solidFill>
                <a:latin typeface="Courier New" panose="02070309020205020404" pitchFamily="49" charset="0"/>
                <a:cs typeface="Courier New" panose="02070309020205020404" pitchFamily="49" charset="0"/>
              </a:rPr>
              <a:t>Examples:</a:t>
            </a:r>
            <a:endParaRPr lang="en-US" altLang="en-US" sz="2200" b="1" dirty="0">
              <a:solidFill>
                <a:schemeClr val="tx1"/>
              </a:solidFill>
              <a:latin typeface="Courier New" panose="02070309020205020404" pitchFamily="49" charset="0"/>
              <a:cs typeface="Courier New" panose="02070309020205020404" pitchFamily="49" charset="0"/>
            </a:endParaRPr>
          </a:p>
          <a:p>
            <a:pPr marL="342900" indent="-342900">
              <a:spcBef>
                <a:spcPct val="20000"/>
              </a:spcBef>
              <a:buClr>
                <a:schemeClr val="tx2"/>
              </a:buClr>
              <a:buSzPct val="75000"/>
              <a:buFont typeface="Monotype Sorts" pitchFamily="2" charset="2"/>
              <a:buNone/>
            </a:pPr>
            <a:endParaRPr lang="en-US" altLang="en-US" sz="2200" b="1" u="sng" dirty="0">
              <a:solidFill>
                <a:schemeClr val="tx1"/>
              </a:solidFill>
              <a:latin typeface="Courier New" panose="02070309020205020404" pitchFamily="49" charset="0"/>
              <a:cs typeface="Courier New" panose="02070309020205020404" pitchFamily="49" charset="0"/>
            </a:endParaRPr>
          </a:p>
          <a:p>
            <a:pPr marL="342900" indent="-342900">
              <a:spcBef>
                <a:spcPct val="20000"/>
              </a:spcBef>
              <a:buClr>
                <a:schemeClr val="tx2"/>
              </a:buClr>
              <a:buSzPct val="75000"/>
              <a:buFont typeface="Monotype Sorts" pitchFamily="2" charset="2"/>
              <a:buNone/>
            </a:pPr>
            <a:r>
              <a:rPr lang="en-US" altLang="en-US" sz="1800" b="1" dirty="0" err="1">
                <a:solidFill>
                  <a:schemeClr val="tx1"/>
                </a:solidFill>
                <a:latin typeface="Courier New" panose="02070309020205020404" pitchFamily="49" charset="0"/>
                <a:cs typeface="Courier New" panose="02070309020205020404" pitchFamily="49" charset="0"/>
              </a:rPr>
              <a:t>Math.exp</a:t>
            </a:r>
            <a:r>
              <a:rPr lang="en-US" altLang="en-US" sz="1800" b="1" dirty="0">
                <a:solidFill>
                  <a:schemeClr val="tx1"/>
                </a:solidFill>
                <a:latin typeface="Courier New" panose="02070309020205020404" pitchFamily="49" charset="0"/>
                <a:cs typeface="Courier New" panose="02070309020205020404" pitchFamily="49" charset="0"/>
              </a:rPr>
              <a:t>(1) returns 2.71 </a:t>
            </a:r>
            <a:endParaRPr lang="en-US" altLang="en-US" sz="1800" b="1" dirty="0">
              <a:solidFill>
                <a:schemeClr val="tx1"/>
              </a:solidFill>
              <a:latin typeface="Courier" pitchFamily="49" charset="0"/>
              <a:cs typeface="Times New Roman" panose="02020603050405020304" pitchFamily="18" charset="0"/>
            </a:endParaRPr>
          </a:p>
          <a:p>
            <a:pPr marL="342900" indent="-342900">
              <a:spcBef>
                <a:spcPct val="20000"/>
              </a:spcBef>
              <a:buClr>
                <a:schemeClr val="tx2"/>
              </a:buClr>
              <a:buSzPct val="75000"/>
              <a:buFont typeface="Monotype Sorts" pitchFamily="2" charset="2"/>
              <a:buNone/>
            </a:pPr>
            <a:r>
              <a:rPr lang="en-US" altLang="en-US" sz="1800" b="1" dirty="0">
                <a:solidFill>
                  <a:schemeClr val="tx1"/>
                </a:solidFill>
                <a:latin typeface="Courier New" panose="02070309020205020404" pitchFamily="49" charset="0"/>
                <a:cs typeface="Courier New" panose="02070309020205020404" pitchFamily="49" charset="0"/>
              </a:rPr>
              <a:t>Math.log(2.71) returns 1.0 </a:t>
            </a:r>
            <a:endParaRPr lang="en-US" altLang="en-US" sz="1800" b="1" dirty="0">
              <a:solidFill>
                <a:schemeClr val="tx1"/>
              </a:solidFill>
              <a:latin typeface="Courier" pitchFamily="49" charset="0"/>
              <a:cs typeface="Times New Roman" panose="02020603050405020304" pitchFamily="18" charset="0"/>
            </a:endParaRPr>
          </a:p>
          <a:p>
            <a:pPr marL="342900" indent="-342900">
              <a:spcBef>
                <a:spcPct val="20000"/>
              </a:spcBef>
              <a:buClr>
                <a:schemeClr val="tx2"/>
              </a:buClr>
              <a:buSzPct val="75000"/>
              <a:buFont typeface="Monotype Sorts" pitchFamily="2" charset="2"/>
              <a:buNone/>
            </a:pPr>
            <a:r>
              <a:rPr lang="en-US" altLang="en-US" sz="1800" b="1" dirty="0" err="1">
                <a:solidFill>
                  <a:schemeClr val="tx1"/>
                </a:solidFill>
                <a:latin typeface="Courier New" panose="02070309020205020404" pitchFamily="49" charset="0"/>
                <a:cs typeface="Courier New" panose="02070309020205020404" pitchFamily="49" charset="0"/>
              </a:rPr>
              <a:t>Math.pow</a:t>
            </a:r>
            <a:r>
              <a:rPr lang="en-US" altLang="en-US" sz="1800" b="1" dirty="0">
                <a:solidFill>
                  <a:schemeClr val="tx1"/>
                </a:solidFill>
                <a:latin typeface="Courier New" panose="02070309020205020404" pitchFamily="49" charset="0"/>
                <a:cs typeface="Courier New" panose="02070309020205020404" pitchFamily="49" charset="0"/>
              </a:rPr>
              <a:t>(2, 3) returns 8.0 </a:t>
            </a:r>
            <a:endParaRPr lang="en-US" altLang="en-US" sz="1800" b="1" dirty="0">
              <a:solidFill>
                <a:schemeClr val="tx1"/>
              </a:solidFill>
              <a:latin typeface="Courier" pitchFamily="49" charset="0"/>
              <a:cs typeface="Times New Roman" panose="02020603050405020304" pitchFamily="18" charset="0"/>
            </a:endParaRPr>
          </a:p>
          <a:p>
            <a:pPr marL="342900" indent="-342900">
              <a:spcBef>
                <a:spcPct val="20000"/>
              </a:spcBef>
              <a:buClr>
                <a:schemeClr val="tx2"/>
              </a:buClr>
              <a:buSzPct val="75000"/>
              <a:buFont typeface="Monotype Sorts" pitchFamily="2" charset="2"/>
              <a:buNone/>
            </a:pPr>
            <a:r>
              <a:rPr lang="en-US" altLang="en-US" sz="1800" b="1" dirty="0" err="1">
                <a:solidFill>
                  <a:schemeClr val="tx1"/>
                </a:solidFill>
                <a:latin typeface="Courier New" panose="02070309020205020404" pitchFamily="49" charset="0"/>
                <a:cs typeface="Courier New" panose="02070309020205020404" pitchFamily="49" charset="0"/>
              </a:rPr>
              <a:t>Math.pow</a:t>
            </a:r>
            <a:r>
              <a:rPr lang="en-US" altLang="en-US" sz="1800" b="1" dirty="0">
                <a:solidFill>
                  <a:schemeClr val="tx1"/>
                </a:solidFill>
                <a:latin typeface="Courier New" panose="02070309020205020404" pitchFamily="49" charset="0"/>
                <a:cs typeface="Courier New" panose="02070309020205020404" pitchFamily="49" charset="0"/>
              </a:rPr>
              <a:t>(3, 2) returns 9.0 </a:t>
            </a:r>
            <a:endParaRPr lang="en-US" altLang="en-US" sz="1800" b="1" dirty="0">
              <a:solidFill>
                <a:schemeClr val="tx1"/>
              </a:solidFill>
              <a:latin typeface="Courier" pitchFamily="49" charset="0"/>
              <a:cs typeface="Times New Roman" panose="02020603050405020304" pitchFamily="18" charset="0"/>
            </a:endParaRPr>
          </a:p>
          <a:p>
            <a:pPr marL="342900" indent="-342900">
              <a:spcBef>
                <a:spcPct val="20000"/>
              </a:spcBef>
              <a:buClr>
                <a:schemeClr val="tx2"/>
              </a:buClr>
              <a:buSzPct val="75000"/>
              <a:buFont typeface="Monotype Sorts" pitchFamily="2" charset="2"/>
              <a:buNone/>
            </a:pPr>
            <a:r>
              <a:rPr lang="en-US" altLang="en-US" sz="1800" b="1" dirty="0" err="1">
                <a:solidFill>
                  <a:schemeClr val="tx1"/>
                </a:solidFill>
                <a:latin typeface="Courier New" panose="02070309020205020404" pitchFamily="49" charset="0"/>
                <a:cs typeface="Courier New" panose="02070309020205020404" pitchFamily="49" charset="0"/>
              </a:rPr>
              <a:t>Math.pow</a:t>
            </a:r>
            <a:r>
              <a:rPr lang="en-US" altLang="en-US" sz="1800" b="1" dirty="0">
                <a:solidFill>
                  <a:schemeClr val="tx1"/>
                </a:solidFill>
                <a:latin typeface="Courier New" panose="02070309020205020404" pitchFamily="49" charset="0"/>
                <a:cs typeface="Courier New" panose="02070309020205020404" pitchFamily="49" charset="0"/>
              </a:rPr>
              <a:t>(3.5, 2.5) returns 22.91765 </a:t>
            </a:r>
            <a:endParaRPr lang="en-US" altLang="en-US" sz="1800" b="1" dirty="0">
              <a:solidFill>
                <a:schemeClr val="tx1"/>
              </a:solidFill>
              <a:latin typeface="Courier" pitchFamily="49" charset="0"/>
              <a:cs typeface="Times New Roman" panose="02020603050405020304" pitchFamily="18" charset="0"/>
            </a:endParaRPr>
          </a:p>
          <a:p>
            <a:pPr marL="342900" indent="-342900">
              <a:spcBef>
                <a:spcPct val="20000"/>
              </a:spcBef>
              <a:buClr>
                <a:schemeClr val="tx2"/>
              </a:buClr>
              <a:buSzPct val="75000"/>
              <a:buFont typeface="Monotype Sorts" pitchFamily="2" charset="2"/>
              <a:buNone/>
            </a:pPr>
            <a:r>
              <a:rPr lang="en-US" altLang="en-US" sz="1800" b="1" dirty="0" err="1">
                <a:solidFill>
                  <a:schemeClr val="tx1"/>
                </a:solidFill>
                <a:latin typeface="Courier New" panose="02070309020205020404" pitchFamily="49" charset="0"/>
                <a:cs typeface="Courier New" panose="02070309020205020404" pitchFamily="49" charset="0"/>
              </a:rPr>
              <a:t>Math.sqrt</a:t>
            </a:r>
            <a:r>
              <a:rPr lang="en-US" altLang="en-US" sz="1800" b="1" dirty="0">
                <a:solidFill>
                  <a:schemeClr val="tx1"/>
                </a:solidFill>
                <a:latin typeface="Courier New" panose="02070309020205020404" pitchFamily="49" charset="0"/>
                <a:cs typeface="Courier New" panose="02070309020205020404" pitchFamily="49" charset="0"/>
              </a:rPr>
              <a:t>(4) returns 2.0</a:t>
            </a:r>
            <a:endParaRPr lang="en-US" altLang="en-US" sz="1800" b="1" dirty="0">
              <a:solidFill>
                <a:schemeClr val="tx1"/>
              </a:solidFill>
              <a:latin typeface="Courier" pitchFamily="49" charset="0"/>
              <a:cs typeface="Times New Roman" panose="02020603050405020304" pitchFamily="18" charset="0"/>
            </a:endParaRPr>
          </a:p>
          <a:p>
            <a:pPr marL="342900" indent="-342900">
              <a:spcBef>
                <a:spcPct val="20000"/>
              </a:spcBef>
              <a:buClr>
                <a:schemeClr val="tx2"/>
              </a:buClr>
              <a:buSzPct val="75000"/>
              <a:buFont typeface="Monotype Sorts" pitchFamily="2" charset="2"/>
              <a:buNone/>
            </a:pPr>
            <a:r>
              <a:rPr lang="en-US" altLang="en-US" sz="1800" b="1" dirty="0" err="1">
                <a:solidFill>
                  <a:schemeClr val="tx1"/>
                </a:solidFill>
                <a:latin typeface="Courier New" panose="02070309020205020404" pitchFamily="49" charset="0"/>
                <a:cs typeface="Courier New" panose="02070309020205020404" pitchFamily="49" charset="0"/>
              </a:rPr>
              <a:t>Math.sqrt</a:t>
            </a:r>
            <a:r>
              <a:rPr lang="en-US" altLang="en-US" sz="1800" b="1" dirty="0">
                <a:solidFill>
                  <a:schemeClr val="tx1"/>
                </a:solidFill>
                <a:latin typeface="Courier New" panose="02070309020205020404" pitchFamily="49" charset="0"/>
                <a:cs typeface="Courier New" panose="02070309020205020404" pitchFamily="49" charset="0"/>
              </a:rPr>
              <a:t>(10.5) returns 3.24</a:t>
            </a:r>
            <a:endParaRPr lang="en-US" altLang="en-US" sz="1800" b="1" dirty="0">
              <a:solidFill>
                <a:schemeClr val="tx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842FB3A-3C37-41B1-94C6-54AE1A8B9CB4}" type="slidenum">
              <a:rPr lang="en-US" altLang="en-US" sz="1400"/>
            </a:fld>
            <a:endParaRPr lang="en-US" altLang="en-US" sz="1400"/>
          </a:p>
        </p:txBody>
      </p:sp>
      <p:sp>
        <p:nvSpPr>
          <p:cNvPr id="11267" name="Rectangle 2"/>
          <p:cNvSpPr>
            <a:spLocks noGrp="1" noChangeArrowheads="1"/>
          </p:cNvSpPr>
          <p:nvPr>
            <p:ph type="title"/>
          </p:nvPr>
        </p:nvSpPr>
        <p:spPr>
          <a:xfrm>
            <a:off x="685800" y="0"/>
            <a:ext cx="7772400" cy="1428750"/>
          </a:xfrm>
          <a:noFill/>
        </p:spPr>
        <p:txBody>
          <a:bodyPr/>
          <a:lstStyle/>
          <a:p>
            <a:r>
              <a:rPr lang="en-US" altLang="en-US" smtClean="0"/>
              <a:t>Rounding Methods</a:t>
            </a:r>
            <a:endParaRPr lang="en-US" altLang="en-US" smtClean="0"/>
          </a:p>
        </p:txBody>
      </p:sp>
      <p:sp>
        <p:nvSpPr>
          <p:cNvPr id="11268" name="Rectangle 3"/>
          <p:cNvSpPr>
            <a:spLocks noGrp="1" noChangeArrowheads="1"/>
          </p:cNvSpPr>
          <p:nvPr>
            <p:ph type="body" idx="1"/>
          </p:nvPr>
        </p:nvSpPr>
        <p:spPr>
          <a:xfrm>
            <a:off x="685800" y="1371600"/>
            <a:ext cx="7772400" cy="4876800"/>
          </a:xfrm>
          <a:noFill/>
        </p:spPr>
        <p:txBody>
          <a:bodyPr/>
          <a:lstStyle/>
          <a:p>
            <a:pPr marL="341630" indent="-341630">
              <a:lnSpc>
                <a:spcPct val="90000"/>
              </a:lnSpc>
            </a:pPr>
            <a:r>
              <a:rPr lang="en-US" altLang="en-US" sz="2000" b="1" dirty="0" smtClean="0">
                <a:solidFill>
                  <a:srgbClr val="FF0000"/>
                </a:solidFill>
                <a:latin typeface="Courier New" panose="02070309020205020404" pitchFamily="49" charset="0"/>
              </a:rPr>
              <a:t>double ceil(double x)</a:t>
            </a:r>
            <a:endParaRPr lang="en-US" altLang="en-US" sz="2400" b="1" dirty="0" smtClean="0">
              <a:solidFill>
                <a:srgbClr val="FF0000"/>
              </a:solidFill>
            </a:endParaRPr>
          </a:p>
          <a:p>
            <a:pPr marL="520700" lvl="1" indent="-142875">
              <a:lnSpc>
                <a:spcPct val="90000"/>
              </a:lnSpc>
              <a:buFontTx/>
              <a:buNone/>
            </a:pPr>
            <a:r>
              <a:rPr lang="en-US" altLang="en-US" sz="2000" dirty="0" smtClean="0">
                <a:solidFill>
                  <a:srgbClr val="FF0000"/>
                </a:solidFill>
                <a:cs typeface="Times New Roman" panose="02020603050405020304" pitchFamily="18" charset="0"/>
              </a:rPr>
              <a:t>x round up to its nearest integer. This integer is  returned as a double value.</a:t>
            </a:r>
            <a:endParaRPr lang="en-US" altLang="en-US" sz="2000" dirty="0" smtClean="0">
              <a:solidFill>
                <a:srgbClr val="FF0000"/>
              </a:solidFill>
              <a:cs typeface="Times New Roman" panose="02020603050405020304" pitchFamily="18" charset="0"/>
            </a:endParaRPr>
          </a:p>
          <a:p>
            <a:pPr marL="341630" indent="-341630">
              <a:lnSpc>
                <a:spcPct val="90000"/>
              </a:lnSpc>
              <a:spcBef>
                <a:spcPct val="50000"/>
              </a:spcBef>
            </a:pPr>
            <a:r>
              <a:rPr lang="en-US" altLang="en-US" sz="2000" b="1" dirty="0" smtClean="0">
                <a:solidFill>
                  <a:srgbClr val="FF0000"/>
                </a:solidFill>
                <a:latin typeface="Courier New" panose="02070309020205020404" pitchFamily="49" charset="0"/>
              </a:rPr>
              <a:t>double floor(double x)</a:t>
            </a:r>
            <a:endParaRPr lang="en-US" altLang="en-US" sz="2400" b="1" dirty="0" smtClean="0">
              <a:solidFill>
                <a:srgbClr val="FF0000"/>
              </a:solidFill>
            </a:endParaRPr>
          </a:p>
          <a:p>
            <a:pPr marL="520700" lvl="1" indent="-142875">
              <a:lnSpc>
                <a:spcPct val="90000"/>
              </a:lnSpc>
              <a:buFontTx/>
              <a:buNone/>
            </a:pPr>
            <a:r>
              <a:rPr lang="en-US" altLang="en-US" sz="2000" dirty="0" smtClean="0">
                <a:solidFill>
                  <a:srgbClr val="FF0000"/>
                </a:solidFill>
                <a:cs typeface="Times New Roman" panose="02020603050405020304" pitchFamily="18" charset="0"/>
              </a:rPr>
              <a:t>x is rounded down to its nearest integer. This integer is  returned as a double value.</a:t>
            </a:r>
            <a:endParaRPr lang="en-US" altLang="en-US" sz="2000" dirty="0" smtClean="0">
              <a:solidFill>
                <a:srgbClr val="FF0000"/>
              </a:solidFill>
            </a:endParaRPr>
          </a:p>
          <a:p>
            <a:pPr marL="341630" indent="-341630">
              <a:lnSpc>
                <a:spcPct val="90000"/>
              </a:lnSpc>
              <a:spcBef>
                <a:spcPct val="50000"/>
              </a:spcBef>
            </a:pPr>
            <a:r>
              <a:rPr lang="en-US" altLang="en-US" sz="2000" b="1" dirty="0" smtClean="0">
                <a:solidFill>
                  <a:srgbClr val="FF0000"/>
                </a:solidFill>
                <a:latin typeface="Courier New" panose="02070309020205020404" pitchFamily="49" charset="0"/>
              </a:rPr>
              <a:t>double </a:t>
            </a:r>
            <a:r>
              <a:rPr lang="en-US" altLang="en-US" sz="2000" b="1" dirty="0" err="1" smtClean="0">
                <a:solidFill>
                  <a:srgbClr val="FF0000"/>
                </a:solidFill>
                <a:latin typeface="Courier New" panose="02070309020205020404" pitchFamily="49" charset="0"/>
              </a:rPr>
              <a:t>rint</a:t>
            </a:r>
            <a:r>
              <a:rPr lang="en-US" altLang="en-US" sz="2000" b="1" dirty="0" smtClean="0">
                <a:solidFill>
                  <a:srgbClr val="FF0000"/>
                </a:solidFill>
                <a:latin typeface="Courier New" panose="02070309020205020404" pitchFamily="49" charset="0"/>
              </a:rPr>
              <a:t>(double x)</a:t>
            </a:r>
            <a:endParaRPr lang="en-US" altLang="en-US" sz="2400" b="1" dirty="0" smtClean="0">
              <a:solidFill>
                <a:srgbClr val="FF0000"/>
              </a:solidFill>
            </a:endParaRPr>
          </a:p>
          <a:p>
            <a:pPr marL="520700" lvl="1" indent="-142875">
              <a:lnSpc>
                <a:spcPct val="90000"/>
              </a:lnSpc>
              <a:buFontTx/>
              <a:buNone/>
            </a:pPr>
            <a:r>
              <a:rPr lang="en-US" altLang="en-US" sz="2000" dirty="0" smtClean="0">
                <a:solidFill>
                  <a:srgbClr val="FF0000"/>
                </a:solidFill>
                <a:cs typeface="Times New Roman" panose="02020603050405020304" pitchFamily="18" charset="0"/>
              </a:rPr>
              <a:t>x is rounded to its nearest integer. If x is equally close to two integers, the even one is returned as a double.</a:t>
            </a:r>
            <a:endParaRPr lang="en-US" altLang="en-US" sz="2000" dirty="0" smtClean="0"/>
          </a:p>
          <a:p>
            <a:pPr marL="341630" indent="-341630" algn="just">
              <a:lnSpc>
                <a:spcPct val="90000"/>
              </a:lnSpc>
              <a:spcBef>
                <a:spcPct val="50000"/>
              </a:spcBef>
            </a:pPr>
            <a:r>
              <a:rPr lang="en-US" altLang="en-US" sz="2000" b="1" dirty="0" err="1" smtClean="0">
                <a:solidFill>
                  <a:srgbClr val="FF5050"/>
                </a:solidFill>
                <a:latin typeface="Courier New" panose="02070309020205020404" pitchFamily="49" charset="0"/>
              </a:rPr>
              <a:t>int</a:t>
            </a:r>
            <a:r>
              <a:rPr lang="en-US" altLang="en-US" sz="2000" b="1" dirty="0" smtClean="0">
                <a:solidFill>
                  <a:srgbClr val="FF5050"/>
                </a:solidFill>
                <a:latin typeface="Courier New" panose="02070309020205020404" pitchFamily="49" charset="0"/>
              </a:rPr>
              <a:t> round(float x)</a:t>
            </a:r>
            <a:endParaRPr lang="en-US" altLang="en-US" sz="2400" b="1" dirty="0" smtClean="0">
              <a:solidFill>
                <a:srgbClr val="FF5050"/>
              </a:solidFill>
            </a:endParaRPr>
          </a:p>
          <a:p>
            <a:pPr marL="520700" lvl="1" indent="-142875">
              <a:lnSpc>
                <a:spcPct val="90000"/>
              </a:lnSpc>
              <a:buFontTx/>
              <a:buNone/>
            </a:pPr>
            <a:r>
              <a:rPr lang="en-US" altLang="en-US" sz="2000" dirty="0" smtClean="0">
                <a:solidFill>
                  <a:srgbClr val="FF5050"/>
                </a:solidFill>
                <a:cs typeface="Times New Roman" panose="02020603050405020304" pitchFamily="18" charset="0"/>
              </a:rPr>
              <a:t>Return (</a:t>
            </a:r>
            <a:r>
              <a:rPr lang="en-US" altLang="en-US" sz="2000" dirty="0" err="1" smtClean="0">
                <a:solidFill>
                  <a:srgbClr val="FF5050"/>
                </a:solidFill>
                <a:cs typeface="Times New Roman" panose="02020603050405020304" pitchFamily="18" charset="0"/>
              </a:rPr>
              <a:t>int</a:t>
            </a:r>
            <a:r>
              <a:rPr lang="en-US" altLang="en-US" sz="2000" dirty="0" smtClean="0">
                <a:solidFill>
                  <a:srgbClr val="FF5050"/>
                </a:solidFill>
                <a:cs typeface="Times New Roman" panose="02020603050405020304" pitchFamily="18" charset="0"/>
              </a:rPr>
              <a:t>)</a:t>
            </a:r>
            <a:r>
              <a:rPr lang="en-US" altLang="en-US" sz="2000" dirty="0" err="1" smtClean="0">
                <a:solidFill>
                  <a:srgbClr val="FF5050"/>
                </a:solidFill>
                <a:cs typeface="Times New Roman" panose="02020603050405020304" pitchFamily="18" charset="0"/>
              </a:rPr>
              <a:t>Math.floor</a:t>
            </a:r>
            <a:r>
              <a:rPr lang="en-US" altLang="en-US" sz="2000" dirty="0" smtClean="0">
                <a:solidFill>
                  <a:srgbClr val="FF5050"/>
                </a:solidFill>
                <a:cs typeface="Times New Roman" panose="02020603050405020304" pitchFamily="18" charset="0"/>
              </a:rPr>
              <a:t>(x+0.5).</a:t>
            </a:r>
            <a:endParaRPr lang="en-US" altLang="en-US" sz="2000" dirty="0" smtClean="0">
              <a:solidFill>
                <a:srgbClr val="FF5050"/>
              </a:solidFill>
              <a:cs typeface="Times New Roman" panose="02020603050405020304" pitchFamily="18" charset="0"/>
            </a:endParaRPr>
          </a:p>
          <a:p>
            <a:pPr marL="341630" indent="-341630" algn="just">
              <a:lnSpc>
                <a:spcPct val="90000"/>
              </a:lnSpc>
              <a:spcBef>
                <a:spcPct val="50000"/>
              </a:spcBef>
            </a:pPr>
            <a:r>
              <a:rPr lang="en-US" altLang="en-US" sz="2000" b="1" dirty="0" smtClean="0">
                <a:solidFill>
                  <a:srgbClr val="FF5050"/>
                </a:solidFill>
                <a:latin typeface="Courier New" panose="02070309020205020404" pitchFamily="49" charset="0"/>
              </a:rPr>
              <a:t>long round(double x)</a:t>
            </a:r>
            <a:endParaRPr lang="en-US" altLang="en-US" sz="2400" b="1" dirty="0" smtClean="0">
              <a:solidFill>
                <a:srgbClr val="FF5050"/>
              </a:solidFill>
            </a:endParaRPr>
          </a:p>
          <a:p>
            <a:pPr marL="520700" lvl="1" indent="-142875">
              <a:lnSpc>
                <a:spcPct val="90000"/>
              </a:lnSpc>
              <a:buFontTx/>
              <a:buNone/>
            </a:pPr>
            <a:r>
              <a:rPr lang="en-US" altLang="en-US" sz="2000" dirty="0" smtClean="0">
                <a:solidFill>
                  <a:srgbClr val="FF5050"/>
                </a:solidFill>
                <a:cs typeface="Times New Roman" panose="02020603050405020304" pitchFamily="18" charset="0"/>
              </a:rPr>
              <a:t>Return (long)</a:t>
            </a:r>
            <a:r>
              <a:rPr lang="en-US" altLang="en-US" sz="2000" dirty="0" err="1" smtClean="0">
                <a:solidFill>
                  <a:srgbClr val="FF5050"/>
                </a:solidFill>
                <a:cs typeface="Times New Roman" panose="02020603050405020304" pitchFamily="18" charset="0"/>
              </a:rPr>
              <a:t>Math.floor</a:t>
            </a:r>
            <a:r>
              <a:rPr lang="en-US" altLang="en-US" sz="2000" dirty="0" smtClean="0">
                <a:solidFill>
                  <a:srgbClr val="FF5050"/>
                </a:solidFill>
                <a:cs typeface="Times New Roman" panose="02020603050405020304" pitchFamily="18" charset="0"/>
              </a:rPr>
              <a:t>(x+0.5).</a:t>
            </a:r>
            <a:r>
              <a:rPr lang="en-US" altLang="en-US" sz="2000" dirty="0" smtClean="0">
                <a:solidFill>
                  <a:srgbClr val="FF5050"/>
                </a:solidFill>
                <a:latin typeface="Courier" pitchFamily="49" charset="0"/>
                <a:cs typeface="Times New Roman" panose="02020603050405020304" pitchFamily="18" charset="0"/>
              </a:rPr>
              <a:t> </a:t>
            </a:r>
            <a:endParaRPr lang="en-US" altLang="en-US" sz="2000" dirty="0" smtClean="0">
              <a:solidFill>
                <a:srgbClr val="FF5050"/>
              </a:solidFill>
              <a:latin typeface="Courier" pitchFamily="49" charset="0"/>
              <a:cs typeface="Times New Roman" panose="02020603050405020304" pitchFamily="18" charset="0"/>
            </a:endParaRPr>
          </a:p>
          <a:p>
            <a:pPr marL="520700" lvl="1" indent="-142875">
              <a:lnSpc>
                <a:spcPct val="90000"/>
              </a:lnSpc>
              <a:buFontTx/>
              <a:buNone/>
            </a:pPr>
            <a:endParaRPr lang="en-US" alt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F6F59B0-3935-4F99-BBD3-1EC628104739}" type="slidenum">
              <a:rPr lang="en-US" altLang="en-US" sz="1400"/>
            </a:fld>
            <a:endParaRPr lang="en-US" altLang="en-US" sz="1400"/>
          </a:p>
        </p:txBody>
      </p:sp>
      <p:sp>
        <p:nvSpPr>
          <p:cNvPr id="12291" name="Rectangle 2"/>
          <p:cNvSpPr>
            <a:spLocks noGrp="1" noChangeArrowheads="1"/>
          </p:cNvSpPr>
          <p:nvPr>
            <p:ph type="title"/>
          </p:nvPr>
        </p:nvSpPr>
        <p:spPr>
          <a:xfrm>
            <a:off x="685800" y="228600"/>
            <a:ext cx="7772400" cy="742950"/>
          </a:xfrm>
          <a:noFill/>
        </p:spPr>
        <p:txBody>
          <a:bodyPr/>
          <a:lstStyle/>
          <a:p>
            <a:r>
              <a:rPr lang="en-US" altLang="en-US" dirty="0" smtClean="0">
                <a:solidFill>
                  <a:srgbClr val="FF5050"/>
                </a:solidFill>
              </a:rPr>
              <a:t>Rounding Methods Examples</a:t>
            </a:r>
            <a:endParaRPr lang="en-US" altLang="en-US" dirty="0" smtClean="0">
              <a:solidFill>
                <a:srgbClr val="FF5050"/>
              </a:solidFill>
            </a:endParaRPr>
          </a:p>
        </p:txBody>
      </p:sp>
      <p:sp>
        <p:nvSpPr>
          <p:cNvPr id="12292" name="Rectangle 3"/>
          <p:cNvSpPr>
            <a:spLocks noGrp="1" noChangeArrowheads="1"/>
          </p:cNvSpPr>
          <p:nvPr>
            <p:ph type="body" idx="1"/>
          </p:nvPr>
        </p:nvSpPr>
        <p:spPr>
          <a:xfrm>
            <a:off x="685800" y="1066800"/>
            <a:ext cx="8001000" cy="5486400"/>
          </a:xfrm>
          <a:noFill/>
        </p:spPr>
        <p:txBody>
          <a:bodyPr/>
          <a:lstStyle/>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Math.ceil(2.1) returns 3.0 </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Math.ceil(2.0) returns 2.0</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Math.ceil(-2.0) returns –2.0</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Math.ceil(-2.1) returns -2.0</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Math.floor(2.1) returns 2.0</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Math.floor(2.0) returns 2.0</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Math.floor(-2.0) returns –2.0</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Math.floor(-2.1) returns -3.0</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Math.rint(2.1) returns 2.0</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Math.rint(2.0) returns 2.0</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Math.rint(-2.0) returns –2.0</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Math.rint(-2.1) returns -2.0</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Math.rint(2.5) returns 2.0</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Math.rint(-2.5) returns -2.0</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Math.round(2.6f) returns 3 </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Math.round(2.0) returns 2   </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Math.round(-2.0f) returns -2   </a:t>
            </a:r>
            <a:endParaRPr lang="en-US" altLang="en-US" sz="1800" smtClean="0">
              <a:latin typeface="Courier" pitchFamily="49" charset="0"/>
              <a:cs typeface="Times New Roman" panose="02020603050405020304" pitchFamily="18" charset="0"/>
            </a:endParaRPr>
          </a:p>
          <a:p>
            <a:pPr marL="341630" indent="-341630">
              <a:lnSpc>
                <a:spcPct val="90000"/>
              </a:lnSpc>
              <a:buFont typeface="Monotype Sorts" pitchFamily="2" charset="2"/>
              <a:buNone/>
            </a:pPr>
            <a:r>
              <a:rPr lang="en-US" altLang="en-US" sz="1800" smtClean="0">
                <a:latin typeface="Courier New" panose="02070309020205020404" pitchFamily="49" charset="0"/>
                <a:cs typeface="Courier New" panose="02070309020205020404" pitchFamily="49" charset="0"/>
              </a:rPr>
              <a:t>Math.round(-2.6) returns -3</a:t>
            </a:r>
            <a:r>
              <a:rPr lang="en-US" altLang="en-US" sz="2400" u="sng" smtClean="0">
                <a:latin typeface="Courier New" panose="02070309020205020404" pitchFamily="49" charset="0"/>
                <a:cs typeface="Courier New" panose="02070309020205020404" pitchFamily="49" charset="0"/>
              </a:rPr>
              <a:t>  </a:t>
            </a:r>
            <a:endParaRPr lang="en-US" altLang="en-US" sz="2400" u="sng"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B5FF769-758A-4B07-B00F-8B01285077D2}" type="slidenum">
              <a:rPr lang="en-US" altLang="en-US" sz="1400"/>
            </a:fld>
            <a:endParaRPr lang="en-US" altLang="en-US" sz="1400"/>
          </a:p>
        </p:txBody>
      </p:sp>
      <p:sp>
        <p:nvSpPr>
          <p:cNvPr id="13315" name="Rectangle 2"/>
          <p:cNvSpPr>
            <a:spLocks noGrp="1" noChangeArrowheads="1"/>
          </p:cNvSpPr>
          <p:nvPr>
            <p:ph type="title"/>
          </p:nvPr>
        </p:nvSpPr>
        <p:spPr>
          <a:xfrm>
            <a:off x="685800" y="0"/>
            <a:ext cx="7772400" cy="1428750"/>
          </a:xfrm>
          <a:noFill/>
        </p:spPr>
        <p:txBody>
          <a:bodyPr/>
          <a:lstStyle/>
          <a:p>
            <a:r>
              <a:rPr lang="en-US" altLang="en-US" smtClean="0"/>
              <a:t>min, max, and abs</a:t>
            </a:r>
            <a:endParaRPr lang="en-US" altLang="en-US" smtClean="0"/>
          </a:p>
        </p:txBody>
      </p:sp>
      <p:sp>
        <p:nvSpPr>
          <p:cNvPr id="13316" name="Rectangle 3"/>
          <p:cNvSpPr>
            <a:spLocks noGrp="1" noChangeArrowheads="1"/>
          </p:cNvSpPr>
          <p:nvPr>
            <p:ph type="body" idx="1"/>
          </p:nvPr>
        </p:nvSpPr>
        <p:spPr>
          <a:xfrm>
            <a:off x="152400" y="1371600"/>
            <a:ext cx="4038600" cy="4495800"/>
          </a:xfrm>
          <a:noFill/>
        </p:spPr>
        <p:txBody>
          <a:bodyPr/>
          <a:lstStyle/>
          <a:p>
            <a:pPr>
              <a:spcBef>
                <a:spcPct val="50000"/>
              </a:spcBef>
            </a:pPr>
            <a:r>
              <a:rPr lang="en-US" altLang="en-US" sz="2200" dirty="0" smtClean="0">
                <a:latin typeface="Courier New" panose="02070309020205020404" pitchFamily="49" charset="0"/>
              </a:rPr>
              <a:t>max(a, b)</a:t>
            </a:r>
            <a:r>
              <a:rPr lang="en-US" altLang="en-US" sz="2200" dirty="0" smtClean="0"/>
              <a:t>and </a:t>
            </a:r>
            <a:r>
              <a:rPr lang="en-US" altLang="en-US" sz="2200" dirty="0" smtClean="0">
                <a:latin typeface="Courier New" panose="02070309020205020404" pitchFamily="49" charset="0"/>
              </a:rPr>
              <a:t>min(a, b)</a:t>
            </a:r>
            <a:endParaRPr lang="en-US" altLang="en-US" sz="2400" dirty="0" smtClean="0"/>
          </a:p>
          <a:p>
            <a:pPr marL="377825" lvl="1" indent="0">
              <a:buFontTx/>
              <a:buNone/>
            </a:pPr>
            <a:r>
              <a:rPr lang="en-US" altLang="en-US" sz="2000" dirty="0" smtClean="0"/>
              <a:t>Returns the maximum or minimum of two parameters.</a:t>
            </a:r>
            <a:endParaRPr lang="en-US" altLang="en-US" sz="2000" dirty="0" smtClean="0"/>
          </a:p>
          <a:p>
            <a:pPr algn="just">
              <a:spcBef>
                <a:spcPct val="50000"/>
              </a:spcBef>
            </a:pPr>
            <a:r>
              <a:rPr lang="en-US" altLang="en-US" sz="2200" dirty="0" smtClean="0">
                <a:latin typeface="Courier New" panose="02070309020205020404" pitchFamily="49" charset="0"/>
              </a:rPr>
              <a:t>abs(a)</a:t>
            </a:r>
            <a:endParaRPr lang="en-US" altLang="en-US" sz="2400" dirty="0" smtClean="0"/>
          </a:p>
          <a:p>
            <a:pPr marL="377825" lvl="1" indent="0">
              <a:buFontTx/>
              <a:buNone/>
            </a:pPr>
            <a:r>
              <a:rPr lang="en-US" altLang="en-US" sz="2000" dirty="0" smtClean="0"/>
              <a:t>Returns the absolute value of the parameter.</a:t>
            </a:r>
            <a:endParaRPr lang="en-US" altLang="en-US" sz="2000" dirty="0" smtClean="0"/>
          </a:p>
          <a:p>
            <a:pPr>
              <a:spcBef>
                <a:spcPct val="50000"/>
              </a:spcBef>
            </a:pPr>
            <a:r>
              <a:rPr lang="en-US" altLang="en-US" sz="2200" dirty="0" smtClean="0">
                <a:latin typeface="Courier New" panose="02070309020205020404" pitchFamily="49" charset="0"/>
              </a:rPr>
              <a:t>random()</a:t>
            </a:r>
            <a:endParaRPr lang="en-US" altLang="en-US" sz="2400" dirty="0" smtClean="0"/>
          </a:p>
          <a:p>
            <a:pPr marL="377825" lvl="1" indent="0">
              <a:buFontTx/>
              <a:buNone/>
            </a:pPr>
            <a:r>
              <a:rPr lang="en-US" altLang="en-US" sz="2000" dirty="0" smtClean="0"/>
              <a:t>Returns a random </a:t>
            </a:r>
            <a:r>
              <a:rPr lang="en-US" altLang="en-US" sz="2000" dirty="0" smtClean="0">
                <a:latin typeface="Courier New" panose="02070309020205020404" pitchFamily="49" charset="0"/>
              </a:rPr>
              <a:t>double</a:t>
            </a:r>
            <a:r>
              <a:rPr lang="en-US" altLang="en-US" sz="2000" dirty="0" smtClean="0"/>
              <a:t> value</a:t>
            </a:r>
            <a:br>
              <a:rPr lang="en-US" altLang="en-US" sz="2000" dirty="0" smtClean="0"/>
            </a:br>
            <a:r>
              <a:rPr lang="en-US" altLang="en-US" sz="2000" dirty="0" smtClean="0"/>
              <a:t>in the range [0.0, 1.0).</a:t>
            </a:r>
            <a:endParaRPr lang="en-US" altLang="en-US" sz="2000" dirty="0" smtClean="0"/>
          </a:p>
        </p:txBody>
      </p:sp>
      <p:sp>
        <p:nvSpPr>
          <p:cNvPr id="13317" name="Rectangle 5"/>
          <p:cNvSpPr>
            <a:spLocks noChangeArrowheads="1"/>
          </p:cNvSpPr>
          <p:nvPr/>
        </p:nvSpPr>
        <p:spPr bwMode="auto">
          <a:xfrm>
            <a:off x="4419600" y="1371600"/>
            <a:ext cx="4419600" cy="4648200"/>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altLang="en-US" sz="2200" b="1" dirty="0">
                <a:solidFill>
                  <a:srgbClr val="FF5050"/>
                </a:solidFill>
                <a:latin typeface="Courier New" panose="02070309020205020404" pitchFamily="49" charset="0"/>
                <a:cs typeface="Courier New" panose="02070309020205020404" pitchFamily="49" charset="0"/>
              </a:rPr>
              <a:t>Examples:</a:t>
            </a:r>
            <a:endParaRPr lang="en-US" altLang="en-US" sz="2200" b="1" dirty="0">
              <a:solidFill>
                <a:srgbClr val="FF5050"/>
              </a:solidFill>
              <a:latin typeface="Courier New" panose="02070309020205020404" pitchFamily="49" charset="0"/>
              <a:cs typeface="Courier New" panose="02070309020205020404" pitchFamily="49" charset="0"/>
            </a:endParaRPr>
          </a:p>
          <a:p>
            <a:pPr marL="342900" indent="-342900">
              <a:spcBef>
                <a:spcPct val="20000"/>
              </a:spcBef>
              <a:buClr>
                <a:schemeClr val="tx2"/>
              </a:buClr>
              <a:buSzPct val="75000"/>
              <a:buFont typeface="Monotype Sorts" pitchFamily="2" charset="2"/>
              <a:buNone/>
            </a:pPr>
            <a:endParaRPr lang="en-US" altLang="en-US" sz="2200" b="1" dirty="0">
              <a:solidFill>
                <a:srgbClr val="FF5050"/>
              </a:solidFill>
              <a:latin typeface="Courier New" panose="02070309020205020404" pitchFamily="49" charset="0"/>
              <a:cs typeface="Courier New" panose="02070309020205020404" pitchFamily="49" charset="0"/>
            </a:endParaRPr>
          </a:p>
          <a:p>
            <a:pPr marL="342900" indent="-342900">
              <a:spcBef>
                <a:spcPct val="20000"/>
              </a:spcBef>
              <a:buClr>
                <a:schemeClr val="tx2"/>
              </a:buClr>
              <a:buSzPct val="75000"/>
              <a:buFont typeface="Monotype Sorts" pitchFamily="2" charset="2"/>
              <a:buNone/>
            </a:pPr>
            <a:r>
              <a:rPr lang="en-US" altLang="en-US" sz="2200" b="1" dirty="0" err="1">
                <a:solidFill>
                  <a:srgbClr val="FF5050"/>
                </a:solidFill>
                <a:latin typeface="Courier New" panose="02070309020205020404" pitchFamily="49" charset="0"/>
                <a:cs typeface="Courier New" panose="02070309020205020404" pitchFamily="49" charset="0"/>
              </a:rPr>
              <a:t>Math.max</a:t>
            </a:r>
            <a:r>
              <a:rPr lang="en-US" altLang="en-US" sz="2200" b="1" dirty="0">
                <a:solidFill>
                  <a:srgbClr val="FF5050"/>
                </a:solidFill>
                <a:latin typeface="Courier New" panose="02070309020205020404" pitchFamily="49" charset="0"/>
                <a:cs typeface="Courier New" panose="02070309020205020404" pitchFamily="49" charset="0"/>
              </a:rPr>
              <a:t>(2, 3) returns 3 </a:t>
            </a:r>
            <a:endParaRPr lang="en-US" altLang="en-US" sz="2200" b="1" dirty="0">
              <a:solidFill>
                <a:srgbClr val="FF5050"/>
              </a:solidFill>
              <a:latin typeface="Courier" pitchFamily="49" charset="0"/>
              <a:cs typeface="Times New Roman" panose="02020603050405020304" pitchFamily="18" charset="0"/>
            </a:endParaRPr>
          </a:p>
          <a:p>
            <a:pPr marL="342900" indent="-342900">
              <a:spcBef>
                <a:spcPct val="20000"/>
              </a:spcBef>
              <a:buClr>
                <a:schemeClr val="tx2"/>
              </a:buClr>
              <a:buSzPct val="75000"/>
              <a:buFont typeface="Monotype Sorts" pitchFamily="2" charset="2"/>
              <a:buNone/>
            </a:pPr>
            <a:r>
              <a:rPr lang="en-US" altLang="en-US" sz="2200" b="1" dirty="0" err="1">
                <a:solidFill>
                  <a:srgbClr val="FF5050"/>
                </a:solidFill>
                <a:latin typeface="Courier New" panose="02070309020205020404" pitchFamily="49" charset="0"/>
                <a:cs typeface="Courier New" panose="02070309020205020404" pitchFamily="49" charset="0"/>
              </a:rPr>
              <a:t>Math.max</a:t>
            </a:r>
            <a:r>
              <a:rPr lang="en-US" altLang="en-US" sz="2200" b="1" dirty="0">
                <a:solidFill>
                  <a:srgbClr val="FF5050"/>
                </a:solidFill>
                <a:latin typeface="Courier New" panose="02070309020205020404" pitchFamily="49" charset="0"/>
                <a:cs typeface="Courier New" panose="02070309020205020404" pitchFamily="49" charset="0"/>
              </a:rPr>
              <a:t>(2.5, 3) returns 3.0 </a:t>
            </a:r>
            <a:endParaRPr lang="en-US" altLang="en-US" sz="2200" b="1" dirty="0">
              <a:solidFill>
                <a:srgbClr val="FF5050"/>
              </a:solidFill>
              <a:latin typeface="Courier New" panose="02070309020205020404" pitchFamily="49" charset="0"/>
              <a:cs typeface="Times New Roman" panose="02020603050405020304" pitchFamily="18" charset="0"/>
            </a:endParaRPr>
          </a:p>
          <a:p>
            <a:pPr marL="342900" indent="-342900">
              <a:spcBef>
                <a:spcPct val="20000"/>
              </a:spcBef>
              <a:buClr>
                <a:schemeClr val="tx2"/>
              </a:buClr>
              <a:buSzPct val="75000"/>
              <a:buFont typeface="Monotype Sorts" pitchFamily="2" charset="2"/>
              <a:buNone/>
            </a:pPr>
            <a:r>
              <a:rPr lang="en-US" altLang="en-US" sz="2200" b="1" dirty="0" err="1">
                <a:solidFill>
                  <a:srgbClr val="FF5050"/>
                </a:solidFill>
                <a:latin typeface="Courier New" panose="02070309020205020404" pitchFamily="49" charset="0"/>
                <a:cs typeface="Courier New" panose="02070309020205020404" pitchFamily="49" charset="0"/>
              </a:rPr>
              <a:t>Math.min</a:t>
            </a:r>
            <a:r>
              <a:rPr lang="en-US" altLang="en-US" sz="2200" b="1" dirty="0">
                <a:solidFill>
                  <a:srgbClr val="FF5050"/>
                </a:solidFill>
                <a:latin typeface="Courier New" panose="02070309020205020404" pitchFamily="49" charset="0"/>
                <a:cs typeface="Courier New" panose="02070309020205020404" pitchFamily="49" charset="0"/>
              </a:rPr>
              <a:t>(2.5, 3.6) returns 2.5 </a:t>
            </a:r>
            <a:endParaRPr lang="en-US" altLang="en-US" sz="2200" b="1" dirty="0">
              <a:solidFill>
                <a:srgbClr val="FF5050"/>
              </a:solidFill>
              <a:latin typeface="Courier New" panose="02070309020205020404" pitchFamily="49" charset="0"/>
              <a:cs typeface="Times New Roman" panose="02020603050405020304" pitchFamily="18" charset="0"/>
            </a:endParaRPr>
          </a:p>
          <a:p>
            <a:pPr marL="342900" indent="-342900">
              <a:spcBef>
                <a:spcPct val="20000"/>
              </a:spcBef>
              <a:buClr>
                <a:schemeClr val="tx2"/>
              </a:buClr>
              <a:buSzPct val="75000"/>
              <a:buFont typeface="Monotype Sorts" pitchFamily="2" charset="2"/>
              <a:buNone/>
            </a:pPr>
            <a:r>
              <a:rPr lang="en-US" altLang="en-US" sz="2200" b="1" dirty="0" err="1">
                <a:solidFill>
                  <a:srgbClr val="FF5050"/>
                </a:solidFill>
                <a:latin typeface="Courier New" panose="02070309020205020404" pitchFamily="49" charset="0"/>
                <a:cs typeface="Courier New" panose="02070309020205020404" pitchFamily="49" charset="0"/>
              </a:rPr>
              <a:t>Math.abs</a:t>
            </a:r>
            <a:r>
              <a:rPr lang="en-US" altLang="en-US" sz="2200" b="1" dirty="0">
                <a:solidFill>
                  <a:srgbClr val="FF5050"/>
                </a:solidFill>
                <a:latin typeface="Courier New" panose="02070309020205020404" pitchFamily="49" charset="0"/>
                <a:cs typeface="Courier New" panose="02070309020205020404" pitchFamily="49" charset="0"/>
              </a:rPr>
              <a:t>(-2) returns 2</a:t>
            </a:r>
            <a:endParaRPr lang="en-US" altLang="en-US" sz="2200" b="1" dirty="0">
              <a:solidFill>
                <a:srgbClr val="FF5050"/>
              </a:solidFill>
              <a:latin typeface="Courier New" panose="02070309020205020404" pitchFamily="49" charset="0"/>
              <a:cs typeface="Times New Roman" panose="02020603050405020304" pitchFamily="18" charset="0"/>
            </a:endParaRPr>
          </a:p>
          <a:p>
            <a:pPr marL="342900" indent="-342900">
              <a:spcBef>
                <a:spcPct val="20000"/>
              </a:spcBef>
              <a:buClr>
                <a:schemeClr val="tx2"/>
              </a:buClr>
              <a:buSzPct val="75000"/>
              <a:buFont typeface="Monotype Sorts" pitchFamily="2" charset="2"/>
              <a:buNone/>
            </a:pPr>
            <a:r>
              <a:rPr lang="en-US" altLang="en-US" sz="2200" b="1" dirty="0" err="1">
                <a:solidFill>
                  <a:srgbClr val="FF5050"/>
                </a:solidFill>
                <a:latin typeface="Courier New" panose="02070309020205020404" pitchFamily="49" charset="0"/>
                <a:cs typeface="Times New Roman" panose="02020603050405020304" pitchFamily="18" charset="0"/>
              </a:rPr>
              <a:t>Math.abs</a:t>
            </a:r>
            <a:r>
              <a:rPr lang="en-US" altLang="en-US" sz="2200" b="1" dirty="0">
                <a:solidFill>
                  <a:srgbClr val="FF5050"/>
                </a:solidFill>
                <a:latin typeface="Courier New" panose="02070309020205020404" pitchFamily="49" charset="0"/>
                <a:cs typeface="Times New Roman" panose="02020603050405020304" pitchFamily="18" charset="0"/>
              </a:rPr>
              <a:t>(-2.1) returns 2.1</a:t>
            </a:r>
            <a:endParaRPr lang="en-US" altLang="en-US" sz="2200" b="1" dirty="0">
              <a:solidFill>
                <a:srgbClr val="FF5050"/>
              </a:solidFill>
              <a:latin typeface="Courier New" panose="02070309020205020404" pitchFamily="49"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4780,&quot;width&quot;:13772.499212598424}"/>
</p:tagLst>
</file>

<file path=ppt/tags/tag2.xml><?xml version="1.0" encoding="utf-8"?>
<p:tagLst xmlns:p="http://schemas.openxmlformats.org/presentationml/2006/main">
  <p:tag name="COMMONDATA" val="eyJoZGlkIjoiMmY4MjAxOGJhYTUwN2EzYjI5NmNlYzJmMzZiMzQzOGQifQ=="/>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10307</Words>
  <Application>WPS 演示</Application>
  <PresentationFormat>全屏显示(4:3)</PresentationFormat>
  <Paragraphs>461</Paragraphs>
  <Slides>43</Slides>
  <Notes>9</Notes>
  <HiddenSlides>0</HiddenSlides>
  <MMClips>0</MMClips>
  <ScaleCrop>false</ScaleCrop>
  <HeadingPairs>
    <vt:vector size="10" baseType="variant">
      <vt:variant>
        <vt:lpstr>已用的字体</vt:lpstr>
      </vt:variant>
      <vt:variant>
        <vt:i4>12</vt:i4>
      </vt:variant>
      <vt:variant>
        <vt:lpstr>主题</vt:lpstr>
      </vt:variant>
      <vt:variant>
        <vt:i4>1</vt:i4>
      </vt:variant>
      <vt:variant>
        <vt:lpstr>嵌入 OLE 服务器</vt:lpstr>
      </vt:variant>
      <vt:variant>
        <vt:i4>13</vt:i4>
      </vt:variant>
      <vt:variant>
        <vt:lpstr>幻灯片标题</vt:lpstr>
      </vt:variant>
      <vt:variant>
        <vt:i4>43</vt:i4>
      </vt:variant>
      <vt:variant>
        <vt:lpstr>自定义放映</vt:lpstr>
      </vt:variant>
      <vt:variant>
        <vt:i4>1</vt:i4>
      </vt:variant>
    </vt:vector>
  </HeadingPairs>
  <TitlesOfParts>
    <vt:vector size="70" baseType="lpstr">
      <vt:lpstr>Arial</vt:lpstr>
      <vt:lpstr>宋体</vt:lpstr>
      <vt:lpstr>Wingdings</vt:lpstr>
      <vt:lpstr>Times New Roman</vt:lpstr>
      <vt:lpstr>Monotype Sorts</vt:lpstr>
      <vt:lpstr>Wingdings</vt:lpstr>
      <vt:lpstr>Courier New</vt:lpstr>
      <vt:lpstr>Courier</vt:lpstr>
      <vt:lpstr>Arial Unicode MS</vt:lpstr>
      <vt:lpstr>Book Antiqua</vt:lpstr>
      <vt:lpstr>微软雅黑</vt:lpstr>
      <vt:lpstr>Calibri</vt:lpstr>
      <vt:lpstr>International</vt:lpstr>
      <vt:lpstr>Word.Picture.8</vt:lpstr>
      <vt:lpstr>Word.Picture.8</vt:lpstr>
      <vt:lpstr>Word.Picture.8</vt:lpstr>
      <vt:lpstr>Word.Picture.8</vt:lpstr>
      <vt:lpstr>Word.Picture.8</vt:lpstr>
      <vt:lpstr>Word.Picture.8</vt:lpstr>
      <vt:lpstr>Word.Picture.8</vt:lpstr>
      <vt:lpstr>Word.Picture.8</vt:lpstr>
      <vt:lpstr>Paint.Picture</vt:lpstr>
      <vt:lpstr>Paint.Picture</vt:lpstr>
      <vt:lpstr>Word.Picture.8</vt:lpstr>
      <vt:lpstr>Word.Picture.8</vt:lpstr>
      <vt:lpstr>Word.Picture.8</vt:lpstr>
      <vt:lpstr>Chapter 4 Mathematical Functions, Characters, and Strings   </vt:lpstr>
      <vt:lpstr>Objectives</vt:lpstr>
      <vt:lpstr>Mathematical Functions (static functions) </vt:lpstr>
      <vt:lpstr>The Math Class</vt:lpstr>
      <vt:lpstr>Trigonometric Methods</vt:lpstr>
      <vt:lpstr>Exponent Methods</vt:lpstr>
      <vt:lpstr>Rounding Methods</vt:lpstr>
      <vt:lpstr>Rounding Methods Examples</vt:lpstr>
      <vt:lpstr>min, max, and abs</vt:lpstr>
      <vt:lpstr>The random Method</vt:lpstr>
      <vt:lpstr>Case Study: Computing Angles of a Triangle </vt:lpstr>
      <vt:lpstr>Character Data Type</vt:lpstr>
      <vt:lpstr>Unicode Format!!</vt:lpstr>
      <vt:lpstr>ASCII Code for Commonly Used Characters</vt:lpstr>
      <vt:lpstr>Escape Sequences for Special Characters</vt:lpstr>
      <vt:lpstr>Appendix B: ASCII Character Set</vt:lpstr>
      <vt:lpstr>ASCII Character Set, cont.</vt:lpstr>
      <vt:lpstr>Casting between char and Numeric Types</vt:lpstr>
      <vt:lpstr>Comparing and Testing Characters</vt:lpstr>
      <vt:lpstr>Methods in the Character Class ??</vt:lpstr>
      <vt:lpstr>The String Type </vt:lpstr>
      <vt:lpstr>Simple Methods for String Objects ???</vt:lpstr>
      <vt:lpstr>Simple Methods for String Objects</vt:lpstr>
      <vt:lpstr>Getting String Length</vt:lpstr>
      <vt:lpstr>Getting Characters from a String(*) </vt:lpstr>
      <vt:lpstr>Converting Strings</vt:lpstr>
      <vt:lpstr>String Concatenation </vt:lpstr>
      <vt:lpstr>Reading a String from the Console </vt:lpstr>
      <vt:lpstr>Reading a Character from the Console </vt:lpstr>
      <vt:lpstr>Comparing Strings（135）</vt:lpstr>
      <vt:lpstr>Obtaining Substrings</vt:lpstr>
      <vt:lpstr>Finding a Character or a Substring in a String(* overload)</vt:lpstr>
      <vt:lpstr>什么是overload？</vt:lpstr>
      <vt:lpstr>Finding a Character or a Substring in a String</vt:lpstr>
      <vt:lpstr>Conversion between Strings and Numbers(Static for class!)</vt:lpstr>
      <vt:lpstr>Problem: Guessing Birthday p139</vt:lpstr>
      <vt:lpstr>Mathematics Basis for the Game</vt:lpstr>
      <vt:lpstr>Case Study: Converting a Hexadecimal Digit to a Decimal Value</vt:lpstr>
      <vt:lpstr>Case Study: Revising the Lottery Program Using Strings </vt:lpstr>
      <vt:lpstr>Formatting Output </vt:lpstr>
      <vt:lpstr>Frequently-Used Specifiers </vt:lpstr>
      <vt:lpstr>FormatDemo</vt:lpstr>
      <vt:lpstr>另外的字符串格式化</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高宏宇</cp:lastModifiedBy>
  <cp:revision>349</cp:revision>
  <dcterms:created xsi:type="dcterms:W3CDTF">2021-09-18T07:49:00Z</dcterms:created>
  <dcterms:modified xsi:type="dcterms:W3CDTF">2022-09-26T00:00:13Z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07BF1636EA674BB9B108EEF2DD1811E3</vt:lpwstr>
  </property>
</Properties>
</file>