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33"/>
  </p:notesMasterIdLst>
  <p:sldIdLst>
    <p:sldId id="326" r:id="rId3"/>
    <p:sldId id="395" r:id="rId4"/>
    <p:sldId id="352" r:id="rId5"/>
    <p:sldId id="309" r:id="rId6"/>
    <p:sldId id="368" r:id="rId7"/>
    <p:sldId id="403" r:id="rId8"/>
    <p:sldId id="393" r:id="rId9"/>
    <p:sldId id="331" r:id="rId10"/>
    <p:sldId id="308" r:id="rId11"/>
    <p:sldId id="310" r:id="rId12"/>
    <p:sldId id="327" r:id="rId13"/>
    <p:sldId id="361" r:id="rId14"/>
    <p:sldId id="362" r:id="rId15"/>
    <p:sldId id="340" r:id="rId16"/>
    <p:sldId id="341" r:id="rId17"/>
    <p:sldId id="350" r:id="rId18"/>
    <p:sldId id="365" r:id="rId19"/>
    <p:sldId id="364" r:id="rId20"/>
    <p:sldId id="363" r:id="rId21"/>
    <p:sldId id="342" r:id="rId22"/>
    <p:sldId id="396" r:id="rId23"/>
    <p:sldId id="397" r:id="rId24"/>
    <p:sldId id="404" r:id="rId25"/>
    <p:sldId id="398" r:id="rId26"/>
    <p:sldId id="313" r:id="rId27"/>
    <p:sldId id="401" r:id="rId28"/>
    <p:sldId id="402" r:id="rId29"/>
    <p:sldId id="394" r:id="rId30"/>
    <p:sldId id="344" r:id="rId31"/>
    <p:sldId id="354" r:id="rId32"/>
  </p:sldIdLst>
  <p:sldSz cx="9144000" cy="6858000" type="screen4x3"/>
  <p:notesSz cx="6858000" cy="9144000"/>
  <p:custShowLst>
    <p:custShow name="Custom Show 1" id="0">
      <p:sldLst/>
    </p:custShow>
  </p:custShowLst>
  <p:custDataLst>
    <p:tags r:id="rId37"/>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94629" autoAdjust="0"/>
  </p:normalViewPr>
  <p:slideViewPr>
    <p:cSldViewPr>
      <p:cViewPr varScale="1">
        <p:scale>
          <a:sx n="108" d="100"/>
          <a:sy n="108" d="100"/>
        </p:scale>
        <p:origin x="-1704" y="-8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419"/>
    </p:cViewPr>
  </p:sorterViewPr>
  <p:gridSpacing cx="38405" cy="384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endParaRPr lang="en-US" noProof="0" smtClean="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endParaRPr lang="en-US" noProof="0" smtClean="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a:t>
            </a:r>
            <a:r>
              <a:rPr lang="en-US" smtClean="0"/>
              <a:t>Tenth </a:t>
            </a:r>
            <a:r>
              <a:rPr lang="en-US"/>
              <a:t>Edition, (c) </a:t>
            </a:r>
            <a:r>
              <a:rPr lang="en-US" smtClean="0"/>
              <a:t>2015 </a:t>
            </a:r>
            <a:r>
              <a:rPr lang="en-US"/>
              <a:t>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63053B45-CDE5-4C42-8313-D553F175366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097BFB32-4454-48C8-9162-BFB3F8AA23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623A79D4-97BE-4FA7-B763-A06F3A2966D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17C02F5-8FDC-4ACB-A3DE-15A93F4286EA}"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FBFFF0CF-450C-4A2E-9100-A8EE47C8B87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F2186A5F-F4FF-459B-B44C-ADBCD688DAC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AB627E42-B792-4BC5-82EB-C6DF0500090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32689861-AFD8-4A57-95C5-1E084AFAAB7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6F805A6F-6045-4707-B74F-7E6CF98430E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A6C0E334-E9B8-42A3-8758-6D7CF8C7002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03447836-3E8C-4A6E-9C36-08D6EE75CFE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smtClean="0"/>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smtClean="0"/>
              <a:t>Click to edit Master title style</a:t>
            </a:r>
            <a:endParaRPr lang="en-US" altLang="en-US" smtClean="0"/>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D9E840DC-D0F4-4F6E-ADED-54F015C01C83}"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smtClean="0">
                <a:latin typeface="Arial" panose="020B0604020202020204" pitchFamily="34" charset="0"/>
              </a:rPr>
              <a:t>Liang, Introduction to Java Programming, Tenth Edition, (c) 2015 Pearson Education, Inc. All rights reserved. </a:t>
            </a:r>
            <a:endParaRPr lang="en-US" altLang="en-US" sz="1000" smtClean="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MultiplicationTable.html"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TestSum.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GreatestCommonDivisor.html"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FutureTuition.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hyperlink" Target="ppt/slides/ppt/slides/ppt/slides/ppt/slides/ppt/slides/ppt/slides/html/Dec2Hex.html" TargetMode="External"/></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hyperlink" Target="http://www.cs.armstrong.edu/liang/intro10e/html/MonteCarloSimulation.html" TargetMode="Externa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hyperlink" Target="ppt/slides/ppt/slides/ppt/slides/ppt/slides/ppt/slides/ppt/slides/html/MonteCarloSimulation.bat" TargetMode="External"/><Relationship Id="rId1" Type="http://schemas.openxmlformats.org/officeDocument/2006/relationships/hyperlink" Target="ppt/slides/ppt/slides/ppt/slides/ppt/slides/ppt/slides/ppt/slides/html/MonteCarloSimulation.html" TargetMode="Externa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www.cs.armstrong.edu/liang/intro10e/html/TestContinue.html" TargetMode="External"/><Relationship Id="rId6" Type="http://schemas.openxmlformats.org/officeDocument/2006/relationships/hyperlink" Target="http://www.cs.armstrong.edu/liang/intro10e/html/TestBreak.html" TargetMode="External"/><Relationship Id="rId5" Type="http://schemas.openxmlformats.org/officeDocument/2006/relationships/hyperlink" Target="ppt/slides/ppt/slides/ppt/slides/ppt/slides/ppt/slides/ppt/slides/html/TestContinue.bat" TargetMode="External"/><Relationship Id="rId4" Type="http://schemas.openxmlformats.org/officeDocument/2006/relationships/image" Target="../media/image10.wmf"/><Relationship Id="rId3" Type="http://schemas.openxmlformats.org/officeDocument/2006/relationships/hyperlink" Target="ppt/slides/ppt/slides/ppt/slides/ppt/slides/ppt/slides/ppt/slides/html/TestBreak.bat" TargetMode="External"/><Relationship Id="rId2" Type="http://schemas.openxmlformats.org/officeDocument/2006/relationships/hyperlink" Target="ppt/slides/ppt/slides/ppt/slides/ppt/slides/ppt/slides/ppt/slides/html/TestContinue.html" TargetMode="External"/><Relationship Id="rId1" Type="http://schemas.openxmlformats.org/officeDocument/2006/relationships/hyperlink" Target="ppt/slides/ppt/slides/ppt/slides/ppt/slides/ppt/slides/ppt/slides/html/TestBreak.html" TargetMode="Externa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s.armstrong.edu/liang/intro10e/html/GuessNumber.html" TargetMode="External"/><Relationship Id="rId3" Type="http://schemas.openxmlformats.org/officeDocument/2006/relationships/image" Target="../media/image10.wmf"/><Relationship Id="rId2" Type="http://schemas.openxmlformats.org/officeDocument/2006/relationships/hyperlink" Target="ppt/slides/ppt/slides/ppt/slides/ppt/slides/ppt/slides/ppt/slides/html/GuessNumberUsingBreak.bat" TargetMode="External"/><Relationship Id="rId1" Type="http://schemas.openxmlformats.org/officeDocument/2006/relationships/hyperlink" Target="ppt/slides/ppt/slides/ppt/slides/ppt/slides/ppt/slides/ppt/slides/html/GuessNumberUsingBreak.html" TargetMode="Externa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PrimeNumber.html" TargetMode="External"/><Relationship Id="rId2" Type="http://schemas.openxmlformats.org/officeDocument/2006/relationships/hyperlink" Target="ppt/slides/ppt/slides/ppt/slides/ppt/slides/ppt/slides/ppt/slides/html/PrimeNumber.bat" TargetMode="External"/><Relationship Id="rId1" Type="http://schemas.openxmlformats.org/officeDocument/2006/relationships/hyperlink" Target="ppt/slides/ppt/slides/ppt/slides/ppt/slides/ppt/slides/ppt/slides/html/PrimeNumbe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RepeatAdditionQuiz.html"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ppt/slides/ppt/slides/ppt/slides/ppt/slides/ppt/slides/ppt/slides/html/GuessNumber.html" TargetMode="External"/><Relationship Id="rId1" Type="http://schemas.openxmlformats.org/officeDocument/2006/relationships/hyperlink" Target="ppt/slides/ppt/slides/ppt/slides/ppt/slides/ppt/slides/ppt/slides/html/GuessNumberOneTime.html"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SubtractionQuizLoop.ht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ppt/slides/ppt/slides/ppt/slides/ppt/slides/ppt/slides/ppt/slides/html/SentinelValu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p:cNvSpPr>
            <a:spLocks noGrp="1" noChangeArrowheads="1"/>
          </p:cNvSpPr>
          <p:nvPr>
            <p:ph type="ftr"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r>
              <a:rPr lang="en-US" altLang="en-US" sz="1400" smtClean="0"/>
              <a:t>Liang, Introduction to Java Programming, Tenth Edition, (c) 2015 Pearson Education, Inc. All rights reserved. </a:t>
            </a:r>
            <a:endParaRPr lang="en-US" altLang="en-US" sz="1400" smtClean="0"/>
          </a:p>
        </p:txBody>
      </p:sp>
      <p:sp>
        <p:nvSpPr>
          <p:cNvPr id="3075" name="Rectangle 36"/>
          <p:cNvSpPr>
            <a:spLocks noGrp="1" noChangeArrowheads="1"/>
          </p:cNvSpPr>
          <p:nvPr>
            <p:ph type="sldNum" sz="quarter" idx="12"/>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A784005A-6EA5-4FD4-B007-AFEA84A02171}" type="slidenum">
              <a:rPr lang="en-US" altLang="en-US" sz="1400"/>
            </a:fld>
            <a:endParaRPr lang="en-US" altLang="en-US" sz="1400"/>
          </a:p>
        </p:txBody>
      </p:sp>
      <p:sp>
        <p:nvSpPr>
          <p:cNvPr id="3076" name="Rectangle 1026"/>
          <p:cNvSpPr>
            <a:spLocks noGrp="1" noChangeArrowheads="1"/>
          </p:cNvSpPr>
          <p:nvPr>
            <p:ph type="ctrTitle"/>
          </p:nvPr>
        </p:nvSpPr>
        <p:spPr>
          <a:xfrm>
            <a:off x="347663" y="855663"/>
            <a:ext cx="8334375" cy="1152525"/>
          </a:xfrm>
        </p:spPr>
        <p:txBody>
          <a:bodyPr/>
          <a:lstStyle/>
          <a:p>
            <a:r>
              <a:rPr lang="en-US" altLang="en-US" sz="4000" smtClean="0"/>
              <a:t>Chapter 5 Loops</a:t>
            </a:r>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A2C962BA-940B-48DF-A103-12B8BE0C1E10}" type="slidenum">
              <a:rPr lang="en-US" altLang="en-US" sz="1400"/>
            </a:fld>
            <a:endParaRPr lang="en-US" altLang="en-US" sz="1400"/>
          </a:p>
        </p:txBody>
      </p:sp>
      <p:sp>
        <p:nvSpPr>
          <p:cNvPr id="23555" name="Rectangle 2"/>
          <p:cNvSpPr>
            <a:spLocks noGrp="1" noChangeArrowheads="1"/>
          </p:cNvSpPr>
          <p:nvPr>
            <p:ph type="title"/>
          </p:nvPr>
        </p:nvSpPr>
        <p:spPr>
          <a:xfrm>
            <a:off x="685800" y="0"/>
            <a:ext cx="7772400" cy="1428750"/>
          </a:xfrm>
        </p:spPr>
        <p:txBody>
          <a:bodyPr/>
          <a:lstStyle/>
          <a:p>
            <a:r>
              <a:rPr lang="en-US" altLang="en-US" sz="4200" dirty="0" smtClean="0">
                <a:solidFill>
                  <a:schemeClr val="tx1"/>
                </a:solidFill>
                <a:latin typeface="Courier New" panose="02070309020205020404" pitchFamily="49" charset="0"/>
              </a:rPr>
              <a:t>do-while</a:t>
            </a:r>
            <a:r>
              <a:rPr lang="en-US" altLang="en-US" dirty="0" smtClean="0">
                <a:solidFill>
                  <a:schemeClr val="tx1"/>
                </a:solidFill>
              </a:rPr>
              <a:t> Loop(169)</a:t>
            </a:r>
            <a:endParaRPr lang="en-US" altLang="en-US" dirty="0" smtClean="0">
              <a:solidFill>
                <a:schemeClr val="tx1"/>
              </a:solidFill>
            </a:endParaRPr>
          </a:p>
        </p:txBody>
      </p:sp>
      <p:sp>
        <p:nvSpPr>
          <p:cNvPr id="23556" name="Rectangle 12"/>
          <p:cNvSpPr>
            <a:spLocks noChangeArrowheads="1"/>
          </p:cNvSpPr>
          <p:nvPr/>
        </p:nvSpPr>
        <p:spPr bwMode="auto">
          <a:xfrm>
            <a:off x="3455988"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5605" name="Rectangle 13"/>
          <p:cNvSpPr>
            <a:spLocks noChangeArrowheads="1"/>
          </p:cNvSpPr>
          <p:nvPr/>
        </p:nvSpPr>
        <p:spPr bwMode="auto">
          <a:xfrm>
            <a:off x="152400" y="3810000"/>
            <a:ext cx="73152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defRPr/>
            </a:pPr>
            <a:r>
              <a:rPr lang="en-US" b="1" dirty="0">
                <a:solidFill>
                  <a:schemeClr val="accent4"/>
                </a:solidFill>
                <a:latin typeface="Courier New" panose="02070309020205020404" pitchFamily="49" charset="0"/>
              </a:rPr>
              <a:t>do {</a:t>
            </a:r>
            <a:endParaRPr lang="en-US" b="1" dirty="0">
              <a:solidFill>
                <a:schemeClr val="accent4"/>
              </a:solidFill>
              <a:latin typeface="Courier New" panose="02070309020205020404" pitchFamily="49" charset="0"/>
            </a:endParaRPr>
          </a:p>
          <a:p>
            <a:pPr>
              <a:spcBef>
                <a:spcPct val="50000"/>
              </a:spcBef>
              <a:buClr>
                <a:schemeClr val="tx2"/>
              </a:buClr>
              <a:buSzPct val="75000"/>
              <a:buFont typeface="Monotype Sorts" pitchFamily="2" charset="2"/>
              <a:buNone/>
              <a:defRPr/>
            </a:pPr>
            <a:r>
              <a:rPr lang="en-US" b="1" dirty="0">
                <a:solidFill>
                  <a:schemeClr val="accent4"/>
                </a:solidFill>
                <a:latin typeface="Courier New" panose="02070309020205020404" pitchFamily="49" charset="0"/>
              </a:rPr>
              <a:t>  // Loop body;</a:t>
            </a:r>
            <a:endParaRPr lang="en-US" b="1" dirty="0">
              <a:solidFill>
                <a:schemeClr val="accent4"/>
              </a:solidFill>
              <a:latin typeface="Courier New" panose="02070309020205020404" pitchFamily="49" charset="0"/>
            </a:endParaRPr>
          </a:p>
          <a:p>
            <a:pPr>
              <a:spcBef>
                <a:spcPct val="50000"/>
              </a:spcBef>
              <a:buClr>
                <a:schemeClr val="tx2"/>
              </a:buClr>
              <a:buSzPct val="75000"/>
              <a:buFont typeface="Monotype Sorts" pitchFamily="2" charset="2"/>
              <a:buNone/>
              <a:defRPr/>
            </a:pPr>
            <a:r>
              <a:rPr lang="en-US" b="1" dirty="0">
                <a:solidFill>
                  <a:schemeClr val="accent4"/>
                </a:solidFill>
                <a:latin typeface="Courier New" panose="02070309020205020404" pitchFamily="49" charset="0"/>
              </a:rPr>
              <a:t>  Statement(s);</a:t>
            </a:r>
            <a:endParaRPr lang="en-US" b="1" dirty="0">
              <a:solidFill>
                <a:schemeClr val="accent4"/>
              </a:solidFill>
              <a:latin typeface="Courier New" panose="02070309020205020404" pitchFamily="49" charset="0"/>
            </a:endParaRPr>
          </a:p>
          <a:p>
            <a:pPr>
              <a:spcBef>
                <a:spcPct val="50000"/>
              </a:spcBef>
              <a:buClr>
                <a:schemeClr val="tx2"/>
              </a:buClr>
              <a:buSzPct val="75000"/>
              <a:buFont typeface="Monotype Sorts" pitchFamily="2" charset="2"/>
              <a:buNone/>
              <a:defRPr/>
            </a:pPr>
            <a:r>
              <a:rPr lang="en-US" b="1" dirty="0">
                <a:solidFill>
                  <a:schemeClr val="accent4"/>
                </a:solidFill>
                <a:latin typeface="Courier New" panose="02070309020205020404" pitchFamily="49" charset="0"/>
              </a:rPr>
              <a:t>} while (loop-continuation-condition);</a:t>
            </a:r>
            <a:endParaRPr lang="en-US" b="1" dirty="0">
              <a:solidFill>
                <a:schemeClr val="accent4"/>
              </a:solidFill>
              <a:latin typeface="Courier New" panose="02070309020205020404" pitchFamily="49" charset="0"/>
            </a:endParaRPr>
          </a:p>
        </p:txBody>
      </p:sp>
      <p:sp>
        <p:nvSpPr>
          <p:cNvPr id="23558" name="Rectangle 15"/>
          <p:cNvSpPr>
            <a:spLocks noChangeArrowheads="1"/>
          </p:cNvSpPr>
          <p:nvPr/>
        </p:nvSpPr>
        <p:spPr bwMode="auto">
          <a:xfrm>
            <a:off x="3667125" y="2300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3559" name="Rectangle 19"/>
          <p:cNvSpPr>
            <a:spLocks noChangeArrowheads="1"/>
          </p:cNvSpPr>
          <p:nvPr/>
        </p:nvSpPr>
        <p:spPr bwMode="auto">
          <a:xfrm>
            <a:off x="3667125" y="2419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23560"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2250" y="1123950"/>
            <a:ext cx="3028950" cy="417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3EFAF45-1195-4B06-9C40-0B4C223DF775}" type="slidenum">
              <a:rPr lang="en-US" altLang="en-US" sz="1400"/>
            </a:fld>
            <a:endParaRPr lang="en-US" altLang="en-US" sz="1400"/>
          </a:p>
        </p:txBody>
      </p:sp>
      <p:sp>
        <p:nvSpPr>
          <p:cNvPr id="24579" name="Rectangle 2"/>
          <p:cNvSpPr>
            <a:spLocks noGrp="1" noChangeArrowheads="1"/>
          </p:cNvSpPr>
          <p:nvPr>
            <p:ph type="title"/>
          </p:nvPr>
        </p:nvSpPr>
        <p:spPr>
          <a:xfrm>
            <a:off x="685800" y="152400"/>
            <a:ext cx="7772400" cy="685800"/>
          </a:xfrm>
        </p:spPr>
        <p:txBody>
          <a:bodyPr/>
          <a:lstStyle/>
          <a:p>
            <a:r>
              <a:rPr lang="en-US" altLang="en-US" sz="4200" dirty="0" smtClean="0">
                <a:solidFill>
                  <a:schemeClr val="tx1"/>
                </a:solidFill>
                <a:latin typeface="Courier New" panose="02070309020205020404" pitchFamily="49" charset="0"/>
              </a:rPr>
              <a:t>for</a:t>
            </a:r>
            <a:r>
              <a:rPr lang="en-US" altLang="en-US" dirty="0" smtClean="0">
                <a:solidFill>
                  <a:schemeClr val="tx1"/>
                </a:solidFill>
              </a:rPr>
              <a:t> Loops(171,173)</a:t>
            </a:r>
            <a:endParaRPr lang="en-US" altLang="en-US" b="1" dirty="0" smtClean="0">
              <a:solidFill>
                <a:schemeClr val="tx1"/>
              </a:solidFill>
              <a:latin typeface="Book Antiqua" pitchFamily="18" charset="0"/>
            </a:endParaRPr>
          </a:p>
        </p:txBody>
      </p:sp>
      <p:sp>
        <p:nvSpPr>
          <p:cNvPr id="24580" name="Rectangle 3"/>
          <p:cNvSpPr>
            <a:spLocks noGrp="1" noChangeArrowheads="1"/>
          </p:cNvSpPr>
          <p:nvPr>
            <p:ph type="body" idx="1"/>
          </p:nvPr>
        </p:nvSpPr>
        <p:spPr>
          <a:xfrm>
            <a:off x="228600" y="893763"/>
            <a:ext cx="4497388" cy="2078037"/>
          </a:xfrm>
        </p:spPr>
        <p:txBody>
          <a:bodyPr/>
          <a:lstStyle/>
          <a:p>
            <a:pPr>
              <a:lnSpc>
                <a:spcPct val="90000"/>
              </a:lnSpc>
              <a:spcBef>
                <a:spcPct val="0"/>
              </a:spcBef>
              <a:buFont typeface="Monotype Sorts" pitchFamily="2" charset="2"/>
              <a:buNone/>
            </a:pPr>
            <a:r>
              <a:rPr lang="en-US" altLang="en-US" sz="2400" smtClean="0"/>
              <a:t>for (initial-action; loop-continuation-condition; action-after-each-iteration) {</a:t>
            </a:r>
            <a:endParaRPr lang="en-US" altLang="en-US" sz="2400" smtClean="0"/>
          </a:p>
          <a:p>
            <a:pPr>
              <a:lnSpc>
                <a:spcPct val="90000"/>
              </a:lnSpc>
              <a:spcBef>
                <a:spcPct val="0"/>
              </a:spcBef>
              <a:buFont typeface="Monotype Sorts" pitchFamily="2" charset="2"/>
              <a:buNone/>
            </a:pPr>
            <a:r>
              <a:rPr lang="en-US" altLang="en-US" sz="2400" smtClean="0"/>
              <a:t>   // loop body;</a:t>
            </a:r>
            <a:endParaRPr lang="en-US" altLang="en-US" sz="2400" smtClean="0"/>
          </a:p>
          <a:p>
            <a:pPr>
              <a:lnSpc>
                <a:spcPct val="90000"/>
              </a:lnSpc>
              <a:spcBef>
                <a:spcPct val="0"/>
              </a:spcBef>
              <a:buFont typeface="Monotype Sorts" pitchFamily="2" charset="2"/>
              <a:buNone/>
            </a:pPr>
            <a:r>
              <a:rPr lang="en-US" altLang="en-US" sz="2400" smtClean="0"/>
              <a:t>   Statement(s);</a:t>
            </a:r>
            <a:endParaRPr lang="en-US" altLang="en-US" sz="2400" smtClean="0"/>
          </a:p>
          <a:p>
            <a:pPr>
              <a:lnSpc>
                <a:spcPct val="90000"/>
              </a:lnSpc>
              <a:spcBef>
                <a:spcPct val="0"/>
              </a:spcBef>
              <a:buFont typeface="Monotype Sorts" pitchFamily="2" charset="2"/>
              <a:buNone/>
            </a:pPr>
            <a:r>
              <a:rPr lang="en-US" altLang="en-US" sz="2400" smtClean="0"/>
              <a:t>}</a:t>
            </a:r>
            <a:endParaRPr lang="en-US" altLang="en-US" sz="2400" smtClean="0"/>
          </a:p>
        </p:txBody>
      </p:sp>
      <p:sp>
        <p:nvSpPr>
          <p:cNvPr id="24581" name="Rectangle 5"/>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4582" name="Rectangle 7"/>
          <p:cNvSpPr>
            <a:spLocks noChangeArrowheads="1"/>
          </p:cNvSpPr>
          <p:nvPr/>
        </p:nvSpPr>
        <p:spPr bwMode="auto">
          <a:xfrm>
            <a:off x="4953000" y="931863"/>
            <a:ext cx="3962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ltLang="en-US"/>
              <a:t>int i;</a:t>
            </a:r>
            <a:endParaRPr lang="en-US" altLang="en-US"/>
          </a:p>
          <a:p>
            <a:pPr marL="342900" indent="-342900">
              <a:buClr>
                <a:schemeClr val="tx2"/>
              </a:buClr>
              <a:buSzPct val="75000"/>
              <a:buFont typeface="Monotype Sorts" pitchFamily="2" charset="2"/>
              <a:buNone/>
            </a:pPr>
            <a:r>
              <a:rPr lang="en-US" altLang="en-US"/>
              <a:t>for (i = 0; i &lt; 100; i++) {	 </a:t>
            </a:r>
            <a:endParaRPr lang="en-US" altLang="en-US"/>
          </a:p>
          <a:p>
            <a:pPr marL="342900" indent="-342900">
              <a:buClr>
                <a:schemeClr val="tx2"/>
              </a:buClr>
              <a:buSzPct val="75000"/>
              <a:buFont typeface="Monotype Sorts" pitchFamily="2" charset="2"/>
              <a:buNone/>
            </a:pPr>
            <a:r>
              <a:rPr lang="en-US" altLang="en-US"/>
              <a:t>  System.out.println(</a:t>
            </a:r>
            <a:endParaRPr lang="en-US" altLang="en-US"/>
          </a:p>
          <a:p>
            <a:pPr marL="342900" indent="-342900">
              <a:buClr>
                <a:schemeClr val="tx2"/>
              </a:buClr>
              <a:buSzPct val="75000"/>
              <a:buFont typeface="Monotype Sorts" pitchFamily="2" charset="2"/>
              <a:buNone/>
            </a:pPr>
            <a:r>
              <a:rPr lang="en-US" altLang="en-US"/>
              <a:t>     "Welcome to Java!"); </a:t>
            </a:r>
            <a:endParaRPr lang="en-US" altLang="en-US"/>
          </a:p>
          <a:p>
            <a:pPr marL="342900" indent="-342900">
              <a:buClr>
                <a:schemeClr val="tx2"/>
              </a:buClr>
              <a:buSzPct val="75000"/>
              <a:buFont typeface="Monotype Sorts" pitchFamily="2" charset="2"/>
              <a:buNone/>
            </a:pPr>
            <a:r>
              <a:rPr lang="en-US" altLang="en-US"/>
              <a:t>}</a:t>
            </a:r>
            <a:endParaRPr lang="en-US" altLang="en-US"/>
          </a:p>
        </p:txBody>
      </p:sp>
      <p:sp>
        <p:nvSpPr>
          <p:cNvPr id="24583" name="Rectangle 10"/>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24584" name="Rectangle 12"/>
          <p:cNvSpPr>
            <a:spLocks noChangeArrowheads="1"/>
          </p:cNvSpPr>
          <p:nvPr/>
        </p:nvSpPr>
        <p:spPr bwMode="auto">
          <a:xfrm>
            <a:off x="2243138"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24585"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7350" y="2838450"/>
            <a:ext cx="5122863" cy="394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86" name="Line 8"/>
          <p:cNvSpPr>
            <a:spLocks noChangeShapeType="1"/>
          </p:cNvSpPr>
          <p:nvPr/>
        </p:nvSpPr>
        <p:spPr bwMode="auto">
          <a:xfrm>
            <a:off x="5257800" y="2286000"/>
            <a:ext cx="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6"/>
          <p:cNvSpPr>
            <a:spLocks noChangeShapeType="1"/>
          </p:cNvSpPr>
          <p:nvPr/>
        </p:nvSpPr>
        <p:spPr bwMode="auto">
          <a:xfrm>
            <a:off x="2286000" y="2286000"/>
            <a:ext cx="288925" cy="566738"/>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148DD36-FC4C-4D5A-965A-514F30004E86}" type="slidenum">
              <a:rPr lang="en-US" altLang="en-US" sz="1400"/>
            </a:fld>
            <a:endParaRPr lang="en-US" altLang="en-US" sz="1400"/>
          </a:p>
        </p:txBody>
      </p:sp>
      <p:sp>
        <p:nvSpPr>
          <p:cNvPr id="35843" name="Rectangle 2"/>
          <p:cNvSpPr>
            <a:spLocks noGrp="1" noChangeArrowheads="1"/>
          </p:cNvSpPr>
          <p:nvPr>
            <p:ph type="title"/>
          </p:nvPr>
        </p:nvSpPr>
        <p:spPr>
          <a:xfrm>
            <a:off x="685800" y="228600"/>
            <a:ext cx="7772400" cy="609600"/>
          </a:xfrm>
        </p:spPr>
        <p:txBody>
          <a:bodyPr/>
          <a:lstStyle/>
          <a:p>
            <a:r>
              <a:rPr lang="en-US" altLang="en-US" smtClean="0">
                <a:solidFill>
                  <a:schemeClr val="tx1"/>
                </a:solidFill>
              </a:rPr>
              <a:t>Note()</a:t>
            </a:r>
            <a:endParaRPr lang="en-US" altLang="en-US" smtClean="0">
              <a:solidFill>
                <a:schemeClr val="tx1"/>
              </a:solidFill>
            </a:endParaRPr>
          </a:p>
        </p:txBody>
      </p:sp>
      <p:sp>
        <p:nvSpPr>
          <p:cNvPr id="35844" name="Text Box 3"/>
          <p:cNvSpPr txBox="1">
            <a:spLocks noChangeArrowheads="1"/>
          </p:cNvSpPr>
          <p:nvPr/>
        </p:nvSpPr>
        <p:spPr bwMode="auto">
          <a:xfrm>
            <a:off x="304800" y="990600"/>
            <a:ext cx="8610600" cy="553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457200">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800" dirty="0">
                <a:cs typeface="Courier New" panose="02070309020205020404" pitchFamily="49" charset="0"/>
              </a:rPr>
              <a:t>The </a:t>
            </a:r>
            <a:r>
              <a:rPr lang="en-US" altLang="en-US" sz="2800" u="sng" dirty="0">
                <a:cs typeface="Courier New" panose="02070309020205020404" pitchFamily="49" charset="0"/>
              </a:rPr>
              <a:t>initial-action</a:t>
            </a:r>
            <a:r>
              <a:rPr lang="en-US" altLang="en-US" sz="2800" dirty="0">
                <a:cs typeface="Courier New" panose="02070309020205020404" pitchFamily="49" charset="0"/>
              </a:rPr>
              <a:t> in a </a:t>
            </a:r>
            <a:r>
              <a:rPr lang="en-US" altLang="en-US" sz="2800" u="sng" dirty="0">
                <a:cs typeface="Courier New" panose="02070309020205020404" pitchFamily="49" charset="0"/>
              </a:rPr>
              <a:t>for</a:t>
            </a:r>
            <a:r>
              <a:rPr lang="en-US" altLang="en-US" sz="2800" dirty="0">
                <a:cs typeface="Courier New" panose="02070309020205020404" pitchFamily="49" charset="0"/>
              </a:rPr>
              <a:t> loop can be a list of zero or more comma-separated expressions. The </a:t>
            </a:r>
            <a:r>
              <a:rPr lang="en-US" altLang="en-US" sz="2800" u="sng" dirty="0">
                <a:cs typeface="Courier New" panose="02070309020205020404" pitchFamily="49" charset="0"/>
              </a:rPr>
              <a:t>action-after-each-iteration</a:t>
            </a:r>
            <a:r>
              <a:rPr lang="en-US" altLang="en-US" sz="2800" dirty="0">
                <a:cs typeface="Courier New" panose="02070309020205020404" pitchFamily="49" charset="0"/>
              </a:rPr>
              <a:t> in a </a:t>
            </a:r>
            <a:r>
              <a:rPr lang="en-US" altLang="en-US" sz="2800" u="sng" dirty="0">
                <a:cs typeface="Courier New" panose="02070309020205020404" pitchFamily="49" charset="0"/>
              </a:rPr>
              <a:t>for</a:t>
            </a:r>
            <a:r>
              <a:rPr lang="en-US" altLang="en-US" sz="2800" dirty="0">
                <a:cs typeface="Courier New" panose="02070309020205020404" pitchFamily="49" charset="0"/>
              </a:rPr>
              <a:t> loop can be a list of zero or more comma-separated statements. Therefore, the following two </a:t>
            </a:r>
            <a:r>
              <a:rPr lang="en-US" altLang="en-US" sz="2800" u="sng" dirty="0">
                <a:cs typeface="Courier New" panose="02070309020205020404" pitchFamily="49" charset="0"/>
              </a:rPr>
              <a:t>for</a:t>
            </a:r>
            <a:r>
              <a:rPr lang="en-US" altLang="en-US" sz="2800" dirty="0">
                <a:cs typeface="Courier New" panose="02070309020205020404" pitchFamily="49" charset="0"/>
              </a:rPr>
              <a:t> loops are correct. They are rarely used in practice, however. </a:t>
            </a:r>
            <a:r>
              <a:rPr lang="zh-CN" altLang="en-US" sz="2800" dirty="0">
                <a:ea typeface="宋体" panose="02010600030101010101" pitchFamily="2" charset="-122"/>
                <a:cs typeface="Courier New" panose="02070309020205020404" pitchFamily="49" charset="0"/>
              </a:rPr>
              <a:t>最好别这么用</a:t>
            </a:r>
            <a:r>
              <a:rPr lang="en-US" altLang="en-US" sz="2800" dirty="0">
                <a:cs typeface="Courier New" panose="02070309020205020404" pitchFamily="49" charset="0"/>
              </a:rPr>
              <a:t> </a:t>
            </a:r>
            <a:endParaRPr lang="en-US" altLang="en-US" sz="2800" dirty="0">
              <a:cs typeface="Courier New" panose="02070309020205020404" pitchFamily="49" charset="0"/>
            </a:endParaRPr>
          </a:p>
          <a:p>
            <a:pPr>
              <a:spcBef>
                <a:spcPct val="50000"/>
              </a:spcBef>
            </a:pPr>
            <a:r>
              <a:rPr lang="en-US" altLang="en-US" sz="2400" b="1" dirty="0">
                <a:cs typeface="Courier New" panose="02070309020205020404" pitchFamily="49" charset="0"/>
              </a:rPr>
              <a:t>for (</a:t>
            </a:r>
            <a:r>
              <a:rPr lang="en-US" altLang="en-US" sz="2400" b="1" dirty="0" err="1">
                <a:cs typeface="Courier New" panose="02070309020205020404" pitchFamily="49" charset="0"/>
              </a:rPr>
              <a:t>int</a:t>
            </a:r>
            <a:r>
              <a:rPr lang="en-US" altLang="en-US" sz="2400" b="1" dirty="0">
                <a:cs typeface="Courier New" panose="02070309020205020404" pitchFamily="49" charset="0"/>
              </a:rPr>
              <a:t> i = 1; i &lt; 100; </a:t>
            </a:r>
            <a:r>
              <a:rPr lang="en-US" altLang="en-US" sz="2400" b="1" dirty="0" err="1">
                <a:cs typeface="Courier New" panose="02070309020205020404" pitchFamily="49" charset="0"/>
              </a:rPr>
              <a:t>System.out.println</a:t>
            </a:r>
            <a:r>
              <a:rPr lang="en-US" altLang="en-US" sz="2400" b="1" dirty="0">
                <a:cs typeface="Courier New" panose="02070309020205020404" pitchFamily="49" charset="0"/>
              </a:rPr>
              <a:t>(i++));</a:t>
            </a:r>
            <a:endParaRPr lang="en-US" altLang="en-US" sz="2400" b="1" dirty="0">
              <a:cs typeface="Times New Roman" panose="02020603050405020304" pitchFamily="18" charset="0"/>
            </a:endParaRPr>
          </a:p>
          <a:p>
            <a:pPr lvl="1">
              <a:spcBef>
                <a:spcPct val="50000"/>
              </a:spcBef>
            </a:pPr>
            <a:r>
              <a:rPr lang="en-US" altLang="en-US" sz="2400" b="1" dirty="0">
                <a:cs typeface="Courier New" panose="02070309020205020404" pitchFamily="49" charset="0"/>
              </a:rPr>
              <a:t> </a:t>
            </a:r>
            <a:endParaRPr lang="en-US" altLang="en-US" sz="2400" b="1" dirty="0">
              <a:cs typeface="Times New Roman" panose="02020603050405020304" pitchFamily="18" charset="0"/>
            </a:endParaRPr>
          </a:p>
          <a:p>
            <a:pPr lvl="1">
              <a:spcBef>
                <a:spcPct val="50000"/>
              </a:spcBef>
            </a:pPr>
            <a:r>
              <a:rPr lang="en-US" altLang="en-US" sz="2400" b="1" dirty="0">
                <a:cs typeface="Courier New" panose="02070309020205020404" pitchFamily="49" charset="0"/>
              </a:rPr>
              <a:t>for (</a:t>
            </a:r>
            <a:r>
              <a:rPr lang="en-US" altLang="en-US" sz="2400" b="1" dirty="0" err="1">
                <a:cs typeface="Courier New" panose="02070309020205020404" pitchFamily="49" charset="0"/>
              </a:rPr>
              <a:t>int</a:t>
            </a:r>
            <a:r>
              <a:rPr lang="en-US" altLang="en-US" sz="2400" b="1" dirty="0">
                <a:cs typeface="Courier New" panose="02070309020205020404" pitchFamily="49" charset="0"/>
              </a:rPr>
              <a:t> i = 0, j = 0; (i + j &lt; 10); i++, j++) {</a:t>
            </a:r>
            <a:endParaRPr lang="en-US" altLang="en-US" sz="2400" b="1" dirty="0">
              <a:cs typeface="Times New Roman" panose="02020603050405020304" pitchFamily="18" charset="0"/>
            </a:endParaRPr>
          </a:p>
          <a:p>
            <a:pPr lvl="1">
              <a:spcBef>
                <a:spcPct val="50000"/>
              </a:spcBef>
            </a:pPr>
            <a:r>
              <a:rPr lang="en-US" altLang="en-US" sz="2400" b="1" dirty="0">
                <a:cs typeface="Courier New" panose="02070309020205020404" pitchFamily="49" charset="0"/>
              </a:rPr>
              <a:t>  // Do something</a:t>
            </a:r>
            <a:endParaRPr lang="en-US" altLang="en-US" sz="2400" b="1" dirty="0">
              <a:cs typeface="Times New Roman" panose="02020603050405020304" pitchFamily="18" charset="0"/>
            </a:endParaRPr>
          </a:p>
          <a:p>
            <a:pPr lvl="1">
              <a:spcBef>
                <a:spcPct val="50000"/>
              </a:spcBef>
            </a:pPr>
            <a:r>
              <a:rPr lang="en-US" altLang="en-US" sz="2400" b="1" dirty="0">
                <a:cs typeface="Courier New" panose="02070309020205020404" pitchFamily="49" charset="0"/>
              </a:rPr>
              <a:t>}</a:t>
            </a:r>
            <a:r>
              <a:rPr lang="en-US" altLang="en-US" u="sng" dirty="0">
                <a:latin typeface="Courier New" panose="02070309020205020404" pitchFamily="49" charset="0"/>
                <a:cs typeface="Courier New" panose="02070309020205020404" pitchFamily="49" charset="0"/>
              </a:rPr>
              <a:t>     </a:t>
            </a:r>
            <a:endParaRPr lang="en-US" altLang="en-US" dirty="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E29CF1F7-A0F0-4249-91BF-6B9A15BCA5A9}" type="slidenum">
              <a:rPr lang="en-US" altLang="en-US" sz="1400"/>
            </a:fld>
            <a:endParaRPr lang="en-US" altLang="en-US" sz="1400"/>
          </a:p>
        </p:txBody>
      </p:sp>
      <p:sp>
        <p:nvSpPr>
          <p:cNvPr id="36867" name="Rectangle 2"/>
          <p:cNvSpPr>
            <a:spLocks noGrp="1" noChangeArrowheads="1"/>
          </p:cNvSpPr>
          <p:nvPr>
            <p:ph type="title"/>
          </p:nvPr>
        </p:nvSpPr>
        <p:spPr>
          <a:xfrm>
            <a:off x="685800" y="228600"/>
            <a:ext cx="7772400" cy="609600"/>
          </a:xfrm>
        </p:spPr>
        <p:txBody>
          <a:bodyPr/>
          <a:lstStyle/>
          <a:p>
            <a:r>
              <a:rPr lang="en-US" altLang="en-US" dirty="0" smtClean="0">
                <a:solidFill>
                  <a:schemeClr val="tx1"/>
                </a:solidFill>
              </a:rPr>
              <a:t>Note</a:t>
            </a:r>
            <a:r>
              <a:rPr lang="zh-CN" altLang="en-US" dirty="0" smtClean="0">
                <a:solidFill>
                  <a:schemeClr val="tx1"/>
                </a:solidFill>
                <a:ea typeface="宋体" panose="02010600030101010101" pitchFamily="2" charset="-122"/>
              </a:rPr>
              <a:t>（</a:t>
            </a:r>
            <a:r>
              <a:rPr lang="en-US" altLang="zh-CN" dirty="0" smtClean="0">
                <a:solidFill>
                  <a:schemeClr val="tx1"/>
                </a:solidFill>
                <a:ea typeface="宋体" panose="02010600030101010101" pitchFamily="2" charset="-122"/>
              </a:rPr>
              <a:t>175</a:t>
            </a:r>
            <a:r>
              <a:rPr lang="zh-CN" altLang="en-US" dirty="0" smtClean="0">
                <a:solidFill>
                  <a:schemeClr val="tx1"/>
                </a:solidFill>
                <a:ea typeface="宋体" panose="02010600030101010101" pitchFamily="2" charset="-122"/>
              </a:rPr>
              <a:t>）</a:t>
            </a:r>
            <a:endParaRPr lang="zh-CN" altLang="en-US" dirty="0" smtClean="0">
              <a:solidFill>
                <a:schemeClr val="tx1"/>
              </a:solidFill>
              <a:ea typeface="宋体" panose="02010600030101010101" pitchFamily="2" charset="-122"/>
            </a:endParaRPr>
          </a:p>
        </p:txBody>
      </p:sp>
      <p:sp>
        <p:nvSpPr>
          <p:cNvPr id="36868" name="Text Box 3"/>
          <p:cNvSpPr txBox="1">
            <a:spLocks noChangeArrowheads="1"/>
          </p:cNvSpPr>
          <p:nvPr/>
        </p:nvSpPr>
        <p:spPr bwMode="auto">
          <a:xfrm>
            <a:off x="3048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800">
                <a:cs typeface="Courier New" panose="02070309020205020404" pitchFamily="49" charset="0"/>
              </a:rPr>
              <a:t>If the </a:t>
            </a:r>
            <a:r>
              <a:rPr lang="en-US" altLang="en-US" sz="2800" u="sng">
                <a:cs typeface="Courier New" panose="02070309020205020404" pitchFamily="49" charset="0"/>
              </a:rPr>
              <a:t>loop-continuation-condition</a:t>
            </a:r>
            <a:r>
              <a:rPr lang="en-US" altLang="en-US" sz="2800">
                <a:cs typeface="Courier New" panose="02070309020205020404" pitchFamily="49" charset="0"/>
              </a:rPr>
              <a:t> in a </a:t>
            </a:r>
            <a:r>
              <a:rPr lang="en-US" altLang="en-US" sz="2800" u="sng">
                <a:cs typeface="Courier New" panose="02070309020205020404" pitchFamily="49" charset="0"/>
              </a:rPr>
              <a:t>for</a:t>
            </a:r>
            <a:r>
              <a:rPr lang="en-US" altLang="en-US" sz="2800">
                <a:cs typeface="Courier New" panose="02070309020205020404" pitchFamily="49" charset="0"/>
              </a:rPr>
              <a:t> loop is omitted, it is implicitly true. Thus the statement given below in (a), which is an infinite loop, is correct. Nevertheless, it is better to use the equivalent loop in (b) to avoid confusion:</a:t>
            </a:r>
            <a:endParaRPr lang="en-US" altLang="en-US" sz="2800">
              <a:cs typeface="Times New Roman" panose="02020603050405020304" pitchFamily="18" charset="0"/>
            </a:endParaRPr>
          </a:p>
        </p:txBody>
      </p:sp>
      <p:sp>
        <p:nvSpPr>
          <p:cNvPr id="36869" name="Rectangle 5"/>
          <p:cNvSpPr>
            <a:spLocks noChangeArrowheads="1"/>
          </p:cNvSpPr>
          <p:nvPr/>
        </p:nvSpPr>
        <p:spPr bwMode="auto">
          <a:xfrm>
            <a:off x="302418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36870" name="Object 4"/>
          <p:cNvGraphicFramePr>
            <a:graphicFrameLocks noChangeAspect="1"/>
          </p:cNvGraphicFramePr>
          <p:nvPr/>
        </p:nvGraphicFramePr>
        <p:xfrm>
          <a:off x="304800" y="3733800"/>
          <a:ext cx="8458200" cy="1612900"/>
        </p:xfrm>
        <a:graphic>
          <a:graphicData uri="http://schemas.openxmlformats.org/presentationml/2006/ole">
            <mc:AlternateContent xmlns:mc="http://schemas.openxmlformats.org/markup-compatibility/2006">
              <mc:Choice xmlns:v="urn:schemas-microsoft-com:vml" Requires="v">
                <p:oleObj spid="_x0000_s36875" name="Picture" r:id="rId1" imgW="3203575" imgH="612775" progId="Word.Picture.8">
                  <p:embed/>
                </p:oleObj>
              </mc:Choice>
              <mc:Fallback>
                <p:oleObj name="Picture" r:id="rId1" imgW="3203575" imgH="61277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7338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28CE4F60-C3B8-4D2E-A1ED-E11B5934F493}" type="slidenum">
              <a:rPr lang="en-US" altLang="en-US" sz="1400"/>
            </a:fld>
            <a:endParaRPr lang="en-US" altLang="en-US" sz="1400"/>
          </a:p>
        </p:txBody>
      </p:sp>
      <p:sp>
        <p:nvSpPr>
          <p:cNvPr id="37891" name="Rectangle 2"/>
          <p:cNvSpPr>
            <a:spLocks noGrp="1" noChangeArrowheads="1"/>
          </p:cNvSpPr>
          <p:nvPr>
            <p:ph type="title"/>
          </p:nvPr>
        </p:nvSpPr>
        <p:spPr>
          <a:xfrm>
            <a:off x="693738" y="317500"/>
            <a:ext cx="7772400" cy="685800"/>
          </a:xfrm>
        </p:spPr>
        <p:txBody>
          <a:bodyPr/>
          <a:lstStyle/>
          <a:p>
            <a:r>
              <a:rPr lang="en-US" altLang="en-US" smtClean="0"/>
              <a:t>Caution</a:t>
            </a:r>
            <a:endParaRPr lang="en-US" altLang="en-US" smtClean="0">
              <a:solidFill>
                <a:schemeClr val="tx1"/>
              </a:solidFill>
            </a:endParaRPr>
          </a:p>
        </p:txBody>
      </p:sp>
      <p:sp>
        <p:nvSpPr>
          <p:cNvPr id="37892" name="Rectangle 3"/>
          <p:cNvSpPr>
            <a:spLocks noGrp="1" noChangeArrowheads="1"/>
          </p:cNvSpPr>
          <p:nvPr>
            <p:ph type="body" idx="1"/>
          </p:nvPr>
        </p:nvSpPr>
        <p:spPr>
          <a:xfrm>
            <a:off x="304800" y="1316038"/>
            <a:ext cx="8645525" cy="1055687"/>
          </a:xfrm>
        </p:spPr>
        <p:txBody>
          <a:bodyPr/>
          <a:lstStyle/>
          <a:p>
            <a:pPr marL="0" indent="0">
              <a:buFont typeface="Monotype Sorts" pitchFamily="2" charset="2"/>
              <a:buNone/>
            </a:pPr>
            <a:r>
              <a:rPr lang="en-US" altLang="en-US" sz="3000" smtClean="0">
                <a:cs typeface="Times New Roman" panose="02020603050405020304" pitchFamily="18" charset="0"/>
              </a:rPr>
              <a:t>Adding a semicolon at the end of the </a:t>
            </a:r>
            <a:r>
              <a:rPr lang="en-US" altLang="en-US" sz="3000" u="sng" smtClean="0">
                <a:cs typeface="Times New Roman" panose="02020603050405020304" pitchFamily="18" charset="0"/>
              </a:rPr>
              <a:t>for</a:t>
            </a:r>
            <a:r>
              <a:rPr lang="en-US" altLang="en-US" sz="3000" smtClean="0">
                <a:cs typeface="Times New Roman" panose="02020603050405020304" pitchFamily="18" charset="0"/>
              </a:rPr>
              <a:t> clause before the loop body is a common mistake, as shown below:</a:t>
            </a:r>
            <a:endParaRPr lang="en-US" altLang="en-US" sz="3000" smtClean="0">
              <a:cs typeface="Times New Roman" panose="02020603050405020304" pitchFamily="18" charset="0"/>
            </a:endParaRPr>
          </a:p>
        </p:txBody>
      </p:sp>
      <p:sp>
        <p:nvSpPr>
          <p:cNvPr id="37893" name="Text Box 4"/>
          <p:cNvSpPr txBox="1">
            <a:spLocks noChangeArrowheads="1"/>
          </p:cNvSpPr>
          <p:nvPr/>
        </p:nvSpPr>
        <p:spPr bwMode="auto">
          <a:xfrm>
            <a:off x="6415088" y="2430463"/>
            <a:ext cx="1295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Logic Error</a:t>
            </a:r>
            <a:endParaRPr lang="en-US" altLang="en-US" sz="2400"/>
          </a:p>
        </p:txBody>
      </p:sp>
      <p:sp>
        <p:nvSpPr>
          <p:cNvPr id="39942" name="Rectangle 6"/>
          <p:cNvSpPr>
            <a:spLocks noChangeArrowheads="1"/>
          </p:cNvSpPr>
          <p:nvPr/>
        </p:nvSpPr>
        <p:spPr bwMode="auto">
          <a:xfrm>
            <a:off x="501650" y="3544888"/>
            <a:ext cx="718185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2600" b="1" dirty="0">
                <a:solidFill>
                  <a:schemeClr val="accent4"/>
                </a:solidFill>
                <a:latin typeface="Courier New" panose="02070309020205020404" pitchFamily="49" charset="0"/>
              </a:rPr>
              <a:t>for (</a:t>
            </a:r>
            <a:r>
              <a:rPr lang="en-US" sz="2600" b="1" dirty="0" err="1">
                <a:solidFill>
                  <a:schemeClr val="accent4"/>
                </a:solidFill>
                <a:latin typeface="Courier New" panose="02070309020205020404" pitchFamily="49" charset="0"/>
              </a:rPr>
              <a:t>int</a:t>
            </a:r>
            <a:r>
              <a:rPr lang="en-US" sz="2600" b="1" dirty="0">
                <a:solidFill>
                  <a:schemeClr val="accent4"/>
                </a:solidFill>
                <a:latin typeface="Courier New" panose="02070309020205020404" pitchFamily="49" charset="0"/>
              </a:rPr>
              <a:t> </a:t>
            </a:r>
            <a:r>
              <a:rPr lang="en-US" sz="2600" b="1" dirty="0" err="1">
                <a:solidFill>
                  <a:schemeClr val="accent4"/>
                </a:solidFill>
                <a:latin typeface="Courier New" panose="02070309020205020404" pitchFamily="49" charset="0"/>
              </a:rPr>
              <a:t>i</a:t>
            </a:r>
            <a:r>
              <a:rPr lang="en-US" sz="2600" b="1" dirty="0">
                <a:solidFill>
                  <a:schemeClr val="accent4"/>
                </a:solidFill>
                <a:latin typeface="Courier New" panose="02070309020205020404" pitchFamily="49" charset="0"/>
              </a:rPr>
              <a:t>=0; </a:t>
            </a:r>
            <a:r>
              <a:rPr lang="en-US" sz="2600" b="1" dirty="0" err="1">
                <a:solidFill>
                  <a:schemeClr val="accent4"/>
                </a:solidFill>
                <a:latin typeface="Courier New" panose="02070309020205020404" pitchFamily="49" charset="0"/>
              </a:rPr>
              <a:t>i</a:t>
            </a:r>
            <a:r>
              <a:rPr lang="en-US" sz="2600" b="1" dirty="0">
                <a:solidFill>
                  <a:schemeClr val="accent4"/>
                </a:solidFill>
                <a:latin typeface="Courier New" panose="02070309020205020404" pitchFamily="49" charset="0"/>
              </a:rPr>
              <a:t>&lt;10; </a:t>
            </a:r>
            <a:r>
              <a:rPr lang="en-US" sz="2600" b="1" dirty="0" err="1">
                <a:solidFill>
                  <a:schemeClr val="accent4"/>
                </a:solidFill>
                <a:latin typeface="Courier New" panose="02070309020205020404" pitchFamily="49" charset="0"/>
              </a:rPr>
              <a:t>i</a:t>
            </a:r>
            <a:r>
              <a:rPr lang="en-US" sz="2600" b="1" dirty="0">
                <a:solidFill>
                  <a:schemeClr val="accent4"/>
                </a:solidFill>
                <a:latin typeface="Courier New" panose="02070309020205020404" pitchFamily="49" charset="0"/>
              </a:rPr>
              <a:t>++);</a:t>
            </a:r>
            <a:endParaRPr lang="en-US" sz="2600" b="1" dirty="0">
              <a:solidFill>
                <a:schemeClr val="accent4"/>
              </a:solidFill>
              <a:latin typeface="Courier New" panose="02070309020205020404" pitchFamily="49" charset="0"/>
            </a:endParaRPr>
          </a:p>
          <a:p>
            <a:pPr>
              <a:spcBef>
                <a:spcPct val="20000"/>
              </a:spcBef>
              <a:buClr>
                <a:schemeClr val="tx2"/>
              </a:buClr>
              <a:buSzPct val="75000"/>
              <a:buFont typeface="Monotype Sorts" pitchFamily="2" charset="2"/>
              <a:buNone/>
              <a:defRPr/>
            </a:pPr>
            <a:r>
              <a:rPr lang="en-US" sz="2600" b="1" dirty="0">
                <a:solidFill>
                  <a:schemeClr val="accent4"/>
                </a:solidFill>
                <a:latin typeface="Courier New" panose="02070309020205020404" pitchFamily="49" charset="0"/>
              </a:rPr>
              <a:t>{</a:t>
            </a:r>
            <a:endParaRPr lang="en-US" sz="2600" b="1" dirty="0">
              <a:solidFill>
                <a:schemeClr val="accent4"/>
              </a:solidFill>
              <a:latin typeface="Courier New" panose="02070309020205020404" pitchFamily="49" charset="0"/>
            </a:endParaRPr>
          </a:p>
          <a:p>
            <a:pPr>
              <a:spcBef>
                <a:spcPct val="20000"/>
              </a:spcBef>
              <a:buClr>
                <a:schemeClr val="tx2"/>
              </a:buClr>
              <a:buSzPct val="75000"/>
              <a:buFont typeface="Monotype Sorts" pitchFamily="2" charset="2"/>
              <a:buNone/>
              <a:defRPr/>
            </a:pPr>
            <a:r>
              <a:rPr lang="en-US" sz="2600" b="1" dirty="0">
                <a:solidFill>
                  <a:schemeClr val="accent4"/>
                </a:solidFill>
                <a:latin typeface="Courier New" panose="02070309020205020404" pitchFamily="49" charset="0"/>
              </a:rPr>
              <a:t>  </a:t>
            </a:r>
            <a:r>
              <a:rPr lang="en-US" sz="2600" b="1" dirty="0" err="1">
                <a:solidFill>
                  <a:schemeClr val="accent4"/>
                </a:solidFill>
                <a:latin typeface="Courier New" panose="02070309020205020404" pitchFamily="49" charset="0"/>
              </a:rPr>
              <a:t>System.out.println</a:t>
            </a:r>
            <a:r>
              <a:rPr lang="en-US" sz="2600" b="1" dirty="0">
                <a:solidFill>
                  <a:schemeClr val="accent4"/>
                </a:solidFill>
                <a:latin typeface="Courier New" panose="02070309020205020404" pitchFamily="49" charset="0"/>
              </a:rPr>
              <a:t>("</a:t>
            </a:r>
            <a:r>
              <a:rPr lang="en-US" sz="2600" b="1" dirty="0" err="1">
                <a:solidFill>
                  <a:schemeClr val="accent4"/>
                </a:solidFill>
                <a:latin typeface="Courier New" panose="02070309020205020404" pitchFamily="49" charset="0"/>
              </a:rPr>
              <a:t>i</a:t>
            </a:r>
            <a:r>
              <a:rPr lang="en-US" sz="2600" b="1" dirty="0">
                <a:solidFill>
                  <a:schemeClr val="accent4"/>
                </a:solidFill>
                <a:latin typeface="Courier New" panose="02070309020205020404" pitchFamily="49" charset="0"/>
              </a:rPr>
              <a:t> is " + </a:t>
            </a:r>
            <a:r>
              <a:rPr lang="en-US" sz="2600" b="1" dirty="0" err="1">
                <a:solidFill>
                  <a:schemeClr val="accent4"/>
                </a:solidFill>
                <a:latin typeface="Courier New" panose="02070309020205020404" pitchFamily="49" charset="0"/>
              </a:rPr>
              <a:t>i</a:t>
            </a:r>
            <a:r>
              <a:rPr lang="en-US" sz="2600" b="1" dirty="0">
                <a:solidFill>
                  <a:schemeClr val="accent4"/>
                </a:solidFill>
                <a:latin typeface="Courier New" panose="02070309020205020404" pitchFamily="49" charset="0"/>
              </a:rPr>
              <a:t>);</a:t>
            </a:r>
            <a:endParaRPr lang="en-US" sz="2600" b="1" dirty="0">
              <a:solidFill>
                <a:schemeClr val="accent4"/>
              </a:solidFill>
              <a:latin typeface="Courier New" panose="02070309020205020404" pitchFamily="49" charset="0"/>
            </a:endParaRPr>
          </a:p>
          <a:p>
            <a:pPr>
              <a:spcBef>
                <a:spcPct val="20000"/>
              </a:spcBef>
              <a:buClr>
                <a:schemeClr val="tx2"/>
              </a:buClr>
              <a:buSzPct val="75000"/>
              <a:buFont typeface="Monotype Sorts" pitchFamily="2" charset="2"/>
              <a:buNone/>
              <a:defRPr/>
            </a:pPr>
            <a:r>
              <a:rPr lang="en-US" sz="2600" b="1" dirty="0">
                <a:solidFill>
                  <a:schemeClr val="accent4"/>
                </a:solidFill>
                <a:latin typeface="Courier New" panose="02070309020205020404" pitchFamily="49" charset="0"/>
              </a:rPr>
              <a:t>}</a:t>
            </a:r>
            <a:endParaRPr lang="en-US" sz="2600" b="1" dirty="0">
              <a:solidFill>
                <a:schemeClr val="accent4"/>
              </a:solidFill>
              <a:latin typeface="Courier New" panose="02070309020205020404" pitchFamily="49" charset="0"/>
            </a:endParaRPr>
          </a:p>
        </p:txBody>
      </p:sp>
      <p:sp>
        <p:nvSpPr>
          <p:cNvPr id="37895" name="Line 5"/>
          <p:cNvSpPr>
            <a:spLocks noChangeShapeType="1"/>
          </p:cNvSpPr>
          <p:nvPr/>
        </p:nvSpPr>
        <p:spPr bwMode="auto">
          <a:xfrm flipH="1">
            <a:off x="5532438" y="3198813"/>
            <a:ext cx="882650" cy="45878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A30BE16D-F855-4340-BD4E-837E5EFBF8D2}" type="slidenum">
              <a:rPr lang="en-US" altLang="en-US" sz="1400"/>
            </a:fld>
            <a:endParaRPr lang="en-US" altLang="en-US" sz="1400"/>
          </a:p>
        </p:txBody>
      </p:sp>
      <p:sp>
        <p:nvSpPr>
          <p:cNvPr id="38915" name="Rectangle 2"/>
          <p:cNvSpPr>
            <a:spLocks noGrp="1" noChangeArrowheads="1"/>
          </p:cNvSpPr>
          <p:nvPr>
            <p:ph type="title"/>
          </p:nvPr>
        </p:nvSpPr>
        <p:spPr>
          <a:xfrm>
            <a:off x="685800" y="76200"/>
            <a:ext cx="7772400" cy="685800"/>
          </a:xfrm>
        </p:spPr>
        <p:txBody>
          <a:bodyPr/>
          <a:lstStyle/>
          <a:p>
            <a:r>
              <a:rPr lang="en-US" altLang="en-US" smtClean="0"/>
              <a:t>Caution, cont.</a:t>
            </a:r>
            <a:endParaRPr lang="en-US" altLang="en-US" smtClean="0">
              <a:solidFill>
                <a:schemeClr val="tx1"/>
              </a:solidFill>
            </a:endParaRPr>
          </a:p>
        </p:txBody>
      </p:sp>
      <p:sp>
        <p:nvSpPr>
          <p:cNvPr id="38916" name="Rectangle 3"/>
          <p:cNvSpPr>
            <a:spLocks noGrp="1" noChangeArrowheads="1"/>
          </p:cNvSpPr>
          <p:nvPr>
            <p:ph type="body" idx="1"/>
          </p:nvPr>
        </p:nvSpPr>
        <p:spPr>
          <a:xfrm>
            <a:off x="152400" y="838200"/>
            <a:ext cx="8839200" cy="5867400"/>
          </a:xfrm>
        </p:spPr>
        <p:txBody>
          <a:bodyPr/>
          <a:lstStyle/>
          <a:p>
            <a:pPr marL="0" indent="0">
              <a:lnSpc>
                <a:spcPct val="90000"/>
              </a:lnSpc>
              <a:buFont typeface="Monotype Sorts" pitchFamily="2" charset="2"/>
              <a:buNone/>
            </a:pPr>
            <a:r>
              <a:rPr lang="en-US" altLang="en-US" sz="3000" smtClean="0">
                <a:cs typeface="Times New Roman" panose="02020603050405020304" pitchFamily="18" charset="0"/>
              </a:rPr>
              <a:t>Similarly, the following loop is also wrong:</a:t>
            </a:r>
            <a:endParaRPr lang="en-US" altLang="en-US" sz="30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2600" smtClean="0"/>
              <a:t>int i=0; </a:t>
            </a:r>
            <a:endParaRPr lang="en-US" altLang="en-US" sz="2600" smtClean="0"/>
          </a:p>
          <a:p>
            <a:pPr marL="0" indent="0">
              <a:lnSpc>
                <a:spcPct val="90000"/>
              </a:lnSpc>
              <a:spcBef>
                <a:spcPct val="0"/>
              </a:spcBef>
              <a:buFont typeface="Monotype Sorts" pitchFamily="2" charset="2"/>
              <a:buNone/>
            </a:pPr>
            <a:r>
              <a:rPr lang="en-US" altLang="en-US" sz="2600" smtClean="0"/>
              <a:t>while (i &lt; 10);</a:t>
            </a:r>
            <a:endParaRPr lang="en-US" altLang="en-US" sz="2600" smtClean="0"/>
          </a:p>
          <a:p>
            <a:pPr marL="0" indent="0">
              <a:lnSpc>
                <a:spcPct val="90000"/>
              </a:lnSpc>
              <a:spcBef>
                <a:spcPct val="0"/>
              </a:spcBef>
              <a:buFont typeface="Monotype Sorts" pitchFamily="2" charset="2"/>
              <a:buNone/>
            </a:pPr>
            <a:r>
              <a:rPr lang="en-US" altLang="en-US" sz="2600" smtClean="0"/>
              <a:t>{</a:t>
            </a:r>
            <a:endParaRPr lang="en-US" altLang="en-US" sz="2600" smtClean="0"/>
          </a:p>
          <a:p>
            <a:pPr marL="0" indent="0">
              <a:lnSpc>
                <a:spcPct val="90000"/>
              </a:lnSpc>
              <a:spcBef>
                <a:spcPct val="0"/>
              </a:spcBef>
              <a:buFont typeface="Monotype Sorts" pitchFamily="2" charset="2"/>
              <a:buNone/>
            </a:pPr>
            <a:r>
              <a:rPr lang="en-US" altLang="en-US" sz="2600" smtClean="0"/>
              <a:t>  System.out.println("i is " + i);</a:t>
            </a:r>
            <a:endParaRPr lang="en-US" altLang="en-US" sz="2600" smtClean="0"/>
          </a:p>
          <a:p>
            <a:pPr marL="0" indent="0">
              <a:lnSpc>
                <a:spcPct val="90000"/>
              </a:lnSpc>
              <a:spcBef>
                <a:spcPct val="0"/>
              </a:spcBef>
              <a:buFont typeface="Monotype Sorts" pitchFamily="2" charset="2"/>
              <a:buNone/>
            </a:pPr>
            <a:r>
              <a:rPr lang="en-US" altLang="en-US" sz="2600" smtClean="0"/>
              <a:t>  i++;</a:t>
            </a:r>
            <a:endParaRPr lang="en-US" altLang="en-US" sz="2600" smtClean="0"/>
          </a:p>
          <a:p>
            <a:pPr marL="0" indent="0">
              <a:lnSpc>
                <a:spcPct val="90000"/>
              </a:lnSpc>
              <a:spcBef>
                <a:spcPct val="0"/>
              </a:spcBef>
              <a:buFont typeface="Monotype Sorts" pitchFamily="2" charset="2"/>
              <a:buNone/>
            </a:pPr>
            <a:r>
              <a:rPr lang="en-US" altLang="en-US" sz="2600" smtClean="0"/>
              <a:t>}</a:t>
            </a:r>
            <a:endParaRPr lang="en-US" altLang="en-US" sz="3000" smtClean="0">
              <a:cs typeface="Times New Roman" panose="02020603050405020304" pitchFamily="18" charset="0"/>
            </a:endParaRPr>
          </a:p>
          <a:p>
            <a:pPr marL="0" indent="0">
              <a:lnSpc>
                <a:spcPct val="90000"/>
              </a:lnSpc>
              <a:buFont typeface="Monotype Sorts" pitchFamily="2" charset="2"/>
              <a:buNone/>
            </a:pPr>
            <a:r>
              <a:rPr lang="en-US" altLang="en-US" sz="3000" smtClean="0">
                <a:cs typeface="Times New Roman" panose="02020603050405020304" pitchFamily="18" charset="0"/>
              </a:rPr>
              <a:t>In the case of the </a:t>
            </a:r>
            <a:r>
              <a:rPr lang="en-US" altLang="en-US" sz="3000" u="sng" smtClean="0">
                <a:cs typeface="Times New Roman" panose="02020603050405020304" pitchFamily="18" charset="0"/>
              </a:rPr>
              <a:t>do</a:t>
            </a:r>
            <a:r>
              <a:rPr lang="en-US" altLang="en-US" sz="3000" smtClean="0">
                <a:cs typeface="Times New Roman" panose="02020603050405020304" pitchFamily="18" charset="0"/>
              </a:rPr>
              <a:t> loop, the following semicolon is needed to end the loop.</a:t>
            </a:r>
            <a:endParaRPr lang="en-US" altLang="en-US" sz="30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2600" smtClean="0"/>
              <a:t>int i=0; </a:t>
            </a:r>
            <a:endParaRPr lang="en-US" altLang="en-US" sz="2600" smtClean="0"/>
          </a:p>
          <a:p>
            <a:pPr marL="0" indent="0">
              <a:lnSpc>
                <a:spcPct val="90000"/>
              </a:lnSpc>
              <a:spcBef>
                <a:spcPct val="0"/>
              </a:spcBef>
              <a:buFont typeface="Monotype Sorts" pitchFamily="2" charset="2"/>
              <a:buNone/>
            </a:pPr>
            <a:r>
              <a:rPr lang="en-US" altLang="en-US" sz="2600" smtClean="0"/>
              <a:t>do {</a:t>
            </a:r>
            <a:endParaRPr lang="en-US" altLang="en-US" sz="2600" smtClean="0"/>
          </a:p>
          <a:p>
            <a:pPr marL="0" indent="0">
              <a:lnSpc>
                <a:spcPct val="90000"/>
              </a:lnSpc>
              <a:spcBef>
                <a:spcPct val="0"/>
              </a:spcBef>
              <a:buFont typeface="Monotype Sorts" pitchFamily="2" charset="2"/>
              <a:buNone/>
            </a:pPr>
            <a:r>
              <a:rPr lang="en-US" altLang="en-US" sz="2600" smtClean="0"/>
              <a:t>  System.out.println("i is " + i);</a:t>
            </a:r>
            <a:endParaRPr lang="en-US" altLang="en-US" sz="2600" smtClean="0"/>
          </a:p>
          <a:p>
            <a:pPr marL="0" indent="0">
              <a:lnSpc>
                <a:spcPct val="90000"/>
              </a:lnSpc>
              <a:spcBef>
                <a:spcPct val="0"/>
              </a:spcBef>
              <a:buFont typeface="Monotype Sorts" pitchFamily="2" charset="2"/>
              <a:buNone/>
            </a:pPr>
            <a:r>
              <a:rPr lang="en-US" altLang="en-US" sz="2600" smtClean="0"/>
              <a:t>  i++;</a:t>
            </a:r>
            <a:endParaRPr lang="en-US" altLang="en-US" sz="2600" smtClean="0"/>
          </a:p>
          <a:p>
            <a:pPr marL="0" indent="0">
              <a:lnSpc>
                <a:spcPct val="90000"/>
              </a:lnSpc>
              <a:spcBef>
                <a:spcPct val="0"/>
              </a:spcBef>
              <a:buFont typeface="Monotype Sorts" pitchFamily="2" charset="2"/>
              <a:buNone/>
            </a:pPr>
            <a:r>
              <a:rPr lang="en-US" altLang="en-US" sz="2600" smtClean="0"/>
              <a:t>} while (i&lt;10);</a:t>
            </a:r>
            <a:endParaRPr lang="en-US" altLang="en-US" sz="2600" smtClean="0"/>
          </a:p>
        </p:txBody>
      </p:sp>
      <p:sp>
        <p:nvSpPr>
          <p:cNvPr id="38917" name="Text Box 4"/>
          <p:cNvSpPr txBox="1">
            <a:spLocks noChangeArrowheads="1"/>
          </p:cNvSpPr>
          <p:nvPr/>
        </p:nvSpPr>
        <p:spPr bwMode="auto">
          <a:xfrm>
            <a:off x="2971800" y="15240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Logic Error</a:t>
            </a:r>
            <a:endParaRPr lang="en-US" altLang="en-US" sz="2400"/>
          </a:p>
        </p:txBody>
      </p:sp>
      <p:sp>
        <p:nvSpPr>
          <p:cNvPr id="38918" name="Line 5"/>
          <p:cNvSpPr>
            <a:spLocks noChangeShapeType="1"/>
          </p:cNvSpPr>
          <p:nvPr/>
        </p:nvSpPr>
        <p:spPr bwMode="auto">
          <a:xfrm flipH="1">
            <a:off x="2286000" y="1676400"/>
            <a:ext cx="7620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9" name="Text Box 6"/>
          <p:cNvSpPr txBox="1">
            <a:spLocks noChangeArrowheads="1"/>
          </p:cNvSpPr>
          <p:nvPr/>
        </p:nvSpPr>
        <p:spPr bwMode="auto">
          <a:xfrm>
            <a:off x="3200400" y="5638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Correct</a:t>
            </a:r>
            <a:endParaRPr lang="en-US" altLang="en-US" sz="2400"/>
          </a:p>
        </p:txBody>
      </p:sp>
      <p:sp>
        <p:nvSpPr>
          <p:cNvPr id="38920" name="Line 7"/>
          <p:cNvSpPr>
            <a:spLocks noChangeShapeType="1"/>
          </p:cNvSpPr>
          <p:nvPr/>
        </p:nvSpPr>
        <p:spPr bwMode="auto">
          <a:xfrm flipH="1">
            <a:off x="2286000" y="5867400"/>
            <a:ext cx="914400" cy="152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1535019-B3B9-42AD-94CC-9E2D5ED2694C}" type="slidenum">
              <a:rPr lang="en-US" altLang="en-US" sz="1400"/>
            </a:fld>
            <a:endParaRPr lang="en-US" altLang="en-US" sz="1400"/>
          </a:p>
        </p:txBody>
      </p:sp>
      <p:sp>
        <p:nvSpPr>
          <p:cNvPr id="39939" name="Rectangle 2"/>
          <p:cNvSpPr>
            <a:spLocks noGrp="1" noChangeArrowheads="1"/>
          </p:cNvSpPr>
          <p:nvPr>
            <p:ph type="title"/>
          </p:nvPr>
        </p:nvSpPr>
        <p:spPr>
          <a:xfrm>
            <a:off x="685800" y="152400"/>
            <a:ext cx="7772400" cy="609600"/>
          </a:xfrm>
        </p:spPr>
        <p:txBody>
          <a:bodyPr/>
          <a:lstStyle/>
          <a:p>
            <a:r>
              <a:rPr lang="en-US" altLang="en-US" smtClean="0"/>
              <a:t>Which Loop to Use?</a:t>
            </a:r>
            <a:r>
              <a:rPr lang="zh-CN" altLang="en-US" smtClean="0">
                <a:ea typeface="宋体" panose="02010600030101010101" pitchFamily="2" charset="-122"/>
              </a:rPr>
              <a:t>（</a:t>
            </a:r>
            <a:r>
              <a:rPr lang="en-US" altLang="zh-CN" smtClean="0">
                <a:ea typeface="宋体" panose="02010600030101010101" pitchFamily="2" charset="-122"/>
              </a:rPr>
              <a:t>174</a:t>
            </a:r>
            <a:r>
              <a:rPr lang="zh-CN" altLang="en-US" smtClean="0">
                <a:ea typeface="宋体" panose="02010600030101010101" pitchFamily="2" charset="-122"/>
              </a:rPr>
              <a:t>）</a:t>
            </a:r>
            <a:endParaRPr lang="zh-CN" altLang="en-US" smtClean="0">
              <a:ea typeface="宋体" panose="02010600030101010101" pitchFamily="2" charset="-122"/>
            </a:endParaRPr>
          </a:p>
        </p:txBody>
      </p:sp>
      <p:sp>
        <p:nvSpPr>
          <p:cNvPr id="39940" name="Text Box 3"/>
          <p:cNvSpPr txBox="1">
            <a:spLocks noChangeArrowheads="1"/>
          </p:cNvSpPr>
          <p:nvPr/>
        </p:nvSpPr>
        <p:spPr bwMode="auto">
          <a:xfrm>
            <a:off x="304800" y="914400"/>
            <a:ext cx="8610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dirty="0">
                <a:cs typeface="Times New Roman" panose="02020603050405020304" pitchFamily="18" charset="0"/>
              </a:rPr>
              <a:t>The three forms of loop statements, </a:t>
            </a:r>
            <a:r>
              <a:rPr lang="en-US" altLang="en-US" sz="2400" u="sng" dirty="0">
                <a:cs typeface="Times New Roman" panose="02020603050405020304" pitchFamily="18" charset="0"/>
              </a:rPr>
              <a:t>while</a:t>
            </a:r>
            <a:r>
              <a:rPr lang="en-US" altLang="en-US" sz="2400" dirty="0">
                <a:cs typeface="Times New Roman" panose="02020603050405020304" pitchFamily="18" charset="0"/>
              </a:rPr>
              <a:t>, </a:t>
            </a:r>
            <a:r>
              <a:rPr lang="en-US" altLang="en-US" sz="2400" u="sng" dirty="0">
                <a:cs typeface="Times New Roman" panose="02020603050405020304" pitchFamily="18" charset="0"/>
              </a:rPr>
              <a:t>do-while</a:t>
            </a:r>
            <a:r>
              <a:rPr lang="en-US" altLang="en-US" sz="2400" dirty="0">
                <a:cs typeface="Times New Roman" panose="02020603050405020304" pitchFamily="18" charset="0"/>
              </a:rPr>
              <a:t>, and </a:t>
            </a:r>
            <a:r>
              <a:rPr lang="en-US" altLang="en-US" sz="2400" u="sng" dirty="0">
                <a:cs typeface="Times New Roman" panose="02020603050405020304" pitchFamily="18" charset="0"/>
              </a:rPr>
              <a:t>for</a:t>
            </a:r>
            <a:r>
              <a:rPr lang="en-US" altLang="en-US" sz="2400" dirty="0">
                <a:cs typeface="Times New Roman" panose="02020603050405020304" pitchFamily="18" charset="0"/>
              </a:rPr>
              <a:t>, are expressively equivalent; that is, you can write a loop in any of these three forms.</a:t>
            </a:r>
            <a:r>
              <a:rPr lang="en-US" altLang="en-US" sz="2400" dirty="0"/>
              <a:t> </a:t>
            </a:r>
            <a:r>
              <a:rPr lang="en-US" altLang="en-US" sz="2400" dirty="0">
                <a:cs typeface="Courier New" panose="02070309020205020404" pitchFamily="49" charset="0"/>
              </a:rPr>
              <a:t>For example, a </a:t>
            </a:r>
            <a:r>
              <a:rPr lang="en-US" altLang="en-US" sz="2400" u="sng" dirty="0">
                <a:cs typeface="Courier New" panose="02070309020205020404" pitchFamily="49" charset="0"/>
              </a:rPr>
              <a:t>while</a:t>
            </a:r>
            <a:r>
              <a:rPr lang="en-US" altLang="en-US" sz="2400" dirty="0">
                <a:cs typeface="Courier New" panose="02070309020205020404" pitchFamily="49" charset="0"/>
              </a:rPr>
              <a:t> loop in (a) in the following figure can always be converted into the following </a:t>
            </a:r>
            <a:r>
              <a:rPr lang="en-US" altLang="en-US" sz="2400" u="sng" dirty="0">
                <a:cs typeface="Courier New" panose="02070309020205020404" pitchFamily="49" charset="0"/>
              </a:rPr>
              <a:t>for</a:t>
            </a:r>
            <a:r>
              <a:rPr lang="en-US" altLang="en-US" sz="2400" dirty="0">
                <a:cs typeface="Courier New" panose="02070309020205020404" pitchFamily="49" charset="0"/>
              </a:rPr>
              <a:t> loop in (b):</a:t>
            </a:r>
            <a:endParaRPr lang="en-US" altLang="en-US" sz="2400" dirty="0"/>
          </a:p>
        </p:txBody>
      </p:sp>
      <p:sp>
        <p:nvSpPr>
          <p:cNvPr id="39941" name="Rectangle 10"/>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39942" name="Text Box 11"/>
          <p:cNvSpPr txBox="1">
            <a:spLocks noChangeArrowheads="1"/>
          </p:cNvSpPr>
          <p:nvPr/>
        </p:nvSpPr>
        <p:spPr bwMode="auto">
          <a:xfrm>
            <a:off x="304800" y="39624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r>
              <a:rPr lang="en-US" altLang="en-US" sz="2000" dirty="0">
                <a:cs typeface="Times New Roman" panose="02020603050405020304" pitchFamily="18" charset="0"/>
              </a:rPr>
              <a:t>A for loop in (a) in the following figure can generally be converted into the following while loop in (b) except in certain special cases (see Review Question 3.19 for one of them):</a:t>
            </a:r>
            <a:endParaRPr lang="en-US" altLang="en-US" sz="2000" dirty="0">
              <a:cs typeface="Times New Roman" panose="02020603050405020304" pitchFamily="18" charset="0"/>
            </a:endParaRPr>
          </a:p>
        </p:txBody>
      </p:sp>
      <p:sp>
        <p:nvSpPr>
          <p:cNvPr id="39943" name="Rectangle 13"/>
          <p:cNvSpPr>
            <a:spLocks noChangeArrowheads="1"/>
          </p:cNvSpPr>
          <p:nvPr/>
        </p:nvSpPr>
        <p:spPr bwMode="auto">
          <a:xfrm>
            <a:off x="20240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39944" name="Object 12"/>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spid="_x0000_s39955" name="Picture" r:id="rId1" imgW="5277485" imgH="869950" progId="Word.Picture.8">
                  <p:embed/>
                </p:oleObj>
              </mc:Choice>
              <mc:Fallback>
                <p:oleObj name="Picture" r:id="rId1" imgW="5277485" imgH="869950" progId="Word.Picture.8">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15"/>
          <p:cNvSpPr>
            <a:spLocks noChangeArrowheads="1"/>
          </p:cNvSpPr>
          <p:nvPr/>
        </p:nvSpPr>
        <p:spPr bwMode="auto">
          <a:xfrm>
            <a:off x="1976438"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graphicFrame>
        <p:nvGraphicFramePr>
          <p:cNvPr id="39946" name="Object 14"/>
          <p:cNvGraphicFramePr>
            <a:graphicFrameLocks noChangeAspect="1"/>
          </p:cNvGraphicFramePr>
          <p:nvPr/>
        </p:nvGraphicFramePr>
        <p:xfrm>
          <a:off x="152400" y="2590800"/>
          <a:ext cx="8991600" cy="1022350"/>
        </p:xfrm>
        <a:graphic>
          <a:graphicData uri="http://schemas.openxmlformats.org/presentationml/2006/ole">
            <mc:AlternateContent xmlns:mc="http://schemas.openxmlformats.org/markup-compatibility/2006">
              <mc:Choice xmlns:v="urn:schemas-microsoft-com:vml" Requires="v">
                <p:oleObj spid="_x0000_s39956" name="Picture" r:id="rId3" imgW="5375275" imgH="612775" progId="Word.Picture.8">
                  <p:embed/>
                </p:oleObj>
              </mc:Choice>
              <mc:Fallback>
                <p:oleObj name="Picture" r:id="rId3" imgW="5375275" imgH="612775" progId="Word.Picture.8">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90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92D79F78-ED58-4FD2-A743-59AE973B9D07}" type="slidenum">
              <a:rPr lang="en-US" altLang="en-US" sz="1400"/>
            </a:fld>
            <a:endParaRPr lang="en-US" altLang="en-US" sz="1400"/>
          </a:p>
        </p:txBody>
      </p:sp>
      <p:sp>
        <p:nvSpPr>
          <p:cNvPr id="40963" name="Rectangle 2"/>
          <p:cNvSpPr>
            <a:spLocks noGrp="1" noChangeArrowheads="1"/>
          </p:cNvSpPr>
          <p:nvPr>
            <p:ph type="title"/>
          </p:nvPr>
        </p:nvSpPr>
        <p:spPr>
          <a:xfrm>
            <a:off x="685800" y="0"/>
            <a:ext cx="7772400" cy="1219200"/>
          </a:xfrm>
        </p:spPr>
        <p:txBody>
          <a:bodyPr/>
          <a:lstStyle/>
          <a:p>
            <a:r>
              <a:rPr lang="en-US" altLang="en-US" smtClean="0"/>
              <a:t>Recommendations</a:t>
            </a:r>
            <a:endParaRPr lang="en-US" altLang="en-US" smtClean="0"/>
          </a:p>
        </p:txBody>
      </p:sp>
      <p:sp>
        <p:nvSpPr>
          <p:cNvPr id="40964" name="Text Box 3"/>
          <p:cNvSpPr txBox="1">
            <a:spLocks noChangeArrowheads="1"/>
          </p:cNvSpPr>
          <p:nvPr/>
        </p:nvSpPr>
        <p:spPr bwMode="auto">
          <a:xfrm>
            <a:off x="304800" y="1143000"/>
            <a:ext cx="845820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Use the one that is most intuitive and comfortable for you. In general, a for loop may be used if the number of repetitions is known, as, for example, when you need to print a message 100 times. A while loop may be used if the number of repetitions is not known, as in the case of reading the numbers until the input is 0. A do-while loop can be used to replace a while loop if the loop body has to be executed before testing the continuation condition.</a:t>
            </a:r>
            <a:endParaRPr lang="en-US" altLang="en-US" sz="280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2B4043EB-4ABE-4C8B-A0A8-2AE3EC1E570E}" type="slidenum">
              <a:rPr lang="en-US" altLang="en-US" sz="1400"/>
            </a:fld>
            <a:endParaRPr lang="en-US" altLang="en-US" sz="1400"/>
          </a:p>
        </p:txBody>
      </p:sp>
      <p:sp>
        <p:nvSpPr>
          <p:cNvPr id="41987" name="Rectangle 2"/>
          <p:cNvSpPr>
            <a:spLocks noGrp="1" noChangeArrowheads="1"/>
          </p:cNvSpPr>
          <p:nvPr>
            <p:ph type="title"/>
          </p:nvPr>
        </p:nvSpPr>
        <p:spPr>
          <a:xfrm>
            <a:off x="228600" y="228600"/>
            <a:ext cx="8534400" cy="1143000"/>
          </a:xfrm>
        </p:spPr>
        <p:txBody>
          <a:bodyPr/>
          <a:lstStyle/>
          <a:p>
            <a:r>
              <a:rPr lang="en-US" altLang="en-US" dirty="0" smtClean="0">
                <a:solidFill>
                  <a:srgbClr val="FF0000"/>
                </a:solidFill>
              </a:rPr>
              <a:t>Nested Loops </a:t>
            </a:r>
            <a:r>
              <a:rPr lang="zh-CN" altLang="en-US" dirty="0" smtClean="0">
                <a:solidFill>
                  <a:srgbClr val="FF0000"/>
                </a:solidFill>
                <a:ea typeface="宋体" panose="02010600030101010101" pitchFamily="2" charset="-122"/>
              </a:rPr>
              <a:t>（</a:t>
            </a:r>
            <a:r>
              <a:rPr lang="en-US" altLang="zh-CN" dirty="0" smtClean="0">
                <a:solidFill>
                  <a:srgbClr val="FF0000"/>
                </a:solidFill>
                <a:ea typeface="宋体" panose="02010600030101010101" pitchFamily="2" charset="-122"/>
              </a:rPr>
              <a:t>176</a:t>
            </a:r>
            <a:r>
              <a:rPr lang="zh-CN" altLang="en-US" dirty="0" smtClean="0">
                <a:solidFill>
                  <a:srgbClr val="FF0000"/>
                </a:solidFill>
                <a:ea typeface="宋体" panose="02010600030101010101" pitchFamily="2" charset="-122"/>
              </a:rPr>
              <a:t>）</a:t>
            </a:r>
            <a:endParaRPr lang="zh-CN" altLang="en-US" dirty="0" smtClean="0">
              <a:solidFill>
                <a:srgbClr val="FF0000"/>
              </a:solidFill>
              <a:ea typeface="宋体" panose="02010600030101010101" pitchFamily="2" charset="-122"/>
            </a:endParaRPr>
          </a:p>
        </p:txBody>
      </p:sp>
      <p:sp>
        <p:nvSpPr>
          <p:cNvPr id="41988" name="Rectangle 3"/>
          <p:cNvSpPr>
            <a:spLocks noGrp="1" noChangeArrowheads="1"/>
          </p:cNvSpPr>
          <p:nvPr>
            <p:ph type="body" idx="1"/>
          </p:nvPr>
        </p:nvSpPr>
        <p:spPr>
          <a:xfrm>
            <a:off x="228600" y="1600200"/>
            <a:ext cx="8686800" cy="1444625"/>
          </a:xfrm>
        </p:spPr>
        <p:txBody>
          <a:bodyPr/>
          <a:lstStyle/>
          <a:p>
            <a:pPr marL="0" indent="0">
              <a:buFont typeface="Monotype Sorts" pitchFamily="2" charset="2"/>
              <a:buNone/>
            </a:pPr>
            <a:r>
              <a:rPr lang="en-US" altLang="en-US" sz="3400" smtClean="0">
                <a:cs typeface="Courier New" panose="02070309020205020404" pitchFamily="49" charset="0"/>
              </a:rPr>
              <a:t>Problem: Write a program that uses nested for loops to print a multiplication table.</a:t>
            </a:r>
            <a:endParaRPr lang="en-US" altLang="en-US" sz="3400" smtClean="0">
              <a:cs typeface="Courier New" panose="02070309020205020404" pitchFamily="49" charset="0"/>
            </a:endParaRPr>
          </a:p>
        </p:txBody>
      </p:sp>
      <p:sp>
        <p:nvSpPr>
          <p:cNvPr id="124934" name="AutoShape 6">
            <a:hlinkClick r:id="" action="ppaction://noaction" highlightClick="1"/>
          </p:cNvPr>
          <p:cNvSpPr>
            <a:spLocks noChangeArrowheads="1"/>
          </p:cNvSpPr>
          <p:nvPr/>
        </p:nvSpPr>
        <p:spPr bwMode="auto">
          <a:xfrm>
            <a:off x="4648200" y="48006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MultiplicationTable</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309F3B68-1BD0-44B6-AE26-14BB773F1338}" type="slidenum">
              <a:rPr lang="en-US" altLang="en-US" sz="1400"/>
            </a:fld>
            <a:endParaRPr lang="en-US" altLang="en-US" sz="1400"/>
          </a:p>
        </p:txBody>
      </p:sp>
      <p:sp>
        <p:nvSpPr>
          <p:cNvPr id="43011" name="Rectangle 2"/>
          <p:cNvSpPr>
            <a:spLocks noGrp="1" noChangeArrowheads="1"/>
          </p:cNvSpPr>
          <p:nvPr>
            <p:ph type="title"/>
          </p:nvPr>
        </p:nvSpPr>
        <p:spPr>
          <a:xfrm>
            <a:off x="685800" y="228600"/>
            <a:ext cx="7772400" cy="533400"/>
          </a:xfrm>
        </p:spPr>
        <p:txBody>
          <a:bodyPr/>
          <a:lstStyle/>
          <a:p>
            <a:r>
              <a:rPr lang="en-US" altLang="en-US" smtClean="0"/>
              <a:t>Minimizing Numerical Errors</a:t>
            </a:r>
            <a:br>
              <a:rPr lang="en-US" altLang="en-US" smtClean="0"/>
            </a:br>
            <a:r>
              <a:rPr lang="zh-CN" altLang="en-US" smtClean="0">
                <a:ea typeface="宋体" panose="02010600030101010101" pitchFamily="2" charset="-122"/>
              </a:rPr>
              <a:t>（</a:t>
            </a:r>
            <a:r>
              <a:rPr lang="en-US" altLang="zh-CN" smtClean="0">
                <a:ea typeface="宋体" panose="02010600030101010101" pitchFamily="2" charset="-122"/>
              </a:rPr>
              <a:t>178</a:t>
            </a:r>
            <a:r>
              <a:rPr lang="zh-CN" altLang="en-US" smtClean="0">
                <a:ea typeface="宋体" panose="02010600030101010101" pitchFamily="2" charset="-122"/>
              </a:rPr>
              <a:t>）</a:t>
            </a:r>
            <a:r>
              <a:rPr lang="en-US" altLang="en-US" smtClean="0"/>
              <a:t> </a:t>
            </a:r>
            <a:endParaRPr lang="en-US" altLang="en-US" smtClean="0"/>
          </a:p>
        </p:txBody>
      </p:sp>
      <p:sp>
        <p:nvSpPr>
          <p:cNvPr id="43012" name="Rectangle 3"/>
          <p:cNvSpPr>
            <a:spLocks noGrp="1" noChangeArrowheads="1"/>
          </p:cNvSpPr>
          <p:nvPr>
            <p:ph type="body" idx="1"/>
          </p:nvPr>
        </p:nvSpPr>
        <p:spPr>
          <a:xfrm>
            <a:off x="193675" y="1085850"/>
            <a:ext cx="8756650" cy="4456113"/>
          </a:xfrm>
        </p:spPr>
        <p:txBody>
          <a:bodyPr/>
          <a:lstStyle/>
          <a:p>
            <a:pPr marL="0" indent="0">
              <a:lnSpc>
                <a:spcPct val="80000"/>
              </a:lnSpc>
              <a:buFont typeface="Monotype Sorts" pitchFamily="2" charset="2"/>
              <a:buNone/>
            </a:pPr>
            <a:r>
              <a:rPr lang="en-US" altLang="en-US" sz="3600" smtClean="0"/>
              <a:t>Numeric errors involving floating-point numbers are inevitable. This section discusses how to minimize such errors through an example. </a:t>
            </a:r>
            <a:endParaRPr lang="en-US" altLang="en-US" sz="3600" smtClean="0"/>
          </a:p>
          <a:p>
            <a:pPr marL="0" indent="0">
              <a:lnSpc>
                <a:spcPct val="80000"/>
              </a:lnSpc>
              <a:buFont typeface="Monotype Sorts" pitchFamily="2" charset="2"/>
              <a:buNone/>
            </a:pPr>
            <a:endParaRPr lang="en-US" altLang="en-US" sz="3600" smtClean="0"/>
          </a:p>
          <a:p>
            <a:pPr marL="0" indent="0">
              <a:lnSpc>
                <a:spcPct val="80000"/>
              </a:lnSpc>
              <a:buFont typeface="Monotype Sorts" pitchFamily="2" charset="2"/>
              <a:buNone/>
            </a:pPr>
            <a:r>
              <a:rPr lang="en-US" altLang="en-US" sz="3600" smtClean="0"/>
              <a:t>Here is an example that sums a series that starts with 0.01 and ends with 1.0. The numbers in the series will increment by 0.01, as follows: 0.01 + 0.02 + 0.03 and so on.</a:t>
            </a:r>
            <a:r>
              <a:rPr lang="en-US" altLang="en-US" sz="2800" smtClean="0"/>
              <a:t> </a:t>
            </a:r>
            <a:endParaRPr lang="en-US" altLang="en-US" sz="2800" smtClean="0"/>
          </a:p>
        </p:txBody>
      </p:sp>
      <p:sp>
        <p:nvSpPr>
          <p:cNvPr id="123909" name="AutoShape 5">
            <a:hlinkClick r:id="" action="ppaction://noaction" highlightClick="1"/>
          </p:cNvPr>
          <p:cNvSpPr>
            <a:spLocks noChangeArrowheads="1"/>
          </p:cNvSpPr>
          <p:nvPr/>
        </p:nvSpPr>
        <p:spPr bwMode="auto">
          <a:xfrm>
            <a:off x="1528763" y="573405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TestSum</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B153783D-B305-48AC-BC5E-2859C43C81E7}" type="slidenum">
              <a:rPr lang="en-US" altLang="en-US" sz="1400"/>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endParaRPr lang="en-US" altLang="en-US" smtClean="0"/>
          </a:p>
        </p:txBody>
      </p:sp>
      <p:sp>
        <p:nvSpPr>
          <p:cNvPr id="4100" name="Rectangle 3"/>
          <p:cNvSpPr>
            <a:spLocks noGrp="1" noChangeArrowheads="1"/>
          </p:cNvSpPr>
          <p:nvPr>
            <p:ph type="body" idx="1"/>
          </p:nvPr>
        </p:nvSpPr>
        <p:spPr>
          <a:xfrm>
            <a:off x="231775" y="1371600"/>
            <a:ext cx="8683625" cy="4114800"/>
          </a:xfrm>
          <a:noFill/>
        </p:spPr>
        <p:txBody>
          <a:bodyPr/>
          <a:lstStyle/>
          <a:p>
            <a:pPr marL="0" indent="0">
              <a:lnSpc>
                <a:spcPct val="90000"/>
              </a:lnSpc>
              <a:buFont typeface="Monotype Sorts" pitchFamily="2" charset="2"/>
              <a:buNone/>
            </a:pPr>
            <a:r>
              <a:rPr lang="en-US" altLang="en-US" smtClean="0"/>
              <a:t>Suppose that you need to print a string (e.g., "Welcome to Java!") a hundred times. It would be tedious to have to write the following statement a hundred times:</a:t>
            </a:r>
            <a:endParaRPr lang="en-US" altLang="en-US" smtClean="0"/>
          </a:p>
          <a:p>
            <a:pPr marL="0" indent="0">
              <a:lnSpc>
                <a:spcPct val="90000"/>
              </a:lnSpc>
              <a:buFont typeface="Monotype Sorts" pitchFamily="2" charset="2"/>
              <a:buNone/>
            </a:pPr>
            <a:endParaRPr lang="en-US" altLang="en-US" u="sng" smtClean="0"/>
          </a:p>
          <a:p>
            <a:pPr marL="0" indent="0">
              <a:lnSpc>
                <a:spcPct val="90000"/>
              </a:lnSpc>
              <a:buFont typeface="Monotype Sorts" pitchFamily="2" charset="2"/>
              <a:buNone/>
            </a:pPr>
            <a:r>
              <a:rPr lang="en-US" altLang="en-US" smtClean="0"/>
              <a:t>System.out.println("Welcome to Java!");</a:t>
            </a:r>
            <a:endParaRPr lang="en-US" altLang="en-US" smtClean="0"/>
          </a:p>
          <a:p>
            <a:pPr marL="0" indent="0">
              <a:lnSpc>
                <a:spcPct val="90000"/>
              </a:lnSpc>
              <a:buFont typeface="Monotype Sorts" pitchFamily="2" charset="2"/>
              <a:buNone/>
            </a:pPr>
            <a:endParaRPr lang="en-US" altLang="en-US" smtClean="0"/>
          </a:p>
          <a:p>
            <a:pPr marL="0" indent="0">
              <a:lnSpc>
                <a:spcPct val="90000"/>
              </a:lnSpc>
              <a:buFont typeface="Monotype Sorts" pitchFamily="2" charset="2"/>
              <a:buNone/>
            </a:pPr>
            <a:r>
              <a:rPr lang="en-US" altLang="en-US" smtClean="0"/>
              <a:t>So, how do you solve this problem?</a:t>
            </a:r>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D777A9BB-251E-4C92-B933-E10A4E4DFF1A}" type="slidenum">
              <a:rPr lang="en-US" altLang="en-US" sz="1400"/>
            </a:fld>
            <a:endParaRPr lang="en-US" altLang="en-US" sz="1400"/>
          </a:p>
        </p:txBody>
      </p:sp>
      <p:sp>
        <p:nvSpPr>
          <p:cNvPr id="44035" name="Rectangle 2"/>
          <p:cNvSpPr>
            <a:spLocks noGrp="1" noChangeArrowheads="1"/>
          </p:cNvSpPr>
          <p:nvPr>
            <p:ph type="title"/>
          </p:nvPr>
        </p:nvSpPr>
        <p:spPr>
          <a:xfrm>
            <a:off x="228600" y="0"/>
            <a:ext cx="8763000" cy="1428750"/>
          </a:xfrm>
        </p:spPr>
        <p:txBody>
          <a:bodyPr/>
          <a:lstStyle/>
          <a:p>
            <a:r>
              <a:rPr lang="en-US" altLang="en-US" sz="4000" smtClean="0"/>
              <a:t>Problem:</a:t>
            </a:r>
            <a:r>
              <a:rPr lang="zh-CN" altLang="en-US" sz="4000" smtClean="0">
                <a:ea typeface="宋体" panose="02010600030101010101" pitchFamily="2" charset="-122"/>
              </a:rPr>
              <a:t>（</a:t>
            </a:r>
            <a:r>
              <a:rPr lang="en-US" altLang="zh-CN" sz="4000" smtClean="0">
                <a:ea typeface="宋体" panose="02010600030101010101" pitchFamily="2" charset="-122"/>
              </a:rPr>
              <a:t>180</a:t>
            </a:r>
            <a:r>
              <a:rPr lang="zh-CN" altLang="en-US" sz="4000" smtClean="0">
                <a:ea typeface="宋体" panose="02010600030101010101" pitchFamily="2" charset="-122"/>
              </a:rPr>
              <a:t>）</a:t>
            </a:r>
            <a:br>
              <a:rPr lang="en-US" altLang="en-US" sz="4000" smtClean="0"/>
            </a:br>
            <a:r>
              <a:rPr lang="en-US" altLang="en-US" sz="4000" smtClean="0">
                <a:cs typeface="Courier New" panose="02070309020205020404" pitchFamily="49" charset="0"/>
              </a:rPr>
              <a:t>Finding the Greatest Common Divisor</a:t>
            </a:r>
            <a:r>
              <a:rPr lang="en-US" altLang="en-US" smtClean="0"/>
              <a:t> </a:t>
            </a:r>
            <a:endParaRPr lang="en-US" altLang="en-US" smtClean="0"/>
          </a:p>
        </p:txBody>
      </p:sp>
      <p:sp>
        <p:nvSpPr>
          <p:cNvPr id="44036"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44037" name="Text Box 4"/>
          <p:cNvSpPr txBox="1">
            <a:spLocks noChangeArrowheads="1"/>
          </p:cNvSpPr>
          <p:nvPr/>
        </p:nvSpPr>
        <p:spPr bwMode="auto">
          <a:xfrm>
            <a:off x="117475" y="1524000"/>
            <a:ext cx="9026525"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cs typeface="Times New Roman" panose="02020603050405020304" pitchFamily="18" charset="0"/>
              </a:rPr>
              <a:t>Problem: </a:t>
            </a:r>
            <a:r>
              <a:rPr lang="en-US" altLang="en-US" sz="2400">
                <a:cs typeface="Courier New" panose="02070309020205020404" pitchFamily="49" charset="0"/>
              </a:rPr>
              <a:t>Write a program that prompts the user to enter two positive integers and finds their greatest common divisor.</a:t>
            </a:r>
            <a:r>
              <a:rPr lang="en-US" altLang="en-US" sz="2400">
                <a:cs typeface="Times New Roman" panose="02020603050405020304" pitchFamily="18" charset="0"/>
              </a:rPr>
              <a:t> </a:t>
            </a:r>
            <a:endParaRPr lang="en-US" altLang="en-US" sz="2400">
              <a:cs typeface="Times New Roman" panose="02020603050405020304" pitchFamily="18" charset="0"/>
            </a:endParaRPr>
          </a:p>
          <a:p>
            <a:pPr>
              <a:spcBef>
                <a:spcPct val="50000"/>
              </a:spcBef>
            </a:pPr>
            <a:r>
              <a:rPr lang="en-US" altLang="en-US" sz="2400">
                <a:cs typeface="Times New Roman" panose="02020603050405020304" pitchFamily="18" charset="0"/>
              </a:rPr>
              <a:t>Solution:  </a:t>
            </a:r>
            <a:r>
              <a:rPr lang="en-US" altLang="en-US" sz="2400">
                <a:cs typeface="Courier New" panose="02070309020205020404" pitchFamily="49" charset="0"/>
              </a:rPr>
              <a:t>Suppose you enter two integers 4 and 2, their greatest common divisor is 2. Suppose you enter two integers 16 and 24, their greatest common divisor is 8. So, how do you find the greatest common divisor? Let the two input integers be n1 and n2. You know number 1 is a common divisor, but it may not be the greatest commons divisor. So you can check whether k (for k = 2, 3, 4, and so on) is a common divisor for n1 and n2, until k is greater than n1 or n2.</a:t>
            </a:r>
            <a:r>
              <a:rPr lang="en-US" altLang="en-US" sz="2400">
                <a:latin typeface="Courier New" panose="02070309020205020404" pitchFamily="49" charset="0"/>
                <a:cs typeface="Courier New" panose="02070309020205020404" pitchFamily="49" charset="0"/>
              </a:rPr>
              <a:t> </a:t>
            </a:r>
            <a:r>
              <a:rPr lang="en-US" altLang="en-US" sz="2400">
                <a:solidFill>
                  <a:srgbClr val="FF0000"/>
                </a:solidFill>
                <a:latin typeface="Courier New" panose="02070309020205020404" pitchFamily="49" charset="0"/>
                <a:cs typeface="Courier New" panose="02070309020205020404" pitchFamily="49" charset="0"/>
              </a:rPr>
              <a:t>(how to for loop?)</a:t>
            </a:r>
            <a:endParaRPr lang="en-US" altLang="en-US" sz="2400">
              <a:solidFill>
                <a:srgbClr val="FF0000"/>
              </a:solidFill>
              <a:latin typeface="Courier New" panose="02070309020205020404" pitchFamily="49" charset="0"/>
              <a:cs typeface="Courier New" panose="02070309020205020404" pitchFamily="49" charset="0"/>
            </a:endParaRPr>
          </a:p>
        </p:txBody>
      </p:sp>
      <p:sp>
        <p:nvSpPr>
          <p:cNvPr id="99333" name="AutoShape 5">
            <a:hlinkClick r:id="" action="ppaction://noaction" highlightClick="1"/>
          </p:cNvPr>
          <p:cNvSpPr>
            <a:spLocks noChangeArrowheads="1"/>
          </p:cNvSpPr>
          <p:nvPr/>
        </p:nvSpPr>
        <p:spPr bwMode="auto">
          <a:xfrm>
            <a:off x="2895600" y="5715000"/>
            <a:ext cx="3657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GreatestCommonDivisor</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F8119D0-41C8-4B6E-8FBD-E5C0B0FF3709}" type="slidenum">
              <a:rPr lang="en-US" altLang="en-US" sz="1400"/>
            </a:fld>
            <a:endParaRPr lang="en-US" altLang="en-US" sz="1400"/>
          </a:p>
        </p:txBody>
      </p:sp>
      <p:sp>
        <p:nvSpPr>
          <p:cNvPr id="45059" name="Rectangle 2"/>
          <p:cNvSpPr>
            <a:spLocks noGrp="1" noChangeArrowheads="1"/>
          </p:cNvSpPr>
          <p:nvPr>
            <p:ph type="title"/>
          </p:nvPr>
        </p:nvSpPr>
        <p:spPr>
          <a:xfrm>
            <a:off x="76200" y="0"/>
            <a:ext cx="8915400" cy="1428750"/>
          </a:xfrm>
        </p:spPr>
        <p:txBody>
          <a:bodyPr/>
          <a:lstStyle/>
          <a:p>
            <a:r>
              <a:rPr lang="en-US" altLang="en-US" sz="4000" smtClean="0"/>
              <a:t>Problem:  Predicting the Future Tuition</a:t>
            </a:r>
            <a:r>
              <a:rPr lang="zh-CN" altLang="en-US" sz="4000" smtClean="0">
                <a:ea typeface="宋体" panose="02010600030101010101" pitchFamily="2" charset="-122"/>
              </a:rPr>
              <a:t>、</a:t>
            </a:r>
            <a:r>
              <a:rPr lang="en-US" altLang="zh-CN" sz="4000" smtClean="0">
                <a:ea typeface="宋体" panose="02010600030101010101" pitchFamily="2" charset="-122"/>
              </a:rPr>
              <a:t>181</a:t>
            </a:r>
            <a:r>
              <a:rPr lang="en-US" altLang="en-US" smtClean="0"/>
              <a:t> </a:t>
            </a:r>
            <a:endParaRPr lang="en-US" altLang="en-US" smtClean="0"/>
          </a:p>
        </p:txBody>
      </p:sp>
      <p:sp>
        <p:nvSpPr>
          <p:cNvPr id="45060"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45061" name="Text Box 4"/>
          <p:cNvSpPr txBox="1">
            <a:spLocks noChangeArrowheads="1"/>
          </p:cNvSpPr>
          <p:nvPr/>
        </p:nvSpPr>
        <p:spPr bwMode="auto">
          <a:xfrm>
            <a:off x="228600" y="1316038"/>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cs typeface="Times New Roman" panose="02020603050405020304" pitchFamily="18" charset="0"/>
              </a:rPr>
              <a:t>Problem: </a:t>
            </a:r>
            <a:r>
              <a:rPr lang="en-US" altLang="en-US" sz="2400"/>
              <a:t>Suppose that the tuition for a university is $10,000 this year and tuition increases 7% every year. In how many years will the tuition be doubled?</a:t>
            </a:r>
            <a:endParaRPr lang="en-US" altLang="en-US" sz="2400"/>
          </a:p>
        </p:txBody>
      </p:sp>
      <p:sp>
        <p:nvSpPr>
          <p:cNvPr id="157701" name="AutoShape 5">
            <a:hlinkClick r:id="" action="ppaction://noaction" highlightClick="1"/>
          </p:cNvPr>
          <p:cNvSpPr>
            <a:spLocks noChangeArrowheads="1"/>
          </p:cNvSpPr>
          <p:nvPr/>
        </p:nvSpPr>
        <p:spPr bwMode="auto">
          <a:xfrm>
            <a:off x="4303713" y="5715000"/>
            <a:ext cx="22494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FutureTuition</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E380D4F3-DB08-44AD-93B0-D7A772A133BE}" type="slidenum">
              <a:rPr lang="en-US" altLang="en-US" sz="1400"/>
            </a:fld>
            <a:endParaRPr lang="en-US" altLang="en-US" sz="1400"/>
          </a:p>
        </p:txBody>
      </p:sp>
      <p:sp>
        <p:nvSpPr>
          <p:cNvPr id="46083" name="Rectangle 2"/>
          <p:cNvSpPr>
            <a:spLocks noGrp="1" noChangeArrowheads="1"/>
          </p:cNvSpPr>
          <p:nvPr>
            <p:ph type="title"/>
          </p:nvPr>
        </p:nvSpPr>
        <p:spPr>
          <a:xfrm>
            <a:off x="76200" y="0"/>
            <a:ext cx="8915400" cy="1428750"/>
          </a:xfrm>
        </p:spPr>
        <p:txBody>
          <a:bodyPr/>
          <a:lstStyle/>
          <a:p>
            <a:r>
              <a:rPr lang="en-US" altLang="en-US" sz="4000" smtClean="0"/>
              <a:t>Problem:  Predicating the Future Tuition</a:t>
            </a:r>
            <a:r>
              <a:rPr lang="en-US" altLang="en-US" smtClean="0"/>
              <a:t> </a:t>
            </a:r>
            <a:endParaRPr lang="en-US" altLang="en-US" smtClean="0"/>
          </a:p>
        </p:txBody>
      </p:sp>
      <p:sp>
        <p:nvSpPr>
          <p:cNvPr id="46084"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46085" name="Text Box 4"/>
          <p:cNvSpPr txBox="1">
            <a:spLocks noChangeArrowheads="1"/>
          </p:cNvSpPr>
          <p:nvPr/>
        </p:nvSpPr>
        <p:spPr bwMode="auto">
          <a:xfrm>
            <a:off x="228600" y="1316038"/>
            <a:ext cx="8759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r>
              <a:rPr lang="en-US" altLang="en-US" sz="2400" b="1"/>
              <a:t>double</a:t>
            </a:r>
            <a:r>
              <a:rPr lang="en-US" altLang="en-US" sz="2400"/>
              <a:t> tuition = 10000;   </a:t>
            </a:r>
            <a:r>
              <a:rPr lang="en-US" altLang="en-US" sz="2400" b="1"/>
              <a:t>int</a:t>
            </a:r>
            <a:r>
              <a:rPr lang="en-US" altLang="en-US" sz="2400"/>
              <a:t> year = 0  // Year 0</a:t>
            </a:r>
            <a:endParaRPr lang="en-US" altLang="en-US" sz="2400"/>
          </a:p>
          <a:p>
            <a:r>
              <a:rPr lang="en-US" altLang="en-US" sz="2400"/>
              <a:t>tuition = tuition * 1.07; year++;       // Year 1</a:t>
            </a:r>
            <a:endParaRPr lang="en-US" altLang="en-US" sz="2400"/>
          </a:p>
          <a:p>
            <a:r>
              <a:rPr lang="en-US" altLang="en-US" sz="2400"/>
              <a:t>tuition = tuition * 1.07; year++;       // Year 2</a:t>
            </a:r>
            <a:endParaRPr lang="en-US" altLang="en-US" sz="2400"/>
          </a:p>
          <a:p>
            <a:r>
              <a:rPr lang="en-US" altLang="en-US" sz="2400"/>
              <a:t>tuition = tuition * 1.07; year++;       // Year 3</a:t>
            </a:r>
            <a:endParaRPr lang="en-US" altLang="en-US" sz="2400"/>
          </a:p>
          <a:p>
            <a:r>
              <a:rPr lang="en-US" altLang="en-US" sz="2400"/>
              <a:t>...</a:t>
            </a:r>
            <a:endParaRPr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098FB953-C663-42DE-979A-789A35E81BB8}" type="slidenum">
              <a:rPr lang="en-US" altLang="en-US" sz="1400"/>
            </a:fld>
            <a:endParaRPr lang="en-US" altLang="en-US" sz="1400"/>
          </a:p>
        </p:txBody>
      </p:sp>
      <p:sp>
        <p:nvSpPr>
          <p:cNvPr id="47107" name="Rectangle 2"/>
          <p:cNvSpPr>
            <a:spLocks noGrp="1" noChangeArrowheads="1"/>
          </p:cNvSpPr>
          <p:nvPr>
            <p:ph type="title"/>
          </p:nvPr>
        </p:nvSpPr>
        <p:spPr>
          <a:xfrm>
            <a:off x="76200" y="0"/>
            <a:ext cx="8915400" cy="1428750"/>
          </a:xfrm>
        </p:spPr>
        <p:txBody>
          <a:bodyPr/>
          <a:lstStyle/>
          <a:p>
            <a:r>
              <a:rPr lang="en-US" altLang="en-US" sz="3600" smtClean="0">
                <a:solidFill>
                  <a:srgbClr val="FF0000"/>
                </a:solidFill>
              </a:rPr>
              <a:t>Case Study:  </a:t>
            </a:r>
            <a:r>
              <a:rPr lang="en-US" altLang="en-US" sz="4000" i="1" smtClean="0">
                <a:solidFill>
                  <a:srgbClr val="FF0000"/>
                </a:solidFill>
              </a:rPr>
              <a:t>Converting Decimals to Hexadecimals</a:t>
            </a:r>
            <a:r>
              <a:rPr lang="zh-CN" altLang="en-US" sz="4000" i="1" smtClean="0">
                <a:solidFill>
                  <a:srgbClr val="FF0000"/>
                </a:solidFill>
                <a:ea typeface="宋体" panose="02010600030101010101" pitchFamily="2" charset="-122"/>
              </a:rPr>
              <a:t>（</a:t>
            </a:r>
            <a:r>
              <a:rPr lang="en-US" altLang="zh-CN" sz="4000" i="1" smtClean="0">
                <a:solidFill>
                  <a:srgbClr val="FF0000"/>
                </a:solidFill>
                <a:ea typeface="宋体" panose="02010600030101010101" pitchFamily="2" charset="-122"/>
              </a:rPr>
              <a:t>182</a:t>
            </a:r>
            <a:r>
              <a:rPr lang="zh-CN" altLang="en-US" sz="4000" i="1" smtClean="0">
                <a:solidFill>
                  <a:srgbClr val="FF0000"/>
                </a:solidFill>
                <a:ea typeface="宋体" panose="02010600030101010101" pitchFamily="2" charset="-122"/>
              </a:rPr>
              <a:t>）</a:t>
            </a:r>
            <a:endParaRPr lang="zh-CN" altLang="en-US" sz="4000" i="1" smtClean="0">
              <a:solidFill>
                <a:srgbClr val="FF0000"/>
              </a:solidFill>
              <a:ea typeface="宋体" panose="02010600030101010101" pitchFamily="2" charset="-122"/>
            </a:endParaRPr>
          </a:p>
        </p:txBody>
      </p:sp>
      <p:sp>
        <p:nvSpPr>
          <p:cNvPr id="47108"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47109" name="Text Box 4"/>
          <p:cNvSpPr txBox="1">
            <a:spLocks noChangeArrowheads="1"/>
          </p:cNvSpPr>
          <p:nvPr/>
        </p:nvSpPr>
        <p:spPr bwMode="auto">
          <a:xfrm>
            <a:off x="228600" y="1316038"/>
            <a:ext cx="87598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Hexadecimals are often used in computer systems programming (see Appendix F for an introduction to number systems). How do you convert a decimal number to a hexadecimal number? To convert a decimal number </a:t>
            </a:r>
            <a:r>
              <a:rPr lang="en-US" altLang="en-US" sz="2400" i="1"/>
              <a:t>d</a:t>
            </a:r>
            <a:r>
              <a:rPr lang="en-US" altLang="en-US" sz="2400"/>
              <a:t> to a hexadecimal number is to find the hexadecimal digits </a:t>
            </a:r>
            <a:r>
              <a:rPr lang="en-US" altLang="en-US" sz="2400" i="1"/>
              <a:t>h</a:t>
            </a:r>
            <a:r>
              <a:rPr lang="en-US" altLang="en-US" sz="2400" i="1" baseline="-25000"/>
              <a:t>n</a:t>
            </a:r>
            <a:r>
              <a:rPr lang="en-US" altLang="en-US" sz="2400"/>
              <a:t>, </a:t>
            </a:r>
            <a:r>
              <a:rPr lang="en-US" altLang="en-US" sz="2400" i="1"/>
              <a:t>h</a:t>
            </a:r>
            <a:r>
              <a:rPr lang="en-US" altLang="en-US" sz="2400" i="1" baseline="-25000"/>
              <a:t>n-1</a:t>
            </a:r>
            <a:r>
              <a:rPr lang="en-US" altLang="en-US" sz="2400"/>
              <a:t>, </a:t>
            </a:r>
            <a:r>
              <a:rPr lang="en-US" altLang="en-US" sz="2400" i="1"/>
              <a:t>h</a:t>
            </a:r>
            <a:r>
              <a:rPr lang="en-US" altLang="en-US" sz="2400" i="1" baseline="-25000"/>
              <a:t>n-2</a:t>
            </a:r>
            <a:r>
              <a:rPr lang="en-US" altLang="en-US" sz="2400"/>
              <a:t>,</a:t>
            </a:r>
            <a:r>
              <a:rPr lang="en-US" altLang="en-US" sz="2400" i="1"/>
              <a:t> ...</a:t>
            </a:r>
            <a:r>
              <a:rPr lang="en-US" altLang="en-US" sz="2400"/>
              <a:t> ,</a:t>
            </a:r>
            <a:r>
              <a:rPr lang="en-US" altLang="en-US" sz="2400" i="1"/>
              <a:t> h</a:t>
            </a:r>
            <a:r>
              <a:rPr lang="en-US" altLang="en-US" sz="2400" i="1" baseline="-25000"/>
              <a:t>2</a:t>
            </a:r>
            <a:r>
              <a:rPr lang="en-US" altLang="en-US" sz="2400"/>
              <a:t>, </a:t>
            </a:r>
            <a:r>
              <a:rPr lang="en-US" altLang="en-US" sz="2400" i="1"/>
              <a:t>h</a:t>
            </a:r>
            <a:r>
              <a:rPr lang="en-US" altLang="en-US" sz="2400" i="1" baseline="-25000"/>
              <a:t>1</a:t>
            </a:r>
            <a:r>
              <a:rPr lang="en-US" altLang="en-US" sz="2400"/>
              <a:t>, and </a:t>
            </a:r>
            <a:r>
              <a:rPr lang="en-US" altLang="en-US" sz="2400" i="1"/>
              <a:t>h</a:t>
            </a:r>
            <a:r>
              <a:rPr lang="en-US" altLang="en-US" sz="2400" i="1" baseline="-25000"/>
              <a:t>0 </a:t>
            </a:r>
            <a:r>
              <a:rPr lang="en-US" altLang="en-US" sz="2400"/>
              <a:t>such that</a:t>
            </a:r>
            <a:endParaRPr lang="en-US" altLang="en-US" sz="2400"/>
          </a:p>
        </p:txBody>
      </p:sp>
      <p:sp>
        <p:nvSpPr>
          <p:cNvPr id="167941" name="AutoShape 5">
            <a:hlinkClick r:id="" action="ppaction://noaction" highlightClick="1"/>
          </p:cNvPr>
          <p:cNvSpPr>
            <a:spLocks noChangeArrowheads="1"/>
          </p:cNvSpPr>
          <p:nvPr/>
        </p:nvSpPr>
        <p:spPr bwMode="auto">
          <a:xfrm>
            <a:off x="4187825" y="5734050"/>
            <a:ext cx="32258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Dec2Hex</a:t>
            </a:r>
            <a:endParaRPr lang="en-US" altLang="zh-CN">
              <a:solidFill>
                <a:schemeClr val="accent1"/>
              </a:solidFill>
              <a:ea typeface="宋体" panose="02010600030101010101" pitchFamily="2" charset="-122"/>
            </a:endParaRPr>
          </a:p>
        </p:txBody>
      </p:sp>
      <p:sp>
        <p:nvSpPr>
          <p:cNvPr id="47112" name="Rectangle 7"/>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7113" name="Rectangle 9"/>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7114" name="Text Box 12"/>
          <p:cNvSpPr txBox="1">
            <a:spLocks noChangeArrowheads="1"/>
          </p:cNvSpPr>
          <p:nvPr/>
        </p:nvSpPr>
        <p:spPr bwMode="auto">
          <a:xfrm>
            <a:off x="384175" y="4081463"/>
            <a:ext cx="8759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These hexadecimal digits can be found by successively dividing </a:t>
            </a:r>
            <a:r>
              <a:rPr lang="en-US" altLang="en-US" sz="2400" i="1"/>
              <a:t>d</a:t>
            </a:r>
            <a:r>
              <a:rPr lang="en-US" altLang="en-US" sz="2400"/>
              <a:t> by 16 until the quotient is 0. The remainders are </a:t>
            </a:r>
            <a:r>
              <a:rPr lang="en-US" altLang="en-US" sz="2400" i="1"/>
              <a:t>h</a:t>
            </a:r>
            <a:r>
              <a:rPr lang="en-US" altLang="en-US" sz="2400" i="1" baseline="-25000"/>
              <a:t>0</a:t>
            </a:r>
            <a:r>
              <a:rPr lang="en-US" altLang="en-US" sz="2400"/>
              <a:t>, </a:t>
            </a:r>
            <a:r>
              <a:rPr lang="en-US" altLang="en-US" sz="2400" i="1"/>
              <a:t>h</a:t>
            </a:r>
            <a:r>
              <a:rPr lang="en-US" altLang="en-US" sz="2400" i="1" baseline="-25000"/>
              <a:t>1</a:t>
            </a:r>
            <a:r>
              <a:rPr lang="en-US" altLang="en-US" sz="2400"/>
              <a:t>, </a:t>
            </a:r>
            <a:r>
              <a:rPr lang="en-US" altLang="en-US" sz="2400" i="1"/>
              <a:t>h</a:t>
            </a:r>
            <a:r>
              <a:rPr lang="en-US" altLang="en-US" sz="2400" i="1" baseline="-25000"/>
              <a:t>2</a:t>
            </a:r>
            <a:r>
              <a:rPr lang="en-US" altLang="en-US" sz="2400"/>
              <a:t>,</a:t>
            </a:r>
            <a:r>
              <a:rPr lang="en-US" altLang="en-US" sz="2400" i="1"/>
              <a:t> ...</a:t>
            </a:r>
            <a:r>
              <a:rPr lang="en-US" altLang="en-US" sz="2400"/>
              <a:t> ,</a:t>
            </a:r>
            <a:r>
              <a:rPr lang="en-US" altLang="en-US" sz="2400" i="1"/>
              <a:t> h</a:t>
            </a:r>
            <a:r>
              <a:rPr lang="en-US" altLang="en-US" sz="2400" i="1" baseline="-25000"/>
              <a:t>n-2</a:t>
            </a:r>
            <a:r>
              <a:rPr lang="en-US" altLang="en-US" sz="2400"/>
              <a:t>, </a:t>
            </a:r>
            <a:r>
              <a:rPr lang="en-US" altLang="en-US" sz="2400" i="1"/>
              <a:t>h</a:t>
            </a:r>
            <a:r>
              <a:rPr lang="en-US" altLang="en-US" sz="2400" i="1" baseline="-25000"/>
              <a:t>n-1</a:t>
            </a:r>
            <a:r>
              <a:rPr lang="en-US" altLang="en-US" sz="2400"/>
              <a:t>, and </a:t>
            </a:r>
            <a:r>
              <a:rPr lang="en-US" altLang="en-US" sz="2400" i="1"/>
              <a:t>h</a:t>
            </a:r>
            <a:r>
              <a:rPr lang="en-US" altLang="en-US" sz="2400" i="1" baseline="-25000"/>
              <a:t>n</a:t>
            </a:r>
            <a:r>
              <a:rPr lang="en-US" altLang="en-US" sz="2400"/>
              <a:t>. </a:t>
            </a:r>
            <a:endParaRPr lang="en-US" altLang="en-US" sz="2400"/>
          </a:p>
        </p:txBody>
      </p:sp>
      <p:sp>
        <p:nvSpPr>
          <p:cNvPr id="47115" name="Rectangle 1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7116" name="Object 13"/>
          <p:cNvGraphicFramePr>
            <a:graphicFrameLocks noChangeAspect="1"/>
          </p:cNvGraphicFramePr>
          <p:nvPr/>
        </p:nvGraphicFramePr>
        <p:xfrm>
          <a:off x="385763" y="3467100"/>
          <a:ext cx="8526462" cy="430213"/>
        </p:xfrm>
        <a:graphic>
          <a:graphicData uri="http://schemas.openxmlformats.org/presentationml/2006/ole">
            <mc:AlternateContent xmlns:mc="http://schemas.openxmlformats.org/markup-compatibility/2006">
              <mc:Choice xmlns:v="urn:schemas-microsoft-com:vml" Requires="v">
                <p:oleObj spid="_x0000_s47122" name="Equation" r:id="rId2" imgW="4330700" imgH="215900" progId="Equation.3">
                  <p:embed/>
                </p:oleObj>
              </mc:Choice>
              <mc:Fallback>
                <p:oleObj name="Equation" r:id="rId2" imgW="4330700" imgH="2159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3467100"/>
                        <a:ext cx="85264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8FF12AEB-B3DF-4689-8F93-EE6EF391308D}" type="slidenum">
              <a:rPr lang="en-US" altLang="en-US" sz="1400"/>
            </a:fld>
            <a:endParaRPr lang="en-US" altLang="en-US" sz="1400"/>
          </a:p>
        </p:txBody>
      </p:sp>
      <p:sp>
        <p:nvSpPr>
          <p:cNvPr id="48131" name="Rectangle 2"/>
          <p:cNvSpPr>
            <a:spLocks noGrp="1" noChangeArrowheads="1"/>
          </p:cNvSpPr>
          <p:nvPr>
            <p:ph type="title"/>
          </p:nvPr>
        </p:nvSpPr>
        <p:spPr>
          <a:xfrm>
            <a:off x="76200" y="0"/>
            <a:ext cx="8915400" cy="1428750"/>
          </a:xfrm>
        </p:spPr>
        <p:txBody>
          <a:bodyPr/>
          <a:lstStyle/>
          <a:p>
            <a:r>
              <a:rPr lang="en-US" altLang="en-US" sz="4000" smtClean="0"/>
              <a:t>Problem:  </a:t>
            </a:r>
            <a:r>
              <a:rPr lang="en-US" altLang="en-US" i="1" smtClean="0"/>
              <a:t>Monte Carlo Simulation</a:t>
            </a:r>
            <a:r>
              <a:rPr lang="en-US" altLang="en-US" smtClean="0"/>
              <a:t> </a:t>
            </a:r>
            <a:endParaRPr lang="en-US" altLang="en-US" smtClean="0"/>
          </a:p>
        </p:txBody>
      </p:sp>
      <p:sp>
        <p:nvSpPr>
          <p:cNvPr id="4813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48133" name="Text Box 4"/>
          <p:cNvSpPr txBox="1">
            <a:spLocks noChangeArrowheads="1"/>
          </p:cNvSpPr>
          <p:nvPr/>
        </p:nvSpPr>
        <p:spPr bwMode="auto">
          <a:xfrm>
            <a:off x="228600" y="1316038"/>
            <a:ext cx="87598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The Monte Carlo simulation refers to a technique that uses random numbers and probability to solve problems. This method has a wide range of applications in computational mathematics, physics, chemistry, and finance. This section gives an example of using the Monto Carlo simulation for estimating </a:t>
            </a:r>
            <a:r>
              <a:rPr lang="en-US" altLang="en-US" sz="2400">
                <a:sym typeface="Symbol" panose="05050102010706020507" pitchFamily="18" charset="2"/>
              </a:rPr>
              <a:t></a:t>
            </a:r>
            <a:r>
              <a:rPr lang="en-US" altLang="en-US" sz="2400"/>
              <a:t>. </a:t>
            </a:r>
            <a:endParaRPr lang="en-US" altLang="en-US" sz="2400"/>
          </a:p>
        </p:txBody>
      </p:sp>
      <p:sp>
        <p:nvSpPr>
          <p:cNvPr id="159749" name="AutoShape 5">
            <a:hlinkClick r:id="" action="ppaction://noaction" highlightClick="1"/>
          </p:cNvPr>
          <p:cNvSpPr>
            <a:spLocks noChangeArrowheads="1"/>
          </p:cNvSpPr>
          <p:nvPr/>
        </p:nvSpPr>
        <p:spPr bwMode="auto">
          <a:xfrm>
            <a:off x="3957638" y="5734050"/>
            <a:ext cx="3302000"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MonteCarloSimulation</a:t>
            </a:r>
            <a:endParaRPr lang="en-US" altLang="zh-CN">
              <a:solidFill>
                <a:schemeClr val="accent1"/>
              </a:solidFill>
              <a:ea typeface="宋体" panose="02010600030101010101" pitchFamily="2" charset="-122"/>
            </a:endParaRPr>
          </a:p>
        </p:txBody>
      </p:sp>
      <p:sp>
        <p:nvSpPr>
          <p:cNvPr id="48135" name="AutoShape 6">
            <a:hlinkClick r:id="rId2" action="ppaction://program" highlightClick="1"/>
          </p:cNvPr>
          <p:cNvSpPr>
            <a:spLocks noChangeArrowheads="1"/>
          </p:cNvSpPr>
          <p:nvPr/>
        </p:nvSpPr>
        <p:spPr bwMode="auto">
          <a:xfrm>
            <a:off x="7413625" y="573405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48136" name="Rectangle 7"/>
          <p:cNvSpPr>
            <a:spLocks noChangeArrowheads="1"/>
          </p:cNvSpPr>
          <p:nvPr/>
        </p:nvSpPr>
        <p:spPr bwMode="auto">
          <a:xfrm>
            <a:off x="0" y="2784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48137" name="Object 8"/>
          <p:cNvGraphicFramePr>
            <a:graphicFrameLocks noChangeAspect="1"/>
          </p:cNvGraphicFramePr>
          <p:nvPr/>
        </p:nvGraphicFramePr>
        <p:xfrm>
          <a:off x="387350" y="3465513"/>
          <a:ext cx="3338513" cy="2786062"/>
        </p:xfrm>
        <a:graphic>
          <a:graphicData uri="http://schemas.openxmlformats.org/presentationml/2006/ole">
            <mc:AlternateContent xmlns:mc="http://schemas.openxmlformats.org/markup-compatibility/2006">
              <mc:Choice xmlns:v="urn:schemas-microsoft-com:vml" Requires="v">
                <p:oleObj spid="_x0000_s48147" name="Picture" r:id="rId3" imgW="1557655" imgH="1287145" progId="Word.Picture.8">
                  <p:embed/>
                </p:oleObj>
              </mc:Choice>
              <mc:Fallback>
                <p:oleObj name="Picture" r:id="rId3" imgW="1557655" imgH="1287145"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3465513"/>
                        <a:ext cx="3338513"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9"/>
          <p:cNvSpPr>
            <a:spLocks noChangeArrowheads="1"/>
          </p:cNvSpPr>
          <p:nvPr/>
        </p:nvSpPr>
        <p:spPr bwMode="auto">
          <a:xfrm>
            <a:off x="0" y="4071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48139" name="Text Box 10"/>
          <p:cNvSpPr txBox="1">
            <a:spLocks noChangeArrowheads="1"/>
          </p:cNvSpPr>
          <p:nvPr/>
        </p:nvSpPr>
        <p:spPr bwMode="auto">
          <a:xfrm>
            <a:off x="4149725" y="34290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t>circleArea / squareArea =  </a:t>
            </a:r>
            <a:r>
              <a:rPr lang="en-US" altLang="en-US" sz="2400">
                <a:sym typeface="Symbol" panose="05050102010706020507" pitchFamily="18" charset="2"/>
              </a:rPr>
              <a:t></a:t>
            </a:r>
            <a:r>
              <a:rPr lang="en-US" altLang="en-US" sz="2400"/>
              <a:t> / 4. </a:t>
            </a:r>
            <a:endParaRPr lang="en-US" altLang="en-US" sz="2400"/>
          </a:p>
        </p:txBody>
      </p:sp>
      <p:sp>
        <p:nvSpPr>
          <p:cNvPr id="48140" name="Text Box 11"/>
          <p:cNvSpPr txBox="1">
            <a:spLocks noChangeArrowheads="1"/>
          </p:cNvSpPr>
          <p:nvPr/>
        </p:nvSpPr>
        <p:spPr bwMode="auto">
          <a:xfrm>
            <a:off x="4111625" y="4465638"/>
            <a:ext cx="4722813"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sym typeface="Symbol" panose="05050102010706020507" pitchFamily="18" charset="2"/>
              </a:rPr>
              <a:t></a:t>
            </a:r>
            <a:r>
              <a:rPr lang="en-US" altLang="en-US" sz="2400"/>
              <a:t> can be approximated as 4 * numberOfHits / numberOfTrials </a:t>
            </a:r>
            <a:endParaRPr lang="en-US" altLang="en-US" sz="2400"/>
          </a:p>
        </p:txBody>
      </p:sp>
      <p:sp>
        <p:nvSpPr>
          <p:cNvPr id="48141" name="Rectangle 7"/>
          <p:cNvSpPr>
            <a:spLocks noChangeArrowheads="1"/>
          </p:cNvSpPr>
          <p:nvPr/>
        </p:nvSpPr>
        <p:spPr bwMode="auto">
          <a:xfrm>
            <a:off x="152400" y="152400"/>
            <a:ext cx="2154238" cy="39687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
        <p:nvSpPr>
          <p:cNvPr id="48142" name="AutoShape 15">
            <a:hlinkClick r:id="rId5" highlightClick="1"/>
          </p:cNvPr>
          <p:cNvSpPr>
            <a:spLocks noChangeArrowheads="1"/>
          </p:cNvSpPr>
          <p:nvPr/>
        </p:nvSpPr>
        <p:spPr bwMode="auto">
          <a:xfrm>
            <a:off x="3343275" y="564991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CA27A3A-D289-45D0-9141-CDF07E474A0D}" type="slidenum">
              <a:rPr lang="en-US" altLang="en-US" sz="1400"/>
            </a:fld>
            <a:endParaRPr lang="en-US" altLang="en-US" sz="1400"/>
          </a:p>
        </p:txBody>
      </p:sp>
      <p:sp>
        <p:nvSpPr>
          <p:cNvPr id="49155" name="Rectangle 2"/>
          <p:cNvSpPr>
            <a:spLocks noGrp="1" noChangeArrowheads="1"/>
          </p:cNvSpPr>
          <p:nvPr>
            <p:ph type="title"/>
          </p:nvPr>
        </p:nvSpPr>
        <p:spPr>
          <a:xfrm>
            <a:off x="685800" y="0"/>
            <a:ext cx="7772400" cy="1428750"/>
          </a:xfrm>
        </p:spPr>
        <p:txBody>
          <a:bodyPr/>
          <a:lstStyle/>
          <a:p>
            <a:r>
              <a:rPr lang="en-US" altLang="en-US" dirty="0" smtClean="0">
                <a:solidFill>
                  <a:schemeClr val="tx1"/>
                </a:solidFill>
              </a:rPr>
              <a:t>Using </a:t>
            </a:r>
            <a:r>
              <a:rPr lang="en-US" altLang="en-US" sz="4200" dirty="0" smtClean="0">
                <a:solidFill>
                  <a:schemeClr val="tx1"/>
                </a:solidFill>
                <a:latin typeface="Courier New" panose="02070309020205020404" pitchFamily="49" charset="0"/>
              </a:rPr>
              <a:t>break</a:t>
            </a:r>
            <a:r>
              <a:rPr lang="en-US" altLang="en-US" dirty="0" smtClean="0">
                <a:solidFill>
                  <a:schemeClr val="tx1"/>
                </a:solidFill>
              </a:rPr>
              <a:t> and </a:t>
            </a:r>
            <a:r>
              <a:rPr lang="en-US" altLang="en-US" sz="4200" dirty="0" smtClean="0">
                <a:solidFill>
                  <a:schemeClr val="tx1"/>
                </a:solidFill>
                <a:latin typeface="Courier New" panose="02070309020205020404" pitchFamily="49" charset="0"/>
              </a:rPr>
              <a:t>continue</a:t>
            </a:r>
            <a:r>
              <a:rPr lang="zh-CN" altLang="en-US" sz="4200" dirty="0" smtClean="0">
                <a:solidFill>
                  <a:schemeClr val="tx1"/>
                </a:solidFill>
                <a:latin typeface="Courier New" panose="02070309020205020404" pitchFamily="49" charset="0"/>
                <a:ea typeface="宋体" panose="02010600030101010101" pitchFamily="2" charset="-122"/>
              </a:rPr>
              <a:t>（</a:t>
            </a:r>
            <a:r>
              <a:rPr lang="en-US" altLang="zh-CN" sz="4200" dirty="0" smtClean="0">
                <a:solidFill>
                  <a:schemeClr val="tx1"/>
                </a:solidFill>
                <a:latin typeface="Courier New" panose="02070309020205020404" pitchFamily="49" charset="0"/>
                <a:ea typeface="宋体" panose="02010600030101010101" pitchFamily="2" charset="-122"/>
              </a:rPr>
              <a:t>184</a:t>
            </a:r>
            <a:r>
              <a:rPr lang="zh-CN" altLang="en-US" sz="4200" dirty="0" smtClean="0">
                <a:solidFill>
                  <a:schemeClr val="tx1"/>
                </a:solidFill>
                <a:latin typeface="Courier New" panose="02070309020205020404" pitchFamily="49" charset="0"/>
                <a:ea typeface="宋体" panose="02010600030101010101" pitchFamily="2" charset="-122"/>
              </a:rPr>
              <a:t>）</a:t>
            </a:r>
            <a:endParaRPr lang="zh-CN" altLang="en-US" sz="4200" dirty="0" smtClean="0">
              <a:solidFill>
                <a:schemeClr val="tx1"/>
              </a:solidFill>
              <a:latin typeface="Courier New" panose="02070309020205020404" pitchFamily="49" charset="0"/>
              <a:ea typeface="宋体" panose="02010600030101010101" pitchFamily="2" charset="-122"/>
            </a:endParaRPr>
          </a:p>
        </p:txBody>
      </p:sp>
      <p:sp>
        <p:nvSpPr>
          <p:cNvPr id="49156" name="Text Box 14"/>
          <p:cNvSpPr txBox="1">
            <a:spLocks noChangeArrowheads="1"/>
          </p:cNvSpPr>
          <p:nvPr/>
        </p:nvSpPr>
        <p:spPr bwMode="auto">
          <a:xfrm>
            <a:off x="533400" y="12954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a:t>Examples for using the </a:t>
            </a:r>
            <a:r>
              <a:rPr lang="en-US" altLang="en-US" sz="3000">
                <a:latin typeface="Courier New" panose="02070309020205020404" pitchFamily="49" charset="0"/>
              </a:rPr>
              <a:t>break</a:t>
            </a:r>
            <a:r>
              <a:rPr lang="en-US" altLang="en-US"/>
              <a:t> and </a:t>
            </a:r>
            <a:r>
              <a:rPr lang="en-US" altLang="en-US" sz="3000">
                <a:latin typeface="Courier New" panose="02070309020205020404" pitchFamily="49" charset="0"/>
              </a:rPr>
              <a:t>continue</a:t>
            </a:r>
            <a:r>
              <a:rPr lang="en-US" altLang="en-US"/>
              <a:t> keywords:</a:t>
            </a:r>
            <a:endParaRPr lang="en-US" altLang="en-US" sz="2400"/>
          </a:p>
        </p:txBody>
      </p:sp>
      <p:sp>
        <p:nvSpPr>
          <p:cNvPr id="49157" name="Text Box 15"/>
          <p:cNvSpPr txBox="1">
            <a:spLocks noChangeArrowheads="1"/>
          </p:cNvSpPr>
          <p:nvPr/>
        </p:nvSpPr>
        <p:spPr bwMode="auto">
          <a:xfrm>
            <a:off x="914400" y="2743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buClr>
                <a:schemeClr val="tx2"/>
              </a:buClr>
              <a:buSzPct val="75000"/>
              <a:buFont typeface="Monotype Sorts" pitchFamily="2" charset="2"/>
              <a:buChar char="F"/>
            </a:pPr>
            <a:r>
              <a:rPr lang="en-US" altLang="en-US" sz="2800"/>
              <a:t>TestBreak.java</a:t>
            </a:r>
            <a:endParaRPr lang="en-US" altLang="en-US" sz="2800"/>
          </a:p>
        </p:txBody>
      </p:sp>
      <p:sp>
        <p:nvSpPr>
          <p:cNvPr id="49158" name="Text Box 16"/>
          <p:cNvSpPr txBox="1">
            <a:spLocks noChangeArrowheads="1"/>
          </p:cNvSpPr>
          <p:nvPr/>
        </p:nvSpPr>
        <p:spPr bwMode="auto">
          <a:xfrm>
            <a:off x="914400" y="46482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8775" indent="-358775">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buClr>
                <a:schemeClr val="tx2"/>
              </a:buClr>
              <a:buSzPct val="75000"/>
              <a:buFont typeface="Monotype Sorts" pitchFamily="2" charset="2"/>
              <a:buChar char="F"/>
            </a:pPr>
            <a:r>
              <a:rPr lang="en-US" altLang="en-US" sz="2800"/>
              <a:t>TestContinue.java</a:t>
            </a:r>
            <a:endParaRPr lang="en-US" altLang="en-US" sz="2800"/>
          </a:p>
        </p:txBody>
      </p:sp>
      <p:sp>
        <p:nvSpPr>
          <p:cNvPr id="64529" name="AutoShape 17">
            <a:hlinkClick r:id="" action="ppaction://noaction" highlightClick="1"/>
          </p:cNvPr>
          <p:cNvSpPr>
            <a:spLocks noChangeArrowheads="1"/>
          </p:cNvSpPr>
          <p:nvPr/>
        </p:nvSpPr>
        <p:spPr bwMode="auto">
          <a:xfrm>
            <a:off x="1371600" y="3505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TestBreak</a:t>
            </a:r>
            <a:endParaRPr lang="en-US" altLang="zh-CN">
              <a:solidFill>
                <a:schemeClr val="accent1"/>
              </a:solidFill>
              <a:ea typeface="宋体" panose="02010600030101010101" pitchFamily="2" charset="-122"/>
            </a:endParaRPr>
          </a:p>
        </p:txBody>
      </p:sp>
      <p:sp>
        <p:nvSpPr>
          <p:cNvPr id="64530" name="AutoShape 18">
            <a:hlinkClick r:id="" action="ppaction://noaction" highlightClick="1"/>
          </p:cNvPr>
          <p:cNvSpPr>
            <a:spLocks noChangeArrowheads="1"/>
          </p:cNvSpPr>
          <p:nvPr/>
        </p:nvSpPr>
        <p:spPr bwMode="auto">
          <a:xfrm>
            <a:off x="1371600" y="5410200"/>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TestContinue</a:t>
            </a:r>
            <a:endParaRPr lang="en-US" altLang="zh-CN">
              <a:solidFill>
                <a:schemeClr val="accent1"/>
              </a:solidFill>
              <a:ea typeface="宋体" panose="02010600030101010101" pitchFamily="2" charset="-122"/>
            </a:endParaRPr>
          </a:p>
        </p:txBody>
      </p:sp>
      <p:pic>
        <p:nvPicPr>
          <p:cNvPr id="49161" name="Picture 19">
            <a:hlinkClick r:id="rId3"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3505200"/>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2" name="Picture 20">
            <a:hlinkClick r:id="rId5" action="ppaction://program"/>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5334000"/>
            <a:ext cx="3313113"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63" name="AutoShape 15">
            <a:hlinkClick r:id="rId6" highlightClick="1"/>
          </p:cNvPr>
          <p:cNvSpPr>
            <a:spLocks noChangeArrowheads="1"/>
          </p:cNvSpPr>
          <p:nvPr/>
        </p:nvSpPr>
        <p:spPr bwMode="auto">
          <a:xfrm>
            <a:off x="1138238" y="3262313"/>
            <a:ext cx="466725"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49164" name="AutoShape 15">
            <a:hlinkClick r:id="rId7" highlightClick="1"/>
          </p:cNvPr>
          <p:cNvSpPr>
            <a:spLocks noChangeArrowheads="1"/>
          </p:cNvSpPr>
          <p:nvPr/>
        </p:nvSpPr>
        <p:spPr bwMode="auto">
          <a:xfrm>
            <a:off x="1039813" y="5043488"/>
            <a:ext cx="468312" cy="574675"/>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723480D-BF50-469D-9565-79C621B03917}" type="slidenum">
              <a:rPr lang="en-US" altLang="en-US" sz="1400"/>
            </a:fld>
            <a:endParaRPr lang="en-US" altLang="en-US" sz="1400"/>
          </a:p>
        </p:txBody>
      </p:sp>
      <p:sp>
        <p:nvSpPr>
          <p:cNvPr id="50179"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break</a:t>
            </a:r>
            <a:endParaRPr lang="en-US" altLang="en-US" smtClean="0"/>
          </a:p>
        </p:txBody>
      </p:sp>
      <p:sp>
        <p:nvSpPr>
          <p:cNvPr id="50180" name="Rectangle 11"/>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50181" name="Object 10"/>
          <p:cNvGraphicFramePr>
            <a:graphicFrameLocks noChangeAspect="1"/>
          </p:cNvGraphicFramePr>
          <p:nvPr/>
        </p:nvGraphicFramePr>
        <p:xfrm>
          <a:off x="315913" y="1162050"/>
          <a:ext cx="7627937" cy="4395788"/>
        </p:xfrm>
        <a:graphic>
          <a:graphicData uri="http://schemas.openxmlformats.org/presentationml/2006/ole">
            <mc:AlternateContent xmlns:mc="http://schemas.openxmlformats.org/markup-compatibility/2006">
              <mc:Choice xmlns:v="urn:schemas-microsoft-com:vml" Requires="v">
                <p:oleObj spid="_x0000_s50187" name="Picture" r:id="rId1" imgW="3429000" imgH="1968500" progId="Word.Picture.8">
                  <p:embed/>
                </p:oleObj>
              </mc:Choice>
              <mc:Fallback>
                <p:oleObj name="Picture" r:id="rId1" imgW="3429000" imgH="1968500" progId="Word.Picture.8">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1162050"/>
                        <a:ext cx="7627937"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12"/>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61B0284-D938-4049-B0A9-21CEB9CD797B}" type="slidenum">
              <a:rPr lang="en-US" altLang="en-US" sz="1400"/>
            </a:fld>
            <a:endParaRPr lang="en-US" altLang="en-US" sz="1400"/>
          </a:p>
        </p:txBody>
      </p:sp>
      <p:sp>
        <p:nvSpPr>
          <p:cNvPr id="51203"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continue</a:t>
            </a:r>
            <a:endParaRPr lang="en-US" altLang="en-US" smtClean="0"/>
          </a:p>
        </p:txBody>
      </p:sp>
      <p:sp>
        <p:nvSpPr>
          <p:cNvPr id="51204" name="Rectangle 3"/>
          <p:cNvSpPr>
            <a:spLocks noChangeArrowheads="1"/>
          </p:cNvSpPr>
          <p:nvPr/>
        </p:nvSpPr>
        <p:spPr bwMode="auto">
          <a:xfrm>
            <a:off x="-76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51205" name="Rectangle 5"/>
          <p:cNvSpPr>
            <a:spLocks noChangeArrowheads="1"/>
          </p:cNvSpPr>
          <p:nvPr/>
        </p:nvSpPr>
        <p:spPr bwMode="auto">
          <a:xfrm>
            <a:off x="76200" y="4381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51206" name="Rectangle 7"/>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sp>
        <p:nvSpPr>
          <p:cNvPr id="51207" name="Rectangle 9"/>
          <p:cNvSpPr>
            <a:spLocks noChangeArrowheads="1"/>
          </p:cNvSpPr>
          <p:nvPr/>
        </p:nvSpPr>
        <p:spPr bwMode="auto">
          <a:xfrm>
            <a:off x="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ltLang="en-US"/>
          </a:p>
        </p:txBody>
      </p:sp>
      <p:graphicFrame>
        <p:nvGraphicFramePr>
          <p:cNvPr id="51208" name="Object 8"/>
          <p:cNvGraphicFramePr>
            <a:graphicFrameLocks noChangeAspect="1"/>
          </p:cNvGraphicFramePr>
          <p:nvPr/>
        </p:nvGraphicFramePr>
        <p:xfrm>
          <a:off x="231775" y="1277938"/>
          <a:ext cx="8112125" cy="4859337"/>
        </p:xfrm>
        <a:graphic>
          <a:graphicData uri="http://schemas.openxmlformats.org/presentationml/2006/ole">
            <mc:AlternateContent xmlns:mc="http://schemas.openxmlformats.org/markup-compatibility/2006">
              <mc:Choice xmlns:v="urn:schemas-microsoft-com:vml" Requires="v">
                <p:oleObj spid="_x0000_s51213" name="Picture" r:id="rId1" imgW="3111500" imgH="1879600" progId="Word.Picture.8">
                  <p:embed/>
                </p:oleObj>
              </mc:Choice>
              <mc:Fallback>
                <p:oleObj name="Picture" r:id="rId1" imgW="3111500" imgH="1879600" progId="Word.Picture.8">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277938"/>
                        <a:ext cx="8112125"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5165C06-1416-4EBF-A879-BBA8E5989983}" type="slidenum">
              <a:rPr lang="en-US" altLang="en-US" sz="1400"/>
            </a:fld>
            <a:endParaRPr lang="en-US" altLang="en-US" sz="1400"/>
          </a:p>
        </p:txBody>
      </p:sp>
      <p:sp>
        <p:nvSpPr>
          <p:cNvPr id="52227" name="Rectangle 2"/>
          <p:cNvSpPr>
            <a:spLocks noGrp="1" noChangeArrowheads="1"/>
          </p:cNvSpPr>
          <p:nvPr>
            <p:ph type="title"/>
          </p:nvPr>
        </p:nvSpPr>
        <p:spPr>
          <a:xfrm>
            <a:off x="0" y="241300"/>
            <a:ext cx="9144000" cy="628650"/>
          </a:xfrm>
        </p:spPr>
        <p:txBody>
          <a:bodyPr/>
          <a:lstStyle/>
          <a:p>
            <a:r>
              <a:rPr lang="en-US" altLang="en-US" sz="3600" smtClean="0"/>
              <a:t>Guessing Number Problem Revisited</a:t>
            </a:r>
            <a:r>
              <a:rPr lang="en-US" altLang="en-US" sz="4000" smtClean="0"/>
              <a:t> </a:t>
            </a:r>
            <a:endParaRPr lang="en-US" altLang="en-US" sz="4000" smtClean="0"/>
          </a:p>
        </p:txBody>
      </p:sp>
      <p:sp>
        <p:nvSpPr>
          <p:cNvPr id="52228" name="Rectangle 3"/>
          <p:cNvSpPr>
            <a:spLocks noGrp="1" noChangeArrowheads="1"/>
          </p:cNvSpPr>
          <p:nvPr>
            <p:ph type="body" idx="1"/>
          </p:nvPr>
        </p:nvSpPr>
        <p:spPr>
          <a:xfrm>
            <a:off x="309563" y="1547813"/>
            <a:ext cx="8534400" cy="3648075"/>
          </a:xfrm>
        </p:spPr>
        <p:txBody>
          <a:bodyPr/>
          <a:lstStyle/>
          <a:p>
            <a:pPr marL="0" indent="0">
              <a:spcBef>
                <a:spcPct val="100000"/>
              </a:spcBef>
              <a:buFont typeface="Monotype Sorts" pitchFamily="2" charset="2"/>
              <a:buNone/>
            </a:pPr>
            <a:r>
              <a:rPr lang="en-US" altLang="en-US" smtClean="0"/>
              <a:t>Here is a program for guessing a number. You can rewrite it using a </a:t>
            </a:r>
            <a:r>
              <a:rPr lang="en-US" altLang="en-US" u="sng" smtClean="0"/>
              <a:t>break</a:t>
            </a:r>
            <a:r>
              <a:rPr lang="en-US" altLang="en-US" smtClean="0"/>
              <a:t> statement. </a:t>
            </a:r>
            <a:endParaRPr lang="en-US" altLang="en-US" smtClean="0"/>
          </a:p>
        </p:txBody>
      </p:sp>
      <p:sp>
        <p:nvSpPr>
          <p:cNvPr id="155654" name="AutoShape 6">
            <a:hlinkClick r:id="" action="ppaction://noaction" highlightClick="1"/>
          </p:cNvPr>
          <p:cNvSpPr>
            <a:spLocks noChangeArrowheads="1"/>
          </p:cNvSpPr>
          <p:nvPr/>
        </p:nvSpPr>
        <p:spPr bwMode="auto">
          <a:xfrm>
            <a:off x="1422400" y="5349875"/>
            <a:ext cx="3797300" cy="5715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GuessNumberUsingBreak</a:t>
            </a:r>
            <a:endParaRPr lang="en-US" altLang="zh-CN">
              <a:solidFill>
                <a:schemeClr val="accent1"/>
              </a:solidFill>
              <a:ea typeface="宋体" panose="02010600030101010101" pitchFamily="2" charset="-122"/>
            </a:endParaRPr>
          </a:p>
        </p:txBody>
      </p:sp>
      <p:pic>
        <p:nvPicPr>
          <p:cNvPr id="52230" name="Picture 7">
            <a:hlinkClick r:id="rId2" action="ppaction://program"/>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8450" y="5387975"/>
            <a:ext cx="28194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31" name="AutoShape 8">
            <a:hlinkClick r:id="rId4" highlightClick="1"/>
          </p:cNvPr>
          <p:cNvSpPr>
            <a:spLocks noChangeArrowheads="1"/>
          </p:cNvSpPr>
          <p:nvPr/>
        </p:nvSpPr>
        <p:spPr bwMode="auto">
          <a:xfrm>
            <a:off x="846138" y="53498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6FB359A2-ED59-40DA-92BF-0A2298A5AC4B}" type="slidenum">
              <a:rPr lang="en-US" altLang="en-US" sz="1400"/>
            </a:fld>
            <a:endParaRPr lang="en-US" altLang="en-US" sz="1400"/>
          </a:p>
        </p:txBody>
      </p:sp>
      <p:sp>
        <p:nvSpPr>
          <p:cNvPr id="53251" name="Rectangle 2"/>
          <p:cNvSpPr>
            <a:spLocks noGrp="1" noChangeArrowheads="1"/>
          </p:cNvSpPr>
          <p:nvPr>
            <p:ph type="title"/>
          </p:nvPr>
        </p:nvSpPr>
        <p:spPr>
          <a:xfrm>
            <a:off x="76200" y="381000"/>
            <a:ext cx="8915400" cy="762000"/>
          </a:xfrm>
        </p:spPr>
        <p:txBody>
          <a:bodyPr/>
          <a:lstStyle/>
          <a:p>
            <a:r>
              <a:rPr lang="en-US" altLang="en-US" smtClean="0"/>
              <a:t>Problem: Displaying Prime Numbers</a:t>
            </a:r>
            <a:r>
              <a:rPr lang="zh-CN" altLang="en-US" smtClean="0">
                <a:ea typeface="宋体" panose="02010600030101010101" pitchFamily="2" charset="-122"/>
              </a:rPr>
              <a:t>（</a:t>
            </a:r>
            <a:r>
              <a:rPr lang="en-US" altLang="zh-CN" smtClean="0">
                <a:ea typeface="宋体" panose="02010600030101010101" pitchFamily="2" charset="-122"/>
              </a:rPr>
              <a:t>188</a:t>
            </a:r>
            <a:r>
              <a:rPr lang="zh-CN" altLang="en-US" smtClean="0">
                <a:ea typeface="宋体" panose="02010600030101010101" pitchFamily="2" charset="-122"/>
              </a:rPr>
              <a:t>）</a:t>
            </a:r>
            <a:endParaRPr lang="zh-CN" altLang="en-US" sz="5400" smtClean="0">
              <a:ea typeface="宋体" panose="02010600030101010101" pitchFamily="2" charset="-122"/>
            </a:endParaRPr>
          </a:p>
        </p:txBody>
      </p:sp>
      <p:sp>
        <p:nvSpPr>
          <p:cNvPr id="53252" name="Text Box 3"/>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endParaRPr lang="en-US" altLang="en-US" sz="2400"/>
          </a:p>
        </p:txBody>
      </p:sp>
      <p:sp>
        <p:nvSpPr>
          <p:cNvPr id="53253" name="Text Box 4"/>
          <p:cNvSpPr txBox="1">
            <a:spLocks noChangeArrowheads="1"/>
          </p:cNvSpPr>
          <p:nvPr/>
        </p:nvSpPr>
        <p:spPr bwMode="auto">
          <a:xfrm>
            <a:off x="193675" y="1508125"/>
            <a:ext cx="872172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anose="02020603050405020304" pitchFamily="18" charset="0"/>
              </a:defRPr>
            </a:lvl1pPr>
            <a:lvl2pPr marL="457200">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pPr>
              <a:spcBef>
                <a:spcPct val="50000"/>
              </a:spcBef>
            </a:pPr>
            <a:r>
              <a:rPr lang="en-US" altLang="en-US" sz="2400">
                <a:cs typeface="Times New Roman" panose="02020603050405020304" pitchFamily="18" charset="0"/>
              </a:rPr>
              <a:t>Problem: Write a program that displays the first 50 prime numbers in five lines, each of which contains 10 numbers. An integer greater than 1 is </a:t>
            </a:r>
            <a:r>
              <a:rPr lang="en-US" altLang="en-US" sz="2400" i="1">
                <a:cs typeface="Times New Roman" panose="02020603050405020304" pitchFamily="18" charset="0"/>
              </a:rPr>
              <a:t>prime</a:t>
            </a:r>
            <a:r>
              <a:rPr lang="en-US" altLang="en-US" sz="2400">
                <a:cs typeface="Times New Roman" panose="02020603050405020304" pitchFamily="18" charset="0"/>
              </a:rPr>
              <a:t> if its only positive divisor is 1 or itself. For example, 2, 3, 5, and 7 are prime numbers, but 4, 6, 8, and 9 are not.</a:t>
            </a:r>
            <a:endParaRPr lang="en-US" altLang="en-US" sz="2400">
              <a:cs typeface="Times New Roman" panose="02020603050405020304" pitchFamily="18" charset="0"/>
            </a:endParaRPr>
          </a:p>
          <a:p>
            <a:pPr>
              <a:spcBef>
                <a:spcPct val="50000"/>
              </a:spcBef>
            </a:pPr>
            <a:r>
              <a:rPr lang="en-US" altLang="en-US" sz="2400">
                <a:cs typeface="Times New Roman" panose="02020603050405020304" pitchFamily="18" charset="0"/>
              </a:rPr>
              <a:t>Solution: The problem can be broken into the following tasks:</a:t>
            </a:r>
            <a:endParaRPr lang="en-US" altLang="en-US" sz="2400">
              <a:cs typeface="Times New Roman" panose="02020603050405020304" pitchFamily="18" charset="0"/>
            </a:endParaRPr>
          </a:p>
          <a:p>
            <a:pPr lvl="1">
              <a:buFontTx/>
              <a:buChar char="•"/>
            </a:pPr>
            <a:r>
              <a:rPr lang="en-US" altLang="en-US" sz="2400">
                <a:cs typeface="Times New Roman" panose="02020603050405020304" pitchFamily="18" charset="0"/>
              </a:rPr>
              <a:t>For number = 2, 3, 4, 5, 6, ..., test whether the number is prime.</a:t>
            </a:r>
            <a:endParaRPr lang="en-US" altLang="en-US" sz="2400">
              <a:cs typeface="Times New Roman" panose="02020603050405020304" pitchFamily="18" charset="0"/>
            </a:endParaRPr>
          </a:p>
          <a:p>
            <a:pPr lvl="1">
              <a:buFontTx/>
              <a:buChar char="•"/>
            </a:pPr>
            <a:r>
              <a:rPr lang="en-US" altLang="en-US" sz="2400">
                <a:cs typeface="Times New Roman" panose="02020603050405020304" pitchFamily="18" charset="0"/>
              </a:rPr>
              <a:t>Determine whether a given number is prime.</a:t>
            </a:r>
            <a:endParaRPr lang="en-US" altLang="en-US" sz="2400">
              <a:cs typeface="Times New Roman" panose="02020603050405020304" pitchFamily="18" charset="0"/>
            </a:endParaRPr>
          </a:p>
          <a:p>
            <a:pPr lvl="1">
              <a:buFontTx/>
              <a:buChar char="•"/>
            </a:pPr>
            <a:r>
              <a:rPr lang="en-US" altLang="en-US" sz="2400">
                <a:cs typeface="Times New Roman" panose="02020603050405020304" pitchFamily="18" charset="0"/>
              </a:rPr>
              <a:t>Count the prime numbers.</a:t>
            </a:r>
            <a:endParaRPr lang="en-US" altLang="en-US" sz="2400">
              <a:cs typeface="Times New Roman" panose="02020603050405020304" pitchFamily="18" charset="0"/>
            </a:endParaRPr>
          </a:p>
          <a:p>
            <a:pPr lvl="1">
              <a:buFontTx/>
              <a:buChar char="•"/>
            </a:pPr>
            <a:r>
              <a:rPr lang="en-US" altLang="en-US" sz="2400">
                <a:cs typeface="Times New Roman" panose="02020603050405020304" pitchFamily="18" charset="0"/>
              </a:rPr>
              <a:t>Print each prime number, and print 10 numbers per line. </a:t>
            </a:r>
            <a:endParaRPr lang="en-US" altLang="en-US" sz="2400">
              <a:cs typeface="Times New Roman" panose="02020603050405020304" pitchFamily="18" charset="0"/>
            </a:endParaRPr>
          </a:p>
        </p:txBody>
      </p:sp>
      <p:sp>
        <p:nvSpPr>
          <p:cNvPr id="101381" name="AutoShape 5">
            <a:hlinkClick r:id="" action="ppaction://noaction" highlightClick="1"/>
          </p:cNvPr>
          <p:cNvSpPr>
            <a:spLocks noChangeArrowheads="1"/>
          </p:cNvSpPr>
          <p:nvPr/>
        </p:nvSpPr>
        <p:spPr bwMode="auto">
          <a:xfrm>
            <a:off x="3505200" y="5715000"/>
            <a:ext cx="3048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PrimeNumber</a:t>
            </a:r>
            <a:endParaRPr lang="en-US" altLang="zh-CN">
              <a:solidFill>
                <a:schemeClr val="accent1"/>
              </a:solidFill>
              <a:ea typeface="宋体" panose="02010600030101010101" pitchFamily="2" charset="-122"/>
            </a:endParaRPr>
          </a:p>
        </p:txBody>
      </p:sp>
      <p:sp>
        <p:nvSpPr>
          <p:cNvPr id="53255" name="AutoShape 6">
            <a:hlinkClick r:id="rId2" action="ppaction://program" highlightClick="1"/>
          </p:cNvPr>
          <p:cNvSpPr>
            <a:spLocks noChangeArrowheads="1"/>
          </p:cNvSpPr>
          <p:nvPr/>
        </p:nvSpPr>
        <p:spPr bwMode="auto">
          <a:xfrm>
            <a:off x="7010400" y="5715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p>
            <a:pPr algn="ctr"/>
            <a:r>
              <a:rPr lang="en-US" altLang="en-US">
                <a:latin typeface="Book Antiqua" pitchFamily="18" charset="0"/>
              </a:rPr>
              <a:t>Run</a:t>
            </a:r>
            <a:endParaRPr lang="en-US" altLang="en-US"/>
          </a:p>
        </p:txBody>
      </p:sp>
      <p:sp>
        <p:nvSpPr>
          <p:cNvPr id="53256" name="AutoShape 8">
            <a:hlinkClick r:id="rId3" highlightClick="1"/>
          </p:cNvPr>
          <p:cNvSpPr>
            <a:spLocks noChangeArrowheads="1"/>
          </p:cNvSpPr>
          <p:nvPr/>
        </p:nvSpPr>
        <p:spPr bwMode="auto">
          <a:xfrm>
            <a:off x="2843213" y="56943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5"/>
          <p:cNvSpPr>
            <a:spLocks noGrp="1" noChangeArrowheads="1"/>
          </p:cNvSpPr>
          <p:nvPr>
            <p:ph type="ftr"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r>
              <a:rPr lang="en-US" altLang="en-US" sz="1400" smtClean="0"/>
              <a:t>Liang, Introduction to Java Programming, Tenth Edition, (c) 2015 Pearson Education, Inc. All rights reserved. </a:t>
            </a:r>
            <a:endParaRPr lang="en-US" altLang="en-US" sz="1400" smtClean="0"/>
          </a:p>
        </p:txBody>
      </p:sp>
      <p:sp>
        <p:nvSpPr>
          <p:cNvPr id="7171" name="Rectangle 36"/>
          <p:cNvSpPr>
            <a:spLocks noGrp="1" noChangeArrowheads="1"/>
          </p:cNvSpPr>
          <p:nvPr>
            <p:ph type="sldNum" sz="quarter" idx="12"/>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E726F02-FE1F-43F8-AA12-3ECE2A6FEE31}" type="slidenum">
              <a:rPr lang="en-US" altLang="en-US" sz="1400"/>
            </a:fld>
            <a:endParaRPr lang="en-US" altLang="en-US" sz="1400"/>
          </a:p>
        </p:txBody>
      </p:sp>
      <p:sp>
        <p:nvSpPr>
          <p:cNvPr id="7172" name="Rectangle 2"/>
          <p:cNvSpPr>
            <a:spLocks noGrp="1" noChangeArrowheads="1"/>
          </p:cNvSpPr>
          <p:nvPr>
            <p:ph type="ctrTitle"/>
          </p:nvPr>
        </p:nvSpPr>
        <p:spPr>
          <a:xfrm>
            <a:off x="609600" y="228600"/>
            <a:ext cx="7772400" cy="473075"/>
          </a:xfrm>
        </p:spPr>
        <p:txBody>
          <a:bodyPr/>
          <a:lstStyle/>
          <a:p>
            <a:r>
              <a:rPr lang="en-US" altLang="en-US" sz="4000" smtClean="0"/>
              <a:t>Objectives</a:t>
            </a:r>
            <a:endParaRPr lang="en-US" altLang="en-US" sz="4000" smtClean="0"/>
          </a:p>
        </p:txBody>
      </p:sp>
      <p:sp>
        <p:nvSpPr>
          <p:cNvPr id="7173" name="Rectangle 3"/>
          <p:cNvSpPr>
            <a:spLocks noChangeArrowheads="1"/>
          </p:cNvSpPr>
          <p:nvPr/>
        </p:nvSpPr>
        <p:spPr bwMode="auto">
          <a:xfrm>
            <a:off x="231775" y="741363"/>
            <a:ext cx="8688388" cy="549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hangingPunct="1">
              <a:buFont typeface="Wingdings" panose="05000000000000000000" pitchFamily="2" charset="2"/>
              <a:buChar char="§"/>
            </a:pPr>
            <a:r>
              <a:rPr lang="en-US" altLang="en-US" sz="2100"/>
              <a:t>To write programs for executing statements repeatedly using a </a:t>
            </a:r>
            <a:r>
              <a:rPr lang="en-US" altLang="en-US" sz="2100" b="1"/>
              <a:t>while</a:t>
            </a:r>
            <a:r>
              <a:rPr lang="en-US" altLang="en-US" sz="2100"/>
              <a:t> loop (§5.2).</a:t>
            </a:r>
            <a:endParaRPr lang="en-US" altLang="en-US" sz="2100"/>
          </a:p>
          <a:p>
            <a:pPr marL="342900" indent="-342900" hangingPunct="1">
              <a:buFont typeface="Wingdings" panose="05000000000000000000" pitchFamily="2" charset="2"/>
              <a:buChar char="§"/>
            </a:pPr>
            <a:r>
              <a:rPr lang="en-US" altLang="en-US" sz="2100"/>
              <a:t>To follow the loop design strategy to develop loops (§§5.2.1–5.2.3).</a:t>
            </a:r>
            <a:endParaRPr lang="en-US" altLang="en-US" sz="2100"/>
          </a:p>
          <a:p>
            <a:pPr marL="342900" indent="-342900" hangingPunct="1">
              <a:buFont typeface="Wingdings" panose="05000000000000000000" pitchFamily="2" charset="2"/>
              <a:buChar char="§"/>
            </a:pPr>
            <a:r>
              <a:rPr lang="en-US" altLang="en-US" sz="2100"/>
              <a:t>To control a loop with a sentinel value (§5.2.4).</a:t>
            </a:r>
            <a:endParaRPr lang="en-US" altLang="en-US" sz="2100"/>
          </a:p>
          <a:p>
            <a:pPr marL="342900" indent="-342900" hangingPunct="1">
              <a:buFont typeface="Wingdings" panose="05000000000000000000" pitchFamily="2" charset="2"/>
              <a:buChar char="§"/>
            </a:pPr>
            <a:r>
              <a:rPr lang="en-US" altLang="en-US" sz="2100"/>
              <a:t>To obtain large input from a file using input redirection rather than typing from the keyboard (§5.2.5).</a:t>
            </a:r>
            <a:endParaRPr lang="en-US" altLang="en-US" sz="2100"/>
          </a:p>
          <a:p>
            <a:pPr marL="342900" indent="-342900" hangingPunct="1">
              <a:buFont typeface="Wingdings" panose="05000000000000000000" pitchFamily="2" charset="2"/>
              <a:buChar char="§"/>
            </a:pPr>
            <a:r>
              <a:rPr lang="en-US" altLang="en-US" sz="2100"/>
              <a:t>To write loops using </a:t>
            </a:r>
            <a:r>
              <a:rPr lang="en-US" altLang="en-US" sz="2100" b="1"/>
              <a:t>do-while</a:t>
            </a:r>
            <a:r>
              <a:rPr lang="en-US" altLang="en-US" sz="2100"/>
              <a:t> statements (§5.3).</a:t>
            </a:r>
            <a:endParaRPr lang="en-US" altLang="en-US" sz="2100"/>
          </a:p>
          <a:p>
            <a:pPr marL="342900" indent="-342900" hangingPunct="1">
              <a:buFont typeface="Wingdings" panose="05000000000000000000" pitchFamily="2" charset="2"/>
              <a:buChar char="§"/>
            </a:pPr>
            <a:r>
              <a:rPr lang="en-US" altLang="en-US" sz="2100"/>
              <a:t>To write loops using </a:t>
            </a:r>
            <a:r>
              <a:rPr lang="en-US" altLang="en-US" sz="2100" b="1"/>
              <a:t>for</a:t>
            </a:r>
            <a:r>
              <a:rPr lang="en-US" altLang="en-US" sz="2100"/>
              <a:t> statements (§5.4).</a:t>
            </a:r>
            <a:endParaRPr lang="en-US" altLang="en-US" sz="2100"/>
          </a:p>
          <a:p>
            <a:pPr marL="342900" indent="-342900" hangingPunct="1">
              <a:buFont typeface="Wingdings" panose="05000000000000000000" pitchFamily="2" charset="2"/>
              <a:buChar char="§"/>
            </a:pPr>
            <a:r>
              <a:rPr lang="en-US" altLang="en-US" sz="2100"/>
              <a:t>To discover the similarities and differences of three types of loop statements (§5.5).</a:t>
            </a:r>
            <a:endParaRPr lang="en-US" altLang="en-US" sz="2100"/>
          </a:p>
          <a:p>
            <a:pPr marL="342900" indent="-342900" hangingPunct="1">
              <a:buFont typeface="Wingdings" panose="05000000000000000000" pitchFamily="2" charset="2"/>
              <a:buChar char="§"/>
            </a:pPr>
            <a:r>
              <a:rPr lang="en-US" altLang="en-US" sz="2100"/>
              <a:t>To write nested loops (§5.6).</a:t>
            </a:r>
            <a:endParaRPr lang="en-US" altLang="en-US" sz="2100"/>
          </a:p>
          <a:p>
            <a:pPr marL="342900" indent="-342900" hangingPunct="1">
              <a:buFont typeface="Wingdings" panose="05000000000000000000" pitchFamily="2" charset="2"/>
              <a:buChar char="§"/>
            </a:pPr>
            <a:r>
              <a:rPr lang="en-US" altLang="en-US" sz="2100"/>
              <a:t>To learn the techniques for minimizing numerical errors (§5.7).</a:t>
            </a:r>
            <a:endParaRPr lang="en-US" altLang="en-US" sz="2100"/>
          </a:p>
          <a:p>
            <a:pPr marL="342900" indent="-342900" hangingPunct="1">
              <a:buFont typeface="Wingdings" panose="05000000000000000000" pitchFamily="2" charset="2"/>
              <a:buChar char="§"/>
            </a:pPr>
            <a:r>
              <a:rPr lang="en-US" altLang="en-US" sz="2100"/>
              <a:t>To learn loops from a variety of examples (</a:t>
            </a:r>
            <a:r>
              <a:rPr lang="en-US" altLang="en-US" sz="2100" b="1"/>
              <a:t>GCD</a:t>
            </a:r>
            <a:r>
              <a:rPr lang="en-US" altLang="en-US" sz="2100"/>
              <a:t>, </a:t>
            </a:r>
            <a:r>
              <a:rPr lang="en-US" altLang="en-US" sz="2100" b="1"/>
              <a:t>FutureTuition</a:t>
            </a:r>
            <a:r>
              <a:rPr lang="en-US" altLang="en-US" sz="2100"/>
              <a:t>, </a:t>
            </a:r>
            <a:r>
              <a:rPr lang="en-US" altLang="en-US" sz="2100" b="1"/>
              <a:t>Dec2Hex</a:t>
            </a:r>
            <a:r>
              <a:rPr lang="en-US" altLang="en-US" sz="2100"/>
              <a:t>) (§5.8).</a:t>
            </a:r>
            <a:endParaRPr lang="en-US" altLang="en-US" sz="2100"/>
          </a:p>
          <a:p>
            <a:pPr marL="342900" indent="-342900" hangingPunct="1">
              <a:buFont typeface="Wingdings" panose="05000000000000000000" pitchFamily="2" charset="2"/>
              <a:buChar char="§"/>
            </a:pPr>
            <a:r>
              <a:rPr lang="en-US" altLang="en-US" sz="2100"/>
              <a:t>To implement program control with </a:t>
            </a:r>
            <a:r>
              <a:rPr lang="en-US" altLang="en-US" sz="2100" b="1"/>
              <a:t>break</a:t>
            </a:r>
            <a:r>
              <a:rPr lang="en-US" altLang="en-US" sz="2100"/>
              <a:t> and </a:t>
            </a:r>
            <a:r>
              <a:rPr lang="en-US" altLang="en-US" sz="2100" b="1"/>
              <a:t>continue</a:t>
            </a:r>
            <a:r>
              <a:rPr lang="en-US" altLang="en-US" sz="2100"/>
              <a:t> (§5.9).</a:t>
            </a:r>
            <a:endParaRPr lang="en-US" altLang="en-US" sz="2100"/>
          </a:p>
          <a:p>
            <a:pPr marL="342900" indent="-342900" hangingPunct="1">
              <a:buFont typeface="Wingdings" panose="05000000000000000000" pitchFamily="2" charset="2"/>
              <a:buChar char="§"/>
            </a:pPr>
            <a:r>
              <a:rPr lang="en-US" altLang="en-US" sz="2100"/>
              <a:t>To write a program that displays prime numbers (§5.11).</a:t>
            </a:r>
            <a:endParaRPr lang="en-US" altLang="en-US" sz="21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4B35BD58-076D-4D61-AFC8-2BCD03BEFE8F}" type="slidenum">
              <a:rPr lang="en-US" altLang="en-US" sz="1400"/>
            </a:fld>
            <a:endParaRPr lang="en-US" altLang="en-US" sz="1400"/>
          </a:p>
        </p:txBody>
      </p:sp>
      <p:sp>
        <p:nvSpPr>
          <p:cNvPr id="54275" name="Rectangle 2"/>
          <p:cNvSpPr>
            <a:spLocks noGrp="1" noChangeArrowheads="1"/>
          </p:cNvSpPr>
          <p:nvPr>
            <p:ph type="title"/>
          </p:nvPr>
        </p:nvSpPr>
        <p:spPr>
          <a:xfrm>
            <a:off x="685800" y="152400"/>
            <a:ext cx="7772400" cy="533400"/>
          </a:xfrm>
          <a:noFill/>
        </p:spPr>
        <p:txBody>
          <a:bodyPr/>
          <a:lstStyle/>
          <a:p>
            <a:r>
              <a:rPr lang="en-US" altLang="en-US" sz="3200" smtClean="0">
                <a:cs typeface="Times New Roman" panose="02020603050405020304" pitchFamily="18" charset="0"/>
              </a:rPr>
              <a:t>Debugging Loops in IDE Tools</a:t>
            </a:r>
            <a:endParaRPr lang="en-US" altLang="en-US" sz="3200" smtClean="0">
              <a:latin typeface="Courier"/>
              <a:cs typeface="Times New Roman" panose="02020603050405020304" pitchFamily="18" charset="0"/>
            </a:endParaRPr>
          </a:p>
        </p:txBody>
      </p:sp>
      <p:sp>
        <p:nvSpPr>
          <p:cNvPr id="54276" name="Rectangle 7"/>
          <p:cNvSpPr>
            <a:spLocks noChangeArrowheads="1"/>
          </p:cNvSpPr>
          <p:nvPr/>
        </p:nvSpPr>
        <p:spPr bwMode="auto">
          <a:xfrm>
            <a:off x="152400" y="152400"/>
            <a:ext cx="1371600" cy="5334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altLang="en-US" sz="1800"/>
              <a:t>Companion Website</a:t>
            </a:r>
            <a:endParaRPr lang="en-US" altLang="en-US" sz="1800"/>
          </a:p>
        </p:txBody>
      </p:sp>
      <p:sp>
        <p:nvSpPr>
          <p:cNvPr id="54277" name="Rectangle 8"/>
          <p:cNvSpPr>
            <a:spLocks noChangeArrowheads="1"/>
          </p:cNvSpPr>
          <p:nvPr/>
        </p:nvSpPr>
        <p:spPr bwMode="auto">
          <a:xfrm>
            <a:off x="461963" y="1239838"/>
            <a:ext cx="5695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Supplements II.C, II.E, and II.G.</a:t>
            </a:r>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B1CC68F-033D-4AC3-8DFF-C37CCB87164C}" type="slidenum">
              <a:rPr lang="en-US" altLang="en-US" sz="1400"/>
            </a:fld>
            <a:endParaRPr lang="en-US" altLang="en-US" sz="1400"/>
          </a:p>
        </p:txBody>
      </p:sp>
      <p:sp>
        <p:nvSpPr>
          <p:cNvPr id="8195" name="Rectangle 2"/>
          <p:cNvSpPr>
            <a:spLocks noGrp="1" noChangeArrowheads="1"/>
          </p:cNvSpPr>
          <p:nvPr>
            <p:ph type="title"/>
          </p:nvPr>
        </p:nvSpPr>
        <p:spPr>
          <a:xfrm>
            <a:off x="685800" y="0"/>
            <a:ext cx="7772400" cy="1428750"/>
          </a:xfrm>
        </p:spPr>
        <p:txBody>
          <a:bodyPr/>
          <a:lstStyle/>
          <a:p>
            <a:r>
              <a:rPr lang="en-US" altLang="en-US" sz="4200" dirty="0" smtClean="0">
                <a:solidFill>
                  <a:srgbClr val="FF0000"/>
                </a:solidFill>
                <a:latin typeface="Courier New" panose="02070309020205020404" pitchFamily="49" charset="0"/>
              </a:rPr>
              <a:t>while</a:t>
            </a:r>
            <a:r>
              <a:rPr lang="en-US" altLang="en-US" dirty="0" smtClean="0">
                <a:solidFill>
                  <a:srgbClr val="FF0000"/>
                </a:solidFill>
              </a:rPr>
              <a:t> Loop Flow Chart</a:t>
            </a:r>
            <a:endParaRPr lang="en-US" altLang="en-US" dirty="0" smtClean="0">
              <a:solidFill>
                <a:srgbClr val="FF0000"/>
              </a:solidFill>
            </a:endParaRPr>
          </a:p>
        </p:txBody>
      </p:sp>
      <p:sp>
        <p:nvSpPr>
          <p:cNvPr id="8196" name="Rectangle 9"/>
          <p:cNvSpPr>
            <a:spLocks noChangeArrowheads="1"/>
          </p:cNvSpPr>
          <p:nvPr/>
        </p:nvSpPr>
        <p:spPr bwMode="auto">
          <a:xfrm>
            <a:off x="228600" y="1447800"/>
            <a:ext cx="41910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SzPct val="75000"/>
              <a:buFont typeface="Monotype Sorts" pitchFamily="2" charset="2"/>
              <a:buNone/>
            </a:pPr>
            <a:r>
              <a:rPr lang="en-US" altLang="en-US" sz="2000"/>
              <a:t>while (loop-continuation-condition) {</a:t>
            </a:r>
            <a:endParaRPr lang="en-US" altLang="en-US" sz="2000"/>
          </a:p>
          <a:p>
            <a:pPr>
              <a:lnSpc>
                <a:spcPct val="90000"/>
              </a:lnSpc>
              <a:spcBef>
                <a:spcPct val="50000"/>
              </a:spcBef>
              <a:buClr>
                <a:schemeClr val="tx2"/>
              </a:buClr>
              <a:buSzPct val="75000"/>
              <a:buFont typeface="Monotype Sorts" pitchFamily="2" charset="2"/>
              <a:buNone/>
            </a:pPr>
            <a:r>
              <a:rPr lang="en-US" altLang="en-US" sz="2000"/>
              <a:t>  // loop-body;</a:t>
            </a:r>
            <a:endParaRPr lang="en-US" altLang="en-US" sz="2000"/>
          </a:p>
          <a:p>
            <a:pPr>
              <a:lnSpc>
                <a:spcPct val="90000"/>
              </a:lnSpc>
              <a:spcBef>
                <a:spcPct val="50000"/>
              </a:spcBef>
              <a:buClr>
                <a:schemeClr val="tx2"/>
              </a:buClr>
              <a:buSzPct val="75000"/>
              <a:buFont typeface="Monotype Sorts" pitchFamily="2" charset="2"/>
              <a:buNone/>
            </a:pPr>
            <a:r>
              <a:rPr lang="en-US" altLang="en-US" sz="2000"/>
              <a:t>  Statement(s);</a:t>
            </a:r>
            <a:endParaRPr lang="en-US" altLang="en-US" sz="2000"/>
          </a:p>
          <a:p>
            <a:pPr>
              <a:lnSpc>
                <a:spcPct val="90000"/>
              </a:lnSpc>
              <a:spcBef>
                <a:spcPct val="50000"/>
              </a:spcBef>
              <a:buClr>
                <a:schemeClr val="tx2"/>
              </a:buClr>
              <a:buSzPct val="75000"/>
              <a:buFont typeface="Monotype Sorts" pitchFamily="2" charset="2"/>
              <a:buNone/>
            </a:pPr>
            <a:r>
              <a:rPr lang="en-US" altLang="en-US" sz="2000"/>
              <a:t>}</a:t>
            </a:r>
            <a:endParaRPr lang="en-US" altLang="en-US" sz="2000"/>
          </a:p>
        </p:txBody>
      </p:sp>
      <p:sp>
        <p:nvSpPr>
          <p:cNvPr id="8197" name="Rectangle 11"/>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sp>
        <p:nvSpPr>
          <p:cNvPr id="8198" name="Rectangle 12"/>
          <p:cNvSpPr>
            <a:spLocks noChangeArrowheads="1"/>
          </p:cNvSpPr>
          <p:nvPr/>
        </p:nvSpPr>
        <p:spPr bwMode="auto">
          <a:xfrm>
            <a:off x="4876800" y="1295400"/>
            <a:ext cx="44196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SzPct val="75000"/>
              <a:buFont typeface="Monotype Sorts" pitchFamily="2" charset="2"/>
              <a:buNone/>
            </a:pPr>
            <a:r>
              <a:rPr lang="en-US" altLang="en-US" sz="1800">
                <a:cs typeface="Courier New" panose="02070309020205020404" pitchFamily="49" charset="0"/>
              </a:rPr>
              <a:t>int count = 0;</a:t>
            </a:r>
            <a:endParaRPr lang="en-US" altLang="en-US" sz="180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1800">
                <a:cs typeface="Courier New" panose="02070309020205020404" pitchFamily="49" charset="0"/>
              </a:rPr>
              <a:t>while (count &lt; 100) {</a:t>
            </a:r>
            <a:endParaRPr lang="en-US" altLang="en-US" sz="180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1800">
                <a:cs typeface="Courier New" panose="02070309020205020404" pitchFamily="49" charset="0"/>
              </a:rPr>
              <a:t>  System.out.println("Welcome to Java!");</a:t>
            </a:r>
            <a:endParaRPr lang="en-US" altLang="en-US" sz="180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1800">
                <a:cs typeface="Courier New" panose="02070309020205020404" pitchFamily="49" charset="0"/>
              </a:rPr>
              <a:t>  count++;</a:t>
            </a:r>
            <a:endParaRPr lang="en-US" altLang="en-US" sz="1800">
              <a:cs typeface="Times New Roman" panose="02020603050405020304" pitchFamily="18" charset="0"/>
            </a:endParaRPr>
          </a:p>
          <a:p>
            <a:pPr>
              <a:lnSpc>
                <a:spcPct val="90000"/>
              </a:lnSpc>
              <a:spcBef>
                <a:spcPct val="50000"/>
              </a:spcBef>
              <a:buClr>
                <a:schemeClr val="tx2"/>
              </a:buClr>
              <a:buSzPct val="75000"/>
              <a:buFont typeface="Monotype Sorts" pitchFamily="2" charset="2"/>
              <a:buNone/>
            </a:pPr>
            <a:r>
              <a:rPr lang="en-US" altLang="en-US" sz="1800">
                <a:cs typeface="Courier New" panose="02070309020205020404" pitchFamily="49" charset="0"/>
              </a:rPr>
              <a:t>}</a:t>
            </a:r>
            <a:endParaRPr lang="en-US" altLang="en-US" sz="1800">
              <a:cs typeface="Courier New" panose="02070309020205020404" pitchFamily="49" charset="0"/>
            </a:endParaRPr>
          </a:p>
        </p:txBody>
      </p:sp>
      <p:sp>
        <p:nvSpPr>
          <p:cNvPr id="8199" name="Rectangle 16"/>
          <p:cNvSpPr>
            <a:spLocks noChangeArrowheads="1"/>
          </p:cNvSpPr>
          <p:nvPr/>
        </p:nvSpPr>
        <p:spPr bwMode="auto">
          <a:xfrm>
            <a:off x="1824038" y="2166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p>
        </p:txBody>
      </p:sp>
      <p:pic>
        <p:nvPicPr>
          <p:cNvPr id="8200"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338" y="3084513"/>
            <a:ext cx="2879725" cy="3109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1" name="Line 13"/>
          <p:cNvSpPr>
            <a:spLocks noChangeShapeType="1"/>
          </p:cNvSpPr>
          <p:nvPr/>
        </p:nvSpPr>
        <p:spPr bwMode="auto">
          <a:xfrm>
            <a:off x="1981200" y="2514600"/>
            <a:ext cx="9525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820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084513"/>
            <a:ext cx="4411663"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203" name="Line 14"/>
          <p:cNvSpPr>
            <a:spLocks noChangeShapeType="1"/>
          </p:cNvSpPr>
          <p:nvPr/>
        </p:nvSpPr>
        <p:spPr bwMode="auto">
          <a:xfrm flipH="1">
            <a:off x="6108700" y="2514600"/>
            <a:ext cx="520700" cy="663575"/>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CAEC9ACB-0334-4D7D-944E-0B060C59D4B1}" type="slidenum">
              <a:rPr lang="en-US" altLang="en-US" sz="1400"/>
            </a:fld>
            <a:endParaRPr lang="en-US" altLang="en-US" sz="1400"/>
          </a:p>
        </p:txBody>
      </p:sp>
      <p:sp>
        <p:nvSpPr>
          <p:cNvPr id="18435" name="Rectangle 2"/>
          <p:cNvSpPr>
            <a:spLocks noGrp="1" noChangeArrowheads="1"/>
          </p:cNvSpPr>
          <p:nvPr>
            <p:ph type="title"/>
          </p:nvPr>
        </p:nvSpPr>
        <p:spPr>
          <a:xfrm>
            <a:off x="0" y="241300"/>
            <a:ext cx="9144000" cy="628650"/>
          </a:xfrm>
        </p:spPr>
        <p:txBody>
          <a:bodyPr/>
          <a:lstStyle/>
          <a:p>
            <a:r>
              <a:rPr lang="en-US" altLang="en-US" sz="3600" dirty="0" smtClean="0">
                <a:solidFill>
                  <a:srgbClr val="FF0000"/>
                </a:solidFill>
              </a:rPr>
              <a:t>Problem: Repeat Addition Until Correct</a:t>
            </a:r>
            <a:br>
              <a:rPr lang="en-US" altLang="en-US" sz="3600" dirty="0" smtClean="0">
                <a:solidFill>
                  <a:srgbClr val="FF0000"/>
                </a:solidFill>
              </a:rPr>
            </a:br>
            <a:r>
              <a:rPr lang="en-US" altLang="en-US" sz="3600" dirty="0" smtClean="0">
                <a:solidFill>
                  <a:srgbClr val="FF0000"/>
                </a:solidFill>
              </a:rPr>
              <a:t>p160</a:t>
            </a:r>
            <a:endParaRPr lang="en-US" altLang="en-US" sz="3600" dirty="0" smtClean="0">
              <a:solidFill>
                <a:srgbClr val="FF0000"/>
              </a:solidFill>
            </a:endParaRPr>
          </a:p>
        </p:txBody>
      </p:sp>
      <p:sp>
        <p:nvSpPr>
          <p:cNvPr id="18436" name="Rectangle 3"/>
          <p:cNvSpPr>
            <a:spLocks noGrp="1" noChangeArrowheads="1"/>
          </p:cNvSpPr>
          <p:nvPr>
            <p:ph type="body" idx="1"/>
          </p:nvPr>
        </p:nvSpPr>
        <p:spPr>
          <a:xfrm>
            <a:off x="309563" y="1508125"/>
            <a:ext cx="8534400" cy="2689225"/>
          </a:xfrm>
        </p:spPr>
        <p:txBody>
          <a:bodyPr/>
          <a:lstStyle/>
          <a:p>
            <a:pPr marL="0" indent="0">
              <a:spcBef>
                <a:spcPct val="100000"/>
              </a:spcBef>
              <a:buFont typeface="Monotype Sorts" pitchFamily="2" charset="2"/>
              <a:buNone/>
            </a:pPr>
            <a:r>
              <a:rPr lang="en-US" altLang="en-US" smtClean="0"/>
              <a:t>Recall that Listing 3.1 AdditionQuiz.java gives a program that prompts the user to enter an answer for a question on addition of two single digits. Using a loop, you can now rewrite the program to let the user enter a new answer until it is correct.</a:t>
            </a:r>
            <a:endParaRPr lang="en-US" altLang="en-US" smtClean="0"/>
          </a:p>
        </p:txBody>
      </p:sp>
      <p:sp>
        <p:nvSpPr>
          <p:cNvPr id="129032" name="AutoShape 8">
            <a:hlinkClick r:id="" action="ppaction://noaction" highlightClick="1"/>
          </p:cNvPr>
          <p:cNvSpPr>
            <a:spLocks noChangeArrowheads="1"/>
          </p:cNvSpPr>
          <p:nvPr/>
        </p:nvSpPr>
        <p:spPr bwMode="auto">
          <a:xfrm>
            <a:off x="1884363" y="504190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RepeatAdditionQuiz</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103122FD-02B8-4F00-9C22-E13FC33B994F}" type="slidenum">
              <a:rPr lang="en-US" altLang="en-US" sz="1400"/>
            </a:fld>
            <a:endParaRPr lang="en-US" altLang="en-US" sz="1400"/>
          </a:p>
        </p:txBody>
      </p:sp>
      <p:sp>
        <p:nvSpPr>
          <p:cNvPr id="19459" name="Rectangle 2"/>
          <p:cNvSpPr>
            <a:spLocks noGrp="1" noChangeArrowheads="1"/>
          </p:cNvSpPr>
          <p:nvPr>
            <p:ph type="title"/>
          </p:nvPr>
        </p:nvSpPr>
        <p:spPr>
          <a:xfrm>
            <a:off x="0" y="241300"/>
            <a:ext cx="9144000" cy="628650"/>
          </a:xfrm>
        </p:spPr>
        <p:txBody>
          <a:bodyPr/>
          <a:lstStyle/>
          <a:p>
            <a:r>
              <a:rPr lang="en-US" altLang="en-US" sz="3600" dirty="0" smtClean="0">
                <a:solidFill>
                  <a:srgbClr val="FF0000"/>
                </a:solidFill>
              </a:rPr>
              <a:t>Problem: Guessing Numbers</a:t>
            </a:r>
            <a:r>
              <a:rPr lang="en-US" altLang="en-US" sz="4000" dirty="0" smtClean="0">
                <a:solidFill>
                  <a:srgbClr val="FF0000"/>
                </a:solidFill>
              </a:rPr>
              <a:t> </a:t>
            </a:r>
            <a:endParaRPr lang="en-US" altLang="en-US" sz="4000" dirty="0" smtClean="0">
              <a:solidFill>
                <a:srgbClr val="FF0000"/>
              </a:solidFill>
            </a:endParaRPr>
          </a:p>
        </p:txBody>
      </p:sp>
      <p:sp>
        <p:nvSpPr>
          <p:cNvPr id="19460" name="Rectangle 3"/>
          <p:cNvSpPr>
            <a:spLocks noGrp="1" noChangeArrowheads="1"/>
          </p:cNvSpPr>
          <p:nvPr>
            <p:ph type="body" idx="1"/>
          </p:nvPr>
        </p:nvSpPr>
        <p:spPr>
          <a:xfrm>
            <a:off x="309563" y="1009650"/>
            <a:ext cx="8534400" cy="4186238"/>
          </a:xfrm>
        </p:spPr>
        <p:txBody>
          <a:bodyPr/>
          <a:lstStyle/>
          <a:p>
            <a:pPr marL="0" indent="0">
              <a:spcBef>
                <a:spcPct val="100000"/>
              </a:spcBef>
              <a:buFont typeface="Monotype Sorts" pitchFamily="2" charset="2"/>
              <a:buNone/>
            </a:pPr>
            <a:r>
              <a:rPr lang="en-US" altLang="en-US" smtClean="0"/>
              <a:t>Write a program that randomly generates an integer between </a:t>
            </a:r>
            <a:r>
              <a:rPr lang="en-US" altLang="en-US" u="sng" smtClean="0"/>
              <a:t>0</a:t>
            </a:r>
            <a:r>
              <a:rPr lang="en-US" altLang="en-US" smtClean="0"/>
              <a:t> and </a:t>
            </a:r>
            <a:r>
              <a:rPr lang="en-US" altLang="en-US" u="sng" smtClean="0"/>
              <a:t>100</a:t>
            </a:r>
            <a:r>
              <a:rPr lang="en-US" altLang="en-US" smtClean="0"/>
              <a:t>, inclusive. The program prompts the user to enter a number continuously until the number matches the randomly generated number. For each user input, the program tells the user whether the input is too low or too high, so the user can choose the next input intelligently. Here is a sample run: </a:t>
            </a:r>
            <a:endParaRPr lang="en-US" altLang="en-US" smtClean="0"/>
          </a:p>
        </p:txBody>
      </p:sp>
      <p:sp>
        <p:nvSpPr>
          <p:cNvPr id="167940" name="AutoShape 4">
            <a:hlinkClick r:id="" action="ppaction://noaction" highlightClick="1"/>
          </p:cNvPr>
          <p:cNvSpPr>
            <a:spLocks noChangeArrowheads="1"/>
          </p:cNvSpPr>
          <p:nvPr/>
        </p:nvSpPr>
        <p:spPr bwMode="auto">
          <a:xfrm>
            <a:off x="1801813" y="504190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GuessNumberOneTime</a:t>
            </a:r>
            <a:endParaRPr lang="en-US" altLang="zh-CN">
              <a:solidFill>
                <a:schemeClr val="accent1"/>
              </a:solidFill>
              <a:ea typeface="宋体" panose="02010600030101010101" pitchFamily="2" charset="-122"/>
            </a:endParaRPr>
          </a:p>
        </p:txBody>
      </p:sp>
      <p:sp>
        <p:nvSpPr>
          <p:cNvPr id="167942" name="AutoShape 6">
            <a:hlinkClick r:id="" action="ppaction://noaction" highlightClick="1"/>
          </p:cNvPr>
          <p:cNvSpPr>
            <a:spLocks noChangeArrowheads="1"/>
          </p:cNvSpPr>
          <p:nvPr/>
        </p:nvSpPr>
        <p:spPr bwMode="auto">
          <a:xfrm>
            <a:off x="1839913" y="5810250"/>
            <a:ext cx="334168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2" action="ppaction://program"/>
              </a:rPr>
              <a:t>GuessNumber</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5C72E970-1758-4855-B93E-DAA5B7B9F83E}" type="slidenum">
              <a:rPr lang="en-US" altLang="en-US" sz="1400"/>
            </a:fld>
            <a:endParaRPr lang="en-US" altLang="en-US" sz="1400"/>
          </a:p>
        </p:txBody>
      </p:sp>
      <p:sp>
        <p:nvSpPr>
          <p:cNvPr id="20483" name="Rectangle 2"/>
          <p:cNvSpPr>
            <a:spLocks noGrp="1" noChangeArrowheads="1"/>
          </p:cNvSpPr>
          <p:nvPr>
            <p:ph type="title"/>
          </p:nvPr>
        </p:nvSpPr>
        <p:spPr>
          <a:xfrm>
            <a:off x="0" y="381000"/>
            <a:ext cx="9144000" cy="628650"/>
          </a:xfrm>
        </p:spPr>
        <p:txBody>
          <a:bodyPr/>
          <a:lstStyle/>
          <a:p>
            <a:r>
              <a:rPr lang="en-US" altLang="en-US" sz="3600" smtClean="0"/>
              <a:t>Problem: An Advanced Math Learning Tool</a:t>
            </a:r>
            <a:r>
              <a:rPr lang="en-US" altLang="en-US" sz="4000" smtClean="0"/>
              <a:t> </a:t>
            </a:r>
            <a:br>
              <a:rPr lang="en-US" altLang="en-US" sz="4000" smtClean="0"/>
            </a:br>
            <a:r>
              <a:rPr lang="en-US" altLang="en-US" sz="4000" smtClean="0"/>
              <a:t>p164-165</a:t>
            </a:r>
            <a:endParaRPr lang="en-US" altLang="en-US" sz="4000" smtClean="0"/>
          </a:p>
        </p:txBody>
      </p:sp>
      <p:sp>
        <p:nvSpPr>
          <p:cNvPr id="20484" name="Rectangle 3"/>
          <p:cNvSpPr>
            <a:spLocks noGrp="1" noChangeArrowheads="1"/>
          </p:cNvSpPr>
          <p:nvPr>
            <p:ph type="body" idx="1"/>
          </p:nvPr>
        </p:nvSpPr>
        <p:spPr>
          <a:xfrm>
            <a:off x="309563" y="1431925"/>
            <a:ext cx="8534400" cy="3187700"/>
          </a:xfrm>
        </p:spPr>
        <p:txBody>
          <a:bodyPr/>
          <a:lstStyle/>
          <a:p>
            <a:pPr marL="0" indent="0">
              <a:spcBef>
                <a:spcPct val="100000"/>
              </a:spcBef>
              <a:buFont typeface="Monotype Sorts" pitchFamily="2" charset="2"/>
              <a:buNone/>
            </a:pPr>
            <a:r>
              <a:rPr lang="en-US" altLang="en-US" smtClean="0"/>
              <a:t>The Math subtraction learning tool program generates just one question for each run. You can use a loop to generate questions repeatedly. This example gives a program that generates five questions and reports the number of the correct answers after a student answers all five questions.</a:t>
            </a:r>
            <a:endParaRPr lang="en-US" altLang="en-US" smtClean="0"/>
          </a:p>
        </p:txBody>
      </p:sp>
      <p:sp>
        <p:nvSpPr>
          <p:cNvPr id="154630" name="AutoShape 6">
            <a:hlinkClick r:id="" action="ppaction://noaction" highlightClick="1"/>
          </p:cNvPr>
          <p:cNvSpPr>
            <a:spLocks noChangeArrowheads="1"/>
          </p:cNvSpPr>
          <p:nvPr/>
        </p:nvSpPr>
        <p:spPr bwMode="auto">
          <a:xfrm>
            <a:off x="1455738" y="5349875"/>
            <a:ext cx="32718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SubtractionQuizLoop</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C3E5F1B2-86DD-497D-8549-1CBA67FD7EDD}" type="slidenum">
              <a:rPr lang="en-US" altLang="en-US" sz="1400"/>
            </a:fld>
            <a:endParaRPr lang="en-US" altLang="en-US" sz="1400"/>
          </a:p>
        </p:txBody>
      </p:sp>
      <p:sp>
        <p:nvSpPr>
          <p:cNvPr id="21507" name="Rectangle 2"/>
          <p:cNvSpPr>
            <a:spLocks noGrp="1" noChangeArrowheads="1"/>
          </p:cNvSpPr>
          <p:nvPr>
            <p:ph type="title"/>
          </p:nvPr>
        </p:nvSpPr>
        <p:spPr>
          <a:xfrm>
            <a:off x="152400" y="228600"/>
            <a:ext cx="8763000" cy="895350"/>
          </a:xfrm>
        </p:spPr>
        <p:txBody>
          <a:bodyPr/>
          <a:lstStyle/>
          <a:p>
            <a:r>
              <a:rPr lang="en-US" altLang="en-US" dirty="0" smtClean="0"/>
              <a:t>Ending a Loop with a Sentinel Value 165-167</a:t>
            </a:r>
            <a:endParaRPr lang="en-US" altLang="en-US" dirty="0" smtClean="0"/>
          </a:p>
        </p:txBody>
      </p:sp>
      <p:sp>
        <p:nvSpPr>
          <p:cNvPr id="21508" name="Rectangle 3"/>
          <p:cNvSpPr>
            <a:spLocks noGrp="1" noChangeArrowheads="1"/>
          </p:cNvSpPr>
          <p:nvPr>
            <p:ph type="body" idx="1"/>
          </p:nvPr>
        </p:nvSpPr>
        <p:spPr>
          <a:xfrm>
            <a:off x="228600" y="1295400"/>
            <a:ext cx="8721725" cy="4092575"/>
          </a:xfrm>
        </p:spPr>
        <p:txBody>
          <a:bodyPr/>
          <a:lstStyle/>
          <a:p>
            <a:pPr marL="0" indent="0">
              <a:spcBef>
                <a:spcPct val="100000"/>
              </a:spcBef>
              <a:buFont typeface="Monotype Sorts" pitchFamily="2" charset="2"/>
              <a:buNone/>
            </a:pPr>
            <a:r>
              <a:rPr lang="en-US" altLang="en-US" smtClean="0"/>
              <a:t>Often the number of times a loop is executed is not predetermined. You may use an input value to signify the end of the loop. Such a value is known as a </a:t>
            </a:r>
            <a:r>
              <a:rPr lang="en-US" altLang="en-US" i="1" smtClean="0"/>
              <a:t>sentinel value</a:t>
            </a:r>
            <a:r>
              <a:rPr lang="en-US" altLang="en-US" smtClean="0"/>
              <a:t>. (167 5.2.5)</a:t>
            </a:r>
            <a:endParaRPr lang="en-US" altLang="en-US" smtClean="0"/>
          </a:p>
          <a:p>
            <a:pPr marL="0" indent="0">
              <a:spcBef>
                <a:spcPct val="100000"/>
              </a:spcBef>
              <a:buFont typeface="Monotype Sorts" pitchFamily="2" charset="2"/>
              <a:buNone/>
            </a:pPr>
            <a:r>
              <a:rPr lang="en-US" altLang="en-US" smtClean="0"/>
              <a:t>Write a program that reads and calculates the sum of an unspecified number of integers. The input 0 signifies the end of the input. </a:t>
            </a:r>
            <a:endParaRPr lang="en-US" altLang="en-US" smtClean="0"/>
          </a:p>
        </p:txBody>
      </p:sp>
      <p:sp>
        <p:nvSpPr>
          <p:cNvPr id="87044" name="AutoShape 4">
            <a:hlinkClick r:id="" action="ppaction://noaction" highlightClick="1"/>
          </p:cNvPr>
          <p:cNvSpPr>
            <a:spLocks noChangeArrowheads="1"/>
          </p:cNvSpPr>
          <p:nvPr/>
        </p:nvSpPr>
        <p:spPr bwMode="auto">
          <a:xfrm>
            <a:off x="2746375" y="5734050"/>
            <a:ext cx="2133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r>
              <a:rPr lang="en-US" altLang="zh-CN">
                <a:solidFill>
                  <a:schemeClr val="accent1"/>
                </a:solidFill>
                <a:latin typeface="Book Antiqua" pitchFamily="18" charset="0"/>
                <a:ea typeface="宋体" panose="02010600030101010101" pitchFamily="2" charset="-122"/>
                <a:hlinkClick r:id="rId1" action="ppaction://program"/>
              </a:rPr>
              <a:t>SentinelValue</a:t>
            </a:r>
            <a:endParaRPr lang="en-US" altLang="zh-CN">
              <a:solidFill>
                <a:schemeClr val="accent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defRPr sz="3200">
                <a:solidFill>
                  <a:schemeClr val="tx1"/>
                </a:solidFill>
                <a:latin typeface="Times New Roman" panose="02020603050405020304" pitchFamily="18" charset="0"/>
              </a:defRPr>
            </a:lvl1pPr>
            <a:lvl2pPr>
              <a:defRPr sz="28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000">
                <a:solidFill>
                  <a:schemeClr val="tx1"/>
                </a:solidFill>
                <a:latin typeface="Times New Roman" panose="02020603050405020304" pitchFamily="18" charset="0"/>
              </a:defRPr>
            </a:lvl4pPr>
            <a:lvl5pPr>
              <a:defRPr sz="2000">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sz="2000">
                <a:solidFill>
                  <a:schemeClr val="tx1"/>
                </a:solidFill>
                <a:latin typeface="Times New Roman" panose="02020603050405020304" pitchFamily="18" charset="0"/>
              </a:defRPr>
            </a:lvl9pPr>
          </a:lstStyle>
          <a:p>
            <a:fld id="{7A2BC435-9FDF-42FB-9B40-F1A461AB8E7F}" type="slidenum">
              <a:rPr lang="en-US" altLang="en-US" sz="1400"/>
            </a:fld>
            <a:endParaRPr lang="en-US" altLang="en-US" sz="1400"/>
          </a:p>
        </p:txBody>
      </p:sp>
      <p:sp>
        <p:nvSpPr>
          <p:cNvPr id="22531" name="Rectangle 2"/>
          <p:cNvSpPr>
            <a:spLocks noGrp="1" noChangeArrowheads="1"/>
          </p:cNvSpPr>
          <p:nvPr>
            <p:ph type="title"/>
          </p:nvPr>
        </p:nvSpPr>
        <p:spPr>
          <a:xfrm>
            <a:off x="685800" y="76200"/>
            <a:ext cx="7772400" cy="685800"/>
          </a:xfrm>
        </p:spPr>
        <p:txBody>
          <a:bodyPr/>
          <a:lstStyle/>
          <a:p>
            <a:r>
              <a:rPr lang="en-US" altLang="en-US" smtClean="0">
                <a:solidFill>
                  <a:srgbClr val="FF0000"/>
                </a:solidFill>
              </a:rPr>
              <a:t>Caution</a:t>
            </a:r>
            <a:endParaRPr lang="en-US" altLang="en-US" smtClean="0">
              <a:solidFill>
                <a:srgbClr val="FF0000"/>
              </a:solidFill>
            </a:endParaRPr>
          </a:p>
        </p:txBody>
      </p:sp>
      <p:sp>
        <p:nvSpPr>
          <p:cNvPr id="22532" name="Rectangle 3"/>
          <p:cNvSpPr>
            <a:spLocks noGrp="1" noChangeArrowheads="1"/>
          </p:cNvSpPr>
          <p:nvPr>
            <p:ph type="body" idx="1"/>
          </p:nvPr>
        </p:nvSpPr>
        <p:spPr>
          <a:xfrm>
            <a:off x="304800" y="971550"/>
            <a:ext cx="8645525" cy="2495550"/>
          </a:xfrm>
        </p:spPr>
        <p:txBody>
          <a:bodyPr/>
          <a:lstStyle/>
          <a:p>
            <a:pPr marL="0" indent="0">
              <a:lnSpc>
                <a:spcPct val="90000"/>
              </a:lnSpc>
              <a:buFont typeface="Monotype Sorts" pitchFamily="2" charset="2"/>
              <a:buNone/>
            </a:pPr>
            <a:r>
              <a:rPr lang="en-US" altLang="en-US" sz="2900" dirty="0" smtClean="0">
                <a:solidFill>
                  <a:srgbClr val="FF0000"/>
                </a:solidFill>
              </a:rPr>
              <a:t>Don’t use floating-point values for equality checking in a loop control. Since floating-point values are approximations for some values, using them could result in imprecise counter values and inaccurate results. Consider the following code for computing 1 + 0.9 + 0.8 + ... + 0.1:</a:t>
            </a:r>
            <a:endParaRPr lang="en-US" altLang="en-US" sz="2900" dirty="0" smtClean="0">
              <a:solidFill>
                <a:srgbClr val="FF0000"/>
              </a:solidFill>
            </a:endParaRPr>
          </a:p>
        </p:txBody>
      </p:sp>
      <p:sp>
        <p:nvSpPr>
          <p:cNvPr id="24581" name="Rectangle 4"/>
          <p:cNvSpPr>
            <a:spLocks noChangeArrowheads="1"/>
          </p:cNvSpPr>
          <p:nvPr/>
        </p:nvSpPr>
        <p:spPr bwMode="auto">
          <a:xfrm>
            <a:off x="309563" y="3697288"/>
            <a:ext cx="8602662"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80000"/>
              </a:lnSpc>
              <a:spcBef>
                <a:spcPct val="20000"/>
              </a:spcBef>
              <a:buClr>
                <a:schemeClr val="tx2"/>
              </a:buClr>
              <a:buSzPct val="75000"/>
              <a:buFont typeface="Monotype Sorts" pitchFamily="2" charset="2"/>
              <a:buNone/>
            </a:pPr>
            <a:r>
              <a:rPr lang="en-US" altLang="zh-CN" sz="2900" b="1">
                <a:solidFill>
                  <a:srgbClr val="000000"/>
                </a:solidFill>
                <a:ea typeface="宋体" panose="02010600030101010101" pitchFamily="2" charset="-122"/>
              </a:rPr>
              <a:t>double</a:t>
            </a:r>
            <a:r>
              <a:rPr lang="en-US" altLang="zh-CN" sz="2900">
                <a:solidFill>
                  <a:srgbClr val="000000"/>
                </a:solidFill>
                <a:ea typeface="宋体" panose="02010600030101010101" pitchFamily="2" charset="-122"/>
              </a:rPr>
              <a:t> item = 1; </a:t>
            </a:r>
            <a:r>
              <a:rPr lang="en-US" altLang="zh-CN" sz="2900" b="1">
                <a:solidFill>
                  <a:srgbClr val="000000"/>
                </a:solidFill>
                <a:ea typeface="宋体" panose="02010600030101010101" pitchFamily="2" charset="-122"/>
              </a:rPr>
              <a:t>double</a:t>
            </a:r>
            <a:r>
              <a:rPr lang="en-US" altLang="zh-CN" sz="2900">
                <a:solidFill>
                  <a:srgbClr val="000000"/>
                </a:solidFill>
                <a:ea typeface="宋体" panose="02010600030101010101" pitchFamily="2" charset="-122"/>
              </a:rPr>
              <a:t> sum = 0;</a:t>
            </a:r>
            <a:endParaRPr lang="en-US" altLang="zh-CN" sz="2900" b="1">
              <a:solidFill>
                <a:srgbClr val="000000"/>
              </a:solidFill>
              <a:ea typeface="宋体" panose="02010600030101010101" pitchFamily="2" charset="-122"/>
            </a:endParaRPr>
          </a:p>
          <a:p>
            <a:pPr>
              <a:lnSpc>
                <a:spcPct val="80000"/>
              </a:lnSpc>
              <a:spcBef>
                <a:spcPct val="20000"/>
              </a:spcBef>
              <a:buClr>
                <a:schemeClr val="tx2"/>
              </a:buClr>
              <a:buSzPct val="75000"/>
              <a:buFont typeface="Monotype Sorts" pitchFamily="2" charset="2"/>
              <a:buNone/>
            </a:pPr>
            <a:r>
              <a:rPr lang="en-US" altLang="zh-CN" sz="2900" b="1">
                <a:solidFill>
                  <a:srgbClr val="000000"/>
                </a:solidFill>
                <a:ea typeface="宋体" panose="02010600030101010101" pitchFamily="2" charset="-122"/>
              </a:rPr>
              <a:t>while</a:t>
            </a:r>
            <a:r>
              <a:rPr lang="en-US" altLang="zh-CN" sz="2900">
                <a:solidFill>
                  <a:srgbClr val="000000"/>
                </a:solidFill>
                <a:ea typeface="宋体" panose="02010600030101010101" pitchFamily="2" charset="-122"/>
              </a:rPr>
              <a:t> (item != 0) { // No guarantee item will be 0</a:t>
            </a:r>
            <a:endParaRPr lang="en-US" altLang="zh-CN" sz="2900">
              <a:solidFill>
                <a:srgbClr val="000000"/>
              </a:solidFill>
              <a:ea typeface="宋体" panose="02010600030101010101" pitchFamily="2" charset="-122"/>
            </a:endParaRPr>
          </a:p>
          <a:p>
            <a:pPr>
              <a:lnSpc>
                <a:spcPct val="80000"/>
              </a:lnSpc>
              <a:spcBef>
                <a:spcPct val="20000"/>
              </a:spcBef>
              <a:buClr>
                <a:schemeClr val="tx2"/>
              </a:buClr>
              <a:buSzPct val="75000"/>
              <a:buFont typeface="Monotype Sorts" pitchFamily="2" charset="2"/>
              <a:buNone/>
            </a:pPr>
            <a:r>
              <a:rPr lang="en-US" altLang="zh-CN" sz="2900">
                <a:solidFill>
                  <a:srgbClr val="000000"/>
                </a:solidFill>
                <a:ea typeface="宋体" panose="02010600030101010101" pitchFamily="2" charset="-122"/>
              </a:rPr>
              <a:t>  sum += item;</a:t>
            </a:r>
            <a:endParaRPr lang="en-US" altLang="zh-CN" sz="2900">
              <a:solidFill>
                <a:srgbClr val="000000"/>
              </a:solidFill>
              <a:ea typeface="宋体" panose="02010600030101010101" pitchFamily="2" charset="-122"/>
            </a:endParaRPr>
          </a:p>
          <a:p>
            <a:pPr>
              <a:lnSpc>
                <a:spcPct val="80000"/>
              </a:lnSpc>
              <a:spcBef>
                <a:spcPct val="20000"/>
              </a:spcBef>
              <a:buClr>
                <a:schemeClr val="tx2"/>
              </a:buClr>
              <a:buSzPct val="75000"/>
              <a:buFont typeface="Monotype Sorts" pitchFamily="2" charset="2"/>
              <a:buNone/>
            </a:pPr>
            <a:r>
              <a:rPr lang="en-US" altLang="zh-CN" sz="2900">
                <a:solidFill>
                  <a:srgbClr val="000000"/>
                </a:solidFill>
                <a:ea typeface="宋体" panose="02010600030101010101" pitchFamily="2" charset="-122"/>
              </a:rPr>
              <a:t>  item -= 0.1;</a:t>
            </a:r>
            <a:endParaRPr lang="en-US" altLang="zh-CN" sz="2900">
              <a:solidFill>
                <a:srgbClr val="000000"/>
              </a:solidFill>
              <a:ea typeface="宋体" panose="02010600030101010101" pitchFamily="2" charset="-122"/>
            </a:endParaRPr>
          </a:p>
          <a:p>
            <a:pPr>
              <a:lnSpc>
                <a:spcPct val="80000"/>
              </a:lnSpc>
              <a:spcBef>
                <a:spcPct val="20000"/>
              </a:spcBef>
              <a:buClr>
                <a:schemeClr val="tx2"/>
              </a:buClr>
              <a:buSzPct val="75000"/>
              <a:buFont typeface="Monotype Sorts" pitchFamily="2" charset="2"/>
              <a:buNone/>
            </a:pPr>
            <a:r>
              <a:rPr lang="en-US" altLang="zh-CN" sz="2900">
                <a:solidFill>
                  <a:srgbClr val="000000"/>
                </a:solidFill>
                <a:ea typeface="宋体" panose="02010600030101010101" pitchFamily="2" charset="-122"/>
              </a:rPr>
              <a:t>}</a:t>
            </a:r>
            <a:endParaRPr lang="en-US" altLang="zh-CN" sz="2900">
              <a:solidFill>
                <a:srgbClr val="000000"/>
              </a:solidFill>
              <a:ea typeface="宋体" panose="02010600030101010101" pitchFamily="2" charset="-122"/>
            </a:endParaRPr>
          </a:p>
          <a:p>
            <a:pPr>
              <a:lnSpc>
                <a:spcPct val="80000"/>
              </a:lnSpc>
              <a:spcBef>
                <a:spcPct val="20000"/>
              </a:spcBef>
              <a:buClr>
                <a:schemeClr val="tx2"/>
              </a:buClr>
              <a:buSzPct val="75000"/>
              <a:buFont typeface="Monotype Sorts" pitchFamily="2" charset="2"/>
              <a:buNone/>
            </a:pPr>
            <a:r>
              <a:rPr lang="en-US" altLang="zh-CN" sz="2900">
                <a:solidFill>
                  <a:srgbClr val="000000"/>
                </a:solidFill>
                <a:ea typeface="宋体" panose="02010600030101010101" pitchFamily="2" charset="-122"/>
              </a:rPr>
              <a:t>System.out.println(sum);</a:t>
            </a:r>
            <a:endParaRPr lang="en-US" altLang="zh-CN" sz="290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9243</Words>
  <Application>WPS 演示</Application>
  <PresentationFormat>全屏显示(4:3)</PresentationFormat>
  <Paragraphs>312</Paragraphs>
  <Slides>30</Slides>
  <Notes>2</Notes>
  <HiddenSlides>0</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30</vt:i4>
      </vt:variant>
      <vt:variant>
        <vt:lpstr>自定义放映</vt:lpstr>
      </vt:variant>
      <vt:variant>
        <vt:i4>1</vt:i4>
      </vt:variant>
    </vt:vector>
  </HeadingPairs>
  <TitlesOfParts>
    <vt:vector size="50" baseType="lpstr">
      <vt:lpstr>Arial</vt:lpstr>
      <vt:lpstr>宋体</vt:lpstr>
      <vt:lpstr>Wingdings</vt:lpstr>
      <vt:lpstr>Times New Roman</vt:lpstr>
      <vt:lpstr>Monotype Sorts</vt:lpstr>
      <vt:lpstr>Wingdings</vt:lpstr>
      <vt:lpstr>Courier New</vt:lpstr>
      <vt:lpstr>Book Antiqua</vt:lpstr>
      <vt:lpstr>Arial Unicode MS</vt:lpstr>
      <vt:lpstr>Symbol</vt:lpstr>
      <vt:lpstr>Courier</vt:lpstr>
      <vt:lpstr>International</vt:lpstr>
      <vt:lpstr>Word.Picture.8</vt:lpstr>
      <vt:lpstr>Word.Picture.8</vt:lpstr>
      <vt:lpstr>Word.Picture.8</vt:lpstr>
      <vt:lpstr>Equation.3</vt:lpstr>
      <vt:lpstr>Word.Picture.8</vt:lpstr>
      <vt:lpstr>Word.Picture.8</vt:lpstr>
      <vt:lpstr>Word.Picture.8</vt:lpstr>
      <vt:lpstr>Chapter 5 Loops</vt:lpstr>
      <vt:lpstr>Motivations</vt:lpstr>
      <vt:lpstr>Objectives</vt:lpstr>
      <vt:lpstr>while Loop Flow Chart</vt:lpstr>
      <vt:lpstr>Problem: Repeat Addition Until Correct p160</vt:lpstr>
      <vt:lpstr>Problem: Guessing Numbers </vt:lpstr>
      <vt:lpstr>Problem: An Advanced Math Learning Tool  p164-165</vt:lpstr>
      <vt:lpstr>Ending a Loop with a Sentinel Value 165-167</vt:lpstr>
      <vt:lpstr>Caution</vt:lpstr>
      <vt:lpstr>do-while Loop(169)</vt:lpstr>
      <vt:lpstr>for Loops(171,173)</vt:lpstr>
      <vt:lpstr>Note()</vt:lpstr>
      <vt:lpstr>Note（175）</vt:lpstr>
      <vt:lpstr>Caution</vt:lpstr>
      <vt:lpstr>Caution, cont.</vt:lpstr>
      <vt:lpstr>Which Loop to Use?（174）</vt:lpstr>
      <vt:lpstr>Recommendations</vt:lpstr>
      <vt:lpstr>Nested Loops （176）</vt:lpstr>
      <vt:lpstr>Minimizing Numerical Errors （178） </vt:lpstr>
      <vt:lpstr>Problem:（180） Finding the Greatest Common Divisor </vt:lpstr>
      <vt:lpstr>Problem:  Predicting the Future Tuition、181 </vt:lpstr>
      <vt:lpstr>Problem:  Predicating the Future Tuition </vt:lpstr>
      <vt:lpstr>Case Study:  Converting Decimals to Hexadecimals（182）</vt:lpstr>
      <vt:lpstr>Problem:  Monte Carlo Simulation </vt:lpstr>
      <vt:lpstr>Using break and continue（184）</vt:lpstr>
      <vt:lpstr>break</vt:lpstr>
      <vt:lpstr>continue</vt:lpstr>
      <vt:lpstr>Guessing Number Problem Revisited </vt:lpstr>
      <vt:lpstr>Problem: Displaying Prime Numbers（188）</vt:lpstr>
      <vt:lpstr>Debugging Loops in IDE Tools</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高宏宇</cp:lastModifiedBy>
  <cp:revision>271</cp:revision>
  <cp:lastPrinted>2021-09-18T07:49:00Z</cp:lastPrinted>
  <dcterms:created xsi:type="dcterms:W3CDTF">2021-09-18T07:49:00Z</dcterms:created>
  <dcterms:modified xsi:type="dcterms:W3CDTF">2022-09-26T03:03:52Z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EEBDB9FEB08A4120AB5140105C192B5B</vt:lpwstr>
  </property>
</Properties>
</file>