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handoutMasterIdLst>
    <p:handoutMasterId r:id="rId51"/>
  </p:handoutMasterIdLst>
  <p:sldIdLst>
    <p:sldId id="314" r:id="rId3"/>
    <p:sldId id="361" r:id="rId5"/>
    <p:sldId id="435" r:id="rId6"/>
    <p:sldId id="362" r:id="rId7"/>
    <p:sldId id="415" r:id="rId8"/>
    <p:sldId id="416" r:id="rId9"/>
    <p:sldId id="417" r:id="rId10"/>
    <p:sldId id="418" r:id="rId11"/>
    <p:sldId id="317" r:id="rId12"/>
    <p:sldId id="318" r:id="rId13"/>
    <p:sldId id="378" r:id="rId14"/>
    <p:sldId id="343" r:id="rId15"/>
    <p:sldId id="411" r:id="rId16"/>
    <p:sldId id="427" r:id="rId17"/>
    <p:sldId id="319" r:id="rId18"/>
    <p:sldId id="337" r:id="rId19"/>
    <p:sldId id="412" r:id="rId20"/>
    <p:sldId id="434" r:id="rId21"/>
    <p:sldId id="320" r:id="rId22"/>
    <p:sldId id="334" r:id="rId23"/>
    <p:sldId id="347" r:id="rId24"/>
    <p:sldId id="342" r:id="rId25"/>
    <p:sldId id="350" r:id="rId26"/>
    <p:sldId id="360" r:id="rId27"/>
    <p:sldId id="353" r:id="rId28"/>
    <p:sldId id="351" r:id="rId29"/>
    <p:sldId id="352" r:id="rId30"/>
    <p:sldId id="322" r:id="rId31"/>
    <p:sldId id="346" r:id="rId32"/>
    <p:sldId id="345" r:id="rId33"/>
    <p:sldId id="381" r:id="rId34"/>
    <p:sldId id="382" r:id="rId35"/>
    <p:sldId id="383" r:id="rId36"/>
    <p:sldId id="384" r:id="rId37"/>
    <p:sldId id="385" r:id="rId38"/>
    <p:sldId id="325" r:id="rId39"/>
    <p:sldId id="386" r:id="rId40"/>
    <p:sldId id="387" r:id="rId41"/>
    <p:sldId id="436" r:id="rId42"/>
    <p:sldId id="422" r:id="rId43"/>
    <p:sldId id="423" r:id="rId44"/>
    <p:sldId id="424" r:id="rId45"/>
    <p:sldId id="425" r:id="rId46"/>
    <p:sldId id="426" r:id="rId47"/>
    <p:sldId id="321" r:id="rId48"/>
    <p:sldId id="388" r:id="rId49"/>
    <p:sldId id="433" r:id="rId50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42" autoAdjust="0"/>
    <p:restoredTop sz="94647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864"/>
        <p:guide pos="576"/>
      </p:guideLst>
    </p:cSldViewPr>
  </p:slideViewPr>
  <p:outlineViewPr>
    <p:cViewPr>
      <p:scale>
        <a:sx n="100" d="100"/>
        <a:sy n="100" d="100"/>
      </p:scale>
      <p:origin x="0" y="0"/>
    </p:cViewPr>
    <p:sldLst>
      <p:sld r:id="rId1" collapse="true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50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handoutMaster" Target="handoutMasters/handoutMaster1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true" noTextEdi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7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true" noTextEdi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3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true" noTextEdi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7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true" noTextEdi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true" noTextEdi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39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true" noTextEdi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3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true" noTextEdi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7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true" noTextEdi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1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true" noTextEdi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5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true" noTextEdi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59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true" noTextEdi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3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true" noTextEdi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7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true" noTextEdi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7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ChangeArrowheads="true" noTextEdi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1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true" noTextEdi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5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true" noTextEdi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79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true" noTextEdi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3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ChangeArrowheads="true" noTextEdi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7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true" noTextEdi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1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ChangeArrowheads="true" noTextEdi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5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true" noTextEdi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099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ChangeArrowheads="true" noTextEdi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3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true" noTextEdi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1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true" noTextEdi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7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true" noTextEdi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1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true" noTextEdi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5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true" noTextEdi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19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true" noTextEdi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3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true" noTextEdi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7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ChangeArrowheads="true" noTextEdi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0291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ChangeArrowheads="true" noTextEdi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5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true" noTextEdi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2339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ChangeArrowheads="true" noTextEdi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3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true" noTextEdi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5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ChangeArrowheads="true" noTextEdi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4387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ChangeArrowheads="true" noTextEdi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5411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ChangeArrowheads="true" noTextEdi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6435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true" noTextEdi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59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true" noTextEdi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8483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true" noTextEdi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7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true" noTextEdi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0531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true" noTextEdi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1555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true" noTextEdi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9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true" noTextEdi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3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true" noTextEdi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7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true" noTextEdi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1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true" noTextEdi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5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/>
          <p:cNvGrpSpPr/>
          <p:nvPr/>
        </p:nvGrpSpPr>
        <p:grpSpPr bwMode="auto"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5" name="Rectangle 2"/>
            <p:cNvSpPr>
              <a:spLocks noChangeArrowheads="true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grpSp>
          <p:nvGrpSpPr>
            <p:cNvPr id="6" name="Group 30"/>
            <p:cNvGrpSpPr/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7" name="Rectangle 3"/>
              <p:cNvSpPr>
                <a:spLocks noChangeArrowheads="true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false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grpSp>
            <p:nvGrpSpPr>
              <p:cNvPr id="8" name="Group 9"/>
              <p:cNvGrpSpPr/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9" name="Freeform 4"/>
                <p:cNvSpPr/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false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true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" name="Line 5"/>
                <p:cNvSpPr>
                  <a:spLocks noChangeShapeType="true"/>
                </p:cNvSpPr>
                <p:nvPr/>
              </p:nvSpPr>
              <p:spPr bwMode="ltGray">
                <a:xfrm flipV="true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Line 6"/>
                <p:cNvSpPr>
                  <a:spLocks noChangeShapeType="true"/>
                </p:cNvSpPr>
                <p:nvPr/>
              </p:nvSpPr>
              <p:spPr bwMode="ltGray">
                <a:xfrm flipV="true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Line 7"/>
                <p:cNvSpPr>
                  <a:spLocks noChangeShapeType="true"/>
                </p:cNvSpPr>
                <p:nvPr/>
              </p:nvSpPr>
              <p:spPr bwMode="ltGray">
                <a:xfrm flipV="true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8"/>
                <p:cNvSpPr/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false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true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" name="Oval 10"/>
              <p:cNvSpPr>
                <a:spLocks noChangeArrowheads="true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false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grpSp>
            <p:nvGrpSpPr>
              <p:cNvPr id="10" name="Group 29"/>
              <p:cNvGrpSpPr/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11" name="Freeform 11"/>
                <p:cNvSpPr/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" name="Freeform 12"/>
                <p:cNvSpPr/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" name="Freeform 13"/>
                <p:cNvSpPr/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" name="Freeform 14"/>
                <p:cNvSpPr/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" name="Freeform 15"/>
                <p:cNvSpPr/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" name="Freeform 16"/>
                <p:cNvSpPr/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" name="Freeform 17"/>
                <p:cNvSpPr/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Freeform 18"/>
                <p:cNvSpPr/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" name="Freeform 19"/>
                <p:cNvSpPr/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" name="Freeform 20"/>
                <p:cNvSpPr/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" name="Freeform 21"/>
                <p:cNvSpPr/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Freeform 22"/>
                <p:cNvSpPr/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Freeform 23"/>
                <p:cNvSpPr/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Freeform 24"/>
                <p:cNvSpPr/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Freeform 25"/>
                <p:cNvSpPr/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" name="Freeform 26"/>
                <p:cNvSpPr/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" name="Freeform 27"/>
                <p:cNvSpPr/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" name="Freeform 28"/>
                <p:cNvSpPr/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104" name="Rectangle 32"/>
          <p:cNvSpPr>
            <a:spLocks noGrp="true" noChangeArrowheads="true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3105" name="Rectangle 33"/>
          <p:cNvSpPr>
            <a:spLocks noGrp="true" noChangeArrowheads="true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smtClean="0"/>
          </a:p>
        </p:txBody>
      </p:sp>
      <p:sp>
        <p:nvSpPr>
          <p:cNvPr id="34" name="Rectangle 34"/>
          <p:cNvSpPr>
            <a:spLocks noGrp="true" noChangeArrowheads="true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" name="Rectangle 35"/>
          <p:cNvSpPr>
            <a:spLocks noGrp="true" noChangeArrowheads="true"/>
          </p:cNvSpPr>
          <p:nvPr>
            <p:ph type="ftr" sz="quarter" idx="11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false" compatLnSpc="true"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Liang, Introduction to Java Programming, </a:t>
            </a:r>
            <a:r>
              <a:rPr lang="en-US" smtClean="0"/>
              <a:t>Tenth </a:t>
            </a:r>
            <a:r>
              <a:rPr lang="en-US"/>
              <a:t>Edition, (c) </a:t>
            </a:r>
            <a:r>
              <a:rPr lang="en-US" smtClean="0"/>
              <a:t>2015 </a:t>
            </a:r>
            <a:r>
              <a:rPr lang="en-US"/>
              <a:t>Pearson Education, Inc. All rights reserved. </a:t>
            </a:r>
            <a:endParaRPr lang="en-US"/>
          </a:p>
        </p:txBody>
      </p:sp>
      <p:sp>
        <p:nvSpPr>
          <p:cNvPr id="36" name="Rectangle 36"/>
          <p:cNvSpPr>
            <a:spLocks noGrp="true" noChangeArrowheads="true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5DFD189-FCB1-45DF-9506-F6CB86EAA65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true" noChangeArrowheads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00F2D9-6F39-4A59-8CCC-F8289DDD7E4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true" noChangeArrowheads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8142BB-7958-4A08-B278-4C5470072D2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true" noChangeArrowheads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858572-6B41-495A-8DB8-4CFE228C7E0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Rectangle 32"/>
          <p:cNvSpPr>
            <a:spLocks noGrp="true" noChangeArrowheads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8DDE69-02E0-4DAC-98F6-A15972CD36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2"/>
          <p:cNvSpPr>
            <a:spLocks noGrp="true" noChangeArrowheads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5DD610D-83EC-4531-954F-04D3646CBB7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2"/>
          <p:cNvSpPr>
            <a:spLocks noGrp="true" noChangeArrowheads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4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4E3D95-EDB2-47B0-BA09-69AC8C4EA63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2"/>
          <p:cNvSpPr>
            <a:spLocks noGrp="true" noChangeArrowheads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4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E1B5F5-F560-444B-B39C-BF12FE30EAA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true" noChangeArrowheads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4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0AD80B-C7C7-4E9D-9108-5AC403F5001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32"/>
          <p:cNvSpPr>
            <a:spLocks noGrp="true" noChangeArrowheads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27E89B-A658-4A8C-9B82-D3AA58EF9DB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32"/>
          <p:cNvSpPr>
            <a:spLocks noGrp="true" noChangeArrowheads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8E1ED2-1F6C-415F-AC56-5CA707C78BC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9"/>
          <p:cNvGrpSpPr/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/>
            <p:cNvSpPr>
              <a:spLocks noChangeArrowheads="true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false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grpSp>
          <p:nvGrpSpPr>
            <p:cNvPr id="1033" name="Group 28"/>
            <p:cNvGrpSpPr/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/>
              <p:cNvSpPr/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false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" name="Line 4"/>
              <p:cNvSpPr>
                <a:spLocks noChangeShapeType="true"/>
              </p:cNvSpPr>
              <p:nvPr/>
            </p:nvSpPr>
            <p:spPr bwMode="ltGray">
              <a:xfrm flipV="true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6" name="Line 5"/>
              <p:cNvSpPr>
                <a:spLocks noChangeShapeType="true"/>
              </p:cNvSpPr>
              <p:nvPr/>
            </p:nvSpPr>
            <p:spPr bwMode="ltGray">
              <a:xfrm flipV="true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7" name="Line 6"/>
              <p:cNvSpPr>
                <a:spLocks noChangeShapeType="true"/>
              </p:cNvSpPr>
              <p:nvPr/>
            </p:nvSpPr>
            <p:spPr bwMode="ltGray">
              <a:xfrm flipV="true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8" name="Freeform 7"/>
              <p:cNvSpPr/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false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9" name="Oval 8"/>
              <p:cNvSpPr>
                <a:spLocks noChangeArrowheads="true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false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grpSp>
            <p:nvGrpSpPr>
              <p:cNvPr id="1040" name="Group 27"/>
              <p:cNvGrpSpPr/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/>
                <p:cNvSpPr/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2" name="Freeform 10"/>
                <p:cNvSpPr/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3" name="Freeform 11"/>
                <p:cNvSpPr/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4" name="Freeform 12"/>
                <p:cNvSpPr/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" name="Freeform 13"/>
                <p:cNvSpPr/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6" name="Freeform 14"/>
                <p:cNvSpPr/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7" name="Freeform 15"/>
                <p:cNvSpPr/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8" name="Freeform 16"/>
                <p:cNvSpPr/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9" name="Freeform 17"/>
                <p:cNvSpPr/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0" name="Freeform 18"/>
                <p:cNvSpPr/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1" name="Freeform 19"/>
                <p:cNvSpPr/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2" name="Freeform 20"/>
                <p:cNvSpPr/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3" name="Freeform 21"/>
                <p:cNvSpPr/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4" name="Freeform 22"/>
                <p:cNvSpPr/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5" name="Freeform 23"/>
                <p:cNvSpPr/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" name="Freeform 24"/>
                <p:cNvSpPr/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7" name="Freeform 25"/>
                <p:cNvSpPr/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" name="Freeform 26"/>
                <p:cNvSpPr/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027" name="Rectangle 30"/>
          <p:cNvSpPr>
            <a:spLocks noGrp="true" noChangeArrowheads="true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false" compatLnSpc="true"/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8" name="Rectangle 31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false" compatLnSpc="true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56" name="Rectangle 32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false" compatLnSpc="true"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8" name="Rectangle 34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false" compatLnSpc="true"/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7F89AC64-B581-4B55-B5A4-714274FF690F}" type="slidenum">
              <a:rPr lang="en-US" altLang="zh-CN"/>
            </a:fld>
            <a:endParaRPr lang="en-US" altLang="zh-CN"/>
          </a:p>
        </p:txBody>
      </p:sp>
      <p:sp>
        <p:nvSpPr>
          <p:cNvPr id="1031" name="Rectangle 35"/>
          <p:cNvSpPr>
            <a:spLocks noChangeArrowheads="true"/>
          </p:cNvSpPr>
          <p:nvPr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smtClean="0">
                <a:latin typeface="Arial" panose="02080604020202020204" pitchFamily="34" charset="0"/>
              </a:rPr>
              <a:t>Liang, Introduction to Java Programming, Tenth Edition, (c) 2015 Pearson Education, Inc. All rights reserved. </a:t>
            </a:r>
            <a:endParaRPr lang="en-US" altLang="en-US" sz="1000" smtClean="0">
              <a:latin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hyperlink" Target="ppt/slides/ppt/slides/ppt/slides/ppt/slides/ppt/slides/html/TestReturnGradeMethod.html" TargetMode="External"/><Relationship Id="rId1" Type="http://schemas.openxmlformats.org/officeDocument/2006/relationships/hyperlink" Target="ppt/slides/ppt/slides/ppt/slides/ppt/slides/ppt/slides/html/TestVoidMethod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hyperlink" Target="http://www.cs.armstrong.edu/liang/intro10e/html/Increment.html" TargetMode="External"/><Relationship Id="rId3" Type="http://schemas.openxmlformats.org/officeDocument/2006/relationships/image" Target="../media/image4.wmf"/><Relationship Id="rId2" Type="http://schemas.openxmlformats.org/officeDocument/2006/relationships/hyperlink" Target="ppt/slides/ppt/slides/ppt/slides/ppt/slides/ppt/slides/html/Increment.bat" TargetMode="External"/><Relationship Id="rId1" Type="http://schemas.openxmlformats.org/officeDocument/2006/relationships/hyperlink" Target="ppt/slides/ppt/slides/ppt/slides/ppt/slides/ppt/slides/html/Increment.html" TargetMode="Externa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hyperlink" Target="http://www.cs.armstrong.edu/liang/intro10e/html/TestPassByValue.html" TargetMode="External"/><Relationship Id="rId3" Type="http://schemas.openxmlformats.org/officeDocument/2006/relationships/image" Target="../media/image4.wmf"/><Relationship Id="rId2" Type="http://schemas.openxmlformats.org/officeDocument/2006/relationships/hyperlink" Target="ppt/slides/ppt/slides/ppt/slides/ppt/slides/ppt/slides/html/TestPassByValue.bat" TargetMode="External"/><Relationship Id="rId1" Type="http://schemas.openxmlformats.org/officeDocument/2006/relationships/hyperlink" Target="ppt/slides/ppt/slides/ppt/slides/ppt/slides/ppt/slides/html/TestPassByValue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slideLayout" Target="../slideLayouts/slideLayout2.xml"/><Relationship Id="rId7" Type="http://schemas.openxmlformats.org/officeDocument/2006/relationships/hyperlink" Target="http://www.cs.armstrong.edu/liang/intro10e/html/PrimeNumberMethod.html" TargetMode="External"/><Relationship Id="rId6" Type="http://schemas.openxmlformats.org/officeDocument/2006/relationships/hyperlink" Target="http://www.cs.armstrong.edu/liang/intro10e/html/GreatestCommonDivisorMethod.html" TargetMode="External"/><Relationship Id="rId5" Type="http://schemas.openxmlformats.org/officeDocument/2006/relationships/hyperlink" Target="ppt/slides/ppt/slides/ppt/slides/ppt/slides/ppt/slides/html/PrimeNumberMethod.bat" TargetMode="External"/><Relationship Id="rId4" Type="http://schemas.openxmlformats.org/officeDocument/2006/relationships/hyperlink" Target="ppt/slides/ppt/slides/ppt/slides/ppt/slides/ppt/slides/html/PrimeNumberMethod.html" TargetMode="External"/><Relationship Id="rId3" Type="http://schemas.openxmlformats.org/officeDocument/2006/relationships/image" Target="../media/image4.wmf"/><Relationship Id="rId2" Type="http://schemas.openxmlformats.org/officeDocument/2006/relationships/hyperlink" Target="ppt/slides/ppt/slides/ppt/slides/ppt/slides/ppt/slides/html/GreatestCommonDivisorMethod.bat" TargetMode="External"/><Relationship Id="rId1" Type="http://schemas.openxmlformats.org/officeDocument/2006/relationships/hyperlink" Target="ppt/slides/ppt/slides/ppt/slides/ppt/slides/ppt/slides/html/GreatestCommonDivisorMethod.html" TargetMode="Externa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hyperlink" Target="http://www.cs.armstrong.edu/liang/intro10e/html/Hex2Dec.html" TargetMode="External"/><Relationship Id="rId3" Type="http://schemas.openxmlformats.org/officeDocument/2006/relationships/image" Target="../media/image4.wmf"/><Relationship Id="rId2" Type="http://schemas.openxmlformats.org/officeDocument/2006/relationships/hyperlink" Target="ppt/slides/ppt/slides/ppt/slides/ppt/slides/ppt/slides/html/Hex2Dec.bat" TargetMode="External"/><Relationship Id="rId1" Type="http://schemas.openxmlformats.org/officeDocument/2006/relationships/hyperlink" Target="ppt/slides/ppt/slides/ppt/slides/ppt/slides/ppt/slides/html/Hex2Dec.html" TargetMode="Externa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hyperlink" Target="http://www.cs.armstrong.edu/liang/intro10e/html/TestMethodOverloading.html" TargetMode="External"/><Relationship Id="rId3" Type="http://schemas.openxmlformats.org/officeDocument/2006/relationships/image" Target="../media/image4.wmf"/><Relationship Id="rId2" Type="http://schemas.openxmlformats.org/officeDocument/2006/relationships/hyperlink" Target="ppt/slides/ppt/slides/ppt/slides/ppt/slides/ppt/slides/html/TestMethodOverloading.bat" TargetMode="External"/><Relationship Id="rId1" Type="http://schemas.openxmlformats.org/officeDocument/2006/relationships/hyperlink" Target="ppt/slides/ppt/slides/ppt/slides/ppt/slides/ppt/slides/html/TestMethodOverloading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8.bin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9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10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2.xml"/><Relationship Id="rId4" Type="http://schemas.openxmlformats.org/officeDocument/2006/relationships/hyperlink" Target="ppt/slides/ppt/slides/ppt/slides/ppt/slides/ppt/slides/html/RandomCharacter.html" TargetMode="External"/><Relationship Id="rId3" Type="http://schemas.openxmlformats.org/officeDocument/2006/relationships/image" Target="../media/image4.wmf"/><Relationship Id="rId2" Type="http://schemas.openxmlformats.org/officeDocument/2006/relationships/hyperlink" Target="ppt/slides/ppt/slides/ppt/slides/ppt/slides/ppt/slides/html/TestRandomCharacter.bat" TargetMode="External"/><Relationship Id="rId1" Type="http://schemas.openxmlformats.org/officeDocument/2006/relationships/hyperlink" Target="ppt/slides/ppt/slides/ppt/slides/ppt/slides/ppt/slides/html/TestRandomCharacter.html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7.xml"/><Relationship Id="rId6" Type="http://schemas.openxmlformats.org/officeDocument/2006/relationships/slideLayout" Target="../slideLayouts/slideLayout2.xml"/><Relationship Id="rId5" Type="http://schemas.openxmlformats.org/officeDocument/2006/relationships/hyperlink" Target="http://www.cs.armstrong.edu/liang/intro10e/html/PrintCalendar.html" TargetMode="External"/><Relationship Id="rId4" Type="http://schemas.openxmlformats.org/officeDocument/2006/relationships/image" Target="../media/image4.wmf"/><Relationship Id="rId3" Type="http://schemas.openxmlformats.org/officeDocument/2006/relationships/hyperlink" Target="ppt/slides/ppt/slides/ppt/slides/ppt/slides/ppt/slides/html/PrintCalendar.bat" TargetMode="External"/><Relationship Id="rId2" Type="http://schemas.openxmlformats.org/officeDocument/2006/relationships/hyperlink" Target="ppt/slides/ppt/slides/ppt/slides/ppt/slides/ppt/slides/html/PrintCalendar.html" TargetMode="External"/><Relationship Id="rId1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1.bin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3.bin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4.bin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2.xml"/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5.bin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3.xml"/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6.bin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4.xml"/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7.bin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2.xml"/><Relationship Id="rId2" Type="http://schemas.openxmlformats.org/officeDocument/2006/relationships/hyperlink" Target="ppt/slides/ppt/slides/ppt/slides/ppt/slides/ppt/slides/html/PrintCalendarSkeleton.html" TargetMode="External"/><Relationship Id="rId1" Type="http://schemas.openxmlformats.org/officeDocument/2006/relationships/hyperlink" Target="html/PrintCalendarSkeleton.html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hyperlink" Target="ppt/slides/ppt/slides/ppt/slides/ppt/slides/ppt/slides/html/TestMa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/>
          <p:cNvSpPr>
            <a:spLocks noGrp="true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258DBF7-FEEF-4654-A75E-EEB07B6B07E5}" type="slidenum">
              <a:rPr lang="en-US" altLang="en-US" sz="1400"/>
            </a:fld>
            <a:endParaRPr lang="en-US" altLang="en-US" sz="1400"/>
          </a:p>
        </p:txBody>
      </p:sp>
      <p:sp>
        <p:nvSpPr>
          <p:cNvPr id="3075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693738" y="701675"/>
            <a:ext cx="7772400" cy="1143000"/>
          </a:xfrm>
        </p:spPr>
        <p:txBody>
          <a:bodyPr/>
          <a:lstStyle/>
          <a:p>
            <a:r>
              <a:rPr lang="en-US" altLang="en-US" smtClean="0"/>
              <a:t>Chapter 6 Methods</a:t>
            </a:r>
            <a:endParaRPr lang="en-US" altLang="en-US" smtClean="0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true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411276F-1C8E-4292-9E4C-8EB9B490DC6E}" type="slidenum">
              <a:rPr lang="en-US" altLang="en-US" sz="1400"/>
            </a:fld>
            <a:endParaRPr lang="en-US" altLang="en-US" sz="1400"/>
          </a:p>
        </p:txBody>
      </p:sp>
      <p:sp>
        <p:nvSpPr>
          <p:cNvPr id="27651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en-US" smtClean="0"/>
              <a:t>CAUTION</a:t>
            </a:r>
            <a:endParaRPr lang="en-US" altLang="en-US" smtClean="0"/>
          </a:p>
        </p:txBody>
      </p:sp>
      <p:sp>
        <p:nvSpPr>
          <p:cNvPr id="27652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385763" y="931863"/>
            <a:ext cx="8458200" cy="1747837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smtClean="0"/>
              <a:t>A </a:t>
            </a:r>
            <a:r>
              <a:rPr lang="en-US" altLang="en-US" sz="2400" u="sng" smtClean="0"/>
              <a:t>return</a:t>
            </a:r>
            <a:r>
              <a:rPr lang="en-US" altLang="en-US" sz="2400" smtClean="0"/>
              <a:t> statement is required for a value-returning method. The method shown below in (a) is logically correct, but it has a compilation error because the Java compiler thinks it possible that this method does not return any value. </a:t>
            </a:r>
            <a:endParaRPr lang="en-US" altLang="en-US" sz="2400" smtClean="0"/>
          </a:p>
        </p:txBody>
      </p:sp>
      <p:sp>
        <p:nvSpPr>
          <p:cNvPr id="27653" name="Rectangle 5"/>
          <p:cNvSpPr>
            <a:spLocks noChangeArrowheads="true"/>
          </p:cNvSpPr>
          <p:nvPr/>
        </p:nvSpPr>
        <p:spPr bwMode="auto">
          <a:xfrm>
            <a:off x="347663" y="5041900"/>
            <a:ext cx="8458200" cy="136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/>
              <a:t>To fix this problem, delete </a:t>
            </a:r>
            <a:r>
              <a:rPr lang="en-US" altLang="en-US" i="1" u="sng"/>
              <a:t>if (n &lt; 0)</a:t>
            </a:r>
            <a:r>
              <a:rPr lang="en-US" altLang="en-US"/>
              <a:t> in (a), so that the compiler will see a </a:t>
            </a:r>
            <a:r>
              <a:rPr lang="en-US" altLang="en-US" u="sng"/>
              <a:t>return</a:t>
            </a:r>
            <a:r>
              <a:rPr lang="en-US" altLang="en-US"/>
              <a:t> statement to be reached regardless of how the </a:t>
            </a:r>
            <a:r>
              <a:rPr lang="en-US" altLang="en-US" u="sng"/>
              <a:t>if</a:t>
            </a:r>
            <a:r>
              <a:rPr lang="en-US" altLang="en-US"/>
              <a:t> statement is evaluated.</a:t>
            </a:r>
            <a:endParaRPr lang="en-US" altLang="en-US"/>
          </a:p>
        </p:txBody>
      </p:sp>
      <p:sp>
        <p:nvSpPr>
          <p:cNvPr id="27654" name="Rectangle 7"/>
          <p:cNvSpPr>
            <a:spLocks noChangeArrowheads="true"/>
          </p:cNvSpPr>
          <p:nvPr/>
        </p:nvSpPr>
        <p:spPr bwMode="auto">
          <a:xfrm>
            <a:off x="0" y="285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27655" name="Object 6"/>
          <p:cNvGraphicFramePr>
            <a:graphicFrameLocks noChangeAspect="true"/>
          </p:cNvGraphicFramePr>
          <p:nvPr/>
        </p:nvGraphicFramePr>
        <p:xfrm>
          <a:off x="427038" y="2584450"/>
          <a:ext cx="8404225" cy="216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Picture" r:id="rId1" imgW="4622800" imgH="1193800" progId="Word.Picture.8">
                  <p:embed/>
                </p:oleObj>
              </mc:Choice>
              <mc:Fallback>
                <p:oleObj name="Picture" r:id="rId1" imgW="4622800" imgH="1193800" progId="Word.Picture.8">
                  <p:embed/>
                  <p:pic>
                    <p:nvPicPr>
                      <p:cNvPr id="0" name="Object 6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2584450"/>
                        <a:ext cx="8404225" cy="216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true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B0FF81-0A5F-4651-BD13-37243AB2C888}" type="slidenum">
              <a:rPr lang="en-US" altLang="en-US" sz="1400"/>
            </a:fld>
            <a:endParaRPr lang="en-US" altLang="en-US" sz="1400"/>
          </a:p>
        </p:txBody>
      </p:sp>
      <p:sp>
        <p:nvSpPr>
          <p:cNvPr id="28675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04800" y="152400"/>
            <a:ext cx="8534400" cy="6858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Reuse Methods from Other Classes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28676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381000" y="1143000"/>
            <a:ext cx="8458200" cy="51816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600" smtClean="0">
                <a:cs typeface="Courier New" pitchFamily="49" charset="0"/>
              </a:rPr>
              <a:t>NOTE: One of the benefits of methods is for reuse. The </a:t>
            </a:r>
            <a:r>
              <a:rPr lang="en-US" altLang="en-US" sz="2600" u="sng" smtClean="0">
                <a:cs typeface="Courier New" pitchFamily="49" charset="0"/>
              </a:rPr>
              <a:t>max</a:t>
            </a:r>
            <a:r>
              <a:rPr lang="en-US" altLang="en-US" sz="2600" smtClean="0">
                <a:cs typeface="Courier New" pitchFamily="49" charset="0"/>
              </a:rPr>
              <a:t> method can be invoked from any class besides </a:t>
            </a:r>
            <a:r>
              <a:rPr lang="en-US" altLang="en-US" sz="2600" u="sng" smtClean="0">
                <a:cs typeface="Courier New" pitchFamily="49" charset="0"/>
              </a:rPr>
              <a:t>TestMax</a:t>
            </a:r>
            <a:r>
              <a:rPr lang="en-US" altLang="en-US" sz="2600" smtClean="0">
                <a:cs typeface="Courier New" pitchFamily="49" charset="0"/>
              </a:rPr>
              <a:t>. If you create a new class </a:t>
            </a:r>
            <a:r>
              <a:rPr lang="en-US" altLang="en-US" sz="2600" u="sng" smtClean="0">
                <a:cs typeface="Courier New" pitchFamily="49" charset="0"/>
              </a:rPr>
              <a:t>Test</a:t>
            </a:r>
            <a:r>
              <a:rPr lang="en-US" altLang="en-US" sz="2600" smtClean="0">
                <a:cs typeface="Courier New" pitchFamily="49" charset="0"/>
              </a:rPr>
              <a:t>, you can invoke the </a:t>
            </a:r>
            <a:r>
              <a:rPr lang="en-US" altLang="en-US" sz="2600" u="sng" smtClean="0">
                <a:cs typeface="Courier New" pitchFamily="49" charset="0"/>
              </a:rPr>
              <a:t>max</a:t>
            </a:r>
            <a:r>
              <a:rPr lang="en-US" altLang="en-US" sz="2600" smtClean="0">
                <a:cs typeface="Courier New" pitchFamily="49" charset="0"/>
              </a:rPr>
              <a:t> method using </a:t>
            </a:r>
            <a:r>
              <a:rPr lang="en-US" altLang="en-US" sz="2600" u="sng" smtClean="0">
                <a:cs typeface="Courier New" pitchFamily="49" charset="0"/>
              </a:rPr>
              <a:t>ClassName.methodName</a:t>
            </a:r>
            <a:r>
              <a:rPr lang="en-US" altLang="en-US" sz="2600" smtClean="0">
                <a:cs typeface="Courier New" pitchFamily="49" charset="0"/>
              </a:rPr>
              <a:t> (e.g., </a:t>
            </a:r>
            <a:r>
              <a:rPr lang="en-US" altLang="en-US" sz="2600" u="sng" smtClean="0">
                <a:cs typeface="Courier New" pitchFamily="49" charset="0"/>
              </a:rPr>
              <a:t>TestMax.max</a:t>
            </a:r>
            <a:r>
              <a:rPr lang="en-US" altLang="en-US" sz="2600" smtClean="0">
                <a:cs typeface="Courier New" pitchFamily="49" charset="0"/>
              </a:rPr>
              <a:t>). 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true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6C4E8DF-BA75-4848-A6A5-80530F0355E3}" type="slidenum">
              <a:rPr lang="en-US" altLang="en-US" sz="1400"/>
            </a:fld>
            <a:endParaRPr lang="en-US" altLang="en-US" sz="1400"/>
          </a:p>
        </p:txBody>
      </p:sp>
      <p:sp>
        <p:nvSpPr>
          <p:cNvPr id="40963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altLang="en-US" dirty="0" smtClean="0"/>
              <a:t>void Method Example(p209)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40964" name="Rectangle 4"/>
          <p:cNvSpPr>
            <a:spLocks noChangeArrowheads="true"/>
          </p:cNvSpPr>
          <p:nvPr/>
        </p:nvSpPr>
        <p:spPr bwMode="auto">
          <a:xfrm>
            <a:off x="231775" y="1277938"/>
            <a:ext cx="84582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/>
              <a:t>This type of method does not return a value. The method performs some actions.</a:t>
            </a:r>
            <a:endParaRPr lang="en-US" altLang="en-US" sz="2800"/>
          </a:p>
        </p:txBody>
      </p:sp>
      <p:sp>
        <p:nvSpPr>
          <p:cNvPr id="131078" name="AutoShape 6">
            <a:hlinkClick r:id="" action="ppaction://noaction" highlightClick="true"/>
          </p:cNvPr>
          <p:cNvSpPr>
            <a:spLocks noChangeArrowheads="true"/>
          </p:cNvSpPr>
          <p:nvPr/>
        </p:nvSpPr>
        <p:spPr bwMode="auto">
          <a:xfrm>
            <a:off x="1143000" y="4648200"/>
            <a:ext cx="35052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1"/>
                </a:solidFill>
                <a:latin typeface="Book Antiqua" pitchFamily="18" charset="0"/>
                <a:ea typeface="宋体" pitchFamily="2" charset="-122"/>
                <a:hlinkClick r:id="rId1" action="ppaction://program"/>
              </a:rPr>
              <a:t>TestVoidMethod</a:t>
            </a:r>
            <a:endParaRPr lang="en-US" altLang="zh-CN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8" name="AutoShape 6">
            <a:hlinkClick r:id="" action="ppaction://noaction" highlightClick="true"/>
          </p:cNvPr>
          <p:cNvSpPr>
            <a:spLocks noChangeArrowheads="true"/>
          </p:cNvSpPr>
          <p:nvPr/>
        </p:nvSpPr>
        <p:spPr bwMode="auto">
          <a:xfrm>
            <a:off x="1143000" y="5310188"/>
            <a:ext cx="35052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1"/>
                </a:solidFill>
                <a:latin typeface="Book Antiqua" pitchFamily="18" charset="0"/>
                <a:ea typeface="宋体" pitchFamily="2" charset="-122"/>
                <a:hlinkClick r:id="rId2" action="ppaction://program"/>
              </a:rPr>
              <a:t>TestReturnGradeMethod</a:t>
            </a:r>
            <a:endParaRPr lang="en-US" altLang="zh-CN">
              <a:solidFill>
                <a:schemeClr val="accent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true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994F6C-F2FD-42D9-B133-0B9478F8B1F6}" type="slidenum">
              <a:rPr lang="en-US" altLang="en-US" sz="1400"/>
            </a:fld>
            <a:endParaRPr lang="en-US" altLang="en-US" sz="1400"/>
          </a:p>
        </p:txBody>
      </p:sp>
      <p:sp>
        <p:nvSpPr>
          <p:cNvPr id="41987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altLang="en-US" smtClean="0"/>
              <a:t>Passing Parameters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sp>
        <p:nvSpPr>
          <p:cNvPr id="78852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152400" y="990600"/>
            <a:ext cx="9144000" cy="16002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2200" b="1" dirty="0" smtClean="0">
                <a:solidFill>
                  <a:schemeClr val="accent4"/>
                </a:solidFill>
                <a:latin typeface="Courier New" pitchFamily="49" charset="0"/>
              </a:rPr>
              <a:t>public static void </a:t>
            </a:r>
            <a:r>
              <a:rPr lang="en-US" sz="2200" b="1" dirty="0" err="1" smtClean="0">
                <a:solidFill>
                  <a:schemeClr val="accent4"/>
                </a:solidFill>
                <a:latin typeface="Courier New" pitchFamily="49" charset="0"/>
              </a:rPr>
              <a:t>nPrintln</a:t>
            </a:r>
            <a:r>
              <a:rPr lang="en-US" sz="2200" b="1" dirty="0" smtClean="0">
                <a:solidFill>
                  <a:schemeClr val="accent4"/>
                </a:solidFill>
                <a:latin typeface="Courier New" pitchFamily="49" charset="0"/>
              </a:rPr>
              <a:t>(String message, </a:t>
            </a:r>
            <a:r>
              <a:rPr lang="en-US" sz="2200" b="1" dirty="0" err="1" smtClean="0">
                <a:solidFill>
                  <a:schemeClr val="accent4"/>
                </a:solidFill>
                <a:latin typeface="Courier New" pitchFamily="49" charset="0"/>
              </a:rPr>
              <a:t>int</a:t>
            </a:r>
            <a:r>
              <a:rPr lang="en-US" sz="2200" b="1" dirty="0" smtClean="0">
                <a:solidFill>
                  <a:schemeClr val="accent4"/>
                </a:solidFill>
                <a:latin typeface="Courier New" pitchFamily="49" charset="0"/>
              </a:rPr>
              <a:t> n) {  </a:t>
            </a:r>
            <a:endParaRPr lang="en-US" sz="2200" b="1" dirty="0" smtClean="0">
              <a:solidFill>
                <a:schemeClr val="accent4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2200" b="1" dirty="0" smtClean="0">
                <a:solidFill>
                  <a:schemeClr val="accent4"/>
                </a:solidFill>
                <a:latin typeface="Courier New" pitchFamily="49" charset="0"/>
              </a:rPr>
              <a:t>  for (</a:t>
            </a:r>
            <a:r>
              <a:rPr lang="en-US" sz="2200" b="1" dirty="0" err="1" smtClean="0">
                <a:solidFill>
                  <a:schemeClr val="accent4"/>
                </a:solidFill>
                <a:latin typeface="Courier New" pitchFamily="49" charset="0"/>
              </a:rPr>
              <a:t>int</a:t>
            </a:r>
            <a:r>
              <a:rPr lang="en-US" sz="2200" b="1" dirty="0" smtClean="0">
                <a:solidFill>
                  <a:schemeClr val="accent4"/>
                </a:solidFill>
                <a:latin typeface="Courier New" pitchFamily="49" charset="0"/>
              </a:rPr>
              <a:t> </a:t>
            </a:r>
            <a:r>
              <a:rPr lang="en-US" sz="2200" b="1" dirty="0" err="1" smtClean="0">
                <a:solidFill>
                  <a:schemeClr val="accent4"/>
                </a:solidFill>
                <a:latin typeface="Courier New" pitchFamily="49" charset="0"/>
              </a:rPr>
              <a:t>i</a:t>
            </a:r>
            <a:r>
              <a:rPr lang="en-US" sz="2200" b="1" dirty="0" smtClean="0">
                <a:solidFill>
                  <a:schemeClr val="accent4"/>
                </a:solidFill>
                <a:latin typeface="Courier New" pitchFamily="49" charset="0"/>
              </a:rPr>
              <a:t> = 0; </a:t>
            </a:r>
            <a:r>
              <a:rPr lang="en-US" sz="2200" b="1" dirty="0" err="1" smtClean="0">
                <a:solidFill>
                  <a:schemeClr val="accent4"/>
                </a:solidFill>
                <a:latin typeface="Courier New" pitchFamily="49" charset="0"/>
              </a:rPr>
              <a:t>i</a:t>
            </a:r>
            <a:r>
              <a:rPr lang="en-US" sz="2200" b="1" dirty="0" smtClean="0">
                <a:solidFill>
                  <a:schemeClr val="accent4"/>
                </a:solidFill>
                <a:latin typeface="Courier New" pitchFamily="49" charset="0"/>
              </a:rPr>
              <a:t> &lt; n; </a:t>
            </a:r>
            <a:r>
              <a:rPr lang="en-US" sz="2200" b="1" dirty="0" err="1" smtClean="0">
                <a:solidFill>
                  <a:schemeClr val="accent4"/>
                </a:solidFill>
                <a:latin typeface="Courier New" pitchFamily="49" charset="0"/>
              </a:rPr>
              <a:t>i</a:t>
            </a:r>
            <a:r>
              <a:rPr lang="en-US" sz="2200" b="1" dirty="0" smtClean="0">
                <a:solidFill>
                  <a:schemeClr val="accent4"/>
                </a:solidFill>
                <a:latin typeface="Courier New" pitchFamily="49" charset="0"/>
              </a:rPr>
              <a:t>++)</a:t>
            </a:r>
            <a:endParaRPr lang="en-US" sz="2200" b="1" dirty="0" smtClean="0">
              <a:solidFill>
                <a:schemeClr val="accent4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2200" b="1" dirty="0" smtClean="0">
                <a:solidFill>
                  <a:schemeClr val="accent4"/>
                </a:solidFill>
                <a:latin typeface="Courier New" pitchFamily="49" charset="0"/>
              </a:rPr>
              <a:t>    </a:t>
            </a:r>
            <a:r>
              <a:rPr lang="en-US" sz="2200" b="1" dirty="0" err="1" smtClean="0">
                <a:solidFill>
                  <a:schemeClr val="accent4"/>
                </a:solidFill>
                <a:latin typeface="Courier New" pitchFamily="49" charset="0"/>
              </a:rPr>
              <a:t>System.out.println</a:t>
            </a:r>
            <a:r>
              <a:rPr lang="en-US" sz="2200" b="1" dirty="0" smtClean="0">
                <a:solidFill>
                  <a:schemeClr val="accent4"/>
                </a:solidFill>
                <a:latin typeface="Courier New" pitchFamily="49" charset="0"/>
              </a:rPr>
              <a:t>(message);</a:t>
            </a:r>
            <a:endParaRPr lang="en-US" sz="2200" b="1" dirty="0" smtClean="0">
              <a:solidFill>
                <a:schemeClr val="accent4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2200" b="1" dirty="0" smtClean="0">
                <a:solidFill>
                  <a:schemeClr val="accent4"/>
                </a:solidFill>
                <a:latin typeface="Courier New" pitchFamily="49" charset="0"/>
              </a:rPr>
              <a:t>}</a:t>
            </a:r>
            <a:endParaRPr lang="en-US" sz="2200" b="1" dirty="0" smtClean="0">
              <a:solidFill>
                <a:schemeClr val="accent4"/>
              </a:solidFill>
              <a:latin typeface="Courier New" pitchFamily="49" charset="0"/>
            </a:endParaRPr>
          </a:p>
        </p:txBody>
      </p:sp>
      <p:sp>
        <p:nvSpPr>
          <p:cNvPr id="41989" name="Rectangle 4"/>
          <p:cNvSpPr>
            <a:spLocks noChangeArrowheads="true"/>
          </p:cNvSpPr>
          <p:nvPr/>
        </p:nvSpPr>
        <p:spPr bwMode="auto">
          <a:xfrm>
            <a:off x="381000" y="2667000"/>
            <a:ext cx="84582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/>
              <a:t>Suppose you invoke the method using </a:t>
            </a:r>
            <a:endParaRPr lang="en-US" altLang="en-US"/>
          </a:p>
          <a:p>
            <a:pPr marL="742950" lvl="1" indent="-285750">
              <a:buClr>
                <a:schemeClr val="tx1"/>
              </a:buClr>
            </a:pPr>
            <a:r>
              <a:rPr lang="en-US" altLang="en-US"/>
              <a:t>nPrintln(“Welcome to Java”, 5); </a:t>
            </a:r>
            <a:endParaRPr lang="en-US" altLang="en-US"/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/>
              <a:t>What is the output?</a:t>
            </a:r>
            <a:endParaRPr lang="en-US" altLang="en-US"/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/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/>
              <a:t>Suppose you invoke the method using </a:t>
            </a:r>
            <a:endParaRPr lang="en-US" altLang="en-US"/>
          </a:p>
          <a:p>
            <a:pPr marL="742950" lvl="1" indent="-285750">
              <a:buClr>
                <a:schemeClr val="tx1"/>
              </a:buClr>
            </a:pPr>
            <a:r>
              <a:rPr lang="en-US" altLang="en-US"/>
              <a:t>nPrintln(“Computer Science”, 15); </a:t>
            </a:r>
            <a:endParaRPr lang="en-US" altLang="en-US"/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/>
              <a:t>What is the output?</a:t>
            </a:r>
            <a:endParaRPr lang="en-US" altLang="en-US"/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/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/>
              <a:t>Can you invoke the method using </a:t>
            </a:r>
            <a:endParaRPr lang="en-US" altLang="en-US"/>
          </a:p>
          <a:p>
            <a:pPr marL="742950" lvl="1" indent="-285750">
              <a:buClr>
                <a:schemeClr val="tx1"/>
              </a:buClr>
            </a:pPr>
            <a:r>
              <a:rPr lang="en-US" altLang="en-US"/>
              <a:t>nPrintln(15, “Computer Science”); 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true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3F91F88-C10D-4721-A943-0D765967E34F}" type="slidenum">
              <a:rPr lang="en-US" altLang="en-US" sz="1400"/>
            </a:fld>
            <a:endParaRPr lang="en-US" altLang="en-US" sz="1400"/>
          </a:p>
        </p:txBody>
      </p:sp>
      <p:sp>
        <p:nvSpPr>
          <p:cNvPr id="43011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 smtClean="0"/>
              <a:t>Pass by Value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sp>
        <p:nvSpPr>
          <p:cNvPr id="43012" name="Text Box 3"/>
          <p:cNvSpPr txBox="true">
            <a:spLocks noChangeArrowheads="true"/>
          </p:cNvSpPr>
          <p:nvPr/>
        </p:nvSpPr>
        <p:spPr bwMode="auto">
          <a:xfrm>
            <a:off x="838200" y="1676400"/>
            <a:ext cx="7467600" cy="3046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This program demonstrates passing values to the methods.</a:t>
            </a:r>
            <a:endParaRPr lang="en-US" altLang="en-US"/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r>
              <a:rPr lang="zh-CN" altLang="en-US">
                <a:ea typeface="宋体" charset="0"/>
              </a:rPr>
              <a:t>注意！如何在函数内部修改传入参数的值？</a:t>
            </a:r>
            <a:r>
              <a:rPr lang="en-US" altLang="zh-CN">
                <a:ea typeface="宋体" charset="0"/>
              </a:rPr>
              <a:t>C</a:t>
            </a:r>
            <a:r>
              <a:rPr lang="zh-CN" altLang="en-US">
                <a:ea typeface="宋体" charset="0"/>
              </a:rPr>
              <a:t>语言如何做的？</a:t>
            </a:r>
            <a:endParaRPr lang="zh-CN" altLang="en-US">
              <a:ea typeface="宋体" charset="0"/>
            </a:endParaRPr>
          </a:p>
        </p:txBody>
      </p:sp>
      <p:sp>
        <p:nvSpPr>
          <p:cNvPr id="290820" name="AutoShape 4">
            <a:hlinkClick r:id="" action="ppaction://noaction" highlightClick="true"/>
          </p:cNvPr>
          <p:cNvSpPr>
            <a:spLocks noChangeArrowheads="true"/>
          </p:cNvSpPr>
          <p:nvPr/>
        </p:nvSpPr>
        <p:spPr bwMode="auto">
          <a:xfrm>
            <a:off x="1143000" y="4648200"/>
            <a:ext cx="32766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1"/>
                </a:solidFill>
                <a:latin typeface="Book Antiqua" pitchFamily="18" charset="0"/>
                <a:ea typeface="宋体" pitchFamily="2" charset="-122"/>
                <a:hlinkClick r:id="rId1" action="ppaction://program"/>
              </a:rPr>
              <a:t>Increment</a:t>
            </a:r>
            <a:endParaRPr lang="en-US" altLang="zh-CN">
              <a:solidFill>
                <a:schemeClr val="accent1"/>
              </a:solidFill>
              <a:ea typeface="宋体" pitchFamily="2" charset="-122"/>
            </a:endParaRPr>
          </a:p>
        </p:txBody>
      </p:sp>
      <p:pic>
        <p:nvPicPr>
          <p:cNvPr id="43014" name="Picture 5">
            <a:hlinkClick r:id="rId2" action="ppaction://program"/>
          </p:cNvPr>
          <p:cNvPicPr>
            <a:picLocks noChangeAspect="true" noChangeArrowheads="true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4800600" y="4648200"/>
            <a:ext cx="3313113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15" name="AutoShape 6">
            <a:hlinkClick r:id="rId4" highlightClick="true"/>
          </p:cNvPr>
          <p:cNvSpPr>
            <a:spLocks noChangeArrowheads="true"/>
          </p:cNvSpPr>
          <p:nvPr/>
        </p:nvSpPr>
        <p:spPr bwMode="auto">
          <a:xfrm>
            <a:off x="539750" y="4619625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true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B486F45-8F9A-475D-BE1C-F221401F7107}" type="slidenum">
              <a:rPr lang="en-US" altLang="en-US" sz="1400"/>
            </a:fld>
            <a:endParaRPr lang="en-US" altLang="en-US" sz="1400"/>
          </a:p>
        </p:txBody>
      </p:sp>
      <p:sp>
        <p:nvSpPr>
          <p:cNvPr id="44035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 smtClean="0"/>
              <a:t>Pass by Value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sp>
        <p:nvSpPr>
          <p:cNvPr id="44036" name="Text Box 7"/>
          <p:cNvSpPr txBox="true">
            <a:spLocks noChangeArrowheads="true"/>
          </p:cNvSpPr>
          <p:nvPr/>
        </p:nvSpPr>
        <p:spPr bwMode="auto">
          <a:xfrm>
            <a:off x="838200" y="1676400"/>
            <a:ext cx="7467600" cy="179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Testing Pass by value </a:t>
            </a:r>
            <a:endParaRPr lang="en-US" altLang="en-US"/>
          </a:p>
          <a:p>
            <a:pPr>
              <a:spcBef>
                <a:spcPct val="50000"/>
              </a:spcBef>
            </a:pPr>
            <a:r>
              <a:rPr lang="en-US" altLang="en-US"/>
              <a:t>This program demonstrates passing values to the methods.</a:t>
            </a:r>
            <a:endParaRPr lang="en-US" altLang="en-US"/>
          </a:p>
        </p:txBody>
      </p:sp>
      <p:sp>
        <p:nvSpPr>
          <p:cNvPr id="70664" name="AutoShape 8">
            <a:hlinkClick r:id="" action="ppaction://noaction" highlightClick="true"/>
          </p:cNvPr>
          <p:cNvSpPr>
            <a:spLocks noChangeArrowheads="true"/>
          </p:cNvSpPr>
          <p:nvPr/>
        </p:nvSpPr>
        <p:spPr bwMode="auto">
          <a:xfrm>
            <a:off x="1154113" y="4657725"/>
            <a:ext cx="32766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1"/>
                </a:solidFill>
                <a:latin typeface="Book Antiqua" pitchFamily="18" charset="0"/>
                <a:ea typeface="宋体" pitchFamily="2" charset="-122"/>
                <a:hlinkClick r:id="rId1" action="ppaction://program"/>
              </a:rPr>
              <a:t>TestPassByValue</a:t>
            </a:r>
            <a:endParaRPr lang="en-US" altLang="zh-CN">
              <a:solidFill>
                <a:schemeClr val="accent1"/>
              </a:solidFill>
              <a:ea typeface="宋体" pitchFamily="2" charset="-122"/>
            </a:endParaRPr>
          </a:p>
        </p:txBody>
      </p:sp>
      <p:pic>
        <p:nvPicPr>
          <p:cNvPr id="44038" name="Picture 10">
            <a:hlinkClick r:id="rId2" action="ppaction://program"/>
          </p:cNvPr>
          <p:cNvPicPr>
            <a:picLocks noChangeAspect="true" noChangeArrowheads="true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4800600" y="4648200"/>
            <a:ext cx="3313113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39" name="AutoShape 11">
            <a:hlinkClick r:id="rId4" highlightClick="true"/>
          </p:cNvPr>
          <p:cNvSpPr>
            <a:spLocks noChangeArrowheads="true"/>
          </p:cNvSpPr>
          <p:nvPr/>
        </p:nvSpPr>
        <p:spPr bwMode="auto">
          <a:xfrm>
            <a:off x="539750" y="4619625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true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37F5FB0-E9F0-4FC0-8663-8C1B41D000DD}" type="slidenum">
              <a:rPr lang="en-US" altLang="en-US" sz="1400"/>
            </a:fld>
            <a:endParaRPr lang="en-US" altLang="en-US" sz="1400"/>
          </a:p>
        </p:txBody>
      </p:sp>
      <p:sp>
        <p:nvSpPr>
          <p:cNvPr id="45059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 smtClean="0"/>
              <a:t>Pass by Value, cont.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sp>
        <p:nvSpPr>
          <p:cNvPr id="45060" name="Rectangle 7"/>
          <p:cNvSpPr>
            <a:spLocks noChangeArrowheads="true"/>
          </p:cNvSpPr>
          <p:nvPr/>
        </p:nvSpPr>
        <p:spPr bwMode="auto">
          <a:xfrm>
            <a:off x="2312988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45061" name="Rectangle 9"/>
          <p:cNvSpPr>
            <a:spLocks noChangeArrowheads="true"/>
          </p:cNvSpPr>
          <p:nvPr/>
        </p:nvSpPr>
        <p:spPr bwMode="auto">
          <a:xfrm>
            <a:off x="1855788" y="2255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pic>
        <p:nvPicPr>
          <p:cNvPr id="45062" name="Picture 7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39700" y="1844675"/>
            <a:ext cx="88646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true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24C4BB-7216-487C-B7B3-158B2F1B329C}" type="slidenum">
              <a:rPr lang="en-US" altLang="en-US" sz="1400"/>
            </a:fld>
            <a:endParaRPr lang="en-US" altLang="en-US" sz="1400"/>
          </a:p>
        </p:txBody>
      </p:sp>
      <p:sp>
        <p:nvSpPr>
          <p:cNvPr id="46083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693738" y="317500"/>
            <a:ext cx="7772400" cy="654050"/>
          </a:xfrm>
        </p:spPr>
        <p:txBody>
          <a:bodyPr/>
          <a:lstStyle/>
          <a:p>
            <a:r>
              <a:rPr lang="en-US" altLang="en-US" sz="4000" smtClean="0"/>
              <a:t>Modularizing Code</a:t>
            </a:r>
            <a:endParaRPr lang="en-US" altLang="en-US" sz="4000" smtClean="0">
              <a:solidFill>
                <a:schemeClr val="tx1"/>
              </a:solidFill>
            </a:endParaRPr>
          </a:p>
        </p:txBody>
      </p:sp>
      <p:sp>
        <p:nvSpPr>
          <p:cNvPr id="46084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193675" y="1239838"/>
            <a:ext cx="8682038" cy="1865312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mtClean="0"/>
              <a:t>Methods can be used to reduce redundant coding and enable code reuse. Methods can also be used to modularize code and improve the quality of the program.</a:t>
            </a:r>
            <a:endParaRPr lang="en-US" altLang="en-US" smtClean="0"/>
          </a:p>
        </p:txBody>
      </p:sp>
      <p:sp>
        <p:nvSpPr>
          <p:cNvPr id="260100" name="AutoShape 4">
            <a:hlinkClick r:id="" action="ppaction://noaction" highlightClick="true"/>
          </p:cNvPr>
          <p:cNvSpPr>
            <a:spLocks noChangeArrowheads="true"/>
          </p:cNvSpPr>
          <p:nvPr/>
        </p:nvSpPr>
        <p:spPr bwMode="auto">
          <a:xfrm>
            <a:off x="2574925" y="3121025"/>
            <a:ext cx="4954588" cy="401638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1"/>
                </a:solidFill>
                <a:latin typeface="Book Antiqua" pitchFamily="18" charset="0"/>
                <a:ea typeface="宋体" pitchFamily="2" charset="-122"/>
                <a:hlinkClick r:id="rId1" action="ppaction://program"/>
              </a:rPr>
              <a:t>GreatestCommonDivisorMethod</a:t>
            </a:r>
            <a:endParaRPr lang="en-US" altLang="zh-CN">
              <a:solidFill>
                <a:schemeClr val="accent1"/>
              </a:solidFill>
              <a:ea typeface="宋体" pitchFamily="2" charset="-122"/>
            </a:endParaRPr>
          </a:p>
        </p:txBody>
      </p:sp>
      <p:pic>
        <p:nvPicPr>
          <p:cNvPr id="46086" name="Picture 5">
            <a:hlinkClick r:id="rId2" action="ppaction://program"/>
          </p:cNvPr>
          <p:cNvPicPr>
            <a:picLocks noChangeAspect="true" noChangeArrowheads="true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2574925" y="3775075"/>
            <a:ext cx="3313113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0102" name="AutoShape 6">
            <a:hlinkClick r:id="" action="ppaction://noaction" highlightClick="true"/>
          </p:cNvPr>
          <p:cNvSpPr>
            <a:spLocks noChangeArrowheads="true"/>
          </p:cNvSpPr>
          <p:nvPr/>
        </p:nvSpPr>
        <p:spPr bwMode="auto">
          <a:xfrm>
            <a:off x="2613025" y="4811713"/>
            <a:ext cx="3379788" cy="401637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1"/>
                </a:solidFill>
                <a:latin typeface="Book Antiqua" pitchFamily="18" charset="0"/>
                <a:ea typeface="宋体" pitchFamily="2" charset="-122"/>
                <a:hlinkClick r:id="rId4" action="ppaction://program"/>
              </a:rPr>
              <a:t>PrimeNumberMethod</a:t>
            </a:r>
            <a:endParaRPr lang="en-US" altLang="zh-CN">
              <a:solidFill>
                <a:schemeClr val="accent1"/>
              </a:solidFill>
              <a:ea typeface="宋体" pitchFamily="2" charset="-122"/>
            </a:endParaRPr>
          </a:p>
        </p:txBody>
      </p:sp>
      <p:pic>
        <p:nvPicPr>
          <p:cNvPr id="46088" name="Picture 7">
            <a:hlinkClick r:id="rId5" action="ppaction://program"/>
          </p:cNvPr>
          <p:cNvPicPr>
            <a:picLocks noChangeAspect="true" noChangeArrowheads="true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2613025" y="5465763"/>
            <a:ext cx="3313113" cy="56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089" name="AutoShape 8">
            <a:hlinkClick r:id="rId6" highlightClick="true"/>
          </p:cNvPr>
          <p:cNvSpPr>
            <a:spLocks noChangeArrowheads="true"/>
          </p:cNvSpPr>
          <p:nvPr/>
        </p:nvSpPr>
        <p:spPr bwMode="auto">
          <a:xfrm>
            <a:off x="1960563" y="3006725"/>
            <a:ext cx="468312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6090" name="AutoShape 9">
            <a:hlinkClick r:id="rId7" highlightClick="true"/>
          </p:cNvPr>
          <p:cNvSpPr>
            <a:spLocks noChangeArrowheads="true"/>
          </p:cNvSpPr>
          <p:nvPr/>
        </p:nvSpPr>
        <p:spPr bwMode="auto">
          <a:xfrm>
            <a:off x="1960563" y="4735513"/>
            <a:ext cx="468312" cy="576262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true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0B4E747-E5FE-49BC-832A-AC1DF2C66B6A}" type="slidenum">
              <a:rPr lang="en-US" altLang="en-US" sz="1400"/>
            </a:fld>
            <a:endParaRPr lang="en-US" altLang="en-US" sz="1400"/>
          </a:p>
        </p:txBody>
      </p:sp>
      <p:sp>
        <p:nvSpPr>
          <p:cNvPr id="47107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269875" y="0"/>
            <a:ext cx="8718550" cy="1355725"/>
          </a:xfrm>
        </p:spPr>
        <p:txBody>
          <a:bodyPr/>
          <a:lstStyle/>
          <a:p>
            <a:r>
              <a:rPr lang="en-US" altLang="en-US" sz="4000" dirty="0" smtClean="0">
                <a:solidFill>
                  <a:srgbClr val="FF0000"/>
                </a:solidFill>
              </a:rPr>
              <a:t>Case Study: </a:t>
            </a:r>
            <a:r>
              <a:rPr lang="en-US" altLang="en-US" dirty="0" smtClean="0">
                <a:solidFill>
                  <a:srgbClr val="FF0000"/>
                </a:solidFill>
              </a:rPr>
              <a:t>Converting Hexadecimals to Decimals (p217)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47108" name="Text Box 3"/>
          <p:cNvSpPr txBox="true">
            <a:spLocks noChangeArrowheads="true"/>
          </p:cNvSpPr>
          <p:nvPr/>
        </p:nvSpPr>
        <p:spPr bwMode="auto">
          <a:xfrm>
            <a:off x="461963" y="1676400"/>
            <a:ext cx="82581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Write a method that converts a hexadecimal number into a decimal number.</a:t>
            </a:r>
            <a:endParaRPr lang="en-US" altLang="en-US"/>
          </a:p>
        </p:txBody>
      </p:sp>
      <p:sp>
        <p:nvSpPr>
          <p:cNvPr id="407556" name="AutoShape 4">
            <a:hlinkClick r:id="" action="ppaction://noaction" highlightClick="true"/>
          </p:cNvPr>
          <p:cNvSpPr>
            <a:spLocks noChangeArrowheads="true"/>
          </p:cNvSpPr>
          <p:nvPr/>
        </p:nvSpPr>
        <p:spPr bwMode="auto">
          <a:xfrm>
            <a:off x="1546225" y="5876925"/>
            <a:ext cx="3611563" cy="485775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1"/>
                </a:solidFill>
                <a:latin typeface="Book Antiqua" pitchFamily="18" charset="0"/>
                <a:ea typeface="宋体" pitchFamily="2" charset="-122"/>
                <a:hlinkClick r:id="rId1" action="ppaction://program"/>
              </a:rPr>
              <a:t>Hex2Dec</a:t>
            </a:r>
            <a:endParaRPr lang="en-US" altLang="zh-CN">
              <a:solidFill>
                <a:schemeClr val="accent1"/>
              </a:solidFill>
              <a:ea typeface="宋体" pitchFamily="2" charset="-122"/>
            </a:endParaRPr>
          </a:p>
        </p:txBody>
      </p:sp>
      <p:pic>
        <p:nvPicPr>
          <p:cNvPr id="47110" name="Picture 5">
            <a:hlinkClick r:id="rId2" action="ppaction://program"/>
          </p:cNvPr>
          <p:cNvPicPr>
            <a:picLocks noChangeAspect="true" noChangeArrowheads="true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5538788" y="5829300"/>
            <a:ext cx="3313112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11" name="AutoShape 6">
            <a:hlinkClick r:id="rId4" highlightClick="true"/>
          </p:cNvPr>
          <p:cNvSpPr>
            <a:spLocks noChangeArrowheads="true"/>
          </p:cNvSpPr>
          <p:nvPr/>
        </p:nvSpPr>
        <p:spPr bwMode="auto">
          <a:xfrm>
            <a:off x="1008063" y="5838825"/>
            <a:ext cx="468312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7112" name="Text Box 7"/>
          <p:cNvSpPr txBox="true">
            <a:spLocks noChangeArrowheads="true"/>
          </p:cNvSpPr>
          <p:nvPr/>
        </p:nvSpPr>
        <p:spPr bwMode="auto">
          <a:xfrm>
            <a:off x="347663" y="2752725"/>
            <a:ext cx="8258175" cy="280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ABCD =&gt; </a:t>
            </a:r>
            <a:endParaRPr lang="en-US" altLang="en-US"/>
          </a:p>
          <a:p>
            <a:pPr>
              <a:spcBef>
                <a:spcPct val="50000"/>
              </a:spcBef>
            </a:pPr>
            <a:r>
              <a:rPr lang="en-US" altLang="en-US"/>
              <a:t>  A*16^3 + B*16^2 + C*16^1+ D*16^0</a:t>
            </a:r>
            <a:endParaRPr lang="en-US" altLang="en-US"/>
          </a:p>
          <a:p>
            <a:pPr>
              <a:spcBef>
                <a:spcPct val="50000"/>
              </a:spcBef>
            </a:pPr>
            <a:r>
              <a:rPr lang="en-US" altLang="en-US"/>
              <a:t>= ((A*16 + B)*16 + C)*16+D</a:t>
            </a:r>
            <a:endParaRPr lang="en-US" altLang="en-US"/>
          </a:p>
          <a:p>
            <a:pPr>
              <a:spcBef>
                <a:spcPct val="50000"/>
              </a:spcBef>
            </a:pPr>
            <a:r>
              <a:rPr lang="en-US" altLang="en-US"/>
              <a:t>= ((10*16 + 11)*16 + 12)*16+13 = ?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true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C98E282-4C54-426D-8553-4030A0EBFBFB}" type="slidenum">
              <a:rPr lang="en-US" altLang="en-US" sz="1400"/>
            </a:fld>
            <a:endParaRPr lang="en-US" altLang="en-US" sz="1400"/>
          </a:p>
        </p:txBody>
      </p:sp>
      <p:sp>
        <p:nvSpPr>
          <p:cNvPr id="48131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Overloading Methods(p219)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91140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0" y="1371600"/>
            <a:ext cx="9144000" cy="38100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mtClean="0">
                <a:ea typeface="宋体" pitchFamily="2" charset="-122"/>
              </a:rPr>
              <a:t>Overloading the </a:t>
            </a:r>
            <a:r>
              <a:rPr lang="en-US" altLang="zh-CN" smtClean="0">
                <a:latin typeface="Courier New" pitchFamily="49" charset="0"/>
                <a:ea typeface="宋体" pitchFamily="2" charset="-122"/>
              </a:rPr>
              <a:t>max</a:t>
            </a:r>
            <a:r>
              <a:rPr lang="en-US" altLang="zh-CN" smtClean="0">
                <a:ea typeface="宋体" pitchFamily="2" charset="-122"/>
              </a:rPr>
              <a:t> Method</a:t>
            </a:r>
            <a:endParaRPr lang="en-US" altLang="zh-CN" smtClean="0">
              <a:ea typeface="宋体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CN" sz="2600" smtClean="0"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public static double max(double num1, double num2) { </a:t>
            </a:r>
            <a:endParaRPr lang="en-US" altLang="zh-CN" sz="2600" b="1" smtClean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2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if (num1 &gt; num2)</a:t>
            </a:r>
            <a:endParaRPr lang="en-US" altLang="zh-CN" sz="2600" b="1" smtClean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2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return num1;</a:t>
            </a:r>
            <a:endParaRPr lang="en-US" altLang="zh-CN" sz="2600" b="1" smtClean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2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else</a:t>
            </a:r>
            <a:endParaRPr lang="en-US" altLang="zh-CN" sz="2600" b="1" smtClean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2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return num2;</a:t>
            </a:r>
            <a:endParaRPr lang="en-US" altLang="zh-CN" sz="2600" b="1" smtClean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2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}</a:t>
            </a:r>
            <a:endParaRPr lang="en-US" altLang="zh-CN" sz="2600" b="1" smtClean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71686" name="AutoShape 6">
            <a:hlinkClick r:id="" action="ppaction://noaction" highlightClick="true"/>
          </p:cNvPr>
          <p:cNvSpPr>
            <a:spLocks noChangeArrowheads="true"/>
          </p:cNvSpPr>
          <p:nvPr/>
        </p:nvSpPr>
        <p:spPr bwMode="auto">
          <a:xfrm>
            <a:off x="1143000" y="5562600"/>
            <a:ext cx="36576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1"/>
                </a:solidFill>
                <a:latin typeface="Book Antiqua" pitchFamily="18" charset="0"/>
                <a:ea typeface="宋体" pitchFamily="2" charset="-122"/>
                <a:hlinkClick r:id="rId1" action="ppaction://program"/>
              </a:rPr>
              <a:t>TestMethodOverloading</a:t>
            </a:r>
            <a:endParaRPr lang="en-US" altLang="zh-CN">
              <a:solidFill>
                <a:schemeClr val="accent1"/>
              </a:solidFill>
              <a:ea typeface="宋体" pitchFamily="2" charset="-122"/>
            </a:endParaRPr>
          </a:p>
        </p:txBody>
      </p:sp>
      <p:pic>
        <p:nvPicPr>
          <p:cNvPr id="48134" name="Picture 7">
            <a:hlinkClick r:id="rId2" action="ppaction://program"/>
          </p:cNvPr>
          <p:cNvPicPr>
            <a:picLocks noChangeAspect="true" noChangeArrowheads="true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5105400" y="5562600"/>
            <a:ext cx="3313113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35" name="AutoShape 8">
            <a:hlinkClick r:id="rId4" highlightClick="true"/>
          </p:cNvPr>
          <p:cNvSpPr>
            <a:spLocks noChangeArrowheads="true"/>
          </p:cNvSpPr>
          <p:nvPr/>
        </p:nvSpPr>
        <p:spPr bwMode="auto">
          <a:xfrm>
            <a:off x="539750" y="5541963"/>
            <a:ext cx="468313" cy="576262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true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FAFDF77-D6A3-4F05-ACF6-A34964DD8D8D}" type="slidenum">
              <a:rPr lang="en-US" altLang="en-US" sz="1400"/>
            </a:fld>
            <a:endParaRPr lang="en-US" altLang="en-US" sz="1400"/>
          </a:p>
        </p:txBody>
      </p:sp>
      <p:sp>
        <p:nvSpPr>
          <p:cNvPr id="8195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altLang="en-US" smtClean="0"/>
              <a:t>Objectives</a:t>
            </a:r>
            <a:endParaRPr lang="en-US" altLang="en-US" smtClean="0"/>
          </a:p>
        </p:txBody>
      </p:sp>
      <p:sp>
        <p:nvSpPr>
          <p:cNvPr id="8196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461963" y="1009650"/>
            <a:ext cx="8450262" cy="53387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100" smtClean="0">
                <a:solidFill>
                  <a:srgbClr val="FF0000"/>
                </a:solidFill>
              </a:rPr>
              <a:t>To define methods with formal parameters (§6.2).</a:t>
            </a:r>
            <a:endParaRPr lang="en-US" altLang="en-US" sz="2100" smtClean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100" smtClean="0"/>
              <a:t>To invoke methods with actual parameters (i.e., arguments) (§6.2).</a:t>
            </a:r>
            <a:endParaRPr lang="en-US" altLang="en-US" sz="210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100" smtClean="0"/>
              <a:t>To define methods with a return value (§6.3).</a:t>
            </a:r>
            <a:endParaRPr lang="en-US" altLang="en-US" sz="210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100" smtClean="0"/>
              <a:t>To define methods without a return value (§6.4).</a:t>
            </a:r>
            <a:endParaRPr lang="en-US" altLang="en-US" sz="210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100" smtClean="0"/>
              <a:t>To pass arguments by value (§6.5).</a:t>
            </a:r>
            <a:endParaRPr lang="en-US" altLang="en-US" sz="210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100" smtClean="0"/>
              <a:t>To develop reusable code that is modular, easy to read, easy to debug, and easy to maintain (§6.6).</a:t>
            </a:r>
            <a:endParaRPr lang="en-US" altLang="en-US" sz="210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100" smtClean="0">
                <a:solidFill>
                  <a:srgbClr val="FF0000"/>
                </a:solidFill>
              </a:rPr>
              <a:t>To write a method that converts hexadecimals to decimals (§6.7).</a:t>
            </a:r>
            <a:endParaRPr lang="en-US" altLang="en-US" sz="210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100" smtClean="0"/>
              <a:t>To use method overloading and understand ambiguous overloading (§6.8).</a:t>
            </a:r>
            <a:endParaRPr lang="en-US" altLang="en-US" sz="210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100" smtClean="0">
                <a:solidFill>
                  <a:srgbClr val="FF0000"/>
                </a:solidFill>
              </a:rPr>
              <a:t>To determine the scope of variables (§6.9).</a:t>
            </a:r>
            <a:endParaRPr lang="en-US" altLang="en-US" sz="210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100" smtClean="0"/>
              <a:t>To apply the concept of method abstraction in software development (§6.10).</a:t>
            </a:r>
            <a:endParaRPr lang="en-US" altLang="en-US" sz="210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100" smtClean="0"/>
              <a:t>To design and implement methods using stepwise refinement (§6.10).</a:t>
            </a:r>
            <a:endParaRPr lang="en-US" altLang="en-US" sz="2100" smtClean="0"/>
          </a:p>
          <a:p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true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90930E5-551D-48AC-9CF0-7F9F024ADF9A}" type="slidenum">
              <a:rPr lang="en-US" altLang="en-US" sz="1400"/>
            </a:fld>
            <a:endParaRPr lang="en-US" altLang="en-US" sz="1400"/>
          </a:p>
        </p:txBody>
      </p:sp>
      <p:sp>
        <p:nvSpPr>
          <p:cNvPr id="49155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altLang="en-US" dirty="0" smtClean="0"/>
              <a:t>Ambiguous Invocation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49156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231775" y="1600200"/>
            <a:ext cx="8718550" cy="38100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3600" dirty="0" smtClean="0">
                <a:cs typeface="Times New Roman" pitchFamily="18" charset="0"/>
              </a:rPr>
              <a:t>Sometimes there may be two or more possible matches for an invocation of a method, but the compiler cannot determine the most specific match. This is referred to as </a:t>
            </a:r>
            <a:r>
              <a:rPr lang="en-US" altLang="en-US" sz="3600" i="1" dirty="0" smtClean="0">
                <a:cs typeface="Times New Roman" pitchFamily="18" charset="0"/>
              </a:rPr>
              <a:t>ambiguous invocation</a:t>
            </a:r>
            <a:r>
              <a:rPr lang="en-US" altLang="en-US" sz="3600" dirty="0" smtClean="0">
                <a:cs typeface="Times New Roman" pitchFamily="18" charset="0"/>
              </a:rPr>
              <a:t>. Ambiguous invocation is a compile error. </a:t>
            </a:r>
            <a:endParaRPr lang="en-US" altLang="en-US" sz="36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true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9371431-7184-43A4-97C3-29B46A2C4CD7}" type="slidenum">
              <a:rPr lang="en-US" altLang="en-US" sz="1400"/>
            </a:fld>
            <a:endParaRPr lang="en-US" altLang="en-US" sz="1400"/>
          </a:p>
        </p:txBody>
      </p:sp>
      <p:sp>
        <p:nvSpPr>
          <p:cNvPr id="95236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609600" y="762000"/>
            <a:ext cx="7924800" cy="57912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Times New Roman" pitchFamily="18" charset="0"/>
              </a:rPr>
              <a:t>AmbiguousOverloading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Times New Roman" pitchFamily="18" charset="0"/>
              </a:rPr>
              <a:t> {</a:t>
            </a:r>
            <a:endParaRPr lang="en-US" altLang="zh-CN" sz="1800" b="1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Times New Roman" pitchFamily="18" charset="0"/>
              </a:rPr>
              <a:t>  public static void main(String[]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Times New Roman" pitchFamily="18" charset="0"/>
              </a:rPr>
              <a:t>) {</a:t>
            </a:r>
            <a:endParaRPr lang="en-US" altLang="zh-CN" sz="1800" b="1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Times New Roman" pitchFamily="18" charset="0"/>
              </a:rPr>
              <a:t>(max(1, 2));  </a:t>
            </a:r>
            <a:endParaRPr lang="en-US" altLang="zh-CN" sz="1800" b="1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Times New Roman" pitchFamily="18" charset="0"/>
              </a:rPr>
              <a:t>  }</a:t>
            </a:r>
            <a:endParaRPr lang="en-US" altLang="zh-CN" sz="1800" b="1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Times New Roman" pitchFamily="18" charset="0"/>
              </a:rPr>
              <a:t> </a:t>
            </a:r>
            <a:endParaRPr lang="en-US" altLang="zh-CN" sz="1800" b="1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Times New Roman" pitchFamily="18" charset="0"/>
              </a:rPr>
              <a:t>  public static double max(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Times New Roman" pitchFamily="18" charset="0"/>
              </a:rPr>
              <a:t> num1, double num2) { </a:t>
            </a:r>
            <a:endParaRPr lang="en-US" altLang="zh-CN" sz="1800" b="1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Times New Roman" pitchFamily="18" charset="0"/>
              </a:rPr>
              <a:t>    if (num1 &gt; num2)</a:t>
            </a:r>
            <a:endParaRPr lang="en-US" altLang="zh-CN" sz="1800" b="1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Times New Roman" pitchFamily="18" charset="0"/>
              </a:rPr>
              <a:t>      return num1;</a:t>
            </a:r>
            <a:endParaRPr lang="en-US" altLang="zh-CN" sz="1800" b="1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Times New Roman" pitchFamily="18" charset="0"/>
              </a:rPr>
              <a:t>    else</a:t>
            </a:r>
            <a:endParaRPr lang="en-US" altLang="zh-CN" sz="1800" b="1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Times New Roman" pitchFamily="18" charset="0"/>
              </a:rPr>
              <a:t>      return num2;</a:t>
            </a:r>
            <a:endParaRPr lang="en-US" altLang="zh-CN" sz="1800" b="1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Times New Roman" pitchFamily="18" charset="0"/>
              </a:rPr>
              <a:t>  }</a:t>
            </a:r>
            <a:endParaRPr lang="en-US" altLang="zh-CN" sz="1800" b="1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Times New Roman" pitchFamily="18" charset="0"/>
              </a:rPr>
              <a:t>  </a:t>
            </a:r>
            <a:endParaRPr lang="en-US" altLang="zh-CN" sz="1800" b="1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Times New Roman" pitchFamily="18" charset="0"/>
              </a:rPr>
              <a:t>  public static double max(double num1,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Times New Roman" pitchFamily="18" charset="0"/>
              </a:rPr>
              <a:t> num2) {</a:t>
            </a:r>
            <a:endParaRPr lang="en-US" altLang="zh-CN" sz="1800" b="1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Times New Roman" pitchFamily="18" charset="0"/>
              </a:rPr>
              <a:t>    if (num1 &gt; num2)</a:t>
            </a:r>
            <a:endParaRPr lang="en-US" altLang="zh-CN" sz="1800" b="1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Times New Roman" pitchFamily="18" charset="0"/>
              </a:rPr>
              <a:t>      return num1;</a:t>
            </a:r>
            <a:endParaRPr lang="en-US" altLang="zh-CN" sz="1800" b="1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Times New Roman" pitchFamily="18" charset="0"/>
              </a:rPr>
              <a:t>    else</a:t>
            </a:r>
            <a:endParaRPr lang="en-US" altLang="zh-CN" sz="1800" b="1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Times New Roman" pitchFamily="18" charset="0"/>
              </a:rPr>
              <a:t>      return num2;     </a:t>
            </a:r>
            <a:endParaRPr lang="en-US" altLang="zh-CN" sz="1800" b="1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Times New Roman" pitchFamily="18" charset="0"/>
              </a:rPr>
              <a:t>  }</a:t>
            </a:r>
            <a:endParaRPr lang="en-US" altLang="zh-CN" sz="1800" b="1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1800" b="1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/>
          <p:cNvSpPr>
            <a:spLocks noGrp="true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68C7831-3CD2-447E-90FE-061F44DB91E2}" type="slidenum">
              <a:rPr lang="en-US" altLang="en-US" sz="1400"/>
            </a:fld>
            <a:endParaRPr lang="en-US" altLang="en-US" sz="1400"/>
          </a:p>
        </p:txBody>
      </p:sp>
      <p:sp>
        <p:nvSpPr>
          <p:cNvPr id="51203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577880" y="356600"/>
            <a:ext cx="7772400" cy="8382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Scope of Local Variables(222)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51204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304800" y="1371600"/>
            <a:ext cx="86106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600" smtClean="0"/>
              <a:t>A local variable: a variable defined inside a method.</a:t>
            </a:r>
            <a:endParaRPr lang="en-US" altLang="en-US" sz="3600" smtClean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600" smtClean="0"/>
              <a:t>Scope: the part of the program where the variable can be referenced.</a:t>
            </a:r>
            <a:endParaRPr lang="en-US" altLang="en-US" sz="3600" smtClean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600" smtClean="0">
                <a:cs typeface="Times New Roman" pitchFamily="18" charset="0"/>
              </a:rPr>
              <a:t>The scope of a local variable starts from its declaration and continues to the end of the block that contains the variable. A local variable must be declared before it can be used.</a:t>
            </a:r>
            <a:endParaRPr lang="en-US" alt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/>
          <p:cNvSpPr>
            <a:spLocks noGrp="true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71CED1A-FD37-47AD-8C5E-D33B9F5ED6EB}" type="slidenum">
              <a:rPr lang="en-US" altLang="en-US" sz="1400"/>
            </a:fld>
            <a:endParaRPr lang="en-US" altLang="en-US" sz="1400"/>
          </a:p>
        </p:txBody>
      </p:sp>
      <p:sp>
        <p:nvSpPr>
          <p:cNvPr id="52227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altLang="en-US" smtClean="0"/>
              <a:t>Scope of Local Variables, cont.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sp>
        <p:nvSpPr>
          <p:cNvPr id="52228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304800" y="1371600"/>
            <a:ext cx="8610600" cy="50292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3600" smtClean="0">
                <a:cs typeface="Times New Roman" pitchFamily="18" charset="0"/>
              </a:rPr>
              <a:t>You can declare a local variable with the same name multiple times in different non-nesting blocks in a method, but you cannot declare a local variable twice in nested blocks.</a:t>
            </a:r>
            <a:endParaRPr lang="en-US" altLang="en-US" sz="360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/>
          <p:cNvSpPr>
            <a:spLocks noGrp="true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4C7023C-46A3-4D0B-A7E3-D371DB299D0F}" type="slidenum">
              <a:rPr lang="en-US" altLang="en-US" sz="1400"/>
            </a:fld>
            <a:endParaRPr lang="en-US" altLang="en-US" sz="1400"/>
          </a:p>
        </p:txBody>
      </p:sp>
      <p:sp>
        <p:nvSpPr>
          <p:cNvPr id="53251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r>
              <a:rPr lang="en-US" altLang="en-US" smtClean="0"/>
              <a:t>Scope of Local Variables, cont.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sp>
        <p:nvSpPr>
          <p:cNvPr id="53252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152400" y="838200"/>
            <a:ext cx="8839200" cy="2322513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800" smtClean="0">
                <a:cs typeface="Times New Roman" pitchFamily="18" charset="0"/>
              </a:rPr>
              <a:t>A variable declared in the initial action part of a </a:t>
            </a:r>
            <a:r>
              <a:rPr lang="en-US" altLang="en-US" sz="2800" u="sng" smtClean="0">
                <a:cs typeface="Times New Roman" pitchFamily="18" charset="0"/>
              </a:rPr>
              <a:t>for</a:t>
            </a:r>
            <a:r>
              <a:rPr lang="en-US" altLang="en-US" sz="2800" smtClean="0">
                <a:cs typeface="Times New Roman" pitchFamily="18" charset="0"/>
              </a:rPr>
              <a:t> loop header has its scope in the entire loop. But a variable declared inside a </a:t>
            </a:r>
            <a:r>
              <a:rPr lang="en-US" altLang="en-US" sz="2800" u="sng" smtClean="0">
                <a:cs typeface="Times New Roman" pitchFamily="18" charset="0"/>
              </a:rPr>
              <a:t>for</a:t>
            </a:r>
            <a:r>
              <a:rPr lang="en-US" altLang="en-US" sz="2800" smtClean="0">
                <a:cs typeface="Times New Roman" pitchFamily="18" charset="0"/>
              </a:rPr>
              <a:t> loop body has its scope limited in the loop body from its declaration and to the end of the block that contains the variable.</a:t>
            </a:r>
            <a:endParaRPr lang="en-US" altLang="en-US" sz="2800" smtClean="0">
              <a:cs typeface="Times New Roman" pitchFamily="18" charset="0"/>
            </a:endParaRPr>
          </a:p>
        </p:txBody>
      </p:sp>
      <p:sp>
        <p:nvSpPr>
          <p:cNvPr id="53253" name="Rectangle 5"/>
          <p:cNvSpPr>
            <a:spLocks noChangeArrowheads="true"/>
          </p:cNvSpPr>
          <p:nvPr/>
        </p:nvSpPr>
        <p:spPr bwMode="auto">
          <a:xfrm>
            <a:off x="280035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graphicFrame>
        <p:nvGraphicFramePr>
          <p:cNvPr id="53254" name="Object 4"/>
          <p:cNvGraphicFramePr>
            <a:graphicFrameLocks noChangeAspect="true"/>
          </p:cNvGraphicFramePr>
          <p:nvPr/>
        </p:nvGraphicFramePr>
        <p:xfrm>
          <a:off x="769938" y="2776538"/>
          <a:ext cx="7239000" cy="350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0" name="" r:id="rId1" imgW="3543300" imgH="1714500" progId="Word.Picture.8">
                  <p:embed/>
                </p:oleObj>
              </mc:Choice>
              <mc:Fallback>
                <p:oleObj name="" r:id="rId1" imgW="3543300" imgH="1714500" progId="Word.Picture.8">
                  <p:embed/>
                  <p:pic>
                    <p:nvPicPr>
                      <p:cNvPr id="0" name="Object 4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2776538"/>
                        <a:ext cx="7239000" cy="350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/>
          <p:cNvSpPr>
            <a:spLocks noGrp="true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48D6FF-F4C8-4ABD-A48C-B92CD60C1E3A}" type="slidenum">
              <a:rPr lang="en-US" altLang="en-US" sz="1400"/>
            </a:fld>
            <a:endParaRPr lang="en-US" altLang="en-US" sz="1400"/>
          </a:p>
        </p:txBody>
      </p:sp>
      <p:sp>
        <p:nvSpPr>
          <p:cNvPr id="54275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altLang="en-US" smtClean="0"/>
              <a:t>Scope of Local Variables, cont.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sp>
        <p:nvSpPr>
          <p:cNvPr id="54276" name="Rectangle 6"/>
          <p:cNvSpPr>
            <a:spLocks noChangeArrowheads="true"/>
          </p:cNvSpPr>
          <p:nvPr/>
        </p:nvSpPr>
        <p:spPr bwMode="auto">
          <a:xfrm>
            <a:off x="32004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54277" name="Rectangle 8"/>
          <p:cNvSpPr>
            <a:spLocks noChangeArrowheads="true"/>
          </p:cNvSpPr>
          <p:nvPr/>
        </p:nvSpPr>
        <p:spPr bwMode="auto">
          <a:xfrm>
            <a:off x="2198688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graphicFrame>
        <p:nvGraphicFramePr>
          <p:cNvPr id="54278" name="Object 7"/>
          <p:cNvGraphicFramePr>
            <a:graphicFrameLocks noChangeAspect="true"/>
          </p:cNvGraphicFramePr>
          <p:nvPr/>
        </p:nvGraphicFramePr>
        <p:xfrm>
          <a:off x="228600" y="2057400"/>
          <a:ext cx="8915400" cy="364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4" name="Picture" r:id="rId1" imgW="4747260" imgH="1941830" progId="Word.Picture.8">
                  <p:embed/>
                </p:oleObj>
              </mc:Choice>
              <mc:Fallback>
                <p:oleObj name="Picture" r:id="rId1" imgW="4747260" imgH="1941830" progId="Word.Picture.8">
                  <p:embed/>
                  <p:pic>
                    <p:nvPicPr>
                      <p:cNvPr id="0" name="Object 7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057400"/>
                        <a:ext cx="8915400" cy="364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/>
          <p:cNvSpPr>
            <a:spLocks noGrp="true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B1A939F-797A-4222-8290-04F370C1604D}" type="slidenum">
              <a:rPr lang="en-US" altLang="en-US" sz="1400"/>
            </a:fld>
            <a:endParaRPr lang="en-US" altLang="en-US" sz="1400"/>
          </a:p>
        </p:txBody>
      </p:sp>
      <p:sp>
        <p:nvSpPr>
          <p:cNvPr id="55299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r>
              <a:rPr lang="en-US" altLang="en-US" smtClean="0"/>
              <a:t>Scope of Local Variables, cont.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sp>
        <p:nvSpPr>
          <p:cNvPr id="105476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609600" y="914400"/>
            <a:ext cx="7620000" cy="55626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// Fine with no errors</a:t>
            </a:r>
            <a:endParaRPr lang="en-US" sz="2600" b="1" dirty="0" smtClean="0">
              <a:solidFill>
                <a:schemeClr val="accent4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public static void </a:t>
            </a:r>
            <a:r>
              <a:rPr lang="en-US" sz="2600" b="1" dirty="0" err="1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correctMethod</a:t>
            </a: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() {</a:t>
            </a:r>
            <a:endParaRPr lang="en-US" sz="2600" b="1" dirty="0" smtClean="0">
              <a:solidFill>
                <a:schemeClr val="accent4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600" b="1" dirty="0" err="1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x = 1;</a:t>
            </a:r>
            <a:endParaRPr lang="en-US" sz="2600" b="1" dirty="0" smtClean="0">
              <a:solidFill>
                <a:schemeClr val="accent4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600" b="1" dirty="0" err="1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y = 1;</a:t>
            </a:r>
            <a:endParaRPr lang="en-US" sz="2600" b="1" dirty="0" smtClean="0">
              <a:solidFill>
                <a:schemeClr val="accent4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// </a:t>
            </a:r>
            <a:r>
              <a:rPr lang="en-US" sz="2600" b="1" dirty="0" err="1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is declared </a:t>
            </a:r>
            <a:endParaRPr lang="en-US" sz="2600" b="1" dirty="0" smtClean="0">
              <a:solidFill>
                <a:schemeClr val="accent4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for (</a:t>
            </a:r>
            <a:r>
              <a:rPr lang="en-US" sz="2600" b="1" dirty="0" err="1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= 1; </a:t>
            </a:r>
            <a:r>
              <a:rPr lang="en-US" sz="2600" b="1" dirty="0" err="1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&lt; 10; </a:t>
            </a:r>
            <a:r>
              <a:rPr lang="en-US" sz="2600" b="1" dirty="0" err="1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++) {</a:t>
            </a:r>
            <a:endParaRPr lang="en-US" sz="2600" b="1" dirty="0" smtClean="0">
              <a:solidFill>
                <a:schemeClr val="accent4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  x += </a:t>
            </a:r>
            <a:r>
              <a:rPr lang="en-US" sz="2600" b="1" dirty="0" err="1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;</a:t>
            </a:r>
            <a:endParaRPr lang="en-US" sz="2600" b="1" dirty="0" smtClean="0">
              <a:solidFill>
                <a:schemeClr val="accent4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}</a:t>
            </a:r>
            <a:endParaRPr lang="en-US" sz="2600" b="1" dirty="0" smtClean="0">
              <a:solidFill>
                <a:schemeClr val="accent4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// </a:t>
            </a:r>
            <a:r>
              <a:rPr lang="en-US" sz="2600" b="1" dirty="0" err="1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is declared again</a:t>
            </a:r>
            <a:endParaRPr lang="en-US" sz="2600" b="1" dirty="0" smtClean="0">
              <a:solidFill>
                <a:schemeClr val="accent4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for (</a:t>
            </a:r>
            <a:r>
              <a:rPr lang="en-US" sz="2600" b="1" dirty="0" err="1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= 1; </a:t>
            </a:r>
            <a:r>
              <a:rPr lang="en-US" sz="2600" b="1" dirty="0" err="1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&lt; 10; </a:t>
            </a:r>
            <a:r>
              <a:rPr lang="en-US" sz="2600" b="1" dirty="0" err="1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++) {</a:t>
            </a:r>
            <a:endParaRPr lang="en-US" sz="2600" b="1" dirty="0" smtClean="0">
              <a:solidFill>
                <a:schemeClr val="accent4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  y += </a:t>
            </a:r>
            <a:r>
              <a:rPr lang="en-US" sz="2600" b="1" dirty="0" err="1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;</a:t>
            </a:r>
            <a:endParaRPr lang="en-US" sz="2600" b="1" dirty="0" smtClean="0">
              <a:solidFill>
                <a:schemeClr val="accent4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}</a:t>
            </a:r>
            <a:endParaRPr lang="en-US" sz="2600" b="1" dirty="0" smtClean="0">
              <a:solidFill>
                <a:schemeClr val="accent4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}</a:t>
            </a:r>
            <a:endParaRPr lang="en-US" sz="2600" b="1" dirty="0" smtClean="0">
              <a:solidFill>
                <a:schemeClr val="accent4"/>
              </a:solidFill>
              <a:latin typeface="Courier New" pitchFamily="49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/>
          <p:cNvSpPr>
            <a:spLocks noGrp="true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B5D8508-73A2-4E19-B824-286B98520EB0}" type="slidenum">
              <a:rPr lang="en-US" altLang="en-US" sz="1400"/>
            </a:fld>
            <a:endParaRPr lang="en-US" altLang="en-US" sz="1400"/>
          </a:p>
        </p:txBody>
      </p:sp>
      <p:sp>
        <p:nvSpPr>
          <p:cNvPr id="56323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r>
              <a:rPr lang="en-US" altLang="en-US" smtClean="0"/>
              <a:t>Scope of Local Variables, cont.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sp>
        <p:nvSpPr>
          <p:cNvPr id="107524" name="Rectangle 4"/>
          <p:cNvSpPr>
            <a:spLocks noChangeArrowheads="true"/>
          </p:cNvSpPr>
          <p:nvPr/>
        </p:nvSpPr>
        <p:spPr bwMode="auto">
          <a:xfrm>
            <a:off x="533400" y="1143000"/>
            <a:ext cx="7848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// With errors</a:t>
            </a:r>
            <a:endParaRPr lang="en-US" sz="2600" b="1" dirty="0">
              <a:solidFill>
                <a:schemeClr val="accent4"/>
              </a:solidFill>
              <a:latin typeface="Courier New" pitchFamily="49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public static void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incorrectMethod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() {</a:t>
            </a:r>
            <a:endParaRPr lang="en-US" sz="2600" b="1" dirty="0">
              <a:solidFill>
                <a:schemeClr val="accent4"/>
              </a:solidFill>
              <a:latin typeface="Courier New" pitchFamily="49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x = 1;</a:t>
            </a:r>
            <a:endParaRPr lang="en-US" sz="2600" b="1" dirty="0">
              <a:solidFill>
                <a:schemeClr val="accent4"/>
              </a:solidFill>
              <a:latin typeface="Courier New" pitchFamily="49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y = 1;</a:t>
            </a:r>
            <a:endParaRPr lang="en-US" sz="2600" b="1" dirty="0">
              <a:solidFill>
                <a:schemeClr val="accent4"/>
              </a:solidFill>
              <a:latin typeface="Courier New" pitchFamily="49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for (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= 1;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&lt; 10;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++) {</a:t>
            </a:r>
            <a:endParaRPr lang="en-US" sz="2600" b="1" dirty="0">
              <a:solidFill>
                <a:schemeClr val="accent4"/>
              </a:solidFill>
              <a:latin typeface="Courier New" pitchFamily="49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x = 0;</a:t>
            </a:r>
            <a:endParaRPr lang="en-US" sz="2600" b="1" dirty="0">
              <a:solidFill>
                <a:schemeClr val="accent4"/>
              </a:solidFill>
              <a:latin typeface="Courier New" pitchFamily="49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  x +=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;</a:t>
            </a:r>
            <a:endParaRPr lang="en-US" sz="2600" b="1" dirty="0">
              <a:solidFill>
                <a:schemeClr val="accent4"/>
              </a:solidFill>
              <a:latin typeface="Courier New" pitchFamily="49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}</a:t>
            </a:r>
            <a:endParaRPr lang="en-US" sz="2600" b="1" dirty="0">
              <a:solidFill>
                <a:schemeClr val="accent4"/>
              </a:solidFill>
              <a:latin typeface="Courier New" pitchFamily="49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}</a:t>
            </a:r>
            <a:endParaRPr lang="en-US" sz="2600" b="1" dirty="0">
              <a:solidFill>
                <a:schemeClr val="accent4"/>
              </a:solidFill>
              <a:latin typeface="Courier New" pitchFamily="49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>
            <a:spLocks noGrp="true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68EE731-1476-4A4E-9D08-D2CBB4A9ED4A}" type="slidenum">
              <a:rPr lang="en-US" altLang="en-US" sz="1400"/>
            </a:fld>
            <a:endParaRPr lang="en-US" altLang="en-US" sz="1400"/>
          </a:p>
        </p:txBody>
      </p:sp>
      <p:sp>
        <p:nvSpPr>
          <p:cNvPr id="57347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altLang="en-US" smtClean="0"/>
              <a:t>Method Abstraction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sp>
        <p:nvSpPr>
          <p:cNvPr id="57348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219200"/>
            <a:ext cx="8305800" cy="16002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mtClean="0"/>
              <a:t>You can think of the method body as a black box that contains the detailed implementation for the method.</a:t>
            </a:r>
            <a:endParaRPr lang="en-US" altLang="en-US" smtClean="0"/>
          </a:p>
        </p:txBody>
      </p:sp>
      <p:sp>
        <p:nvSpPr>
          <p:cNvPr id="57349" name="Rectangle 8"/>
          <p:cNvSpPr>
            <a:spLocks noChangeArrowheads="true"/>
          </p:cNvSpPr>
          <p:nvPr/>
        </p:nvSpPr>
        <p:spPr bwMode="auto">
          <a:xfrm>
            <a:off x="2828925" y="2714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graphicFrame>
        <p:nvGraphicFramePr>
          <p:cNvPr id="57350" name="Object 7"/>
          <p:cNvGraphicFramePr>
            <a:graphicFrameLocks noChangeAspect="true"/>
          </p:cNvGraphicFramePr>
          <p:nvPr/>
        </p:nvGraphicFramePr>
        <p:xfrm>
          <a:off x="539750" y="2968625"/>
          <a:ext cx="8153400" cy="334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6" name="Picture" r:id="rId1" imgW="3487420" imgH="1425575" progId="Word.Picture.8">
                  <p:embed/>
                </p:oleObj>
              </mc:Choice>
              <mc:Fallback>
                <p:oleObj name="Picture" r:id="rId1" imgW="3487420" imgH="1425575" progId="Word.Picture.8">
                  <p:embed/>
                  <p:pic>
                    <p:nvPicPr>
                      <p:cNvPr id="0" name="Object 7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968625"/>
                        <a:ext cx="8153400" cy="334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/>
          <p:cNvSpPr>
            <a:spLocks noGrp="true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D2A1CA7-31EC-44A9-982B-B97B7D9CA2B8}" type="slidenum">
              <a:rPr lang="en-US" altLang="en-US" sz="1400"/>
            </a:fld>
            <a:endParaRPr lang="en-US" altLang="en-US" sz="1400"/>
          </a:p>
        </p:txBody>
      </p:sp>
      <p:sp>
        <p:nvSpPr>
          <p:cNvPr id="58371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Benefits of Methods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58372" name="Text Box 4"/>
          <p:cNvSpPr txBox="true">
            <a:spLocks noChangeArrowheads="true"/>
          </p:cNvSpPr>
          <p:nvPr/>
        </p:nvSpPr>
        <p:spPr bwMode="auto">
          <a:xfrm>
            <a:off x="304800" y="1371600"/>
            <a:ext cx="85344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Write a method once and reuse it anywhere.</a:t>
            </a:r>
            <a:endParaRPr lang="en-US" altLang="en-US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Information hiding. Hide the implementation from the user.</a:t>
            </a:r>
            <a:endParaRPr lang="en-US" altLang="en-US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Reduce complexity.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true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C8976B7-DE4F-4064-BBC6-67BE5B986D70}" type="slidenum">
              <a:rPr lang="en-US" altLang="en-US" sz="1400"/>
            </a:fld>
            <a:endParaRPr lang="en-US" altLang="en-US" sz="1400"/>
          </a:p>
        </p:txBody>
      </p:sp>
      <p:sp>
        <p:nvSpPr>
          <p:cNvPr id="9219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Defining Methods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9220" name="Text Box 3"/>
          <p:cNvSpPr txBox="true">
            <a:spLocks noChangeArrowheads="true"/>
          </p:cNvSpPr>
          <p:nvPr/>
        </p:nvSpPr>
        <p:spPr bwMode="auto">
          <a:xfrm>
            <a:off x="304800" y="11430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A method is a collection of statements that are grouped together to perform an operation.</a:t>
            </a:r>
            <a:endParaRPr lang="en-US" altLang="en-US"/>
          </a:p>
        </p:txBody>
      </p:sp>
      <p:sp>
        <p:nvSpPr>
          <p:cNvPr id="9221" name="Rectangle 4"/>
          <p:cNvSpPr>
            <a:spLocks noChangeArrowheads="true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9222" name="Rectangle 5"/>
          <p:cNvSpPr>
            <a:spLocks noChangeArrowheads="true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9223" name="Rectangle 6"/>
          <p:cNvSpPr>
            <a:spLocks noChangeArrowheads="true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9224" name="Rectangle 7"/>
          <p:cNvSpPr>
            <a:spLocks noChangeArrowheads="true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9225" name="Rectangle 10"/>
          <p:cNvSpPr>
            <a:spLocks noChangeArrowheads="true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9226" name="Rectangle 12"/>
          <p:cNvSpPr>
            <a:spLocks noChangeArrowheads="true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9227" name="Rectangle 14"/>
          <p:cNvSpPr>
            <a:spLocks noChangeArrowheads="true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9228" name="Rectangle 16"/>
          <p:cNvSpPr>
            <a:spLocks noChangeArrowheads="true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9229" name="Object 15"/>
          <p:cNvGraphicFramePr>
            <a:graphicFrameLocks noChangeAspect="true"/>
          </p:cNvGraphicFramePr>
          <p:nvPr/>
        </p:nvGraphicFramePr>
        <p:xfrm>
          <a:off x="231775" y="2543175"/>
          <a:ext cx="8642350" cy="344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Picture" r:id="rId1" imgW="4975225" imgH="1983105" progId="Word.Picture.8">
                  <p:embed/>
                </p:oleObj>
              </mc:Choice>
              <mc:Fallback>
                <p:oleObj name="Picture" r:id="rId1" imgW="4975225" imgH="1983105" progId="Word.Picture.8">
                  <p:embed/>
                  <p:pic>
                    <p:nvPicPr>
                      <p:cNvPr id="0" name="Object 15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43175"/>
                        <a:ext cx="8642350" cy="344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true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EB845D3-8F73-4039-8F24-E2C17E655304}" type="slidenum">
              <a:rPr lang="en-US" altLang="en-US" sz="1400"/>
            </a:fld>
            <a:endParaRPr lang="en-US" altLang="en-US" sz="1400"/>
          </a:p>
        </p:txBody>
      </p:sp>
      <p:sp>
        <p:nvSpPr>
          <p:cNvPr id="59395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  <a:cs typeface="Times New Roman" pitchFamily="18" charset="0"/>
              </a:rPr>
              <a:t>Case Study: Generating Random Characters(p224)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59396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304800" y="1524000"/>
            <a:ext cx="8610600" cy="48006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smtClean="0">
                <a:cs typeface="Courier New" pitchFamily="49" charset="0"/>
              </a:rPr>
              <a:t>Computer programs process numerical data and characters. You have seen many examples that involve numerical data. It is also important to understand characters and how to process them. </a:t>
            </a:r>
            <a:endParaRPr lang="en-US" altLang="en-US" sz="2800" smtClean="0"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smtClean="0">
                <a:cs typeface="Courier New" pitchFamily="49" charset="0"/>
              </a:rPr>
              <a:t>As introduced in Section 2.9, each character has a unique Unicode between 0 and FFFF in hexadecimal (65535 in decimal). To generate a random character is to generate a random integer between 0 and 65535 using the following expression: (note that since 0 &lt;= Math.random() &lt; 1.0, you have to add 1 to 65535.)</a:t>
            </a:r>
            <a:endParaRPr lang="en-US" altLang="en-US" sz="280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cs typeface="Courier New" pitchFamily="49" charset="0"/>
              </a:rPr>
              <a:t>(int)(Math.random() * (65535 + 1)) </a:t>
            </a:r>
            <a:endParaRPr lang="en-US" altLang="en-US" sz="240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/>
          <p:cNvSpPr>
            <a:spLocks noGrp="true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9F8C463-382C-4DE7-B750-4C55245C279B}" type="slidenum">
              <a:rPr lang="en-US" altLang="en-US" sz="1400"/>
            </a:fld>
            <a:endParaRPr lang="en-US" altLang="en-US" sz="1400"/>
          </a:p>
        </p:txBody>
      </p:sp>
      <p:sp>
        <p:nvSpPr>
          <p:cNvPr id="60419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 smtClean="0">
                <a:cs typeface="Times New Roman" pitchFamily="18" charset="0"/>
              </a:rPr>
              <a:t>Case Study: Generating Random Characters</a:t>
            </a:r>
            <a:r>
              <a:rPr lang="en-US" altLang="en-US" smtClean="0"/>
              <a:t>, cont.</a:t>
            </a:r>
            <a:endParaRPr lang="en-US" altLang="en-US" smtClean="0"/>
          </a:p>
        </p:txBody>
      </p:sp>
      <p:sp>
        <p:nvSpPr>
          <p:cNvPr id="60420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304800" y="1524000"/>
            <a:ext cx="8610600" cy="48006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mtClean="0">
                <a:cs typeface="Courier New" pitchFamily="49" charset="0"/>
              </a:rPr>
              <a:t>Now let us consider how to generate a random lowercase letter. The Unicode for lowercase letters are consecutive integers starting from the Unicode for 'a', then for 'b', 'c', ..., and 'z'. The Unicode for 'a' is</a:t>
            </a:r>
            <a:endParaRPr lang="en-US" altLang="en-US" smtClean="0"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en-US" smtClean="0">
                <a:cs typeface="Courier New" pitchFamily="49" charset="0"/>
              </a:rPr>
              <a:t>(int)'a'</a:t>
            </a:r>
            <a:endParaRPr lang="en-US" altLang="en-US" smtClean="0">
              <a:cs typeface="Courier New" pitchFamily="49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mtClean="0">
                <a:cs typeface="Courier New" pitchFamily="49" charset="0"/>
              </a:rPr>
              <a:t>So, a random integer between (int)'a' and (int)'z' is</a:t>
            </a:r>
            <a:endParaRPr lang="en-US" altLang="en-US" smtClean="0"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en-US" smtClean="0">
                <a:cs typeface="Courier New" pitchFamily="49" charset="0"/>
              </a:rPr>
              <a:t>(int)((int)'a' + Math.random() * ((int)'z' - (int)'a' + 1)</a:t>
            </a:r>
            <a:endParaRPr lang="en-US" altLang="en-US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4"/>
          <p:cNvSpPr>
            <a:spLocks noGrp="true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38EDD6-ED4A-4D75-8743-37CC43BAB9B2}" type="slidenum">
              <a:rPr lang="en-US" altLang="en-US" sz="1400"/>
            </a:fld>
            <a:endParaRPr lang="en-US" altLang="en-US" sz="1400"/>
          </a:p>
        </p:txBody>
      </p:sp>
      <p:sp>
        <p:nvSpPr>
          <p:cNvPr id="61443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 dirty="0" smtClean="0">
                <a:cs typeface="Times New Roman" pitchFamily="18" charset="0"/>
              </a:rPr>
              <a:t>Case Study: Generating Random Characters</a:t>
            </a:r>
            <a:r>
              <a:rPr lang="en-US" altLang="en-US" dirty="0" smtClean="0"/>
              <a:t>, cont.</a:t>
            </a:r>
            <a:endParaRPr lang="en-US" altLang="en-US" dirty="0" smtClean="0"/>
          </a:p>
        </p:txBody>
      </p:sp>
      <p:sp>
        <p:nvSpPr>
          <p:cNvPr id="61444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304800" y="1524000"/>
            <a:ext cx="8610600" cy="48006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mtClean="0">
                <a:cs typeface="Courier New" pitchFamily="49" charset="0"/>
              </a:rPr>
              <a:t>Now let us consider how to generate a random lowercase letter. The Unicode for lowercase letters are consecutive integers starting from the Unicode for 'a', then for 'b', 'c', ..., and 'z'. The Unicode for 'a' is</a:t>
            </a:r>
            <a:endParaRPr lang="en-US" altLang="en-US" smtClean="0"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en-US" smtClean="0">
                <a:cs typeface="Courier New" pitchFamily="49" charset="0"/>
              </a:rPr>
              <a:t>(int)'a'</a:t>
            </a:r>
            <a:endParaRPr lang="en-US" altLang="en-US" smtClean="0">
              <a:cs typeface="Courier New" pitchFamily="49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mtClean="0">
                <a:cs typeface="Courier New" pitchFamily="49" charset="0"/>
              </a:rPr>
              <a:t>So, a random integer between (int)'a' and (int)'z' is</a:t>
            </a:r>
            <a:endParaRPr lang="en-US" altLang="en-US" smtClean="0"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en-US" smtClean="0">
                <a:cs typeface="Courier New" pitchFamily="49" charset="0"/>
              </a:rPr>
              <a:t>(int)((int)'a' + Math.random() * ((int)'z' - (int)'a' + 1)</a:t>
            </a:r>
            <a:endParaRPr lang="en-US" altLang="en-US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4"/>
          <p:cNvSpPr>
            <a:spLocks noGrp="true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577F24-50C6-4E5A-9242-8E20E75199A9}" type="slidenum">
              <a:rPr lang="en-US" altLang="en-US" sz="1400"/>
            </a:fld>
            <a:endParaRPr lang="en-US" altLang="en-US" sz="1400"/>
          </a:p>
        </p:txBody>
      </p:sp>
      <p:sp>
        <p:nvSpPr>
          <p:cNvPr id="62467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 smtClean="0">
                <a:cs typeface="Times New Roman" pitchFamily="18" charset="0"/>
              </a:rPr>
              <a:t>Case Study: Generating Random Characters</a:t>
            </a:r>
            <a:r>
              <a:rPr lang="en-US" altLang="en-US" smtClean="0"/>
              <a:t>, cont.</a:t>
            </a:r>
            <a:endParaRPr lang="en-US" altLang="en-US" smtClean="0"/>
          </a:p>
        </p:txBody>
      </p:sp>
      <p:sp>
        <p:nvSpPr>
          <p:cNvPr id="62468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304800" y="1524000"/>
            <a:ext cx="8610600" cy="48006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mtClean="0">
                <a:cs typeface="Courier New" pitchFamily="49" charset="0"/>
              </a:rPr>
              <a:t>As discussed in Chapter 2., all numeric operators can be applied to the char operands. The char operand is cast into a number if the other operand is a number or a character. So, the preceding expression can be simplified as follows: </a:t>
            </a:r>
            <a:endParaRPr lang="en-US" altLang="en-US" smtClean="0"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altLang="en-US" smtClean="0">
                <a:cs typeface="Courier New" pitchFamily="49" charset="0"/>
              </a:rPr>
              <a:t>'a' + Math.random() * ('z' - 'a' + 1)</a:t>
            </a:r>
            <a:endParaRPr lang="en-US" altLang="en-US" smtClean="0">
              <a:cs typeface="Times New Roman" pitchFamily="18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mtClean="0">
                <a:cs typeface="Courier New" pitchFamily="49" charset="0"/>
              </a:rPr>
              <a:t> </a:t>
            </a:r>
            <a:endParaRPr lang="en-US" altLang="en-US" smtClean="0">
              <a:cs typeface="Times New Roman" pitchFamily="18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mtClean="0">
                <a:cs typeface="Courier New" pitchFamily="49" charset="0"/>
              </a:rPr>
              <a:t>So a random lowercase letter is</a:t>
            </a:r>
            <a:endParaRPr lang="en-US" altLang="en-US" smtClean="0"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altLang="en-US" smtClean="0">
                <a:cs typeface="Courier New" pitchFamily="49" charset="0"/>
              </a:rPr>
              <a:t>(char)('a' + Math.random() * ('z' - 'a' + 1))</a:t>
            </a:r>
            <a:endParaRPr lang="en-US" altLang="en-US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/>
          <p:cNvSpPr>
            <a:spLocks noGrp="true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EE87716-F2E3-4261-B894-F7EE2F814D86}" type="slidenum">
              <a:rPr lang="en-US" altLang="en-US" sz="1400"/>
            </a:fld>
            <a:endParaRPr lang="en-US" altLang="en-US" sz="1400"/>
          </a:p>
        </p:txBody>
      </p:sp>
      <p:sp>
        <p:nvSpPr>
          <p:cNvPr id="63491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 smtClean="0">
                <a:cs typeface="Times New Roman" pitchFamily="18" charset="0"/>
              </a:rPr>
              <a:t>Case Study: Generating Random Characters</a:t>
            </a:r>
            <a:r>
              <a:rPr lang="en-US" altLang="en-US" smtClean="0"/>
              <a:t>, cont.</a:t>
            </a:r>
            <a:endParaRPr lang="en-US" altLang="en-US" smtClean="0"/>
          </a:p>
        </p:txBody>
      </p:sp>
      <p:sp>
        <p:nvSpPr>
          <p:cNvPr id="63492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304800" y="1600200"/>
            <a:ext cx="8610600" cy="47244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800" smtClean="0">
                <a:cs typeface="Courier New" pitchFamily="49" charset="0"/>
              </a:rPr>
              <a:t>To generalize the foregoing discussion, a random character between any two characters ch1 and ch2 with ch1 &lt; ch2 can be generated as follows:</a:t>
            </a:r>
            <a:endParaRPr lang="en-US" altLang="en-US" sz="2800" smtClean="0">
              <a:cs typeface="Courier New" pitchFamily="49" charset="0"/>
            </a:endParaRPr>
          </a:p>
          <a:p>
            <a:pPr marL="0" indent="0">
              <a:buFont typeface="Monotype Sorts" pitchFamily="2" charset="2"/>
              <a:buNone/>
            </a:pPr>
            <a:endParaRPr lang="en-US" altLang="en-US" sz="2800" smtClean="0"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altLang="en-US" sz="2400" smtClean="0">
                <a:cs typeface="Courier New" pitchFamily="49" charset="0"/>
              </a:rPr>
              <a:t>(char)(ch1 + Math.random() * (ch2 – ch1 + 1))</a:t>
            </a:r>
            <a:endParaRPr lang="en-US" altLang="en-US" sz="2400" smtClean="0">
              <a:cs typeface="Times New Roman" pitchFamily="18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z="2800" smtClean="0">
                <a:cs typeface="Courier New" pitchFamily="49" charset="0"/>
              </a:rPr>
              <a:t> </a:t>
            </a:r>
            <a:endParaRPr lang="en-US" altLang="en-US" sz="280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4"/>
          <p:cNvSpPr>
            <a:spLocks noGrp="true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AAFC04D-0DDA-4CDC-9610-0F5F50AEDBB6}" type="slidenum">
              <a:rPr lang="en-US" altLang="en-US" sz="1400"/>
            </a:fld>
            <a:endParaRPr lang="en-US" altLang="en-US" sz="1400"/>
          </a:p>
        </p:txBody>
      </p:sp>
      <p:sp>
        <p:nvSpPr>
          <p:cNvPr id="64515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720725" y="237490"/>
            <a:ext cx="8229600" cy="609600"/>
          </a:xfrm>
        </p:spPr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  <a:cs typeface="Times New Roman" pitchFamily="18" charset="0"/>
              </a:rPr>
              <a:t>The RandomCharacter Class</a:t>
            </a:r>
            <a:endParaRPr lang="en-US" altLang="en-US" smtClean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131076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228600" y="914400"/>
            <a:ext cx="5842000" cy="56388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2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 RandomCharacter.java: Generate random characters</a:t>
            </a:r>
            <a:endParaRPr lang="en-US" altLang="zh-CN" sz="1200" b="1" smtClean="0">
              <a:solidFill>
                <a:srgbClr val="000000"/>
              </a:solidFill>
              <a:latin typeface="Courier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2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public class RandomCharacter {</a:t>
            </a:r>
            <a:endParaRPr lang="en-US" altLang="zh-CN" sz="1200" b="1" smtClean="0">
              <a:solidFill>
                <a:srgbClr val="000000"/>
              </a:solidFill>
              <a:latin typeface="Courier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2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/** Generate a random character between ch1 and ch2 */</a:t>
            </a:r>
            <a:endParaRPr lang="en-US" altLang="zh-CN" sz="1200" b="1" smtClean="0">
              <a:solidFill>
                <a:srgbClr val="000000"/>
              </a:solidFill>
              <a:latin typeface="Courier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2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public static char getRandomCharacter(char ch1, char ch2) {</a:t>
            </a:r>
            <a:endParaRPr lang="en-US" altLang="zh-CN" sz="1200" b="1" smtClean="0">
              <a:solidFill>
                <a:srgbClr val="000000"/>
              </a:solidFill>
              <a:latin typeface="Courier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2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return (char)(ch1 + Math.random() * (ch2 - ch1 + 1));</a:t>
            </a:r>
            <a:endParaRPr lang="en-US" altLang="zh-CN" sz="1200" b="1" smtClean="0">
              <a:solidFill>
                <a:srgbClr val="000000"/>
              </a:solidFill>
              <a:latin typeface="Courier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2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}</a:t>
            </a:r>
            <a:endParaRPr lang="en-US" altLang="zh-CN" sz="1200" b="1" smtClean="0">
              <a:solidFill>
                <a:srgbClr val="000000"/>
              </a:solidFill>
              <a:latin typeface="Courier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200" b="1" smtClean="0">
                <a:solidFill>
                  <a:srgbClr val="000000"/>
                </a:solidFill>
                <a:ea typeface="宋体" pitchFamily="2" charset="-122"/>
                <a:cs typeface="Courier New" pitchFamily="49" charset="0"/>
              </a:rPr>
              <a:t> </a:t>
            </a:r>
            <a:endParaRPr lang="en-US" altLang="zh-CN" sz="1200" b="1" smtClean="0">
              <a:solidFill>
                <a:srgbClr val="000000"/>
              </a:solidFill>
              <a:latin typeface="Courier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2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/** Generate a random lowercase letter */</a:t>
            </a:r>
            <a:endParaRPr lang="en-US" altLang="zh-CN" sz="1200" b="1" smtClean="0">
              <a:solidFill>
                <a:srgbClr val="000000"/>
              </a:solidFill>
              <a:latin typeface="Courier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2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public static char getRandomLowerCaseLetter() {</a:t>
            </a:r>
            <a:endParaRPr lang="en-US" altLang="zh-CN" sz="1200" b="1" smtClean="0">
              <a:solidFill>
                <a:srgbClr val="000000"/>
              </a:solidFill>
              <a:latin typeface="Courier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2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return getRandomCharacter('a', 'z');</a:t>
            </a:r>
            <a:endParaRPr lang="en-US" altLang="zh-CN" sz="1200" b="1" smtClean="0">
              <a:solidFill>
                <a:srgbClr val="000000"/>
              </a:solidFill>
              <a:latin typeface="Courier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2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}</a:t>
            </a:r>
            <a:endParaRPr lang="en-US" altLang="zh-CN" sz="1200" b="1" smtClean="0">
              <a:solidFill>
                <a:srgbClr val="000000"/>
              </a:solidFill>
              <a:latin typeface="Courier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200" b="1" smtClean="0">
                <a:solidFill>
                  <a:srgbClr val="000000"/>
                </a:solidFill>
                <a:ea typeface="宋体" pitchFamily="2" charset="-122"/>
                <a:cs typeface="Courier New" pitchFamily="49" charset="0"/>
              </a:rPr>
              <a:t> </a:t>
            </a:r>
            <a:endParaRPr lang="en-US" altLang="zh-CN" sz="1200" b="1" smtClean="0">
              <a:solidFill>
                <a:srgbClr val="000000"/>
              </a:solidFill>
              <a:latin typeface="Courier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2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/** Generate a random uppercase letter */</a:t>
            </a:r>
            <a:endParaRPr lang="en-US" altLang="zh-CN" sz="1200" b="1" smtClean="0">
              <a:solidFill>
                <a:srgbClr val="000000"/>
              </a:solidFill>
              <a:latin typeface="Courier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2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public static char getRandomUpperCaseLetter() {</a:t>
            </a:r>
            <a:endParaRPr lang="en-US" altLang="zh-CN" sz="1200" b="1" smtClean="0">
              <a:solidFill>
                <a:srgbClr val="000000"/>
              </a:solidFill>
              <a:latin typeface="Courier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2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return getRandomCharacter('A', 'Z');</a:t>
            </a:r>
            <a:endParaRPr lang="en-US" altLang="zh-CN" sz="1200" b="1" smtClean="0">
              <a:solidFill>
                <a:srgbClr val="000000"/>
              </a:solidFill>
              <a:latin typeface="Courier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2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}</a:t>
            </a:r>
            <a:endParaRPr lang="en-US" altLang="zh-CN" sz="1200" b="1" smtClean="0">
              <a:solidFill>
                <a:srgbClr val="000000"/>
              </a:solidFill>
              <a:latin typeface="Courier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200" b="1" smtClean="0">
                <a:solidFill>
                  <a:srgbClr val="000000"/>
                </a:solidFill>
                <a:ea typeface="宋体" pitchFamily="2" charset="-122"/>
                <a:cs typeface="Courier New" pitchFamily="49" charset="0"/>
              </a:rPr>
              <a:t> </a:t>
            </a:r>
            <a:endParaRPr lang="en-US" altLang="zh-CN" sz="1200" b="1" smtClean="0">
              <a:solidFill>
                <a:srgbClr val="000000"/>
              </a:solidFill>
              <a:latin typeface="Courier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2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/** Generate a random digit character */</a:t>
            </a:r>
            <a:endParaRPr lang="en-US" altLang="zh-CN" sz="1200" b="1" smtClean="0">
              <a:solidFill>
                <a:srgbClr val="000000"/>
              </a:solidFill>
              <a:latin typeface="Courier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2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public static char getRandomDigitCharacter() {</a:t>
            </a:r>
            <a:endParaRPr lang="en-US" altLang="zh-CN" sz="1200" b="1" smtClean="0">
              <a:solidFill>
                <a:srgbClr val="000000"/>
              </a:solidFill>
              <a:latin typeface="Courier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2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return getRandomCharacter('0', '9');</a:t>
            </a:r>
            <a:endParaRPr lang="en-US" altLang="zh-CN" sz="1200" b="1" smtClean="0">
              <a:solidFill>
                <a:srgbClr val="000000"/>
              </a:solidFill>
              <a:latin typeface="Courier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2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}</a:t>
            </a:r>
            <a:endParaRPr lang="en-US" altLang="zh-CN" sz="1200" b="1" smtClean="0">
              <a:solidFill>
                <a:srgbClr val="000000"/>
              </a:solidFill>
              <a:latin typeface="Courier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200" b="1" smtClean="0">
                <a:solidFill>
                  <a:srgbClr val="000000"/>
                </a:solidFill>
                <a:ea typeface="宋体" pitchFamily="2" charset="-122"/>
                <a:cs typeface="Courier New" pitchFamily="49" charset="0"/>
              </a:rPr>
              <a:t> </a:t>
            </a:r>
            <a:endParaRPr lang="en-US" altLang="zh-CN" sz="1200" b="1" smtClean="0">
              <a:solidFill>
                <a:srgbClr val="000000"/>
              </a:solidFill>
              <a:latin typeface="Courier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2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/** Generate a random character */</a:t>
            </a:r>
            <a:endParaRPr lang="en-US" altLang="zh-CN" sz="1200" b="1" smtClean="0">
              <a:solidFill>
                <a:srgbClr val="000000"/>
              </a:solidFill>
              <a:latin typeface="Courier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2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public static char getRandomCharacter() {</a:t>
            </a:r>
            <a:endParaRPr lang="en-US" altLang="zh-CN" sz="1200" b="1" smtClean="0">
              <a:solidFill>
                <a:srgbClr val="000000"/>
              </a:solidFill>
              <a:latin typeface="Courier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2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return getRandomCharacter('\u0000', '\uFFFF');</a:t>
            </a:r>
            <a:endParaRPr lang="en-US" altLang="zh-CN" sz="1200" b="1" smtClean="0">
              <a:solidFill>
                <a:srgbClr val="000000"/>
              </a:solidFill>
              <a:latin typeface="Courier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2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}</a:t>
            </a:r>
            <a:endParaRPr lang="en-US" altLang="zh-CN" sz="1200" b="1" smtClean="0">
              <a:solidFill>
                <a:srgbClr val="000000"/>
              </a:solidFill>
              <a:latin typeface="Courier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2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lang="en-US" altLang="zh-CN" sz="2400" b="1" smtClean="0">
              <a:solidFill>
                <a:srgbClr val="000000"/>
              </a:solidFill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203780" name="AutoShape 4">
            <a:hlinkClick r:id="" action="ppaction://noaction" highlightClick="true"/>
          </p:cNvPr>
          <p:cNvSpPr>
            <a:spLocks noChangeArrowheads="true"/>
          </p:cNvSpPr>
          <p:nvPr/>
        </p:nvSpPr>
        <p:spPr bwMode="auto">
          <a:xfrm>
            <a:off x="5570538" y="4197350"/>
            <a:ext cx="3303587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1"/>
                </a:solidFill>
                <a:latin typeface="Book Antiqua" pitchFamily="18" charset="0"/>
                <a:ea typeface="宋体" pitchFamily="2" charset="-122"/>
                <a:hlinkClick r:id="rId1" action="ppaction://program"/>
              </a:rPr>
              <a:t>TestRandomCharacter</a:t>
            </a:r>
            <a:endParaRPr lang="en-US" altLang="zh-CN">
              <a:solidFill>
                <a:schemeClr val="accent1"/>
              </a:solidFill>
              <a:ea typeface="宋体" pitchFamily="2" charset="-122"/>
            </a:endParaRPr>
          </a:p>
        </p:txBody>
      </p:sp>
      <p:pic>
        <p:nvPicPr>
          <p:cNvPr id="64518" name="Picture 5">
            <a:hlinkClick r:id="rId2" action="ppaction://program"/>
          </p:cNvPr>
          <p:cNvPicPr>
            <a:picLocks noChangeAspect="true" noChangeArrowheads="true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6300788" y="5157788"/>
            <a:ext cx="2514600" cy="56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3782" name="AutoShape 6">
            <a:hlinkClick r:id="" action="ppaction://noaction" highlightClick="true"/>
          </p:cNvPr>
          <p:cNvSpPr>
            <a:spLocks noChangeArrowheads="true"/>
          </p:cNvSpPr>
          <p:nvPr/>
        </p:nvSpPr>
        <p:spPr bwMode="auto">
          <a:xfrm>
            <a:off x="5992813" y="3044825"/>
            <a:ext cx="2957512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1"/>
                </a:solidFill>
                <a:latin typeface="Book Antiqua" pitchFamily="18" charset="0"/>
                <a:ea typeface="宋体" pitchFamily="2" charset="-122"/>
                <a:hlinkClick r:id="rId4" action="ppaction://program"/>
              </a:rPr>
              <a:t>RandomCharacter</a:t>
            </a:r>
            <a:endParaRPr lang="en-US" altLang="zh-CN">
              <a:solidFill>
                <a:schemeClr val="accent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4"/>
          <p:cNvSpPr>
            <a:spLocks noGrp="true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335132-6E8D-4E9C-9F79-5A65775E436F}" type="slidenum">
              <a:rPr lang="en-US" altLang="en-US" sz="1400"/>
            </a:fld>
            <a:endParaRPr lang="en-US" altLang="en-US" sz="1400"/>
          </a:p>
        </p:txBody>
      </p:sp>
      <p:sp>
        <p:nvSpPr>
          <p:cNvPr id="65539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228600" y="304800"/>
            <a:ext cx="8686800" cy="590550"/>
          </a:xfrm>
        </p:spPr>
        <p:txBody>
          <a:bodyPr/>
          <a:lstStyle/>
          <a:p>
            <a:r>
              <a:rPr lang="en-US" altLang="en-US" sz="4000" dirty="0" smtClean="0">
                <a:cs typeface="Courier New" pitchFamily="49" charset="0"/>
              </a:rPr>
              <a:t>Stepwise Refinement</a:t>
            </a:r>
            <a:r>
              <a:rPr lang="en-US" altLang="en-US" dirty="0" smtClean="0"/>
              <a:t> (Optional)</a:t>
            </a:r>
            <a:endParaRPr lang="en-US" altLang="en-US" dirty="0" smtClean="0"/>
          </a:p>
        </p:txBody>
      </p:sp>
      <p:sp>
        <p:nvSpPr>
          <p:cNvPr id="65540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381000" y="1219200"/>
            <a:ext cx="8458200" cy="38608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mtClean="0">
                <a:cs typeface="Courier New" pitchFamily="49" charset="0"/>
              </a:rPr>
              <a:t>The concept of method abstraction can be applied to the process of developing programs. When writing a large program, you can use the “divide and conquer” strategy, also known as </a:t>
            </a:r>
            <a:r>
              <a:rPr lang="en-US" altLang="en-US" i="1" smtClean="0">
                <a:cs typeface="Courier New" pitchFamily="49" charset="0"/>
              </a:rPr>
              <a:t>stepwise refinement</a:t>
            </a:r>
            <a:r>
              <a:rPr lang="en-US" altLang="en-US" smtClean="0">
                <a:cs typeface="Courier New" pitchFamily="49" charset="0"/>
              </a:rPr>
              <a:t>, to decompose it into subproblems. The subproblems can be further decomposed into smaller, more manageable problems.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 </a:t>
            </a:r>
            <a:endParaRPr lang="en-US" altLang="en-US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4"/>
          <p:cNvSpPr>
            <a:spLocks noGrp="true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9A480C-9B84-4C86-9B22-7AC8A39C56CB}" type="slidenum">
              <a:rPr lang="en-US" altLang="en-US" sz="1400"/>
            </a:fld>
            <a:endParaRPr lang="en-US" altLang="en-US" sz="1400"/>
          </a:p>
        </p:txBody>
      </p:sp>
      <p:sp>
        <p:nvSpPr>
          <p:cNvPr id="66563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228600" y="304800"/>
            <a:ext cx="8686800" cy="590550"/>
          </a:xfrm>
        </p:spPr>
        <p:txBody>
          <a:bodyPr/>
          <a:lstStyle/>
          <a:p>
            <a:r>
              <a:rPr lang="en-US" altLang="en-US" sz="4000" smtClean="0">
                <a:cs typeface="Courier New" pitchFamily="49" charset="0"/>
              </a:rPr>
              <a:t>PrintCalender Case Study</a:t>
            </a:r>
            <a:r>
              <a:rPr lang="en-US" altLang="en-US" smtClean="0"/>
              <a:t> </a:t>
            </a:r>
            <a:endParaRPr lang="en-US" altLang="en-US" smtClean="0"/>
          </a:p>
        </p:txBody>
      </p:sp>
      <p:sp>
        <p:nvSpPr>
          <p:cNvPr id="66564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381000" y="1219200"/>
            <a:ext cx="8458200" cy="9144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smtClean="0">
                <a:cs typeface="Courier New" pitchFamily="49" charset="0"/>
              </a:rPr>
              <a:t>Let us use the PrintCalendar example to demonstrate the stepwise refinement approach. </a:t>
            </a:r>
            <a:endParaRPr lang="en-US" altLang="en-US" sz="2800" smtClean="0">
              <a:cs typeface="Courier New" pitchFamily="49" charset="0"/>
            </a:endParaRPr>
          </a:p>
        </p:txBody>
      </p:sp>
      <p:sp>
        <p:nvSpPr>
          <p:cNvPr id="66565" name="Rectangle 7"/>
          <p:cNvSpPr>
            <a:spLocks noChangeArrowheads="true"/>
          </p:cNvSpPr>
          <p:nvPr/>
        </p:nvSpPr>
        <p:spPr bwMode="auto">
          <a:xfrm>
            <a:off x="3157538" y="2852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66566" name="Rectangle 9"/>
          <p:cNvSpPr>
            <a:spLocks noChangeArrowheads="true"/>
          </p:cNvSpPr>
          <p:nvPr/>
        </p:nvSpPr>
        <p:spPr bwMode="auto">
          <a:xfrm>
            <a:off x="310515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66567" name="Rectangle 11"/>
          <p:cNvSpPr>
            <a:spLocks noChangeArrowheads="true"/>
          </p:cNvSpPr>
          <p:nvPr/>
        </p:nvSpPr>
        <p:spPr bwMode="auto">
          <a:xfrm>
            <a:off x="3257550" y="2519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pic>
        <p:nvPicPr>
          <p:cNvPr id="66568" name="Picture 12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346200" y="2546350"/>
            <a:ext cx="3825875" cy="240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837" name="AutoShape 13">
            <a:hlinkClick r:id="" action="ppaction://noaction" highlightClick="true"/>
          </p:cNvPr>
          <p:cNvSpPr>
            <a:spLocks noChangeArrowheads="true"/>
          </p:cNvSpPr>
          <p:nvPr/>
        </p:nvSpPr>
        <p:spPr bwMode="auto">
          <a:xfrm>
            <a:off x="2027238" y="5426075"/>
            <a:ext cx="28956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1"/>
                </a:solidFill>
                <a:latin typeface="Book Antiqua" pitchFamily="18" charset="0"/>
                <a:ea typeface="宋体" pitchFamily="2" charset="-122"/>
                <a:hlinkClick r:id="rId2" action="ppaction://program"/>
              </a:rPr>
              <a:t>PrintCalendar</a:t>
            </a:r>
            <a:endParaRPr lang="en-US" altLang="zh-CN">
              <a:solidFill>
                <a:schemeClr val="accent1"/>
              </a:solidFill>
              <a:ea typeface="宋体" pitchFamily="2" charset="-122"/>
            </a:endParaRPr>
          </a:p>
        </p:txBody>
      </p:sp>
      <p:pic>
        <p:nvPicPr>
          <p:cNvPr id="66570" name="Picture 14">
            <a:hlinkClick r:id="rId3" action="ppaction://program"/>
          </p:cNvPr>
          <p:cNvPicPr>
            <a:picLocks noChangeAspect="true" noChangeArrowheads="true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5532438" y="5426075"/>
            <a:ext cx="2514600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571" name="AutoShape 15">
            <a:hlinkClick r:id="rId5" highlightClick="true"/>
          </p:cNvPr>
          <p:cNvSpPr>
            <a:spLocks noChangeArrowheads="true"/>
          </p:cNvSpPr>
          <p:nvPr/>
        </p:nvSpPr>
        <p:spPr bwMode="auto">
          <a:xfrm>
            <a:off x="1422400" y="5387975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6" name="Object 6"/>
          <p:cNvGraphicFramePr>
            <a:graphicFrameLocks noChangeAspect="true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7" name="" r:id="rId1" imgW="3829685" imgH="2628900" progId="Word.Picture.8">
                  <p:embed/>
                </p:oleObj>
              </mc:Choice>
              <mc:Fallback>
                <p:oleObj name="" r:id="rId1" imgW="3829685" imgH="2628900" progId="Word.Picture.8">
                  <p:embed/>
                  <p:pic>
                    <p:nvPicPr>
                      <p:cNvPr id="0" name="Object 6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7" name="Slide Number Placeholder 4"/>
          <p:cNvSpPr>
            <a:spLocks noGrp="true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1D9822-297D-4DA7-BBE4-E271F0EB847D}" type="slidenum">
              <a:rPr lang="en-US" altLang="en-US" sz="1400"/>
            </a:fld>
            <a:endParaRPr lang="en-US" altLang="en-US" sz="1400"/>
          </a:p>
        </p:txBody>
      </p:sp>
      <p:sp>
        <p:nvSpPr>
          <p:cNvPr id="67588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 smtClean="0"/>
              <a:t>Design Diagram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sp useBgFill="1">
        <p:nvSpPr>
          <p:cNvPr id="67589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717550" y="1624013"/>
            <a:ext cx="7772400" cy="4646612"/>
          </a:xfrm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67590" name="Rectangle 4"/>
          <p:cNvSpPr>
            <a:spLocks noChangeArrowheads="true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67591" name="Rectangle 5"/>
          <p:cNvSpPr>
            <a:spLocks noChangeArrowheads="true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6"/>
          <p:cNvGraphicFramePr>
            <a:graphicFrameLocks noChangeAspect="true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3" name="" r:id="rId1" imgW="3829685" imgH="2628900" progId="Word.Picture.8">
                  <p:embed/>
                </p:oleObj>
              </mc:Choice>
              <mc:Fallback>
                <p:oleObj name="" r:id="rId1" imgW="3829685" imgH="2628900" progId="Word.Picture.8">
                  <p:embed/>
                  <p:pic>
                    <p:nvPicPr>
                      <p:cNvPr id="0" name="Object 6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1" name="Slide Number Placeholder 4"/>
          <p:cNvSpPr>
            <a:spLocks noGrp="true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9063C90-E599-4B6B-8552-D884FFECF49A}" type="slidenum">
              <a:rPr lang="en-US" altLang="en-US" sz="1400"/>
            </a:fld>
            <a:endParaRPr lang="en-US" altLang="en-US" sz="1400"/>
          </a:p>
        </p:txBody>
      </p:sp>
      <p:sp>
        <p:nvSpPr>
          <p:cNvPr id="68612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 smtClean="0"/>
              <a:t>Design Diagram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sp>
        <p:nvSpPr>
          <p:cNvPr id="68613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68614" name="Rectangle 4"/>
          <p:cNvSpPr>
            <a:spLocks noChangeArrowheads="true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68615" name="Rectangle 5"/>
          <p:cNvSpPr>
            <a:spLocks noChangeArrowheads="true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 useBgFill="1">
        <p:nvSpPr>
          <p:cNvPr id="68616" name="Rectangle 7"/>
          <p:cNvSpPr>
            <a:spLocks noChangeArrowheads="true"/>
          </p:cNvSpPr>
          <p:nvPr/>
        </p:nvSpPr>
        <p:spPr bwMode="auto">
          <a:xfrm>
            <a:off x="1538288" y="3505200"/>
            <a:ext cx="6951662" cy="2765425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8617" name="Rectangle 1"/>
          <p:cNvSpPr>
            <a:spLocks noChangeArrowheads="true"/>
          </p:cNvSpPr>
          <p:nvPr/>
        </p:nvSpPr>
        <p:spPr bwMode="auto">
          <a:xfrm>
            <a:off x="1538288" y="2660650"/>
            <a:ext cx="6145212" cy="14589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true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D1A565B-829C-4238-93F1-17CB69D1434E}" type="slidenum">
              <a:rPr lang="en-US" altLang="en-US" sz="1400"/>
            </a:fld>
            <a:endParaRPr lang="en-US" altLang="en-US" sz="1400"/>
          </a:p>
        </p:txBody>
      </p:sp>
      <p:sp>
        <p:nvSpPr>
          <p:cNvPr id="10243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 smtClean="0"/>
              <a:t>Defining Methods</a:t>
            </a:r>
            <a:endParaRPr lang="en-US" altLang="en-US" smtClean="0"/>
          </a:p>
        </p:txBody>
      </p:sp>
      <p:sp>
        <p:nvSpPr>
          <p:cNvPr id="10244" name="Text Box 3"/>
          <p:cNvSpPr txBox="true">
            <a:spLocks noChangeArrowheads="true"/>
          </p:cNvSpPr>
          <p:nvPr/>
        </p:nvSpPr>
        <p:spPr bwMode="auto">
          <a:xfrm>
            <a:off x="304800" y="11430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A method is a collection of statements that are grouped together to perform an operation.</a:t>
            </a:r>
            <a:endParaRPr lang="en-US" altLang="en-US"/>
          </a:p>
        </p:txBody>
      </p:sp>
      <p:sp>
        <p:nvSpPr>
          <p:cNvPr id="10245" name="Rectangle 4"/>
          <p:cNvSpPr>
            <a:spLocks noChangeArrowheads="true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10246" name="Rectangle 5"/>
          <p:cNvSpPr>
            <a:spLocks noChangeArrowheads="true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10247" name="Rectangle 6"/>
          <p:cNvSpPr>
            <a:spLocks noChangeArrowheads="true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10248" name="Rectangle 7"/>
          <p:cNvSpPr>
            <a:spLocks noChangeArrowheads="true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10249" name="Rectangle 10"/>
          <p:cNvSpPr>
            <a:spLocks noChangeArrowheads="true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10250" name="Rectangle 12"/>
          <p:cNvSpPr>
            <a:spLocks noChangeArrowheads="true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10251" name="Rectangle 14"/>
          <p:cNvSpPr>
            <a:spLocks noChangeArrowheads="true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10252" name="Rectangle 16"/>
          <p:cNvSpPr>
            <a:spLocks noChangeArrowheads="true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10253" name="Object 15"/>
          <p:cNvGraphicFramePr>
            <a:graphicFrameLocks noChangeAspect="true"/>
          </p:cNvGraphicFramePr>
          <p:nvPr/>
        </p:nvGraphicFramePr>
        <p:xfrm>
          <a:off x="231775" y="25463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Picture" r:id="rId1" imgW="4972050" imgH="1976120" progId="Word.Picture.8">
                  <p:embed/>
                </p:oleObj>
              </mc:Choice>
              <mc:Fallback>
                <p:oleObj name="Picture" r:id="rId1" imgW="4972050" imgH="1976120" progId="Word.Picture.8">
                  <p:embed/>
                  <p:pic>
                    <p:nvPicPr>
                      <p:cNvPr id="0" name="Object 15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46350"/>
                        <a:ext cx="8642350" cy="344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4" name="Object 6"/>
          <p:cNvGraphicFramePr>
            <a:graphicFrameLocks noChangeAspect="true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6" name="" r:id="rId1" imgW="3829685" imgH="2628900" progId="Word.Picture.8">
                  <p:embed/>
                </p:oleObj>
              </mc:Choice>
              <mc:Fallback>
                <p:oleObj name="" r:id="rId1" imgW="3829685" imgH="2628900" progId="Word.Picture.8">
                  <p:embed/>
                  <p:pic>
                    <p:nvPicPr>
                      <p:cNvPr id="0" name="Object 6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5" name="Slide Number Placeholder 4"/>
          <p:cNvSpPr>
            <a:spLocks noGrp="true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51B5740-42CD-4AEB-BF61-CE9836441E45}" type="slidenum">
              <a:rPr lang="en-US" altLang="en-US" sz="1400"/>
            </a:fld>
            <a:endParaRPr lang="en-US" altLang="en-US" sz="1400"/>
          </a:p>
        </p:txBody>
      </p:sp>
      <p:sp>
        <p:nvSpPr>
          <p:cNvPr id="69636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 smtClean="0"/>
              <a:t>Design Diagram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sp>
        <p:nvSpPr>
          <p:cNvPr id="69637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69638" name="Rectangle 4"/>
          <p:cNvSpPr>
            <a:spLocks noChangeArrowheads="true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69639" name="Rectangle 5"/>
          <p:cNvSpPr>
            <a:spLocks noChangeArrowheads="true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 useBgFill="1">
        <p:nvSpPr>
          <p:cNvPr id="69640" name="Rectangle 7"/>
          <p:cNvSpPr>
            <a:spLocks noChangeArrowheads="true"/>
          </p:cNvSpPr>
          <p:nvPr/>
        </p:nvSpPr>
        <p:spPr bwMode="auto">
          <a:xfrm>
            <a:off x="1538288" y="3505200"/>
            <a:ext cx="6951662" cy="2765425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8" name="Object 6"/>
          <p:cNvGraphicFramePr>
            <a:graphicFrameLocks noChangeAspect="true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9" name="" r:id="rId1" imgW="3829685" imgH="2628900" progId="Word.Picture.8">
                  <p:embed/>
                </p:oleObj>
              </mc:Choice>
              <mc:Fallback>
                <p:oleObj name="" r:id="rId1" imgW="3829685" imgH="2628900" progId="Word.Picture.8">
                  <p:embed/>
                  <p:pic>
                    <p:nvPicPr>
                      <p:cNvPr id="0" name="Object 6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59" name="Slide Number Placeholder 4"/>
          <p:cNvSpPr>
            <a:spLocks noGrp="true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72B6D36-238A-45FD-9F21-72CF1799BEC3}" type="slidenum">
              <a:rPr lang="en-US" altLang="en-US" sz="1400"/>
            </a:fld>
            <a:endParaRPr lang="en-US" altLang="en-US" sz="1400"/>
          </a:p>
        </p:txBody>
      </p:sp>
      <p:sp>
        <p:nvSpPr>
          <p:cNvPr id="70660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 smtClean="0"/>
              <a:t>Design Diagram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sp>
        <p:nvSpPr>
          <p:cNvPr id="70661" name="Rectangle 4"/>
          <p:cNvSpPr>
            <a:spLocks noChangeArrowheads="true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70662" name="Rectangle 5"/>
          <p:cNvSpPr>
            <a:spLocks noChangeArrowheads="true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 useBgFill="1">
        <p:nvSpPr>
          <p:cNvPr id="70663" name="Rectangle 7"/>
          <p:cNvSpPr>
            <a:spLocks noChangeArrowheads="true"/>
          </p:cNvSpPr>
          <p:nvPr/>
        </p:nvSpPr>
        <p:spPr bwMode="auto">
          <a:xfrm>
            <a:off x="4379913" y="3505200"/>
            <a:ext cx="3878262" cy="2689225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2" name="Object 6"/>
          <p:cNvGraphicFramePr>
            <a:graphicFrameLocks noChangeAspect="true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6" name="" r:id="rId1" imgW="3829685" imgH="2628900" progId="Word.Picture.8">
                  <p:embed/>
                </p:oleObj>
              </mc:Choice>
              <mc:Fallback>
                <p:oleObj name="" r:id="rId1" imgW="3829685" imgH="2628900" progId="Word.Picture.8">
                  <p:embed/>
                  <p:pic>
                    <p:nvPicPr>
                      <p:cNvPr id="0" name="Object 6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3" name="Slide Number Placeholder 4"/>
          <p:cNvSpPr>
            <a:spLocks noGrp="true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D770FB4-0562-4CBF-8538-CE4ED16D5965}" type="slidenum">
              <a:rPr lang="en-US" altLang="en-US" sz="1400"/>
            </a:fld>
            <a:endParaRPr lang="en-US" altLang="en-US" sz="1400"/>
          </a:p>
        </p:txBody>
      </p:sp>
      <p:sp>
        <p:nvSpPr>
          <p:cNvPr id="71684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 smtClean="0"/>
              <a:t>Design Diagram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sp>
        <p:nvSpPr>
          <p:cNvPr id="71685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71686" name="Rectangle 4"/>
          <p:cNvSpPr>
            <a:spLocks noChangeArrowheads="true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71687" name="Rectangle 5"/>
          <p:cNvSpPr>
            <a:spLocks noChangeArrowheads="true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 useBgFill="1">
        <p:nvSpPr>
          <p:cNvPr id="71688" name="Rectangle 7"/>
          <p:cNvSpPr>
            <a:spLocks noChangeArrowheads="true"/>
          </p:cNvSpPr>
          <p:nvPr/>
        </p:nvSpPr>
        <p:spPr bwMode="auto">
          <a:xfrm>
            <a:off x="4379913" y="4119563"/>
            <a:ext cx="2497137" cy="884237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 useBgFill="1">
        <p:nvSpPr>
          <p:cNvPr id="71689" name="Rectangle 8"/>
          <p:cNvSpPr>
            <a:spLocks noChangeArrowheads="true"/>
          </p:cNvSpPr>
          <p:nvPr/>
        </p:nvSpPr>
        <p:spPr bwMode="auto">
          <a:xfrm>
            <a:off x="3689350" y="5003800"/>
            <a:ext cx="2497138" cy="1228725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 useBgFill="1">
        <p:nvSpPr>
          <p:cNvPr id="71690" name="Rectangle 9"/>
          <p:cNvSpPr>
            <a:spLocks noChangeArrowheads="true"/>
          </p:cNvSpPr>
          <p:nvPr/>
        </p:nvSpPr>
        <p:spPr bwMode="auto">
          <a:xfrm>
            <a:off x="6184900" y="5426075"/>
            <a:ext cx="1651000" cy="8064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6" name="Object 6"/>
          <p:cNvGraphicFramePr>
            <a:graphicFrameLocks noChangeAspect="true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9" name="" r:id="rId1" imgW="3829685" imgH="2628900" progId="Word.Picture.8">
                  <p:embed/>
                </p:oleObj>
              </mc:Choice>
              <mc:Fallback>
                <p:oleObj name="" r:id="rId1" imgW="3829685" imgH="2628900" progId="Word.Picture.8">
                  <p:embed/>
                  <p:pic>
                    <p:nvPicPr>
                      <p:cNvPr id="0" name="Object 6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7" name="Slide Number Placeholder 4"/>
          <p:cNvSpPr>
            <a:spLocks noGrp="true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D19AED-C326-43B2-8B47-FBCC95CE60F5}" type="slidenum">
              <a:rPr lang="en-US" altLang="en-US" sz="1400"/>
            </a:fld>
            <a:endParaRPr lang="en-US" altLang="en-US" sz="1400"/>
          </a:p>
        </p:txBody>
      </p:sp>
      <p:sp>
        <p:nvSpPr>
          <p:cNvPr id="72708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 smtClean="0"/>
              <a:t>Design Diagram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sp>
        <p:nvSpPr>
          <p:cNvPr id="72709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72710" name="Rectangle 4"/>
          <p:cNvSpPr>
            <a:spLocks noChangeArrowheads="true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72711" name="Rectangle 5"/>
          <p:cNvSpPr>
            <a:spLocks noChangeArrowheads="true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 useBgFill="1">
        <p:nvSpPr>
          <p:cNvPr id="72712" name="Rectangle 8"/>
          <p:cNvSpPr>
            <a:spLocks noChangeArrowheads="true"/>
          </p:cNvSpPr>
          <p:nvPr/>
        </p:nvSpPr>
        <p:spPr bwMode="auto">
          <a:xfrm>
            <a:off x="3803650" y="4735513"/>
            <a:ext cx="1728788" cy="1497012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 useBgFill="1">
        <p:nvSpPr>
          <p:cNvPr id="72713" name="Rectangle 10"/>
          <p:cNvSpPr>
            <a:spLocks noChangeArrowheads="true"/>
          </p:cNvSpPr>
          <p:nvPr/>
        </p:nvSpPr>
        <p:spPr bwMode="auto">
          <a:xfrm>
            <a:off x="5494338" y="5426075"/>
            <a:ext cx="1919287" cy="8826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4"/>
          <p:cNvSpPr>
            <a:spLocks noGrp="true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49A9029-29EC-4B4C-8E3E-7C72A6A70F1D}" type="slidenum">
              <a:rPr lang="en-US" altLang="en-US" sz="1400"/>
            </a:fld>
            <a:endParaRPr lang="en-US" altLang="en-US" sz="1400"/>
          </a:p>
        </p:txBody>
      </p:sp>
      <p:sp>
        <p:nvSpPr>
          <p:cNvPr id="73731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 smtClean="0"/>
              <a:t>Design Diagram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sp>
        <p:nvSpPr>
          <p:cNvPr id="73732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73733" name="Rectangle 4"/>
          <p:cNvSpPr>
            <a:spLocks noChangeArrowheads="true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73734" name="Rectangle 5"/>
          <p:cNvSpPr>
            <a:spLocks noChangeArrowheads="true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graphicFrame>
        <p:nvGraphicFramePr>
          <p:cNvPr id="73735" name="Object 6"/>
          <p:cNvGraphicFramePr>
            <a:graphicFrameLocks noChangeAspect="true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1" name="" r:id="rId1" imgW="3829685" imgH="2628900" progId="Word.Picture.8">
                  <p:embed/>
                </p:oleObj>
              </mc:Choice>
              <mc:Fallback>
                <p:oleObj name="" r:id="rId1" imgW="3829685" imgH="2628900" progId="Word.Picture.8">
                  <p:embed/>
                  <p:pic>
                    <p:nvPicPr>
                      <p:cNvPr id="0" name="Object 6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4"/>
          <p:cNvSpPr>
            <a:spLocks noGrp="true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16FABE0-E7F3-44FC-8A75-C8FCB091302C}" type="slidenum">
              <a:rPr lang="en-US" altLang="en-US" sz="1400"/>
            </a:fld>
            <a:endParaRPr lang="en-US" altLang="en-US" sz="1400"/>
          </a:p>
        </p:txBody>
      </p:sp>
      <p:sp>
        <p:nvSpPr>
          <p:cNvPr id="74755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 smtClean="0"/>
              <a:t>Implementation: Top-Down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sp>
        <p:nvSpPr>
          <p:cNvPr id="74756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74757" name="Rectangle 10"/>
          <p:cNvSpPr>
            <a:spLocks noChangeArrowheads="true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74758" name="Rectangle 12"/>
          <p:cNvSpPr>
            <a:spLocks noChangeArrowheads="true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72717" name="AutoShape 13">
            <a:hlinkClick r:id="rId1" action="ppaction://hlinkfile" highlightClick="true"/>
          </p:cNvPr>
          <p:cNvSpPr>
            <a:spLocks noChangeArrowheads="true"/>
          </p:cNvSpPr>
          <p:nvPr/>
        </p:nvSpPr>
        <p:spPr bwMode="auto">
          <a:xfrm>
            <a:off x="4114800" y="5410200"/>
            <a:ext cx="44196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1"/>
                </a:solidFill>
                <a:latin typeface="Book Antiqua" pitchFamily="18" charset="0"/>
                <a:ea typeface="宋体" pitchFamily="2" charset="-122"/>
                <a:hlinkClick r:id="rId2" action="ppaction://program"/>
              </a:rPr>
              <a:t>A Skeleton for printCalendar</a:t>
            </a:r>
            <a:endParaRPr lang="en-US" altLang="zh-CN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74760" name="Text Box 14"/>
          <p:cNvSpPr txBox="true">
            <a:spLocks noChangeArrowheads="true"/>
          </p:cNvSpPr>
          <p:nvPr/>
        </p:nvSpPr>
        <p:spPr bwMode="auto">
          <a:xfrm>
            <a:off x="304800" y="1066800"/>
            <a:ext cx="8534400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>
                <a:cs typeface="Courier New" pitchFamily="49" charset="0"/>
              </a:rPr>
              <a:t>Top-down approach is to implement one method in the structure chart at a time from the top to the bottom. Stubs can be used for the methods waiting to be implemented. A stub is a simple but incomplete version of a method. The use of stubs enables you to test invoking the method from a caller. Implement the main method first and then use a stub for the printMonth method. For example, let printMonth display the year and the month in the stub. Thus, your program may begin like this:</a:t>
            </a:r>
            <a:endParaRPr lang="en-US" altLang="en-US" sz="280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4"/>
          <p:cNvSpPr>
            <a:spLocks noGrp="true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9A21E37-8AFE-433F-BAD4-5EA5A596D242}" type="slidenum">
              <a:rPr lang="en-US" altLang="en-US" sz="1400"/>
            </a:fld>
            <a:endParaRPr lang="en-US" altLang="en-US" sz="1400"/>
          </a:p>
        </p:txBody>
      </p:sp>
      <p:sp>
        <p:nvSpPr>
          <p:cNvPr id="75779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 smtClean="0"/>
              <a:t>Implementation: Bottom-Up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sp>
        <p:nvSpPr>
          <p:cNvPr id="75780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75781" name="Rectangle 4"/>
          <p:cNvSpPr>
            <a:spLocks noChangeArrowheads="true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75782" name="Rectangle 5"/>
          <p:cNvSpPr>
            <a:spLocks noChangeArrowheads="true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75783" name="Text Box 7"/>
          <p:cNvSpPr txBox="true">
            <a:spLocks noChangeArrowheads="true"/>
          </p:cNvSpPr>
          <p:nvPr/>
        </p:nvSpPr>
        <p:spPr bwMode="auto">
          <a:xfrm>
            <a:off x="304800" y="1066800"/>
            <a:ext cx="85344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>
                <a:cs typeface="Times New Roman" pitchFamily="18" charset="0"/>
              </a:rPr>
              <a:t>Bottom-up approach is to implement one method in the structure chart at a time from the bottom to the top. For each method implemented, write a test program to test it. Both top-down and bottom-up methods are fine. Both approaches implement the methods incrementally and help to isolate programming errors and makes debugging easy. Sometimes, they can be used together.</a:t>
            </a:r>
            <a:endParaRPr lang="en-US" altLang="en-US" sz="280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4"/>
          <p:cNvSpPr>
            <a:spLocks noGrp="true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1F6CE9A-ED0B-433E-8CD6-EF98B5E849D3}" type="slidenum">
              <a:rPr lang="en-US" altLang="en-US" sz="1400"/>
            </a:fld>
            <a:endParaRPr lang="en-US" altLang="en-US" sz="1400"/>
          </a:p>
        </p:txBody>
      </p:sp>
      <p:sp>
        <p:nvSpPr>
          <p:cNvPr id="76803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 smtClean="0"/>
              <a:t>Benefits of Stepwise Refinement </a:t>
            </a:r>
            <a:endParaRPr lang="en-US" altLang="en-US" smtClean="0"/>
          </a:p>
        </p:txBody>
      </p:sp>
      <p:sp>
        <p:nvSpPr>
          <p:cNvPr id="76804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76805" name="Rectangle 4"/>
          <p:cNvSpPr>
            <a:spLocks noChangeArrowheads="true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76806" name="Rectangle 5"/>
          <p:cNvSpPr>
            <a:spLocks noChangeArrowheads="true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76807" name="Text Box 6"/>
          <p:cNvSpPr txBox="true">
            <a:spLocks noChangeArrowheads="true"/>
          </p:cNvSpPr>
          <p:nvPr/>
        </p:nvSpPr>
        <p:spPr bwMode="auto">
          <a:xfrm>
            <a:off x="309563" y="1201738"/>
            <a:ext cx="8534400" cy="350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Simpler Program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Reusing Methods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Easier Developing, Debugging, and Testing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Better Facilitating Teamwork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true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DF52BF6-D614-44C8-8F2B-95D144E39AD9}" type="slidenum">
              <a:rPr lang="en-US" altLang="en-US" sz="1400"/>
            </a:fld>
            <a:endParaRPr lang="en-US" altLang="en-US" sz="1400"/>
          </a:p>
        </p:txBody>
      </p:sp>
      <p:sp>
        <p:nvSpPr>
          <p:cNvPr id="11267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Method Signature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11268" name="Text Box 3"/>
          <p:cNvSpPr txBox="true">
            <a:spLocks noChangeArrowheads="true"/>
          </p:cNvSpPr>
          <p:nvPr/>
        </p:nvSpPr>
        <p:spPr bwMode="auto">
          <a:xfrm>
            <a:off x="304800" y="1143000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i="1" dirty="0"/>
              <a:t>Method signature</a:t>
            </a:r>
            <a:r>
              <a:rPr lang="en-US" altLang="en-US" sz="2400" dirty="0"/>
              <a:t> is the combination of the method name and the parameter list.</a:t>
            </a:r>
            <a:endParaRPr lang="en-US" altLang="en-US" sz="2400" dirty="0"/>
          </a:p>
        </p:txBody>
      </p:sp>
      <p:sp>
        <p:nvSpPr>
          <p:cNvPr id="11269" name="Rectangle 4"/>
          <p:cNvSpPr>
            <a:spLocks noChangeArrowheads="true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11270" name="Rectangle 5"/>
          <p:cNvSpPr>
            <a:spLocks noChangeArrowheads="true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11271" name="Rectangle 6"/>
          <p:cNvSpPr>
            <a:spLocks noChangeArrowheads="true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11272" name="Rectangle 7"/>
          <p:cNvSpPr>
            <a:spLocks noChangeArrowheads="true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11273" name="Rectangle 8"/>
          <p:cNvSpPr>
            <a:spLocks noChangeArrowheads="true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11274" name="Rectangle 9"/>
          <p:cNvSpPr>
            <a:spLocks noChangeArrowheads="true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11275" name="Rectangle 10"/>
          <p:cNvSpPr>
            <a:spLocks noChangeArrowheads="true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11276" name="Rectangle 11"/>
          <p:cNvSpPr>
            <a:spLocks noChangeArrowheads="true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11277" name="Object 12"/>
          <p:cNvGraphicFramePr>
            <a:graphicFrameLocks noChangeAspect="true"/>
          </p:cNvGraphicFramePr>
          <p:nvPr/>
        </p:nvGraphicFramePr>
        <p:xfrm>
          <a:off x="231775" y="25463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Picture" r:id="rId1" imgW="4972050" imgH="1976120" progId="Word.Picture.8">
                  <p:embed/>
                </p:oleObj>
              </mc:Choice>
              <mc:Fallback>
                <p:oleObj name="Picture" r:id="rId1" imgW="4972050" imgH="1976120" progId="Word.Picture.8">
                  <p:embed/>
                  <p:pic>
                    <p:nvPicPr>
                      <p:cNvPr id="0" name="Object 12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46350"/>
                        <a:ext cx="8642350" cy="344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Rectangle 13"/>
          <p:cNvSpPr>
            <a:spLocks noChangeArrowheads="true"/>
          </p:cNvSpPr>
          <p:nvPr/>
        </p:nvSpPr>
        <p:spPr bwMode="auto">
          <a:xfrm>
            <a:off x="3189288" y="3505200"/>
            <a:ext cx="2535237" cy="423863"/>
          </a:xfrm>
          <a:prstGeom prst="rect">
            <a:avLst/>
          </a:prstGeom>
          <a:solidFill>
            <a:schemeClr val="accent1">
              <a:alpha val="2901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true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577BCB8-EC55-4FFF-B888-A0EACA4EF769}" type="slidenum">
              <a:rPr lang="en-US" altLang="en-US" sz="1400"/>
            </a:fld>
            <a:endParaRPr lang="en-US" altLang="en-US" sz="1400"/>
          </a:p>
        </p:txBody>
      </p:sp>
      <p:sp>
        <p:nvSpPr>
          <p:cNvPr id="12291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FF0000"/>
                </a:solidFill>
              </a:rPr>
              <a:t>Formal Parameters</a:t>
            </a:r>
            <a:endParaRPr lang="en-US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12292" name="Text Box 3"/>
          <p:cNvSpPr txBox="true">
            <a:spLocks noChangeArrowheads="true"/>
          </p:cNvSpPr>
          <p:nvPr/>
        </p:nvSpPr>
        <p:spPr bwMode="auto">
          <a:xfrm>
            <a:off x="304800" y="1143000"/>
            <a:ext cx="8458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/>
              <a:t>The variables defined in the method header are known as </a:t>
            </a:r>
            <a:r>
              <a:rPr lang="en-US" altLang="en-US" sz="2800" i="1"/>
              <a:t>formal parameters</a:t>
            </a:r>
            <a:r>
              <a:rPr lang="en-US" altLang="en-US" sz="2800"/>
              <a:t>. </a:t>
            </a:r>
            <a:endParaRPr lang="en-US" altLang="en-US" sz="2800"/>
          </a:p>
        </p:txBody>
      </p:sp>
      <p:sp>
        <p:nvSpPr>
          <p:cNvPr id="12293" name="Rectangle 4"/>
          <p:cNvSpPr>
            <a:spLocks noChangeArrowheads="true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12294" name="Rectangle 5"/>
          <p:cNvSpPr>
            <a:spLocks noChangeArrowheads="true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12295" name="Rectangle 6"/>
          <p:cNvSpPr>
            <a:spLocks noChangeArrowheads="true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12296" name="Rectangle 7"/>
          <p:cNvSpPr>
            <a:spLocks noChangeArrowheads="true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12297" name="Rectangle 8"/>
          <p:cNvSpPr>
            <a:spLocks noChangeArrowheads="true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12298" name="Rectangle 9"/>
          <p:cNvSpPr>
            <a:spLocks noChangeArrowheads="true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12299" name="Rectangle 10"/>
          <p:cNvSpPr>
            <a:spLocks noChangeArrowheads="true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12300" name="Rectangle 11"/>
          <p:cNvSpPr>
            <a:spLocks noChangeArrowheads="true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12301" name="Object 12"/>
          <p:cNvGraphicFramePr>
            <a:graphicFrameLocks noChangeAspect="true"/>
          </p:cNvGraphicFramePr>
          <p:nvPr/>
        </p:nvGraphicFramePr>
        <p:xfrm>
          <a:off x="231775" y="25463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Picture" r:id="rId1" imgW="4972050" imgH="1976120" progId="Word.Picture.8">
                  <p:embed/>
                </p:oleObj>
              </mc:Choice>
              <mc:Fallback>
                <p:oleObj name="Picture" r:id="rId1" imgW="4972050" imgH="1976120" progId="Word.Picture.8">
                  <p:embed/>
                  <p:pic>
                    <p:nvPicPr>
                      <p:cNvPr id="0" name="Object 12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46350"/>
                        <a:ext cx="8642350" cy="344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Rectangle 14"/>
          <p:cNvSpPr>
            <a:spLocks noChangeArrowheads="true"/>
          </p:cNvSpPr>
          <p:nvPr/>
        </p:nvSpPr>
        <p:spPr bwMode="auto">
          <a:xfrm>
            <a:off x="5110163" y="3544888"/>
            <a:ext cx="461962" cy="306387"/>
          </a:xfrm>
          <a:prstGeom prst="rect">
            <a:avLst/>
          </a:prstGeom>
          <a:solidFill>
            <a:schemeClr val="accent1">
              <a:alpha val="3999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2303" name="Rectangle 15"/>
          <p:cNvSpPr>
            <a:spLocks noChangeArrowheads="true"/>
          </p:cNvSpPr>
          <p:nvPr/>
        </p:nvSpPr>
        <p:spPr bwMode="auto">
          <a:xfrm>
            <a:off x="4071938" y="3544888"/>
            <a:ext cx="461962" cy="306387"/>
          </a:xfrm>
          <a:prstGeom prst="rect">
            <a:avLst/>
          </a:prstGeom>
          <a:solidFill>
            <a:schemeClr val="accent1">
              <a:alpha val="3999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true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3F87E00-5CEA-42E0-98DE-70B9B2B9F9C5}" type="slidenum">
              <a:rPr lang="en-US" altLang="en-US" sz="1400"/>
            </a:fld>
            <a:endParaRPr lang="en-US" altLang="en-US" sz="1400"/>
          </a:p>
        </p:txBody>
      </p:sp>
      <p:sp>
        <p:nvSpPr>
          <p:cNvPr id="13315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Actual Parameters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13316" name="Text Box 3"/>
          <p:cNvSpPr txBox="true">
            <a:spLocks noChangeArrowheads="true"/>
          </p:cNvSpPr>
          <p:nvPr/>
        </p:nvSpPr>
        <p:spPr bwMode="auto">
          <a:xfrm>
            <a:off x="304800" y="1143000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When a method is invoked, you pass a value to the parameter. This value is referred to as </a:t>
            </a:r>
            <a:r>
              <a:rPr lang="en-US" altLang="en-US" sz="2400" i="1"/>
              <a:t>actual parameter or argument</a:t>
            </a:r>
            <a:r>
              <a:rPr lang="en-US" altLang="en-US" sz="2400"/>
              <a:t>.</a:t>
            </a:r>
            <a:endParaRPr lang="en-US" altLang="en-US" sz="2400"/>
          </a:p>
        </p:txBody>
      </p:sp>
      <p:sp>
        <p:nvSpPr>
          <p:cNvPr id="13317" name="Rectangle 4"/>
          <p:cNvSpPr>
            <a:spLocks noChangeArrowheads="true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13318" name="Rectangle 5"/>
          <p:cNvSpPr>
            <a:spLocks noChangeArrowheads="true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13319" name="Rectangle 6"/>
          <p:cNvSpPr>
            <a:spLocks noChangeArrowheads="true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13320" name="Rectangle 7"/>
          <p:cNvSpPr>
            <a:spLocks noChangeArrowheads="true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13321" name="Rectangle 8"/>
          <p:cNvSpPr>
            <a:spLocks noChangeArrowheads="true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13322" name="Rectangle 9"/>
          <p:cNvSpPr>
            <a:spLocks noChangeArrowheads="true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13323" name="Rectangle 10"/>
          <p:cNvSpPr>
            <a:spLocks noChangeArrowheads="true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13324" name="Rectangle 11"/>
          <p:cNvSpPr>
            <a:spLocks noChangeArrowheads="true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13325" name="Object 12"/>
          <p:cNvGraphicFramePr>
            <a:graphicFrameLocks noChangeAspect="true"/>
          </p:cNvGraphicFramePr>
          <p:nvPr/>
        </p:nvGraphicFramePr>
        <p:xfrm>
          <a:off x="231775" y="25463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Picture" r:id="rId1" imgW="4972050" imgH="1976120" progId="Word.Picture.8">
                  <p:embed/>
                </p:oleObj>
              </mc:Choice>
              <mc:Fallback>
                <p:oleObj name="Picture" r:id="rId1" imgW="4972050" imgH="1976120" progId="Word.Picture.8">
                  <p:embed/>
                  <p:pic>
                    <p:nvPicPr>
                      <p:cNvPr id="0" name="Object 12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46350"/>
                        <a:ext cx="8642350" cy="344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Rectangle 15"/>
          <p:cNvSpPr>
            <a:spLocks noChangeArrowheads="true"/>
          </p:cNvSpPr>
          <p:nvPr/>
        </p:nvSpPr>
        <p:spPr bwMode="auto">
          <a:xfrm>
            <a:off x="7759700" y="3390900"/>
            <a:ext cx="461963" cy="230188"/>
          </a:xfrm>
          <a:prstGeom prst="rect">
            <a:avLst/>
          </a:prstGeom>
          <a:solidFill>
            <a:schemeClr val="accent1">
              <a:alpha val="3803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true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9A6B8C8-8075-4C1F-9622-86FCAFEA0554}" type="slidenum">
              <a:rPr lang="en-US" altLang="en-US" sz="1400"/>
            </a:fld>
            <a:endParaRPr lang="en-US" altLang="en-US" sz="1400"/>
          </a:p>
        </p:txBody>
      </p:sp>
      <p:sp>
        <p:nvSpPr>
          <p:cNvPr id="14339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 smtClean="0"/>
              <a:t>Return Value Type</a:t>
            </a:r>
            <a:endParaRPr lang="en-US" altLang="en-US" smtClean="0"/>
          </a:p>
        </p:txBody>
      </p:sp>
      <p:sp>
        <p:nvSpPr>
          <p:cNvPr id="14340" name="Text Box 3"/>
          <p:cNvSpPr txBox="true">
            <a:spLocks noChangeArrowheads="true"/>
          </p:cNvSpPr>
          <p:nvPr/>
        </p:nvSpPr>
        <p:spPr bwMode="auto">
          <a:xfrm>
            <a:off x="309563" y="893763"/>
            <a:ext cx="8458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A method may return a value. The </a:t>
            </a:r>
            <a:r>
              <a:rPr lang="en-US" altLang="en-US" sz="2400" u="sng"/>
              <a:t>returnValueType</a:t>
            </a:r>
            <a:r>
              <a:rPr lang="en-US" altLang="en-US" sz="2400"/>
              <a:t> is the data type of the value the method returns. If the method does not return a value, the </a:t>
            </a:r>
            <a:r>
              <a:rPr lang="en-US" altLang="en-US" sz="2400" u="sng"/>
              <a:t>returnValueType</a:t>
            </a:r>
            <a:r>
              <a:rPr lang="en-US" altLang="en-US" sz="2400"/>
              <a:t> is the keyword </a:t>
            </a:r>
            <a:r>
              <a:rPr lang="en-US" altLang="en-US" sz="2400" u="sng"/>
              <a:t>void</a:t>
            </a:r>
            <a:r>
              <a:rPr lang="en-US" altLang="en-US" sz="2400"/>
              <a:t>. For example, the </a:t>
            </a:r>
            <a:r>
              <a:rPr lang="en-US" altLang="en-US" sz="2400" u="sng"/>
              <a:t>returnValueType</a:t>
            </a:r>
            <a:r>
              <a:rPr lang="en-US" altLang="en-US" sz="2400"/>
              <a:t> in the </a:t>
            </a:r>
            <a:r>
              <a:rPr lang="en-US" altLang="en-US" sz="2400" u="sng"/>
              <a:t>main</a:t>
            </a:r>
            <a:r>
              <a:rPr lang="en-US" altLang="en-US" sz="2400"/>
              <a:t> method is </a:t>
            </a:r>
            <a:r>
              <a:rPr lang="en-US" altLang="en-US" sz="2400" u="sng"/>
              <a:t>void</a:t>
            </a:r>
            <a:r>
              <a:rPr lang="en-US" altLang="en-US" sz="2400"/>
              <a:t>.</a:t>
            </a:r>
            <a:endParaRPr lang="en-US" altLang="en-US" sz="2400"/>
          </a:p>
        </p:txBody>
      </p:sp>
      <p:sp>
        <p:nvSpPr>
          <p:cNvPr id="14341" name="Rectangle 4"/>
          <p:cNvSpPr>
            <a:spLocks noChangeArrowheads="true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14342" name="Rectangle 5"/>
          <p:cNvSpPr>
            <a:spLocks noChangeArrowheads="true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14343" name="Rectangle 6"/>
          <p:cNvSpPr>
            <a:spLocks noChangeArrowheads="true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14344" name="Rectangle 7"/>
          <p:cNvSpPr>
            <a:spLocks noChangeArrowheads="true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14345" name="Rectangle 8"/>
          <p:cNvSpPr>
            <a:spLocks noChangeArrowheads="true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14346" name="Rectangle 9"/>
          <p:cNvSpPr>
            <a:spLocks noChangeArrowheads="true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14347" name="Rectangle 10"/>
          <p:cNvSpPr>
            <a:spLocks noChangeArrowheads="true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14348" name="Rectangle 11"/>
          <p:cNvSpPr>
            <a:spLocks noChangeArrowheads="true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14349" name="Object 12"/>
          <p:cNvGraphicFramePr>
            <a:graphicFrameLocks noChangeAspect="true"/>
          </p:cNvGraphicFramePr>
          <p:nvPr/>
        </p:nvGraphicFramePr>
        <p:xfrm>
          <a:off x="231775" y="25844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Picture" r:id="rId1" imgW="4972050" imgH="1976120" progId="Word.Picture.8">
                  <p:embed/>
                </p:oleObj>
              </mc:Choice>
              <mc:Fallback>
                <p:oleObj name="Picture" r:id="rId1" imgW="4972050" imgH="1976120" progId="Word.Picture.8">
                  <p:embed/>
                  <p:pic>
                    <p:nvPicPr>
                      <p:cNvPr id="0" name="Object 12"/>
                      <p:cNvPicPr>
                        <a:picLocks noChangeAspect="true"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84450"/>
                        <a:ext cx="8642350" cy="344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0" name="Rectangle 14"/>
          <p:cNvSpPr>
            <a:spLocks noChangeArrowheads="true"/>
          </p:cNvSpPr>
          <p:nvPr/>
        </p:nvSpPr>
        <p:spPr bwMode="auto">
          <a:xfrm>
            <a:off x="2805113" y="3659188"/>
            <a:ext cx="385762" cy="230187"/>
          </a:xfrm>
          <a:prstGeom prst="rect">
            <a:avLst/>
          </a:prstGeom>
          <a:solidFill>
            <a:schemeClr val="accent1">
              <a:alpha val="3803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51" name="Rectangle 15"/>
          <p:cNvSpPr>
            <a:spLocks noChangeArrowheads="true"/>
          </p:cNvSpPr>
          <p:nvPr/>
        </p:nvSpPr>
        <p:spPr bwMode="auto">
          <a:xfrm>
            <a:off x="1576388" y="5464175"/>
            <a:ext cx="1382712" cy="230188"/>
          </a:xfrm>
          <a:prstGeom prst="rect">
            <a:avLst/>
          </a:prstGeom>
          <a:solidFill>
            <a:schemeClr val="accent1">
              <a:alpha val="3803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true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B7DFD4-1D4E-483A-90B2-803FEF6295FE}" type="slidenum">
              <a:rPr lang="en-US" altLang="en-US" sz="1400"/>
            </a:fld>
            <a:endParaRPr lang="en-US" altLang="en-US" sz="1400"/>
          </a:p>
        </p:txBody>
      </p:sp>
      <p:sp>
        <p:nvSpPr>
          <p:cNvPr id="15363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Calling Methods</a:t>
            </a:r>
            <a:endParaRPr lang="en-US" altLang="en-US" smtClean="0">
              <a:solidFill>
                <a:srgbClr val="FF0000"/>
              </a:solidFill>
            </a:endParaRPr>
          </a:p>
        </p:txBody>
      </p:sp>
      <p:sp>
        <p:nvSpPr>
          <p:cNvPr id="15364" name="Text Box 7"/>
          <p:cNvSpPr txBox="true">
            <a:spLocks noChangeArrowheads="true"/>
          </p:cNvSpPr>
          <p:nvPr/>
        </p:nvSpPr>
        <p:spPr bwMode="auto">
          <a:xfrm>
            <a:off x="381000" y="1219200"/>
            <a:ext cx="8305800" cy="179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Testing the </a:t>
            </a:r>
            <a:r>
              <a:rPr lang="en-US" altLang="en-US">
                <a:latin typeface="Courier New" pitchFamily="49" charset="0"/>
              </a:rPr>
              <a:t>max</a:t>
            </a:r>
            <a:r>
              <a:rPr lang="en-US" altLang="en-US"/>
              <a:t> method</a:t>
            </a:r>
            <a:endParaRPr lang="en-US" altLang="en-US"/>
          </a:p>
          <a:p>
            <a:pPr>
              <a:spcBef>
                <a:spcPct val="50000"/>
              </a:spcBef>
            </a:pPr>
            <a:r>
              <a:rPr lang="en-US" altLang="en-US"/>
              <a:t>This program demonstrates calling a method max to return the largest of the </a:t>
            </a:r>
            <a:r>
              <a:rPr lang="en-US" altLang="en-US">
                <a:latin typeface="Courier New" pitchFamily="49" charset="0"/>
              </a:rPr>
              <a:t>int</a:t>
            </a:r>
            <a:r>
              <a:rPr lang="en-US" altLang="en-US"/>
              <a:t> values</a:t>
            </a:r>
            <a:endParaRPr lang="en-US" altLang="en-US"/>
          </a:p>
        </p:txBody>
      </p:sp>
      <p:sp>
        <p:nvSpPr>
          <p:cNvPr id="68617" name="AutoShape 9">
            <a:hlinkClick r:id="" action="ppaction://noaction" highlightClick="true"/>
          </p:cNvPr>
          <p:cNvSpPr>
            <a:spLocks noChangeArrowheads="true"/>
          </p:cNvSpPr>
          <p:nvPr/>
        </p:nvSpPr>
        <p:spPr bwMode="auto">
          <a:xfrm>
            <a:off x="1154113" y="4735513"/>
            <a:ext cx="32766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1"/>
                </a:solidFill>
                <a:latin typeface="Book Antiqua" pitchFamily="18" charset="0"/>
                <a:ea typeface="宋体" pitchFamily="2" charset="-122"/>
                <a:hlinkClick r:id="rId1" action="ppaction://program"/>
              </a:rPr>
              <a:t>TestMax</a:t>
            </a:r>
            <a:endParaRPr lang="en-US" altLang="zh-CN">
              <a:solidFill>
                <a:schemeClr val="accent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false" compatLnSpc="true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false" compatLnSpc="true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Designs\International.pot</Template>
  <TotalTime>0</TotalTime>
  <Words>10281</Words>
  <Application>WPS 演示</Application>
  <PresentationFormat>全屏显示(4:3)</PresentationFormat>
  <Paragraphs>436</Paragraphs>
  <Slides>47</Slides>
  <Notes>73</Notes>
  <HiddenSlides>0</HiddenSlides>
  <MMClips>0</MMClips>
  <ScaleCrop>false</ScaleCrop>
  <HeadingPairs>
    <vt:vector size="10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17</vt:i4>
      </vt:variant>
      <vt:variant>
        <vt:lpstr>幻灯片标题</vt:lpstr>
      </vt:variant>
      <vt:variant>
        <vt:i4>47</vt:i4>
      </vt:variant>
      <vt:variant>
        <vt:lpstr>自定义放映</vt:lpstr>
      </vt:variant>
      <vt:variant>
        <vt:i4>1</vt:i4>
      </vt:variant>
    </vt:vector>
  </HeadingPairs>
  <TitlesOfParts>
    <vt:vector size="82" baseType="lpstr">
      <vt:lpstr>Arial</vt:lpstr>
      <vt:lpstr>宋体</vt:lpstr>
      <vt:lpstr>Wingdings</vt:lpstr>
      <vt:lpstr>Times New Roman</vt:lpstr>
      <vt:lpstr>Nimbus Roman No9 L</vt:lpstr>
      <vt:lpstr>文泉驿微米黑</vt:lpstr>
      <vt:lpstr>Monotype Sorts</vt:lpstr>
      <vt:lpstr>Wingdings</vt:lpstr>
      <vt:lpstr>Book Antiqua</vt:lpstr>
      <vt:lpstr>Courier New</vt:lpstr>
      <vt:lpstr>DejaVu Sans</vt:lpstr>
      <vt:lpstr>宋体</vt:lpstr>
      <vt:lpstr>Courier</vt:lpstr>
      <vt:lpstr>微软雅黑</vt:lpstr>
      <vt:lpstr>Arial Unicode MS</vt:lpstr>
      <vt:lpstr>Calibri</vt:lpstr>
      <vt:lpstr>International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Chapter 6 Methods</vt:lpstr>
      <vt:lpstr>Objectives</vt:lpstr>
      <vt:lpstr>Defining Methods</vt:lpstr>
      <vt:lpstr>Defining Methods</vt:lpstr>
      <vt:lpstr>Method Signature</vt:lpstr>
      <vt:lpstr>Formal Parameters</vt:lpstr>
      <vt:lpstr>Actual Parameters</vt:lpstr>
      <vt:lpstr>Return Value Type</vt:lpstr>
      <vt:lpstr>Calling Methods</vt:lpstr>
      <vt:lpstr>CAUTION</vt:lpstr>
      <vt:lpstr>Reuse Methods from Other Classes</vt:lpstr>
      <vt:lpstr>void Method Example(p209)</vt:lpstr>
      <vt:lpstr>Passing Parameters</vt:lpstr>
      <vt:lpstr>Pass by Value</vt:lpstr>
      <vt:lpstr>Pass by Value</vt:lpstr>
      <vt:lpstr>Pass by Value, cont.</vt:lpstr>
      <vt:lpstr>Modularizing Code</vt:lpstr>
      <vt:lpstr>Case Study: Converting Hexadecimals to Decimals (p217)</vt:lpstr>
      <vt:lpstr>Overloading Methods(p219)</vt:lpstr>
      <vt:lpstr>Ambiguous Invocation</vt:lpstr>
      <vt:lpstr>PowerPoint 演示文稿</vt:lpstr>
      <vt:lpstr>Scope of Local Variables</vt:lpstr>
      <vt:lpstr>Scope of Local Variables, cont.</vt:lpstr>
      <vt:lpstr>Scope of Local Variables, cont.</vt:lpstr>
      <vt:lpstr>Scope of Local Variables, cont.</vt:lpstr>
      <vt:lpstr>Scope of Local Variables, cont.</vt:lpstr>
      <vt:lpstr>Scope of Local Variables, cont.</vt:lpstr>
      <vt:lpstr>Method Abstraction</vt:lpstr>
      <vt:lpstr>Benefits of Methods</vt:lpstr>
      <vt:lpstr>Case Study: Generating Random Characters(p224) </vt:lpstr>
      <vt:lpstr>Case Study: Generating Random Characters, cont.</vt:lpstr>
      <vt:lpstr>Case Study: Generating Random Characters, cont.</vt:lpstr>
      <vt:lpstr>Case Study: Generating Random Characters, cont.</vt:lpstr>
      <vt:lpstr>Case Study: Generating Random Characters, cont.</vt:lpstr>
      <vt:lpstr>The RandomCharacter Class</vt:lpstr>
      <vt:lpstr>Stepwise Refinement (Optional)</vt:lpstr>
      <vt:lpstr>PrintCalender Case Study </vt:lpstr>
      <vt:lpstr>Design Diagram</vt:lpstr>
      <vt:lpstr>Design Diagram</vt:lpstr>
      <vt:lpstr>Design Diagram</vt:lpstr>
      <vt:lpstr>Design Diagram</vt:lpstr>
      <vt:lpstr>Design Diagram</vt:lpstr>
      <vt:lpstr>Design Diagram</vt:lpstr>
      <vt:lpstr>Design Diagram</vt:lpstr>
      <vt:lpstr>Implementation: Top-Down</vt:lpstr>
      <vt:lpstr>Implementation: Bottom-Up</vt:lpstr>
      <vt:lpstr>Benefits of Stepwise Refinement </vt:lpstr>
      <vt:lpstr>Custom Show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Methods</dc:title>
  <dc:creator>Y. Daniel Liang</dc:creator>
  <cp:lastModifiedBy>danny</cp:lastModifiedBy>
  <cp:revision>217</cp:revision>
  <dcterms:created xsi:type="dcterms:W3CDTF">2021-09-18T07:49:26Z</dcterms:created>
  <dcterms:modified xsi:type="dcterms:W3CDTF">2021-09-18T07:49:26Z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