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8"/>
  </p:notesMasterIdLst>
  <p:handoutMasterIdLst>
    <p:handoutMasterId r:id="rId69"/>
  </p:handoutMasterIdLst>
  <p:sldIdLst>
    <p:sldId id="257" r:id="rId3"/>
    <p:sldId id="651" r:id="rId4"/>
    <p:sldId id="530" r:id="rId5"/>
    <p:sldId id="478" r:id="rId6"/>
    <p:sldId id="260" r:id="rId7"/>
    <p:sldId id="262" r:id="rId9"/>
    <p:sldId id="263" r:id="rId10"/>
    <p:sldId id="264" r:id="rId11"/>
    <p:sldId id="533" r:id="rId12"/>
    <p:sldId id="532" r:id="rId13"/>
    <p:sldId id="534" r:id="rId14"/>
    <p:sldId id="518" r:id="rId15"/>
    <p:sldId id="507" r:id="rId16"/>
    <p:sldId id="508" r:id="rId17"/>
    <p:sldId id="552" r:id="rId18"/>
    <p:sldId id="658" r:id="rId19"/>
    <p:sldId id="659" r:id="rId20"/>
    <p:sldId id="660" r:id="rId21"/>
    <p:sldId id="661" r:id="rId22"/>
    <p:sldId id="662" r:id="rId23"/>
    <p:sldId id="663" r:id="rId24"/>
    <p:sldId id="664" r:id="rId25"/>
    <p:sldId id="538" r:id="rId26"/>
    <p:sldId id="674" r:id="rId27"/>
    <p:sldId id="648" r:id="rId28"/>
    <p:sldId id="650" r:id="rId29"/>
    <p:sldId id="672" r:id="rId30"/>
    <p:sldId id="649" r:id="rId31"/>
    <p:sldId id="647" r:id="rId32"/>
    <p:sldId id="671" r:id="rId33"/>
    <p:sldId id="512" r:id="rId34"/>
    <p:sldId id="500" r:id="rId35"/>
    <p:sldId id="267" r:id="rId36"/>
    <p:sldId id="487" r:id="rId37"/>
    <p:sldId id="547" r:id="rId38"/>
    <p:sldId id="539" r:id="rId39"/>
    <p:sldId id="495" r:id="rId40"/>
    <p:sldId id="523" r:id="rId41"/>
    <p:sldId id="540" r:id="rId42"/>
    <p:sldId id="520" r:id="rId43"/>
    <p:sldId id="503" r:id="rId44"/>
    <p:sldId id="599" r:id="rId45"/>
    <p:sldId id="499" r:id="rId46"/>
    <p:sldId id="521" r:id="rId47"/>
    <p:sldId id="504" r:id="rId48"/>
    <p:sldId id="519" r:id="rId49"/>
    <p:sldId id="598" r:id="rId50"/>
    <p:sldId id="527" r:id="rId51"/>
    <p:sldId id="528" r:id="rId52"/>
    <p:sldId id="505" r:id="rId53"/>
    <p:sldId id="602" r:id="rId54"/>
    <p:sldId id="653" r:id="rId55"/>
    <p:sldId id="654" r:id="rId56"/>
    <p:sldId id="655" r:id="rId57"/>
    <p:sldId id="656" r:id="rId58"/>
    <p:sldId id="657" r:id="rId59"/>
    <p:sldId id="536" r:id="rId60"/>
    <p:sldId id="535" r:id="rId61"/>
    <p:sldId id="673" r:id="rId62"/>
    <p:sldId id="675" r:id="rId63"/>
    <p:sldId id="676" r:id="rId64"/>
    <p:sldId id="677" r:id="rId65"/>
    <p:sldId id="678" r:id="rId66"/>
    <p:sldId id="679" r:id="rId67"/>
    <p:sldId id="761" r:id="rId68"/>
  </p:sldIdLst>
  <p:sldSz cx="9144000" cy="6858000" type="screen4x3"/>
  <p:notesSz cx="6858000" cy="9144000"/>
  <p:custDataLst>
    <p:tags r:id="rId73"/>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59" autoAdjust="0"/>
    <p:restoredTop sz="95405" autoAdjust="0"/>
  </p:normalViewPr>
  <p:slideViewPr>
    <p:cSldViewPr>
      <p:cViewPr varScale="1">
        <p:scale>
          <a:sx n="71" d="100"/>
          <a:sy n="71" d="100"/>
        </p:scale>
        <p:origin x="-144" y="-96"/>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107"/>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3" Type="http://schemas.openxmlformats.org/officeDocument/2006/relationships/tags" Target="tags/tag1.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lgn="r">
              <a:defRPr sz="1000" i="1"/>
            </a:lvl1pPr>
          </a:lstStyle>
          <a:p>
            <a:fld id="{9C816E6B-B693-4A04-BDB3-5E25224D3F6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FF2749-5E15-4549-83C3-7731922D12A0}" type="slidenum">
              <a:rPr lang="en-US" altLang="en-US" sz="1000"/>
            </a:fld>
            <a:endParaRPr lang="en-US" altLang="en-US" sz="100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77FC58-BE75-4D1F-9280-5DA0A2FCDCAE}" type="slidenum">
              <a:rPr lang="en-US" altLang="en-US" sz="1000"/>
            </a:fld>
            <a:endParaRPr lang="en-US" altLang="en-US" sz="1000"/>
          </a:p>
        </p:txBody>
      </p:sp>
      <p:sp>
        <p:nvSpPr>
          <p:cNvPr id="118787" name="Rectangle 2"/>
          <p:cNvSpPr>
            <a:spLocks noGrp="1" noRot="1" noChangeAspect="1" noChangeArrowheads="1" noTextEdit="1"/>
          </p:cNvSpPr>
          <p:nvPr>
            <p:ph type="sldImg"/>
          </p:nvPr>
        </p:nvSpPr>
        <p:spPr>
          <a:xfrm>
            <a:off x="1150938" y="692150"/>
            <a:ext cx="4556125"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t>Example 12.4</a:t>
            </a:r>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smtClean="0">
                <a:latin typeface="Arial" panose="020B0604020202020204" pitchFamily="34" charset="0"/>
              </a:rPr>
              <a:t>Liang, Introduction to Java Programming, Tenth Edition, (c) 2015 Pearson Education, Inc. All rights reserved. </a:t>
            </a:r>
            <a:endParaRPr lang="en-US" altLang="en-US" sz="1000" smtClean="0">
              <a:latin typeface="Arial" panose="020B0604020202020204" pitchFamily="34" charset="0"/>
            </a:endParaRP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endParaRPr lang="en-US" noProof="0" smtClean="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endParaRPr lang="en-US" noProof="0" smtClean="0"/>
          </a:p>
        </p:txBody>
      </p:sp>
      <p:sp>
        <p:nvSpPr>
          <p:cNvPr id="35" name="Rectangle 65"/>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fld id="{2B53663D-0EF8-45F8-9AEC-D9D4CD741CB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94DD6724-B9F4-4B19-AFAA-62711BADE10D}"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67CAA687-ED2D-4ECE-9F58-67D01042B156}"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6ED5BECC-7169-4B68-B438-77FD0856A18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fld id="{2F02AC80-7A45-47C2-A9C9-ED36CC2A1C4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1EF7433C-78EF-4A36-92E6-621FC839D0E0}"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BCD8A06D-BF75-4524-9ABF-F83BBC2BCE2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6D265C6E-3EBA-4459-90A7-E3F3F4C447C2}"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fld id="{652CCCCE-6906-4D22-911B-E5EE086D0FFA}"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p>
        </p:txBody>
      </p:sp>
      <p:sp>
        <p:nvSpPr>
          <p:cNvPr id="4" name="Rectangle 34"/>
          <p:cNvSpPr>
            <a:spLocks noGrp="1" noChangeArrowheads="1"/>
          </p:cNvSpPr>
          <p:nvPr>
            <p:ph type="sldNum" sz="quarter" idx="11"/>
          </p:nvPr>
        </p:nvSpPr>
        <p:spPr/>
        <p:txBody>
          <a:bodyPr/>
          <a:lstStyle>
            <a:lvl1pPr>
              <a:defRPr/>
            </a:lvl1pPr>
          </a:lstStyle>
          <a:p>
            <a:fld id="{09EA9BDD-933F-4AB4-A6AD-1373276FE976}"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p>
        </p:txBody>
      </p:sp>
      <p:sp>
        <p:nvSpPr>
          <p:cNvPr id="3" name="Rectangle 34"/>
          <p:cNvSpPr>
            <a:spLocks noGrp="1" noChangeArrowheads="1"/>
          </p:cNvSpPr>
          <p:nvPr>
            <p:ph type="sldNum" sz="quarter" idx="11"/>
          </p:nvPr>
        </p:nvSpPr>
        <p:spPr/>
        <p:txBody>
          <a:bodyPr/>
          <a:lstStyle>
            <a:lvl1pPr>
              <a:defRPr/>
            </a:lvl1pPr>
          </a:lstStyle>
          <a:p>
            <a:fld id="{76D066CC-F911-4065-8818-CA94B596F81C}"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25BA00BD-EDE9-44CE-B6BC-E36039D15F16}"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3A96517F-01AC-4328-9345-D672CF8230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smtClean="0"/>
              <a:t>Click to edit Master title style</a:t>
            </a:r>
            <a:endParaRPr lang="en-US" altLang="en-US" smtClean="0"/>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ea typeface="宋体" panose="02010600030101010101" pitchFamily="2" charset="-122"/>
              </a:defRPr>
            </a:lvl1pPr>
          </a:lstStyle>
          <a:p>
            <a:fld id="{B6BF4E02-103F-4E60-BF4F-E11D2E1A7392}" type="slidenum">
              <a:rPr lang="en-US" altLang="zh-CN"/>
            </a:fld>
            <a:endParaRPr lang="en-US" altLang="zh-CN"/>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smtClean="0">
                <a:latin typeface="Arial" panose="020B0604020202020204" pitchFamily="34" charset="0"/>
              </a:rPr>
              <a:t>Liang, Introduction to Java Programming, Tenth Edition, (c) 2015 Pearson Education, Inc. All rights reserved. </a:t>
            </a:r>
            <a:endParaRPr lang="en-US" altLang="en-US" sz="1000" smtClean="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ppt/slides/ppt/slides/ppt/slides/ppt/slides/ppt/slides/ppt/slides/winword%20TestSelectionSort.java"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ppt/slides/ppt/slides/ppt/slides/ppt/slides/ppt/slides/ppt/slides/winword%20TestSelectionSort.jav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html/AnalyzeNumbers.html" TargetMode="Externa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www.cs.armstrong.edu/liang/animation/web/Listing7_2.html" TargetMode="External"/><Relationship Id="rId4" Type="http://schemas.openxmlformats.org/officeDocument/2006/relationships/hyperlink" Target="http://www.cs.armstrong.edu/liang/intro9e/html/DeckOfCards.html" TargetMode="External"/><Relationship Id="rId3" Type="http://schemas.openxmlformats.org/officeDocument/2006/relationships/hyperlink" Target="ppt/slides/ppt/slides/ppt/slides/ppt/slides/ppt/slides/ppt/slides/html/DeckOfCards.bat" TargetMode="External"/><Relationship Id="rId2" Type="http://schemas.openxmlformats.org/officeDocument/2006/relationships/hyperlink" Target="ppt/slides/ppt/slides/ppt/slides/ppt/slides/ppt/slides/ppt/slides/html/DeckOfCards.html" TargetMode="External"/><Relationship Id="rId1" Type="http://schemas.openxmlformats.org/officeDocument/2006/relationships/hyperlink" Target="ppt/slides/ppt/slides/ppt/slides/ppt/slides/ppt/slides/ppt/slides/winword%20TestSelectionSort.java"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ppt/slides/ppt/slides/ppt/slides/ppt/slides/ppt/slides/ppt/slides/winword%20TestSelectionSort.java" TargetMode="Externa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cs.armstrong.edu/liang/intro9e/html/DeckOfCards.html" TargetMode="External"/><Relationship Id="rId4" Type="http://schemas.openxmlformats.org/officeDocument/2006/relationships/hyperlink" Target="ppt/slides/ppt/slides/ppt/slides/ppt/slides/ppt/slides/ppt/slides/html/GUIDemoPickFourCards.bat" TargetMode="External"/><Relationship Id="rId3" Type="http://schemas.openxmlformats.org/officeDocument/2006/relationships/hyperlink" Target="ppt/slides/ppt/slides/ppt/slides/ppt/slides/ppt/slides/ppt/slides/html/DeckOfCards.bat" TargetMode="External"/><Relationship Id="rId2" Type="http://schemas.openxmlformats.org/officeDocument/2006/relationships/hyperlink" Target="ppt/slides/ppt/slides/ppt/slides/ppt/slides/ppt/slides/ppt/slides/html/DeckOfCards.html" TargetMode="External"/><Relationship Id="rId1" Type="http://schemas.openxmlformats.org/officeDocument/2006/relationships/hyperlink" Target="ppt/slides/ppt/slides/ppt/slides/ppt/slides/ppt/slides/ppt/slides/winword%20TestSelectionSort.java" TargetMode="Externa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hyperlink" Target="ppt/slides/ppt/slides/ppt/slides/ppt/slides/ppt/slides/ppt/slides/html/Exercise22_15.bat" TargetMode="External"/><Relationship Id="rId1" Type="http://schemas.openxmlformats.org/officeDocument/2006/relationships/hyperlink" Target="ppt/slides/ppt/slides/ppt/slides/ppt/slides/ppt/slides/ppt/slides/winword%20TestSelectionSort.java" TargetMode="Externa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www.cs.armstrong.edu/liang/intro9e/html/LottoNumbers.html" TargetMode="External"/><Relationship Id="rId4" Type="http://schemas.openxmlformats.org/officeDocument/2006/relationships/hyperlink" Target="ppt/slides/ppt/slides/ppt/slides/ppt/slides/ppt/slides/ppt/slides/book/LottoNumbers.txt" TargetMode="External"/><Relationship Id="rId3" Type="http://schemas.openxmlformats.org/officeDocument/2006/relationships/hyperlink" Target="ppt/slides/ppt/slides/ppt/slides/ppt/slides/ppt/slides/ppt/slides/html/LottoNumbers.bat" TargetMode="External"/><Relationship Id="rId2" Type="http://schemas.openxmlformats.org/officeDocument/2006/relationships/hyperlink" Target="ppt/slides/ppt/slides/ppt/slides/ppt/slides/ppt/slides/ppt/slides/html/LottoNumbers.html" TargetMode="External"/><Relationship Id="rId1" Type="http://schemas.openxmlformats.org/officeDocument/2006/relationships/hyperlink" Target="ppt/slides/ppt/slides/ppt/slides/ppt/slides/ppt/slides/ppt/slides/winword%20TestSelectionSort.jav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hyperlink" Target="ppt/slides/ppt/slides/ppt/slides/ppt/slides/ppt/slides/ppt/slides/winword%20TestSelectionSort.java"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hyperlink" Target="ppt/slides/ppt/slides/ppt/slides/ppt/slides/ppt/slides/ppt/slides/winword%20TestSelectionSort.jav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cs.armstrong.edu/liang/intro9e/html/TestPassArray.html" TargetMode="External"/><Relationship Id="rId3" Type="http://schemas.openxmlformats.org/officeDocument/2006/relationships/hyperlink" Target="ppt/slides/ppt/slides/ppt/slides/ppt/slides/ppt/slides/ppt/slides/html/TestPassArray.bat" TargetMode="External"/><Relationship Id="rId2" Type="http://schemas.openxmlformats.org/officeDocument/2006/relationships/hyperlink" Target="ppt/slides/ppt/slides/ppt/slides/ppt/slides/ppt/slides/ppt/slides/html/TestPassArray.html" TargetMode="External"/><Relationship Id="rId1" Type="http://schemas.openxmlformats.org/officeDocument/2006/relationships/hyperlink" Target="ppt/slides/ppt/slides/ppt/slides/ppt/slides/ppt/slides/ppt/slides/winword%20TestSelectionSort.java" TargetMode="Externa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www.cs.armstrong.edu/liang/intro9e/html/CountLettersInArray.html" TargetMode="External"/><Relationship Id="rId3" Type="http://schemas.openxmlformats.org/officeDocument/2006/relationships/hyperlink" Target="ppt/slides/ppt/slides/ppt/slides/ppt/slides/ppt/slides/ppt/slides/html/CountLettersInArray.bat" TargetMode="External"/><Relationship Id="rId2" Type="http://schemas.openxmlformats.org/officeDocument/2006/relationships/hyperlink" Target="ppt/slides/ppt/slides/ppt/slides/ppt/slides/ppt/slides/ppt/slides/html/CountLettersInArray.html" TargetMode="External"/><Relationship Id="rId1" Type="http://schemas.openxmlformats.org/officeDocument/2006/relationships/hyperlink" Target="ppt/slides/ppt/slides/ppt/slides/ppt/slides/ppt/slides/ppt/slides/winword%20TestSelectionSort.java"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hyperlink" Target="ppt/slides/ppt/slides/ppt/slides/ppt/slides/ppt/slides/ppt/slides/winword%20TestArrayOfObjects.java"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ArrayOfObjects.jav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ArrayOfObjects.java" TargetMode="Externa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ArrayOfObjects.java" TargetMode="Externa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ArrayOfObjects.java" TargetMode="Externa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ppt/slides/ppt/slides/ppt/slides/ppt/slides/ppt/slides/ppt/slides/winword%20TestArrayOfObjects.java" TargetMode="External"/></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hyperlink" Target="ppt/slides/ppt/slides/ppt/slides/ppt/slides/ppt/slides/ppt/slides/winword%20TestArrayOfObjects.java" TargetMode="Externa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ArrayOfObjects.java"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ArrayOfObjects.jav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ArrayOfObjects.java" TargetMode="Externa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ArrayOfObjects.java" TargetMode="Externa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hyperlink" Target="ppt/slides/ppt/slides/ppt/slides/ppt/slides/ppt/slides/ppt/slides/winword%20TestSelectionSort.java" TargetMode="Externa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winword%20TestSelectionSort.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Calculator.html" TargetMode="External"/><Relationship Id="rId2" Type="http://schemas.openxmlformats.org/officeDocument/2006/relationships/hyperlink" Target="ppt/slides/ppt/slides/ppt/slides/ppt/slides/ppt/slides/ppt/slides/html/Calculator1.bat" TargetMode="External"/><Relationship Id="rId1" Type="http://schemas.openxmlformats.org/officeDocument/2006/relationships/hyperlink" Target="ppt/slides/ppt/slides/ppt/slides/ppt/slides/ppt/slides/ppt/slides/html/Calculator.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0B26B7-3E33-46D8-B636-71C9EF101A8B}" type="slidenum">
              <a:rPr lang="en-US" altLang="en-US" sz="1400"/>
            </a:fld>
            <a:endParaRPr lang="en-US" altLang="en-US" sz="140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smtClean="0"/>
              <a:t>Chapter 7 Single-Dimensional Arrays</a:t>
            </a:r>
            <a:endParaRPr lang="en-US" altLang="en-US" sz="4000" smtClean="0"/>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49C93E-F9EA-4BB0-8172-66B08BD3184C}" type="slidenum">
              <a:rPr lang="en-US" altLang="en-US" sz="1400"/>
            </a:fld>
            <a:endParaRPr lang="en-US" altLang="en-US" sz="140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smtClean="0"/>
              <a:t>Indexed Variables</a:t>
            </a:r>
            <a:endParaRPr lang="en-US" altLang="en-US" smtClean="0"/>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smtClean="0">
                <a:cs typeface="Courier New" panose="02070309020205020404" pitchFamily="49" charset="0"/>
              </a:rPr>
              <a:t>The array elements are accessed through the index. The array indices are </a:t>
            </a:r>
            <a:r>
              <a:rPr lang="en-US" altLang="en-US" sz="3000" i="1" smtClean="0">
                <a:cs typeface="Courier New" panose="02070309020205020404" pitchFamily="49" charset="0"/>
              </a:rPr>
              <a:t>0-based</a:t>
            </a:r>
            <a:r>
              <a:rPr lang="en-US" altLang="en-US" sz="3000" smtClean="0">
                <a:cs typeface="Courier New" panose="02070309020205020404" pitchFamily="49" charset="0"/>
              </a:rPr>
              <a:t>, i.e., it starts from 0 to arrayRefVar.length-1. In the example in Figure 6.1, myList holds ten double values and the indices are from 0 to 9.</a:t>
            </a:r>
            <a:endParaRPr lang="en-US" altLang="en-US" sz="3000" smtClean="0">
              <a:cs typeface="Courier New" panose="02070309020205020404" pitchFamily="49" charset="0"/>
            </a:endParaRPr>
          </a:p>
          <a:p>
            <a:pPr marL="0" indent="0" algn="just">
              <a:buFont typeface="Monotype Sorts" pitchFamily="2" charset="2"/>
              <a:buNone/>
            </a:pPr>
            <a:endParaRPr lang="en-US" altLang="en-US" sz="3000" smtClean="0">
              <a:cs typeface="Times New Roman" panose="02020603050405020304" pitchFamily="18" charset="0"/>
            </a:endParaRPr>
          </a:p>
          <a:p>
            <a:pPr marL="0" indent="0" algn="just">
              <a:buFont typeface="Monotype Sorts" pitchFamily="2" charset="2"/>
              <a:buNone/>
            </a:pPr>
            <a:r>
              <a:rPr lang="en-US" altLang="en-US" sz="3000" smtClean="0">
                <a:cs typeface="Courier New" panose="02070309020205020404" pitchFamily="49" charset="0"/>
              </a:rPr>
              <a:t>Each element in the array is represented using the following syntax, known as an </a:t>
            </a:r>
            <a:r>
              <a:rPr lang="en-US" altLang="en-US" sz="3000" i="1" smtClean="0">
                <a:cs typeface="Courier New" panose="02070309020205020404" pitchFamily="49" charset="0"/>
              </a:rPr>
              <a:t>indexed variable</a:t>
            </a:r>
            <a:r>
              <a:rPr lang="en-US" altLang="en-US" sz="3000" smtClean="0">
                <a:cs typeface="Courier New" panose="02070309020205020404" pitchFamily="49" charset="0"/>
              </a:rPr>
              <a:t>:</a:t>
            </a:r>
            <a:endParaRPr lang="en-US" altLang="en-US" sz="3000" smtClean="0">
              <a:cs typeface="Courier New" panose="02070309020205020404" pitchFamily="49" charset="0"/>
            </a:endParaRPr>
          </a:p>
          <a:p>
            <a:pPr marL="0" indent="0" algn="just">
              <a:buFont typeface="Monotype Sorts" pitchFamily="2" charset="2"/>
              <a:buNone/>
            </a:pPr>
            <a:endParaRPr lang="en-US" altLang="en-US" sz="3000" smtClean="0">
              <a:cs typeface="Times New Roman" panose="02020603050405020304" pitchFamily="18" charset="0"/>
            </a:endParaRPr>
          </a:p>
          <a:p>
            <a:pPr lvl="1" algn="just">
              <a:buFontTx/>
              <a:buNone/>
            </a:pPr>
            <a:r>
              <a:rPr lang="en-US" altLang="en-US" sz="2600" smtClean="0">
                <a:cs typeface="Courier New" panose="02070309020205020404" pitchFamily="49" charset="0"/>
              </a:rPr>
              <a:t>arrayRefVar[index];</a:t>
            </a:r>
            <a:endParaRPr lang="en-US" altLang="en-US" sz="26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82F7B8-25F9-4C7E-95B5-1290935103EB}" type="slidenum">
              <a:rPr lang="en-US" altLang="en-US" sz="1400"/>
            </a:fld>
            <a:endParaRPr lang="en-US" altLang="en-US" sz="140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smtClean="0"/>
              <a:t>Using Indexed Variables</a:t>
            </a:r>
            <a:endParaRPr lang="en-US" altLang="en-US" smtClean="0"/>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smtClean="0">
                <a:cs typeface="Courier New" panose="02070309020205020404" pitchFamily="49" charset="0"/>
              </a:rPr>
              <a:t>After an array is created, an indexed variable can be used in the same way as a regular variable. For example, the following code adds the value in myList[0] and myList[1] to myList[2].</a:t>
            </a:r>
            <a:endParaRPr lang="en-US" altLang="en-US" sz="3400" smtClean="0">
              <a:cs typeface="Courier New" panose="02070309020205020404" pitchFamily="49" charset="0"/>
            </a:endParaRPr>
          </a:p>
          <a:p>
            <a:pPr marL="0" indent="0" algn="just">
              <a:buFont typeface="Monotype Sorts" pitchFamily="2" charset="2"/>
              <a:buNone/>
            </a:pPr>
            <a:endParaRPr lang="en-US" altLang="en-US" sz="3400" smtClean="0">
              <a:cs typeface="Courier New" panose="02070309020205020404" pitchFamily="49" charset="0"/>
            </a:endParaRPr>
          </a:p>
          <a:p>
            <a:pPr lvl="1" algn="just">
              <a:buFontTx/>
              <a:buNone/>
            </a:pPr>
            <a:r>
              <a:rPr lang="en-US" altLang="en-US" sz="2600" smtClean="0">
                <a:latin typeface="Courier New" panose="02070309020205020404" pitchFamily="49" charset="0"/>
                <a:cs typeface="Courier New" panose="02070309020205020404" pitchFamily="49" charset="0"/>
              </a:rPr>
              <a:t>myList[2] = myList[0] + myList[1];</a:t>
            </a:r>
            <a:endParaRPr lang="en-US" altLang="en-US" sz="2600" smtClean="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9B36D5-F5A0-4593-A149-548C85EB7355}" type="slidenum">
              <a:rPr lang="en-US" altLang="en-US" sz="1400"/>
            </a:fld>
            <a:endParaRPr lang="en-US" altLang="en-US" sz="140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dirty="0" smtClean="0">
                <a:solidFill>
                  <a:srgbClr val="FF0000"/>
                </a:solidFill>
              </a:rPr>
              <a:t>Array Initializers</a:t>
            </a:r>
            <a:endParaRPr lang="en-US" altLang="en-US" dirty="0" smtClean="0">
              <a:solidFill>
                <a:srgbClr val="FF0000"/>
              </a:solidFill>
            </a:endParaRPr>
          </a:p>
        </p:txBody>
      </p:sp>
      <p:sp>
        <p:nvSpPr>
          <p:cNvPr id="14340" name="Rectangle 3"/>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dirty="0" smtClean="0"/>
              <a:t>Declaring, creating, initializing in one step:</a:t>
            </a:r>
            <a:endParaRPr lang="en-US" altLang="en-US" sz="3600" dirty="0" smtClean="0"/>
          </a:p>
          <a:p>
            <a:pPr>
              <a:spcBef>
                <a:spcPct val="50000"/>
              </a:spcBef>
              <a:buFont typeface="Monotype Sorts" pitchFamily="2" charset="2"/>
              <a:buNone/>
            </a:pPr>
            <a:r>
              <a:rPr lang="en-US" altLang="en-US" sz="2800" dirty="0" smtClean="0">
                <a:latin typeface="Courier New" panose="02070309020205020404" pitchFamily="49" charset="0"/>
              </a:rPr>
              <a:t>	</a:t>
            </a:r>
            <a:r>
              <a:rPr lang="en-US" altLang="en-US" sz="2800" b="1" dirty="0" smtClean="0">
                <a:latin typeface="Courier New" panose="02070309020205020404" pitchFamily="49" charset="0"/>
              </a:rPr>
              <a:t>double[] </a:t>
            </a:r>
            <a:r>
              <a:rPr lang="en-US" altLang="en-US" sz="2800" b="1" dirty="0" err="1" smtClean="0">
                <a:latin typeface="Courier New" panose="02070309020205020404" pitchFamily="49" charset="0"/>
              </a:rPr>
              <a:t>myList</a:t>
            </a:r>
            <a:r>
              <a:rPr lang="en-US" altLang="en-US" sz="2800" b="1" dirty="0" smtClean="0">
                <a:latin typeface="Courier New" panose="02070309020205020404" pitchFamily="49" charset="0"/>
              </a:rPr>
              <a:t> = {1.9, 2.9, 3.4, 3.5};</a:t>
            </a:r>
            <a:endParaRPr lang="en-US" altLang="en-US" sz="2800" b="1" dirty="0" smtClean="0">
              <a:latin typeface="Courier New" panose="02070309020205020404" pitchFamily="49" charset="0"/>
            </a:endParaRPr>
          </a:p>
          <a:p>
            <a:pPr>
              <a:spcBef>
                <a:spcPct val="50000"/>
              </a:spcBef>
              <a:buFont typeface="Monotype Sorts" pitchFamily="2" charset="2"/>
              <a:buNone/>
            </a:pPr>
            <a:r>
              <a:rPr lang="en-US" altLang="en-US" sz="3600" dirty="0" smtClean="0"/>
              <a:t>This shorthand syntax must be in one statement.</a:t>
            </a:r>
            <a:endParaRPr lang="en-US" altLang="en-US" sz="3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2C4314-4FB0-4B1A-84AC-640B5CC63D93}" type="slidenum">
              <a:rPr lang="en-US" altLang="en-US" sz="1400"/>
            </a:fld>
            <a:endParaRPr lang="en-US" altLang="en-US" sz="140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smtClean="0">
                <a:solidFill>
                  <a:srgbClr val="FF0000"/>
                </a:solidFill>
              </a:rPr>
              <a:t>Declaring, creating, initializing Using the Shorthand Notation</a:t>
            </a:r>
            <a:endParaRPr lang="en-US" altLang="en-US" sz="4000" smtClean="0">
              <a:solidFill>
                <a:srgbClr val="FF0000"/>
              </a:solidFill>
            </a:endParaRPr>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smtClean="0">
                <a:latin typeface="Courier New" panose="02070309020205020404" pitchFamily="49" charset="0"/>
              </a:rPr>
              <a:t>double[] myList = {1.9, 2.9, 3.4, 3.5};</a:t>
            </a:r>
            <a:endParaRPr lang="en-US" altLang="en-US" sz="2400" smtClean="0">
              <a:latin typeface="Courier New" panose="02070309020205020404" pitchFamily="49" charset="0"/>
            </a:endParaRPr>
          </a:p>
          <a:p>
            <a:pPr marL="0" indent="0">
              <a:spcBef>
                <a:spcPct val="50000"/>
              </a:spcBef>
              <a:buFont typeface="Monotype Sorts" pitchFamily="2" charset="2"/>
              <a:buNone/>
            </a:pPr>
            <a:r>
              <a:rPr lang="en-US" altLang="en-US" smtClean="0">
                <a:cs typeface="Times New Roman" panose="02020603050405020304" pitchFamily="18" charset="0"/>
              </a:rPr>
              <a:t>This shorthand notation is equivalent to the following statements:</a:t>
            </a:r>
            <a:endParaRPr lang="en-US" altLang="en-US" smtClean="0">
              <a:cs typeface="Times New Roman" panose="02020603050405020304" pitchFamily="18" charset="0"/>
            </a:endParaRPr>
          </a:p>
          <a:p>
            <a:pPr marL="0" indent="0">
              <a:spcBef>
                <a:spcPct val="50000"/>
              </a:spcBef>
              <a:buFont typeface="Monotype Sorts" pitchFamily="2" charset="2"/>
              <a:buNone/>
            </a:pPr>
            <a:r>
              <a:rPr lang="en-US" altLang="en-US" sz="2400" smtClean="0">
                <a:latin typeface="Courier New" panose="02070309020205020404" pitchFamily="49" charset="0"/>
              </a:rPr>
              <a:t>double[] myList = new double[4];</a:t>
            </a:r>
            <a:endParaRPr lang="en-US" altLang="en-US" sz="2400" smtClean="0">
              <a:latin typeface="Courier New" panose="02070309020205020404" pitchFamily="49" charset="0"/>
            </a:endParaRPr>
          </a:p>
          <a:p>
            <a:pPr marL="0" indent="0">
              <a:spcBef>
                <a:spcPct val="50000"/>
              </a:spcBef>
              <a:buFont typeface="Monotype Sorts" pitchFamily="2" charset="2"/>
              <a:buNone/>
            </a:pPr>
            <a:r>
              <a:rPr lang="en-US" altLang="en-US" sz="2400" smtClean="0">
                <a:latin typeface="Courier New" panose="02070309020205020404" pitchFamily="49" charset="0"/>
              </a:rPr>
              <a:t>myList[0] = 1.9;</a:t>
            </a:r>
            <a:endParaRPr lang="en-US" altLang="en-US" sz="2400" smtClean="0">
              <a:latin typeface="Courier New" panose="02070309020205020404" pitchFamily="49" charset="0"/>
            </a:endParaRPr>
          </a:p>
          <a:p>
            <a:pPr marL="0" indent="0">
              <a:spcBef>
                <a:spcPct val="50000"/>
              </a:spcBef>
              <a:buFont typeface="Monotype Sorts" pitchFamily="2" charset="2"/>
              <a:buNone/>
            </a:pPr>
            <a:r>
              <a:rPr lang="en-US" altLang="en-US" sz="2400" smtClean="0">
                <a:latin typeface="Courier New" panose="02070309020205020404" pitchFamily="49" charset="0"/>
              </a:rPr>
              <a:t>myList[1] = 2.9;</a:t>
            </a:r>
            <a:endParaRPr lang="en-US" altLang="en-US" sz="2400" smtClean="0">
              <a:latin typeface="Courier New" panose="02070309020205020404" pitchFamily="49" charset="0"/>
            </a:endParaRPr>
          </a:p>
          <a:p>
            <a:pPr marL="0" indent="0">
              <a:spcBef>
                <a:spcPct val="50000"/>
              </a:spcBef>
              <a:buFont typeface="Monotype Sorts" pitchFamily="2" charset="2"/>
              <a:buNone/>
            </a:pPr>
            <a:r>
              <a:rPr lang="en-US" altLang="en-US" sz="2400" smtClean="0">
                <a:latin typeface="Courier New" panose="02070309020205020404" pitchFamily="49" charset="0"/>
              </a:rPr>
              <a:t>myList[2] = 3.4;</a:t>
            </a:r>
            <a:endParaRPr lang="en-US" altLang="en-US" sz="2400" smtClean="0">
              <a:latin typeface="Courier New" panose="02070309020205020404" pitchFamily="49" charset="0"/>
            </a:endParaRPr>
          </a:p>
          <a:p>
            <a:pPr marL="0" indent="0">
              <a:spcBef>
                <a:spcPct val="50000"/>
              </a:spcBef>
              <a:buFont typeface="Monotype Sorts" pitchFamily="2" charset="2"/>
              <a:buNone/>
            </a:pPr>
            <a:r>
              <a:rPr lang="en-US" altLang="en-US" sz="2400" smtClean="0">
                <a:latin typeface="Courier New" panose="02070309020205020404" pitchFamily="49" charset="0"/>
              </a:rPr>
              <a:t>myList[3] = 3.5; </a:t>
            </a:r>
            <a:endParaRPr lang="en-US" altLang="en-US" sz="24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9888C1-4E0E-4161-BC14-918749A61FF0}" type="slidenum">
              <a:rPr lang="en-US" altLang="en-US" sz="1400"/>
            </a:fld>
            <a:endParaRPr lang="en-US" altLang="en-US" sz="1400"/>
          </a:p>
        </p:txBody>
      </p:sp>
      <p:sp>
        <p:nvSpPr>
          <p:cNvPr id="16387" name="Rectangle 2"/>
          <p:cNvSpPr>
            <a:spLocks noGrp="1" noChangeArrowheads="1"/>
          </p:cNvSpPr>
          <p:nvPr>
            <p:ph type="title"/>
          </p:nvPr>
        </p:nvSpPr>
        <p:spPr>
          <a:xfrm>
            <a:off x="685800" y="228600"/>
            <a:ext cx="7772400" cy="990600"/>
          </a:xfrm>
          <a:noFill/>
        </p:spPr>
        <p:txBody>
          <a:bodyPr/>
          <a:lstStyle/>
          <a:p>
            <a:r>
              <a:rPr lang="en-US" altLang="en-US" sz="4800" smtClean="0">
                <a:solidFill>
                  <a:srgbClr val="FF0000"/>
                </a:solidFill>
                <a:cs typeface="Times New Roman" panose="02020603050405020304" pitchFamily="18" charset="0"/>
              </a:rPr>
              <a:t>CAUTION(249)</a:t>
            </a:r>
            <a:endParaRPr lang="en-US" altLang="en-US" sz="4800" smtClean="0">
              <a:solidFill>
                <a:srgbClr val="FF0000"/>
              </a:solidFill>
              <a:cs typeface="Times New Roman" panose="02020603050405020304" pitchFamily="18" charset="0"/>
            </a:endParaRPr>
          </a:p>
        </p:txBody>
      </p:sp>
      <p:sp>
        <p:nvSpPr>
          <p:cNvPr id="16388" name="Rectangle 3"/>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smtClean="0">
                <a:cs typeface="Times New Roman" panose="02020603050405020304" pitchFamily="18" charset="0"/>
              </a:rPr>
              <a:t>Using the shorthand notation, you have to declare, create, and initialize the array all in one statement. Splitting it would cause a syntax error. For example, the following is wrong:</a:t>
            </a:r>
            <a:endParaRPr lang="en-US" altLang="en-US" sz="4400" smtClean="0">
              <a:cs typeface="Times New Roman" panose="02020603050405020304" pitchFamily="18" charset="0"/>
            </a:endParaRPr>
          </a:p>
          <a:p>
            <a:pPr lvl="1">
              <a:lnSpc>
                <a:spcPct val="90000"/>
              </a:lnSpc>
              <a:spcBef>
                <a:spcPct val="50000"/>
              </a:spcBef>
              <a:buFontTx/>
              <a:buNone/>
            </a:pPr>
            <a:r>
              <a:rPr lang="en-US" altLang="en-US" smtClean="0"/>
              <a:t>double[] myList;</a:t>
            </a:r>
            <a:endParaRPr lang="en-US" altLang="en-US" smtClean="0"/>
          </a:p>
          <a:p>
            <a:pPr lvl="1">
              <a:lnSpc>
                <a:spcPct val="90000"/>
              </a:lnSpc>
              <a:spcBef>
                <a:spcPct val="50000"/>
              </a:spcBef>
              <a:buFontTx/>
              <a:buNone/>
            </a:pPr>
            <a:r>
              <a:rPr lang="en-US" altLang="en-US" smtClean="0"/>
              <a:t>myList = {1.9, 2.9, 3.4, 3.5};</a:t>
            </a:r>
            <a:r>
              <a:rPr lang="en-US" altLang="en-US" sz="4000" smtClean="0"/>
              <a:t> </a:t>
            </a:r>
            <a:endParaRPr lang="en-US" altLang="en-US" sz="4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7ED08B-6A27-447E-9BAE-193AAC2AE6CB}" type="slidenum">
              <a:rPr lang="en-US" altLang="en-US" sz="1400"/>
            </a:fld>
            <a:endParaRPr lang="en-US" altLang="en-US" sz="1400"/>
          </a:p>
        </p:txBody>
      </p:sp>
      <p:sp>
        <p:nvSpPr>
          <p:cNvPr id="33795" name="Rectangle 2"/>
          <p:cNvSpPr>
            <a:spLocks noGrp="1" noChangeArrowheads="1"/>
          </p:cNvSpPr>
          <p:nvPr>
            <p:ph type="title"/>
          </p:nvPr>
        </p:nvSpPr>
        <p:spPr>
          <a:xfrm>
            <a:off x="685800" y="228600"/>
            <a:ext cx="7772400" cy="533400"/>
          </a:xfrm>
          <a:noFill/>
        </p:spPr>
        <p:txBody>
          <a:bodyPr/>
          <a:lstStyle/>
          <a:p>
            <a:r>
              <a:rPr lang="en-US" altLang="en-US" sz="4000" dirty="0" smtClean="0">
                <a:solidFill>
                  <a:srgbClr val="FF0000"/>
                </a:solidFill>
              </a:rPr>
              <a:t>Processing Arrays</a:t>
            </a:r>
            <a:endParaRPr lang="en-US" altLang="en-US" sz="4000" dirty="0" smtClean="0">
              <a:solidFill>
                <a:srgbClr val="FF0000"/>
              </a:solidFill>
            </a:endParaRPr>
          </a:p>
        </p:txBody>
      </p:sp>
      <p:sp>
        <p:nvSpPr>
          <p:cNvPr id="33796" name="Rectangle 3"/>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smtClean="0">
                <a:cs typeface="Times New Roman" panose="02020603050405020304" pitchFamily="18" charset="0"/>
              </a:rPr>
              <a:t>See the examples in the text.</a:t>
            </a:r>
            <a:endParaRPr lang="en-US" altLang="en-US" sz="2800" smtClean="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smtClean="0">
                <a:cs typeface="Times New Roman" panose="02020603050405020304" pitchFamily="18" charset="0"/>
              </a:rPr>
              <a:t>(Initializing arrays with input values)</a:t>
            </a:r>
            <a:endParaRPr lang="en-US" altLang="en-US" sz="2500" smtClean="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smtClean="0">
                <a:cs typeface="Times New Roman" panose="02020603050405020304" pitchFamily="18" charset="0"/>
              </a:rPr>
              <a:t>(Initializing arrays with random values)</a:t>
            </a:r>
            <a:endParaRPr lang="en-US" altLang="en-US" sz="2500" smtClean="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smtClean="0">
                <a:cs typeface="Times New Roman" panose="02020603050405020304" pitchFamily="18" charset="0"/>
              </a:rPr>
              <a:t>(Printing arrays)</a:t>
            </a:r>
            <a:endParaRPr lang="en-US" altLang="en-US" sz="2500" smtClean="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smtClean="0">
                <a:cs typeface="Times New Roman" panose="02020603050405020304" pitchFamily="18" charset="0"/>
              </a:rPr>
              <a:t>(Summing all elements)</a:t>
            </a:r>
            <a:endParaRPr lang="en-US" altLang="en-US" sz="2500" smtClean="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smtClean="0">
                <a:cs typeface="Times New Roman" panose="02020603050405020304" pitchFamily="18" charset="0"/>
              </a:rPr>
              <a:t>(Finding the largest element)</a:t>
            </a:r>
            <a:endParaRPr lang="en-US" altLang="en-US" sz="2500" smtClean="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smtClean="0">
                <a:cs typeface="Times New Roman" panose="02020603050405020304" pitchFamily="18" charset="0"/>
              </a:rPr>
              <a:t>(Finding the smallest index of the largest element)</a:t>
            </a:r>
            <a:endParaRPr lang="en-US" altLang="en-US" sz="2500" smtClean="0">
              <a:cs typeface="Times New Roman" panose="02020603050405020304" pitchFamily="18" charset="0"/>
            </a:endParaRPr>
          </a:p>
          <a:p>
            <a:pPr marL="609600" indent="-609600">
              <a:lnSpc>
                <a:spcPct val="90000"/>
              </a:lnSpc>
              <a:spcBef>
                <a:spcPct val="50000"/>
              </a:spcBef>
              <a:buFont typeface="Monotype Sorts" pitchFamily="2" charset="2"/>
              <a:buAutoNum type="arabicPeriod"/>
            </a:pPr>
            <a:r>
              <a:rPr lang="en-US" altLang="en-US" sz="2500" smtClean="0"/>
              <a:t>(</a:t>
            </a:r>
            <a:r>
              <a:rPr lang="en-US" altLang="en-US" sz="2500" i="1" smtClean="0"/>
              <a:t>Random shuffling</a:t>
            </a:r>
            <a:r>
              <a:rPr lang="en-US" altLang="en-US" sz="2500" smtClean="0"/>
              <a:t>) </a:t>
            </a:r>
            <a:endParaRPr lang="en-US" altLang="en-US" sz="2500" smtClean="0"/>
          </a:p>
          <a:p>
            <a:pPr marL="609600" indent="-609600">
              <a:lnSpc>
                <a:spcPct val="90000"/>
              </a:lnSpc>
              <a:spcBef>
                <a:spcPct val="50000"/>
              </a:spcBef>
              <a:buFont typeface="Monotype Sorts" pitchFamily="2" charset="2"/>
              <a:buAutoNum type="arabicPeriod"/>
            </a:pPr>
            <a:r>
              <a:rPr lang="en-US" altLang="en-US" sz="2500" smtClean="0"/>
              <a:t>(</a:t>
            </a:r>
            <a:r>
              <a:rPr lang="en-US" altLang="en-US" sz="2500" i="1" smtClean="0"/>
              <a:t>Shifting elements</a:t>
            </a:r>
            <a:r>
              <a:rPr lang="en-US" altLang="en-US" sz="2500" smtClean="0"/>
              <a:t>)</a:t>
            </a:r>
            <a:r>
              <a:rPr lang="en-US" altLang="en-US" sz="2400" smtClean="0"/>
              <a:t> </a:t>
            </a:r>
            <a:endParaRPr lang="en-US" altLang="en-US"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72A09E-645D-47A2-A00B-432037F75ADC}" type="slidenum">
              <a:rPr lang="en-US" altLang="en-US" sz="1400"/>
            </a:fld>
            <a:endParaRPr lang="en-US" altLang="en-US" sz="1400"/>
          </a:p>
        </p:txBody>
      </p:sp>
      <p:sp>
        <p:nvSpPr>
          <p:cNvPr id="34819" name="Rectangle 2"/>
          <p:cNvSpPr>
            <a:spLocks noGrp="1" noChangeArrowheads="1"/>
          </p:cNvSpPr>
          <p:nvPr>
            <p:ph type="title"/>
          </p:nvPr>
        </p:nvSpPr>
        <p:spPr>
          <a:xfrm>
            <a:off x="309563" y="381000"/>
            <a:ext cx="8564562" cy="782638"/>
          </a:xfrm>
        </p:spPr>
        <p:txBody>
          <a:bodyPr/>
          <a:lstStyle/>
          <a:p>
            <a:r>
              <a:rPr lang="en-US" altLang="en-US" sz="4500" smtClean="0">
                <a:cs typeface="Times New Roman" panose="02020603050405020304" pitchFamily="18" charset="0"/>
              </a:rPr>
              <a:t>Initializing arrays with input values</a:t>
            </a:r>
            <a:endParaRPr lang="en-US" altLang="en-US" sz="4500" smtClean="0">
              <a:cs typeface="Times New Roman" panose="02020603050405020304" pitchFamily="18" charset="0"/>
              <a:hlinkClick r:id="rId1" action="ppaction://program"/>
            </a:endParaRPr>
          </a:p>
        </p:txBody>
      </p:sp>
      <p:sp>
        <p:nvSpPr>
          <p:cNvPr id="38916" name="Rectangle 3"/>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pPr>
            <a:r>
              <a:rPr lang="en-US" altLang="zh-CN" sz="2800" smtClean="0">
                <a:solidFill>
                  <a:srgbClr val="000000"/>
                </a:solidFill>
                <a:ea typeface="宋体" panose="02010600030101010101" pitchFamily="2" charset="-122"/>
              </a:rPr>
              <a:t>java.util.Scanner input = </a:t>
            </a:r>
            <a:r>
              <a:rPr lang="en-US" altLang="zh-CN" sz="2800" b="1" smtClean="0">
                <a:solidFill>
                  <a:srgbClr val="000000"/>
                </a:solidFill>
                <a:ea typeface="宋体" panose="02010600030101010101" pitchFamily="2" charset="-122"/>
              </a:rPr>
              <a:t>new</a:t>
            </a:r>
            <a:r>
              <a:rPr lang="en-US" altLang="zh-CN" sz="2800" smtClean="0">
                <a:solidFill>
                  <a:srgbClr val="000000"/>
                </a:solidFill>
                <a:ea typeface="宋体" panose="02010600030101010101" pitchFamily="2" charset="-122"/>
              </a:rPr>
              <a:t> java.util.Scanner(System.in);</a:t>
            </a:r>
            <a:endParaRPr lang="en-US" altLang="zh-CN" sz="2800" smtClean="0">
              <a:solidFill>
                <a:srgbClr val="000000"/>
              </a:solidFill>
              <a:ea typeface="宋体" panose="02010600030101010101" pitchFamily="2" charset="-122"/>
            </a:endParaRPr>
          </a:p>
          <a:p>
            <a:pPr marL="609600" indent="-609600">
              <a:lnSpc>
                <a:spcPct val="80000"/>
              </a:lnSpc>
              <a:buFont typeface="Monotype Sorts" pitchFamily="2" charset="2"/>
              <a:buNone/>
            </a:pPr>
            <a:r>
              <a:rPr lang="en-US" altLang="zh-CN" sz="2800" smtClean="0">
                <a:solidFill>
                  <a:srgbClr val="000000"/>
                </a:solidFill>
                <a:ea typeface="宋体" panose="02010600030101010101" pitchFamily="2" charset="-122"/>
              </a:rPr>
              <a:t>System.out.print("Enter " + myList.length + " values: ");</a:t>
            </a:r>
            <a:endParaRPr lang="en-US" altLang="zh-CN" sz="2800" b="1" smtClean="0">
              <a:solidFill>
                <a:srgbClr val="000000"/>
              </a:solidFill>
              <a:ea typeface="宋体" panose="02010600030101010101" pitchFamily="2" charset="-122"/>
            </a:endParaRPr>
          </a:p>
          <a:p>
            <a:pPr marL="609600" indent="-609600">
              <a:lnSpc>
                <a:spcPct val="80000"/>
              </a:lnSpc>
              <a:buFont typeface="Monotype Sorts" pitchFamily="2" charset="2"/>
              <a:buNone/>
            </a:pPr>
            <a:r>
              <a:rPr lang="en-US" altLang="zh-CN" sz="2800" b="1" smtClean="0">
                <a:solidFill>
                  <a:srgbClr val="000000"/>
                </a:solidFill>
                <a:ea typeface="宋体" panose="02010600030101010101" pitchFamily="2" charset="-122"/>
              </a:rPr>
              <a:t>for</a:t>
            </a:r>
            <a:r>
              <a:rPr lang="en-US" altLang="zh-CN" sz="2800" smtClean="0">
                <a:solidFill>
                  <a:srgbClr val="000000"/>
                </a:solidFill>
                <a:ea typeface="宋体" panose="02010600030101010101" pitchFamily="2" charset="-122"/>
              </a:rPr>
              <a:t> (</a:t>
            </a:r>
            <a:r>
              <a:rPr lang="en-US" altLang="zh-CN" sz="2800" b="1" smtClean="0">
                <a:solidFill>
                  <a:srgbClr val="000000"/>
                </a:solidFill>
                <a:ea typeface="宋体" panose="02010600030101010101" pitchFamily="2" charset="-122"/>
              </a:rPr>
              <a:t>int</a:t>
            </a:r>
            <a:r>
              <a:rPr lang="en-US" altLang="zh-CN" sz="2800" smtClean="0">
                <a:solidFill>
                  <a:srgbClr val="000000"/>
                </a:solidFill>
                <a:ea typeface="宋体" panose="02010600030101010101" pitchFamily="2" charset="-122"/>
              </a:rPr>
              <a:t> i = 0; i &lt; myList.length; i++) </a:t>
            </a:r>
            <a:endParaRPr lang="en-US" altLang="zh-CN" sz="2800" smtClean="0">
              <a:solidFill>
                <a:srgbClr val="000000"/>
              </a:solidFill>
              <a:ea typeface="宋体" panose="02010600030101010101" pitchFamily="2" charset="-122"/>
            </a:endParaRPr>
          </a:p>
          <a:p>
            <a:pPr marL="609600" indent="-609600">
              <a:lnSpc>
                <a:spcPct val="80000"/>
              </a:lnSpc>
              <a:buFont typeface="Monotype Sorts" pitchFamily="2" charset="2"/>
              <a:buNone/>
            </a:pPr>
            <a:r>
              <a:rPr lang="en-US" altLang="zh-CN" sz="2800" smtClean="0">
                <a:solidFill>
                  <a:srgbClr val="000000"/>
                </a:solidFill>
                <a:ea typeface="宋体" panose="02010600030101010101" pitchFamily="2" charset="-122"/>
              </a:rPr>
              <a:t>  myList[i] = input.nextDouble();</a:t>
            </a:r>
            <a:endParaRPr lang="en-US" altLang="zh-CN" sz="2800" smtClean="0">
              <a:solidFill>
                <a:srgbClr val="000000"/>
              </a:solidFill>
              <a:ea typeface="宋体" panose="02010600030101010101" pitchFamily="2" charset="-122"/>
            </a:endParaRPr>
          </a:p>
        </p:txBody>
      </p:sp>
      <p:sp>
        <p:nvSpPr>
          <p:cNvPr id="34821"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4822"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01AFB6-913B-4C4F-871D-7FE596DA2BBF}" type="slidenum">
              <a:rPr lang="en-US" altLang="en-US" sz="1400"/>
            </a:fld>
            <a:endParaRPr lang="en-US" altLang="en-US" sz="1400"/>
          </a:p>
        </p:txBody>
      </p:sp>
      <p:sp>
        <p:nvSpPr>
          <p:cNvPr id="35843" name="Rectangle 2"/>
          <p:cNvSpPr>
            <a:spLocks noGrp="1" noChangeArrowheads="1"/>
          </p:cNvSpPr>
          <p:nvPr>
            <p:ph type="title"/>
          </p:nvPr>
        </p:nvSpPr>
        <p:spPr>
          <a:xfrm>
            <a:off x="309563" y="381000"/>
            <a:ext cx="8564562" cy="782638"/>
          </a:xfrm>
        </p:spPr>
        <p:txBody>
          <a:bodyPr/>
          <a:lstStyle/>
          <a:p>
            <a:r>
              <a:rPr lang="en-US" altLang="en-US" sz="4100" smtClean="0">
                <a:cs typeface="Times New Roman" panose="02020603050405020304" pitchFamily="18" charset="0"/>
              </a:rPr>
              <a:t>Initializing arrays with random values</a:t>
            </a:r>
            <a:endParaRPr lang="en-US" altLang="en-US" sz="4100" smtClean="0">
              <a:cs typeface="Times New Roman" panose="02020603050405020304" pitchFamily="18" charset="0"/>
              <a:hlinkClick r:id="rId1" action="ppaction://program"/>
            </a:endParaRPr>
          </a:p>
        </p:txBody>
      </p:sp>
      <p:sp>
        <p:nvSpPr>
          <p:cNvPr id="39940" name="Rectangle 3"/>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smtClean="0">
                <a:solidFill>
                  <a:schemeClr val="accent4"/>
                </a:solidFill>
              </a:rPr>
              <a:t>for</a:t>
            </a:r>
            <a:r>
              <a:rPr lang="en-US" sz="4000" dirty="0" smtClean="0">
                <a:solidFill>
                  <a:schemeClr val="accent4"/>
                </a:solidFill>
              </a:rPr>
              <a:t> (</a:t>
            </a:r>
            <a:r>
              <a:rPr lang="en-US" sz="4000" b="1"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endParaRPr lang="en-US" sz="4000" dirty="0" smtClean="0">
              <a:solidFill>
                <a:schemeClr val="accent4"/>
              </a:solidFill>
            </a:endParaRPr>
          </a:p>
          <a:p>
            <a:pPr marL="609600" indent="-609600">
              <a:lnSpc>
                <a:spcPct val="90000"/>
              </a:lnSpc>
              <a:buFont typeface="Monotype Sorts" pitchFamily="2" charset="2"/>
              <a:buNone/>
              <a:defRPr/>
            </a:pPr>
            <a:r>
              <a:rPr lang="en-US" sz="4000" dirty="0" smtClean="0">
                <a:solidFill>
                  <a:schemeClr val="accent4"/>
                </a:solidFill>
              </a:rPr>
              <a:t>  </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 = </a:t>
            </a:r>
            <a:r>
              <a:rPr lang="en-US" sz="4000" dirty="0" err="1" smtClean="0">
                <a:solidFill>
                  <a:schemeClr val="accent4"/>
                </a:solidFill>
              </a:rPr>
              <a:t>Math.random</a:t>
            </a:r>
            <a:r>
              <a:rPr lang="en-US" sz="4000" dirty="0" smtClean="0">
                <a:solidFill>
                  <a:schemeClr val="accent4"/>
                </a:solidFill>
              </a:rPr>
              <a:t>() * 100;</a:t>
            </a:r>
            <a:endParaRPr lang="en-US" sz="4000" dirty="0" smtClean="0">
              <a:solidFill>
                <a:schemeClr val="accent4"/>
              </a:solidFill>
            </a:endParaRPr>
          </a:p>
          <a:p>
            <a:pPr marL="609600" indent="-609600">
              <a:lnSpc>
                <a:spcPct val="90000"/>
              </a:lnSpc>
              <a:buFont typeface="Monotype Sorts" pitchFamily="2" charset="2"/>
              <a:buNone/>
              <a:defRPr/>
            </a:pPr>
            <a:r>
              <a:rPr lang="en-US" sz="4000" dirty="0" smtClean="0">
                <a:solidFill>
                  <a:schemeClr val="accent4"/>
                </a:solidFill>
              </a:rPr>
              <a:t>}</a:t>
            </a:r>
            <a:endParaRPr lang="en-US" sz="4000" dirty="0" smtClean="0">
              <a:solidFill>
                <a:schemeClr val="accent4"/>
              </a:solidFill>
            </a:endParaRPr>
          </a:p>
        </p:txBody>
      </p:sp>
      <p:sp>
        <p:nvSpPr>
          <p:cNvPr id="35845"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5846"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432DF2-55DD-4386-AB96-6F5E2B873FA0}" type="slidenum">
              <a:rPr lang="en-US" altLang="en-US" sz="1400"/>
            </a:fld>
            <a:endParaRPr lang="en-US" altLang="en-US" sz="1400"/>
          </a:p>
        </p:txBody>
      </p:sp>
      <p:sp>
        <p:nvSpPr>
          <p:cNvPr id="36867" name="Rectangle 2"/>
          <p:cNvSpPr>
            <a:spLocks noGrp="1" noChangeArrowheads="1"/>
          </p:cNvSpPr>
          <p:nvPr>
            <p:ph type="title"/>
          </p:nvPr>
        </p:nvSpPr>
        <p:spPr>
          <a:xfrm>
            <a:off x="309563" y="381000"/>
            <a:ext cx="8564562" cy="782638"/>
          </a:xfrm>
        </p:spPr>
        <p:txBody>
          <a:bodyPr/>
          <a:lstStyle/>
          <a:p>
            <a:r>
              <a:rPr lang="en-US" altLang="en-US" sz="4500" smtClean="0">
                <a:cs typeface="Times New Roman" panose="02020603050405020304" pitchFamily="18" charset="0"/>
              </a:rPr>
              <a:t>Printing arrays</a:t>
            </a:r>
            <a:endParaRPr lang="en-US" altLang="en-US" sz="4500" smtClean="0">
              <a:cs typeface="Times New Roman" panose="02020603050405020304" pitchFamily="18" charset="0"/>
              <a:hlinkClick r:id="rId1" action="ppaction://program"/>
            </a:endParaRPr>
          </a:p>
        </p:txBody>
      </p:sp>
      <p:sp>
        <p:nvSpPr>
          <p:cNvPr id="40964"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smtClean="0">
                <a:solidFill>
                  <a:schemeClr val="accent4"/>
                </a:solidFill>
              </a:rPr>
              <a:t>for</a:t>
            </a:r>
            <a:r>
              <a:rPr lang="en-US" sz="4000" dirty="0" smtClean="0">
                <a:solidFill>
                  <a:schemeClr val="accent4"/>
                </a:solidFill>
              </a:rPr>
              <a:t> (</a:t>
            </a:r>
            <a:r>
              <a:rPr lang="en-US" sz="4000" b="1"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endParaRPr lang="en-US" sz="4000" dirty="0" smtClean="0">
              <a:solidFill>
                <a:schemeClr val="accent4"/>
              </a:solidFill>
            </a:endParaRPr>
          </a:p>
          <a:p>
            <a:pPr marL="609600" indent="-609600">
              <a:lnSpc>
                <a:spcPct val="80000"/>
              </a:lnSpc>
              <a:buFont typeface="Monotype Sorts" pitchFamily="2" charset="2"/>
              <a:buNone/>
              <a:defRPr/>
            </a:pPr>
            <a:r>
              <a:rPr lang="en-US" sz="4000" dirty="0" smtClean="0">
                <a:solidFill>
                  <a:schemeClr val="accent4"/>
                </a:solidFill>
              </a:rPr>
              <a:t>  </a:t>
            </a:r>
            <a:r>
              <a:rPr lang="en-US" sz="4000" dirty="0" err="1" smtClean="0">
                <a:solidFill>
                  <a:schemeClr val="accent4"/>
                </a:solidFill>
              </a:rPr>
              <a:t>System.out.print</a:t>
            </a:r>
            <a:r>
              <a:rPr lang="en-US" sz="4000" dirty="0" smtClean="0">
                <a:solidFill>
                  <a:schemeClr val="accent4"/>
                </a:solidFill>
              </a:rPr>
              <a:t>(</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 + " ");</a:t>
            </a:r>
            <a:endParaRPr lang="en-US" sz="4000" dirty="0" smtClean="0">
              <a:solidFill>
                <a:schemeClr val="accent4"/>
              </a:solidFill>
            </a:endParaRPr>
          </a:p>
          <a:p>
            <a:pPr marL="609600" indent="-609600">
              <a:lnSpc>
                <a:spcPct val="80000"/>
              </a:lnSpc>
              <a:buFont typeface="Monotype Sorts" pitchFamily="2" charset="2"/>
              <a:buNone/>
              <a:defRPr/>
            </a:pPr>
            <a:r>
              <a:rPr lang="en-US" sz="4000" dirty="0" smtClean="0">
                <a:solidFill>
                  <a:schemeClr val="accent4"/>
                </a:solidFill>
              </a:rPr>
              <a:t>}</a:t>
            </a:r>
            <a:endParaRPr lang="en-US" sz="4000" dirty="0" smtClean="0">
              <a:solidFill>
                <a:schemeClr val="accent4"/>
              </a:solidFill>
            </a:endParaRPr>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B38DB4-5869-4064-B1B4-7988D00BC861}" type="slidenum">
              <a:rPr lang="en-US" altLang="en-US" sz="1400"/>
            </a:fld>
            <a:endParaRPr lang="en-US" altLang="en-US" sz="1400"/>
          </a:p>
        </p:txBody>
      </p:sp>
      <p:sp>
        <p:nvSpPr>
          <p:cNvPr id="37891" name="Rectangle 2"/>
          <p:cNvSpPr>
            <a:spLocks noGrp="1" noChangeArrowheads="1"/>
          </p:cNvSpPr>
          <p:nvPr>
            <p:ph type="title"/>
          </p:nvPr>
        </p:nvSpPr>
        <p:spPr>
          <a:xfrm>
            <a:off x="309563" y="381000"/>
            <a:ext cx="8564562" cy="782638"/>
          </a:xfrm>
        </p:spPr>
        <p:txBody>
          <a:bodyPr/>
          <a:lstStyle/>
          <a:p>
            <a:r>
              <a:rPr lang="en-US" altLang="en-US" sz="4500" smtClean="0">
                <a:cs typeface="Times New Roman" panose="02020603050405020304" pitchFamily="18" charset="0"/>
              </a:rPr>
              <a:t>Summing all elements</a:t>
            </a:r>
            <a:endParaRPr lang="en-US" altLang="en-US" sz="4500" smtClean="0">
              <a:cs typeface="Times New Roman" panose="02020603050405020304" pitchFamily="18" charset="0"/>
              <a:hlinkClick r:id="rId1" action="ppaction://program"/>
            </a:endParaRPr>
          </a:p>
        </p:txBody>
      </p:sp>
      <p:sp>
        <p:nvSpPr>
          <p:cNvPr id="41988"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smtClean="0">
                <a:solidFill>
                  <a:schemeClr val="accent4"/>
                </a:solidFill>
              </a:rPr>
              <a:t>double total = 0;</a:t>
            </a:r>
            <a:endParaRPr lang="en-US" sz="4000" dirty="0" smtClean="0">
              <a:solidFill>
                <a:schemeClr val="accent4"/>
              </a:solidFill>
            </a:endParaRPr>
          </a:p>
          <a:p>
            <a:pPr marL="609600" indent="-609600">
              <a:lnSpc>
                <a:spcPct val="80000"/>
              </a:lnSpc>
              <a:buFont typeface="Monotype Sorts" pitchFamily="2" charset="2"/>
              <a:buNone/>
              <a:defRPr/>
            </a:pPr>
            <a:r>
              <a:rPr lang="en-US" sz="4000" dirty="0" smtClean="0">
                <a:solidFill>
                  <a:schemeClr val="accent4"/>
                </a:solidFill>
              </a:rPr>
              <a:t>for (</a:t>
            </a:r>
            <a:r>
              <a:rPr lang="en-US" sz="4000" dirty="0" err="1" smtClean="0">
                <a:solidFill>
                  <a:schemeClr val="accent4"/>
                </a:solidFill>
              </a:rPr>
              <a:t>int</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 0; </a:t>
            </a:r>
            <a:r>
              <a:rPr lang="en-US" sz="4000" dirty="0" err="1" smtClean="0">
                <a:solidFill>
                  <a:schemeClr val="accent4"/>
                </a:solidFill>
              </a:rPr>
              <a:t>i</a:t>
            </a:r>
            <a:r>
              <a:rPr lang="en-US" sz="4000" dirty="0" smtClean="0">
                <a:solidFill>
                  <a:schemeClr val="accent4"/>
                </a:solidFill>
              </a:rPr>
              <a:t> &lt; </a:t>
            </a:r>
            <a:r>
              <a:rPr lang="en-US" sz="4000" dirty="0" err="1" smtClean="0">
                <a:solidFill>
                  <a:schemeClr val="accent4"/>
                </a:solidFill>
              </a:rPr>
              <a:t>myList.length</a:t>
            </a:r>
            <a:r>
              <a:rPr lang="en-US" sz="4000" dirty="0" smtClean="0">
                <a:solidFill>
                  <a:schemeClr val="accent4"/>
                </a:solidFill>
              </a:rPr>
              <a:t>; </a:t>
            </a:r>
            <a:r>
              <a:rPr lang="en-US" sz="4000" dirty="0" err="1" smtClean="0">
                <a:solidFill>
                  <a:schemeClr val="accent4"/>
                </a:solidFill>
              </a:rPr>
              <a:t>i</a:t>
            </a:r>
            <a:r>
              <a:rPr lang="en-US" sz="4000" dirty="0" smtClean="0">
                <a:solidFill>
                  <a:schemeClr val="accent4"/>
                </a:solidFill>
              </a:rPr>
              <a:t>++) {</a:t>
            </a:r>
            <a:endParaRPr lang="en-US" sz="4000" dirty="0" smtClean="0">
              <a:solidFill>
                <a:schemeClr val="accent4"/>
              </a:solidFill>
            </a:endParaRPr>
          </a:p>
          <a:p>
            <a:pPr marL="609600" indent="-609600">
              <a:lnSpc>
                <a:spcPct val="80000"/>
              </a:lnSpc>
              <a:buFont typeface="Monotype Sorts" pitchFamily="2" charset="2"/>
              <a:buNone/>
              <a:defRPr/>
            </a:pPr>
            <a:r>
              <a:rPr lang="en-US" sz="4000" dirty="0" smtClean="0">
                <a:solidFill>
                  <a:schemeClr val="accent4"/>
                </a:solidFill>
              </a:rPr>
              <a:t>  total += </a:t>
            </a:r>
            <a:r>
              <a:rPr lang="en-US" sz="4000" dirty="0" err="1" smtClean="0">
                <a:solidFill>
                  <a:schemeClr val="accent4"/>
                </a:solidFill>
              </a:rPr>
              <a:t>myList</a:t>
            </a:r>
            <a:r>
              <a:rPr lang="en-US" sz="4000" dirty="0" smtClean="0">
                <a:solidFill>
                  <a:schemeClr val="accent4"/>
                </a:solidFill>
              </a:rPr>
              <a:t>[</a:t>
            </a:r>
            <a:r>
              <a:rPr lang="en-US" sz="4000" dirty="0" err="1" smtClean="0">
                <a:solidFill>
                  <a:schemeClr val="accent4"/>
                </a:solidFill>
              </a:rPr>
              <a:t>i</a:t>
            </a:r>
            <a:r>
              <a:rPr lang="en-US" sz="4000" dirty="0" smtClean="0">
                <a:solidFill>
                  <a:schemeClr val="accent4"/>
                </a:solidFill>
              </a:rPr>
              <a:t>];</a:t>
            </a:r>
            <a:endParaRPr lang="en-US" sz="4000" dirty="0" smtClean="0">
              <a:solidFill>
                <a:schemeClr val="accent4"/>
              </a:solidFill>
            </a:endParaRPr>
          </a:p>
          <a:p>
            <a:pPr marL="609600" indent="-609600">
              <a:lnSpc>
                <a:spcPct val="80000"/>
              </a:lnSpc>
              <a:buFont typeface="Monotype Sorts" pitchFamily="2" charset="2"/>
              <a:buNone/>
              <a:defRPr/>
            </a:pPr>
            <a:r>
              <a:rPr lang="en-US" sz="4000" dirty="0" smtClean="0">
                <a:solidFill>
                  <a:schemeClr val="accent4"/>
                </a:solidFill>
              </a:rPr>
              <a:t>}</a:t>
            </a:r>
            <a:endParaRPr lang="en-US" sz="4000" dirty="0" smtClean="0">
              <a:solidFill>
                <a:schemeClr val="accent4"/>
              </a:solidFill>
            </a:endParaRPr>
          </a:p>
        </p:txBody>
      </p:sp>
      <p:sp>
        <p:nvSpPr>
          <p:cNvPr id="37893"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7894"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C4403B-0009-424A-93B5-4FEB5C5D246A}" type="slidenum">
              <a:rPr lang="en-US" altLang="en-US" sz="1400"/>
            </a:fld>
            <a:endParaRPr lang="en-US" altLang="en-US" sz="140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smtClean="0"/>
              <a:t>Opening Problem</a:t>
            </a:r>
            <a:endParaRPr lang="en-US" altLang="en-US" sz="4000" smtClean="0"/>
          </a:p>
        </p:txBody>
      </p:sp>
      <p:sp>
        <p:nvSpPr>
          <p:cNvPr id="4100"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smtClean="0"/>
              <a:t>Read one hundred numbers, compute their average, and find out how many numbers are above the average. </a:t>
            </a:r>
            <a:endParaRPr lang="en-US" altLang="en-US" sz="35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4F8F31-D947-42C6-9BC4-D8960DAFD40B}" type="slidenum">
              <a:rPr lang="en-US" altLang="en-US" sz="1400"/>
            </a:fld>
            <a:endParaRPr lang="en-US" altLang="en-US" sz="1400"/>
          </a:p>
        </p:txBody>
      </p:sp>
      <p:sp>
        <p:nvSpPr>
          <p:cNvPr id="38915" name="Rectangle 2"/>
          <p:cNvSpPr>
            <a:spLocks noGrp="1" noChangeArrowheads="1"/>
          </p:cNvSpPr>
          <p:nvPr>
            <p:ph type="title"/>
          </p:nvPr>
        </p:nvSpPr>
        <p:spPr>
          <a:xfrm>
            <a:off x="309563" y="381000"/>
            <a:ext cx="8564562" cy="782638"/>
          </a:xfrm>
        </p:spPr>
        <p:txBody>
          <a:bodyPr/>
          <a:lstStyle/>
          <a:p>
            <a:r>
              <a:rPr lang="en-US" altLang="en-US" sz="4500" smtClean="0">
                <a:cs typeface="Times New Roman" panose="02020603050405020304" pitchFamily="18" charset="0"/>
              </a:rPr>
              <a:t>Finding the largest element</a:t>
            </a:r>
            <a:endParaRPr lang="en-US" altLang="en-US" sz="4500" smtClean="0">
              <a:cs typeface="Times New Roman" panose="02020603050405020304" pitchFamily="18" charset="0"/>
              <a:hlinkClick r:id="rId1" action="ppaction://program"/>
            </a:endParaRPr>
          </a:p>
        </p:txBody>
      </p:sp>
      <p:sp>
        <p:nvSpPr>
          <p:cNvPr id="43012" name="Rectangle 3"/>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pPr>
            <a:r>
              <a:rPr lang="en-US" altLang="zh-CN" sz="3600" b="1" smtClean="0">
                <a:solidFill>
                  <a:srgbClr val="000000"/>
                </a:solidFill>
                <a:ea typeface="宋体" panose="02010600030101010101" pitchFamily="2" charset="-122"/>
              </a:rPr>
              <a:t>double</a:t>
            </a:r>
            <a:r>
              <a:rPr lang="en-US" altLang="zh-CN" sz="3600" smtClean="0">
                <a:solidFill>
                  <a:srgbClr val="000000"/>
                </a:solidFill>
                <a:ea typeface="宋体" panose="02010600030101010101" pitchFamily="2" charset="-122"/>
              </a:rPr>
              <a:t> max = myList[0];</a:t>
            </a:r>
            <a:endParaRPr lang="en-US" altLang="zh-CN" sz="3600" b="1" smtClean="0">
              <a:solidFill>
                <a:srgbClr val="000000"/>
              </a:solidFill>
              <a:ea typeface="宋体" panose="02010600030101010101" pitchFamily="2" charset="-122"/>
            </a:endParaRPr>
          </a:p>
          <a:p>
            <a:pPr marL="609600" indent="-609600">
              <a:lnSpc>
                <a:spcPct val="80000"/>
              </a:lnSpc>
              <a:buFont typeface="Monotype Sorts" pitchFamily="2" charset="2"/>
              <a:buNone/>
            </a:pPr>
            <a:r>
              <a:rPr lang="en-US" altLang="zh-CN" sz="3600" b="1" smtClean="0">
                <a:solidFill>
                  <a:srgbClr val="000000"/>
                </a:solidFill>
                <a:ea typeface="宋体" panose="02010600030101010101" pitchFamily="2" charset="-122"/>
              </a:rPr>
              <a:t>for</a:t>
            </a:r>
            <a:r>
              <a:rPr lang="en-US" altLang="zh-CN" sz="3600" smtClean="0">
                <a:solidFill>
                  <a:srgbClr val="000000"/>
                </a:solidFill>
                <a:ea typeface="宋体" panose="02010600030101010101" pitchFamily="2" charset="-122"/>
              </a:rPr>
              <a:t> (</a:t>
            </a:r>
            <a:r>
              <a:rPr lang="en-US" altLang="zh-CN" sz="3600" b="1" smtClean="0">
                <a:solidFill>
                  <a:srgbClr val="000000"/>
                </a:solidFill>
                <a:ea typeface="宋体" panose="02010600030101010101" pitchFamily="2" charset="-122"/>
              </a:rPr>
              <a:t>int</a:t>
            </a:r>
            <a:r>
              <a:rPr lang="en-US" altLang="zh-CN" sz="3600" smtClean="0">
                <a:solidFill>
                  <a:srgbClr val="000000"/>
                </a:solidFill>
                <a:ea typeface="宋体" panose="02010600030101010101" pitchFamily="2" charset="-122"/>
              </a:rPr>
              <a:t> i = 1; i &lt; myList.length; i++) {</a:t>
            </a:r>
            <a:endParaRPr lang="en-US" altLang="zh-CN" sz="3600" smtClean="0">
              <a:solidFill>
                <a:srgbClr val="000000"/>
              </a:solidFill>
              <a:ea typeface="宋体" panose="02010600030101010101" pitchFamily="2" charset="-122"/>
            </a:endParaRPr>
          </a:p>
          <a:p>
            <a:pPr marL="609600" indent="-609600">
              <a:lnSpc>
                <a:spcPct val="80000"/>
              </a:lnSpc>
              <a:buFont typeface="Monotype Sorts" pitchFamily="2" charset="2"/>
              <a:buNone/>
            </a:pPr>
            <a:r>
              <a:rPr lang="en-US" altLang="zh-CN" sz="3600" smtClean="0">
                <a:solidFill>
                  <a:srgbClr val="000000"/>
                </a:solidFill>
                <a:ea typeface="宋体" panose="02010600030101010101" pitchFamily="2" charset="-122"/>
              </a:rPr>
              <a:t>  </a:t>
            </a:r>
            <a:r>
              <a:rPr lang="en-US" altLang="zh-CN" sz="3600" b="1" smtClean="0">
                <a:solidFill>
                  <a:srgbClr val="000000"/>
                </a:solidFill>
                <a:ea typeface="宋体" panose="02010600030101010101" pitchFamily="2" charset="-122"/>
              </a:rPr>
              <a:t>if</a:t>
            </a:r>
            <a:r>
              <a:rPr lang="en-US" altLang="zh-CN" sz="3600" smtClean="0">
                <a:solidFill>
                  <a:srgbClr val="000000"/>
                </a:solidFill>
                <a:ea typeface="宋体" panose="02010600030101010101" pitchFamily="2" charset="-122"/>
              </a:rPr>
              <a:t> (myList[i] &gt; max) max = myList[i];</a:t>
            </a:r>
            <a:endParaRPr lang="en-US" altLang="zh-CN" sz="3600" smtClean="0">
              <a:solidFill>
                <a:srgbClr val="000000"/>
              </a:solidFill>
              <a:ea typeface="宋体" panose="02010600030101010101" pitchFamily="2" charset="-122"/>
            </a:endParaRPr>
          </a:p>
          <a:p>
            <a:pPr marL="609600" indent="-609600">
              <a:lnSpc>
                <a:spcPct val="80000"/>
              </a:lnSpc>
              <a:buFont typeface="Monotype Sorts" pitchFamily="2" charset="2"/>
              <a:buNone/>
            </a:pPr>
            <a:r>
              <a:rPr lang="en-US" altLang="zh-CN" sz="3600" smtClean="0">
                <a:solidFill>
                  <a:srgbClr val="000000"/>
                </a:solidFill>
                <a:ea typeface="宋体" panose="02010600030101010101" pitchFamily="2" charset="-122"/>
              </a:rPr>
              <a:t>}</a:t>
            </a:r>
            <a:endParaRPr lang="en-US" altLang="zh-CN" sz="3600" smtClean="0">
              <a:solidFill>
                <a:srgbClr val="000000"/>
              </a:solidFill>
              <a:ea typeface="宋体" panose="02010600030101010101" pitchFamily="2" charset="-122"/>
            </a:endParaRPr>
          </a:p>
        </p:txBody>
      </p:sp>
      <p:sp>
        <p:nvSpPr>
          <p:cNvPr id="3891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891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487D65-A79B-462E-B4E7-7E537EF5D2DF}" type="slidenum">
              <a:rPr lang="en-US" altLang="en-US" sz="1400"/>
            </a:fld>
            <a:endParaRPr lang="en-US" altLang="en-US" sz="1400"/>
          </a:p>
        </p:txBody>
      </p:sp>
      <p:sp>
        <p:nvSpPr>
          <p:cNvPr id="39939" name="Rectangle 2"/>
          <p:cNvSpPr>
            <a:spLocks noGrp="1" noChangeArrowheads="1"/>
          </p:cNvSpPr>
          <p:nvPr>
            <p:ph type="title"/>
          </p:nvPr>
        </p:nvSpPr>
        <p:spPr>
          <a:xfrm>
            <a:off x="309563" y="381000"/>
            <a:ext cx="8564562" cy="782638"/>
          </a:xfrm>
        </p:spPr>
        <p:txBody>
          <a:bodyPr/>
          <a:lstStyle/>
          <a:p>
            <a:r>
              <a:rPr lang="en-US" altLang="en-US" sz="4500" dirty="0" smtClean="0">
                <a:cs typeface="Times New Roman" panose="02020603050405020304" pitchFamily="18" charset="0"/>
              </a:rPr>
              <a:t>Random shuffling</a:t>
            </a:r>
            <a:endParaRPr lang="en-US" altLang="en-US" sz="4500" dirty="0" smtClean="0">
              <a:cs typeface="Times New Roman" panose="02020603050405020304" pitchFamily="18" charset="0"/>
              <a:hlinkClick r:id="rId1" action="ppaction://program"/>
            </a:endParaRPr>
          </a:p>
        </p:txBody>
      </p:sp>
      <p:sp>
        <p:nvSpPr>
          <p:cNvPr id="399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9941" name="Rectangle 5"/>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99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pic>
        <p:nvPicPr>
          <p:cNvPr id="3994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 y="1547813"/>
            <a:ext cx="9070975"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2CB049-8C8A-4FAE-ACB1-CDF6523E3F03}" type="slidenum">
              <a:rPr lang="en-US" altLang="en-US" sz="1400"/>
            </a:fld>
            <a:endParaRPr lang="en-US" altLang="en-US" sz="1400"/>
          </a:p>
        </p:txBody>
      </p:sp>
      <p:sp>
        <p:nvSpPr>
          <p:cNvPr id="40963" name="Rectangle 2"/>
          <p:cNvSpPr>
            <a:spLocks noGrp="1" noChangeArrowheads="1"/>
          </p:cNvSpPr>
          <p:nvPr>
            <p:ph type="title"/>
          </p:nvPr>
        </p:nvSpPr>
        <p:spPr>
          <a:xfrm>
            <a:off x="309563" y="381000"/>
            <a:ext cx="8564562" cy="782638"/>
          </a:xfrm>
        </p:spPr>
        <p:txBody>
          <a:bodyPr/>
          <a:lstStyle/>
          <a:p>
            <a:r>
              <a:rPr lang="en-US" altLang="en-US" sz="4500" smtClean="0">
                <a:cs typeface="Times New Roman" panose="02020603050405020304" pitchFamily="18" charset="0"/>
              </a:rPr>
              <a:t>Shifting Elements</a:t>
            </a:r>
            <a:endParaRPr lang="en-US" altLang="en-US" sz="4500" smtClean="0">
              <a:cs typeface="Times New Roman" panose="02020603050405020304" pitchFamily="18" charset="0"/>
              <a:hlinkClick r:id="rId1" action="ppaction://program"/>
            </a:endParaRPr>
          </a:p>
        </p:txBody>
      </p:sp>
      <p:sp>
        <p:nvSpPr>
          <p:cNvPr id="40964" name="Rectangle 3"/>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40965" name="Rectangle 4"/>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40967" name="Rectangle 8"/>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pic>
        <p:nvPicPr>
          <p:cNvPr id="4096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44C13E-E2B1-407C-A548-2BC037F50242}" type="slidenum">
              <a:rPr lang="en-US" altLang="en-US" sz="1400"/>
            </a:fld>
            <a:endParaRPr lang="en-US" altLang="en-US" sz="140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dirty="0" smtClean="0">
                <a:solidFill>
                  <a:srgbClr val="FF0000"/>
                </a:solidFill>
                <a:cs typeface="Times New Roman" panose="02020603050405020304" pitchFamily="18" charset="0"/>
              </a:rPr>
              <a:t>Enhanced </a:t>
            </a:r>
            <a:r>
              <a:rPr lang="en-US" altLang="en-US" sz="3200" u="sng" dirty="0" smtClean="0">
                <a:solidFill>
                  <a:srgbClr val="FF0000"/>
                </a:solidFill>
                <a:cs typeface="Times New Roman" panose="02020603050405020304" pitchFamily="18" charset="0"/>
              </a:rPr>
              <a:t>for</a:t>
            </a:r>
            <a:r>
              <a:rPr lang="en-US" altLang="en-US" sz="3200" dirty="0" smtClean="0">
                <a:solidFill>
                  <a:srgbClr val="FF0000"/>
                </a:solidFill>
                <a:cs typeface="Times New Roman" panose="02020603050405020304" pitchFamily="18" charset="0"/>
              </a:rPr>
              <a:t> Loop (for-each loop) 251</a:t>
            </a:r>
            <a:endParaRPr lang="en-US" altLang="en-US" sz="3200" dirty="0" smtClean="0">
              <a:solidFill>
                <a:srgbClr val="FF0000"/>
              </a:solidFill>
              <a:cs typeface="Times New Roman" panose="02020603050405020304" pitchFamily="18" charset="0"/>
            </a:endParaRP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pPr>
            <a:r>
              <a:rPr lang="en-US" altLang="zh-CN" sz="2000" smtClean="0">
                <a:ea typeface="宋体" panose="02010600030101010101" pitchFamily="2" charset="-122"/>
                <a:cs typeface="Times New Roman" panose="02020603050405020304" pitchFamily="18" charset="0"/>
              </a:rPr>
              <a:t>JDK 1.5 introduced a new for loop that enables you to traverse the complete array sequentially without using an index variable. For example, the following code displays all elements in the array myList:</a:t>
            </a:r>
            <a:endParaRPr lang="en-US" altLang="zh-CN" sz="2000" smtClean="0">
              <a:ea typeface="宋体" panose="02010600030101010101" pitchFamily="2" charset="-122"/>
              <a:cs typeface="Times New Roman" panose="02020603050405020304" pitchFamily="18" charset="0"/>
            </a:endParaRPr>
          </a:p>
          <a:p>
            <a:pPr marL="0" indent="0">
              <a:spcBef>
                <a:spcPct val="0"/>
              </a:spcBef>
              <a:buClrTx/>
              <a:buSzTx/>
              <a:buFontTx/>
              <a:buNone/>
            </a:pPr>
            <a:r>
              <a:rPr lang="en-US" altLang="zh-CN" sz="2000" smtClean="0">
                <a:solidFill>
                  <a:schemeClr val="tx2"/>
                </a:solidFill>
                <a:ea typeface="宋体" panose="02010600030101010101" pitchFamily="2" charset="-122"/>
                <a:cs typeface="Courier New" panose="02070309020205020404" pitchFamily="49" charset="0"/>
              </a:rPr>
              <a:t> </a:t>
            </a:r>
            <a:endParaRPr lang="en-US" altLang="zh-CN" sz="2000" smtClean="0">
              <a:solidFill>
                <a:schemeClr val="tx2"/>
              </a:solidFill>
              <a:ea typeface="宋体" panose="02010600030101010101" pitchFamily="2" charset="-122"/>
            </a:endParaRPr>
          </a:p>
          <a:p>
            <a:pPr lvl="1">
              <a:buFontTx/>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for (double value: myList) </a:t>
            </a:r>
            <a:endParaRPr lang="en-US" altLang="zh-CN" sz="1800" b="1"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lvl="1">
              <a:buFontTx/>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System.out.println(value);</a:t>
            </a:r>
            <a:endParaRPr lang="en-US" altLang="zh-CN" sz="1800" b="1"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smtClean="0">
                <a:ea typeface="宋体" panose="02010600030101010101" pitchFamily="2" charset="-122"/>
                <a:cs typeface="Courier New" panose="02070309020205020404" pitchFamily="49" charset="0"/>
              </a:rPr>
              <a:t> </a:t>
            </a:r>
            <a:endParaRPr lang="en-US" altLang="zh-CN" sz="2000" smtClean="0">
              <a:ea typeface="宋体" panose="02010600030101010101" pitchFamily="2" charset="-122"/>
              <a:cs typeface="Times New Roman" panose="02020603050405020304" pitchFamily="18" charset="0"/>
            </a:endParaRPr>
          </a:p>
          <a:p>
            <a:pPr marL="0" indent="0">
              <a:spcBef>
                <a:spcPct val="0"/>
              </a:spcBef>
              <a:buClrTx/>
              <a:buSzTx/>
              <a:buFontTx/>
              <a:buNone/>
            </a:pPr>
            <a:r>
              <a:rPr lang="en-US" altLang="zh-CN" sz="2000" smtClean="0">
                <a:ea typeface="宋体" panose="02010600030101010101" pitchFamily="2" charset="-122"/>
                <a:cs typeface="Times New Roman" panose="02020603050405020304" pitchFamily="18" charset="0"/>
              </a:rPr>
              <a:t>In general, the syntax is</a:t>
            </a:r>
            <a:endParaRPr lang="en-US" altLang="zh-CN" sz="2000" smtClean="0">
              <a:ea typeface="宋体" panose="02010600030101010101" pitchFamily="2" charset="-122"/>
              <a:cs typeface="Times New Roman" panose="02020603050405020304" pitchFamily="18" charset="0"/>
            </a:endParaRPr>
          </a:p>
          <a:p>
            <a:pPr marL="0" indent="0">
              <a:spcBef>
                <a:spcPct val="0"/>
              </a:spcBef>
              <a:buClrTx/>
              <a:buSzTx/>
              <a:buFontTx/>
              <a:buNone/>
            </a:pPr>
            <a:r>
              <a:rPr lang="en-US" altLang="zh-CN" sz="2000" smtClean="0">
                <a:solidFill>
                  <a:schemeClr val="tx2"/>
                </a:solidFill>
                <a:ea typeface="宋体" panose="02010600030101010101" pitchFamily="2" charset="-122"/>
                <a:cs typeface="Courier New" panose="02070309020205020404" pitchFamily="49" charset="0"/>
              </a:rPr>
              <a:t> </a:t>
            </a:r>
            <a:endParaRPr lang="en-US" altLang="zh-CN" sz="2000" smtClean="0">
              <a:solidFill>
                <a:schemeClr val="tx2"/>
              </a:solidFill>
              <a:ea typeface="宋体" panose="02010600030101010101" pitchFamily="2" charset="-122"/>
            </a:endParaRPr>
          </a:p>
          <a:p>
            <a:pPr lvl="1">
              <a:buFontTx/>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for (elementType value: arrayRefVar) {</a:t>
            </a:r>
            <a:endParaRPr lang="en-US" altLang="zh-CN" sz="1800" b="1"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lvl="1">
              <a:buFontTx/>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 Process the value</a:t>
            </a:r>
            <a:endParaRPr lang="en-US" altLang="zh-CN" sz="1800" b="1"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lvl="1">
              <a:buFontTx/>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1800" b="1" smtClean="0">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smtClean="0">
                <a:ea typeface="宋体" panose="02010600030101010101" pitchFamily="2" charset="-122"/>
                <a:cs typeface="Courier New" panose="02070309020205020404" pitchFamily="49" charset="0"/>
              </a:rPr>
              <a:t> </a:t>
            </a:r>
            <a:endParaRPr lang="en-US" altLang="zh-CN" sz="2000" smtClean="0">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smtClean="0">
                <a:ea typeface="宋体" panose="02010600030101010101" pitchFamily="2" charset="-122"/>
                <a:cs typeface="Courier New" panose="02070309020205020404" pitchFamily="49" charset="0"/>
              </a:rPr>
              <a:t>You still have to use an index variable if you wish to traverse the array in a different order or change the elements in the array. </a:t>
            </a:r>
            <a:endParaRPr lang="en-US" altLang="zh-CN" sz="2000" smtClean="0">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457107-E19D-4A11-BA33-4ACB7F1C78B3}" type="slidenum">
              <a:rPr lang="en-US" altLang="en-US" sz="1400"/>
            </a:fld>
            <a:endParaRPr lang="en-US" altLang="en-US" sz="1400"/>
          </a:p>
        </p:txBody>
      </p:sp>
      <p:sp>
        <p:nvSpPr>
          <p:cNvPr id="43011" name="Rectangle 2"/>
          <p:cNvSpPr>
            <a:spLocks noGrp="1" noChangeArrowheads="1"/>
          </p:cNvSpPr>
          <p:nvPr>
            <p:ph type="title"/>
          </p:nvPr>
        </p:nvSpPr>
        <p:spPr>
          <a:xfrm>
            <a:off x="152400" y="228600"/>
            <a:ext cx="8763000" cy="473075"/>
          </a:xfrm>
          <a:noFill/>
        </p:spPr>
        <p:txBody>
          <a:bodyPr/>
          <a:lstStyle/>
          <a:p>
            <a:r>
              <a:rPr lang="en-US" altLang="en-US" sz="4000" dirty="0" smtClean="0">
                <a:solidFill>
                  <a:srgbClr val="FF0000"/>
                </a:solidFill>
              </a:rPr>
              <a:t>Opening Problem(p253)</a:t>
            </a:r>
            <a:endParaRPr lang="en-US" altLang="en-US" sz="4000" dirty="0" smtClean="0">
              <a:solidFill>
                <a:srgbClr val="FF0000"/>
              </a:solidFill>
            </a:endParaRPr>
          </a:p>
        </p:txBody>
      </p:sp>
      <p:sp>
        <p:nvSpPr>
          <p:cNvPr id="43012"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dirty="0" smtClean="0"/>
              <a:t>Read one hundred numbers, compute their average, and find out how many numbers are above the average. </a:t>
            </a:r>
            <a:endParaRPr lang="en-US" altLang="en-US" sz="3500" dirty="0" smtClean="0"/>
          </a:p>
        </p:txBody>
      </p:sp>
      <p:sp>
        <p:nvSpPr>
          <p:cNvPr id="5" name="AutoShape 3">
            <a:hlinkClick r:id="" action="ppaction://noaction" highlightClick="1"/>
          </p:cNvPr>
          <p:cNvSpPr>
            <a:spLocks noChangeArrowheads="1"/>
          </p:cNvSpPr>
          <p:nvPr/>
        </p:nvSpPr>
        <p:spPr bwMode="auto">
          <a:xfrm>
            <a:off x="808038" y="4695825"/>
            <a:ext cx="3611562" cy="485775"/>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AnalyzeNumbers</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6B17D7-D018-4948-AFB6-AC92594B3AEA}" type="slidenum">
              <a:rPr lang="en-US" altLang="en-US" sz="1400"/>
            </a:fld>
            <a:endParaRPr lang="en-US" altLang="en-US" sz="1400"/>
          </a:p>
        </p:txBody>
      </p:sp>
      <p:sp>
        <p:nvSpPr>
          <p:cNvPr id="44035" name="Rectangle 2"/>
          <p:cNvSpPr>
            <a:spLocks noGrp="1" noChangeArrowheads="1"/>
          </p:cNvSpPr>
          <p:nvPr>
            <p:ph type="title"/>
          </p:nvPr>
        </p:nvSpPr>
        <p:spPr>
          <a:xfrm>
            <a:off x="615950" y="241300"/>
            <a:ext cx="7772400" cy="550863"/>
          </a:xfrm>
        </p:spPr>
        <p:txBody>
          <a:bodyPr/>
          <a:lstStyle/>
          <a:p>
            <a:r>
              <a:rPr lang="en-US" altLang="en-US" sz="4000" smtClean="0"/>
              <a:t>Problem: Deck of Cards</a:t>
            </a:r>
            <a:endParaRPr lang="en-US" altLang="en-US" sz="4000" smtClean="0">
              <a:solidFill>
                <a:schemeClr val="tx1"/>
              </a:solidFill>
              <a:latin typeface="Book Antiqua" pitchFamily="18" charset="0"/>
              <a:hlinkClick r:id="rId1" action="ppaction://program"/>
            </a:endParaRPr>
          </a:p>
        </p:txBody>
      </p:sp>
      <p:sp>
        <p:nvSpPr>
          <p:cNvPr id="44036" name="Rectangle 3"/>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smtClean="0"/>
              <a:t>The problem is to write a program that picks four cards randomly from a deck of 52 cards. All the cards can be represented using an array named deck, filled with initial values 0 to 51, as follows:</a:t>
            </a:r>
            <a:endParaRPr lang="en-US" altLang="en-US" sz="2800" smtClean="0"/>
          </a:p>
        </p:txBody>
      </p:sp>
      <p:sp>
        <p:nvSpPr>
          <p:cNvPr id="437252" name="AutoShape 4">
            <a:hlinkClick r:id="" action="ppaction://noaction" highlightClick="1"/>
          </p:cNvPr>
          <p:cNvSpPr>
            <a:spLocks noChangeArrowheads="1"/>
          </p:cNvSpPr>
          <p:nvPr/>
        </p:nvSpPr>
        <p:spPr bwMode="auto">
          <a:xfrm>
            <a:off x="5032375" y="5886450"/>
            <a:ext cx="19050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DeckOfCards</a:t>
            </a:r>
            <a:endParaRPr lang="en-US" altLang="zh-CN">
              <a:solidFill>
                <a:schemeClr val="accent1"/>
              </a:solidFill>
              <a:ea typeface="宋体" panose="02010600030101010101" pitchFamily="2" charset="-122"/>
            </a:endParaRPr>
          </a:p>
        </p:txBody>
      </p:sp>
      <p:sp>
        <p:nvSpPr>
          <p:cNvPr id="44038" name="AutoShape 5">
            <a:hlinkClick r:id="rId3" action="ppaction://program" highlightClick="1"/>
          </p:cNvPr>
          <p:cNvSpPr>
            <a:spLocks noChangeArrowheads="1"/>
          </p:cNvSpPr>
          <p:nvPr/>
        </p:nvSpPr>
        <p:spPr bwMode="auto">
          <a:xfrm>
            <a:off x="7107238" y="58483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49159" name="Rectangle 6"/>
          <p:cNvSpPr>
            <a:spLocks noChangeArrowheads="1"/>
          </p:cNvSpPr>
          <p:nvPr/>
        </p:nvSpPr>
        <p:spPr bwMode="auto">
          <a:xfrm>
            <a:off x="654050" y="3352800"/>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solidFill>
                <a:latin typeface="Courier New" panose="02070309020205020404" pitchFamily="49" charset="0"/>
              </a:rPr>
              <a:t>int</a:t>
            </a:r>
            <a:r>
              <a:rPr lang="en-US" sz="2000" b="1" dirty="0">
                <a:solidFill>
                  <a:schemeClr val="accent4"/>
                </a:solidFill>
                <a:latin typeface="Courier New" panose="02070309020205020404" pitchFamily="49" charset="0"/>
              </a:rPr>
              <a:t>[] deck = new </a:t>
            </a:r>
            <a:r>
              <a:rPr lang="en-US" sz="2000" b="1" dirty="0" err="1">
                <a:solidFill>
                  <a:schemeClr val="accent4"/>
                </a:solidFill>
                <a:latin typeface="Courier New" panose="02070309020205020404" pitchFamily="49" charset="0"/>
              </a:rPr>
              <a:t>int</a:t>
            </a:r>
            <a:r>
              <a:rPr lang="en-US" sz="2000" b="1" dirty="0">
                <a:solidFill>
                  <a:schemeClr val="accent4"/>
                </a:solidFill>
                <a:latin typeface="Courier New" panose="02070309020205020404" pitchFamily="49" charset="0"/>
              </a:rPr>
              <a:t>[52];</a:t>
            </a:r>
            <a:endParaRPr lang="en-US" sz="2000" b="1" dirty="0">
              <a:solidFill>
                <a:schemeClr val="accent4"/>
              </a:solidFill>
              <a:latin typeface="Courier New" panose="02070309020205020404" pitchFamily="49" charset="0"/>
            </a:endParaRPr>
          </a:p>
          <a:p>
            <a:pPr marL="742950" lvl="1" indent="-285750">
              <a:spcBef>
                <a:spcPct val="20000"/>
              </a:spcBef>
              <a:buClr>
                <a:schemeClr val="tx1"/>
              </a:buClr>
              <a:defRPr/>
            </a:pPr>
            <a:r>
              <a:rPr lang="en-US" sz="2000" b="1" dirty="0">
                <a:solidFill>
                  <a:schemeClr val="accent4"/>
                </a:solidFill>
                <a:latin typeface="Courier New" panose="02070309020205020404" pitchFamily="49" charset="0"/>
              </a:rPr>
              <a:t>// Initialize cards</a:t>
            </a:r>
            <a:endParaRPr lang="en-US" sz="2000" b="1" dirty="0">
              <a:solidFill>
                <a:schemeClr val="accent4"/>
              </a:solidFill>
              <a:latin typeface="Courier New" panose="02070309020205020404" pitchFamily="49" charset="0"/>
            </a:endParaRPr>
          </a:p>
          <a:p>
            <a:pPr marL="742950" lvl="1" indent="-285750">
              <a:spcBef>
                <a:spcPct val="20000"/>
              </a:spcBef>
              <a:buClr>
                <a:schemeClr val="tx1"/>
              </a:buClr>
              <a:defRPr/>
            </a:pPr>
            <a:r>
              <a:rPr lang="en-US" sz="2000" b="1" dirty="0">
                <a:solidFill>
                  <a:schemeClr val="accent4"/>
                </a:solidFill>
                <a:latin typeface="Courier New" panose="02070309020205020404" pitchFamily="49" charset="0"/>
              </a:rPr>
              <a:t>for (</a:t>
            </a:r>
            <a:r>
              <a:rPr lang="en-US" sz="2000" b="1" dirty="0" err="1">
                <a:solidFill>
                  <a:schemeClr val="accent4"/>
                </a:solidFill>
                <a:latin typeface="Courier New" panose="02070309020205020404" pitchFamily="49" charset="0"/>
              </a:rPr>
              <a:t>int</a:t>
            </a:r>
            <a:r>
              <a:rPr lang="en-US" sz="2000" b="1" dirty="0">
                <a:solidFill>
                  <a:schemeClr val="accent4"/>
                </a:solidFill>
                <a:latin typeface="Courier New" panose="02070309020205020404" pitchFamily="49" charset="0"/>
              </a:rPr>
              <a:t> </a:t>
            </a:r>
            <a:r>
              <a:rPr lang="en-US" sz="2000" b="1" dirty="0" err="1">
                <a:solidFill>
                  <a:schemeClr val="accent4"/>
                </a:solidFill>
                <a:latin typeface="Courier New" panose="02070309020205020404" pitchFamily="49" charset="0"/>
              </a:rPr>
              <a:t>i</a:t>
            </a:r>
            <a:r>
              <a:rPr lang="en-US" sz="2000" b="1" dirty="0">
                <a:solidFill>
                  <a:schemeClr val="accent4"/>
                </a:solidFill>
                <a:latin typeface="Courier New" panose="02070309020205020404" pitchFamily="49" charset="0"/>
              </a:rPr>
              <a:t> = 0; </a:t>
            </a:r>
            <a:r>
              <a:rPr lang="en-US" sz="2000" b="1" dirty="0" err="1">
                <a:solidFill>
                  <a:schemeClr val="accent4"/>
                </a:solidFill>
                <a:latin typeface="Courier New" panose="02070309020205020404" pitchFamily="49" charset="0"/>
              </a:rPr>
              <a:t>i</a:t>
            </a:r>
            <a:r>
              <a:rPr lang="en-US" sz="2000" b="1" dirty="0">
                <a:solidFill>
                  <a:schemeClr val="accent4"/>
                </a:solidFill>
                <a:latin typeface="Courier New" panose="02070309020205020404" pitchFamily="49" charset="0"/>
              </a:rPr>
              <a:t> &lt; </a:t>
            </a:r>
            <a:r>
              <a:rPr lang="en-US" sz="2000" b="1" dirty="0" err="1">
                <a:solidFill>
                  <a:schemeClr val="accent4"/>
                </a:solidFill>
                <a:latin typeface="Courier New" panose="02070309020205020404" pitchFamily="49" charset="0"/>
              </a:rPr>
              <a:t>deck.length</a:t>
            </a:r>
            <a:r>
              <a:rPr lang="en-US" sz="2000" b="1" dirty="0">
                <a:solidFill>
                  <a:schemeClr val="accent4"/>
                </a:solidFill>
                <a:latin typeface="Courier New" panose="02070309020205020404" pitchFamily="49" charset="0"/>
              </a:rPr>
              <a:t>; </a:t>
            </a:r>
            <a:r>
              <a:rPr lang="en-US" sz="2000" b="1" dirty="0" err="1">
                <a:solidFill>
                  <a:schemeClr val="accent4"/>
                </a:solidFill>
                <a:latin typeface="Courier New" panose="02070309020205020404" pitchFamily="49" charset="0"/>
              </a:rPr>
              <a:t>i</a:t>
            </a:r>
            <a:r>
              <a:rPr lang="en-US" sz="2000" b="1" dirty="0">
                <a:solidFill>
                  <a:schemeClr val="accent4"/>
                </a:solidFill>
                <a:latin typeface="Courier New" panose="02070309020205020404" pitchFamily="49" charset="0"/>
              </a:rPr>
              <a:t>++)</a:t>
            </a:r>
            <a:endParaRPr lang="en-US" sz="2000" b="1" dirty="0">
              <a:solidFill>
                <a:schemeClr val="accent4"/>
              </a:solidFill>
              <a:latin typeface="Courier New" panose="02070309020205020404" pitchFamily="49" charset="0"/>
            </a:endParaRPr>
          </a:p>
          <a:p>
            <a:pPr marL="742950" lvl="1" indent="-285750">
              <a:spcBef>
                <a:spcPct val="20000"/>
              </a:spcBef>
              <a:buClr>
                <a:schemeClr val="tx1"/>
              </a:buClr>
              <a:defRPr/>
            </a:pPr>
            <a:r>
              <a:rPr lang="en-US" sz="2000" b="1" dirty="0">
                <a:solidFill>
                  <a:schemeClr val="accent4"/>
                </a:solidFill>
                <a:latin typeface="Courier New" panose="02070309020205020404" pitchFamily="49" charset="0"/>
              </a:rPr>
              <a:t>  deck[</a:t>
            </a:r>
            <a:r>
              <a:rPr lang="en-US" sz="2000" b="1" dirty="0" err="1">
                <a:solidFill>
                  <a:schemeClr val="accent4"/>
                </a:solidFill>
                <a:latin typeface="Courier New" panose="02070309020205020404" pitchFamily="49" charset="0"/>
              </a:rPr>
              <a:t>i</a:t>
            </a:r>
            <a:r>
              <a:rPr lang="en-US" sz="2000" b="1" dirty="0">
                <a:solidFill>
                  <a:schemeClr val="accent4"/>
                </a:solidFill>
                <a:latin typeface="Courier New" panose="02070309020205020404" pitchFamily="49" charset="0"/>
              </a:rPr>
              <a:t>] = </a:t>
            </a:r>
            <a:r>
              <a:rPr lang="en-US" sz="2000" b="1" dirty="0" err="1">
                <a:solidFill>
                  <a:schemeClr val="accent4"/>
                </a:solidFill>
                <a:latin typeface="Courier New" panose="02070309020205020404" pitchFamily="49" charset="0"/>
              </a:rPr>
              <a:t>i</a:t>
            </a:r>
            <a:r>
              <a:rPr lang="en-US" sz="2000" b="1" dirty="0">
                <a:solidFill>
                  <a:schemeClr val="accent4"/>
                </a:solidFill>
                <a:latin typeface="Courier New" panose="02070309020205020404" pitchFamily="49" charset="0"/>
              </a:rPr>
              <a:t>;</a:t>
            </a:r>
            <a:endParaRPr lang="en-US" sz="2000" b="1" dirty="0">
              <a:solidFill>
                <a:schemeClr val="accent4"/>
              </a:solidFill>
              <a:latin typeface="Courier New" panose="02070309020205020404" pitchFamily="49" charset="0"/>
            </a:endParaRPr>
          </a:p>
        </p:txBody>
      </p:sp>
      <p:sp>
        <p:nvSpPr>
          <p:cNvPr id="44040" name="AutoShape 7">
            <a:hlinkClick r:id="rId4" highlightClick="1"/>
          </p:cNvPr>
          <p:cNvSpPr>
            <a:spLocks noChangeArrowheads="1"/>
          </p:cNvSpPr>
          <p:nvPr/>
        </p:nvSpPr>
        <p:spPr bwMode="auto">
          <a:xfrm>
            <a:off x="4456113" y="58102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9" name="AutoShape 4">
            <a:hlinkClick r:id="rId5" highlightClick="1"/>
          </p:cNvPr>
          <p:cNvSpPr>
            <a:spLocks noChangeArrowheads="1"/>
          </p:cNvSpPr>
          <p:nvPr/>
        </p:nvSpPr>
        <p:spPr bwMode="auto">
          <a:xfrm>
            <a:off x="5493720" y="5467636"/>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2400" dirty="0" smtClean="0">
                <a:latin typeface="Book Antiqua" pitchFamily="18" charset="0"/>
              </a:rPr>
              <a:t>Animation</a:t>
            </a:r>
            <a:endParaRPr lang="en-US" altLang="en-US"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4DF289-FA3E-442C-B435-4AFFED561197}" type="slidenum">
              <a:rPr lang="en-US" altLang="en-US" sz="1400"/>
            </a:fld>
            <a:endParaRPr lang="en-US" altLang="en-US" sz="1400"/>
          </a:p>
        </p:txBody>
      </p:sp>
      <p:sp>
        <p:nvSpPr>
          <p:cNvPr id="45059" name="Rectangle 2"/>
          <p:cNvSpPr>
            <a:spLocks noGrp="1" noChangeArrowheads="1"/>
          </p:cNvSpPr>
          <p:nvPr>
            <p:ph type="title"/>
          </p:nvPr>
        </p:nvSpPr>
        <p:spPr>
          <a:xfrm>
            <a:off x="615950" y="241300"/>
            <a:ext cx="7772400" cy="550863"/>
          </a:xfrm>
        </p:spPr>
        <p:txBody>
          <a:bodyPr/>
          <a:lstStyle/>
          <a:p>
            <a:r>
              <a:rPr lang="en-US" altLang="en-US" sz="4000" smtClean="0"/>
              <a:t>Problem: Deck of Cards, cont.</a:t>
            </a:r>
            <a:endParaRPr lang="en-US" altLang="en-US" sz="4000" smtClean="0">
              <a:solidFill>
                <a:schemeClr val="tx1"/>
              </a:solidFill>
              <a:latin typeface="Book Antiqua" pitchFamily="18" charset="0"/>
              <a:hlinkClick r:id="rId1" action="ppaction://program"/>
            </a:endParaRPr>
          </a:p>
        </p:txBody>
      </p:sp>
      <p:sp>
        <p:nvSpPr>
          <p:cNvPr id="45060" name="Rectangle 5"/>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45061" name="Rectangle 12"/>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pic>
        <p:nvPicPr>
          <p:cNvPr id="4506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1006475"/>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A4ECA6-A83D-49C8-9734-E5D2EF8B9DA7}" type="slidenum">
              <a:rPr lang="en-US" altLang="en-US" sz="1400"/>
            </a:fld>
            <a:endParaRPr lang="en-US" altLang="en-US" sz="1400"/>
          </a:p>
        </p:txBody>
      </p:sp>
      <p:sp>
        <p:nvSpPr>
          <p:cNvPr id="46083" name="Rectangle 2"/>
          <p:cNvSpPr>
            <a:spLocks noGrp="1" noChangeArrowheads="1"/>
          </p:cNvSpPr>
          <p:nvPr>
            <p:ph type="title"/>
          </p:nvPr>
        </p:nvSpPr>
        <p:spPr>
          <a:xfrm>
            <a:off x="615950" y="241300"/>
            <a:ext cx="7772400" cy="550863"/>
          </a:xfrm>
        </p:spPr>
        <p:txBody>
          <a:bodyPr/>
          <a:lstStyle/>
          <a:p>
            <a:r>
              <a:rPr lang="en-US" altLang="en-US" sz="4000" smtClean="0"/>
              <a:t>Problem: Deck of Cards, cont.</a:t>
            </a:r>
            <a:endParaRPr lang="en-US" altLang="en-US" sz="4000" smtClean="0">
              <a:solidFill>
                <a:schemeClr val="tx1"/>
              </a:solidFill>
              <a:latin typeface="Book Antiqua" pitchFamily="18" charset="0"/>
              <a:hlinkClick r:id="rId1" action="ppaction://program"/>
            </a:endParaRPr>
          </a:p>
        </p:txBody>
      </p:sp>
      <p:sp>
        <p:nvSpPr>
          <p:cNvPr id="46084" name="Rectangle 3"/>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462853" name="AutoShape 5">
            <a:hlinkClick r:id="" action="ppaction://noaction" highlightClick="1"/>
          </p:cNvPr>
          <p:cNvSpPr>
            <a:spLocks noChangeArrowheads="1"/>
          </p:cNvSpPr>
          <p:nvPr/>
        </p:nvSpPr>
        <p:spPr bwMode="auto">
          <a:xfrm>
            <a:off x="5032375" y="5886450"/>
            <a:ext cx="19050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DeckOfCards</a:t>
            </a:r>
            <a:endParaRPr lang="en-US" altLang="zh-CN">
              <a:solidFill>
                <a:schemeClr val="accent1"/>
              </a:solidFill>
              <a:ea typeface="宋体" panose="02010600030101010101" pitchFamily="2" charset="-122"/>
            </a:endParaRPr>
          </a:p>
        </p:txBody>
      </p:sp>
      <p:sp>
        <p:nvSpPr>
          <p:cNvPr id="46086" name="AutoShape 6">
            <a:hlinkClick r:id="rId3" action="ppaction://program" highlightClick="1"/>
          </p:cNvPr>
          <p:cNvSpPr>
            <a:spLocks noChangeArrowheads="1"/>
          </p:cNvSpPr>
          <p:nvPr/>
        </p:nvSpPr>
        <p:spPr bwMode="auto">
          <a:xfrm>
            <a:off x="7107238" y="58483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46087" name="AutoShape 7">
            <a:hlinkClick r:id="rId4" action="ppaction://program" highlightClick="1"/>
          </p:cNvPr>
          <p:cNvSpPr>
            <a:spLocks noChangeArrowheads="1"/>
          </p:cNvSpPr>
          <p:nvPr/>
        </p:nvSpPr>
        <p:spPr bwMode="auto">
          <a:xfrm>
            <a:off x="309563" y="5810250"/>
            <a:ext cx="4443412"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GUI Demo (picking four cards)</a:t>
            </a:r>
            <a:endParaRPr lang="en-US" altLang="en-US"/>
          </a:p>
        </p:txBody>
      </p:sp>
      <p:sp>
        <p:nvSpPr>
          <p:cNvPr id="46088" name="Rectangle 9"/>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46089" name="Rectangle 11"/>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46090" name="AutoShape 12">
            <a:hlinkClick r:id="rId5" highlightClick="1"/>
          </p:cNvPr>
          <p:cNvSpPr>
            <a:spLocks noChangeArrowheads="1"/>
          </p:cNvSpPr>
          <p:nvPr/>
        </p:nvSpPr>
        <p:spPr bwMode="auto">
          <a:xfrm>
            <a:off x="4879975" y="53498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pic>
        <p:nvPicPr>
          <p:cNvPr id="4609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 y="1355725"/>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401022-0F5E-4015-B170-EA06278BEC18}" type="slidenum">
              <a:rPr lang="en-US" altLang="en-US" sz="1400"/>
            </a:fld>
            <a:endParaRPr lang="en-US" altLang="en-US" sz="1400"/>
          </a:p>
        </p:txBody>
      </p:sp>
      <p:sp>
        <p:nvSpPr>
          <p:cNvPr id="47107" name="Rectangle 2"/>
          <p:cNvSpPr>
            <a:spLocks noGrp="1" noChangeArrowheads="1"/>
          </p:cNvSpPr>
          <p:nvPr>
            <p:ph type="title"/>
          </p:nvPr>
        </p:nvSpPr>
        <p:spPr>
          <a:xfrm>
            <a:off x="615950" y="241300"/>
            <a:ext cx="7772400" cy="550863"/>
          </a:xfrm>
        </p:spPr>
        <p:txBody>
          <a:bodyPr/>
          <a:lstStyle/>
          <a:p>
            <a:r>
              <a:rPr lang="en-US" altLang="en-US" sz="4000" smtClean="0"/>
              <a:t>Problem: Deck of Cards</a:t>
            </a:r>
            <a:endParaRPr lang="en-US" altLang="en-US" sz="4000" smtClean="0">
              <a:solidFill>
                <a:schemeClr val="tx1"/>
              </a:solidFill>
              <a:latin typeface="Book Antiqua" pitchFamily="18" charset="0"/>
              <a:hlinkClick r:id="rId1" action="ppaction://program"/>
            </a:endParaRPr>
          </a:p>
        </p:txBody>
      </p:sp>
      <p:sp>
        <p:nvSpPr>
          <p:cNvPr id="47108" name="Rectangle 3"/>
          <p:cNvSpPr>
            <a:spLocks noGrp="1" noChangeArrowheads="1"/>
          </p:cNvSpPr>
          <p:nvPr>
            <p:ph type="body" idx="1"/>
          </p:nvPr>
        </p:nvSpPr>
        <p:spPr>
          <a:xfrm>
            <a:off x="269875" y="931863"/>
            <a:ext cx="8680450" cy="1920875"/>
          </a:xfrm>
        </p:spPr>
        <p:txBody>
          <a:bodyPr/>
          <a:lstStyle/>
          <a:p>
            <a:pPr marL="0" indent="0">
              <a:buFont typeface="Monotype Sorts" pitchFamily="2" charset="2"/>
              <a:buNone/>
            </a:pPr>
            <a:r>
              <a:rPr lang="en-US" altLang="en-US" sz="2400" smtClean="0"/>
              <a:t>This problem builds a foundation for future more interesting and realistic applications:</a:t>
            </a:r>
            <a:endParaRPr lang="en-US" altLang="en-US" sz="2400" smtClean="0"/>
          </a:p>
          <a:p>
            <a:pPr marL="0" indent="0">
              <a:buFont typeface="Monotype Sorts" pitchFamily="2" charset="2"/>
              <a:buNone/>
            </a:pPr>
            <a:endParaRPr lang="en-US" altLang="en-US" sz="2400" smtClean="0"/>
          </a:p>
          <a:p>
            <a:pPr marL="0" indent="0">
              <a:buFont typeface="Monotype Sorts" pitchFamily="2" charset="2"/>
              <a:buNone/>
            </a:pPr>
            <a:r>
              <a:rPr lang="en-US" altLang="en-US" sz="2400" smtClean="0"/>
              <a:t>See Exercise 22.15.</a:t>
            </a:r>
            <a:endParaRPr lang="en-US" altLang="en-US" sz="2400" smtClean="0"/>
          </a:p>
        </p:txBody>
      </p:sp>
      <p:sp>
        <p:nvSpPr>
          <p:cNvPr id="47109" name="AutoShape 7">
            <a:hlinkClick r:id="rId2" action="ppaction://program" highlightClick="1"/>
          </p:cNvPr>
          <p:cNvSpPr>
            <a:spLocks noChangeArrowheads="1"/>
          </p:cNvSpPr>
          <p:nvPr/>
        </p:nvSpPr>
        <p:spPr bwMode="auto">
          <a:xfrm>
            <a:off x="5954713" y="5734050"/>
            <a:ext cx="2995612"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 24 Point Game</a:t>
            </a:r>
            <a:endParaRPr lang="en-US" altLang="en-US"/>
          </a:p>
        </p:txBody>
      </p:sp>
      <p:pic>
        <p:nvPicPr>
          <p:cNvPr id="471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2852738"/>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FF9791-D0DB-40C5-8959-8CF1ECC6A126}" type="slidenum">
              <a:rPr lang="en-US" altLang="en-US" sz="1400"/>
            </a:fld>
            <a:endParaRPr lang="en-US" altLang="en-US" sz="1400"/>
          </a:p>
        </p:txBody>
      </p:sp>
      <p:sp>
        <p:nvSpPr>
          <p:cNvPr id="48131" name="Rectangle 2"/>
          <p:cNvSpPr>
            <a:spLocks noGrp="1" noChangeArrowheads="1"/>
          </p:cNvSpPr>
          <p:nvPr>
            <p:ph type="title"/>
          </p:nvPr>
        </p:nvSpPr>
        <p:spPr>
          <a:xfrm>
            <a:off x="609600" y="381000"/>
            <a:ext cx="8148638" cy="512763"/>
          </a:xfrm>
        </p:spPr>
        <p:txBody>
          <a:bodyPr/>
          <a:lstStyle/>
          <a:p>
            <a:r>
              <a:rPr lang="en-US" altLang="en-US" sz="4000" smtClean="0"/>
              <a:t>Problem: Lotto Numbers</a:t>
            </a:r>
            <a:endParaRPr lang="en-US" altLang="en-US" sz="4000" smtClean="0">
              <a:solidFill>
                <a:schemeClr val="tx1"/>
              </a:solidFill>
              <a:latin typeface="Book Antiqua" pitchFamily="18" charset="0"/>
              <a:hlinkClick r:id="rId1" action="ppaction://program"/>
            </a:endParaRPr>
          </a:p>
        </p:txBody>
      </p:sp>
      <p:sp>
        <p:nvSpPr>
          <p:cNvPr id="48132" name="Rectangle 3"/>
          <p:cNvSpPr>
            <a:spLocks noGrp="1" noChangeArrowheads="1"/>
          </p:cNvSpPr>
          <p:nvPr>
            <p:ph type="body" idx="1"/>
          </p:nvPr>
        </p:nvSpPr>
        <p:spPr>
          <a:xfrm>
            <a:off x="309563" y="1009650"/>
            <a:ext cx="8602662" cy="3790950"/>
          </a:xfrm>
        </p:spPr>
        <p:txBody>
          <a:bodyPr/>
          <a:lstStyle/>
          <a:p>
            <a:pPr marL="0" indent="0">
              <a:buFont typeface="Monotype Sorts" pitchFamily="2" charset="2"/>
              <a:buNone/>
            </a:pPr>
            <a:r>
              <a:rPr lang="en-US" altLang="en-US" smtClean="0"/>
              <a:t>Suppose you play the Pick-10 lotto. Each ticket has </a:t>
            </a:r>
            <a:r>
              <a:rPr lang="en-US" altLang="en-US" u="sng" smtClean="0"/>
              <a:t>10</a:t>
            </a:r>
            <a:r>
              <a:rPr lang="en-US" altLang="en-US" smtClean="0"/>
              <a:t> unique numbers ranging from </a:t>
            </a:r>
            <a:r>
              <a:rPr lang="en-US" altLang="en-US" u="sng" smtClean="0"/>
              <a:t>1</a:t>
            </a:r>
            <a:r>
              <a:rPr lang="en-US" altLang="en-US" smtClean="0"/>
              <a:t> to </a:t>
            </a:r>
            <a:r>
              <a:rPr lang="en-US" altLang="en-US" u="sng" smtClean="0"/>
              <a:t>99</a:t>
            </a:r>
            <a:r>
              <a:rPr lang="en-US" altLang="en-US" smtClean="0"/>
              <a:t>. You buy a lot of tickets. You like to have your tickets to cover all numbers from </a:t>
            </a:r>
            <a:r>
              <a:rPr lang="en-US" altLang="en-US" u="sng" smtClean="0"/>
              <a:t>1</a:t>
            </a:r>
            <a:r>
              <a:rPr lang="en-US" altLang="en-US" smtClean="0"/>
              <a:t> to </a:t>
            </a:r>
            <a:r>
              <a:rPr lang="en-US" altLang="en-US" u="sng" smtClean="0"/>
              <a:t>99</a:t>
            </a:r>
            <a:r>
              <a:rPr lang="en-US" altLang="en-US" smtClean="0"/>
              <a:t>. Write a program that reads the ticket numbers from a file and checks whether all numbers are covered. Assume the last number in the file is </a:t>
            </a:r>
            <a:r>
              <a:rPr lang="en-US" altLang="en-US" u="sng" smtClean="0"/>
              <a:t>0</a:t>
            </a:r>
            <a:r>
              <a:rPr lang="en-US" altLang="en-US" smtClean="0"/>
              <a:t>. </a:t>
            </a:r>
            <a:endParaRPr lang="en-US" altLang="en-US" smtClean="0"/>
          </a:p>
        </p:txBody>
      </p:sp>
      <p:sp>
        <p:nvSpPr>
          <p:cNvPr id="436228" name="AutoShape 4">
            <a:hlinkClick r:id="" action="ppaction://noaction" highlightClick="1"/>
          </p:cNvPr>
          <p:cNvSpPr>
            <a:spLocks noChangeArrowheads="1"/>
          </p:cNvSpPr>
          <p:nvPr/>
        </p:nvSpPr>
        <p:spPr bwMode="auto">
          <a:xfrm>
            <a:off x="4840288" y="5365750"/>
            <a:ext cx="2260600" cy="482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LottoNumbers</a:t>
            </a:r>
            <a:endParaRPr lang="en-US" altLang="zh-CN">
              <a:solidFill>
                <a:schemeClr val="accent1"/>
              </a:solidFill>
              <a:ea typeface="宋体" panose="02010600030101010101" pitchFamily="2" charset="-122"/>
            </a:endParaRPr>
          </a:p>
        </p:txBody>
      </p:sp>
      <p:sp>
        <p:nvSpPr>
          <p:cNvPr id="48134" name="AutoShape 5">
            <a:hlinkClick r:id="rId3" action="ppaction://program" highlightClick="1"/>
          </p:cNvPr>
          <p:cNvSpPr>
            <a:spLocks noChangeArrowheads="1"/>
          </p:cNvSpPr>
          <p:nvPr/>
        </p:nvSpPr>
        <p:spPr bwMode="auto">
          <a:xfrm>
            <a:off x="7375525" y="5349875"/>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436231" name="AutoShape 7">
            <a:hlinkClick r:id="" action="ppaction://noaction" highlightClick="1"/>
          </p:cNvPr>
          <p:cNvSpPr>
            <a:spLocks noChangeArrowheads="1"/>
          </p:cNvSpPr>
          <p:nvPr/>
        </p:nvSpPr>
        <p:spPr bwMode="auto">
          <a:xfrm>
            <a:off x="347663" y="5387975"/>
            <a:ext cx="4224337" cy="460375"/>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4" action="ppaction://program"/>
              </a:rPr>
              <a:t>Lotto Numbers Sample Data </a:t>
            </a:r>
            <a:endParaRPr lang="en-US" altLang="zh-CN">
              <a:solidFill>
                <a:schemeClr val="accent1"/>
              </a:solidFill>
              <a:ea typeface="宋体" panose="02010600030101010101" pitchFamily="2" charset="-122"/>
            </a:endParaRPr>
          </a:p>
        </p:txBody>
      </p:sp>
      <p:sp>
        <p:nvSpPr>
          <p:cNvPr id="48136" name="AutoShape 8">
            <a:hlinkClick r:id="rId5" highlightClick="1"/>
          </p:cNvPr>
          <p:cNvSpPr>
            <a:spLocks noChangeArrowheads="1"/>
          </p:cNvSpPr>
          <p:nvPr/>
        </p:nvSpPr>
        <p:spPr bwMode="auto">
          <a:xfrm>
            <a:off x="4687888" y="477361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48137" name="Rectangle 8"/>
          <p:cNvSpPr>
            <a:spLocks noChangeArrowheads="1"/>
          </p:cNvSpPr>
          <p:nvPr/>
        </p:nvSpPr>
        <p:spPr bwMode="auto">
          <a:xfrm>
            <a:off x="152400" y="152400"/>
            <a:ext cx="1371600" cy="533400"/>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1800"/>
              <a:t>Companion Website</a:t>
            </a:r>
            <a:endParaRPr lang="en-US" altLang="en-US"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C8B466-F1D7-4E90-9207-0F1A9E4177D5}" type="slidenum">
              <a:rPr lang="en-US" altLang="en-US" sz="1400"/>
            </a:fld>
            <a:endParaRPr lang="en-US" altLang="en-US" sz="1400"/>
          </a:p>
        </p:txBody>
      </p:sp>
      <p:sp>
        <p:nvSpPr>
          <p:cNvPr id="5123" name="Rectangle 2"/>
          <p:cNvSpPr>
            <a:spLocks noGrp="1" noChangeArrowheads="1"/>
          </p:cNvSpPr>
          <p:nvPr>
            <p:ph type="title"/>
          </p:nvPr>
        </p:nvSpPr>
        <p:spPr>
          <a:xfrm>
            <a:off x="685800" y="228600"/>
            <a:ext cx="7772400" cy="473075"/>
          </a:xfrm>
          <a:noFill/>
        </p:spPr>
        <p:txBody>
          <a:bodyPr/>
          <a:lstStyle/>
          <a:p>
            <a:r>
              <a:rPr lang="en-US" altLang="en-US" smtClean="0"/>
              <a:t>Objectives</a:t>
            </a:r>
            <a:endParaRPr lang="en-US" altLang="en-US" smtClean="0"/>
          </a:p>
        </p:txBody>
      </p:sp>
      <p:sp>
        <p:nvSpPr>
          <p:cNvPr id="6148" name="Rectangle 3"/>
          <p:cNvSpPr>
            <a:spLocks noGrp="1" noChangeArrowheads="1"/>
          </p:cNvSpPr>
          <p:nvPr>
            <p:ph type="body" idx="1"/>
          </p:nvPr>
        </p:nvSpPr>
        <p:spPr>
          <a:xfrm>
            <a:off x="0" y="893763"/>
            <a:ext cx="8991600" cy="5545137"/>
          </a:xfrm>
        </p:spPr>
        <p:txBody>
          <a:bodyPr/>
          <a:lstStyle/>
          <a:p>
            <a:r>
              <a:rPr lang="en-US" altLang="zh-CN" sz="1700" smtClean="0">
                <a:ea typeface="宋体" panose="02010600030101010101" pitchFamily="2" charset="-122"/>
              </a:rPr>
              <a:t>To declare array reference variables and create arrays (§§7.2.1–7.2.2).</a:t>
            </a:r>
            <a:endParaRPr lang="en-US" altLang="zh-CN" sz="1700" smtClean="0">
              <a:ea typeface="宋体" panose="02010600030101010101" pitchFamily="2" charset="-122"/>
            </a:endParaRPr>
          </a:p>
          <a:p>
            <a:r>
              <a:rPr lang="en-US" altLang="zh-CN" sz="1700" smtClean="0">
                <a:ea typeface="宋体" panose="02010600030101010101" pitchFamily="2" charset="-122"/>
              </a:rPr>
              <a:t>To obtain array size using </a:t>
            </a:r>
            <a:r>
              <a:rPr lang="en-US" altLang="zh-CN" sz="1700" b="1" smtClean="0">
                <a:ea typeface="宋体" panose="02010600030101010101" pitchFamily="2" charset="-122"/>
              </a:rPr>
              <a:t>arrayRefVar.length</a:t>
            </a:r>
            <a:r>
              <a:rPr lang="en-US" altLang="zh-CN" sz="1700" smtClean="0">
                <a:ea typeface="宋体" panose="02010600030101010101" pitchFamily="2" charset="-122"/>
              </a:rPr>
              <a:t> and know default values in an array (§7.2.3).</a:t>
            </a:r>
            <a:endParaRPr lang="en-US" altLang="zh-CN" sz="1700" smtClean="0">
              <a:ea typeface="宋体" panose="02010600030101010101" pitchFamily="2" charset="-122"/>
            </a:endParaRPr>
          </a:p>
          <a:p>
            <a:r>
              <a:rPr lang="en-US" altLang="zh-CN" sz="1700" smtClean="0">
                <a:ea typeface="宋体" panose="02010600030101010101" pitchFamily="2" charset="-122"/>
              </a:rPr>
              <a:t>To access array elements using indexes (§7.2.4).</a:t>
            </a:r>
            <a:endParaRPr lang="en-US" altLang="zh-CN" sz="1700" smtClean="0">
              <a:ea typeface="宋体" panose="02010600030101010101" pitchFamily="2" charset="-122"/>
            </a:endParaRPr>
          </a:p>
          <a:p>
            <a:r>
              <a:rPr lang="en-US" altLang="zh-CN" sz="1700" smtClean="0">
                <a:ea typeface="宋体" panose="02010600030101010101" pitchFamily="2" charset="-122"/>
              </a:rPr>
              <a:t>To declare, create, and initialize an array using an array initializer (§7.2.5).</a:t>
            </a:r>
            <a:endParaRPr lang="en-US" altLang="zh-CN" sz="1700" smtClean="0">
              <a:ea typeface="宋体" panose="02010600030101010101" pitchFamily="2" charset="-122"/>
            </a:endParaRPr>
          </a:p>
          <a:p>
            <a:r>
              <a:rPr lang="en-US" altLang="zh-CN" sz="1700" smtClean="0">
                <a:ea typeface="宋体" panose="02010600030101010101" pitchFamily="2" charset="-122"/>
              </a:rPr>
              <a:t>To program common array operations (displaying arrays, summing all elements, finding the minimum and maximum elements, random shuffling, and shifting elements) (§7.2.6).</a:t>
            </a:r>
            <a:endParaRPr lang="en-US" altLang="zh-CN" sz="1700" smtClean="0">
              <a:ea typeface="宋体" panose="02010600030101010101" pitchFamily="2" charset="-122"/>
            </a:endParaRPr>
          </a:p>
          <a:p>
            <a:r>
              <a:rPr lang="en-US" altLang="zh-CN" sz="1700" smtClean="0">
                <a:ea typeface="宋体" panose="02010600030101010101" pitchFamily="2" charset="-122"/>
              </a:rPr>
              <a:t>To simplify programming using the foreach loops (§7.2.7).</a:t>
            </a:r>
            <a:endParaRPr lang="en-US" altLang="zh-CN" sz="1700" smtClean="0">
              <a:ea typeface="宋体" panose="02010600030101010101" pitchFamily="2" charset="-122"/>
            </a:endParaRPr>
          </a:p>
          <a:p>
            <a:r>
              <a:rPr lang="en-US" altLang="zh-CN" sz="1700" smtClean="0">
                <a:ea typeface="宋体" panose="02010600030101010101" pitchFamily="2" charset="-122"/>
              </a:rPr>
              <a:t>To apply arrays in application development (</a:t>
            </a:r>
            <a:r>
              <a:rPr lang="en-US" altLang="zh-CN" sz="1700" b="1" smtClean="0">
                <a:ea typeface="宋体" panose="02010600030101010101" pitchFamily="2" charset="-122"/>
              </a:rPr>
              <a:t>AnalyzeNumbers</a:t>
            </a:r>
            <a:r>
              <a:rPr lang="en-US" altLang="zh-CN" sz="1700" smtClean="0">
                <a:ea typeface="宋体" panose="02010600030101010101" pitchFamily="2" charset="-122"/>
              </a:rPr>
              <a:t>, </a:t>
            </a:r>
            <a:r>
              <a:rPr lang="en-US" altLang="zh-CN" sz="1700" b="1" smtClean="0">
                <a:ea typeface="宋体" panose="02010600030101010101" pitchFamily="2" charset="-122"/>
              </a:rPr>
              <a:t>DeckOfCards</a:t>
            </a:r>
            <a:r>
              <a:rPr lang="en-US" altLang="zh-CN" sz="1700" smtClean="0">
                <a:ea typeface="宋体" panose="02010600030101010101" pitchFamily="2" charset="-122"/>
              </a:rPr>
              <a:t>) (§§7.3–7.4).</a:t>
            </a:r>
            <a:endParaRPr lang="en-US" altLang="zh-CN" sz="1700" smtClean="0">
              <a:ea typeface="宋体" panose="02010600030101010101" pitchFamily="2" charset="-122"/>
            </a:endParaRPr>
          </a:p>
          <a:p>
            <a:r>
              <a:rPr lang="en-US" altLang="zh-CN" sz="1700" smtClean="0">
                <a:ea typeface="宋体" panose="02010600030101010101" pitchFamily="2" charset="-122"/>
              </a:rPr>
              <a:t>To copy contents from one array to another (§7.5).</a:t>
            </a:r>
            <a:endParaRPr lang="en-US" altLang="zh-CN" sz="1700" smtClean="0">
              <a:ea typeface="宋体" panose="02010600030101010101" pitchFamily="2" charset="-122"/>
            </a:endParaRPr>
          </a:p>
          <a:p>
            <a:r>
              <a:rPr lang="en-US" altLang="zh-CN" sz="1700" smtClean="0">
                <a:ea typeface="宋体" panose="02010600030101010101" pitchFamily="2" charset="-122"/>
              </a:rPr>
              <a:t>To develop and invoke methods with array arguments and return values (§§7.6–7.8).</a:t>
            </a:r>
            <a:endParaRPr lang="en-US" altLang="zh-CN" sz="1700" smtClean="0">
              <a:ea typeface="宋体" panose="02010600030101010101" pitchFamily="2" charset="-122"/>
            </a:endParaRPr>
          </a:p>
          <a:p>
            <a:r>
              <a:rPr lang="en-US" altLang="zh-CN" sz="1700" smtClean="0">
                <a:ea typeface="宋体" panose="02010600030101010101" pitchFamily="2" charset="-122"/>
              </a:rPr>
              <a:t>To define a method with a variable-length argument list (§7.9).</a:t>
            </a:r>
            <a:endParaRPr lang="en-US" altLang="zh-CN" sz="1700" smtClean="0">
              <a:ea typeface="宋体" panose="02010600030101010101" pitchFamily="2" charset="-122"/>
            </a:endParaRPr>
          </a:p>
          <a:p>
            <a:r>
              <a:rPr lang="en-US" altLang="zh-CN" sz="1700" smtClean="0">
                <a:ea typeface="宋体" panose="02010600030101010101" pitchFamily="2" charset="-122"/>
              </a:rPr>
              <a:t>To search elements using the linear (§7.10.1) or binary (§7.10.2) search algorithm.</a:t>
            </a:r>
            <a:endParaRPr lang="en-US" altLang="zh-CN" sz="1700" smtClean="0">
              <a:ea typeface="宋体" panose="02010600030101010101" pitchFamily="2" charset="-122"/>
            </a:endParaRPr>
          </a:p>
          <a:p>
            <a:r>
              <a:rPr lang="en-US" altLang="zh-CN" sz="1700" smtClean="0">
                <a:ea typeface="宋体" panose="02010600030101010101" pitchFamily="2" charset="-122"/>
              </a:rPr>
              <a:t>To sort an array using the selection sort approach (§7.11).</a:t>
            </a:r>
            <a:endParaRPr lang="en-US" altLang="zh-CN" sz="1700" smtClean="0">
              <a:ea typeface="宋体" panose="02010600030101010101" pitchFamily="2" charset="-122"/>
            </a:endParaRPr>
          </a:p>
          <a:p>
            <a:r>
              <a:rPr lang="en-US" altLang="zh-CN" sz="1700" smtClean="0">
                <a:ea typeface="宋体" panose="02010600030101010101" pitchFamily="2" charset="-122"/>
              </a:rPr>
              <a:t>To use the methods in the </a:t>
            </a:r>
            <a:r>
              <a:rPr lang="en-US" altLang="zh-CN" sz="1700" b="1" smtClean="0">
                <a:ea typeface="宋体" panose="02010600030101010101" pitchFamily="2" charset="-122"/>
              </a:rPr>
              <a:t>java.util.Arrays</a:t>
            </a:r>
            <a:r>
              <a:rPr lang="en-US" altLang="zh-CN" sz="1700" smtClean="0">
                <a:ea typeface="宋体" panose="02010600030101010101" pitchFamily="2" charset="-122"/>
              </a:rPr>
              <a:t> class (§7.12).</a:t>
            </a:r>
            <a:endParaRPr lang="en-US" altLang="zh-CN" sz="1700" smtClean="0">
              <a:ea typeface="宋体" panose="02010600030101010101" pitchFamily="2" charset="-122"/>
            </a:endParaRPr>
          </a:p>
          <a:p>
            <a:r>
              <a:rPr lang="en-US" altLang="zh-CN" sz="1700" smtClean="0">
                <a:ea typeface="宋体" panose="02010600030101010101" pitchFamily="2" charset="-122"/>
              </a:rPr>
              <a:t>To pass arguments to the main method from the command line (§7.13).</a:t>
            </a:r>
            <a:endParaRPr lang="en-US" altLang="zh-CN" sz="1700" smtClean="0">
              <a:ea typeface="宋体" panose="02010600030101010101" pitchFamily="2" charset="-122"/>
            </a:endParaRPr>
          </a:p>
          <a:p>
            <a:pPr>
              <a:lnSpc>
                <a:spcPct val="80000"/>
              </a:lnSpc>
            </a:pPr>
            <a:endParaRPr lang="en-US" altLang="zh-CN" sz="19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68876F-F834-48CA-9C51-BE65F4107571}" type="slidenum">
              <a:rPr lang="en-US" altLang="en-US" sz="1400"/>
            </a:fld>
            <a:endParaRPr lang="en-US" altLang="en-US" sz="1400"/>
          </a:p>
        </p:txBody>
      </p:sp>
      <p:sp>
        <p:nvSpPr>
          <p:cNvPr id="49155" name="Rectangle 2"/>
          <p:cNvSpPr>
            <a:spLocks noGrp="1" noChangeArrowheads="1"/>
          </p:cNvSpPr>
          <p:nvPr>
            <p:ph type="title"/>
          </p:nvPr>
        </p:nvSpPr>
        <p:spPr>
          <a:xfrm>
            <a:off x="609600" y="381000"/>
            <a:ext cx="8148638" cy="512763"/>
          </a:xfrm>
        </p:spPr>
        <p:txBody>
          <a:bodyPr/>
          <a:lstStyle/>
          <a:p>
            <a:r>
              <a:rPr lang="en-US" altLang="en-US" sz="4000" smtClean="0"/>
              <a:t>Problem: Lotto Numbers</a:t>
            </a:r>
            <a:endParaRPr lang="en-US" altLang="en-US" sz="4000" smtClean="0">
              <a:solidFill>
                <a:schemeClr val="tx1"/>
              </a:solidFill>
              <a:latin typeface="Book Antiqua" pitchFamily="18" charset="0"/>
              <a:hlinkClick r:id="rId1" action="ppaction://program"/>
            </a:endParaRPr>
          </a:p>
        </p:txBody>
      </p:sp>
      <p:sp>
        <p:nvSpPr>
          <p:cNvPr id="49156" name="Rectangle 9"/>
          <p:cNvSpPr>
            <a:spLocks noChangeArrowheads="1"/>
          </p:cNvSpPr>
          <p:nvPr/>
        </p:nvSpPr>
        <p:spPr bwMode="auto">
          <a:xfrm>
            <a:off x="0" y="1985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49157" name="Object 8"/>
          <p:cNvGraphicFramePr>
            <a:graphicFrameLocks noChangeAspect="1"/>
          </p:cNvGraphicFramePr>
          <p:nvPr/>
        </p:nvGraphicFramePr>
        <p:xfrm>
          <a:off x="0" y="1123950"/>
          <a:ext cx="9144000" cy="4459288"/>
        </p:xfrm>
        <a:graphic>
          <a:graphicData uri="http://schemas.openxmlformats.org/presentationml/2006/ole">
            <mc:AlternateContent xmlns:mc="http://schemas.openxmlformats.org/markup-compatibility/2006">
              <mc:Choice xmlns:v="urn:schemas-microsoft-com:vml" Requires="v">
                <p:oleObj spid="_x0000_s49173" name="Picture" r:id="rId2" imgW="5930900" imgH="2882900" progId="Word.Picture.8">
                  <p:embed/>
                </p:oleObj>
              </mc:Choice>
              <mc:Fallback>
                <p:oleObj name="Picture" r:id="rId2" imgW="5930900" imgH="28829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3950"/>
                        <a:ext cx="91440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Rectangle 8"/>
          <p:cNvSpPr>
            <a:spLocks noChangeArrowheads="1"/>
          </p:cNvSpPr>
          <p:nvPr/>
        </p:nvSpPr>
        <p:spPr bwMode="auto">
          <a:xfrm>
            <a:off x="152400" y="152400"/>
            <a:ext cx="1371600" cy="533400"/>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1800"/>
              <a:t>Companion Website</a:t>
            </a:r>
            <a:endParaRPr lang="en-US" altLang="en-US" sz="1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DCDB13-FD93-4EC9-BF6E-851A9CB69837}" type="slidenum">
              <a:rPr lang="en-US" altLang="en-US" sz="1400"/>
            </a:fld>
            <a:endParaRPr lang="en-US" altLang="en-US" sz="140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dirty="0" smtClean="0">
                <a:solidFill>
                  <a:srgbClr val="FF0000"/>
                </a:solidFill>
              </a:rPr>
              <a:t>Copying Arrays(like point in C? 256) </a:t>
            </a:r>
            <a:endParaRPr lang="en-US" altLang="en-US" sz="4100" dirty="0" smtClean="0">
              <a:solidFill>
                <a:srgbClr val="FF0000"/>
              </a:solidFill>
              <a:latin typeface="Book Antiqua" pitchFamily="18" charset="0"/>
              <a:hlinkClick r:id="rId1"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dirty="0" smtClean="0">
                <a:cs typeface="Courier New" panose="02070309020205020404" pitchFamily="49" charset="0"/>
              </a:rPr>
              <a:t>Often, in a program, you need to duplicate an array or a part of an array. In such cases you could attempt to use the assignment statement (=), as follows:</a:t>
            </a:r>
            <a:endParaRPr lang="en-US" altLang="en-US" sz="2300" dirty="0" smtClean="0">
              <a:cs typeface="Times New Roman" panose="02020603050405020304" pitchFamily="18" charset="0"/>
            </a:endParaRPr>
          </a:p>
          <a:p>
            <a:pPr marL="0" indent="0">
              <a:lnSpc>
                <a:spcPct val="90000"/>
              </a:lnSpc>
              <a:buNone/>
            </a:pPr>
            <a:r>
              <a:rPr lang="en-US" altLang="en-US" sz="2300" dirty="0" smtClean="0">
                <a:cs typeface="Courier New" panose="02070309020205020404" pitchFamily="49" charset="0"/>
              </a:rPr>
              <a:t> </a:t>
            </a:r>
            <a:r>
              <a:rPr lang="en-US" altLang="en-US" sz="2400" dirty="0" smtClean="0">
                <a:solidFill>
                  <a:srgbClr val="FF0000"/>
                </a:solidFill>
              </a:rPr>
              <a:t>should we free list2 before assignment?</a:t>
            </a:r>
            <a:endParaRPr lang="en-US" altLang="en-US" sz="2300" dirty="0" smtClean="0">
              <a:cs typeface="Times New Roman" panose="02020603050405020304" pitchFamily="18" charset="0"/>
            </a:endParaRPr>
          </a:p>
          <a:p>
            <a:pPr marL="0" indent="0">
              <a:lnSpc>
                <a:spcPct val="90000"/>
              </a:lnSpc>
              <a:buFont typeface="Monotype Sorts" pitchFamily="2" charset="2"/>
              <a:buNone/>
            </a:pPr>
            <a:r>
              <a:rPr lang="en-US" altLang="en-US" sz="2300" dirty="0" smtClean="0">
                <a:cs typeface="Courier New" panose="02070309020205020404" pitchFamily="49" charset="0"/>
              </a:rPr>
              <a:t>list2 = list1;</a:t>
            </a:r>
            <a:endParaRPr lang="en-US" altLang="en-US" sz="2300" dirty="0" smtClean="0">
              <a:cs typeface="Times New Roman" panose="02020603050405020304" pitchFamily="18" charset="0"/>
            </a:endParaRPr>
          </a:p>
          <a:p>
            <a:pPr marL="0" indent="0">
              <a:lnSpc>
                <a:spcPct val="90000"/>
              </a:lnSpc>
              <a:buFont typeface="Monotype Sorts" pitchFamily="2" charset="2"/>
              <a:buNone/>
            </a:pPr>
            <a:r>
              <a:rPr lang="en-US" altLang="en-US" sz="2300" dirty="0" smtClean="0">
                <a:cs typeface="Courier New" panose="02070309020205020404" pitchFamily="49" charset="0"/>
              </a:rPr>
              <a:t> </a:t>
            </a:r>
            <a:endParaRPr lang="en-US" altLang="en-US" sz="2300" dirty="0" smtClean="0">
              <a:cs typeface="Times New Roman" panose="02020603050405020304" pitchFamily="18" charset="0"/>
            </a:endParaRPr>
          </a:p>
        </p:txBody>
      </p:sp>
      <p:pic>
        <p:nvPicPr>
          <p:cNvPr id="501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80">
                                            <p:txEl>
                                              <p:pRg st="1" end="1"/>
                                            </p:txEl>
                                          </p:spTgt>
                                        </p:tgtEl>
                                        <p:attrNameLst>
                                          <p:attrName>style.visibility</p:attrName>
                                        </p:attrNameLst>
                                      </p:cBhvr>
                                      <p:to>
                                        <p:strVal val="visible"/>
                                      </p:to>
                                    </p:set>
                                    <p:animEffect transition="in" filter="fade">
                                      <p:cBhvr>
                                        <p:cTn id="7" dur="500"/>
                                        <p:tgtEl>
                                          <p:spTgt spid="501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131E62-41F2-4492-AAEE-24A4D2DF2BA7}" type="slidenum">
              <a:rPr lang="en-US" altLang="en-US" sz="1400"/>
            </a:fld>
            <a:endParaRPr lang="en-US" altLang="en-US" sz="1400"/>
          </a:p>
        </p:txBody>
      </p:sp>
      <p:sp>
        <p:nvSpPr>
          <p:cNvPr id="51203" name="Rectangle 2"/>
          <p:cNvSpPr>
            <a:spLocks noGrp="1" noChangeArrowheads="1"/>
          </p:cNvSpPr>
          <p:nvPr>
            <p:ph type="title"/>
          </p:nvPr>
        </p:nvSpPr>
        <p:spPr>
          <a:xfrm>
            <a:off x="685800" y="0"/>
            <a:ext cx="7772400" cy="1428750"/>
          </a:xfrm>
          <a:noFill/>
        </p:spPr>
        <p:txBody>
          <a:bodyPr/>
          <a:lstStyle/>
          <a:p>
            <a:r>
              <a:rPr lang="en-US" altLang="en-US" smtClean="0">
                <a:solidFill>
                  <a:srgbClr val="FF0000"/>
                </a:solidFill>
              </a:rPr>
              <a:t>Copying Arrays</a:t>
            </a:r>
            <a:endParaRPr lang="en-US" altLang="en-US" smtClean="0">
              <a:solidFill>
                <a:srgbClr val="FF0000"/>
              </a:solidFill>
            </a:endParaRPr>
          </a:p>
        </p:txBody>
      </p:sp>
      <p:sp>
        <p:nvSpPr>
          <p:cNvPr id="51204" name="Rectangle 3"/>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smtClean="0"/>
              <a:t>Using a loop:</a:t>
            </a:r>
            <a:endParaRPr lang="en-US" altLang="en-US" smtClean="0"/>
          </a:p>
          <a:p>
            <a:pPr>
              <a:spcBef>
                <a:spcPct val="50000"/>
              </a:spcBef>
              <a:buFont typeface="Monotype Sorts" pitchFamily="2" charset="2"/>
              <a:buNone/>
            </a:pPr>
            <a:r>
              <a:rPr lang="en-US" altLang="en-US" sz="2400" b="1" smtClean="0">
                <a:latin typeface="Courier New" panose="02070309020205020404" pitchFamily="49" charset="0"/>
              </a:rPr>
              <a:t>int[] sourceArray = {2, 3, 1, 5, 10};</a:t>
            </a:r>
            <a:endParaRPr lang="en-US" altLang="en-US" sz="2400" b="1" smtClean="0">
              <a:latin typeface="Courier New" panose="02070309020205020404" pitchFamily="49" charset="0"/>
            </a:endParaRPr>
          </a:p>
          <a:p>
            <a:pPr>
              <a:buFont typeface="Monotype Sorts" pitchFamily="2" charset="2"/>
              <a:buNone/>
            </a:pPr>
            <a:r>
              <a:rPr lang="en-US" altLang="en-US" sz="2400" b="1" smtClean="0">
                <a:latin typeface="Courier New" panose="02070309020205020404" pitchFamily="49" charset="0"/>
              </a:rPr>
              <a:t>int[] targetArray = new int[sourceArray.length];</a:t>
            </a:r>
            <a:endParaRPr lang="en-US" altLang="en-US" sz="2400" b="1" smtClean="0">
              <a:latin typeface="Courier New" panose="02070309020205020404" pitchFamily="49" charset="0"/>
            </a:endParaRPr>
          </a:p>
          <a:p>
            <a:pPr>
              <a:buFont typeface="Monotype Sorts" pitchFamily="2" charset="2"/>
              <a:buNone/>
            </a:pPr>
            <a:endParaRPr lang="en-US" altLang="en-US" sz="2400" b="1" smtClean="0">
              <a:latin typeface="Courier New" panose="02070309020205020404" pitchFamily="49" charset="0"/>
            </a:endParaRPr>
          </a:p>
          <a:p>
            <a:pPr>
              <a:buFont typeface="Monotype Sorts" pitchFamily="2" charset="2"/>
              <a:buNone/>
            </a:pPr>
            <a:r>
              <a:rPr lang="en-US" altLang="en-US" sz="2400" b="1" smtClean="0">
                <a:latin typeface="Courier New" panose="02070309020205020404" pitchFamily="49" charset="0"/>
              </a:rPr>
              <a:t>for (int i = 0; i &lt; sourceArrays.length; i++)</a:t>
            </a:r>
            <a:endParaRPr lang="en-US" altLang="en-US" sz="2400" b="1" smtClean="0">
              <a:latin typeface="Courier New" panose="02070309020205020404" pitchFamily="49" charset="0"/>
            </a:endParaRPr>
          </a:p>
          <a:p>
            <a:pPr>
              <a:buFont typeface="Monotype Sorts" pitchFamily="2" charset="2"/>
              <a:buNone/>
            </a:pPr>
            <a:r>
              <a:rPr lang="en-US" altLang="en-US" sz="2400" b="1" smtClean="0">
                <a:latin typeface="Courier New" panose="02070309020205020404" pitchFamily="49" charset="0"/>
              </a:rPr>
              <a:t>   targetArray[i] = sourceArray[i];</a:t>
            </a:r>
            <a:endParaRPr lang="en-US" altLang="en-US" sz="2400" b="1" smtClean="0">
              <a:latin typeface="Courier New" panose="02070309020205020404" pitchFamily="49" charset="0"/>
            </a:endParaRPr>
          </a:p>
          <a:p>
            <a:pPr algn="just">
              <a:buFont typeface="Monotype Sorts" pitchFamily="2" charset="2"/>
              <a:buNone/>
            </a:pPr>
            <a:endParaRPr lang="en-US" altLang="en-US" sz="280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88ACFC-7CE1-4E53-B963-D2E84F33C306}" type="slidenum">
              <a:rPr lang="en-US" altLang="en-US" sz="1400"/>
            </a:fld>
            <a:endParaRPr lang="en-US" altLang="en-US" sz="1400"/>
          </a:p>
        </p:txBody>
      </p:sp>
      <p:sp>
        <p:nvSpPr>
          <p:cNvPr id="52227" name="Rectangle 2"/>
          <p:cNvSpPr>
            <a:spLocks noGrp="1" noChangeArrowheads="1"/>
          </p:cNvSpPr>
          <p:nvPr>
            <p:ph type="title"/>
          </p:nvPr>
        </p:nvSpPr>
        <p:spPr>
          <a:xfrm>
            <a:off x="685800" y="0"/>
            <a:ext cx="7772400" cy="1428750"/>
          </a:xfrm>
          <a:noFill/>
        </p:spPr>
        <p:txBody>
          <a:bodyPr/>
          <a:lstStyle/>
          <a:p>
            <a:r>
              <a:rPr lang="en-US" altLang="en-US" smtClean="0">
                <a:solidFill>
                  <a:srgbClr val="FF0000"/>
                </a:solidFill>
              </a:rPr>
              <a:t>The </a:t>
            </a:r>
            <a:r>
              <a:rPr lang="en-US" altLang="en-US" sz="4200" smtClean="0">
                <a:solidFill>
                  <a:srgbClr val="FF0000"/>
                </a:solidFill>
                <a:latin typeface="Courier New" panose="02070309020205020404" pitchFamily="49" charset="0"/>
              </a:rPr>
              <a:t>arraycopy</a:t>
            </a:r>
            <a:r>
              <a:rPr lang="en-US" altLang="en-US" smtClean="0">
                <a:solidFill>
                  <a:srgbClr val="FF0000"/>
                </a:solidFill>
              </a:rPr>
              <a:t> Utility</a:t>
            </a:r>
            <a:endParaRPr lang="en-US" altLang="en-US" smtClean="0">
              <a:solidFill>
                <a:srgbClr val="FF0000"/>
              </a:solidFill>
            </a:endParaRPr>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smtClean="0">
                <a:latin typeface="Courier New" panose="02070309020205020404" pitchFamily="49" charset="0"/>
              </a:rPr>
              <a:t>arraycopy(sourceArray, src_pos, targetArray, tar_pos, length);</a:t>
            </a:r>
            <a:endParaRPr lang="en-US" altLang="en-US" sz="2600" b="1" smtClean="0">
              <a:latin typeface="Book Antiqua" pitchFamily="18" charset="0"/>
            </a:endParaRPr>
          </a:p>
          <a:p>
            <a:pPr algn="just">
              <a:buFont typeface="Monotype Sorts" pitchFamily="2" charset="2"/>
              <a:buNone/>
            </a:pPr>
            <a:endParaRPr lang="en-US" altLang="en-US" sz="2400" smtClean="0"/>
          </a:p>
          <a:p>
            <a:pPr algn="just">
              <a:spcBef>
                <a:spcPct val="0"/>
              </a:spcBef>
              <a:buFont typeface="Monotype Sorts" pitchFamily="2" charset="2"/>
              <a:buNone/>
            </a:pPr>
            <a:r>
              <a:rPr lang="en-US" altLang="en-US" sz="2800" smtClean="0"/>
              <a:t>Example:</a:t>
            </a:r>
            <a:endParaRPr lang="en-US" altLang="en-US" sz="2400" smtClean="0"/>
          </a:p>
          <a:p>
            <a:pPr>
              <a:buFont typeface="Monotype Sorts" pitchFamily="2" charset="2"/>
              <a:buNone/>
            </a:pPr>
            <a:r>
              <a:rPr lang="en-US" altLang="en-US" sz="2600" b="1" smtClean="0">
                <a:latin typeface="Courier New" panose="02070309020205020404" pitchFamily="49" charset="0"/>
              </a:rPr>
              <a:t>System.arraycopy(sourceArray, 0, targetArray, 0, sourceArray.length);</a:t>
            </a:r>
            <a:r>
              <a:rPr lang="en-US" altLang="en-US" sz="2400" b="1" smtClean="0">
                <a:latin typeface="Courier New" panose="02070309020205020404" pitchFamily="49" charset="0"/>
              </a:rPr>
              <a:t> </a:t>
            </a:r>
            <a:endParaRPr lang="en-US" altLang="en-US" sz="2400" b="1"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E0BD60-32F9-4A10-A038-816154AF1042}" type="slidenum">
              <a:rPr lang="en-US" altLang="en-US" sz="1400"/>
            </a:fld>
            <a:endParaRPr lang="en-US" altLang="en-US" sz="1400"/>
          </a:p>
        </p:txBody>
      </p:sp>
      <p:sp>
        <p:nvSpPr>
          <p:cNvPr id="53251" name="Rectangle 2"/>
          <p:cNvSpPr>
            <a:spLocks noGrp="1" noChangeArrowheads="1"/>
          </p:cNvSpPr>
          <p:nvPr>
            <p:ph type="title"/>
          </p:nvPr>
        </p:nvSpPr>
        <p:spPr>
          <a:xfrm>
            <a:off x="609600" y="228600"/>
            <a:ext cx="7772400" cy="838200"/>
          </a:xfrm>
        </p:spPr>
        <p:txBody>
          <a:bodyPr/>
          <a:lstStyle/>
          <a:p>
            <a:r>
              <a:rPr lang="en-US" altLang="en-US" dirty="0" smtClean="0">
                <a:solidFill>
                  <a:srgbClr val="FF0000"/>
                </a:solidFill>
              </a:rPr>
              <a:t>Passing Arrays to Methods</a:t>
            </a:r>
            <a:endParaRPr lang="en-US" altLang="en-US" dirty="0" smtClean="0">
              <a:solidFill>
                <a:srgbClr val="FF0000"/>
              </a:solidFill>
              <a:latin typeface="Book Antiqua" pitchFamily="18" charset="0"/>
              <a:hlinkClick r:id="rId1"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public static void printArray(int[] array) {</a:t>
            </a:r>
            <a:endParaRPr lang="en-US" altLang="en-US" sz="1800" b="1" smtClean="0">
              <a:latin typeface="Courier"/>
              <a:cs typeface="Times New Roman" panose="02020603050405020304" pitchFamily="18" charset="0"/>
            </a:endParaRPr>
          </a:p>
          <a:p>
            <a:pPr marL="0" indent="0">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  for (int i = 0; i &lt; array.length; i++) {</a:t>
            </a:r>
            <a:endParaRPr lang="en-US" altLang="en-US" sz="1800" b="1" smtClean="0">
              <a:latin typeface="Courier"/>
              <a:cs typeface="Times New Roman" panose="02020603050405020304" pitchFamily="18" charset="0"/>
            </a:endParaRPr>
          </a:p>
          <a:p>
            <a:pPr marL="0" indent="0">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    System.out.print(array[i] + " ");</a:t>
            </a:r>
            <a:endParaRPr lang="en-US" altLang="en-US" sz="1800" b="1" smtClean="0">
              <a:latin typeface="Courier"/>
              <a:cs typeface="Times New Roman" panose="02020603050405020304" pitchFamily="18" charset="0"/>
            </a:endParaRPr>
          </a:p>
          <a:p>
            <a:pPr marL="0" indent="0">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  }</a:t>
            </a:r>
            <a:endParaRPr lang="en-US" altLang="en-US" sz="1800" b="1" smtClean="0">
              <a:latin typeface="Courier"/>
              <a:cs typeface="Times New Roman" panose="02020603050405020304" pitchFamily="18" charset="0"/>
            </a:endParaRPr>
          </a:p>
          <a:p>
            <a:pPr marL="0" indent="0">
              <a:lnSpc>
                <a:spcPct val="90000"/>
              </a:lnSpc>
              <a:buFont typeface="Monotype Sorts" pitchFamily="2" charset="2"/>
              <a:buNone/>
            </a:pPr>
            <a:r>
              <a:rPr lang="en-US" altLang="en-US" sz="1800" b="1" smtClean="0">
                <a:latin typeface="Courier New" panose="02070309020205020404" pitchFamily="49" charset="0"/>
                <a:cs typeface="Courier New" panose="02070309020205020404" pitchFamily="49" charset="0"/>
              </a:rPr>
              <a:t>}</a:t>
            </a:r>
            <a:r>
              <a:rPr lang="en-US" altLang="en-US" sz="1800" b="1" smtClean="0"/>
              <a:t> </a:t>
            </a:r>
            <a:endParaRPr lang="en-US" altLang="en-US" sz="1800" b="1" smtClean="0"/>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Invoke the method</a:t>
            </a:r>
            <a:endParaRPr lang="en-US" altLang="en-US" sz="1800" b="1">
              <a:latin typeface="Courier New" panose="02070309020205020404" pitchFamily="49" charset="0"/>
              <a:cs typeface="Courier New" panose="02070309020205020404" pitchFamily="49" charset="0"/>
            </a:endParaRPr>
          </a:p>
          <a:p>
            <a:pPr>
              <a:lnSpc>
                <a:spcPct val="90000"/>
              </a:lnSpc>
              <a:spcBef>
                <a:spcPct val="20000"/>
              </a:spcBef>
              <a:buClr>
                <a:schemeClr val="tx2"/>
              </a:buClr>
              <a:buSzPct val="75000"/>
              <a:buFont typeface="Monotype Sorts" pitchFamily="2" charset="2"/>
              <a:buNone/>
            </a:pPr>
            <a:endParaRPr lang="en-US" altLang="en-US" sz="1800" b="1">
              <a:latin typeface="Courier New" panose="02070309020205020404" pitchFamily="49" charset="0"/>
              <a:cs typeface="Courier New" panose="02070309020205020404"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int[] list = {3, 1, 2, 6, 4, 2};</a:t>
            </a:r>
            <a:endParaRPr lang="en-US" altLang="en-US" sz="1800" b="1">
              <a:latin typeface="Courier New" panose="02070309020205020404" pitchFamily="49" charset="0"/>
              <a:cs typeface="Courier New" panose="02070309020205020404"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printArray(list);</a:t>
            </a:r>
            <a:endParaRPr lang="en-US" altLang="en-US" sz="1800" b="1">
              <a:latin typeface="Courier New" panose="02070309020205020404" pitchFamily="49" charset="0"/>
              <a:cs typeface="Courier New" panose="02070309020205020404" pitchFamily="49" charset="0"/>
            </a:endParaRP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Invoke the method</a:t>
            </a:r>
            <a:endParaRPr lang="en-US" altLang="en-US" sz="1800" b="1">
              <a:latin typeface="Courier New" panose="02070309020205020404" pitchFamily="49" charset="0"/>
              <a:cs typeface="Courier New" panose="02070309020205020404"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printArray(new int[]{3, 1, 2, 6, 4, 2});</a:t>
            </a:r>
            <a:endParaRPr lang="en-US" altLang="en-US" sz="1800" b="1">
              <a:latin typeface="Courier New" panose="02070309020205020404" pitchFamily="49" charset="0"/>
              <a:cs typeface="Courier New" panose="02070309020205020404" pitchFamily="49" charset="0"/>
            </a:endParaRP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Anonymous array</a:t>
            </a:r>
            <a:endParaRPr lang="en-US" altLang="en-US" sz="1800" b="1">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93557D-FC44-426B-A94C-61B7D024F0F7}" type="slidenum">
              <a:rPr lang="en-US" altLang="en-US" sz="1400"/>
            </a:fld>
            <a:endParaRPr lang="en-US" altLang="en-US" sz="1400"/>
          </a:p>
        </p:txBody>
      </p:sp>
      <p:sp>
        <p:nvSpPr>
          <p:cNvPr id="54275" name="Rectangle 2"/>
          <p:cNvSpPr>
            <a:spLocks noGrp="1" noChangeArrowheads="1"/>
          </p:cNvSpPr>
          <p:nvPr>
            <p:ph type="title"/>
          </p:nvPr>
        </p:nvSpPr>
        <p:spPr>
          <a:xfrm>
            <a:off x="228600" y="228600"/>
            <a:ext cx="8915400" cy="762000"/>
          </a:xfrm>
          <a:noFill/>
        </p:spPr>
        <p:txBody>
          <a:bodyPr/>
          <a:lstStyle/>
          <a:p>
            <a:r>
              <a:rPr lang="en-US" altLang="en-US" sz="4800" b="1" dirty="0" smtClean="0">
                <a:solidFill>
                  <a:schemeClr val="tx1"/>
                </a:solidFill>
                <a:cs typeface="Times New Roman" panose="02020603050405020304" pitchFamily="18" charset="0"/>
              </a:rPr>
              <a:t>Anonymous Array</a:t>
            </a:r>
            <a:endParaRPr lang="en-US" altLang="en-US" sz="4800" b="1" dirty="0" smtClean="0">
              <a:solidFill>
                <a:schemeClr val="tx1"/>
              </a:solidFill>
              <a:cs typeface="Times New Roman" panose="02020603050405020304" pitchFamily="18" charset="0"/>
            </a:endParaRPr>
          </a:p>
        </p:txBody>
      </p:sp>
      <p:sp>
        <p:nvSpPr>
          <p:cNvPr id="54276" name="Rectangle 3"/>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smtClean="0"/>
              <a:t>The statement </a:t>
            </a:r>
            <a:endParaRPr lang="en-US" altLang="en-US" sz="3200" smtClean="0"/>
          </a:p>
          <a:p>
            <a:pPr lvl="2">
              <a:spcBef>
                <a:spcPct val="50000"/>
              </a:spcBef>
              <a:buFont typeface="Monotype Sorts" pitchFamily="2" charset="2"/>
              <a:buNone/>
            </a:pPr>
            <a:r>
              <a:rPr lang="en-US" altLang="en-US" sz="2800" smtClean="0"/>
              <a:t>printArray(new int[]{3, 1, 2, 6, 4, 2}); </a:t>
            </a:r>
            <a:endParaRPr lang="en-US" altLang="en-US" sz="2800" smtClean="0"/>
          </a:p>
          <a:p>
            <a:pPr marL="114300" lvl="1" indent="0">
              <a:spcBef>
                <a:spcPct val="50000"/>
              </a:spcBef>
              <a:buFontTx/>
              <a:buNone/>
            </a:pPr>
            <a:r>
              <a:rPr lang="en-US" altLang="en-US" sz="3200" smtClean="0"/>
              <a:t>creates an array using the following syntax: </a:t>
            </a:r>
            <a:endParaRPr lang="en-US" altLang="en-US" sz="3200" smtClean="0"/>
          </a:p>
          <a:p>
            <a:pPr lvl="2">
              <a:spcBef>
                <a:spcPct val="50000"/>
              </a:spcBef>
              <a:buFont typeface="Monotype Sorts" pitchFamily="2" charset="2"/>
              <a:buNone/>
            </a:pPr>
            <a:r>
              <a:rPr lang="en-US" altLang="en-US" sz="2800" smtClean="0"/>
              <a:t>new dataType[]{literal0, literal1, ..., literalk};</a:t>
            </a:r>
            <a:endParaRPr lang="en-US" altLang="en-US" sz="2800" smtClean="0"/>
          </a:p>
          <a:p>
            <a:pPr marL="114300" lvl="1" indent="0">
              <a:spcBef>
                <a:spcPct val="50000"/>
              </a:spcBef>
              <a:buFontTx/>
              <a:buNone/>
            </a:pPr>
            <a:r>
              <a:rPr lang="en-US" altLang="en-US" sz="3200" smtClean="0"/>
              <a:t>There is no explicit reference variable for the array. Such array is called an </a:t>
            </a:r>
            <a:r>
              <a:rPr lang="en-US" altLang="en-US" sz="3200" i="1" smtClean="0"/>
              <a:t>anonymous array</a:t>
            </a:r>
            <a:r>
              <a:rPr lang="en-US" altLang="en-US" sz="3200" smtClean="0"/>
              <a:t>. </a:t>
            </a:r>
            <a:endParaRPr lang="en-US" altLang="en-US" sz="32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8BB1CB-E978-48AA-B60F-BE6F68FDC193}" type="slidenum">
              <a:rPr lang="en-US" altLang="en-US" sz="1400"/>
            </a:fld>
            <a:endParaRPr lang="en-US" altLang="en-US" sz="1400"/>
          </a:p>
        </p:txBody>
      </p:sp>
      <p:sp>
        <p:nvSpPr>
          <p:cNvPr id="55299" name="Rectangle 2"/>
          <p:cNvSpPr>
            <a:spLocks noGrp="1" noChangeArrowheads="1"/>
          </p:cNvSpPr>
          <p:nvPr>
            <p:ph type="title"/>
          </p:nvPr>
        </p:nvSpPr>
        <p:spPr>
          <a:xfrm>
            <a:off x="609600" y="228600"/>
            <a:ext cx="7772400" cy="838200"/>
          </a:xfrm>
        </p:spPr>
        <p:txBody>
          <a:bodyPr/>
          <a:lstStyle/>
          <a:p>
            <a:r>
              <a:rPr lang="en-US" altLang="en-US" dirty="0" smtClean="0">
                <a:solidFill>
                  <a:srgbClr val="FF0000"/>
                </a:solidFill>
              </a:rPr>
              <a:t>Pass By Value(like point in C)</a:t>
            </a:r>
            <a:endParaRPr lang="en-US" altLang="en-US" dirty="0" smtClean="0">
              <a:solidFill>
                <a:srgbClr val="FF0000"/>
              </a:solidFill>
              <a:latin typeface="Book Antiqua" pitchFamily="18" charset="0"/>
              <a:hlinkClick r:id="rId1" action="ppaction://program"/>
            </a:endParaRPr>
          </a:p>
        </p:txBody>
      </p:sp>
      <p:sp>
        <p:nvSpPr>
          <p:cNvPr id="55300" name="Rectangle 3"/>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400" smtClean="0">
                <a:cs typeface="Times New Roman" panose="02020603050405020304" pitchFamily="18" charset="0"/>
              </a:rPr>
              <a:t>Java uses </a:t>
            </a:r>
            <a:r>
              <a:rPr lang="en-US" altLang="en-US" sz="2400" i="1" smtClean="0">
                <a:cs typeface="Times New Roman" panose="02020603050405020304" pitchFamily="18" charset="0"/>
              </a:rPr>
              <a:t>pass by value</a:t>
            </a:r>
            <a:r>
              <a:rPr lang="en-US" altLang="en-US" sz="2400" smtClean="0">
                <a:cs typeface="Times New Roman" panose="02020603050405020304" pitchFamily="18" charset="0"/>
              </a:rPr>
              <a:t> to pass arguments to a method. There are important differences between passing a value of variables of primitive data types and passing arrays.</a:t>
            </a:r>
            <a:endParaRPr lang="en-US" altLang="en-US" sz="2400" smtClean="0">
              <a:cs typeface="Times New Roman" panose="02020603050405020304" pitchFamily="18" charset="0"/>
            </a:endParaRPr>
          </a:p>
          <a:p>
            <a:pPr marL="0" indent="0">
              <a:lnSpc>
                <a:spcPct val="90000"/>
              </a:lnSpc>
              <a:buFont typeface="Monotype Sorts" pitchFamily="2" charset="2"/>
              <a:buNone/>
            </a:pPr>
            <a:endParaRPr lang="en-US" altLang="en-US" sz="2400" smtClean="0">
              <a:cs typeface="Times New Roman" panose="02020603050405020304" pitchFamily="18" charset="0"/>
            </a:endParaRPr>
          </a:p>
          <a:p>
            <a:pPr marL="0" indent="0">
              <a:lnSpc>
                <a:spcPct val="90000"/>
              </a:lnSpc>
            </a:pPr>
            <a:r>
              <a:rPr lang="en-US" altLang="en-US" sz="2400" smtClean="0">
                <a:cs typeface="Times New Roman" panose="02020603050405020304" pitchFamily="18" charset="0"/>
              </a:rPr>
              <a:t> For a parameter of a primitive type value, the actual value is passed. Changing the value of the local parameter inside the method does not affect the value of the variable outside the method.</a:t>
            </a:r>
            <a:endParaRPr lang="en-US" altLang="en-US" sz="2400" smtClean="0">
              <a:cs typeface="Times New Roman" panose="02020603050405020304" pitchFamily="18" charset="0"/>
            </a:endParaRPr>
          </a:p>
          <a:p>
            <a:pPr marL="0" indent="0">
              <a:lnSpc>
                <a:spcPct val="90000"/>
              </a:lnSpc>
            </a:pPr>
            <a:endParaRPr lang="en-US" altLang="en-US" sz="2400" smtClean="0">
              <a:cs typeface="Times New Roman" panose="02020603050405020304" pitchFamily="18" charset="0"/>
            </a:endParaRPr>
          </a:p>
          <a:p>
            <a:pPr marL="0" indent="0">
              <a:lnSpc>
                <a:spcPct val="90000"/>
              </a:lnSpc>
            </a:pPr>
            <a:r>
              <a:rPr lang="en-US" altLang="en-US" sz="2400" smtClean="0">
                <a:cs typeface="Times New Roman" panose="02020603050405020304"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4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9B6023-4105-4FFD-8A4F-3BB451E2155D}" type="slidenum">
              <a:rPr lang="en-US" altLang="en-US" sz="1400"/>
            </a:fld>
            <a:endParaRPr lang="en-US" altLang="en-US" sz="1400"/>
          </a:p>
        </p:txBody>
      </p:sp>
      <p:sp>
        <p:nvSpPr>
          <p:cNvPr id="56323" name="Rectangle 3"/>
          <p:cNvSpPr>
            <a:spLocks noGrp="1" noChangeArrowheads="1"/>
          </p:cNvSpPr>
          <p:nvPr>
            <p:ph type="body" idx="1"/>
          </p:nvPr>
        </p:nvSpPr>
        <p:spPr>
          <a:xfrm>
            <a:off x="0" y="1143000"/>
            <a:ext cx="9144000" cy="5410200"/>
          </a:xfrm>
          <a:ln>
            <a:solidFill>
              <a:srgbClr val="FFFFFF"/>
            </a:solidFill>
            <a:miter lim="800000"/>
          </a:ln>
        </p:spPr>
        <p:txBody>
          <a:bodyPr/>
          <a:lstStyle/>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public class Test {</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public static void main(String[] </a:t>
            </a:r>
            <a:r>
              <a:rPr lang="en-US" altLang="en-US" sz="1800" b="1" dirty="0" err="1" smtClean="0">
                <a:solidFill>
                  <a:srgbClr val="002060"/>
                </a:solidFill>
                <a:latin typeface="Courier New" panose="02070309020205020404" pitchFamily="49" charset="0"/>
                <a:cs typeface="Times New Roman" panose="02020603050405020304" pitchFamily="18" charset="0"/>
              </a:rPr>
              <a:t>args</a:t>
            </a:r>
            <a:r>
              <a:rPr lang="en-US" altLang="en-US" sz="1800" b="1" dirty="0" smtClean="0">
                <a:solidFill>
                  <a:srgbClr val="002060"/>
                </a:solidFill>
                <a:latin typeface="Courier New" panose="02070309020205020404" pitchFamily="49" charset="0"/>
                <a:cs typeface="Times New Roman" panose="02020603050405020304" pitchFamily="18" charset="0"/>
              </a:rPr>
              <a:t>) {</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a:t>
            </a:r>
            <a:r>
              <a:rPr lang="en-US" altLang="en-US" sz="1800" b="1" dirty="0" err="1" smtClean="0">
                <a:solidFill>
                  <a:srgbClr val="002060"/>
                </a:solidFill>
                <a:latin typeface="Courier New" panose="02070309020205020404" pitchFamily="49" charset="0"/>
                <a:cs typeface="Times New Roman" panose="02020603050405020304" pitchFamily="18" charset="0"/>
              </a:rPr>
              <a:t>int</a:t>
            </a:r>
            <a:r>
              <a:rPr lang="en-US" altLang="en-US" sz="1800" b="1" dirty="0" smtClean="0">
                <a:solidFill>
                  <a:srgbClr val="002060"/>
                </a:solidFill>
                <a:latin typeface="Courier New" panose="02070309020205020404" pitchFamily="49" charset="0"/>
                <a:cs typeface="Times New Roman" panose="02020603050405020304" pitchFamily="18" charset="0"/>
              </a:rPr>
              <a:t> x = 1; // x represents an </a:t>
            </a:r>
            <a:r>
              <a:rPr lang="en-US" altLang="en-US" sz="1800" b="1" dirty="0" err="1" smtClean="0">
                <a:solidFill>
                  <a:srgbClr val="002060"/>
                </a:solidFill>
                <a:latin typeface="Courier New" panose="02070309020205020404" pitchFamily="49" charset="0"/>
                <a:cs typeface="Times New Roman" panose="02020603050405020304" pitchFamily="18" charset="0"/>
              </a:rPr>
              <a:t>int</a:t>
            </a:r>
            <a:r>
              <a:rPr lang="en-US" altLang="en-US" sz="1800" b="1" dirty="0" smtClean="0">
                <a:solidFill>
                  <a:srgbClr val="002060"/>
                </a:solidFill>
                <a:latin typeface="Courier New" panose="02070309020205020404" pitchFamily="49" charset="0"/>
                <a:cs typeface="Times New Roman" panose="02020603050405020304" pitchFamily="18" charset="0"/>
              </a:rPr>
              <a:t> value</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a:t>
            </a:r>
            <a:r>
              <a:rPr lang="en-US" altLang="en-US" sz="1800" b="1" dirty="0" err="1" smtClean="0">
                <a:solidFill>
                  <a:srgbClr val="002060"/>
                </a:solidFill>
                <a:latin typeface="Courier New" panose="02070309020205020404" pitchFamily="49" charset="0"/>
                <a:cs typeface="Times New Roman" panose="02020603050405020304" pitchFamily="18" charset="0"/>
              </a:rPr>
              <a:t>int</a:t>
            </a:r>
            <a:r>
              <a:rPr lang="en-US" altLang="en-US" sz="1800" b="1" dirty="0" smtClean="0">
                <a:solidFill>
                  <a:srgbClr val="002060"/>
                </a:solidFill>
                <a:latin typeface="Courier New" panose="02070309020205020404" pitchFamily="49" charset="0"/>
                <a:cs typeface="Times New Roman" panose="02020603050405020304" pitchFamily="18" charset="0"/>
              </a:rPr>
              <a:t>[] y = new </a:t>
            </a:r>
            <a:r>
              <a:rPr lang="en-US" altLang="en-US" sz="1800" b="1" dirty="0" err="1" smtClean="0">
                <a:solidFill>
                  <a:srgbClr val="002060"/>
                </a:solidFill>
                <a:latin typeface="Courier New" panose="02070309020205020404" pitchFamily="49" charset="0"/>
                <a:cs typeface="Times New Roman" panose="02020603050405020304" pitchFamily="18" charset="0"/>
              </a:rPr>
              <a:t>int</a:t>
            </a:r>
            <a:r>
              <a:rPr lang="en-US" altLang="en-US" sz="1800" b="1" dirty="0" smtClean="0">
                <a:solidFill>
                  <a:srgbClr val="002060"/>
                </a:solidFill>
                <a:latin typeface="Courier New" panose="02070309020205020404" pitchFamily="49" charset="0"/>
                <a:cs typeface="Times New Roman" panose="02020603050405020304" pitchFamily="18" charset="0"/>
              </a:rPr>
              <a:t>[10]; // y represents an array of </a:t>
            </a:r>
            <a:r>
              <a:rPr lang="en-US" altLang="en-US" sz="1800" b="1" dirty="0" err="1" smtClean="0">
                <a:solidFill>
                  <a:srgbClr val="002060"/>
                </a:solidFill>
                <a:latin typeface="Courier New" panose="02070309020205020404" pitchFamily="49" charset="0"/>
                <a:cs typeface="Times New Roman" panose="02020603050405020304" pitchFamily="18" charset="0"/>
              </a:rPr>
              <a:t>int</a:t>
            </a:r>
            <a:r>
              <a:rPr lang="en-US" altLang="en-US" sz="1800" b="1" dirty="0" smtClean="0">
                <a:solidFill>
                  <a:srgbClr val="002060"/>
                </a:solidFill>
                <a:latin typeface="Courier New" panose="02070309020205020404" pitchFamily="49" charset="0"/>
                <a:cs typeface="Times New Roman" panose="02020603050405020304" pitchFamily="18" charset="0"/>
              </a:rPr>
              <a:t> values</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m(x, y); // Invoke m with arguments x and y</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a:t>
            </a:r>
            <a:r>
              <a:rPr lang="en-US" altLang="en-US" sz="1800" b="1" dirty="0" err="1" smtClean="0">
                <a:solidFill>
                  <a:srgbClr val="002060"/>
                </a:solidFill>
                <a:latin typeface="Courier New" panose="02070309020205020404" pitchFamily="49" charset="0"/>
                <a:cs typeface="Times New Roman" panose="02020603050405020304" pitchFamily="18" charset="0"/>
              </a:rPr>
              <a:t>System.out.println</a:t>
            </a:r>
            <a:r>
              <a:rPr lang="en-US" altLang="en-US" sz="1800" b="1" dirty="0" smtClean="0">
                <a:solidFill>
                  <a:srgbClr val="002060"/>
                </a:solidFill>
                <a:latin typeface="Courier New" panose="02070309020205020404" pitchFamily="49" charset="0"/>
                <a:cs typeface="Times New Roman" panose="02020603050405020304" pitchFamily="18" charset="0"/>
              </a:rPr>
              <a:t>("x is " + x);</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a:t>
            </a:r>
            <a:r>
              <a:rPr lang="en-US" altLang="en-US" sz="1800" b="1" dirty="0" err="1" smtClean="0">
                <a:solidFill>
                  <a:srgbClr val="002060"/>
                </a:solidFill>
                <a:latin typeface="Courier New" panose="02070309020205020404" pitchFamily="49" charset="0"/>
                <a:cs typeface="Times New Roman" panose="02020603050405020304" pitchFamily="18" charset="0"/>
              </a:rPr>
              <a:t>System.out.println</a:t>
            </a:r>
            <a:r>
              <a:rPr lang="en-US" altLang="en-US" sz="1800" b="1" dirty="0" smtClean="0">
                <a:solidFill>
                  <a:srgbClr val="002060"/>
                </a:solidFill>
                <a:latin typeface="Courier New" panose="02070309020205020404" pitchFamily="49" charset="0"/>
                <a:cs typeface="Times New Roman" panose="02020603050405020304" pitchFamily="18" charset="0"/>
              </a:rPr>
              <a:t>("y[0] is " + y[0]);</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public static void m(</a:t>
            </a:r>
            <a:r>
              <a:rPr lang="en-US" altLang="en-US" sz="1800" b="1" dirty="0" err="1" smtClean="0">
                <a:solidFill>
                  <a:srgbClr val="002060"/>
                </a:solidFill>
                <a:latin typeface="Courier New" panose="02070309020205020404" pitchFamily="49" charset="0"/>
                <a:cs typeface="Times New Roman" panose="02020603050405020304" pitchFamily="18" charset="0"/>
              </a:rPr>
              <a:t>int</a:t>
            </a:r>
            <a:r>
              <a:rPr lang="en-US" altLang="en-US" sz="1800" b="1" dirty="0" smtClean="0">
                <a:solidFill>
                  <a:srgbClr val="002060"/>
                </a:solidFill>
                <a:latin typeface="Courier New" panose="02070309020205020404" pitchFamily="49" charset="0"/>
                <a:cs typeface="Times New Roman" panose="02020603050405020304" pitchFamily="18" charset="0"/>
              </a:rPr>
              <a:t> number, </a:t>
            </a:r>
            <a:r>
              <a:rPr lang="en-US" altLang="en-US" sz="1800" b="1" dirty="0" err="1" smtClean="0">
                <a:solidFill>
                  <a:srgbClr val="002060"/>
                </a:solidFill>
                <a:latin typeface="Courier New" panose="02070309020205020404" pitchFamily="49" charset="0"/>
                <a:cs typeface="Times New Roman" panose="02020603050405020304" pitchFamily="18" charset="0"/>
              </a:rPr>
              <a:t>int</a:t>
            </a:r>
            <a:r>
              <a:rPr lang="en-US" altLang="en-US" sz="1800" b="1" dirty="0" smtClean="0">
                <a:solidFill>
                  <a:srgbClr val="002060"/>
                </a:solidFill>
                <a:latin typeface="Courier New" panose="02070309020205020404" pitchFamily="49" charset="0"/>
                <a:cs typeface="Times New Roman" panose="02020603050405020304" pitchFamily="18" charset="0"/>
              </a:rPr>
              <a:t>[] numbers) {</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number = 1001; // Assign a new value to number</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numbers[0] = 5555; // Assign a new value to numbers[0]</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  }</a:t>
            </a:r>
            <a:endParaRPr lang="en-US" altLang="en-US" sz="1800" b="1" dirty="0" smtClean="0">
              <a:solidFill>
                <a:srgbClr val="002060"/>
              </a:solidFill>
              <a:latin typeface="Courier New" panose="02070309020205020404" pitchFamily="49" charset="0"/>
              <a:cs typeface="Times New Roman" panose="02020603050405020304" pitchFamily="18" charset="0"/>
            </a:endParaRPr>
          </a:p>
          <a:p>
            <a:pPr>
              <a:buFont typeface="Monotype Sorts" pitchFamily="2" charset="2"/>
              <a:buNone/>
            </a:pPr>
            <a:r>
              <a:rPr lang="en-US" altLang="en-US" sz="1800" b="1" dirty="0" smtClean="0">
                <a:solidFill>
                  <a:srgbClr val="002060"/>
                </a:solidFill>
                <a:latin typeface="Courier New" panose="02070309020205020404" pitchFamily="49" charset="0"/>
                <a:cs typeface="Times New Roman" panose="02020603050405020304" pitchFamily="18" charset="0"/>
              </a:rPr>
              <a:t>}</a:t>
            </a:r>
            <a:endParaRPr lang="en-US" altLang="en-US" sz="1800" b="1" dirty="0" smtClean="0">
              <a:solidFill>
                <a:srgbClr val="002060"/>
              </a:solidFill>
              <a:latin typeface="Courier New" panose="02070309020205020404" pitchFamily="49" charset="0"/>
              <a:cs typeface="Times New Roman" panose="02020603050405020304" pitchFamily="18" charset="0"/>
            </a:endParaRPr>
          </a:p>
        </p:txBody>
      </p:sp>
      <p:sp>
        <p:nvSpPr>
          <p:cNvPr id="56324" name="Rectangle 7"/>
          <p:cNvSpPr>
            <a:spLocks noGrp="1" noChangeArrowheads="1"/>
          </p:cNvSpPr>
          <p:nvPr>
            <p:ph type="title"/>
          </p:nvPr>
        </p:nvSpPr>
        <p:spPr>
          <a:xfrm>
            <a:off x="609600" y="152400"/>
            <a:ext cx="7772400" cy="533400"/>
          </a:xfrm>
          <a:noFill/>
        </p:spPr>
        <p:txBody>
          <a:bodyPr/>
          <a:lstStyle/>
          <a:p>
            <a:r>
              <a:rPr lang="en-US" altLang="en-US" dirty="0" smtClean="0">
                <a:solidFill>
                  <a:srgbClr val="FF0000"/>
                </a:solidFill>
              </a:rPr>
              <a:t>Simple Example(258)</a:t>
            </a:r>
            <a:endParaRPr lang="en-US" altLang="en-US" dirty="0" smtClean="0">
              <a:solidFill>
                <a:srgbClr val="FF0000"/>
              </a:solidFill>
              <a:latin typeface="Book Antiqua" pitchFamily="18" charset="0"/>
              <a:hlinkClick r:id="rId1" action="ppaction://program"/>
            </a:endParaRPr>
          </a:p>
        </p:txBody>
      </p:sp>
      <p:sp>
        <p:nvSpPr>
          <p:cNvPr id="56325"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6"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17AB3B-CF57-4752-B3DD-517C2AA84936}" type="slidenum">
              <a:rPr lang="en-US" altLang="en-US" sz="1400"/>
            </a:fld>
            <a:endParaRPr lang="en-US" altLang="en-US" sz="1400"/>
          </a:p>
        </p:txBody>
      </p:sp>
      <p:sp>
        <p:nvSpPr>
          <p:cNvPr id="60419" name="Rectangle 2"/>
          <p:cNvSpPr>
            <a:spLocks noGrp="1" noChangeArrowheads="1"/>
          </p:cNvSpPr>
          <p:nvPr>
            <p:ph type="title"/>
          </p:nvPr>
        </p:nvSpPr>
        <p:spPr>
          <a:xfrm>
            <a:off x="609600" y="381000"/>
            <a:ext cx="7772400" cy="1371600"/>
          </a:xfrm>
        </p:spPr>
        <p:txBody>
          <a:bodyPr/>
          <a:lstStyle/>
          <a:p>
            <a:r>
              <a:rPr lang="en-US" altLang="en-US" dirty="0" smtClean="0"/>
              <a:t>Passing Arrays as Arguments(p259)</a:t>
            </a:r>
            <a:endParaRPr lang="en-US" altLang="en-US" dirty="0" smtClean="0">
              <a:solidFill>
                <a:schemeClr val="tx1"/>
              </a:solidFill>
              <a:latin typeface="Book Antiqua" pitchFamily="18" charset="0"/>
              <a:hlinkClick r:id="rId1" action="ppaction://program"/>
            </a:endParaRPr>
          </a:p>
        </p:txBody>
      </p:sp>
      <p:sp>
        <p:nvSpPr>
          <p:cNvPr id="60420" name="Rectangle 3"/>
          <p:cNvSpPr>
            <a:spLocks noGrp="1" noChangeArrowheads="1"/>
          </p:cNvSpPr>
          <p:nvPr>
            <p:ph type="body" idx="1"/>
          </p:nvPr>
        </p:nvSpPr>
        <p:spPr>
          <a:xfrm>
            <a:off x="685800" y="2286000"/>
            <a:ext cx="7772400" cy="1981200"/>
          </a:xfrm>
        </p:spPr>
        <p:txBody>
          <a:bodyPr/>
          <a:lstStyle/>
          <a:p>
            <a:r>
              <a:rPr lang="en-US" altLang="en-US" sz="3500" smtClean="0"/>
              <a:t>Objective: Demonstrate differences of passing primitive data type variables and array variables.</a:t>
            </a:r>
            <a:endParaRPr lang="en-US" altLang="en-US" sz="3500" smtClean="0"/>
          </a:p>
        </p:txBody>
      </p:sp>
      <p:sp>
        <p:nvSpPr>
          <p:cNvPr id="297988" name="AutoShape 4">
            <a:hlinkClick r:id="" action="ppaction://noaction" highlightClick="1"/>
          </p:cNvPr>
          <p:cNvSpPr>
            <a:spLocks noChangeArrowheads="1"/>
          </p:cNvSpPr>
          <p:nvPr/>
        </p:nvSpPr>
        <p:spPr bwMode="auto">
          <a:xfrm>
            <a:off x="1143000" y="4724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TestPassArray</a:t>
            </a:r>
            <a:endParaRPr lang="en-US" altLang="zh-CN">
              <a:solidFill>
                <a:schemeClr val="accent1"/>
              </a:solidFill>
              <a:ea typeface="宋体" panose="02010600030101010101" pitchFamily="2" charset="-122"/>
            </a:endParaRPr>
          </a:p>
        </p:txBody>
      </p:sp>
      <p:sp>
        <p:nvSpPr>
          <p:cNvPr id="60422" name="AutoShape 5">
            <a:hlinkClick r:id="rId3" action="ppaction://program" highlightClick="1"/>
          </p:cNvPr>
          <p:cNvSpPr>
            <a:spLocks noChangeArrowheads="1"/>
          </p:cNvSpPr>
          <p:nvPr/>
        </p:nvSpPr>
        <p:spPr bwMode="auto">
          <a:xfrm>
            <a:off x="4648200" y="4724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60423" name="AutoShape 6">
            <a:hlinkClick r:id="rId4" highlightClick="1"/>
          </p:cNvPr>
          <p:cNvSpPr>
            <a:spLocks noChangeArrowheads="1"/>
          </p:cNvSpPr>
          <p:nvPr/>
        </p:nvSpPr>
        <p:spPr bwMode="auto">
          <a:xfrm>
            <a:off x="539750" y="46958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C121EB-64B2-462F-AA45-C5390EF624E1}" type="slidenum">
              <a:rPr lang="en-US" altLang="en-US" sz="1400"/>
            </a:fld>
            <a:endParaRPr lang="en-US" altLang="en-US" sz="1400"/>
          </a:p>
        </p:txBody>
      </p:sp>
      <p:sp>
        <p:nvSpPr>
          <p:cNvPr id="86019" name="Rectangle 2"/>
          <p:cNvSpPr>
            <a:spLocks noGrp="1" noChangeArrowheads="1"/>
          </p:cNvSpPr>
          <p:nvPr>
            <p:ph type="title"/>
          </p:nvPr>
        </p:nvSpPr>
        <p:spPr>
          <a:xfrm>
            <a:off x="609600" y="381000"/>
            <a:ext cx="7772400" cy="1143000"/>
          </a:xfrm>
        </p:spPr>
        <p:txBody>
          <a:bodyPr/>
          <a:lstStyle/>
          <a:p>
            <a:r>
              <a:rPr lang="en-US" altLang="en-US" sz="4000" dirty="0" smtClean="0"/>
              <a:t>Problem: </a:t>
            </a:r>
            <a:r>
              <a:rPr lang="en-US" altLang="en-US" sz="3700" dirty="0" smtClean="0"/>
              <a:t>Counting Occurrence of Each Letter(do yourself)</a:t>
            </a:r>
            <a:endParaRPr lang="en-US" altLang="en-US" sz="3700" dirty="0" smtClean="0">
              <a:solidFill>
                <a:schemeClr val="tx1"/>
              </a:solidFill>
              <a:latin typeface="Book Antiqua" pitchFamily="18" charset="0"/>
              <a:hlinkClick r:id="rId1" action="ppaction://program"/>
            </a:endParaRPr>
          </a:p>
        </p:txBody>
      </p:sp>
      <p:sp>
        <p:nvSpPr>
          <p:cNvPr id="86020" name="Rectangle 3"/>
          <p:cNvSpPr>
            <a:spLocks noGrp="1" noChangeArrowheads="1"/>
          </p:cNvSpPr>
          <p:nvPr>
            <p:ph type="body" idx="1"/>
          </p:nvPr>
        </p:nvSpPr>
        <p:spPr>
          <a:xfrm>
            <a:off x="333375" y="1514475"/>
            <a:ext cx="8418513" cy="1416050"/>
          </a:xfrm>
        </p:spPr>
        <p:txBody>
          <a:bodyPr/>
          <a:lstStyle/>
          <a:p>
            <a:r>
              <a:rPr lang="en-US" altLang="en-US" sz="2300" smtClean="0">
                <a:cs typeface="Times New Roman" panose="02020603050405020304" pitchFamily="18" charset="0"/>
              </a:rPr>
              <a:t>Generate 100 lowercase letters randomly and assign to an array of characters.</a:t>
            </a:r>
            <a:endParaRPr lang="en-US" altLang="en-US" sz="2300" smtClean="0">
              <a:cs typeface="Times New Roman" panose="02020603050405020304" pitchFamily="18" charset="0"/>
            </a:endParaRPr>
          </a:p>
          <a:p>
            <a:r>
              <a:rPr lang="en-US" altLang="en-US" sz="2300" smtClean="0">
                <a:cs typeface="Times New Roman" panose="02020603050405020304" pitchFamily="18" charset="0"/>
              </a:rPr>
              <a:t>Count the occurrence of each letter in the array.</a:t>
            </a:r>
            <a:r>
              <a:rPr lang="en-US" altLang="en-US" sz="2300" smtClean="0"/>
              <a:t> </a:t>
            </a:r>
            <a:endParaRPr lang="en-US" altLang="en-US" sz="2300" smtClean="0"/>
          </a:p>
        </p:txBody>
      </p:sp>
      <p:sp>
        <p:nvSpPr>
          <p:cNvPr id="315396" name="AutoShape 4">
            <a:hlinkClick r:id="" action="ppaction://noaction" highlightClick="1"/>
          </p:cNvPr>
          <p:cNvSpPr>
            <a:spLocks noChangeArrowheads="1"/>
          </p:cNvSpPr>
          <p:nvPr/>
        </p:nvSpPr>
        <p:spPr bwMode="auto">
          <a:xfrm>
            <a:off x="1143000" y="5791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CountLettersInArray</a:t>
            </a:r>
            <a:endParaRPr lang="en-US" altLang="zh-CN">
              <a:solidFill>
                <a:schemeClr val="accent1"/>
              </a:solidFill>
              <a:ea typeface="宋体" panose="02010600030101010101" pitchFamily="2" charset="-122"/>
            </a:endParaRPr>
          </a:p>
        </p:txBody>
      </p:sp>
      <p:sp>
        <p:nvSpPr>
          <p:cNvPr id="86022" name="AutoShape 5">
            <a:hlinkClick r:id="rId3" action="ppaction://program" highlightClick="1"/>
          </p:cNvPr>
          <p:cNvSpPr>
            <a:spLocks noChangeArrowheads="1"/>
          </p:cNvSpPr>
          <p:nvPr/>
        </p:nvSpPr>
        <p:spPr bwMode="auto">
          <a:xfrm>
            <a:off x="4648200" y="57912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86023"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buClr>
                <a:schemeClr val="tx2"/>
              </a:buClr>
              <a:buSzPct val="75000"/>
              <a:buFont typeface="Monotype Sorts" pitchFamily="2" charset="2"/>
              <a:buNone/>
            </a:pPr>
            <a:endParaRPr lang="en-US" altLang="en-US" sz="2700">
              <a:cs typeface="Times New Roman" panose="02020603050405020304" pitchFamily="18" charset="0"/>
            </a:endParaRPr>
          </a:p>
        </p:txBody>
      </p:sp>
      <p:sp>
        <p:nvSpPr>
          <p:cNvPr id="86024"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86025" name="AutoShape 10">
            <a:hlinkClick r:id="rId4" highlightClick="1"/>
          </p:cNvPr>
          <p:cNvSpPr>
            <a:spLocks noChangeArrowheads="1"/>
          </p:cNvSpPr>
          <p:nvPr/>
        </p:nvSpPr>
        <p:spPr bwMode="auto">
          <a:xfrm>
            <a:off x="539750" y="57721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pic>
        <p:nvPicPr>
          <p:cNvPr id="8602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940050"/>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F75B63-7408-4937-A156-8EDF28BA1B69}" type="slidenum">
              <a:rPr lang="en-US" altLang="en-US" sz="1400"/>
            </a:fld>
            <a:endParaRPr lang="en-US" altLang="en-US" sz="140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b="1" dirty="0" smtClean="0">
                <a:solidFill>
                  <a:srgbClr val="FF0000"/>
                </a:solidFill>
              </a:rPr>
              <a:t>Introducing Arrays</a:t>
            </a:r>
            <a:endParaRPr lang="en-US" altLang="en-US" sz="4000" b="1" dirty="0" smtClean="0">
              <a:solidFill>
                <a:srgbClr val="FF0000"/>
              </a:solidFill>
            </a:endParaRPr>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200"/>
              </a:spcAft>
            </a:pPr>
            <a:r>
              <a:rPr lang="en-US" altLang="en-US" sz="2800" dirty="0"/>
              <a:t>Array is a data structure that represents a collection of the same types of data. </a:t>
            </a:r>
            <a:endParaRPr lang="en-US" altLang="en-US" dirty="0"/>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pic>
        <p:nvPicPr>
          <p:cNvPr id="6151"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3ECF9A-040D-414D-BD7D-50127F910045}" type="slidenum">
              <a:rPr lang="en-US" altLang="en-US" sz="1400"/>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smtClean="0"/>
              <a:t>Searching Arrays</a:t>
            </a:r>
            <a:endParaRPr lang="en-US" altLang="en-US" u="sng" smtClean="0">
              <a:latin typeface="Book Antiqua" pitchFamily="18" charset="0"/>
              <a:hlinkClick r:id="rId1"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87045"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87061" name="Picture" r:id="rId2" imgW="4800600" imgH="1219200" progId="Word.Picture.8">
                  <p:embed/>
                </p:oleObj>
              </mc:Choice>
              <mc:Fallback>
                <p:oleObj name="Picture" r:id="rId2" imgW="4800600" imgH="121920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smtClean="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smtClean="0"/>
              <a:t>linear search</a:t>
            </a:r>
            <a:r>
              <a:rPr lang="en-US" altLang="en-US" sz="2800" smtClean="0"/>
              <a:t> and </a:t>
            </a:r>
            <a:r>
              <a:rPr lang="en-US" altLang="en-US" sz="2800" i="1" smtClean="0"/>
              <a:t>binary search</a:t>
            </a:r>
            <a:r>
              <a:rPr lang="en-US" altLang="en-US" sz="2800" smtClean="0"/>
              <a:t>. </a:t>
            </a:r>
            <a:endParaRPr lang="en-US" altLang="en-US" sz="28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5E076C-CB44-443F-A6E6-4A45077EBAFD}" type="slidenum">
              <a:rPr lang="en-US" altLang="en-US" sz="1400"/>
            </a:fld>
            <a:endParaRPr lang="en-US" altLang="en-US" sz="1400"/>
          </a:p>
        </p:txBody>
      </p:sp>
      <p:sp>
        <p:nvSpPr>
          <p:cNvPr id="88067" name="Rectangle 2"/>
          <p:cNvSpPr>
            <a:spLocks noGrp="1" noChangeArrowheads="1"/>
          </p:cNvSpPr>
          <p:nvPr>
            <p:ph type="title"/>
          </p:nvPr>
        </p:nvSpPr>
        <p:spPr>
          <a:xfrm>
            <a:off x="685800" y="457200"/>
            <a:ext cx="7772400" cy="838200"/>
          </a:xfrm>
        </p:spPr>
        <p:txBody>
          <a:bodyPr/>
          <a:lstStyle/>
          <a:p>
            <a:r>
              <a:rPr lang="en-US" altLang="en-US" dirty="0" smtClean="0">
                <a:solidFill>
                  <a:schemeClr val="tx1"/>
                </a:solidFill>
              </a:rPr>
              <a:t>Linear Search(p265)</a:t>
            </a:r>
            <a:endParaRPr lang="en-US" altLang="en-US" u="sng" dirty="0" smtClean="0">
              <a:solidFill>
                <a:schemeClr val="tx1"/>
              </a:solidFill>
              <a:latin typeface="Book Antiqua" pitchFamily="18" charset="0"/>
              <a:hlinkClick r:id="rId1"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z="2800" dirty="0" smtClean="0">
                <a:cs typeface="Times New Roman" panose="02020603050405020304" pitchFamily="18" charset="0"/>
              </a:rPr>
              <a:t>The linear search approach compares the key element, </a:t>
            </a:r>
            <a:r>
              <a:rPr lang="en-US" altLang="en-US" sz="2800" u="sng" dirty="0" smtClean="0">
                <a:cs typeface="Times New Roman" panose="02020603050405020304" pitchFamily="18" charset="0"/>
              </a:rPr>
              <a:t>key</a:t>
            </a:r>
            <a:r>
              <a:rPr lang="en-US" altLang="en-US" sz="2800" dirty="0" smtClean="0">
                <a:cs typeface="Times New Roman" panose="02020603050405020304" pitchFamily="18" charset="0"/>
              </a:rPr>
              <a:t>, </a:t>
            </a:r>
            <a:r>
              <a:rPr lang="en-US" altLang="en-US" sz="2800" i="1" dirty="0" smtClean="0">
                <a:cs typeface="Times New Roman" panose="02020603050405020304" pitchFamily="18" charset="0"/>
              </a:rPr>
              <a:t>sequentially</a:t>
            </a:r>
            <a:r>
              <a:rPr lang="en-US" altLang="en-US" sz="2800" dirty="0" smtClean="0">
                <a:cs typeface="Times New Roman" panose="02020603050405020304" pitchFamily="18" charset="0"/>
              </a:rPr>
              <a:t> with each element in the array </a:t>
            </a:r>
            <a:r>
              <a:rPr lang="en-US" altLang="en-US" sz="2800" u="sng" dirty="0" smtClean="0">
                <a:cs typeface="Times New Roman" panose="02020603050405020304" pitchFamily="18" charset="0"/>
              </a:rPr>
              <a:t>list</a:t>
            </a:r>
            <a:r>
              <a:rPr lang="en-US" altLang="en-US" sz="2800" dirty="0" smtClean="0">
                <a:cs typeface="Times New Roman" panose="02020603050405020304"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sz="2800" u="sng" dirty="0" smtClean="0">
                <a:cs typeface="Times New Roman" panose="02020603050405020304" pitchFamily="18" charset="0"/>
              </a:rPr>
              <a:t>-1</a:t>
            </a:r>
            <a:r>
              <a:rPr lang="en-US" altLang="en-US" sz="2800" dirty="0" smtClean="0">
                <a:cs typeface="Times New Roman" panose="02020603050405020304" pitchFamily="18" charset="0"/>
              </a:rPr>
              <a:t>. </a:t>
            </a:r>
            <a:endParaRPr lang="en-US" altLang="en-US" sz="2800"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40BB23-DD23-433C-B155-A5C057107E93}" type="slidenum">
              <a:rPr lang="en-US" altLang="en-US" sz="1400"/>
            </a:fld>
            <a:endParaRPr lang="en-US" altLang="en-US" sz="1400"/>
          </a:p>
        </p:txBody>
      </p:sp>
      <p:sp>
        <p:nvSpPr>
          <p:cNvPr id="89091" name="Rectangle 2"/>
          <p:cNvSpPr>
            <a:spLocks noGrp="1" noChangeArrowheads="1"/>
          </p:cNvSpPr>
          <p:nvPr>
            <p:ph type="title" sz="quarter"/>
          </p:nvPr>
        </p:nvSpPr>
        <p:spPr>
          <a:xfrm>
            <a:off x="685800" y="285750"/>
            <a:ext cx="7772400" cy="685800"/>
          </a:xfrm>
        </p:spPr>
        <p:txBody>
          <a:bodyPr/>
          <a:lstStyle/>
          <a:p>
            <a:r>
              <a:rPr lang="en-US" altLang="en-US" sz="4000" smtClean="0"/>
              <a:t>Linear Search Animation</a:t>
            </a:r>
            <a:endParaRPr lang="en-US" altLang="en-US" sz="4000" smtClean="0"/>
          </a:p>
        </p:txBody>
      </p:sp>
      <p:graphicFrame>
        <p:nvGraphicFramePr>
          <p:cNvPr id="385027" name="Group 3"/>
          <p:cNvGraphicFramePr>
            <a:graphicFrameLocks noGrp="1"/>
          </p:cNvGraphicFramePr>
          <p:nvPr/>
        </p:nvGraphicFramePr>
        <p:xfrm>
          <a:off x="1884363" y="1662113"/>
          <a:ext cx="4267200" cy="517602"/>
        </p:xfrm>
        <a:graphic>
          <a:graphicData uri="http://schemas.openxmlformats.org/drawingml/2006/table">
            <a:tbl>
              <a:tblPr/>
              <a:tblGrid>
                <a:gridCol w="533400"/>
                <a:gridCol w="533400"/>
                <a:gridCol w="533400"/>
                <a:gridCol w="533400"/>
                <a:gridCol w="533400"/>
                <a:gridCol w="533400"/>
                <a:gridCol w="533400"/>
                <a:gridCol w="533400"/>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gridCol w="533400"/>
                <a:gridCol w="533400"/>
                <a:gridCol w="533400"/>
                <a:gridCol w="533400"/>
                <a:gridCol w="533400"/>
                <a:gridCol w="533400"/>
                <a:gridCol w="533400"/>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3</a:t>
            </a:r>
            <a:endParaRPr lang="en-US" altLang="en-US" sz="1800">
              <a:latin typeface="Arial" panose="020B0604020202020204" pitchFamily="34" charset="0"/>
            </a:endParaRP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3</a:t>
            </a:r>
            <a:endParaRPr lang="en-US" altLang="en-US" sz="1800">
              <a:latin typeface="Arial" panose="020B0604020202020204" pitchFamily="34" charset="0"/>
            </a:endParaRP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3</a:t>
            </a:r>
            <a:endParaRPr lang="en-US" altLang="en-US" sz="1800">
              <a:latin typeface="Arial" panose="020B0604020202020204" pitchFamily="34" charset="0"/>
            </a:endParaRP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3</a:t>
            </a:r>
            <a:endParaRPr lang="en-US" altLang="en-US" sz="1800">
              <a:latin typeface="Arial" panose="020B0604020202020204" pitchFamily="34" charset="0"/>
            </a:endParaRP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3</a:t>
            </a:r>
            <a:endParaRPr lang="en-US" altLang="en-US" sz="1800">
              <a:latin typeface="Arial" panose="020B0604020202020204" pitchFamily="34" charset="0"/>
            </a:endParaRP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3</a:t>
            </a:r>
            <a:endParaRPr lang="en-US" altLang="en-US" sz="1800">
              <a:latin typeface="Arial" panose="020B0604020202020204" pitchFamily="34" charset="0"/>
            </a:endParaRPr>
          </a:p>
        </p:txBody>
      </p:sp>
      <p:sp>
        <p:nvSpPr>
          <p:cNvPr id="89218" name="Rectangle 13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
        <p:nvSpPr>
          <p:cNvPr id="89219"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Key</a:t>
            </a:r>
            <a:endParaRPr lang="en-US" altLang="en-US"/>
          </a:p>
        </p:txBody>
      </p:sp>
      <p:sp>
        <p:nvSpPr>
          <p:cNvPr id="89220"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88323F-CCB5-459A-90A0-6CAAA8F44954}" type="slidenum">
              <a:rPr lang="en-US" altLang="en-US" sz="1400"/>
            </a:fld>
            <a:endParaRPr lang="en-US" altLang="en-US" sz="1400"/>
          </a:p>
        </p:txBody>
      </p:sp>
      <p:sp>
        <p:nvSpPr>
          <p:cNvPr id="91139" name="Rectangle 2"/>
          <p:cNvSpPr>
            <a:spLocks noGrp="1" noChangeArrowheads="1"/>
          </p:cNvSpPr>
          <p:nvPr>
            <p:ph type="title"/>
          </p:nvPr>
        </p:nvSpPr>
        <p:spPr>
          <a:xfrm>
            <a:off x="685800" y="304800"/>
            <a:ext cx="7772400" cy="609600"/>
          </a:xfrm>
        </p:spPr>
        <p:txBody>
          <a:bodyPr/>
          <a:lstStyle/>
          <a:p>
            <a:r>
              <a:rPr lang="en-US" altLang="en-US" smtClean="0"/>
              <a:t>From Idea to Solution</a:t>
            </a:r>
            <a:endParaRPr lang="en-US" altLang="en-US" u="sng" smtClean="0">
              <a:latin typeface="Book Antiqua" pitchFamily="18" charset="0"/>
              <a:hlinkClick r:id="rId1" action="ppaction://program"/>
            </a:endParaRPr>
          </a:p>
        </p:txBody>
      </p:sp>
      <p:sp>
        <p:nvSpPr>
          <p:cNvPr id="94212" name="Rectangle 3"/>
          <p:cNvSpPr>
            <a:spLocks noGrp="1" noChangeArrowheads="1"/>
          </p:cNvSpPr>
          <p:nvPr>
            <p:ph type="body" idx="1"/>
          </p:nvPr>
        </p:nvSpPr>
        <p:spPr>
          <a:xfrm>
            <a:off x="228600" y="1143000"/>
            <a:ext cx="8534400" cy="2590800"/>
          </a:xfrm>
        </p:spPr>
        <p:txBody>
          <a:bodyPr/>
          <a:lstStyle/>
          <a:p>
            <a:pPr marL="0" indent="0">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The method for finding a key in the list */</a:t>
            </a:r>
            <a:endParaRPr lang="en-US" altLang="zh-CN" sz="2000" b="1" smtClean="0">
              <a:solidFill>
                <a:srgbClr val="000000"/>
              </a:solidFill>
              <a:latin typeface="Courier"/>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public static int linearSearch(int[] list, int key) {</a:t>
            </a:r>
            <a:endParaRPr lang="en-US" altLang="zh-CN" sz="2000" b="1" smtClean="0">
              <a:solidFill>
                <a:srgbClr val="000000"/>
              </a:solidFill>
              <a:latin typeface="Courier"/>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for (int i = 0; i &lt; list.length; i++)</a:t>
            </a:r>
            <a:endParaRPr lang="en-US" altLang="zh-CN" sz="2000" b="1" smtClean="0">
              <a:solidFill>
                <a:srgbClr val="000000"/>
              </a:solidFill>
              <a:latin typeface="Courier"/>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if (key == list[i])</a:t>
            </a:r>
            <a:endParaRPr lang="en-US" altLang="zh-CN" sz="2000" b="1" smtClean="0">
              <a:solidFill>
                <a:srgbClr val="000000"/>
              </a:solidFill>
              <a:latin typeface="Courier"/>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return i;</a:t>
            </a:r>
            <a:endParaRPr lang="en-US" altLang="zh-CN" sz="2000" b="1" smtClean="0">
              <a:solidFill>
                <a:srgbClr val="000000"/>
              </a:solidFill>
              <a:latin typeface="Courier"/>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return -1;</a:t>
            </a:r>
            <a:endParaRPr lang="en-US" altLang="zh-CN" sz="2000" b="1" smtClean="0">
              <a:solidFill>
                <a:srgbClr val="000000"/>
              </a:solidFill>
              <a:latin typeface="Courier"/>
              <a:ea typeface="宋体" panose="02010600030101010101" pitchFamily="2" charset="-122"/>
              <a:cs typeface="Times New Roman" panose="02020603050405020304" pitchFamily="18" charset="0"/>
            </a:endParaRPr>
          </a:p>
          <a:p>
            <a:pPr marL="0" indent="0">
              <a:buFont typeface="Monotype Sorts" pitchFamily="2" charset="2"/>
              <a:buNone/>
            </a:pPr>
            <a:r>
              <a:rPr lang="en-US" altLang="zh-CN" sz="20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000" b="1" smtClean="0">
              <a:solidFill>
                <a:srgbClr val="000000"/>
              </a:solidFill>
              <a:ea typeface="宋体" panose="02010600030101010101" pitchFamily="2" charset="-122"/>
            </a:endParaRPr>
          </a:p>
        </p:txBody>
      </p:sp>
      <p:sp>
        <p:nvSpPr>
          <p:cNvPr id="94213" name="Rectangle 7"/>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pP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int[] list = {1, 4, 4, 2, 5, -3, 6, 2};</a:t>
            </a:r>
            <a:endParaRPr lang="en-US" altLang="zh-CN" sz="2000" b="1">
              <a:solidFill>
                <a:srgbClr val="000000"/>
              </a:solidFill>
              <a:latin typeface="Courier"/>
              <a:ea typeface="宋体" panose="02010600030101010101" pitchFamily="2" charset="-122"/>
              <a:cs typeface="Times New Roman" panose="02020603050405020304" pitchFamily="18" charset="0"/>
            </a:endParaRPr>
          </a:p>
          <a:p>
            <a:pPr>
              <a:spcBef>
                <a:spcPct val="20000"/>
              </a:spcBef>
              <a:buClr>
                <a:schemeClr val="tx2"/>
              </a:buClr>
              <a:buSzPct val="75000"/>
              <a:buFont typeface="Monotype Sorts" pitchFamily="2" charset="2"/>
              <a:buNone/>
            </a:pP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int i = linearSearch(list, 4);  // returns 1</a:t>
            </a:r>
            <a:endParaRPr lang="en-US" altLang="zh-CN" sz="2000" b="1">
              <a:solidFill>
                <a:srgbClr val="000000"/>
              </a:solidFill>
              <a:latin typeface="Courier"/>
              <a:ea typeface="宋体" panose="02010600030101010101" pitchFamily="2" charset="-122"/>
              <a:cs typeface="Times New Roman" panose="02020603050405020304" pitchFamily="18" charset="0"/>
            </a:endParaRPr>
          </a:p>
          <a:p>
            <a:pPr>
              <a:spcBef>
                <a:spcPct val="20000"/>
              </a:spcBef>
              <a:buClr>
                <a:schemeClr val="tx2"/>
              </a:buClr>
              <a:buSzPct val="75000"/>
              <a:buFont typeface="Monotype Sorts" pitchFamily="2" charset="2"/>
              <a:buNone/>
            </a:pP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int j = linearSearch(list, -4); // returns -1</a:t>
            </a:r>
            <a:endParaRPr lang="en-US" altLang="zh-CN" sz="2000" b="1">
              <a:solidFill>
                <a:srgbClr val="000000"/>
              </a:solidFill>
              <a:latin typeface="Courier"/>
              <a:ea typeface="宋体" panose="02010600030101010101" pitchFamily="2" charset="-122"/>
              <a:cs typeface="Times New Roman" panose="02020603050405020304" pitchFamily="18" charset="0"/>
            </a:endParaRPr>
          </a:p>
          <a:p>
            <a:pPr>
              <a:spcBef>
                <a:spcPct val="20000"/>
              </a:spcBef>
              <a:buClr>
                <a:schemeClr val="tx2"/>
              </a:buClr>
              <a:buSzPct val="75000"/>
              <a:buFont typeface="Monotype Sorts" pitchFamily="2" charset="2"/>
              <a:buNone/>
            </a:pP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int k = linearSearch(list, -3); // returns 5</a:t>
            </a:r>
            <a:endPar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91142"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altLang="en-US" sz="3200">
                <a:cs typeface="Times New Roman" panose="02020603050405020304" pitchFamily="18" charset="0"/>
              </a:rPr>
              <a:t>Trace the method</a:t>
            </a:r>
            <a:endParaRPr lang="en-US" altLang="en-US" sz="3200">
              <a:cs typeface="Times New Roman" panose="02020603050405020304" pitchFamily="18" charset="0"/>
            </a:endParaRPr>
          </a:p>
        </p:txBody>
      </p:sp>
      <p:sp>
        <p:nvSpPr>
          <p:cNvPr id="91143"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8466B7-4C41-4E44-9B8C-6637EA192F2B}" type="slidenum">
              <a:rPr lang="en-US" altLang="en-US" sz="1400"/>
            </a:fld>
            <a:endParaRPr lang="en-US" altLang="en-US" sz="1400"/>
          </a:p>
        </p:txBody>
      </p:sp>
      <p:sp>
        <p:nvSpPr>
          <p:cNvPr id="92163" name="Rectangle 2"/>
          <p:cNvSpPr>
            <a:spLocks noGrp="1" noChangeArrowheads="1"/>
          </p:cNvSpPr>
          <p:nvPr>
            <p:ph type="title"/>
          </p:nvPr>
        </p:nvSpPr>
        <p:spPr>
          <a:xfrm>
            <a:off x="685800" y="457200"/>
            <a:ext cx="7772400" cy="838200"/>
          </a:xfrm>
        </p:spPr>
        <p:txBody>
          <a:bodyPr/>
          <a:lstStyle/>
          <a:p>
            <a:r>
              <a:rPr lang="en-US" altLang="en-US" smtClean="0"/>
              <a:t>Binary Search</a:t>
            </a:r>
            <a:endParaRPr lang="en-US" altLang="en-US" u="sng" smtClean="0">
              <a:latin typeface="Book Antiqua" pitchFamily="18" charset="0"/>
              <a:hlinkClick r:id="rId1"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smtClean="0">
                <a:cs typeface="Times New Roman" panose="02020603050405020304" pitchFamily="18" charset="0"/>
              </a:rPr>
              <a:t>For binary search to work, the elements in the array must already be ordered. Without loss of generality, assume that the array is in ascending order. </a:t>
            </a:r>
            <a:endParaRPr lang="en-US" altLang="en-US" smtClean="0">
              <a:cs typeface="Times New Roman" panose="02020603050405020304" pitchFamily="18" charset="0"/>
            </a:endParaRPr>
          </a:p>
          <a:p>
            <a:pPr marL="292100" lvl="1" indent="165100">
              <a:buFontTx/>
              <a:buNone/>
            </a:pPr>
            <a:r>
              <a:rPr lang="en-US" altLang="en-US" smtClean="0">
                <a:cs typeface="Times New Roman" panose="02020603050405020304" pitchFamily="18" charset="0"/>
              </a:rPr>
              <a:t>e.g., 2 4 7 10 11 45 50 59 60 66 69 70 79</a:t>
            </a:r>
            <a:endParaRPr lang="en-US" altLang="en-US" smtClean="0">
              <a:cs typeface="Times New Roman" panose="02020603050405020304" pitchFamily="18" charset="0"/>
            </a:endParaRPr>
          </a:p>
          <a:p>
            <a:pPr marL="0" indent="0">
              <a:buFont typeface="Monotype Sorts" pitchFamily="2" charset="2"/>
              <a:buNone/>
            </a:pPr>
            <a:r>
              <a:rPr lang="en-US" altLang="en-US" smtClean="0">
                <a:cs typeface="Times New Roman" panose="02020603050405020304" pitchFamily="18" charset="0"/>
              </a:rPr>
              <a:t>The binary search first compares the key with the element in the middle of the array. </a:t>
            </a:r>
            <a:endParaRPr lang="en-US" altLang="en-US"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0754FF-D58D-4FBB-B7AD-82B346FCA9C6}" type="slidenum">
              <a:rPr lang="en-US" altLang="en-US" sz="1400"/>
            </a:fld>
            <a:endParaRPr lang="en-US" altLang="en-US" sz="1400"/>
          </a:p>
        </p:txBody>
      </p:sp>
      <p:sp>
        <p:nvSpPr>
          <p:cNvPr id="93187" name="Rectangle 2"/>
          <p:cNvSpPr>
            <a:spLocks noGrp="1" noChangeArrowheads="1"/>
          </p:cNvSpPr>
          <p:nvPr>
            <p:ph type="title"/>
          </p:nvPr>
        </p:nvSpPr>
        <p:spPr>
          <a:xfrm>
            <a:off x="685800" y="457200"/>
            <a:ext cx="7772400" cy="838200"/>
          </a:xfrm>
        </p:spPr>
        <p:txBody>
          <a:bodyPr/>
          <a:lstStyle/>
          <a:p>
            <a:r>
              <a:rPr lang="en-US" altLang="en-US" smtClean="0"/>
              <a:t>Binary Search, cont.</a:t>
            </a:r>
            <a:endParaRPr lang="en-US" altLang="en-US" u="sng" smtClean="0">
              <a:latin typeface="Book Antiqua" pitchFamily="18" charset="0"/>
              <a:hlinkClick r:id="rId1" action="ppaction://program"/>
            </a:endParaRPr>
          </a:p>
        </p:txBody>
      </p:sp>
      <p:sp>
        <p:nvSpPr>
          <p:cNvPr id="93188" name="Rectangle 3"/>
          <p:cNvSpPr>
            <a:spLocks noGrp="1" noChangeArrowheads="1"/>
          </p:cNvSpPr>
          <p:nvPr>
            <p:ph type="body" idx="1"/>
          </p:nvPr>
        </p:nvSpPr>
        <p:spPr>
          <a:xfrm>
            <a:off x="533400" y="2659380"/>
            <a:ext cx="7924800" cy="4011613"/>
          </a:xfrm>
        </p:spPr>
        <p:txBody>
          <a:bodyPr/>
          <a:lstStyle/>
          <a:p>
            <a:pPr marL="513080" indent="-513080">
              <a:lnSpc>
                <a:spcPct val="90000"/>
              </a:lnSpc>
            </a:pPr>
            <a:r>
              <a:rPr lang="en-US" altLang="en-US" sz="2800" smtClean="0">
                <a:cs typeface="Times New Roman" panose="02020603050405020304" pitchFamily="18" charset="0"/>
              </a:rPr>
              <a:t>If the key is less than the middle element, you only need to search the key in the first half of the array.</a:t>
            </a:r>
            <a:endParaRPr lang="en-US" altLang="en-US" sz="2800" smtClean="0">
              <a:cs typeface="Times New Roman" panose="02020603050405020304" pitchFamily="18" charset="0"/>
            </a:endParaRPr>
          </a:p>
          <a:p>
            <a:pPr marL="513080" indent="-513080">
              <a:lnSpc>
                <a:spcPct val="90000"/>
              </a:lnSpc>
            </a:pPr>
            <a:r>
              <a:rPr lang="en-US" altLang="en-US" sz="2800" smtClean="0">
                <a:cs typeface="Times New Roman" panose="02020603050405020304" pitchFamily="18" charset="0"/>
              </a:rPr>
              <a:t>If the key is equal to the middle element, the search ends with a match.</a:t>
            </a:r>
            <a:endParaRPr lang="en-US" altLang="en-US" sz="2800" smtClean="0">
              <a:cs typeface="Times New Roman" panose="02020603050405020304" pitchFamily="18" charset="0"/>
            </a:endParaRPr>
          </a:p>
          <a:p>
            <a:pPr marL="513080" indent="-513080">
              <a:lnSpc>
                <a:spcPct val="90000"/>
              </a:lnSpc>
            </a:pPr>
            <a:r>
              <a:rPr lang="en-US" altLang="en-US" sz="2800" smtClean="0">
                <a:cs typeface="Times New Roman" panose="02020603050405020304" pitchFamily="18" charset="0"/>
              </a:rPr>
              <a:t>If the key is greater than the middle element, you only need to search the key in the second half of the array.</a:t>
            </a:r>
            <a:endParaRPr lang="en-US" altLang="en-US" sz="2800" smtClean="0">
              <a:cs typeface="Times New Roman" panose="02020603050405020304" pitchFamily="18" charset="0"/>
            </a:endParaRPr>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13080" indent="-513080">
              <a:spcBef>
                <a:spcPct val="20000"/>
              </a:spcBef>
              <a:buClr>
                <a:schemeClr val="tx2"/>
              </a:buClr>
              <a:buSzPct val="75000"/>
              <a:buFont typeface="Monotype Sorts" pitchFamily="2" charset="2"/>
              <a:buNone/>
            </a:pPr>
            <a:r>
              <a:rPr lang="en-US" altLang="en-US" sz="3200">
                <a:cs typeface="Times New Roman" panose="02020603050405020304" pitchFamily="18" charset="0"/>
              </a:rPr>
              <a:t>Consider the following three cases:</a:t>
            </a:r>
            <a:endParaRPr lang="en-US" altLang="en-US" sz="320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C44FAF-DC96-46DD-A6E2-12241E3E92AF}" type="slidenum">
              <a:rPr lang="en-US" altLang="en-US" sz="1400"/>
            </a:fld>
            <a:endParaRPr lang="en-US" altLang="en-US" sz="1400"/>
          </a:p>
        </p:txBody>
      </p:sp>
      <p:sp>
        <p:nvSpPr>
          <p:cNvPr id="96259" name="Rectangle 2"/>
          <p:cNvSpPr>
            <a:spLocks noGrp="1" noChangeArrowheads="1"/>
          </p:cNvSpPr>
          <p:nvPr>
            <p:ph type="title"/>
          </p:nvPr>
        </p:nvSpPr>
        <p:spPr>
          <a:xfrm>
            <a:off x="685800" y="304800"/>
            <a:ext cx="7772400" cy="533400"/>
          </a:xfrm>
        </p:spPr>
        <p:txBody>
          <a:bodyPr/>
          <a:lstStyle/>
          <a:p>
            <a:r>
              <a:rPr lang="en-US" altLang="en-US" smtClean="0"/>
              <a:t>Binary Search, cont.</a:t>
            </a:r>
            <a:endParaRPr lang="en-US" altLang="en-US" u="sng" smtClean="0">
              <a:latin typeface="Book Antiqua" pitchFamily="18" charset="0"/>
              <a:hlinkClick r:id="rId1" action="ppaction://program"/>
            </a:endParaRPr>
          </a:p>
        </p:txBody>
      </p:sp>
      <p:sp>
        <p:nvSpPr>
          <p:cNvPr id="9626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96261"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pic>
        <p:nvPicPr>
          <p:cNvPr id="962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54B100-A392-4409-B9EA-C2FE10F0E940}" type="slidenum">
              <a:rPr lang="en-US" altLang="en-US" sz="1400"/>
            </a:fld>
            <a:endParaRPr lang="en-US" altLang="en-US" sz="1400"/>
          </a:p>
        </p:txBody>
      </p:sp>
      <p:sp>
        <p:nvSpPr>
          <p:cNvPr id="97283" name="Rectangle 2"/>
          <p:cNvSpPr>
            <a:spLocks noGrp="1" noChangeArrowheads="1"/>
          </p:cNvSpPr>
          <p:nvPr>
            <p:ph type="title"/>
          </p:nvPr>
        </p:nvSpPr>
        <p:spPr>
          <a:xfrm>
            <a:off x="731838" y="87313"/>
            <a:ext cx="7772400" cy="422275"/>
          </a:xfrm>
        </p:spPr>
        <p:txBody>
          <a:bodyPr/>
          <a:lstStyle/>
          <a:p>
            <a:r>
              <a:rPr lang="en-US" altLang="en-US" smtClean="0"/>
              <a:t>Binary Search, cont.</a:t>
            </a:r>
            <a:endParaRPr lang="en-US" altLang="en-US" u="sng" smtClean="0">
              <a:latin typeface="Book Antiqua" pitchFamily="18" charset="0"/>
              <a:hlinkClick r:id="rId1" action="ppaction://program"/>
            </a:endParaRPr>
          </a:p>
        </p:txBody>
      </p:sp>
      <p:sp>
        <p:nvSpPr>
          <p:cNvPr id="97284"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97285"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97286" name="Object 5"/>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97301" name="Picture" r:id="rId2" imgW="4282440" imgH="2796540" progId="Word.Picture.8">
                  <p:embed/>
                </p:oleObj>
              </mc:Choice>
              <mc:Fallback>
                <p:oleObj name="Picture" r:id="rId2" imgW="4282440" imgH="279654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17778B-AE7E-44C2-B4EB-D47FB80BB226}" type="slidenum">
              <a:rPr lang="en-US" altLang="en-US" sz="1400"/>
            </a:fld>
            <a:endParaRPr lang="en-US" altLang="en-US" sz="1400"/>
          </a:p>
        </p:txBody>
      </p:sp>
      <p:sp>
        <p:nvSpPr>
          <p:cNvPr id="98307" name="Rectangle 2"/>
          <p:cNvSpPr>
            <a:spLocks noGrp="1" noChangeArrowheads="1"/>
          </p:cNvSpPr>
          <p:nvPr>
            <p:ph type="title"/>
          </p:nvPr>
        </p:nvSpPr>
        <p:spPr>
          <a:xfrm>
            <a:off x="685800" y="152400"/>
            <a:ext cx="7772400" cy="533400"/>
          </a:xfrm>
        </p:spPr>
        <p:txBody>
          <a:bodyPr/>
          <a:lstStyle/>
          <a:p>
            <a:r>
              <a:rPr lang="en-US" altLang="en-US" smtClean="0"/>
              <a:t>Binary Search, cont.</a:t>
            </a:r>
            <a:endParaRPr lang="en-US" altLang="en-US" u="sng" smtClean="0">
              <a:latin typeface="Book Antiqua" pitchFamily="18" charset="0"/>
              <a:hlinkClick r:id="rId1" action="ppaction://program"/>
            </a:endParaRPr>
          </a:p>
        </p:txBody>
      </p:sp>
      <p:sp>
        <p:nvSpPr>
          <p:cNvPr id="98308"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smtClean="0">
                <a:cs typeface="Times New Roman" panose="02020603050405020304" pitchFamily="18" charset="0"/>
              </a:rPr>
              <a:t>The binarySearch method returns the index of the element in the list that matches the search key if it is contained in the list. Otherwise, it returns </a:t>
            </a:r>
            <a:endParaRPr lang="en-US" altLang="en-US" smtClean="0">
              <a:cs typeface="Times New Roman" panose="02020603050405020304" pitchFamily="18" charset="0"/>
            </a:endParaRPr>
          </a:p>
          <a:p>
            <a:pPr marL="0" indent="0">
              <a:buFont typeface="Monotype Sorts" pitchFamily="2" charset="2"/>
              <a:buNone/>
            </a:pPr>
            <a:endParaRPr lang="en-US" altLang="en-US" smtClean="0">
              <a:cs typeface="Times New Roman" panose="02020603050405020304" pitchFamily="18" charset="0"/>
            </a:endParaRPr>
          </a:p>
          <a:p>
            <a:pPr marL="0" indent="0">
              <a:buFont typeface="Monotype Sorts" pitchFamily="2" charset="2"/>
              <a:buNone/>
            </a:pPr>
            <a:r>
              <a:rPr lang="en-US" altLang="en-US" smtClean="0">
                <a:cs typeface="Times New Roman" panose="02020603050405020304" pitchFamily="18" charset="0"/>
              </a:rPr>
              <a:t> -insertion point - 1. </a:t>
            </a:r>
            <a:endParaRPr lang="en-US" altLang="en-US" smtClean="0">
              <a:cs typeface="Times New Roman" panose="02020603050405020304" pitchFamily="18" charset="0"/>
            </a:endParaRPr>
          </a:p>
          <a:p>
            <a:pPr marL="0" indent="0">
              <a:buFont typeface="Monotype Sorts" pitchFamily="2" charset="2"/>
              <a:buNone/>
            </a:pPr>
            <a:endParaRPr lang="en-US" altLang="en-US" smtClean="0">
              <a:cs typeface="Times New Roman" panose="02020603050405020304" pitchFamily="18" charset="0"/>
            </a:endParaRPr>
          </a:p>
          <a:p>
            <a:pPr marL="0" indent="0">
              <a:buFont typeface="Monotype Sorts" pitchFamily="2" charset="2"/>
              <a:buNone/>
            </a:pPr>
            <a:r>
              <a:rPr lang="en-US" altLang="en-US" smtClean="0">
                <a:cs typeface="Times New Roman" panose="02020603050405020304" pitchFamily="18" charset="0"/>
              </a:rPr>
              <a:t>The insertion point is the point at which the key would be inserted into the list.</a:t>
            </a:r>
            <a:r>
              <a:rPr lang="en-US" altLang="en-US" sz="4000" smtClean="0">
                <a:cs typeface="Times New Roman" panose="02020603050405020304" pitchFamily="18" charset="0"/>
              </a:rPr>
              <a:t> </a:t>
            </a:r>
            <a:endParaRPr lang="en-US" altLang="en-US" sz="4000" smtClean="0">
              <a:cs typeface="Times New Roman" panose="02020603050405020304" pitchFamily="18" charset="0"/>
            </a:endParaRPr>
          </a:p>
          <a:p>
            <a:pPr marL="0" indent="0">
              <a:buFont typeface="Monotype Sorts" pitchFamily="2" charset="2"/>
              <a:buNone/>
            </a:pPr>
            <a:endParaRPr lang="en-US" altLang="en-US" sz="40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F2923A-7379-4DC0-85BB-F6DD05051BB1}" type="slidenum">
              <a:rPr lang="en-US" altLang="en-US" sz="1400"/>
            </a:fld>
            <a:endParaRPr lang="en-US" altLang="en-US" sz="1400"/>
          </a:p>
        </p:txBody>
      </p:sp>
      <p:sp>
        <p:nvSpPr>
          <p:cNvPr id="99331" name="Rectangle 2"/>
          <p:cNvSpPr>
            <a:spLocks noGrp="1" noChangeArrowheads="1"/>
          </p:cNvSpPr>
          <p:nvPr>
            <p:ph type="title"/>
          </p:nvPr>
        </p:nvSpPr>
        <p:spPr>
          <a:xfrm>
            <a:off x="685800" y="152400"/>
            <a:ext cx="7772400" cy="533400"/>
          </a:xfrm>
        </p:spPr>
        <p:txBody>
          <a:bodyPr/>
          <a:lstStyle/>
          <a:p>
            <a:r>
              <a:rPr lang="en-US" altLang="en-US" smtClean="0"/>
              <a:t>From Idea to Soluton</a:t>
            </a:r>
            <a:endParaRPr lang="en-US" altLang="en-US" u="sng" smtClean="0">
              <a:latin typeface="Book Antiqua" pitchFamily="18" charset="0"/>
              <a:hlinkClick r:id="rId1"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Use binary search to find the key in the list */</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public static int binarySearch(int[] list, int key) {</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int low = 0;</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int high = list.length - 1;</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ea typeface="宋体" panose="02010600030101010101" pitchFamily="2" charset="-122"/>
                <a:cs typeface="Courier New" panose="02070309020205020404" pitchFamily="49" charset="0"/>
              </a:rPr>
              <a:t> </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while (high &gt;= low) {</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int mid = (low + high) / 2;</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if (key &lt; list[mid])</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high = mid - 1;</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else if (key == list[mid])</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return mid;</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else</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low = mid + 1;</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ea typeface="宋体" panose="02010600030101010101" pitchFamily="2" charset="-122"/>
                <a:cs typeface="Courier New" panose="02070309020205020404" pitchFamily="49" charset="0"/>
              </a:rPr>
              <a:t> </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  return -1 - low;</a:t>
            </a:r>
            <a:endParaRPr lang="en-US" altLang="zh-CN" sz="1800" b="1" smtClean="0">
              <a:solidFill>
                <a:srgbClr val="000000"/>
              </a:solidFill>
              <a:latin typeface="Courier"/>
              <a:ea typeface="宋体" panose="02010600030101010101" pitchFamily="2" charset="-122"/>
              <a:cs typeface="Times New Roman" panose="02020603050405020304" pitchFamily="18" charset="0"/>
            </a:endParaRPr>
          </a:p>
          <a:p>
            <a:pPr marL="0" indent="0">
              <a:lnSpc>
                <a:spcPct val="90000"/>
              </a:lnSpc>
              <a:buFont typeface="Monotype Sorts" pitchFamily="2" charset="2"/>
              <a:buNone/>
            </a:pPr>
            <a:r>
              <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1800" b="1" smtClean="0">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C4ABA-77DA-47F4-B2B1-94DAF9B5813C}" type="slidenum">
              <a:rPr lang="en-US" altLang="en-US" sz="1400"/>
            </a:fld>
            <a:endParaRPr lang="en-US" altLang="en-US" sz="140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dirty="0" smtClean="0">
                <a:solidFill>
                  <a:srgbClr val="FF0000"/>
                </a:solidFill>
              </a:rPr>
              <a:t>Declaring Array Variables</a:t>
            </a:r>
            <a:endParaRPr lang="en-US" altLang="en-US" dirty="0" smtClean="0">
              <a:solidFill>
                <a:srgbClr val="FF0000"/>
              </a:solidFill>
            </a:endParaRPr>
          </a:p>
        </p:txBody>
      </p:sp>
      <p:sp>
        <p:nvSpPr>
          <p:cNvPr id="7172" name="Rectangle 3"/>
          <p:cNvSpPr>
            <a:spLocks noGrp="1" noChangeArrowheads="1"/>
          </p:cNvSpPr>
          <p:nvPr>
            <p:ph type="body" idx="1"/>
          </p:nvPr>
        </p:nvSpPr>
        <p:spPr>
          <a:xfrm>
            <a:off x="609600" y="1371600"/>
            <a:ext cx="7696200" cy="4724400"/>
          </a:xfrm>
          <a:noFill/>
        </p:spPr>
        <p:txBody>
          <a:bodyPr/>
          <a:lstStyle/>
          <a:p>
            <a:r>
              <a:rPr lang="en-US" altLang="en-US" sz="2600" dirty="0" err="1" smtClean="0">
                <a:latin typeface="Courier New" panose="02070309020205020404" pitchFamily="49" charset="0"/>
              </a:rPr>
              <a:t>datatype</a:t>
            </a:r>
            <a:r>
              <a:rPr lang="en-US" altLang="en-US" sz="2600" dirty="0" smtClean="0">
                <a:latin typeface="Courier New" panose="02070309020205020404" pitchFamily="49" charset="0"/>
              </a:rPr>
              <a:t>[] </a:t>
            </a:r>
            <a:r>
              <a:rPr lang="en-US" altLang="en-US" sz="2600" dirty="0" err="1" smtClean="0">
                <a:latin typeface="Courier New" panose="02070309020205020404" pitchFamily="49" charset="0"/>
              </a:rPr>
              <a:t>arrayRefVar</a:t>
            </a:r>
            <a:r>
              <a:rPr lang="en-US" altLang="en-US" sz="2600" dirty="0" smtClean="0">
                <a:latin typeface="Courier New" panose="02070309020205020404" pitchFamily="49" charset="0"/>
              </a:rPr>
              <a:t>;</a:t>
            </a:r>
            <a:endParaRPr lang="en-US" altLang="en-US" sz="2400" dirty="0" smtClean="0">
              <a:latin typeface="Courier New" panose="02070309020205020404" pitchFamily="49" charset="0"/>
            </a:endParaRPr>
          </a:p>
          <a:p>
            <a:pPr>
              <a:spcBef>
                <a:spcPct val="50000"/>
              </a:spcBef>
              <a:buFont typeface="Monotype Sorts" pitchFamily="2" charset="2"/>
              <a:buNone/>
            </a:pPr>
            <a:r>
              <a:rPr lang="en-US" altLang="en-US" sz="2800" dirty="0" smtClean="0"/>
              <a:t>	</a:t>
            </a:r>
            <a:r>
              <a:rPr lang="en-US" altLang="en-US" sz="2600" dirty="0" smtClean="0"/>
              <a:t>Example: </a:t>
            </a:r>
            <a:endParaRPr lang="en-US" altLang="en-US" sz="2600" dirty="0" smtClean="0"/>
          </a:p>
          <a:p>
            <a:pPr>
              <a:spcBef>
                <a:spcPct val="50000"/>
              </a:spcBef>
              <a:buFont typeface="Monotype Sorts" pitchFamily="2" charset="2"/>
              <a:buNone/>
            </a:pPr>
            <a:r>
              <a:rPr lang="en-US" altLang="en-US" sz="2600" dirty="0" smtClean="0"/>
              <a:t>   </a:t>
            </a:r>
            <a:r>
              <a:rPr lang="en-US" altLang="en-US" sz="2600" dirty="0" smtClean="0">
                <a:solidFill>
                  <a:srgbClr val="FF0000"/>
                </a:solidFill>
              </a:rPr>
              <a:t> </a:t>
            </a:r>
            <a:r>
              <a:rPr lang="en-US" altLang="en-US" sz="2400" dirty="0" smtClean="0">
                <a:solidFill>
                  <a:srgbClr val="FF0000"/>
                </a:solidFill>
                <a:latin typeface="Courier New" panose="02070309020205020404" pitchFamily="49" charset="0"/>
              </a:rPr>
              <a:t>double[] </a:t>
            </a:r>
            <a:r>
              <a:rPr lang="en-US" altLang="en-US" sz="2400" dirty="0" err="1" smtClean="0">
                <a:solidFill>
                  <a:srgbClr val="FF0000"/>
                </a:solidFill>
                <a:latin typeface="Courier New" panose="02070309020205020404" pitchFamily="49" charset="0"/>
              </a:rPr>
              <a:t>myList</a:t>
            </a:r>
            <a:r>
              <a:rPr lang="en-US" altLang="en-US" sz="2400" dirty="0" smtClean="0">
                <a:solidFill>
                  <a:srgbClr val="FF0000"/>
                </a:solidFill>
                <a:latin typeface="Courier New" panose="02070309020205020404" pitchFamily="49" charset="0"/>
              </a:rPr>
              <a:t>;</a:t>
            </a:r>
            <a:endParaRPr lang="en-US" altLang="en-US" sz="2400" dirty="0" smtClean="0"/>
          </a:p>
          <a:p>
            <a:pPr>
              <a:buFont typeface="Monotype Sorts" pitchFamily="2" charset="2"/>
              <a:buNone/>
            </a:pPr>
            <a:endParaRPr lang="en-US" altLang="en-US" sz="2800" dirty="0" smtClean="0">
              <a:latin typeface="Courier New" panose="02070309020205020404" pitchFamily="49" charset="0"/>
            </a:endParaRPr>
          </a:p>
          <a:p>
            <a:r>
              <a:rPr lang="en-US" altLang="en-US" sz="2600" dirty="0" err="1" smtClean="0">
                <a:latin typeface="Courier New" panose="02070309020205020404" pitchFamily="49" charset="0"/>
              </a:rPr>
              <a:t>datatype</a:t>
            </a:r>
            <a:r>
              <a:rPr lang="en-US" altLang="en-US" sz="2600" dirty="0" smtClean="0">
                <a:latin typeface="Courier New" panose="02070309020205020404" pitchFamily="49" charset="0"/>
              </a:rPr>
              <a:t> </a:t>
            </a:r>
            <a:r>
              <a:rPr lang="en-US" altLang="en-US" sz="2600" dirty="0" err="1" smtClean="0">
                <a:latin typeface="Courier New" panose="02070309020205020404" pitchFamily="49" charset="0"/>
              </a:rPr>
              <a:t>arrayRefVar</a:t>
            </a:r>
            <a:r>
              <a:rPr lang="en-US" altLang="en-US" sz="2600" dirty="0" smtClean="0">
                <a:latin typeface="Courier New" panose="02070309020205020404" pitchFamily="49" charset="0"/>
              </a:rPr>
              <a:t>[]; </a:t>
            </a:r>
            <a:r>
              <a:rPr lang="en-US" altLang="en-US" sz="2600" u="sng" dirty="0" smtClean="0">
                <a:solidFill>
                  <a:srgbClr val="FF6600"/>
                </a:solidFill>
                <a:cs typeface="Courier New" panose="02070309020205020404" pitchFamily="49" charset="0"/>
              </a:rPr>
              <a:t>// This style is allowed, but not preferred</a:t>
            </a:r>
            <a:endParaRPr lang="en-US" altLang="en-US" sz="2400" dirty="0" smtClean="0">
              <a:solidFill>
                <a:srgbClr val="FF6600"/>
              </a:solidFill>
            </a:endParaRPr>
          </a:p>
          <a:p>
            <a:pPr algn="just">
              <a:spcBef>
                <a:spcPct val="50000"/>
              </a:spcBef>
              <a:buFont typeface="Monotype Sorts" pitchFamily="2" charset="2"/>
              <a:buNone/>
            </a:pPr>
            <a:r>
              <a:rPr lang="en-US" altLang="en-US" sz="2800" dirty="0" smtClean="0"/>
              <a:t>	</a:t>
            </a:r>
            <a:r>
              <a:rPr lang="en-US" altLang="en-US" sz="2600" dirty="0" smtClean="0"/>
              <a:t>Example: </a:t>
            </a:r>
            <a:endParaRPr lang="en-US" altLang="en-US" sz="2600" dirty="0" smtClean="0"/>
          </a:p>
          <a:p>
            <a:pPr algn="just">
              <a:spcBef>
                <a:spcPct val="50000"/>
              </a:spcBef>
              <a:buFont typeface="Monotype Sorts" pitchFamily="2" charset="2"/>
              <a:buNone/>
            </a:pPr>
            <a:r>
              <a:rPr lang="en-US" altLang="en-US" sz="2600" dirty="0" smtClean="0"/>
              <a:t>   </a:t>
            </a:r>
            <a:r>
              <a:rPr lang="en-US" altLang="en-US" sz="2600" dirty="0" smtClean="0">
                <a:solidFill>
                  <a:srgbClr val="92D050"/>
                </a:solidFill>
              </a:rPr>
              <a:t> </a:t>
            </a:r>
            <a:r>
              <a:rPr lang="en-US" altLang="en-US" sz="2400" dirty="0" smtClean="0">
                <a:solidFill>
                  <a:srgbClr val="92D050"/>
                </a:solidFill>
                <a:latin typeface="Courier New" panose="02070309020205020404" pitchFamily="49" charset="0"/>
              </a:rPr>
              <a:t>double </a:t>
            </a:r>
            <a:r>
              <a:rPr lang="en-US" altLang="en-US" sz="2400" dirty="0" err="1" smtClean="0">
                <a:solidFill>
                  <a:srgbClr val="92D050"/>
                </a:solidFill>
                <a:latin typeface="Courier New" panose="02070309020205020404" pitchFamily="49" charset="0"/>
              </a:rPr>
              <a:t>myList</a:t>
            </a:r>
            <a:r>
              <a:rPr lang="en-US" altLang="en-US" sz="2400" dirty="0" smtClean="0">
                <a:solidFill>
                  <a:srgbClr val="92D050"/>
                </a:solidFill>
                <a:latin typeface="Courier New" panose="02070309020205020404" pitchFamily="49" charset="0"/>
              </a:rPr>
              <a:t>[];</a:t>
            </a:r>
            <a:endParaRPr lang="en-US" altLang="en-US" sz="2400" dirty="0" smtClean="0">
              <a:solidFill>
                <a:srgbClr val="92D050"/>
              </a:solidFill>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4633F2-F011-4ED2-8671-7AB005BA044D}" type="slidenum">
              <a:rPr lang="en-US" altLang="en-US" sz="1400"/>
            </a:fld>
            <a:endParaRPr lang="en-US" altLang="en-US" sz="1400"/>
          </a:p>
        </p:txBody>
      </p:sp>
      <p:sp>
        <p:nvSpPr>
          <p:cNvPr id="100355" name="Rectangle 2"/>
          <p:cNvSpPr>
            <a:spLocks noGrp="1" noChangeArrowheads="1"/>
          </p:cNvSpPr>
          <p:nvPr>
            <p:ph type="title"/>
          </p:nvPr>
        </p:nvSpPr>
        <p:spPr>
          <a:xfrm>
            <a:off x="685800" y="304800"/>
            <a:ext cx="7772400" cy="609600"/>
          </a:xfrm>
        </p:spPr>
        <p:txBody>
          <a:bodyPr/>
          <a:lstStyle/>
          <a:p>
            <a:r>
              <a:rPr lang="en-US" altLang="en-US" smtClean="0"/>
              <a:t>The Arrays.binarySearch Method</a:t>
            </a:r>
            <a:endParaRPr lang="en-US" altLang="en-US" u="sng" smtClean="0">
              <a:latin typeface="Book Antiqua" pitchFamily="18" charset="0"/>
              <a:hlinkClick r:id="rId1"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smtClean="0">
                <a:cs typeface="Courier New" panose="02070309020205020404" pitchFamily="49" charset="0"/>
              </a:rPr>
              <a:t>Since binary search is frequently used in programming, Java provides several overloaded binarySearch methods for searching a key in an array of int, double, char, short, long, and float in the java.util.Arrays class. For example, the following code searches the keys in an array of numbers and an array of characters.</a:t>
            </a:r>
            <a:endParaRPr lang="en-US" altLang="en-US" sz="2000" smtClean="0">
              <a:cs typeface="Courier New" panose="02070309020205020404" pitchFamily="49" charset="0"/>
            </a:endParaRPr>
          </a:p>
          <a:p>
            <a:pPr marL="0" indent="0">
              <a:lnSpc>
                <a:spcPct val="90000"/>
              </a:lnSpc>
              <a:buFont typeface="Monotype Sorts" pitchFamily="2" charset="2"/>
              <a:buNone/>
            </a:pPr>
            <a:endParaRPr lang="en-US" altLang="en-US" sz="20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int[] list = {2, 4, 7, 10, 11, 45, 50, 59, 60, 66, 69, 70, 79};</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System.out.println("Index is " + </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  </a:t>
            </a:r>
            <a:r>
              <a:rPr lang="en-US" altLang="en-US" sz="1800" smtClean="0">
                <a:solidFill>
                  <a:srgbClr val="FF0000"/>
                </a:solidFill>
                <a:cs typeface="Courier New" panose="02070309020205020404" pitchFamily="49" charset="0"/>
              </a:rPr>
              <a:t>java.util.Arrays</a:t>
            </a:r>
            <a:r>
              <a:rPr lang="en-US" altLang="en-US" sz="1800" smtClean="0">
                <a:cs typeface="Courier New" panose="02070309020205020404" pitchFamily="49" charset="0"/>
              </a:rPr>
              <a:t>.binarySearch(list, 11));</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 </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char[] chars = {'a', 'c', 'g', 'x', 'y', 'z'};</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System.out.println("Index is " + </a:t>
            </a:r>
            <a:endParaRPr lang="en-US" altLang="en-US" sz="1800" smtClean="0">
              <a:cs typeface="Times New Roman" panose="02020603050405020304" pitchFamily="18" charset="0"/>
            </a:endParaRPr>
          </a:p>
          <a:p>
            <a:pPr lvl="1">
              <a:lnSpc>
                <a:spcPct val="90000"/>
              </a:lnSpc>
              <a:buFontTx/>
              <a:buNone/>
            </a:pPr>
            <a:r>
              <a:rPr lang="en-US" altLang="en-US" sz="1800" smtClean="0">
                <a:cs typeface="Courier New" panose="02070309020205020404" pitchFamily="49" charset="0"/>
              </a:rPr>
              <a:t>  java.util.Arrays.binarySearch(chars, 't'));</a:t>
            </a:r>
            <a:endParaRPr lang="en-US" altLang="en-US" sz="1800" smtClean="0">
              <a:cs typeface="Times New Roman" panose="02020603050405020304" pitchFamily="18" charset="0"/>
            </a:endParaRPr>
          </a:p>
          <a:p>
            <a:pPr marL="0" indent="0">
              <a:lnSpc>
                <a:spcPct val="90000"/>
              </a:lnSpc>
              <a:buFont typeface="Monotype Sorts" pitchFamily="2" charset="2"/>
              <a:buNone/>
            </a:pPr>
            <a:r>
              <a:rPr lang="en-US" altLang="en-US" sz="2000" smtClean="0">
                <a:cs typeface="Courier New" panose="02070309020205020404" pitchFamily="49" charset="0"/>
              </a:rPr>
              <a:t> </a:t>
            </a:r>
            <a:endParaRPr lang="en-US" altLang="en-US" sz="2000" smtClean="0">
              <a:cs typeface="Times New Roman" panose="02020603050405020304" pitchFamily="18" charset="0"/>
            </a:endParaRPr>
          </a:p>
          <a:p>
            <a:pPr marL="0" indent="0">
              <a:lnSpc>
                <a:spcPct val="90000"/>
              </a:lnSpc>
              <a:buFont typeface="Monotype Sorts" pitchFamily="2" charset="2"/>
              <a:buNone/>
            </a:pPr>
            <a:r>
              <a:rPr lang="en-US" altLang="en-US" sz="2000" smtClean="0">
                <a:cs typeface="Courier New" panose="02070309020205020404" pitchFamily="49" charset="0"/>
              </a:rPr>
              <a:t>For the binarySearch method to work, the array must be pre-sorted in increasing order. </a:t>
            </a:r>
            <a:endParaRPr lang="en-US" altLang="en-US" sz="2000" smtClean="0">
              <a:cs typeface="Courier New" panose="02070309020205020404" pitchFamily="49" charset="0"/>
            </a:endParaRP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2000">
                <a:cs typeface="Courier New" panose="02070309020205020404" pitchFamily="49" charset="0"/>
              </a:rPr>
              <a:t>Return is 4</a:t>
            </a:r>
            <a:endParaRPr lang="en-US" altLang="en-US" sz="2000">
              <a:cs typeface="Courier New" panose="02070309020205020404" pitchFamily="49" charset="0"/>
            </a:endParaRP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2000">
                <a:cs typeface="Courier New" panose="02070309020205020404" pitchFamily="49" charset="0"/>
              </a:rPr>
              <a:t>Return is –4 (insertion point is 3, so return is -3-1)</a:t>
            </a:r>
            <a:endParaRPr lang="en-US" altLang="en-US" sz="2000">
              <a:cs typeface="Courier New" panose="02070309020205020404" pitchFamily="49" charset="0"/>
            </a:endParaRP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53BEEB-AED4-4262-8922-EF4E6F4CD186}" type="slidenum">
              <a:rPr lang="en-US" altLang="en-US" sz="1400"/>
            </a:fld>
            <a:endParaRPr lang="en-US" altLang="en-US" sz="1400"/>
          </a:p>
        </p:txBody>
      </p:sp>
      <p:sp>
        <p:nvSpPr>
          <p:cNvPr id="101379" name="Rectangle 2"/>
          <p:cNvSpPr>
            <a:spLocks noGrp="1" noChangeArrowheads="1"/>
          </p:cNvSpPr>
          <p:nvPr>
            <p:ph type="title"/>
          </p:nvPr>
        </p:nvSpPr>
        <p:spPr>
          <a:xfrm>
            <a:off x="762000" y="152400"/>
            <a:ext cx="7772400" cy="838200"/>
          </a:xfrm>
        </p:spPr>
        <p:txBody>
          <a:bodyPr/>
          <a:lstStyle/>
          <a:p>
            <a:r>
              <a:rPr lang="en-US" altLang="en-US" smtClean="0"/>
              <a:t>Sorting Arrays</a:t>
            </a:r>
            <a:endParaRPr lang="en-US" altLang="en-US" u="sng" smtClean="0">
              <a:latin typeface="Book Antiqua" pitchFamily="18" charset="0"/>
              <a:hlinkClick r:id="rId1"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smtClean="0"/>
              <a:t>Sorting, like searching, is also a common task in computer programming. Many different algorithms have been developed for sorting. This section introduces a simple, intuitive sorting algorithms: </a:t>
            </a:r>
            <a:r>
              <a:rPr lang="en-US" altLang="en-US" i="1" smtClean="0"/>
              <a:t>selection sort</a:t>
            </a:r>
            <a:r>
              <a:rPr lang="en-US" altLang="en-US" smtClean="0"/>
              <a:t>.</a:t>
            </a:r>
            <a:endParaRPr lang="en-US"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6DDB90-86FA-4565-9275-652746074E0E}" type="slidenum">
              <a:rPr lang="en-US" altLang="en-US" sz="1400"/>
            </a:fld>
            <a:endParaRPr lang="en-US" altLang="en-US" sz="140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smtClean="0"/>
              <a:t>Selection Sort</a:t>
            </a:r>
            <a:endParaRPr lang="en-US" altLang="en-US" sz="3200" smtClean="0">
              <a:solidFill>
                <a:schemeClr val="tx1"/>
              </a:solidFill>
              <a:latin typeface="Book Antiqua" pitchFamily="18" charset="0"/>
              <a:hlinkClick r:id="rId1"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pic>
        <p:nvPicPr>
          <p:cNvPr id="10240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smtClean="0">
                <a:cs typeface="Times New Roman" panose="02020603050405020304" pitchFamily="18" charset="0"/>
              </a:rPr>
              <a:t>Selection sort finds the smallest number in the list and places it first. It then finds the smallest number remaining and places it second, and so on until the list contains only a single number. </a:t>
            </a:r>
            <a:endParaRPr lang="en-US" altLang="en-US" sz="20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D65687-2561-4A4F-9A62-A689261D435B}" type="slidenum">
              <a:rPr lang="en-US" altLang="en-US" sz="1400"/>
            </a:fld>
            <a:endParaRPr lang="en-US" altLang="en-US" sz="1400"/>
          </a:p>
        </p:txBody>
      </p:sp>
      <p:sp>
        <p:nvSpPr>
          <p:cNvPr id="104451" name="Rectangle 2"/>
          <p:cNvSpPr>
            <a:spLocks noGrp="1" noChangeArrowheads="1"/>
          </p:cNvSpPr>
          <p:nvPr>
            <p:ph type="title"/>
          </p:nvPr>
        </p:nvSpPr>
        <p:spPr>
          <a:xfrm>
            <a:off x="615950" y="125413"/>
            <a:ext cx="7726363" cy="474662"/>
          </a:xfrm>
        </p:spPr>
        <p:txBody>
          <a:bodyPr/>
          <a:lstStyle/>
          <a:p>
            <a:r>
              <a:rPr lang="en-US" altLang="en-US" smtClean="0"/>
              <a:t>From Idea to Solution</a:t>
            </a:r>
            <a:endParaRPr lang="en-US" altLang="en-US" smtClean="0">
              <a:solidFill>
                <a:schemeClr val="tx1"/>
              </a:solidFill>
              <a:latin typeface="Book Antiqua" pitchFamily="18" charset="0"/>
              <a:hlinkClick r:id="rId1"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anose="02070309020205020404" pitchFamily="49" charset="0"/>
                <a:cs typeface="Courier New" panose="02070309020205020404" pitchFamily="49" charset="0"/>
              </a:rPr>
              <a:t>for (</a:t>
            </a:r>
            <a:r>
              <a:rPr lang="en-US" sz="1600" b="1" dirty="0" err="1">
                <a:solidFill>
                  <a:schemeClr val="accent4"/>
                </a:solidFill>
                <a:latin typeface="Courier New" panose="02070309020205020404" pitchFamily="49" charset="0"/>
                <a:cs typeface="Courier New" panose="02070309020205020404" pitchFamily="49" charset="0"/>
              </a:rPr>
              <a:t>int</a:t>
            </a:r>
            <a:r>
              <a:rPr lang="en-US" sz="1600" b="1" dirty="0">
                <a:solidFill>
                  <a:schemeClr val="accent4"/>
                </a:solidFill>
                <a:latin typeface="Courier New" panose="02070309020205020404" pitchFamily="49" charset="0"/>
                <a:cs typeface="Courier New" panose="02070309020205020404" pitchFamily="49" charset="0"/>
              </a:rPr>
              <a:t> </a:t>
            </a:r>
            <a:r>
              <a:rPr lang="en-US" sz="1600" b="1" dirty="0" err="1">
                <a:solidFill>
                  <a:schemeClr val="accent4"/>
                </a:solidFill>
                <a:latin typeface="Courier New" panose="02070309020205020404" pitchFamily="49" charset="0"/>
                <a:cs typeface="Courier New" panose="02070309020205020404" pitchFamily="49" charset="0"/>
              </a:rPr>
              <a:t>i</a:t>
            </a:r>
            <a:r>
              <a:rPr lang="en-US" sz="1600" b="1" dirty="0">
                <a:solidFill>
                  <a:schemeClr val="accent4"/>
                </a:solidFill>
                <a:latin typeface="Courier New" panose="02070309020205020404" pitchFamily="49" charset="0"/>
                <a:cs typeface="Courier New" panose="02070309020205020404" pitchFamily="49" charset="0"/>
              </a:rPr>
              <a:t> = 0; </a:t>
            </a:r>
            <a:r>
              <a:rPr lang="en-US" sz="1600" b="1" dirty="0" err="1">
                <a:solidFill>
                  <a:schemeClr val="accent4"/>
                </a:solidFill>
                <a:latin typeface="Courier New" panose="02070309020205020404" pitchFamily="49" charset="0"/>
                <a:cs typeface="Courier New" panose="02070309020205020404" pitchFamily="49" charset="0"/>
              </a:rPr>
              <a:t>i</a:t>
            </a:r>
            <a:r>
              <a:rPr lang="en-US" sz="1600" b="1" dirty="0">
                <a:solidFill>
                  <a:schemeClr val="accent4"/>
                </a:solidFill>
                <a:latin typeface="Courier New" panose="02070309020205020404" pitchFamily="49" charset="0"/>
                <a:cs typeface="Courier New" panose="02070309020205020404" pitchFamily="49" charset="0"/>
              </a:rPr>
              <a:t> &lt; </a:t>
            </a:r>
            <a:r>
              <a:rPr lang="en-US" sz="1600" b="1" dirty="0" err="1">
                <a:solidFill>
                  <a:schemeClr val="accent4"/>
                </a:solidFill>
                <a:latin typeface="Courier New" panose="02070309020205020404" pitchFamily="49" charset="0"/>
                <a:cs typeface="Courier New" panose="02070309020205020404" pitchFamily="49" charset="0"/>
              </a:rPr>
              <a:t>list.length</a:t>
            </a:r>
            <a:r>
              <a:rPr lang="en-US" sz="1600" b="1" dirty="0">
                <a:solidFill>
                  <a:schemeClr val="accent4"/>
                </a:solidFill>
                <a:latin typeface="Courier New" panose="02070309020205020404" pitchFamily="49" charset="0"/>
                <a:cs typeface="Courier New" panose="02070309020205020404" pitchFamily="49" charset="0"/>
              </a:rPr>
              <a:t>; </a:t>
            </a:r>
            <a:r>
              <a:rPr lang="en-US" sz="1600" b="1" dirty="0" err="1">
                <a:solidFill>
                  <a:schemeClr val="accent4"/>
                </a:solidFill>
                <a:latin typeface="Courier New" panose="02070309020205020404" pitchFamily="49" charset="0"/>
                <a:cs typeface="Courier New" panose="02070309020205020404" pitchFamily="49" charset="0"/>
              </a:rPr>
              <a:t>i</a:t>
            </a:r>
            <a:r>
              <a:rPr lang="en-US" sz="1600" b="1" dirty="0">
                <a:solidFill>
                  <a:schemeClr val="accent4"/>
                </a:solidFill>
                <a:latin typeface="Courier New" panose="02070309020205020404" pitchFamily="49" charset="0"/>
                <a:cs typeface="Courier New" panose="02070309020205020404" pitchFamily="49" charset="0"/>
              </a:rPr>
              <a:t>++) {</a:t>
            </a:r>
            <a:endParaRPr lang="en-US" sz="1600" b="1" dirty="0">
              <a:solidFill>
                <a:schemeClr val="accent4"/>
              </a:solidFill>
              <a:latin typeface="Courier New" panose="02070309020205020404" pitchFamily="49" charset="0"/>
              <a:cs typeface="Courier New" panose="02070309020205020404" pitchFamily="49" charset="0"/>
            </a:endParaRPr>
          </a:p>
          <a:p>
            <a:pPr>
              <a:defRPr/>
            </a:pPr>
            <a:r>
              <a:rPr lang="en-US" sz="1600" b="1" dirty="0">
                <a:solidFill>
                  <a:schemeClr val="accent4"/>
                </a:solidFill>
                <a:latin typeface="Courier New" panose="02070309020205020404" pitchFamily="49" charset="0"/>
                <a:cs typeface="Courier New" panose="02070309020205020404" pitchFamily="49" charset="0"/>
              </a:rPr>
              <a:t>  select the smallest element in list[i..listSize-1];</a:t>
            </a:r>
            <a:endParaRPr lang="en-US" sz="1600" b="1" dirty="0">
              <a:solidFill>
                <a:schemeClr val="accent4"/>
              </a:solidFill>
              <a:latin typeface="Courier New" panose="02070309020205020404" pitchFamily="49" charset="0"/>
              <a:cs typeface="Courier New" panose="02070309020205020404" pitchFamily="49" charset="0"/>
            </a:endParaRPr>
          </a:p>
          <a:p>
            <a:pPr>
              <a:defRPr/>
            </a:pPr>
            <a:r>
              <a:rPr lang="en-US" sz="1600" b="1" dirty="0">
                <a:solidFill>
                  <a:schemeClr val="accent4"/>
                </a:solidFill>
                <a:latin typeface="Courier New" panose="02070309020205020404" pitchFamily="49" charset="0"/>
                <a:cs typeface="Courier New" panose="02070309020205020404" pitchFamily="49" charset="0"/>
              </a:rPr>
              <a:t>  swap the smallest with list[</a:t>
            </a:r>
            <a:r>
              <a:rPr lang="en-US" sz="1600" b="1" dirty="0" err="1">
                <a:solidFill>
                  <a:schemeClr val="accent4"/>
                </a:solidFill>
                <a:latin typeface="Courier New" panose="02070309020205020404" pitchFamily="49" charset="0"/>
                <a:cs typeface="Courier New" panose="02070309020205020404" pitchFamily="49" charset="0"/>
              </a:rPr>
              <a:t>i</a:t>
            </a:r>
            <a:r>
              <a:rPr lang="en-US" sz="1600" b="1" dirty="0">
                <a:solidFill>
                  <a:schemeClr val="accent4"/>
                </a:solidFill>
                <a:latin typeface="Courier New" panose="02070309020205020404" pitchFamily="49" charset="0"/>
                <a:cs typeface="Courier New" panose="02070309020205020404" pitchFamily="49" charset="0"/>
              </a:rPr>
              <a:t>], if necessary;</a:t>
            </a:r>
            <a:endParaRPr lang="en-US" sz="1600" b="1" dirty="0">
              <a:solidFill>
                <a:schemeClr val="accent4"/>
              </a:solidFill>
              <a:latin typeface="Courier New" panose="02070309020205020404" pitchFamily="49" charset="0"/>
              <a:cs typeface="Courier New" panose="02070309020205020404" pitchFamily="49" charset="0"/>
            </a:endParaRPr>
          </a:p>
          <a:p>
            <a:pPr>
              <a:defRPr/>
            </a:pPr>
            <a:r>
              <a:rPr lang="en-US" sz="1600" b="1" dirty="0">
                <a:solidFill>
                  <a:schemeClr val="accent4"/>
                </a:solidFill>
                <a:latin typeface="Courier New" panose="02070309020205020404" pitchFamily="49" charset="0"/>
                <a:cs typeface="Courier New" panose="02070309020205020404" pitchFamily="49" charset="0"/>
              </a:rPr>
              <a:t>  // list[</a:t>
            </a:r>
            <a:r>
              <a:rPr lang="en-US" sz="1600" b="1" dirty="0" err="1">
                <a:solidFill>
                  <a:schemeClr val="accent4"/>
                </a:solidFill>
                <a:latin typeface="Courier New" panose="02070309020205020404" pitchFamily="49" charset="0"/>
                <a:cs typeface="Courier New" panose="02070309020205020404" pitchFamily="49" charset="0"/>
              </a:rPr>
              <a:t>i</a:t>
            </a:r>
            <a:r>
              <a:rPr lang="en-US" sz="1600" b="1" dirty="0">
                <a:solidFill>
                  <a:schemeClr val="accent4"/>
                </a:solidFill>
                <a:latin typeface="Courier New" panose="02070309020205020404" pitchFamily="49" charset="0"/>
                <a:cs typeface="Courier New" panose="02070309020205020404" pitchFamily="49" charset="0"/>
              </a:rPr>
              <a:t>] is in its correct position. </a:t>
            </a:r>
            <a:endParaRPr lang="en-US" sz="1600" b="1" dirty="0">
              <a:solidFill>
                <a:schemeClr val="accent4"/>
              </a:solidFill>
              <a:latin typeface="Courier New" panose="02070309020205020404" pitchFamily="49" charset="0"/>
              <a:cs typeface="Courier New" panose="02070309020205020404" pitchFamily="49" charset="0"/>
            </a:endParaRPr>
          </a:p>
          <a:p>
            <a:pPr>
              <a:defRPr/>
            </a:pPr>
            <a:r>
              <a:rPr lang="en-US" sz="1600" b="1" dirty="0">
                <a:solidFill>
                  <a:schemeClr val="accent4"/>
                </a:solidFill>
                <a:latin typeface="Courier New" panose="02070309020205020404" pitchFamily="49" charset="0"/>
                <a:cs typeface="Courier New" panose="02070309020205020404" pitchFamily="49" charset="0"/>
              </a:rPr>
              <a:t>  // The next iteration apply on list[i..listSize-1]</a:t>
            </a:r>
            <a:endParaRPr lang="en-US" sz="1600" b="1" dirty="0">
              <a:solidFill>
                <a:schemeClr val="accent4"/>
              </a:solidFill>
              <a:latin typeface="Courier New" panose="02070309020205020404" pitchFamily="49" charset="0"/>
              <a:cs typeface="Courier New" panose="02070309020205020404" pitchFamily="49" charset="0"/>
            </a:endParaRPr>
          </a:p>
          <a:p>
            <a:pPr>
              <a:defRPr/>
            </a:pPr>
            <a:r>
              <a:rPr lang="en-US" sz="1600" b="1" dirty="0">
                <a:solidFill>
                  <a:schemeClr val="accent4"/>
                </a:solidFill>
                <a:latin typeface="Courier New" panose="02070309020205020404" pitchFamily="49" charset="0"/>
                <a:cs typeface="Courier New" panose="02070309020205020404" pitchFamily="49" charset="0"/>
              </a:rPr>
              <a:t>}</a:t>
            </a:r>
            <a:endParaRPr lang="en-US" sz="1600" b="1" dirty="0">
              <a:solidFill>
                <a:schemeClr val="accent4"/>
              </a:solidFill>
              <a:latin typeface="Courier New" panose="02070309020205020404" pitchFamily="49" charset="0"/>
              <a:cs typeface="Courier New" panose="02070309020205020404" pitchFamily="49" charset="0"/>
            </a:endParaRP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zh-CN" sz="1700" b="1">
                <a:solidFill>
                  <a:srgbClr val="000000"/>
                </a:solidFill>
                <a:latin typeface="Courier New" panose="02070309020205020404" pitchFamily="49" charset="0"/>
                <a:ea typeface="宋体" panose="02010600030101010101" pitchFamily="2" charset="-122"/>
                <a:cs typeface="Courier New" panose="02070309020205020404" pitchFamily="49" charset="0"/>
              </a:rPr>
              <a:t>list[0] list[1] list[2] list[3] ...               list[10]</a:t>
            </a:r>
            <a:endParaRPr lang="en-US" altLang="zh-CN" sz="1700" b="1">
              <a:solidFill>
                <a:srgbClr val="000000"/>
              </a:solidFill>
              <a:latin typeface="Courier New" panose="02070309020205020404" pitchFamily="49" charset="0"/>
              <a:ea typeface="宋体" panose="02010600030101010101" pitchFamily="2" charset="-122"/>
              <a:cs typeface="Times New Roman" panose="02020603050405020304" pitchFamily="18" charset="0"/>
            </a:endParaRPr>
          </a:p>
          <a:p>
            <a:pPr>
              <a:lnSpc>
                <a:spcPct val="90000"/>
              </a:lnSpc>
              <a:spcBef>
                <a:spcPct val="20000"/>
              </a:spcBef>
              <a:buClr>
                <a:schemeClr val="tx2"/>
              </a:buClr>
              <a:buSzPct val="75000"/>
              <a:buFont typeface="Monotype Sorts" pitchFamily="2" charset="2"/>
              <a:buNone/>
            </a:pPr>
            <a:endParaRPr lang="en-US" altLang="zh-CN" sz="1700" b="1">
              <a:solidFill>
                <a:schemeClr val="bg2"/>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defRPr/>
            </a:pPr>
            <a:r>
              <a:rPr lang="en-US" altLang="en-US" sz="1700" b="1" dirty="0" smtClean="0">
                <a:solidFill>
                  <a:srgbClr val="FF6600"/>
                </a:solidFill>
                <a:latin typeface="Courier New" panose="02070309020205020404" pitchFamily="49" charset="0"/>
                <a:cs typeface="Courier New" panose="02070309020205020404" pitchFamily="49" charset="0"/>
              </a:rPr>
              <a:t>list[0]</a:t>
            </a:r>
            <a:r>
              <a:rPr lang="en-US" altLang="en-US" sz="1700" b="1" dirty="0" smtClean="0">
                <a:solidFill>
                  <a:schemeClr val="bg2"/>
                </a:solidFill>
                <a:latin typeface="Courier New" panose="02070309020205020404" pitchFamily="49" charset="0"/>
                <a:cs typeface="Courier New" panose="02070309020205020404" pitchFamily="49" charset="0"/>
              </a:rPr>
              <a:t> </a:t>
            </a:r>
            <a:r>
              <a:rPr lang="en-US" altLang="en-US" sz="1700" b="1" dirty="0" smtClean="0">
                <a:solidFill>
                  <a:schemeClr val="accent4"/>
                </a:solidFill>
                <a:latin typeface="Courier New" panose="02070309020205020404" pitchFamily="49" charset="0"/>
                <a:cs typeface="Courier New" panose="02070309020205020404" pitchFamily="49" charset="0"/>
              </a:rPr>
              <a:t>list[1] list[2] list[3] ...               list[10]</a:t>
            </a:r>
            <a:endParaRPr lang="en-US" altLang="en-US" sz="1700" b="1" dirty="0" smtClean="0">
              <a:solidFill>
                <a:schemeClr val="accent4"/>
              </a:solidFill>
              <a:latin typeface="Courier New" panose="02070309020205020404" pitchFamily="49" charset="0"/>
              <a:cs typeface="Courier New" panose="02070309020205020404" pitchFamily="49" charset="0"/>
            </a:endParaRPr>
          </a:p>
          <a:p>
            <a:pPr>
              <a:lnSpc>
                <a:spcPct val="90000"/>
              </a:lnSpc>
              <a:buFont typeface="Monotype Sorts"/>
              <a:buNone/>
              <a:defRPr/>
            </a:pPr>
            <a:endParaRPr lang="en-US" altLang="en-US" sz="1700" b="1" dirty="0" smtClean="0">
              <a:solidFill>
                <a:schemeClr val="accent4"/>
              </a:solidFill>
              <a:latin typeface="Courier New" panose="02070309020205020404" pitchFamily="49" charset="0"/>
              <a:cs typeface="Courier New" panose="02070309020205020404"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defRPr/>
            </a:pPr>
            <a:r>
              <a:rPr lang="en-US" altLang="en-US" sz="1700" b="1" dirty="0" smtClean="0">
                <a:solidFill>
                  <a:srgbClr val="FF6600"/>
                </a:solidFill>
                <a:latin typeface="Courier New" panose="02070309020205020404" pitchFamily="49" charset="0"/>
                <a:cs typeface="Courier New" panose="02070309020205020404" pitchFamily="49" charset="0"/>
              </a:rPr>
              <a:t>list[0] list[1]</a:t>
            </a:r>
            <a:r>
              <a:rPr lang="en-US" altLang="en-US" sz="1700" b="1" dirty="0" smtClean="0">
                <a:solidFill>
                  <a:schemeClr val="bg2"/>
                </a:solidFill>
                <a:latin typeface="Courier New" panose="02070309020205020404" pitchFamily="49" charset="0"/>
                <a:cs typeface="Courier New" panose="02070309020205020404" pitchFamily="49" charset="0"/>
              </a:rPr>
              <a:t> </a:t>
            </a:r>
            <a:r>
              <a:rPr lang="en-US" altLang="en-US" sz="1700" b="1" dirty="0" smtClean="0">
                <a:solidFill>
                  <a:schemeClr val="accent4"/>
                </a:solidFill>
                <a:latin typeface="Courier New" panose="02070309020205020404" pitchFamily="49" charset="0"/>
                <a:cs typeface="Courier New" panose="02070309020205020404" pitchFamily="49" charset="0"/>
              </a:rPr>
              <a:t>list[2] list[3] ...               list[10]</a:t>
            </a:r>
            <a:endParaRPr lang="en-US" altLang="en-US" sz="1700" b="1" dirty="0" smtClean="0">
              <a:solidFill>
                <a:schemeClr val="accent4"/>
              </a:solidFill>
              <a:latin typeface="Courier New" panose="02070309020205020404" pitchFamily="49" charset="0"/>
              <a:cs typeface="Courier New" panose="02070309020205020404" pitchFamily="49" charset="0"/>
            </a:endParaRPr>
          </a:p>
          <a:p>
            <a:pPr>
              <a:lnSpc>
                <a:spcPct val="90000"/>
              </a:lnSpc>
              <a:buFont typeface="Monotype Sorts"/>
              <a:buNone/>
              <a:defRPr/>
            </a:pPr>
            <a:endParaRPr lang="en-US" altLang="en-US" sz="1700" b="1" dirty="0" smtClean="0">
              <a:solidFill>
                <a:schemeClr val="bg2"/>
              </a:solidFill>
              <a:latin typeface="Courier New" panose="02070309020205020404" pitchFamily="49" charset="0"/>
              <a:cs typeface="Courier New" panose="02070309020205020404"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defRPr/>
            </a:pPr>
            <a:r>
              <a:rPr lang="en-US" altLang="en-US" sz="1700" b="1" dirty="0" smtClean="0">
                <a:solidFill>
                  <a:srgbClr val="FF6600"/>
                </a:solidFill>
                <a:latin typeface="Courier New" panose="02070309020205020404" pitchFamily="49" charset="0"/>
                <a:cs typeface="Courier New" panose="02070309020205020404" pitchFamily="49" charset="0"/>
              </a:rPr>
              <a:t>list[0] list[1] list[2]</a:t>
            </a:r>
            <a:r>
              <a:rPr lang="en-US" altLang="en-US" sz="1700" b="1" dirty="0" smtClean="0">
                <a:solidFill>
                  <a:schemeClr val="bg2"/>
                </a:solidFill>
                <a:latin typeface="Courier New" panose="02070309020205020404" pitchFamily="49" charset="0"/>
                <a:cs typeface="Courier New" panose="02070309020205020404" pitchFamily="49" charset="0"/>
              </a:rPr>
              <a:t> </a:t>
            </a:r>
            <a:r>
              <a:rPr lang="en-US" altLang="en-US" sz="1700" b="1" dirty="0" smtClean="0">
                <a:solidFill>
                  <a:schemeClr val="accent4"/>
                </a:solidFill>
                <a:latin typeface="Courier New" panose="02070309020205020404" pitchFamily="49" charset="0"/>
                <a:cs typeface="Courier New" panose="02070309020205020404" pitchFamily="49" charset="0"/>
              </a:rPr>
              <a:t>list[3] ...               list[10]</a:t>
            </a:r>
            <a:endParaRPr lang="en-US" altLang="en-US" sz="1700" b="1" dirty="0" smtClean="0">
              <a:solidFill>
                <a:schemeClr val="accent4"/>
              </a:solidFill>
              <a:latin typeface="Courier New" panose="02070309020205020404" pitchFamily="49" charset="0"/>
              <a:cs typeface="Courier New" panose="02070309020205020404" pitchFamily="49" charset="0"/>
            </a:endParaRPr>
          </a:p>
          <a:p>
            <a:pPr>
              <a:lnSpc>
                <a:spcPct val="90000"/>
              </a:lnSpc>
              <a:buFont typeface="Monotype Sorts"/>
              <a:buNone/>
              <a:defRPr/>
            </a:pPr>
            <a:endParaRPr lang="en-US" altLang="en-US" sz="1700" b="1" dirty="0" smtClean="0">
              <a:solidFill>
                <a:schemeClr val="accent4"/>
              </a:solidFill>
              <a:latin typeface="Courier New" panose="02070309020205020404" pitchFamily="49" charset="0"/>
              <a:cs typeface="Courier New" panose="02070309020205020404"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defRPr/>
            </a:pPr>
            <a:r>
              <a:rPr lang="en-US" altLang="en-US" sz="1700" b="1" dirty="0" smtClean="0">
                <a:solidFill>
                  <a:srgbClr val="FF6600"/>
                </a:solidFill>
                <a:latin typeface="Courier New" panose="02070309020205020404" pitchFamily="49" charset="0"/>
                <a:cs typeface="Courier New" panose="02070309020205020404" pitchFamily="49" charset="0"/>
              </a:rPr>
              <a:t>list[0] list[1] list[2] list[3]</a:t>
            </a:r>
            <a:r>
              <a:rPr lang="en-US" altLang="en-US" sz="1700" b="1" dirty="0" smtClean="0">
                <a:solidFill>
                  <a:schemeClr val="bg2"/>
                </a:solidFill>
                <a:latin typeface="Courier New" panose="02070309020205020404" pitchFamily="49" charset="0"/>
                <a:cs typeface="Courier New" panose="02070309020205020404" pitchFamily="49" charset="0"/>
              </a:rPr>
              <a:t> ...               </a:t>
            </a:r>
            <a:r>
              <a:rPr lang="en-US" altLang="en-US" sz="1700" b="1" dirty="0" smtClean="0">
                <a:solidFill>
                  <a:schemeClr val="accent4"/>
                </a:solidFill>
                <a:latin typeface="Courier New" panose="02070309020205020404" pitchFamily="49" charset="0"/>
                <a:cs typeface="Courier New" panose="02070309020205020404" pitchFamily="49" charset="0"/>
              </a:rPr>
              <a:t>list[10]</a:t>
            </a:r>
            <a:endParaRPr lang="en-US" altLang="en-US" sz="1700" b="1" dirty="0" smtClean="0">
              <a:solidFill>
                <a:schemeClr val="accent4"/>
              </a:solidFill>
              <a:latin typeface="Courier New" panose="02070309020205020404" pitchFamily="49" charset="0"/>
              <a:cs typeface="Courier New" panose="02070309020205020404" pitchFamily="49" charset="0"/>
            </a:endParaRPr>
          </a:p>
          <a:p>
            <a:pPr>
              <a:lnSpc>
                <a:spcPct val="90000"/>
              </a:lnSpc>
              <a:buFont typeface="Monotype Sorts"/>
              <a:buNone/>
              <a:defRPr/>
            </a:pPr>
            <a:endParaRPr lang="en-US" altLang="en-US" sz="1700" b="1" dirty="0" smtClean="0">
              <a:solidFill>
                <a:schemeClr val="bg2"/>
              </a:solidFill>
              <a:latin typeface="Courier New" panose="02070309020205020404" pitchFamily="49" charset="0"/>
              <a:cs typeface="Courier New" panose="02070309020205020404"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                                ...               </a:t>
            </a: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anose="02070309020205020404" pitchFamily="49" charset="0"/>
                <a:cs typeface="Courier New" panose="02070309020205020404" pitchFamily="49" charset="0"/>
              </a:rPr>
              <a:t>list[0] list[1] list[2] list[3] ...               list[10]</a:t>
            </a:r>
            <a:endParaRPr lang="en-US" altLang="en-US" sz="1700" b="1">
              <a:solidFill>
                <a:srgbClr val="FF66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C07495-BE59-42B9-939C-9E65F4FFDC2A}" type="slidenum">
              <a:rPr lang="en-US" altLang="en-US" sz="1400"/>
            </a:fld>
            <a:endParaRPr lang="en-US" altLang="en-US" sz="1400"/>
          </a:p>
        </p:txBody>
      </p:sp>
      <p:sp>
        <p:nvSpPr>
          <p:cNvPr id="445442"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1" action="ppaction://program"/>
            </a:endParaRPr>
          </a:p>
        </p:txBody>
      </p:sp>
      <p:sp>
        <p:nvSpPr>
          <p:cNvPr id="108548"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endParaRPr lang="en-US" dirty="0">
              <a:solidFill>
                <a:schemeClr val="accent4"/>
              </a:solidFill>
            </a:endParaRPr>
          </a:p>
          <a:p>
            <a:pPr>
              <a:defRPr/>
            </a:pPr>
            <a:r>
              <a:rPr lang="en-US" dirty="0">
                <a:solidFill>
                  <a:schemeClr val="accent4"/>
                </a:solidFill>
              </a:rPr>
              <a:t>  select the smallest element in list[i..listSize-1];</a:t>
            </a:r>
            <a:endParaRPr lang="en-US" dirty="0">
              <a:solidFill>
                <a:schemeClr val="accent4"/>
              </a:solidFill>
            </a:endParaRP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endParaRPr lang="en-US" dirty="0">
              <a:solidFill>
                <a:schemeClr val="accent4"/>
              </a:solidFill>
            </a:endParaRP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endParaRPr lang="en-US" dirty="0">
              <a:solidFill>
                <a:schemeClr val="accent4"/>
              </a:solidFill>
            </a:endParaRPr>
          </a:p>
          <a:p>
            <a:pPr>
              <a:defRPr/>
            </a:pPr>
            <a:r>
              <a:rPr lang="en-US" dirty="0">
                <a:solidFill>
                  <a:schemeClr val="accent4"/>
                </a:solidFill>
              </a:rPr>
              <a:t>  // The next iteration apply on list[i..listSize-1]</a:t>
            </a:r>
            <a:endParaRPr lang="en-US" dirty="0">
              <a:solidFill>
                <a:schemeClr val="accent4"/>
              </a:solidFill>
            </a:endParaRPr>
          </a:p>
          <a:p>
            <a:pPr>
              <a:defRPr/>
            </a:pPr>
            <a:r>
              <a:rPr lang="en-US" dirty="0">
                <a:solidFill>
                  <a:schemeClr val="accent4"/>
                </a:solidFill>
              </a:rPr>
              <a:t>}</a:t>
            </a:r>
            <a:endParaRPr lang="en-US" dirty="0">
              <a:solidFill>
                <a:schemeClr val="accent4"/>
              </a:solidFill>
            </a:endParaRPr>
          </a:p>
        </p:txBody>
      </p:sp>
      <p:sp>
        <p:nvSpPr>
          <p:cNvPr id="445444" name="Rectangle 4"/>
          <p:cNvSpPr>
            <a:spLocks noChangeArrowheads="1"/>
          </p:cNvSpPr>
          <p:nvPr/>
        </p:nvSpPr>
        <p:spPr bwMode="auto">
          <a:xfrm>
            <a:off x="385763" y="471488"/>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445445"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endParaRPr lang="en-US" sz="2000" dirty="0">
              <a:solidFill>
                <a:schemeClr val="accent4"/>
              </a:solidFill>
            </a:endParaRP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endParaRPr lang="en-US" sz="2000" dirty="0">
              <a:solidFill>
                <a:schemeClr val="accent4"/>
              </a:solidFill>
            </a:endParaRP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endParaRPr lang="en-US" sz="2000" dirty="0">
              <a:solidFill>
                <a:schemeClr val="accent4"/>
              </a:solidFill>
            </a:endParaRPr>
          </a:p>
          <a:p>
            <a:pPr>
              <a:defRPr/>
            </a:pPr>
            <a:r>
              <a:rPr lang="en-US" sz="2000" dirty="0">
                <a:solidFill>
                  <a:schemeClr val="accent4"/>
                </a:solidFill>
              </a:rPr>
              <a:t>      }</a:t>
            </a:r>
            <a:endParaRPr lang="en-US" sz="2000" dirty="0">
              <a:solidFill>
                <a:schemeClr val="accent4"/>
              </a:solidFill>
            </a:endParaRPr>
          </a:p>
          <a:p>
            <a:pPr>
              <a:defRPr/>
            </a:pPr>
            <a:r>
              <a:rPr lang="en-US" sz="2000" dirty="0">
                <a:solidFill>
                  <a:schemeClr val="accent4"/>
                </a:solidFill>
              </a:rPr>
              <a:t>    }</a:t>
            </a:r>
            <a:endParaRPr lang="en-US" sz="2000" dirty="0">
              <a:solidFill>
                <a:schemeClr val="accent4"/>
              </a:solidFill>
            </a:endParaRPr>
          </a:p>
        </p:txBody>
      </p:sp>
      <p:sp>
        <p:nvSpPr>
          <p:cNvPr id="105479" name="Rectangle 6"/>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5480" name="Rectangle 7"/>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445448" name="Line 8"/>
          <p:cNvSpPr>
            <a:spLocks noChangeShapeType="1"/>
          </p:cNvSpPr>
          <p:nvPr/>
        </p:nvSpPr>
        <p:spPr bwMode="auto">
          <a:xfrm>
            <a:off x="769938" y="739775"/>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05836B-7F63-4EAE-84CA-A5993C0C6B2A}" type="slidenum">
              <a:rPr lang="en-US" altLang="en-US" sz="1400"/>
            </a:fld>
            <a:endParaRPr lang="en-US" altLang="en-US" sz="1400"/>
          </a:p>
        </p:txBody>
      </p:sp>
      <p:sp>
        <p:nvSpPr>
          <p:cNvPr id="446466"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1"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endParaRPr lang="en-US" dirty="0">
              <a:solidFill>
                <a:schemeClr val="accent4"/>
              </a:solidFill>
            </a:endParaRPr>
          </a:p>
          <a:p>
            <a:pPr>
              <a:defRPr/>
            </a:pPr>
            <a:r>
              <a:rPr lang="en-US" dirty="0">
                <a:solidFill>
                  <a:schemeClr val="accent4"/>
                </a:solidFill>
              </a:rPr>
              <a:t>  select the smallest element in list[i..listSize-1];</a:t>
            </a:r>
            <a:endParaRPr lang="en-US" dirty="0">
              <a:solidFill>
                <a:schemeClr val="accent4"/>
              </a:solidFill>
            </a:endParaRP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endParaRPr lang="en-US" dirty="0">
              <a:solidFill>
                <a:schemeClr val="accent4"/>
              </a:solidFill>
            </a:endParaRP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endParaRPr lang="en-US" dirty="0">
              <a:solidFill>
                <a:schemeClr val="accent4"/>
              </a:solidFill>
            </a:endParaRPr>
          </a:p>
          <a:p>
            <a:pPr>
              <a:defRPr/>
            </a:pPr>
            <a:r>
              <a:rPr lang="en-US" dirty="0">
                <a:solidFill>
                  <a:schemeClr val="accent4"/>
                </a:solidFill>
              </a:rPr>
              <a:t>  // The next iteration apply on list[i..listSize-1]</a:t>
            </a:r>
            <a:endParaRPr lang="en-US" dirty="0">
              <a:solidFill>
                <a:schemeClr val="accent4"/>
              </a:solidFill>
            </a:endParaRPr>
          </a:p>
          <a:p>
            <a:pPr>
              <a:defRPr/>
            </a:pPr>
            <a:r>
              <a:rPr lang="en-US" dirty="0">
                <a:solidFill>
                  <a:schemeClr val="accent4"/>
                </a:solidFill>
              </a:rPr>
              <a:t>}</a:t>
            </a:r>
            <a:endParaRPr lang="en-US" dirty="0">
              <a:solidFill>
                <a:schemeClr val="accent4"/>
              </a:solidFill>
            </a:endParaRP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endParaRPr lang="en-US" sz="2000" dirty="0">
              <a:solidFill>
                <a:schemeClr val="accent4"/>
              </a:solidFill>
            </a:endParaRP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endParaRPr lang="en-US" sz="2000" dirty="0">
              <a:solidFill>
                <a:schemeClr val="accent4"/>
              </a:solidFill>
            </a:endParaRP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endParaRPr lang="en-US" sz="2000" dirty="0">
              <a:solidFill>
                <a:schemeClr val="accent4"/>
              </a:solidFill>
            </a:endParaRP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endParaRPr lang="en-US" sz="2000" dirty="0">
              <a:solidFill>
                <a:schemeClr val="accent4"/>
              </a:solidFill>
            </a:endParaRPr>
          </a:p>
          <a:p>
            <a:pPr>
              <a:defRPr/>
            </a:pPr>
            <a:r>
              <a:rPr lang="en-US" sz="2000" dirty="0">
                <a:solidFill>
                  <a:schemeClr val="accent4"/>
                </a:solidFill>
              </a:rPr>
              <a:t>      }</a:t>
            </a:r>
            <a:endParaRPr lang="en-US" sz="2000" dirty="0">
              <a:solidFill>
                <a:schemeClr val="accent4"/>
              </a:solidFill>
            </a:endParaRPr>
          </a:p>
          <a:p>
            <a:pPr>
              <a:defRPr/>
            </a:pPr>
            <a:r>
              <a:rPr lang="en-US" sz="2000" dirty="0">
                <a:solidFill>
                  <a:schemeClr val="accent4"/>
                </a:solidFill>
              </a:rPr>
              <a:t>    }</a:t>
            </a:r>
            <a:endParaRPr lang="en-US" sz="2000" dirty="0">
              <a:solidFill>
                <a:schemeClr val="accent4"/>
              </a:solidFill>
            </a:endParaRP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490BAE-C573-4099-A421-F39E83F76BD2}" type="slidenum">
              <a:rPr lang="en-US" altLang="en-US" sz="1400"/>
            </a:fld>
            <a:endParaRPr lang="en-US" altLang="en-US" sz="1400"/>
          </a:p>
        </p:txBody>
      </p:sp>
      <p:sp>
        <p:nvSpPr>
          <p:cNvPr id="447490" name="Rectangle 2"/>
          <p:cNvSpPr>
            <a:spLocks noGrp="1" noChangeArrowheads="1"/>
          </p:cNvSpPr>
          <p:nvPr>
            <p:ph type="title"/>
          </p:nvPr>
        </p:nvSpPr>
        <p:spPr>
          <a:xfrm>
            <a:off x="962025" y="2622550"/>
            <a:ext cx="2111375" cy="417513"/>
          </a:xfrm>
        </p:spPr>
        <p:txBody>
          <a:bodyPr/>
          <a:lstStyle/>
          <a:p>
            <a:r>
              <a:rPr lang="en-US" altLang="en-US" smtClean="0"/>
              <a:t>Expand</a:t>
            </a:r>
            <a:endParaRPr lang="en-US" altLang="en-US" smtClean="0">
              <a:solidFill>
                <a:schemeClr val="tx1"/>
              </a:solidFill>
              <a:latin typeface="Book Antiqua" pitchFamily="18" charset="0"/>
              <a:hlinkClick r:id="rId1"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endParaRPr lang="en-US" dirty="0">
              <a:solidFill>
                <a:schemeClr val="accent4"/>
              </a:solidFill>
            </a:endParaRPr>
          </a:p>
          <a:p>
            <a:pPr>
              <a:defRPr/>
            </a:pPr>
            <a:r>
              <a:rPr lang="en-US" dirty="0">
                <a:solidFill>
                  <a:schemeClr val="accent4"/>
                </a:solidFill>
              </a:rPr>
              <a:t>  select the smallest element in list[i..listSize-1];</a:t>
            </a:r>
            <a:endParaRPr lang="en-US" dirty="0">
              <a:solidFill>
                <a:schemeClr val="accent4"/>
              </a:solidFill>
            </a:endParaRP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endParaRPr lang="en-US" dirty="0">
              <a:solidFill>
                <a:schemeClr val="accent4"/>
              </a:solidFill>
            </a:endParaRP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endParaRPr lang="en-US" dirty="0">
              <a:solidFill>
                <a:schemeClr val="accent4"/>
              </a:solidFill>
            </a:endParaRPr>
          </a:p>
          <a:p>
            <a:pPr>
              <a:defRPr/>
            </a:pPr>
            <a:r>
              <a:rPr lang="en-US" dirty="0">
                <a:solidFill>
                  <a:schemeClr val="accent4"/>
                </a:solidFill>
              </a:rPr>
              <a:t>  // The next iteration apply on list[i..listSize-1]</a:t>
            </a:r>
            <a:endParaRPr lang="en-US" dirty="0">
              <a:solidFill>
                <a:schemeClr val="accent4"/>
              </a:solidFill>
            </a:endParaRPr>
          </a:p>
          <a:p>
            <a:pPr>
              <a:defRPr/>
            </a:pPr>
            <a:r>
              <a:rPr lang="en-US" dirty="0">
                <a:solidFill>
                  <a:schemeClr val="accent4"/>
                </a:solidFill>
              </a:rPr>
              <a:t>}</a:t>
            </a:r>
            <a:endParaRPr lang="en-US" dirty="0">
              <a:solidFill>
                <a:schemeClr val="accent4"/>
              </a:solidFill>
            </a:endParaRP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endParaRPr lang="en-US" dirty="0">
              <a:solidFill>
                <a:schemeClr val="bg2"/>
              </a:solidFill>
            </a:endParaRP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endParaRPr lang="en-US" dirty="0">
              <a:solidFill>
                <a:schemeClr val="accent4"/>
              </a:solidFill>
            </a:endParaRP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endParaRPr lang="en-US" dirty="0">
              <a:solidFill>
                <a:schemeClr val="accent4"/>
              </a:solidFill>
            </a:endParaRP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endParaRPr lang="en-US" dirty="0">
              <a:solidFill>
                <a:schemeClr val="accent4"/>
              </a:solidFill>
            </a:endParaRPr>
          </a:p>
          <a:p>
            <a:pPr>
              <a:defRPr/>
            </a:pPr>
            <a:r>
              <a:rPr lang="en-US" dirty="0">
                <a:solidFill>
                  <a:schemeClr val="accent4"/>
                </a:solidFill>
              </a:rPr>
              <a:t>    }</a:t>
            </a:r>
            <a:endParaRPr lang="en-US" dirty="0">
              <a:solidFill>
                <a:schemeClr val="accent4"/>
              </a:solidFill>
            </a:endParaRP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A00AAA-0B05-408A-BA1C-DB6D8127D096}" type="slidenum">
              <a:rPr lang="en-US" altLang="en-US" sz="1400"/>
            </a:fld>
            <a:endParaRPr lang="en-US" altLang="en-US" sz="1400"/>
          </a:p>
        </p:txBody>
      </p:sp>
      <p:sp>
        <p:nvSpPr>
          <p:cNvPr id="108547" name="Rectangle 2"/>
          <p:cNvSpPr>
            <a:spLocks noGrp="1" noChangeArrowheads="1"/>
          </p:cNvSpPr>
          <p:nvPr>
            <p:ph type="title"/>
          </p:nvPr>
        </p:nvSpPr>
        <p:spPr>
          <a:xfrm>
            <a:off x="609600" y="304800"/>
            <a:ext cx="7772400" cy="457200"/>
          </a:xfrm>
        </p:spPr>
        <p:txBody>
          <a:bodyPr/>
          <a:lstStyle/>
          <a:p>
            <a:r>
              <a:rPr lang="en-US" altLang="en-US" smtClean="0"/>
              <a:t>Wrap it in a Method</a:t>
            </a:r>
            <a:endParaRPr lang="en-US" altLang="en-US" smtClean="0">
              <a:solidFill>
                <a:schemeClr val="tx1"/>
              </a:solidFill>
              <a:latin typeface="Book Antiqua" pitchFamily="18" charset="0"/>
              <a:hlinkClick r:id="rId1"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 The method for sorting the numbers */</a:t>
            </a:r>
            <a:endParaRPr lang="en-US" altLang="zh-CN" sz="1600" b="1">
              <a:solidFill>
                <a:srgbClr val="000000"/>
              </a:solidFill>
              <a:latin typeface="Courier"/>
              <a:ea typeface="宋体" panose="02010600030101010101" pitchFamily="2" charset="-122"/>
              <a:cs typeface="Times New Roman" panose="02020603050405020304" pitchFamily="18" charset="0"/>
            </a:endParaRPr>
          </a:p>
          <a:p>
            <a:r>
              <a:rPr lang="en-US" altLang="zh-CN" b="1">
                <a:solidFill>
                  <a:srgbClr val="000000"/>
                </a:solidFill>
                <a:ea typeface="宋体" panose="02010600030101010101" pitchFamily="2" charset="-122"/>
              </a:rPr>
              <a:t>   </a:t>
            </a:r>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public static void selectionSort(double[] list) {</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for (int i = 0; i &lt; list.length; i++) {</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 Find the minimum in the list[i..list.length-1]</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double currentMin = list[i];</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int currentMinIndex = i;</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for (int j = i + 1; j &lt; list.length; j++) {</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if (currentMin &gt; list[j]) {</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currentMin = list[j];</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currentMinIndex = j;</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 Swap list[i] with list[currentMinIndex] if necessary;</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if (currentMinIndex != i) {</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list[currentMinIndex] = list[i];</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list[i] = currentMin;</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bg2"/>
                </a:solidFill>
              </a:rPr>
              <a:t>Invoke it</a:t>
            </a:r>
            <a:endParaRPr lang="en-US" altLang="en-US">
              <a:solidFill>
                <a:schemeClr val="bg2"/>
              </a:solidFill>
            </a:endParaRPr>
          </a:p>
          <a:p>
            <a:pPr>
              <a:spcBef>
                <a:spcPct val="50000"/>
              </a:spcBef>
            </a:pPr>
            <a:r>
              <a:rPr lang="en-US" altLang="en-US">
                <a:solidFill>
                  <a:schemeClr val="bg2"/>
                </a:solidFill>
              </a:rPr>
              <a:t>selectionSort(yourList)</a:t>
            </a:r>
            <a:endParaRPr lang="en-US" altLang="en-US">
              <a:solidFill>
                <a:schemeClr val="bg2"/>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1EB7B3-445F-4693-A246-72C814F45AC9}" type="slidenum">
              <a:rPr lang="en-US" altLang="en-US" sz="1400"/>
            </a:fld>
            <a:endParaRPr lang="en-US" altLang="en-US" sz="1400"/>
          </a:p>
        </p:txBody>
      </p:sp>
      <p:sp>
        <p:nvSpPr>
          <p:cNvPr id="109571" name="Rectangle 2"/>
          <p:cNvSpPr>
            <a:spLocks noGrp="1" noChangeArrowheads="1"/>
          </p:cNvSpPr>
          <p:nvPr>
            <p:ph type="title"/>
          </p:nvPr>
        </p:nvSpPr>
        <p:spPr>
          <a:xfrm>
            <a:off x="609600" y="304800"/>
            <a:ext cx="7772400" cy="609600"/>
          </a:xfrm>
        </p:spPr>
        <p:txBody>
          <a:bodyPr/>
          <a:lstStyle/>
          <a:p>
            <a:r>
              <a:rPr lang="en-US" altLang="en-US" smtClean="0">
                <a:solidFill>
                  <a:srgbClr val="FF0000"/>
                </a:solidFill>
              </a:rPr>
              <a:t>The Arrays.sort Method 271</a:t>
            </a:r>
            <a:endParaRPr lang="en-US" altLang="en-US" smtClean="0">
              <a:solidFill>
                <a:srgbClr val="FF0000"/>
              </a:solidFill>
              <a:latin typeface="Book Antiqua" pitchFamily="18" charset="0"/>
              <a:hlinkClick r:id="rId1" action="ppaction://program"/>
            </a:endParaRPr>
          </a:p>
        </p:txBody>
      </p:sp>
      <p:sp>
        <p:nvSpPr>
          <p:cNvPr id="109572" name="Rectangle 4"/>
          <p:cNvSpPr>
            <a:spLocks noChangeArrowheads="1"/>
          </p:cNvSpPr>
          <p:nvPr/>
        </p:nvSpPr>
        <p:spPr bwMode="auto">
          <a:xfrm>
            <a:off x="268605" y="116300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defRPr/>
            </a:pPr>
            <a:r>
              <a:rPr lang="en-US" altLang="en-US" sz="2200" dirty="0" smtClean="0">
                <a:cs typeface="Courier New" panose="02070309020205020404" pitchFamily="49" charset="0"/>
              </a:rPr>
              <a:t>Since sorting is frequently used in programming, Java provides several overloaded sort methods for sorting an array of </a:t>
            </a:r>
            <a:r>
              <a:rPr lang="en-US" altLang="en-US" sz="2200" dirty="0" err="1" smtClean="0">
                <a:cs typeface="Courier New" panose="02070309020205020404" pitchFamily="49" charset="0"/>
              </a:rPr>
              <a:t>int</a:t>
            </a:r>
            <a:r>
              <a:rPr lang="en-US" altLang="en-US" sz="2200" dirty="0" smtClean="0">
                <a:cs typeface="Courier New" panose="02070309020205020404" pitchFamily="49" charset="0"/>
              </a:rPr>
              <a:t>, double, char, short, long, and float in the </a:t>
            </a:r>
            <a:r>
              <a:rPr lang="en-US" altLang="en-US" sz="2200" dirty="0" err="1" smtClean="0">
                <a:cs typeface="Courier New" panose="02070309020205020404" pitchFamily="49" charset="0"/>
              </a:rPr>
              <a:t>java.util.Arrays</a:t>
            </a:r>
            <a:r>
              <a:rPr lang="en-US" altLang="en-US" sz="2200" dirty="0" smtClean="0">
                <a:cs typeface="Courier New" panose="02070309020205020404" pitchFamily="49" charset="0"/>
              </a:rPr>
              <a:t> class. For example, the following code sorts an array of numbers and an array of characters.</a:t>
            </a:r>
            <a:endParaRPr lang="en-US" altLang="en-US" sz="2200" dirty="0" smtClean="0">
              <a:cs typeface="Courier New" panose="02070309020205020404" pitchFamily="49" charset="0"/>
            </a:endParaRPr>
          </a:p>
          <a:p>
            <a:pPr>
              <a:lnSpc>
                <a:spcPct val="90000"/>
              </a:lnSpc>
              <a:buFont typeface="Monotype Sorts"/>
              <a:buNone/>
              <a:defRPr/>
            </a:pPr>
            <a:endParaRPr lang="en-US" altLang="en-US" sz="1700" b="1" dirty="0" smtClean="0">
              <a:solidFill>
                <a:schemeClr val="accent4"/>
              </a:solidFill>
              <a:latin typeface="Courier New" panose="02070309020205020404" pitchFamily="49" charset="0"/>
              <a:cs typeface="Courier New" panose="02070309020205020404" pitchFamily="49" charset="0"/>
            </a:endParaRPr>
          </a:p>
          <a:p>
            <a:pPr lvl="1">
              <a:lnSpc>
                <a:spcPct val="90000"/>
              </a:lnSpc>
              <a:buClr>
                <a:schemeClr val="tx2"/>
              </a:buClr>
              <a:buSzPct val="75000"/>
              <a:buFont typeface="Monotype Sorts"/>
              <a:buNone/>
              <a:defRPr/>
            </a:pPr>
            <a:r>
              <a:rPr lang="en-US" altLang="en-US" sz="2200" dirty="0" smtClean="0">
                <a:cs typeface="Courier New" panose="02070309020205020404" pitchFamily="49" charset="0"/>
              </a:rPr>
              <a:t>double[] numbers = {6.0, 4.4, 1.9, 2.9, 3.4, 3.5};</a:t>
            </a:r>
            <a:endParaRPr lang="en-US" altLang="en-US" sz="2200" dirty="0" smtClean="0">
              <a:cs typeface="Times New Roman" panose="02020603050405020304" pitchFamily="18" charset="0"/>
            </a:endParaRPr>
          </a:p>
          <a:p>
            <a:pPr lvl="1">
              <a:lnSpc>
                <a:spcPct val="90000"/>
              </a:lnSpc>
              <a:buClr>
                <a:schemeClr val="tx2"/>
              </a:buClr>
              <a:buSzPct val="75000"/>
              <a:buFont typeface="Monotype Sorts"/>
              <a:buNone/>
              <a:defRPr/>
            </a:pPr>
            <a:r>
              <a:rPr lang="en-US" altLang="en-US" sz="2200" dirty="0" err="1" smtClean="0">
                <a:cs typeface="Courier New" panose="02070309020205020404" pitchFamily="49" charset="0"/>
              </a:rPr>
              <a:t>java.util.Arrays.sort</a:t>
            </a:r>
            <a:r>
              <a:rPr lang="en-US" altLang="en-US" sz="2200" dirty="0" smtClean="0">
                <a:cs typeface="Courier New" panose="02070309020205020404" pitchFamily="49" charset="0"/>
              </a:rPr>
              <a:t>(numbers);</a:t>
            </a:r>
            <a:endParaRPr lang="en-US" altLang="en-US" sz="2200" dirty="0" smtClean="0">
              <a:cs typeface="Times New Roman" panose="02020603050405020304" pitchFamily="18" charset="0"/>
            </a:endParaRPr>
          </a:p>
          <a:p>
            <a:pPr>
              <a:lnSpc>
                <a:spcPct val="90000"/>
              </a:lnSpc>
              <a:buFont typeface="Monotype Sorts"/>
              <a:buNone/>
              <a:defRPr/>
            </a:pPr>
            <a:r>
              <a:rPr lang="en-US" altLang="en-US" sz="2200" dirty="0" smtClean="0">
                <a:cs typeface="Courier New" panose="02070309020205020404" pitchFamily="49" charset="0"/>
              </a:rPr>
              <a:t> </a:t>
            </a:r>
            <a:endParaRPr lang="en-US" altLang="en-US" sz="2200" dirty="0" smtClean="0">
              <a:cs typeface="Times New Roman" panose="02020603050405020304" pitchFamily="18" charset="0"/>
            </a:endParaRPr>
          </a:p>
          <a:p>
            <a:pPr lvl="1">
              <a:lnSpc>
                <a:spcPct val="90000"/>
              </a:lnSpc>
              <a:buClr>
                <a:schemeClr val="tx2"/>
              </a:buClr>
              <a:buSzPct val="75000"/>
              <a:buFont typeface="Monotype Sorts"/>
              <a:buNone/>
              <a:defRPr/>
            </a:pPr>
            <a:r>
              <a:rPr lang="en-US" altLang="en-US" sz="2200" dirty="0" smtClean="0">
                <a:cs typeface="Courier New" panose="02070309020205020404" pitchFamily="49" charset="0"/>
              </a:rPr>
              <a:t>char[] chars = {'a', 'A', '4', 'F', 'D', 'P'};</a:t>
            </a:r>
            <a:endParaRPr lang="en-US" altLang="en-US" sz="2200" dirty="0" smtClean="0">
              <a:cs typeface="Times New Roman" panose="02020603050405020304" pitchFamily="18" charset="0"/>
            </a:endParaRPr>
          </a:p>
          <a:p>
            <a:pPr lvl="1">
              <a:lnSpc>
                <a:spcPct val="90000"/>
              </a:lnSpc>
              <a:buClr>
                <a:schemeClr val="tx2"/>
              </a:buClr>
              <a:buSzPct val="75000"/>
              <a:buFont typeface="Monotype Sorts"/>
              <a:buNone/>
              <a:defRPr/>
            </a:pPr>
            <a:r>
              <a:rPr lang="en-US" altLang="en-US" sz="2200" dirty="0" err="1" smtClean="0">
                <a:cs typeface="Courier New" panose="02070309020205020404" pitchFamily="49" charset="0"/>
              </a:rPr>
              <a:t>java.util.Arrays.sort</a:t>
            </a:r>
            <a:r>
              <a:rPr lang="en-US" altLang="en-US" sz="2200" dirty="0" smtClean="0">
                <a:cs typeface="Courier New" panose="02070309020205020404" pitchFamily="49" charset="0"/>
              </a:rPr>
              <a:t>(chars);</a:t>
            </a:r>
            <a:endParaRPr lang="en-US" altLang="en-US" sz="2200" dirty="0" smtClean="0">
              <a:cs typeface="Courier New" panose="02070309020205020404" pitchFamily="49" charset="0"/>
            </a:endParaRPr>
          </a:p>
        </p:txBody>
      </p:sp>
      <p:sp>
        <p:nvSpPr>
          <p:cNvPr id="109573" name="Rectangle 4"/>
          <p:cNvSpPr>
            <a:spLocks noChangeArrowheads="1"/>
          </p:cNvSpPr>
          <p:nvPr/>
        </p:nvSpPr>
        <p:spPr bwMode="auto">
          <a:xfrm>
            <a:off x="381000" y="4684713"/>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2200">
                <a:cs typeface="Courier New" panose="02070309020205020404" pitchFamily="49" charset="0"/>
              </a:rPr>
              <a:t>Java 8 now provides Arrays.parallelSort(list) that utilizes the multicore for fast sorting.</a:t>
            </a:r>
            <a:endParaRPr lang="en-US" altLang="en-US" sz="2200">
              <a:cs typeface="Courier New" panose="02070309020205020404" pitchFamily="49" charset="0"/>
            </a:endParaRPr>
          </a:p>
          <a:p>
            <a:pPr>
              <a:lnSpc>
                <a:spcPct val="90000"/>
              </a:lnSpc>
              <a:spcBef>
                <a:spcPct val="20000"/>
              </a:spcBef>
              <a:buClr>
                <a:schemeClr val="tx2"/>
              </a:buClr>
              <a:buSzPct val="75000"/>
              <a:buFont typeface="Monotype Sorts" pitchFamily="2" charset="2"/>
              <a:buNone/>
            </a:pPr>
            <a:endParaRPr lang="en-US" altLang="en-US" sz="2200">
              <a:cs typeface="Courier New" panose="02070309020205020404" pitchFamily="49" charset="0"/>
            </a:endParaRPr>
          </a:p>
          <a:p>
            <a:pPr>
              <a:lnSpc>
                <a:spcPct val="90000"/>
              </a:lnSpc>
              <a:spcBef>
                <a:spcPct val="20000"/>
              </a:spcBef>
              <a:buClr>
                <a:schemeClr val="tx2"/>
              </a:buClr>
              <a:buSzPct val="75000"/>
              <a:buFont typeface="Monotype Sorts" pitchFamily="2" charset="2"/>
              <a:buNone/>
            </a:pPr>
            <a:r>
              <a:rPr lang="zh-CN" altLang="en-US" sz="2200">
                <a:solidFill>
                  <a:srgbClr val="FF0000"/>
                </a:solidFill>
                <a:ea typeface="宋体" panose="02010600030101010101" pitchFamily="2" charset="-122"/>
                <a:cs typeface="Courier New" panose="02070309020205020404" pitchFamily="49" charset="0"/>
              </a:rPr>
              <a:t>可以不可写成：</a:t>
            </a:r>
            <a:r>
              <a:rPr lang="en-US" altLang="zh-CN" sz="2200">
                <a:solidFill>
                  <a:srgbClr val="FF0000"/>
                </a:solidFill>
                <a:ea typeface="宋体" panose="02010600030101010101" pitchFamily="2" charset="-122"/>
                <a:cs typeface="Courier New" panose="02070309020205020404" pitchFamily="49" charset="0"/>
              </a:rPr>
              <a:t>Arrays.sort(chars);</a:t>
            </a:r>
            <a:endParaRPr lang="en-US" altLang="zh-CN" sz="2200">
              <a:solidFill>
                <a:srgbClr val="FF0000"/>
              </a:solidFill>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DCE5D7-CE53-484D-9B1A-6690329D5789}" type="slidenum">
              <a:rPr lang="en-US" altLang="en-US" sz="1400"/>
            </a:fld>
            <a:endParaRPr lang="en-US" altLang="en-US" sz="1400"/>
          </a:p>
        </p:txBody>
      </p:sp>
      <p:sp>
        <p:nvSpPr>
          <p:cNvPr id="110595" name="Rectangle 2"/>
          <p:cNvSpPr>
            <a:spLocks noGrp="1" noChangeArrowheads="1"/>
          </p:cNvSpPr>
          <p:nvPr>
            <p:ph type="title"/>
          </p:nvPr>
        </p:nvSpPr>
        <p:spPr>
          <a:xfrm>
            <a:off x="609600" y="304800"/>
            <a:ext cx="7772400" cy="609600"/>
          </a:xfrm>
        </p:spPr>
        <p:txBody>
          <a:bodyPr/>
          <a:lstStyle/>
          <a:p>
            <a:r>
              <a:rPr lang="en-US" altLang="en-US" dirty="0" smtClean="0"/>
              <a:t>The </a:t>
            </a:r>
            <a:r>
              <a:rPr lang="en-US" altLang="en-US" dirty="0" err="1" smtClean="0"/>
              <a:t>Arrays.toString</a:t>
            </a:r>
            <a:r>
              <a:rPr lang="en-US" altLang="en-US" dirty="0" smtClean="0"/>
              <a:t>(list) Method</a:t>
            </a:r>
            <a:endParaRPr lang="en-US" altLang="en-US" dirty="0" smtClean="0">
              <a:solidFill>
                <a:schemeClr val="tx1"/>
              </a:solidFill>
              <a:latin typeface="Book Antiqua" pitchFamily="18" charset="0"/>
              <a:hlinkClick r:id="rId1" action="ppaction://program"/>
            </a:endParaRPr>
          </a:p>
        </p:txBody>
      </p:sp>
      <p:sp>
        <p:nvSpPr>
          <p:cNvPr id="110596" name="Rectangle 4"/>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50000"/>
              </a:lnSpc>
              <a:spcBef>
                <a:spcPct val="20000"/>
              </a:spcBef>
              <a:buClr>
                <a:schemeClr val="tx2"/>
              </a:buClr>
              <a:buSzPct val="75000"/>
              <a:buFont typeface="Monotype Sorts" pitchFamily="2" charset="2"/>
              <a:buNone/>
            </a:pPr>
            <a:r>
              <a:rPr lang="en-US" altLang="en-US" sz="2200">
                <a:cs typeface="Courier New" panose="02070309020205020404" pitchFamily="49" charset="0"/>
              </a:rPr>
              <a:t>The Arrays.toString(list) method can be used to return a string representation for the list.</a:t>
            </a:r>
            <a:endParaRPr lang="en-US" altLang="en-US" sz="2200">
              <a:cs typeface="Courier New" panose="02070309020205020404" pitchFamily="49" charset="0"/>
            </a:endParaRPr>
          </a:p>
          <a:p>
            <a:pPr>
              <a:lnSpc>
                <a:spcPct val="150000"/>
              </a:lnSpc>
              <a:spcBef>
                <a:spcPct val="20000"/>
              </a:spcBef>
              <a:buClr>
                <a:schemeClr val="tx2"/>
              </a:buClr>
              <a:buSzPct val="75000"/>
              <a:buFont typeface="Monotype Sorts" pitchFamily="2" charset="2"/>
              <a:buNone/>
            </a:pPr>
            <a:endParaRPr lang="en-US" altLang="en-US" sz="2200">
              <a:cs typeface="Courier New" panose="02070309020205020404" pitchFamily="49" charset="0"/>
            </a:endParaRPr>
          </a:p>
          <a:p>
            <a:pPr>
              <a:lnSpc>
                <a:spcPct val="150000"/>
              </a:lnSpc>
              <a:spcBef>
                <a:spcPct val="20000"/>
              </a:spcBef>
              <a:buClr>
                <a:schemeClr val="tx2"/>
              </a:buClr>
              <a:buSzPct val="75000"/>
              <a:buFont typeface="Monotype Sorts" pitchFamily="2" charset="2"/>
              <a:buNone/>
            </a:pPr>
            <a:r>
              <a:rPr lang="zh-CN" altLang="en-US" sz="2200">
                <a:ea typeface="宋体" panose="02010600030101010101" pitchFamily="2" charset="-122"/>
                <a:cs typeface="Courier New" panose="02070309020205020404" pitchFamily="49" charset="0"/>
              </a:rPr>
              <a:t>一般用不到，</a:t>
            </a:r>
            <a:endParaRPr lang="zh-CN" altLang="en-US" sz="2200">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E8EC9E-81E3-4ED4-AB2C-4131E8ABB7B2}" type="slidenum">
              <a:rPr lang="en-US" altLang="en-US" sz="1400"/>
            </a:fld>
            <a:endParaRPr lang="en-US" altLang="en-US" sz="140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dirty="0" smtClean="0">
                <a:solidFill>
                  <a:srgbClr val="FF0000"/>
                </a:solidFill>
              </a:rPr>
              <a:t>Creating Arrays</a:t>
            </a:r>
            <a:endParaRPr lang="en-US" altLang="en-US" dirty="0" smtClean="0">
              <a:solidFill>
                <a:srgbClr val="FF0000"/>
              </a:solidFill>
            </a:endParaRPr>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dirty="0" err="1" smtClean="0">
                <a:latin typeface="Courier New" panose="02070309020205020404" pitchFamily="49" charset="0"/>
              </a:rPr>
              <a:t>arrayRefVar</a:t>
            </a:r>
            <a:r>
              <a:rPr lang="en-US" altLang="en-US" sz="2800" dirty="0" smtClean="0">
                <a:latin typeface="Courier New" panose="02070309020205020404" pitchFamily="49" charset="0"/>
              </a:rPr>
              <a:t> = new </a:t>
            </a:r>
            <a:r>
              <a:rPr lang="en-US" altLang="en-US" sz="2800" dirty="0" err="1" smtClean="0">
                <a:latin typeface="Courier New" panose="02070309020205020404" pitchFamily="49" charset="0"/>
              </a:rPr>
              <a:t>datatype</a:t>
            </a:r>
            <a:r>
              <a:rPr lang="en-US" altLang="en-US" sz="2800" dirty="0" smtClean="0">
                <a:latin typeface="Courier New" panose="02070309020205020404" pitchFamily="49" charset="0"/>
              </a:rPr>
              <a:t>[</a:t>
            </a:r>
            <a:r>
              <a:rPr lang="en-US" altLang="en-US" sz="2800" dirty="0" err="1" smtClean="0">
                <a:latin typeface="Courier New" panose="02070309020205020404" pitchFamily="49" charset="0"/>
              </a:rPr>
              <a:t>arraySize</a:t>
            </a:r>
            <a:r>
              <a:rPr lang="en-US" altLang="en-US" sz="2800" dirty="0" smtClean="0">
                <a:latin typeface="Courier New" panose="02070309020205020404" pitchFamily="49" charset="0"/>
              </a:rPr>
              <a:t>];</a:t>
            </a:r>
            <a:endParaRPr lang="en-US" altLang="en-US" dirty="0" smtClean="0"/>
          </a:p>
          <a:p>
            <a:pPr>
              <a:buFont typeface="Monotype Sorts" pitchFamily="2" charset="2"/>
              <a:buNone/>
            </a:pPr>
            <a:endParaRPr lang="en-US" altLang="en-US" dirty="0" smtClean="0"/>
          </a:p>
          <a:p>
            <a:pPr>
              <a:buFont typeface="Monotype Sorts" pitchFamily="2" charset="2"/>
              <a:buNone/>
            </a:pPr>
            <a:r>
              <a:rPr lang="en-US" altLang="en-US" sz="2800" dirty="0" smtClean="0"/>
              <a:t>Example:</a:t>
            </a:r>
            <a:endParaRPr lang="en-US" altLang="en-US" dirty="0" smtClean="0"/>
          </a:p>
          <a:p>
            <a:pPr>
              <a:buFont typeface="Monotype Sorts" pitchFamily="2" charset="2"/>
              <a:buNone/>
            </a:pPr>
            <a:r>
              <a:rPr lang="en-US" altLang="en-US" sz="2600" dirty="0" err="1" smtClean="0">
                <a:latin typeface="Courier New" panose="02070309020205020404" pitchFamily="49" charset="0"/>
              </a:rPr>
              <a:t>myList</a:t>
            </a:r>
            <a:r>
              <a:rPr lang="en-US" altLang="en-US" sz="2600" dirty="0" smtClean="0">
                <a:latin typeface="Courier New" panose="02070309020205020404" pitchFamily="49" charset="0"/>
              </a:rPr>
              <a:t> = new double[10];</a:t>
            </a:r>
            <a:endParaRPr lang="en-US" altLang="en-US" dirty="0" smtClean="0"/>
          </a:p>
          <a:p>
            <a:pPr>
              <a:buFont typeface="Monotype Sorts" pitchFamily="2" charset="2"/>
              <a:buNone/>
            </a:pPr>
            <a:endParaRPr lang="en-US" altLang="en-US" dirty="0" smtClean="0"/>
          </a:p>
          <a:p>
            <a:pPr>
              <a:buFont typeface="Monotype Sorts" pitchFamily="2" charset="2"/>
              <a:buNone/>
            </a:pPr>
            <a:r>
              <a:rPr lang="en-US" altLang="en-US" sz="2600" dirty="0" err="1" smtClean="0">
                <a:latin typeface="Courier New" panose="02070309020205020404" pitchFamily="49" charset="0"/>
              </a:rPr>
              <a:t>myList</a:t>
            </a:r>
            <a:r>
              <a:rPr lang="en-US" altLang="en-US" sz="2600" dirty="0" smtClean="0">
                <a:latin typeface="Courier New" panose="02070309020205020404" pitchFamily="49" charset="0"/>
              </a:rPr>
              <a:t>[0]</a:t>
            </a:r>
            <a:r>
              <a:rPr lang="en-US" altLang="en-US" dirty="0" smtClean="0"/>
              <a:t> references the first element in the array.</a:t>
            </a:r>
            <a:endParaRPr lang="en-US" altLang="en-US" dirty="0" smtClean="0"/>
          </a:p>
          <a:p>
            <a:pPr>
              <a:buFont typeface="Monotype Sorts" pitchFamily="2" charset="2"/>
              <a:buNone/>
            </a:pPr>
            <a:r>
              <a:rPr lang="en-US" altLang="en-US" sz="2600" dirty="0" err="1" smtClean="0">
                <a:latin typeface="Courier New" panose="02070309020205020404" pitchFamily="49" charset="0"/>
              </a:rPr>
              <a:t>myList</a:t>
            </a:r>
            <a:r>
              <a:rPr lang="en-US" altLang="en-US" sz="2600" dirty="0" smtClean="0">
                <a:latin typeface="Courier New" panose="02070309020205020404" pitchFamily="49" charset="0"/>
              </a:rPr>
              <a:t>[9]</a:t>
            </a:r>
            <a:r>
              <a:rPr lang="en-US" altLang="en-US" dirty="0" smtClean="0"/>
              <a:t> references the last element in the array.</a:t>
            </a:r>
            <a:endParaRPr lang="en-US"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36B793-7F2E-4A30-9B30-5DD7CA4DB860}" type="slidenum">
              <a:rPr lang="en-US" altLang="en-US" sz="1400"/>
            </a:fld>
            <a:endParaRPr lang="en-US" altLang="en-US" sz="1400"/>
          </a:p>
        </p:txBody>
      </p:sp>
      <p:sp>
        <p:nvSpPr>
          <p:cNvPr id="111619" name="Rectangle 2"/>
          <p:cNvSpPr>
            <a:spLocks noGrp="1" noChangeArrowheads="1"/>
          </p:cNvSpPr>
          <p:nvPr>
            <p:ph type="title"/>
          </p:nvPr>
        </p:nvSpPr>
        <p:spPr>
          <a:xfrm>
            <a:off x="609600" y="304800"/>
            <a:ext cx="7772400" cy="1428750"/>
          </a:xfrm>
          <a:noFill/>
        </p:spPr>
        <p:txBody>
          <a:bodyPr/>
          <a:lstStyle/>
          <a:p>
            <a:r>
              <a:rPr lang="en-US" altLang="en-US" sz="4000" smtClean="0"/>
              <a:t>Pass Arguments to Invoke the Main Method</a:t>
            </a:r>
            <a:endParaRPr lang="en-US" altLang="en-US" sz="4000" smtClean="0"/>
          </a:p>
        </p:txBody>
      </p:sp>
      <p:sp>
        <p:nvSpPr>
          <p:cNvPr id="111620" name="Rectangle 4"/>
          <p:cNvSpPr>
            <a:spLocks noGrp="1" noChangeArrowheads="1"/>
          </p:cNvSpPr>
          <p:nvPr>
            <p:ph type="body" idx="1"/>
          </p:nvPr>
        </p:nvSpPr>
        <p:spPr>
          <a:xfrm>
            <a:off x="685800" y="1981200"/>
            <a:ext cx="7772400" cy="3790950"/>
          </a:xfrm>
        </p:spPr>
        <p:txBody>
          <a:bodyPr/>
          <a:lstStyle/>
          <a:p>
            <a:pPr>
              <a:buFont typeface="Monotype Sorts" pitchFamily="2" charset="2"/>
              <a:buNone/>
            </a:pPr>
            <a:endParaRPr lang="en-US"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C8F127-58F2-4C7D-9E26-7D10E9764A69}" type="slidenum">
              <a:rPr lang="en-US" altLang="en-US" sz="1400"/>
            </a:fld>
            <a:endParaRPr lang="en-US" altLang="en-US" sz="1400"/>
          </a:p>
        </p:txBody>
      </p:sp>
      <p:sp>
        <p:nvSpPr>
          <p:cNvPr id="112643" name="Rectangle 2"/>
          <p:cNvSpPr>
            <a:spLocks noGrp="1" noChangeArrowheads="1"/>
          </p:cNvSpPr>
          <p:nvPr>
            <p:ph type="title"/>
          </p:nvPr>
        </p:nvSpPr>
        <p:spPr>
          <a:xfrm>
            <a:off x="0" y="381000"/>
            <a:ext cx="9144000" cy="685800"/>
          </a:xfrm>
          <a:noFill/>
        </p:spPr>
        <p:txBody>
          <a:bodyPr/>
          <a:lstStyle/>
          <a:p>
            <a:r>
              <a:rPr lang="en-US" altLang="en-US" sz="4000" smtClean="0"/>
              <a:t>Main Method Is Just a Regular Method</a:t>
            </a:r>
            <a:endParaRPr lang="en-US" altLang="en-US" sz="4000" smtClean="0"/>
          </a:p>
        </p:txBody>
      </p:sp>
      <p:sp>
        <p:nvSpPr>
          <p:cNvPr id="112644" name="Rectangle 6"/>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12645"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spid="_x0000_s112661" name="Picture" r:id="rId1" imgW="6019800" imgH="1016000" progId="Word.Picture.8">
                  <p:embed/>
                </p:oleObj>
              </mc:Choice>
              <mc:Fallback>
                <p:oleObj name="Picture" r:id="rId1" imgW="6019800" imgH="101600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6" name="Rectangle 7"/>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sz="2800" smtClean="0"/>
              <a:t>You can call a regular method by passing actual parameters. Can you pass arguments to </a:t>
            </a:r>
            <a:r>
              <a:rPr lang="en-US" altLang="en-US" sz="2800" u="sng" smtClean="0"/>
              <a:t>main</a:t>
            </a:r>
            <a:r>
              <a:rPr lang="en-US" altLang="en-US" sz="2800" smtClean="0"/>
              <a:t>? Of course, yes. For example, the main method in class </a:t>
            </a:r>
            <a:r>
              <a:rPr lang="en-US" altLang="en-US" sz="2800" u="sng" smtClean="0"/>
              <a:t>B</a:t>
            </a:r>
            <a:r>
              <a:rPr lang="en-US" altLang="en-US" sz="2800" smtClean="0"/>
              <a:t> is invoked by a method in </a:t>
            </a:r>
            <a:r>
              <a:rPr lang="en-US" altLang="en-US" sz="2800" u="sng" smtClean="0"/>
              <a:t>A</a:t>
            </a:r>
            <a:r>
              <a:rPr lang="en-US" altLang="en-US" sz="2800" smtClean="0"/>
              <a:t>, as shown below:</a:t>
            </a:r>
            <a:endParaRPr lang="en-US" altLang="en-US" sz="28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754759-3E1D-47E0-A4B2-2702901384DB}" type="slidenum">
              <a:rPr lang="en-US" altLang="en-US" sz="1400"/>
            </a:fld>
            <a:endParaRPr lang="en-US" altLang="en-US" sz="1400"/>
          </a:p>
        </p:txBody>
      </p:sp>
      <p:sp>
        <p:nvSpPr>
          <p:cNvPr id="113667" name="Rectangle 2"/>
          <p:cNvSpPr>
            <a:spLocks noGrp="1" noChangeArrowheads="1"/>
          </p:cNvSpPr>
          <p:nvPr>
            <p:ph type="title"/>
          </p:nvPr>
        </p:nvSpPr>
        <p:spPr>
          <a:xfrm>
            <a:off x="685800" y="0"/>
            <a:ext cx="7772400" cy="1428750"/>
          </a:xfrm>
          <a:noFill/>
        </p:spPr>
        <p:txBody>
          <a:bodyPr/>
          <a:lstStyle/>
          <a:p>
            <a:r>
              <a:rPr lang="en-US" altLang="en-US" dirty="0" smtClean="0">
                <a:solidFill>
                  <a:srgbClr val="FF0000"/>
                </a:solidFill>
              </a:rPr>
              <a:t>Command-Line Parameters 272</a:t>
            </a:r>
            <a:endParaRPr lang="en-US" altLang="en-US" dirty="0" smtClean="0">
              <a:solidFill>
                <a:srgbClr val="FF0000"/>
              </a:solidFill>
            </a:endParaRPr>
          </a:p>
        </p:txBody>
      </p:sp>
      <p:sp>
        <p:nvSpPr>
          <p:cNvPr id="113668" name="Rectangle 3"/>
          <p:cNvSpPr>
            <a:spLocks noGrp="1" noChangeArrowheads="1"/>
          </p:cNvSpPr>
          <p:nvPr>
            <p:ph type="body" idx="1"/>
          </p:nvPr>
        </p:nvSpPr>
        <p:spPr>
          <a:xfrm>
            <a:off x="0" y="1657350"/>
            <a:ext cx="9829800" cy="4114800"/>
          </a:xfrm>
          <a:noFill/>
        </p:spPr>
        <p:txBody>
          <a:bodyPr/>
          <a:lstStyle/>
          <a:p>
            <a:pPr>
              <a:buFont typeface="Monotype Sorts" pitchFamily="2" charset="2"/>
              <a:buNone/>
            </a:pPr>
            <a:r>
              <a:rPr lang="en-US" altLang="en-US" sz="2800" b="1" dirty="0" smtClean="0">
                <a:latin typeface="Courier New" panose="02070309020205020404" pitchFamily="49" charset="0"/>
              </a:rPr>
              <a:t>class </a:t>
            </a:r>
            <a:r>
              <a:rPr lang="en-US" altLang="en-US" sz="2800" b="1" dirty="0" err="1" smtClean="0">
                <a:latin typeface="Courier New" panose="02070309020205020404" pitchFamily="49" charset="0"/>
              </a:rPr>
              <a:t>TestMain</a:t>
            </a:r>
            <a:r>
              <a:rPr lang="en-US" altLang="en-US" sz="2800" b="1" dirty="0" smtClean="0">
                <a:latin typeface="Courier New" panose="02070309020205020404" pitchFamily="49" charset="0"/>
              </a:rPr>
              <a:t> {	</a:t>
            </a:r>
            <a:endParaRPr lang="en-US" altLang="en-US" sz="2800" b="1" dirty="0" smtClean="0">
              <a:latin typeface="Courier New" panose="02070309020205020404" pitchFamily="49" charset="0"/>
            </a:endParaRPr>
          </a:p>
          <a:p>
            <a:pPr>
              <a:buFont typeface="Monotype Sorts" pitchFamily="2" charset="2"/>
              <a:buNone/>
            </a:pPr>
            <a:r>
              <a:rPr lang="en-US" altLang="en-US" sz="2800" b="1" dirty="0" smtClean="0">
                <a:latin typeface="Courier New" panose="02070309020205020404" pitchFamily="49" charset="0"/>
              </a:rPr>
              <a:t>  public static void main(String[] </a:t>
            </a:r>
            <a:r>
              <a:rPr lang="en-US" altLang="en-US" sz="2800" b="1" dirty="0" err="1" smtClean="0">
                <a:latin typeface="Courier New" panose="02070309020205020404" pitchFamily="49" charset="0"/>
              </a:rPr>
              <a:t>args</a:t>
            </a:r>
            <a:r>
              <a:rPr lang="en-US" altLang="en-US" sz="2800" b="1" dirty="0" smtClean="0">
                <a:latin typeface="Courier New" panose="02070309020205020404" pitchFamily="49" charset="0"/>
              </a:rPr>
              <a:t>) { </a:t>
            </a:r>
            <a:endParaRPr lang="en-US" altLang="en-US" sz="2800" b="1" dirty="0" smtClean="0">
              <a:latin typeface="Courier New" panose="02070309020205020404" pitchFamily="49" charset="0"/>
            </a:endParaRPr>
          </a:p>
          <a:p>
            <a:pPr>
              <a:buFont typeface="Monotype Sorts" pitchFamily="2" charset="2"/>
              <a:buNone/>
            </a:pPr>
            <a:r>
              <a:rPr lang="en-US" altLang="en-US" sz="2800" b="1" dirty="0" smtClean="0">
                <a:latin typeface="Courier New" panose="02070309020205020404" pitchFamily="49" charset="0"/>
              </a:rPr>
              <a:t>  ... </a:t>
            </a:r>
            <a:endParaRPr lang="en-US" altLang="en-US" sz="2800" b="1" dirty="0" smtClean="0">
              <a:latin typeface="Courier New" panose="02070309020205020404" pitchFamily="49" charset="0"/>
            </a:endParaRPr>
          </a:p>
          <a:p>
            <a:pPr>
              <a:buFont typeface="Monotype Sorts" pitchFamily="2" charset="2"/>
              <a:buNone/>
            </a:pPr>
            <a:r>
              <a:rPr lang="en-US" altLang="en-US" sz="2800" b="1" dirty="0" smtClean="0">
                <a:latin typeface="Courier New" panose="02070309020205020404" pitchFamily="49" charset="0"/>
              </a:rPr>
              <a:t>  }</a:t>
            </a:r>
            <a:endParaRPr lang="en-US" altLang="en-US" sz="2800" b="1" dirty="0" smtClean="0">
              <a:latin typeface="Courier New" panose="02070309020205020404" pitchFamily="49" charset="0"/>
            </a:endParaRPr>
          </a:p>
          <a:p>
            <a:pPr>
              <a:buFont typeface="Monotype Sorts" pitchFamily="2" charset="2"/>
              <a:buNone/>
            </a:pPr>
            <a:r>
              <a:rPr lang="en-US" altLang="en-US" sz="2800" b="1" dirty="0" smtClean="0">
                <a:latin typeface="Courier New" panose="02070309020205020404" pitchFamily="49" charset="0"/>
              </a:rPr>
              <a:t>}</a:t>
            </a:r>
            <a:endParaRPr lang="en-US" altLang="en-US" sz="2800" b="1" dirty="0" smtClean="0">
              <a:latin typeface="Courier New" panose="02070309020205020404" pitchFamily="49" charset="0"/>
            </a:endParaRPr>
          </a:p>
          <a:p>
            <a:pPr>
              <a:buFont typeface="Monotype Sorts" pitchFamily="2" charset="2"/>
              <a:buNone/>
            </a:pPr>
            <a:endParaRPr lang="en-US" altLang="en-US" sz="2800" b="1" dirty="0" smtClean="0">
              <a:latin typeface="Courier New" panose="02070309020205020404" pitchFamily="49" charset="0"/>
            </a:endParaRPr>
          </a:p>
          <a:p>
            <a:pPr>
              <a:buFont typeface="Monotype Sorts" pitchFamily="2" charset="2"/>
              <a:buNone/>
            </a:pPr>
            <a:r>
              <a:rPr lang="en-US" altLang="en-US" sz="2800" b="1" dirty="0" smtClean="0">
                <a:latin typeface="Courier New" panose="02070309020205020404" pitchFamily="49" charset="0"/>
              </a:rPr>
              <a:t>java </a:t>
            </a:r>
            <a:r>
              <a:rPr lang="en-US" altLang="en-US" sz="2800" b="1" dirty="0" err="1" smtClean="0">
                <a:latin typeface="Courier New" panose="02070309020205020404" pitchFamily="49" charset="0"/>
              </a:rPr>
              <a:t>TestMain</a:t>
            </a:r>
            <a:r>
              <a:rPr lang="en-US" altLang="en-US" sz="2800" b="1" dirty="0" smtClean="0">
                <a:latin typeface="Courier New" panose="02070309020205020404" pitchFamily="49" charset="0"/>
              </a:rPr>
              <a:t> arg0 arg1 arg2 ... </a:t>
            </a:r>
            <a:r>
              <a:rPr lang="en-US" altLang="en-US" sz="2800" b="1" dirty="0" err="1" smtClean="0">
                <a:latin typeface="Courier New" panose="02070309020205020404" pitchFamily="49" charset="0"/>
              </a:rPr>
              <a:t>argn</a:t>
            </a:r>
            <a:endParaRPr lang="en-US" altLang="en-US" sz="2800" b="1" dirty="0" smtClean="0">
              <a:latin typeface="Courier New" panose="02070309020205020404" pitchFamily="49" charset="0"/>
            </a:endParaRPr>
          </a:p>
          <a:p>
            <a:pPr>
              <a:buFont typeface="Monotype Sorts" pitchFamily="2" charset="2"/>
              <a:buNone/>
            </a:pPr>
            <a:endParaRPr lang="en-US" altLang="en-US" sz="2800" b="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EF983C-A1B9-45AE-8981-CD254C0B498B}" type="slidenum">
              <a:rPr lang="en-US" altLang="en-US" sz="1400"/>
            </a:fld>
            <a:endParaRPr lang="en-US" altLang="en-US" sz="1400"/>
          </a:p>
        </p:txBody>
      </p:sp>
      <p:sp>
        <p:nvSpPr>
          <p:cNvPr id="114691" name="Rectangle 2"/>
          <p:cNvSpPr>
            <a:spLocks noGrp="1" noChangeArrowheads="1"/>
          </p:cNvSpPr>
          <p:nvPr>
            <p:ph type="title"/>
          </p:nvPr>
        </p:nvSpPr>
        <p:spPr>
          <a:xfrm>
            <a:off x="685800" y="457200"/>
            <a:ext cx="7772400" cy="1143000"/>
          </a:xfrm>
          <a:noFill/>
        </p:spPr>
        <p:txBody>
          <a:bodyPr/>
          <a:lstStyle/>
          <a:p>
            <a:r>
              <a:rPr lang="en-US" altLang="en-US" smtClean="0"/>
              <a:t>Processing</a:t>
            </a:r>
            <a:br>
              <a:rPr lang="en-US" altLang="en-US" smtClean="0"/>
            </a:br>
            <a:r>
              <a:rPr lang="en-US" altLang="en-US" smtClean="0"/>
              <a:t>Command-Line Parameters</a:t>
            </a:r>
            <a:endParaRPr lang="en-US" altLang="en-US" sz="3600" smtClean="0"/>
          </a:p>
        </p:txBody>
      </p:sp>
      <p:sp>
        <p:nvSpPr>
          <p:cNvPr id="114692" name="Rectangle 3"/>
          <p:cNvSpPr>
            <a:spLocks noGrp="1" noChangeArrowheads="1"/>
          </p:cNvSpPr>
          <p:nvPr>
            <p:ph type="body" idx="1"/>
          </p:nvPr>
        </p:nvSpPr>
        <p:spPr>
          <a:xfrm>
            <a:off x="838200" y="2057400"/>
            <a:ext cx="7772400" cy="3714750"/>
          </a:xfrm>
          <a:noFill/>
        </p:spPr>
        <p:txBody>
          <a:bodyPr/>
          <a:lstStyle/>
          <a:p>
            <a:pPr marL="0" indent="0">
              <a:buFont typeface="Monotype Sorts" pitchFamily="2" charset="2"/>
              <a:buNone/>
            </a:pPr>
            <a:r>
              <a:rPr lang="en-US" altLang="en-US" sz="3000" smtClean="0"/>
              <a:t>In the main method, get the arguments from </a:t>
            </a:r>
            <a:r>
              <a:rPr lang="en-US" altLang="en-US" sz="2800" smtClean="0">
                <a:latin typeface="Courier New" panose="02070309020205020404" pitchFamily="49" charset="0"/>
              </a:rPr>
              <a:t>args[0], args[1], ..., args[n]</a:t>
            </a:r>
            <a:r>
              <a:rPr lang="en-US" altLang="en-US" sz="3000" smtClean="0"/>
              <a:t>, which corresponds to </a:t>
            </a:r>
            <a:r>
              <a:rPr lang="en-US" altLang="en-US" sz="2800" smtClean="0">
                <a:latin typeface="Courier New" panose="02070309020205020404" pitchFamily="49" charset="0"/>
              </a:rPr>
              <a:t>arg0, arg1, ..., argn</a:t>
            </a:r>
            <a:r>
              <a:rPr lang="en-US" altLang="en-US" sz="3000" smtClean="0"/>
              <a:t> in the command line.</a:t>
            </a:r>
            <a:endParaRPr lang="en-US" altLang="en-US" sz="30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B16160-7C3A-41D7-82E4-9FD92EA60E4D}" type="slidenum">
              <a:rPr lang="en-US" altLang="en-US" sz="1400"/>
            </a:fld>
            <a:endParaRPr lang="en-US" altLang="en-US" sz="1400"/>
          </a:p>
        </p:txBody>
      </p:sp>
      <p:sp>
        <p:nvSpPr>
          <p:cNvPr id="115715" name="Rectangle 2"/>
          <p:cNvSpPr>
            <a:spLocks noGrp="1" noChangeArrowheads="1"/>
          </p:cNvSpPr>
          <p:nvPr>
            <p:ph type="title"/>
          </p:nvPr>
        </p:nvSpPr>
        <p:spPr>
          <a:xfrm>
            <a:off x="685800" y="457200"/>
            <a:ext cx="7772400" cy="1143000"/>
          </a:xfrm>
        </p:spPr>
        <p:txBody>
          <a:bodyPr/>
          <a:lstStyle/>
          <a:p>
            <a:r>
              <a:rPr lang="en-US" altLang="en-US" dirty="0" smtClean="0"/>
              <a:t>Problem: </a:t>
            </a:r>
            <a:r>
              <a:rPr lang="en-US" altLang="en-US" sz="4000" dirty="0" smtClean="0"/>
              <a:t>Calculator(p273)</a:t>
            </a:r>
            <a:endParaRPr lang="en-US" altLang="en-US" u="sng" dirty="0" smtClean="0">
              <a:latin typeface="Book Antiqua" pitchFamily="18" charset="0"/>
            </a:endParaRPr>
          </a:p>
        </p:txBody>
      </p:sp>
      <p:sp>
        <p:nvSpPr>
          <p:cNvPr id="115716" name="Rectangle 3"/>
          <p:cNvSpPr>
            <a:spLocks noGrp="1" noChangeArrowheads="1"/>
          </p:cNvSpPr>
          <p:nvPr>
            <p:ph type="body" idx="1"/>
          </p:nvPr>
        </p:nvSpPr>
        <p:spPr>
          <a:xfrm>
            <a:off x="541338" y="1624013"/>
            <a:ext cx="8062912" cy="2265362"/>
          </a:xfrm>
        </p:spPr>
        <p:txBody>
          <a:bodyPr/>
          <a:lstStyle/>
          <a:p>
            <a:r>
              <a:rPr lang="en-US" altLang="en-US" sz="3000" smtClean="0"/>
              <a:t>Objective: Write a program that will perform binary operations on integers.  </a:t>
            </a:r>
            <a:r>
              <a:rPr lang="en-US" altLang="en-US" sz="3000" dirty="0" smtClean="0"/>
              <a:t>The program receives three parameters: an operator and two integers.</a:t>
            </a:r>
            <a:r>
              <a:rPr lang="en-US" altLang="en-US" dirty="0" smtClean="0"/>
              <a:t> </a:t>
            </a:r>
            <a:endParaRPr lang="en-US" altLang="en-US" dirty="0" smtClean="0"/>
          </a:p>
        </p:txBody>
      </p:sp>
      <p:sp>
        <p:nvSpPr>
          <p:cNvPr id="292868" name="AutoShape 4">
            <a:hlinkClick r:id="" action="ppaction://noaction" highlightClick="1"/>
          </p:cNvPr>
          <p:cNvSpPr>
            <a:spLocks noChangeArrowheads="1"/>
          </p:cNvSpPr>
          <p:nvPr/>
        </p:nvSpPr>
        <p:spPr bwMode="auto">
          <a:xfrm>
            <a:off x="1084263" y="4338638"/>
            <a:ext cx="2209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Calculator</a:t>
            </a:r>
            <a:endParaRPr lang="en-US" altLang="zh-CN">
              <a:solidFill>
                <a:schemeClr val="accent1"/>
              </a:solidFill>
              <a:ea typeface="宋体" panose="02010600030101010101" pitchFamily="2" charset="-122"/>
            </a:endParaRPr>
          </a:p>
        </p:txBody>
      </p:sp>
      <p:sp>
        <p:nvSpPr>
          <p:cNvPr id="115718" name="Text Box 6"/>
          <p:cNvSpPr txBox="1">
            <a:spLocks noChangeArrowheads="1"/>
          </p:cNvSpPr>
          <p:nvPr/>
        </p:nvSpPr>
        <p:spPr bwMode="auto">
          <a:xfrm>
            <a:off x="3446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java Calculator 2 + 3</a:t>
            </a:r>
            <a:endParaRPr lang="en-US" altLang="en-US"/>
          </a:p>
        </p:txBody>
      </p:sp>
      <p:sp>
        <p:nvSpPr>
          <p:cNvPr id="115719" name="Text Box 8"/>
          <p:cNvSpPr txBox="1">
            <a:spLocks noChangeArrowheads="1"/>
          </p:cNvSpPr>
          <p:nvPr/>
        </p:nvSpPr>
        <p:spPr bwMode="auto">
          <a:xfrm>
            <a:off x="3446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java Calculator 2 - 3</a:t>
            </a:r>
            <a:endParaRPr lang="en-US" altLang="en-US"/>
          </a:p>
        </p:txBody>
      </p:sp>
      <p:sp>
        <p:nvSpPr>
          <p:cNvPr id="115720" name="AutoShape 9">
            <a:hlinkClick r:id="rId2" action="ppaction://program" highlightClick="1"/>
          </p:cNvPr>
          <p:cNvSpPr>
            <a:spLocks noChangeArrowheads="1"/>
          </p:cNvSpPr>
          <p:nvPr/>
        </p:nvSpPr>
        <p:spPr bwMode="auto">
          <a:xfrm>
            <a:off x="1312863" y="5024438"/>
            <a:ext cx="1676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115721" name="Text Box 10"/>
          <p:cNvSpPr txBox="1">
            <a:spLocks noChangeArrowheads="1"/>
          </p:cNvSpPr>
          <p:nvPr/>
        </p:nvSpPr>
        <p:spPr bwMode="auto">
          <a:xfrm>
            <a:off x="3370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 java Calculator 2 / 3</a:t>
            </a:r>
            <a:endParaRPr lang="en-US" altLang="en-US"/>
          </a:p>
        </p:txBody>
      </p:sp>
      <p:sp>
        <p:nvSpPr>
          <p:cNvPr id="115722" name="Text Box 11"/>
          <p:cNvSpPr txBox="1">
            <a:spLocks noChangeArrowheads="1"/>
          </p:cNvSpPr>
          <p:nvPr/>
        </p:nvSpPr>
        <p:spPr bwMode="auto">
          <a:xfrm>
            <a:off x="3370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 java Calculator 2 . 3</a:t>
            </a:r>
            <a:endParaRPr lang="en-US" altLang="en-US"/>
          </a:p>
        </p:txBody>
      </p:sp>
      <p:sp>
        <p:nvSpPr>
          <p:cNvPr id="115723" name="AutoShape 12">
            <a:hlinkClick r:id="rId3" highlightClick="1"/>
          </p:cNvPr>
          <p:cNvSpPr>
            <a:spLocks noChangeArrowheads="1"/>
          </p:cNvSpPr>
          <p:nvPr/>
        </p:nvSpPr>
        <p:spPr bwMode="auto">
          <a:xfrm>
            <a:off x="550863" y="43386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0000"/>
                </a:solidFill>
              </a:rPr>
              <a:t>补充</a:t>
            </a:r>
            <a:endParaRPr lang="zh-CN" altLang="en-US">
              <a:solidFill>
                <a:srgbClr val="FF0000"/>
              </a:solidFill>
            </a:endParaRPr>
          </a:p>
        </p:txBody>
      </p:sp>
      <p:sp>
        <p:nvSpPr>
          <p:cNvPr id="3" name="内容占位符 2"/>
          <p:cNvSpPr>
            <a:spLocks noGrp="1"/>
          </p:cNvSpPr>
          <p:nvPr>
            <p:ph idx="1"/>
          </p:nvPr>
        </p:nvSpPr>
        <p:spPr/>
        <p:txBody>
          <a:bodyPr/>
          <a:p>
            <a:r>
              <a:rPr lang="en-US" altLang="zh-CN"/>
              <a:t>stringObj.split() </a:t>
            </a:r>
            <a:r>
              <a:rPr lang="zh-CN" altLang="en-US">
                <a:ea typeface="宋体" panose="02010600030101010101" pitchFamily="2" charset="-122"/>
              </a:rPr>
              <a:t>方法</a:t>
            </a:r>
            <a:endParaRPr lang="zh-CN" altLang="en-US">
              <a:ea typeface="宋体" panose="02010600030101010101" pitchFamily="2" charset="-122"/>
            </a:endParaRPr>
          </a:p>
          <a:p>
            <a:r>
              <a:rPr lang="en-US" altLang="zh-CN">
                <a:ea typeface="宋体" panose="02010600030101010101" pitchFamily="2" charset="-122"/>
              </a:rPr>
              <a:t>String.join</a:t>
            </a:r>
            <a:r>
              <a:rPr lang="zh-CN" altLang="en-US">
                <a:ea typeface="宋体" panose="02010600030101010101" pitchFamily="2" charset="-122"/>
              </a:rPr>
              <a:t>（）方法</a:t>
            </a:r>
            <a:endParaRPr lang="zh-CN" altLang="en-US">
              <a:ea typeface="宋体" panose="02010600030101010101" pitchFamily="2" charset="-122"/>
            </a:endParaRPr>
          </a:p>
        </p:txBody>
      </p:sp>
      <p:sp>
        <p:nvSpPr>
          <p:cNvPr id="4" name="灯片编号占位符 3"/>
          <p:cNvSpPr>
            <a:spLocks noGrp="1"/>
          </p:cNvSpPr>
          <p:nvPr>
            <p:ph type="sldNum" sz="quarter" idx="11"/>
          </p:nvPr>
        </p:nvSpPr>
        <p:spPr/>
        <p:txBody>
          <a:bodyPr/>
          <a:p>
            <a:fld id="{1EF7433C-78EF-4A36-92E6-621FC839D0E0}" type="slidenum">
              <a:rPr lang="en-US" altLang="zh-CN"/>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CACF9C-4D8C-42AB-96E3-DC19A16DC62E}" type="slidenum">
              <a:rPr lang="en-US" altLang="en-US" sz="1400"/>
            </a:fld>
            <a:endParaRPr lang="en-US" altLang="en-US" sz="140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dirty="0" smtClean="0">
                <a:solidFill>
                  <a:srgbClr val="FF0000"/>
                </a:solidFill>
              </a:rPr>
              <a:t>Declaring and Creating</a:t>
            </a:r>
            <a:br>
              <a:rPr lang="en-US" altLang="en-US" dirty="0" smtClean="0">
                <a:solidFill>
                  <a:srgbClr val="FF0000"/>
                </a:solidFill>
              </a:rPr>
            </a:br>
            <a:r>
              <a:rPr lang="en-US" altLang="en-US" dirty="0" smtClean="0">
                <a:solidFill>
                  <a:srgbClr val="FF0000"/>
                </a:solidFill>
              </a:rPr>
              <a:t>in One Step</a:t>
            </a:r>
            <a:endParaRPr lang="en-US" altLang="en-US" sz="4000" dirty="0" smtClean="0">
              <a:solidFill>
                <a:srgbClr val="FF0000"/>
              </a:solidFill>
            </a:endParaRPr>
          </a:p>
        </p:txBody>
      </p:sp>
      <p:sp>
        <p:nvSpPr>
          <p:cNvPr id="13316" name="Rectangle 3"/>
          <p:cNvSpPr>
            <a:spLocks noGrp="1" noChangeArrowheads="1"/>
          </p:cNvSpPr>
          <p:nvPr>
            <p:ph type="body" idx="1"/>
          </p:nvPr>
        </p:nvSpPr>
        <p:spPr>
          <a:xfrm>
            <a:off x="685800" y="2057400"/>
            <a:ext cx="7315200" cy="4114800"/>
          </a:xfrm>
        </p:spPr>
        <p:txBody>
          <a:bodyPr/>
          <a:lstStyle/>
          <a:p>
            <a:r>
              <a:rPr lang="en-US" altLang="zh-CN" sz="2800" smtClean="0">
                <a:solidFill>
                  <a:srgbClr val="000000"/>
                </a:solidFill>
                <a:latin typeface="Courier New" panose="02070309020205020404" pitchFamily="49" charset="0"/>
                <a:ea typeface="宋体" panose="02010600030101010101" pitchFamily="2" charset="-122"/>
              </a:rPr>
              <a:t>datatype[] arrayRefVar = new</a:t>
            </a:r>
            <a:endParaRPr lang="en-US" altLang="zh-CN" sz="2800" smtClean="0">
              <a:solidFill>
                <a:srgbClr val="000000"/>
              </a:solidFill>
              <a:latin typeface="Courier New" panose="02070309020205020404" pitchFamily="49" charset="0"/>
              <a:ea typeface="宋体" panose="02010600030101010101" pitchFamily="2" charset="-122"/>
            </a:endParaRPr>
          </a:p>
          <a:p>
            <a:pPr>
              <a:buFont typeface="Monotype Sorts" pitchFamily="2" charset="2"/>
              <a:buNone/>
            </a:pPr>
            <a:r>
              <a:rPr lang="en-US" altLang="zh-CN" sz="2800" smtClean="0">
                <a:solidFill>
                  <a:srgbClr val="000000"/>
                </a:solidFill>
                <a:latin typeface="Courier New" panose="02070309020205020404" pitchFamily="49" charset="0"/>
                <a:ea typeface="宋体" panose="02010600030101010101" pitchFamily="2" charset="-122"/>
              </a:rPr>
              <a:t>    datatype[arraySize];</a:t>
            </a:r>
            <a:endParaRPr lang="en-US" altLang="zh-CN" sz="2600" smtClean="0">
              <a:solidFill>
                <a:srgbClr val="000000"/>
              </a:solidFill>
              <a:latin typeface="Courier New" panose="02070309020205020404" pitchFamily="49" charset="0"/>
              <a:ea typeface="宋体" panose="02010600030101010101" pitchFamily="2" charset="-122"/>
            </a:endParaRPr>
          </a:p>
          <a:p>
            <a:pPr>
              <a:spcBef>
                <a:spcPct val="75000"/>
              </a:spcBef>
              <a:buFont typeface="Monotype Sorts" pitchFamily="2" charset="2"/>
              <a:buNone/>
            </a:pPr>
            <a:r>
              <a:rPr lang="en-US" altLang="zh-CN" sz="2600" smtClean="0">
                <a:solidFill>
                  <a:srgbClr val="000000"/>
                </a:solidFill>
                <a:latin typeface="Courier New" panose="02070309020205020404" pitchFamily="49" charset="0"/>
                <a:ea typeface="宋体" panose="02010600030101010101" pitchFamily="2" charset="-122"/>
              </a:rPr>
              <a:t> 	</a:t>
            </a:r>
            <a:r>
              <a:rPr lang="en-US" altLang="zh-CN" sz="2400" smtClean="0">
                <a:solidFill>
                  <a:srgbClr val="000000"/>
                </a:solidFill>
                <a:latin typeface="Courier New" panose="02070309020205020404" pitchFamily="49" charset="0"/>
                <a:ea typeface="宋体" panose="02010600030101010101" pitchFamily="2" charset="-122"/>
              </a:rPr>
              <a:t>double[] myList = new double[10];</a:t>
            </a:r>
            <a:endParaRPr lang="en-US" altLang="zh-CN" sz="2600" smtClean="0">
              <a:solidFill>
                <a:srgbClr val="000000"/>
              </a:solidFill>
              <a:latin typeface="Courier New" panose="02070309020205020404" pitchFamily="49" charset="0"/>
              <a:ea typeface="宋体" panose="02010600030101010101" pitchFamily="2" charset="-122"/>
            </a:endParaRPr>
          </a:p>
          <a:p>
            <a:pPr>
              <a:spcBef>
                <a:spcPct val="150000"/>
              </a:spcBef>
            </a:pPr>
            <a:r>
              <a:rPr lang="en-US" altLang="zh-CN" sz="2800" smtClean="0">
                <a:solidFill>
                  <a:srgbClr val="000000"/>
                </a:solidFill>
                <a:latin typeface="Courier New" panose="02070309020205020404" pitchFamily="49" charset="0"/>
                <a:ea typeface="宋体" panose="02010600030101010101" pitchFamily="2" charset="-122"/>
              </a:rPr>
              <a:t>datatype arrayRefVar[] = new</a:t>
            </a:r>
            <a:br>
              <a:rPr lang="en-US" altLang="zh-CN" sz="2800" smtClean="0">
                <a:solidFill>
                  <a:srgbClr val="000000"/>
                </a:solidFill>
                <a:latin typeface="Courier New" panose="02070309020205020404" pitchFamily="49" charset="0"/>
                <a:ea typeface="宋体" panose="02010600030101010101" pitchFamily="2" charset="-122"/>
              </a:rPr>
            </a:br>
            <a:r>
              <a:rPr lang="en-US" altLang="zh-CN" sz="2800" smtClean="0">
                <a:solidFill>
                  <a:srgbClr val="000000"/>
                </a:solidFill>
                <a:latin typeface="Courier New" panose="02070309020205020404" pitchFamily="49" charset="0"/>
                <a:ea typeface="宋体" panose="02010600030101010101" pitchFamily="2" charset="-122"/>
              </a:rPr>
              <a:t>  datatype[arraySize];</a:t>
            </a:r>
            <a:endParaRPr lang="en-US" altLang="zh-CN" sz="2600" smtClean="0">
              <a:solidFill>
                <a:srgbClr val="000000"/>
              </a:solidFill>
              <a:latin typeface="Courier New" panose="02070309020205020404" pitchFamily="49" charset="0"/>
              <a:ea typeface="宋体" panose="02010600030101010101" pitchFamily="2" charset="-122"/>
            </a:endParaRPr>
          </a:p>
          <a:p>
            <a:pPr>
              <a:spcBef>
                <a:spcPct val="75000"/>
              </a:spcBef>
              <a:buFont typeface="Monotype Sorts" pitchFamily="2" charset="2"/>
              <a:buNone/>
            </a:pPr>
            <a:r>
              <a:rPr lang="en-US" altLang="zh-CN" sz="2600" smtClean="0">
                <a:solidFill>
                  <a:srgbClr val="000000"/>
                </a:solidFill>
                <a:latin typeface="Courier New" panose="02070309020205020404" pitchFamily="49" charset="0"/>
                <a:ea typeface="宋体" panose="02010600030101010101" pitchFamily="2" charset="-122"/>
              </a:rPr>
              <a:t>	</a:t>
            </a:r>
            <a:r>
              <a:rPr lang="en-US" altLang="zh-CN" sz="2400" smtClean="0">
                <a:solidFill>
                  <a:srgbClr val="000000"/>
                </a:solidFill>
                <a:latin typeface="Courier New" panose="02070309020205020404" pitchFamily="49" charset="0"/>
                <a:ea typeface="宋体" panose="02010600030101010101" pitchFamily="2" charset="-122"/>
              </a:rPr>
              <a:t>double myList[] = new double[10];</a:t>
            </a:r>
            <a:endParaRPr lang="en-US" altLang="zh-CN" sz="2600" smtClean="0">
              <a:solidFill>
                <a:srgbClr val="000000"/>
              </a:solidFill>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E3332F-80A0-4AB9-A765-41D0A06EC70C}" type="slidenum">
              <a:rPr lang="en-US" altLang="en-US" sz="1400"/>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smtClean="0">
                <a:solidFill>
                  <a:srgbClr val="FF0000"/>
                </a:solidFill>
              </a:rPr>
              <a:t>The Length of an Array</a:t>
            </a:r>
            <a:endParaRPr lang="en-US" altLang="en-US" smtClean="0">
              <a:solidFill>
                <a:srgbClr val="FF0000"/>
              </a:solidFill>
            </a:endParaRPr>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smtClean="0"/>
              <a:t>Once an array is created, its size is fixed. It cannot be changed. You can find its size using</a:t>
            </a:r>
            <a:endParaRPr lang="en-US" altLang="en-US" sz="3000" smtClean="0"/>
          </a:p>
          <a:p>
            <a:pPr marL="0" indent="0" algn="just">
              <a:buFont typeface="Monotype Sorts" pitchFamily="2" charset="2"/>
              <a:buNone/>
            </a:pPr>
            <a:endParaRPr lang="en-US" altLang="en-US" smtClean="0"/>
          </a:p>
          <a:p>
            <a:pPr lvl="2" algn="just">
              <a:buFont typeface="Monotype Sorts" pitchFamily="2" charset="2"/>
              <a:buNone/>
            </a:pPr>
            <a:r>
              <a:rPr lang="en-US" altLang="en-US" smtClean="0"/>
              <a:t>arrayRefVar.length</a:t>
            </a:r>
            <a:endParaRPr lang="en-US" altLang="en-US" smtClean="0"/>
          </a:p>
          <a:p>
            <a:pPr lvl="2" algn="just">
              <a:buFont typeface="Monotype Sorts" pitchFamily="2" charset="2"/>
              <a:buNone/>
            </a:pPr>
            <a:endParaRPr lang="en-US" altLang="en-US" smtClean="0"/>
          </a:p>
          <a:p>
            <a:pPr marL="0" indent="0" algn="just">
              <a:buFont typeface="Monotype Sorts" pitchFamily="2" charset="2"/>
              <a:buNone/>
            </a:pPr>
            <a:r>
              <a:rPr lang="en-US" altLang="en-US" smtClean="0"/>
              <a:t>For example,</a:t>
            </a:r>
            <a:endParaRPr lang="en-US" altLang="en-US" smtClean="0"/>
          </a:p>
          <a:p>
            <a:pPr marL="0" indent="0" algn="just">
              <a:buFont typeface="Monotype Sorts" pitchFamily="2" charset="2"/>
              <a:buNone/>
            </a:pPr>
            <a:endParaRPr lang="en-US" altLang="en-US" smtClean="0"/>
          </a:p>
          <a:p>
            <a:pPr lvl="2" algn="just">
              <a:buFont typeface="Monotype Sorts" pitchFamily="2" charset="2"/>
              <a:buNone/>
            </a:pPr>
            <a:r>
              <a:rPr lang="en-US" altLang="en-US" smtClean="0"/>
              <a:t>myList.length returns 10</a:t>
            </a:r>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6BE04B-C419-448B-B5B5-67E54278CC2A}" type="slidenum">
              <a:rPr lang="en-US" altLang="en-US" sz="1400"/>
            </a:fld>
            <a:endParaRPr lang="en-US" altLang="en-US" sz="140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smtClean="0">
                <a:solidFill>
                  <a:srgbClr val="FF0000"/>
                </a:solidFill>
              </a:rPr>
              <a:t>Default Values</a:t>
            </a:r>
            <a:endParaRPr lang="en-US" altLang="en-US" smtClean="0">
              <a:solidFill>
                <a:srgbClr val="FF0000"/>
              </a:solidFill>
            </a:endParaRPr>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smtClean="0">
                <a:cs typeface="Courier New" panose="02070309020205020404" pitchFamily="49" charset="0"/>
              </a:rPr>
              <a:t>When an array is created, its elements are assigned the default value of </a:t>
            </a:r>
            <a:endParaRPr lang="en-US" altLang="en-US" sz="3400" smtClean="0">
              <a:cs typeface="Courier New" panose="02070309020205020404" pitchFamily="49" charset="0"/>
            </a:endParaRPr>
          </a:p>
          <a:p>
            <a:pPr marL="0" indent="0" algn="just">
              <a:buFont typeface="Monotype Sorts" pitchFamily="2" charset="2"/>
              <a:buNone/>
            </a:pPr>
            <a:endParaRPr lang="en-US" altLang="en-US" sz="3400" smtClean="0">
              <a:cs typeface="Courier New" panose="02070309020205020404" pitchFamily="49" charset="0"/>
            </a:endParaRPr>
          </a:p>
          <a:p>
            <a:pPr lvl="1" algn="just">
              <a:buFontTx/>
              <a:buNone/>
            </a:pPr>
            <a:r>
              <a:rPr lang="en-US" altLang="en-US" sz="3000" u="sng" smtClean="0">
                <a:cs typeface="Courier New" panose="02070309020205020404" pitchFamily="49" charset="0"/>
              </a:rPr>
              <a:t>0</a:t>
            </a:r>
            <a:r>
              <a:rPr lang="en-US" altLang="en-US" sz="3000" smtClean="0">
                <a:cs typeface="Courier New" panose="02070309020205020404" pitchFamily="49" charset="0"/>
              </a:rPr>
              <a:t> for the numeric primitive data types, </a:t>
            </a:r>
            <a:endParaRPr lang="en-US" altLang="en-US" sz="3000" smtClean="0">
              <a:cs typeface="Courier New" panose="02070309020205020404" pitchFamily="49" charset="0"/>
            </a:endParaRPr>
          </a:p>
          <a:p>
            <a:pPr lvl="1" algn="just">
              <a:buFontTx/>
              <a:buNone/>
            </a:pPr>
            <a:r>
              <a:rPr lang="en-US" altLang="en-US" sz="3000" u="sng" smtClean="0">
                <a:cs typeface="Courier New" panose="02070309020205020404" pitchFamily="49" charset="0"/>
              </a:rPr>
              <a:t>'\u0000'</a:t>
            </a:r>
            <a:r>
              <a:rPr lang="en-US" altLang="en-US" sz="3000" smtClean="0">
                <a:cs typeface="Courier New" panose="02070309020205020404" pitchFamily="49" charset="0"/>
              </a:rPr>
              <a:t> for </a:t>
            </a:r>
            <a:r>
              <a:rPr lang="en-US" altLang="en-US" sz="3000" u="sng" smtClean="0">
                <a:cs typeface="Courier New" panose="02070309020205020404" pitchFamily="49" charset="0"/>
              </a:rPr>
              <a:t>char</a:t>
            </a:r>
            <a:r>
              <a:rPr lang="en-US" altLang="en-US" sz="3000" smtClean="0">
                <a:cs typeface="Courier New" panose="02070309020205020404" pitchFamily="49" charset="0"/>
              </a:rPr>
              <a:t> types, and </a:t>
            </a:r>
            <a:endParaRPr lang="en-US" altLang="en-US" sz="3000" smtClean="0">
              <a:cs typeface="Courier New" panose="02070309020205020404" pitchFamily="49" charset="0"/>
            </a:endParaRPr>
          </a:p>
          <a:p>
            <a:pPr lvl="1" algn="just">
              <a:buFontTx/>
              <a:buNone/>
            </a:pPr>
            <a:r>
              <a:rPr lang="en-US" altLang="en-US" sz="3000" u="sng" smtClean="0">
                <a:cs typeface="Courier New" panose="02070309020205020404" pitchFamily="49" charset="0"/>
              </a:rPr>
              <a:t>false</a:t>
            </a:r>
            <a:r>
              <a:rPr lang="en-US" altLang="en-US" sz="3000" smtClean="0">
                <a:cs typeface="Courier New" panose="02070309020205020404" pitchFamily="49" charset="0"/>
              </a:rPr>
              <a:t> for </a:t>
            </a:r>
            <a:r>
              <a:rPr lang="en-US" altLang="en-US" sz="3000" u="sng" smtClean="0">
                <a:cs typeface="Courier New" panose="02070309020205020404" pitchFamily="49" charset="0"/>
              </a:rPr>
              <a:t>boolean</a:t>
            </a:r>
            <a:r>
              <a:rPr lang="en-US" altLang="en-US" sz="3000" smtClean="0">
                <a:cs typeface="Courier New" panose="02070309020205020404" pitchFamily="49" charset="0"/>
              </a:rPr>
              <a:t> types. </a:t>
            </a:r>
            <a:endParaRPr lang="en-US" altLang="en-US" sz="320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16774</Words>
  <Application>WPS 演示</Application>
  <PresentationFormat>全屏显示(4:3)</PresentationFormat>
  <Paragraphs>834</Paragraphs>
  <Slides>65</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65</vt:i4>
      </vt:variant>
    </vt:vector>
  </HeadingPairs>
  <TitlesOfParts>
    <vt:vector size="85" baseType="lpstr">
      <vt:lpstr>Arial</vt:lpstr>
      <vt:lpstr>宋体</vt:lpstr>
      <vt:lpstr>Wingdings</vt:lpstr>
      <vt:lpstr>Times New Roman</vt:lpstr>
      <vt:lpstr>Monotype Sorts</vt:lpstr>
      <vt:lpstr>Wingdings</vt:lpstr>
      <vt:lpstr>Courier New</vt:lpstr>
      <vt:lpstr>微软雅黑</vt:lpstr>
      <vt:lpstr>Arial Unicode MS</vt:lpstr>
      <vt:lpstr>Book Antiqua</vt:lpstr>
      <vt:lpstr>Courier</vt:lpstr>
      <vt:lpstr>Forte</vt:lpstr>
      <vt:lpstr>Monotype Sorts</vt:lpstr>
      <vt:lpstr>Segoe Print</vt:lpstr>
      <vt:lpstr>Calibri</vt:lpstr>
      <vt:lpstr>International</vt:lpstr>
      <vt:lpstr>Word.Picture.8</vt:lpstr>
      <vt:lpstr>Word.Picture.8</vt:lpstr>
      <vt:lpstr>Word.Picture.8</vt:lpstr>
      <vt:lpstr>Word.Picture.8</vt:lpstr>
      <vt:lpstr>Chapter 7 Single-Dimensional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CAUTION(249)</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 251</vt:lpstr>
      <vt:lpstr>Opening Problem(p253)</vt:lpstr>
      <vt:lpstr>Problem: Deck of Cards</vt:lpstr>
      <vt:lpstr>Problem: Deck of Cards, cont.</vt:lpstr>
      <vt:lpstr>Problem: Deck of Cards, cont.</vt:lpstr>
      <vt:lpstr>Problem: Deck of Cards</vt:lpstr>
      <vt:lpstr>Problem: Lotto Numbers</vt:lpstr>
      <vt:lpstr>Problem: Lotto Numbers</vt:lpstr>
      <vt:lpstr>Copying Arrays(like point in C? 256) </vt:lpstr>
      <vt:lpstr>Copying Arrays</vt:lpstr>
      <vt:lpstr>The arraycopy Utility</vt:lpstr>
      <vt:lpstr>Passing Arrays to Methods</vt:lpstr>
      <vt:lpstr>Anonymous Array</vt:lpstr>
      <vt:lpstr>Pass By Value(like point in C)</vt:lpstr>
      <vt:lpstr>Simple Example(258)</vt:lpstr>
      <vt:lpstr>Passing Arrays as Arguments(p259)</vt:lpstr>
      <vt:lpstr>Problem: Counting Occurrence of Each Letter(do yourself)</vt:lpstr>
      <vt:lpstr>Searching Arrays</vt:lpstr>
      <vt:lpstr>Linear Search(p265)</vt:lpstr>
      <vt:lpstr>Linear Search Animation</vt:lpstr>
      <vt:lpstr>From Idea to Solution</vt:lpstr>
      <vt:lpstr>Binary Search</vt:lpstr>
      <vt:lpstr>Binary Search, cont.</vt:lpstr>
      <vt:lpstr>Binary Search, cont.</vt:lpstr>
      <vt:lpstr>Binary Search, cont.</vt:lpstr>
      <vt:lpstr>Binary Search, cont.</vt:lpstr>
      <vt:lpstr>From Idea to Soluton</vt:lpstr>
      <vt:lpstr>The Arrays.binarySearch Method</vt:lpstr>
      <vt:lpstr>Sorting Arrays</vt:lpstr>
      <vt:lpstr>Selection Sort</vt:lpstr>
      <vt:lpstr>From Idea to Solution</vt:lpstr>
      <vt:lpstr>Expand</vt:lpstr>
      <vt:lpstr>Expand</vt:lpstr>
      <vt:lpstr>Expand</vt:lpstr>
      <vt:lpstr>Wrap it in a Method</vt:lpstr>
      <vt:lpstr>The Arrays.sort Method 271</vt:lpstr>
      <vt:lpstr>The Arrays.toString(list) Method</vt:lpstr>
      <vt:lpstr>Pass Arguments to Invoke the Main Method</vt:lpstr>
      <vt:lpstr>Main Method Is Just a Regular Method</vt:lpstr>
      <vt:lpstr>Command-Line Parameters 272</vt:lpstr>
      <vt:lpstr>Processing Command-Line Parameters</vt:lpstr>
      <vt:lpstr>Problem: Calculator(p273)</vt:lpstr>
      <vt:lpstr>补充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高宏宇</cp:lastModifiedBy>
  <cp:revision>359</cp:revision>
  <dcterms:created xsi:type="dcterms:W3CDTF">2021-09-23T03:28:00Z</dcterms:created>
  <dcterms:modified xsi:type="dcterms:W3CDTF">2022-10-05T10:13:46Z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2DD0FE1F16BA4D22B14F6B371A389B68</vt:lpwstr>
  </property>
</Properties>
</file>