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7"/>
  </p:notesMasterIdLst>
  <p:handoutMasterIdLst>
    <p:handoutMasterId r:id="rId56"/>
  </p:handoutMasterIdLst>
  <p:sldIdLst>
    <p:sldId id="256" r:id="rId3"/>
    <p:sldId id="520" r:id="rId4"/>
    <p:sldId id="444" r:id="rId5"/>
    <p:sldId id="514" r:id="rId6"/>
    <p:sldId id="515" r:id="rId8"/>
    <p:sldId id="516" r:id="rId9"/>
    <p:sldId id="469" r:id="rId10"/>
    <p:sldId id="450" r:id="rId11"/>
    <p:sldId id="576" r:id="rId12"/>
    <p:sldId id="451" r:id="rId13"/>
    <p:sldId id="499" r:id="rId14"/>
    <p:sldId id="447" r:id="rId15"/>
    <p:sldId id="517" r:id="rId16"/>
    <p:sldId id="445" r:id="rId17"/>
    <p:sldId id="449" r:id="rId18"/>
    <p:sldId id="497" r:id="rId19"/>
    <p:sldId id="452" r:id="rId20"/>
    <p:sldId id="525" r:id="rId21"/>
    <p:sldId id="533" r:id="rId22"/>
    <p:sldId id="531" r:id="rId23"/>
    <p:sldId id="527" r:id="rId24"/>
    <p:sldId id="448" r:id="rId25"/>
    <p:sldId id="470" r:id="rId26"/>
    <p:sldId id="471" r:id="rId27"/>
    <p:sldId id="498" r:id="rId28"/>
    <p:sldId id="512" r:id="rId29"/>
    <p:sldId id="541" r:id="rId30"/>
    <p:sldId id="542" r:id="rId31"/>
    <p:sldId id="543" r:id="rId32"/>
    <p:sldId id="577" r:id="rId33"/>
    <p:sldId id="455" r:id="rId34"/>
    <p:sldId id="473" r:id="rId35"/>
    <p:sldId id="475" r:id="rId36"/>
    <p:sldId id="474" r:id="rId37"/>
    <p:sldId id="457" r:id="rId38"/>
    <p:sldId id="453" r:id="rId39"/>
    <p:sldId id="513" r:id="rId40"/>
    <p:sldId id="532" r:id="rId41"/>
    <p:sldId id="507" r:id="rId42"/>
    <p:sldId id="468" r:id="rId43"/>
    <p:sldId id="571" r:id="rId44"/>
    <p:sldId id="572" r:id="rId45"/>
    <p:sldId id="573" r:id="rId46"/>
    <p:sldId id="574" r:id="rId47"/>
    <p:sldId id="575" r:id="rId48"/>
    <p:sldId id="578" r:id="rId49"/>
    <p:sldId id="579" r:id="rId50"/>
    <p:sldId id="580" r:id="rId51"/>
    <p:sldId id="581" r:id="rId52"/>
    <p:sldId id="582" r:id="rId53"/>
    <p:sldId id="583" r:id="rId54"/>
    <p:sldId id="584" r:id="rId55"/>
  </p:sldIdLst>
  <p:sldSz cx="9144000" cy="6858000" type="screen4x3"/>
  <p:notesSz cx="6858000" cy="9144000"/>
  <p:custDataLst>
    <p:tags r:id="rId6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43" autoAdjust="0"/>
    <p:restoredTop sz="95405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46"/>
    </p:cViewPr>
  </p:sorterViewPr>
  <p:notesViewPr>
    <p:cSldViewPr>
      <p:cViewPr varScale="1">
        <p:scale>
          <a:sx n="68" d="100"/>
          <a:sy n="68" d="100"/>
        </p:scale>
        <p:origin x="2189" y="58"/>
      </p:cViewPr>
      <p:guideLst>
        <p:guide orient="horz" pos="2114"/>
        <p:guide pos="28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0" Type="http://schemas.openxmlformats.org/officeDocument/2006/relationships/tags" Target="tags/tag2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lstStyle>
            <a:lvl1pPr algn="r">
              <a:defRPr sz="1000" i="1"/>
            </a:lvl1pPr>
          </a:lstStyle>
          <a:p>
            <a:fld id="{9943911C-51F3-4CA1-8CED-ED0A1DE913A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8ECF59-45EB-4C89-BD11-74B7A5AEAB8F}" type="slidenum">
              <a:rPr lang="en-US" altLang="en-US" sz="1000"/>
            </a:fld>
            <a:endParaRPr lang="en-US" altLang="en-US"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/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6" name="Group 30"/>
            <p:cNvGrpSpPr/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8" name="Group 9"/>
              <p:cNvGrpSpPr/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/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8"/>
                <p:cNvSpPr/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10" name="Group 29"/>
              <p:cNvGrpSpPr/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/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Freeform 12"/>
                <p:cNvSpPr/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Freeform 13"/>
                <p:cNvSpPr/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Freeform 14"/>
                <p:cNvSpPr/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Freeform 15"/>
                <p:cNvSpPr/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Freeform 16"/>
                <p:cNvSpPr/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Freeform 17"/>
                <p:cNvSpPr/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Freeform 18"/>
                <p:cNvSpPr/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Freeform 19"/>
                <p:cNvSpPr/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Freeform 20"/>
                <p:cNvSpPr/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Freeform 21"/>
                <p:cNvSpPr/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Freeform 22"/>
                <p:cNvSpPr/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Freeform 23"/>
                <p:cNvSpPr/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Freeform 24"/>
                <p:cNvSpPr/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Freeform 25"/>
                <p:cNvSpPr/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Freeform 26"/>
                <p:cNvSpPr/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Freeform 27"/>
                <p:cNvSpPr/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Freeform 28"/>
                <p:cNvSpPr/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35" name="Rectangle 6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EB9E4F8-AA77-4E3D-B132-67F024A79B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2BB4C2-96A1-465D-96C0-E2D64EF600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7B13A6-D8A0-4207-A2CD-7696FD609EB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1C2395-4DCD-4BD2-9BB7-D692E23A4A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0EC11A-D916-4E02-B33C-8D27FF632AA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430BF6-49AA-4F9B-8DC2-62A9DEFB5E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0A8C25-9B48-4BE1-8CD9-47D7E82CE03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36FE57-B93E-48E4-A065-BD18DDF4CE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C85680-3E9C-42E3-85F8-4511AC5C24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5E815C-1C8C-4025-8638-4F078F0CCE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BBAA0B-4F1A-426F-B785-47A8CB11C1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/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1033" name="Group 28"/>
            <p:cNvGrpSpPr/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/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Freeform 7"/>
              <p:cNvSpPr/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1040" name="Group 27"/>
              <p:cNvGrpSpPr/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/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0"/>
                <p:cNvSpPr/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11"/>
                <p:cNvSpPr/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12"/>
                <p:cNvSpPr/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13"/>
                <p:cNvSpPr/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14"/>
                <p:cNvSpPr/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15"/>
                <p:cNvSpPr/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16"/>
                <p:cNvSpPr/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9" name="Freeform 17"/>
                <p:cNvSpPr/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0" name="Freeform 18"/>
                <p:cNvSpPr/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19"/>
                <p:cNvSpPr/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20"/>
                <p:cNvSpPr/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3" name="Freeform 21"/>
                <p:cNvSpPr/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" name="Freeform 22"/>
                <p:cNvSpPr/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23"/>
                <p:cNvSpPr/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" name="Freeform 24"/>
                <p:cNvSpPr/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25"/>
                <p:cNvSpPr/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" name="Freeform 26"/>
                <p:cNvSpPr/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C3B28F23-2569-45FB-A05B-81C9A2774D3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ppt/slides/ppt/slides/ppt/slides/ppt/slides/ppt/slides/ppt/slides/ppt/slides/ppt/slides/ppt/slides/winword%20TestCircleWithConstructors.jav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hyperlink" Target="ppt/slides/ppt/slides/ppt/slides/ppt/slides/ppt/slides/ppt/slides/ppt/slides/ppt/slides/ppt/slides/winword%20TestCircleWithConstructors.java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ppt/slides/ppt/slides/ppt/slides/ppt/slides/ppt/slides/ppt/slides/ppt/slides/ppt/slides/ppt/slides/winword%20TestCircleWithConstructors.java" TargetMode="Externa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hyperlink" Target="ppt/slides/ppt/slides/ppt/slides/ppt/slides/ppt/slides/ppt/slides/ppt/slides/ppt/slides/ppt/slides/winword%20TestCircleWithConstructors.java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ppt/slides/ppt/slides/ppt/slides/ppt/slides/ppt/slides/ppt/slides/ppt/slides/ppt/slides/ppt/slides/winword%20TestCircleWithConstructors.jav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www.cs.armstrong.edu/liang/intro10e/html/TestPoint2D.html" TargetMode="External"/><Relationship Id="rId3" Type="http://schemas.openxmlformats.org/officeDocument/2006/relationships/hyperlink" Target="ppt/slides/ppt/slides/ppt/slides/ppt/slides/ppt/slides/ppt/slides/ppt/slides/ppt/slides/ppt/slides/html/TestPoint2D.bat" TargetMode="External"/><Relationship Id="rId2" Type="http://schemas.openxmlformats.org/officeDocument/2006/relationships/hyperlink" Target="ppt/slides/ppt/slides/ppt/slides/ppt/slides/ppt/slides/ppt/slides/ppt/slides/ppt/slides/ppt/slides/html/TestCircleWithStaticMembers.html" TargetMode="External"/><Relationship Id="rId1" Type="http://schemas.openxmlformats.org/officeDocument/2006/relationships/hyperlink" Target="ppt/slides/ppt/slides/ppt/slides/ppt/slides/ppt/slides/ppt/slides/ppt/slides/ppt/slides/ppt/slides/winword%20TestCircleWithConstructors.java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CircleWithStaticMembers.html" TargetMode="External"/><Relationship Id="rId5" Type="http://schemas.openxmlformats.org/officeDocument/2006/relationships/hyperlink" Target="http://www.cs.armstrong.edu/liang/intro10e/html/TestCircleWithStaticMembers.html" TargetMode="External"/><Relationship Id="rId4" Type="http://schemas.openxmlformats.org/officeDocument/2006/relationships/hyperlink" Target="ppt/slides/ppt/slides/ppt/slides/ppt/slides/ppt/slides/ppt/slides/ppt/slides/ppt/slides/ppt/slides/html/CircleWithStaticMembers.html" TargetMode="External"/><Relationship Id="rId3" Type="http://schemas.openxmlformats.org/officeDocument/2006/relationships/hyperlink" Target="ppt/slides/ppt/slides/ppt/slides/ppt/slides/ppt/slides/ppt/slides/ppt/slides/ppt/slides/ppt/slides/html/TestCircleWithStaticMembers.bat" TargetMode="External"/><Relationship Id="rId2" Type="http://schemas.openxmlformats.org/officeDocument/2006/relationships/hyperlink" Target="ppt/slides/ppt/slides/ppt/slides/ppt/slides/ppt/slides/ppt/slides/ppt/slides/ppt/slides/ppt/slides/html/TestCircleWithStaticMembers.html" TargetMode="External"/><Relationship Id="rId1" Type="http://schemas.openxmlformats.org/officeDocument/2006/relationships/hyperlink" Target="ppt/slides/ppt/slides/ppt/slides/ppt/slides/ppt/slides/ppt/slides/ppt/slides/ppt/slides/ppt/slides/winword%20TestInstanceAndClassVariable.java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1.xml"/><Relationship Id="rId1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2.xml"/><Relationship Id="rId7" Type="http://schemas.openxmlformats.org/officeDocument/2006/relationships/hyperlink" Target="http://www.cs.armstrong.edu/liang/intro10e/html/CircleWithPrivateDataFields.html" TargetMode="External"/><Relationship Id="rId6" Type="http://schemas.openxmlformats.org/officeDocument/2006/relationships/hyperlink" Target="http://www.cs.armstrong.edu/liang/intro10e/html/TestCircleWithPrivateDataFields.html" TargetMode="Externa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Relationship Id="rId3" Type="http://schemas.openxmlformats.org/officeDocument/2006/relationships/hyperlink" Target="ppt/slides/ppt/slides/ppt/slides/ppt/slides/ppt/slides/ppt/slides/ppt/slides/ppt/slides/ppt/slides/html/TestCircleWithPrivateDataFields.html" TargetMode="External"/><Relationship Id="rId2" Type="http://schemas.openxmlformats.org/officeDocument/2006/relationships/hyperlink" Target="ppt/slides/ppt/slides/ppt/slides/ppt/slides/ppt/slides/ppt/slides/ppt/slides/ppt/slides/ppt/slides/html/TestCircleWithPrivateDataFields.bat" TargetMode="External"/><Relationship Id="rId10" Type="http://schemas.openxmlformats.org/officeDocument/2006/relationships/notesSlide" Target="../notesSlides/notesSlide2.xml"/><Relationship Id="rId1" Type="http://schemas.openxmlformats.org/officeDocument/2006/relationships/hyperlink" Target="ppt/slides/ppt/slides/ppt/slides/ppt/slides/ppt/slides/ppt/slides/ppt/slides/ppt/slides/ppt/slides/html/CircleWithPrivateDataFields.html" TargetMode="Externa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cs.armstrong.edu/liang/intro10e/html/TestPassObject.html" TargetMode="External"/><Relationship Id="rId2" Type="http://schemas.openxmlformats.org/officeDocument/2006/relationships/hyperlink" Target="ppt/slides/ppt/slides/ppt/slides/ppt/slides/ppt/slides/ppt/slides/ppt/slides/ppt/slides/ppt/slides/html/TestPassObject.bat" TargetMode="External"/><Relationship Id="rId1" Type="http://schemas.openxmlformats.org/officeDocument/2006/relationships/hyperlink" Target="ppt/slides/ppt/slides/ppt/slides/ppt/slides/ppt/slides/ppt/slides/ppt/slides/ppt/slides/ppt/slides/html/TestPassObject.html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ppt/slides/ppt/slides/ppt/slides/ppt/slides/ppt/slides/ppt/slides/ppt/slides/ppt/slides/ppt/slides/winword%20TestMortgageClass.java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hyperlink" Target="ppt/slides/ppt/slides/ppt/slides/ppt/slides/ppt/slides/ppt/slides/ppt/slides/ppt/slides/ppt/slides/winword%20TestMortgageClass.java" TargetMode="Externa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cs.armstrong.edu/liang/intro10e/html/TotalArea.html" TargetMode="External"/><Relationship Id="rId2" Type="http://schemas.openxmlformats.org/officeDocument/2006/relationships/hyperlink" Target="ppt/slides/ppt/slides/ppt/slides/ppt/slides/ppt/slides/ppt/slides/ppt/slides/ppt/slides/ppt/slides/html/TotalArea.bat" TargetMode="External"/><Relationship Id="rId1" Type="http://schemas.openxmlformats.org/officeDocument/2006/relationships/hyperlink" Target="ppt/slides/ppt/slides/ppt/slides/ppt/slides/ppt/slides/ppt/slides/ppt/slides/ppt/slides/ppt/slides/html/TotalArea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ppt/slides/ppt/slides/ppt/slides/ppt/slides/ppt/slides/ppt/slides/ppt/slides/ppt/slides/ppt/slides/winword%20TestMortgageClass.jav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ppt/slides/ppt/slides/ppt/slides/ppt/slides/ppt/slides/ppt/slides/ppt/slides/ppt/slides/ppt/slides/winword%20TestMortgageClass.java" TargetMode="Externa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wmf"/><Relationship Id="rId2" Type="http://schemas.openxmlformats.org/officeDocument/2006/relationships/oleObject" Target="../embeddings/oleObject11.bin"/><Relationship Id="rId1" Type="http://schemas.openxmlformats.org/officeDocument/2006/relationships/hyperlink" Target="ppt/slides/ppt/slides/ppt/slides/ppt/slides/ppt/slides/ppt/slides/ppt/slides/ppt/slides/ppt/slides/winword%20TestMortgageClass.java" TargetMode="Externa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2.bin"/><Relationship Id="rId1" Type="http://schemas.openxmlformats.org/officeDocument/2006/relationships/hyperlink" Target="ppt/slides/ppt/slides/ppt/slides/ppt/slides/ppt/slides/ppt/slides/ppt/slides/ppt/slides/ppt/slides/winword%20TestMortgageClass.java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://www.cs.armstrong.edu/liang/animation/web/java10e/Listing9_1.html" TargetMode="External"/><Relationship Id="rId4" Type="http://schemas.openxmlformats.org/officeDocument/2006/relationships/hyperlink" Target="http://www.cs.armstrong.edu/liang/intro10e/html/TestSimpleCircle.html" TargetMode="External"/><Relationship Id="rId3" Type="http://schemas.openxmlformats.org/officeDocument/2006/relationships/hyperlink" Target="ppt/slides/ppt/slides/ppt/slides/ppt/slides/ppt/slides/ppt/slides/ppt/slides/ppt/slides/ppt/slides/html/TestSimpleCircle.bat" TargetMode="External"/><Relationship Id="rId2" Type="http://schemas.openxmlformats.org/officeDocument/2006/relationships/hyperlink" Target="ppt/slides/ppt/slides/ppt/slides/ppt/slides/ppt/slides/ppt/slides/ppt/slides/ppt/slides/ppt/slides/html/TestSimpleCircle.html" TargetMode="External"/><Relationship Id="rId1" Type="http://schemas.openxmlformats.org/officeDocument/2006/relationships/hyperlink" Target="ppt/slides/ppt/slides/ppt/slides/ppt/slides/ppt/slides/ppt/slides/ppt/slides/ppt/slides/ppt/slides/winword%20TestCircle.java" TargetMode="Externa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hyperlink" Target="http://www.cs.armstrong.edu/liang/intro10e/html/TV.html" TargetMode="External"/><Relationship Id="rId5" Type="http://schemas.openxmlformats.org/officeDocument/2006/relationships/hyperlink" Target="http://www.cs.armstrong.edu/liang/intro10e/html/TestTV.html" TargetMode="External"/><Relationship Id="rId4" Type="http://schemas.openxmlformats.org/officeDocument/2006/relationships/hyperlink" Target="ppt/slides/ppt/slides/ppt/slides/ppt/slides/ppt/slides/ppt/slides/ppt/slides/ppt/slides/ppt/slides/html/TV.html" TargetMode="External"/><Relationship Id="rId3" Type="http://schemas.openxmlformats.org/officeDocument/2006/relationships/hyperlink" Target="ppt/slides/ppt/slides/ppt/slides/ppt/slides/ppt/slides/ppt/slides/ppt/slides/ppt/slides/ppt/slides/html/TestTV.bat" TargetMode="External"/><Relationship Id="rId2" Type="http://schemas.openxmlformats.org/officeDocument/2006/relationships/hyperlink" Target="ppt/slides/ppt/slides/ppt/slides/ppt/slides/ppt/slides/ppt/slides/ppt/slides/ppt/slides/ppt/slides/html/TestTV.html" TargetMode="External"/><Relationship Id="rId10" Type="http://schemas.openxmlformats.org/officeDocument/2006/relationships/vmlDrawing" Target="../drawings/vmlDrawing4.vml"/><Relationship Id="rId1" Type="http://schemas.openxmlformats.org/officeDocument/2006/relationships/hyperlink" Target="ppt/slides/ppt/slides/ppt/slides/ppt/slides/ppt/slides/ppt/slides/ppt/slides/ppt/slides/ppt/slides/winword%20TestCircle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BF2AF2-2663-409B-9FF8-BA8014041B88}" type="slidenum">
              <a:rPr lang="en-US" altLang="en-US" sz="1400"/>
            </a:fld>
            <a:endParaRPr lang="en-US" altLang="en-US" sz="140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>
          <a:xfrm>
            <a:off x="577850" y="1700213"/>
            <a:ext cx="7804150" cy="762000"/>
          </a:xfrm>
        </p:spPr>
        <p:txBody>
          <a:bodyPr/>
          <a:lstStyle/>
          <a:p>
            <a:r>
              <a:rPr lang="en-US" altLang="en-US" smtClean="0"/>
              <a:t>Chapter 9 Objects and Classes</a:t>
            </a:r>
            <a:endParaRPr lang="en-US" altLang="en-US" sz="4800" smtClean="0"/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2090738" y="2195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20907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078" name="Rectangle 14"/>
          <p:cNvSpPr>
            <a:spLocks noChangeArrowheads="1"/>
          </p:cNvSpPr>
          <p:nvPr/>
        </p:nvSpPr>
        <p:spPr bwMode="auto">
          <a:xfrm>
            <a:off x="20907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079" name="Rectangle 16"/>
          <p:cNvSpPr>
            <a:spLocks noChangeArrowheads="1"/>
          </p:cNvSpPr>
          <p:nvPr/>
        </p:nvSpPr>
        <p:spPr bwMode="auto">
          <a:xfrm>
            <a:off x="0" y="1951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D68E69-1D3F-42CA-A95D-7FA0072BB122}" type="slidenum">
              <a:rPr lang="en-US" altLang="en-US" sz="1400"/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Constructors</a:t>
            </a:r>
            <a:endParaRPr lang="en-US" altLang="en-US" b="1" dirty="0" smtClean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" y="2706370"/>
            <a:ext cx="7772400" cy="332486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Circle() {</a:t>
            </a:r>
            <a:endParaRPr lang="en-US" altLang="en-US" b="1" dirty="0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b="1" dirty="0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b="1" dirty="0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Circle(double </a:t>
            </a:r>
            <a:r>
              <a:rPr lang="en-US" altLang="en-US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) {  </a:t>
            </a:r>
            <a:endParaRPr lang="en-US" altLang="en-US" b="1" dirty="0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radius = </a:t>
            </a:r>
            <a:r>
              <a:rPr lang="en-US" altLang="en-US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  <a:endParaRPr lang="en-US" altLang="en-US" b="1" dirty="0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b="1" dirty="0" smtClean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175125" y="1009015"/>
            <a:ext cx="48768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Constructors are a special kind of methods that are invoked to construct objects.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153140-5553-47ED-8242-DB1B97CB6965}" type="slidenum">
              <a:rPr lang="en-US" altLang="en-US" sz="1400"/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Constructors, cont</a:t>
            </a:r>
            <a:r>
              <a:rPr lang="en-US" altLang="en-US" dirty="0" smtClean="0"/>
              <a:t>.</a:t>
            </a:r>
            <a:endParaRPr lang="en-US" altLang="en-US" b="1" dirty="0" smtClean="0">
              <a:latin typeface="Book Antiqua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81000" y="1187450"/>
            <a:ext cx="8534400" cy="504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cs typeface="Times New Roman" panose="02020603050405020304" pitchFamily="18" charset="0"/>
              </a:rPr>
              <a:t>A constructor with no parameters is referred to as a </a:t>
            </a:r>
            <a:r>
              <a:rPr lang="en-US" altLang="en-US" sz="2800" i="1" dirty="0">
                <a:cs typeface="Times New Roman" panose="02020603050405020304" pitchFamily="18" charset="0"/>
              </a:rPr>
              <a:t>no-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arg</a:t>
            </a:r>
            <a:r>
              <a:rPr lang="en-US" altLang="en-US" sz="2800" i="1" dirty="0">
                <a:cs typeface="Times New Roman" panose="02020603050405020304" pitchFamily="18" charset="0"/>
              </a:rPr>
              <a:t> constructor</a:t>
            </a:r>
            <a:r>
              <a:rPr lang="en-US" altLang="en-US" sz="2800" dirty="0">
                <a:cs typeface="Times New Roman" panose="02020603050405020304" pitchFamily="18" charset="0"/>
              </a:rPr>
              <a:t>. 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>
                <a:cs typeface="Times New Roman" panose="02020603050405020304" pitchFamily="18" charset="0"/>
              </a:rPr>
              <a:t>·       Constructors must have the same name as the class itself. 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>
                <a:cs typeface="Times New Roman" panose="02020603050405020304" pitchFamily="18" charset="0"/>
              </a:rPr>
              <a:t>·       Constructors do not have a return type—not even void. 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>
                <a:cs typeface="Times New Roman" panose="02020603050405020304" pitchFamily="18" charset="0"/>
              </a:rPr>
              <a:t>·       Constructors are invoked using the new operator when an object is created. Constructors play the role of initializing objects.</a:t>
            </a: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6713FF-4552-4BE6-8DDA-CB40B2319B78}" type="slidenum">
              <a:rPr lang="en-US" altLang="en-US" sz="1400"/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Creating Objects Using Constructors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267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3000" b="1" dirty="0" smtClean="0">
                <a:latin typeface="Courier New" panose="02070309020205020404" pitchFamily="49" charset="0"/>
              </a:rPr>
              <a:t>new </a:t>
            </a:r>
            <a:r>
              <a:rPr lang="en-US" altLang="en-US" sz="3000" b="1" dirty="0" err="1" smtClean="0">
                <a:latin typeface="Courier New" panose="02070309020205020404" pitchFamily="49" charset="0"/>
              </a:rPr>
              <a:t>ClassName</a:t>
            </a:r>
            <a:r>
              <a:rPr lang="en-US" altLang="en-US" sz="3000" b="1" dirty="0" smtClean="0">
                <a:latin typeface="Courier New" panose="02070309020205020404" pitchFamily="49" charset="0"/>
              </a:rPr>
              <a:t>();</a:t>
            </a: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Example:</a:t>
            </a:r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new Circle();</a:t>
            </a: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new Circle(5.0);</a:t>
            </a:r>
            <a:r>
              <a:rPr lang="en-US" altLang="en-US" sz="3600" b="1" dirty="0" smtClean="0">
                <a:latin typeface="Book Antiqua" pitchFamily="18" charset="0"/>
              </a:rPr>
              <a:t> </a:t>
            </a:r>
            <a:endParaRPr lang="en-US" altLang="en-US" b="1" dirty="0" smtClean="0"/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73CF39-8F94-4260-8504-8640FCE8678E}" type="slidenum">
              <a:rPr lang="en-US" altLang="en-US" sz="1400"/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Default Constructor</a:t>
            </a:r>
            <a:endParaRPr lang="en-US" altLang="en-US" b="1" dirty="0" smtClean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53440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cs typeface="Courier New" panose="02070309020205020404" pitchFamily="49" charset="0"/>
              </a:rPr>
              <a:t>A class may be defined without constructors. In this case, a no-</a:t>
            </a:r>
            <a:r>
              <a:rPr lang="en-US" altLang="en-US" dirty="0" err="1">
                <a:cs typeface="Courier New" panose="02070309020205020404" pitchFamily="49" charset="0"/>
              </a:rPr>
              <a:t>arg</a:t>
            </a:r>
            <a:r>
              <a:rPr lang="en-US" altLang="en-US" dirty="0">
                <a:cs typeface="Courier New" panose="02070309020205020404" pitchFamily="49" charset="0"/>
              </a:rPr>
              <a:t> constructor with an empty body is implicitly defined in the class. This constructor, called </a:t>
            </a:r>
            <a:r>
              <a:rPr lang="en-US" altLang="en-US" i="1" dirty="0">
                <a:cs typeface="Courier New" panose="02070309020205020404" pitchFamily="49" charset="0"/>
              </a:rPr>
              <a:t>a </a:t>
            </a:r>
            <a:r>
              <a:rPr lang="en-US" altLang="en-US" i="1" dirty="0">
                <a:solidFill>
                  <a:srgbClr val="FF0000"/>
                </a:solidFill>
                <a:cs typeface="Courier New" panose="02070309020205020404" pitchFamily="49" charset="0"/>
              </a:rPr>
              <a:t>default constructor</a:t>
            </a:r>
            <a:r>
              <a:rPr lang="en-US" altLang="en-US" dirty="0">
                <a:cs typeface="Courier New" panose="02070309020205020404" pitchFamily="49" charset="0"/>
              </a:rPr>
              <a:t>, is provided automatically </a:t>
            </a:r>
            <a:r>
              <a:rPr lang="en-US" altLang="en-US" i="1" dirty="0">
                <a:cs typeface="Courier New" panose="02070309020205020404" pitchFamily="49" charset="0"/>
              </a:rPr>
              <a:t>only if no constructors are explicitly defined in the class</a:t>
            </a:r>
            <a:r>
              <a:rPr lang="en-US" altLang="en-US" dirty="0">
                <a:cs typeface="Courier New" panose="02070309020205020404" pitchFamily="49" charset="0"/>
              </a:rPr>
              <a:t>.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8C30CC-6102-4CFE-B132-7DB8E30CFA85}" type="slidenum">
              <a:rPr lang="en-US" altLang="en-US" sz="1400"/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838200"/>
          </a:xfrm>
        </p:spPr>
        <p:txBody>
          <a:bodyPr/>
          <a:lstStyle/>
          <a:p>
            <a:r>
              <a:rPr lang="en-US" altLang="en-US" sz="4000" dirty="0" smtClean="0">
                <a:solidFill>
                  <a:srgbClr val="FF0000"/>
                </a:solidFill>
              </a:rPr>
              <a:t>Declaring Object Reference Variables(p330)</a:t>
            </a:r>
            <a:endParaRPr lang="en-US" alt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724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 smtClean="0"/>
              <a:t>To reference an object, assign the object to a reference variable.</a:t>
            </a:r>
            <a:endParaRPr lang="en-US" altLang="en-US" sz="3000" dirty="0" smtClean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 dirty="0" smtClean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 smtClean="0"/>
              <a:t>To declare a reference variable, use the syntax:</a:t>
            </a:r>
            <a:endParaRPr lang="en-US" altLang="en-US" sz="3000" dirty="0" smtClean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 dirty="0" smtClean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b="1" dirty="0" err="1" smtClean="0">
                <a:latin typeface="Courier New" panose="02070309020205020404" pitchFamily="49" charset="0"/>
              </a:rPr>
              <a:t>ClassName</a:t>
            </a:r>
            <a:r>
              <a:rPr lang="en-US" altLang="en-US" sz="3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3000" b="1" dirty="0" err="1" smtClean="0">
                <a:latin typeface="Courier New" panose="02070309020205020404" pitchFamily="49" charset="0"/>
              </a:rPr>
              <a:t>objectRefVar</a:t>
            </a:r>
            <a:r>
              <a:rPr lang="en-US" altLang="en-US" sz="3000" b="1" dirty="0" smtClean="0">
                <a:latin typeface="Courier New" panose="02070309020205020404" pitchFamily="49" charset="0"/>
              </a:rPr>
              <a:t>;</a:t>
            </a:r>
            <a:endParaRPr lang="en-US" altLang="en-US" b="1" dirty="0" smtClean="0"/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 smtClean="0">
              <a:latin typeface="Book Antiqua" pitchFamily="18" charset="0"/>
            </a:endParaRP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 smtClean="0"/>
              <a:t>Example:</a:t>
            </a:r>
            <a:endParaRPr lang="en-US" altLang="en-US" dirty="0" smtClean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Circle 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myCircle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;</a:t>
            </a:r>
            <a:endParaRPr lang="en-US" altLang="en-US" b="1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6DEB08-6C3F-4F8C-9E74-7C4C3AD7C8E8}" type="slidenum">
              <a:rPr lang="en-US" altLang="en-US" sz="1400"/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6002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Declaring/Creating Objects</a:t>
            </a:r>
            <a:br>
              <a:rPr lang="en-US" altLang="en-US" dirty="0" smtClean="0">
                <a:solidFill>
                  <a:srgbClr val="FF0000"/>
                </a:solidFill>
              </a:rPr>
            </a:br>
            <a:r>
              <a:rPr lang="en-US" altLang="en-US" dirty="0" smtClean="0">
                <a:solidFill>
                  <a:srgbClr val="FF0000"/>
                </a:solidFill>
              </a:rPr>
              <a:t>in a Single Step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906000" cy="2590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ClassName </a:t>
            </a:r>
            <a:r>
              <a:rPr lang="en-US" altLang="en-US" sz="2600" smtClean="0">
                <a:latin typeface="Courier New" panose="02070309020205020404" pitchFamily="49" charset="0"/>
              </a:rPr>
              <a:t>objectRefVar</a:t>
            </a:r>
            <a:r>
              <a:rPr lang="en-US" altLang="en-US" sz="2800" smtClean="0">
                <a:latin typeface="Courier New" panose="02070309020205020404" pitchFamily="49" charset="0"/>
              </a:rPr>
              <a:t> = new ClassName();</a:t>
            </a:r>
            <a:endParaRPr lang="en-US" altLang="en-US" sz="2800" smtClean="0">
              <a:latin typeface="Courier New" panose="02070309020205020404" pitchFamily="49" charset="0"/>
            </a:endParaRPr>
          </a:p>
          <a:p>
            <a:endParaRPr lang="en-US" altLang="en-US" smtClean="0"/>
          </a:p>
          <a:p>
            <a:pPr>
              <a:buFont typeface="Monotype Sorts" pitchFamily="2" charset="2"/>
              <a:buNone/>
            </a:pPr>
            <a:r>
              <a:rPr lang="en-US" altLang="en-US" sz="3000" smtClean="0"/>
              <a:t>Example:</a:t>
            </a:r>
            <a:endParaRPr lang="en-US" altLang="en-US" sz="3000" smtClean="0"/>
          </a:p>
          <a:p>
            <a:pPr algn="just">
              <a:buFont typeface="Monotype Sorts" pitchFamily="2" charset="2"/>
              <a:buNone/>
            </a:pPr>
            <a:r>
              <a:rPr lang="en-US" altLang="en-US" sz="2600" smtClean="0">
                <a:latin typeface="Courier New" panose="02070309020205020404" pitchFamily="49" charset="0"/>
              </a:rPr>
              <a:t>Circle myCircle = new Circle();</a:t>
            </a:r>
            <a:endParaRPr lang="en-US" altLang="en-US" sz="2600" smtClean="0">
              <a:latin typeface="Courier New" panose="02070309020205020404" pitchFamily="49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657600" y="3810000"/>
            <a:ext cx="2590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4953000" y="3352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4876800" y="2968625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Create an object</a:t>
            </a:r>
            <a:endParaRPr lang="en-US" altLang="en-US" sz="1800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 flipH="1" flipV="1">
            <a:off x="3276600" y="35052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 flipH="1">
            <a:off x="2667000" y="35052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2133600" y="2971800"/>
            <a:ext cx="218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Assign object reference</a:t>
            </a:r>
            <a:r>
              <a:rPr lang="en-US" altLang="en-US" sz="2400"/>
              <a:t> 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39D9D0-4C52-4D6E-880E-DEECD30C6E86}" type="slidenum">
              <a:rPr lang="en-US" altLang="en-US" sz="1400"/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Accessing Object’s Members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800" smtClean="0"/>
              <a:t>Referencing the object’s data:</a:t>
            </a:r>
            <a:endParaRPr lang="en-US" altLang="en-US" sz="2800" smtClean="0"/>
          </a:p>
          <a:p>
            <a:pPr>
              <a:buFont typeface="Monotype Sorts" pitchFamily="2" charset="2"/>
              <a:buNone/>
            </a:pPr>
            <a:r>
              <a:rPr lang="en-US" altLang="en-US" sz="2800" smtClean="0"/>
              <a:t>        </a:t>
            </a:r>
            <a:r>
              <a:rPr lang="en-US" altLang="en-US" sz="2600" smtClean="0">
                <a:latin typeface="Courier New" panose="02070309020205020404" pitchFamily="49" charset="0"/>
              </a:rPr>
              <a:t>objectRefVar.data</a:t>
            </a:r>
            <a:endParaRPr lang="en-US" altLang="en-US" sz="2800" smtClean="0"/>
          </a:p>
          <a:p>
            <a:pPr>
              <a:buFont typeface="Monotype Sorts" pitchFamily="2" charset="2"/>
              <a:buNone/>
            </a:pPr>
            <a:r>
              <a:rPr lang="en-US" altLang="en-US" sz="2800" i="1" smtClean="0">
                <a:latin typeface="Book Antiqua" pitchFamily="18" charset="0"/>
              </a:rPr>
              <a:t>        e.g., </a:t>
            </a:r>
            <a:r>
              <a:rPr lang="en-US" altLang="en-US" sz="2400" smtClean="0">
                <a:latin typeface="Courier New" panose="02070309020205020404" pitchFamily="49" charset="0"/>
              </a:rPr>
              <a:t>myCircle.radius</a:t>
            </a:r>
            <a:endParaRPr lang="en-US" altLang="en-US" sz="2800" i="1" smtClean="0">
              <a:latin typeface="Book Antiqua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smtClean="0"/>
              <a:t>Invoking the object’s method:</a:t>
            </a:r>
            <a:endParaRPr lang="en-US" altLang="en-US" sz="2800" smtClean="0"/>
          </a:p>
          <a:p>
            <a:pPr>
              <a:buFont typeface="Monotype Sorts" pitchFamily="2" charset="2"/>
              <a:buNone/>
            </a:pPr>
            <a:r>
              <a:rPr lang="en-US" altLang="en-US" sz="2800" smtClean="0"/>
              <a:t>       </a:t>
            </a:r>
            <a:r>
              <a:rPr lang="en-US" altLang="en-US" sz="2600" smtClean="0">
                <a:latin typeface="Courier New" panose="02070309020205020404" pitchFamily="49" charset="0"/>
              </a:rPr>
              <a:t>objectRefVar.methodName(arguments)</a:t>
            </a:r>
            <a:endParaRPr lang="en-US" altLang="en-US" sz="2800" smtClean="0"/>
          </a:p>
          <a:p>
            <a:pPr>
              <a:buFont typeface="Monotype Sorts" pitchFamily="2" charset="2"/>
              <a:buNone/>
            </a:pPr>
            <a:r>
              <a:rPr lang="en-US" altLang="en-US" sz="2800" i="1" smtClean="0">
                <a:latin typeface="Book Antiqua" pitchFamily="18" charset="0"/>
              </a:rPr>
              <a:t>       e.g., </a:t>
            </a:r>
            <a:r>
              <a:rPr lang="en-US" altLang="en-US" sz="2400" smtClean="0">
                <a:latin typeface="Courier New" panose="02070309020205020404" pitchFamily="49" charset="0"/>
              </a:rPr>
              <a:t>myCircle.getArea()</a:t>
            </a:r>
            <a:endParaRPr lang="en-US" altLang="en-US" sz="24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278768-A02E-4108-BFE9-72CD5E5C8CB8}" type="slidenum">
              <a:rPr lang="en-US" altLang="en-US" sz="1400"/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533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Caution</a:t>
            </a:r>
            <a:endParaRPr lang="en-US" altLang="en-US" dirty="0" smtClean="0">
              <a:solidFill>
                <a:srgbClr val="FF0000"/>
              </a:solidFill>
              <a:latin typeface="Book Antiqua" pitchFamily="18" charset="0"/>
              <a:hlinkClick r:id="rId1" action="ppaction://program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029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z="2400" dirty="0" smtClean="0">
                <a:cs typeface="Times New Roman" panose="02020603050405020304" pitchFamily="18" charset="0"/>
              </a:rPr>
              <a:t>Recall that you use </a:t>
            </a: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marL="979805" lvl="1">
              <a:lnSpc>
                <a:spcPct val="90000"/>
              </a:lnSpc>
              <a:buFontTx/>
              <a:buNone/>
              <a:tabLst>
                <a:tab pos="0" algn="l"/>
              </a:tabLst>
            </a:pPr>
            <a:r>
              <a:rPr lang="en-US" altLang="en-US" sz="2000" dirty="0" err="1" smtClean="0">
                <a:cs typeface="Times New Roman" panose="02020603050405020304" pitchFamily="18" charset="0"/>
              </a:rPr>
              <a:t>Math.methodName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(arguments) (e.g., 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Math.pow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(3, 2.5)) </a:t>
            </a: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tabLst>
                <a:tab pos="0" algn="l"/>
              </a:tabLst>
            </a:pP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z="2400" dirty="0" smtClean="0">
                <a:cs typeface="Times New Roman" panose="02020603050405020304" pitchFamily="18" charset="0"/>
              </a:rPr>
              <a:t>to invoke a method in the Math class. Can you invoke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getArea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() using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SimpleCircle.getArea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()? The answer is no. </a:t>
            </a:r>
            <a:r>
              <a:rPr lang="en-US" alt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All the methods used before this chapter are static methods,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which are defined using the static keyword. However,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getArea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() is non-static. It must be invoked from an object using </a:t>
            </a: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tabLst>
                <a:tab pos="0" algn="l"/>
              </a:tabLst>
            </a:pP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marL="979805" lvl="1">
              <a:lnSpc>
                <a:spcPct val="90000"/>
              </a:lnSpc>
              <a:buFontTx/>
              <a:buNone/>
              <a:tabLst>
                <a:tab pos="0" algn="l"/>
              </a:tabLst>
            </a:pPr>
            <a:r>
              <a:rPr lang="en-US" altLang="en-US" sz="2000" dirty="0" err="1" smtClean="0">
                <a:cs typeface="Times New Roman" panose="02020603050405020304" pitchFamily="18" charset="0"/>
              </a:rPr>
              <a:t>objectRefVar.methodName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(arguments) (e.g., 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myCircle.getArea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()). </a:t>
            </a: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tabLst>
                <a:tab pos="0" algn="l"/>
              </a:tabLst>
            </a:pP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z="2400" dirty="0" smtClean="0">
                <a:cs typeface="Times New Roman" panose="02020603050405020304" pitchFamily="18" charset="0"/>
              </a:rPr>
              <a:t>More explanations will be given in the section on “Static Variables, Constants, and Methods.”</a:t>
            </a:r>
            <a:endParaRPr lang="en-US" altLang="en-US" sz="2400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7EBBAE-55C8-4DA9-B7B1-2942860A1A16}" type="slidenum">
              <a:rPr lang="en-US" altLang="en-US" sz="1400"/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789940" y="254000"/>
            <a:ext cx="7772400" cy="6667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Reference Data Fields(P331)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01420"/>
            <a:ext cx="8458200" cy="1295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 smtClean="0"/>
              <a:t>The data fields can be of </a:t>
            </a:r>
            <a:r>
              <a:rPr lang="en-US" altLang="en-US" sz="2800" dirty="0" smtClean="0">
                <a:solidFill>
                  <a:srgbClr val="FF0000"/>
                </a:solidFill>
              </a:rPr>
              <a:t>reference types</a:t>
            </a:r>
            <a:r>
              <a:rPr lang="en-US" altLang="en-US" sz="2800" dirty="0" smtClean="0"/>
              <a:t>. For example, the following Student class contains a data field name of the String type.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 smtClean="0">
              <a:cs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04800" y="2667000"/>
            <a:ext cx="8610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  <a:endParaRPr lang="en-US" altLang="en-US" sz="1600" b="1">
              <a:solidFill>
                <a:schemeClr val="tx2"/>
              </a:solidFill>
              <a:latin typeface="Courier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 // name has default value null</a:t>
            </a:r>
            <a:endParaRPr lang="en-US" altLang="en-US" sz="1600" b="1">
              <a:solidFill>
                <a:schemeClr val="tx2"/>
              </a:solidFill>
              <a:latin typeface="Courier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age; // age has default value 0</a:t>
            </a:r>
            <a:endParaRPr lang="en-US" altLang="en-US" sz="1600" b="1">
              <a:solidFill>
                <a:schemeClr val="tx2"/>
              </a:solidFill>
              <a:latin typeface="Courier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boolean isScienceMajor; // isScienceMajor has default value false</a:t>
            </a:r>
            <a:endParaRPr lang="en-US" altLang="en-US" sz="1600" b="1">
              <a:solidFill>
                <a:schemeClr val="tx2"/>
              </a:solidFill>
              <a:latin typeface="Courier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gender; // c has default value '\u0000'</a:t>
            </a:r>
            <a:endParaRPr lang="en-US" altLang="en-US" sz="1600" b="1">
              <a:solidFill>
                <a:schemeClr val="tx2"/>
              </a:solidFill>
              <a:latin typeface="Courier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031A87-500E-48F8-81AB-4A09F11BA2A8}" type="slidenum">
              <a:rPr lang="en-US" altLang="en-US" sz="1400"/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The null Value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3340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600" dirty="0" smtClean="0">
                <a:cs typeface="Times New Roman" panose="02020603050405020304" pitchFamily="18" charset="0"/>
              </a:rPr>
              <a:t>If a data field of a reference type does not reference any object, the data field holds a special literal value, null. </a:t>
            </a:r>
            <a:r>
              <a:rPr lang="en-US" altLang="en-US" sz="36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Like point type in C. </a:t>
            </a:r>
            <a:endParaRPr lang="en-US" altLang="en-US" sz="360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altLang="en-US" sz="3600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272446-8D43-4182-9A35-88951EB8D70F}" type="slidenum">
              <a:rPr lang="en-US" altLang="en-US" sz="1400"/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457200"/>
          </a:xfrm>
        </p:spPr>
        <p:txBody>
          <a:bodyPr/>
          <a:lstStyle/>
          <a:p>
            <a:r>
              <a:rPr lang="en-US" altLang="en-US" sz="4000" smtClean="0"/>
              <a:t>Objectives</a:t>
            </a:r>
            <a:endParaRPr lang="en-US" altLang="en-US" sz="400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779463"/>
            <a:ext cx="8874125" cy="57356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400" dirty="0" smtClean="0">
                <a:solidFill>
                  <a:srgbClr val="FF0000"/>
                </a:solidFill>
              </a:rPr>
              <a:t>To describe objects and classes, and use classes to model objects (§9.2).</a:t>
            </a:r>
            <a:endParaRPr lang="en-US" altLang="en-US" sz="1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400" dirty="0" smtClean="0"/>
              <a:t>To use UML graphical notation to describe classes and objects (§9.2).</a:t>
            </a:r>
            <a:endParaRPr lang="en-US" altLang="en-US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400" dirty="0" smtClean="0">
                <a:solidFill>
                  <a:srgbClr val="FF0000"/>
                </a:solidFill>
              </a:rPr>
              <a:t>To demonstrate how to define classes and create objects (§9.3).</a:t>
            </a:r>
            <a:endParaRPr lang="en-US" altLang="en-US" sz="1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400" dirty="0" smtClean="0">
                <a:solidFill>
                  <a:srgbClr val="FF0000"/>
                </a:solidFill>
              </a:rPr>
              <a:t>To create objects using constructors (§9.4).</a:t>
            </a:r>
            <a:endParaRPr lang="en-US" altLang="en-US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400" dirty="0" smtClean="0">
                <a:solidFill>
                  <a:srgbClr val="FF0000"/>
                </a:solidFill>
              </a:rPr>
              <a:t>To access objects via object reference variables (§9.5).</a:t>
            </a:r>
            <a:endParaRPr lang="en-US" altLang="en-US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400" dirty="0" smtClean="0">
                <a:solidFill>
                  <a:srgbClr val="FF0000"/>
                </a:solidFill>
              </a:rPr>
              <a:t>To define a reference variable using a reference type (§9.5.1).</a:t>
            </a:r>
            <a:endParaRPr lang="en-US" altLang="en-US" sz="1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400" dirty="0" smtClean="0">
                <a:solidFill>
                  <a:srgbClr val="FF0000"/>
                </a:solidFill>
              </a:rPr>
              <a:t>To access an object’s data and methods using the object member access operator (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.</a:t>
            </a:r>
            <a:r>
              <a:rPr lang="en-US" altLang="en-US" sz="1400" dirty="0" smtClean="0">
                <a:solidFill>
                  <a:srgbClr val="FF0000"/>
                </a:solidFill>
              </a:rPr>
              <a:t>) (§9.5.2).</a:t>
            </a:r>
            <a:endParaRPr lang="en-US" altLang="en-US" sz="1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400" dirty="0" smtClean="0">
                <a:solidFill>
                  <a:srgbClr val="FF0000"/>
                </a:solidFill>
              </a:rPr>
              <a:t>To define data fields of reference types and assign default values for an object’s data fields (§9.5.3).</a:t>
            </a:r>
            <a:endParaRPr lang="en-US" altLang="en-US" sz="1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400" dirty="0" smtClean="0">
                <a:solidFill>
                  <a:srgbClr val="FF0000"/>
                </a:solidFill>
              </a:rPr>
              <a:t>To distinguish between object reference variables and primitive data type variables (§9.5.4).</a:t>
            </a:r>
            <a:endParaRPr lang="en-US" altLang="en-US" sz="1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400" dirty="0" smtClean="0">
                <a:solidFill>
                  <a:srgbClr val="FF0000"/>
                </a:solidFill>
              </a:rPr>
              <a:t>To use the Java library classes 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Date</a:t>
            </a:r>
            <a:r>
              <a:rPr lang="en-US" altLang="en-US" sz="1400" dirty="0" smtClean="0">
                <a:solidFill>
                  <a:srgbClr val="FF0000"/>
                </a:solidFill>
              </a:rPr>
              <a:t>, 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Random</a:t>
            </a:r>
            <a:r>
              <a:rPr lang="en-US" altLang="en-US" sz="1400" dirty="0" smtClean="0">
                <a:solidFill>
                  <a:srgbClr val="FF0000"/>
                </a:solidFill>
              </a:rPr>
              <a:t>, and 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Point2D</a:t>
            </a:r>
            <a:r>
              <a:rPr lang="en-US" altLang="en-US" sz="1400" dirty="0" smtClean="0">
                <a:solidFill>
                  <a:srgbClr val="FF0000"/>
                </a:solidFill>
              </a:rPr>
              <a:t> (§9.6).</a:t>
            </a:r>
            <a:endParaRPr lang="en-US" altLang="en-US" sz="1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400" dirty="0" smtClean="0">
                <a:solidFill>
                  <a:srgbClr val="FF0000"/>
                </a:solidFill>
              </a:rPr>
              <a:t>To distinguish between instance and static variables and methods (§9.7).</a:t>
            </a:r>
            <a:endParaRPr lang="en-US" altLang="en-US" sz="1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400" dirty="0" smtClean="0">
                <a:solidFill>
                  <a:srgbClr val="FF0000"/>
                </a:solidFill>
              </a:rPr>
              <a:t>To define private data fields with appropriate 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get</a:t>
            </a:r>
            <a:r>
              <a:rPr lang="en-US" altLang="en-US" sz="1400" dirty="0" smtClean="0">
                <a:solidFill>
                  <a:srgbClr val="FF0000"/>
                </a:solidFill>
              </a:rPr>
              <a:t> and 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set</a:t>
            </a:r>
            <a:r>
              <a:rPr lang="en-US" altLang="en-US" sz="1400" dirty="0" smtClean="0">
                <a:solidFill>
                  <a:srgbClr val="FF0000"/>
                </a:solidFill>
              </a:rPr>
              <a:t> methods (§9.8).</a:t>
            </a:r>
            <a:endParaRPr lang="en-US" altLang="en-US" sz="1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400" dirty="0" smtClean="0">
                <a:solidFill>
                  <a:srgbClr val="FF0000"/>
                </a:solidFill>
              </a:rPr>
              <a:t>To encapsulate data fields to make classes easy to maintain (§9.9).</a:t>
            </a:r>
            <a:endParaRPr lang="en-US" altLang="en-US" sz="1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400" dirty="0" smtClean="0">
                <a:solidFill>
                  <a:srgbClr val="FF0000"/>
                </a:solidFill>
              </a:rPr>
              <a:t>To develop methods with object arguments and differentiate between primitive-type arguments and object-type arguments (§9.10).</a:t>
            </a:r>
            <a:endParaRPr lang="en-US" altLang="en-US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400" dirty="0" smtClean="0"/>
              <a:t>To store and process objects in arrays (§9.11).</a:t>
            </a:r>
            <a:endParaRPr lang="en-US" altLang="en-US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400" dirty="0" smtClean="0">
                <a:solidFill>
                  <a:srgbClr val="00B050"/>
                </a:solidFill>
              </a:rPr>
              <a:t>To create immutable objects from immutable classes to protect the contents of objects (§9.12).</a:t>
            </a:r>
            <a:endParaRPr lang="en-US" altLang="en-US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400" dirty="0" smtClean="0">
                <a:solidFill>
                  <a:srgbClr val="FF0000"/>
                </a:solidFill>
              </a:rPr>
              <a:t>To determine the scope of variables in the context of a class (§9.13).</a:t>
            </a:r>
            <a:endParaRPr lang="en-US" altLang="en-US" sz="1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400" dirty="0" smtClean="0">
                <a:solidFill>
                  <a:srgbClr val="FF0000"/>
                </a:solidFill>
              </a:rPr>
              <a:t>To use the keyword 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this</a:t>
            </a:r>
            <a:r>
              <a:rPr lang="en-US" altLang="en-US" sz="1400" dirty="0" smtClean="0">
                <a:solidFill>
                  <a:srgbClr val="FF0000"/>
                </a:solidFill>
              </a:rPr>
              <a:t> to refer to the calling object itself (§9.14).</a:t>
            </a:r>
            <a:endParaRPr lang="en-US" altLang="en-US" sz="1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20B6D4-0054-4D82-AEA7-C5AB0DDFFB54}" type="slidenum">
              <a:rPr lang="en-US" altLang="en-US" sz="1400"/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Default Value for a Data Field(p331)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19200"/>
            <a:ext cx="8610600" cy="20574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dirty="0" smtClean="0">
                <a:cs typeface="Times New Roman" panose="02020603050405020304" pitchFamily="18" charset="0"/>
              </a:rPr>
              <a:t>The default value of a data field is null for a reference type, 0 for a numeric type, false for a </a:t>
            </a:r>
            <a:r>
              <a:rPr lang="en-US" altLang="en-US" sz="2800" dirty="0" err="1" smtClean="0">
                <a:cs typeface="Times New Roman" panose="02020603050405020304" pitchFamily="18" charset="0"/>
              </a:rPr>
              <a:t>boolean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type, and '\u0000' for a char type. However, Java assigns no default value to a local variable inside a method. </a:t>
            </a:r>
            <a:endParaRPr lang="en-US" altLang="en-US" sz="2800" dirty="0" smtClean="0">
              <a:cs typeface="Times New Roman" panose="02020603050405020304" pitchFamily="18" charset="0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228600" y="3276600"/>
            <a:ext cx="8763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public class Test {</a:t>
            </a:r>
            <a:endParaRPr lang="en-US" altLang="en-US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public static void main(String[] </a:t>
            </a: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args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) {</a:t>
            </a:r>
            <a:endParaRPr lang="en-US" altLang="en-US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Student </a:t>
            </a: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= new Student();</a:t>
            </a:r>
            <a:endParaRPr lang="en-US" altLang="en-US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("name? " + student.name); </a:t>
            </a:r>
            <a:endParaRPr lang="en-US" altLang="en-US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("age? " + </a:t>
            </a: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student.age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); </a:t>
            </a:r>
            <a:endParaRPr lang="en-US" altLang="en-US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isScienceMajor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? " + </a:t>
            </a: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student.isScienceMajor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); </a:t>
            </a:r>
            <a:endParaRPr lang="en-US" altLang="en-US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("gender? " + </a:t>
            </a: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student.gender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); </a:t>
            </a:r>
            <a:endParaRPr lang="en-US" altLang="en-US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}</a:t>
            </a:r>
            <a:endParaRPr lang="en-US" altLang="en-US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7F3CEC-2553-4274-BF14-83F985FF0BAF}" type="slidenum">
              <a:rPr lang="en-US" altLang="en-US" sz="1400"/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Example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8610600" cy="26670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Test {</a:t>
            </a:r>
            <a:endParaRPr lang="en-US" altLang="en-US" sz="1800" b="1" dirty="0" smtClean="0">
              <a:solidFill>
                <a:schemeClr val="tx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altLang="en-US" sz="18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en-US" sz="1800" b="1" dirty="0" smtClean="0">
              <a:solidFill>
                <a:schemeClr val="tx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 // x has no default value</a:t>
            </a:r>
            <a:endParaRPr lang="en-US" altLang="en-US" sz="1800" b="1" dirty="0" smtClean="0">
              <a:solidFill>
                <a:schemeClr val="tx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y; // y has no default value</a:t>
            </a:r>
            <a:endParaRPr lang="en-US" altLang="en-US" sz="1800" b="1" dirty="0" smtClean="0">
              <a:solidFill>
                <a:schemeClr val="tx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("x is " + x); </a:t>
            </a:r>
            <a:endParaRPr lang="en-US" altLang="en-US" sz="1800" b="1" dirty="0" smtClean="0">
              <a:solidFill>
                <a:schemeClr val="tx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 is " + y); </a:t>
            </a:r>
            <a:endParaRPr lang="en-US" altLang="en-US" sz="1800" b="1" dirty="0" smtClean="0">
              <a:solidFill>
                <a:schemeClr val="tx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800" b="1" dirty="0" smtClean="0">
              <a:solidFill>
                <a:schemeClr val="tx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 flipH="1">
            <a:off x="2819400" y="3886200"/>
            <a:ext cx="2133600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 flipH="1">
            <a:off x="3048000" y="4267200"/>
            <a:ext cx="190500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2438400" y="5638800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Compile error: variable not initialized</a:t>
            </a:r>
            <a:endParaRPr lang="en-US" altLang="en-US" sz="1800"/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381000" y="1219200"/>
            <a:ext cx="8610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>
                <a:cs typeface="Times New Roman" panose="02020603050405020304" pitchFamily="18" charset="0"/>
              </a:rPr>
              <a:t>Java assigns no default value to a local variable inside a method. </a:t>
            </a:r>
            <a:endParaRPr lang="en-US" altLang="en-US" sz="32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EE2612-578F-4AE4-B4F4-E1A1484A5AAA}" type="slidenum">
              <a:rPr lang="en-US" altLang="en-US" sz="1400"/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66800"/>
            <a:ext cx="9144000" cy="1047750"/>
          </a:xfrm>
        </p:spPr>
        <p:txBody>
          <a:bodyPr/>
          <a:lstStyle/>
          <a:p>
            <a:r>
              <a:rPr lang="en-US" altLang="en-US" sz="4000" dirty="0" smtClean="0">
                <a:solidFill>
                  <a:srgbClr val="FF0000"/>
                </a:solidFill>
              </a:rPr>
              <a:t>Differences between Variables of </a:t>
            </a:r>
            <a:br>
              <a:rPr lang="en-US" altLang="en-US" sz="4000" dirty="0" smtClean="0">
                <a:solidFill>
                  <a:srgbClr val="FF0000"/>
                </a:solidFill>
              </a:rPr>
            </a:br>
            <a:r>
              <a:rPr lang="en-US" altLang="en-US" sz="4000" dirty="0" smtClean="0">
                <a:solidFill>
                  <a:srgbClr val="FF0000"/>
                </a:solidFill>
              </a:rPr>
              <a:t>Primitive Data Types and Object Types</a:t>
            </a:r>
            <a:br>
              <a:rPr lang="en-US" altLang="en-US" sz="4000" b="1" dirty="0" smtClean="0">
                <a:latin typeface="Courier" charset="0"/>
              </a:rPr>
            </a:br>
            <a:endParaRPr lang="en-US" altLang="en-US" b="1" dirty="0" smtClean="0">
              <a:latin typeface="Courier" charset="0"/>
            </a:endParaRPr>
          </a:p>
        </p:txBody>
      </p:sp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3113088" y="2427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2773" name="Rectangle 11"/>
          <p:cNvSpPr>
            <a:spLocks noChangeArrowheads="1"/>
          </p:cNvSpPr>
          <p:nvPr/>
        </p:nvSpPr>
        <p:spPr bwMode="auto">
          <a:xfrm>
            <a:off x="2371725" y="2886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graphicFrame>
        <p:nvGraphicFramePr>
          <p:cNvPr id="32774" name="Object 10"/>
          <p:cNvGraphicFramePr>
            <a:graphicFrameLocks noChangeAspect="1"/>
          </p:cNvGraphicFramePr>
          <p:nvPr/>
        </p:nvGraphicFramePr>
        <p:xfrm>
          <a:off x="334010" y="2366645"/>
          <a:ext cx="86106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" r:id="rId1" imgW="4401185" imgH="1086485" progId="Word.Picture.8">
                  <p:embed/>
                </p:oleObj>
              </mc:Choice>
              <mc:Fallback>
                <p:oleObj name="" r:id="rId1" imgW="4401185" imgH="1086485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" y="2366645"/>
                        <a:ext cx="86106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7880" y="477317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P332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443763-7A3F-45C6-8136-03BB1E08CC38}" type="slidenum">
              <a:rPr lang="en-US" altLang="en-US" sz="1400"/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5135"/>
            <a:ext cx="7772400" cy="14287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Copying Variables of Primitive Data Types and Object Types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33796" name="Rectangle 7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0" y="2830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33798" name="Object 8"/>
          <p:cNvGraphicFramePr>
            <a:graphicFrameLocks noChangeAspect="1"/>
          </p:cNvGraphicFramePr>
          <p:nvPr/>
        </p:nvGraphicFramePr>
        <p:xfrm>
          <a:off x="172085" y="2501583"/>
          <a:ext cx="3763963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Picture" r:id="rId1" imgW="2156460" imgH="1197610" progId="Word.Picture.8">
                  <p:embed/>
                </p:oleObj>
              </mc:Choice>
              <mc:Fallback>
                <p:oleObj name="Picture" r:id="rId1" imgW="2156460" imgH="119761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" y="2501583"/>
                        <a:ext cx="3763963" cy="209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11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33800" name="Object 10"/>
          <p:cNvGraphicFramePr>
            <a:graphicFrameLocks noChangeAspect="1"/>
          </p:cNvGraphicFramePr>
          <p:nvPr/>
        </p:nvGraphicFramePr>
        <p:xfrm>
          <a:off x="3689350" y="3621088"/>
          <a:ext cx="5340350" cy="270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Picture" r:id="rId3" imgW="3439160" imgH="1737360" progId="Word.Picture.8">
                  <p:embed/>
                </p:oleObj>
              </mc:Choice>
              <mc:Fallback>
                <p:oleObj name="Picture" r:id="rId3" imgW="3439160" imgH="173736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3621088"/>
                        <a:ext cx="5340350" cy="270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A79BD2-321F-4F86-874F-D48291905944}" type="slidenum">
              <a:rPr lang="en-US" altLang="en-US" sz="1400"/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Garbage Collection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371600"/>
            <a:ext cx="8416925" cy="49530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600" dirty="0" smtClean="0">
                <a:cs typeface="Times New Roman" panose="02020603050405020304" pitchFamily="18" charset="0"/>
              </a:rPr>
              <a:t>As shown in the previous figure, after the assignment statement c1 = c2, c1 points to the same object referenced by c2. The object previously referenced by c1 is no longer referenced. This object is known as garbage. Garbage is automatically collected by JVM. </a:t>
            </a:r>
            <a:endParaRPr lang="en-US" altLang="en-US" sz="3600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2BE952-8E50-42F6-9892-1DE8A02210E2}" type="slidenum">
              <a:rPr lang="en-US" altLang="en-US" sz="1400"/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Garbage Collection, </a:t>
            </a:r>
            <a:r>
              <a:rPr lang="en-US" altLang="en-US" dirty="0" err="1" smtClean="0">
                <a:solidFill>
                  <a:srgbClr val="FF0000"/>
                </a:solidFill>
              </a:rPr>
              <a:t>cont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371600"/>
            <a:ext cx="8531225" cy="4953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3600" dirty="0" smtClean="0">
                <a:latin typeface="Courier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TIP: If you know that an object is no longer needed, you can </a:t>
            </a:r>
            <a:r>
              <a:rPr lang="en-US" altLang="en-US" sz="36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explicitly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assign null to a reference variable for the object. The JVM will automatically collect the space if the object is not referenced by any variable</a:t>
            </a:r>
            <a:r>
              <a:rPr lang="en-US" altLang="en-US" sz="3600" dirty="0" smtClean="0">
                <a:latin typeface="Courier" charset="0"/>
                <a:cs typeface="Times New Roman" panose="02020603050405020304" pitchFamily="18" charset="0"/>
              </a:rPr>
              <a:t>. </a:t>
            </a:r>
            <a:endParaRPr lang="en-US" altLang="en-US" sz="3600" dirty="0" smtClean="0">
              <a:latin typeface="Courier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7D2C7E-9839-4077-BAC8-AC56C95B11D1}" type="slidenum">
              <a:rPr lang="en-US" altLang="en-US" sz="1400"/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533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The Date Class</a:t>
            </a:r>
            <a:endParaRPr lang="en-US" altLang="en-US" dirty="0" smtClean="0">
              <a:solidFill>
                <a:srgbClr val="FF0000"/>
              </a:solidFill>
              <a:latin typeface="Book Antiqua" pitchFamily="18" charset="0"/>
              <a:hlinkClick r:id="rId1" action="ppaction://program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174783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z="2800" smtClean="0">
                <a:cs typeface="Times New Roman" panose="02020603050405020304" pitchFamily="18" charset="0"/>
              </a:rPr>
              <a:t>Java provides a system-independent encapsulation of date and time in the </a:t>
            </a:r>
            <a:r>
              <a:rPr lang="en-US" altLang="en-US" sz="2800" u="sng" smtClean="0">
                <a:cs typeface="Times New Roman" panose="02020603050405020304" pitchFamily="18" charset="0"/>
              </a:rPr>
              <a:t>java.util.Date</a:t>
            </a:r>
            <a:r>
              <a:rPr lang="en-US" altLang="en-US" sz="2800" smtClean="0">
                <a:cs typeface="Times New Roman" panose="02020603050405020304" pitchFamily="18" charset="0"/>
              </a:rPr>
              <a:t> class. You can use the </a:t>
            </a:r>
            <a:r>
              <a:rPr lang="en-US" altLang="en-US" sz="2800" u="sng" smtClean="0">
                <a:cs typeface="Times New Roman" panose="02020603050405020304" pitchFamily="18" charset="0"/>
              </a:rPr>
              <a:t>Date</a:t>
            </a:r>
            <a:r>
              <a:rPr lang="en-US" altLang="en-US" sz="2800" smtClean="0">
                <a:cs typeface="Times New Roman" panose="02020603050405020304" pitchFamily="18" charset="0"/>
              </a:rPr>
              <a:t> class to create an instance for the current date and time and use its </a:t>
            </a:r>
            <a:r>
              <a:rPr lang="en-US" altLang="en-US" sz="2800" u="sng" smtClean="0">
                <a:cs typeface="Times New Roman" panose="02020603050405020304" pitchFamily="18" charset="0"/>
              </a:rPr>
              <a:t>toString</a:t>
            </a:r>
            <a:r>
              <a:rPr lang="en-US" altLang="en-US" sz="2800" smtClean="0">
                <a:cs typeface="Times New Roman" panose="02020603050405020304" pitchFamily="18" charset="0"/>
              </a:rPr>
              <a:t> method to return the date and time as a string. </a:t>
            </a:r>
            <a:endParaRPr lang="en-US" altLang="en-US" sz="280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275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36870" name="Object 4"/>
          <p:cNvGraphicFramePr>
            <a:graphicFrameLocks noChangeAspect="1"/>
          </p:cNvGraphicFramePr>
          <p:nvPr/>
        </p:nvGraphicFramePr>
        <p:xfrm>
          <a:off x="-317" y="3682365"/>
          <a:ext cx="9066212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Picture" r:id="rId2" imgW="4953000" imgH="1350010" progId="Word.Picture.8">
                  <p:embed/>
                </p:oleObj>
              </mc:Choice>
              <mc:Fallback>
                <p:oleObj name="Picture" r:id="rId2" imgW="4953000" imgH="135001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17" y="3682365"/>
                        <a:ext cx="9066212" cy="247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4C0D21-1B6E-4138-BC85-C3437D7A1ACD}" type="slidenum">
              <a:rPr lang="en-US" altLang="en-US" sz="1400"/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533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The Date Class Example</a:t>
            </a:r>
            <a:endParaRPr lang="en-US" altLang="en-US" dirty="0" smtClean="0">
              <a:solidFill>
                <a:srgbClr val="FF0000"/>
              </a:solidFill>
              <a:latin typeface="Book Antiqua" pitchFamily="18" charset="0"/>
              <a:hlinkClick r:id="rId1" action="ppaction://program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181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mtClean="0">
                <a:cs typeface="Times New Roman" panose="02020603050405020304" pitchFamily="18" charset="0"/>
              </a:rPr>
              <a:t>For example, the following code</a:t>
            </a:r>
            <a:r>
              <a:rPr lang="en-US" altLang="en-US" smtClean="0">
                <a:latin typeface="Courier" charset="0"/>
                <a:cs typeface="Times New Roman" panose="02020603050405020304" pitchFamily="18" charset="0"/>
              </a:rPr>
              <a:t> </a:t>
            </a:r>
            <a:endParaRPr lang="en-US" altLang="en-US" smtClean="0"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mtClean="0">
                <a:latin typeface="Courier" charset="0"/>
                <a:cs typeface="Times New Roman" panose="02020603050405020304" pitchFamily="18" charset="0"/>
              </a:rPr>
              <a:t> </a:t>
            </a:r>
            <a:endParaRPr lang="en-US" altLang="en-US" smtClean="0">
              <a:latin typeface="Courier" charset="0"/>
              <a:cs typeface="Times New Roman" panose="02020603050405020304" pitchFamily="18" charset="0"/>
            </a:endParaRPr>
          </a:p>
          <a:p>
            <a:pPr marL="979805" lvl="1">
              <a:buFontTx/>
              <a:buNone/>
              <a:tabLst>
                <a:tab pos="0" algn="l"/>
              </a:tabLst>
            </a:pPr>
            <a:r>
              <a:rPr lang="en-US" altLang="en-US" sz="2400" smtClean="0">
                <a:latin typeface="Courier New" panose="02070309020205020404" pitchFamily="49" charset="0"/>
                <a:cs typeface="Times New Roman" panose="02020603050405020304" pitchFamily="18" charset="0"/>
              </a:rPr>
              <a:t>java.util.Date date = new java.util.Date();</a:t>
            </a:r>
            <a:endParaRPr lang="en-US" altLang="en-US" sz="240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979805" lvl="1">
              <a:buFontTx/>
              <a:buNone/>
              <a:tabLst>
                <a:tab pos="0" algn="l"/>
              </a:tabLst>
            </a:pPr>
            <a:r>
              <a:rPr lang="en-US" altLang="en-US" sz="2400" smtClean="0"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System.out.println(date.toString());</a:t>
            </a:r>
            <a:endParaRPr lang="en-US" altLang="en-US" sz="240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  <a:tabLst>
                <a:tab pos="0" algn="l"/>
              </a:tabLst>
            </a:pPr>
            <a:endParaRPr lang="en-US" altLang="en-US" sz="2800" smtClean="0"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mtClean="0">
                <a:cs typeface="Times New Roman" panose="02020603050405020304" pitchFamily="18" charset="0"/>
              </a:rPr>
              <a:t>displays a string like</a:t>
            </a:r>
            <a:r>
              <a:rPr lang="en-US" altLang="en-US" smtClean="0">
                <a:latin typeface="Courier" charset="0"/>
                <a:cs typeface="Times New Roman" panose="02020603050405020304" pitchFamily="18" charset="0"/>
              </a:rPr>
              <a:t> </a:t>
            </a:r>
            <a:r>
              <a:rPr lang="en-US" altLang="en-US" u="sng" smtClean="0">
                <a:latin typeface="Courier New" panose="02070309020205020404" pitchFamily="49" charset="0"/>
                <a:cs typeface="Times New Roman" panose="02020603050405020304" pitchFamily="18" charset="0"/>
              </a:rPr>
              <a:t>Sun Mar 09 13:50:19 EST 2003</a:t>
            </a:r>
            <a:r>
              <a:rPr lang="en-US" altLang="en-US" smtClean="0"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endParaRPr lang="en-US" altLang="en-US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8C23FE-F906-4AFF-ABB1-67661E999D47}" type="slidenum">
              <a:rPr lang="en-US" altLang="en-US" sz="1400"/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533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The Random Class</a:t>
            </a:r>
            <a:endParaRPr lang="en-US" altLang="en-US" dirty="0" smtClean="0">
              <a:solidFill>
                <a:srgbClr val="FF0000"/>
              </a:solidFill>
              <a:latin typeface="Book Antiqua" pitchFamily="18" charset="0"/>
              <a:hlinkClick r:id="rId1" action="ppaction://program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174783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z="2800" dirty="0" smtClean="0"/>
              <a:t>You have used </a:t>
            </a:r>
            <a:r>
              <a:rPr lang="en-US" altLang="en-US" sz="2800" u="sng" dirty="0" err="1" smtClean="0"/>
              <a:t>Math.random</a:t>
            </a:r>
            <a:r>
              <a:rPr lang="en-US" altLang="en-US" sz="2800" u="sng" dirty="0" smtClean="0"/>
              <a:t>()</a:t>
            </a:r>
            <a:r>
              <a:rPr lang="en-US" altLang="en-US" sz="2800" dirty="0" smtClean="0"/>
              <a:t> to obtain a random double value between 0.0 and 1.0 (excluding 1.0). A more useful random number generator is provided in the </a:t>
            </a:r>
            <a:r>
              <a:rPr lang="en-US" altLang="en-US" sz="2800" u="sng" dirty="0" err="1" smtClean="0"/>
              <a:t>java.util.Random</a:t>
            </a:r>
            <a:r>
              <a:rPr lang="en-US" altLang="en-US" sz="2800" dirty="0" smtClean="0"/>
              <a:t> class. </a:t>
            </a:r>
            <a:endParaRPr lang="en-US" altLang="en-US" sz="2800" dirty="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75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38919" name="Object 6"/>
          <p:cNvGraphicFramePr>
            <a:graphicFrameLocks noChangeAspect="1"/>
          </p:cNvGraphicFramePr>
          <p:nvPr/>
        </p:nvGraphicFramePr>
        <p:xfrm>
          <a:off x="309563" y="2814638"/>
          <a:ext cx="8564562" cy="336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Picture" r:id="rId2" imgW="4006850" imgH="1570990" progId="Word.Picture.8">
                  <p:embed/>
                </p:oleObj>
              </mc:Choice>
              <mc:Fallback>
                <p:oleObj name="Picture" r:id="rId2" imgW="4006850" imgH="157099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2814638"/>
                        <a:ext cx="8564562" cy="336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C60422-D5F0-4ECB-A776-D98F4491A24C}" type="slidenum">
              <a:rPr lang="en-US" altLang="en-US" sz="1400"/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533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The Random Class Example</a:t>
            </a:r>
            <a:endParaRPr lang="en-US" altLang="en-US" dirty="0" smtClean="0">
              <a:solidFill>
                <a:srgbClr val="FF0000"/>
              </a:solidFill>
              <a:latin typeface="Book Antiqua" pitchFamily="18" charset="0"/>
              <a:hlinkClick r:id="rId1" action="ppaction://program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1133475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z="2400" smtClean="0"/>
              <a:t>If two </a:t>
            </a:r>
            <a:r>
              <a:rPr lang="en-US" altLang="en-US" sz="2400" u="sng" smtClean="0"/>
              <a:t>Random</a:t>
            </a:r>
            <a:r>
              <a:rPr lang="en-US" altLang="en-US" sz="2400" smtClean="0"/>
              <a:t> objects have the same seed, they will generate identical sequences of numbers. For example, the following code creates two </a:t>
            </a:r>
            <a:r>
              <a:rPr lang="en-US" altLang="en-US" sz="2400" u="sng" smtClean="0"/>
              <a:t>Random</a:t>
            </a:r>
            <a:r>
              <a:rPr lang="en-US" altLang="en-US" sz="2400" smtClean="0"/>
              <a:t> objects with the same seed 3. </a:t>
            </a:r>
            <a:endParaRPr lang="en-US" altLang="en-US" sz="2400" smtClean="0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275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152400" y="2392363"/>
            <a:ext cx="7069138" cy="272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z="1800" b="1">
                <a:latin typeface="Courier New" panose="02070309020205020404" pitchFamily="49" charset="0"/>
              </a:rPr>
              <a:t>Random random1 = new Random(3);</a:t>
            </a: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z="1800" b="1">
                <a:latin typeface="Courier New" panose="02070309020205020404" pitchFamily="49" charset="0"/>
              </a:rPr>
              <a:t>System.out.print("From random1: ");</a:t>
            </a: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z="1800" b="1">
                <a:latin typeface="Courier New" panose="02070309020205020404" pitchFamily="49" charset="0"/>
              </a:rPr>
              <a:t>for (int i = 0; i &lt; 10; i++)</a:t>
            </a: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z="1800" b="1">
                <a:latin typeface="Courier New" panose="02070309020205020404" pitchFamily="49" charset="0"/>
              </a:rPr>
              <a:t>  System.out.print(random1.nextInt(1000) + " ");</a:t>
            </a: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z="1800" b="1">
                <a:latin typeface="Courier New" panose="02070309020205020404" pitchFamily="49" charset="0"/>
              </a:rPr>
              <a:t>Random random2 = new Random(3);</a:t>
            </a: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z="1800" b="1">
                <a:latin typeface="Courier New" panose="02070309020205020404" pitchFamily="49" charset="0"/>
              </a:rPr>
              <a:t>System.out.print("\nFrom random2: ");</a:t>
            </a: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z="1800" b="1">
                <a:latin typeface="Courier New" panose="02070309020205020404" pitchFamily="49" charset="0"/>
              </a:rPr>
              <a:t>for (int i = 0; i &lt; 10; i++)</a:t>
            </a: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z="1800" b="1">
                <a:latin typeface="Courier New" panose="02070309020205020404" pitchFamily="49" charset="0"/>
              </a:rPr>
              <a:t>  System.out.print(random2.nextInt(1000) + " ");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747520" y="5118100"/>
            <a:ext cx="70691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z="2000">
                <a:solidFill>
                  <a:schemeClr val="tx2"/>
                </a:solidFill>
              </a:rPr>
              <a:t>From random1: 734 660 210 581 128 202 549 564 459 961 </a:t>
            </a:r>
            <a:endParaRPr lang="en-US" altLang="en-US" sz="200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z="2000">
                <a:solidFill>
                  <a:schemeClr val="tx2"/>
                </a:solidFill>
              </a:rPr>
              <a:t>From random2: 734 660 210 581 128 202 549 564 459 961</a:t>
            </a:r>
            <a:endParaRPr lang="en-US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590DE7-9D96-4101-A2C6-5099594D9E89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53745" y="311785"/>
            <a:ext cx="7772400" cy="6096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OO Programming Concepts p322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6148" name="Rectangle 16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6149" name="Text Box 17"/>
          <p:cNvSpPr txBox="1">
            <a:spLocks noChangeArrowheads="1"/>
          </p:cNvSpPr>
          <p:nvPr/>
        </p:nvSpPr>
        <p:spPr bwMode="auto">
          <a:xfrm>
            <a:off x="266700" y="1278890"/>
            <a:ext cx="8610600" cy="483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cs typeface="Courier New" panose="02070309020205020404" pitchFamily="49" charset="0"/>
              </a:rPr>
              <a:t>Object-oriented programming (OOP) involves programming using objects. An </a:t>
            </a:r>
            <a:r>
              <a:rPr lang="en-US" altLang="en-US" sz="2800" i="1" dirty="0">
                <a:cs typeface="Courier New" panose="02070309020205020404" pitchFamily="49" charset="0"/>
              </a:rPr>
              <a:t>object</a:t>
            </a:r>
            <a:r>
              <a:rPr lang="en-US" altLang="en-US" sz="2800" dirty="0">
                <a:cs typeface="Courier New" panose="02070309020205020404" pitchFamily="49" charset="0"/>
              </a:rPr>
              <a:t> represents an entity in the real world that can be distinctly identified. For example, a student, a desk, a circle, a button, and even a loan can all be viewed as objects. An object has a unique identity, state, and behaviors. The </a:t>
            </a:r>
            <a:r>
              <a:rPr lang="en-US" altLang="en-US" sz="2800" i="1" dirty="0">
                <a:cs typeface="Courier New" panose="02070309020205020404" pitchFamily="49" charset="0"/>
              </a:rPr>
              <a:t>state</a:t>
            </a:r>
            <a:r>
              <a:rPr lang="en-US" altLang="en-US" sz="2800" dirty="0">
                <a:cs typeface="Courier New" panose="02070309020205020404" pitchFamily="49" charset="0"/>
              </a:rPr>
              <a:t> of an object consists of a set of </a:t>
            </a:r>
            <a:r>
              <a:rPr lang="en-US" altLang="en-US" sz="2800" i="1" dirty="0">
                <a:cs typeface="Courier New" panose="02070309020205020404" pitchFamily="49" charset="0"/>
              </a:rPr>
              <a:t>data</a:t>
            </a:r>
            <a:r>
              <a:rPr lang="en-US" altLang="en-US" sz="2800" dirty="0">
                <a:cs typeface="Courier New" panose="02070309020205020404" pitchFamily="49" charset="0"/>
              </a:rPr>
              <a:t> </a:t>
            </a:r>
            <a:r>
              <a:rPr lang="en-US" altLang="en-US" sz="2800" i="1" dirty="0">
                <a:cs typeface="Courier New" panose="02070309020205020404" pitchFamily="49" charset="0"/>
              </a:rPr>
              <a:t>fields</a:t>
            </a:r>
            <a:r>
              <a:rPr lang="en-US" altLang="en-US" sz="2800" dirty="0">
                <a:cs typeface="Courier New" panose="02070309020205020404" pitchFamily="49" charset="0"/>
              </a:rPr>
              <a:t> (also known as </a:t>
            </a:r>
            <a:r>
              <a:rPr lang="en-US" altLang="en-US" sz="2800" i="1" dirty="0">
                <a:cs typeface="Courier New" panose="02070309020205020404" pitchFamily="49" charset="0"/>
              </a:rPr>
              <a:t>properties</a:t>
            </a:r>
            <a:r>
              <a:rPr lang="en-US" altLang="en-US" sz="2800" dirty="0">
                <a:cs typeface="Courier New" panose="02070309020205020404" pitchFamily="49" charset="0"/>
              </a:rPr>
              <a:t>) with their current values. The </a:t>
            </a:r>
            <a:r>
              <a:rPr lang="en-US" altLang="en-US" sz="2800" i="1" dirty="0">
                <a:cs typeface="Courier New" panose="02070309020205020404" pitchFamily="49" charset="0"/>
              </a:rPr>
              <a:t>behavior</a:t>
            </a:r>
            <a:r>
              <a:rPr lang="en-US" altLang="en-US" sz="2800" dirty="0">
                <a:cs typeface="Courier New" panose="02070309020205020404" pitchFamily="49" charset="0"/>
              </a:rPr>
              <a:t> of an object is defined by a set of methods. </a:t>
            </a:r>
            <a:endParaRPr lang="en-US" altLang="en-US" sz="280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FDCCE3-F538-43E0-8A78-CD5C018B2A27}" type="slidenum">
              <a:rPr lang="en-US" altLang="en-US" sz="1400"/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533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The </a:t>
            </a:r>
            <a:r>
              <a:rPr lang="en-US" altLang="en-US" b="1" dirty="0" smtClean="0">
                <a:solidFill>
                  <a:srgbClr val="FF0000"/>
                </a:solidFill>
              </a:rPr>
              <a:t>Point2D</a:t>
            </a:r>
            <a:r>
              <a:rPr lang="en-US" altLang="en-US" dirty="0" smtClean="0">
                <a:solidFill>
                  <a:srgbClr val="FF0000"/>
                </a:solidFill>
              </a:rPr>
              <a:t> Class(p336)</a:t>
            </a:r>
            <a:endParaRPr lang="en-US" altLang="en-US" dirty="0" smtClean="0">
              <a:solidFill>
                <a:srgbClr val="FF0000"/>
              </a:solidFill>
              <a:latin typeface="Book Antiqua" pitchFamily="18" charset="0"/>
              <a:hlinkClick r:id="rId1" action="ppaction://program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1439863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z="2800" dirty="0" smtClean="0"/>
              <a:t>Java API has a </a:t>
            </a:r>
            <a:r>
              <a:rPr lang="en-US" altLang="en-US" sz="2800" dirty="0" err="1" smtClean="0"/>
              <a:t>conveninent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/>
              <a:t>Point2D</a:t>
            </a:r>
            <a:r>
              <a:rPr lang="en-US" altLang="en-US" sz="2800" dirty="0" smtClean="0"/>
              <a:t> class in the </a:t>
            </a:r>
            <a:r>
              <a:rPr lang="en-US" altLang="en-US" sz="2800" b="1" dirty="0" err="1" smtClean="0"/>
              <a:t>javafx.geometry</a:t>
            </a:r>
            <a:r>
              <a:rPr lang="en-US" altLang="en-US" sz="2800" dirty="0" smtClean="0"/>
              <a:t> package for representing a point in a two-dimensional plane. </a:t>
            </a:r>
            <a:endParaRPr lang="en-US" altLang="en-US" sz="2800" dirty="0" smtClean="0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275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1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110163" y="5737225"/>
            <a:ext cx="1997075" cy="5143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Book Antiqua" pitchFamily="18" charset="0"/>
                <a:ea typeface="宋体" panose="02010600030101010101" pitchFamily="2" charset="-122"/>
                <a:hlinkClick r:id="rId2" action="ppaction://program"/>
              </a:rPr>
              <a:t>Point2D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40969" name="AutoShape 12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299325" y="5737225"/>
            <a:ext cx="15240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Book Antiqua" pitchFamily="18" charset="0"/>
              </a:rPr>
              <a:t>Run</a:t>
            </a:r>
            <a:endParaRPr lang="en-US" altLang="en-US"/>
          </a:p>
        </p:txBody>
      </p:sp>
      <p:sp>
        <p:nvSpPr>
          <p:cNvPr id="40970" name="AutoShape 14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4495800" y="5751513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4097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2075"/>
            <a:ext cx="91440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7CA35A-6CD7-49F3-88B0-51D3E38F240A}" type="slidenum">
              <a:rPr lang="en-US" altLang="en-US" sz="1400"/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2192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Instance </a:t>
            </a:r>
            <a:br>
              <a:rPr lang="en-US" altLang="en-US" dirty="0" smtClean="0">
                <a:solidFill>
                  <a:srgbClr val="FF0000"/>
                </a:solidFill>
              </a:rPr>
            </a:br>
            <a:r>
              <a:rPr lang="en-US" altLang="en-US" dirty="0" smtClean="0">
                <a:solidFill>
                  <a:srgbClr val="FF0000"/>
                </a:solidFill>
              </a:rPr>
              <a:t> Variables, and Methods</a:t>
            </a:r>
            <a:r>
              <a:rPr lang="en-US" altLang="en-US" dirty="0" smtClean="0"/>
              <a:t> 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1988" name="Rectangle 8"/>
          <p:cNvSpPr>
            <a:spLocks noChangeArrowheads="1"/>
          </p:cNvSpPr>
          <p:nvPr/>
        </p:nvSpPr>
        <p:spPr bwMode="auto">
          <a:xfrm>
            <a:off x="685800" y="1828800"/>
            <a:ext cx="792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en-US" sz="3000" dirty="0"/>
              <a:t>Instance variables belong to a specific instance.</a:t>
            </a:r>
            <a:endParaRPr lang="en-US" altLang="en-US" sz="3000" dirty="0"/>
          </a:p>
          <a:p>
            <a:r>
              <a:rPr lang="zh-CN" altLang="en-US" sz="3000" dirty="0">
                <a:ea typeface="宋体" panose="02010600030101010101" pitchFamily="2" charset="-122"/>
              </a:rPr>
              <a:t>相对</a:t>
            </a:r>
            <a:r>
              <a:rPr lang="en-US" altLang="zh-CN" sz="3000" dirty="0">
                <a:ea typeface="宋体" panose="02010600030101010101" pitchFamily="2" charset="-122"/>
              </a:rPr>
              <a:t> Static variables</a:t>
            </a:r>
            <a:br>
              <a:rPr lang="en-US" altLang="en-US" sz="3000" dirty="0"/>
            </a:br>
            <a:br>
              <a:rPr lang="en-US" altLang="en-US" sz="3000" dirty="0"/>
            </a:br>
            <a:r>
              <a:rPr lang="en-US" altLang="en-US" sz="3000" dirty="0"/>
              <a:t>Instance methods are invoked by an instance of the class.</a:t>
            </a:r>
            <a:endParaRPr lang="en-US" altLang="en-US" sz="3000" dirty="0"/>
          </a:p>
          <a:p>
            <a:r>
              <a:rPr lang="zh-CN" sz="3000" dirty="0">
                <a:ea typeface="宋体" panose="02010600030101010101" pitchFamily="2" charset="-122"/>
                <a:sym typeface="+mn-ea"/>
              </a:rPr>
              <a:t>相对</a:t>
            </a:r>
            <a:r>
              <a:rPr lang="en-US" altLang="zh-CN" sz="3000" dirty="0">
                <a:ea typeface="宋体" panose="02010600030101010101" pitchFamily="2" charset="-122"/>
                <a:sym typeface="+mn-ea"/>
              </a:rPr>
              <a:t>Static methods</a:t>
            </a:r>
            <a:endParaRPr lang="en-US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3BE980-15E2-4E0E-9E35-4EE05F981DE7}" type="slidenum">
              <a:rPr lang="en-US" altLang="en-US" sz="1400"/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567690" y="444500"/>
            <a:ext cx="7772400" cy="14287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Static Variables, Constants, </a:t>
            </a:r>
            <a:br>
              <a:rPr lang="en-US" altLang="en-US" dirty="0" smtClean="0">
                <a:solidFill>
                  <a:srgbClr val="FF0000"/>
                </a:solidFill>
              </a:rPr>
            </a:br>
            <a:r>
              <a:rPr lang="en-US" altLang="en-US" dirty="0" smtClean="0">
                <a:solidFill>
                  <a:srgbClr val="FF0000"/>
                </a:solidFill>
              </a:rPr>
              <a:t>and Methods(p337)</a:t>
            </a:r>
            <a:endParaRPr lang="en-US" altLang="en-US" b="1" dirty="0" smtClean="0">
              <a:solidFill>
                <a:srgbClr val="FF0000"/>
              </a:solidFill>
              <a:latin typeface="Courier" charset="0"/>
            </a:endParaRP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129540" y="2970530"/>
            <a:ext cx="8382000" cy="332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Static variables are shared by all the instances of the class.</a:t>
            </a:r>
            <a:br>
              <a:rPr lang="en-US" altLang="en-US" sz="2800" dirty="0"/>
            </a:br>
            <a:br>
              <a:rPr lang="en-US" altLang="en-US" sz="2800" dirty="0"/>
            </a:br>
            <a:r>
              <a:rPr lang="en-US" altLang="en-US" sz="2800" dirty="0">
                <a:solidFill>
                  <a:srgbClr val="FF0000"/>
                </a:solidFill>
              </a:rPr>
              <a:t>Static methods are not tied to a specific object. 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Static constants are final variables shared by all the instances of the class.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BBE23E-EB70-4070-949E-182F92704DE0}" type="slidenum">
              <a:rPr lang="en-US" altLang="en-US" sz="1400"/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679450"/>
            <a:ext cx="7772400" cy="14287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Static Variables, Constants, </a:t>
            </a:r>
            <a:br>
              <a:rPr lang="en-US" altLang="en-US" dirty="0" smtClean="0">
                <a:solidFill>
                  <a:srgbClr val="FF0000"/>
                </a:solidFill>
              </a:rPr>
            </a:br>
            <a:r>
              <a:rPr lang="en-US" altLang="en-US" dirty="0" smtClean="0">
                <a:solidFill>
                  <a:srgbClr val="FF0000"/>
                </a:solidFill>
              </a:rPr>
              <a:t>and Methods, cont.</a:t>
            </a:r>
            <a:endParaRPr lang="en-US" altLang="en-US" b="1" dirty="0" smtClean="0">
              <a:solidFill>
                <a:srgbClr val="FF0000"/>
              </a:solidFill>
              <a:latin typeface="Courier" charset="0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81000" y="2872740"/>
            <a:ext cx="838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/>
              <a:t>To declare static variables, constants, and methods, use the static modifier.</a:t>
            </a:r>
            <a:endParaRPr lang="en-US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C83D90-F423-44FE-98FA-A23D6F96340E}" type="slidenum">
              <a:rPr lang="en-US" altLang="en-US" sz="1400"/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87375"/>
            <a:ext cx="7772400" cy="1428750"/>
          </a:xfrm>
        </p:spPr>
        <p:txBody>
          <a:bodyPr/>
          <a:lstStyle/>
          <a:p>
            <a:r>
              <a:rPr lang="en-US" altLang="en-US" smtClean="0"/>
              <a:t>Static Variables, Constants, </a:t>
            </a:r>
            <a:br>
              <a:rPr lang="en-US" altLang="en-US" smtClean="0"/>
            </a:br>
            <a:r>
              <a:rPr lang="en-US" altLang="en-US" smtClean="0"/>
              <a:t>and Methods, cont.</a:t>
            </a:r>
            <a:endParaRPr lang="en-US" altLang="en-US" b="1" smtClean="0">
              <a:latin typeface="Courier" charset="0"/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2000250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20002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45062" name="Rectangle 9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5063" name="Rectangle 11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5064" name="Rectangle 13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pic>
        <p:nvPicPr>
          <p:cNvPr id="45065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2545"/>
            <a:ext cx="9144000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8654C3-D20B-4652-B2AF-A3547609D9DB}" type="slidenum">
              <a:rPr lang="en-US" altLang="en-US" sz="1400"/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6002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Example of</a:t>
            </a:r>
            <a:br>
              <a:rPr lang="en-US" altLang="en-US" dirty="0" smtClean="0">
                <a:solidFill>
                  <a:srgbClr val="FF0000"/>
                </a:solidFill>
              </a:rPr>
            </a:br>
            <a:r>
              <a:rPr lang="en-US" altLang="en-US" dirty="0" smtClean="0">
                <a:solidFill>
                  <a:srgbClr val="FF0000"/>
                </a:solidFill>
              </a:rPr>
              <a:t>Using Instance and Class Variables and Method(p338)</a:t>
            </a:r>
            <a:endParaRPr lang="en-US" altLang="en-US" dirty="0" smtClean="0">
              <a:solidFill>
                <a:srgbClr val="FF0000"/>
              </a:solidFill>
              <a:latin typeface="Book Antiqua" pitchFamily="18" charset="0"/>
              <a:hlinkClick r:id="rId1" action="ppaction://program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077200" cy="2743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 dirty="0" smtClean="0"/>
              <a:t>   Objective: Demonstrate the roles of instance and class variables and their uses. This example adds a class variable </a:t>
            </a:r>
            <a:r>
              <a:rPr lang="en-US" altLang="en-US" sz="3600" dirty="0" err="1" smtClean="0"/>
              <a:t>numberOfObjects</a:t>
            </a:r>
            <a:r>
              <a:rPr lang="en-US" altLang="en-US" sz="3600" dirty="0" smtClean="0"/>
              <a:t> to track the number of Circle objects created.</a:t>
            </a:r>
            <a:r>
              <a:rPr lang="en-US" altLang="en-US" sz="3000" dirty="0" smtClean="0"/>
              <a:t> </a:t>
            </a:r>
            <a:endParaRPr lang="en-US" altLang="en-US" sz="3000" dirty="0" smtClean="0"/>
          </a:p>
        </p:txBody>
      </p:sp>
      <p:sp>
        <p:nvSpPr>
          <p:cNvPr id="206858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38225" y="5810250"/>
            <a:ext cx="4456113" cy="5143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Book Antiqua" pitchFamily="18" charset="0"/>
                <a:ea typeface="宋体" panose="02010600030101010101" pitchFamily="2" charset="-122"/>
                <a:hlinkClick r:id="rId2" action="ppaction://program"/>
              </a:rPr>
              <a:t>TestCircleWithStaticMembers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46086" name="AutoShape 12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686425" y="5810250"/>
            <a:ext cx="15240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Book Antiqua" pitchFamily="18" charset="0"/>
              </a:rPr>
              <a:t>Run</a:t>
            </a:r>
            <a:endParaRPr lang="en-US" altLang="en-US"/>
          </a:p>
        </p:txBody>
      </p:sp>
      <p:sp>
        <p:nvSpPr>
          <p:cNvPr id="206861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38225" y="5105400"/>
            <a:ext cx="4416425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Book Antiqua" pitchFamily="18" charset="0"/>
                <a:ea typeface="宋体" panose="02010600030101010101" pitchFamily="2" charset="-122"/>
                <a:hlinkClick r:id="rId4" action="ppaction://program"/>
              </a:rPr>
              <a:t>CircleWithStaticMembers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46088" name="AutoShape 14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461963" y="5810250"/>
            <a:ext cx="468312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089" name="AutoShape 15">
            <a:hlinkClick r:id="rId6" highlightClick="1"/>
          </p:cNvPr>
          <p:cNvSpPr>
            <a:spLocks noChangeArrowheads="1"/>
          </p:cNvSpPr>
          <p:nvPr/>
        </p:nvSpPr>
        <p:spPr bwMode="auto">
          <a:xfrm>
            <a:off x="461963" y="5080000"/>
            <a:ext cx="468312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2C4348-F26E-4480-9A52-9C45A265E3F2}" type="slidenum">
              <a:rPr lang="en-US" altLang="en-US" sz="1400"/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Visibility Modifiers and </a:t>
            </a:r>
            <a:br>
              <a:rPr lang="en-US" altLang="en-US" dirty="0" smtClean="0">
                <a:solidFill>
                  <a:srgbClr val="FF0000"/>
                </a:solidFill>
              </a:rPr>
            </a:br>
            <a:r>
              <a:rPr lang="en-US" altLang="en-US" dirty="0" err="1" smtClean="0">
                <a:solidFill>
                  <a:srgbClr val="FF0000"/>
                </a:solidFill>
              </a:rPr>
              <a:t>Accessor</a:t>
            </a:r>
            <a:r>
              <a:rPr lang="en-US" altLang="en-US" dirty="0" smtClean="0">
                <a:solidFill>
                  <a:srgbClr val="FF0000"/>
                </a:solidFill>
              </a:rPr>
              <a:t>/</a:t>
            </a:r>
            <a:r>
              <a:rPr lang="en-US" altLang="en-US" dirty="0" err="1" smtClean="0">
                <a:solidFill>
                  <a:srgbClr val="FF0000"/>
                </a:solidFill>
              </a:rPr>
              <a:t>Mutator</a:t>
            </a:r>
            <a:r>
              <a:rPr lang="en-US" altLang="en-US" dirty="0" smtClean="0">
                <a:solidFill>
                  <a:srgbClr val="FF0000"/>
                </a:solidFill>
              </a:rPr>
              <a:t> Methods 342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1143000"/>
          </a:xfrm>
        </p:spPr>
        <p:txBody>
          <a:bodyPr/>
          <a:lstStyle/>
          <a:p>
            <a:pPr marL="0" indent="0">
              <a:spcBef>
                <a:spcPct val="100000"/>
              </a:spcBef>
              <a:buFont typeface="Symbol" panose="05050102010706020507" pitchFamily="18" charset="2"/>
              <a:buNone/>
            </a:pPr>
            <a:r>
              <a:rPr lang="en-US" altLang="en-US" sz="2400" smtClean="0"/>
              <a:t>By default, the class, variable, or method can be</a:t>
            </a:r>
            <a:br>
              <a:rPr lang="en-US" altLang="en-US" sz="2400" smtClean="0"/>
            </a:br>
            <a:r>
              <a:rPr lang="en-US" altLang="en-US" sz="2400" smtClean="0"/>
              <a:t>accessed by any class in the same package. </a:t>
            </a:r>
            <a:endParaRPr lang="en-US" altLang="en-US" sz="2400" smtClean="0"/>
          </a:p>
        </p:txBody>
      </p:sp>
      <p:sp>
        <p:nvSpPr>
          <p:cNvPr id="47109" name="Rectangle 9"/>
          <p:cNvSpPr>
            <a:spLocks noChangeArrowheads="1"/>
          </p:cNvSpPr>
          <p:nvPr/>
        </p:nvSpPr>
        <p:spPr bwMode="auto">
          <a:xfrm>
            <a:off x="266700" y="2405380"/>
            <a:ext cx="8686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49580" indent="-44958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q"/>
              <a:defRPr/>
            </a:pPr>
            <a:r>
              <a:rPr lang="en-US" altLang="en-US" sz="2800" dirty="0" smtClean="0">
                <a:latin typeface="Courier New" panose="02070309020205020404" pitchFamily="49" charset="0"/>
              </a:rPr>
              <a:t>public</a:t>
            </a:r>
            <a:endParaRPr lang="en-US" altLang="en-US" sz="3000" dirty="0" smtClean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lang="en-US" altLang="en-US" sz="2600" dirty="0" smtClean="0"/>
              <a:t>	The class, data, or method is visible to any class in any package. </a:t>
            </a:r>
            <a:endParaRPr lang="en-US" altLang="en-US" sz="2600" dirty="0" smtClean="0"/>
          </a:p>
          <a:p>
            <a:pPr marL="457200" indent="-457200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q"/>
              <a:defRPr/>
            </a:pPr>
            <a:r>
              <a:rPr lang="en-US" altLang="en-US" sz="2800" dirty="0" smtClean="0">
                <a:latin typeface="Courier New" panose="02070309020205020404" pitchFamily="49" charset="0"/>
              </a:rPr>
              <a:t>private</a:t>
            </a:r>
            <a:r>
              <a:rPr lang="en-US" altLang="en-US" sz="3200" dirty="0" smtClean="0"/>
              <a:t> </a:t>
            </a:r>
            <a:endParaRPr lang="en-US" altLang="en-US" dirty="0" smtClean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lang="en-US" altLang="en-US" dirty="0" smtClean="0"/>
              <a:t>	</a:t>
            </a:r>
            <a:r>
              <a:rPr lang="en-US" altLang="en-US" sz="2600" dirty="0" smtClean="0"/>
              <a:t>The data or methods can be accessed only by the declaring class.</a:t>
            </a:r>
            <a:endParaRPr lang="en-US" altLang="en-US" sz="2600" dirty="0" smtClean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lang="en-US" altLang="en-US" sz="2600" dirty="0" smtClean="0"/>
              <a:t>The get and set methods are used to read and modify private properties.	</a:t>
            </a:r>
            <a:endParaRPr lang="en-US" alt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E09AD2-D643-46BB-9EB9-10CB95CAF626}" type="slidenum">
              <a:rPr lang="en-US" altLang="en-US" sz="1400"/>
            </a:fld>
            <a:endParaRPr lang="en-US" altLang="en-US" sz="1400"/>
          </a:p>
        </p:txBody>
      </p:sp>
      <p:sp>
        <p:nvSpPr>
          <p:cNvPr id="48131" name="Rectangle 6"/>
          <p:cNvSpPr>
            <a:spLocks noChangeArrowheads="1"/>
          </p:cNvSpPr>
          <p:nvPr/>
        </p:nvSpPr>
        <p:spPr bwMode="auto">
          <a:xfrm>
            <a:off x="22860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48132" name="Rectangle 9"/>
          <p:cNvSpPr>
            <a:spLocks noChangeArrowheads="1"/>
          </p:cNvSpPr>
          <p:nvPr/>
        </p:nvSpPr>
        <p:spPr bwMode="auto">
          <a:xfrm>
            <a:off x="19716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48133" name="Text Box 10"/>
          <p:cNvSpPr txBox="1">
            <a:spLocks noChangeArrowheads="1"/>
          </p:cNvSpPr>
          <p:nvPr/>
        </p:nvSpPr>
        <p:spPr bwMode="auto">
          <a:xfrm>
            <a:off x="461963" y="5233988"/>
            <a:ext cx="84153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cs typeface="Courier New" panose="02070309020205020404" pitchFamily="49" charset="0"/>
              </a:rPr>
              <a:t>The private modifier restricts access to within a class, the default modifier restricts access to within a package, and the public modifier enables unrestricted access.</a:t>
            </a:r>
            <a:r>
              <a:rPr lang="en-US" altLang="en-US" sz="2400"/>
              <a:t> </a:t>
            </a:r>
            <a:endParaRPr lang="en-US" altLang="en-US" sz="2400"/>
          </a:p>
        </p:txBody>
      </p:sp>
      <p:sp>
        <p:nvSpPr>
          <p:cNvPr id="48134" name="Rectangle 12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8135" name="Rectangle 14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pic>
        <p:nvPicPr>
          <p:cNvPr id="48136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28600"/>
            <a:ext cx="9129712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8137" name="Picture 1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3544888"/>
            <a:ext cx="876617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15EFFB-1243-4D88-B04B-32F47C3F9B64}" type="slidenum">
              <a:rPr lang="en-US" altLang="en-US" sz="1400"/>
            </a:fld>
            <a:endParaRPr lang="en-US" alt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 smtClean="0"/>
              <a:t>NOTE</a:t>
            </a:r>
            <a:endParaRPr lang="en-US" altLang="en-US" b="1" smtClean="0">
              <a:latin typeface="Book Antiqua" pitchFamily="18" charset="0"/>
            </a:endParaRP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304800" y="1066800"/>
            <a:ext cx="8534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en-US" sz="2600">
                <a:cs typeface="Courier New" panose="02070309020205020404" pitchFamily="49" charset="0"/>
              </a:rPr>
              <a:t>An object cannot access its private members, as shown in (b). It is OK, however, if the object is declared in its own class, as shown in (a).</a:t>
            </a:r>
            <a:r>
              <a:rPr lang="en-US" altLang="en-US" sz="4400">
                <a:solidFill>
                  <a:schemeClr val="tx2"/>
                </a:solidFill>
              </a:rPr>
              <a:t> 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pic>
        <p:nvPicPr>
          <p:cNvPr id="49158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1200"/>
            <a:ext cx="9144000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B1363A-CB2E-416B-A420-4779064B9524}" type="slidenum">
              <a:rPr lang="en-US" altLang="en-US" sz="1400"/>
            </a:fld>
            <a:endParaRPr lang="en-US" alt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Why Data Fields Should Be private?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16002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100000"/>
              </a:spcBef>
              <a:buFont typeface="Symbol" panose="05050102010706020507" pitchFamily="18" charset="2"/>
              <a:buNone/>
            </a:pPr>
            <a:endParaRPr lang="en-US" alt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EC14FB-B6B7-4524-9952-E167D54E69C0}" type="slidenum">
              <a:rPr lang="en-US" altLang="en-US" sz="1400"/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/>
          <a:lstStyle/>
          <a:p>
            <a:r>
              <a:rPr lang="en-US" altLang="en-US" smtClean="0"/>
              <a:t>Objects</a:t>
            </a:r>
            <a:endParaRPr lang="en-US" altLang="en-US" smtClean="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04800" y="4274185"/>
            <a:ext cx="86868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cs typeface="Times New Roman" panose="02020603050405020304" pitchFamily="18" charset="0"/>
              </a:rPr>
              <a:t>An object has both a state and behavior. The state defines the object, and the behavior defines what the object does.</a:t>
            </a:r>
            <a:endParaRPr lang="en-US" altLang="en-US"/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7175" name="Object 6"/>
          <p:cNvGraphicFramePr>
            <a:graphicFrameLocks noChangeAspect="1"/>
          </p:cNvGraphicFramePr>
          <p:nvPr/>
        </p:nvGraphicFramePr>
        <p:xfrm>
          <a:off x="462598" y="1009650"/>
          <a:ext cx="829945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Picture" r:id="rId1" imgW="4956175" imgH="1751330" progId="Word.Picture.8">
                  <p:embed/>
                </p:oleObj>
              </mc:Choice>
              <mc:Fallback>
                <p:oleObj name="Picture" r:id="rId1" imgW="4956175" imgH="175133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8" y="1009650"/>
                        <a:ext cx="8299450" cy="294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F201B9-BBAC-46C9-84D0-B1B3A3090AAE}" type="slidenum">
              <a:rPr lang="en-US" altLang="en-US" sz="1400"/>
            </a:fld>
            <a:endParaRPr lang="en-US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165100"/>
            <a:ext cx="7950200" cy="1190625"/>
          </a:xfrm>
        </p:spPr>
        <p:txBody>
          <a:bodyPr/>
          <a:lstStyle/>
          <a:p>
            <a:r>
              <a:rPr lang="en-US" altLang="en-US" sz="4000" dirty="0" smtClean="0">
                <a:solidFill>
                  <a:srgbClr val="FF0000"/>
                </a:solidFill>
              </a:rPr>
              <a:t>Example of</a:t>
            </a:r>
            <a:br>
              <a:rPr lang="en-US" altLang="en-US" sz="4000" dirty="0" smtClean="0">
                <a:solidFill>
                  <a:srgbClr val="FF0000"/>
                </a:solidFill>
              </a:rPr>
            </a:br>
            <a:r>
              <a:rPr lang="en-US" altLang="en-US" sz="4000" dirty="0" smtClean="0">
                <a:solidFill>
                  <a:srgbClr val="FF0000"/>
                </a:solidFill>
              </a:rPr>
              <a:t>Data Field Encapsulation(345)</a:t>
            </a:r>
            <a:endParaRPr lang="en-US" altLang="en-US" sz="4000" b="1" dirty="0" smtClean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251909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31838" y="5233988"/>
            <a:ext cx="4686300" cy="4572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Book Antiqua" pitchFamily="18" charset="0"/>
                <a:ea typeface="宋体" panose="02010600030101010101" pitchFamily="2" charset="-122"/>
                <a:hlinkClick r:id="rId1" action="ppaction://program"/>
              </a:rPr>
              <a:t>CircleWithPrivateDataFields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1205" name="AutoShape 6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5724525" y="5810250"/>
            <a:ext cx="22098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Book Antiqua" pitchFamily="18" charset="0"/>
              </a:rPr>
              <a:t>Run</a:t>
            </a:r>
            <a:endParaRPr lang="en-US" altLang="en-US"/>
          </a:p>
        </p:txBody>
      </p:sp>
      <p:sp>
        <p:nvSpPr>
          <p:cNvPr id="251913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31838" y="5848350"/>
            <a:ext cx="4648200" cy="4953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Book Antiqua" pitchFamily="18" charset="0"/>
                <a:ea typeface="宋体" panose="02010600030101010101" pitchFamily="2" charset="-122"/>
                <a:hlinkClick r:id="rId3" action="ppaction://program"/>
              </a:rPr>
              <a:t>TestCircleWithPrivateDataFields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1207" name="Rectangle 11"/>
          <p:cNvSpPr>
            <a:spLocks noChangeArrowheads="1"/>
          </p:cNvSpPr>
          <p:nvPr/>
        </p:nvSpPr>
        <p:spPr bwMode="auto">
          <a:xfrm>
            <a:off x="0" y="2563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51208" name="Object 10"/>
          <p:cNvGraphicFramePr>
            <a:graphicFrameLocks noChangeAspect="1"/>
          </p:cNvGraphicFramePr>
          <p:nvPr/>
        </p:nvGraphicFramePr>
        <p:xfrm>
          <a:off x="11113" y="1892300"/>
          <a:ext cx="8924925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Picture" r:id="rId4" imgW="4877435" imgH="1734185" progId="Word.Picture.8">
                  <p:embed/>
                </p:oleObj>
              </mc:Choice>
              <mc:Fallback>
                <p:oleObj name="Picture" r:id="rId4" imgW="4877435" imgH="1734185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3" y="1892300"/>
                        <a:ext cx="8924925" cy="317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AutoShape 12">
            <a:hlinkClick r:id="rId6" highlightClick="1"/>
          </p:cNvPr>
          <p:cNvSpPr>
            <a:spLocks noChangeArrowheads="1"/>
          </p:cNvSpPr>
          <p:nvPr/>
        </p:nvSpPr>
        <p:spPr bwMode="auto">
          <a:xfrm>
            <a:off x="155575" y="58102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210" name="AutoShape 13">
            <a:hlinkClick r:id="rId7" highlightClick="1"/>
          </p:cNvPr>
          <p:cNvSpPr>
            <a:spLocks noChangeArrowheads="1"/>
          </p:cNvSpPr>
          <p:nvPr/>
        </p:nvSpPr>
        <p:spPr bwMode="auto">
          <a:xfrm>
            <a:off x="155575" y="5195888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2B37FC-6AB9-476D-9BE3-A59B0FEEFDA9}" type="slidenum">
              <a:rPr lang="en-US" altLang="en-US" sz="1400"/>
            </a:fld>
            <a:endParaRPr lang="en-US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Passing Objects to Methods(P348)</a:t>
            </a:r>
            <a:endParaRPr lang="en-US" altLang="en-US" b="1" dirty="0" smtClean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57350"/>
            <a:ext cx="7848600" cy="2457450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en-US" dirty="0" smtClean="0"/>
              <a:t>Passing by value for primitive type value (the value is passed to the parameter)</a:t>
            </a:r>
            <a:endParaRPr lang="en-US" altLang="en-US" dirty="0" smtClean="0"/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en-US" dirty="0" smtClean="0"/>
              <a:t>Passing by value for reference type value (the value is the reference to the object)</a:t>
            </a:r>
            <a:endParaRPr lang="en-US" altLang="en-US" dirty="0" smtClean="0"/>
          </a:p>
        </p:txBody>
      </p:sp>
      <p:sp>
        <p:nvSpPr>
          <p:cNvPr id="36966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991360" y="5344795"/>
            <a:ext cx="4038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Book Antiqua" pitchFamily="18" charset="0"/>
                <a:ea typeface="宋体" panose="02010600030101010101" pitchFamily="2" charset="-122"/>
                <a:hlinkClick r:id="rId1" action="ppaction://program"/>
              </a:rPr>
              <a:t>TestPassObject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2230" name="AutoShape 5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6377305" y="5268595"/>
            <a:ext cx="19812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Book Antiqua" pitchFamily="18" charset="0"/>
              </a:rPr>
              <a:t>Run</a:t>
            </a:r>
            <a:endParaRPr lang="en-US" altLang="en-US"/>
          </a:p>
        </p:txBody>
      </p:sp>
      <p:sp>
        <p:nvSpPr>
          <p:cNvPr id="52231" name="AutoShape 6">
            <a:hlinkClick r:id="rId3" highlightClick="1"/>
          </p:cNvPr>
          <p:cNvSpPr>
            <a:spLocks noChangeArrowheads="1"/>
          </p:cNvSpPr>
          <p:nvPr/>
        </p:nvSpPr>
        <p:spPr bwMode="auto">
          <a:xfrm>
            <a:off x="1110933" y="5344795"/>
            <a:ext cx="468312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118D0D-6378-4203-BB4E-5830D5E0F403}" type="slidenum">
              <a:rPr lang="en-US" altLang="en-US" sz="1400"/>
            </a:fld>
            <a:endParaRPr lang="en-US" altLang="en-US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405"/>
            <a:ext cx="9144000" cy="762000"/>
          </a:xfrm>
        </p:spPr>
        <p:txBody>
          <a:bodyPr/>
          <a:lstStyle/>
          <a:p>
            <a:r>
              <a:rPr lang="en-US" altLang="en-US" smtClean="0"/>
              <a:t>Passing Objects to Methods, cont.</a:t>
            </a:r>
            <a:endParaRPr lang="en-US" altLang="en-US" b="1" smtClean="0">
              <a:latin typeface="Book Antiqua" pitchFamily="18" charset="0"/>
            </a:endParaRP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2598738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2598738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2598738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53255" name="Rectangle 6"/>
          <p:cNvSpPr>
            <a:spLocks noChangeArrowheads="1"/>
          </p:cNvSpPr>
          <p:nvPr/>
        </p:nvSpPr>
        <p:spPr bwMode="auto">
          <a:xfrm>
            <a:off x="2571750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pic>
        <p:nvPicPr>
          <p:cNvPr id="53256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901825"/>
            <a:ext cx="865505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EFABB9-4E04-4B03-8AFE-A6B5B6193A2A}" type="slidenum">
              <a:rPr lang="en-US" altLang="en-US" sz="1400"/>
            </a:fld>
            <a:endParaRPr lang="en-US" altLang="en-US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Array of Objects(351)</a:t>
            </a:r>
            <a:endParaRPr lang="en-US" altLang="en-US" dirty="0" smtClean="0">
              <a:solidFill>
                <a:srgbClr val="FF0000"/>
              </a:solidFill>
              <a:hlinkClick r:id="rId1" action="ppaction://program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Times New Roman" panose="02020603050405020304" pitchFamily="18" charset="0"/>
              </a:rPr>
              <a:t> Circle[] circleArray = new Circle[10];</a:t>
            </a:r>
            <a:r>
              <a:rPr lang="en-US" altLang="en-US" sz="2400" smtClean="0"/>
              <a:t> </a:t>
            </a:r>
            <a:endParaRPr lang="en-US" altLang="en-US" sz="240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 smtClean="0">
                <a:latin typeface="Courier" charset="0"/>
                <a:cs typeface="Times New Roman" panose="02020603050405020304" pitchFamily="18" charset="0"/>
              </a:rPr>
              <a:t> </a:t>
            </a:r>
            <a:r>
              <a:rPr lang="en-US" altLang="en-US" sz="3600" smtClean="0">
                <a:cs typeface="Times New Roman" panose="02020603050405020304" pitchFamily="18" charset="0"/>
              </a:rPr>
              <a:t>An array of objects is actually an </a:t>
            </a:r>
            <a:r>
              <a:rPr lang="en-US" altLang="en-US" sz="3600" i="1" smtClean="0">
                <a:cs typeface="Times New Roman" panose="02020603050405020304" pitchFamily="18" charset="0"/>
              </a:rPr>
              <a:t>array of reference variables</a:t>
            </a:r>
            <a:r>
              <a:rPr lang="en-US" altLang="en-US" sz="3600" smtClean="0">
                <a:cs typeface="Times New Roman" panose="02020603050405020304" pitchFamily="18" charset="0"/>
              </a:rPr>
              <a:t>. So invoking circleArray[1].getArea() involves two levels of referencing as shown in the next figure. circleArray references to the entire array. circleArray[1] references to a Circle object.</a:t>
            </a:r>
            <a:r>
              <a:rPr lang="en-US" altLang="en-US" sz="3600" smtClean="0">
                <a:latin typeface="Courier" charset="0"/>
                <a:cs typeface="Times New Roman" panose="02020603050405020304" pitchFamily="18" charset="0"/>
              </a:rPr>
              <a:t> </a:t>
            </a:r>
            <a:endParaRPr lang="en-US" altLang="en-US" sz="3600" smtClean="0">
              <a:latin typeface="Courier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EADC10-8F37-4913-9557-8346C1F7C238}" type="slidenum">
              <a:rPr lang="en-US" altLang="en-US" sz="1400"/>
            </a:fld>
            <a:endParaRPr lang="en-US" alt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altLang="en-US" smtClean="0"/>
              <a:t>Array of Objects, cont.</a:t>
            </a:r>
            <a:endParaRPr lang="en-US" altLang="en-US" smtClean="0">
              <a:hlinkClick r:id="rId1" action="ppaction://program"/>
            </a:endParaRP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2598738" y="2884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Circle[] circleArray = new Circle[10];</a:t>
            </a:r>
            <a:r>
              <a:rPr lang="en-US" altLang="en-US" sz="2400" smtClean="0">
                <a:latin typeface="Courier New" panose="02070309020205020404" pitchFamily="49" charset="0"/>
              </a:rPr>
              <a:t> </a:t>
            </a:r>
            <a:endParaRPr lang="en-US" altLang="en-US" sz="2400" smtClean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400" smtClean="0">
              <a:latin typeface="Courier New" panose="02070309020205020404" pitchFamily="49" charset="0"/>
            </a:endParaRPr>
          </a:p>
        </p:txBody>
      </p:sp>
      <p:pic>
        <p:nvPicPr>
          <p:cNvPr id="5530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2320925"/>
            <a:ext cx="897255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336940-0CFC-487E-AE3A-E41C931B3E9F}" type="slidenum">
              <a:rPr lang="en-US" altLang="en-US" sz="1400"/>
            </a:fld>
            <a:endParaRPr lang="en-US" altLang="en-US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Array of Objects, cont.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2598738" y="2884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40386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4000" dirty="0" smtClean="0"/>
              <a:t>Summarizing the areas of the circles</a:t>
            </a:r>
            <a:endParaRPr lang="en-US" altLang="en-US" sz="4000" dirty="0" smtClean="0"/>
          </a:p>
          <a:p>
            <a:pPr>
              <a:buFont typeface="Monotype Sorts" pitchFamily="2" charset="2"/>
              <a:buNone/>
            </a:pPr>
            <a:r>
              <a:rPr lang="en-US" altLang="en-US" sz="3400" dirty="0" smtClean="0"/>
              <a:t> </a:t>
            </a:r>
            <a:endParaRPr lang="en-US" altLang="en-US" sz="3400" dirty="0" smtClean="0"/>
          </a:p>
        </p:txBody>
      </p:sp>
      <p:sp>
        <p:nvSpPr>
          <p:cNvPr id="373765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895600" y="5791200"/>
            <a:ext cx="41910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 dirty="0" err="1">
                <a:solidFill>
                  <a:schemeClr val="accent1"/>
                </a:solidFill>
                <a:latin typeface="Book Antiqua" pitchFamily="18" charset="0"/>
                <a:ea typeface="宋体" panose="02010600030101010101" pitchFamily="2" charset="-122"/>
                <a:hlinkClick r:id="rId1" action="ppaction://program"/>
              </a:rPr>
              <a:t>TotalArea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6327" name="AutoShape 6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5791200"/>
            <a:ext cx="15240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Book Antiqua" pitchFamily="18" charset="0"/>
              </a:rPr>
              <a:t>Run</a:t>
            </a:r>
            <a:endParaRPr lang="en-US" altLang="en-US"/>
          </a:p>
        </p:txBody>
      </p:sp>
      <p:sp>
        <p:nvSpPr>
          <p:cNvPr id="56328" name="AutoShape 7">
            <a:hlinkClick r:id="rId3" highlightClick="1"/>
          </p:cNvPr>
          <p:cNvSpPr>
            <a:spLocks noChangeArrowheads="1"/>
          </p:cNvSpPr>
          <p:nvPr/>
        </p:nvSpPr>
        <p:spPr bwMode="auto">
          <a:xfrm>
            <a:off x="2306638" y="5772150"/>
            <a:ext cx="468312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26E157-93D7-491C-9F13-D3AA1C5F91CF}" type="slidenum">
              <a:rPr lang="en-US" altLang="en-US" sz="1400"/>
            </a:fld>
            <a:endParaRPr lang="en-US" altLang="en-US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 sz="4000" dirty="0" smtClean="0">
                <a:solidFill>
                  <a:srgbClr val="FF0000"/>
                </a:solidFill>
              </a:rPr>
              <a:t>Immutable Objects and Classes 353</a:t>
            </a:r>
            <a:endParaRPr lang="en-US" altLang="en-US" sz="4000" b="1" dirty="0" smtClean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238125" y="1447800"/>
            <a:ext cx="8534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en-US" sz="2600">
                <a:solidFill>
                  <a:srgbClr val="FF0000"/>
                </a:solidFill>
                <a:cs typeface="Times New Roman" panose="02020603050405020304" pitchFamily="18" charset="0"/>
              </a:rPr>
              <a:t>If the contents of an object cannot be changed once the object is created, the object is called an </a:t>
            </a:r>
            <a:r>
              <a:rPr lang="en-US" altLang="en-US" sz="2600" i="1">
                <a:solidFill>
                  <a:srgbClr val="FF0000"/>
                </a:solidFill>
                <a:cs typeface="Times New Roman" panose="02020603050405020304" pitchFamily="18" charset="0"/>
              </a:rPr>
              <a:t>immutable object</a:t>
            </a:r>
            <a:r>
              <a:rPr lang="en-US" altLang="en-US" sz="2600">
                <a:solidFill>
                  <a:srgbClr val="FF0000"/>
                </a:solidFill>
                <a:cs typeface="Times New Roman" panose="02020603050405020304" pitchFamily="18" charset="0"/>
              </a:rPr>
              <a:t> and its class is called an </a:t>
            </a:r>
            <a:r>
              <a:rPr lang="en-US" altLang="en-US" sz="2600" i="1">
                <a:solidFill>
                  <a:srgbClr val="FF0000"/>
                </a:solidFill>
                <a:cs typeface="Times New Roman" panose="02020603050405020304" pitchFamily="18" charset="0"/>
              </a:rPr>
              <a:t>immutable class</a:t>
            </a:r>
            <a:r>
              <a:rPr lang="en-US" altLang="en-US" sz="2600">
                <a:solidFill>
                  <a:srgbClr val="FF0000"/>
                </a:solidFill>
                <a:cs typeface="Times New Roman" panose="02020603050405020304" pitchFamily="18" charset="0"/>
              </a:rPr>
              <a:t>. If you delete the set method in the Circle class in Listing 8.10, the class would be immutable because radius is private and cannot be changed without a set method.</a:t>
            </a:r>
            <a:r>
              <a:rPr lang="en-US" altLang="en-US" sz="3000">
                <a:solidFill>
                  <a:srgbClr val="FF0000"/>
                </a:solidFill>
              </a:rPr>
              <a:t> </a:t>
            </a:r>
            <a:endParaRPr lang="en-US" altLang="en-US" sz="3000">
              <a:solidFill>
                <a:srgbClr val="FF0000"/>
              </a:solidFill>
            </a:endParaRPr>
          </a:p>
        </p:txBody>
      </p:sp>
      <p:sp>
        <p:nvSpPr>
          <p:cNvPr id="57349" name="Rectangle 7"/>
          <p:cNvSpPr>
            <a:spLocks noChangeArrowheads="1"/>
          </p:cNvSpPr>
          <p:nvPr/>
        </p:nvSpPr>
        <p:spPr bwMode="auto">
          <a:xfrm>
            <a:off x="238125" y="4397375"/>
            <a:ext cx="8534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en-US" sz="2600" dirty="0">
                <a:cs typeface="Courier New" panose="02070309020205020404" pitchFamily="49" charset="0"/>
              </a:rPr>
              <a:t>A class with all private data fields and without </a:t>
            </a:r>
            <a:r>
              <a:rPr lang="en-US" altLang="en-US" sz="2600" dirty="0" err="1">
                <a:cs typeface="Courier New" panose="02070309020205020404" pitchFamily="49" charset="0"/>
              </a:rPr>
              <a:t>mutators</a:t>
            </a:r>
            <a:r>
              <a:rPr lang="en-US" altLang="en-US" sz="2600" dirty="0">
                <a:cs typeface="Courier New" panose="02070309020205020404" pitchFamily="49" charset="0"/>
              </a:rPr>
              <a:t> is not necessarily immutable. For example, the following class Student has all private data fields and no </a:t>
            </a:r>
            <a:r>
              <a:rPr lang="en-US" altLang="en-US" sz="2600" dirty="0" err="1">
                <a:cs typeface="Courier New" panose="02070309020205020404" pitchFamily="49" charset="0"/>
              </a:rPr>
              <a:t>mutators</a:t>
            </a:r>
            <a:r>
              <a:rPr lang="en-US" altLang="en-US" sz="2600" dirty="0">
                <a:cs typeface="Courier New" panose="02070309020205020404" pitchFamily="49" charset="0"/>
              </a:rPr>
              <a:t>, but it is mutable.</a:t>
            </a:r>
            <a:endParaRPr lang="en-US" altLang="en-US" sz="260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283D50-5F62-476F-B598-3CF10950E76B}" type="slidenum">
              <a:rPr lang="en-US" altLang="en-US" sz="1400"/>
            </a:fld>
            <a:endParaRPr lang="en-US" altLang="en-US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3429000" cy="457200"/>
          </a:xfrm>
        </p:spPr>
        <p:txBody>
          <a:bodyPr/>
          <a:lstStyle/>
          <a:p>
            <a:r>
              <a:rPr lang="en-US" altLang="en-US" sz="4000" smtClean="0"/>
              <a:t>Example</a:t>
            </a:r>
            <a:endParaRPr lang="en-US" altLang="en-US" sz="4000" b="1" smtClean="0">
              <a:latin typeface="Book Antiqua" pitchFamily="18" charset="0"/>
            </a:endParaRP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0" y="685800"/>
            <a:ext cx="4648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  <a:b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int id;</a:t>
            </a:r>
            <a:b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BirthDate birthDate;</a:t>
            </a:r>
            <a:b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Student(int ssn, </a:t>
            </a:r>
            <a:b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year, int month, int day) {</a:t>
            </a:r>
            <a:b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id = ssn;</a:t>
            </a:r>
            <a:b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birthDate = new BirthDate(year, month, day);</a:t>
            </a:r>
            <a:b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int getId() {</a:t>
            </a:r>
            <a:b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id;</a:t>
            </a:r>
            <a:b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BirthDate getBirthDate() {</a:t>
            </a:r>
            <a:b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birthDate;</a:t>
            </a:r>
            <a:b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200" b="1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4648200" y="152400"/>
            <a:ext cx="4495800" cy="411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/>
          <a:lstStyle/>
          <a:p>
            <a: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BirthDate {</a:t>
            </a:r>
            <a:b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int year;</a:t>
            </a:r>
            <a:b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int month;</a:t>
            </a:r>
            <a:b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int day;</a:t>
            </a:r>
            <a:b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BirthDate(int newYear, </a:t>
            </a:r>
            <a:b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newMonth, int newDay) {</a:t>
            </a:r>
            <a:b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year = newYear;</a:t>
            </a:r>
            <a:b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month = newMonth;</a:t>
            </a:r>
            <a:b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day = newDay;</a:t>
            </a:r>
            <a:b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void setYear(int newYear) {</a:t>
            </a:r>
            <a:b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year = newYear;</a:t>
            </a:r>
            <a:b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500" b="1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533400" y="4419600"/>
            <a:ext cx="8305800" cy="1905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/>
          <a:lstStyle/>
          <a:p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Test {</a:t>
            </a:r>
            <a:b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  <a:b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Student student = new Student(111223333, 1970, 5, 3);</a:t>
            </a:r>
            <a:b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BirthDate date = student.getBirthDate();</a:t>
            </a:r>
            <a:b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date.setYear(2010); // Now the student birth year is changed!</a:t>
            </a:r>
            <a:b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b="1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2103F6-D433-483F-9E5C-9A0711A80AA2}" type="slidenum">
              <a:rPr lang="en-US" altLang="en-US" sz="1400"/>
            </a:fld>
            <a:endParaRPr lang="en-US" altLang="en-US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 dirty="0" smtClean="0"/>
              <a:t>What Class is Immutable?</a:t>
            </a:r>
            <a:endParaRPr lang="en-US" altLang="en-US" b="1" dirty="0" smtClean="0">
              <a:latin typeface="Book Antiqua" pitchFamily="18" charset="0"/>
            </a:endParaRP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304800" y="1066800"/>
            <a:ext cx="8534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en-US" sz="2600">
                <a:cs typeface="Courier New" panose="02070309020205020404" pitchFamily="49" charset="0"/>
              </a:rPr>
              <a:t>For a class to be immutable, it must mark all data fields private and provide no mutator methods and no accessor methods that would return a reference to a mutable data field object.</a:t>
            </a:r>
            <a:br>
              <a:rPr lang="en-US" altLang="en-US" sz="2600">
                <a:cs typeface="Courier New" panose="02070309020205020404" pitchFamily="49" charset="0"/>
              </a:rPr>
            </a:br>
            <a:endParaRPr lang="en-US" altLang="en-US" sz="2600"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37A8F3-57AA-41A0-B0A8-FC338DDC2440}" type="slidenum">
              <a:rPr lang="en-US" altLang="en-US" sz="1400"/>
            </a:fld>
            <a:endParaRPr lang="en-US" altLang="en-US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95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Scope of Variables</a:t>
            </a:r>
            <a:endParaRPr lang="en-US" altLang="en-US" dirty="0" smtClean="0">
              <a:solidFill>
                <a:srgbClr val="FF0000"/>
              </a:solidFill>
              <a:hlinkClick r:id="rId1" action="ppaction://program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en-US" sz="2800" smtClean="0"/>
              <a:t>The scope of instance and static variables is the entire class. They can be declared anywhere inside a class.</a:t>
            </a:r>
            <a:endParaRPr lang="en-US" altLang="en-US" sz="280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en-US" sz="2800" smtClean="0"/>
              <a:t>The scope of a local variable starts from its declaration and continues to the end of the block that contains the variable. A local variable must be initialized explicitly before it can be used.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E1CCA3-A93D-4383-A8A4-89587E40A579}" type="slidenum">
              <a:rPr lang="en-US" altLang="en-US" sz="1400"/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Classes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8610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cs typeface="Times New Roman" panose="02020603050405020304" pitchFamily="18" charset="0"/>
              </a:rPr>
              <a:t>Classes</a:t>
            </a:r>
            <a:r>
              <a:rPr lang="en-US" altLang="en-US" dirty="0">
                <a:cs typeface="Times New Roman" panose="02020603050405020304" pitchFamily="18" charset="0"/>
              </a:rPr>
              <a:t> are constructs that define objects of the same type. A Java class uses variables to define data fields and methods to define behaviors. Additionally, a class provides a special type of methods, known as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constructors</a:t>
            </a:r>
            <a:r>
              <a:rPr lang="en-US" altLang="en-US" dirty="0">
                <a:cs typeface="Times New Roman" panose="02020603050405020304" pitchFamily="18" charset="0"/>
              </a:rPr>
              <a:t>, which are invoked to construct objects from the class. 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A11DD3-94A0-4AD3-8F03-D6EB6A96FCAA}" type="slidenum">
              <a:rPr lang="en-US" altLang="en-US" sz="1400"/>
            </a:fld>
            <a:endParaRPr lang="en-US" altLang="en-US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The this Keyword 356</a:t>
            </a:r>
            <a:endParaRPr lang="en-US" altLang="en-US" dirty="0" smtClean="0">
              <a:solidFill>
                <a:srgbClr val="FF0000"/>
              </a:solidFill>
              <a:hlinkClick r:id="rId1" action="ppaction://program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277938"/>
            <a:ext cx="8524875" cy="489426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en-US" smtClean="0"/>
              <a:t>The </a:t>
            </a:r>
            <a:r>
              <a:rPr lang="en-US" altLang="en-US" u="sng" smtClean="0"/>
              <a:t>this</a:t>
            </a:r>
            <a:r>
              <a:rPr lang="en-US" altLang="en-US" smtClean="0"/>
              <a:t> keyword is the name of a reference that refers to an object itself. One common use of the </a:t>
            </a:r>
            <a:r>
              <a:rPr lang="en-US" altLang="en-US" u="sng" smtClean="0"/>
              <a:t>this</a:t>
            </a:r>
            <a:r>
              <a:rPr lang="en-US" altLang="en-US" smtClean="0"/>
              <a:t> keyword is reference a class’s </a:t>
            </a:r>
            <a:r>
              <a:rPr lang="en-US" altLang="en-US" i="1" smtClean="0"/>
              <a:t>hidden data fields</a:t>
            </a:r>
            <a:r>
              <a:rPr lang="en-US" altLang="en-US" smtClean="0"/>
              <a:t>. </a:t>
            </a:r>
            <a:endParaRPr lang="en-US" altLang="en-US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en-US" smtClean="0"/>
              <a:t>Another common use of the </a:t>
            </a:r>
            <a:r>
              <a:rPr lang="en-US" altLang="en-US" u="sng" smtClean="0"/>
              <a:t>this</a:t>
            </a:r>
            <a:r>
              <a:rPr lang="en-US" altLang="en-US" smtClean="0"/>
              <a:t> keyword to enable a constructor to invoke another constructor of the same class. 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23E329-EAF4-4F6E-B988-62923FDDC3BE}" type="slidenum">
              <a:rPr lang="en-US" altLang="en-US" sz="1400"/>
            </a:fld>
            <a:endParaRPr lang="en-US" altLang="en-US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762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Reference the Hidden Data Fields</a:t>
            </a:r>
            <a:br>
              <a:rPr lang="en-US" altLang="en-US" dirty="0" smtClean="0">
                <a:solidFill>
                  <a:srgbClr val="FF0000"/>
                </a:solidFill>
              </a:rPr>
            </a:br>
            <a:r>
              <a:rPr lang="en-US" altLang="en-US" dirty="0" smtClean="0">
                <a:solidFill>
                  <a:srgbClr val="FF0000"/>
                </a:solidFill>
              </a:rPr>
              <a:t>357</a:t>
            </a:r>
            <a:endParaRPr lang="en-US" altLang="en-US" dirty="0" smtClean="0">
              <a:solidFill>
                <a:srgbClr val="FF0000"/>
              </a:solidFill>
              <a:hlinkClick r:id="rId1" action="ppaction://program"/>
            </a:endParaRPr>
          </a:p>
        </p:txBody>
      </p:sp>
      <p:sp>
        <p:nvSpPr>
          <p:cNvPr id="62468" name="Rectangle 6"/>
          <p:cNvSpPr>
            <a:spLocks noChangeArrowheads="1"/>
          </p:cNvSpPr>
          <p:nvPr/>
        </p:nvSpPr>
        <p:spPr bwMode="auto">
          <a:xfrm>
            <a:off x="2047875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62469" name="Rectangle 8"/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62470" name="Object 7"/>
          <p:cNvGraphicFramePr>
            <a:graphicFrameLocks noChangeAspect="1"/>
          </p:cNvGraphicFramePr>
          <p:nvPr/>
        </p:nvGraphicFramePr>
        <p:xfrm>
          <a:off x="1588" y="1506538"/>
          <a:ext cx="8789987" cy="282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Picture" r:id="rId2" imgW="5118100" imgH="1625600" progId="Word.Picture.8">
                  <p:embed/>
                </p:oleObj>
              </mc:Choice>
              <mc:Fallback>
                <p:oleObj name="Picture" r:id="rId2" imgW="5118100" imgH="16256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06538"/>
                        <a:ext cx="8789987" cy="282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A23907-BB3B-4E09-A862-18CF5CCADF7F}" type="slidenum">
              <a:rPr lang="en-US" altLang="en-US" sz="1400"/>
            </a:fld>
            <a:endParaRPr lang="en-US" altLang="en-US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Calling Overloaded Constructor</a:t>
            </a:r>
            <a:endParaRPr lang="en-US" altLang="en-US" dirty="0" smtClean="0">
              <a:solidFill>
                <a:srgbClr val="FF0000"/>
              </a:solidFill>
              <a:hlinkClick r:id="rId1" action="ppaction://program"/>
            </a:endParaRP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2047875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2919413" y="2433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63494" name="Rectangle 8"/>
          <p:cNvSpPr>
            <a:spLocks noChangeArrowheads="1"/>
          </p:cNvSpPr>
          <p:nvPr/>
        </p:nvSpPr>
        <p:spPr bwMode="auto">
          <a:xfrm>
            <a:off x="2871788" y="2433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0" y="1143000"/>
          <a:ext cx="9144000" cy="53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Picture" r:id="rId2" imgW="3390900" imgH="1993900" progId="Word.Picture.8">
                  <p:embed/>
                </p:oleObj>
              </mc:Choice>
              <mc:Fallback>
                <p:oleObj name="Picture" r:id="rId2" imgW="3390900" imgH="19939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9144000" cy="535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89850A-B258-4146-849A-1C71102C1FB3}" type="slidenum">
              <a:rPr lang="en-US" altLang="en-US" sz="1400"/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Classes 323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28600" y="838200"/>
          <a:ext cx="8763000" cy="565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Picture" r:id="rId1" imgW="3543300" imgH="2286000" progId="Word.Picture.8">
                  <p:embed/>
                </p:oleObj>
              </mc:Choice>
              <mc:Fallback>
                <p:oleObj name="Picture" r:id="rId1" imgW="3543300" imgH="22860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38200"/>
                        <a:ext cx="8763000" cy="565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191201-5E05-4184-B083-37D4B5514AED}" type="slidenum">
              <a:rPr lang="en-US" altLang="en-US" sz="1400"/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smtClean="0"/>
              <a:t>UML Class Diagram</a:t>
            </a:r>
            <a:endParaRPr lang="en-US" altLang="en-US" smtClean="0"/>
          </a:p>
        </p:txBody>
      </p:sp>
      <p:sp>
        <p:nvSpPr>
          <p:cNvPr id="10244" name="Rectangle 8"/>
          <p:cNvSpPr>
            <a:spLocks noChangeArrowheads="1"/>
          </p:cNvSpPr>
          <p:nvPr/>
        </p:nvSpPr>
        <p:spPr bwMode="auto">
          <a:xfrm>
            <a:off x="240030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0245" name="Rectangle 10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10246" name="Rectangle 12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10247" name="Object 11"/>
          <p:cNvGraphicFramePr>
            <a:graphicFrameLocks noChangeAspect="1"/>
          </p:cNvGraphicFramePr>
          <p:nvPr/>
        </p:nvGraphicFramePr>
        <p:xfrm>
          <a:off x="117475" y="1624013"/>
          <a:ext cx="8912225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Picture" r:id="rId1" imgW="4876165" imgH="1595755" progId="Word.Picture.8">
                  <p:embed/>
                </p:oleObj>
              </mc:Choice>
              <mc:Fallback>
                <p:oleObj name="Picture" r:id="rId1" imgW="4876165" imgH="1595755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1624013"/>
                        <a:ext cx="8912225" cy="292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664693-4143-4DA6-911C-82DEBAE2D160}" type="slidenum">
              <a:rPr lang="en-US" altLang="en-US" sz="1400"/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219200"/>
          </a:xfrm>
        </p:spPr>
        <p:txBody>
          <a:bodyPr/>
          <a:lstStyle/>
          <a:p>
            <a:r>
              <a:rPr lang="en-US" altLang="en-US" sz="4000" dirty="0" smtClean="0">
                <a:solidFill>
                  <a:srgbClr val="FF0000"/>
                </a:solidFill>
                <a:latin typeface="Book Antiqua" pitchFamily="18" charset="0"/>
              </a:rPr>
              <a:t>Example: Defining Classes and Creating Objects p324</a:t>
            </a:r>
            <a:endParaRPr lang="en-US" altLang="en-US" sz="4000" u="sng" dirty="0" smtClean="0">
              <a:solidFill>
                <a:srgbClr val="FF0000"/>
              </a:solidFill>
              <a:latin typeface="Book Antiqua" pitchFamily="18" charset="0"/>
              <a:hlinkClick r:id="rId1" action="ppaction://program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2133600"/>
            <a:ext cx="8756650" cy="2209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600" smtClean="0"/>
              <a:t>Objective: Demonstrate creating objects, accessing data, and using methods.</a:t>
            </a:r>
            <a:r>
              <a:rPr lang="en-US" altLang="en-US" sz="3600" smtClean="0">
                <a:latin typeface="Book Antiqua" pitchFamily="18" charset="0"/>
              </a:rPr>
              <a:t> </a:t>
            </a:r>
            <a:endParaRPr lang="en-US" altLang="en-US" sz="3600" smtClean="0">
              <a:latin typeface="Book Antiqua" pitchFamily="18" charset="0"/>
            </a:endParaRPr>
          </a:p>
        </p:txBody>
      </p:sp>
      <p:sp>
        <p:nvSpPr>
          <p:cNvPr id="199689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344738" y="5272088"/>
            <a:ext cx="3276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Book Antiqua" pitchFamily="18" charset="0"/>
                <a:ea typeface="宋体" panose="02010600030101010101" pitchFamily="2" charset="-122"/>
                <a:hlinkClick r:id="rId2" action="ppaction://program"/>
              </a:rPr>
              <a:t>TestSimpleCircle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1270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954713" y="5272088"/>
            <a:ext cx="19050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Book Antiqua" pitchFamily="18" charset="0"/>
              </a:rPr>
              <a:t>Run</a:t>
            </a:r>
            <a:endParaRPr lang="en-US" altLang="en-US"/>
          </a:p>
        </p:txBody>
      </p:sp>
      <p:sp>
        <p:nvSpPr>
          <p:cNvPr id="11271" name="AutoShape 11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1652588" y="5233988"/>
            <a:ext cx="468312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" name="AutoShape 4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4264760" y="4865246"/>
            <a:ext cx="1524000" cy="418814"/>
          </a:xfrm>
          <a:prstGeom prst="actionButtonBlank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smtClean="0">
                <a:latin typeface="Book Antiqua" pitchFamily="18" charset="0"/>
              </a:rPr>
              <a:t>Animation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11DE2B-8287-4EF2-8D4F-AA24CE2BD3B5}" type="slidenum">
              <a:rPr lang="en-US" altLang="en-US" sz="1400"/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284798"/>
            <a:ext cx="8909050" cy="744537"/>
          </a:xfrm>
        </p:spPr>
        <p:txBody>
          <a:bodyPr/>
          <a:lstStyle/>
          <a:p>
            <a:r>
              <a:rPr lang="en-US" altLang="en-US" sz="3200" dirty="0" smtClean="0">
                <a:latin typeface="Book Antiqua" pitchFamily="18" charset="0"/>
              </a:rPr>
              <a:t>Example: Defining Classes and Creating Objects(327)</a:t>
            </a:r>
            <a:endParaRPr lang="en-US" altLang="en-US" sz="3200" u="sng" dirty="0" smtClean="0">
              <a:latin typeface="Book Antiqua" pitchFamily="18" charset="0"/>
              <a:hlinkClick r:id="rId1" action="ppaction://program"/>
            </a:endParaRPr>
          </a:p>
        </p:txBody>
      </p:sp>
      <p:sp>
        <p:nvSpPr>
          <p:cNvPr id="37478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419475" y="5886450"/>
            <a:ext cx="3276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Book Antiqua" pitchFamily="18" charset="0"/>
                <a:ea typeface="宋体" panose="02010600030101010101" pitchFamily="2" charset="-122"/>
                <a:hlinkClick r:id="rId2" action="ppaction://program"/>
              </a:rPr>
              <a:t>TestTV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2293" name="AutoShape 5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029450" y="5872163"/>
            <a:ext cx="19050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Book Antiqua" pitchFamily="18" charset="0"/>
              </a:rPr>
              <a:t>Run</a:t>
            </a:r>
            <a:endParaRPr lang="en-US" altLang="en-US"/>
          </a:p>
        </p:txBody>
      </p:sp>
      <p:sp>
        <p:nvSpPr>
          <p:cNvPr id="374790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381375" y="5233988"/>
            <a:ext cx="3276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Book Antiqua" pitchFamily="18" charset="0"/>
                <a:ea typeface="宋体" panose="02010600030101010101" pitchFamily="2" charset="-122"/>
                <a:hlinkClick r:id="rId4" action="ppaction://program"/>
              </a:rPr>
              <a:t>TV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2295" name="AutoShape 7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2727325" y="58483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296" name="AutoShape 8">
            <a:hlinkClick r:id="rId6" highlightClick="1"/>
          </p:cNvPr>
          <p:cNvSpPr>
            <a:spLocks noChangeArrowheads="1"/>
          </p:cNvSpPr>
          <p:nvPr/>
        </p:nvSpPr>
        <p:spPr bwMode="auto">
          <a:xfrm>
            <a:off x="2728913" y="5210175"/>
            <a:ext cx="468312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0" y="893763"/>
          <a:ext cx="9144000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Picture" r:id="rId7" imgW="5422900" imgH="2349500" progId="Word.Picture.8">
                  <p:embed/>
                </p:oleObj>
              </mc:Choice>
              <mc:Fallback>
                <p:oleObj name="Picture" r:id="rId7" imgW="5422900" imgH="234950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93763"/>
                        <a:ext cx="9144000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540,&quot;width&quot;:13805}"/>
</p:tagLst>
</file>

<file path=ppt/tags/tag2.xml><?xml version="1.0" encoding="utf-8"?>
<p:tagLst xmlns:p="http://schemas.openxmlformats.org/presentationml/2006/main">
  <p:tag name="COMMONDATA" val="eyJoZGlkIjoiMmY4MjAxOGJhYTUwN2EzYjI5NmNlYzJmMzZiMzQzOGQifQ=="/>
</p:tagLst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0</TotalTime>
  <Words>12725</Words>
  <Application>WPS 演示</Application>
  <PresentationFormat>全屏显示(4:3)</PresentationFormat>
  <Paragraphs>453</Paragraphs>
  <Slides>52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52</vt:i4>
      </vt:variant>
    </vt:vector>
  </HeadingPairs>
  <TitlesOfParts>
    <vt:vector size="78" baseType="lpstr">
      <vt:lpstr>Arial</vt:lpstr>
      <vt:lpstr>宋体</vt:lpstr>
      <vt:lpstr>Wingdings</vt:lpstr>
      <vt:lpstr>Times New Roman</vt:lpstr>
      <vt:lpstr>Monotype Sorts</vt:lpstr>
      <vt:lpstr>Wingdings</vt:lpstr>
      <vt:lpstr>Courier New</vt:lpstr>
      <vt:lpstr>Book Antiqua</vt:lpstr>
      <vt:lpstr>微软雅黑</vt:lpstr>
      <vt:lpstr>Arial Unicode MS</vt:lpstr>
      <vt:lpstr>Courier</vt:lpstr>
      <vt:lpstr>Symbol</vt:lpstr>
      <vt:lpstr>Calibri</vt:lpstr>
      <vt:lpstr>International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Chapter 9 Objects and Classes</vt:lpstr>
      <vt:lpstr>Objectives</vt:lpstr>
      <vt:lpstr>OO Programming Concepts p322</vt:lpstr>
      <vt:lpstr>Objects</vt:lpstr>
      <vt:lpstr>Classes</vt:lpstr>
      <vt:lpstr>Classes 323</vt:lpstr>
      <vt:lpstr>UML Class Diagram</vt:lpstr>
      <vt:lpstr>Example: Defining Classes and Creating Objects p324</vt:lpstr>
      <vt:lpstr>Example: Defining Classes and Creating Objects(327)</vt:lpstr>
      <vt:lpstr>Constructors</vt:lpstr>
      <vt:lpstr>Constructors, cont.</vt:lpstr>
      <vt:lpstr>Creating Objects Using Constructors</vt:lpstr>
      <vt:lpstr>Default Constructor</vt:lpstr>
      <vt:lpstr>Declaring Object Reference Variables(p330)</vt:lpstr>
      <vt:lpstr>Declaring/Creating Objects in a Single Step</vt:lpstr>
      <vt:lpstr>Accessing Object’s Members</vt:lpstr>
      <vt:lpstr>Caution</vt:lpstr>
      <vt:lpstr>Reference Data Fields(P331)</vt:lpstr>
      <vt:lpstr>The null Value</vt:lpstr>
      <vt:lpstr>Default Value for a Data Field(p331)</vt:lpstr>
      <vt:lpstr>Example</vt:lpstr>
      <vt:lpstr>Differences between Variables of  Primitive Data Types and Object Types </vt:lpstr>
      <vt:lpstr>Copying Variables of Primitive Data Types and Object Types</vt:lpstr>
      <vt:lpstr>Garbage Collection</vt:lpstr>
      <vt:lpstr>Garbage Collection, cont</vt:lpstr>
      <vt:lpstr>The Date Class</vt:lpstr>
      <vt:lpstr>The Date Class Example</vt:lpstr>
      <vt:lpstr>The Random Class</vt:lpstr>
      <vt:lpstr>The Random Class Example</vt:lpstr>
      <vt:lpstr>The Point2D Class(p336)</vt:lpstr>
      <vt:lpstr>Instance   Variables, and Methods  </vt:lpstr>
      <vt:lpstr>Static Variables, Constants,  and Methods(p337)</vt:lpstr>
      <vt:lpstr>Static Variables, Constants,  and Methods, cont.</vt:lpstr>
      <vt:lpstr>Static Variables, Constants,  and Methods, cont.</vt:lpstr>
      <vt:lpstr>Example of Using Instance and Class Variables and Method(p338)</vt:lpstr>
      <vt:lpstr>Visibility Modifiers and  Accessor/Mutator Methods 342</vt:lpstr>
      <vt:lpstr>PowerPoint 演示文稿</vt:lpstr>
      <vt:lpstr>NOTE</vt:lpstr>
      <vt:lpstr>Why Data Fields Should Be private?</vt:lpstr>
      <vt:lpstr>Example of Data Field Encapsulation(345)</vt:lpstr>
      <vt:lpstr>Passing Objects to Methods(P348)</vt:lpstr>
      <vt:lpstr>Passing Objects to Methods, cont.</vt:lpstr>
      <vt:lpstr>Array of Objects(351)</vt:lpstr>
      <vt:lpstr>Array of Objects, cont.</vt:lpstr>
      <vt:lpstr>Array of Objects, cont.</vt:lpstr>
      <vt:lpstr>Immutable Objects and Classes 353</vt:lpstr>
      <vt:lpstr>Example</vt:lpstr>
      <vt:lpstr>What Class is Immutable?</vt:lpstr>
      <vt:lpstr>Scope of Variables</vt:lpstr>
      <vt:lpstr>The this Keyword 356</vt:lpstr>
      <vt:lpstr>Reference the Hidden Data Fields 357</vt:lpstr>
      <vt:lpstr>Calling Overloaded Constructor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Objects and Classes</dc:title>
  <dc:creator>Y. Daniel Liang</dc:creator>
  <cp:lastModifiedBy>高宏宇</cp:lastModifiedBy>
  <cp:revision>326</cp:revision>
  <dcterms:created xsi:type="dcterms:W3CDTF">2021-10-09T09:54:00Z</dcterms:created>
  <dcterms:modified xsi:type="dcterms:W3CDTF">2022-10-12T10:08:41Z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3B7C67048D0444E580DEFB39173EFF54</vt:lpwstr>
  </property>
</Properties>
</file>