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50"/>
  </p:notesMasterIdLst>
  <p:handoutMasterIdLst>
    <p:handoutMasterId r:id="rId51"/>
  </p:handoutMasterIdLst>
  <p:sldIdLst>
    <p:sldId id="256" r:id="rId3"/>
    <p:sldId id="572" r:id="rId4"/>
    <p:sldId id="520" r:id="rId5"/>
    <p:sldId id="573" r:id="rId6"/>
    <p:sldId id="574" r:id="rId7"/>
    <p:sldId id="502" r:id="rId8"/>
    <p:sldId id="482" r:id="rId9"/>
    <p:sldId id="585" r:id="rId10"/>
    <p:sldId id="586" r:id="rId11"/>
    <p:sldId id="587" r:id="rId12"/>
    <p:sldId id="588" r:id="rId13"/>
    <p:sldId id="589" r:id="rId14"/>
    <p:sldId id="568" r:id="rId15"/>
    <p:sldId id="569" r:id="rId16"/>
    <p:sldId id="570" r:id="rId17"/>
    <p:sldId id="571" r:id="rId18"/>
    <p:sldId id="603" r:id="rId19"/>
    <p:sldId id="606" r:id="rId20"/>
    <p:sldId id="590" r:id="rId21"/>
    <p:sldId id="591" r:id="rId22"/>
    <p:sldId id="592" r:id="rId23"/>
    <p:sldId id="593" r:id="rId24"/>
    <p:sldId id="594" r:id="rId25"/>
    <p:sldId id="595" r:id="rId26"/>
    <p:sldId id="600" r:id="rId27"/>
    <p:sldId id="601" r:id="rId28"/>
    <p:sldId id="602" r:id="rId29"/>
    <p:sldId id="607" r:id="rId30"/>
    <p:sldId id="608" r:id="rId31"/>
    <p:sldId id="609" r:id="rId32"/>
    <p:sldId id="610" r:id="rId33"/>
    <p:sldId id="611" r:id="rId34"/>
    <p:sldId id="612" r:id="rId35"/>
    <p:sldId id="613" r:id="rId36"/>
    <p:sldId id="626" r:id="rId37"/>
    <p:sldId id="627" r:id="rId38"/>
    <p:sldId id="628" r:id="rId39"/>
    <p:sldId id="629" r:id="rId40"/>
    <p:sldId id="630" r:id="rId41"/>
    <p:sldId id="631" r:id="rId42"/>
    <p:sldId id="634" r:id="rId43"/>
    <p:sldId id="639" r:id="rId44"/>
    <p:sldId id="640" r:id="rId45"/>
    <p:sldId id="641" r:id="rId46"/>
    <p:sldId id="642" r:id="rId47"/>
    <p:sldId id="643" r:id="rId48"/>
    <p:sldId id="644" r:id="rId49"/>
  </p:sldIdLst>
  <p:sldSz cx="12192000" cy="6858000"/>
  <p:notesSz cx="6858000" cy="9144000"/>
  <p:custDataLst>
    <p:tags r:id="rId55"/>
  </p:custData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061" autoAdjust="0"/>
    <p:restoredTop sz="94630" autoAdjust="0"/>
  </p:normalViewPr>
  <p:slideViewPr>
    <p:cSldViewPr>
      <p:cViewPr varScale="1">
        <p:scale>
          <a:sx n="81" d="100"/>
          <a:sy n="81" d="100"/>
        </p:scale>
        <p:origin x="912" y="91"/>
      </p:cViewPr>
      <p:guideLst>
        <p:guide orient="horz" pos="576"/>
        <p:guide pos="76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40" d="100"/>
          <a:sy n="40" d="100"/>
        </p:scale>
        <p:origin x="-1404" y="-78"/>
      </p:cViewPr>
      <p:guideLst>
        <p:guide orient="horz" pos="1952"/>
        <p:guide pos="2880"/>
      </p:guideLst>
    </p:cSldViewPr>
  </p:notesViewPr>
  <p:gridSpacing cx="38405" cy="384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tags" Target="tags/tag1.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notesMaster" Target="notesMasters/notesMaster1.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lstStyle>
            <a:lvl1pPr algn="r">
              <a:defRPr sz="1000" i="1"/>
            </a:lvl1pPr>
          </a:lstStyle>
          <a:p>
            <a:pPr>
              <a:defRPr/>
            </a:pPr>
            <a:endParaRPr lang="en-US"/>
          </a:p>
        </p:txBody>
      </p:sp>
      <p:sp>
        <p:nvSpPr>
          <p:cNvPr id="59396" name="Rectangle 4"/>
          <p:cNvSpPr>
            <a:spLocks noGrp="1" noRot="1" noChangeAspect="1" noChangeArrowheads="1" noTextEdit="1"/>
          </p:cNvSpPr>
          <p:nvPr>
            <p:ph type="sldImg" idx="2"/>
          </p:nvPr>
        </p:nvSpPr>
        <p:spPr bwMode="auto">
          <a:xfrm>
            <a:off x="392289" y="692150"/>
            <a:ext cx="6073422" cy="3416300"/>
          </a:xfrm>
          <a:prstGeom prst="rect">
            <a:avLst/>
          </a:prstGeom>
          <a:noFill/>
          <a:ln w="12700">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lstStyle>
            <a:lvl1pPr algn="r">
              <a:defRPr sz="1000" i="1"/>
            </a:lvl1pPr>
          </a:lstStyle>
          <a:p>
            <a:fld id="{3DB953F1-0B89-4A3B-902C-08E7E855650D}"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4" name="Group 31"/>
          <p:cNvGrpSpPr/>
          <p:nvPr/>
        </p:nvGrpSpPr>
        <p:grpSpPr bwMode="auto">
          <a:xfrm>
            <a:off x="0" y="114300"/>
            <a:ext cx="12189884"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6" name="Group 30"/>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8" name="Group 9"/>
              <p:cNvGrpSpPr/>
              <p:nvPr/>
            </p:nvGrpSpPr>
            <p:grpSpPr bwMode="auto">
              <a:xfrm>
                <a:off x="2289" y="72"/>
                <a:ext cx="1440" cy="1984"/>
                <a:chOff x="2289" y="72"/>
                <a:chExt cx="1440" cy="1984"/>
              </a:xfrm>
            </p:grpSpPr>
            <p:sp>
              <p:nvSpPr>
                <p:cNvPr id="29" name="Freeform 4"/>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Freeform 8"/>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 name="Group 29"/>
              <p:cNvGrpSpPr/>
              <p:nvPr/>
            </p:nvGrpSpPr>
            <p:grpSpPr bwMode="auto">
              <a:xfrm>
                <a:off x="2071" y="406"/>
                <a:ext cx="1392" cy="1109"/>
                <a:chOff x="2071" y="406"/>
                <a:chExt cx="1392" cy="1109"/>
              </a:xfrm>
            </p:grpSpPr>
            <p:sp>
              <p:nvSpPr>
                <p:cNvPr id="11" name="Freeform 11"/>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12"/>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Freeform 13"/>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Freeform 14"/>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Freeform 15"/>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Freeform 16"/>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17"/>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Freeform 18"/>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Freeform 19"/>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Freeform 20"/>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Freeform 21"/>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Freeform 22"/>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23"/>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Freeform 24"/>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Freeform 25"/>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Freeform 26"/>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Freeform 27"/>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28"/>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34" name="Rectangle 37"/>
          <p:cNvSpPr>
            <a:spLocks noChangeArrowheads="1"/>
          </p:cNvSpPr>
          <p:nvPr userDrawn="1"/>
        </p:nvSpPr>
        <p:spPr bwMode="auto">
          <a:xfrm>
            <a:off x="2235200" y="6438900"/>
            <a:ext cx="74422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altLang="en-US" sz="1000">
                <a:latin typeface="Arial" panose="020B0604020202020204" pitchFamily="34" charset="0"/>
              </a:rPr>
              <a:t>Liang, Introduction to Java Programming, Tenth Edition, (c) 2015 Pearson Education, Inc. All rights reserved. </a:t>
            </a:r>
            <a:endParaRPr lang="en-US" altLang="en-US" sz="1000">
              <a:latin typeface="Arial" panose="020B0604020202020204" pitchFamily="34" charset="0"/>
            </a:endParaRPr>
          </a:p>
        </p:txBody>
      </p:sp>
      <p:sp>
        <p:nvSpPr>
          <p:cNvPr id="3104" name="Rectangle 32"/>
          <p:cNvSpPr>
            <a:spLocks noGrp="1" noChangeArrowheads="1"/>
          </p:cNvSpPr>
          <p:nvPr>
            <p:ph type="ctrTitle" sz="quarter"/>
          </p:nvPr>
        </p:nvSpPr>
        <p:spPr>
          <a:xfrm>
            <a:off x="914400" y="3429000"/>
            <a:ext cx="10363200" cy="1143000"/>
          </a:xfrm>
        </p:spPr>
        <p:txBody>
          <a:bodyPr/>
          <a:lstStyle>
            <a:lvl1pPr>
              <a:defRPr/>
            </a:lvl1pPr>
          </a:lstStyle>
          <a:p>
            <a:pPr lvl="0"/>
            <a:r>
              <a:rPr lang="en-US" noProof="0"/>
              <a:t>Click to edit Master title style</a:t>
            </a:r>
            <a:endParaRPr lang="en-US" noProof="0"/>
          </a:p>
        </p:txBody>
      </p:sp>
      <p:sp>
        <p:nvSpPr>
          <p:cNvPr id="3105" name="Rectangle 33"/>
          <p:cNvSpPr>
            <a:spLocks noGrp="1" noChangeArrowheads="1"/>
          </p:cNvSpPr>
          <p:nvPr>
            <p:ph type="subTitle" sz="quarter" idx="1"/>
          </p:nvPr>
        </p:nvSpPr>
        <p:spPr>
          <a:xfrm>
            <a:off x="1828800" y="4648200"/>
            <a:ext cx="8534400" cy="1752600"/>
          </a:xfrm>
        </p:spPr>
        <p:txBody>
          <a:bodyPr anchor="ctr"/>
          <a:lstStyle>
            <a:lvl1pPr marL="0" indent="0" algn="ctr">
              <a:buFont typeface="Monotype Sorts" pitchFamily="2" charset="2"/>
              <a:buNone/>
              <a:defRPr/>
            </a:lvl1pPr>
          </a:lstStyle>
          <a:p>
            <a:pPr lvl="0"/>
            <a:r>
              <a:rPr lang="en-US" noProof="0"/>
              <a:t>Click to edit Master subtitle style</a:t>
            </a:r>
            <a:endParaRPr lang="en-US" noProof="0"/>
          </a:p>
        </p:txBody>
      </p:sp>
      <p:sp>
        <p:nvSpPr>
          <p:cNvPr id="35" name="Rectangle 65"/>
          <p:cNvSpPr>
            <a:spLocks noGrp="1" noChangeArrowheads="1"/>
          </p:cNvSpPr>
          <p:nvPr>
            <p:ph type="dt" sz="quarter" idx="10"/>
          </p:nvPr>
        </p:nvSpPr>
        <p:spPr/>
        <p:txBody>
          <a:bodyPr/>
          <a:lstStyle>
            <a:lvl1pPr>
              <a:defRPr/>
            </a:lvl1pPr>
          </a:lstStyle>
          <a:p>
            <a:pPr>
              <a:defRPr/>
            </a:pPr>
            <a:endParaRPr lang="en-US"/>
          </a:p>
        </p:txBody>
      </p:sp>
      <p:sp>
        <p:nvSpPr>
          <p:cNvPr id="36" name="Rectangle 36"/>
          <p:cNvSpPr>
            <a:spLocks noGrp="1" noChangeArrowheads="1"/>
          </p:cNvSpPr>
          <p:nvPr>
            <p:ph type="sldNum" sz="quarter" idx="11"/>
          </p:nvPr>
        </p:nvSpPr>
        <p:spPr>
          <a:xfrm>
            <a:off x="8737600" y="6400800"/>
            <a:ext cx="2540000" cy="457200"/>
          </a:xfrm>
        </p:spPr>
        <p:txBody>
          <a:bodyPr/>
          <a:lstStyle>
            <a:lvl1pPr>
              <a:defRPr/>
            </a:lvl1pPr>
          </a:lstStyle>
          <a:p>
            <a:fld id="{7769BA08-11BA-4D36-9A09-6A34CA4F2E12}"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fld id="{9FA4B1B0-01A9-45E5-9C87-87C3D836BDC0}"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285750"/>
            <a:ext cx="2590800" cy="5486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914400" y="285750"/>
            <a:ext cx="7569200" cy="5486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fld id="{CD7B24F7-7BDD-4F2B-A2B0-54B5A2695A44}"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fld id="{5B7CB114-0D97-4344-AD36-2E189E162202}"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fld id="{7689052E-4054-4C81-AA78-D8B89130FDD0}"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914400" y="1657350"/>
            <a:ext cx="508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57350"/>
            <a:ext cx="508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p>
        </p:txBody>
      </p:sp>
      <p:sp>
        <p:nvSpPr>
          <p:cNvPr id="6" name="Rectangle 34"/>
          <p:cNvSpPr>
            <a:spLocks noGrp="1" noChangeArrowheads="1"/>
          </p:cNvSpPr>
          <p:nvPr>
            <p:ph type="sldNum" sz="quarter" idx="11"/>
          </p:nvPr>
        </p:nvSpPr>
        <p:spPr/>
        <p:txBody>
          <a:bodyPr/>
          <a:lstStyle>
            <a:lvl1pPr>
              <a:defRPr/>
            </a:lvl1pPr>
          </a:lstStyle>
          <a:p>
            <a:fld id="{A38B83A8-C01C-4F2D-93A3-2EB25D56CCDA}"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32"/>
          <p:cNvSpPr>
            <a:spLocks noGrp="1" noChangeArrowheads="1"/>
          </p:cNvSpPr>
          <p:nvPr>
            <p:ph type="dt" sz="half" idx="10"/>
          </p:nvPr>
        </p:nvSpPr>
        <p:spPr/>
        <p:txBody>
          <a:bodyPr/>
          <a:lstStyle>
            <a:lvl1pPr>
              <a:defRPr/>
            </a:lvl1pPr>
          </a:lstStyle>
          <a:p>
            <a:pPr>
              <a:defRPr/>
            </a:pPr>
            <a:endParaRPr lang="en-US"/>
          </a:p>
        </p:txBody>
      </p:sp>
      <p:sp>
        <p:nvSpPr>
          <p:cNvPr id="8" name="Rectangle 34"/>
          <p:cNvSpPr>
            <a:spLocks noGrp="1" noChangeArrowheads="1"/>
          </p:cNvSpPr>
          <p:nvPr>
            <p:ph type="sldNum" sz="quarter" idx="11"/>
          </p:nvPr>
        </p:nvSpPr>
        <p:spPr/>
        <p:txBody>
          <a:bodyPr/>
          <a:lstStyle>
            <a:lvl1pPr>
              <a:defRPr/>
            </a:lvl1pPr>
          </a:lstStyle>
          <a:p>
            <a:fld id="{5EE9905B-8269-4C54-A195-F4ED8A6F3DFA}"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32"/>
          <p:cNvSpPr>
            <a:spLocks noGrp="1" noChangeArrowheads="1"/>
          </p:cNvSpPr>
          <p:nvPr>
            <p:ph type="dt" sz="half" idx="10"/>
          </p:nvPr>
        </p:nvSpPr>
        <p:spPr/>
        <p:txBody>
          <a:bodyPr/>
          <a:lstStyle>
            <a:lvl1pPr>
              <a:defRPr/>
            </a:lvl1pPr>
          </a:lstStyle>
          <a:p>
            <a:pPr>
              <a:defRPr/>
            </a:pPr>
            <a:endParaRPr lang="en-US"/>
          </a:p>
        </p:txBody>
      </p:sp>
      <p:sp>
        <p:nvSpPr>
          <p:cNvPr id="4" name="Rectangle 34"/>
          <p:cNvSpPr>
            <a:spLocks noGrp="1" noChangeArrowheads="1"/>
          </p:cNvSpPr>
          <p:nvPr>
            <p:ph type="sldNum" sz="quarter" idx="11"/>
          </p:nvPr>
        </p:nvSpPr>
        <p:spPr/>
        <p:txBody>
          <a:bodyPr/>
          <a:lstStyle>
            <a:lvl1pPr>
              <a:defRPr/>
            </a:lvl1pPr>
          </a:lstStyle>
          <a:p>
            <a:fld id="{8A2D0466-AC62-4690-8630-DF19CE8DAA62}"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p:txBody>
          <a:bodyPr/>
          <a:lstStyle>
            <a:lvl1pPr>
              <a:defRPr/>
            </a:lvl1pPr>
          </a:lstStyle>
          <a:p>
            <a:pPr>
              <a:defRPr/>
            </a:pPr>
            <a:endParaRPr lang="en-US"/>
          </a:p>
        </p:txBody>
      </p:sp>
      <p:sp>
        <p:nvSpPr>
          <p:cNvPr id="3" name="Rectangle 34"/>
          <p:cNvSpPr>
            <a:spLocks noGrp="1" noChangeArrowheads="1"/>
          </p:cNvSpPr>
          <p:nvPr>
            <p:ph type="sldNum" sz="quarter" idx="11"/>
          </p:nvPr>
        </p:nvSpPr>
        <p:spPr/>
        <p:txBody>
          <a:bodyPr/>
          <a:lstStyle>
            <a:lvl1pPr>
              <a:defRPr/>
            </a:lvl1pPr>
          </a:lstStyle>
          <a:p>
            <a:fld id="{28CAF064-7BFB-4750-BB64-27DF8B0DFB2F}"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p>
        </p:txBody>
      </p:sp>
      <p:sp>
        <p:nvSpPr>
          <p:cNvPr id="6" name="Rectangle 34"/>
          <p:cNvSpPr>
            <a:spLocks noGrp="1" noChangeArrowheads="1"/>
          </p:cNvSpPr>
          <p:nvPr>
            <p:ph type="sldNum" sz="quarter" idx="11"/>
          </p:nvPr>
        </p:nvSpPr>
        <p:spPr/>
        <p:txBody>
          <a:bodyPr/>
          <a:lstStyle>
            <a:lvl1pPr>
              <a:defRPr/>
            </a:lvl1pPr>
          </a:lstStyle>
          <a:p>
            <a:fld id="{D81DA90D-1EAE-47C9-B6B9-BBADA5558918}"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p>
        </p:txBody>
      </p:sp>
      <p:sp>
        <p:nvSpPr>
          <p:cNvPr id="6" name="Rectangle 34"/>
          <p:cNvSpPr>
            <a:spLocks noGrp="1" noChangeArrowheads="1"/>
          </p:cNvSpPr>
          <p:nvPr>
            <p:ph type="sldNum" sz="quarter" idx="11"/>
          </p:nvPr>
        </p:nvSpPr>
        <p:spPr/>
        <p:txBody>
          <a:bodyPr/>
          <a:lstStyle>
            <a:lvl1pPr>
              <a:defRPr/>
            </a:lvl1pPr>
          </a:lstStyle>
          <a:p>
            <a:fld id="{40B84F0A-9D5B-4B7C-AB13-947117D675BE}"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29"/>
          <p:cNvGrpSpPr/>
          <p:nvPr/>
        </p:nvGrpSpPr>
        <p:grpSpPr bwMode="auto">
          <a:xfrm>
            <a:off x="0" y="4367213"/>
            <a:ext cx="12175067"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33" name="Group 28"/>
            <p:cNvGrpSpPr/>
            <p:nvPr/>
          </p:nvGrpSpPr>
          <p:grpSpPr bwMode="auto">
            <a:xfrm>
              <a:off x="4458" y="2751"/>
              <a:ext cx="1190" cy="1426"/>
              <a:chOff x="4458" y="2751"/>
              <a:chExt cx="1190" cy="1426"/>
            </a:xfrm>
          </p:grpSpPr>
          <p:sp>
            <p:nvSpPr>
              <p:cNvPr id="1034" name="Freeform 3"/>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 name="Freeform 7"/>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40" name="Group 27"/>
              <p:cNvGrpSpPr/>
              <p:nvPr/>
            </p:nvGrpSpPr>
            <p:grpSpPr bwMode="auto">
              <a:xfrm>
                <a:off x="4458" y="2991"/>
                <a:ext cx="999" cy="797"/>
                <a:chOff x="4458" y="2991"/>
                <a:chExt cx="999" cy="797"/>
              </a:xfrm>
            </p:grpSpPr>
            <p:sp>
              <p:nvSpPr>
                <p:cNvPr id="1041" name="Freeform 9"/>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2" name="Freeform 10"/>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3" name="Freeform 11"/>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 name="Freeform 12"/>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 name="Freeform 13"/>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 name="Freeform 14"/>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7" name="Freeform 15"/>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8" name="Freeform 16"/>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9" name="Freeform 17"/>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0" name="Freeform 18"/>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1" name="Freeform 19"/>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2" name="Freeform 20"/>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3" name="Freeform 21"/>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 name="Freeform 22"/>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 name="Freeform 23"/>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Freeform 24"/>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7" name="Freeform 25"/>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Freeform 26"/>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1027" name="Rectangle 30"/>
          <p:cNvSpPr>
            <a:spLocks noGrp="1" noChangeArrowheads="1"/>
          </p:cNvSpPr>
          <p:nvPr>
            <p:ph type="title"/>
          </p:nvPr>
        </p:nvSpPr>
        <p:spPr bwMode="auto">
          <a:xfrm>
            <a:off x="914400" y="28575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lstStyle/>
          <a:p>
            <a:pPr lvl="0"/>
            <a:r>
              <a:rPr lang="en-US" altLang="en-US"/>
              <a:t>Click to edit Master title style</a:t>
            </a:r>
            <a:endParaRPr lang="en-US" altLang="en-US"/>
          </a:p>
        </p:txBody>
      </p:sp>
      <p:sp>
        <p:nvSpPr>
          <p:cNvPr id="1028" name="Rectangle 31"/>
          <p:cNvSpPr>
            <a:spLocks noGrp="1" noChangeArrowheads="1"/>
          </p:cNvSpPr>
          <p:nvPr>
            <p:ph type="body" idx="1"/>
          </p:nvPr>
        </p:nvSpPr>
        <p:spPr bwMode="auto">
          <a:xfrm>
            <a:off x="914400" y="165735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56" name="Rectangle 32"/>
          <p:cNvSpPr>
            <a:spLocks noGrp="1" noChangeArrowheads="1"/>
          </p:cNvSpPr>
          <p:nvPr>
            <p:ph type="dt" sz="half" idx="2"/>
          </p:nvPr>
        </p:nvSpPr>
        <p:spPr bwMode="auto">
          <a:xfrm>
            <a:off x="91440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8737600" y="6399213"/>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r">
              <a:defRPr sz="1400">
                <a:ea typeface="宋体" panose="02010600030101010101" pitchFamily="2" charset="-122"/>
              </a:defRPr>
            </a:lvl1pPr>
          </a:lstStyle>
          <a:p>
            <a:fld id="{C35872F0-58DE-40FC-B8F1-95A22ABB6FB2}" type="slidenum">
              <a:rPr lang="en-US" altLang="zh-CN"/>
            </a:fld>
            <a:endParaRPr lang="en-US" altLang="zh-CN"/>
          </a:p>
        </p:txBody>
      </p:sp>
      <p:sp>
        <p:nvSpPr>
          <p:cNvPr id="1031" name="Rectangle 36"/>
          <p:cNvSpPr>
            <a:spLocks noChangeArrowheads="1"/>
          </p:cNvSpPr>
          <p:nvPr userDrawn="1"/>
        </p:nvSpPr>
        <p:spPr bwMode="auto">
          <a:xfrm>
            <a:off x="2235200" y="6438900"/>
            <a:ext cx="74422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altLang="en-US" sz="1000">
                <a:latin typeface="Arial" panose="020B0604020202020204" pitchFamily="34" charset="0"/>
              </a:rPr>
              <a:t>Liang, Introduction to Java Programming, Tenth Edition, (c) 2015 Pearson Education, Inc. All rights reserved. </a:t>
            </a:r>
            <a:endParaRPr lang="en-US" altLang="en-US" sz="100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6.emf"/><Relationship Id="rId2" Type="http://schemas.openxmlformats.org/officeDocument/2006/relationships/oleObject" Target="../embeddings/oleObject5.bin"/><Relationship Id="rId1" Type="http://schemas.openxmlformats.org/officeDocument/2006/relationships/hyperlink" Target="ppt/slides/ppt/slides/ppt/slides/ppt/slides/ppt/slides/winword%20TestMortgageClass.java" TargetMode="External"/></Relationships>
</file>

<file path=ppt/slides/_rels/slide12.xml.rels><?xml version="1.0" encoding="UTF-8" standalone="yes"?>
<Relationships xmlns="http://schemas.openxmlformats.org/package/2006/relationships"><Relationship Id="rId7" Type="http://schemas.openxmlformats.org/officeDocument/2006/relationships/vmlDrawing" Target="../drawings/vmlDrawing6.vml"/><Relationship Id="rId6"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7.bin"/><Relationship Id="rId3" Type="http://schemas.openxmlformats.org/officeDocument/2006/relationships/image" Target="../media/image7.emf"/><Relationship Id="rId2" Type="http://schemas.openxmlformats.org/officeDocument/2006/relationships/oleObject" Target="../embeddings/oleObject6.bin"/><Relationship Id="rId1" Type="http://schemas.openxmlformats.org/officeDocument/2006/relationships/hyperlink" Target="ppt/slides/ppt/slides/ppt/slides/ppt/slides/ppt/slides/winword%20TestMortgageClass.java" TargetMode="External"/></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hyperlink" Target="http://www.cs.armstrong.edu/liang/intro10e/html/Course.html" TargetMode="External"/><Relationship Id="rId7" Type="http://schemas.openxmlformats.org/officeDocument/2006/relationships/hyperlink" Target="http://www.cs.armstrong.edu/liang/intro10e/html/TestCourse.html" TargetMode="Externa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hyperlink" Target="ppt/slides/ppt/slides/ppt/slides/ppt/slides/ppt/slides/html/Course.html" TargetMode="External"/><Relationship Id="rId3" Type="http://schemas.openxmlformats.org/officeDocument/2006/relationships/hyperlink" Target="ppt/slides/ppt/slides/ppt/slides/ppt/slides/ppt/slides/html/TestCourse.bat" TargetMode="External"/><Relationship Id="rId2" Type="http://schemas.openxmlformats.org/officeDocument/2006/relationships/hyperlink" Target="ppt/slides/ppt/slides/ppt/slides/ppt/slides/ppt/slides/html/TestCourse.html" TargetMode="External"/><Relationship Id="rId10" Type="http://schemas.openxmlformats.org/officeDocument/2006/relationships/vmlDrawing" Target="../drawings/vmlDrawing7.vml"/><Relationship Id="rId1" Type="http://schemas.openxmlformats.org/officeDocument/2006/relationships/hyperlink" Target="ppt/slides/ppt/slides/ppt/slides/ppt/slides/ppt/slides/winword%20TestMortgageClass.java" TargetMode="External"/></Relationships>
</file>

<file path=ppt/slides/_rels/slide14.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2.xml"/><Relationship Id="rId6" Type="http://schemas.openxmlformats.org/officeDocument/2006/relationships/hyperlink" Target="http://www.cs.armstrong.edu/liang/intro10e/html/TestStackOfIntegers.html" TargetMode="External"/><Relationship Id="rId5" Type="http://schemas.openxmlformats.org/officeDocument/2006/relationships/image" Target="../media/image10.wmf"/><Relationship Id="rId4" Type="http://schemas.openxmlformats.org/officeDocument/2006/relationships/oleObject" Target="../embeddings/oleObject9.bin"/><Relationship Id="rId3" Type="http://schemas.openxmlformats.org/officeDocument/2006/relationships/hyperlink" Target="ppt/slides/ppt/slides/ppt/slides/ppt/slides/ppt/slides/html/TestStackOfIntegers.html" TargetMode="External"/><Relationship Id="rId2" Type="http://schemas.openxmlformats.org/officeDocument/2006/relationships/hyperlink" Target="ppt/slides/ppt/slides/ppt/slides/ppt/slides/ppt/slides/html/TestStackOfIntegers.bat" TargetMode="External"/><Relationship Id="rId1" Type="http://schemas.openxmlformats.org/officeDocument/2006/relationships/hyperlink" Target="ppt/slides/ppt/slides/ppt/slides/ppt/slides/ppt/slides/winword%20TestRationalClass.java" TargetMode="Externa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hyperlink" Target="ppt/slides/ppt/slides/ppt/slides/ppt/slides/ppt/slides/winword%20TestRationalClass.java" TargetMode="Externa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hyperlink" Target="http://www.cs.armstrong.edu/liang/intro10e/html/StackOfIntegers.html" TargetMode="External"/><Relationship Id="rId2" Type="http://schemas.openxmlformats.org/officeDocument/2006/relationships/hyperlink" Target="ppt/slides/ppt/slides/ppt/slides/ppt/slides/ppt/slides/html/StackOfIntegers.html" TargetMode="External"/><Relationship Id="rId1" Type="http://schemas.openxmlformats.org/officeDocument/2006/relationships/hyperlink" Target="ppt/slides/ppt/slides/ppt/slides/ppt/slides/ppt/slides/winword%20TestRationalClass.jav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13.wmf"/><Relationship Id="rId1"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7.xml"/><Relationship Id="rId2" Type="http://schemas.openxmlformats.org/officeDocument/2006/relationships/image" Target="../media/image14.wmf"/><Relationship Id="rId1"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ppt/slides/ppt/slides/ppt/slides/ppt/slides/ppt/slides/winword%20TestMortgageClass.java" TargetMode="Externa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http://www.cs.armstrong.edu/liang/intro10e/html/LargeFactorial.html" TargetMode="External"/><Relationship Id="rId3" Type="http://schemas.openxmlformats.org/officeDocument/2006/relationships/hyperlink" Target="ppt/slides/ppt/slides/ppt/slides/ppt/slides/ppt/slides/html/LargeFactorial.bat" TargetMode="External"/><Relationship Id="rId2" Type="http://schemas.openxmlformats.org/officeDocument/2006/relationships/hyperlink" Target="ppt/slides/ppt/slides/ppt/slides/ppt/slides/ppt/slides/html/LargeFactorial.html" TargetMode="External"/><Relationship Id="rId1" Type="http://schemas.openxmlformats.org/officeDocument/2006/relationships/hyperlink" Target="ppt/slides/ppt/slides/ppt/slides/ppt/slides/ppt/slides/winword%20TestMortgageClass.java"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12.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13.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14.bin"/></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15.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hyperlink" Target="ppt/slides/ppt/slides/ppt/slides/ppt/slides/ppt/slides/winword%20TestMortgageClass.java"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16.bin"/></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17.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oleObject" Target="../embeddings/oleObject18.bin"/></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cs.armstrong.edu/liang/intro10e/html/PalindromeIgnoreNonAlphanumeric.html" TargetMode="External"/><Relationship Id="rId2" Type="http://schemas.openxmlformats.org/officeDocument/2006/relationships/hyperlink" Target="ppt/slides/ppt/slides/ppt/slides/ppt/slides/ppt/slides/html/PalindromeIgnoreNonAlphanumeric.bat" TargetMode="External"/><Relationship Id="rId1" Type="http://schemas.openxmlformats.org/officeDocument/2006/relationships/hyperlink" Target="ppt/slides/ppt/slides/ppt/slides/ppt/slides/ppt/slides/html/PalindromIgnoreNonAlphanumeric.html" TargetMode="Externa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hyperlink" Target="http://www.cs.armstrong.edu/liang/intro10e/html/Loan.html" TargetMode="External"/><Relationship Id="rId7" Type="http://schemas.openxmlformats.org/officeDocument/2006/relationships/hyperlink" Target="http://www.cs.armstrong.edu/liang/intro10e/html/TestLoanClass.html" TargetMode="Externa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hyperlink" Target="ppt/slides/ppt/slides/ppt/slides/ppt/slides/ppt/slides/html/Loan.html" TargetMode="External"/><Relationship Id="rId3" Type="http://schemas.openxmlformats.org/officeDocument/2006/relationships/hyperlink" Target="ppt/slides/ppt/slides/ppt/slides/ppt/slides/ppt/slides/html/TestLoanClass.bat" TargetMode="External"/><Relationship Id="rId2" Type="http://schemas.openxmlformats.org/officeDocument/2006/relationships/hyperlink" Target="ppt/slides/ppt/slides/ppt/slides/ppt/slides/ppt/slides/html/TestLoanClass.html" TargetMode="External"/><Relationship Id="rId10" Type="http://schemas.openxmlformats.org/officeDocument/2006/relationships/vmlDrawing" Target="../drawings/vmlDrawing2.vml"/><Relationship Id="rId1" Type="http://schemas.openxmlformats.org/officeDocument/2006/relationships/hyperlink" Target="ppt/slides/ppt/slides/ppt/slides/ppt/slides/ppt/slides/winword%20TestMortgageClass.java"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winword%20TestMortgageClass.java" TargetMode="Externa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hyperlink" Target="http://www.cs.armstrong.edu/liang/intro10e/html/UseBMIClass.html" TargetMode="External"/><Relationship Id="rId7" Type="http://schemas.openxmlformats.org/officeDocument/2006/relationships/hyperlink" Target="http://www.cs.armstrong.edu/liang/intro10e/html/BMI.html" TargetMode="Externa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hyperlink" Target="ppt/slides/ppt/slides/ppt/slides/ppt/slides/ppt/slides/html/BMI.html" TargetMode="External"/><Relationship Id="rId3" Type="http://schemas.openxmlformats.org/officeDocument/2006/relationships/hyperlink" Target="ppt/slides/ppt/slides/ppt/slides/ppt/slides/ppt/slides/html/UseBMIClass.bat" TargetMode="External"/><Relationship Id="rId2" Type="http://schemas.openxmlformats.org/officeDocument/2006/relationships/hyperlink" Target="ppt/slides/ppt/slides/ppt/slides/ppt/slides/ppt/slides/html/UseBMIClass.html" TargetMode="External"/><Relationship Id="rId10" Type="http://schemas.openxmlformats.org/officeDocument/2006/relationships/vmlDrawing" Target="../drawings/vmlDrawing3.vml"/><Relationship Id="rId1" Type="http://schemas.openxmlformats.org/officeDocument/2006/relationships/hyperlink" Target="ppt/slides/ppt/slides/ppt/slides/ppt/slides/ppt/slides/winword%20TestMortgageClass.java" TargetMode="Externa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hyperlink" Target="ppt/slides/ppt/slides/ppt/slides/ppt/slides/ppt/slides/winword%20TestCircle.java" TargetMode="Externa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D3BDE75D-4140-41EE-92F6-0852F83C536E}" type="slidenum">
              <a:rPr lang="en-US" altLang="en-US" sz="1400"/>
            </a:fld>
            <a:endParaRPr lang="en-US" altLang="en-US" sz="1400"/>
          </a:p>
        </p:txBody>
      </p:sp>
      <p:sp>
        <p:nvSpPr>
          <p:cNvPr id="3075" name="Rectangle 4"/>
          <p:cNvSpPr>
            <a:spLocks noGrp="1" noChangeArrowheads="1"/>
          </p:cNvSpPr>
          <p:nvPr>
            <p:ph type="title"/>
          </p:nvPr>
        </p:nvSpPr>
        <p:spPr>
          <a:xfrm>
            <a:off x="2025650" y="1316038"/>
            <a:ext cx="7880350" cy="685800"/>
          </a:xfrm>
        </p:spPr>
        <p:txBody>
          <a:bodyPr/>
          <a:lstStyle/>
          <a:p>
            <a:r>
              <a:rPr lang="en-US" altLang="en-US" sz="4000"/>
              <a:t>Chapter 10 Thinking in Objects</a:t>
            </a:r>
            <a:endParaRPr lang="en-US" altLang="en-US"/>
          </a:p>
        </p:txBody>
      </p:sp>
      <p:sp>
        <p:nvSpPr>
          <p:cNvPr id="3076" name="Rectangle 10"/>
          <p:cNvSpPr>
            <a:spLocks noChangeArrowheads="1"/>
          </p:cNvSpPr>
          <p:nvPr/>
        </p:nvSpPr>
        <p:spPr bwMode="auto">
          <a:xfrm>
            <a:off x="2090738" y="2195513"/>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3077" name="Rectangle 12"/>
          <p:cNvSpPr>
            <a:spLocks noChangeArrowheads="1"/>
          </p:cNvSpPr>
          <p:nvPr/>
        </p:nvSpPr>
        <p:spPr bwMode="auto">
          <a:xfrm>
            <a:off x="2090738" y="1762125"/>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3078" name="Rectangle 14"/>
          <p:cNvSpPr>
            <a:spLocks noChangeArrowheads="1"/>
          </p:cNvSpPr>
          <p:nvPr/>
        </p:nvSpPr>
        <p:spPr bwMode="auto">
          <a:xfrm>
            <a:off x="2090738" y="1762125"/>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3079" name="Rectangle 16"/>
          <p:cNvSpPr>
            <a:spLocks noChangeArrowheads="1"/>
          </p:cNvSpPr>
          <p:nvPr/>
        </p:nvSpPr>
        <p:spPr bwMode="auto">
          <a:xfrm>
            <a:off x="0" y="1720850"/>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A3E1C60B-2A12-45A7-B8F8-CE05F48218EF}" type="slidenum">
              <a:rPr lang="en-US" altLang="en-US" sz="1400"/>
            </a:fld>
            <a:endParaRPr lang="en-US" altLang="en-US" sz="1400"/>
          </a:p>
        </p:txBody>
      </p:sp>
      <p:sp>
        <p:nvSpPr>
          <p:cNvPr id="12291" name="Rectangle 2"/>
          <p:cNvSpPr>
            <a:spLocks noGrp="1" noChangeArrowheads="1"/>
          </p:cNvSpPr>
          <p:nvPr>
            <p:ph type="title"/>
          </p:nvPr>
        </p:nvSpPr>
        <p:spPr>
          <a:xfrm>
            <a:off x="2209800" y="0"/>
            <a:ext cx="7772400" cy="1428750"/>
          </a:xfrm>
        </p:spPr>
        <p:txBody>
          <a:bodyPr/>
          <a:lstStyle/>
          <a:p>
            <a:r>
              <a:rPr lang="en-US" altLang="en-US" dirty="0">
                <a:solidFill>
                  <a:schemeClr val="tx1"/>
                </a:solidFill>
              </a:rPr>
              <a:t>Aggregation or Composition </a:t>
            </a:r>
            <a:endParaRPr lang="en-US" altLang="en-US" dirty="0">
              <a:solidFill>
                <a:schemeClr val="tx1"/>
              </a:solidFill>
            </a:endParaRPr>
          </a:p>
        </p:txBody>
      </p:sp>
      <p:sp>
        <p:nvSpPr>
          <p:cNvPr id="12292" name="Rectangle 3"/>
          <p:cNvSpPr>
            <a:spLocks noGrp="1" noChangeArrowheads="1"/>
          </p:cNvSpPr>
          <p:nvPr>
            <p:ph type="body" idx="1"/>
          </p:nvPr>
        </p:nvSpPr>
        <p:spPr>
          <a:xfrm>
            <a:off x="2209800" y="1371600"/>
            <a:ext cx="7772400" cy="4114800"/>
          </a:xfrm>
        </p:spPr>
        <p:txBody>
          <a:bodyPr/>
          <a:lstStyle/>
          <a:p>
            <a:pPr marL="0" indent="0">
              <a:buFont typeface="Monotype Sorts" pitchFamily="2" charset="2"/>
              <a:buNone/>
            </a:pPr>
            <a:r>
              <a:rPr lang="en-US" altLang="en-US" dirty="0"/>
              <a:t>Since aggregation and composition relationships are represented using classes in similar ways, many texts don’t differentiate them and call both compositions.</a:t>
            </a: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B79B70AB-7FF6-4D85-9F1C-06AF4BDB6DFB}" type="slidenum">
              <a:rPr lang="en-US" altLang="en-US" sz="1400"/>
            </a:fld>
            <a:endParaRPr lang="en-US" altLang="en-US" sz="1400"/>
          </a:p>
        </p:txBody>
      </p:sp>
      <p:sp>
        <p:nvSpPr>
          <p:cNvPr id="13315" name="Rectangle 2"/>
          <p:cNvSpPr>
            <a:spLocks noGrp="1" noChangeArrowheads="1"/>
          </p:cNvSpPr>
          <p:nvPr>
            <p:ph type="title"/>
          </p:nvPr>
        </p:nvSpPr>
        <p:spPr>
          <a:xfrm>
            <a:off x="1524000" y="152400"/>
            <a:ext cx="8915400" cy="838200"/>
          </a:xfrm>
        </p:spPr>
        <p:txBody>
          <a:bodyPr/>
          <a:lstStyle/>
          <a:p>
            <a:r>
              <a:rPr lang="en-US" altLang="en-US"/>
              <a:t>Aggregation Between Same Class</a:t>
            </a:r>
            <a:endParaRPr lang="en-US" altLang="en-US">
              <a:hlinkClick r:id="rId1" action="ppaction://program"/>
            </a:endParaRPr>
          </a:p>
        </p:txBody>
      </p:sp>
      <p:sp>
        <p:nvSpPr>
          <p:cNvPr id="13316" name="Rectangle 3"/>
          <p:cNvSpPr>
            <a:spLocks noGrp="1" noChangeArrowheads="1"/>
          </p:cNvSpPr>
          <p:nvPr>
            <p:ph type="body" idx="1"/>
          </p:nvPr>
        </p:nvSpPr>
        <p:spPr>
          <a:xfrm>
            <a:off x="1679575" y="1047750"/>
            <a:ext cx="8763000" cy="1219200"/>
          </a:xfrm>
        </p:spPr>
        <p:txBody>
          <a:bodyPr/>
          <a:lstStyle/>
          <a:p>
            <a:pPr marL="0" indent="0">
              <a:lnSpc>
                <a:spcPct val="120000"/>
              </a:lnSpc>
              <a:buFont typeface="Monotype Sorts" pitchFamily="2" charset="2"/>
              <a:buNone/>
              <a:tabLst>
                <a:tab pos="0" algn="l"/>
              </a:tabLst>
            </a:pPr>
            <a:r>
              <a:rPr lang="en-US" altLang="en-US" sz="2800" dirty="0">
                <a:solidFill>
                  <a:schemeClr val="tx1"/>
                </a:solidFill>
              </a:rPr>
              <a:t>Aggregation may exist between objects of the same class. For example, a person may have a supervisor. </a:t>
            </a:r>
            <a:endParaRPr lang="en-US" altLang="en-US" sz="2800" dirty="0">
              <a:solidFill>
                <a:schemeClr val="tx1"/>
              </a:solidFill>
            </a:endParaRPr>
          </a:p>
        </p:txBody>
      </p:sp>
      <p:sp>
        <p:nvSpPr>
          <p:cNvPr id="13317" name="Rectangle 4"/>
          <p:cNvSpPr>
            <a:spLocks noChangeArrowheads="1"/>
          </p:cNvSpPr>
          <p:nvPr/>
        </p:nvSpPr>
        <p:spPr bwMode="auto">
          <a:xfrm>
            <a:off x="3429000" y="259080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13318" name="Rectangle 5"/>
          <p:cNvSpPr>
            <a:spLocks noChangeArrowheads="1"/>
          </p:cNvSpPr>
          <p:nvPr/>
        </p:nvSpPr>
        <p:spPr bwMode="auto">
          <a:xfrm>
            <a:off x="3429000" y="262890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13319" name="Rectangle 6"/>
          <p:cNvSpPr>
            <a:spLocks noChangeArrowheads="1"/>
          </p:cNvSpPr>
          <p:nvPr/>
        </p:nvSpPr>
        <p:spPr bwMode="auto">
          <a:xfrm>
            <a:off x="3429000" y="259080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13320" name="Rectangle 7"/>
          <p:cNvSpPr>
            <a:spLocks noChangeArrowheads="1"/>
          </p:cNvSpPr>
          <p:nvPr/>
        </p:nvSpPr>
        <p:spPr bwMode="auto">
          <a:xfrm>
            <a:off x="3429000" y="259080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13321" name="Rectangle 8"/>
          <p:cNvSpPr>
            <a:spLocks noChangeArrowheads="1"/>
          </p:cNvSpPr>
          <p:nvPr/>
        </p:nvSpPr>
        <p:spPr bwMode="auto">
          <a:xfrm>
            <a:off x="3429000" y="259080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13322" name="Rectangle 9"/>
          <p:cNvSpPr>
            <a:spLocks noChangeArrowheads="1"/>
          </p:cNvSpPr>
          <p:nvPr/>
        </p:nvSpPr>
        <p:spPr bwMode="auto">
          <a:xfrm>
            <a:off x="1524000" y="2646363"/>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13323" name="Object 10"/>
          <p:cNvGraphicFramePr>
            <a:graphicFrameLocks noChangeAspect="1"/>
          </p:cNvGraphicFramePr>
          <p:nvPr/>
        </p:nvGraphicFramePr>
        <p:xfrm>
          <a:off x="1793875" y="2238375"/>
          <a:ext cx="5262563" cy="1889125"/>
        </p:xfrm>
        <a:graphic>
          <a:graphicData uri="http://schemas.openxmlformats.org/presentationml/2006/ole">
            <mc:AlternateContent xmlns:mc="http://schemas.openxmlformats.org/markup-compatibility/2006">
              <mc:Choice xmlns:v="urn:schemas-microsoft-com:vml" Requires="v">
                <p:oleObj spid="_x0000_s13336" name="Picture" r:id="rId2" imgW="3075305" imgH="1104900" progId="Word.Picture.8">
                  <p:embed/>
                </p:oleObj>
              </mc:Choice>
              <mc:Fallback>
                <p:oleObj name="Picture" r:id="rId2" imgW="3075305" imgH="1104900" progId="Word.Picture.8">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75" y="2238375"/>
                        <a:ext cx="5262563"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4" name="Rectangle 11"/>
          <p:cNvSpPr>
            <a:spLocks noChangeArrowheads="1"/>
          </p:cNvSpPr>
          <p:nvPr/>
        </p:nvSpPr>
        <p:spPr bwMode="auto">
          <a:xfrm>
            <a:off x="4675188" y="3967163"/>
            <a:ext cx="5608637"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20000"/>
              </a:spcBef>
              <a:buClr>
                <a:schemeClr val="tx2"/>
              </a:buClr>
              <a:buSzPct val="75000"/>
              <a:buFont typeface="Monotype Sorts" pitchFamily="2" charset="2"/>
              <a:buNone/>
              <a:tabLst>
                <a:tab pos="0" algn="l"/>
              </a:tabLst>
            </a:pPr>
            <a:r>
              <a:rPr lang="en-US" altLang="en-US" b="1">
                <a:solidFill>
                  <a:schemeClr val="tx2"/>
                </a:solidFill>
              </a:rPr>
              <a:t>public class</a:t>
            </a:r>
            <a:r>
              <a:rPr lang="en-US" altLang="en-US">
                <a:solidFill>
                  <a:schemeClr val="tx2"/>
                </a:solidFill>
              </a:rPr>
              <a:t> Person {  </a:t>
            </a:r>
            <a:endParaRPr lang="en-US" altLang="en-US" b="1">
              <a:solidFill>
                <a:schemeClr val="tx2"/>
              </a:solidFill>
            </a:endParaRPr>
          </a:p>
          <a:p>
            <a:pPr>
              <a:spcBef>
                <a:spcPct val="20000"/>
              </a:spcBef>
              <a:buClr>
                <a:schemeClr val="tx2"/>
              </a:buClr>
              <a:buSzPct val="75000"/>
              <a:buFont typeface="Monotype Sorts" pitchFamily="2" charset="2"/>
              <a:buNone/>
              <a:tabLst>
                <a:tab pos="0" algn="l"/>
              </a:tabLst>
            </a:pPr>
            <a:r>
              <a:rPr lang="en-US" altLang="en-US" b="1">
                <a:solidFill>
                  <a:schemeClr val="tx2"/>
                </a:solidFill>
              </a:rPr>
              <a:t>  </a:t>
            </a:r>
            <a:r>
              <a:rPr lang="en-US" altLang="en-US">
                <a:solidFill>
                  <a:schemeClr val="tx2"/>
                </a:solidFill>
              </a:rPr>
              <a:t>// The type for the data is the class itself</a:t>
            </a:r>
            <a:endParaRPr lang="en-US" altLang="en-US" b="1">
              <a:solidFill>
                <a:schemeClr val="tx2"/>
              </a:solidFill>
            </a:endParaRPr>
          </a:p>
          <a:p>
            <a:pPr>
              <a:spcBef>
                <a:spcPct val="20000"/>
              </a:spcBef>
              <a:buClr>
                <a:schemeClr val="tx2"/>
              </a:buClr>
              <a:buSzPct val="75000"/>
              <a:buFont typeface="Monotype Sorts" pitchFamily="2" charset="2"/>
              <a:buNone/>
              <a:tabLst>
                <a:tab pos="0" algn="l"/>
              </a:tabLst>
            </a:pPr>
            <a:r>
              <a:rPr lang="en-US" altLang="en-US" b="1">
                <a:solidFill>
                  <a:schemeClr val="tx2"/>
                </a:solidFill>
              </a:rPr>
              <a:t>  private </a:t>
            </a:r>
            <a:r>
              <a:rPr lang="en-US" altLang="en-US">
                <a:solidFill>
                  <a:schemeClr val="tx2"/>
                </a:solidFill>
              </a:rPr>
              <a:t>Person supervisor;  </a:t>
            </a:r>
            <a:endParaRPr lang="en-US" altLang="en-US">
              <a:solidFill>
                <a:schemeClr val="tx2"/>
              </a:solidFill>
            </a:endParaRPr>
          </a:p>
          <a:p>
            <a:pPr>
              <a:spcBef>
                <a:spcPct val="20000"/>
              </a:spcBef>
              <a:buClr>
                <a:schemeClr val="tx2"/>
              </a:buClr>
              <a:buSzPct val="75000"/>
              <a:buFont typeface="Monotype Sorts" pitchFamily="2" charset="2"/>
              <a:buNone/>
              <a:tabLst>
                <a:tab pos="0" algn="l"/>
              </a:tabLst>
            </a:pPr>
            <a:r>
              <a:rPr lang="en-US" altLang="en-US">
                <a:solidFill>
                  <a:schemeClr val="tx2"/>
                </a:solidFill>
              </a:rPr>
              <a:t>  ...</a:t>
            </a:r>
            <a:endParaRPr lang="en-US" altLang="en-US">
              <a:solidFill>
                <a:schemeClr val="tx2"/>
              </a:solidFill>
            </a:endParaRPr>
          </a:p>
          <a:p>
            <a:pPr>
              <a:spcBef>
                <a:spcPct val="20000"/>
              </a:spcBef>
              <a:buClr>
                <a:schemeClr val="tx2"/>
              </a:buClr>
              <a:buSzPct val="75000"/>
              <a:buFont typeface="Monotype Sorts" pitchFamily="2" charset="2"/>
              <a:buNone/>
              <a:tabLst>
                <a:tab pos="0" algn="l"/>
              </a:tabLst>
            </a:pPr>
            <a:r>
              <a:rPr lang="en-US" altLang="en-US">
                <a:solidFill>
                  <a:schemeClr val="tx2"/>
                </a:solidFill>
              </a:rPr>
              <a:t>}</a:t>
            </a:r>
            <a:endParaRPr lang="en-US" altLang="en-US">
              <a:solidFill>
                <a:schemeClr val="tx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89E23CFD-9C48-48D4-9CFE-5335FFC0BFDB}" type="slidenum">
              <a:rPr lang="en-US" altLang="en-US" sz="1400"/>
            </a:fld>
            <a:endParaRPr lang="en-US" altLang="en-US" sz="1400"/>
          </a:p>
        </p:txBody>
      </p:sp>
      <p:sp>
        <p:nvSpPr>
          <p:cNvPr id="14339" name="Rectangle 2"/>
          <p:cNvSpPr>
            <a:spLocks noGrp="1" noChangeArrowheads="1"/>
          </p:cNvSpPr>
          <p:nvPr>
            <p:ph type="title"/>
          </p:nvPr>
        </p:nvSpPr>
        <p:spPr>
          <a:xfrm>
            <a:off x="1524000" y="152400"/>
            <a:ext cx="8915400" cy="838200"/>
          </a:xfrm>
        </p:spPr>
        <p:txBody>
          <a:bodyPr/>
          <a:lstStyle/>
          <a:p>
            <a:r>
              <a:rPr lang="en-US" altLang="en-US"/>
              <a:t>Aggregation Between Same Class</a:t>
            </a:r>
            <a:endParaRPr lang="en-US" altLang="en-US">
              <a:hlinkClick r:id="rId1" action="ppaction://program"/>
            </a:endParaRPr>
          </a:p>
        </p:txBody>
      </p:sp>
      <p:sp>
        <p:nvSpPr>
          <p:cNvPr id="14340" name="Rectangle 3"/>
          <p:cNvSpPr>
            <a:spLocks noGrp="1" noChangeArrowheads="1"/>
          </p:cNvSpPr>
          <p:nvPr>
            <p:ph type="body" idx="1"/>
          </p:nvPr>
        </p:nvSpPr>
        <p:spPr>
          <a:xfrm>
            <a:off x="1679575" y="1047750"/>
            <a:ext cx="8763000" cy="1219200"/>
          </a:xfrm>
        </p:spPr>
        <p:txBody>
          <a:bodyPr/>
          <a:lstStyle/>
          <a:p>
            <a:pPr marL="0" indent="0">
              <a:lnSpc>
                <a:spcPct val="120000"/>
              </a:lnSpc>
              <a:buFont typeface="Monotype Sorts" pitchFamily="2" charset="2"/>
              <a:buNone/>
              <a:tabLst>
                <a:tab pos="0" algn="l"/>
              </a:tabLst>
            </a:pPr>
            <a:r>
              <a:rPr lang="en-US" altLang="en-US"/>
              <a:t>What happens if a person has several supervisors? </a:t>
            </a:r>
            <a:endParaRPr lang="en-US" altLang="en-US"/>
          </a:p>
        </p:txBody>
      </p:sp>
      <p:sp>
        <p:nvSpPr>
          <p:cNvPr id="14341" name="Rectangle 4"/>
          <p:cNvSpPr>
            <a:spLocks noChangeArrowheads="1"/>
          </p:cNvSpPr>
          <p:nvPr/>
        </p:nvSpPr>
        <p:spPr bwMode="auto">
          <a:xfrm>
            <a:off x="3429000" y="259080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14342" name="Rectangle 5"/>
          <p:cNvSpPr>
            <a:spLocks noChangeArrowheads="1"/>
          </p:cNvSpPr>
          <p:nvPr/>
        </p:nvSpPr>
        <p:spPr bwMode="auto">
          <a:xfrm>
            <a:off x="3429000" y="262890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14343" name="Rectangle 6"/>
          <p:cNvSpPr>
            <a:spLocks noChangeArrowheads="1"/>
          </p:cNvSpPr>
          <p:nvPr/>
        </p:nvSpPr>
        <p:spPr bwMode="auto">
          <a:xfrm>
            <a:off x="3429000" y="259080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14344" name="Rectangle 7"/>
          <p:cNvSpPr>
            <a:spLocks noChangeArrowheads="1"/>
          </p:cNvSpPr>
          <p:nvPr/>
        </p:nvSpPr>
        <p:spPr bwMode="auto">
          <a:xfrm>
            <a:off x="3429000" y="259080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14345" name="Rectangle 8"/>
          <p:cNvSpPr>
            <a:spLocks noChangeArrowheads="1"/>
          </p:cNvSpPr>
          <p:nvPr/>
        </p:nvSpPr>
        <p:spPr bwMode="auto">
          <a:xfrm>
            <a:off x="3429000" y="259080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14346" name="Rectangle 13"/>
          <p:cNvSpPr>
            <a:spLocks noChangeArrowheads="1"/>
          </p:cNvSpPr>
          <p:nvPr/>
        </p:nvSpPr>
        <p:spPr bwMode="auto">
          <a:xfrm>
            <a:off x="1524000" y="2765426"/>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14347" name="Object 12"/>
          <p:cNvGraphicFramePr>
            <a:graphicFrameLocks noChangeAspect="1"/>
          </p:cNvGraphicFramePr>
          <p:nvPr/>
        </p:nvGraphicFramePr>
        <p:xfrm>
          <a:off x="1947863" y="2122488"/>
          <a:ext cx="4686300" cy="1517650"/>
        </p:xfrm>
        <a:graphic>
          <a:graphicData uri="http://schemas.openxmlformats.org/presentationml/2006/ole">
            <mc:AlternateContent xmlns:mc="http://schemas.openxmlformats.org/markup-compatibility/2006">
              <mc:Choice xmlns:v="urn:schemas-microsoft-com:vml" Requires="v">
                <p:oleObj spid="_x0000_s14372" name="Picture" r:id="rId2" imgW="2679065" imgH="864235" progId="Word.Picture.8">
                  <p:embed/>
                </p:oleObj>
              </mc:Choice>
              <mc:Fallback>
                <p:oleObj name="Picture" r:id="rId2" imgW="2679065" imgH="864235" progId="Word.Picture.8">
                  <p:embed/>
                  <p:pic>
                    <p:nvPicPr>
                      <p:cNvPr id="0"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2122488"/>
                        <a:ext cx="4686300"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8" name="Rectangle 15"/>
          <p:cNvSpPr>
            <a:spLocks noChangeArrowheads="1"/>
          </p:cNvSpPr>
          <p:nvPr/>
        </p:nvSpPr>
        <p:spPr bwMode="auto">
          <a:xfrm>
            <a:off x="1524000" y="2851151"/>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14349" name="Object 14"/>
          <p:cNvGraphicFramePr>
            <a:graphicFrameLocks noChangeAspect="1"/>
          </p:cNvGraphicFramePr>
          <p:nvPr/>
        </p:nvGraphicFramePr>
        <p:xfrm>
          <a:off x="5635625" y="4159250"/>
          <a:ext cx="4648200" cy="1444625"/>
        </p:xfrm>
        <a:graphic>
          <a:graphicData uri="http://schemas.openxmlformats.org/presentationml/2006/ole">
            <mc:AlternateContent xmlns:mc="http://schemas.openxmlformats.org/markup-compatibility/2006">
              <mc:Choice xmlns:v="urn:schemas-microsoft-com:vml" Requires="v">
                <p:oleObj spid="_x0000_s14373" name="" r:id="rId4" imgW="2342515" imgH="601345" progId="Word.Picture.8">
                  <p:embed/>
                </p:oleObj>
              </mc:Choice>
              <mc:Fallback>
                <p:oleObj name="" r:id="rId4" imgW="2342515" imgH="601345" progId="Word.Picture.8">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5625" y="4159250"/>
                        <a:ext cx="46482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194D3F66-EB7F-42D1-8FB5-373BA8B46C90}" type="slidenum">
              <a:rPr lang="en-US" altLang="en-US" sz="1400"/>
            </a:fld>
            <a:endParaRPr lang="en-US" altLang="en-US" sz="1400"/>
          </a:p>
        </p:txBody>
      </p:sp>
      <p:sp>
        <p:nvSpPr>
          <p:cNvPr id="15363" name="Rectangle 2"/>
          <p:cNvSpPr>
            <a:spLocks noGrp="1" noChangeArrowheads="1"/>
          </p:cNvSpPr>
          <p:nvPr>
            <p:ph type="title"/>
          </p:nvPr>
        </p:nvSpPr>
        <p:spPr>
          <a:xfrm>
            <a:off x="2209800" y="381000"/>
            <a:ext cx="7772400" cy="609600"/>
          </a:xfrm>
        </p:spPr>
        <p:txBody>
          <a:bodyPr/>
          <a:lstStyle/>
          <a:p>
            <a:r>
              <a:rPr lang="en-US" altLang="en-US" dirty="0">
                <a:solidFill>
                  <a:schemeClr val="tx1"/>
                </a:solidFill>
              </a:rPr>
              <a:t>Example: The Course Class</a:t>
            </a:r>
            <a:endParaRPr lang="en-US" altLang="en-US" dirty="0">
              <a:solidFill>
                <a:schemeClr val="tx1"/>
              </a:solidFill>
              <a:hlinkClick r:id="rId1" action="ppaction://program"/>
            </a:endParaRPr>
          </a:p>
        </p:txBody>
      </p:sp>
      <p:sp>
        <p:nvSpPr>
          <p:cNvPr id="15364" name="Rectangle 3"/>
          <p:cNvSpPr>
            <a:spLocks noChangeArrowheads="1"/>
          </p:cNvSpPr>
          <p:nvPr/>
        </p:nvSpPr>
        <p:spPr bwMode="auto">
          <a:xfrm>
            <a:off x="4895850" y="2370138"/>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366596" name="AutoShape 4">
            <a:hlinkClick r:id="" action="ppaction://noaction" highlightClick="1"/>
          </p:cNvPr>
          <p:cNvSpPr>
            <a:spLocks noChangeArrowheads="1"/>
          </p:cNvSpPr>
          <p:nvPr/>
        </p:nvSpPr>
        <p:spPr bwMode="auto">
          <a:xfrm>
            <a:off x="6057900" y="5580063"/>
            <a:ext cx="234315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hlinkClick r:id="rId2" action="ppaction://program"/>
              </a:rPr>
              <a:t>TestCourse</a:t>
            </a:r>
            <a:endParaRPr lang="en-US" altLang="zh-CN">
              <a:solidFill>
                <a:schemeClr val="accent1"/>
              </a:solidFill>
              <a:ea typeface="宋体" panose="02010600030101010101" pitchFamily="2" charset="-122"/>
            </a:endParaRPr>
          </a:p>
        </p:txBody>
      </p:sp>
      <p:sp>
        <p:nvSpPr>
          <p:cNvPr id="15366" name="AutoShape 5">
            <a:hlinkClick r:id="rId3" action="ppaction://program" highlightClick="1"/>
          </p:cNvPr>
          <p:cNvSpPr>
            <a:spLocks noChangeArrowheads="1"/>
          </p:cNvSpPr>
          <p:nvPr/>
        </p:nvSpPr>
        <p:spPr bwMode="auto">
          <a:xfrm>
            <a:off x="8515350" y="5580063"/>
            <a:ext cx="1524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itchFamily="18" charset="0"/>
              </a:rPr>
              <a:t>Run</a:t>
            </a:r>
            <a:endParaRPr lang="en-US" altLang="en-US"/>
          </a:p>
        </p:txBody>
      </p:sp>
      <p:sp>
        <p:nvSpPr>
          <p:cNvPr id="366598" name="AutoShape 6">
            <a:hlinkClick r:id="" action="ppaction://noaction" highlightClick="1"/>
          </p:cNvPr>
          <p:cNvSpPr>
            <a:spLocks noChangeArrowheads="1"/>
          </p:cNvSpPr>
          <p:nvPr/>
        </p:nvSpPr>
        <p:spPr bwMode="auto">
          <a:xfrm>
            <a:off x="3868738" y="5541963"/>
            <a:ext cx="1287462"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hlinkClick r:id="rId4" action="ppaction://program"/>
              </a:rPr>
              <a:t>Course</a:t>
            </a:r>
            <a:endParaRPr lang="en-US" altLang="zh-CN">
              <a:solidFill>
                <a:schemeClr val="accent1"/>
              </a:solidFill>
              <a:ea typeface="宋体" panose="02010600030101010101" pitchFamily="2" charset="-122"/>
            </a:endParaRPr>
          </a:p>
        </p:txBody>
      </p:sp>
      <p:sp>
        <p:nvSpPr>
          <p:cNvPr id="15368" name="Rectangle 7"/>
          <p:cNvSpPr>
            <a:spLocks noChangeArrowheads="1"/>
          </p:cNvSpPr>
          <p:nvPr/>
        </p:nvSpPr>
        <p:spPr bwMode="auto">
          <a:xfrm>
            <a:off x="4579938" y="2370138"/>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15369" name="Rectangle 8"/>
          <p:cNvSpPr>
            <a:spLocks noChangeArrowheads="1"/>
          </p:cNvSpPr>
          <p:nvPr/>
        </p:nvSpPr>
        <p:spPr bwMode="auto">
          <a:xfrm>
            <a:off x="1524000" y="1806575"/>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15370" name="Rectangle 9"/>
          <p:cNvSpPr>
            <a:spLocks noChangeArrowheads="1"/>
          </p:cNvSpPr>
          <p:nvPr/>
        </p:nvSpPr>
        <p:spPr bwMode="auto">
          <a:xfrm>
            <a:off x="1524000" y="1806575"/>
            <a:ext cx="914400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tabLst>
                <a:tab pos="2286000" algn="l"/>
                <a:tab pos="2743200" algn="l"/>
                <a:tab pos="3200400" algn="l"/>
                <a:tab pos="3657600" algn="l"/>
                <a:tab pos="4114800" algn="l"/>
                <a:tab pos="4572000" algn="l"/>
                <a:tab pos="5029200" algn="l"/>
              </a:tabLst>
            </a:pPr>
            <a:r>
              <a:rPr lang="en-US" altLang="en-US" sz="1200" b="1" i="1">
                <a:solidFill>
                  <a:srgbClr val="0000FF"/>
                </a:solidFill>
                <a:latin typeface="Courier" charset="0"/>
                <a:cs typeface="Times New Roman" panose="02020603050405020304" pitchFamily="18" charset="0"/>
              </a:rPr>
              <a:t>	</a:t>
            </a:r>
            <a:endParaRPr lang="en-US" altLang="en-US" sz="1200" b="1" i="1">
              <a:solidFill>
                <a:srgbClr val="0000FF"/>
              </a:solidFill>
              <a:latin typeface="Courier" charset="0"/>
              <a:cs typeface="Times New Roman" panose="02020603050405020304" pitchFamily="18" charset="0"/>
            </a:endParaRPr>
          </a:p>
          <a:p>
            <a:pPr>
              <a:tabLst>
                <a:tab pos="2286000" algn="l"/>
                <a:tab pos="2743200" algn="l"/>
                <a:tab pos="3200400" algn="l"/>
                <a:tab pos="3657600" algn="l"/>
                <a:tab pos="4114800" algn="l"/>
                <a:tab pos="4572000" algn="l"/>
                <a:tab pos="5029200" algn="l"/>
              </a:tabLst>
            </a:pPr>
            <a:endParaRPr lang="en-US" altLang="en-US"/>
          </a:p>
        </p:txBody>
      </p:sp>
      <p:sp>
        <p:nvSpPr>
          <p:cNvPr id="15371" name="Rectangle 10"/>
          <p:cNvSpPr>
            <a:spLocks noChangeArrowheads="1"/>
          </p:cNvSpPr>
          <p:nvPr/>
        </p:nvSpPr>
        <p:spPr bwMode="auto">
          <a:xfrm>
            <a:off x="4081463" y="1728788"/>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15372" name="Rectangle 11"/>
          <p:cNvSpPr>
            <a:spLocks noChangeArrowheads="1"/>
          </p:cNvSpPr>
          <p:nvPr/>
        </p:nvSpPr>
        <p:spPr bwMode="auto">
          <a:xfrm>
            <a:off x="1524000" y="1598613"/>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ltLang="en-US"/>
          </a:p>
        </p:txBody>
      </p:sp>
      <p:sp>
        <p:nvSpPr>
          <p:cNvPr id="15373" name="Rectangle 12"/>
          <p:cNvSpPr>
            <a:spLocks noChangeArrowheads="1"/>
          </p:cNvSpPr>
          <p:nvPr/>
        </p:nvSpPr>
        <p:spPr bwMode="auto">
          <a:xfrm>
            <a:off x="1524000" y="2398713"/>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15374" name="Rectangle 15"/>
          <p:cNvSpPr>
            <a:spLocks noChangeArrowheads="1"/>
          </p:cNvSpPr>
          <p:nvPr/>
        </p:nvSpPr>
        <p:spPr bwMode="auto">
          <a:xfrm>
            <a:off x="1524000" y="2322513"/>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ltLang="en-US"/>
          </a:p>
        </p:txBody>
      </p:sp>
      <p:graphicFrame>
        <p:nvGraphicFramePr>
          <p:cNvPr id="15375" name="Object 14"/>
          <p:cNvGraphicFramePr>
            <a:graphicFrameLocks noChangeAspect="1"/>
          </p:cNvGraphicFramePr>
          <p:nvPr/>
        </p:nvGraphicFramePr>
        <p:xfrm>
          <a:off x="1524000" y="1239838"/>
          <a:ext cx="9144000" cy="3554412"/>
        </p:xfrm>
        <a:graphic>
          <a:graphicData uri="http://schemas.openxmlformats.org/presentationml/2006/ole">
            <mc:AlternateContent xmlns:mc="http://schemas.openxmlformats.org/markup-compatibility/2006">
              <mc:Choice xmlns:v="urn:schemas-microsoft-com:vml" Requires="v">
                <p:oleObj spid="_x0000_s15389" name="Picture" r:id="rId5" imgW="4521200" imgH="1752600" progId="Word.Picture.8">
                  <p:embed/>
                </p:oleObj>
              </mc:Choice>
              <mc:Fallback>
                <p:oleObj name="Picture" r:id="rId5" imgW="4521200" imgH="1752600" progId="Word.Picture.8">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1239838"/>
                        <a:ext cx="9144000" cy="355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6" name="AutoShape 16">
            <a:hlinkClick r:id="rId7" highlightClick="1"/>
          </p:cNvPr>
          <p:cNvSpPr>
            <a:spLocks noChangeArrowheads="1"/>
          </p:cNvSpPr>
          <p:nvPr/>
        </p:nvSpPr>
        <p:spPr bwMode="auto">
          <a:xfrm>
            <a:off x="5481638" y="5580063"/>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
        <p:nvSpPr>
          <p:cNvPr id="15377" name="AutoShape 17">
            <a:hlinkClick r:id="rId8" highlightClick="1"/>
          </p:cNvPr>
          <p:cNvSpPr>
            <a:spLocks noChangeArrowheads="1"/>
          </p:cNvSpPr>
          <p:nvPr/>
        </p:nvSpPr>
        <p:spPr bwMode="auto">
          <a:xfrm>
            <a:off x="3292475" y="550227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55E1B25D-508D-4CA3-97C1-0C2542C24F82}" type="slidenum">
              <a:rPr lang="en-US" altLang="en-US" sz="1400"/>
            </a:fld>
            <a:endParaRPr lang="en-US" altLang="en-US" sz="1400"/>
          </a:p>
        </p:txBody>
      </p:sp>
      <p:sp>
        <p:nvSpPr>
          <p:cNvPr id="16387" name="Rectangle 2"/>
          <p:cNvSpPr>
            <a:spLocks noGrp="1" noChangeArrowheads="1"/>
          </p:cNvSpPr>
          <p:nvPr>
            <p:ph type="title"/>
          </p:nvPr>
        </p:nvSpPr>
        <p:spPr>
          <a:xfrm>
            <a:off x="2209800" y="457200"/>
            <a:ext cx="7772400" cy="838200"/>
          </a:xfrm>
        </p:spPr>
        <p:txBody>
          <a:bodyPr/>
          <a:lstStyle/>
          <a:p>
            <a:r>
              <a:rPr lang="en-US" altLang="en-US" dirty="0">
                <a:solidFill>
                  <a:srgbClr val="FF0000"/>
                </a:solidFill>
              </a:rPr>
              <a:t>Example: The </a:t>
            </a:r>
            <a:r>
              <a:rPr lang="en-US" altLang="en-US" sz="4200" dirty="0" err="1">
                <a:solidFill>
                  <a:srgbClr val="FF0000"/>
                </a:solidFill>
                <a:latin typeface="Courier New" panose="02070309020205020404" pitchFamily="49" charset="0"/>
              </a:rPr>
              <a:t>StackOfIntegers</a:t>
            </a:r>
            <a:r>
              <a:rPr lang="en-US" altLang="en-US" dirty="0">
                <a:solidFill>
                  <a:srgbClr val="FF0000"/>
                </a:solidFill>
              </a:rPr>
              <a:t> Class(378)</a:t>
            </a:r>
            <a:endParaRPr lang="en-US" altLang="en-US" u="sng" dirty="0">
              <a:solidFill>
                <a:srgbClr val="FF0000"/>
              </a:solidFill>
              <a:latin typeface="Book Antiqua" pitchFamily="18" charset="0"/>
              <a:hlinkClick r:id="rId1" action="ppaction://program"/>
            </a:endParaRPr>
          </a:p>
        </p:txBody>
      </p:sp>
      <p:sp>
        <p:nvSpPr>
          <p:cNvPr id="16388" name="AutoShape 3">
            <a:hlinkClick r:id="rId2" action="ppaction://program" highlightClick="1"/>
          </p:cNvPr>
          <p:cNvSpPr>
            <a:spLocks noChangeArrowheads="1"/>
          </p:cNvSpPr>
          <p:nvPr/>
        </p:nvSpPr>
        <p:spPr bwMode="auto">
          <a:xfrm>
            <a:off x="7440613" y="5694363"/>
            <a:ext cx="12192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itchFamily="18" charset="0"/>
              </a:rPr>
              <a:t>Run</a:t>
            </a:r>
            <a:endParaRPr lang="en-US" altLang="en-US"/>
          </a:p>
        </p:txBody>
      </p:sp>
      <p:sp>
        <p:nvSpPr>
          <p:cNvPr id="367620" name="AutoShape 4">
            <a:hlinkClick r:id="" action="ppaction://noaction" highlightClick="1"/>
          </p:cNvPr>
          <p:cNvSpPr>
            <a:spLocks noChangeArrowheads="1"/>
          </p:cNvSpPr>
          <p:nvPr/>
        </p:nvSpPr>
        <p:spPr bwMode="auto">
          <a:xfrm>
            <a:off x="2944813" y="5770563"/>
            <a:ext cx="4114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cs typeface="Times New Roman" panose="02020603050405020304" pitchFamily="18" charset="0"/>
                <a:hlinkClick r:id="rId3" action="ppaction://program"/>
              </a:rPr>
              <a:t>TestStackOfIntegers</a:t>
            </a:r>
            <a:endParaRPr lang="en-US" altLang="zh-CN">
              <a:solidFill>
                <a:schemeClr val="accent1"/>
              </a:solidFill>
              <a:latin typeface="Book Antiqua" pitchFamily="18" charset="0"/>
              <a:ea typeface="宋体" panose="02010600030101010101" pitchFamily="2" charset="-122"/>
            </a:endParaRPr>
          </a:p>
        </p:txBody>
      </p:sp>
      <p:sp>
        <p:nvSpPr>
          <p:cNvPr id="16390" name="Rectangle 5"/>
          <p:cNvSpPr>
            <a:spLocks noChangeArrowheads="1"/>
          </p:cNvSpPr>
          <p:nvPr/>
        </p:nvSpPr>
        <p:spPr bwMode="auto">
          <a:xfrm>
            <a:off x="5410200" y="262890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16391" name="Rectangle 6"/>
          <p:cNvSpPr>
            <a:spLocks noChangeArrowheads="1"/>
          </p:cNvSpPr>
          <p:nvPr/>
        </p:nvSpPr>
        <p:spPr bwMode="auto">
          <a:xfrm>
            <a:off x="4294188" y="262890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16392" name="Rectangle 7"/>
          <p:cNvSpPr>
            <a:spLocks noChangeArrowheads="1"/>
          </p:cNvSpPr>
          <p:nvPr/>
        </p:nvSpPr>
        <p:spPr bwMode="auto">
          <a:xfrm>
            <a:off x="1524000" y="2116138"/>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16393" name="Object 8"/>
          <p:cNvGraphicFramePr>
            <a:graphicFrameLocks noChangeAspect="1"/>
          </p:cNvGraphicFramePr>
          <p:nvPr/>
        </p:nvGraphicFramePr>
        <p:xfrm>
          <a:off x="1813878" y="1516380"/>
          <a:ext cx="8564562" cy="4116388"/>
        </p:xfrm>
        <a:graphic>
          <a:graphicData uri="http://schemas.openxmlformats.org/presentationml/2006/ole">
            <mc:AlternateContent xmlns:mc="http://schemas.openxmlformats.org/markup-compatibility/2006">
              <mc:Choice xmlns:v="urn:schemas-microsoft-com:vml" Requires="v">
                <p:oleObj spid="_x0000_s16407" name="Picture" r:id="rId4" imgW="3965575" imgH="1903730" progId="Word.Picture.8">
                  <p:embed/>
                </p:oleObj>
              </mc:Choice>
              <mc:Fallback>
                <p:oleObj name="Picture" r:id="rId4" imgW="3965575" imgH="1903730"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3878" y="1516380"/>
                        <a:ext cx="8564562" cy="411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4" name="Rectangle 9"/>
          <p:cNvSpPr>
            <a:spLocks noChangeArrowheads="1"/>
          </p:cNvSpPr>
          <p:nvPr/>
        </p:nvSpPr>
        <p:spPr bwMode="auto">
          <a:xfrm>
            <a:off x="1524000" y="4251325"/>
            <a:ext cx="113220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100">
                <a:ea typeface="Times New Roman" panose="02020603050405020304" pitchFamily="18" charset="0"/>
                <a:cs typeface="Courier New" panose="02070309020205020404" pitchFamily="49" charset="0"/>
              </a:rPr>
              <a:t> </a:t>
            </a:r>
            <a:endParaRPr lang="en-US" altLang="en-US">
              <a:ea typeface="Times New Roman" panose="02020603050405020304" pitchFamily="18" charset="0"/>
              <a:cs typeface="Courier New" panose="02070309020205020404" pitchFamily="49" charset="0"/>
            </a:endParaRPr>
          </a:p>
        </p:txBody>
      </p:sp>
      <p:sp>
        <p:nvSpPr>
          <p:cNvPr id="16395" name="AutoShape 10">
            <a:hlinkClick r:id="rId6" highlightClick="1"/>
          </p:cNvPr>
          <p:cNvSpPr>
            <a:spLocks noChangeArrowheads="1"/>
          </p:cNvSpPr>
          <p:nvPr/>
        </p:nvSpPr>
        <p:spPr bwMode="auto">
          <a:xfrm>
            <a:off x="2370138" y="5734050"/>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12E982DF-3D42-4468-B575-FCEB805B90CA}" type="slidenum">
              <a:rPr lang="en-US" altLang="en-US" sz="1400"/>
            </a:fld>
            <a:endParaRPr lang="en-US" altLang="en-US" sz="1400"/>
          </a:p>
        </p:txBody>
      </p:sp>
      <p:sp>
        <p:nvSpPr>
          <p:cNvPr id="17411" name="Rectangle 2"/>
          <p:cNvSpPr>
            <a:spLocks noGrp="1" noChangeArrowheads="1"/>
          </p:cNvSpPr>
          <p:nvPr>
            <p:ph type="title"/>
          </p:nvPr>
        </p:nvSpPr>
        <p:spPr>
          <a:xfrm>
            <a:off x="1524000" y="457200"/>
            <a:ext cx="9144000" cy="838200"/>
          </a:xfrm>
        </p:spPr>
        <p:txBody>
          <a:bodyPr/>
          <a:lstStyle/>
          <a:p>
            <a:r>
              <a:rPr lang="en-US" altLang="en-US"/>
              <a:t>Designing the StackOfIntegers Class</a:t>
            </a:r>
            <a:endParaRPr lang="en-US" altLang="en-US">
              <a:hlinkClick r:id="rId1" action="ppaction://program"/>
            </a:endParaRPr>
          </a:p>
        </p:txBody>
      </p:sp>
      <p:sp>
        <p:nvSpPr>
          <p:cNvPr id="17412" name="Rectangle 4"/>
          <p:cNvSpPr>
            <a:spLocks noChangeArrowheads="1"/>
          </p:cNvSpPr>
          <p:nvPr/>
        </p:nvSpPr>
        <p:spPr bwMode="auto">
          <a:xfrm>
            <a:off x="5410200" y="262890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17413" name="Rectangle 5"/>
          <p:cNvSpPr>
            <a:spLocks noChangeArrowheads="1"/>
          </p:cNvSpPr>
          <p:nvPr/>
        </p:nvSpPr>
        <p:spPr bwMode="auto">
          <a:xfrm>
            <a:off x="4294188" y="262890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17414" name="Rectangle 6"/>
          <p:cNvSpPr>
            <a:spLocks noChangeArrowheads="1"/>
          </p:cNvSpPr>
          <p:nvPr/>
        </p:nvSpPr>
        <p:spPr bwMode="auto">
          <a:xfrm>
            <a:off x="1524000" y="2116138"/>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17415" name="Rectangle 7"/>
          <p:cNvSpPr>
            <a:spLocks noChangeArrowheads="1"/>
          </p:cNvSpPr>
          <p:nvPr/>
        </p:nvSpPr>
        <p:spPr bwMode="auto">
          <a:xfrm>
            <a:off x="1524000" y="4251325"/>
            <a:ext cx="113220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100">
                <a:ea typeface="Times New Roman" panose="02020603050405020304" pitchFamily="18" charset="0"/>
                <a:cs typeface="Courier New" panose="02070309020205020404" pitchFamily="49" charset="0"/>
              </a:rPr>
              <a:t> </a:t>
            </a:r>
            <a:endParaRPr lang="en-US" altLang="en-US">
              <a:ea typeface="Times New Roman" panose="02020603050405020304" pitchFamily="18" charset="0"/>
              <a:cs typeface="Courier New" panose="02070309020205020404" pitchFamily="49" charset="0"/>
            </a:endParaRPr>
          </a:p>
        </p:txBody>
      </p:sp>
      <p:sp>
        <p:nvSpPr>
          <p:cNvPr id="17416" name="Rectangle 8"/>
          <p:cNvSpPr>
            <a:spLocks noChangeArrowheads="1"/>
          </p:cNvSpPr>
          <p:nvPr/>
        </p:nvSpPr>
        <p:spPr bwMode="auto">
          <a:xfrm>
            <a:off x="1524000" y="2398713"/>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17417" name="Rectangle 11"/>
          <p:cNvSpPr>
            <a:spLocks noChangeArrowheads="1"/>
          </p:cNvSpPr>
          <p:nvPr/>
        </p:nvSpPr>
        <p:spPr bwMode="auto">
          <a:xfrm>
            <a:off x="1524000" y="2360613"/>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pic>
        <p:nvPicPr>
          <p:cNvPr id="1741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750" y="1651000"/>
            <a:ext cx="8826500" cy="355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17B40211-CD8A-46E8-AD6F-218D7797FDC5}" type="slidenum">
              <a:rPr lang="en-US" altLang="en-US" sz="1400"/>
            </a:fld>
            <a:endParaRPr lang="en-US" altLang="en-US" sz="1400"/>
          </a:p>
        </p:txBody>
      </p:sp>
      <p:sp>
        <p:nvSpPr>
          <p:cNvPr id="18435" name="Rectangle 2"/>
          <p:cNvSpPr>
            <a:spLocks noGrp="1" noChangeArrowheads="1"/>
          </p:cNvSpPr>
          <p:nvPr>
            <p:ph type="title"/>
          </p:nvPr>
        </p:nvSpPr>
        <p:spPr>
          <a:xfrm>
            <a:off x="2209800" y="457200"/>
            <a:ext cx="7772400" cy="838200"/>
          </a:xfrm>
        </p:spPr>
        <p:txBody>
          <a:bodyPr/>
          <a:lstStyle/>
          <a:p>
            <a:r>
              <a:rPr lang="en-US" altLang="en-US"/>
              <a:t>Implementing </a:t>
            </a:r>
            <a:r>
              <a:rPr lang="en-US" altLang="en-US" sz="4200">
                <a:latin typeface="Courier New" panose="02070309020205020404" pitchFamily="49" charset="0"/>
              </a:rPr>
              <a:t>StackOfIntegers</a:t>
            </a:r>
            <a:r>
              <a:rPr lang="en-US" altLang="en-US"/>
              <a:t> Class</a:t>
            </a:r>
            <a:endParaRPr lang="en-US" altLang="en-US" u="sng">
              <a:latin typeface="Book Antiqua" pitchFamily="18" charset="0"/>
              <a:hlinkClick r:id="rId1" action="ppaction://program"/>
            </a:endParaRPr>
          </a:p>
        </p:txBody>
      </p:sp>
      <p:sp>
        <p:nvSpPr>
          <p:cNvPr id="369667" name="AutoShape 3">
            <a:hlinkClick r:id="" action="ppaction://noaction" highlightClick="1"/>
          </p:cNvPr>
          <p:cNvSpPr>
            <a:spLocks noChangeArrowheads="1"/>
          </p:cNvSpPr>
          <p:nvPr/>
        </p:nvSpPr>
        <p:spPr bwMode="auto">
          <a:xfrm>
            <a:off x="2944813" y="5770563"/>
            <a:ext cx="4114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cs typeface="Times New Roman" panose="02020603050405020304" pitchFamily="18" charset="0"/>
                <a:hlinkClick r:id="rId2" action="ppaction://program"/>
              </a:rPr>
              <a:t>StackOfIntegers</a:t>
            </a:r>
            <a:endParaRPr lang="en-US" altLang="zh-CN">
              <a:solidFill>
                <a:schemeClr val="accent1"/>
              </a:solidFill>
              <a:latin typeface="Book Antiqua" pitchFamily="18" charset="0"/>
              <a:ea typeface="宋体" panose="02010600030101010101" pitchFamily="2" charset="-122"/>
            </a:endParaRPr>
          </a:p>
        </p:txBody>
      </p:sp>
      <p:sp>
        <p:nvSpPr>
          <p:cNvPr id="18437" name="Rectangle 4"/>
          <p:cNvSpPr>
            <a:spLocks noChangeArrowheads="1"/>
          </p:cNvSpPr>
          <p:nvPr/>
        </p:nvSpPr>
        <p:spPr bwMode="auto">
          <a:xfrm>
            <a:off x="5410200" y="262890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18438" name="Rectangle 5"/>
          <p:cNvSpPr>
            <a:spLocks noChangeArrowheads="1"/>
          </p:cNvSpPr>
          <p:nvPr/>
        </p:nvSpPr>
        <p:spPr bwMode="auto">
          <a:xfrm>
            <a:off x="4294188" y="262890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18439" name="Rectangle 6"/>
          <p:cNvSpPr>
            <a:spLocks noChangeArrowheads="1"/>
          </p:cNvSpPr>
          <p:nvPr/>
        </p:nvSpPr>
        <p:spPr bwMode="auto">
          <a:xfrm>
            <a:off x="1524000" y="2116138"/>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18440" name="Rectangle 7"/>
          <p:cNvSpPr>
            <a:spLocks noChangeArrowheads="1"/>
          </p:cNvSpPr>
          <p:nvPr/>
        </p:nvSpPr>
        <p:spPr bwMode="auto">
          <a:xfrm>
            <a:off x="1524000" y="4251325"/>
            <a:ext cx="113220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100">
                <a:ea typeface="Times New Roman" panose="02020603050405020304" pitchFamily="18" charset="0"/>
                <a:cs typeface="Courier New" panose="02070309020205020404" pitchFamily="49" charset="0"/>
              </a:rPr>
              <a:t> </a:t>
            </a:r>
            <a:endParaRPr lang="en-US" altLang="en-US">
              <a:ea typeface="Times New Roman" panose="02020603050405020304" pitchFamily="18" charset="0"/>
              <a:cs typeface="Courier New" panose="02070309020205020404" pitchFamily="49" charset="0"/>
            </a:endParaRPr>
          </a:p>
        </p:txBody>
      </p:sp>
      <p:sp>
        <p:nvSpPr>
          <p:cNvPr id="18441" name="Rectangle 8"/>
          <p:cNvSpPr>
            <a:spLocks noChangeArrowheads="1"/>
          </p:cNvSpPr>
          <p:nvPr/>
        </p:nvSpPr>
        <p:spPr bwMode="auto">
          <a:xfrm>
            <a:off x="1524000" y="2398713"/>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18442" name="AutoShape 10">
            <a:hlinkClick r:id="rId3" highlightClick="1"/>
          </p:cNvPr>
          <p:cNvSpPr>
            <a:spLocks noChangeArrowheads="1"/>
          </p:cNvSpPr>
          <p:nvPr/>
        </p:nvSpPr>
        <p:spPr bwMode="auto">
          <a:xfrm>
            <a:off x="2370138" y="5734050"/>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pic>
        <p:nvPicPr>
          <p:cNvPr id="18443"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9263" y="1590675"/>
            <a:ext cx="8639175" cy="3941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4A7F4160-E93C-47AF-8E6D-DD83E79558FA}" type="slidenum">
              <a:rPr lang="en-US" altLang="en-US" sz="1400"/>
            </a:fld>
            <a:endParaRPr lang="en-US" altLang="en-US" sz="1400"/>
          </a:p>
        </p:txBody>
      </p:sp>
      <p:sp>
        <p:nvSpPr>
          <p:cNvPr id="19459" name="Slide Number Placeholder 4"/>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lgn="r"/>
            <a:fld id="{5904C8B2-B357-4BEF-992E-58D2E3693019}" type="slidenum">
              <a:rPr lang="en-US" altLang="en-US" sz="1400"/>
            </a:fld>
            <a:endParaRPr lang="en-US" altLang="en-US" sz="1400"/>
          </a:p>
        </p:txBody>
      </p:sp>
      <p:sp>
        <p:nvSpPr>
          <p:cNvPr id="19460" name="Rectangle 2"/>
          <p:cNvSpPr>
            <a:spLocks noGrp="1" noChangeArrowheads="1"/>
          </p:cNvSpPr>
          <p:nvPr>
            <p:ph type="title" idx="4294967295"/>
          </p:nvPr>
        </p:nvSpPr>
        <p:spPr>
          <a:xfrm>
            <a:off x="2209800" y="0"/>
            <a:ext cx="7772400" cy="1428750"/>
          </a:xfrm>
          <a:noFill/>
        </p:spPr>
        <p:txBody>
          <a:bodyPr/>
          <a:lstStyle/>
          <a:p>
            <a:r>
              <a:rPr lang="en-US" altLang="en-US" dirty="0">
                <a:solidFill>
                  <a:srgbClr val="FF0000"/>
                </a:solidFill>
              </a:rPr>
              <a:t>Wrapper Classes</a:t>
            </a:r>
            <a:endParaRPr lang="en-US" altLang="en-US" dirty="0">
              <a:solidFill>
                <a:srgbClr val="FF0000"/>
              </a:solidFill>
            </a:endParaRPr>
          </a:p>
        </p:txBody>
      </p:sp>
      <p:sp>
        <p:nvSpPr>
          <p:cNvPr id="19461" name="Rectangle 3"/>
          <p:cNvSpPr>
            <a:spLocks noGrp="1" noChangeArrowheads="1"/>
          </p:cNvSpPr>
          <p:nvPr>
            <p:ph type="body" idx="4294967295"/>
          </p:nvPr>
        </p:nvSpPr>
        <p:spPr>
          <a:xfrm>
            <a:off x="1828800" y="1371600"/>
            <a:ext cx="2286000" cy="2133600"/>
          </a:xfrm>
          <a:noFill/>
        </p:spPr>
        <p:txBody>
          <a:bodyPr/>
          <a:lstStyle/>
          <a:p>
            <a:pPr>
              <a:buFont typeface="Wingdings" panose="05000000000000000000" pitchFamily="2" charset="2"/>
              <a:buChar char="q"/>
            </a:pPr>
            <a:r>
              <a:rPr lang="en-US" altLang="en-US" sz="2400"/>
              <a:t>Boolean</a:t>
            </a:r>
            <a:endParaRPr lang="en-US" altLang="en-US" sz="2400"/>
          </a:p>
          <a:p>
            <a:pPr>
              <a:spcBef>
                <a:spcPct val="50000"/>
              </a:spcBef>
              <a:buFont typeface="Wingdings" panose="05000000000000000000" pitchFamily="2" charset="2"/>
              <a:buChar char="q"/>
            </a:pPr>
            <a:r>
              <a:rPr lang="en-US" altLang="en-US" sz="2400"/>
              <a:t>Character</a:t>
            </a:r>
            <a:endParaRPr lang="en-US" altLang="en-US" sz="2400"/>
          </a:p>
          <a:p>
            <a:pPr>
              <a:spcBef>
                <a:spcPct val="50000"/>
              </a:spcBef>
              <a:buFont typeface="Wingdings" panose="05000000000000000000" pitchFamily="2" charset="2"/>
              <a:buChar char="q"/>
            </a:pPr>
            <a:r>
              <a:rPr lang="en-US" altLang="en-US" sz="2400"/>
              <a:t>Short</a:t>
            </a:r>
            <a:endParaRPr lang="en-US" altLang="en-US" sz="2400"/>
          </a:p>
          <a:p>
            <a:pPr>
              <a:spcBef>
                <a:spcPct val="50000"/>
              </a:spcBef>
              <a:buFont typeface="Wingdings" panose="05000000000000000000" pitchFamily="2" charset="2"/>
              <a:buChar char="q"/>
            </a:pPr>
            <a:r>
              <a:rPr lang="en-US" altLang="en-US" sz="2400"/>
              <a:t>Byte</a:t>
            </a:r>
            <a:endParaRPr lang="en-US" altLang="en-US" sz="2800"/>
          </a:p>
        </p:txBody>
      </p:sp>
      <p:sp>
        <p:nvSpPr>
          <p:cNvPr id="19462" name="Rectangle 4"/>
          <p:cNvSpPr>
            <a:spLocks noChangeArrowheads="1"/>
          </p:cNvSpPr>
          <p:nvPr/>
        </p:nvSpPr>
        <p:spPr bwMode="auto">
          <a:xfrm>
            <a:off x="4267200" y="1447800"/>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spcBef>
                <a:spcPct val="20000"/>
              </a:spcBef>
              <a:buClr>
                <a:schemeClr val="tx2"/>
              </a:buClr>
              <a:buSzPct val="75000"/>
              <a:buFont typeface="Wingdings" panose="05000000000000000000" pitchFamily="2" charset="2"/>
              <a:buChar char="q"/>
            </a:pPr>
            <a:r>
              <a:rPr lang="en-US" altLang="en-US"/>
              <a:t>Integer</a:t>
            </a:r>
            <a:endParaRPr lang="en-US" altLang="en-US"/>
          </a:p>
          <a:p>
            <a:pPr marL="342900" indent="-342900">
              <a:spcBef>
                <a:spcPct val="20000"/>
              </a:spcBef>
              <a:buClr>
                <a:schemeClr val="tx2"/>
              </a:buClr>
              <a:buSzPct val="75000"/>
              <a:buFont typeface="Wingdings" panose="05000000000000000000" pitchFamily="2" charset="2"/>
              <a:buChar char="q"/>
            </a:pPr>
            <a:r>
              <a:rPr lang="en-US" altLang="en-US"/>
              <a:t>Long</a:t>
            </a:r>
            <a:endParaRPr lang="en-US" altLang="en-US"/>
          </a:p>
          <a:p>
            <a:pPr marL="342900" indent="-342900">
              <a:spcBef>
                <a:spcPct val="50000"/>
              </a:spcBef>
              <a:buClr>
                <a:schemeClr val="tx2"/>
              </a:buClr>
              <a:buSzPct val="75000"/>
              <a:buFont typeface="Wingdings" panose="05000000000000000000" pitchFamily="2" charset="2"/>
              <a:buChar char="q"/>
            </a:pPr>
            <a:r>
              <a:rPr lang="en-US" altLang="en-US"/>
              <a:t>Float</a:t>
            </a:r>
            <a:endParaRPr lang="en-US" altLang="en-US"/>
          </a:p>
          <a:p>
            <a:pPr marL="342900" indent="-342900">
              <a:spcBef>
                <a:spcPct val="50000"/>
              </a:spcBef>
              <a:buClr>
                <a:schemeClr val="tx2"/>
              </a:buClr>
              <a:buSzPct val="75000"/>
              <a:buFont typeface="Wingdings" panose="05000000000000000000" pitchFamily="2" charset="2"/>
              <a:buChar char="q"/>
            </a:pPr>
            <a:r>
              <a:rPr lang="en-US" altLang="en-US"/>
              <a:t>Double</a:t>
            </a:r>
            <a:endParaRPr lang="en-US" altLang="en-US" sz="2800"/>
          </a:p>
        </p:txBody>
      </p:sp>
      <p:sp>
        <p:nvSpPr>
          <p:cNvPr id="19463" name="Rectangle 5"/>
          <p:cNvSpPr>
            <a:spLocks noChangeArrowheads="1"/>
          </p:cNvSpPr>
          <p:nvPr/>
        </p:nvSpPr>
        <p:spPr bwMode="auto">
          <a:xfrm>
            <a:off x="3638550" y="2541588"/>
            <a:ext cx="9144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endParaRPr lang="en-US" altLang="en-US"/>
          </a:p>
        </p:txBody>
      </p:sp>
      <p:sp>
        <p:nvSpPr>
          <p:cNvPr id="19464" name="Text Box 7"/>
          <p:cNvSpPr txBox="1">
            <a:spLocks noChangeArrowheads="1"/>
          </p:cNvSpPr>
          <p:nvPr/>
        </p:nvSpPr>
        <p:spPr bwMode="auto">
          <a:xfrm>
            <a:off x="6705600" y="1371600"/>
            <a:ext cx="3810000"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spcBef>
                <a:spcPct val="50000"/>
              </a:spcBef>
            </a:pPr>
            <a:r>
              <a:rPr lang="en-US" altLang="en-US" sz="2000" dirty="0">
                <a:cs typeface="Courier New" panose="02070309020205020404" pitchFamily="49" charset="0"/>
              </a:rPr>
              <a:t>NOTE: (1) </a:t>
            </a:r>
            <a:r>
              <a:rPr lang="en-US" altLang="en-US" sz="2000" dirty="0">
                <a:solidFill>
                  <a:srgbClr val="FF0000"/>
                </a:solidFill>
                <a:cs typeface="Courier New" panose="02070309020205020404" pitchFamily="49" charset="0"/>
              </a:rPr>
              <a:t>The wrapper classes do not have no-</a:t>
            </a:r>
            <a:r>
              <a:rPr lang="en-US" altLang="en-US" sz="2000" dirty="0" err="1">
                <a:solidFill>
                  <a:srgbClr val="FF0000"/>
                </a:solidFill>
                <a:cs typeface="Courier New" panose="02070309020205020404" pitchFamily="49" charset="0"/>
              </a:rPr>
              <a:t>arg</a:t>
            </a:r>
            <a:r>
              <a:rPr lang="en-US" altLang="en-US" sz="2000" dirty="0">
                <a:solidFill>
                  <a:srgbClr val="FF0000"/>
                </a:solidFill>
                <a:cs typeface="Courier New" panose="02070309020205020404" pitchFamily="49" charset="0"/>
              </a:rPr>
              <a:t> constructors. </a:t>
            </a:r>
            <a:r>
              <a:rPr lang="en-US" altLang="en-US" sz="2000" dirty="0">
                <a:cs typeface="Courier New" panose="02070309020205020404" pitchFamily="49" charset="0"/>
              </a:rPr>
              <a:t>(2) </a:t>
            </a:r>
            <a:r>
              <a:rPr lang="en-US" altLang="en-US" sz="2000" dirty="0">
                <a:solidFill>
                  <a:srgbClr val="FF0000"/>
                </a:solidFill>
                <a:cs typeface="Courier New" panose="02070309020205020404" pitchFamily="49" charset="0"/>
              </a:rPr>
              <a:t>The instances of all wrapper classes are immutable</a:t>
            </a:r>
            <a:r>
              <a:rPr lang="en-US" altLang="en-US" sz="2000" dirty="0">
                <a:cs typeface="Courier New" panose="02070309020205020404" pitchFamily="49" charset="0"/>
              </a:rPr>
              <a:t>, i.e., their internal values cannot be changed once the objects are created.</a:t>
            </a:r>
            <a:r>
              <a:rPr lang="en-US" altLang="en-US" sz="2000" dirty="0"/>
              <a:t> </a:t>
            </a:r>
            <a:endParaRPr lang="en-US" alt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7EFDE2C9-C14F-45B3-8E13-392230CC9F79}" type="slidenum">
              <a:rPr lang="en-US" altLang="en-US" sz="1400"/>
            </a:fld>
            <a:endParaRPr lang="en-US" altLang="en-US" sz="1400"/>
          </a:p>
        </p:txBody>
      </p:sp>
      <p:sp>
        <p:nvSpPr>
          <p:cNvPr id="20483" name="Slide Number Placeholder 4"/>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lgn="r"/>
            <a:fld id="{70954D5D-4041-4E67-861C-688654653F77}" type="slidenum">
              <a:rPr lang="en-US" altLang="en-US" sz="1400"/>
            </a:fld>
            <a:endParaRPr lang="en-US" altLang="en-US" sz="1400"/>
          </a:p>
        </p:txBody>
      </p:sp>
      <p:sp>
        <p:nvSpPr>
          <p:cNvPr id="20484" name="Rectangle 2"/>
          <p:cNvSpPr>
            <a:spLocks noGrp="1" noChangeArrowheads="1"/>
          </p:cNvSpPr>
          <p:nvPr>
            <p:ph type="title" idx="4294967295"/>
          </p:nvPr>
        </p:nvSpPr>
        <p:spPr>
          <a:xfrm>
            <a:off x="1752600" y="228600"/>
            <a:ext cx="8610600" cy="609600"/>
          </a:xfrm>
          <a:noFill/>
        </p:spPr>
        <p:txBody>
          <a:bodyPr/>
          <a:lstStyle/>
          <a:p>
            <a:r>
              <a:rPr lang="en-US" altLang="en-US"/>
              <a:t>The </a:t>
            </a:r>
            <a:r>
              <a:rPr lang="en-US" altLang="en-US" sz="4200">
                <a:latin typeface="Courier New" panose="02070309020205020404" pitchFamily="49" charset="0"/>
              </a:rPr>
              <a:t>Integer</a:t>
            </a:r>
            <a:r>
              <a:rPr lang="en-US" altLang="en-US"/>
              <a:t> and </a:t>
            </a:r>
            <a:r>
              <a:rPr lang="en-US" altLang="en-US" sz="4200">
                <a:latin typeface="Courier New" panose="02070309020205020404" pitchFamily="49" charset="0"/>
              </a:rPr>
              <a:t>Double</a:t>
            </a:r>
            <a:r>
              <a:rPr lang="en-US" altLang="en-US"/>
              <a:t> Classes</a:t>
            </a:r>
            <a:endParaRPr lang="en-US" altLang="en-US"/>
          </a:p>
        </p:txBody>
      </p:sp>
      <p:sp>
        <p:nvSpPr>
          <p:cNvPr id="20485" name="Rectangle 6"/>
          <p:cNvSpPr>
            <a:spLocks noChangeArrowheads="1"/>
          </p:cNvSpPr>
          <p:nvPr/>
        </p:nvSpPr>
        <p:spPr bwMode="auto">
          <a:xfrm>
            <a:off x="4267200" y="1885950"/>
            <a:ext cx="9144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endParaRPr lang="en-US" altLang="en-US"/>
          </a:p>
        </p:txBody>
      </p:sp>
      <p:sp>
        <p:nvSpPr>
          <p:cNvPr id="20486" name="Rectangle 8"/>
          <p:cNvSpPr>
            <a:spLocks noChangeArrowheads="1"/>
          </p:cNvSpPr>
          <p:nvPr/>
        </p:nvSpPr>
        <p:spPr bwMode="auto">
          <a:xfrm>
            <a:off x="4267200" y="1885950"/>
            <a:ext cx="9144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endParaRPr lang="en-US" altLang="en-US"/>
          </a:p>
        </p:txBody>
      </p:sp>
      <p:sp>
        <p:nvSpPr>
          <p:cNvPr id="20487" name="Rectangle 10"/>
          <p:cNvSpPr>
            <a:spLocks noChangeArrowheads="1"/>
          </p:cNvSpPr>
          <p:nvPr/>
        </p:nvSpPr>
        <p:spPr bwMode="auto">
          <a:xfrm>
            <a:off x="4152900" y="1885950"/>
            <a:ext cx="9144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endParaRPr lang="en-US" altLang="en-US"/>
          </a:p>
        </p:txBody>
      </p:sp>
      <p:sp>
        <p:nvSpPr>
          <p:cNvPr id="20488" name="Rectangle 9"/>
          <p:cNvSpPr>
            <a:spLocks noChangeArrowheads="1"/>
          </p:cNvSpPr>
          <p:nvPr/>
        </p:nvSpPr>
        <p:spPr bwMode="auto">
          <a:xfrm>
            <a:off x="1524000" y="1627188"/>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20489" name="Object 8"/>
          <p:cNvGraphicFramePr>
            <a:graphicFrameLocks noChangeAspect="1"/>
          </p:cNvGraphicFramePr>
          <p:nvPr/>
        </p:nvGraphicFramePr>
        <p:xfrm>
          <a:off x="1528763" y="1340803"/>
          <a:ext cx="9134475" cy="4968875"/>
        </p:xfrm>
        <a:graphic>
          <a:graphicData uri="http://schemas.openxmlformats.org/presentationml/2006/ole">
            <mc:AlternateContent xmlns:mc="http://schemas.openxmlformats.org/markup-compatibility/2006">
              <mc:Choice xmlns:v="urn:schemas-microsoft-com:vml" Requires="v">
                <p:oleObj spid="_x0000_s20501" name="Picture" r:id="rId1" imgW="5774690" imgH="3144520" progId="Word.Picture.8">
                  <p:embed/>
                </p:oleObj>
              </mc:Choice>
              <mc:Fallback>
                <p:oleObj name="Picture" r:id="rId1" imgW="5774690" imgH="3144520" progId="Word.Picture.8">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763" y="1340803"/>
                        <a:ext cx="9134475"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138F49AD-F1A6-4D5B-90A7-03D2B3E2CC95}" type="slidenum">
              <a:rPr lang="en-US" altLang="en-US" sz="1400"/>
            </a:fld>
            <a:endParaRPr lang="en-US" altLang="en-US" sz="1400"/>
          </a:p>
        </p:txBody>
      </p:sp>
      <p:sp>
        <p:nvSpPr>
          <p:cNvPr id="21507" name="Slide Number Placeholder 4"/>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lgn="r"/>
            <a:fld id="{35B28ABB-0D1D-40F1-963A-D7F7944DE1D2}" type="slidenum">
              <a:rPr lang="en-US" altLang="en-US" sz="1400"/>
            </a:fld>
            <a:endParaRPr lang="en-US" altLang="en-US" sz="1400"/>
          </a:p>
        </p:txBody>
      </p:sp>
      <p:sp>
        <p:nvSpPr>
          <p:cNvPr id="21508" name="Rectangle 2"/>
          <p:cNvSpPr>
            <a:spLocks noGrp="1" noChangeArrowheads="1"/>
          </p:cNvSpPr>
          <p:nvPr>
            <p:ph type="title" idx="4294967295"/>
          </p:nvPr>
        </p:nvSpPr>
        <p:spPr>
          <a:xfrm>
            <a:off x="2209800" y="381000"/>
            <a:ext cx="7772400" cy="1428750"/>
          </a:xfrm>
          <a:noFill/>
        </p:spPr>
        <p:txBody>
          <a:bodyPr/>
          <a:lstStyle/>
          <a:p>
            <a:r>
              <a:rPr lang="en-US" altLang="en-US"/>
              <a:t>The </a:t>
            </a:r>
            <a:r>
              <a:rPr lang="en-US" altLang="en-US" sz="4200">
                <a:latin typeface="Courier New" panose="02070309020205020404" pitchFamily="49" charset="0"/>
              </a:rPr>
              <a:t>Integer</a:t>
            </a:r>
            <a:r>
              <a:rPr lang="en-US" altLang="en-US"/>
              <a:t> Class</a:t>
            </a:r>
            <a:br>
              <a:rPr lang="en-US" altLang="en-US"/>
            </a:br>
            <a:r>
              <a:rPr lang="en-US" altLang="en-US"/>
              <a:t>and the </a:t>
            </a:r>
            <a:r>
              <a:rPr lang="en-US" altLang="en-US" sz="4200">
                <a:latin typeface="Courier New" panose="02070309020205020404" pitchFamily="49" charset="0"/>
              </a:rPr>
              <a:t>Double</a:t>
            </a:r>
            <a:r>
              <a:rPr lang="en-US" altLang="en-US"/>
              <a:t> Class</a:t>
            </a:r>
            <a:endParaRPr lang="en-US" altLang="en-US"/>
          </a:p>
        </p:txBody>
      </p:sp>
      <p:sp>
        <p:nvSpPr>
          <p:cNvPr id="21509" name="Rectangle 3"/>
          <p:cNvSpPr>
            <a:spLocks noGrp="1" noChangeArrowheads="1"/>
          </p:cNvSpPr>
          <p:nvPr>
            <p:ph type="body" idx="4294967295"/>
          </p:nvPr>
        </p:nvSpPr>
        <p:spPr>
          <a:xfrm>
            <a:off x="2362200" y="1981200"/>
            <a:ext cx="7772400" cy="2514600"/>
          </a:xfrm>
          <a:noFill/>
        </p:spPr>
        <p:txBody>
          <a:bodyPr/>
          <a:lstStyle/>
          <a:p>
            <a:pPr>
              <a:lnSpc>
                <a:spcPct val="90000"/>
              </a:lnSpc>
              <a:spcBef>
                <a:spcPct val="50000"/>
              </a:spcBef>
              <a:buFont typeface="Wingdings" panose="05000000000000000000" pitchFamily="2" charset="2"/>
              <a:buChar char="q"/>
            </a:pPr>
            <a:r>
              <a:rPr lang="en-US" altLang="en-US"/>
              <a:t>Constructors</a:t>
            </a:r>
            <a:endParaRPr lang="en-US" altLang="en-US"/>
          </a:p>
          <a:p>
            <a:pPr>
              <a:lnSpc>
                <a:spcPct val="90000"/>
              </a:lnSpc>
              <a:spcBef>
                <a:spcPct val="100000"/>
              </a:spcBef>
              <a:buFont typeface="Wingdings" panose="05000000000000000000" pitchFamily="2" charset="2"/>
              <a:buChar char="q"/>
            </a:pPr>
            <a:r>
              <a:rPr lang="en-US" altLang="en-US"/>
              <a:t>Class Constants </a:t>
            </a:r>
            <a:r>
              <a:rPr lang="en-US" altLang="en-US" sz="3000">
                <a:solidFill>
                  <a:srgbClr val="FF0000"/>
                </a:solidFill>
                <a:latin typeface="Courier New" panose="02070309020205020404" pitchFamily="49" charset="0"/>
              </a:rPr>
              <a:t>MAX_VALUE</a:t>
            </a:r>
            <a:r>
              <a:rPr lang="en-US" altLang="en-US">
                <a:solidFill>
                  <a:srgbClr val="FF0000"/>
                </a:solidFill>
              </a:rPr>
              <a:t>, </a:t>
            </a:r>
            <a:r>
              <a:rPr lang="en-US" altLang="en-US" sz="3000">
                <a:solidFill>
                  <a:srgbClr val="FF0000"/>
                </a:solidFill>
                <a:latin typeface="Courier New" panose="02070309020205020404" pitchFamily="49" charset="0"/>
              </a:rPr>
              <a:t>MIN_VALUE</a:t>
            </a:r>
            <a:endParaRPr lang="en-US" altLang="en-US"/>
          </a:p>
          <a:p>
            <a:pPr>
              <a:lnSpc>
                <a:spcPct val="90000"/>
              </a:lnSpc>
              <a:spcBef>
                <a:spcPct val="100000"/>
              </a:spcBef>
              <a:buFont typeface="Wingdings" panose="05000000000000000000" pitchFamily="2" charset="2"/>
              <a:buChar char="q"/>
            </a:pPr>
            <a:r>
              <a:rPr lang="en-US" altLang="en-US"/>
              <a:t>Conversion Methods</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824FF288-E5AB-48F0-B547-AD3B6795A088}" type="slidenum">
              <a:rPr lang="en-US" altLang="en-US" sz="1400"/>
            </a:fld>
            <a:endParaRPr lang="en-US" altLang="en-US" sz="1400"/>
          </a:p>
        </p:txBody>
      </p:sp>
      <p:sp>
        <p:nvSpPr>
          <p:cNvPr id="4099" name="Rectangle 2"/>
          <p:cNvSpPr>
            <a:spLocks noGrp="1" noChangeArrowheads="1"/>
          </p:cNvSpPr>
          <p:nvPr>
            <p:ph type="title"/>
          </p:nvPr>
        </p:nvSpPr>
        <p:spPr>
          <a:xfrm>
            <a:off x="1676400" y="228600"/>
            <a:ext cx="8763000" cy="473075"/>
          </a:xfrm>
          <a:noFill/>
        </p:spPr>
        <p:txBody>
          <a:bodyPr/>
          <a:lstStyle/>
          <a:p>
            <a:r>
              <a:rPr lang="en-US" altLang="en-US" sz="4000"/>
              <a:t>Motivations</a:t>
            </a:r>
            <a:endParaRPr lang="en-US" altLang="en-US" sz="4000"/>
          </a:p>
        </p:txBody>
      </p:sp>
      <p:sp>
        <p:nvSpPr>
          <p:cNvPr id="4100" name="Rectangle 3"/>
          <p:cNvSpPr>
            <a:spLocks noGrp="1" noChangeArrowheads="1"/>
          </p:cNvSpPr>
          <p:nvPr>
            <p:ph type="body" idx="1"/>
          </p:nvPr>
        </p:nvSpPr>
        <p:spPr>
          <a:xfrm>
            <a:off x="1752600" y="990600"/>
            <a:ext cx="8686800" cy="3048000"/>
          </a:xfrm>
          <a:noFill/>
        </p:spPr>
        <p:txBody>
          <a:bodyPr/>
          <a:lstStyle/>
          <a:p>
            <a:pPr marL="0" indent="0">
              <a:buFont typeface="Monotype Sorts" pitchFamily="2" charset="2"/>
              <a:buNone/>
            </a:pPr>
            <a:r>
              <a:rPr lang="en-US" altLang="en-US" sz="2800"/>
              <a:t>You see the advantages of object-oriented programming from the preceding chapter. This chapter will demonstrate how to solve problems using the object-oriented paradigm. </a:t>
            </a:r>
            <a:endParaRPr lang="en-US" alt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2"/>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491CD890-A4E2-4CEF-9A36-C0159DC5C9E3}" type="slidenum">
              <a:rPr lang="en-US" altLang="en-US" sz="1400"/>
            </a:fld>
            <a:endParaRPr lang="en-US" altLang="en-US" sz="1400"/>
          </a:p>
        </p:txBody>
      </p:sp>
      <p:sp>
        <p:nvSpPr>
          <p:cNvPr id="22531" name="Slide Number Placeholder 4"/>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lgn="r"/>
            <a:fld id="{2B687826-E8D1-418E-A7B6-88CF08CCE32D}" type="slidenum">
              <a:rPr lang="en-US" altLang="en-US" sz="1400"/>
            </a:fld>
            <a:endParaRPr lang="en-US" altLang="en-US" sz="1400"/>
          </a:p>
        </p:txBody>
      </p:sp>
      <p:sp>
        <p:nvSpPr>
          <p:cNvPr id="22532" name="Rectangle 2"/>
          <p:cNvSpPr>
            <a:spLocks noGrp="1" noChangeArrowheads="1"/>
          </p:cNvSpPr>
          <p:nvPr>
            <p:ph type="title" idx="4294967295"/>
          </p:nvPr>
        </p:nvSpPr>
        <p:spPr>
          <a:xfrm>
            <a:off x="1524000" y="381000"/>
            <a:ext cx="8839200" cy="914400"/>
          </a:xfrm>
          <a:noFill/>
        </p:spPr>
        <p:txBody>
          <a:bodyPr/>
          <a:lstStyle/>
          <a:p>
            <a:r>
              <a:rPr lang="en-US" altLang="en-US">
                <a:solidFill>
                  <a:srgbClr val="FF0000"/>
                </a:solidFill>
                <a:cs typeface="Times New Roman" panose="02020603050405020304" pitchFamily="18" charset="0"/>
              </a:rPr>
              <a:t>Numeric Wrapper Class Constructors</a:t>
            </a:r>
            <a:r>
              <a:rPr lang="en-US" altLang="en-US"/>
              <a:t> </a:t>
            </a:r>
            <a:endParaRPr lang="en-US" altLang="en-US"/>
          </a:p>
        </p:txBody>
      </p:sp>
      <p:sp>
        <p:nvSpPr>
          <p:cNvPr id="22533" name="Rectangle 3"/>
          <p:cNvSpPr>
            <a:spLocks noGrp="1" noChangeArrowheads="1"/>
          </p:cNvSpPr>
          <p:nvPr>
            <p:ph type="body" idx="4294967295"/>
          </p:nvPr>
        </p:nvSpPr>
        <p:spPr>
          <a:xfrm>
            <a:off x="1752600" y="1371600"/>
            <a:ext cx="8534400" cy="4953000"/>
          </a:xfrm>
          <a:noFill/>
        </p:spPr>
        <p:txBody>
          <a:bodyPr/>
          <a:lstStyle/>
          <a:p>
            <a:pPr marL="0" indent="0">
              <a:spcBef>
                <a:spcPct val="50000"/>
              </a:spcBef>
              <a:buFont typeface="Monotype Sorts" pitchFamily="2" charset="2"/>
              <a:buNone/>
            </a:pPr>
            <a:r>
              <a:rPr lang="en-US" altLang="en-US">
                <a:cs typeface="Times New Roman" panose="02020603050405020304" pitchFamily="18" charset="0"/>
              </a:rPr>
              <a:t>You can construct a wrapper object either from a primitive data type value or from a string representing the numeric value. The constructors for Integer and Double are:</a:t>
            </a:r>
            <a:endParaRPr lang="en-US" altLang="en-US">
              <a:cs typeface="Times New Roman" panose="02020603050405020304" pitchFamily="18" charset="0"/>
            </a:endParaRPr>
          </a:p>
          <a:p>
            <a:pPr lvl="1">
              <a:spcBef>
                <a:spcPct val="50000"/>
              </a:spcBef>
              <a:buFontTx/>
              <a:buNone/>
            </a:pPr>
            <a:r>
              <a:rPr lang="en-US" altLang="en-US">
                <a:cs typeface="Times New Roman" panose="02020603050405020304" pitchFamily="18" charset="0"/>
              </a:rPr>
              <a:t>public Integer(int value)</a:t>
            </a:r>
            <a:endParaRPr lang="en-US" altLang="en-US">
              <a:cs typeface="Times New Roman" panose="02020603050405020304" pitchFamily="18" charset="0"/>
            </a:endParaRPr>
          </a:p>
          <a:p>
            <a:pPr lvl="1">
              <a:spcBef>
                <a:spcPct val="50000"/>
              </a:spcBef>
              <a:buFontTx/>
              <a:buNone/>
            </a:pPr>
            <a:r>
              <a:rPr lang="en-US" altLang="en-US">
                <a:cs typeface="Times New Roman" panose="02020603050405020304" pitchFamily="18" charset="0"/>
              </a:rPr>
              <a:t>public Integer(String s)</a:t>
            </a:r>
            <a:endParaRPr lang="en-US" altLang="en-US">
              <a:cs typeface="Times New Roman" panose="02020603050405020304" pitchFamily="18" charset="0"/>
            </a:endParaRPr>
          </a:p>
          <a:p>
            <a:pPr lvl="1">
              <a:spcBef>
                <a:spcPct val="50000"/>
              </a:spcBef>
              <a:buFontTx/>
              <a:buNone/>
            </a:pPr>
            <a:r>
              <a:rPr lang="en-US" altLang="en-US">
                <a:cs typeface="Times New Roman" panose="02020603050405020304" pitchFamily="18" charset="0"/>
              </a:rPr>
              <a:t>public Double(double value)</a:t>
            </a:r>
            <a:endParaRPr lang="en-US" altLang="en-US">
              <a:cs typeface="Times New Roman" panose="02020603050405020304" pitchFamily="18" charset="0"/>
            </a:endParaRPr>
          </a:p>
          <a:p>
            <a:pPr lvl="1">
              <a:spcBef>
                <a:spcPct val="50000"/>
              </a:spcBef>
              <a:buFontTx/>
              <a:buNone/>
            </a:pPr>
            <a:r>
              <a:rPr lang="en-US" altLang="en-US">
                <a:cs typeface="Times New Roman" panose="02020603050405020304" pitchFamily="18" charset="0"/>
              </a:rPr>
              <a:t>public Double(String s)</a:t>
            </a:r>
            <a:endParaRPr lang="en-US" altLang="en-US">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2"/>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0E5F6B53-2804-4599-9B11-C5CA21D35A2F}" type="slidenum">
              <a:rPr lang="en-US" altLang="en-US" sz="1400"/>
            </a:fld>
            <a:endParaRPr lang="en-US" altLang="en-US" sz="1400"/>
          </a:p>
        </p:txBody>
      </p:sp>
      <p:sp>
        <p:nvSpPr>
          <p:cNvPr id="23555" name="Slide Number Placeholder 4"/>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lgn="r"/>
            <a:fld id="{6E87B75E-3F4B-4A77-99B3-796883D5E4D7}" type="slidenum">
              <a:rPr lang="en-US" altLang="en-US" sz="1400"/>
            </a:fld>
            <a:endParaRPr lang="en-US" altLang="en-US" sz="1400"/>
          </a:p>
        </p:txBody>
      </p:sp>
      <p:sp>
        <p:nvSpPr>
          <p:cNvPr id="23556" name="Rectangle 2"/>
          <p:cNvSpPr>
            <a:spLocks noGrp="1" noChangeArrowheads="1"/>
          </p:cNvSpPr>
          <p:nvPr>
            <p:ph type="title" idx="4294967295"/>
          </p:nvPr>
        </p:nvSpPr>
        <p:spPr>
          <a:xfrm>
            <a:off x="1524000" y="228600"/>
            <a:ext cx="8839200" cy="914400"/>
          </a:xfrm>
          <a:noFill/>
        </p:spPr>
        <p:txBody>
          <a:bodyPr/>
          <a:lstStyle/>
          <a:p>
            <a:r>
              <a:rPr lang="en-US" altLang="en-US">
                <a:cs typeface="Times New Roman" panose="02020603050405020304" pitchFamily="18" charset="0"/>
              </a:rPr>
              <a:t>Numeric Wrapper Class Constants</a:t>
            </a:r>
            <a:r>
              <a:rPr lang="en-US" altLang="en-US"/>
              <a:t> </a:t>
            </a:r>
            <a:endParaRPr lang="en-US" altLang="en-US"/>
          </a:p>
        </p:txBody>
      </p:sp>
      <p:sp>
        <p:nvSpPr>
          <p:cNvPr id="23557" name="Rectangle 3"/>
          <p:cNvSpPr>
            <a:spLocks noGrp="1" noChangeArrowheads="1"/>
          </p:cNvSpPr>
          <p:nvPr>
            <p:ph type="body" idx="4294967295"/>
          </p:nvPr>
        </p:nvSpPr>
        <p:spPr>
          <a:xfrm>
            <a:off x="1981200" y="1295400"/>
            <a:ext cx="8305800" cy="5029200"/>
          </a:xfrm>
          <a:noFill/>
        </p:spPr>
        <p:txBody>
          <a:bodyPr/>
          <a:lstStyle/>
          <a:p>
            <a:pPr marL="0" indent="0">
              <a:spcBef>
                <a:spcPct val="50000"/>
              </a:spcBef>
              <a:buFont typeface="Monotype Sorts" pitchFamily="2" charset="2"/>
              <a:buNone/>
            </a:pPr>
            <a:r>
              <a:rPr lang="en-US" altLang="en-US" sz="2800" dirty="0">
                <a:cs typeface="Times New Roman" panose="02020603050405020304" pitchFamily="18" charset="0"/>
              </a:rPr>
              <a:t>Each numerical wrapper class has the constants </a:t>
            </a:r>
            <a:r>
              <a:rPr lang="en-US" altLang="en-US" sz="2800" u="sng" dirty="0">
                <a:cs typeface="Times New Roman" panose="02020603050405020304" pitchFamily="18" charset="0"/>
              </a:rPr>
              <a:t>MAX_VALUE</a:t>
            </a:r>
            <a:r>
              <a:rPr lang="en-US" altLang="en-US" sz="2800" dirty="0">
                <a:cs typeface="Times New Roman" panose="02020603050405020304" pitchFamily="18" charset="0"/>
              </a:rPr>
              <a:t> and </a:t>
            </a:r>
            <a:r>
              <a:rPr lang="en-US" altLang="en-US" sz="2800" u="sng" dirty="0">
                <a:cs typeface="Times New Roman" panose="02020603050405020304" pitchFamily="18" charset="0"/>
              </a:rPr>
              <a:t>MIN_VALUE</a:t>
            </a:r>
            <a:r>
              <a:rPr lang="en-US" altLang="en-US" sz="2800" dirty="0">
                <a:cs typeface="Times New Roman" panose="02020603050405020304" pitchFamily="18" charset="0"/>
              </a:rPr>
              <a:t>. </a:t>
            </a:r>
            <a:r>
              <a:rPr lang="en-US" altLang="en-US" sz="2800" u="sng" dirty="0">
                <a:cs typeface="Times New Roman" panose="02020603050405020304" pitchFamily="18" charset="0"/>
              </a:rPr>
              <a:t>MAX_VALUE</a:t>
            </a:r>
            <a:r>
              <a:rPr lang="en-US" altLang="en-US" sz="2800" dirty="0">
                <a:cs typeface="Times New Roman" panose="02020603050405020304" pitchFamily="18" charset="0"/>
              </a:rPr>
              <a:t> represents the maximum value of the corresponding primitive data type. For </a:t>
            </a:r>
            <a:r>
              <a:rPr lang="en-US" altLang="en-US" sz="2800" u="sng" dirty="0">
                <a:cs typeface="Times New Roman" panose="02020603050405020304" pitchFamily="18" charset="0"/>
              </a:rPr>
              <a:t>Byte</a:t>
            </a:r>
            <a:r>
              <a:rPr lang="en-US" altLang="en-US" sz="2800" dirty="0">
                <a:cs typeface="Times New Roman" panose="02020603050405020304" pitchFamily="18" charset="0"/>
              </a:rPr>
              <a:t>, </a:t>
            </a:r>
            <a:r>
              <a:rPr lang="en-US" altLang="en-US" sz="2800" u="sng" dirty="0">
                <a:cs typeface="Times New Roman" panose="02020603050405020304" pitchFamily="18" charset="0"/>
              </a:rPr>
              <a:t>Short</a:t>
            </a:r>
            <a:r>
              <a:rPr lang="en-US" altLang="en-US" sz="2800" dirty="0">
                <a:cs typeface="Times New Roman" panose="02020603050405020304" pitchFamily="18" charset="0"/>
              </a:rPr>
              <a:t>, </a:t>
            </a:r>
            <a:r>
              <a:rPr lang="en-US" altLang="en-US" sz="2800" u="sng" dirty="0">
                <a:cs typeface="Times New Roman" panose="02020603050405020304" pitchFamily="18" charset="0"/>
              </a:rPr>
              <a:t>Integer</a:t>
            </a:r>
            <a:r>
              <a:rPr lang="en-US" altLang="en-US" sz="2800" dirty="0">
                <a:cs typeface="Times New Roman" panose="02020603050405020304" pitchFamily="18" charset="0"/>
              </a:rPr>
              <a:t>, and </a:t>
            </a:r>
            <a:r>
              <a:rPr lang="en-US" altLang="en-US" sz="2800" u="sng" dirty="0">
                <a:cs typeface="Times New Roman" panose="02020603050405020304" pitchFamily="18" charset="0"/>
              </a:rPr>
              <a:t>Long</a:t>
            </a:r>
            <a:r>
              <a:rPr lang="en-US" altLang="en-US" sz="2800" dirty="0">
                <a:cs typeface="Times New Roman" panose="02020603050405020304" pitchFamily="18" charset="0"/>
              </a:rPr>
              <a:t>, </a:t>
            </a:r>
            <a:r>
              <a:rPr lang="en-US" altLang="en-US" sz="2800" u="sng" dirty="0">
                <a:cs typeface="Times New Roman" panose="02020603050405020304" pitchFamily="18" charset="0"/>
              </a:rPr>
              <a:t>MIN_VALUE</a:t>
            </a:r>
            <a:r>
              <a:rPr lang="en-US" altLang="en-US" sz="2800" dirty="0">
                <a:cs typeface="Times New Roman" panose="02020603050405020304" pitchFamily="18" charset="0"/>
              </a:rPr>
              <a:t> represents the minimum </a:t>
            </a:r>
            <a:r>
              <a:rPr lang="en-US" altLang="en-US" sz="2800" u="sng" dirty="0">
                <a:cs typeface="Times New Roman" panose="02020603050405020304" pitchFamily="18" charset="0"/>
              </a:rPr>
              <a:t>byte</a:t>
            </a:r>
            <a:r>
              <a:rPr lang="en-US" altLang="en-US" sz="2800" dirty="0">
                <a:cs typeface="Times New Roman" panose="02020603050405020304" pitchFamily="18" charset="0"/>
              </a:rPr>
              <a:t>, </a:t>
            </a:r>
            <a:r>
              <a:rPr lang="en-US" altLang="en-US" sz="2800" u="sng" dirty="0">
                <a:cs typeface="Times New Roman" panose="02020603050405020304" pitchFamily="18" charset="0"/>
              </a:rPr>
              <a:t>short</a:t>
            </a:r>
            <a:r>
              <a:rPr lang="en-US" altLang="en-US" sz="2800" dirty="0">
                <a:cs typeface="Times New Roman" panose="02020603050405020304" pitchFamily="18" charset="0"/>
              </a:rPr>
              <a:t>, </a:t>
            </a:r>
            <a:r>
              <a:rPr lang="en-US" altLang="en-US" sz="2800" u="sng" dirty="0">
                <a:cs typeface="Times New Roman" panose="02020603050405020304" pitchFamily="18" charset="0"/>
              </a:rPr>
              <a:t>int</a:t>
            </a:r>
            <a:r>
              <a:rPr lang="en-US" altLang="en-US" sz="2800" dirty="0">
                <a:cs typeface="Times New Roman" panose="02020603050405020304" pitchFamily="18" charset="0"/>
              </a:rPr>
              <a:t>, and </a:t>
            </a:r>
            <a:r>
              <a:rPr lang="en-US" altLang="en-US" sz="2800" u="sng" dirty="0">
                <a:cs typeface="Times New Roman" panose="02020603050405020304" pitchFamily="18" charset="0"/>
              </a:rPr>
              <a:t>long</a:t>
            </a:r>
            <a:r>
              <a:rPr lang="en-US" altLang="en-US" sz="2800" dirty="0">
                <a:cs typeface="Times New Roman" panose="02020603050405020304" pitchFamily="18" charset="0"/>
              </a:rPr>
              <a:t> values. For </a:t>
            </a:r>
            <a:r>
              <a:rPr lang="en-US" altLang="en-US" sz="2800" u="sng" dirty="0">
                <a:cs typeface="Times New Roman" panose="02020603050405020304" pitchFamily="18" charset="0"/>
              </a:rPr>
              <a:t>Float</a:t>
            </a:r>
            <a:r>
              <a:rPr lang="en-US" altLang="en-US" sz="2800" dirty="0">
                <a:cs typeface="Times New Roman" panose="02020603050405020304" pitchFamily="18" charset="0"/>
              </a:rPr>
              <a:t> and </a:t>
            </a:r>
            <a:r>
              <a:rPr lang="en-US" altLang="en-US" sz="2800" u="sng" dirty="0">
                <a:cs typeface="Times New Roman" panose="02020603050405020304" pitchFamily="18" charset="0"/>
              </a:rPr>
              <a:t>Double</a:t>
            </a:r>
            <a:r>
              <a:rPr lang="en-US" altLang="en-US" sz="2800" dirty="0">
                <a:cs typeface="Times New Roman" panose="02020603050405020304" pitchFamily="18" charset="0"/>
              </a:rPr>
              <a:t>, </a:t>
            </a:r>
            <a:r>
              <a:rPr lang="en-US" altLang="en-US" sz="2800" u="sng" dirty="0">
                <a:cs typeface="Times New Roman" panose="02020603050405020304" pitchFamily="18" charset="0"/>
              </a:rPr>
              <a:t>MIN_VALUE</a:t>
            </a:r>
            <a:r>
              <a:rPr lang="en-US" altLang="en-US" sz="2800" dirty="0">
                <a:cs typeface="Times New Roman" panose="02020603050405020304" pitchFamily="18" charset="0"/>
              </a:rPr>
              <a:t> represents the minimum </a:t>
            </a:r>
            <a:r>
              <a:rPr lang="en-US" altLang="en-US" sz="2800" i="1" dirty="0">
                <a:cs typeface="Times New Roman" panose="02020603050405020304" pitchFamily="18" charset="0"/>
              </a:rPr>
              <a:t>positive</a:t>
            </a:r>
            <a:r>
              <a:rPr lang="en-US" altLang="en-US" sz="2800" dirty="0">
                <a:cs typeface="Times New Roman" panose="02020603050405020304" pitchFamily="18" charset="0"/>
              </a:rPr>
              <a:t> </a:t>
            </a:r>
            <a:r>
              <a:rPr lang="en-US" altLang="en-US" sz="2800" u="sng" dirty="0">
                <a:cs typeface="Times New Roman" panose="02020603050405020304" pitchFamily="18" charset="0"/>
              </a:rPr>
              <a:t>float</a:t>
            </a:r>
            <a:r>
              <a:rPr lang="en-US" altLang="en-US" sz="2800" dirty="0">
                <a:cs typeface="Times New Roman" panose="02020603050405020304" pitchFamily="18" charset="0"/>
              </a:rPr>
              <a:t> and </a:t>
            </a:r>
            <a:r>
              <a:rPr lang="en-US" altLang="en-US" sz="2800" u="sng" dirty="0">
                <a:cs typeface="Times New Roman" panose="02020603050405020304" pitchFamily="18" charset="0"/>
              </a:rPr>
              <a:t>double</a:t>
            </a:r>
            <a:r>
              <a:rPr lang="en-US" altLang="en-US" sz="2800" dirty="0">
                <a:cs typeface="Times New Roman" panose="02020603050405020304" pitchFamily="18" charset="0"/>
              </a:rPr>
              <a:t> values. The following statements display the maximum integer (2,147,483,647), the minimum positive float (1.4E-45), and the maximum double floating-point number (1.79769313486231570e+308d). </a:t>
            </a:r>
            <a:endParaRPr lang="en-US" altLang="en-US" sz="2800" dirty="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5444E688-E6B6-4ACD-9A37-EBC4F6A1DA0F}" type="slidenum">
              <a:rPr lang="en-US" altLang="en-US" sz="1400"/>
            </a:fld>
            <a:endParaRPr lang="en-US" altLang="en-US" sz="1400"/>
          </a:p>
        </p:txBody>
      </p:sp>
      <p:sp>
        <p:nvSpPr>
          <p:cNvPr id="24579" name="Slide Number Placeholder 4"/>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lgn="r"/>
            <a:fld id="{A1718DE5-7575-4C24-A17C-181C5555C143}" type="slidenum">
              <a:rPr lang="en-US" altLang="en-US" sz="1400"/>
            </a:fld>
            <a:endParaRPr lang="en-US" altLang="en-US" sz="1400"/>
          </a:p>
        </p:txBody>
      </p:sp>
      <p:sp>
        <p:nvSpPr>
          <p:cNvPr id="24580" name="Rectangle 2"/>
          <p:cNvSpPr>
            <a:spLocks noGrp="1" noChangeArrowheads="1"/>
          </p:cNvSpPr>
          <p:nvPr>
            <p:ph type="title" idx="4294967295"/>
          </p:nvPr>
        </p:nvSpPr>
        <p:spPr>
          <a:xfrm>
            <a:off x="1524000" y="228600"/>
            <a:ext cx="8839200" cy="914400"/>
          </a:xfrm>
          <a:noFill/>
        </p:spPr>
        <p:txBody>
          <a:bodyPr/>
          <a:lstStyle/>
          <a:p>
            <a:r>
              <a:rPr lang="en-US" altLang="en-US">
                <a:solidFill>
                  <a:srgbClr val="FF0000"/>
                </a:solidFill>
                <a:cs typeface="Times New Roman" panose="02020603050405020304" pitchFamily="18" charset="0"/>
              </a:rPr>
              <a:t>Conversion Methods</a:t>
            </a:r>
            <a:endParaRPr lang="en-US" altLang="en-US">
              <a:solidFill>
                <a:srgbClr val="FF0000"/>
              </a:solidFill>
              <a:cs typeface="Times New Roman" panose="02020603050405020304" pitchFamily="18" charset="0"/>
            </a:endParaRPr>
          </a:p>
        </p:txBody>
      </p:sp>
      <p:sp>
        <p:nvSpPr>
          <p:cNvPr id="24581" name="Rectangle 3"/>
          <p:cNvSpPr>
            <a:spLocks noGrp="1" noChangeArrowheads="1"/>
          </p:cNvSpPr>
          <p:nvPr>
            <p:ph type="body" idx="4294967295"/>
          </p:nvPr>
        </p:nvSpPr>
        <p:spPr>
          <a:xfrm>
            <a:off x="1752600" y="1143000"/>
            <a:ext cx="8534400" cy="5181600"/>
          </a:xfrm>
          <a:noFill/>
        </p:spPr>
        <p:txBody>
          <a:bodyPr/>
          <a:lstStyle/>
          <a:p>
            <a:pPr marL="0" indent="0">
              <a:spcBef>
                <a:spcPct val="50000"/>
              </a:spcBef>
              <a:buFont typeface="Monotype Sorts" pitchFamily="2" charset="2"/>
              <a:buNone/>
            </a:pPr>
            <a:r>
              <a:rPr lang="en-US" altLang="en-US" sz="3600">
                <a:cs typeface="Times New Roman" panose="02020603050405020304" pitchFamily="18" charset="0"/>
              </a:rPr>
              <a:t>Each numeric wrapper class implements the abstract methods </a:t>
            </a:r>
            <a:r>
              <a:rPr lang="en-US" altLang="en-US" sz="3600" u="sng">
                <a:cs typeface="Times New Roman" panose="02020603050405020304" pitchFamily="18" charset="0"/>
              </a:rPr>
              <a:t>doubleValue</a:t>
            </a:r>
            <a:r>
              <a:rPr lang="en-US" altLang="en-US" sz="3600">
                <a:cs typeface="Times New Roman" panose="02020603050405020304" pitchFamily="18" charset="0"/>
              </a:rPr>
              <a:t>, </a:t>
            </a:r>
            <a:r>
              <a:rPr lang="en-US" altLang="en-US" sz="3600" u="sng">
                <a:cs typeface="Times New Roman" panose="02020603050405020304" pitchFamily="18" charset="0"/>
              </a:rPr>
              <a:t>floatValue</a:t>
            </a:r>
            <a:r>
              <a:rPr lang="en-US" altLang="en-US" sz="3600">
                <a:cs typeface="Times New Roman" panose="02020603050405020304" pitchFamily="18" charset="0"/>
              </a:rPr>
              <a:t>, </a:t>
            </a:r>
            <a:r>
              <a:rPr lang="en-US" altLang="en-US" sz="3600" u="sng">
                <a:cs typeface="Times New Roman" panose="02020603050405020304" pitchFamily="18" charset="0"/>
              </a:rPr>
              <a:t>intValue</a:t>
            </a:r>
            <a:r>
              <a:rPr lang="en-US" altLang="en-US" sz="3600">
                <a:cs typeface="Times New Roman" panose="02020603050405020304" pitchFamily="18" charset="0"/>
              </a:rPr>
              <a:t>, </a:t>
            </a:r>
            <a:r>
              <a:rPr lang="en-US" altLang="en-US" sz="3600" u="sng">
                <a:cs typeface="Times New Roman" panose="02020603050405020304" pitchFamily="18" charset="0"/>
              </a:rPr>
              <a:t>longValue</a:t>
            </a:r>
            <a:r>
              <a:rPr lang="en-US" altLang="en-US" sz="3600">
                <a:cs typeface="Times New Roman" panose="02020603050405020304" pitchFamily="18" charset="0"/>
              </a:rPr>
              <a:t>, and </a:t>
            </a:r>
            <a:r>
              <a:rPr lang="en-US" altLang="en-US" sz="3600" u="sng">
                <a:cs typeface="Times New Roman" panose="02020603050405020304" pitchFamily="18" charset="0"/>
              </a:rPr>
              <a:t>shortValue</a:t>
            </a:r>
            <a:r>
              <a:rPr lang="en-US" altLang="en-US" sz="3600">
                <a:cs typeface="Times New Roman" panose="02020603050405020304" pitchFamily="18" charset="0"/>
              </a:rPr>
              <a:t>, which are defined in the </a:t>
            </a:r>
            <a:r>
              <a:rPr lang="en-US" altLang="en-US" sz="3600" u="sng">
                <a:cs typeface="Times New Roman" panose="02020603050405020304" pitchFamily="18" charset="0"/>
              </a:rPr>
              <a:t>Number</a:t>
            </a:r>
            <a:r>
              <a:rPr lang="en-US" altLang="en-US" sz="3600">
                <a:cs typeface="Times New Roman" panose="02020603050405020304" pitchFamily="18" charset="0"/>
              </a:rPr>
              <a:t> class. These methods “convert” objects into primitive type values. </a:t>
            </a:r>
            <a:endParaRPr lang="en-US" altLang="en-US" sz="360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2"/>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3172DFF4-EF34-4A44-8AFA-1DBB617EC60A}" type="slidenum">
              <a:rPr lang="en-US" altLang="en-US" sz="1400"/>
            </a:fld>
            <a:endParaRPr lang="en-US" altLang="en-US" sz="1400"/>
          </a:p>
        </p:txBody>
      </p:sp>
      <p:sp>
        <p:nvSpPr>
          <p:cNvPr id="25603" name="Slide Number Placeholder 4"/>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lgn="r"/>
            <a:fld id="{73FC2A59-29E1-4661-B2F2-18952FB05D37}" type="slidenum">
              <a:rPr lang="en-US" altLang="en-US" sz="1400"/>
            </a:fld>
            <a:endParaRPr lang="en-US" altLang="en-US" sz="1400"/>
          </a:p>
        </p:txBody>
      </p:sp>
      <p:sp>
        <p:nvSpPr>
          <p:cNvPr id="25604" name="Rectangle 2"/>
          <p:cNvSpPr>
            <a:spLocks noGrp="1" noChangeArrowheads="1"/>
          </p:cNvSpPr>
          <p:nvPr>
            <p:ph type="title" idx="4294967295"/>
          </p:nvPr>
        </p:nvSpPr>
        <p:spPr>
          <a:xfrm>
            <a:off x="1524000" y="228600"/>
            <a:ext cx="8839200" cy="914400"/>
          </a:xfrm>
          <a:noFill/>
        </p:spPr>
        <p:txBody>
          <a:bodyPr/>
          <a:lstStyle/>
          <a:p>
            <a:r>
              <a:rPr lang="en-US" altLang="en-US">
                <a:cs typeface="Times New Roman" panose="02020603050405020304" pitchFamily="18" charset="0"/>
              </a:rPr>
              <a:t>The Static </a:t>
            </a:r>
            <a:r>
              <a:rPr lang="en-US" altLang="en-US" u="sng">
                <a:cs typeface="Times New Roman" panose="02020603050405020304" pitchFamily="18" charset="0"/>
              </a:rPr>
              <a:t>valueOf</a:t>
            </a:r>
            <a:r>
              <a:rPr lang="en-US" altLang="en-US">
                <a:cs typeface="Times New Roman" panose="02020603050405020304" pitchFamily="18" charset="0"/>
              </a:rPr>
              <a:t> Methods</a:t>
            </a:r>
            <a:endParaRPr lang="en-US" altLang="en-US">
              <a:cs typeface="Times New Roman" panose="02020603050405020304" pitchFamily="18" charset="0"/>
            </a:endParaRPr>
          </a:p>
        </p:txBody>
      </p:sp>
      <p:sp>
        <p:nvSpPr>
          <p:cNvPr id="25605" name="Rectangle 3"/>
          <p:cNvSpPr>
            <a:spLocks noGrp="1" noChangeArrowheads="1"/>
          </p:cNvSpPr>
          <p:nvPr>
            <p:ph type="body" idx="4294967295"/>
          </p:nvPr>
        </p:nvSpPr>
        <p:spPr>
          <a:xfrm>
            <a:off x="1752600" y="1143000"/>
            <a:ext cx="8534400" cy="5181600"/>
          </a:xfrm>
          <a:noFill/>
        </p:spPr>
        <p:txBody>
          <a:bodyPr/>
          <a:lstStyle/>
          <a:p>
            <a:pPr marL="0" indent="0">
              <a:spcBef>
                <a:spcPct val="50000"/>
              </a:spcBef>
              <a:buFont typeface="Monotype Sorts" pitchFamily="2" charset="2"/>
              <a:buNone/>
            </a:pPr>
            <a:r>
              <a:rPr lang="en-US" altLang="en-US">
                <a:cs typeface="Times New Roman" panose="02020603050405020304" pitchFamily="18" charset="0"/>
              </a:rPr>
              <a:t>The numeric wrapper classes have a useful class method, valueOf(String s). This method creates a new object initialized to the value represented by the specified string. For example:</a:t>
            </a:r>
            <a:endParaRPr lang="en-US" altLang="en-US">
              <a:cs typeface="Times New Roman" panose="02020603050405020304" pitchFamily="18" charset="0"/>
            </a:endParaRPr>
          </a:p>
          <a:p>
            <a:pPr marL="0" indent="0">
              <a:spcBef>
                <a:spcPct val="50000"/>
              </a:spcBef>
              <a:buFont typeface="Monotype Sorts" pitchFamily="2" charset="2"/>
              <a:buNone/>
            </a:pPr>
            <a:r>
              <a:rPr lang="en-US" altLang="en-US" sz="2800">
                <a:latin typeface="Courier New" panose="02070309020205020404" pitchFamily="49" charset="0"/>
                <a:cs typeface="Courier New" panose="02070309020205020404" pitchFamily="49" charset="0"/>
              </a:rPr>
              <a:t> </a:t>
            </a:r>
            <a:endParaRPr lang="en-US" altLang="en-US" sz="2800">
              <a:latin typeface="Courier New" panose="02070309020205020404" pitchFamily="49" charset="0"/>
              <a:cs typeface="Courier New" panose="02070309020205020404" pitchFamily="49" charset="0"/>
            </a:endParaRPr>
          </a:p>
          <a:p>
            <a:pPr lvl="1">
              <a:spcBef>
                <a:spcPct val="50000"/>
              </a:spcBef>
              <a:buFontTx/>
              <a:buNone/>
            </a:pPr>
            <a:r>
              <a:rPr lang="en-US" altLang="en-US" sz="2400">
                <a:cs typeface="Times New Roman" panose="02020603050405020304" pitchFamily="18" charset="0"/>
              </a:rPr>
              <a:t>Double doubleObject = Double.valueOf("12.4");</a:t>
            </a:r>
            <a:endParaRPr lang="en-US" altLang="en-US" sz="2400">
              <a:cs typeface="Times New Roman" panose="02020603050405020304" pitchFamily="18" charset="0"/>
            </a:endParaRPr>
          </a:p>
          <a:p>
            <a:pPr lvl="1">
              <a:spcBef>
                <a:spcPct val="50000"/>
              </a:spcBef>
              <a:buFontTx/>
              <a:buNone/>
            </a:pPr>
            <a:r>
              <a:rPr lang="en-US" altLang="en-US" sz="2400">
                <a:cs typeface="Times New Roman" panose="02020603050405020304" pitchFamily="18" charset="0"/>
              </a:rPr>
              <a:t>Integer integerObject = Integer.valueOf("12");</a:t>
            </a:r>
            <a:endParaRPr lang="en-US" altLang="en-US" sz="240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2"/>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92612EDA-1722-48E6-A514-76D5C03B095C}" type="slidenum">
              <a:rPr lang="en-US" altLang="en-US" sz="1400"/>
            </a:fld>
            <a:endParaRPr lang="en-US" altLang="en-US" sz="1400"/>
          </a:p>
        </p:txBody>
      </p:sp>
      <p:sp>
        <p:nvSpPr>
          <p:cNvPr id="26627" name="Slide Number Placeholder 4"/>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lgn="r"/>
            <a:fld id="{7017072A-0AC5-4F3D-A01B-44E569EB7CB2}" type="slidenum">
              <a:rPr lang="en-US" altLang="en-US" sz="1400"/>
            </a:fld>
            <a:endParaRPr lang="en-US" altLang="en-US" sz="1400"/>
          </a:p>
        </p:txBody>
      </p:sp>
      <p:sp>
        <p:nvSpPr>
          <p:cNvPr id="26628" name="Rectangle 2"/>
          <p:cNvSpPr>
            <a:spLocks noGrp="1" noChangeArrowheads="1"/>
          </p:cNvSpPr>
          <p:nvPr>
            <p:ph type="title" idx="4294967295"/>
          </p:nvPr>
        </p:nvSpPr>
        <p:spPr>
          <a:xfrm>
            <a:off x="1524000" y="228600"/>
            <a:ext cx="8839200" cy="914400"/>
          </a:xfrm>
          <a:noFill/>
        </p:spPr>
        <p:txBody>
          <a:bodyPr/>
          <a:lstStyle/>
          <a:p>
            <a:r>
              <a:rPr lang="en-US" altLang="en-US">
                <a:cs typeface="Times New Roman" panose="02020603050405020304" pitchFamily="18" charset="0"/>
              </a:rPr>
              <a:t>The Methods for Parsing Strings into Numbers </a:t>
            </a:r>
            <a:endParaRPr lang="en-US" altLang="en-US">
              <a:cs typeface="Times New Roman" panose="02020603050405020304" pitchFamily="18" charset="0"/>
            </a:endParaRPr>
          </a:p>
        </p:txBody>
      </p:sp>
      <p:sp>
        <p:nvSpPr>
          <p:cNvPr id="26629" name="Rectangle 3"/>
          <p:cNvSpPr>
            <a:spLocks noGrp="1" noChangeArrowheads="1"/>
          </p:cNvSpPr>
          <p:nvPr>
            <p:ph type="body" idx="4294967295"/>
          </p:nvPr>
        </p:nvSpPr>
        <p:spPr>
          <a:xfrm>
            <a:off x="1752600" y="1447800"/>
            <a:ext cx="8534400" cy="4876800"/>
          </a:xfrm>
          <a:noFill/>
        </p:spPr>
        <p:txBody>
          <a:bodyPr/>
          <a:lstStyle/>
          <a:p>
            <a:pPr marL="0" indent="0">
              <a:spcBef>
                <a:spcPct val="50000"/>
              </a:spcBef>
              <a:buFont typeface="Monotype Sorts" pitchFamily="2" charset="2"/>
              <a:buNone/>
            </a:pPr>
            <a:r>
              <a:rPr lang="en-US" altLang="en-US">
                <a:cs typeface="Times New Roman" panose="02020603050405020304" pitchFamily="18" charset="0"/>
              </a:rPr>
              <a:t>You have used the parseInt method in the Integer class to parse a numeric string into an int value and the parseDouble method in the Double class to parse a numeric string into a double value. Each numeric wrapper class has two overloaded parsing methods to parse a numeric string into an appropriate numeric value. </a:t>
            </a:r>
            <a:endParaRPr lang="en-US" altLang="en-US">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2"/>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3CDEBE2C-7353-413B-8FC4-54CBAFFAD066}" type="slidenum">
              <a:rPr lang="en-US" altLang="en-US" sz="1400"/>
            </a:fld>
            <a:endParaRPr lang="en-US" altLang="en-US" sz="1400"/>
          </a:p>
        </p:txBody>
      </p:sp>
      <p:sp>
        <p:nvSpPr>
          <p:cNvPr id="27651" name="Slide Number Placeholder 4"/>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lgn="r"/>
            <a:fld id="{79DD16B2-3512-44A8-8763-0AEF35D1F142}" type="slidenum">
              <a:rPr lang="en-US" altLang="en-US" sz="1400"/>
            </a:fld>
            <a:endParaRPr lang="en-US" altLang="en-US" sz="1400"/>
          </a:p>
        </p:txBody>
      </p:sp>
      <p:sp>
        <p:nvSpPr>
          <p:cNvPr id="27652" name="Rectangle 1026"/>
          <p:cNvSpPr>
            <a:spLocks noGrp="1" noChangeArrowheads="1"/>
          </p:cNvSpPr>
          <p:nvPr>
            <p:ph type="title" idx="4294967295"/>
          </p:nvPr>
        </p:nvSpPr>
        <p:spPr>
          <a:xfrm>
            <a:off x="2743200" y="152400"/>
            <a:ext cx="7543800" cy="685800"/>
          </a:xfrm>
          <a:noFill/>
        </p:spPr>
        <p:txBody>
          <a:bodyPr/>
          <a:lstStyle/>
          <a:p>
            <a:r>
              <a:rPr lang="en-US" altLang="en-US" sz="2400">
                <a:solidFill>
                  <a:schemeClr val="tx1"/>
                </a:solidFill>
                <a:latin typeface="Courier New" panose="02070309020205020404" pitchFamily="49" charset="0"/>
                <a:cs typeface="Courier New" panose="02070309020205020404" pitchFamily="49" charset="0"/>
              </a:rPr>
              <a:t>Automatic Conversion Between Primitive Types and Wrapper Class Types</a:t>
            </a:r>
            <a:endParaRPr lang="en-US" altLang="en-US" sz="2400">
              <a:solidFill>
                <a:schemeClr val="tx1"/>
              </a:solidFill>
              <a:latin typeface="Courier New" panose="02070309020205020404" pitchFamily="49" charset="0"/>
              <a:cs typeface="Courier New" panose="02070309020205020404" pitchFamily="49" charset="0"/>
            </a:endParaRPr>
          </a:p>
        </p:txBody>
      </p:sp>
      <p:sp>
        <p:nvSpPr>
          <p:cNvPr id="27653" name="Rectangle 1027"/>
          <p:cNvSpPr>
            <a:spLocks noGrp="1" noChangeArrowheads="1"/>
          </p:cNvSpPr>
          <p:nvPr>
            <p:ph type="body" idx="4294967295"/>
          </p:nvPr>
        </p:nvSpPr>
        <p:spPr>
          <a:xfrm>
            <a:off x="1752600" y="1371600"/>
            <a:ext cx="8686800" cy="609600"/>
          </a:xfrm>
          <a:noFill/>
        </p:spPr>
        <p:txBody>
          <a:bodyPr/>
          <a:lstStyle/>
          <a:p>
            <a:pPr marL="0" indent="0">
              <a:lnSpc>
                <a:spcPct val="90000"/>
              </a:lnSpc>
              <a:spcBef>
                <a:spcPct val="0"/>
              </a:spcBef>
              <a:buClrTx/>
              <a:buSzTx/>
              <a:buFontTx/>
              <a:buNone/>
            </a:pPr>
            <a:r>
              <a:rPr lang="en-US" altLang="en-US" sz="2000">
                <a:cs typeface="Times New Roman" panose="02020603050405020304" pitchFamily="18" charset="0"/>
              </a:rPr>
              <a:t>JDK 1.5 allows primitive type and wrapper classes to be converted automatically. For example, the following statement in (a) can be simplified as in (b): </a:t>
            </a:r>
            <a:endParaRPr lang="en-US" altLang="en-US" sz="2000">
              <a:cs typeface="Times New Roman" panose="02020603050405020304" pitchFamily="18" charset="0"/>
            </a:endParaRPr>
          </a:p>
        </p:txBody>
      </p:sp>
      <p:sp>
        <p:nvSpPr>
          <p:cNvPr id="27654" name="Rectangle 1030"/>
          <p:cNvSpPr>
            <a:spLocks noChangeArrowheads="1"/>
          </p:cNvSpPr>
          <p:nvPr/>
        </p:nvSpPr>
        <p:spPr bwMode="auto">
          <a:xfrm>
            <a:off x="3667125" y="3095625"/>
            <a:ext cx="9144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endParaRPr lang="en-US" altLang="en-US"/>
          </a:p>
        </p:txBody>
      </p:sp>
      <p:graphicFrame>
        <p:nvGraphicFramePr>
          <p:cNvPr id="27655" name="Object 1029"/>
          <p:cNvGraphicFramePr>
            <a:graphicFrameLocks noChangeAspect="1"/>
          </p:cNvGraphicFramePr>
          <p:nvPr/>
        </p:nvGraphicFramePr>
        <p:xfrm>
          <a:off x="1752600" y="2362200"/>
          <a:ext cx="8764588" cy="1203325"/>
        </p:xfrm>
        <a:graphic>
          <a:graphicData uri="http://schemas.openxmlformats.org/presentationml/2006/ole">
            <mc:AlternateContent xmlns:mc="http://schemas.openxmlformats.org/markup-compatibility/2006">
              <mc:Choice xmlns:v="urn:schemas-microsoft-com:vml" Requires="v">
                <p:oleObj spid="_x0000_s27672" name="Picture" r:id="rId1" imgW="5024755" imgH="692150" progId="Word.Picture.8">
                  <p:embed/>
                </p:oleObj>
              </mc:Choice>
              <mc:Fallback>
                <p:oleObj name="Picture" r:id="rId1" imgW="5024755" imgH="692150" progId="Word.Picture.8">
                  <p:embed/>
                  <p:pic>
                    <p:nvPicPr>
                      <p:cNvPr id="0" name="Object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362200"/>
                        <a:ext cx="8764588"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6" name="Rectangle 1031"/>
          <p:cNvSpPr>
            <a:spLocks noChangeArrowheads="1"/>
          </p:cNvSpPr>
          <p:nvPr/>
        </p:nvSpPr>
        <p:spPr bwMode="auto">
          <a:xfrm>
            <a:off x="1752600" y="3886200"/>
            <a:ext cx="8686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pPr>
            <a:r>
              <a:rPr lang="en-US" altLang="en-US" sz="2000" u="sng">
                <a:cs typeface="Times New Roman" panose="02020603050405020304" pitchFamily="18" charset="0"/>
              </a:rPr>
              <a:t>Integer[] intArray = {1, 2, 3};</a:t>
            </a:r>
            <a:endParaRPr lang="en-US" altLang="en-US" sz="2000" u="sng">
              <a:cs typeface="Times New Roman" panose="02020603050405020304" pitchFamily="18" charset="0"/>
            </a:endParaRPr>
          </a:p>
          <a:p>
            <a:pPr>
              <a:lnSpc>
                <a:spcPct val="90000"/>
              </a:lnSpc>
            </a:pPr>
            <a:r>
              <a:rPr lang="en-US" altLang="en-US" sz="2000" u="sng">
                <a:cs typeface="Times New Roman" panose="02020603050405020304" pitchFamily="18" charset="0"/>
              </a:rPr>
              <a:t>System.out.println(intArray[0] + intArray[1] + intArray[2]);</a:t>
            </a:r>
            <a:endParaRPr lang="en-US" altLang="en-US" sz="2000">
              <a:cs typeface="Times New Roman" panose="02020603050405020304" pitchFamily="18" charset="0"/>
            </a:endParaRPr>
          </a:p>
        </p:txBody>
      </p:sp>
      <p:sp>
        <p:nvSpPr>
          <p:cNvPr id="27657" name="Rectangle 1032"/>
          <p:cNvSpPr>
            <a:spLocks noChangeArrowheads="1"/>
          </p:cNvSpPr>
          <p:nvPr/>
        </p:nvSpPr>
        <p:spPr bwMode="auto">
          <a:xfrm>
            <a:off x="3810000" y="5105400"/>
            <a:ext cx="121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pPr>
            <a:r>
              <a:rPr lang="en-US" altLang="en-US" sz="2000">
                <a:cs typeface="Times New Roman" panose="02020603050405020304" pitchFamily="18" charset="0"/>
              </a:rPr>
              <a:t>Unboxing</a:t>
            </a:r>
            <a:endParaRPr lang="en-US" altLang="en-US" sz="2000">
              <a:cs typeface="Times New Roman" panose="02020603050405020304" pitchFamily="18" charset="0"/>
            </a:endParaRPr>
          </a:p>
        </p:txBody>
      </p:sp>
      <p:sp>
        <p:nvSpPr>
          <p:cNvPr id="27658" name="Line 1033"/>
          <p:cNvSpPr>
            <a:spLocks noChangeShapeType="1"/>
          </p:cNvSpPr>
          <p:nvPr/>
        </p:nvSpPr>
        <p:spPr bwMode="auto">
          <a:xfrm flipV="1">
            <a:off x="4419600" y="4495800"/>
            <a:ext cx="0" cy="6096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27659" name="Line 1034"/>
          <p:cNvSpPr>
            <a:spLocks noChangeShapeType="1"/>
          </p:cNvSpPr>
          <p:nvPr/>
        </p:nvSpPr>
        <p:spPr bwMode="auto">
          <a:xfrm flipV="1">
            <a:off x="4572000" y="4495800"/>
            <a:ext cx="1066800" cy="6096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27660" name="Line 1035"/>
          <p:cNvSpPr>
            <a:spLocks noChangeShapeType="1"/>
          </p:cNvSpPr>
          <p:nvPr/>
        </p:nvSpPr>
        <p:spPr bwMode="auto">
          <a:xfrm flipV="1">
            <a:off x="4724400" y="4495800"/>
            <a:ext cx="2514600" cy="6096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2"/>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4470C1AF-E50D-41D4-B861-EDBFCB75191A}" type="slidenum">
              <a:rPr lang="en-US" altLang="en-US" sz="1400"/>
            </a:fld>
            <a:endParaRPr lang="en-US" altLang="en-US" sz="1400"/>
          </a:p>
        </p:txBody>
      </p:sp>
      <p:sp>
        <p:nvSpPr>
          <p:cNvPr id="28675" name="Slide Number Placeholder 4"/>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lgn="r"/>
            <a:fld id="{358D437E-F368-4E8A-AB8D-CB55B4A38BBC}" type="slidenum">
              <a:rPr lang="en-US" altLang="en-US" sz="1400"/>
            </a:fld>
            <a:endParaRPr lang="en-US" altLang="en-US" sz="1400"/>
          </a:p>
        </p:txBody>
      </p:sp>
      <p:sp>
        <p:nvSpPr>
          <p:cNvPr id="28676" name="Rectangle 2"/>
          <p:cNvSpPr>
            <a:spLocks noGrp="1" noChangeArrowheads="1"/>
          </p:cNvSpPr>
          <p:nvPr>
            <p:ph type="title" idx="4294967295"/>
          </p:nvPr>
        </p:nvSpPr>
        <p:spPr>
          <a:xfrm>
            <a:off x="1828800" y="381000"/>
            <a:ext cx="8534400" cy="762000"/>
          </a:xfrm>
        </p:spPr>
        <p:txBody>
          <a:bodyPr/>
          <a:lstStyle/>
          <a:p>
            <a:r>
              <a:rPr lang="en-US" altLang="en-US"/>
              <a:t>BigInteger and BigDecimal</a:t>
            </a:r>
            <a:endParaRPr lang="en-US" altLang="en-US" sz="4800">
              <a:hlinkClick r:id="rId1" action="ppaction://program"/>
            </a:endParaRPr>
          </a:p>
        </p:txBody>
      </p:sp>
      <p:sp>
        <p:nvSpPr>
          <p:cNvPr id="28677" name="Rectangle 3"/>
          <p:cNvSpPr>
            <a:spLocks noGrp="1" noChangeArrowheads="1"/>
          </p:cNvSpPr>
          <p:nvPr>
            <p:ph type="body" idx="4294967295"/>
          </p:nvPr>
        </p:nvSpPr>
        <p:spPr>
          <a:xfrm>
            <a:off x="1905000" y="1447800"/>
            <a:ext cx="8458200" cy="4876800"/>
          </a:xfrm>
        </p:spPr>
        <p:txBody>
          <a:bodyPr/>
          <a:lstStyle/>
          <a:p>
            <a:pPr marL="0" indent="0">
              <a:buFont typeface="Monotype Sorts" pitchFamily="2" charset="2"/>
              <a:buNone/>
            </a:pPr>
            <a:r>
              <a:rPr lang="en-US" altLang="en-US" dirty="0"/>
              <a:t>If you need to compute with very large integers or high precision floating-point values, you can use the </a:t>
            </a:r>
            <a:r>
              <a:rPr lang="en-US" altLang="en-US" u="sng" dirty="0" err="1"/>
              <a:t>BigInteger</a:t>
            </a:r>
            <a:r>
              <a:rPr lang="en-US" altLang="en-US" dirty="0"/>
              <a:t> and </a:t>
            </a:r>
            <a:r>
              <a:rPr lang="en-US" altLang="en-US" u="sng" dirty="0" err="1"/>
              <a:t>BigDecimal</a:t>
            </a:r>
            <a:r>
              <a:rPr lang="en-US" altLang="en-US" dirty="0"/>
              <a:t> classes in the </a:t>
            </a:r>
            <a:r>
              <a:rPr lang="en-US" altLang="en-US" u="sng" dirty="0" err="1"/>
              <a:t>java.math</a:t>
            </a:r>
            <a:r>
              <a:rPr lang="en-US" altLang="en-US" dirty="0"/>
              <a:t> package. Both are </a:t>
            </a:r>
            <a:r>
              <a:rPr lang="en-US" altLang="en-US" i="1" dirty="0"/>
              <a:t>immutable</a:t>
            </a:r>
            <a:r>
              <a:rPr lang="en-US" altLang="en-US" dirty="0"/>
              <a:t>. Both extend the </a:t>
            </a:r>
            <a:r>
              <a:rPr lang="en-US" altLang="en-US" u="sng" dirty="0"/>
              <a:t>Number</a:t>
            </a:r>
            <a:r>
              <a:rPr lang="en-US" altLang="en-US" dirty="0"/>
              <a:t> class and implement the </a:t>
            </a:r>
            <a:r>
              <a:rPr lang="en-US" altLang="en-US" u="sng" dirty="0"/>
              <a:t>Comparable</a:t>
            </a:r>
            <a:r>
              <a:rPr lang="en-US" altLang="en-US" dirty="0"/>
              <a:t> interface. </a:t>
            </a:r>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2"/>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DAF26B3E-005F-4F4E-A4E6-03CCFDA2FD85}" type="slidenum">
              <a:rPr lang="en-US" altLang="en-US" sz="1400"/>
            </a:fld>
            <a:endParaRPr lang="en-US" altLang="en-US" sz="1400"/>
          </a:p>
        </p:txBody>
      </p:sp>
      <p:sp>
        <p:nvSpPr>
          <p:cNvPr id="29699" name="Slide Number Placeholder 4"/>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lgn="r"/>
            <a:fld id="{B0A32E42-F9CE-4F0A-B7B5-CFEBE251C770}" type="slidenum">
              <a:rPr lang="en-US" altLang="en-US" sz="1400"/>
            </a:fld>
            <a:endParaRPr lang="en-US" altLang="en-US" sz="1400"/>
          </a:p>
        </p:txBody>
      </p:sp>
      <p:sp>
        <p:nvSpPr>
          <p:cNvPr id="29700" name="Rectangle 2"/>
          <p:cNvSpPr>
            <a:spLocks noGrp="1" noChangeArrowheads="1"/>
          </p:cNvSpPr>
          <p:nvPr>
            <p:ph type="title" idx="4294967295"/>
          </p:nvPr>
        </p:nvSpPr>
        <p:spPr>
          <a:xfrm>
            <a:off x="1828800" y="152400"/>
            <a:ext cx="8534400" cy="762000"/>
          </a:xfrm>
        </p:spPr>
        <p:txBody>
          <a:bodyPr/>
          <a:lstStyle/>
          <a:p>
            <a:r>
              <a:rPr lang="en-US" altLang="en-US"/>
              <a:t>BigInteger and BigDecimal</a:t>
            </a:r>
            <a:endParaRPr lang="en-US" altLang="en-US" sz="4800">
              <a:hlinkClick r:id="rId1" action="ppaction://program"/>
            </a:endParaRPr>
          </a:p>
        </p:txBody>
      </p:sp>
      <p:sp>
        <p:nvSpPr>
          <p:cNvPr id="29701" name="Rectangle 3"/>
          <p:cNvSpPr>
            <a:spLocks noGrp="1" noChangeArrowheads="1"/>
          </p:cNvSpPr>
          <p:nvPr>
            <p:ph type="body" idx="4294967295"/>
          </p:nvPr>
        </p:nvSpPr>
        <p:spPr>
          <a:xfrm>
            <a:off x="1752600" y="1066800"/>
            <a:ext cx="8686800" cy="2209800"/>
          </a:xfrm>
        </p:spPr>
        <p:txBody>
          <a:bodyPr/>
          <a:lstStyle/>
          <a:p>
            <a:pPr marL="0" indent="0">
              <a:buFont typeface="Monotype Sorts" pitchFamily="2" charset="2"/>
              <a:buNone/>
            </a:pPr>
            <a:r>
              <a:rPr lang="en-US" altLang="en-US" sz="2800">
                <a:solidFill>
                  <a:schemeClr val="tx2"/>
                </a:solidFill>
              </a:rPr>
              <a:t>BigInteger a = </a:t>
            </a:r>
            <a:r>
              <a:rPr lang="en-US" altLang="en-US" sz="2800" b="1">
                <a:solidFill>
                  <a:schemeClr val="tx2"/>
                </a:solidFill>
              </a:rPr>
              <a:t>new</a:t>
            </a:r>
            <a:r>
              <a:rPr lang="en-US" altLang="en-US" sz="2800">
                <a:solidFill>
                  <a:schemeClr val="tx2"/>
                </a:solidFill>
              </a:rPr>
              <a:t> BigInteger("9223372036854775807");</a:t>
            </a:r>
            <a:endParaRPr lang="en-US" altLang="en-US" sz="2800">
              <a:solidFill>
                <a:schemeClr val="tx2"/>
              </a:solidFill>
            </a:endParaRPr>
          </a:p>
          <a:p>
            <a:pPr marL="0" indent="0">
              <a:buFont typeface="Monotype Sorts" pitchFamily="2" charset="2"/>
              <a:buNone/>
            </a:pPr>
            <a:r>
              <a:rPr lang="en-US" altLang="en-US" sz="2800">
                <a:solidFill>
                  <a:schemeClr val="tx2"/>
                </a:solidFill>
              </a:rPr>
              <a:t>BigInteger b = </a:t>
            </a:r>
            <a:r>
              <a:rPr lang="en-US" altLang="en-US" sz="2800" b="1">
                <a:solidFill>
                  <a:schemeClr val="tx2"/>
                </a:solidFill>
              </a:rPr>
              <a:t>new</a:t>
            </a:r>
            <a:r>
              <a:rPr lang="en-US" altLang="en-US" sz="2800">
                <a:solidFill>
                  <a:schemeClr val="tx2"/>
                </a:solidFill>
              </a:rPr>
              <a:t> BigInteger("2");</a:t>
            </a:r>
            <a:endParaRPr lang="en-US" altLang="en-US" sz="2800">
              <a:solidFill>
                <a:schemeClr val="tx2"/>
              </a:solidFill>
            </a:endParaRPr>
          </a:p>
          <a:p>
            <a:pPr marL="0" indent="0">
              <a:buFont typeface="Monotype Sorts" pitchFamily="2" charset="2"/>
              <a:buNone/>
            </a:pPr>
            <a:r>
              <a:rPr lang="en-US" altLang="en-US" sz="2800">
                <a:solidFill>
                  <a:schemeClr val="tx2"/>
                </a:solidFill>
              </a:rPr>
              <a:t>BigInteger c = a.multiply(b); // 9223372036854775807 * 2</a:t>
            </a:r>
            <a:endParaRPr lang="en-US" altLang="en-US" sz="2800">
              <a:solidFill>
                <a:schemeClr val="tx2"/>
              </a:solidFill>
            </a:endParaRPr>
          </a:p>
          <a:p>
            <a:pPr marL="0" indent="0">
              <a:buFont typeface="Monotype Sorts" pitchFamily="2" charset="2"/>
              <a:buNone/>
            </a:pPr>
            <a:r>
              <a:rPr lang="en-US" altLang="en-US" sz="2800">
                <a:solidFill>
                  <a:schemeClr val="tx2"/>
                </a:solidFill>
              </a:rPr>
              <a:t>System.out.println(c); </a:t>
            </a:r>
            <a:endParaRPr lang="en-US" altLang="en-US" sz="2800">
              <a:solidFill>
                <a:schemeClr val="tx2"/>
              </a:solidFill>
            </a:endParaRPr>
          </a:p>
        </p:txBody>
      </p:sp>
      <p:sp>
        <p:nvSpPr>
          <p:cNvPr id="29702" name="Rectangle 4"/>
          <p:cNvSpPr>
            <a:spLocks noChangeArrowheads="1"/>
          </p:cNvSpPr>
          <p:nvPr/>
        </p:nvSpPr>
        <p:spPr bwMode="auto">
          <a:xfrm>
            <a:off x="1752600" y="4191000"/>
            <a:ext cx="8686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20000"/>
              </a:spcBef>
              <a:buClr>
                <a:schemeClr val="tx2"/>
              </a:buClr>
              <a:buSzPct val="75000"/>
              <a:buFont typeface="Monotype Sorts" pitchFamily="2" charset="2"/>
              <a:buNone/>
            </a:pPr>
            <a:r>
              <a:rPr lang="en-US" altLang="en-US" sz="2800">
                <a:solidFill>
                  <a:schemeClr val="tx2"/>
                </a:solidFill>
              </a:rPr>
              <a:t>BigDecimal a = </a:t>
            </a:r>
            <a:r>
              <a:rPr lang="en-US" altLang="en-US" sz="2800" b="1">
                <a:solidFill>
                  <a:schemeClr val="tx2"/>
                </a:solidFill>
              </a:rPr>
              <a:t>new</a:t>
            </a:r>
            <a:r>
              <a:rPr lang="en-US" altLang="en-US" sz="2800">
                <a:solidFill>
                  <a:schemeClr val="tx2"/>
                </a:solidFill>
              </a:rPr>
              <a:t> BigDecimal(1.0);</a:t>
            </a:r>
            <a:endParaRPr lang="en-US" altLang="en-US" sz="2800">
              <a:solidFill>
                <a:schemeClr val="tx2"/>
              </a:solidFill>
            </a:endParaRPr>
          </a:p>
          <a:p>
            <a:pPr>
              <a:spcBef>
                <a:spcPct val="20000"/>
              </a:spcBef>
              <a:buClr>
                <a:schemeClr val="tx2"/>
              </a:buClr>
              <a:buSzPct val="75000"/>
              <a:buFont typeface="Monotype Sorts" pitchFamily="2" charset="2"/>
              <a:buNone/>
            </a:pPr>
            <a:r>
              <a:rPr lang="en-US" altLang="en-US" sz="2800">
                <a:solidFill>
                  <a:schemeClr val="tx2"/>
                </a:solidFill>
              </a:rPr>
              <a:t>BigDecimal b = </a:t>
            </a:r>
            <a:r>
              <a:rPr lang="en-US" altLang="en-US" sz="2800" b="1">
                <a:solidFill>
                  <a:schemeClr val="tx2"/>
                </a:solidFill>
              </a:rPr>
              <a:t>new</a:t>
            </a:r>
            <a:r>
              <a:rPr lang="en-US" altLang="en-US" sz="2800">
                <a:solidFill>
                  <a:schemeClr val="tx2"/>
                </a:solidFill>
              </a:rPr>
              <a:t> BigDecimal(3);</a:t>
            </a:r>
            <a:endParaRPr lang="en-US" altLang="en-US" sz="2800">
              <a:solidFill>
                <a:schemeClr val="tx2"/>
              </a:solidFill>
            </a:endParaRPr>
          </a:p>
          <a:p>
            <a:pPr>
              <a:spcBef>
                <a:spcPct val="20000"/>
              </a:spcBef>
              <a:buClr>
                <a:schemeClr val="tx2"/>
              </a:buClr>
              <a:buSzPct val="75000"/>
              <a:buFont typeface="Monotype Sorts" pitchFamily="2" charset="2"/>
              <a:buNone/>
            </a:pPr>
            <a:r>
              <a:rPr lang="en-US" altLang="en-US" sz="2800">
                <a:solidFill>
                  <a:schemeClr val="tx2"/>
                </a:solidFill>
              </a:rPr>
              <a:t>BigDecimal c = a.divide(b, 20, BigDecimal.ROUND_UP);</a:t>
            </a:r>
            <a:endParaRPr lang="en-US" altLang="en-US" sz="2800">
              <a:solidFill>
                <a:schemeClr val="tx2"/>
              </a:solidFill>
            </a:endParaRPr>
          </a:p>
          <a:p>
            <a:pPr>
              <a:spcBef>
                <a:spcPct val="20000"/>
              </a:spcBef>
              <a:buClr>
                <a:schemeClr val="tx2"/>
              </a:buClr>
              <a:buSzPct val="75000"/>
              <a:buFont typeface="Monotype Sorts" pitchFamily="2" charset="2"/>
              <a:buNone/>
            </a:pPr>
            <a:r>
              <a:rPr lang="en-US" altLang="en-US" sz="2800">
                <a:solidFill>
                  <a:schemeClr val="tx2"/>
                </a:solidFill>
              </a:rPr>
              <a:t>System.out.println(c);</a:t>
            </a:r>
            <a:endParaRPr lang="en-US" altLang="en-US" sz="2800">
              <a:solidFill>
                <a:schemeClr val="tx2"/>
              </a:solidFill>
            </a:endParaRPr>
          </a:p>
        </p:txBody>
      </p:sp>
      <p:sp>
        <p:nvSpPr>
          <p:cNvPr id="428037" name="AutoShape 5">
            <a:hlinkClick r:id="" action="ppaction://noaction" highlightClick="1"/>
          </p:cNvPr>
          <p:cNvSpPr>
            <a:spLocks noChangeArrowheads="1"/>
          </p:cNvSpPr>
          <p:nvPr/>
        </p:nvSpPr>
        <p:spPr bwMode="auto">
          <a:xfrm>
            <a:off x="5791200" y="3429000"/>
            <a:ext cx="2590800" cy="5334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hlinkClick r:id="rId2" action="ppaction://program"/>
              </a:rPr>
              <a:t>LargeFactorial</a:t>
            </a:r>
            <a:endParaRPr lang="en-US" altLang="zh-CN">
              <a:solidFill>
                <a:schemeClr val="accent1"/>
              </a:solidFill>
              <a:ea typeface="宋体" panose="02010600030101010101" pitchFamily="2" charset="-122"/>
            </a:endParaRPr>
          </a:p>
        </p:txBody>
      </p:sp>
      <p:sp>
        <p:nvSpPr>
          <p:cNvPr id="29704" name="AutoShape 6">
            <a:hlinkClick r:id="rId3" action="ppaction://program" highlightClick="1"/>
          </p:cNvPr>
          <p:cNvSpPr>
            <a:spLocks noChangeArrowheads="1"/>
          </p:cNvSpPr>
          <p:nvPr/>
        </p:nvSpPr>
        <p:spPr bwMode="auto">
          <a:xfrm>
            <a:off x="8686800" y="3352800"/>
            <a:ext cx="1295400" cy="6858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p>
            <a:pPr algn="ctr"/>
            <a:r>
              <a:rPr lang="en-US" altLang="en-US">
                <a:latin typeface="Book Antiqua" pitchFamily="18" charset="0"/>
              </a:rPr>
              <a:t>Run</a:t>
            </a:r>
            <a:endParaRPr lang="en-US" altLang="en-US"/>
          </a:p>
        </p:txBody>
      </p:sp>
      <p:sp>
        <p:nvSpPr>
          <p:cNvPr id="29705" name="AutoShape 8">
            <a:hlinkClick r:id="rId4" highlightClick="1"/>
          </p:cNvPr>
          <p:cNvSpPr>
            <a:spLocks noChangeArrowheads="1"/>
          </p:cNvSpPr>
          <p:nvPr/>
        </p:nvSpPr>
        <p:spPr bwMode="auto">
          <a:xfrm>
            <a:off x="5173663" y="3390900"/>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5A2D10FD-F9E8-4F78-93C9-ABB6A7A44A76}" type="slidenum">
              <a:rPr lang="en-US" altLang="en-US" sz="1400"/>
            </a:fld>
            <a:endParaRPr lang="en-US" altLang="en-US" sz="1400"/>
          </a:p>
        </p:txBody>
      </p:sp>
      <p:sp>
        <p:nvSpPr>
          <p:cNvPr id="30723" name="Rectangle 2"/>
          <p:cNvSpPr>
            <a:spLocks noGrp="1" noChangeArrowheads="1"/>
          </p:cNvSpPr>
          <p:nvPr>
            <p:ph type="title"/>
          </p:nvPr>
        </p:nvSpPr>
        <p:spPr>
          <a:xfrm>
            <a:off x="2209800" y="0"/>
            <a:ext cx="7772400" cy="914400"/>
          </a:xfrm>
          <a:noFill/>
        </p:spPr>
        <p:txBody>
          <a:bodyPr/>
          <a:lstStyle/>
          <a:p>
            <a:r>
              <a:rPr lang="en-US" altLang="en-US">
                <a:solidFill>
                  <a:srgbClr val="FF0000"/>
                </a:solidFill>
              </a:rPr>
              <a:t>The </a:t>
            </a:r>
            <a:r>
              <a:rPr lang="en-US" altLang="en-US" sz="4200">
                <a:solidFill>
                  <a:srgbClr val="FF0000"/>
                </a:solidFill>
                <a:latin typeface="Courier New" panose="02070309020205020404" pitchFamily="49" charset="0"/>
              </a:rPr>
              <a:t>String</a:t>
            </a:r>
            <a:r>
              <a:rPr lang="en-US" altLang="en-US">
                <a:solidFill>
                  <a:srgbClr val="FF0000"/>
                </a:solidFill>
              </a:rPr>
              <a:t> Class</a:t>
            </a:r>
            <a:endParaRPr lang="en-US" altLang="en-US">
              <a:solidFill>
                <a:srgbClr val="FF0000"/>
              </a:solidFill>
            </a:endParaRPr>
          </a:p>
        </p:txBody>
      </p:sp>
      <p:sp>
        <p:nvSpPr>
          <p:cNvPr id="30724" name="Rectangle 3"/>
          <p:cNvSpPr>
            <a:spLocks noGrp="1" noChangeArrowheads="1"/>
          </p:cNvSpPr>
          <p:nvPr>
            <p:ph type="body" idx="1"/>
          </p:nvPr>
        </p:nvSpPr>
        <p:spPr>
          <a:xfrm>
            <a:off x="1524000" y="838200"/>
            <a:ext cx="9144000" cy="5791200"/>
          </a:xfrm>
          <a:noFill/>
        </p:spPr>
        <p:txBody>
          <a:bodyPr/>
          <a:lstStyle/>
          <a:p>
            <a:pPr>
              <a:lnSpc>
                <a:spcPct val="90000"/>
              </a:lnSpc>
              <a:buFont typeface="Wingdings" panose="05000000000000000000" pitchFamily="2" charset="2"/>
              <a:buChar char="q"/>
            </a:pPr>
            <a:r>
              <a:rPr lang="en-US" altLang="en-US" sz="2600"/>
              <a:t>Constructing a String:</a:t>
            </a:r>
            <a:endParaRPr lang="en-US" altLang="en-US" sz="2400"/>
          </a:p>
          <a:p>
            <a:pPr marL="457200" lvl="1" indent="0">
              <a:lnSpc>
                <a:spcPct val="90000"/>
              </a:lnSpc>
              <a:buFontTx/>
              <a:buNone/>
            </a:pPr>
            <a:r>
              <a:rPr lang="en-US" altLang="en-US" sz="2400">
                <a:latin typeface="Courier New" panose="02070309020205020404" pitchFamily="49" charset="0"/>
              </a:rPr>
              <a:t>String message = "Welcome to Java“;</a:t>
            </a:r>
            <a:endParaRPr lang="en-US" altLang="en-US" sz="2400">
              <a:latin typeface="Courier New" panose="02070309020205020404" pitchFamily="49" charset="0"/>
            </a:endParaRPr>
          </a:p>
          <a:p>
            <a:pPr marL="457200" lvl="1" indent="0">
              <a:lnSpc>
                <a:spcPct val="90000"/>
              </a:lnSpc>
              <a:buFontTx/>
              <a:buNone/>
            </a:pPr>
            <a:r>
              <a:rPr lang="en-US" altLang="en-US" sz="1600">
                <a:latin typeface="Courier New" panose="02070309020205020404" pitchFamily="49" charset="0"/>
              </a:rPr>
              <a:t>String message = new String("Welcome to Java“);</a:t>
            </a:r>
            <a:endParaRPr lang="en-US" altLang="en-US" sz="1600">
              <a:latin typeface="Courier New" panose="02070309020205020404" pitchFamily="49" charset="0"/>
            </a:endParaRPr>
          </a:p>
          <a:p>
            <a:pPr marL="457200" lvl="1" indent="0">
              <a:lnSpc>
                <a:spcPct val="90000"/>
              </a:lnSpc>
              <a:buFontTx/>
              <a:buNone/>
            </a:pPr>
            <a:r>
              <a:rPr lang="en-US" altLang="en-US" sz="2400">
                <a:latin typeface="Courier New" panose="02070309020205020404" pitchFamily="49" charset="0"/>
              </a:rPr>
              <a:t>String s = new String();</a:t>
            </a:r>
            <a:endParaRPr lang="en-US" altLang="en-US" sz="2000">
              <a:latin typeface="Courier New" panose="02070309020205020404" pitchFamily="49" charset="0"/>
            </a:endParaRPr>
          </a:p>
          <a:p>
            <a:pPr>
              <a:lnSpc>
                <a:spcPct val="90000"/>
              </a:lnSpc>
              <a:buFont typeface="Wingdings" panose="05000000000000000000" pitchFamily="2" charset="2"/>
              <a:buChar char="q"/>
            </a:pPr>
            <a:r>
              <a:rPr lang="en-US" altLang="en-US" sz="2600"/>
              <a:t>Obtaining String length and Retrieving Individual Characters in a string</a:t>
            </a:r>
            <a:endParaRPr lang="en-US" altLang="en-US" sz="2600"/>
          </a:p>
          <a:p>
            <a:pPr>
              <a:lnSpc>
                <a:spcPct val="90000"/>
              </a:lnSpc>
              <a:buFont typeface="Wingdings" panose="05000000000000000000" pitchFamily="2" charset="2"/>
              <a:buChar char="q"/>
            </a:pPr>
            <a:r>
              <a:rPr lang="en-US" altLang="en-US" sz="2600"/>
              <a:t>String Concatenation (concat)</a:t>
            </a:r>
            <a:endParaRPr lang="en-US" altLang="en-US" sz="2600"/>
          </a:p>
          <a:p>
            <a:pPr>
              <a:lnSpc>
                <a:spcPct val="90000"/>
              </a:lnSpc>
              <a:buFont typeface="Wingdings" panose="05000000000000000000" pitchFamily="2" charset="2"/>
              <a:buChar char="q"/>
            </a:pPr>
            <a:r>
              <a:rPr lang="en-US" altLang="en-US" sz="2600"/>
              <a:t>Substrings (substring(index), substring(start, end))</a:t>
            </a:r>
            <a:endParaRPr lang="en-US" altLang="en-US" sz="2600"/>
          </a:p>
          <a:p>
            <a:pPr>
              <a:lnSpc>
                <a:spcPct val="90000"/>
              </a:lnSpc>
              <a:buFont typeface="Wingdings" panose="05000000000000000000" pitchFamily="2" charset="2"/>
              <a:buChar char="q"/>
            </a:pPr>
            <a:r>
              <a:rPr lang="en-US" altLang="en-US" sz="2600"/>
              <a:t>Comparisons (equals, compareTo)</a:t>
            </a:r>
            <a:endParaRPr lang="en-US" altLang="en-US" sz="2600"/>
          </a:p>
          <a:p>
            <a:pPr>
              <a:lnSpc>
                <a:spcPct val="90000"/>
              </a:lnSpc>
              <a:buFont typeface="Wingdings" panose="05000000000000000000" pitchFamily="2" charset="2"/>
              <a:buChar char="q"/>
            </a:pPr>
            <a:r>
              <a:rPr lang="en-US" altLang="en-US" sz="2600"/>
              <a:t>String Conversions</a:t>
            </a:r>
            <a:endParaRPr lang="en-US" altLang="en-US" sz="2600"/>
          </a:p>
          <a:p>
            <a:pPr>
              <a:lnSpc>
                <a:spcPct val="90000"/>
              </a:lnSpc>
              <a:buFont typeface="Wingdings" panose="05000000000000000000" pitchFamily="2" charset="2"/>
              <a:buChar char="q"/>
            </a:pPr>
            <a:r>
              <a:rPr lang="en-US" altLang="en-US" sz="2600"/>
              <a:t>Finding a Character or a Substring in a String</a:t>
            </a:r>
            <a:endParaRPr lang="en-US" altLang="en-US" sz="2600"/>
          </a:p>
          <a:p>
            <a:pPr>
              <a:lnSpc>
                <a:spcPct val="90000"/>
              </a:lnSpc>
              <a:buFont typeface="Wingdings" panose="05000000000000000000" pitchFamily="2" charset="2"/>
              <a:buChar char="q"/>
            </a:pPr>
            <a:r>
              <a:rPr lang="en-US" altLang="en-US" sz="2600"/>
              <a:t>Conversions between Strings and Arrays</a:t>
            </a:r>
            <a:endParaRPr lang="en-US" altLang="en-US" sz="2600"/>
          </a:p>
          <a:p>
            <a:pPr>
              <a:lnSpc>
                <a:spcPct val="90000"/>
              </a:lnSpc>
              <a:buFont typeface="Wingdings" panose="05000000000000000000" pitchFamily="2" charset="2"/>
              <a:buChar char="q"/>
            </a:pPr>
            <a:r>
              <a:rPr lang="en-US" altLang="en-US" sz="2600"/>
              <a:t>Converting Characters and Numeric Values to Strings</a:t>
            </a:r>
            <a:endParaRPr lang="en-US" altLang="en-US" sz="2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07C6A581-716B-4546-9698-5F913D0CA220}" type="slidenum">
              <a:rPr lang="en-US" altLang="en-US" sz="1400"/>
            </a:fld>
            <a:endParaRPr lang="en-US" altLang="en-US" sz="1400"/>
          </a:p>
        </p:txBody>
      </p:sp>
      <p:sp>
        <p:nvSpPr>
          <p:cNvPr id="31747" name="Rectangle 2"/>
          <p:cNvSpPr>
            <a:spLocks noGrp="1" noChangeArrowheads="1"/>
          </p:cNvSpPr>
          <p:nvPr>
            <p:ph type="title"/>
          </p:nvPr>
        </p:nvSpPr>
        <p:spPr>
          <a:xfrm>
            <a:off x="2133600" y="228600"/>
            <a:ext cx="7772400" cy="838200"/>
          </a:xfrm>
          <a:noFill/>
        </p:spPr>
        <p:txBody>
          <a:bodyPr/>
          <a:lstStyle/>
          <a:p>
            <a:r>
              <a:rPr lang="en-US" altLang="en-US"/>
              <a:t>Constructing Strings</a:t>
            </a:r>
            <a:endParaRPr lang="en-US" altLang="en-US"/>
          </a:p>
        </p:txBody>
      </p:sp>
      <p:sp>
        <p:nvSpPr>
          <p:cNvPr id="31748" name="Rectangle 3"/>
          <p:cNvSpPr>
            <a:spLocks noGrp="1" noChangeArrowheads="1"/>
          </p:cNvSpPr>
          <p:nvPr>
            <p:ph type="body" idx="1"/>
          </p:nvPr>
        </p:nvSpPr>
        <p:spPr>
          <a:xfrm>
            <a:off x="1828800" y="1219200"/>
            <a:ext cx="8839200" cy="4648200"/>
          </a:xfrm>
          <a:noFill/>
        </p:spPr>
        <p:txBody>
          <a:bodyPr/>
          <a:lstStyle/>
          <a:p>
            <a:pPr marL="0" indent="0">
              <a:buFont typeface="Monotype Sorts" pitchFamily="2" charset="2"/>
              <a:buNone/>
            </a:pPr>
            <a:r>
              <a:rPr lang="en-US" altLang="en-US">
                <a:cs typeface="Times New Roman" panose="02020603050405020304" pitchFamily="18" charset="0"/>
              </a:rPr>
              <a:t>String newString = new String(stringLiteral);</a:t>
            </a:r>
            <a:endParaRPr lang="en-US" altLang="en-US">
              <a:cs typeface="Times New Roman" panose="02020603050405020304" pitchFamily="18" charset="0"/>
            </a:endParaRPr>
          </a:p>
          <a:p>
            <a:pPr marL="0" indent="0">
              <a:buFont typeface="Monotype Sorts" pitchFamily="2" charset="2"/>
              <a:buNone/>
            </a:pPr>
            <a:r>
              <a:rPr lang="en-US" altLang="en-US">
                <a:cs typeface="Courier New" panose="02070309020205020404" pitchFamily="49" charset="0"/>
              </a:rPr>
              <a:t> </a:t>
            </a:r>
            <a:endParaRPr lang="en-US" altLang="en-US">
              <a:cs typeface="Courier New" panose="02070309020205020404" pitchFamily="49" charset="0"/>
            </a:endParaRPr>
          </a:p>
          <a:p>
            <a:pPr marL="0" indent="0">
              <a:buFont typeface="Monotype Sorts" pitchFamily="2" charset="2"/>
              <a:buNone/>
            </a:pPr>
            <a:r>
              <a:rPr lang="en-US" altLang="en-US">
                <a:cs typeface="Times New Roman" panose="02020603050405020304" pitchFamily="18" charset="0"/>
              </a:rPr>
              <a:t>String message = new String("Welcome to Java");</a:t>
            </a:r>
            <a:endParaRPr lang="en-US" altLang="en-US">
              <a:cs typeface="Times New Roman" panose="02020603050405020304" pitchFamily="18" charset="0"/>
            </a:endParaRPr>
          </a:p>
          <a:p>
            <a:pPr marL="0" indent="0">
              <a:buFont typeface="Monotype Sorts" pitchFamily="2" charset="2"/>
              <a:buNone/>
            </a:pPr>
            <a:endParaRPr lang="en-US" altLang="en-US">
              <a:cs typeface="Courier New" panose="02070309020205020404" pitchFamily="49" charset="0"/>
            </a:endParaRPr>
          </a:p>
          <a:p>
            <a:pPr marL="0" indent="0">
              <a:buFont typeface="Monotype Sorts" pitchFamily="2" charset="2"/>
              <a:buNone/>
            </a:pPr>
            <a:r>
              <a:rPr lang="en-US" altLang="en-US">
                <a:cs typeface="Courier New" panose="02070309020205020404" pitchFamily="49" charset="0"/>
              </a:rPr>
              <a:t>Since strings are used frequently, Java provides a shorthand initializer for creating a string:</a:t>
            </a:r>
            <a:endParaRPr lang="en-US" altLang="en-US">
              <a:cs typeface="Courier New" panose="02070309020205020404" pitchFamily="49" charset="0"/>
            </a:endParaRPr>
          </a:p>
          <a:p>
            <a:pPr marL="0" indent="0">
              <a:buFont typeface="Monotype Sorts" pitchFamily="2" charset="2"/>
              <a:buNone/>
            </a:pPr>
            <a:endParaRPr lang="en-US" altLang="en-US">
              <a:cs typeface="Courier New" panose="02070309020205020404" pitchFamily="49" charset="0"/>
            </a:endParaRPr>
          </a:p>
          <a:p>
            <a:pPr marL="0" indent="0">
              <a:buFont typeface="Monotype Sorts" pitchFamily="2" charset="2"/>
              <a:buNone/>
            </a:pPr>
            <a:r>
              <a:rPr lang="en-US" altLang="en-US">
                <a:cs typeface="Times New Roman" panose="02020603050405020304" pitchFamily="18" charset="0"/>
              </a:rPr>
              <a:t>String message = "Welcome to Java";</a:t>
            </a:r>
            <a:endParaRPr lang="en-US" altLang="en-US">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8BDF15B4-68DC-4BC4-8BD1-63F639475B37}" type="slidenum">
              <a:rPr lang="en-US" altLang="en-US" sz="1400"/>
            </a:fld>
            <a:endParaRPr lang="en-US" altLang="en-US" sz="1400"/>
          </a:p>
        </p:txBody>
      </p:sp>
      <p:sp>
        <p:nvSpPr>
          <p:cNvPr id="5123" name="Rectangle 2"/>
          <p:cNvSpPr>
            <a:spLocks noGrp="1" noChangeArrowheads="1"/>
          </p:cNvSpPr>
          <p:nvPr>
            <p:ph type="title"/>
          </p:nvPr>
        </p:nvSpPr>
        <p:spPr>
          <a:xfrm>
            <a:off x="1524000" y="152400"/>
            <a:ext cx="9144000" cy="457200"/>
          </a:xfrm>
        </p:spPr>
        <p:txBody>
          <a:bodyPr/>
          <a:lstStyle/>
          <a:p>
            <a:r>
              <a:rPr lang="en-US" altLang="en-US" sz="4000"/>
              <a:t>Objectives</a:t>
            </a:r>
            <a:endParaRPr lang="en-US" altLang="en-US" sz="4000"/>
          </a:p>
        </p:txBody>
      </p:sp>
      <p:sp>
        <p:nvSpPr>
          <p:cNvPr id="5124" name="Rectangle 3"/>
          <p:cNvSpPr>
            <a:spLocks noGrp="1" noChangeArrowheads="1"/>
          </p:cNvSpPr>
          <p:nvPr>
            <p:ph type="body" idx="1"/>
          </p:nvPr>
        </p:nvSpPr>
        <p:spPr>
          <a:xfrm>
            <a:off x="1641475" y="779463"/>
            <a:ext cx="8874125" cy="5735637"/>
          </a:xfrm>
        </p:spPr>
        <p:txBody>
          <a:bodyPr/>
          <a:lstStyle/>
          <a:p>
            <a:pPr>
              <a:buFont typeface="Wingdings" panose="05000000000000000000" pitchFamily="2" charset="2"/>
              <a:buChar char="q"/>
            </a:pPr>
            <a:r>
              <a:rPr lang="en-US" altLang="en-US" sz="2000" dirty="0"/>
              <a:t>To apply class abstraction to develop software (§10.2).</a:t>
            </a:r>
            <a:endParaRPr lang="en-US" altLang="en-US" sz="2000" dirty="0"/>
          </a:p>
          <a:p>
            <a:pPr>
              <a:buFont typeface="Wingdings" panose="05000000000000000000" pitchFamily="2" charset="2"/>
              <a:buChar char="q"/>
            </a:pPr>
            <a:r>
              <a:rPr lang="en-US" altLang="en-US" sz="2000" dirty="0"/>
              <a:t>To explore the differences between the procedural paradigm and object-oriented paradigm (§10.3).</a:t>
            </a:r>
            <a:endParaRPr lang="en-US" altLang="en-US" sz="2000" dirty="0"/>
          </a:p>
          <a:p>
            <a:pPr>
              <a:buFont typeface="Wingdings" panose="05000000000000000000" pitchFamily="2" charset="2"/>
              <a:buChar char="q"/>
            </a:pPr>
            <a:r>
              <a:rPr lang="en-US" altLang="en-US" sz="2000" dirty="0"/>
              <a:t>To discover the relationships between classes (§10.4).</a:t>
            </a:r>
            <a:endParaRPr lang="en-US" altLang="en-US" sz="2000" dirty="0"/>
          </a:p>
          <a:p>
            <a:pPr>
              <a:buFont typeface="Wingdings" panose="05000000000000000000" pitchFamily="2" charset="2"/>
              <a:buChar char="q"/>
            </a:pPr>
            <a:r>
              <a:rPr lang="en-US" altLang="en-US" sz="2000" dirty="0"/>
              <a:t>To design programs using the object-oriented paradigm (§§10.5–10.6).</a:t>
            </a:r>
            <a:endParaRPr lang="en-US" altLang="en-US" sz="2000" dirty="0"/>
          </a:p>
          <a:p>
            <a:pPr>
              <a:buFont typeface="Wingdings" panose="05000000000000000000" pitchFamily="2" charset="2"/>
              <a:buChar char="q"/>
            </a:pPr>
            <a:r>
              <a:rPr lang="en-US" altLang="en-US" sz="2000" dirty="0">
                <a:solidFill>
                  <a:srgbClr val="FF0000"/>
                </a:solidFill>
              </a:rPr>
              <a:t>To create objects for primitive values using the wrapper classes (</a:t>
            </a:r>
            <a:r>
              <a:rPr lang="en-US" altLang="en-US" sz="2000" b="1" dirty="0">
                <a:solidFill>
                  <a:srgbClr val="FF0000"/>
                </a:solidFill>
              </a:rPr>
              <a:t>Byte</a:t>
            </a:r>
            <a:r>
              <a:rPr lang="en-US" altLang="en-US" sz="2000" dirty="0">
                <a:solidFill>
                  <a:srgbClr val="FF0000"/>
                </a:solidFill>
              </a:rPr>
              <a:t>, </a:t>
            </a:r>
            <a:r>
              <a:rPr lang="en-US" altLang="en-US" sz="2000" b="1" dirty="0">
                <a:solidFill>
                  <a:srgbClr val="FF0000"/>
                </a:solidFill>
              </a:rPr>
              <a:t>Short</a:t>
            </a:r>
            <a:r>
              <a:rPr lang="en-US" altLang="en-US" sz="2000" dirty="0">
                <a:solidFill>
                  <a:srgbClr val="FF0000"/>
                </a:solidFill>
              </a:rPr>
              <a:t>, </a:t>
            </a:r>
            <a:r>
              <a:rPr lang="en-US" altLang="en-US" sz="2000" b="1" dirty="0">
                <a:solidFill>
                  <a:srgbClr val="FF0000"/>
                </a:solidFill>
              </a:rPr>
              <a:t>Integer</a:t>
            </a:r>
            <a:r>
              <a:rPr lang="en-US" altLang="en-US" sz="2000" dirty="0">
                <a:solidFill>
                  <a:srgbClr val="FF0000"/>
                </a:solidFill>
              </a:rPr>
              <a:t>, </a:t>
            </a:r>
            <a:r>
              <a:rPr lang="en-US" altLang="en-US" sz="2000" b="1" dirty="0">
                <a:solidFill>
                  <a:srgbClr val="FF0000"/>
                </a:solidFill>
              </a:rPr>
              <a:t>Long</a:t>
            </a:r>
            <a:r>
              <a:rPr lang="en-US" altLang="en-US" sz="2000" dirty="0">
                <a:solidFill>
                  <a:srgbClr val="FF0000"/>
                </a:solidFill>
              </a:rPr>
              <a:t>, </a:t>
            </a:r>
            <a:r>
              <a:rPr lang="en-US" altLang="en-US" sz="2000" b="1" dirty="0">
                <a:solidFill>
                  <a:srgbClr val="FF0000"/>
                </a:solidFill>
              </a:rPr>
              <a:t>Float</a:t>
            </a:r>
            <a:r>
              <a:rPr lang="en-US" altLang="en-US" sz="2000" dirty="0">
                <a:solidFill>
                  <a:srgbClr val="FF0000"/>
                </a:solidFill>
              </a:rPr>
              <a:t>, </a:t>
            </a:r>
            <a:r>
              <a:rPr lang="en-US" altLang="en-US" sz="2000" b="1" dirty="0">
                <a:solidFill>
                  <a:srgbClr val="FF0000"/>
                </a:solidFill>
              </a:rPr>
              <a:t>Double</a:t>
            </a:r>
            <a:r>
              <a:rPr lang="en-US" altLang="en-US" sz="2000" dirty="0">
                <a:solidFill>
                  <a:srgbClr val="FF0000"/>
                </a:solidFill>
              </a:rPr>
              <a:t>, </a:t>
            </a:r>
            <a:r>
              <a:rPr lang="en-US" altLang="en-US" sz="2000" b="1" dirty="0">
                <a:solidFill>
                  <a:srgbClr val="FF0000"/>
                </a:solidFill>
              </a:rPr>
              <a:t>Character</a:t>
            </a:r>
            <a:r>
              <a:rPr lang="en-US" altLang="en-US" sz="2000" dirty="0">
                <a:solidFill>
                  <a:srgbClr val="FF0000"/>
                </a:solidFill>
              </a:rPr>
              <a:t>, and </a:t>
            </a:r>
            <a:r>
              <a:rPr lang="en-US" altLang="en-US" sz="2000" b="1" dirty="0">
                <a:solidFill>
                  <a:srgbClr val="FF0000"/>
                </a:solidFill>
              </a:rPr>
              <a:t>Boolean</a:t>
            </a:r>
            <a:r>
              <a:rPr lang="en-US" altLang="en-US" sz="2000" dirty="0">
                <a:solidFill>
                  <a:srgbClr val="FF0000"/>
                </a:solidFill>
              </a:rPr>
              <a:t>) (§10.7).</a:t>
            </a:r>
            <a:endParaRPr lang="en-US" altLang="en-US" sz="2000" dirty="0"/>
          </a:p>
          <a:p>
            <a:pPr>
              <a:buFont typeface="Wingdings" panose="05000000000000000000" pitchFamily="2" charset="2"/>
              <a:buChar char="q"/>
            </a:pPr>
            <a:r>
              <a:rPr lang="en-US" altLang="en-US" sz="2000" dirty="0">
                <a:solidFill>
                  <a:srgbClr val="FF0000"/>
                </a:solidFill>
              </a:rPr>
              <a:t>To simplify programming using automatic conversion between primitive types and wrapper class types (§10.8).</a:t>
            </a:r>
            <a:endParaRPr lang="en-US" altLang="en-US" sz="2000" dirty="0"/>
          </a:p>
          <a:p>
            <a:pPr>
              <a:buFont typeface="Wingdings" panose="05000000000000000000" pitchFamily="2" charset="2"/>
              <a:buChar char="q"/>
            </a:pPr>
            <a:r>
              <a:rPr lang="en-US" altLang="en-US" sz="2000" dirty="0">
                <a:solidFill>
                  <a:schemeClr val="tx1"/>
                </a:solidFill>
              </a:rPr>
              <a:t>To use the </a:t>
            </a:r>
            <a:r>
              <a:rPr lang="en-US" altLang="en-US" sz="2000" b="1" dirty="0" err="1">
                <a:solidFill>
                  <a:schemeClr val="tx1"/>
                </a:solidFill>
              </a:rPr>
              <a:t>BigInteger</a:t>
            </a:r>
            <a:r>
              <a:rPr lang="en-US" altLang="en-US" sz="2000" dirty="0">
                <a:solidFill>
                  <a:schemeClr val="tx1"/>
                </a:solidFill>
              </a:rPr>
              <a:t> and </a:t>
            </a:r>
            <a:r>
              <a:rPr lang="en-US" altLang="en-US" sz="2000" b="1" dirty="0" err="1">
                <a:solidFill>
                  <a:schemeClr val="tx1"/>
                </a:solidFill>
              </a:rPr>
              <a:t>BigDecimal</a:t>
            </a:r>
            <a:r>
              <a:rPr lang="en-US" altLang="en-US" sz="2000" dirty="0">
                <a:solidFill>
                  <a:schemeClr val="tx1"/>
                </a:solidFill>
              </a:rPr>
              <a:t> classes for computing very large numbers with arbitrary precisions (§10.9).</a:t>
            </a:r>
            <a:endParaRPr lang="en-US" altLang="en-US" sz="2000" dirty="0">
              <a:solidFill>
                <a:schemeClr val="tx1"/>
              </a:solidFill>
            </a:endParaRPr>
          </a:p>
          <a:p>
            <a:pPr>
              <a:buFont typeface="Wingdings" panose="05000000000000000000" pitchFamily="2" charset="2"/>
              <a:buChar char="q"/>
            </a:pPr>
            <a:r>
              <a:rPr lang="en-US" altLang="en-US" sz="2000" dirty="0">
                <a:solidFill>
                  <a:srgbClr val="FF0000"/>
                </a:solidFill>
              </a:rPr>
              <a:t>To use the </a:t>
            </a:r>
            <a:r>
              <a:rPr lang="en-US" altLang="en-US" sz="2000" b="1" dirty="0">
                <a:solidFill>
                  <a:srgbClr val="FF0000"/>
                </a:solidFill>
              </a:rPr>
              <a:t>String</a:t>
            </a:r>
            <a:r>
              <a:rPr lang="en-US" altLang="en-US" sz="2000" dirty="0">
                <a:solidFill>
                  <a:srgbClr val="FF0000"/>
                </a:solidFill>
              </a:rPr>
              <a:t> class to process immutable strings (§10.10).</a:t>
            </a:r>
            <a:endParaRPr lang="en-US" altLang="en-US" sz="2000" dirty="0"/>
          </a:p>
          <a:p>
            <a:pPr>
              <a:buFont typeface="Wingdings" panose="05000000000000000000" pitchFamily="2" charset="2"/>
              <a:buChar char="q"/>
            </a:pPr>
            <a:r>
              <a:rPr lang="en-US" altLang="en-US" sz="2000" dirty="0">
                <a:solidFill>
                  <a:srgbClr val="FF0000"/>
                </a:solidFill>
              </a:rPr>
              <a:t>To use the </a:t>
            </a:r>
            <a:r>
              <a:rPr lang="en-US" altLang="en-US" sz="2000" b="1" dirty="0">
                <a:solidFill>
                  <a:srgbClr val="FF0000"/>
                </a:solidFill>
              </a:rPr>
              <a:t>StringBuilder</a:t>
            </a:r>
            <a:r>
              <a:rPr lang="en-US" altLang="en-US" sz="2000" dirty="0">
                <a:solidFill>
                  <a:srgbClr val="FF0000"/>
                </a:solidFill>
              </a:rPr>
              <a:t> and </a:t>
            </a:r>
            <a:r>
              <a:rPr lang="en-US" altLang="en-US" sz="2000" b="1" dirty="0" err="1">
                <a:solidFill>
                  <a:srgbClr val="FF0000"/>
                </a:solidFill>
              </a:rPr>
              <a:t>StringBuffer</a:t>
            </a:r>
            <a:r>
              <a:rPr lang="en-US" altLang="en-US" sz="2000" dirty="0">
                <a:solidFill>
                  <a:srgbClr val="FF0000"/>
                </a:solidFill>
              </a:rPr>
              <a:t> classes to process mutable strings (§10.11).</a:t>
            </a:r>
            <a:endParaRPr lang="en-US" altLang="en-US" sz="2000"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19EF7345-512D-48E6-8F82-1167EA21C47B}" type="slidenum">
              <a:rPr lang="en-US" altLang="en-US" sz="1400"/>
            </a:fld>
            <a:endParaRPr lang="en-US" altLang="en-US" sz="1400"/>
          </a:p>
        </p:txBody>
      </p:sp>
      <p:sp>
        <p:nvSpPr>
          <p:cNvPr id="32771" name="Rectangle 2"/>
          <p:cNvSpPr>
            <a:spLocks noGrp="1" noChangeArrowheads="1"/>
          </p:cNvSpPr>
          <p:nvPr>
            <p:ph type="title"/>
          </p:nvPr>
        </p:nvSpPr>
        <p:spPr>
          <a:xfrm>
            <a:off x="2133600" y="228600"/>
            <a:ext cx="7772400" cy="762000"/>
          </a:xfrm>
          <a:noFill/>
        </p:spPr>
        <p:txBody>
          <a:bodyPr/>
          <a:lstStyle/>
          <a:p>
            <a:r>
              <a:rPr lang="en-US" altLang="en-US">
                <a:solidFill>
                  <a:srgbClr val="FF0000"/>
                </a:solidFill>
              </a:rPr>
              <a:t>Strings Are Immutable</a:t>
            </a:r>
            <a:endParaRPr lang="en-US" altLang="en-US">
              <a:solidFill>
                <a:srgbClr val="FF0000"/>
              </a:solidFill>
            </a:endParaRPr>
          </a:p>
        </p:txBody>
      </p:sp>
      <p:sp>
        <p:nvSpPr>
          <p:cNvPr id="32772" name="Rectangle 3"/>
          <p:cNvSpPr>
            <a:spLocks noGrp="1" noChangeArrowheads="1"/>
          </p:cNvSpPr>
          <p:nvPr>
            <p:ph type="body" idx="1"/>
          </p:nvPr>
        </p:nvSpPr>
        <p:spPr>
          <a:xfrm>
            <a:off x="1524000" y="1143000"/>
            <a:ext cx="9144000" cy="2362200"/>
          </a:xfrm>
          <a:noFill/>
        </p:spPr>
        <p:txBody>
          <a:bodyPr/>
          <a:lstStyle/>
          <a:p>
            <a:pPr marL="0" indent="0">
              <a:buFont typeface="Monotype Sorts" pitchFamily="2" charset="2"/>
              <a:buNone/>
            </a:pPr>
            <a:r>
              <a:rPr lang="en-US" altLang="en-US" sz="2800">
                <a:cs typeface="Courier New" panose="02070309020205020404" pitchFamily="49" charset="0"/>
              </a:rPr>
              <a:t>A String object is immutable; its contents cannot be changed. Does the following code change the contents of the string? </a:t>
            </a:r>
            <a:endParaRPr lang="en-US" altLang="en-US" sz="2800">
              <a:cs typeface="Courier New" panose="02070309020205020404" pitchFamily="49" charset="0"/>
            </a:endParaRPr>
          </a:p>
          <a:p>
            <a:pPr marL="0" indent="0">
              <a:buFont typeface="Monotype Sorts" pitchFamily="2" charset="2"/>
              <a:buNone/>
            </a:pPr>
            <a:r>
              <a:rPr lang="en-US" altLang="en-US" sz="2800">
                <a:cs typeface="Times New Roman" panose="02020603050405020304" pitchFamily="18" charset="0"/>
              </a:rPr>
              <a:t>       String s = "Java";</a:t>
            </a:r>
            <a:endParaRPr lang="en-US" altLang="en-US" sz="2800">
              <a:cs typeface="Times New Roman" panose="02020603050405020304" pitchFamily="18" charset="0"/>
            </a:endParaRPr>
          </a:p>
          <a:p>
            <a:pPr marL="0" indent="0">
              <a:buFont typeface="Monotype Sorts" pitchFamily="2" charset="2"/>
              <a:buNone/>
            </a:pPr>
            <a:r>
              <a:rPr lang="en-US" altLang="en-US" sz="2800">
                <a:cs typeface="Times New Roman" panose="02020603050405020304" pitchFamily="18" charset="0"/>
              </a:rPr>
              <a:t>       s = "HTML";</a:t>
            </a:r>
            <a:endParaRPr lang="en-US" altLang="en-US" sz="2800">
              <a:cs typeface="Times New Roman" panose="02020603050405020304" pitchFamily="18" charset="0"/>
            </a:endParaRPr>
          </a:p>
        </p:txBody>
      </p:sp>
      <p:sp>
        <p:nvSpPr>
          <p:cNvPr id="32773" name="Rectangle 5"/>
          <p:cNvSpPr>
            <a:spLocks noChangeArrowheads="1"/>
          </p:cNvSpPr>
          <p:nvPr/>
        </p:nvSpPr>
        <p:spPr bwMode="auto">
          <a:xfrm>
            <a:off x="3552825" y="280035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32774" name="Rectangle 7"/>
          <p:cNvSpPr>
            <a:spLocks noChangeArrowheads="1"/>
          </p:cNvSpPr>
          <p:nvPr/>
        </p:nvSpPr>
        <p:spPr bwMode="auto">
          <a:xfrm>
            <a:off x="3552825" y="280035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32775" name="Rectangle 9"/>
          <p:cNvSpPr>
            <a:spLocks noChangeArrowheads="1"/>
          </p:cNvSpPr>
          <p:nvPr/>
        </p:nvSpPr>
        <p:spPr bwMode="auto">
          <a:xfrm>
            <a:off x="3552825" y="280035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32776" name="Rectangle 11"/>
          <p:cNvSpPr>
            <a:spLocks noChangeArrowheads="1"/>
          </p:cNvSpPr>
          <p:nvPr/>
        </p:nvSpPr>
        <p:spPr bwMode="auto">
          <a:xfrm>
            <a:off x="3552825" y="280035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32777" name="Rectangle 13"/>
          <p:cNvSpPr>
            <a:spLocks noChangeArrowheads="1"/>
          </p:cNvSpPr>
          <p:nvPr/>
        </p:nvSpPr>
        <p:spPr bwMode="auto">
          <a:xfrm>
            <a:off x="3817620" y="280035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32778" name="Rectangle 15"/>
          <p:cNvSpPr>
            <a:spLocks noChangeArrowheads="1"/>
          </p:cNvSpPr>
          <p:nvPr/>
        </p:nvSpPr>
        <p:spPr bwMode="auto">
          <a:xfrm>
            <a:off x="1524000" y="2513013"/>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32779" name="Rectangle 17"/>
          <p:cNvSpPr>
            <a:spLocks noChangeArrowheads="1"/>
          </p:cNvSpPr>
          <p:nvPr/>
        </p:nvSpPr>
        <p:spPr bwMode="auto">
          <a:xfrm>
            <a:off x="1524000" y="2513013"/>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67C32E30-1042-4867-9381-3891B4D4C187}" type="slidenum">
              <a:rPr lang="en-US" altLang="en-US" sz="1400"/>
            </a:fld>
            <a:endParaRPr lang="en-US" altLang="en-US" sz="1400"/>
          </a:p>
        </p:txBody>
      </p:sp>
      <p:sp>
        <p:nvSpPr>
          <p:cNvPr id="33795" name="Rectangle 2"/>
          <p:cNvSpPr>
            <a:spLocks noGrp="1" noChangeArrowheads="1"/>
          </p:cNvSpPr>
          <p:nvPr>
            <p:ph type="title"/>
          </p:nvPr>
        </p:nvSpPr>
        <p:spPr>
          <a:xfrm>
            <a:off x="2133600" y="228600"/>
            <a:ext cx="7772400" cy="762000"/>
          </a:xfrm>
          <a:noFill/>
        </p:spPr>
        <p:txBody>
          <a:bodyPr/>
          <a:lstStyle/>
          <a:p>
            <a:r>
              <a:rPr lang="en-US" altLang="en-US"/>
              <a:t>Trace Code</a:t>
            </a:r>
            <a:endParaRPr lang="en-US" altLang="en-US"/>
          </a:p>
        </p:txBody>
      </p:sp>
      <p:sp>
        <p:nvSpPr>
          <p:cNvPr id="33796" name="Rectangle 3"/>
          <p:cNvSpPr>
            <a:spLocks noGrp="1" noChangeArrowheads="1"/>
          </p:cNvSpPr>
          <p:nvPr>
            <p:ph type="body" idx="1"/>
          </p:nvPr>
        </p:nvSpPr>
        <p:spPr>
          <a:xfrm>
            <a:off x="1905000" y="1371600"/>
            <a:ext cx="4419600" cy="1447800"/>
          </a:xfrm>
        </p:spPr>
        <p:txBody>
          <a:bodyPr/>
          <a:lstStyle/>
          <a:p>
            <a:pPr marL="0" indent="0">
              <a:buFont typeface="Monotype Sorts" pitchFamily="2" charset="2"/>
              <a:buNone/>
            </a:pPr>
            <a:r>
              <a:rPr lang="en-US" altLang="en-US">
                <a:solidFill>
                  <a:schemeClr val="tx2"/>
                </a:solidFill>
                <a:cs typeface="Times New Roman" panose="02020603050405020304" pitchFamily="18" charset="0"/>
              </a:rPr>
              <a:t>       String s = "Java";</a:t>
            </a:r>
            <a:endParaRPr lang="en-US" altLang="en-US">
              <a:solidFill>
                <a:schemeClr val="tx2"/>
              </a:solidFill>
              <a:cs typeface="Times New Roman" panose="02020603050405020304" pitchFamily="18" charset="0"/>
            </a:endParaRPr>
          </a:p>
          <a:p>
            <a:pPr marL="0" indent="0">
              <a:buFont typeface="Monotype Sorts" pitchFamily="2" charset="2"/>
              <a:buNone/>
            </a:pPr>
            <a:r>
              <a:rPr lang="en-US" altLang="en-US">
                <a:solidFill>
                  <a:schemeClr val="tx2"/>
                </a:solidFill>
                <a:cs typeface="Times New Roman" panose="02020603050405020304" pitchFamily="18" charset="0"/>
              </a:rPr>
              <a:t>       s = "HTML";</a:t>
            </a:r>
            <a:endParaRPr lang="en-US" altLang="en-US">
              <a:solidFill>
                <a:schemeClr val="tx2"/>
              </a:solidFill>
              <a:cs typeface="Times New Roman" panose="02020603050405020304" pitchFamily="18" charset="0"/>
            </a:endParaRPr>
          </a:p>
        </p:txBody>
      </p:sp>
      <p:sp>
        <p:nvSpPr>
          <p:cNvPr id="33797" name="Rectangle 4"/>
          <p:cNvSpPr>
            <a:spLocks noChangeArrowheads="1"/>
          </p:cNvSpPr>
          <p:nvPr/>
        </p:nvSpPr>
        <p:spPr bwMode="auto">
          <a:xfrm>
            <a:off x="3552825" y="280035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33798" name="Rectangle 5"/>
          <p:cNvSpPr>
            <a:spLocks noChangeArrowheads="1"/>
          </p:cNvSpPr>
          <p:nvPr/>
        </p:nvSpPr>
        <p:spPr bwMode="auto">
          <a:xfrm>
            <a:off x="3552825" y="280035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33799" name="Rectangle 6"/>
          <p:cNvSpPr>
            <a:spLocks noChangeArrowheads="1"/>
          </p:cNvSpPr>
          <p:nvPr/>
        </p:nvSpPr>
        <p:spPr bwMode="auto">
          <a:xfrm>
            <a:off x="3552825" y="280035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33800" name="Rectangle 7"/>
          <p:cNvSpPr>
            <a:spLocks noChangeArrowheads="1"/>
          </p:cNvSpPr>
          <p:nvPr/>
        </p:nvSpPr>
        <p:spPr bwMode="auto">
          <a:xfrm>
            <a:off x="3552825" y="280035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33801" name="Rectangle 8"/>
          <p:cNvSpPr>
            <a:spLocks noChangeArrowheads="1"/>
          </p:cNvSpPr>
          <p:nvPr/>
        </p:nvSpPr>
        <p:spPr bwMode="auto">
          <a:xfrm>
            <a:off x="3552825" y="280035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33802" name="Rectangle 9"/>
          <p:cNvSpPr>
            <a:spLocks noChangeArrowheads="1"/>
          </p:cNvSpPr>
          <p:nvPr/>
        </p:nvSpPr>
        <p:spPr bwMode="auto">
          <a:xfrm>
            <a:off x="1524000" y="2513013"/>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33803" name="Rectangle 10"/>
          <p:cNvSpPr>
            <a:spLocks noChangeArrowheads="1"/>
          </p:cNvSpPr>
          <p:nvPr/>
        </p:nvSpPr>
        <p:spPr bwMode="auto">
          <a:xfrm>
            <a:off x="1524000" y="2513013"/>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33804" name="Object 11"/>
          <p:cNvGraphicFramePr>
            <a:graphicFrameLocks noChangeAspect="1"/>
          </p:cNvGraphicFramePr>
          <p:nvPr/>
        </p:nvGraphicFramePr>
        <p:xfrm>
          <a:off x="1676400" y="3505200"/>
          <a:ext cx="8839200" cy="2339975"/>
        </p:xfrm>
        <a:graphic>
          <a:graphicData uri="http://schemas.openxmlformats.org/presentationml/2006/ole">
            <mc:AlternateContent xmlns:mc="http://schemas.openxmlformats.org/markup-compatibility/2006">
              <mc:Choice xmlns:v="urn:schemas-microsoft-com:vml" Requires="v">
                <p:oleObj spid="_x0000_s33819" name="Picture" r:id="rId1" imgW="5190490" imgH="1371600" progId="Word.Picture.8">
                  <p:embed/>
                </p:oleObj>
              </mc:Choice>
              <mc:Fallback>
                <p:oleObj name="Picture" r:id="rId1" imgW="5190490" imgH="1371600" progId="Word.Picture.8">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505200"/>
                        <a:ext cx="883920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5" name="Rectangle 12"/>
          <p:cNvSpPr>
            <a:spLocks noChangeArrowheads="1"/>
          </p:cNvSpPr>
          <p:nvPr/>
        </p:nvSpPr>
        <p:spPr bwMode="auto">
          <a:xfrm>
            <a:off x="2590800" y="1447800"/>
            <a:ext cx="3124200" cy="4572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33806" name="Rectangle 13"/>
          <p:cNvSpPr>
            <a:spLocks noChangeArrowheads="1"/>
          </p:cNvSpPr>
          <p:nvPr/>
        </p:nvSpPr>
        <p:spPr bwMode="auto">
          <a:xfrm>
            <a:off x="5638800" y="3429000"/>
            <a:ext cx="4876800" cy="25908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ltLang="en-US"/>
          </a:p>
        </p:txBody>
      </p:sp>
      <p:sp>
        <p:nvSpPr>
          <p:cNvPr id="33807" name="Rectangle 14"/>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876DEAF2-34FB-4C0C-A964-C280A6447E7D}" type="slidenum">
              <a:rPr lang="en-US" altLang="en-US" sz="1400"/>
            </a:fld>
            <a:endParaRPr lang="en-US" altLang="en-US" sz="1400"/>
          </a:p>
        </p:txBody>
      </p:sp>
      <p:sp>
        <p:nvSpPr>
          <p:cNvPr id="34819" name="Rectangle 2"/>
          <p:cNvSpPr>
            <a:spLocks noGrp="1" noChangeArrowheads="1"/>
          </p:cNvSpPr>
          <p:nvPr>
            <p:ph type="title"/>
          </p:nvPr>
        </p:nvSpPr>
        <p:spPr>
          <a:xfrm>
            <a:off x="2133600" y="228600"/>
            <a:ext cx="7772400" cy="762000"/>
          </a:xfrm>
          <a:noFill/>
        </p:spPr>
        <p:txBody>
          <a:bodyPr/>
          <a:lstStyle/>
          <a:p>
            <a:r>
              <a:rPr lang="en-US" altLang="en-US"/>
              <a:t>Trace Code</a:t>
            </a:r>
            <a:endParaRPr lang="en-US" altLang="en-US"/>
          </a:p>
        </p:txBody>
      </p:sp>
      <p:sp>
        <p:nvSpPr>
          <p:cNvPr id="34820" name="Rectangle 3"/>
          <p:cNvSpPr>
            <a:spLocks noGrp="1" noChangeArrowheads="1"/>
          </p:cNvSpPr>
          <p:nvPr>
            <p:ph type="body" idx="1"/>
          </p:nvPr>
        </p:nvSpPr>
        <p:spPr>
          <a:xfrm>
            <a:off x="2209800" y="1524000"/>
            <a:ext cx="4419600" cy="1447800"/>
          </a:xfrm>
        </p:spPr>
        <p:txBody>
          <a:bodyPr/>
          <a:lstStyle/>
          <a:p>
            <a:pPr marL="0" indent="0">
              <a:buFont typeface="Monotype Sorts" pitchFamily="2" charset="2"/>
              <a:buNone/>
            </a:pPr>
            <a:r>
              <a:rPr lang="en-US" altLang="en-US">
                <a:cs typeface="Times New Roman" panose="02020603050405020304" pitchFamily="18" charset="0"/>
              </a:rPr>
              <a:t>       </a:t>
            </a:r>
            <a:r>
              <a:rPr lang="en-US" altLang="en-US">
                <a:solidFill>
                  <a:schemeClr val="tx2"/>
                </a:solidFill>
                <a:cs typeface="Times New Roman" panose="02020603050405020304" pitchFamily="18" charset="0"/>
              </a:rPr>
              <a:t>String s = "Java";</a:t>
            </a:r>
            <a:endParaRPr lang="en-US" altLang="en-US">
              <a:solidFill>
                <a:schemeClr val="tx2"/>
              </a:solidFill>
              <a:cs typeface="Times New Roman" panose="02020603050405020304" pitchFamily="18" charset="0"/>
            </a:endParaRPr>
          </a:p>
          <a:p>
            <a:pPr marL="0" indent="0">
              <a:buFont typeface="Monotype Sorts" pitchFamily="2" charset="2"/>
              <a:buNone/>
            </a:pPr>
            <a:r>
              <a:rPr lang="en-US" altLang="en-US">
                <a:solidFill>
                  <a:schemeClr val="tx2"/>
                </a:solidFill>
                <a:cs typeface="Times New Roman" panose="02020603050405020304" pitchFamily="18" charset="0"/>
              </a:rPr>
              <a:t>       s = "HTML";</a:t>
            </a:r>
            <a:endParaRPr lang="en-US" altLang="en-US">
              <a:solidFill>
                <a:schemeClr val="tx2"/>
              </a:solidFill>
              <a:cs typeface="Times New Roman" panose="02020603050405020304" pitchFamily="18" charset="0"/>
            </a:endParaRPr>
          </a:p>
        </p:txBody>
      </p:sp>
      <p:sp>
        <p:nvSpPr>
          <p:cNvPr id="34821" name="Rectangle 4"/>
          <p:cNvSpPr>
            <a:spLocks noChangeArrowheads="1"/>
          </p:cNvSpPr>
          <p:nvPr/>
        </p:nvSpPr>
        <p:spPr bwMode="auto">
          <a:xfrm>
            <a:off x="3552825" y="280035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34822" name="Rectangle 5"/>
          <p:cNvSpPr>
            <a:spLocks noChangeArrowheads="1"/>
          </p:cNvSpPr>
          <p:nvPr/>
        </p:nvSpPr>
        <p:spPr bwMode="auto">
          <a:xfrm>
            <a:off x="3552825" y="280035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34823" name="Rectangle 6"/>
          <p:cNvSpPr>
            <a:spLocks noChangeArrowheads="1"/>
          </p:cNvSpPr>
          <p:nvPr/>
        </p:nvSpPr>
        <p:spPr bwMode="auto">
          <a:xfrm>
            <a:off x="3552825" y="280035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34824" name="Rectangle 7"/>
          <p:cNvSpPr>
            <a:spLocks noChangeArrowheads="1"/>
          </p:cNvSpPr>
          <p:nvPr/>
        </p:nvSpPr>
        <p:spPr bwMode="auto">
          <a:xfrm>
            <a:off x="3552825" y="280035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34825" name="Rectangle 8"/>
          <p:cNvSpPr>
            <a:spLocks noChangeArrowheads="1"/>
          </p:cNvSpPr>
          <p:nvPr/>
        </p:nvSpPr>
        <p:spPr bwMode="auto">
          <a:xfrm>
            <a:off x="3552825" y="280035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34826" name="Rectangle 9"/>
          <p:cNvSpPr>
            <a:spLocks noChangeArrowheads="1"/>
          </p:cNvSpPr>
          <p:nvPr/>
        </p:nvSpPr>
        <p:spPr bwMode="auto">
          <a:xfrm>
            <a:off x="1524000" y="2513013"/>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34827" name="Rectangle 10"/>
          <p:cNvSpPr>
            <a:spLocks noChangeArrowheads="1"/>
          </p:cNvSpPr>
          <p:nvPr/>
        </p:nvSpPr>
        <p:spPr bwMode="auto">
          <a:xfrm>
            <a:off x="1524000" y="2513013"/>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34828" name="Object 11"/>
          <p:cNvGraphicFramePr>
            <a:graphicFrameLocks noChangeAspect="1"/>
          </p:cNvGraphicFramePr>
          <p:nvPr/>
        </p:nvGraphicFramePr>
        <p:xfrm>
          <a:off x="1676400" y="3505200"/>
          <a:ext cx="8839200" cy="2339975"/>
        </p:xfrm>
        <a:graphic>
          <a:graphicData uri="http://schemas.openxmlformats.org/presentationml/2006/ole">
            <mc:AlternateContent xmlns:mc="http://schemas.openxmlformats.org/markup-compatibility/2006">
              <mc:Choice xmlns:v="urn:schemas-microsoft-com:vml" Requires="v">
                <p:oleObj spid="_x0000_s34843" name="Picture" r:id="rId1" imgW="5190490" imgH="1371600" progId="Word.Picture.8">
                  <p:embed/>
                </p:oleObj>
              </mc:Choice>
              <mc:Fallback>
                <p:oleObj name="Picture" r:id="rId1" imgW="5190490" imgH="1371600" progId="Word.Picture.8">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505200"/>
                        <a:ext cx="883920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9" name="Rectangle 12"/>
          <p:cNvSpPr>
            <a:spLocks noChangeArrowheads="1"/>
          </p:cNvSpPr>
          <p:nvPr/>
        </p:nvSpPr>
        <p:spPr bwMode="auto">
          <a:xfrm>
            <a:off x="2895600" y="2209800"/>
            <a:ext cx="31242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34830" name="Rectangle 13"/>
          <p:cNvSpPr>
            <a:spLocks noChangeArrowheads="1"/>
          </p:cNvSpPr>
          <p:nvPr/>
        </p:nvSpPr>
        <p:spPr bwMode="auto">
          <a:xfrm>
            <a:off x="1676400" y="3352800"/>
            <a:ext cx="3962400" cy="25908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ltLang="en-US"/>
          </a:p>
        </p:txBody>
      </p:sp>
      <p:sp>
        <p:nvSpPr>
          <p:cNvPr id="34831" name="Rectangle 14"/>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en-US" sz="1800">
                <a:solidFill>
                  <a:schemeClr val="bg2"/>
                </a:solidFill>
                <a:latin typeface="Forte" pitchFamily="66" charset="0"/>
              </a:rPr>
              <a:t>animation</a:t>
            </a:r>
            <a:endParaRPr lang="en-US" altLang="en-US" sz="1800">
              <a:solidFill>
                <a:schemeClr val="bg2"/>
              </a:solidFill>
              <a:latin typeface="Forte" pitchFamily="66"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8F476624-BC43-4924-AA60-D1BDFD729CC9}" type="slidenum">
              <a:rPr lang="en-US" altLang="en-US" sz="1400"/>
            </a:fld>
            <a:endParaRPr lang="en-US" altLang="en-US" sz="1400"/>
          </a:p>
        </p:txBody>
      </p:sp>
      <p:sp>
        <p:nvSpPr>
          <p:cNvPr id="35843" name="Rectangle 2"/>
          <p:cNvSpPr>
            <a:spLocks noGrp="1" noChangeArrowheads="1"/>
          </p:cNvSpPr>
          <p:nvPr>
            <p:ph type="title"/>
          </p:nvPr>
        </p:nvSpPr>
        <p:spPr>
          <a:xfrm>
            <a:off x="2133600" y="228600"/>
            <a:ext cx="7772400" cy="838200"/>
          </a:xfrm>
          <a:noFill/>
        </p:spPr>
        <p:txBody>
          <a:bodyPr/>
          <a:lstStyle/>
          <a:p>
            <a:r>
              <a:rPr lang="en-US" altLang="en-US">
                <a:solidFill>
                  <a:schemeClr val="tx1"/>
                </a:solidFill>
              </a:rPr>
              <a:t>Interned Strings</a:t>
            </a:r>
            <a:endParaRPr lang="en-US" altLang="en-US">
              <a:solidFill>
                <a:schemeClr val="tx1"/>
              </a:solidFill>
            </a:endParaRPr>
          </a:p>
        </p:txBody>
      </p:sp>
      <p:sp>
        <p:nvSpPr>
          <p:cNvPr id="35844" name="Rectangle 3"/>
          <p:cNvSpPr>
            <a:spLocks noGrp="1" noChangeArrowheads="1"/>
          </p:cNvSpPr>
          <p:nvPr>
            <p:ph type="body" idx="1"/>
          </p:nvPr>
        </p:nvSpPr>
        <p:spPr>
          <a:xfrm>
            <a:off x="1752600" y="1143000"/>
            <a:ext cx="8686800" cy="5105400"/>
          </a:xfrm>
          <a:noFill/>
        </p:spPr>
        <p:txBody>
          <a:bodyPr/>
          <a:lstStyle/>
          <a:p>
            <a:pPr marL="0" indent="0">
              <a:buFont typeface="Monotype Sorts" pitchFamily="2" charset="2"/>
              <a:buNone/>
            </a:pPr>
            <a:r>
              <a:rPr lang="en-US" altLang="en-US" dirty="0"/>
              <a:t>Since strings are immutable and are frequently used, to improve efficiency and save memory, the JVM uses a unique instance for string literals with the same character sequence. Such an instance is called</a:t>
            </a:r>
            <a:r>
              <a:rPr lang="en-US" altLang="en-US" i="1" dirty="0"/>
              <a:t> interned</a:t>
            </a:r>
            <a:r>
              <a:rPr lang="en-US" altLang="en-US" dirty="0"/>
              <a:t>. For example, the following statements: </a:t>
            </a:r>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DBED6A10-F4A2-460D-8B44-D100B4436DEF}" type="slidenum">
              <a:rPr lang="en-US" altLang="en-US" sz="1400"/>
            </a:fld>
            <a:endParaRPr lang="en-US" altLang="en-US" sz="1400"/>
          </a:p>
        </p:txBody>
      </p:sp>
      <p:sp>
        <p:nvSpPr>
          <p:cNvPr id="36867" name="Rectangle 2"/>
          <p:cNvSpPr>
            <a:spLocks noGrp="1" noChangeArrowheads="1"/>
          </p:cNvSpPr>
          <p:nvPr>
            <p:ph type="title"/>
          </p:nvPr>
        </p:nvSpPr>
        <p:spPr>
          <a:xfrm>
            <a:off x="2133600" y="228600"/>
            <a:ext cx="7772400" cy="609600"/>
          </a:xfrm>
          <a:noFill/>
        </p:spPr>
        <p:txBody>
          <a:bodyPr/>
          <a:lstStyle/>
          <a:p>
            <a:r>
              <a:rPr lang="en-US" altLang="en-US" sz="4000"/>
              <a:t>Examples</a:t>
            </a:r>
            <a:endParaRPr lang="en-US" altLang="en-US" sz="4000"/>
          </a:p>
        </p:txBody>
      </p:sp>
      <p:sp>
        <p:nvSpPr>
          <p:cNvPr id="36868" name="Rectangle 3"/>
          <p:cNvSpPr>
            <a:spLocks noGrp="1" noChangeArrowheads="1"/>
          </p:cNvSpPr>
          <p:nvPr>
            <p:ph type="body" idx="1"/>
          </p:nvPr>
        </p:nvSpPr>
        <p:spPr>
          <a:xfrm>
            <a:off x="1676400" y="3886200"/>
            <a:ext cx="2819400" cy="1905000"/>
          </a:xfrm>
          <a:noFill/>
        </p:spPr>
        <p:txBody>
          <a:bodyPr/>
          <a:lstStyle/>
          <a:p>
            <a:pPr marL="0" indent="0">
              <a:buFont typeface="Monotype Sorts" pitchFamily="2" charset="2"/>
              <a:buNone/>
            </a:pPr>
            <a:r>
              <a:rPr lang="en-US" altLang="en-US" sz="2800">
                <a:cs typeface="Courier New" panose="02070309020205020404" pitchFamily="49" charset="0"/>
              </a:rPr>
              <a:t>display</a:t>
            </a:r>
            <a:endParaRPr lang="en-US" altLang="en-US" sz="2800">
              <a:cs typeface="Courier New" panose="02070309020205020404" pitchFamily="49" charset="0"/>
            </a:endParaRPr>
          </a:p>
          <a:p>
            <a:pPr marL="0" indent="0">
              <a:buFont typeface="Monotype Sorts" pitchFamily="2" charset="2"/>
              <a:buNone/>
            </a:pPr>
            <a:r>
              <a:rPr lang="en-US" altLang="en-US" sz="2800">
                <a:cs typeface="Courier New" panose="02070309020205020404" pitchFamily="49" charset="0"/>
              </a:rPr>
              <a:t> </a:t>
            </a:r>
            <a:r>
              <a:rPr lang="en-US" altLang="en-US" sz="2800">
                <a:cs typeface="Times New Roman" panose="02020603050405020304" pitchFamily="18" charset="0"/>
              </a:rPr>
              <a:t>  s1 == s is false    </a:t>
            </a:r>
            <a:endParaRPr lang="en-US" altLang="en-US" sz="2800">
              <a:cs typeface="Times New Roman" panose="02020603050405020304" pitchFamily="18" charset="0"/>
            </a:endParaRPr>
          </a:p>
          <a:p>
            <a:pPr marL="0" indent="0">
              <a:buFont typeface="Monotype Sorts" pitchFamily="2" charset="2"/>
              <a:buNone/>
            </a:pPr>
            <a:r>
              <a:rPr lang="en-US" altLang="en-US" sz="2800">
                <a:cs typeface="Times New Roman" panose="02020603050405020304" pitchFamily="18" charset="0"/>
              </a:rPr>
              <a:t>   s1 == s3 is true</a:t>
            </a:r>
            <a:endParaRPr lang="en-US" altLang="en-US" sz="2800">
              <a:cs typeface="Times New Roman" panose="02020603050405020304" pitchFamily="18" charset="0"/>
            </a:endParaRPr>
          </a:p>
        </p:txBody>
      </p:sp>
      <p:sp>
        <p:nvSpPr>
          <p:cNvPr id="36869" name="Rectangle 6"/>
          <p:cNvSpPr>
            <a:spLocks noChangeArrowheads="1"/>
          </p:cNvSpPr>
          <p:nvPr/>
        </p:nvSpPr>
        <p:spPr bwMode="auto">
          <a:xfrm>
            <a:off x="3867150" y="2771775"/>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36870" name="Rectangle 8"/>
          <p:cNvSpPr>
            <a:spLocks noChangeArrowheads="1"/>
          </p:cNvSpPr>
          <p:nvPr/>
        </p:nvSpPr>
        <p:spPr bwMode="auto">
          <a:xfrm>
            <a:off x="1524000" y="2589213"/>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36871" name="Rectangle 9"/>
          <p:cNvSpPr>
            <a:spLocks noChangeArrowheads="1"/>
          </p:cNvSpPr>
          <p:nvPr/>
        </p:nvSpPr>
        <p:spPr bwMode="auto">
          <a:xfrm>
            <a:off x="4572000" y="3810000"/>
            <a:ext cx="5867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altLang="en-US" sz="2800">
                <a:cs typeface="Courier New" panose="02070309020205020404" pitchFamily="49" charset="0"/>
              </a:rPr>
              <a:t>A new object is created if you use the new operator. </a:t>
            </a:r>
            <a:endParaRPr lang="en-US" altLang="en-US" sz="2800">
              <a:cs typeface="Courier New" panose="02070309020205020404" pitchFamily="49" charset="0"/>
            </a:endParaRPr>
          </a:p>
          <a:p>
            <a:pPr>
              <a:lnSpc>
                <a:spcPct val="90000"/>
              </a:lnSpc>
              <a:spcBef>
                <a:spcPct val="20000"/>
              </a:spcBef>
              <a:buClr>
                <a:schemeClr val="tx2"/>
              </a:buClr>
              <a:buSzPct val="75000"/>
              <a:buFont typeface="Monotype Sorts" pitchFamily="2" charset="2"/>
              <a:buNone/>
            </a:pPr>
            <a:r>
              <a:rPr lang="en-US" altLang="en-US" sz="2800">
                <a:cs typeface="Courier New" panose="02070309020205020404" pitchFamily="49" charset="0"/>
              </a:rPr>
              <a:t>If you use the string initializer, no new object is created if the interned object is already created.</a:t>
            </a:r>
            <a:endParaRPr lang="en-US" altLang="en-US" sz="2800">
              <a:cs typeface="Times New Roman" panose="02020603050405020304" pitchFamily="18" charset="0"/>
            </a:endParaRPr>
          </a:p>
        </p:txBody>
      </p:sp>
      <p:sp>
        <p:nvSpPr>
          <p:cNvPr id="36872" name="Rectangle 11"/>
          <p:cNvSpPr>
            <a:spLocks noChangeArrowheads="1"/>
          </p:cNvSpPr>
          <p:nvPr/>
        </p:nvSpPr>
        <p:spPr bwMode="auto">
          <a:xfrm>
            <a:off x="1524000" y="2589213"/>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36873" name="Rectangle 13"/>
          <p:cNvSpPr>
            <a:spLocks noChangeArrowheads="1"/>
          </p:cNvSpPr>
          <p:nvPr/>
        </p:nvSpPr>
        <p:spPr bwMode="auto">
          <a:xfrm>
            <a:off x="1524000" y="2589213"/>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36874" name="Rectangle 15"/>
          <p:cNvSpPr>
            <a:spLocks noChangeArrowheads="1"/>
          </p:cNvSpPr>
          <p:nvPr/>
        </p:nvSpPr>
        <p:spPr bwMode="auto">
          <a:xfrm>
            <a:off x="1524000" y="2513013"/>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36875" name="Rectangle 17"/>
          <p:cNvSpPr>
            <a:spLocks noChangeArrowheads="1"/>
          </p:cNvSpPr>
          <p:nvPr/>
        </p:nvSpPr>
        <p:spPr bwMode="auto">
          <a:xfrm>
            <a:off x="1524000" y="2513013"/>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36876" name="Rectangle 19"/>
          <p:cNvSpPr>
            <a:spLocks noChangeArrowheads="1"/>
          </p:cNvSpPr>
          <p:nvPr/>
        </p:nvSpPr>
        <p:spPr bwMode="auto">
          <a:xfrm>
            <a:off x="1524000" y="2589213"/>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36877" name="Object 18"/>
          <p:cNvGraphicFramePr>
            <a:graphicFrameLocks noChangeAspect="1"/>
          </p:cNvGraphicFramePr>
          <p:nvPr/>
        </p:nvGraphicFramePr>
        <p:xfrm>
          <a:off x="1676400" y="1066800"/>
          <a:ext cx="8763000" cy="2336800"/>
        </p:xfrm>
        <a:graphic>
          <a:graphicData uri="http://schemas.openxmlformats.org/presentationml/2006/ole">
            <mc:AlternateContent xmlns:mc="http://schemas.openxmlformats.org/markup-compatibility/2006">
              <mc:Choice xmlns:v="urn:schemas-microsoft-com:vml" Requires="v">
                <p:oleObj spid="_x0000_s36889" name="Picture" r:id="rId1" imgW="4578350" imgH="1219200" progId="Word.Picture.8">
                  <p:embed/>
                </p:oleObj>
              </mc:Choice>
              <mc:Fallback>
                <p:oleObj name="Picture" r:id="rId1" imgW="4578350" imgH="1219200" progId="Word.Picture.8">
                  <p:embed/>
                  <p:pic>
                    <p:nvPicPr>
                      <p:cNvPr id="0" name="Object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066800"/>
                        <a:ext cx="87630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2CB0C747-CCA9-414A-B96F-DC21E05A48D6}" type="slidenum">
              <a:rPr lang="en-US" altLang="en-US" sz="1400"/>
            </a:fld>
            <a:endParaRPr lang="en-US" altLang="en-US" sz="1400"/>
          </a:p>
        </p:txBody>
      </p:sp>
      <p:sp>
        <p:nvSpPr>
          <p:cNvPr id="40963" name="Rectangle 2"/>
          <p:cNvSpPr>
            <a:spLocks noGrp="1" noChangeArrowheads="1"/>
          </p:cNvSpPr>
          <p:nvPr>
            <p:ph type="title"/>
          </p:nvPr>
        </p:nvSpPr>
        <p:spPr>
          <a:xfrm>
            <a:off x="1828800" y="304800"/>
            <a:ext cx="8610600" cy="1143000"/>
          </a:xfrm>
          <a:noFill/>
        </p:spPr>
        <p:txBody>
          <a:bodyPr/>
          <a:lstStyle/>
          <a:p>
            <a:r>
              <a:rPr lang="en-US" altLang="en-US" sz="4000" dirty="0">
                <a:solidFill>
                  <a:schemeClr val="tx1"/>
                </a:solidFill>
              </a:rPr>
              <a:t>Replacing and Splitting Strings </a:t>
            </a:r>
            <a:endParaRPr lang="en-US" altLang="en-US" sz="4000" dirty="0">
              <a:solidFill>
                <a:schemeClr val="tx1"/>
              </a:solidFill>
            </a:endParaRPr>
          </a:p>
        </p:txBody>
      </p:sp>
      <p:sp>
        <p:nvSpPr>
          <p:cNvPr id="40964" name="Rectangle 6"/>
          <p:cNvSpPr>
            <a:spLocks noChangeArrowheads="1"/>
          </p:cNvSpPr>
          <p:nvPr/>
        </p:nvSpPr>
        <p:spPr bwMode="auto">
          <a:xfrm>
            <a:off x="1524000" y="2284413"/>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40965" name="Object 5"/>
          <p:cNvGraphicFramePr>
            <a:graphicFrameLocks noChangeAspect="1"/>
          </p:cNvGraphicFramePr>
          <p:nvPr/>
        </p:nvGraphicFramePr>
        <p:xfrm>
          <a:off x="1679575" y="2314575"/>
          <a:ext cx="8756650" cy="2936875"/>
        </p:xfrm>
        <a:graphic>
          <a:graphicData uri="http://schemas.openxmlformats.org/presentationml/2006/ole">
            <mc:AlternateContent xmlns:mc="http://schemas.openxmlformats.org/markup-compatibility/2006">
              <mc:Choice xmlns:v="urn:schemas-microsoft-com:vml" Requires="v">
                <p:oleObj spid="_x0000_s40978" name="Picture" r:id="rId1" imgW="4266565" imgH="1428115" progId="Word.Picture.8">
                  <p:embed/>
                </p:oleObj>
              </mc:Choice>
              <mc:Fallback>
                <p:oleObj name="Picture" r:id="rId1" imgW="4266565" imgH="1428115"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75" y="2314575"/>
                        <a:ext cx="8756650"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CAA51E63-EEC7-48E2-99DA-9A128C571656}" type="slidenum">
              <a:rPr lang="en-US" altLang="en-US" sz="1400"/>
            </a:fld>
            <a:endParaRPr lang="en-US" altLang="en-US" sz="1400"/>
          </a:p>
        </p:txBody>
      </p:sp>
      <p:sp>
        <p:nvSpPr>
          <p:cNvPr id="41987" name="Rectangle 2"/>
          <p:cNvSpPr>
            <a:spLocks noGrp="1" noChangeArrowheads="1"/>
          </p:cNvSpPr>
          <p:nvPr>
            <p:ph type="title"/>
          </p:nvPr>
        </p:nvSpPr>
        <p:spPr>
          <a:xfrm>
            <a:off x="2209800" y="228600"/>
            <a:ext cx="7772400" cy="685800"/>
          </a:xfrm>
          <a:noFill/>
        </p:spPr>
        <p:txBody>
          <a:bodyPr/>
          <a:lstStyle/>
          <a:p>
            <a:r>
              <a:rPr lang="en-US" altLang="en-US" sz="4000"/>
              <a:t>Examples</a:t>
            </a:r>
            <a:endParaRPr lang="en-US" altLang="en-US" sz="4000"/>
          </a:p>
        </p:txBody>
      </p:sp>
      <p:sp>
        <p:nvSpPr>
          <p:cNvPr id="41988" name="Rectangle 3"/>
          <p:cNvSpPr>
            <a:spLocks noGrp="1" noChangeArrowheads="1"/>
          </p:cNvSpPr>
          <p:nvPr>
            <p:ph type="body" idx="1"/>
          </p:nvPr>
        </p:nvSpPr>
        <p:spPr>
          <a:xfrm>
            <a:off x="1752600" y="990600"/>
            <a:ext cx="8763000" cy="5486400"/>
          </a:xfrm>
          <a:noFill/>
        </p:spPr>
        <p:txBody>
          <a:bodyPr/>
          <a:lstStyle/>
          <a:p>
            <a:pPr marL="0" indent="0">
              <a:buFont typeface="Monotype Sorts" pitchFamily="2" charset="2"/>
              <a:buNone/>
            </a:pPr>
            <a:r>
              <a:rPr lang="en-US" altLang="en-US" sz="2800"/>
              <a:t>"Welcome".replace('e', 'A') returns a new string, WAlcomA.</a:t>
            </a:r>
            <a:endParaRPr lang="en-US" altLang="en-US" sz="2800" b="1" i="1"/>
          </a:p>
          <a:p>
            <a:pPr marL="0" indent="0">
              <a:buFont typeface="Monotype Sorts" pitchFamily="2" charset="2"/>
              <a:buNone/>
            </a:pPr>
            <a:r>
              <a:rPr lang="en-US" altLang="en-US" sz="2800"/>
              <a:t>"Welcome".replaceFirst("e", "AB") returns a new string, WABlcome.</a:t>
            </a:r>
            <a:endParaRPr lang="en-US" altLang="en-US" sz="2800" b="1" i="1"/>
          </a:p>
          <a:p>
            <a:pPr marL="0" indent="0">
              <a:buFont typeface="Monotype Sorts" pitchFamily="2" charset="2"/>
              <a:buNone/>
            </a:pPr>
            <a:r>
              <a:rPr lang="en-US" altLang="en-US" sz="2800"/>
              <a:t>"Welcome".replace("e", "AB") returns a new string, WABlcomAB.</a:t>
            </a:r>
            <a:endParaRPr lang="en-US" altLang="en-US" sz="2800" b="1" i="1"/>
          </a:p>
          <a:p>
            <a:pPr marL="0" indent="0">
              <a:buFont typeface="Monotype Sorts" pitchFamily="2" charset="2"/>
              <a:buNone/>
            </a:pPr>
            <a:r>
              <a:rPr lang="en-US" altLang="en-US" sz="2800"/>
              <a:t>"Welcome".replace("el", "AB") returns a new string, WABcome.</a:t>
            </a:r>
            <a:endParaRPr lang="en-US" altLang="en-US" sz="2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35F16E5E-65A2-4751-B20B-AA1F6C2DD657}" type="slidenum">
              <a:rPr lang="en-US" altLang="en-US" sz="1400"/>
            </a:fld>
            <a:endParaRPr lang="en-US" altLang="en-US" sz="1400"/>
          </a:p>
        </p:txBody>
      </p:sp>
      <p:sp>
        <p:nvSpPr>
          <p:cNvPr id="43011" name="Rectangle 2"/>
          <p:cNvSpPr>
            <a:spLocks noGrp="1" noChangeArrowheads="1"/>
          </p:cNvSpPr>
          <p:nvPr>
            <p:ph type="title"/>
          </p:nvPr>
        </p:nvSpPr>
        <p:spPr>
          <a:xfrm>
            <a:off x="2209800" y="304800"/>
            <a:ext cx="7772400" cy="609600"/>
          </a:xfrm>
          <a:noFill/>
        </p:spPr>
        <p:txBody>
          <a:bodyPr/>
          <a:lstStyle/>
          <a:p>
            <a:r>
              <a:rPr lang="en-US" altLang="en-US" dirty="0">
                <a:solidFill>
                  <a:srgbClr val="FF0000"/>
                </a:solidFill>
                <a:cs typeface="Times New Roman" panose="02020603050405020304" pitchFamily="18" charset="0"/>
              </a:rPr>
              <a:t>Splitting a String</a:t>
            </a:r>
            <a:endParaRPr lang="en-US" altLang="en-US" dirty="0">
              <a:solidFill>
                <a:srgbClr val="FF0000"/>
              </a:solidFill>
            </a:endParaRPr>
          </a:p>
        </p:txBody>
      </p:sp>
      <p:sp>
        <p:nvSpPr>
          <p:cNvPr id="43012" name="Rectangle 3"/>
          <p:cNvSpPr>
            <a:spLocks noGrp="1" noChangeArrowheads="1"/>
          </p:cNvSpPr>
          <p:nvPr>
            <p:ph type="body" idx="1"/>
          </p:nvPr>
        </p:nvSpPr>
        <p:spPr>
          <a:xfrm>
            <a:off x="1524000" y="1295400"/>
            <a:ext cx="9144000" cy="1371600"/>
          </a:xfrm>
        </p:spPr>
        <p:txBody>
          <a:bodyPr/>
          <a:lstStyle/>
          <a:p>
            <a:pPr marL="0" indent="0">
              <a:buFont typeface="Monotype Sorts" pitchFamily="2" charset="2"/>
              <a:buNone/>
            </a:pPr>
            <a:r>
              <a:rPr lang="en-US" altLang="en-US" sz="2400" b="1" dirty="0">
                <a:solidFill>
                  <a:schemeClr val="tx2"/>
                </a:solidFill>
                <a:latin typeface="Courier New" panose="02070309020205020404" pitchFamily="49" charset="0"/>
              </a:rPr>
              <a:t>String[] tokens = "</a:t>
            </a:r>
            <a:r>
              <a:rPr lang="en-US" altLang="en-US" sz="2400" b="1" dirty="0" err="1">
                <a:solidFill>
                  <a:schemeClr val="tx2"/>
                </a:solidFill>
                <a:latin typeface="Courier New" panose="02070309020205020404" pitchFamily="49" charset="0"/>
              </a:rPr>
              <a:t>Java#HTML#Perl</a:t>
            </a:r>
            <a:r>
              <a:rPr lang="en-US" altLang="en-US" sz="2400" b="1" dirty="0">
                <a:solidFill>
                  <a:schemeClr val="tx2"/>
                </a:solidFill>
                <a:latin typeface="Courier New" panose="02070309020205020404" pitchFamily="49" charset="0"/>
              </a:rPr>
              <a:t>".split("#", 0);</a:t>
            </a:r>
            <a:endParaRPr lang="en-US" altLang="en-US" sz="2400" b="1" dirty="0">
              <a:solidFill>
                <a:schemeClr val="tx2"/>
              </a:solidFill>
              <a:latin typeface="Courier New" panose="02070309020205020404" pitchFamily="49" charset="0"/>
            </a:endParaRPr>
          </a:p>
          <a:p>
            <a:pPr marL="0" indent="0">
              <a:buFont typeface="Monotype Sorts" pitchFamily="2" charset="2"/>
              <a:buNone/>
            </a:pPr>
            <a:r>
              <a:rPr lang="en-US" altLang="en-US" sz="2400" b="1" dirty="0">
                <a:solidFill>
                  <a:schemeClr val="tx2"/>
                </a:solidFill>
                <a:latin typeface="Courier New" panose="02070309020205020404" pitchFamily="49" charset="0"/>
              </a:rPr>
              <a:t>for (int </a:t>
            </a:r>
            <a:r>
              <a:rPr lang="en-US" altLang="en-US" sz="2400" b="1" dirty="0" err="1">
                <a:solidFill>
                  <a:schemeClr val="tx2"/>
                </a:solidFill>
                <a:latin typeface="Courier New" panose="02070309020205020404" pitchFamily="49" charset="0"/>
              </a:rPr>
              <a:t>i</a:t>
            </a:r>
            <a:r>
              <a:rPr lang="en-US" altLang="en-US" sz="2400" b="1" dirty="0">
                <a:solidFill>
                  <a:schemeClr val="tx2"/>
                </a:solidFill>
                <a:latin typeface="Courier New" panose="02070309020205020404" pitchFamily="49" charset="0"/>
              </a:rPr>
              <a:t> = 0; </a:t>
            </a:r>
            <a:r>
              <a:rPr lang="en-US" altLang="en-US" sz="2400" b="1" dirty="0" err="1">
                <a:solidFill>
                  <a:schemeClr val="tx2"/>
                </a:solidFill>
                <a:latin typeface="Courier New" panose="02070309020205020404" pitchFamily="49" charset="0"/>
              </a:rPr>
              <a:t>i</a:t>
            </a:r>
            <a:r>
              <a:rPr lang="en-US" altLang="en-US" sz="2400" b="1" dirty="0">
                <a:solidFill>
                  <a:schemeClr val="tx2"/>
                </a:solidFill>
                <a:latin typeface="Courier New" panose="02070309020205020404" pitchFamily="49" charset="0"/>
              </a:rPr>
              <a:t> &lt; </a:t>
            </a:r>
            <a:r>
              <a:rPr lang="en-US" altLang="en-US" sz="2400" b="1" dirty="0" err="1">
                <a:solidFill>
                  <a:schemeClr val="tx2"/>
                </a:solidFill>
                <a:latin typeface="Courier New" panose="02070309020205020404" pitchFamily="49" charset="0"/>
              </a:rPr>
              <a:t>tokens.length</a:t>
            </a:r>
            <a:r>
              <a:rPr lang="en-US" altLang="en-US" sz="2400" b="1" dirty="0">
                <a:solidFill>
                  <a:schemeClr val="tx2"/>
                </a:solidFill>
                <a:latin typeface="Courier New" panose="02070309020205020404" pitchFamily="49" charset="0"/>
              </a:rPr>
              <a:t>; </a:t>
            </a:r>
            <a:r>
              <a:rPr lang="en-US" altLang="en-US" sz="2400" b="1" dirty="0" err="1">
                <a:solidFill>
                  <a:schemeClr val="tx2"/>
                </a:solidFill>
                <a:latin typeface="Courier New" panose="02070309020205020404" pitchFamily="49" charset="0"/>
              </a:rPr>
              <a:t>i</a:t>
            </a:r>
            <a:r>
              <a:rPr lang="en-US" altLang="en-US" sz="2400" b="1" dirty="0">
                <a:solidFill>
                  <a:schemeClr val="tx2"/>
                </a:solidFill>
                <a:latin typeface="Courier New" panose="02070309020205020404" pitchFamily="49" charset="0"/>
              </a:rPr>
              <a:t>++) </a:t>
            </a:r>
            <a:endParaRPr lang="en-US" altLang="en-US" sz="2400" b="1" dirty="0">
              <a:solidFill>
                <a:schemeClr val="tx2"/>
              </a:solidFill>
              <a:latin typeface="Courier New" panose="02070309020205020404" pitchFamily="49" charset="0"/>
            </a:endParaRPr>
          </a:p>
          <a:p>
            <a:pPr marL="0" indent="0">
              <a:buFont typeface="Monotype Sorts" pitchFamily="2" charset="2"/>
              <a:buNone/>
            </a:pPr>
            <a:r>
              <a:rPr lang="en-US" altLang="en-US" sz="2400" b="1" dirty="0">
                <a:solidFill>
                  <a:schemeClr val="tx2"/>
                </a:solidFill>
                <a:latin typeface="Courier New" panose="02070309020205020404" pitchFamily="49" charset="0"/>
              </a:rPr>
              <a:t>  </a:t>
            </a:r>
            <a:r>
              <a:rPr lang="en-US" altLang="en-US" sz="2400" b="1" dirty="0" err="1">
                <a:solidFill>
                  <a:schemeClr val="tx2"/>
                </a:solidFill>
                <a:latin typeface="Courier New" panose="02070309020205020404" pitchFamily="49" charset="0"/>
              </a:rPr>
              <a:t>System.out.print</a:t>
            </a:r>
            <a:r>
              <a:rPr lang="en-US" altLang="en-US" sz="2400" b="1" dirty="0">
                <a:solidFill>
                  <a:schemeClr val="tx2"/>
                </a:solidFill>
                <a:latin typeface="Courier New" panose="02070309020205020404" pitchFamily="49" charset="0"/>
              </a:rPr>
              <a:t>(tokens[</a:t>
            </a:r>
            <a:r>
              <a:rPr lang="en-US" altLang="en-US" sz="2400" b="1" dirty="0" err="1">
                <a:solidFill>
                  <a:schemeClr val="tx2"/>
                </a:solidFill>
                <a:latin typeface="Courier New" panose="02070309020205020404" pitchFamily="49" charset="0"/>
              </a:rPr>
              <a:t>i</a:t>
            </a:r>
            <a:r>
              <a:rPr lang="en-US" altLang="en-US" sz="2400" b="1" dirty="0">
                <a:solidFill>
                  <a:schemeClr val="tx2"/>
                </a:solidFill>
                <a:latin typeface="Courier New" panose="02070309020205020404" pitchFamily="49" charset="0"/>
              </a:rPr>
              <a:t>] + " ");</a:t>
            </a:r>
            <a:endParaRPr lang="en-US" altLang="en-US" sz="2400" b="1" dirty="0">
              <a:solidFill>
                <a:schemeClr val="tx2"/>
              </a:solidFill>
              <a:latin typeface="Courier New" panose="02070309020205020404" pitchFamily="49" charset="0"/>
            </a:endParaRPr>
          </a:p>
        </p:txBody>
      </p:sp>
      <p:sp>
        <p:nvSpPr>
          <p:cNvPr id="43013" name="Rectangle 4"/>
          <p:cNvSpPr>
            <a:spLocks noChangeArrowheads="1"/>
          </p:cNvSpPr>
          <p:nvPr/>
        </p:nvSpPr>
        <p:spPr bwMode="auto">
          <a:xfrm>
            <a:off x="1752600" y="3581400"/>
            <a:ext cx="8763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spcBef>
                <a:spcPct val="20000"/>
              </a:spcBef>
              <a:buClr>
                <a:schemeClr val="tx2"/>
              </a:buClr>
              <a:buSzPct val="75000"/>
              <a:buFont typeface="Monotype Sorts" pitchFamily="2" charset="2"/>
              <a:buNone/>
            </a:pPr>
            <a:r>
              <a:rPr lang="en-US" altLang="en-US" sz="3200"/>
              <a:t>Java HTML Perl</a:t>
            </a:r>
            <a:endParaRPr lang="en-US" altLang="en-US" sz="3200"/>
          </a:p>
        </p:txBody>
      </p:sp>
      <p:sp>
        <p:nvSpPr>
          <p:cNvPr id="43014" name="Rectangle 5"/>
          <p:cNvSpPr>
            <a:spLocks noChangeArrowheads="1"/>
          </p:cNvSpPr>
          <p:nvPr/>
        </p:nvSpPr>
        <p:spPr bwMode="auto">
          <a:xfrm>
            <a:off x="1752600" y="2819400"/>
            <a:ext cx="8763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spcBef>
                <a:spcPct val="20000"/>
              </a:spcBef>
              <a:buClr>
                <a:schemeClr val="tx2"/>
              </a:buClr>
              <a:buSzPct val="75000"/>
              <a:buFont typeface="Monotype Sorts" pitchFamily="2" charset="2"/>
              <a:buNone/>
            </a:pPr>
            <a:r>
              <a:rPr lang="en-US" altLang="en-US" sz="3200"/>
              <a:t>displays</a:t>
            </a:r>
            <a:endParaRPr lang="en-US" altLang="en-US" sz="3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0AFD6909-EDCE-4A70-A5AF-011010100058}" type="slidenum">
              <a:rPr lang="en-US" altLang="en-US" sz="1400"/>
            </a:fld>
            <a:endParaRPr lang="en-US" altLang="en-US" sz="1400"/>
          </a:p>
        </p:txBody>
      </p:sp>
      <p:sp>
        <p:nvSpPr>
          <p:cNvPr id="44035" name="Rectangle 2"/>
          <p:cNvSpPr>
            <a:spLocks noGrp="1" noChangeArrowheads="1"/>
          </p:cNvSpPr>
          <p:nvPr>
            <p:ph type="title"/>
          </p:nvPr>
        </p:nvSpPr>
        <p:spPr>
          <a:xfrm>
            <a:off x="1828800" y="381000"/>
            <a:ext cx="8610600" cy="533400"/>
          </a:xfrm>
          <a:noFill/>
        </p:spPr>
        <p:txBody>
          <a:bodyPr/>
          <a:lstStyle/>
          <a:p>
            <a:r>
              <a:rPr lang="en-US" altLang="en-US" sz="3200" dirty="0">
                <a:solidFill>
                  <a:schemeClr val="tx1"/>
                </a:solidFill>
              </a:rPr>
              <a:t>Matching, Replacing and Splitting by Patterns</a:t>
            </a:r>
            <a:r>
              <a:rPr lang="en-US" altLang="en-US" dirty="0">
                <a:solidFill>
                  <a:schemeClr val="tx1"/>
                </a:solidFill>
              </a:rPr>
              <a:t> </a:t>
            </a:r>
            <a:endParaRPr lang="en-US" altLang="en-US" dirty="0">
              <a:solidFill>
                <a:schemeClr val="tx1"/>
              </a:solidFill>
            </a:endParaRPr>
          </a:p>
        </p:txBody>
      </p:sp>
      <p:sp>
        <p:nvSpPr>
          <p:cNvPr id="44036" name="Rectangle 3"/>
          <p:cNvSpPr>
            <a:spLocks noGrp="1" noChangeArrowheads="1"/>
          </p:cNvSpPr>
          <p:nvPr>
            <p:ph type="body" idx="1"/>
          </p:nvPr>
        </p:nvSpPr>
        <p:spPr>
          <a:xfrm>
            <a:off x="1752600" y="1143000"/>
            <a:ext cx="8686800" cy="2590800"/>
          </a:xfrm>
          <a:noFill/>
        </p:spPr>
        <p:txBody>
          <a:bodyPr/>
          <a:lstStyle/>
          <a:p>
            <a:pPr marL="0" indent="0">
              <a:lnSpc>
                <a:spcPct val="95000"/>
              </a:lnSpc>
              <a:buFont typeface="Monotype Sorts" pitchFamily="2" charset="2"/>
              <a:buNone/>
            </a:pPr>
            <a:r>
              <a:rPr lang="en-US" altLang="en-US" sz="2600"/>
              <a:t>You can match, replace, or split a string by specifying a pattern. This is an extremely useful and powerful feature, commonly known as </a:t>
            </a:r>
            <a:r>
              <a:rPr lang="en-US" altLang="en-US" sz="2600" i="1">
                <a:solidFill>
                  <a:srgbClr val="C00000"/>
                </a:solidFill>
              </a:rPr>
              <a:t>regular expression</a:t>
            </a:r>
            <a:r>
              <a:rPr lang="en-US" altLang="en-US" sz="2600"/>
              <a:t>. Regular expression is complex to beginning students. For this reason, two simple patterns are used in this section. Please refer to Supplement III.F, “Regular Expressions,” for further studies.</a:t>
            </a:r>
            <a:r>
              <a:rPr lang="en-US" altLang="en-US" sz="2500">
                <a:latin typeface="Courier" charset="0"/>
                <a:cs typeface="Times New Roman" panose="02020603050405020304" pitchFamily="18" charset="0"/>
              </a:rPr>
              <a:t> </a:t>
            </a:r>
            <a:endParaRPr lang="en-US" altLang="en-US" sz="2500">
              <a:latin typeface="Courier" charset="0"/>
              <a:cs typeface="Times New Roman" panose="02020603050405020304" pitchFamily="18" charset="0"/>
            </a:endParaRPr>
          </a:p>
        </p:txBody>
      </p:sp>
      <p:sp>
        <p:nvSpPr>
          <p:cNvPr id="44037" name="Rectangle 4"/>
          <p:cNvSpPr>
            <a:spLocks noChangeArrowheads="1"/>
          </p:cNvSpPr>
          <p:nvPr/>
        </p:nvSpPr>
        <p:spPr bwMode="auto">
          <a:xfrm>
            <a:off x="1752600" y="4214495"/>
            <a:ext cx="8610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spcBef>
                <a:spcPct val="20000"/>
              </a:spcBef>
              <a:buClr>
                <a:schemeClr val="tx2"/>
              </a:buClr>
              <a:buSzPct val="75000"/>
              <a:buFont typeface="Monotype Sorts" pitchFamily="2" charset="2"/>
              <a:buNone/>
            </a:pPr>
            <a:r>
              <a:rPr lang="en-US" altLang="en-US" sz="2600" dirty="0"/>
              <a:t>"</a:t>
            </a:r>
            <a:r>
              <a:rPr lang="en-US" altLang="en-US" sz="2600" dirty="0" err="1"/>
              <a:t>Java".matches</a:t>
            </a:r>
            <a:r>
              <a:rPr lang="en-US" altLang="en-US" sz="2600" dirty="0"/>
              <a:t>("Java");</a:t>
            </a:r>
            <a:endParaRPr lang="en-US" altLang="en-US" sz="2600" dirty="0"/>
          </a:p>
          <a:p>
            <a:pPr>
              <a:spcBef>
                <a:spcPct val="20000"/>
              </a:spcBef>
              <a:buClr>
                <a:schemeClr val="tx2"/>
              </a:buClr>
              <a:buSzPct val="75000"/>
              <a:buFont typeface="Monotype Sorts" pitchFamily="2" charset="2"/>
              <a:buNone/>
            </a:pPr>
            <a:r>
              <a:rPr lang="en-US" altLang="en-US" sz="2600" dirty="0"/>
              <a:t>"</a:t>
            </a:r>
            <a:r>
              <a:rPr lang="en-US" altLang="en-US" sz="2600" dirty="0" err="1"/>
              <a:t>Java".equals</a:t>
            </a:r>
            <a:r>
              <a:rPr lang="en-US" altLang="en-US" sz="2600" dirty="0"/>
              <a:t>("Java");</a:t>
            </a:r>
            <a:endParaRPr lang="en-US" altLang="en-US" sz="2600" dirty="0"/>
          </a:p>
        </p:txBody>
      </p:sp>
      <p:sp>
        <p:nvSpPr>
          <p:cNvPr id="44038" name="Rectangle 5"/>
          <p:cNvSpPr>
            <a:spLocks noChangeArrowheads="1"/>
          </p:cNvSpPr>
          <p:nvPr/>
        </p:nvSpPr>
        <p:spPr bwMode="auto">
          <a:xfrm>
            <a:off x="1790700" y="5281295"/>
            <a:ext cx="8610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spcBef>
                <a:spcPct val="20000"/>
              </a:spcBef>
              <a:buClr>
                <a:schemeClr val="tx2"/>
              </a:buClr>
              <a:buSzPct val="75000"/>
              <a:buFont typeface="Monotype Sorts" pitchFamily="2" charset="2"/>
              <a:buNone/>
            </a:pPr>
            <a:r>
              <a:rPr lang="en-US" altLang="en-US" sz="2600"/>
              <a:t>"Java is fun".matches("Java.*");</a:t>
            </a:r>
            <a:endParaRPr lang="en-US" altLang="en-US" sz="2600"/>
          </a:p>
          <a:p>
            <a:pPr>
              <a:spcBef>
                <a:spcPct val="20000"/>
              </a:spcBef>
              <a:buClr>
                <a:schemeClr val="tx2"/>
              </a:buClr>
              <a:buSzPct val="75000"/>
              <a:buFont typeface="Monotype Sorts" pitchFamily="2" charset="2"/>
              <a:buNone/>
            </a:pPr>
            <a:r>
              <a:rPr lang="en-US" altLang="en-US" sz="2600"/>
              <a:t>"Java is cool".matches("Java.*");</a:t>
            </a:r>
            <a:endParaRPr lang="en-US" altLang="en-US" sz="26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341CD2FA-22DC-4198-99C9-55D89E853430}" type="slidenum">
              <a:rPr lang="en-US" altLang="en-US" sz="1400"/>
            </a:fld>
            <a:endParaRPr lang="en-US" altLang="en-US" sz="1400"/>
          </a:p>
        </p:txBody>
      </p:sp>
      <p:sp>
        <p:nvSpPr>
          <p:cNvPr id="45059" name="Rectangle 2"/>
          <p:cNvSpPr>
            <a:spLocks noGrp="1" noChangeArrowheads="1"/>
          </p:cNvSpPr>
          <p:nvPr>
            <p:ph type="title"/>
          </p:nvPr>
        </p:nvSpPr>
        <p:spPr>
          <a:xfrm>
            <a:off x="1828800" y="381000"/>
            <a:ext cx="8610600" cy="533400"/>
          </a:xfrm>
          <a:noFill/>
        </p:spPr>
        <p:txBody>
          <a:bodyPr/>
          <a:lstStyle/>
          <a:p>
            <a:r>
              <a:rPr lang="en-US" altLang="en-US" sz="3200"/>
              <a:t>Matching, Replacing and Splitting by Patterns</a:t>
            </a:r>
            <a:r>
              <a:rPr lang="en-US" altLang="en-US"/>
              <a:t> </a:t>
            </a:r>
            <a:endParaRPr lang="en-US" altLang="en-US"/>
          </a:p>
        </p:txBody>
      </p:sp>
      <p:sp>
        <p:nvSpPr>
          <p:cNvPr id="45060" name="Rectangle 3"/>
          <p:cNvSpPr>
            <a:spLocks noGrp="1" noChangeArrowheads="1"/>
          </p:cNvSpPr>
          <p:nvPr>
            <p:ph type="body" idx="1"/>
          </p:nvPr>
        </p:nvSpPr>
        <p:spPr>
          <a:xfrm>
            <a:off x="1752600" y="1219200"/>
            <a:ext cx="8686800" cy="5105400"/>
          </a:xfrm>
          <a:noFill/>
        </p:spPr>
        <p:txBody>
          <a:bodyPr/>
          <a:lstStyle/>
          <a:p>
            <a:pPr marL="0" indent="0">
              <a:buFont typeface="Monotype Sorts" pitchFamily="2" charset="2"/>
              <a:buNone/>
            </a:pPr>
            <a:r>
              <a:rPr lang="en-US" altLang="en-US" sz="2600"/>
              <a:t>The replaceAll, replaceFirst, and split methods can be used with a regular expression. For example, the following statement returns a new string that replaces $, +, or # in "a+b$#c" by the string NNN.</a:t>
            </a:r>
            <a:endParaRPr lang="en-US" altLang="en-US" sz="2600" b="1" i="1"/>
          </a:p>
          <a:p>
            <a:pPr marL="0" indent="0">
              <a:buFont typeface="Monotype Sorts" pitchFamily="2" charset="2"/>
              <a:buNone/>
            </a:pPr>
            <a:endParaRPr lang="en-US" altLang="zh-CN" sz="2600">
              <a:ea typeface="宋体" panose="02010600030101010101" pitchFamily="2" charset="-122"/>
            </a:endParaRPr>
          </a:p>
          <a:p>
            <a:pPr marL="0" indent="0">
              <a:buFont typeface="Monotype Sorts" pitchFamily="2" charset="2"/>
              <a:buNone/>
            </a:pPr>
            <a:r>
              <a:rPr lang="en-US" altLang="zh-CN" sz="2600">
                <a:ea typeface="宋体" panose="02010600030101010101" pitchFamily="2" charset="-122"/>
              </a:rPr>
              <a:t>String s = "a+b$#c".replaceAll("[$+#]", "NNN");</a:t>
            </a:r>
            <a:endParaRPr lang="en-US" altLang="zh-CN" sz="2600">
              <a:ea typeface="宋体" panose="02010600030101010101" pitchFamily="2" charset="-122"/>
            </a:endParaRPr>
          </a:p>
          <a:p>
            <a:pPr marL="0" indent="0">
              <a:buFont typeface="Monotype Sorts" pitchFamily="2" charset="2"/>
              <a:buNone/>
            </a:pPr>
            <a:r>
              <a:rPr lang="en-US" altLang="zh-CN" sz="2600">
                <a:ea typeface="宋体" panose="02010600030101010101" pitchFamily="2" charset="-122"/>
              </a:rPr>
              <a:t>System.out.println(s);</a:t>
            </a:r>
            <a:endParaRPr lang="en-US" altLang="zh-CN" sz="2600">
              <a:ea typeface="宋体" panose="02010600030101010101" pitchFamily="2" charset="-122"/>
            </a:endParaRPr>
          </a:p>
          <a:p>
            <a:pPr marL="0" indent="0">
              <a:buFont typeface="Monotype Sorts" pitchFamily="2" charset="2"/>
              <a:buNone/>
            </a:pPr>
            <a:endParaRPr lang="en-US" altLang="zh-CN" sz="2600">
              <a:ea typeface="宋体" panose="02010600030101010101" pitchFamily="2" charset="-122"/>
            </a:endParaRPr>
          </a:p>
          <a:p>
            <a:pPr marL="0" indent="0">
              <a:buFont typeface="Monotype Sorts" pitchFamily="2" charset="2"/>
              <a:buNone/>
            </a:pPr>
            <a:r>
              <a:rPr lang="en-US" altLang="zh-CN" sz="2600">
                <a:ea typeface="宋体" panose="02010600030101010101" pitchFamily="2" charset="-122"/>
              </a:rPr>
              <a:t>Here the regular expression [$+#] specifies a pattern that matches $, +, or #. So, the output is aNNNbNNNNNNc.</a:t>
            </a:r>
            <a:br>
              <a:rPr lang="en-US" altLang="zh-CN" sz="2600">
                <a:ea typeface="宋体" panose="02010600030101010101" pitchFamily="2" charset="-122"/>
              </a:rPr>
            </a:br>
            <a:br>
              <a:rPr lang="en-US" altLang="zh-CN" sz="2600">
                <a:ea typeface="宋体" panose="02010600030101010101" pitchFamily="2" charset="-122"/>
              </a:rPr>
            </a:br>
            <a:endParaRPr lang="en-US" altLang="en-US" sz="2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4D4C9AE3-13D0-4DCA-9923-55DE713EC70D}" type="slidenum">
              <a:rPr lang="en-US" altLang="en-US" sz="1400"/>
            </a:fld>
            <a:endParaRPr lang="en-US" altLang="en-US" sz="1400"/>
          </a:p>
        </p:txBody>
      </p:sp>
      <p:sp>
        <p:nvSpPr>
          <p:cNvPr id="6147" name="Rectangle 2"/>
          <p:cNvSpPr>
            <a:spLocks noGrp="1" noChangeArrowheads="1"/>
          </p:cNvSpPr>
          <p:nvPr>
            <p:ph type="title"/>
          </p:nvPr>
        </p:nvSpPr>
        <p:spPr>
          <a:xfrm>
            <a:off x="1828800" y="533400"/>
            <a:ext cx="8534400" cy="685800"/>
          </a:xfrm>
        </p:spPr>
        <p:txBody>
          <a:bodyPr/>
          <a:lstStyle/>
          <a:p>
            <a:r>
              <a:rPr lang="en-US" altLang="en-US" dirty="0">
                <a:solidFill>
                  <a:srgbClr val="FF0000"/>
                </a:solidFill>
              </a:rPr>
              <a:t>Class Abstraction and Encapsulation</a:t>
            </a:r>
            <a:endParaRPr lang="en-US" altLang="en-US" dirty="0">
              <a:solidFill>
                <a:srgbClr val="FF0000"/>
              </a:solidFill>
              <a:hlinkClick r:id="rId1" action="ppaction://program"/>
            </a:endParaRPr>
          </a:p>
        </p:txBody>
      </p:sp>
      <p:sp>
        <p:nvSpPr>
          <p:cNvPr id="6148" name="Rectangle 3"/>
          <p:cNvSpPr>
            <a:spLocks noGrp="1" noChangeArrowheads="1"/>
          </p:cNvSpPr>
          <p:nvPr>
            <p:ph type="body" idx="1"/>
          </p:nvPr>
        </p:nvSpPr>
        <p:spPr>
          <a:xfrm>
            <a:off x="1828800" y="1447800"/>
            <a:ext cx="8534400" cy="2514600"/>
          </a:xfrm>
        </p:spPr>
        <p:txBody>
          <a:bodyPr/>
          <a:lstStyle/>
          <a:p>
            <a:pPr marL="0" indent="0">
              <a:lnSpc>
                <a:spcPct val="90000"/>
              </a:lnSpc>
              <a:buFont typeface="Monotype Sorts" pitchFamily="2" charset="2"/>
              <a:buNone/>
            </a:pPr>
            <a:r>
              <a:rPr lang="en-US" altLang="en-US" sz="2800" dirty="0"/>
              <a:t>Class abstraction means to separate class implementation from the use of the class. The creator of the class provides a description of the class and let the user know how the class can be used. The user of the class does not need to know how the class is implemented. The detail of implementation is encapsulated and hidden from the user. </a:t>
            </a:r>
            <a:endParaRPr lang="en-US" altLang="en-US" sz="2800" dirty="0"/>
          </a:p>
        </p:txBody>
      </p:sp>
      <p:sp>
        <p:nvSpPr>
          <p:cNvPr id="6149" name="Rectangle 4"/>
          <p:cNvSpPr>
            <a:spLocks noChangeArrowheads="1"/>
          </p:cNvSpPr>
          <p:nvPr/>
        </p:nvSpPr>
        <p:spPr bwMode="auto">
          <a:xfrm>
            <a:off x="3438525" y="327660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graphicFrame>
        <p:nvGraphicFramePr>
          <p:cNvPr id="6150" name="Object 5"/>
          <p:cNvGraphicFramePr>
            <a:graphicFrameLocks noChangeAspect="1"/>
          </p:cNvGraphicFramePr>
          <p:nvPr/>
        </p:nvGraphicFramePr>
        <p:xfrm>
          <a:off x="1752600" y="4495800"/>
          <a:ext cx="8610600" cy="1481138"/>
        </p:xfrm>
        <a:graphic>
          <a:graphicData uri="http://schemas.openxmlformats.org/presentationml/2006/ole">
            <mc:AlternateContent xmlns:mc="http://schemas.openxmlformats.org/markup-compatibility/2006">
              <mc:Choice xmlns:v="urn:schemas-microsoft-com:vml" Requires="v">
                <p:oleObj spid="_x0000_s6162" name="" r:id="rId2" imgW="5315585" imgH="914400" progId="Word.Picture.8">
                  <p:embed/>
                </p:oleObj>
              </mc:Choice>
              <mc:Fallback>
                <p:oleObj name="" r:id="rId2" imgW="5315585" imgH="914400"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495800"/>
                        <a:ext cx="8610600"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EB6ABF31-6C7C-4979-AE83-4F2958606B52}" type="slidenum">
              <a:rPr lang="en-US" altLang="en-US" sz="1400"/>
            </a:fld>
            <a:endParaRPr lang="en-US" altLang="en-US" sz="1400"/>
          </a:p>
        </p:txBody>
      </p:sp>
      <p:sp>
        <p:nvSpPr>
          <p:cNvPr id="46083" name="Rectangle 2"/>
          <p:cNvSpPr>
            <a:spLocks noGrp="1" noChangeArrowheads="1"/>
          </p:cNvSpPr>
          <p:nvPr>
            <p:ph type="title"/>
          </p:nvPr>
        </p:nvSpPr>
        <p:spPr>
          <a:xfrm>
            <a:off x="1828800" y="381000"/>
            <a:ext cx="8610600" cy="533400"/>
          </a:xfrm>
          <a:noFill/>
        </p:spPr>
        <p:txBody>
          <a:bodyPr/>
          <a:lstStyle/>
          <a:p>
            <a:r>
              <a:rPr lang="en-US" altLang="en-US" sz="3200"/>
              <a:t>Matching, Replacing and Splitting by Patterns</a:t>
            </a:r>
            <a:r>
              <a:rPr lang="en-US" altLang="en-US"/>
              <a:t> </a:t>
            </a:r>
            <a:endParaRPr lang="en-US" altLang="en-US"/>
          </a:p>
        </p:txBody>
      </p:sp>
      <p:sp>
        <p:nvSpPr>
          <p:cNvPr id="46084" name="Rectangle 3"/>
          <p:cNvSpPr>
            <a:spLocks noGrp="1" noChangeArrowheads="1"/>
          </p:cNvSpPr>
          <p:nvPr>
            <p:ph type="body" idx="1"/>
          </p:nvPr>
        </p:nvSpPr>
        <p:spPr>
          <a:xfrm>
            <a:off x="1752600" y="1219200"/>
            <a:ext cx="8686800" cy="5105400"/>
          </a:xfrm>
          <a:noFill/>
        </p:spPr>
        <p:txBody>
          <a:bodyPr/>
          <a:lstStyle/>
          <a:p>
            <a:pPr marL="0" indent="0">
              <a:lnSpc>
                <a:spcPct val="90000"/>
              </a:lnSpc>
              <a:buFont typeface="Monotype Sorts" pitchFamily="2" charset="2"/>
              <a:buNone/>
            </a:pPr>
            <a:r>
              <a:rPr lang="en-US" altLang="en-US" sz="2600"/>
              <a:t>The following statement splits the string into an array of strings delimited by some punctuation marks.</a:t>
            </a:r>
            <a:endParaRPr lang="en-US" altLang="en-US" sz="2600"/>
          </a:p>
          <a:p>
            <a:pPr marL="0" indent="0">
              <a:lnSpc>
                <a:spcPct val="90000"/>
              </a:lnSpc>
              <a:buFont typeface="Monotype Sorts" pitchFamily="2" charset="2"/>
              <a:buNone/>
            </a:pPr>
            <a:endParaRPr lang="en-US" altLang="zh-CN" sz="2600" u="sng">
              <a:ea typeface="宋体" panose="02010600030101010101" pitchFamily="2" charset="-122"/>
            </a:endParaRPr>
          </a:p>
          <a:p>
            <a:pPr marL="0" indent="0">
              <a:lnSpc>
                <a:spcPct val="90000"/>
              </a:lnSpc>
              <a:buFont typeface="Monotype Sorts" pitchFamily="2" charset="2"/>
              <a:buNone/>
            </a:pPr>
            <a:r>
              <a:rPr lang="en-US" altLang="zh-CN" sz="2600">
                <a:ea typeface="宋体" panose="02010600030101010101" pitchFamily="2" charset="-122"/>
              </a:rPr>
              <a:t>String[] tokens = "Java,C?C#,C++".split("[.,:;?]");</a:t>
            </a:r>
            <a:endParaRPr lang="en-US" altLang="zh-CN" sz="2600">
              <a:ea typeface="宋体" panose="02010600030101010101" pitchFamily="2" charset="-122"/>
            </a:endParaRPr>
          </a:p>
          <a:p>
            <a:pPr marL="0" indent="0">
              <a:lnSpc>
                <a:spcPct val="90000"/>
              </a:lnSpc>
              <a:buFont typeface="Monotype Sorts" pitchFamily="2" charset="2"/>
              <a:buNone/>
            </a:pPr>
            <a:r>
              <a:rPr lang="en-US" altLang="zh-CN" sz="2600">
                <a:ea typeface="宋体" panose="02010600030101010101" pitchFamily="2" charset="-122"/>
              </a:rPr>
              <a:t>    </a:t>
            </a:r>
            <a:endParaRPr lang="en-US" altLang="zh-CN" sz="2600">
              <a:ea typeface="宋体" panose="02010600030101010101" pitchFamily="2" charset="-122"/>
            </a:endParaRPr>
          </a:p>
          <a:p>
            <a:pPr marL="0" indent="0">
              <a:lnSpc>
                <a:spcPct val="90000"/>
              </a:lnSpc>
              <a:buFont typeface="Monotype Sorts" pitchFamily="2" charset="2"/>
              <a:buNone/>
            </a:pPr>
            <a:r>
              <a:rPr lang="en-US" altLang="zh-CN" sz="2600">
                <a:ea typeface="宋体" panose="02010600030101010101" pitchFamily="2" charset="-122"/>
              </a:rPr>
              <a:t>for (int i = 0; i &lt; tokens.length; i++)</a:t>
            </a:r>
            <a:endParaRPr lang="en-US" altLang="zh-CN" sz="2600">
              <a:ea typeface="宋体" panose="02010600030101010101" pitchFamily="2" charset="-122"/>
            </a:endParaRPr>
          </a:p>
          <a:p>
            <a:pPr marL="0" indent="0">
              <a:lnSpc>
                <a:spcPct val="90000"/>
              </a:lnSpc>
              <a:buFont typeface="Monotype Sorts" pitchFamily="2" charset="2"/>
              <a:buNone/>
            </a:pPr>
            <a:r>
              <a:rPr lang="en-US" altLang="zh-CN" sz="2600">
                <a:ea typeface="宋体" panose="02010600030101010101" pitchFamily="2" charset="-122"/>
              </a:rPr>
              <a:t>  System.out.println(tokens[i]);</a:t>
            </a:r>
            <a:endParaRPr lang="en-US" altLang="en-US" sz="26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71F18562-AED4-464F-B37F-96B7F07EAA04}" type="slidenum">
              <a:rPr lang="en-US" altLang="en-US" sz="1400"/>
            </a:fld>
            <a:endParaRPr lang="en-US" altLang="en-US" sz="1400"/>
          </a:p>
        </p:txBody>
      </p:sp>
      <p:sp>
        <p:nvSpPr>
          <p:cNvPr id="47107" name="Rectangle 2"/>
          <p:cNvSpPr>
            <a:spLocks noGrp="1" noChangeArrowheads="1"/>
          </p:cNvSpPr>
          <p:nvPr>
            <p:ph type="title"/>
          </p:nvPr>
        </p:nvSpPr>
        <p:spPr>
          <a:xfrm>
            <a:off x="2209800" y="381000"/>
            <a:ext cx="7772400" cy="1066800"/>
          </a:xfrm>
          <a:noFill/>
        </p:spPr>
        <p:txBody>
          <a:bodyPr/>
          <a:lstStyle/>
          <a:p>
            <a:r>
              <a:rPr lang="en-US" altLang="en-US" dirty="0">
                <a:solidFill>
                  <a:srgbClr val="FF0000"/>
                </a:solidFill>
              </a:rPr>
              <a:t>Convert Character and Numbers to Strings</a:t>
            </a:r>
            <a:endParaRPr lang="en-US" altLang="en-US" dirty="0">
              <a:solidFill>
                <a:srgbClr val="FF0000"/>
              </a:solidFill>
            </a:endParaRPr>
          </a:p>
        </p:txBody>
      </p:sp>
      <p:sp>
        <p:nvSpPr>
          <p:cNvPr id="47108" name="Rectangle 3"/>
          <p:cNvSpPr>
            <a:spLocks noGrp="1" noChangeArrowheads="1"/>
          </p:cNvSpPr>
          <p:nvPr>
            <p:ph type="body" idx="1"/>
          </p:nvPr>
        </p:nvSpPr>
        <p:spPr>
          <a:xfrm>
            <a:off x="1905000" y="1828800"/>
            <a:ext cx="8534400" cy="4724400"/>
          </a:xfrm>
          <a:noFill/>
        </p:spPr>
        <p:txBody>
          <a:bodyPr/>
          <a:lstStyle/>
          <a:p>
            <a:pPr marL="0" indent="0">
              <a:buFont typeface="Monotype Sorts" pitchFamily="2" charset="2"/>
              <a:buNone/>
            </a:pPr>
            <a:r>
              <a:rPr lang="en-US" altLang="en-US" sz="2800" dirty="0">
                <a:cs typeface="Times New Roman" panose="02020603050405020304" pitchFamily="18" charset="0"/>
              </a:rPr>
              <a:t>The String class provides several static </a:t>
            </a:r>
            <a:r>
              <a:rPr lang="en-US" altLang="en-US" sz="2800" dirty="0" err="1">
                <a:cs typeface="Times New Roman" panose="02020603050405020304" pitchFamily="18" charset="0"/>
              </a:rPr>
              <a:t>valueOf</a:t>
            </a:r>
            <a:r>
              <a:rPr lang="en-US" altLang="en-US" sz="2800" dirty="0">
                <a:cs typeface="Times New Roman" panose="02020603050405020304" pitchFamily="18" charset="0"/>
              </a:rPr>
              <a:t> methods for converting a character, an array of characters, and numeric values to strings. These methods have the same name </a:t>
            </a:r>
            <a:r>
              <a:rPr lang="en-US" altLang="en-US" sz="2800" dirty="0" err="1">
                <a:cs typeface="Times New Roman" panose="02020603050405020304" pitchFamily="18" charset="0"/>
              </a:rPr>
              <a:t>valueOf</a:t>
            </a:r>
            <a:r>
              <a:rPr lang="en-US" altLang="en-US" sz="2800" dirty="0">
                <a:cs typeface="Times New Roman" panose="02020603050405020304" pitchFamily="18" charset="0"/>
              </a:rPr>
              <a:t> with different argument types char, char[], double, long, int, and float. For example, to convert a double value to a string, use </a:t>
            </a:r>
            <a:r>
              <a:rPr lang="en-US" altLang="en-US" sz="2800" dirty="0" err="1">
                <a:cs typeface="Times New Roman" panose="02020603050405020304" pitchFamily="18" charset="0"/>
              </a:rPr>
              <a:t>String.valueOf</a:t>
            </a:r>
            <a:r>
              <a:rPr lang="en-US" altLang="en-US" sz="2800" dirty="0">
                <a:cs typeface="Times New Roman" panose="02020603050405020304" pitchFamily="18" charset="0"/>
              </a:rPr>
              <a:t>(5.44). The return value is string consists of characters ‘5’, ‘.’, ‘4’, and ‘4’. </a:t>
            </a:r>
            <a:endParaRPr lang="en-US" altLang="en-US" sz="2800" dirty="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029E9A0E-4E40-4235-9C0F-A3A7E094E016}" type="slidenum">
              <a:rPr lang="en-US" altLang="en-US" sz="1400"/>
            </a:fld>
            <a:endParaRPr lang="en-US" altLang="en-US" sz="1400"/>
          </a:p>
        </p:txBody>
      </p:sp>
      <p:sp>
        <p:nvSpPr>
          <p:cNvPr id="48131" name="Rectangle 2"/>
          <p:cNvSpPr>
            <a:spLocks noGrp="1" noChangeArrowheads="1"/>
          </p:cNvSpPr>
          <p:nvPr>
            <p:ph type="title"/>
          </p:nvPr>
        </p:nvSpPr>
        <p:spPr>
          <a:xfrm>
            <a:off x="1524000" y="304800"/>
            <a:ext cx="9144000" cy="990600"/>
          </a:xfrm>
        </p:spPr>
        <p:txBody>
          <a:bodyPr/>
          <a:lstStyle/>
          <a:p>
            <a:r>
              <a:rPr lang="en-US" altLang="en-US" sz="4000" dirty="0">
                <a:solidFill>
                  <a:srgbClr val="0070C0"/>
                </a:solidFill>
                <a:latin typeface="Courier New" panose="02070309020205020404" pitchFamily="49" charset="0"/>
              </a:rPr>
              <a:t>StringBuilder</a:t>
            </a:r>
            <a:r>
              <a:rPr lang="en-US" altLang="en-US" sz="4000" dirty="0">
                <a:solidFill>
                  <a:srgbClr val="0070C0"/>
                </a:solidFill>
              </a:rPr>
              <a:t> and </a:t>
            </a:r>
            <a:r>
              <a:rPr lang="en-US" altLang="en-US" sz="4000" dirty="0" err="1">
                <a:solidFill>
                  <a:srgbClr val="0070C0"/>
                </a:solidFill>
                <a:latin typeface="Courier New" panose="02070309020205020404" pitchFamily="49" charset="0"/>
              </a:rPr>
              <a:t>StringBuffer</a:t>
            </a:r>
            <a:r>
              <a:rPr lang="en-US" altLang="en-US" sz="4000" dirty="0">
                <a:solidFill>
                  <a:srgbClr val="0070C0"/>
                </a:solidFill>
                <a:latin typeface="Courier New" panose="02070309020205020404" pitchFamily="49" charset="0"/>
              </a:rPr>
              <a:t>(392)</a:t>
            </a:r>
            <a:endParaRPr lang="en-US" altLang="en-US" sz="4000" dirty="0">
              <a:solidFill>
                <a:srgbClr val="0070C0"/>
              </a:solidFill>
              <a:latin typeface="Courier New" panose="02070309020205020404" pitchFamily="49" charset="0"/>
            </a:endParaRPr>
          </a:p>
        </p:txBody>
      </p:sp>
      <p:sp>
        <p:nvSpPr>
          <p:cNvPr id="48132" name="Rectangle 3"/>
          <p:cNvSpPr>
            <a:spLocks noGrp="1" noChangeArrowheads="1"/>
          </p:cNvSpPr>
          <p:nvPr>
            <p:ph type="body" idx="1"/>
          </p:nvPr>
        </p:nvSpPr>
        <p:spPr>
          <a:xfrm>
            <a:off x="1828800" y="1371600"/>
            <a:ext cx="8458200" cy="4800600"/>
          </a:xfrm>
        </p:spPr>
        <p:txBody>
          <a:bodyPr/>
          <a:lstStyle/>
          <a:p>
            <a:pPr marL="0" indent="0">
              <a:buFont typeface="Monotype Sorts" pitchFamily="2" charset="2"/>
              <a:buNone/>
            </a:pPr>
            <a:r>
              <a:rPr lang="en-US" altLang="en-US" dirty="0"/>
              <a:t>The </a:t>
            </a:r>
            <a:r>
              <a:rPr lang="en-US" altLang="en-US" sz="3000" dirty="0">
                <a:latin typeface="Courier New" panose="02070309020205020404" pitchFamily="49" charset="0"/>
              </a:rPr>
              <a:t>StringBuilder</a:t>
            </a:r>
            <a:r>
              <a:rPr lang="en-US" altLang="en-US" dirty="0"/>
              <a:t>/</a:t>
            </a:r>
            <a:r>
              <a:rPr lang="en-US" altLang="en-US" sz="3000" dirty="0" err="1">
                <a:latin typeface="Courier New" panose="02070309020205020404" pitchFamily="49" charset="0"/>
              </a:rPr>
              <a:t>StringBuffer</a:t>
            </a:r>
            <a:r>
              <a:rPr lang="en-US" altLang="en-US" dirty="0"/>
              <a:t> class is an alternative to the </a:t>
            </a:r>
            <a:r>
              <a:rPr lang="en-US" altLang="en-US" sz="3000" dirty="0">
                <a:latin typeface="Courier New" panose="02070309020205020404" pitchFamily="49" charset="0"/>
              </a:rPr>
              <a:t>String</a:t>
            </a:r>
            <a:r>
              <a:rPr lang="en-US" altLang="en-US" dirty="0"/>
              <a:t> class. In general, a StringBuilder/</a:t>
            </a:r>
            <a:r>
              <a:rPr lang="en-US" altLang="en-US" dirty="0" err="1"/>
              <a:t>StringBuffer</a:t>
            </a:r>
            <a:r>
              <a:rPr lang="en-US" altLang="en-US" dirty="0"/>
              <a:t> can be used wherever a string is used. StringBuilder/</a:t>
            </a:r>
            <a:r>
              <a:rPr lang="en-US" altLang="en-US" dirty="0" err="1"/>
              <a:t>StringBuffer</a:t>
            </a:r>
            <a:r>
              <a:rPr lang="en-US" altLang="en-US" dirty="0"/>
              <a:t> is more flexible than String. You can add, insert, or append new contents into a string buffer, whereas the value of a String object is fixed once the string is created. </a:t>
            </a:r>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7169B027-A7F6-4F8E-A3B8-454A8E016370}" type="slidenum">
              <a:rPr lang="en-US" altLang="en-US" sz="1400"/>
            </a:fld>
            <a:endParaRPr lang="en-US" altLang="en-US" sz="1400"/>
          </a:p>
        </p:txBody>
      </p:sp>
      <p:sp>
        <p:nvSpPr>
          <p:cNvPr id="49155" name="Rectangle 2"/>
          <p:cNvSpPr>
            <a:spLocks noGrp="1" noChangeArrowheads="1"/>
          </p:cNvSpPr>
          <p:nvPr>
            <p:ph type="title"/>
          </p:nvPr>
        </p:nvSpPr>
        <p:spPr>
          <a:xfrm>
            <a:off x="1524000" y="304800"/>
            <a:ext cx="9144000" cy="990600"/>
          </a:xfrm>
        </p:spPr>
        <p:txBody>
          <a:bodyPr/>
          <a:lstStyle/>
          <a:p>
            <a:r>
              <a:rPr lang="en-US" altLang="en-US">
                <a:latin typeface="Courier New" panose="02070309020205020404" pitchFamily="49" charset="0"/>
              </a:rPr>
              <a:t>StringBuilder</a:t>
            </a:r>
            <a:r>
              <a:rPr lang="en-US" altLang="en-US"/>
              <a:t> Constructors</a:t>
            </a:r>
            <a:endParaRPr lang="en-US" altLang="en-US">
              <a:latin typeface="Courier New" panose="02070309020205020404" pitchFamily="49" charset="0"/>
            </a:endParaRPr>
          </a:p>
        </p:txBody>
      </p:sp>
      <p:sp>
        <p:nvSpPr>
          <p:cNvPr id="49156" name="Rectangle 6"/>
          <p:cNvSpPr>
            <a:spLocks noChangeArrowheads="1"/>
          </p:cNvSpPr>
          <p:nvPr/>
        </p:nvSpPr>
        <p:spPr bwMode="auto">
          <a:xfrm>
            <a:off x="1524000" y="2741613"/>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49157" name="Object 5"/>
          <p:cNvGraphicFramePr>
            <a:graphicFrameLocks noChangeAspect="1"/>
          </p:cNvGraphicFramePr>
          <p:nvPr/>
        </p:nvGraphicFramePr>
        <p:xfrm>
          <a:off x="1752600" y="1371600"/>
          <a:ext cx="8763000" cy="2146300"/>
        </p:xfrm>
        <a:graphic>
          <a:graphicData uri="http://schemas.openxmlformats.org/presentationml/2006/ole">
            <mc:AlternateContent xmlns:mc="http://schemas.openxmlformats.org/markup-compatibility/2006">
              <mc:Choice xmlns:v="urn:schemas-microsoft-com:vml" Requires="v">
                <p:oleObj spid="_x0000_s49169" name="Picture" r:id="rId1" imgW="3736975" imgH="914400" progId="Word.Picture.8">
                  <p:embed/>
                </p:oleObj>
              </mc:Choice>
              <mc:Fallback>
                <p:oleObj name="Picture" r:id="rId1" imgW="3736975" imgH="914400"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71600"/>
                        <a:ext cx="87630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BCB30113-DE97-4AEE-8B16-4893B2919A01}" type="slidenum">
              <a:rPr lang="en-US" altLang="en-US" sz="1400"/>
            </a:fld>
            <a:endParaRPr lang="en-US" altLang="en-US" sz="1400"/>
          </a:p>
        </p:txBody>
      </p:sp>
      <p:sp>
        <p:nvSpPr>
          <p:cNvPr id="50179" name="Rectangle 2"/>
          <p:cNvSpPr>
            <a:spLocks noGrp="1" noChangeArrowheads="1"/>
          </p:cNvSpPr>
          <p:nvPr>
            <p:ph type="title"/>
          </p:nvPr>
        </p:nvSpPr>
        <p:spPr>
          <a:xfrm>
            <a:off x="1752600" y="228600"/>
            <a:ext cx="8686800" cy="762000"/>
          </a:xfrm>
        </p:spPr>
        <p:txBody>
          <a:bodyPr/>
          <a:lstStyle/>
          <a:p>
            <a:r>
              <a:rPr lang="en-US" altLang="en-US"/>
              <a:t>Modifying Strings in the Builder</a:t>
            </a:r>
            <a:endParaRPr lang="en-US" altLang="en-US" u="sng"/>
          </a:p>
        </p:txBody>
      </p:sp>
      <p:sp>
        <p:nvSpPr>
          <p:cNvPr id="50180" name="Rectangle 6"/>
          <p:cNvSpPr>
            <a:spLocks noChangeArrowheads="1"/>
          </p:cNvSpPr>
          <p:nvPr/>
        </p:nvSpPr>
        <p:spPr bwMode="auto">
          <a:xfrm>
            <a:off x="1524000" y="1522413"/>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50181" name="Object 5"/>
          <p:cNvGraphicFramePr>
            <a:graphicFrameLocks noChangeAspect="1"/>
          </p:cNvGraphicFramePr>
          <p:nvPr/>
        </p:nvGraphicFramePr>
        <p:xfrm>
          <a:off x="1828800" y="1066800"/>
          <a:ext cx="6629400" cy="5210175"/>
        </p:xfrm>
        <a:graphic>
          <a:graphicData uri="http://schemas.openxmlformats.org/presentationml/2006/ole">
            <mc:AlternateContent xmlns:mc="http://schemas.openxmlformats.org/markup-compatibility/2006">
              <mc:Choice xmlns:v="urn:schemas-microsoft-com:vml" Requires="v">
                <p:oleObj spid="_x0000_s50193" name="Picture" r:id="rId1" imgW="4273550" imgH="3352800" progId="Word.Picture.8">
                  <p:embed/>
                </p:oleObj>
              </mc:Choice>
              <mc:Fallback>
                <p:oleObj name="Picture" r:id="rId1" imgW="4273550" imgH="3352800"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066800"/>
                        <a:ext cx="6629400" cy="521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E4F65678-71E8-4874-B2D5-F61B7D8080F2}" type="slidenum">
              <a:rPr lang="en-US" altLang="en-US" sz="1400"/>
            </a:fld>
            <a:endParaRPr lang="en-US" altLang="en-US" sz="1400"/>
          </a:p>
        </p:txBody>
      </p:sp>
      <p:sp>
        <p:nvSpPr>
          <p:cNvPr id="51203" name="Rectangle 2"/>
          <p:cNvSpPr>
            <a:spLocks noGrp="1" noChangeArrowheads="1"/>
          </p:cNvSpPr>
          <p:nvPr>
            <p:ph type="title"/>
          </p:nvPr>
        </p:nvSpPr>
        <p:spPr>
          <a:xfrm>
            <a:off x="1676400" y="304800"/>
            <a:ext cx="8839200" cy="609600"/>
          </a:xfrm>
        </p:spPr>
        <p:txBody>
          <a:bodyPr/>
          <a:lstStyle/>
          <a:p>
            <a:r>
              <a:rPr lang="en-US" altLang="en-US" sz="4200"/>
              <a:t>Examples</a:t>
            </a:r>
            <a:endParaRPr lang="en-US" altLang="en-US" sz="4200"/>
          </a:p>
        </p:txBody>
      </p:sp>
      <p:sp>
        <p:nvSpPr>
          <p:cNvPr id="51204" name="Rectangle 3"/>
          <p:cNvSpPr>
            <a:spLocks noGrp="1" noChangeArrowheads="1"/>
          </p:cNvSpPr>
          <p:nvPr>
            <p:ph type="body" idx="1"/>
          </p:nvPr>
        </p:nvSpPr>
        <p:spPr>
          <a:xfrm>
            <a:off x="1752600" y="1143000"/>
            <a:ext cx="8763000" cy="5105400"/>
          </a:xfrm>
        </p:spPr>
        <p:txBody>
          <a:bodyPr/>
          <a:lstStyle/>
          <a:p>
            <a:pPr marL="0" indent="0">
              <a:lnSpc>
                <a:spcPct val="80000"/>
              </a:lnSpc>
              <a:buFont typeface="Monotype Sorts" pitchFamily="2" charset="2"/>
              <a:buNone/>
            </a:pPr>
            <a:r>
              <a:rPr lang="en-US" altLang="en-US" sz="2800"/>
              <a:t>stringBuilder.append("Java");</a:t>
            </a:r>
            <a:endParaRPr lang="en-US" altLang="en-US" sz="2800"/>
          </a:p>
          <a:p>
            <a:pPr marL="0" indent="0">
              <a:lnSpc>
                <a:spcPct val="80000"/>
              </a:lnSpc>
              <a:buFont typeface="Monotype Sorts" pitchFamily="2" charset="2"/>
              <a:buNone/>
            </a:pPr>
            <a:r>
              <a:rPr lang="en-US" altLang="en-US" sz="2800"/>
              <a:t>stringBuilder.insert(11, "HTML and ");</a:t>
            </a:r>
            <a:endParaRPr lang="en-US" altLang="en-US" sz="2800"/>
          </a:p>
          <a:p>
            <a:pPr marL="0" indent="0">
              <a:lnSpc>
                <a:spcPct val="80000"/>
              </a:lnSpc>
              <a:buFont typeface="Monotype Sorts" pitchFamily="2" charset="2"/>
              <a:buNone/>
            </a:pPr>
            <a:r>
              <a:rPr lang="en-US" altLang="en-US" sz="2800"/>
              <a:t>stringBuilder.delete(8, 11) changes the builder to Welcome Java.</a:t>
            </a:r>
            <a:endParaRPr lang="en-US" altLang="en-US" sz="2800" b="1" i="1"/>
          </a:p>
          <a:p>
            <a:pPr marL="0" indent="0">
              <a:lnSpc>
                <a:spcPct val="80000"/>
              </a:lnSpc>
              <a:buFont typeface="Monotype Sorts" pitchFamily="2" charset="2"/>
              <a:buNone/>
            </a:pPr>
            <a:r>
              <a:rPr lang="en-US" altLang="en-US" sz="2800"/>
              <a:t>stringBuilder.deleteCharAt(8) changes the builder to Welcome o Java.</a:t>
            </a:r>
            <a:endParaRPr lang="en-US" altLang="en-US" sz="2800" b="1" i="1"/>
          </a:p>
          <a:p>
            <a:pPr marL="0" indent="0">
              <a:lnSpc>
                <a:spcPct val="80000"/>
              </a:lnSpc>
              <a:buFont typeface="Monotype Sorts" pitchFamily="2" charset="2"/>
              <a:buNone/>
            </a:pPr>
            <a:r>
              <a:rPr lang="en-US" altLang="en-US" sz="2800"/>
              <a:t>stringBuilder.reverse() changes the builder to avaJ ot emocleW.</a:t>
            </a:r>
            <a:endParaRPr lang="en-US" altLang="en-US" sz="2800" b="1" i="1"/>
          </a:p>
          <a:p>
            <a:pPr marL="0" indent="0">
              <a:lnSpc>
                <a:spcPct val="80000"/>
              </a:lnSpc>
              <a:buFont typeface="Monotype Sorts" pitchFamily="2" charset="2"/>
              <a:buNone/>
            </a:pPr>
            <a:r>
              <a:rPr lang="en-US" altLang="en-US" sz="2800"/>
              <a:t>stringBuilder.replace(11, 15, "HTML") </a:t>
            </a:r>
            <a:endParaRPr lang="en-US" altLang="en-US" sz="2800"/>
          </a:p>
          <a:p>
            <a:pPr marL="0" indent="0">
              <a:lnSpc>
                <a:spcPct val="80000"/>
              </a:lnSpc>
              <a:buFont typeface="Monotype Sorts" pitchFamily="2" charset="2"/>
              <a:buNone/>
            </a:pPr>
            <a:r>
              <a:rPr lang="en-US" altLang="en-US" sz="2800"/>
              <a:t>   changes the builder to Welcome to HTML.</a:t>
            </a:r>
            <a:endParaRPr lang="en-US" altLang="en-US" sz="2800" b="1" i="1"/>
          </a:p>
          <a:p>
            <a:pPr marL="0" indent="0">
              <a:lnSpc>
                <a:spcPct val="80000"/>
              </a:lnSpc>
              <a:buFont typeface="Monotype Sorts" pitchFamily="2" charset="2"/>
              <a:buNone/>
            </a:pPr>
            <a:r>
              <a:rPr lang="en-US" altLang="en-US" sz="2800"/>
              <a:t>stringBuilder.setCharAt(0, 'w') sets the builder to welcome to Java. </a:t>
            </a:r>
            <a:endParaRPr lang="en-US" altLang="en-US" sz="2800"/>
          </a:p>
          <a:p>
            <a:pPr marL="0" indent="0">
              <a:lnSpc>
                <a:spcPct val="80000"/>
              </a:lnSpc>
              <a:buFont typeface="Monotype Sorts" pitchFamily="2" charset="2"/>
              <a:buNone/>
            </a:pPr>
            <a:endParaRPr lang="en-US" altLang="en-US" sz="2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9DB18DC5-D896-453C-B949-7613F9A25B4A}" type="slidenum">
              <a:rPr lang="en-US" altLang="en-US" sz="1400"/>
            </a:fld>
            <a:endParaRPr lang="en-US" altLang="en-US" sz="1400"/>
          </a:p>
        </p:txBody>
      </p:sp>
      <p:sp>
        <p:nvSpPr>
          <p:cNvPr id="52227" name="Rectangle 2"/>
          <p:cNvSpPr>
            <a:spLocks noGrp="1" noChangeArrowheads="1"/>
          </p:cNvSpPr>
          <p:nvPr>
            <p:ph type="title"/>
          </p:nvPr>
        </p:nvSpPr>
        <p:spPr>
          <a:xfrm>
            <a:off x="1752600" y="228600"/>
            <a:ext cx="8763000" cy="1371600"/>
          </a:xfrm>
        </p:spPr>
        <p:txBody>
          <a:bodyPr/>
          <a:lstStyle/>
          <a:p>
            <a:r>
              <a:rPr lang="en-US" altLang="en-US"/>
              <a:t>The </a:t>
            </a:r>
            <a:r>
              <a:rPr lang="en-US" altLang="en-US" u="sng"/>
              <a:t>toString</a:t>
            </a:r>
            <a:r>
              <a:rPr lang="en-US" altLang="en-US"/>
              <a:t>, </a:t>
            </a:r>
            <a:r>
              <a:rPr lang="en-US" altLang="en-US" u="sng"/>
              <a:t>capacity</a:t>
            </a:r>
            <a:r>
              <a:rPr lang="en-US" altLang="en-US"/>
              <a:t>, </a:t>
            </a:r>
            <a:r>
              <a:rPr lang="en-US" altLang="en-US" u="sng"/>
              <a:t>length</a:t>
            </a:r>
            <a:r>
              <a:rPr lang="en-US" altLang="en-US"/>
              <a:t>, </a:t>
            </a:r>
            <a:r>
              <a:rPr lang="en-US" altLang="en-US" u="sng"/>
              <a:t>setLength</a:t>
            </a:r>
            <a:r>
              <a:rPr lang="en-US" altLang="en-US"/>
              <a:t>, and </a:t>
            </a:r>
            <a:r>
              <a:rPr lang="en-US" altLang="en-US" u="sng"/>
              <a:t>charAt</a:t>
            </a:r>
            <a:r>
              <a:rPr lang="en-US" altLang="en-US"/>
              <a:t> Methods </a:t>
            </a:r>
            <a:endParaRPr lang="en-US" altLang="en-US"/>
          </a:p>
        </p:txBody>
      </p:sp>
      <p:sp>
        <p:nvSpPr>
          <p:cNvPr id="52228" name="Rectangle 3"/>
          <p:cNvSpPr>
            <a:spLocks noChangeArrowheads="1"/>
          </p:cNvSpPr>
          <p:nvPr/>
        </p:nvSpPr>
        <p:spPr bwMode="auto">
          <a:xfrm>
            <a:off x="1524000" y="1522413"/>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52229" name="Rectangle 6"/>
          <p:cNvSpPr>
            <a:spLocks noChangeArrowheads="1"/>
          </p:cNvSpPr>
          <p:nvPr/>
        </p:nvSpPr>
        <p:spPr bwMode="auto">
          <a:xfrm>
            <a:off x="1524000" y="2322513"/>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52230" name="Object 5"/>
          <p:cNvGraphicFramePr>
            <a:graphicFrameLocks noChangeAspect="1"/>
          </p:cNvGraphicFramePr>
          <p:nvPr/>
        </p:nvGraphicFramePr>
        <p:xfrm>
          <a:off x="1828800" y="2133600"/>
          <a:ext cx="8686800" cy="3632200"/>
        </p:xfrm>
        <a:graphic>
          <a:graphicData uri="http://schemas.openxmlformats.org/presentationml/2006/ole">
            <mc:AlternateContent xmlns:mc="http://schemas.openxmlformats.org/markup-compatibility/2006">
              <mc:Choice xmlns:v="urn:schemas-microsoft-com:vml" Requires="v">
                <p:oleObj spid="_x0000_s52242" name="Picture" r:id="rId1" imgW="4197350" imgH="1752600" progId="Word.Picture.8">
                  <p:embed/>
                </p:oleObj>
              </mc:Choice>
              <mc:Fallback>
                <p:oleObj name="Picture" r:id="rId1" imgW="4197350" imgH="1752600"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133600"/>
                        <a:ext cx="868680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8173CB1D-1487-44F9-AC40-C1EA31962F76}" type="slidenum">
              <a:rPr lang="en-US" altLang="en-US" sz="1400"/>
            </a:fld>
            <a:endParaRPr lang="en-US" altLang="en-US" sz="1400"/>
          </a:p>
        </p:txBody>
      </p:sp>
      <p:sp>
        <p:nvSpPr>
          <p:cNvPr id="53251" name="Rectangle 2"/>
          <p:cNvSpPr>
            <a:spLocks noGrp="1" noChangeArrowheads="1"/>
          </p:cNvSpPr>
          <p:nvPr>
            <p:ph type="title"/>
          </p:nvPr>
        </p:nvSpPr>
        <p:spPr>
          <a:xfrm>
            <a:off x="1676400" y="304800"/>
            <a:ext cx="8839200" cy="1828800"/>
          </a:xfrm>
        </p:spPr>
        <p:txBody>
          <a:bodyPr/>
          <a:lstStyle/>
          <a:p>
            <a:r>
              <a:rPr lang="en-US" altLang="en-US" sz="4200" dirty="0">
                <a:solidFill>
                  <a:srgbClr val="FF0000"/>
                </a:solidFill>
              </a:rPr>
              <a:t>Problem: </a:t>
            </a:r>
            <a:r>
              <a:rPr lang="en-US" altLang="en-US" sz="4200" dirty="0">
                <a:solidFill>
                  <a:srgbClr val="FF0000"/>
                </a:solidFill>
                <a:cs typeface="Times New Roman" panose="02020603050405020304" pitchFamily="18" charset="0"/>
              </a:rPr>
              <a:t>Checking Palindromes Ignoring Non-alphanumeric Characters</a:t>
            </a:r>
            <a:r>
              <a:rPr lang="zh-CN" altLang="en-US" sz="4200" dirty="0">
                <a:solidFill>
                  <a:srgbClr val="FF0000"/>
                </a:solidFill>
                <a:cs typeface="Times New Roman" panose="02020603050405020304" pitchFamily="18" charset="0"/>
              </a:rPr>
              <a:t>（</a:t>
            </a:r>
            <a:r>
              <a:rPr lang="en-US" altLang="zh-CN" sz="4200">
                <a:solidFill>
                  <a:srgbClr val="FF0000"/>
                </a:solidFill>
                <a:cs typeface="Times New Roman" panose="02020603050405020304" pitchFamily="18" charset="0"/>
              </a:rPr>
              <a:t>396</a:t>
            </a:r>
            <a:r>
              <a:rPr lang="zh-CN" altLang="en-US" sz="4200">
                <a:solidFill>
                  <a:srgbClr val="FF0000"/>
                </a:solidFill>
                <a:cs typeface="Times New Roman" panose="02020603050405020304" pitchFamily="18" charset="0"/>
              </a:rPr>
              <a:t>）</a:t>
            </a:r>
            <a:endParaRPr lang="en-US" altLang="en-US" sz="4200" dirty="0">
              <a:solidFill>
                <a:srgbClr val="FF0000"/>
              </a:solidFill>
            </a:endParaRPr>
          </a:p>
        </p:txBody>
      </p:sp>
      <p:sp>
        <p:nvSpPr>
          <p:cNvPr id="53252" name="Rectangle 3"/>
          <p:cNvSpPr>
            <a:spLocks noGrp="1" noChangeArrowheads="1"/>
          </p:cNvSpPr>
          <p:nvPr>
            <p:ph type="body" idx="1"/>
          </p:nvPr>
        </p:nvSpPr>
        <p:spPr>
          <a:xfrm>
            <a:off x="1752600" y="2590800"/>
            <a:ext cx="8915400" cy="2209800"/>
          </a:xfrm>
        </p:spPr>
        <p:txBody>
          <a:bodyPr/>
          <a:lstStyle/>
          <a:p>
            <a:pPr marL="0" indent="0">
              <a:buFont typeface="Monotype Sorts" pitchFamily="2" charset="2"/>
              <a:buNone/>
            </a:pPr>
            <a:r>
              <a:rPr lang="en-US" altLang="en-US" sz="3600">
                <a:cs typeface="Times New Roman" panose="02020603050405020304" pitchFamily="18" charset="0"/>
              </a:rPr>
              <a:t>This example gives a program that counts the number of occurrence of each letter in a string. Assume the letters are not case-sensitive. </a:t>
            </a:r>
            <a:endParaRPr lang="en-US" altLang="en-US" sz="3600">
              <a:cs typeface="Times New Roman" panose="02020603050405020304" pitchFamily="18" charset="0"/>
            </a:endParaRPr>
          </a:p>
        </p:txBody>
      </p:sp>
      <p:sp>
        <p:nvSpPr>
          <p:cNvPr id="303108" name="AutoShape 4">
            <a:hlinkClick r:id="" action="ppaction://noaction" highlightClick="1"/>
          </p:cNvPr>
          <p:cNvSpPr>
            <a:spLocks noChangeArrowheads="1"/>
          </p:cNvSpPr>
          <p:nvPr/>
        </p:nvSpPr>
        <p:spPr bwMode="auto">
          <a:xfrm>
            <a:off x="2895600" y="5029200"/>
            <a:ext cx="5562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cs typeface="Times New Roman" panose="02020603050405020304" pitchFamily="18" charset="0"/>
                <a:hlinkClick r:id="rId1" action="ppaction://program"/>
              </a:rPr>
              <a:t>PalindromeIgnoreNonAlphanumeric</a:t>
            </a:r>
            <a:r>
              <a:rPr lang="en-US" altLang="zh-CN">
                <a:solidFill>
                  <a:schemeClr val="accent1"/>
                </a:solidFill>
                <a:latin typeface="Book Antiqua" pitchFamily="18" charset="0"/>
                <a:ea typeface="宋体" panose="02010600030101010101" pitchFamily="2" charset="-122"/>
                <a:hlinkClick r:id="rId1" action="ppaction://program"/>
              </a:rPr>
              <a:t> </a:t>
            </a:r>
            <a:endParaRPr lang="en-US" altLang="zh-CN">
              <a:solidFill>
                <a:schemeClr val="accent1"/>
              </a:solidFill>
              <a:latin typeface="Book Antiqua" pitchFamily="18" charset="0"/>
              <a:ea typeface="宋体" panose="02010600030101010101" pitchFamily="2" charset="-122"/>
            </a:endParaRPr>
          </a:p>
        </p:txBody>
      </p:sp>
      <p:sp>
        <p:nvSpPr>
          <p:cNvPr id="53254" name="AutoShape 5">
            <a:hlinkClick r:id="rId2" action="ppaction://program" highlightClick="1"/>
          </p:cNvPr>
          <p:cNvSpPr>
            <a:spLocks noChangeArrowheads="1"/>
          </p:cNvSpPr>
          <p:nvPr/>
        </p:nvSpPr>
        <p:spPr bwMode="auto">
          <a:xfrm>
            <a:off x="8763000" y="4953000"/>
            <a:ext cx="1295400" cy="6858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itchFamily="18" charset="0"/>
              </a:rPr>
              <a:t>Run</a:t>
            </a:r>
            <a:endParaRPr lang="en-US" altLang="en-US"/>
          </a:p>
        </p:txBody>
      </p:sp>
      <p:sp>
        <p:nvSpPr>
          <p:cNvPr id="53255" name="AutoShape 6">
            <a:hlinkClick r:id="rId3" highlightClick="1"/>
          </p:cNvPr>
          <p:cNvSpPr>
            <a:spLocks noChangeArrowheads="1"/>
          </p:cNvSpPr>
          <p:nvPr/>
        </p:nvSpPr>
        <p:spPr bwMode="auto">
          <a:xfrm>
            <a:off x="2286000" y="5029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C603B4EB-BBF7-4CA8-8B64-976479D33323}" type="slidenum">
              <a:rPr lang="en-US" altLang="en-US" sz="1400"/>
            </a:fld>
            <a:endParaRPr lang="en-US" altLang="en-US" sz="1400"/>
          </a:p>
        </p:txBody>
      </p:sp>
      <p:sp>
        <p:nvSpPr>
          <p:cNvPr id="7171" name="Rectangle 2"/>
          <p:cNvSpPr>
            <a:spLocks noGrp="1" noChangeArrowheads="1"/>
          </p:cNvSpPr>
          <p:nvPr>
            <p:ph type="title"/>
          </p:nvPr>
        </p:nvSpPr>
        <p:spPr>
          <a:xfrm>
            <a:off x="2209483" y="360680"/>
            <a:ext cx="7772400" cy="609600"/>
          </a:xfrm>
        </p:spPr>
        <p:txBody>
          <a:bodyPr/>
          <a:lstStyle/>
          <a:p>
            <a:r>
              <a:rPr lang="en-US" altLang="en-US" dirty="0">
                <a:solidFill>
                  <a:srgbClr val="FF0000"/>
                </a:solidFill>
              </a:rPr>
              <a:t>Designing the Loan Class(p368)</a:t>
            </a:r>
            <a:endParaRPr lang="en-US" altLang="en-US" dirty="0">
              <a:solidFill>
                <a:srgbClr val="FF0000"/>
              </a:solidFill>
              <a:hlinkClick r:id="rId1" action="ppaction://program"/>
            </a:endParaRPr>
          </a:p>
        </p:txBody>
      </p:sp>
      <p:sp>
        <p:nvSpPr>
          <p:cNvPr id="7172" name="Rectangle 3"/>
          <p:cNvSpPr>
            <a:spLocks noChangeArrowheads="1"/>
          </p:cNvSpPr>
          <p:nvPr/>
        </p:nvSpPr>
        <p:spPr bwMode="auto">
          <a:xfrm>
            <a:off x="4895850" y="2370138"/>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372740" name="AutoShape 4">
            <a:hlinkClick r:id="" action="ppaction://noaction" highlightClick="1"/>
          </p:cNvPr>
          <p:cNvSpPr>
            <a:spLocks noChangeArrowheads="1"/>
          </p:cNvSpPr>
          <p:nvPr/>
        </p:nvSpPr>
        <p:spPr bwMode="auto">
          <a:xfrm>
            <a:off x="6172200" y="5943600"/>
            <a:ext cx="2133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hlinkClick r:id="rId2" action="ppaction://program"/>
              </a:rPr>
              <a:t>TestLoanClass</a:t>
            </a:r>
            <a:endParaRPr lang="en-US" altLang="zh-CN">
              <a:solidFill>
                <a:schemeClr val="accent1"/>
              </a:solidFill>
              <a:ea typeface="宋体" panose="02010600030101010101" pitchFamily="2" charset="-122"/>
            </a:endParaRPr>
          </a:p>
        </p:txBody>
      </p:sp>
      <p:sp>
        <p:nvSpPr>
          <p:cNvPr id="7174" name="AutoShape 5">
            <a:hlinkClick r:id="rId3" action="ppaction://program" highlightClick="1"/>
          </p:cNvPr>
          <p:cNvSpPr>
            <a:spLocks noChangeArrowheads="1"/>
          </p:cNvSpPr>
          <p:nvPr/>
        </p:nvSpPr>
        <p:spPr bwMode="auto">
          <a:xfrm>
            <a:off x="8534400" y="5943600"/>
            <a:ext cx="1524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itchFamily="18" charset="0"/>
              </a:rPr>
              <a:t>Run</a:t>
            </a:r>
            <a:endParaRPr lang="en-US" altLang="en-US"/>
          </a:p>
        </p:txBody>
      </p:sp>
      <p:sp>
        <p:nvSpPr>
          <p:cNvPr id="372742" name="AutoShape 6">
            <a:hlinkClick r:id="" action="ppaction://noaction" highlightClick="1"/>
          </p:cNvPr>
          <p:cNvSpPr>
            <a:spLocks noChangeArrowheads="1"/>
          </p:cNvSpPr>
          <p:nvPr/>
        </p:nvSpPr>
        <p:spPr bwMode="auto">
          <a:xfrm>
            <a:off x="4175125" y="5926138"/>
            <a:ext cx="1066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hlinkClick r:id="rId4" action="ppaction://program"/>
              </a:rPr>
              <a:t>Loan</a:t>
            </a:r>
            <a:endParaRPr lang="en-US" altLang="zh-CN">
              <a:solidFill>
                <a:schemeClr val="accent1"/>
              </a:solidFill>
              <a:ea typeface="宋体" panose="02010600030101010101" pitchFamily="2" charset="-122"/>
            </a:endParaRPr>
          </a:p>
        </p:txBody>
      </p:sp>
      <p:sp>
        <p:nvSpPr>
          <p:cNvPr id="7176" name="Rectangle 7"/>
          <p:cNvSpPr>
            <a:spLocks noChangeArrowheads="1"/>
          </p:cNvSpPr>
          <p:nvPr/>
        </p:nvSpPr>
        <p:spPr bwMode="auto">
          <a:xfrm>
            <a:off x="4579938" y="2370138"/>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7177" name="Rectangle 8"/>
          <p:cNvSpPr>
            <a:spLocks noChangeArrowheads="1"/>
          </p:cNvSpPr>
          <p:nvPr/>
        </p:nvSpPr>
        <p:spPr bwMode="auto">
          <a:xfrm>
            <a:off x="1524000" y="1806575"/>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7178" name="Rectangle 9"/>
          <p:cNvSpPr>
            <a:spLocks noChangeArrowheads="1"/>
          </p:cNvSpPr>
          <p:nvPr/>
        </p:nvSpPr>
        <p:spPr bwMode="auto">
          <a:xfrm>
            <a:off x="1524000" y="1806575"/>
            <a:ext cx="914400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tabLst>
                <a:tab pos="2286000" algn="l"/>
                <a:tab pos="2743200" algn="l"/>
                <a:tab pos="3200400" algn="l"/>
                <a:tab pos="3657600" algn="l"/>
                <a:tab pos="4114800" algn="l"/>
                <a:tab pos="4572000" algn="l"/>
                <a:tab pos="5029200" algn="l"/>
              </a:tabLst>
            </a:pPr>
            <a:r>
              <a:rPr lang="en-US" altLang="en-US" sz="1200" b="1" i="1">
                <a:solidFill>
                  <a:srgbClr val="0000FF"/>
                </a:solidFill>
                <a:latin typeface="Courier" charset="0"/>
                <a:cs typeface="Times New Roman" panose="02020603050405020304" pitchFamily="18" charset="0"/>
              </a:rPr>
              <a:t>	</a:t>
            </a:r>
            <a:endParaRPr lang="en-US" altLang="en-US" sz="1200" b="1" i="1">
              <a:solidFill>
                <a:srgbClr val="0000FF"/>
              </a:solidFill>
              <a:latin typeface="Courier" charset="0"/>
              <a:cs typeface="Times New Roman" panose="02020603050405020304" pitchFamily="18" charset="0"/>
            </a:endParaRPr>
          </a:p>
          <a:p>
            <a:pPr>
              <a:tabLst>
                <a:tab pos="2286000" algn="l"/>
                <a:tab pos="2743200" algn="l"/>
                <a:tab pos="3200400" algn="l"/>
                <a:tab pos="3657600" algn="l"/>
                <a:tab pos="4114800" algn="l"/>
                <a:tab pos="4572000" algn="l"/>
                <a:tab pos="5029200" algn="l"/>
              </a:tabLst>
            </a:pPr>
            <a:endParaRPr lang="en-US" altLang="en-US"/>
          </a:p>
        </p:txBody>
      </p:sp>
      <p:sp>
        <p:nvSpPr>
          <p:cNvPr id="7179" name="Rectangle 10"/>
          <p:cNvSpPr>
            <a:spLocks noChangeArrowheads="1"/>
          </p:cNvSpPr>
          <p:nvPr/>
        </p:nvSpPr>
        <p:spPr bwMode="auto">
          <a:xfrm>
            <a:off x="4081463" y="1728788"/>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7180" name="Rectangle 11"/>
          <p:cNvSpPr>
            <a:spLocks noChangeArrowheads="1"/>
          </p:cNvSpPr>
          <p:nvPr/>
        </p:nvSpPr>
        <p:spPr bwMode="auto">
          <a:xfrm>
            <a:off x="1524000" y="1598613"/>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ltLang="en-US"/>
          </a:p>
        </p:txBody>
      </p:sp>
      <p:sp>
        <p:nvSpPr>
          <p:cNvPr id="7181" name="Rectangle 12"/>
          <p:cNvSpPr>
            <a:spLocks noChangeArrowheads="1"/>
          </p:cNvSpPr>
          <p:nvPr/>
        </p:nvSpPr>
        <p:spPr bwMode="auto">
          <a:xfrm>
            <a:off x="1524000" y="1355725"/>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7182" name="Object 13"/>
          <p:cNvGraphicFramePr>
            <a:graphicFrameLocks noChangeAspect="1"/>
          </p:cNvGraphicFramePr>
          <p:nvPr/>
        </p:nvGraphicFramePr>
        <p:xfrm>
          <a:off x="1719580" y="1271905"/>
          <a:ext cx="5718175" cy="4547870"/>
        </p:xfrm>
        <a:graphic>
          <a:graphicData uri="http://schemas.openxmlformats.org/presentationml/2006/ole">
            <mc:AlternateContent xmlns:mc="http://schemas.openxmlformats.org/markup-compatibility/2006">
              <mc:Choice xmlns:v="urn:schemas-microsoft-com:vml" Requires="v">
                <p:oleObj spid="_x0000_s7197" name="Picture" r:id="rId5" imgW="4032250" imgH="3409315" progId="Word.Picture.8">
                  <p:embed/>
                </p:oleObj>
              </mc:Choice>
              <mc:Fallback>
                <p:oleObj name="Picture" r:id="rId5" imgW="4032250" imgH="3409315" progId="Word.Picture.8">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9580" y="1271905"/>
                        <a:ext cx="5718175" cy="4547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83" name="Rectangle 14"/>
          <p:cNvSpPr>
            <a:spLocks noChangeArrowheads="1"/>
          </p:cNvSpPr>
          <p:nvPr/>
        </p:nvSpPr>
        <p:spPr bwMode="auto">
          <a:xfrm>
            <a:off x="1524000" y="4998562"/>
            <a:ext cx="24688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2286000" algn="l"/>
                <a:tab pos="2743200" algn="l"/>
                <a:tab pos="3200400" algn="l"/>
                <a:tab pos="3657600" algn="l"/>
                <a:tab pos="4114800" algn="l"/>
                <a:tab pos="4572000" algn="l"/>
                <a:tab pos="5029200" algn="l"/>
                <a:tab pos="5486400" algn="l"/>
                <a:tab pos="5943600" algn="l"/>
              </a:tabLst>
            </a:pPr>
            <a:r>
              <a:rPr lang="en-US" altLang="en-US" sz="1200" b="1" i="1">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endParaRPr lang="en-US" altLang="en-US">
              <a:ea typeface="Times New Roman" panose="02020603050405020304" pitchFamily="18" charset="0"/>
              <a:cs typeface="Courier New" panose="02070309020205020404" pitchFamily="49" charset="0"/>
            </a:endParaRPr>
          </a:p>
        </p:txBody>
      </p:sp>
      <p:sp>
        <p:nvSpPr>
          <p:cNvPr id="7184" name="AutoShape 15">
            <a:hlinkClick r:id="rId7" highlightClick="1"/>
          </p:cNvPr>
          <p:cNvSpPr>
            <a:spLocks noChangeArrowheads="1"/>
          </p:cNvSpPr>
          <p:nvPr/>
        </p:nvSpPr>
        <p:spPr bwMode="auto">
          <a:xfrm>
            <a:off x="5595938" y="5886450"/>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
        <p:nvSpPr>
          <p:cNvPr id="7185" name="AutoShape 16">
            <a:hlinkClick r:id="rId8" highlightClick="1"/>
          </p:cNvPr>
          <p:cNvSpPr>
            <a:spLocks noChangeArrowheads="1"/>
          </p:cNvSpPr>
          <p:nvPr/>
        </p:nvSpPr>
        <p:spPr bwMode="auto">
          <a:xfrm>
            <a:off x="3551238" y="5908675"/>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1F33985A-6355-46EB-BB47-CFD88FEC8DB3}" type="slidenum">
              <a:rPr lang="en-US" altLang="en-US" sz="1400"/>
            </a:fld>
            <a:endParaRPr lang="en-US" altLang="en-US" sz="1400"/>
          </a:p>
        </p:txBody>
      </p:sp>
      <p:sp>
        <p:nvSpPr>
          <p:cNvPr id="8195" name="Rectangle 2"/>
          <p:cNvSpPr>
            <a:spLocks noGrp="1" noChangeArrowheads="1"/>
          </p:cNvSpPr>
          <p:nvPr>
            <p:ph type="title"/>
          </p:nvPr>
        </p:nvSpPr>
        <p:spPr>
          <a:xfrm>
            <a:off x="1828800" y="228600"/>
            <a:ext cx="8534400" cy="685800"/>
          </a:xfrm>
        </p:spPr>
        <p:txBody>
          <a:bodyPr/>
          <a:lstStyle/>
          <a:p>
            <a:r>
              <a:rPr lang="en-US" altLang="en-US" dirty="0">
                <a:solidFill>
                  <a:schemeClr val="tx1"/>
                </a:solidFill>
              </a:rPr>
              <a:t>Object-Oriented Thinking</a:t>
            </a:r>
            <a:endParaRPr lang="en-US" altLang="en-US" dirty="0">
              <a:solidFill>
                <a:schemeClr val="tx1"/>
              </a:solidFill>
              <a:hlinkClick r:id="rId1" action="ppaction://program"/>
            </a:endParaRPr>
          </a:p>
        </p:txBody>
      </p:sp>
      <p:sp>
        <p:nvSpPr>
          <p:cNvPr id="8196" name="Rectangle 3"/>
          <p:cNvSpPr>
            <a:spLocks noGrp="1" noChangeArrowheads="1"/>
          </p:cNvSpPr>
          <p:nvPr>
            <p:ph type="body" idx="1"/>
          </p:nvPr>
        </p:nvSpPr>
        <p:spPr>
          <a:xfrm>
            <a:off x="1828800" y="1143000"/>
            <a:ext cx="8569325" cy="5127625"/>
          </a:xfrm>
        </p:spPr>
        <p:txBody>
          <a:bodyPr/>
          <a:lstStyle/>
          <a:p>
            <a:pPr marL="0" indent="0">
              <a:lnSpc>
                <a:spcPct val="90000"/>
              </a:lnSpc>
              <a:buFont typeface="Monotype Sorts" pitchFamily="2" charset="2"/>
              <a:buNone/>
            </a:pPr>
            <a:r>
              <a:rPr lang="en-US" altLang="en-US" sz="2400" dirty="0"/>
              <a:t>Chapters 1-8 introduced fundamental programming techniques for problem solving using loops, methods, and arrays. The studies of these techniques lay a solid foundation for object-oriented programming. Classes provide more flexibility and modularity for building reusable software. This section improves the solution for a problem introduced in Chapter 3 using the object-oriented approach. From the improvements, you will gain the insight on the differences between the procedural programming and object-oriented programming and see the benefits of developing reusable code using objects and classes.</a:t>
            </a:r>
            <a:endParaRPr lang="en-US" altLang="en-US" sz="2400" dirty="0"/>
          </a:p>
        </p:txBody>
      </p:sp>
      <p:sp>
        <p:nvSpPr>
          <p:cNvPr id="8197" name="Rectangle 5"/>
          <p:cNvSpPr>
            <a:spLocks noChangeArrowheads="1"/>
          </p:cNvSpPr>
          <p:nvPr/>
        </p:nvSpPr>
        <p:spPr bwMode="auto">
          <a:xfrm>
            <a:off x="3438525" y="2971800"/>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1CF57B6D-C842-4D8C-8F7E-1AD7645308C4}" type="slidenum">
              <a:rPr lang="en-US" altLang="en-US" sz="1400"/>
            </a:fld>
            <a:endParaRPr lang="en-US" altLang="en-US" sz="1400"/>
          </a:p>
        </p:txBody>
      </p:sp>
      <p:sp>
        <p:nvSpPr>
          <p:cNvPr id="9219" name="Rectangle 2"/>
          <p:cNvSpPr>
            <a:spLocks noGrp="1" noChangeArrowheads="1"/>
          </p:cNvSpPr>
          <p:nvPr>
            <p:ph type="title"/>
          </p:nvPr>
        </p:nvSpPr>
        <p:spPr>
          <a:xfrm>
            <a:off x="2217738" y="203200"/>
            <a:ext cx="7772400" cy="609600"/>
          </a:xfrm>
        </p:spPr>
        <p:txBody>
          <a:bodyPr/>
          <a:lstStyle/>
          <a:p>
            <a:r>
              <a:rPr lang="en-US" altLang="en-US" dirty="0"/>
              <a:t>The BMI Class(p369)</a:t>
            </a:r>
            <a:endParaRPr lang="en-US" altLang="en-US" dirty="0">
              <a:hlinkClick r:id="rId1" action="ppaction://program"/>
            </a:endParaRPr>
          </a:p>
        </p:txBody>
      </p:sp>
      <p:sp>
        <p:nvSpPr>
          <p:cNvPr id="9220" name="Rectangle 6"/>
          <p:cNvSpPr>
            <a:spLocks noChangeArrowheads="1"/>
          </p:cNvSpPr>
          <p:nvPr/>
        </p:nvSpPr>
        <p:spPr bwMode="auto">
          <a:xfrm>
            <a:off x="4895850" y="2370138"/>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266247" name="AutoShape 7">
            <a:hlinkClick r:id="" action="ppaction://noaction" highlightClick="1"/>
          </p:cNvPr>
          <p:cNvSpPr>
            <a:spLocks noChangeArrowheads="1"/>
          </p:cNvSpPr>
          <p:nvPr/>
        </p:nvSpPr>
        <p:spPr bwMode="auto">
          <a:xfrm>
            <a:off x="6172200" y="5943600"/>
            <a:ext cx="2133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hlinkClick r:id="rId2" action="ppaction://program"/>
              </a:rPr>
              <a:t>UseBMIClass</a:t>
            </a:r>
            <a:endParaRPr lang="en-US" altLang="zh-CN">
              <a:solidFill>
                <a:schemeClr val="accent1"/>
              </a:solidFill>
              <a:ea typeface="宋体" panose="02010600030101010101" pitchFamily="2" charset="-122"/>
            </a:endParaRPr>
          </a:p>
        </p:txBody>
      </p:sp>
      <p:sp>
        <p:nvSpPr>
          <p:cNvPr id="9222" name="AutoShape 8">
            <a:hlinkClick r:id="rId3" action="ppaction://program" highlightClick="1"/>
          </p:cNvPr>
          <p:cNvSpPr>
            <a:spLocks noChangeArrowheads="1"/>
          </p:cNvSpPr>
          <p:nvPr/>
        </p:nvSpPr>
        <p:spPr bwMode="auto">
          <a:xfrm>
            <a:off x="8534400" y="5943600"/>
            <a:ext cx="1524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itchFamily="18" charset="0"/>
              </a:rPr>
              <a:t>Run</a:t>
            </a:r>
            <a:endParaRPr lang="en-US" altLang="en-US"/>
          </a:p>
        </p:txBody>
      </p:sp>
      <p:sp>
        <p:nvSpPr>
          <p:cNvPr id="266249" name="AutoShape 9">
            <a:hlinkClick r:id="" action="ppaction://noaction" highlightClick="1"/>
          </p:cNvPr>
          <p:cNvSpPr>
            <a:spLocks noChangeArrowheads="1"/>
          </p:cNvSpPr>
          <p:nvPr/>
        </p:nvSpPr>
        <p:spPr bwMode="auto">
          <a:xfrm>
            <a:off x="3868738" y="5926138"/>
            <a:ext cx="15367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hlinkClick r:id="rId4" action="ppaction://program"/>
              </a:rPr>
              <a:t>BMI</a:t>
            </a:r>
            <a:endParaRPr lang="en-US" altLang="zh-CN">
              <a:solidFill>
                <a:schemeClr val="accent1"/>
              </a:solidFill>
              <a:ea typeface="宋体" panose="02010600030101010101" pitchFamily="2" charset="-122"/>
            </a:endParaRPr>
          </a:p>
        </p:txBody>
      </p:sp>
      <p:sp>
        <p:nvSpPr>
          <p:cNvPr id="9224" name="Rectangle 11"/>
          <p:cNvSpPr>
            <a:spLocks noChangeArrowheads="1"/>
          </p:cNvSpPr>
          <p:nvPr/>
        </p:nvSpPr>
        <p:spPr bwMode="auto">
          <a:xfrm>
            <a:off x="4579938" y="2370138"/>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9225" name="Rectangle 13"/>
          <p:cNvSpPr>
            <a:spLocks noChangeArrowheads="1"/>
          </p:cNvSpPr>
          <p:nvPr/>
        </p:nvSpPr>
        <p:spPr bwMode="auto">
          <a:xfrm>
            <a:off x="1524000" y="1806575"/>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9226" name="Rectangle 14"/>
          <p:cNvSpPr>
            <a:spLocks noChangeArrowheads="1"/>
          </p:cNvSpPr>
          <p:nvPr/>
        </p:nvSpPr>
        <p:spPr bwMode="auto">
          <a:xfrm>
            <a:off x="1524000" y="1806575"/>
            <a:ext cx="914400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tabLst>
                <a:tab pos="2286000" algn="l"/>
                <a:tab pos="2743200" algn="l"/>
                <a:tab pos="3200400" algn="l"/>
                <a:tab pos="3657600" algn="l"/>
                <a:tab pos="4114800" algn="l"/>
                <a:tab pos="4572000" algn="l"/>
                <a:tab pos="5029200" algn="l"/>
              </a:tabLst>
            </a:pPr>
            <a:r>
              <a:rPr lang="en-US" altLang="en-US" sz="1200" b="1" i="1">
                <a:solidFill>
                  <a:srgbClr val="0000FF"/>
                </a:solidFill>
                <a:latin typeface="Courier" charset="0"/>
                <a:cs typeface="Times New Roman" panose="02020603050405020304" pitchFamily="18" charset="0"/>
              </a:rPr>
              <a:t>	</a:t>
            </a:r>
            <a:endParaRPr lang="en-US" altLang="en-US" sz="1200" b="1" i="1">
              <a:solidFill>
                <a:srgbClr val="0000FF"/>
              </a:solidFill>
              <a:latin typeface="Courier" charset="0"/>
              <a:cs typeface="Times New Roman" panose="02020603050405020304" pitchFamily="18" charset="0"/>
            </a:endParaRPr>
          </a:p>
          <a:p>
            <a:pPr>
              <a:tabLst>
                <a:tab pos="2286000" algn="l"/>
                <a:tab pos="2743200" algn="l"/>
                <a:tab pos="3200400" algn="l"/>
                <a:tab pos="3657600" algn="l"/>
                <a:tab pos="4114800" algn="l"/>
                <a:tab pos="4572000" algn="l"/>
                <a:tab pos="5029200" algn="l"/>
              </a:tabLst>
            </a:pPr>
            <a:endParaRPr lang="en-US" altLang="en-US"/>
          </a:p>
        </p:txBody>
      </p:sp>
      <p:sp>
        <p:nvSpPr>
          <p:cNvPr id="9227" name="Rectangle 16"/>
          <p:cNvSpPr>
            <a:spLocks noChangeArrowheads="1"/>
          </p:cNvSpPr>
          <p:nvPr/>
        </p:nvSpPr>
        <p:spPr bwMode="auto">
          <a:xfrm>
            <a:off x="4081463" y="1728788"/>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9228" name="Rectangle 18"/>
          <p:cNvSpPr>
            <a:spLocks noChangeArrowheads="1"/>
          </p:cNvSpPr>
          <p:nvPr/>
        </p:nvSpPr>
        <p:spPr bwMode="auto">
          <a:xfrm>
            <a:off x="1524000" y="1598613"/>
            <a:ext cx="9144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ltLang="en-US"/>
          </a:p>
        </p:txBody>
      </p:sp>
      <p:sp>
        <p:nvSpPr>
          <p:cNvPr id="9229" name="Rectangle 20"/>
          <p:cNvSpPr>
            <a:spLocks noChangeArrowheads="1"/>
          </p:cNvSpPr>
          <p:nvPr/>
        </p:nvSpPr>
        <p:spPr bwMode="auto">
          <a:xfrm>
            <a:off x="1524000" y="1355725"/>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9230" name="Rectangle 21"/>
          <p:cNvSpPr>
            <a:spLocks noChangeArrowheads="1"/>
          </p:cNvSpPr>
          <p:nvPr/>
        </p:nvSpPr>
        <p:spPr bwMode="auto">
          <a:xfrm>
            <a:off x="1524000" y="4998562"/>
            <a:ext cx="24688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2286000" algn="l"/>
                <a:tab pos="2743200" algn="l"/>
                <a:tab pos="3200400" algn="l"/>
                <a:tab pos="3657600" algn="l"/>
                <a:tab pos="4114800" algn="l"/>
                <a:tab pos="4572000" algn="l"/>
                <a:tab pos="5029200" algn="l"/>
                <a:tab pos="5486400" algn="l"/>
                <a:tab pos="5943600" algn="l"/>
              </a:tabLst>
            </a:pPr>
            <a:r>
              <a:rPr lang="en-US" altLang="en-US" sz="1200" b="1" i="1">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endParaRPr lang="en-US" altLang="en-US">
              <a:ea typeface="Times New Roman" panose="02020603050405020304" pitchFamily="18" charset="0"/>
              <a:cs typeface="Courier New" panose="02070309020205020404" pitchFamily="49" charset="0"/>
            </a:endParaRPr>
          </a:p>
        </p:txBody>
      </p:sp>
      <p:sp>
        <p:nvSpPr>
          <p:cNvPr id="9231" name="Rectangle 23"/>
          <p:cNvSpPr>
            <a:spLocks noChangeArrowheads="1"/>
          </p:cNvSpPr>
          <p:nvPr/>
        </p:nvSpPr>
        <p:spPr bwMode="auto">
          <a:xfrm>
            <a:off x="1524000" y="1960563"/>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9232" name="Rectangle 25"/>
          <p:cNvSpPr>
            <a:spLocks noChangeArrowheads="1"/>
          </p:cNvSpPr>
          <p:nvPr/>
        </p:nvSpPr>
        <p:spPr bwMode="auto">
          <a:xfrm>
            <a:off x="1524000" y="1979613"/>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9233" name="Object 24"/>
          <p:cNvGraphicFramePr>
            <a:graphicFrameLocks noChangeAspect="1"/>
          </p:cNvGraphicFramePr>
          <p:nvPr/>
        </p:nvGraphicFramePr>
        <p:xfrm>
          <a:off x="1679575" y="1047750"/>
          <a:ext cx="6337300" cy="4360863"/>
        </p:xfrm>
        <a:graphic>
          <a:graphicData uri="http://schemas.openxmlformats.org/presentationml/2006/ole">
            <mc:AlternateContent xmlns:mc="http://schemas.openxmlformats.org/markup-compatibility/2006">
              <mc:Choice xmlns:v="urn:schemas-microsoft-com:vml" Requires="v">
                <p:oleObj spid="_x0000_s9247" name="Picture" r:id="rId5" imgW="3547745" imgH="2435225" progId="Word.Picture.8">
                  <p:embed/>
                </p:oleObj>
              </mc:Choice>
              <mc:Fallback>
                <p:oleObj name="Picture" r:id="rId5" imgW="3547745" imgH="2435225" progId="Word.Picture.8">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9575" y="1047750"/>
                        <a:ext cx="6337300"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34" name="AutoShape 26">
            <a:hlinkClick r:id="rId7" highlightClick="1"/>
          </p:cNvPr>
          <p:cNvSpPr>
            <a:spLocks noChangeArrowheads="1"/>
          </p:cNvSpPr>
          <p:nvPr/>
        </p:nvSpPr>
        <p:spPr bwMode="auto">
          <a:xfrm>
            <a:off x="3321050" y="590867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
        <p:nvSpPr>
          <p:cNvPr id="9235" name="AutoShape 27">
            <a:hlinkClick r:id="rId8" highlightClick="1"/>
          </p:cNvPr>
          <p:cNvSpPr>
            <a:spLocks noChangeArrowheads="1"/>
          </p:cNvSpPr>
          <p:nvPr/>
        </p:nvSpPr>
        <p:spPr bwMode="auto">
          <a:xfrm>
            <a:off x="5635625" y="5926138"/>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5EECEFDD-15F8-43BB-B2E8-858A480844FC}" type="slidenum">
              <a:rPr lang="en-US" altLang="en-US" sz="1400"/>
            </a:fld>
            <a:endParaRPr lang="en-US" altLang="en-US" sz="1400"/>
          </a:p>
        </p:txBody>
      </p:sp>
      <p:sp>
        <p:nvSpPr>
          <p:cNvPr id="10243" name="Rectangle 2"/>
          <p:cNvSpPr>
            <a:spLocks noGrp="1" noChangeArrowheads="1"/>
          </p:cNvSpPr>
          <p:nvPr>
            <p:ph type="title"/>
          </p:nvPr>
        </p:nvSpPr>
        <p:spPr>
          <a:xfrm>
            <a:off x="2209800" y="457200"/>
            <a:ext cx="7772400" cy="514350"/>
          </a:xfrm>
        </p:spPr>
        <p:txBody>
          <a:bodyPr/>
          <a:lstStyle/>
          <a:p>
            <a:r>
              <a:rPr lang="en-US" altLang="en-US" sz="4000" dirty="0">
                <a:solidFill>
                  <a:schemeClr val="tx1"/>
                </a:solidFill>
                <a:latin typeface="Book Antiqua" pitchFamily="18" charset="0"/>
              </a:rPr>
              <a:t>Object Composition(p373)</a:t>
            </a:r>
            <a:endParaRPr lang="en-US" altLang="en-US" sz="4000" dirty="0">
              <a:solidFill>
                <a:schemeClr val="tx1"/>
              </a:solidFill>
              <a:latin typeface="Book Antiqua" pitchFamily="18" charset="0"/>
              <a:hlinkClick r:id="rId1" action="ppaction://program"/>
            </a:endParaRPr>
          </a:p>
        </p:txBody>
      </p:sp>
      <p:sp>
        <p:nvSpPr>
          <p:cNvPr id="10244" name="Rectangle 3"/>
          <p:cNvSpPr>
            <a:spLocks noGrp="1" noChangeArrowheads="1"/>
          </p:cNvSpPr>
          <p:nvPr>
            <p:ph type="body" idx="1"/>
          </p:nvPr>
        </p:nvSpPr>
        <p:spPr>
          <a:xfrm>
            <a:off x="1833563" y="1123950"/>
            <a:ext cx="8486775" cy="3219450"/>
          </a:xfrm>
        </p:spPr>
        <p:txBody>
          <a:bodyPr/>
          <a:lstStyle/>
          <a:p>
            <a:pPr marL="0" indent="0">
              <a:buFont typeface="Monotype Sorts" pitchFamily="2" charset="2"/>
              <a:buNone/>
            </a:pPr>
            <a:r>
              <a:rPr lang="en-US" altLang="en-US" sz="2800" dirty="0"/>
              <a:t>Composition is actually a special case of the aggregation relationship. Aggregation models </a:t>
            </a:r>
            <a:r>
              <a:rPr lang="en-US" altLang="en-US" sz="2800" i="1" dirty="0"/>
              <a:t>has-a</a:t>
            </a:r>
            <a:r>
              <a:rPr lang="en-US" altLang="en-US" sz="2800" dirty="0"/>
              <a:t> relationships and represents an ownership relationship between two objects. The owner object is called an </a:t>
            </a:r>
            <a:r>
              <a:rPr lang="en-US" altLang="en-US" sz="2800" i="1" dirty="0"/>
              <a:t>aggregating object</a:t>
            </a:r>
            <a:r>
              <a:rPr lang="en-US" altLang="en-US" sz="2800" dirty="0"/>
              <a:t> and its class an </a:t>
            </a:r>
            <a:r>
              <a:rPr lang="en-US" altLang="en-US" sz="2800" i="1" dirty="0"/>
              <a:t>aggregating class</a:t>
            </a:r>
            <a:r>
              <a:rPr lang="en-US" altLang="en-US" sz="2800" dirty="0"/>
              <a:t>. The subject object is called an </a:t>
            </a:r>
            <a:r>
              <a:rPr lang="en-US" altLang="en-US" sz="2800" i="1" dirty="0"/>
              <a:t>aggregated object</a:t>
            </a:r>
            <a:r>
              <a:rPr lang="en-US" altLang="en-US" sz="2800" dirty="0"/>
              <a:t> and its class an </a:t>
            </a:r>
            <a:r>
              <a:rPr lang="en-US" altLang="en-US" sz="2800" i="1" dirty="0"/>
              <a:t>aggregated class</a:t>
            </a:r>
            <a:r>
              <a:rPr lang="en-US" altLang="en-US" sz="2800" dirty="0"/>
              <a:t>. </a:t>
            </a:r>
            <a:endParaRPr lang="en-US" altLang="en-US" sz="2800" dirty="0"/>
          </a:p>
        </p:txBody>
      </p:sp>
      <p:sp>
        <p:nvSpPr>
          <p:cNvPr id="10245" name="Rectangle 4"/>
          <p:cNvSpPr>
            <a:spLocks noChangeArrowheads="1"/>
          </p:cNvSpPr>
          <p:nvPr/>
        </p:nvSpPr>
        <p:spPr bwMode="auto">
          <a:xfrm>
            <a:off x="1524000" y="2771776"/>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pic>
        <p:nvPicPr>
          <p:cNvPr id="1024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5448" y="5082858"/>
            <a:ext cx="8840787" cy="1182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3210BEA2-F879-44F3-87DC-B9FD4FED96E4}" type="slidenum">
              <a:rPr lang="en-US" altLang="en-US" sz="1400"/>
            </a:fld>
            <a:endParaRPr lang="en-US" altLang="en-US" sz="1400"/>
          </a:p>
        </p:txBody>
      </p:sp>
      <p:sp>
        <p:nvSpPr>
          <p:cNvPr id="11267" name="Rectangle 2"/>
          <p:cNvSpPr>
            <a:spLocks noGrp="1" noChangeArrowheads="1"/>
          </p:cNvSpPr>
          <p:nvPr>
            <p:ph type="title"/>
          </p:nvPr>
        </p:nvSpPr>
        <p:spPr>
          <a:xfrm>
            <a:off x="2209800" y="228600"/>
            <a:ext cx="7772400" cy="857250"/>
          </a:xfrm>
        </p:spPr>
        <p:txBody>
          <a:bodyPr/>
          <a:lstStyle/>
          <a:p>
            <a:r>
              <a:rPr lang="en-US" altLang="en-US" dirty="0">
                <a:solidFill>
                  <a:schemeClr val="tx1"/>
                </a:solidFill>
              </a:rPr>
              <a:t>Class Representation</a:t>
            </a:r>
            <a:endParaRPr lang="en-US" altLang="en-US" dirty="0">
              <a:solidFill>
                <a:schemeClr val="tx1"/>
              </a:solidFill>
            </a:endParaRPr>
          </a:p>
        </p:txBody>
      </p:sp>
      <p:sp>
        <p:nvSpPr>
          <p:cNvPr id="11268" name="Rectangle 3"/>
          <p:cNvSpPr>
            <a:spLocks noGrp="1" noChangeArrowheads="1"/>
          </p:cNvSpPr>
          <p:nvPr>
            <p:ph type="body" idx="1"/>
          </p:nvPr>
        </p:nvSpPr>
        <p:spPr>
          <a:xfrm>
            <a:off x="1755775" y="1277938"/>
            <a:ext cx="8680450" cy="1420812"/>
          </a:xfrm>
        </p:spPr>
        <p:txBody>
          <a:bodyPr/>
          <a:lstStyle/>
          <a:p>
            <a:pPr marL="0" indent="0">
              <a:buFont typeface="Monotype Sorts" pitchFamily="2" charset="2"/>
              <a:buNone/>
            </a:pPr>
            <a:r>
              <a:rPr lang="en-US" altLang="en-US" sz="2800" dirty="0"/>
              <a:t>An aggregation relationship is usually represented as a data field in the aggregating class. For example, the relationship in Figure 10.6 can be represented as follows:</a:t>
            </a:r>
            <a:endParaRPr lang="en-US" altLang="en-US" sz="2800" dirty="0"/>
          </a:p>
        </p:txBody>
      </p:sp>
      <p:sp>
        <p:nvSpPr>
          <p:cNvPr id="11269" name="Rectangle 4"/>
          <p:cNvSpPr>
            <a:spLocks noChangeArrowheads="1"/>
          </p:cNvSpPr>
          <p:nvPr/>
        </p:nvSpPr>
        <p:spPr bwMode="auto">
          <a:xfrm>
            <a:off x="1524000" y="2368551"/>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11270" name="Rectangle 7"/>
          <p:cNvSpPr>
            <a:spLocks noChangeArrowheads="1"/>
          </p:cNvSpPr>
          <p:nvPr/>
        </p:nvSpPr>
        <p:spPr bwMode="auto">
          <a:xfrm>
            <a:off x="1524000" y="2489201"/>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11271" name="Object 6"/>
          <p:cNvGraphicFramePr>
            <a:graphicFrameLocks noChangeAspect="1"/>
          </p:cNvGraphicFramePr>
          <p:nvPr/>
        </p:nvGraphicFramePr>
        <p:xfrm>
          <a:off x="1679575" y="2890838"/>
          <a:ext cx="8832850" cy="2371725"/>
        </p:xfrm>
        <a:graphic>
          <a:graphicData uri="http://schemas.openxmlformats.org/presentationml/2006/ole">
            <mc:AlternateContent xmlns:mc="http://schemas.openxmlformats.org/markup-compatibility/2006">
              <mc:Choice xmlns:v="urn:schemas-microsoft-com:vml" Requires="v">
                <p:oleObj spid="_x0000_s11283" name="" r:id="rId1" imgW="5283200" imgH="1422400" progId="Word.Picture.8">
                  <p:embed/>
                </p:oleObj>
              </mc:Choice>
              <mc:Fallback>
                <p:oleObj name="" r:id="rId1" imgW="5283200" imgH="1422400" progId="Word.Picture.8">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75" y="2890838"/>
                        <a:ext cx="883285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tags/tag1.xml><?xml version="1.0" encoding="utf-8"?>
<p:tagLst xmlns:p="http://schemas.openxmlformats.org/presentationml/2006/main">
  <p:tag name="KSO_WPP_MARK_KEY" val="1f28b1b8-65eb-4e63-bb4e-d3b934adfee8"/>
  <p:tag name="COMMONDATA" val="eyJoZGlkIjoiMmY4MjAxOGJhYTUwN2EzYjI5NmNlYzJmMzZiMzQzOGQifQ=="/>
</p:tagLst>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0</TotalTime>
  <Words>11291</Words>
  <Application>WPS 演示</Application>
  <PresentationFormat>全屏显示(4:3)</PresentationFormat>
  <Paragraphs>440</Paragraphs>
  <Slides>47</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18</vt:i4>
      </vt:variant>
      <vt:variant>
        <vt:lpstr>幻灯片标题</vt:lpstr>
      </vt:variant>
      <vt:variant>
        <vt:i4>47</vt:i4>
      </vt:variant>
    </vt:vector>
  </HeadingPairs>
  <TitlesOfParts>
    <vt:vector size="79" baseType="lpstr">
      <vt:lpstr>Arial</vt:lpstr>
      <vt:lpstr>宋体</vt:lpstr>
      <vt:lpstr>Wingdings</vt:lpstr>
      <vt:lpstr>Times New Roman</vt:lpstr>
      <vt:lpstr>Monotype Sorts</vt:lpstr>
      <vt:lpstr>Wingdings</vt:lpstr>
      <vt:lpstr>Book Antiqua</vt:lpstr>
      <vt:lpstr>Courier</vt:lpstr>
      <vt:lpstr>Courier New</vt:lpstr>
      <vt:lpstr>微软雅黑</vt:lpstr>
      <vt:lpstr>Arial Unicode MS</vt:lpstr>
      <vt:lpstr>Forte</vt:lpstr>
      <vt:lpstr>Segoe Print</vt:lpstr>
      <vt:lpstr>International</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Chapter 10 Thinking in Objects</vt:lpstr>
      <vt:lpstr>Motivations</vt:lpstr>
      <vt:lpstr>Objectives</vt:lpstr>
      <vt:lpstr>Class Abstraction and Encapsulation</vt:lpstr>
      <vt:lpstr>Designing the Loan Class(p368)</vt:lpstr>
      <vt:lpstr>Object-Oriented Thinking</vt:lpstr>
      <vt:lpstr>The BMI Class(p369)</vt:lpstr>
      <vt:lpstr>Object Composition(p373)</vt:lpstr>
      <vt:lpstr>Class Representation</vt:lpstr>
      <vt:lpstr>Aggregation or Composition </vt:lpstr>
      <vt:lpstr>Aggregation Between Same Class</vt:lpstr>
      <vt:lpstr>Aggregation Between Same Class</vt:lpstr>
      <vt:lpstr>Example: The Course Class</vt:lpstr>
      <vt:lpstr>Example: The StackOfIntegers Class(378)</vt:lpstr>
      <vt:lpstr>Designing the StackOfIntegers Class</vt:lpstr>
      <vt:lpstr>Implementing StackOfIntegers Class</vt:lpstr>
      <vt:lpstr>Wrapper Classes</vt:lpstr>
      <vt:lpstr>The Integer and Double Classes</vt:lpstr>
      <vt:lpstr>The Integer Class and the Double Class</vt:lpstr>
      <vt:lpstr>Numeric Wrapper Class Constructors </vt:lpstr>
      <vt:lpstr>Numeric Wrapper Class Constants </vt:lpstr>
      <vt:lpstr>Conversion Methods</vt:lpstr>
      <vt:lpstr>The Static valueOf Methods</vt:lpstr>
      <vt:lpstr>The Methods for Parsing Strings into Numbers </vt:lpstr>
      <vt:lpstr>Automatic Conversion Between Primitive Types and Wrapper Class Types</vt:lpstr>
      <vt:lpstr>BigInteger and BigDecimal</vt:lpstr>
      <vt:lpstr>BigInteger and BigDecimal</vt:lpstr>
      <vt:lpstr>The String Class</vt:lpstr>
      <vt:lpstr>Constructing Strings</vt:lpstr>
      <vt:lpstr>Strings Are Immutable</vt:lpstr>
      <vt:lpstr>Trace Code</vt:lpstr>
      <vt:lpstr>Trace Code</vt:lpstr>
      <vt:lpstr>Interned Strings</vt:lpstr>
      <vt:lpstr>Examples</vt:lpstr>
      <vt:lpstr>Replacing and Splitting Strings </vt:lpstr>
      <vt:lpstr>Examples</vt:lpstr>
      <vt:lpstr>Splitting a String</vt:lpstr>
      <vt:lpstr>Matching, Replacing and Splitting by Patterns </vt:lpstr>
      <vt:lpstr>Matching, Replacing and Splitting by Patterns </vt:lpstr>
      <vt:lpstr>Matching, Replacing and Splitting by Patterns </vt:lpstr>
      <vt:lpstr>Convert Character and Numbers to Strings</vt:lpstr>
      <vt:lpstr>StringBuilder and StringBuffer(392)</vt:lpstr>
      <vt:lpstr>StringBuilder Constructors</vt:lpstr>
      <vt:lpstr>Modifying Strings in the Builder</vt:lpstr>
      <vt:lpstr>Examples</vt:lpstr>
      <vt:lpstr>The toString, capacity, length, setLength, and charAt Methods </vt:lpstr>
      <vt:lpstr>Problem: Checking Palindromes Ignoring Non-alphanumeric Characters（396）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Objects and Classes</dc:title>
  <dc:creator>Y. Daniel Liang</dc:creator>
  <cp:lastModifiedBy>12793</cp:lastModifiedBy>
  <cp:revision>307</cp:revision>
  <dcterms:created xsi:type="dcterms:W3CDTF">2021-10-11T08:08:00Z</dcterms:created>
  <dcterms:modified xsi:type="dcterms:W3CDTF">2022-10-17T03:43:43Z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5E0E59B60FA64A5E91D5E23FF87338E0</vt:lpwstr>
  </property>
</Properties>
</file>