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23"/>
  </p:notesMasterIdLst>
  <p:handoutMasterIdLst>
    <p:handoutMasterId r:id="rId51"/>
  </p:handoutMasterIdLst>
  <p:sldIdLst>
    <p:sldId id="514" r:id="rId3"/>
    <p:sldId id="595" r:id="rId4"/>
    <p:sldId id="555" r:id="rId5"/>
    <p:sldId id="602" r:id="rId6"/>
    <p:sldId id="515" r:id="rId7"/>
    <p:sldId id="594" r:id="rId8"/>
    <p:sldId id="556" r:id="rId9"/>
    <p:sldId id="589" r:id="rId10"/>
    <p:sldId id="519" r:id="rId11"/>
    <p:sldId id="521" r:id="rId12"/>
    <p:sldId id="523" r:id="rId13"/>
    <p:sldId id="516" r:id="rId14"/>
    <p:sldId id="524" r:id="rId15"/>
    <p:sldId id="590" r:id="rId16"/>
    <p:sldId id="525" r:id="rId17"/>
    <p:sldId id="526" r:id="rId18"/>
    <p:sldId id="527" r:id="rId19"/>
    <p:sldId id="569" r:id="rId20"/>
    <p:sldId id="562" r:id="rId21"/>
    <p:sldId id="597" r:id="rId22"/>
    <p:sldId id="532" r:id="rId24"/>
    <p:sldId id="656" r:id="rId25"/>
    <p:sldId id="535" r:id="rId26"/>
    <p:sldId id="560" r:id="rId27"/>
    <p:sldId id="557" r:id="rId28"/>
    <p:sldId id="538" r:id="rId29"/>
    <p:sldId id="558" r:id="rId30"/>
    <p:sldId id="539" r:id="rId31"/>
    <p:sldId id="540" r:id="rId32"/>
    <p:sldId id="559" r:id="rId33"/>
    <p:sldId id="541" r:id="rId34"/>
    <p:sldId id="528" r:id="rId35"/>
    <p:sldId id="529" r:id="rId36"/>
    <p:sldId id="551" r:id="rId37"/>
    <p:sldId id="567" r:id="rId38"/>
    <p:sldId id="593" r:id="rId39"/>
    <p:sldId id="598" r:id="rId40"/>
    <p:sldId id="600" r:id="rId41"/>
    <p:sldId id="599" r:id="rId42"/>
    <p:sldId id="596" r:id="rId43"/>
    <p:sldId id="566" r:id="rId44"/>
    <p:sldId id="563" r:id="rId45"/>
    <p:sldId id="543" r:id="rId46"/>
    <p:sldId id="544" r:id="rId47"/>
    <p:sldId id="545" r:id="rId48"/>
    <p:sldId id="546" r:id="rId49"/>
    <p:sldId id="681" r:id="rId50"/>
  </p:sldIdLst>
  <p:sldSz cx="9144000" cy="6858000" type="screen4x3"/>
  <p:notesSz cx="6858000" cy="9144000"/>
  <p:custDataLst>
    <p:tags r:id="rId55"/>
  </p:custData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06" autoAdjust="0"/>
    <p:restoredTop sz="94618" autoAdjust="0"/>
  </p:normalViewPr>
  <p:slideViewPr>
    <p:cSldViewPr>
      <p:cViewPr varScale="1">
        <p:scale>
          <a:sx n="81" d="100"/>
          <a:sy n="81" d="100"/>
        </p:scale>
        <p:origin x="1301" y="67"/>
      </p:cViewPr>
      <p:guideLst>
        <p:guide orient="horz" pos="578"/>
        <p:guide pos="56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355"/>
    </p:cViewPr>
  </p:sorterViewPr>
  <p:notesViewPr>
    <p:cSldViewPr>
      <p:cViewPr varScale="1">
        <p:scale>
          <a:sx n="40" d="100"/>
          <a:sy n="40" d="100"/>
        </p:scale>
        <p:origin x="-1404" y="-78"/>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5" Type="http://schemas.openxmlformats.org/officeDocument/2006/relationships/tags" Target="tags/tag1.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handoutMaster" Target="handoutMasters/handoutMaster1.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lstStyle>
            <a:lvl1pPr>
              <a:defRPr sz="1000" i="1"/>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lstStyle>
            <a:lvl1pPr algn="r">
              <a:defRPr sz="1000" i="1"/>
            </a:lvl1pPr>
          </a:lstStyle>
          <a:p>
            <a:pPr>
              <a:defRPr/>
            </a:pPr>
            <a:endParaRPr lang="en-US"/>
          </a:p>
        </p:txBody>
      </p:sp>
      <p:sp>
        <p:nvSpPr>
          <p:cNvPr id="57348" name="Rectangle 4"/>
          <p:cNvSpPr>
            <a:spLocks noGrp="1" noRot="1" noChangeAspect="1" noChangeArrowheads="1" noTextEdit="1"/>
          </p:cNvSpPr>
          <p:nvPr>
            <p:ph type="sldImg" idx="2"/>
          </p:nvPr>
        </p:nvSpPr>
        <p:spPr bwMode="auto">
          <a:xfrm>
            <a:off x="1150938" y="692150"/>
            <a:ext cx="4556125" cy="3416300"/>
          </a:xfrm>
          <a:prstGeom prst="rect">
            <a:avLst/>
          </a:prstGeom>
          <a:noFill/>
          <a:ln w="12700">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lstStyle>
            <a:lvl1pPr>
              <a:defRPr sz="1000" i="1"/>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lstStyle>
            <a:lvl1pPr algn="r">
              <a:defRPr sz="1000" i="1"/>
            </a:lvl1pPr>
          </a:lstStyle>
          <a:p>
            <a:fld id="{B2DB9250-F4C9-41A7-A028-F9AF8D9D70FF}"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p:sp>
      <p:sp>
        <p:nvSpPr>
          <p:cNvPr id="58371" name="Notes Placeholder 2"/>
          <p:cNvSpPr>
            <a:spLocks noGrp="1"/>
          </p:cNvSpPr>
          <p:nvPr>
            <p:ph type="body" idx="1"/>
          </p:nvPr>
        </p:nvSpPr>
        <p:spPr>
          <a:noFill/>
        </p:spPr>
        <p:txBody>
          <a:bodyPr/>
          <a:lstStyle/>
          <a:p>
            <a:endParaRPr lang="en-US" altLang="en-US"/>
          </a:p>
        </p:txBody>
      </p:sp>
      <p:sp>
        <p:nvSpPr>
          <p:cNvPr id="58372" name="Slide Number Placeholder 3"/>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66A9FF5-6D76-45FE-988D-206AA2060258}" type="slidenum">
              <a:rPr lang="en-US" altLang="en-US" sz="1000"/>
            </a:fld>
            <a:endParaRPr lang="en-US" altLang="en-US"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4" name="Group 31"/>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6" name="Group 30"/>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8" name="Group 9"/>
              <p:cNvGrpSpPr/>
              <p:nvPr/>
            </p:nvGrpSpPr>
            <p:grpSpPr bwMode="auto">
              <a:xfrm>
                <a:off x="2289" y="72"/>
                <a:ext cx="1440" cy="1984"/>
                <a:chOff x="2289" y="72"/>
                <a:chExt cx="1440" cy="1984"/>
              </a:xfrm>
            </p:grpSpPr>
            <p:sp>
              <p:nvSpPr>
                <p:cNvPr id="29" name="Freeform 4"/>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Freeform 8"/>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10" name="Group 29"/>
              <p:cNvGrpSpPr/>
              <p:nvPr/>
            </p:nvGrpSpPr>
            <p:grpSpPr bwMode="auto">
              <a:xfrm>
                <a:off x="2071" y="406"/>
                <a:ext cx="1392" cy="1109"/>
                <a:chOff x="2071" y="406"/>
                <a:chExt cx="1392" cy="1109"/>
              </a:xfrm>
            </p:grpSpPr>
            <p:sp>
              <p:nvSpPr>
                <p:cNvPr id="11" name="Freeform 11"/>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Freeform 12"/>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Freeform 13"/>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Freeform 14"/>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Freeform 15"/>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Freeform 16"/>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Freeform 17"/>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Freeform 18"/>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Freeform 19"/>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Freeform 20"/>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Freeform 21"/>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Freeform 22"/>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Freeform 23"/>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Freeform 24"/>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Freeform 25"/>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Freeform 26"/>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Freeform 27"/>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Freeform 28"/>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endParaRPr lang="en-US" noProof="0"/>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endParaRPr lang="en-US" noProof="0"/>
          </a:p>
        </p:txBody>
      </p:sp>
      <p:sp>
        <p:nvSpPr>
          <p:cNvPr id="34" name="Rectangle 34"/>
          <p:cNvSpPr>
            <a:spLocks noGrp="1" noChangeArrowheads="1"/>
          </p:cNvSpPr>
          <p:nvPr>
            <p:ph type="dt" sz="quarter" idx="10"/>
          </p:nvPr>
        </p:nvSpPr>
        <p:spPr/>
        <p:txBody>
          <a:bodyPr/>
          <a:lstStyle>
            <a:lvl1pPr>
              <a:defRPr/>
            </a:lvl1pPr>
          </a:lstStyle>
          <a:p>
            <a:pPr>
              <a:defRPr/>
            </a:pPr>
            <a:endParaRPr lang="en-US"/>
          </a:p>
        </p:txBody>
      </p:sp>
      <p:sp>
        <p:nvSpPr>
          <p:cNvPr id="35" name="Rectangle 35"/>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lgn="ctr">
              <a:defRPr sz="1400"/>
            </a:lvl1pPr>
          </a:lstStyle>
          <a:p>
            <a:pPr>
              <a:defRPr/>
            </a:pPr>
            <a:r>
              <a:rPr lang="en-US"/>
              <a:t>Liang, Introduction to Java Programming, Tenth Edition, (c) 2013 Pearson Education, Inc. All rights reserved. </a:t>
            </a:r>
            <a:endParaRPr lang="en-US"/>
          </a:p>
        </p:txBody>
      </p:sp>
      <p:sp>
        <p:nvSpPr>
          <p:cNvPr id="36" name="Rectangle 36"/>
          <p:cNvSpPr>
            <a:spLocks noGrp="1" noChangeArrowheads="1"/>
          </p:cNvSpPr>
          <p:nvPr>
            <p:ph type="sldNum" sz="quarter" idx="12"/>
          </p:nvPr>
        </p:nvSpPr>
        <p:spPr>
          <a:xfrm>
            <a:off x="6553200" y="6400800"/>
            <a:ext cx="1905000" cy="457200"/>
          </a:xfrm>
        </p:spPr>
        <p:txBody>
          <a:bodyPr/>
          <a:lstStyle>
            <a:lvl1pPr>
              <a:defRPr/>
            </a:lvl1pPr>
          </a:lstStyle>
          <a:p>
            <a:fld id="{308EDEE7-163F-4333-9A98-910602B91364}"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p>
        </p:txBody>
      </p:sp>
      <p:sp>
        <p:nvSpPr>
          <p:cNvPr id="5" name="Rectangle 34"/>
          <p:cNvSpPr>
            <a:spLocks noGrp="1" noChangeArrowheads="1"/>
          </p:cNvSpPr>
          <p:nvPr>
            <p:ph type="sldNum" sz="quarter" idx="11"/>
          </p:nvPr>
        </p:nvSpPr>
        <p:spPr/>
        <p:txBody>
          <a:bodyPr/>
          <a:lstStyle>
            <a:lvl1pPr>
              <a:defRPr/>
            </a:lvl1pPr>
          </a:lstStyle>
          <a:p>
            <a:fld id="{57FA7837-3E70-4772-9B56-21F09A1A2EF8}"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p>
        </p:txBody>
      </p:sp>
      <p:sp>
        <p:nvSpPr>
          <p:cNvPr id="5" name="Rectangle 34"/>
          <p:cNvSpPr>
            <a:spLocks noGrp="1" noChangeArrowheads="1"/>
          </p:cNvSpPr>
          <p:nvPr>
            <p:ph type="sldNum" sz="quarter" idx="11"/>
          </p:nvPr>
        </p:nvSpPr>
        <p:spPr/>
        <p:txBody>
          <a:bodyPr/>
          <a:lstStyle>
            <a:lvl1pPr>
              <a:defRPr/>
            </a:lvl1pPr>
          </a:lstStyle>
          <a:p>
            <a:fld id="{5D96D1E4-2745-4D45-9ED5-3E1CABF1B74F}"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p>
        </p:txBody>
      </p:sp>
      <p:sp>
        <p:nvSpPr>
          <p:cNvPr id="5" name="Rectangle 34"/>
          <p:cNvSpPr>
            <a:spLocks noGrp="1" noChangeArrowheads="1"/>
          </p:cNvSpPr>
          <p:nvPr>
            <p:ph type="sldNum" sz="quarter" idx="11"/>
          </p:nvPr>
        </p:nvSpPr>
        <p:spPr/>
        <p:txBody>
          <a:bodyPr/>
          <a:lstStyle>
            <a:lvl1pPr>
              <a:defRPr/>
            </a:lvl1pPr>
          </a:lstStyle>
          <a:p>
            <a:fld id="{D8E98D3D-DCB1-4F8B-9702-0F0D12685CE1}"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p>
        </p:txBody>
      </p:sp>
      <p:sp>
        <p:nvSpPr>
          <p:cNvPr id="5" name="Rectangle 34"/>
          <p:cNvSpPr>
            <a:spLocks noGrp="1" noChangeArrowheads="1"/>
          </p:cNvSpPr>
          <p:nvPr>
            <p:ph type="sldNum" sz="quarter" idx="11"/>
          </p:nvPr>
        </p:nvSpPr>
        <p:spPr/>
        <p:txBody>
          <a:bodyPr/>
          <a:lstStyle>
            <a:lvl1pPr>
              <a:defRPr/>
            </a:lvl1pPr>
          </a:lstStyle>
          <a:p>
            <a:fld id="{A106E121-C3A3-463C-9BC3-69609A5CBF57}"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32"/>
          <p:cNvSpPr>
            <a:spLocks noGrp="1" noChangeArrowheads="1"/>
          </p:cNvSpPr>
          <p:nvPr>
            <p:ph type="dt" sz="half" idx="10"/>
          </p:nvPr>
        </p:nvSpPr>
        <p:spPr/>
        <p:txBody>
          <a:bodyPr/>
          <a:lstStyle>
            <a:lvl1pPr>
              <a:defRPr/>
            </a:lvl1pPr>
          </a:lstStyle>
          <a:p>
            <a:pPr>
              <a:defRPr/>
            </a:pPr>
            <a:endParaRPr lang="en-US"/>
          </a:p>
        </p:txBody>
      </p:sp>
      <p:sp>
        <p:nvSpPr>
          <p:cNvPr id="6" name="Rectangle 34"/>
          <p:cNvSpPr>
            <a:spLocks noGrp="1" noChangeArrowheads="1"/>
          </p:cNvSpPr>
          <p:nvPr>
            <p:ph type="sldNum" sz="quarter" idx="11"/>
          </p:nvPr>
        </p:nvSpPr>
        <p:spPr/>
        <p:txBody>
          <a:bodyPr/>
          <a:lstStyle>
            <a:lvl1pPr>
              <a:defRPr/>
            </a:lvl1pPr>
          </a:lstStyle>
          <a:p>
            <a:fld id="{6C2C4284-59C0-429B-8E66-973DC0E7A161}"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32"/>
          <p:cNvSpPr>
            <a:spLocks noGrp="1" noChangeArrowheads="1"/>
          </p:cNvSpPr>
          <p:nvPr>
            <p:ph type="dt" sz="half" idx="10"/>
          </p:nvPr>
        </p:nvSpPr>
        <p:spPr/>
        <p:txBody>
          <a:bodyPr/>
          <a:lstStyle>
            <a:lvl1pPr>
              <a:defRPr/>
            </a:lvl1pPr>
          </a:lstStyle>
          <a:p>
            <a:pPr>
              <a:defRPr/>
            </a:pPr>
            <a:endParaRPr lang="en-US"/>
          </a:p>
        </p:txBody>
      </p:sp>
      <p:sp>
        <p:nvSpPr>
          <p:cNvPr id="8" name="Rectangle 34"/>
          <p:cNvSpPr>
            <a:spLocks noGrp="1" noChangeArrowheads="1"/>
          </p:cNvSpPr>
          <p:nvPr>
            <p:ph type="sldNum" sz="quarter" idx="11"/>
          </p:nvPr>
        </p:nvSpPr>
        <p:spPr/>
        <p:txBody>
          <a:bodyPr/>
          <a:lstStyle>
            <a:lvl1pPr>
              <a:defRPr/>
            </a:lvl1pPr>
          </a:lstStyle>
          <a:p>
            <a:fld id="{1D81C2C1-C702-4925-8D7B-0E0BCC9F2D51}"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32"/>
          <p:cNvSpPr>
            <a:spLocks noGrp="1" noChangeArrowheads="1"/>
          </p:cNvSpPr>
          <p:nvPr>
            <p:ph type="dt" sz="half" idx="10"/>
          </p:nvPr>
        </p:nvSpPr>
        <p:spPr/>
        <p:txBody>
          <a:bodyPr/>
          <a:lstStyle>
            <a:lvl1pPr>
              <a:defRPr/>
            </a:lvl1pPr>
          </a:lstStyle>
          <a:p>
            <a:pPr>
              <a:defRPr/>
            </a:pPr>
            <a:endParaRPr lang="en-US"/>
          </a:p>
        </p:txBody>
      </p:sp>
      <p:sp>
        <p:nvSpPr>
          <p:cNvPr id="4" name="Rectangle 34"/>
          <p:cNvSpPr>
            <a:spLocks noGrp="1" noChangeArrowheads="1"/>
          </p:cNvSpPr>
          <p:nvPr>
            <p:ph type="sldNum" sz="quarter" idx="11"/>
          </p:nvPr>
        </p:nvSpPr>
        <p:spPr/>
        <p:txBody>
          <a:bodyPr/>
          <a:lstStyle>
            <a:lvl1pPr>
              <a:defRPr/>
            </a:lvl1pPr>
          </a:lstStyle>
          <a:p>
            <a:fld id="{9510C65D-8495-4B98-A969-A879410539E3}"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p:txBody>
          <a:bodyPr/>
          <a:lstStyle>
            <a:lvl1pPr>
              <a:defRPr/>
            </a:lvl1pPr>
          </a:lstStyle>
          <a:p>
            <a:pPr>
              <a:defRPr/>
            </a:pPr>
            <a:endParaRPr lang="en-US"/>
          </a:p>
        </p:txBody>
      </p:sp>
      <p:sp>
        <p:nvSpPr>
          <p:cNvPr id="3" name="Rectangle 34"/>
          <p:cNvSpPr>
            <a:spLocks noGrp="1" noChangeArrowheads="1"/>
          </p:cNvSpPr>
          <p:nvPr>
            <p:ph type="sldNum" sz="quarter" idx="11"/>
          </p:nvPr>
        </p:nvSpPr>
        <p:spPr/>
        <p:txBody>
          <a:bodyPr/>
          <a:lstStyle>
            <a:lvl1pPr>
              <a:defRPr/>
            </a:lvl1pPr>
          </a:lstStyle>
          <a:p>
            <a:fld id="{0340CC47-C9AF-4C1D-9BFB-11F4F7B57633}"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Rectangle 32"/>
          <p:cNvSpPr>
            <a:spLocks noGrp="1" noChangeArrowheads="1"/>
          </p:cNvSpPr>
          <p:nvPr>
            <p:ph type="dt" sz="half" idx="10"/>
          </p:nvPr>
        </p:nvSpPr>
        <p:spPr/>
        <p:txBody>
          <a:bodyPr/>
          <a:lstStyle>
            <a:lvl1pPr>
              <a:defRPr/>
            </a:lvl1pPr>
          </a:lstStyle>
          <a:p>
            <a:pPr>
              <a:defRPr/>
            </a:pPr>
            <a:endParaRPr lang="en-US"/>
          </a:p>
        </p:txBody>
      </p:sp>
      <p:sp>
        <p:nvSpPr>
          <p:cNvPr id="6" name="Rectangle 34"/>
          <p:cNvSpPr>
            <a:spLocks noGrp="1" noChangeArrowheads="1"/>
          </p:cNvSpPr>
          <p:nvPr>
            <p:ph type="sldNum" sz="quarter" idx="11"/>
          </p:nvPr>
        </p:nvSpPr>
        <p:spPr/>
        <p:txBody>
          <a:bodyPr/>
          <a:lstStyle>
            <a:lvl1pPr>
              <a:defRPr/>
            </a:lvl1pPr>
          </a:lstStyle>
          <a:p>
            <a:fld id="{75D64A3E-1C2A-4F6A-8A48-E77C516857C0}"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Rectangle 32"/>
          <p:cNvSpPr>
            <a:spLocks noGrp="1" noChangeArrowheads="1"/>
          </p:cNvSpPr>
          <p:nvPr>
            <p:ph type="dt" sz="half" idx="10"/>
          </p:nvPr>
        </p:nvSpPr>
        <p:spPr/>
        <p:txBody>
          <a:bodyPr/>
          <a:lstStyle>
            <a:lvl1pPr>
              <a:defRPr/>
            </a:lvl1pPr>
          </a:lstStyle>
          <a:p>
            <a:pPr>
              <a:defRPr/>
            </a:pPr>
            <a:endParaRPr lang="en-US"/>
          </a:p>
        </p:txBody>
      </p:sp>
      <p:sp>
        <p:nvSpPr>
          <p:cNvPr id="6" name="Rectangle 34"/>
          <p:cNvSpPr>
            <a:spLocks noGrp="1" noChangeArrowheads="1"/>
          </p:cNvSpPr>
          <p:nvPr>
            <p:ph type="sldNum" sz="quarter" idx="11"/>
          </p:nvPr>
        </p:nvSpPr>
        <p:spPr/>
        <p:txBody>
          <a:bodyPr/>
          <a:lstStyle>
            <a:lvl1pPr>
              <a:defRPr/>
            </a:lvl1pPr>
          </a:lstStyle>
          <a:p>
            <a:fld id="{1EAFACB4-A35B-4378-8ADA-FCB03C373694}"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1033" name="Group 28"/>
            <p:cNvGrpSpPr/>
            <p:nvPr/>
          </p:nvGrpSpPr>
          <p:grpSpPr bwMode="auto">
            <a:xfrm>
              <a:off x="4458" y="2751"/>
              <a:ext cx="1190" cy="1426"/>
              <a:chOff x="4458" y="2751"/>
              <a:chExt cx="1190" cy="1426"/>
            </a:xfrm>
          </p:grpSpPr>
          <p:sp>
            <p:nvSpPr>
              <p:cNvPr id="1034" name="Freeform 3"/>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8" name="Freeform 7"/>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1040" name="Group 27"/>
              <p:cNvGrpSpPr/>
              <p:nvPr/>
            </p:nvGrpSpPr>
            <p:grpSpPr bwMode="auto">
              <a:xfrm>
                <a:off x="4458" y="2991"/>
                <a:ext cx="999" cy="797"/>
                <a:chOff x="4458" y="2991"/>
                <a:chExt cx="999" cy="797"/>
              </a:xfrm>
            </p:grpSpPr>
            <p:sp>
              <p:nvSpPr>
                <p:cNvPr id="1041" name="Freeform 9"/>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2" name="Freeform 10"/>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3" name="Freeform 11"/>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 name="Freeform 12"/>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 name="Freeform 13"/>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6" name="Freeform 14"/>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7" name="Freeform 15"/>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8" name="Freeform 16"/>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9" name="Freeform 17"/>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0" name="Freeform 18"/>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1" name="Freeform 19"/>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2" name="Freeform 20"/>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3" name="Freeform 21"/>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4" name="Freeform 22"/>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5" name="Freeform 23"/>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Freeform 24"/>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7" name="Freeform 25"/>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Freeform 26"/>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lstStyle/>
          <a:p>
            <a:pPr lvl="0"/>
            <a:r>
              <a:rPr lang="en-US" altLang="en-US"/>
              <a:t>Click to edit Master title style</a:t>
            </a:r>
            <a:endParaRPr lang="en-US" altLang="en-US"/>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defRPr sz="1400"/>
            </a:lvl1pPr>
          </a:lstStyle>
          <a:p>
            <a:pPr>
              <a:defRPr/>
            </a:pPr>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lgn="r">
              <a:defRPr sz="1400">
                <a:ea typeface="宋体" panose="02010600030101010101" pitchFamily="2" charset="-122"/>
              </a:defRPr>
            </a:lvl1pPr>
          </a:lstStyle>
          <a:p>
            <a:fld id="{8AAC6CA0-5542-44C2-83A4-56367E50F4E9}" type="slidenum">
              <a:rPr lang="en-US" altLang="zh-CN"/>
            </a:fld>
            <a:endParaRPr lang="en-US" altLang="zh-CN"/>
          </a:p>
        </p:txBody>
      </p:sp>
      <p:sp>
        <p:nvSpPr>
          <p:cNvPr id="1031" name="Rectangle 35"/>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lang="en-US" altLang="en-US" sz="1000">
                <a:latin typeface="Arial" panose="020B0604020202020204" pitchFamily="34" charset="0"/>
              </a:rPr>
              <a:t>Liang, Introduction to Java Programming, Tenth Edition, (c) 2013 Pearson Education, Inc. All rights reserved. </a:t>
            </a:r>
            <a:endParaRPr lang="en-US" altLang="en-US" sz="100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hyperlink" Target="http://www.cs.armstrong.edu/liang/intro10e/html/PolymorphismDemo.html" TargetMode="External"/><Relationship Id="rId2" Type="http://schemas.openxmlformats.org/officeDocument/2006/relationships/hyperlink" Target="ppt/slides/ppt/slides/ppt/slides/ppt/slides/ppt/slides/ppt/slides/ppt/slides/ppt/slides/ppt/slides/ppt/slides/ppt/slides/ppt/slides/ppt/slides/html/PolymorphismDemo.bat" TargetMode="External"/><Relationship Id="rId1" Type="http://schemas.openxmlformats.org/officeDocument/2006/relationships/hyperlink" Target="ppt/slides/ppt/slides/ppt/slides/ppt/slides/ppt/slides/ppt/slides/ppt/slides/ppt/slides/ppt/slides/ppt/slides/ppt/slides/ppt/slides/ppt/slides/html/PolymorphismDemo.html" TargetMode="Externa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www.cs.armstrong.edu/liang/animation/web/Listing11_6.html" TargetMode="External"/><Relationship Id="rId3" Type="http://schemas.openxmlformats.org/officeDocument/2006/relationships/hyperlink" Target="http://www.cs.armstrong.edu/liang/intro10e/html/DynamicBindingDemo.html" TargetMode="External"/><Relationship Id="rId2" Type="http://schemas.openxmlformats.org/officeDocument/2006/relationships/hyperlink" Target="ppt/slides/ppt/slides/ppt/slides/ppt/slides/ppt/slides/ppt/slides/ppt/slides/ppt/slides/ppt/slides/ppt/slides/ppt/slides/ppt/slides/ppt/slides/html/DynamicBindingDemo.bat" TargetMode="External"/><Relationship Id="rId1" Type="http://schemas.openxmlformats.org/officeDocument/2006/relationships/hyperlink" Target="ppt/slides/ppt/slides/ppt/slides/ppt/slides/ppt/slides/ppt/slides/ppt/slides/ppt/slides/ppt/slides/ppt/slides/ppt/slides/ppt/slides/ppt/slides/html/DynamicBindingDemo.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cs.armstrong.edu/liang/intro10e/html/CastingDemo.html" TargetMode="External"/><Relationship Id="rId2" Type="http://schemas.openxmlformats.org/officeDocument/2006/relationships/hyperlink" Target="ppt/slides/ppt/slides/ppt/slides/ppt/slides/ppt/slides/ppt/slides/ppt/slides/ppt/slides/ppt/slides/ppt/slides/ppt/slides/ppt/slides/ppt/slides/html/CastingDemo.bat" TargetMode="External"/><Relationship Id="rId1" Type="http://schemas.openxmlformats.org/officeDocument/2006/relationships/hyperlink" Target="ppt/slides/ppt/slides/ppt/slides/ppt/slides/ppt/slides/ppt/slides/ppt/slides/ppt/slides/ppt/slides/ppt/slides/ppt/slides/ppt/slides/ppt/slides/html/CastingDemo.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7.bin"/></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cs.armstrong.edu/liang/intro10e/html/TestArrayList.html" TargetMode="External"/><Relationship Id="rId2" Type="http://schemas.openxmlformats.org/officeDocument/2006/relationships/hyperlink" Target="ppt/slides/ppt/slides/ppt/slides/ppt/slides/ppt/slides/ppt/slides/ppt/slides/ppt/slides/ppt/slides/ppt/slides/ppt/slides/ppt/slides/ppt/slides/html/TestArrayList.bat" TargetMode="External"/><Relationship Id="rId1" Type="http://schemas.openxmlformats.org/officeDocument/2006/relationships/hyperlink" Target="ppt/slides/ppt/slides/ppt/slides/ppt/slides/ppt/slides/ppt/slides/ppt/slides/ppt/slides/ppt/slides/ppt/slides/ppt/slides/ppt/slides/ppt/slides/html/TestArrayList.html" TargetMode="External"/></Relationships>
</file>

<file path=ppt/slides/_rels/slide36.xml.rels><?xml version="1.0" encoding="UTF-8" standalone="yes"?>
<Relationships xmlns="http://schemas.openxmlformats.org/package/2006/relationships"><Relationship Id="rId7" Type="http://schemas.openxmlformats.org/officeDocument/2006/relationships/vmlDrawing" Target="../drawings/vmlDrawing7.vml"/><Relationship Id="rId6" Type="http://schemas.openxmlformats.org/officeDocument/2006/relationships/slideLayout" Target="../slideLayouts/slideLayout2.xml"/><Relationship Id="rId5" Type="http://schemas.openxmlformats.org/officeDocument/2006/relationships/hyperlink" Target="http://www.cs.armstrong.edu/liang/intro10e/html/DistinctNumbers.html" TargetMode="External"/><Relationship Id="rId4" Type="http://schemas.openxmlformats.org/officeDocument/2006/relationships/hyperlink" Target="ppt/slides/ppt/slides/ppt/slides/ppt/slides/ppt/slides/ppt/slides/ppt/slides/ppt/slides/ppt/slides/ppt/slides/ppt/slides/ppt/slides/ppt/slides/html/DistinctNumbers.bat" TargetMode="External"/><Relationship Id="rId3" Type="http://schemas.openxmlformats.org/officeDocument/2006/relationships/hyperlink" Target="ppt/slides/ppt/slides/ppt/slides/ppt/slides/ppt/slides/ppt/slides/ppt/slides/ppt/slides/ppt/slides/ppt/slides/ppt/slides/ppt/slides/ppt/slides/html/DistinctNumbers.html" TargetMode="External"/><Relationship Id="rId2" Type="http://schemas.openxmlformats.org/officeDocument/2006/relationships/image" Target="../media/image8.wmf"/><Relationship Id="rId1" Type="http://schemas.openxmlformats.org/officeDocument/2006/relationships/oleObject" Target="../embeddings/oleObject8.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hyperlink" Target="http://www.cs.armstrong.edu/liang/intro10e/html/MyStack.html" TargetMode="External"/><Relationship Id="rId3" Type="http://schemas.openxmlformats.org/officeDocument/2006/relationships/image" Target="../media/image9.wmf"/><Relationship Id="rId2" Type="http://schemas.openxmlformats.org/officeDocument/2006/relationships/oleObject" Target="../embeddings/oleObject9.bin"/><Relationship Id="rId1" Type="http://schemas.openxmlformats.org/officeDocument/2006/relationships/hyperlink" Target="ppt/slides/ppt/slides/ppt/slides/ppt/slides/ppt/slides/ppt/slides/ppt/slides/ppt/slides/ppt/slides/ppt/slides/ppt/slides/ppt/slides/ppt/slides/html/MyStack.html" TargetMode="External"/></Relationships>
</file>

<file path=ppt/slides/_rels/slide41.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10.bin"/></Relationships>
</file>

<file path=ppt/slides/_rels/slide42.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11.bin"/></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oleObject12.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9" Type="http://schemas.openxmlformats.org/officeDocument/2006/relationships/hyperlink" Target="http://www.cs.armstrong.edu/liang/intro10e/html/CircleFromSimpleGeometricObject.html" TargetMode="External"/><Relationship Id="rId8" Type="http://schemas.openxmlformats.org/officeDocument/2006/relationships/hyperlink" Target="http://www.cs.armstrong.edu/liang/intro10e/html/RectangleFromSimpleGeometricObject.html" TargetMode="External"/><Relationship Id="rId7" Type="http://schemas.openxmlformats.org/officeDocument/2006/relationships/hyperlink" Target="ppt/slides/ppt/slides/ppt/slides/ppt/slides/ppt/slides/ppt/slides/ppt/slides/ppt/slides/ppt/slides/ppt/slides/ppt/slides/ppt/slides/ppt/slides/html/RectangleFromSimpleGeometricObject.html" TargetMode="External"/><Relationship Id="rId6" Type="http://schemas.openxmlformats.org/officeDocument/2006/relationships/hyperlink" Target="ppt/slides/ppt/slides/ppt/slides/ppt/slides/ppt/slides/ppt/slides/ppt/slides/ppt/slides/ppt/slides/ppt/slides/ppt/slides/ppt/slides/ppt/slides/html/CircleFromSimpleGeometricObject.html" TargetMode="External"/><Relationship Id="rId5" Type="http://schemas.openxmlformats.org/officeDocument/2006/relationships/image" Target="../media/image1.wmf"/><Relationship Id="rId4" Type="http://schemas.openxmlformats.org/officeDocument/2006/relationships/oleObject" Target="../embeddings/oleObject1.bin"/><Relationship Id="rId3" Type="http://schemas.openxmlformats.org/officeDocument/2006/relationships/hyperlink" Target="ppt/slides/ppt/slides/ppt/slides/ppt/slides/ppt/slides/ppt/slides/ppt/slides/ppt/slides/ppt/slides/ppt/slides/ppt/slides/ppt/slides/ppt/slides/html/TestCircleRectangle.bat" TargetMode="External"/><Relationship Id="rId2" Type="http://schemas.openxmlformats.org/officeDocument/2006/relationships/hyperlink" Target="ppt/slides/ppt/slides/ppt/slides/ppt/slides/ppt/slides/ppt/slides/ppt/slides/ppt/slides/ppt/slides/ppt/slides/ppt/slides/ppt/slides/ppt/slides/html/TestCircleRectangle.html" TargetMode="External"/><Relationship Id="rId13" Type="http://schemas.openxmlformats.org/officeDocument/2006/relationships/vmlDrawing" Target="../drawings/vmlDrawing1.vml"/><Relationship Id="rId12" Type="http://schemas.openxmlformats.org/officeDocument/2006/relationships/slideLayout" Target="../slideLayouts/slideLayout2.xml"/><Relationship Id="rId11" Type="http://schemas.openxmlformats.org/officeDocument/2006/relationships/hyperlink" Target="http://www.cs.armstrong.edu/liang/intro10e/html/TestCircleRectangle.html" TargetMode="External"/><Relationship Id="rId10" Type="http://schemas.openxmlformats.org/officeDocument/2006/relationships/hyperlink" Target="http://www.cs.armstrong.edu/liang/intro10e/html/SimpleGeometricObject.html" TargetMode="External"/><Relationship Id="rId1" Type="http://schemas.openxmlformats.org/officeDocument/2006/relationships/hyperlink" Target="ppt/slides/ppt/slides/ppt/slides/ppt/slides/ppt/slides/ppt/slides/ppt/slides/ppt/slides/ppt/slides/ppt/slides/ppt/slides/ppt/slides/ppt/slides/html/SimpleGeometricObject.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3.wmf"/><Relationship Id="rId3" Type="http://schemas.openxmlformats.org/officeDocument/2006/relationships/oleObject" Target="../embeddings/oleObject3.bin"/><Relationship Id="rId2" Type="http://schemas.openxmlformats.org/officeDocument/2006/relationships/image" Target="../media/image2.wmf"/><Relationship Id="rId1"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96244D2-E455-4EBD-A002-148FCB9F025E}" type="slidenum">
              <a:rPr lang="en-US" altLang="en-US" sz="1400"/>
            </a:fld>
            <a:endParaRPr lang="en-US" altLang="en-US" sz="1400"/>
          </a:p>
        </p:txBody>
      </p:sp>
      <p:sp>
        <p:nvSpPr>
          <p:cNvPr id="3075" name="Rectangle 2"/>
          <p:cNvSpPr>
            <a:spLocks noGrp="1" noChangeArrowheads="1"/>
          </p:cNvSpPr>
          <p:nvPr>
            <p:ph type="title"/>
          </p:nvPr>
        </p:nvSpPr>
        <p:spPr>
          <a:xfrm>
            <a:off x="685800" y="1143000"/>
            <a:ext cx="7772400" cy="1066800"/>
          </a:xfrm>
          <a:noFill/>
        </p:spPr>
        <p:txBody>
          <a:bodyPr/>
          <a:lstStyle/>
          <a:p>
            <a:r>
              <a:rPr lang="en-US" altLang="en-US" sz="3600"/>
              <a:t>Chapter 11 Inheritance</a:t>
            </a:r>
            <a:r>
              <a:rPr lang="zh-CN" altLang="en-US" sz="3600">
                <a:ea typeface="宋体" panose="02010600030101010101" pitchFamily="2" charset="-122"/>
              </a:rPr>
              <a:t>继承</a:t>
            </a:r>
            <a:r>
              <a:rPr lang="en-US" altLang="en-US" sz="3600"/>
              <a:t> and Polymorphism</a:t>
            </a:r>
            <a:r>
              <a:rPr lang="zh-CN" altLang="en-US" sz="3600">
                <a:ea typeface="宋体" panose="02010600030101010101" pitchFamily="2" charset="-122"/>
              </a:rPr>
              <a:t>多态</a:t>
            </a:r>
            <a:endParaRPr lang="zh-CN" altLang="en-US" sz="3600">
              <a:ea typeface="宋体" panose="02010600030101010101" pitchFamily="2" charset="-122"/>
            </a:endParaRPr>
          </a:p>
        </p:txBody>
      </p:sp>
      <p:sp>
        <p:nvSpPr>
          <p:cNvPr id="3076"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8E83514-FBFF-4934-9AD6-C2FB0F8A0BC5}" type="slidenum">
              <a:rPr lang="en-US" altLang="en-US" sz="1400"/>
            </a:fld>
            <a:endParaRPr lang="en-US" altLang="en-US" sz="1400"/>
          </a:p>
        </p:txBody>
      </p:sp>
      <p:sp>
        <p:nvSpPr>
          <p:cNvPr id="11267" name="Rectangle 2"/>
          <p:cNvSpPr>
            <a:spLocks noGrp="1" noChangeArrowheads="1"/>
          </p:cNvSpPr>
          <p:nvPr>
            <p:ph type="title"/>
          </p:nvPr>
        </p:nvSpPr>
        <p:spPr>
          <a:xfrm>
            <a:off x="-228600" y="0"/>
            <a:ext cx="9829800" cy="381000"/>
          </a:xfrm>
          <a:noFill/>
        </p:spPr>
        <p:txBody>
          <a:bodyPr/>
          <a:lstStyle/>
          <a:p>
            <a:r>
              <a:rPr lang="en-US" altLang="en-US" sz="3600">
                <a:solidFill>
                  <a:srgbClr val="FF0000"/>
                </a:solidFill>
              </a:rPr>
              <a:t>Constructor Chaining(417)</a:t>
            </a:r>
            <a:endParaRPr lang="en-US" altLang="en-US" sz="3600">
              <a:solidFill>
                <a:srgbClr val="FF0000"/>
              </a:solidFill>
            </a:endParaRPr>
          </a:p>
        </p:txBody>
      </p:sp>
      <p:sp>
        <p:nvSpPr>
          <p:cNvPr id="11268" name="Text Box 3"/>
          <p:cNvSpPr txBox="1">
            <a:spLocks noChangeArrowheads="1"/>
          </p:cNvSpPr>
          <p:nvPr/>
        </p:nvSpPr>
        <p:spPr bwMode="auto">
          <a:xfrm>
            <a:off x="304800" y="1503680"/>
            <a:ext cx="8686800" cy="4799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public class Faculty extends Employee {</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public static void main(String[] args) {</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new Faculty();</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public Faculty() {</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System.out.println("(4) Faculty's no-arg constructor is invoked");</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class Employee extends Person {</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public Employee() {</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this("(2) Invoke Employee’s overloaded constructor");</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System.out.println("(3) Employee's no-arg constructor is invoked");</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public Employee(String s) {</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System.out.println(s);</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class Person {</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public Person() {</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System.out.println("(1) Person's no-arg constructor is invoked");</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a:t>
            </a:r>
            <a:endParaRPr lang="en-US" altLang="en-US" sz="1200" b="1">
              <a:solidFill>
                <a:schemeClr val="tx2"/>
              </a:solidFill>
              <a:latin typeface="Courier New" panose="02070309020205020404" pitchFamily="49" charset="0"/>
              <a:cs typeface="Times New Roman" panose="02020603050405020304" pitchFamily="18" charset="0"/>
            </a:endParaRPr>
          </a:p>
        </p:txBody>
      </p:sp>
      <p:sp>
        <p:nvSpPr>
          <p:cNvPr id="11269" name="Text Box 5"/>
          <p:cNvSpPr txBox="1">
            <a:spLocks noChangeArrowheads="1"/>
          </p:cNvSpPr>
          <p:nvPr/>
        </p:nvSpPr>
        <p:spPr bwMode="auto">
          <a:xfrm>
            <a:off x="457200" y="457200"/>
            <a:ext cx="8534400" cy="922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cs typeface="Times New Roman" panose="02020603050405020304" pitchFamily="18" charset="0"/>
              </a:rPr>
              <a:t>Constructing an instance of a class invokes all the superclasses’ constructors along the inheritance chain. This is known as </a:t>
            </a:r>
            <a:r>
              <a:rPr lang="en-US" altLang="en-US" sz="1800" i="1">
                <a:cs typeface="Times New Roman" panose="02020603050405020304" pitchFamily="18" charset="0"/>
              </a:rPr>
              <a:t>constructor chaining</a:t>
            </a:r>
            <a:r>
              <a:rPr lang="en-US" altLang="en-US" sz="1800">
                <a:cs typeface="Times New Roman" panose="02020603050405020304" pitchFamily="18" charset="0"/>
              </a:rPr>
              <a:t>.</a:t>
            </a:r>
            <a:endParaRPr lang="en-US" altLang="en-US" sz="180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2536C10-E709-4CF1-9135-7A6C19B642D6}" type="slidenum">
              <a:rPr lang="en-US" altLang="en-US" sz="1400"/>
            </a:fld>
            <a:endParaRPr lang="en-US" altLang="en-US" sz="1400"/>
          </a:p>
        </p:txBody>
      </p:sp>
      <p:sp>
        <p:nvSpPr>
          <p:cNvPr id="21507" name="Rectangle 2"/>
          <p:cNvSpPr>
            <a:spLocks noGrp="1" noChangeArrowheads="1"/>
          </p:cNvSpPr>
          <p:nvPr>
            <p:ph type="title"/>
          </p:nvPr>
        </p:nvSpPr>
        <p:spPr>
          <a:xfrm>
            <a:off x="457200" y="228600"/>
            <a:ext cx="8382000" cy="838200"/>
          </a:xfrm>
          <a:noFill/>
        </p:spPr>
        <p:txBody>
          <a:bodyPr/>
          <a:lstStyle/>
          <a:p>
            <a:r>
              <a:rPr lang="en-US" altLang="en-US" sz="3200" dirty="0"/>
              <a:t>Example on the Impact of a Superclass without no-</a:t>
            </a:r>
            <a:r>
              <a:rPr lang="en-US" altLang="en-US" sz="3200" dirty="0" err="1"/>
              <a:t>arg</a:t>
            </a:r>
            <a:r>
              <a:rPr lang="en-US" altLang="en-US" sz="3200" dirty="0"/>
              <a:t> Constructor(DYS)</a:t>
            </a:r>
            <a:endParaRPr lang="en-US" altLang="en-US" sz="3200" dirty="0"/>
          </a:p>
        </p:txBody>
      </p:sp>
      <p:sp>
        <p:nvSpPr>
          <p:cNvPr id="21508" name="Text Box 3"/>
          <p:cNvSpPr txBox="1">
            <a:spLocks noChangeArrowheads="1"/>
          </p:cNvSpPr>
          <p:nvPr/>
        </p:nvSpPr>
        <p:spPr bwMode="auto">
          <a:xfrm>
            <a:off x="304800" y="2438400"/>
            <a:ext cx="8610600" cy="220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800" b="1" dirty="0">
                <a:solidFill>
                  <a:schemeClr val="tx2"/>
                </a:solidFill>
                <a:latin typeface="Courier New" panose="02070309020205020404" pitchFamily="49" charset="0"/>
                <a:cs typeface="Times New Roman" panose="02020603050405020304" pitchFamily="18" charset="0"/>
              </a:rPr>
              <a:t>public class Apple extends Fruit {</a:t>
            </a:r>
            <a:endParaRPr lang="en-US" altLang="en-US" sz="1800" b="1" dirty="0">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800" b="1" dirty="0">
                <a:solidFill>
                  <a:schemeClr val="tx2"/>
                </a:solidFill>
                <a:latin typeface="Courier New" panose="02070309020205020404" pitchFamily="49" charset="0"/>
                <a:cs typeface="Times New Roman" panose="02020603050405020304" pitchFamily="18" charset="0"/>
              </a:rPr>
              <a:t>}</a:t>
            </a:r>
            <a:endParaRPr lang="en-US" altLang="en-US" sz="1800" b="1" dirty="0">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800" b="1" dirty="0">
                <a:solidFill>
                  <a:schemeClr val="tx2"/>
                </a:solidFill>
                <a:latin typeface="Courier New" panose="02070309020205020404" pitchFamily="49" charset="0"/>
                <a:cs typeface="Times New Roman" panose="02020603050405020304" pitchFamily="18" charset="0"/>
              </a:rPr>
              <a:t> </a:t>
            </a:r>
            <a:endParaRPr lang="en-US" altLang="en-US" sz="1800" b="1" dirty="0">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800" b="1" dirty="0">
                <a:solidFill>
                  <a:schemeClr val="tx2"/>
                </a:solidFill>
                <a:latin typeface="Courier New" panose="02070309020205020404" pitchFamily="49" charset="0"/>
                <a:cs typeface="Times New Roman" panose="02020603050405020304" pitchFamily="18" charset="0"/>
              </a:rPr>
              <a:t>class Fruit {</a:t>
            </a:r>
            <a:endParaRPr lang="en-US" altLang="en-US" sz="1800" b="1" dirty="0">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800" b="1" dirty="0">
                <a:solidFill>
                  <a:schemeClr val="tx2"/>
                </a:solidFill>
                <a:latin typeface="Courier New" panose="02070309020205020404" pitchFamily="49" charset="0"/>
                <a:cs typeface="Times New Roman" panose="02020603050405020304" pitchFamily="18" charset="0"/>
              </a:rPr>
              <a:t>  public Fruit(String name) {</a:t>
            </a:r>
            <a:endParaRPr lang="en-US" altLang="en-US" sz="1800" b="1" dirty="0">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800" b="1" dirty="0">
                <a:solidFill>
                  <a:schemeClr val="tx2"/>
                </a:solidFill>
                <a:latin typeface="Courier New" panose="02070309020205020404" pitchFamily="49" charset="0"/>
                <a:cs typeface="Times New Roman" panose="02020603050405020304" pitchFamily="18" charset="0"/>
              </a:rPr>
              <a:t>    </a:t>
            </a:r>
            <a:r>
              <a:rPr lang="en-US" altLang="en-US" sz="1800" b="1" dirty="0" err="1">
                <a:solidFill>
                  <a:schemeClr val="tx2"/>
                </a:solidFill>
                <a:latin typeface="Courier New" panose="02070309020205020404" pitchFamily="49" charset="0"/>
                <a:cs typeface="Times New Roman" panose="02020603050405020304" pitchFamily="18" charset="0"/>
              </a:rPr>
              <a:t>System.out.println</a:t>
            </a:r>
            <a:r>
              <a:rPr lang="en-US" altLang="en-US" sz="1800" b="1" dirty="0">
                <a:solidFill>
                  <a:schemeClr val="tx2"/>
                </a:solidFill>
                <a:latin typeface="Courier New" panose="02070309020205020404" pitchFamily="49" charset="0"/>
                <a:cs typeface="Times New Roman" panose="02020603050405020304" pitchFamily="18" charset="0"/>
              </a:rPr>
              <a:t>("Fruit's constructor is invoked");</a:t>
            </a:r>
            <a:endParaRPr lang="en-US" altLang="en-US" sz="1800" b="1" dirty="0">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800" b="1" dirty="0">
                <a:solidFill>
                  <a:schemeClr val="tx2"/>
                </a:solidFill>
                <a:latin typeface="Courier New" panose="02070309020205020404" pitchFamily="49" charset="0"/>
                <a:cs typeface="Times New Roman" panose="02020603050405020304" pitchFamily="18" charset="0"/>
              </a:rPr>
              <a:t>  }</a:t>
            </a:r>
            <a:endParaRPr lang="en-US" altLang="en-US" sz="1800" b="1" dirty="0">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800" b="1" dirty="0">
                <a:solidFill>
                  <a:schemeClr val="tx2"/>
                </a:solidFill>
                <a:latin typeface="Courier New" panose="02070309020205020404" pitchFamily="49" charset="0"/>
                <a:cs typeface="Times New Roman" panose="02020603050405020304" pitchFamily="18" charset="0"/>
              </a:rPr>
              <a:t>}</a:t>
            </a:r>
            <a:endParaRPr lang="en-US" altLang="en-US" sz="1800" b="1" dirty="0">
              <a:solidFill>
                <a:schemeClr val="tx2"/>
              </a:solidFill>
              <a:latin typeface="Courier New" panose="02070309020205020404" pitchFamily="49" charset="0"/>
              <a:cs typeface="Times New Roman" panose="02020603050405020304" pitchFamily="18" charset="0"/>
            </a:endParaRPr>
          </a:p>
        </p:txBody>
      </p:sp>
      <p:sp>
        <p:nvSpPr>
          <p:cNvPr id="21509" name="Text Box 4"/>
          <p:cNvSpPr txBox="1">
            <a:spLocks noChangeArrowheads="1"/>
          </p:cNvSpPr>
          <p:nvPr/>
        </p:nvSpPr>
        <p:spPr bwMode="auto">
          <a:xfrm>
            <a:off x="381000" y="1600200"/>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dirty="0">
                <a:cs typeface="Times New Roman" panose="02020603050405020304" pitchFamily="18" charset="0"/>
              </a:rPr>
              <a:t>Find out the errors in the program:</a:t>
            </a:r>
            <a:r>
              <a:rPr lang="en-US" altLang="en-US" sz="2800" i="1" dirty="0">
                <a:cs typeface="Times New Roman" panose="02020603050405020304" pitchFamily="18" charset="0"/>
              </a:rPr>
              <a:t> </a:t>
            </a:r>
            <a:endParaRPr lang="en-US" altLang="en-US" sz="2800" i="1" dirty="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4F072F7-9075-4720-829F-C2F65B291595}" type="slidenum">
              <a:rPr lang="en-US" altLang="en-US" sz="1400"/>
            </a:fld>
            <a:endParaRPr lang="en-US" altLang="en-US" sz="1400"/>
          </a:p>
        </p:txBody>
      </p:sp>
      <p:sp>
        <p:nvSpPr>
          <p:cNvPr id="22531" name="Rectangle 2"/>
          <p:cNvSpPr>
            <a:spLocks noGrp="1" noChangeArrowheads="1"/>
          </p:cNvSpPr>
          <p:nvPr>
            <p:ph type="title"/>
          </p:nvPr>
        </p:nvSpPr>
        <p:spPr>
          <a:xfrm>
            <a:off x="685800" y="381000"/>
            <a:ext cx="7772400" cy="762000"/>
          </a:xfrm>
          <a:noFill/>
        </p:spPr>
        <p:txBody>
          <a:bodyPr/>
          <a:lstStyle/>
          <a:p>
            <a:r>
              <a:rPr lang="en-US" altLang="en-US"/>
              <a:t>Defining a Subclass</a:t>
            </a:r>
            <a:endParaRPr lang="en-US" altLang="en-US"/>
          </a:p>
        </p:txBody>
      </p:sp>
      <p:sp>
        <p:nvSpPr>
          <p:cNvPr id="22532" name="Rectangle 3"/>
          <p:cNvSpPr>
            <a:spLocks noGrp="1" noChangeArrowheads="1"/>
          </p:cNvSpPr>
          <p:nvPr>
            <p:ph type="body" idx="1"/>
          </p:nvPr>
        </p:nvSpPr>
        <p:spPr>
          <a:xfrm>
            <a:off x="304800" y="1371600"/>
            <a:ext cx="8458200" cy="2743200"/>
          </a:xfrm>
          <a:noFill/>
        </p:spPr>
        <p:txBody>
          <a:bodyPr/>
          <a:lstStyle/>
          <a:p>
            <a:pPr marL="1905" indent="-1905">
              <a:buFont typeface="Monotype Sorts" pitchFamily="2" charset="2"/>
              <a:buNone/>
            </a:pPr>
            <a:r>
              <a:rPr lang="en-US" altLang="en-US" sz="3000"/>
              <a:t>A subclass inherits from a superclass. You can also:</a:t>
            </a:r>
            <a:endParaRPr lang="en-US" altLang="en-US"/>
          </a:p>
          <a:p>
            <a:pPr marL="344805" lvl="1" indent="-341630">
              <a:spcBef>
                <a:spcPct val="50000"/>
              </a:spcBef>
              <a:buClr>
                <a:schemeClr val="tx2"/>
              </a:buClr>
              <a:buSzPct val="75000"/>
              <a:buFont typeface="Monotype Sorts" pitchFamily="2" charset="2"/>
              <a:buChar char="F"/>
            </a:pPr>
            <a:r>
              <a:rPr lang="en-US" altLang="en-US"/>
              <a:t>Add new properties</a:t>
            </a:r>
            <a:endParaRPr lang="en-US" altLang="en-US"/>
          </a:p>
          <a:p>
            <a:pPr marL="344805" lvl="1" indent="-341630">
              <a:spcBef>
                <a:spcPct val="50000"/>
              </a:spcBef>
              <a:buClr>
                <a:schemeClr val="tx2"/>
              </a:buClr>
              <a:buSzPct val="75000"/>
              <a:buFont typeface="Monotype Sorts" pitchFamily="2" charset="2"/>
              <a:buChar char="F"/>
            </a:pPr>
            <a:r>
              <a:rPr lang="en-US" altLang="en-US"/>
              <a:t>Add new methods</a:t>
            </a:r>
            <a:endParaRPr lang="en-US" altLang="en-US"/>
          </a:p>
          <a:p>
            <a:pPr marL="344805" lvl="1" indent="-341630">
              <a:spcBef>
                <a:spcPct val="50000"/>
              </a:spcBef>
              <a:buClr>
                <a:schemeClr val="tx2"/>
              </a:buClr>
              <a:buSzPct val="75000"/>
              <a:buFont typeface="Monotype Sorts" pitchFamily="2" charset="2"/>
              <a:buChar char="F"/>
            </a:pPr>
            <a:r>
              <a:rPr lang="en-US" altLang="en-US">
                <a:solidFill>
                  <a:srgbClr val="FF0000"/>
                </a:solidFill>
              </a:rPr>
              <a:t>Override the methods of the superclass</a:t>
            </a:r>
            <a:endParaRPr lang="en-US" altLang="en-US">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8B60EED-E6BD-4E24-8E07-03C09AE86675}" type="slidenum">
              <a:rPr lang="en-US" altLang="en-US" sz="1400"/>
            </a:fld>
            <a:endParaRPr lang="en-US" altLang="en-US" sz="1400"/>
          </a:p>
        </p:txBody>
      </p:sp>
      <p:sp>
        <p:nvSpPr>
          <p:cNvPr id="23555" name="Rectangle 2"/>
          <p:cNvSpPr>
            <a:spLocks noGrp="1" noChangeArrowheads="1"/>
          </p:cNvSpPr>
          <p:nvPr>
            <p:ph type="title"/>
          </p:nvPr>
        </p:nvSpPr>
        <p:spPr>
          <a:xfrm>
            <a:off x="685800" y="228600"/>
            <a:ext cx="7772400" cy="685800"/>
          </a:xfrm>
          <a:noFill/>
        </p:spPr>
        <p:txBody>
          <a:bodyPr/>
          <a:lstStyle/>
          <a:p>
            <a:r>
              <a:rPr lang="en-US" altLang="en-US" sz="3600"/>
              <a:t>Calling Superclass Methods</a:t>
            </a:r>
            <a:endParaRPr lang="en-US" altLang="en-US"/>
          </a:p>
        </p:txBody>
      </p:sp>
      <p:sp>
        <p:nvSpPr>
          <p:cNvPr id="23556" name="Text Box 7"/>
          <p:cNvSpPr txBox="1">
            <a:spLocks noChangeArrowheads="1"/>
          </p:cNvSpPr>
          <p:nvPr/>
        </p:nvSpPr>
        <p:spPr bwMode="auto">
          <a:xfrm>
            <a:off x="228600" y="1066800"/>
            <a:ext cx="8610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You could rewrite the </a:t>
            </a:r>
            <a:r>
              <a:rPr lang="en-US" altLang="en-US" sz="2400" u="sng"/>
              <a:t>printCircle()</a:t>
            </a:r>
            <a:r>
              <a:rPr lang="en-US" altLang="en-US" sz="2400"/>
              <a:t> method in the </a:t>
            </a:r>
            <a:r>
              <a:rPr lang="en-US" altLang="en-US" sz="2400" u="sng"/>
              <a:t>Circle</a:t>
            </a:r>
            <a:r>
              <a:rPr lang="en-US" altLang="en-US" sz="2400"/>
              <a:t> class as follows:</a:t>
            </a:r>
            <a:endParaRPr lang="en-US" altLang="en-US" sz="2400"/>
          </a:p>
        </p:txBody>
      </p:sp>
      <p:sp>
        <p:nvSpPr>
          <p:cNvPr id="23557" name="Text Box 9"/>
          <p:cNvSpPr txBox="1">
            <a:spLocks noChangeArrowheads="1"/>
          </p:cNvSpPr>
          <p:nvPr/>
        </p:nvSpPr>
        <p:spPr bwMode="auto">
          <a:xfrm>
            <a:off x="228600" y="2514600"/>
            <a:ext cx="86868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rPr>
              <a:t>public void printCircle() {</a:t>
            </a:r>
            <a:endParaRPr lang="en-US" altLang="en-US" sz="2400">
              <a:solidFill>
                <a:schemeClr val="tx2"/>
              </a:solidFill>
            </a:endParaRPr>
          </a:p>
          <a:p>
            <a:pPr>
              <a:spcBef>
                <a:spcPct val="0"/>
              </a:spcBef>
              <a:buClrTx/>
              <a:buSzTx/>
              <a:buFontTx/>
              <a:buNone/>
            </a:pPr>
            <a:r>
              <a:rPr lang="en-US" altLang="en-US" sz="2400">
                <a:solidFill>
                  <a:schemeClr val="tx2"/>
                </a:solidFill>
              </a:rPr>
              <a:t>  System.out.println("The circle is created " + </a:t>
            </a:r>
            <a:endParaRPr lang="en-US" altLang="en-US" sz="2400">
              <a:solidFill>
                <a:schemeClr val="tx2"/>
              </a:solidFill>
            </a:endParaRPr>
          </a:p>
          <a:p>
            <a:pPr>
              <a:spcBef>
                <a:spcPct val="0"/>
              </a:spcBef>
              <a:buClrTx/>
              <a:buSzTx/>
              <a:buFontTx/>
              <a:buNone/>
            </a:pPr>
            <a:r>
              <a:rPr lang="en-US" altLang="en-US" sz="2400">
                <a:solidFill>
                  <a:schemeClr val="tx2"/>
                </a:solidFill>
              </a:rPr>
              <a:t>    super.getDateCreated() + " and the radius is " + radius);</a:t>
            </a:r>
            <a:endParaRPr lang="en-US" altLang="en-US" sz="2400">
              <a:solidFill>
                <a:schemeClr val="tx2"/>
              </a:solidFill>
            </a:endParaRPr>
          </a:p>
          <a:p>
            <a:pPr>
              <a:spcBef>
                <a:spcPct val="0"/>
              </a:spcBef>
              <a:buClrTx/>
              <a:buSzTx/>
              <a:buFontTx/>
              <a:buNone/>
            </a:pPr>
            <a:r>
              <a:rPr lang="en-US" altLang="en-US" sz="2400">
                <a:solidFill>
                  <a:schemeClr val="tx2"/>
                </a:solidFill>
              </a:rPr>
              <a:t>}</a:t>
            </a:r>
            <a:endParaRPr lang="en-US" altLang="en-US" sz="2400">
              <a:solidFill>
                <a:schemeClr val="tx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2995116-85F8-4EC3-8AD4-0221D510CCBF}" type="slidenum">
              <a:rPr lang="en-US" altLang="en-US" sz="1400"/>
            </a:fld>
            <a:endParaRPr lang="en-US" altLang="en-US" sz="1400"/>
          </a:p>
        </p:txBody>
      </p:sp>
      <p:sp>
        <p:nvSpPr>
          <p:cNvPr id="24579" name="Rectangle 2"/>
          <p:cNvSpPr>
            <a:spLocks noGrp="1" noChangeArrowheads="1"/>
          </p:cNvSpPr>
          <p:nvPr>
            <p:ph type="title"/>
          </p:nvPr>
        </p:nvSpPr>
        <p:spPr>
          <a:xfrm>
            <a:off x="685800" y="228600"/>
            <a:ext cx="7772400" cy="685800"/>
          </a:xfrm>
          <a:noFill/>
        </p:spPr>
        <p:txBody>
          <a:bodyPr/>
          <a:lstStyle/>
          <a:p>
            <a:r>
              <a:rPr lang="en-US" altLang="en-US" sz="3600" dirty="0">
                <a:solidFill>
                  <a:srgbClr val="FF0000"/>
                </a:solidFill>
              </a:rPr>
              <a:t>Overriding Methods in the Superclass(419)</a:t>
            </a:r>
            <a:endParaRPr lang="en-US" altLang="en-US" dirty="0">
              <a:solidFill>
                <a:srgbClr val="FF0000"/>
              </a:solidFill>
            </a:endParaRPr>
          </a:p>
        </p:txBody>
      </p:sp>
      <p:sp>
        <p:nvSpPr>
          <p:cNvPr id="24580" name="Text Box 3"/>
          <p:cNvSpPr txBox="1">
            <a:spLocks noChangeArrowheads="1"/>
          </p:cNvSpPr>
          <p:nvPr/>
        </p:nvSpPr>
        <p:spPr bwMode="auto">
          <a:xfrm>
            <a:off x="228600" y="1066800"/>
            <a:ext cx="8610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dirty="0"/>
              <a:t>A subclass inherits methods from a superclass. Sometimes it is necessary for the subclass to modify the implementation of a method defined in the superclass. This is referred to as </a:t>
            </a:r>
            <a:r>
              <a:rPr lang="en-US" altLang="en-US" sz="2400" i="1" dirty="0"/>
              <a:t>method overriding</a:t>
            </a:r>
            <a:r>
              <a:rPr lang="en-US" altLang="en-US" sz="2400" dirty="0"/>
              <a:t>. </a:t>
            </a:r>
            <a:endParaRPr lang="en-US" altLang="en-US" sz="2400" dirty="0"/>
          </a:p>
        </p:txBody>
      </p:sp>
      <p:sp>
        <p:nvSpPr>
          <p:cNvPr id="24581" name="Text Box 4"/>
          <p:cNvSpPr txBox="1">
            <a:spLocks noChangeArrowheads="1"/>
          </p:cNvSpPr>
          <p:nvPr/>
        </p:nvSpPr>
        <p:spPr bwMode="auto">
          <a:xfrm>
            <a:off x="228600" y="2707640"/>
            <a:ext cx="868680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700" b="1" dirty="0">
                <a:solidFill>
                  <a:schemeClr val="tx2"/>
                </a:solidFill>
                <a:latin typeface="Courier New" panose="02070309020205020404" pitchFamily="49" charset="0"/>
                <a:cs typeface="Courier New" panose="02070309020205020404" pitchFamily="49" charset="0"/>
              </a:rPr>
              <a:t>public class Circle extends </a:t>
            </a:r>
            <a:r>
              <a:rPr lang="en-US" altLang="en-US" sz="1700" b="1" dirty="0" err="1">
                <a:solidFill>
                  <a:schemeClr val="tx2"/>
                </a:solidFill>
                <a:latin typeface="Courier New" panose="02070309020205020404" pitchFamily="49" charset="0"/>
                <a:cs typeface="Courier New" panose="02070309020205020404" pitchFamily="49" charset="0"/>
              </a:rPr>
              <a:t>GeometricObject</a:t>
            </a:r>
            <a:r>
              <a:rPr lang="en-US" altLang="en-US" sz="1700" b="1" dirty="0">
                <a:solidFill>
                  <a:schemeClr val="tx2"/>
                </a:solidFill>
                <a:latin typeface="Courier New" panose="02070309020205020404" pitchFamily="49" charset="0"/>
                <a:cs typeface="Courier New" panose="02070309020205020404" pitchFamily="49" charset="0"/>
              </a:rPr>
              <a:t> {</a:t>
            </a:r>
            <a:endParaRPr lang="en-US" altLang="en-US" sz="1700" b="1" dirty="0">
              <a:solidFill>
                <a:schemeClr val="tx2"/>
              </a:solidFill>
              <a:latin typeface="Courier New" panose="02070309020205020404" pitchFamily="49" charset="0"/>
              <a:cs typeface="Courier New" panose="02070309020205020404" pitchFamily="49" charset="0"/>
            </a:endParaRPr>
          </a:p>
          <a:p>
            <a:pPr>
              <a:spcBef>
                <a:spcPct val="50000"/>
              </a:spcBef>
              <a:buClrTx/>
              <a:buSzTx/>
              <a:buFontTx/>
              <a:buNone/>
            </a:pPr>
            <a:r>
              <a:rPr lang="en-US" altLang="en-US" sz="1700" b="1" dirty="0">
                <a:solidFill>
                  <a:schemeClr val="tx2"/>
                </a:solidFill>
                <a:latin typeface="Courier New" panose="02070309020205020404" pitchFamily="49" charset="0"/>
                <a:cs typeface="Courier New" panose="02070309020205020404" pitchFamily="49" charset="0"/>
              </a:rPr>
              <a:t>  // Other methods are omitted</a:t>
            </a:r>
            <a:endParaRPr lang="en-US" altLang="en-US" sz="1700" b="1" dirty="0">
              <a:solidFill>
                <a:schemeClr val="tx2"/>
              </a:solidFill>
              <a:latin typeface="Courier New" panose="02070309020205020404" pitchFamily="49" charset="0"/>
              <a:cs typeface="Courier New" panose="02070309020205020404" pitchFamily="49" charset="0"/>
            </a:endParaRPr>
          </a:p>
          <a:p>
            <a:pPr>
              <a:spcBef>
                <a:spcPct val="50000"/>
              </a:spcBef>
              <a:buClrTx/>
              <a:buSzTx/>
              <a:buFontTx/>
              <a:buNone/>
            </a:pPr>
            <a:endParaRPr lang="en-US" altLang="en-US" sz="1700" b="1" dirty="0">
              <a:solidFill>
                <a:schemeClr val="tx2"/>
              </a:solidFill>
              <a:latin typeface="Courier New" panose="02070309020205020404" pitchFamily="49" charset="0"/>
              <a:cs typeface="Courier New" panose="02070309020205020404" pitchFamily="49" charset="0"/>
            </a:endParaRPr>
          </a:p>
          <a:p>
            <a:pPr>
              <a:spcBef>
                <a:spcPct val="50000"/>
              </a:spcBef>
              <a:buClrTx/>
              <a:buSzTx/>
              <a:buFontTx/>
              <a:buNone/>
            </a:pPr>
            <a:r>
              <a:rPr lang="en-US" altLang="en-US" sz="1700" b="1" dirty="0">
                <a:solidFill>
                  <a:schemeClr val="tx2"/>
                </a:solidFill>
                <a:latin typeface="Courier New" panose="02070309020205020404" pitchFamily="49" charset="0"/>
                <a:cs typeface="Courier New" panose="02070309020205020404" pitchFamily="49" charset="0"/>
              </a:rPr>
              <a:t>  /** Override the </a:t>
            </a:r>
            <a:r>
              <a:rPr lang="en-US" altLang="en-US" sz="1700" b="1" dirty="0" err="1">
                <a:solidFill>
                  <a:schemeClr val="tx2"/>
                </a:solidFill>
                <a:latin typeface="Courier New" panose="02070309020205020404" pitchFamily="49" charset="0"/>
                <a:cs typeface="Courier New" panose="02070309020205020404" pitchFamily="49" charset="0"/>
              </a:rPr>
              <a:t>toString</a:t>
            </a:r>
            <a:r>
              <a:rPr lang="en-US" altLang="en-US" sz="1700" b="1" dirty="0">
                <a:solidFill>
                  <a:schemeClr val="tx2"/>
                </a:solidFill>
                <a:latin typeface="Courier New" panose="02070309020205020404" pitchFamily="49" charset="0"/>
                <a:cs typeface="Courier New" panose="02070309020205020404" pitchFamily="49" charset="0"/>
              </a:rPr>
              <a:t> method defined in </a:t>
            </a:r>
            <a:r>
              <a:rPr lang="en-US" altLang="en-US" sz="1700" b="1" dirty="0" err="1">
                <a:solidFill>
                  <a:schemeClr val="tx2"/>
                </a:solidFill>
                <a:latin typeface="Courier New" panose="02070309020205020404" pitchFamily="49" charset="0"/>
                <a:cs typeface="Courier New" panose="02070309020205020404" pitchFamily="49" charset="0"/>
              </a:rPr>
              <a:t>GeometricObject</a:t>
            </a:r>
            <a:r>
              <a:rPr lang="en-US" altLang="en-US" sz="1700" b="1" dirty="0">
                <a:solidFill>
                  <a:schemeClr val="tx2"/>
                </a:solidFill>
                <a:latin typeface="Courier New" panose="02070309020205020404" pitchFamily="49" charset="0"/>
                <a:cs typeface="Courier New" panose="02070309020205020404" pitchFamily="49" charset="0"/>
              </a:rPr>
              <a:t> */</a:t>
            </a:r>
            <a:endParaRPr lang="en-US" altLang="en-US" sz="1700" b="1" dirty="0">
              <a:solidFill>
                <a:schemeClr val="tx2"/>
              </a:solidFill>
              <a:latin typeface="Courier New" panose="02070309020205020404" pitchFamily="49" charset="0"/>
              <a:cs typeface="Courier New" panose="02070309020205020404" pitchFamily="49" charset="0"/>
            </a:endParaRPr>
          </a:p>
          <a:p>
            <a:pPr>
              <a:spcBef>
                <a:spcPct val="0"/>
              </a:spcBef>
              <a:buClrTx/>
              <a:buSzTx/>
              <a:buFontTx/>
              <a:buNone/>
            </a:pPr>
            <a:r>
              <a:rPr lang="en-US" altLang="en-US" sz="1700" b="1" dirty="0">
                <a:solidFill>
                  <a:schemeClr val="tx2"/>
                </a:solidFill>
                <a:latin typeface="Courier New" panose="02070309020205020404" pitchFamily="49" charset="0"/>
                <a:cs typeface="Courier New" panose="02070309020205020404" pitchFamily="49" charset="0"/>
              </a:rPr>
              <a:t>  public String </a:t>
            </a:r>
            <a:r>
              <a:rPr lang="en-US" altLang="en-US" sz="1700" b="1" dirty="0" err="1">
                <a:solidFill>
                  <a:schemeClr val="tx2"/>
                </a:solidFill>
                <a:latin typeface="Courier New" panose="02070309020205020404" pitchFamily="49" charset="0"/>
                <a:cs typeface="Courier New" panose="02070309020205020404" pitchFamily="49" charset="0"/>
              </a:rPr>
              <a:t>toString</a:t>
            </a:r>
            <a:r>
              <a:rPr lang="en-US" altLang="en-US" sz="1700" b="1" dirty="0">
                <a:solidFill>
                  <a:schemeClr val="tx2"/>
                </a:solidFill>
                <a:latin typeface="Courier New" panose="02070309020205020404" pitchFamily="49" charset="0"/>
                <a:cs typeface="Courier New" panose="02070309020205020404" pitchFamily="49" charset="0"/>
              </a:rPr>
              <a:t>() {</a:t>
            </a:r>
            <a:endParaRPr lang="en-US" altLang="en-US" sz="1700" b="1" dirty="0">
              <a:solidFill>
                <a:schemeClr val="tx2"/>
              </a:solidFill>
              <a:latin typeface="Courier New" panose="02070309020205020404" pitchFamily="49" charset="0"/>
              <a:cs typeface="Courier New" panose="02070309020205020404" pitchFamily="49" charset="0"/>
            </a:endParaRPr>
          </a:p>
          <a:p>
            <a:pPr>
              <a:spcBef>
                <a:spcPct val="0"/>
              </a:spcBef>
              <a:buClrTx/>
              <a:buSzTx/>
              <a:buFontTx/>
              <a:buNone/>
            </a:pPr>
            <a:r>
              <a:rPr lang="en-US" altLang="en-US" sz="1700" b="1" dirty="0">
                <a:solidFill>
                  <a:schemeClr val="tx2"/>
                </a:solidFill>
                <a:latin typeface="Courier New" panose="02070309020205020404" pitchFamily="49" charset="0"/>
                <a:cs typeface="Courier New" panose="02070309020205020404" pitchFamily="49" charset="0"/>
              </a:rPr>
              <a:t>    return </a:t>
            </a:r>
            <a:r>
              <a:rPr lang="en-US" altLang="en-US" sz="1700" b="1" dirty="0" err="1">
                <a:solidFill>
                  <a:schemeClr val="tx2"/>
                </a:solidFill>
                <a:latin typeface="Courier New" panose="02070309020205020404" pitchFamily="49" charset="0"/>
                <a:cs typeface="Courier New" panose="02070309020205020404" pitchFamily="49" charset="0"/>
              </a:rPr>
              <a:t>super.toString</a:t>
            </a:r>
            <a:r>
              <a:rPr lang="en-US" altLang="en-US" sz="1700" b="1" dirty="0">
                <a:solidFill>
                  <a:schemeClr val="tx2"/>
                </a:solidFill>
                <a:latin typeface="Courier New" panose="02070309020205020404" pitchFamily="49" charset="0"/>
                <a:cs typeface="Courier New" panose="02070309020205020404" pitchFamily="49" charset="0"/>
              </a:rPr>
              <a:t>() + "\</a:t>
            </a:r>
            <a:r>
              <a:rPr lang="en-US" altLang="en-US" sz="1700" b="1" dirty="0" err="1">
                <a:solidFill>
                  <a:schemeClr val="tx2"/>
                </a:solidFill>
                <a:latin typeface="Courier New" panose="02070309020205020404" pitchFamily="49" charset="0"/>
                <a:cs typeface="Courier New" panose="02070309020205020404" pitchFamily="49" charset="0"/>
              </a:rPr>
              <a:t>nradius</a:t>
            </a:r>
            <a:r>
              <a:rPr lang="en-US" altLang="en-US" sz="1700" b="1" dirty="0">
                <a:solidFill>
                  <a:schemeClr val="tx2"/>
                </a:solidFill>
                <a:latin typeface="Courier New" panose="02070309020205020404" pitchFamily="49" charset="0"/>
                <a:cs typeface="Courier New" panose="02070309020205020404" pitchFamily="49" charset="0"/>
              </a:rPr>
              <a:t> is " + radius;</a:t>
            </a:r>
            <a:endParaRPr lang="en-US" altLang="en-US" sz="1700" b="1" dirty="0">
              <a:solidFill>
                <a:schemeClr val="tx2"/>
              </a:solidFill>
              <a:latin typeface="Courier New" panose="02070309020205020404" pitchFamily="49" charset="0"/>
              <a:cs typeface="Courier New" panose="02070309020205020404" pitchFamily="49" charset="0"/>
            </a:endParaRPr>
          </a:p>
          <a:p>
            <a:pPr>
              <a:spcBef>
                <a:spcPct val="0"/>
              </a:spcBef>
              <a:buClrTx/>
              <a:buSzTx/>
              <a:buFontTx/>
              <a:buNone/>
            </a:pPr>
            <a:r>
              <a:rPr lang="en-US" altLang="en-US" sz="1700" b="1" dirty="0">
                <a:solidFill>
                  <a:schemeClr val="tx2"/>
                </a:solidFill>
                <a:latin typeface="Courier New" panose="02070309020205020404" pitchFamily="49" charset="0"/>
                <a:cs typeface="Courier New" panose="02070309020205020404" pitchFamily="49" charset="0"/>
              </a:rPr>
              <a:t>  } </a:t>
            </a:r>
            <a:endParaRPr lang="en-US" altLang="en-US" sz="1700" b="1" dirty="0">
              <a:solidFill>
                <a:schemeClr val="tx2"/>
              </a:solidFill>
              <a:latin typeface="Courier New" panose="02070309020205020404" pitchFamily="49" charset="0"/>
              <a:cs typeface="Courier New" panose="02070309020205020404" pitchFamily="49" charset="0"/>
            </a:endParaRPr>
          </a:p>
          <a:p>
            <a:pPr>
              <a:spcBef>
                <a:spcPct val="50000"/>
              </a:spcBef>
              <a:buClrTx/>
              <a:buSzTx/>
              <a:buFontTx/>
              <a:buNone/>
            </a:pPr>
            <a:r>
              <a:rPr lang="en-US" altLang="en-US" sz="1700" b="1" dirty="0">
                <a:solidFill>
                  <a:schemeClr val="tx2"/>
                </a:solidFill>
                <a:latin typeface="Courier New" panose="02070309020205020404" pitchFamily="49" charset="0"/>
                <a:cs typeface="Courier New" panose="02070309020205020404" pitchFamily="49" charset="0"/>
              </a:rPr>
              <a:t>}</a:t>
            </a:r>
            <a:endParaRPr lang="en-US" altLang="en-US" sz="1700" b="1" dirty="0">
              <a:solidFill>
                <a:schemeClr val="tx2"/>
              </a:solidFill>
              <a:latin typeface="Courier New" panose="02070309020205020404" pitchFamily="49" charset="0"/>
              <a:cs typeface="Courier New" panose="020703090202050204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62C174A-5067-4FD7-BE8F-B584F679DD9C}" type="slidenum">
              <a:rPr lang="en-US" altLang="en-US" sz="1400"/>
            </a:fld>
            <a:endParaRPr lang="en-US" altLang="en-US" sz="1400"/>
          </a:p>
        </p:txBody>
      </p:sp>
      <p:sp>
        <p:nvSpPr>
          <p:cNvPr id="25603" name="Rectangle 2"/>
          <p:cNvSpPr>
            <a:spLocks noGrp="1" noChangeArrowheads="1"/>
          </p:cNvSpPr>
          <p:nvPr>
            <p:ph type="title"/>
          </p:nvPr>
        </p:nvSpPr>
        <p:spPr>
          <a:xfrm>
            <a:off x="685800" y="228600"/>
            <a:ext cx="7772400" cy="685800"/>
          </a:xfrm>
          <a:noFill/>
        </p:spPr>
        <p:txBody>
          <a:bodyPr/>
          <a:lstStyle/>
          <a:p>
            <a:r>
              <a:rPr lang="en-US" altLang="en-US" dirty="0">
                <a:solidFill>
                  <a:schemeClr val="tx1"/>
                </a:solidFill>
              </a:rPr>
              <a:t>NOTE</a:t>
            </a:r>
            <a:endParaRPr lang="en-US" altLang="en-US" dirty="0">
              <a:solidFill>
                <a:schemeClr val="tx1"/>
              </a:solidFill>
            </a:endParaRPr>
          </a:p>
        </p:txBody>
      </p:sp>
      <p:sp>
        <p:nvSpPr>
          <p:cNvPr id="25604" name="Text Box 3"/>
          <p:cNvSpPr txBox="1">
            <a:spLocks noChangeArrowheads="1"/>
          </p:cNvSpPr>
          <p:nvPr/>
        </p:nvSpPr>
        <p:spPr bwMode="auto">
          <a:xfrm>
            <a:off x="381000" y="1447800"/>
            <a:ext cx="83820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600">
                <a:cs typeface="Times New Roman" panose="02020603050405020304" pitchFamily="18" charset="0"/>
              </a:rPr>
              <a:t>An instance method can be overridden only if it is accessible. Thus a private method cannot be overridden, because it is not accessible outside its own class. If a method defined in a subclass is private in its superclass, the two methods are completely unrelated. </a:t>
            </a:r>
            <a:endParaRPr lang="en-US" altLang="en-US" sz="360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B45B936-59F7-4C3B-A7F5-6FF501E00A79}" type="slidenum">
              <a:rPr lang="en-US" altLang="en-US" sz="1400"/>
            </a:fld>
            <a:endParaRPr lang="en-US" altLang="en-US" sz="1400"/>
          </a:p>
        </p:txBody>
      </p:sp>
      <p:sp>
        <p:nvSpPr>
          <p:cNvPr id="26627" name="Rectangle 2"/>
          <p:cNvSpPr>
            <a:spLocks noGrp="1" noChangeArrowheads="1"/>
          </p:cNvSpPr>
          <p:nvPr>
            <p:ph type="title"/>
          </p:nvPr>
        </p:nvSpPr>
        <p:spPr>
          <a:xfrm>
            <a:off x="685800" y="228600"/>
            <a:ext cx="7772400" cy="685800"/>
          </a:xfrm>
          <a:noFill/>
        </p:spPr>
        <p:txBody>
          <a:bodyPr/>
          <a:lstStyle/>
          <a:p>
            <a:r>
              <a:rPr lang="en-US" altLang="en-US" dirty="0">
                <a:solidFill>
                  <a:schemeClr val="tx1"/>
                </a:solidFill>
              </a:rPr>
              <a:t>NOTE</a:t>
            </a:r>
            <a:endParaRPr lang="en-US" altLang="en-US" dirty="0">
              <a:solidFill>
                <a:schemeClr val="tx1"/>
              </a:solidFill>
            </a:endParaRPr>
          </a:p>
        </p:txBody>
      </p:sp>
      <p:sp>
        <p:nvSpPr>
          <p:cNvPr id="26628" name="Text Box 3"/>
          <p:cNvSpPr txBox="1">
            <a:spLocks noChangeArrowheads="1"/>
          </p:cNvSpPr>
          <p:nvPr/>
        </p:nvSpPr>
        <p:spPr bwMode="auto">
          <a:xfrm>
            <a:off x="381000" y="1447800"/>
            <a:ext cx="838200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600">
                <a:solidFill>
                  <a:schemeClr val="tx1"/>
                </a:solidFill>
                <a:cs typeface="Times New Roman" panose="02020603050405020304" pitchFamily="18" charset="0"/>
              </a:rPr>
              <a:t>Like an instance method, a static method can be inherited. However, a static method cannot be overridden. If a static method defined in the superclass is redefined in a subclass, the method defined in the superclass is hidden. </a:t>
            </a:r>
            <a:endParaRPr lang="en-US" altLang="en-US" sz="3600">
              <a:solidFill>
                <a:schemeClr val="tx1"/>
              </a:solidFill>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0404829-BEB2-4307-938C-543ABCCBCA04}" type="slidenum">
              <a:rPr lang="en-US" altLang="en-US" sz="1400"/>
            </a:fld>
            <a:endParaRPr lang="en-US" altLang="en-US" sz="1400"/>
          </a:p>
        </p:txBody>
      </p:sp>
      <p:sp>
        <p:nvSpPr>
          <p:cNvPr id="27651" name="Rectangle 2"/>
          <p:cNvSpPr>
            <a:spLocks noGrp="1" noChangeArrowheads="1"/>
          </p:cNvSpPr>
          <p:nvPr>
            <p:ph type="title"/>
          </p:nvPr>
        </p:nvSpPr>
        <p:spPr>
          <a:xfrm>
            <a:off x="685800" y="228600"/>
            <a:ext cx="7772400" cy="609600"/>
          </a:xfrm>
        </p:spPr>
        <p:txBody>
          <a:bodyPr/>
          <a:lstStyle/>
          <a:p>
            <a:r>
              <a:rPr lang="en-US" altLang="en-US" dirty="0">
                <a:solidFill>
                  <a:srgbClr val="FF0000"/>
                </a:solidFill>
              </a:rPr>
              <a:t>Overriding vs. Overloading(420)</a:t>
            </a:r>
            <a:endParaRPr lang="en-US" altLang="en-US" dirty="0">
              <a:solidFill>
                <a:srgbClr val="FF0000"/>
              </a:solidFill>
            </a:endParaRPr>
          </a:p>
        </p:txBody>
      </p:sp>
      <p:sp>
        <p:nvSpPr>
          <p:cNvPr id="27652" name="Rectangle 5"/>
          <p:cNvSpPr>
            <a:spLocks noChangeArrowheads="1"/>
          </p:cNvSpPr>
          <p:nvPr/>
        </p:nvSpPr>
        <p:spPr bwMode="auto">
          <a:xfrm>
            <a:off x="228600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3" name="Rectangle 7"/>
          <p:cNvSpPr>
            <a:spLocks noChangeArrowheads="1"/>
          </p:cNvSpPr>
          <p:nvPr/>
        </p:nvSpPr>
        <p:spPr bwMode="auto">
          <a:xfrm>
            <a:off x="0" y="2354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4" name="Rectangle 10"/>
          <p:cNvSpPr>
            <a:spLocks noChangeArrowheads="1"/>
          </p:cNvSpPr>
          <p:nvPr/>
        </p:nvSpPr>
        <p:spPr bwMode="auto">
          <a:xfrm>
            <a:off x="0" y="2244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7655" name="Object 9"/>
          <p:cNvGraphicFramePr>
            <a:graphicFrameLocks noChangeAspect="1"/>
          </p:cNvGraphicFramePr>
          <p:nvPr/>
        </p:nvGraphicFramePr>
        <p:xfrm>
          <a:off x="0" y="1143000"/>
          <a:ext cx="9144000" cy="4092575"/>
        </p:xfrm>
        <a:graphic>
          <a:graphicData uri="http://schemas.openxmlformats.org/presentationml/2006/ole">
            <mc:AlternateContent xmlns:mc="http://schemas.openxmlformats.org/markup-compatibility/2006">
              <mc:Choice xmlns:v="urn:schemas-microsoft-com:vml" Requires="v">
                <p:oleObj spid="_x0000_s27690" name="Picture" r:id="rId1" imgW="5757545" imgH="2150110" progId="Word.Picture.8">
                  <p:embed/>
                </p:oleObj>
              </mc:Choice>
              <mc:Fallback>
                <p:oleObj name="Picture" r:id="rId1" imgW="5757545" imgH="2150110" progId="Word.Picture.8">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3000"/>
                        <a:ext cx="9144000"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C131B5E-C0A1-4C91-8C23-D330AB4AB048}" type="slidenum">
              <a:rPr lang="en-US" altLang="en-US" sz="1400"/>
            </a:fld>
            <a:endParaRPr lang="en-US" altLang="en-US" sz="1400"/>
          </a:p>
        </p:txBody>
      </p:sp>
      <p:sp>
        <p:nvSpPr>
          <p:cNvPr id="28675" name="Rectangle 2"/>
          <p:cNvSpPr>
            <a:spLocks noGrp="1" noChangeArrowheads="1"/>
          </p:cNvSpPr>
          <p:nvPr>
            <p:ph type="title"/>
          </p:nvPr>
        </p:nvSpPr>
        <p:spPr>
          <a:xfrm>
            <a:off x="152400" y="228600"/>
            <a:ext cx="8763000" cy="838200"/>
          </a:xfrm>
        </p:spPr>
        <p:txBody>
          <a:bodyPr/>
          <a:lstStyle/>
          <a:p>
            <a:r>
              <a:rPr lang="en-US" altLang="en-US" sz="4000" dirty="0">
                <a:solidFill>
                  <a:srgbClr val="FF0000"/>
                </a:solidFill>
              </a:rPr>
              <a:t>The </a:t>
            </a:r>
            <a:r>
              <a:rPr lang="en-US" altLang="en-US" sz="4000" u="sng" dirty="0">
                <a:solidFill>
                  <a:srgbClr val="FF0000"/>
                </a:solidFill>
              </a:rPr>
              <a:t>Object</a:t>
            </a:r>
            <a:r>
              <a:rPr lang="en-US" altLang="en-US" sz="4000" dirty="0">
                <a:solidFill>
                  <a:srgbClr val="FF0000"/>
                </a:solidFill>
              </a:rPr>
              <a:t> Class and Its Methods</a:t>
            </a:r>
            <a:br>
              <a:rPr lang="en-US" altLang="en-US" sz="4000" dirty="0">
                <a:solidFill>
                  <a:srgbClr val="FF0000"/>
                </a:solidFill>
              </a:rPr>
            </a:br>
            <a:r>
              <a:rPr lang="en-US" altLang="en-US" sz="4000" dirty="0">
                <a:solidFill>
                  <a:srgbClr val="FF0000"/>
                </a:solidFill>
              </a:rPr>
              <a:t>(Big Boss!)</a:t>
            </a:r>
            <a:endParaRPr lang="en-US" altLang="en-US" sz="4000" dirty="0">
              <a:solidFill>
                <a:srgbClr val="FF0000"/>
              </a:solidFill>
            </a:endParaRPr>
          </a:p>
        </p:txBody>
      </p:sp>
      <p:sp>
        <p:nvSpPr>
          <p:cNvPr id="28676" name="Rectangle 3"/>
          <p:cNvSpPr>
            <a:spLocks noGrp="1" noChangeArrowheads="1"/>
          </p:cNvSpPr>
          <p:nvPr>
            <p:ph type="body" idx="1"/>
          </p:nvPr>
        </p:nvSpPr>
        <p:spPr>
          <a:xfrm>
            <a:off x="304800" y="1295400"/>
            <a:ext cx="8610600" cy="2438400"/>
          </a:xfrm>
        </p:spPr>
        <p:txBody>
          <a:bodyPr/>
          <a:lstStyle/>
          <a:p>
            <a:pPr marL="0" indent="0">
              <a:buFont typeface="Monotype Sorts" pitchFamily="2" charset="2"/>
              <a:buNone/>
            </a:pPr>
            <a:r>
              <a:rPr lang="en-US" altLang="en-US" sz="3600">
                <a:cs typeface="Times New Roman" panose="02020603050405020304" pitchFamily="18" charset="0"/>
              </a:rPr>
              <a:t>Every class in Java is descended from the java.lang.Object class. If no inheritance is specified when a class is defined, the superclass of the class is Object.</a:t>
            </a:r>
            <a:r>
              <a:rPr lang="en-US" altLang="en-US" sz="3600"/>
              <a:t> </a:t>
            </a:r>
            <a:endParaRPr lang="en-US" altLang="en-US" sz="3600"/>
          </a:p>
        </p:txBody>
      </p:sp>
      <p:graphicFrame>
        <p:nvGraphicFramePr>
          <p:cNvPr id="28677" name="Object 5"/>
          <p:cNvGraphicFramePr>
            <a:graphicFrameLocks noChangeAspect="1"/>
          </p:cNvGraphicFramePr>
          <p:nvPr/>
        </p:nvGraphicFramePr>
        <p:xfrm>
          <a:off x="0" y="4267200"/>
          <a:ext cx="9144000" cy="1066800"/>
        </p:xfrm>
        <a:graphic>
          <a:graphicData uri="http://schemas.openxmlformats.org/presentationml/2006/ole">
            <mc:AlternateContent xmlns:mc="http://schemas.openxmlformats.org/markup-compatibility/2006">
              <mc:Choice xmlns:v="urn:schemas-microsoft-com:vml" Requires="v">
                <p:oleObj spid="_x0000_s28712" name="Picture" r:id="rId1" imgW="4735195" imgH="549910" progId="Word.Picture.8">
                  <p:embed/>
                </p:oleObj>
              </mc:Choice>
              <mc:Fallback>
                <p:oleObj name="Picture" r:id="rId1" imgW="4735195" imgH="549910" progId="Word.Picture.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267200"/>
                        <a:ext cx="914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CD8295C-6099-440D-BC82-EBE9DEF4E95C}" type="slidenum">
              <a:rPr lang="en-US" altLang="en-US" sz="1400"/>
            </a:fld>
            <a:endParaRPr lang="en-US" altLang="en-US" sz="1400"/>
          </a:p>
        </p:txBody>
      </p:sp>
      <p:sp>
        <p:nvSpPr>
          <p:cNvPr id="29699" name="Rectangle 2"/>
          <p:cNvSpPr>
            <a:spLocks noGrp="1" noChangeArrowheads="1"/>
          </p:cNvSpPr>
          <p:nvPr>
            <p:ph type="title"/>
          </p:nvPr>
        </p:nvSpPr>
        <p:spPr>
          <a:xfrm>
            <a:off x="685800" y="228600"/>
            <a:ext cx="7772400" cy="685800"/>
          </a:xfrm>
        </p:spPr>
        <p:txBody>
          <a:bodyPr/>
          <a:lstStyle/>
          <a:p>
            <a:r>
              <a:rPr lang="en-US" altLang="en-US" sz="4000" dirty="0">
                <a:solidFill>
                  <a:srgbClr val="FF0000"/>
                </a:solidFill>
              </a:rPr>
              <a:t>The </a:t>
            </a:r>
            <a:r>
              <a:rPr lang="en-US" altLang="en-US" sz="4000" dirty="0" err="1">
                <a:solidFill>
                  <a:srgbClr val="FF0000"/>
                </a:solidFill>
              </a:rPr>
              <a:t>toString</a:t>
            </a:r>
            <a:r>
              <a:rPr lang="en-US" altLang="en-US" sz="4000" dirty="0">
                <a:solidFill>
                  <a:srgbClr val="FF0000"/>
                </a:solidFill>
              </a:rPr>
              <a:t>() method in Object(422)</a:t>
            </a:r>
            <a:endParaRPr lang="en-US" altLang="en-US" sz="4000" dirty="0">
              <a:solidFill>
                <a:srgbClr val="FF0000"/>
              </a:solidFill>
            </a:endParaRPr>
          </a:p>
        </p:txBody>
      </p:sp>
      <p:sp>
        <p:nvSpPr>
          <p:cNvPr id="29700" name="Rectangle 3"/>
          <p:cNvSpPr>
            <a:spLocks noGrp="1" noChangeArrowheads="1"/>
          </p:cNvSpPr>
          <p:nvPr>
            <p:ph type="body" idx="1"/>
          </p:nvPr>
        </p:nvSpPr>
        <p:spPr>
          <a:xfrm>
            <a:off x="304800" y="1143000"/>
            <a:ext cx="8534400" cy="1676400"/>
          </a:xfrm>
        </p:spPr>
        <p:txBody>
          <a:bodyPr/>
          <a:lstStyle/>
          <a:p>
            <a:pPr marL="0" indent="0">
              <a:lnSpc>
                <a:spcPct val="90000"/>
              </a:lnSpc>
              <a:spcBef>
                <a:spcPct val="75000"/>
              </a:spcBef>
              <a:buFont typeface="Monotype Sorts" pitchFamily="2" charset="2"/>
              <a:buNone/>
            </a:pPr>
            <a:r>
              <a:rPr lang="en-US" altLang="en-US" sz="2600"/>
              <a:t>The </a:t>
            </a:r>
            <a:r>
              <a:rPr lang="en-US" altLang="en-US" sz="2400"/>
              <a:t>toString()</a:t>
            </a:r>
            <a:r>
              <a:rPr lang="en-US" altLang="en-US" sz="2600"/>
              <a:t> method returns a string representation of the object. The </a:t>
            </a:r>
            <a:r>
              <a:rPr lang="en-US" altLang="en-US" sz="2600">
                <a:cs typeface="Times New Roman" panose="02020603050405020304" pitchFamily="18" charset="0"/>
              </a:rPr>
              <a:t>default implementation returns a string consisting of a class name of which the object is an instance, the at sign (@), and a number representing this object.</a:t>
            </a:r>
            <a:r>
              <a:rPr lang="en-US" altLang="en-US" sz="2600">
                <a:latin typeface="Courier" pitchFamily="49" charset="0"/>
                <a:cs typeface="Times New Roman" panose="02020603050405020304" pitchFamily="18" charset="0"/>
              </a:rPr>
              <a:t> </a:t>
            </a:r>
            <a:endParaRPr lang="en-US" altLang="en-US" sz="2800"/>
          </a:p>
        </p:txBody>
      </p:sp>
      <p:sp>
        <p:nvSpPr>
          <p:cNvPr id="29701" name="Rectangle 4"/>
          <p:cNvSpPr>
            <a:spLocks noChangeArrowheads="1"/>
          </p:cNvSpPr>
          <p:nvPr/>
        </p:nvSpPr>
        <p:spPr bwMode="auto">
          <a:xfrm>
            <a:off x="567690" y="3274695"/>
            <a:ext cx="723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800">
                <a:solidFill>
                  <a:schemeClr val="tx2"/>
                </a:solidFill>
              </a:rPr>
              <a:t>Loan loan = new Loan();</a:t>
            </a:r>
            <a:endParaRPr lang="en-US" altLang="en-US" sz="2800">
              <a:solidFill>
                <a:schemeClr val="tx2"/>
              </a:solidFill>
            </a:endParaRPr>
          </a:p>
          <a:p>
            <a:pPr>
              <a:buFont typeface="Monotype Sorts" pitchFamily="2" charset="2"/>
              <a:buNone/>
            </a:pPr>
            <a:r>
              <a:rPr lang="en-US" altLang="en-US" sz="2800">
                <a:solidFill>
                  <a:schemeClr val="tx2"/>
                </a:solidFill>
              </a:rPr>
              <a:t>System.out.println(loan.toString());</a:t>
            </a:r>
            <a:endParaRPr lang="en-US" altLang="en-US" sz="2800">
              <a:solidFill>
                <a:schemeClr val="tx2"/>
              </a:solidFill>
            </a:endParaRPr>
          </a:p>
        </p:txBody>
      </p:sp>
      <p:sp>
        <p:nvSpPr>
          <p:cNvPr id="29702" name="Rectangle 5"/>
          <p:cNvSpPr>
            <a:spLocks noChangeArrowheads="1"/>
          </p:cNvSpPr>
          <p:nvPr/>
        </p:nvSpPr>
        <p:spPr bwMode="auto">
          <a:xfrm>
            <a:off x="457200" y="4419600"/>
            <a:ext cx="8229600" cy="16764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75000"/>
              </a:spcBef>
              <a:buFont typeface="Monotype Sorts" pitchFamily="2" charset="2"/>
              <a:buNone/>
            </a:pPr>
            <a:r>
              <a:rPr lang="en-US" altLang="en-US" sz="2400">
                <a:cs typeface="Courier New" panose="02070309020205020404" pitchFamily="49" charset="0"/>
              </a:rPr>
              <a:t>The code displays something like </a:t>
            </a:r>
            <a:r>
              <a:rPr lang="en-US" altLang="en-US"/>
              <a:t>Loan@15037e5 </a:t>
            </a:r>
            <a:r>
              <a:rPr lang="en-US" altLang="en-US" sz="2400">
                <a:cs typeface="Courier New" panose="02070309020205020404" pitchFamily="49" charset="0"/>
              </a:rPr>
              <a:t>.</a:t>
            </a:r>
            <a:r>
              <a:rPr lang="en-US" altLang="en-US" sz="2400">
                <a:cs typeface="Times New Roman" panose="02020603050405020304" pitchFamily="18" charset="0"/>
              </a:rPr>
              <a:t> </a:t>
            </a:r>
            <a:r>
              <a:rPr lang="en-US" altLang="en-US" sz="2400">
                <a:cs typeface="Courier New" panose="02070309020205020404" pitchFamily="49" charset="0"/>
              </a:rPr>
              <a:t>This message is not very helpful or informative. Usually you should override the toString method so that it returns a digestible string representation of the object.</a:t>
            </a:r>
            <a:r>
              <a:rPr lang="en-US" altLang="en-US" sz="2400">
                <a:cs typeface="Times New Roman" panose="02020603050405020304" pitchFamily="18" charset="0"/>
              </a:rPr>
              <a:t> </a:t>
            </a:r>
            <a:endParaRPr lang="en-US" altLang="en-US" sz="240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F1ABDC0-1BB6-4EC3-A76E-9A4556B69138}" type="slidenum">
              <a:rPr lang="en-US" altLang="en-US" sz="1400"/>
            </a:fld>
            <a:endParaRPr lang="en-US" altLang="en-US" sz="1400"/>
          </a:p>
        </p:txBody>
      </p:sp>
      <p:sp>
        <p:nvSpPr>
          <p:cNvPr id="4099" name="Rectangle 2"/>
          <p:cNvSpPr>
            <a:spLocks noGrp="1" noChangeArrowheads="1"/>
          </p:cNvSpPr>
          <p:nvPr>
            <p:ph type="title"/>
          </p:nvPr>
        </p:nvSpPr>
        <p:spPr>
          <a:xfrm>
            <a:off x="152400" y="228600"/>
            <a:ext cx="8763000" cy="1066800"/>
          </a:xfrm>
          <a:noFill/>
        </p:spPr>
        <p:txBody>
          <a:bodyPr/>
          <a:lstStyle/>
          <a:p>
            <a:r>
              <a:rPr lang="en-US" altLang="en-US"/>
              <a:t>Motivations</a:t>
            </a:r>
            <a:endParaRPr lang="en-US" altLang="en-US"/>
          </a:p>
        </p:txBody>
      </p:sp>
      <p:sp>
        <p:nvSpPr>
          <p:cNvPr id="4100" name="Rectangle 3"/>
          <p:cNvSpPr>
            <a:spLocks noGrp="1" noChangeArrowheads="1"/>
          </p:cNvSpPr>
          <p:nvPr>
            <p:ph type="body" idx="1"/>
          </p:nvPr>
        </p:nvSpPr>
        <p:spPr>
          <a:xfrm>
            <a:off x="304800" y="1371600"/>
            <a:ext cx="8610600" cy="4114800"/>
          </a:xfrm>
          <a:noFill/>
        </p:spPr>
        <p:txBody>
          <a:bodyPr/>
          <a:lstStyle/>
          <a:p>
            <a:pPr marL="0" indent="0">
              <a:buFont typeface="Monotype Sorts" pitchFamily="2" charset="2"/>
              <a:buNone/>
            </a:pPr>
            <a:r>
              <a:rPr lang="en-US" altLang="en-US" dirty="0"/>
              <a:t>Suppose you will define classes to model circles, rectangles, and triangles. These classes have many common features. What is the best way to design these classes so to avoid redundancy? The answer is to use inheritance. </a:t>
            </a:r>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C9C63C4-90EE-48C4-A18C-99FE65E64DFD}" type="slidenum">
              <a:rPr lang="en-US" altLang="en-US" sz="1400"/>
            </a:fld>
            <a:endParaRPr lang="en-US" altLang="en-US" sz="1400"/>
          </a:p>
        </p:txBody>
      </p:sp>
      <p:sp>
        <p:nvSpPr>
          <p:cNvPr id="30723" name="Rectangle 2"/>
          <p:cNvSpPr>
            <a:spLocks noGrp="1" noChangeArrowheads="1"/>
          </p:cNvSpPr>
          <p:nvPr>
            <p:ph type="title"/>
          </p:nvPr>
        </p:nvSpPr>
        <p:spPr>
          <a:xfrm>
            <a:off x="685800" y="228600"/>
            <a:ext cx="7772400" cy="685800"/>
          </a:xfrm>
        </p:spPr>
        <p:txBody>
          <a:bodyPr/>
          <a:lstStyle/>
          <a:p>
            <a:r>
              <a:rPr lang="en-US" altLang="en-US" dirty="0">
                <a:solidFill>
                  <a:srgbClr val="FF0000"/>
                </a:solidFill>
              </a:rPr>
              <a:t>Polymorphism(423)</a:t>
            </a:r>
            <a:r>
              <a:rPr lang="zh-CN" altLang="en-US" dirty="0">
                <a:solidFill>
                  <a:srgbClr val="FF0000"/>
                </a:solidFill>
                <a:ea typeface="宋体" panose="02010600030101010101" pitchFamily="2" charset="-122"/>
              </a:rPr>
              <a:t>！！！！</a:t>
            </a:r>
            <a:endParaRPr lang="zh-CN" altLang="en-US" dirty="0">
              <a:solidFill>
                <a:srgbClr val="FF0000"/>
              </a:solidFill>
              <a:ea typeface="宋体" panose="02010600030101010101" pitchFamily="2" charset="-122"/>
            </a:endParaRPr>
          </a:p>
        </p:txBody>
      </p:sp>
      <p:sp>
        <p:nvSpPr>
          <p:cNvPr id="30724" name="Rectangle 3"/>
          <p:cNvSpPr>
            <a:spLocks noGrp="1" noChangeArrowheads="1"/>
          </p:cNvSpPr>
          <p:nvPr>
            <p:ph type="body" idx="1"/>
          </p:nvPr>
        </p:nvSpPr>
        <p:spPr>
          <a:xfrm>
            <a:off x="304800" y="1143000"/>
            <a:ext cx="8534400" cy="1143000"/>
          </a:xfrm>
        </p:spPr>
        <p:txBody>
          <a:bodyPr/>
          <a:lstStyle/>
          <a:p>
            <a:pPr marL="0" indent="0">
              <a:spcBef>
                <a:spcPct val="75000"/>
              </a:spcBef>
              <a:buFont typeface="Monotype Sorts" pitchFamily="2" charset="2"/>
              <a:buNone/>
            </a:pPr>
            <a:r>
              <a:rPr lang="en-US" altLang="en-US">
                <a:solidFill>
                  <a:srgbClr val="FF0000"/>
                </a:solidFill>
              </a:rPr>
              <a:t>Polymorphism means that a variable of a supertype can refer to a subtype object.</a:t>
            </a:r>
            <a:endParaRPr lang="en-US" altLang="en-US">
              <a:solidFill>
                <a:srgbClr val="FF0000"/>
              </a:solidFill>
            </a:endParaRPr>
          </a:p>
        </p:txBody>
      </p:sp>
      <p:sp>
        <p:nvSpPr>
          <p:cNvPr id="30725" name="Rectangle 5"/>
          <p:cNvSpPr>
            <a:spLocks noChangeArrowheads="1"/>
          </p:cNvSpPr>
          <p:nvPr/>
        </p:nvSpPr>
        <p:spPr bwMode="auto">
          <a:xfrm>
            <a:off x="304800" y="2717165"/>
            <a:ext cx="8458200" cy="28194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75000"/>
              </a:spcBef>
              <a:buFont typeface="Monotype Sorts" pitchFamily="2" charset="2"/>
              <a:buNone/>
            </a:pPr>
            <a:r>
              <a:rPr lang="en-US" altLang="en-US" sz="2800"/>
              <a:t>A class defines a type. A type defined by a subclass is called a </a:t>
            </a:r>
            <a:r>
              <a:rPr lang="en-US" altLang="en-US" sz="2800" i="1"/>
              <a:t>subtype</a:t>
            </a:r>
            <a:r>
              <a:rPr lang="en-US" altLang="en-US" sz="2800"/>
              <a:t>, and a type defined by its superclass is called a </a:t>
            </a:r>
            <a:r>
              <a:rPr lang="en-US" altLang="en-US" sz="2800" i="1"/>
              <a:t>supertype</a:t>
            </a:r>
            <a:r>
              <a:rPr lang="en-US" altLang="en-US" sz="2800"/>
              <a:t>. Therefore, you can say that </a:t>
            </a:r>
            <a:r>
              <a:rPr lang="en-US" altLang="en-US" sz="2800" b="1"/>
              <a:t>Circle</a:t>
            </a:r>
            <a:r>
              <a:rPr lang="en-US" altLang="en-US" sz="2800"/>
              <a:t> is a subtype of </a:t>
            </a:r>
            <a:r>
              <a:rPr lang="en-US" altLang="en-US" sz="2800" b="1"/>
              <a:t>GeometricObject</a:t>
            </a:r>
            <a:r>
              <a:rPr lang="en-US" altLang="en-US" sz="2800"/>
              <a:t> and </a:t>
            </a:r>
            <a:r>
              <a:rPr lang="en-US" altLang="en-US" sz="2800" b="1"/>
              <a:t>GeometricObject</a:t>
            </a:r>
            <a:r>
              <a:rPr lang="en-US" altLang="en-US" sz="2800"/>
              <a:t> is a supertype for </a:t>
            </a:r>
            <a:r>
              <a:rPr lang="en-US" altLang="en-US" sz="2800" b="1"/>
              <a:t>Circle</a:t>
            </a:r>
            <a:r>
              <a:rPr lang="en-US" altLang="en-US" sz="2800"/>
              <a:t>.</a:t>
            </a:r>
            <a:endParaRPr lang="en-US" altLang="en-US" sz="2800"/>
          </a:p>
        </p:txBody>
      </p:sp>
      <p:sp>
        <p:nvSpPr>
          <p:cNvPr id="396294" name="AutoShape 6">
            <a:hlinkClick r:id="" action="ppaction://noaction" highlightClick="1"/>
          </p:cNvPr>
          <p:cNvSpPr>
            <a:spLocks noChangeArrowheads="1"/>
          </p:cNvSpPr>
          <p:nvPr/>
        </p:nvSpPr>
        <p:spPr bwMode="auto">
          <a:xfrm>
            <a:off x="5486400" y="5257800"/>
            <a:ext cx="31242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dirty="0" err="1">
                <a:solidFill>
                  <a:schemeClr val="accent1"/>
                </a:solidFill>
                <a:latin typeface="Book Antiqua" panose="02040602050305030304" pitchFamily="18" charset="0"/>
                <a:ea typeface="宋体" panose="02010600030101010101" pitchFamily="2" charset="-122"/>
                <a:hlinkClick r:id="rId1" action="ppaction://program"/>
              </a:rPr>
              <a:t>PolymorphismDemo</a:t>
            </a:r>
            <a:endParaRPr lang="en-US" altLang="zh-CN" dirty="0">
              <a:solidFill>
                <a:schemeClr val="accent1"/>
              </a:solidFill>
              <a:ea typeface="宋体" panose="02010600030101010101" pitchFamily="2" charset="-122"/>
            </a:endParaRPr>
          </a:p>
        </p:txBody>
      </p:sp>
      <p:sp>
        <p:nvSpPr>
          <p:cNvPr id="30727" name="AutoShape 7">
            <a:hlinkClick r:id="rId2" action="ppaction://program" highlightClick="1"/>
          </p:cNvPr>
          <p:cNvSpPr>
            <a:spLocks noChangeArrowheads="1"/>
          </p:cNvSpPr>
          <p:nvPr/>
        </p:nvSpPr>
        <p:spPr bwMode="auto">
          <a:xfrm>
            <a:off x="5486400" y="5867400"/>
            <a:ext cx="160020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0728" name="AutoShape 8">
            <a:hlinkClick r:id="rId3" highlightClick="1"/>
          </p:cNvPr>
          <p:cNvSpPr>
            <a:spLocks noChangeArrowheads="1"/>
          </p:cNvSpPr>
          <p:nvPr/>
        </p:nvSpPr>
        <p:spPr bwMode="auto">
          <a:xfrm>
            <a:off x="4876800" y="52578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D7E64DC-DED6-4004-BBCF-A38533874D6F}" type="slidenum">
              <a:rPr lang="en-US" altLang="en-US" sz="1400"/>
            </a:fld>
            <a:endParaRPr lang="en-US" altLang="en-US" sz="1400"/>
          </a:p>
        </p:txBody>
      </p:sp>
      <p:sp>
        <p:nvSpPr>
          <p:cNvPr id="31747" name="Rectangle 2"/>
          <p:cNvSpPr>
            <a:spLocks noGrp="1" noChangeArrowheads="1"/>
          </p:cNvSpPr>
          <p:nvPr>
            <p:ph type="title"/>
          </p:nvPr>
        </p:nvSpPr>
        <p:spPr>
          <a:xfrm>
            <a:off x="228600" y="152400"/>
            <a:ext cx="8763000" cy="685800"/>
          </a:xfrm>
          <a:noFill/>
        </p:spPr>
        <p:txBody>
          <a:bodyPr/>
          <a:lstStyle/>
          <a:p>
            <a:r>
              <a:rPr lang="en-US" altLang="en-US" sz="2400">
                <a:solidFill>
                  <a:srgbClr val="C00000"/>
                </a:solidFill>
              </a:rPr>
              <a:t>Polymorphism, Dynamic Binding and Generic Programming(424)</a:t>
            </a:r>
            <a:endParaRPr lang="en-US" altLang="en-US" sz="2400" b="1">
              <a:solidFill>
                <a:srgbClr val="C00000"/>
              </a:solidFill>
              <a:latin typeface="Courier" pitchFamily="49" charset="0"/>
            </a:endParaRPr>
          </a:p>
        </p:txBody>
      </p:sp>
      <p:sp>
        <p:nvSpPr>
          <p:cNvPr id="31748" name="Text Box 5"/>
          <p:cNvSpPr txBox="1">
            <a:spLocks noChangeArrowheads="1"/>
          </p:cNvSpPr>
          <p:nvPr/>
        </p:nvSpPr>
        <p:spPr bwMode="auto">
          <a:xfrm>
            <a:off x="152400" y="838200"/>
            <a:ext cx="3733800"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public class PolymorphismDemo {</a:t>
            </a:r>
            <a:endParaRPr lang="en-US" altLang="en-US" sz="11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public static void main(String[] args) {</a:t>
            </a:r>
            <a:endParaRPr lang="en-US" altLang="en-US" sz="11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m(new GraduateStudent());</a:t>
            </a:r>
            <a:endParaRPr lang="en-US" altLang="en-US" sz="11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m(new Student());</a:t>
            </a:r>
            <a:endParaRPr lang="en-US" altLang="en-US" sz="11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m(new Person());</a:t>
            </a:r>
            <a:endParaRPr lang="en-US" altLang="en-US" sz="11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m(new Object());</a:t>
            </a:r>
            <a:endParaRPr lang="en-US" altLang="en-US" sz="11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a:t>
            </a:r>
            <a:endParaRPr lang="en-US" altLang="en-US" sz="11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a:t>
            </a:r>
            <a:endParaRPr lang="en-US" altLang="en-US" sz="11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public static void m(Object x) {</a:t>
            </a:r>
            <a:endParaRPr lang="en-US" altLang="en-US" sz="11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System.out.println(x.toString());</a:t>
            </a:r>
            <a:endParaRPr lang="en-US" altLang="en-US" sz="11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a:t>
            </a:r>
            <a:endParaRPr lang="en-US" altLang="en-US" sz="11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a:t>
            </a:r>
            <a:endParaRPr lang="en-US" altLang="en-US" sz="11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a:t>
            </a:r>
            <a:endParaRPr lang="en-US" altLang="en-US" sz="11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class GraduateStudent extends Student {</a:t>
            </a:r>
            <a:endParaRPr lang="en-US" altLang="en-US" sz="11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a:t>
            </a:r>
            <a:endParaRPr lang="en-US" altLang="en-US" sz="11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a:t>
            </a:r>
            <a:endParaRPr lang="en-US" altLang="en-US" sz="11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class Student extends Person {</a:t>
            </a:r>
            <a:endParaRPr lang="en-US" altLang="en-US" sz="11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public String toString() {</a:t>
            </a:r>
            <a:endParaRPr lang="en-US" altLang="en-US" sz="11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return "Student";</a:t>
            </a:r>
            <a:endParaRPr lang="en-US" altLang="en-US" sz="11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a:t>
            </a:r>
            <a:endParaRPr lang="en-US" altLang="en-US" sz="11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a:t>
            </a:r>
            <a:endParaRPr lang="en-US" altLang="en-US" sz="11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a:t>
            </a:r>
            <a:endParaRPr lang="en-US" altLang="en-US" sz="11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class Person extends Object {</a:t>
            </a:r>
            <a:endParaRPr lang="en-US" altLang="en-US" sz="11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public String toString() {</a:t>
            </a:r>
            <a:endParaRPr lang="en-US" altLang="en-US" sz="11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return "Person";</a:t>
            </a:r>
            <a:endParaRPr lang="en-US" altLang="en-US" sz="11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a:t>
            </a:r>
            <a:endParaRPr lang="en-US" altLang="en-US" sz="11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a:t>
            </a:r>
            <a:endParaRPr lang="en-US" altLang="en-US" sz="1100" b="1">
              <a:solidFill>
                <a:schemeClr val="tx2"/>
              </a:solidFill>
              <a:latin typeface="Courier New" panose="02070309020205020404" pitchFamily="49" charset="0"/>
              <a:cs typeface="Times New Roman" panose="02020603050405020304" pitchFamily="18" charset="0"/>
            </a:endParaRPr>
          </a:p>
        </p:txBody>
      </p:sp>
      <p:sp>
        <p:nvSpPr>
          <p:cNvPr id="324615" name="Text Box 7"/>
          <p:cNvSpPr txBox="1">
            <a:spLocks noChangeArrowheads="1"/>
          </p:cNvSpPr>
          <p:nvPr/>
        </p:nvSpPr>
        <p:spPr bwMode="auto">
          <a:xfrm>
            <a:off x="4724400" y="914400"/>
            <a:ext cx="3276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dirty="0"/>
              <a:t>Method m takes a parameter of the Object type. You can invoke it with any object.</a:t>
            </a:r>
            <a:endParaRPr lang="en-US" altLang="en-US" sz="2000" dirty="0"/>
          </a:p>
        </p:txBody>
      </p:sp>
      <p:sp>
        <p:nvSpPr>
          <p:cNvPr id="324616" name="Line 8"/>
          <p:cNvSpPr>
            <a:spLocks noChangeShapeType="1"/>
          </p:cNvSpPr>
          <p:nvPr/>
        </p:nvSpPr>
        <p:spPr bwMode="auto">
          <a:xfrm flipH="1">
            <a:off x="2590800" y="1371600"/>
            <a:ext cx="2133600" cy="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4617" name="Text Box 9"/>
          <p:cNvSpPr txBox="1">
            <a:spLocks noChangeArrowheads="1"/>
          </p:cNvSpPr>
          <p:nvPr/>
        </p:nvSpPr>
        <p:spPr bwMode="auto">
          <a:xfrm>
            <a:off x="3961765" y="2274570"/>
            <a:ext cx="5105400" cy="922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dirty="0">
                <a:cs typeface="Courier New" panose="02070309020205020404" pitchFamily="49" charset="0"/>
              </a:rPr>
              <a:t>An object of a subtype can be used wherever its supertype value is required</a:t>
            </a:r>
            <a:r>
              <a:rPr lang="en-US" altLang="en-US" sz="1800" dirty="0">
                <a:cs typeface="Times New Roman" panose="02020603050405020304" pitchFamily="18" charset="0"/>
              </a:rPr>
              <a:t>. This feature is known as </a:t>
            </a:r>
            <a:r>
              <a:rPr lang="en-US" altLang="en-US" sz="1800" i="1" dirty="0">
                <a:cs typeface="Times New Roman" panose="02020603050405020304" pitchFamily="18" charset="0"/>
              </a:rPr>
              <a:t>polymorphism</a:t>
            </a:r>
            <a:r>
              <a:rPr lang="en-US" altLang="en-US" sz="1800" dirty="0">
                <a:cs typeface="Times New Roman" panose="02020603050405020304" pitchFamily="18" charset="0"/>
              </a:rPr>
              <a:t>.</a:t>
            </a:r>
            <a:endParaRPr lang="en-US" altLang="en-US" sz="1800" dirty="0">
              <a:cs typeface="Times New Roman" panose="02020603050405020304" pitchFamily="18" charset="0"/>
            </a:endParaRPr>
          </a:p>
        </p:txBody>
      </p:sp>
      <p:sp>
        <p:nvSpPr>
          <p:cNvPr id="324618" name="Rectangle 10"/>
          <p:cNvSpPr>
            <a:spLocks noGrp="1" noChangeArrowheads="1"/>
          </p:cNvSpPr>
          <p:nvPr>
            <p:ph type="body" idx="1"/>
          </p:nvPr>
        </p:nvSpPr>
        <p:spPr>
          <a:xfrm>
            <a:off x="3886200" y="3352800"/>
            <a:ext cx="5029200" cy="2895600"/>
          </a:xfrm>
          <a:noFill/>
        </p:spPr>
        <p:txBody>
          <a:bodyPr/>
          <a:lstStyle/>
          <a:p>
            <a:pPr marL="0" indent="0">
              <a:lnSpc>
                <a:spcPct val="90000"/>
              </a:lnSpc>
              <a:buFont typeface="Monotype Sorts" pitchFamily="2" charset="2"/>
              <a:buNone/>
            </a:pPr>
            <a:r>
              <a:rPr lang="en-US" altLang="en-US" sz="1800" dirty="0">
                <a:cs typeface="Times New Roman" panose="02020603050405020304" pitchFamily="18" charset="0"/>
              </a:rPr>
              <a:t>When the method m(Object x) is executed, the argument x’s </a:t>
            </a:r>
            <a:r>
              <a:rPr lang="en-US" altLang="en-US" sz="1800" dirty="0" err="1">
                <a:cs typeface="Times New Roman" panose="02020603050405020304" pitchFamily="18" charset="0"/>
              </a:rPr>
              <a:t>toString</a:t>
            </a:r>
            <a:r>
              <a:rPr lang="en-US" altLang="en-US" sz="1800" dirty="0">
                <a:cs typeface="Times New Roman" panose="02020603050405020304" pitchFamily="18" charset="0"/>
              </a:rPr>
              <a:t> method is invoked. x may be an instance of </a:t>
            </a:r>
            <a:r>
              <a:rPr lang="en-US" altLang="en-US" sz="1800" dirty="0" err="1">
                <a:cs typeface="Times New Roman" panose="02020603050405020304" pitchFamily="18" charset="0"/>
              </a:rPr>
              <a:t>GraduateStudent</a:t>
            </a:r>
            <a:r>
              <a:rPr lang="en-US" altLang="en-US" sz="1800" dirty="0">
                <a:cs typeface="Times New Roman" panose="02020603050405020304" pitchFamily="18" charset="0"/>
              </a:rPr>
              <a:t>, Student, Person, or Object. Classes </a:t>
            </a:r>
            <a:r>
              <a:rPr lang="en-US" altLang="en-US" sz="1800" dirty="0" err="1">
                <a:cs typeface="Times New Roman" panose="02020603050405020304" pitchFamily="18" charset="0"/>
              </a:rPr>
              <a:t>GraduateStudent</a:t>
            </a:r>
            <a:r>
              <a:rPr lang="en-US" altLang="en-US" sz="1800" dirty="0">
                <a:cs typeface="Times New Roman" panose="02020603050405020304" pitchFamily="18" charset="0"/>
              </a:rPr>
              <a:t>, Student, Person, and Object have their own implementation of the </a:t>
            </a:r>
            <a:r>
              <a:rPr lang="en-US" altLang="en-US" sz="1800" dirty="0" err="1">
                <a:cs typeface="Times New Roman" panose="02020603050405020304" pitchFamily="18" charset="0"/>
              </a:rPr>
              <a:t>toString</a:t>
            </a:r>
            <a:r>
              <a:rPr lang="en-US" altLang="en-US" sz="1800" dirty="0">
                <a:cs typeface="Times New Roman" panose="02020603050405020304" pitchFamily="18" charset="0"/>
              </a:rPr>
              <a:t> method. Which implementation is used will be determined dynamically by the Java Virtual Machine at runtime. This capability is known as </a:t>
            </a:r>
            <a:r>
              <a:rPr lang="en-US" altLang="en-US" sz="1800" i="1" dirty="0">
                <a:cs typeface="Times New Roman" panose="02020603050405020304" pitchFamily="18" charset="0"/>
              </a:rPr>
              <a:t>dynamic binding</a:t>
            </a:r>
            <a:r>
              <a:rPr lang="en-US" altLang="en-US" sz="1800" dirty="0">
                <a:cs typeface="Times New Roman" panose="02020603050405020304" pitchFamily="18" charset="0"/>
              </a:rPr>
              <a:t>. </a:t>
            </a:r>
            <a:endParaRPr lang="en-US" altLang="en-US" sz="1800" dirty="0">
              <a:cs typeface="Times New Roman" panose="02020603050405020304" pitchFamily="18" charset="0"/>
            </a:endParaRPr>
          </a:p>
        </p:txBody>
      </p:sp>
      <p:sp>
        <p:nvSpPr>
          <p:cNvPr id="324621" name="AutoShape 13">
            <a:hlinkClick r:id="" action="ppaction://noaction" highlightClick="1"/>
          </p:cNvPr>
          <p:cNvSpPr>
            <a:spLocks noChangeArrowheads="1"/>
          </p:cNvSpPr>
          <p:nvPr/>
        </p:nvSpPr>
        <p:spPr bwMode="auto">
          <a:xfrm>
            <a:off x="762000" y="5486400"/>
            <a:ext cx="3048000" cy="3810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solidFill>
                  <a:schemeClr val="accent1"/>
                </a:solidFill>
                <a:latin typeface="Book Antiqua" panose="02040602050305030304" pitchFamily="18" charset="0"/>
                <a:ea typeface="宋体" panose="02010600030101010101" pitchFamily="2" charset="-122"/>
                <a:hlinkClick r:id="rId1" action="ppaction://program"/>
              </a:rPr>
              <a:t>DynamicBindingDemo</a:t>
            </a:r>
            <a:endParaRPr lang="en-US" altLang="zh-CN">
              <a:solidFill>
                <a:schemeClr val="accent1"/>
              </a:solidFill>
              <a:ea typeface="宋体" panose="02010600030101010101" pitchFamily="2" charset="-122"/>
            </a:endParaRPr>
          </a:p>
        </p:txBody>
      </p:sp>
      <p:sp>
        <p:nvSpPr>
          <p:cNvPr id="31754" name="AutoShape 14">
            <a:hlinkClick r:id="rId2" action="ppaction://program" highlightClick="1"/>
          </p:cNvPr>
          <p:cNvSpPr>
            <a:spLocks noChangeArrowheads="1"/>
          </p:cNvSpPr>
          <p:nvPr/>
        </p:nvSpPr>
        <p:spPr bwMode="auto">
          <a:xfrm>
            <a:off x="762000" y="5943600"/>
            <a:ext cx="160020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1755" name="AutoShape 15">
            <a:hlinkClick r:id="rId3" highlightClick="1"/>
          </p:cNvPr>
          <p:cNvSpPr>
            <a:spLocks noChangeArrowheads="1"/>
          </p:cNvSpPr>
          <p:nvPr/>
        </p:nvSpPr>
        <p:spPr bwMode="auto">
          <a:xfrm>
            <a:off x="228600" y="54102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 name="AutoShape 4">
            <a:hlinkClick r:id="rId4" highlightClick="1"/>
          </p:cNvPr>
          <p:cNvSpPr>
            <a:spLocks noChangeArrowheads="1"/>
          </p:cNvSpPr>
          <p:nvPr/>
        </p:nvSpPr>
        <p:spPr bwMode="auto">
          <a:xfrm>
            <a:off x="2311547" y="5067586"/>
            <a:ext cx="1524000" cy="418814"/>
          </a:xfrm>
          <a:prstGeom prst="actionButtonBlank">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defRPr/>
            </a:pPr>
            <a:r>
              <a:rPr lang="en-US" altLang="en-US" sz="2400" dirty="0">
                <a:latin typeface="Book Antiqua" panose="02040602050305030304" pitchFamily="18" charset="0"/>
              </a:rPr>
              <a:t>Animation</a:t>
            </a:r>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4615"/>
                                        </p:tgtEl>
                                        <p:attrNameLst>
                                          <p:attrName>style.visibility</p:attrName>
                                        </p:attrNameLst>
                                      </p:cBhvr>
                                      <p:to>
                                        <p:strVal val="visible"/>
                                      </p:to>
                                    </p:set>
                                    <p:anim calcmode="lin" valueType="num">
                                      <p:cBhvr additive="base">
                                        <p:cTn id="7" dur="500" fill="hold"/>
                                        <p:tgtEl>
                                          <p:spTgt spid="324615"/>
                                        </p:tgtEl>
                                        <p:attrNameLst>
                                          <p:attrName>ppt_x</p:attrName>
                                        </p:attrNameLst>
                                      </p:cBhvr>
                                      <p:tavLst>
                                        <p:tav tm="0">
                                          <p:val>
                                            <p:strVal val="0-#ppt_w/2"/>
                                          </p:val>
                                        </p:tav>
                                        <p:tav tm="100000">
                                          <p:val>
                                            <p:strVal val="#ppt_x"/>
                                          </p:val>
                                        </p:tav>
                                      </p:tavLst>
                                    </p:anim>
                                    <p:anim calcmode="lin" valueType="num">
                                      <p:cBhvr additive="base">
                                        <p:cTn id="8" dur="500" fill="hold"/>
                                        <p:tgtEl>
                                          <p:spTgt spid="3246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24616"/>
                                        </p:tgtEl>
                                        <p:attrNameLst>
                                          <p:attrName>style.visibility</p:attrName>
                                        </p:attrNameLst>
                                      </p:cBhvr>
                                      <p:to>
                                        <p:strVal val="visible"/>
                                      </p:to>
                                    </p:set>
                                    <p:anim calcmode="lin" valueType="num">
                                      <p:cBhvr additive="base">
                                        <p:cTn id="13" dur="500" fill="hold"/>
                                        <p:tgtEl>
                                          <p:spTgt spid="324616"/>
                                        </p:tgtEl>
                                        <p:attrNameLst>
                                          <p:attrName>ppt_x</p:attrName>
                                        </p:attrNameLst>
                                      </p:cBhvr>
                                      <p:tavLst>
                                        <p:tav tm="0">
                                          <p:val>
                                            <p:strVal val="0-#ppt_w/2"/>
                                          </p:val>
                                        </p:tav>
                                        <p:tav tm="100000">
                                          <p:val>
                                            <p:strVal val="#ppt_x"/>
                                          </p:val>
                                        </p:tav>
                                      </p:tavLst>
                                    </p:anim>
                                    <p:anim calcmode="lin" valueType="num">
                                      <p:cBhvr additive="base">
                                        <p:cTn id="14" dur="500" fill="hold"/>
                                        <p:tgtEl>
                                          <p:spTgt spid="3246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24617"/>
                                        </p:tgtEl>
                                        <p:attrNameLst>
                                          <p:attrName>style.visibility</p:attrName>
                                        </p:attrNameLst>
                                      </p:cBhvr>
                                      <p:to>
                                        <p:strVal val="visible"/>
                                      </p:to>
                                    </p:set>
                                    <p:anim calcmode="lin" valueType="num">
                                      <p:cBhvr additive="base">
                                        <p:cTn id="19" dur="500" fill="hold"/>
                                        <p:tgtEl>
                                          <p:spTgt spid="324617"/>
                                        </p:tgtEl>
                                        <p:attrNameLst>
                                          <p:attrName>ppt_x</p:attrName>
                                        </p:attrNameLst>
                                      </p:cBhvr>
                                      <p:tavLst>
                                        <p:tav tm="0">
                                          <p:val>
                                            <p:strVal val="0-#ppt_w/2"/>
                                          </p:val>
                                        </p:tav>
                                        <p:tav tm="100000">
                                          <p:val>
                                            <p:strVal val="#ppt_x"/>
                                          </p:val>
                                        </p:tav>
                                      </p:tavLst>
                                    </p:anim>
                                    <p:anim calcmode="lin" valueType="num">
                                      <p:cBhvr additive="base">
                                        <p:cTn id="20" dur="500" fill="hold"/>
                                        <p:tgtEl>
                                          <p:spTgt spid="32461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24618">
                                            <p:txEl>
                                              <p:pRg st="0" end="0"/>
                                            </p:txEl>
                                          </p:spTgt>
                                        </p:tgtEl>
                                        <p:attrNameLst>
                                          <p:attrName>style.visibility</p:attrName>
                                        </p:attrNameLst>
                                      </p:cBhvr>
                                      <p:to>
                                        <p:strVal val="visible"/>
                                      </p:to>
                                    </p:set>
                                    <p:anim calcmode="lin" valueType="num">
                                      <p:cBhvr additive="base">
                                        <p:cTn id="25" dur="500" fill="hold"/>
                                        <p:tgtEl>
                                          <p:spTgt spid="324618">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2461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5" grpId="0" autoUpdateAnimBg="0"/>
      <p:bldP spid="324617" grpId="0" bldLvl="0" animBg="1" autoUpdateAnimBg="0"/>
      <p:bldP spid="324618" grpId="0" autoUpdateAnimBg="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1"/>
          </p:nvPr>
        </p:nvSpPr>
        <p:spPr/>
        <p:txBody>
          <a:bodyPr/>
          <a:p>
            <a:fld id="{D8E98D3D-DCB1-4F8B-9702-0F0D12685CE1}" type="slidenum">
              <a:rPr lang="en-US" altLang="zh-CN"/>
            </a:fld>
            <a:endParaRPr lang="en-US" altLang="zh-CN"/>
          </a:p>
        </p:txBody>
      </p:sp>
      <p:sp>
        <p:nvSpPr>
          <p:cNvPr id="5" name="矩形 4"/>
          <p:cNvSpPr/>
          <p:nvPr/>
        </p:nvSpPr>
        <p:spPr>
          <a:xfrm>
            <a:off x="1744345" y="668655"/>
            <a:ext cx="1306830" cy="422275"/>
          </a:xfrm>
          <a:prstGeom prst="rect">
            <a:avLst/>
          </a:prstGeom>
          <a:solidFill>
            <a:schemeClr val="accent1"/>
          </a:solidFill>
          <a:ln w="12700" cap="flat" cmpd="sng" algn="ctr">
            <a:solidFill>
              <a:schemeClr val="tx1"/>
            </a:solidFill>
            <a:prstDash val="solid"/>
            <a:round/>
            <a:headEnd type="none" w="sm" len="sm"/>
            <a:tailEnd type="none" w="sm" len="sm"/>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smtClean="0">
                <a:ln>
                  <a:noFill/>
                </a:ln>
                <a:solidFill>
                  <a:schemeClr val="tx1"/>
                </a:solidFill>
                <a:effectLst/>
                <a:latin typeface="Times New Roman" panose="02020603050405020304" pitchFamily="18" charset="0"/>
              </a:rPr>
              <a:t>Object</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p:txBody>
      </p:sp>
      <p:sp>
        <p:nvSpPr>
          <p:cNvPr id="6" name="矩形 5"/>
          <p:cNvSpPr/>
          <p:nvPr/>
        </p:nvSpPr>
        <p:spPr>
          <a:xfrm>
            <a:off x="1744345" y="1996440"/>
            <a:ext cx="1306830" cy="422275"/>
          </a:xfrm>
          <a:prstGeom prst="rect">
            <a:avLst/>
          </a:prstGeom>
          <a:solidFill>
            <a:schemeClr val="accent1"/>
          </a:solidFill>
          <a:ln w="12700" cap="flat" cmpd="sng" algn="ctr">
            <a:solidFill>
              <a:schemeClr val="tx1"/>
            </a:solidFill>
            <a:prstDash val="solid"/>
            <a:round/>
            <a:headEnd type="none" w="sm" len="sm"/>
            <a:tailEnd type="none" w="sm" len="sm"/>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smtClean="0">
                <a:ln>
                  <a:noFill/>
                </a:ln>
                <a:solidFill>
                  <a:schemeClr val="tx1"/>
                </a:solidFill>
                <a:effectLst/>
                <a:latin typeface="Times New Roman" panose="02020603050405020304" pitchFamily="18" charset="0"/>
              </a:rPr>
              <a:t>Person</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p:txBody>
      </p:sp>
      <p:sp>
        <p:nvSpPr>
          <p:cNvPr id="7" name="矩形 6"/>
          <p:cNvSpPr/>
          <p:nvPr/>
        </p:nvSpPr>
        <p:spPr>
          <a:xfrm>
            <a:off x="1589405" y="3218180"/>
            <a:ext cx="1616710" cy="422275"/>
          </a:xfrm>
          <a:prstGeom prst="rect">
            <a:avLst/>
          </a:prstGeom>
          <a:solidFill>
            <a:schemeClr val="accent1"/>
          </a:solidFill>
          <a:ln w="12700" cap="flat" cmpd="sng" algn="ctr">
            <a:solidFill>
              <a:schemeClr val="tx1"/>
            </a:solidFill>
            <a:prstDash val="solid"/>
            <a:round/>
            <a:headEnd type="none" w="sm" len="sm"/>
            <a:tailEnd type="none" w="sm" len="sm"/>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smtClean="0">
                <a:ln>
                  <a:noFill/>
                </a:ln>
                <a:solidFill>
                  <a:schemeClr val="tx1"/>
                </a:solidFill>
                <a:effectLst/>
                <a:latin typeface="Times New Roman" panose="02020603050405020304" pitchFamily="18" charset="0"/>
              </a:rPr>
              <a:t>Student</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p:txBody>
      </p:sp>
      <p:sp>
        <p:nvSpPr>
          <p:cNvPr id="10" name="矩形 9"/>
          <p:cNvSpPr/>
          <p:nvPr/>
        </p:nvSpPr>
        <p:spPr>
          <a:xfrm>
            <a:off x="1589405" y="4416425"/>
            <a:ext cx="1616710" cy="1034415"/>
          </a:xfrm>
          <a:prstGeom prst="rect">
            <a:avLst/>
          </a:prstGeom>
          <a:solidFill>
            <a:schemeClr val="accent1"/>
          </a:solidFill>
          <a:ln w="12700" cap="flat" cmpd="sng" algn="ctr">
            <a:solidFill>
              <a:schemeClr val="tx1"/>
            </a:solidFill>
            <a:prstDash val="solid"/>
            <a:round/>
            <a:headEnd type="none" w="sm" len="sm"/>
            <a:tailEnd type="none" w="sm" len="sm"/>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smtClean="0">
                <a:ln>
                  <a:noFill/>
                </a:ln>
                <a:solidFill>
                  <a:schemeClr val="tx1"/>
                </a:solidFill>
                <a:effectLst/>
                <a:latin typeface="Times New Roman" panose="02020603050405020304" pitchFamily="18" charset="0"/>
              </a:rPr>
              <a:t>GraduateStudent</a:t>
            </a: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p:txBody>
      </p:sp>
      <p:sp>
        <p:nvSpPr>
          <p:cNvPr id="13" name="上箭头 12"/>
          <p:cNvSpPr/>
          <p:nvPr/>
        </p:nvSpPr>
        <p:spPr>
          <a:xfrm>
            <a:off x="2133600" y="1295400"/>
            <a:ext cx="533400" cy="457200"/>
          </a:xfrm>
          <a:prstGeom prst="upArrow">
            <a:avLst/>
          </a:prstGeom>
          <a:solidFill>
            <a:schemeClr val="accent1"/>
          </a:solidFill>
          <a:ln w="12700" cap="flat" cmpd="sng" algn="ctr">
            <a:solidFill>
              <a:schemeClr val="tx1"/>
            </a:solidFill>
            <a:prstDash val="solid"/>
            <a:round/>
            <a:headEnd type="none" w="sm" len="sm"/>
            <a:tailEnd type="none" w="sm" len="sm"/>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p:txBody>
      </p:sp>
      <p:sp>
        <p:nvSpPr>
          <p:cNvPr id="14" name="上箭头 13"/>
          <p:cNvSpPr/>
          <p:nvPr/>
        </p:nvSpPr>
        <p:spPr>
          <a:xfrm>
            <a:off x="2131060" y="2590165"/>
            <a:ext cx="533400" cy="457200"/>
          </a:xfrm>
          <a:prstGeom prst="upArrow">
            <a:avLst/>
          </a:prstGeom>
          <a:solidFill>
            <a:schemeClr val="accent1"/>
          </a:solidFill>
          <a:ln w="12700" cap="flat" cmpd="sng" algn="ctr">
            <a:solidFill>
              <a:schemeClr val="tx1"/>
            </a:solidFill>
            <a:prstDash val="solid"/>
            <a:round/>
            <a:headEnd type="none" w="sm" len="sm"/>
            <a:tailEnd type="none" w="sm" len="sm"/>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p:txBody>
      </p:sp>
      <p:sp>
        <p:nvSpPr>
          <p:cNvPr id="15" name="上箭头 14"/>
          <p:cNvSpPr/>
          <p:nvPr/>
        </p:nvSpPr>
        <p:spPr>
          <a:xfrm>
            <a:off x="2131060" y="3799840"/>
            <a:ext cx="533400" cy="457200"/>
          </a:xfrm>
          <a:prstGeom prst="upArrow">
            <a:avLst/>
          </a:prstGeom>
          <a:solidFill>
            <a:schemeClr val="accent1"/>
          </a:solidFill>
          <a:ln w="12700" cap="flat" cmpd="sng" algn="ctr">
            <a:solidFill>
              <a:schemeClr val="tx1"/>
            </a:solidFill>
            <a:prstDash val="solid"/>
            <a:round/>
            <a:headEnd type="none" w="sm" len="sm"/>
            <a:tailEnd type="none" w="sm" len="sm"/>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smtClean="0">
              <a:ln>
                <a:noFill/>
              </a:ln>
              <a:solidFill>
                <a:schemeClr val="tx1"/>
              </a:solidFill>
              <a:effectLst/>
              <a:latin typeface="Times New Roman" panose="02020603050405020304" pitchFamily="18" charset="0"/>
            </a:endParaRPr>
          </a:p>
        </p:txBody>
      </p:sp>
      <p:sp>
        <p:nvSpPr>
          <p:cNvPr id="16" name="文本框 15"/>
          <p:cNvSpPr txBox="1"/>
          <p:nvPr/>
        </p:nvSpPr>
        <p:spPr>
          <a:xfrm>
            <a:off x="3637915" y="1958340"/>
            <a:ext cx="2540000" cy="460375"/>
          </a:xfrm>
          <a:prstGeom prst="rect">
            <a:avLst/>
          </a:prstGeom>
          <a:noFill/>
        </p:spPr>
        <p:txBody>
          <a:bodyPr wrap="square" rtlCol="0" anchor="t">
            <a:spAutoFit/>
          </a:bodyPr>
          <a:p>
            <a:r>
              <a:rPr lang="zh-CN" altLang="en-US"/>
              <a:t>重写</a:t>
            </a:r>
            <a:r>
              <a:rPr lang="en-US" altLang="zh-CN"/>
              <a:t> toString</a:t>
            </a:r>
            <a:endParaRPr lang="en-US" altLang="zh-CN"/>
          </a:p>
        </p:txBody>
      </p:sp>
      <p:sp>
        <p:nvSpPr>
          <p:cNvPr id="17" name="文本框 16"/>
          <p:cNvSpPr txBox="1"/>
          <p:nvPr/>
        </p:nvSpPr>
        <p:spPr>
          <a:xfrm>
            <a:off x="3723005" y="3218180"/>
            <a:ext cx="2540000" cy="460375"/>
          </a:xfrm>
          <a:prstGeom prst="rect">
            <a:avLst/>
          </a:prstGeom>
          <a:noFill/>
        </p:spPr>
        <p:txBody>
          <a:bodyPr wrap="square" rtlCol="0" anchor="t">
            <a:spAutoFit/>
          </a:bodyPr>
          <a:p>
            <a:r>
              <a:rPr lang="zh-CN" altLang="en-US"/>
              <a:t>重写</a:t>
            </a:r>
            <a:r>
              <a:rPr lang="en-US" altLang="zh-CN"/>
              <a:t> toString</a:t>
            </a:r>
            <a:endParaRPr lang="en-US" altLang="zh-CN"/>
          </a:p>
        </p:txBody>
      </p:sp>
      <p:sp>
        <p:nvSpPr>
          <p:cNvPr id="18" name="文本框 17"/>
          <p:cNvSpPr txBox="1"/>
          <p:nvPr/>
        </p:nvSpPr>
        <p:spPr>
          <a:xfrm>
            <a:off x="3723005" y="4703445"/>
            <a:ext cx="3329305" cy="460375"/>
          </a:xfrm>
          <a:prstGeom prst="rect">
            <a:avLst/>
          </a:prstGeom>
          <a:noFill/>
        </p:spPr>
        <p:txBody>
          <a:bodyPr wrap="square" rtlCol="0" anchor="t">
            <a:spAutoFit/>
          </a:bodyPr>
          <a:p>
            <a:r>
              <a:rPr lang="zh-CN" altLang="en-US">
                <a:ea typeface="宋体" panose="02010600030101010101" pitchFamily="2" charset="-122"/>
              </a:rPr>
              <a:t>没有重写</a:t>
            </a:r>
            <a:r>
              <a:rPr lang="en-US" altLang="zh-CN"/>
              <a:t> toString</a:t>
            </a:r>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73F0ACA-0D6A-4EA8-ADE8-6158BEDEC47E}" type="slidenum">
              <a:rPr lang="en-US" altLang="en-US" sz="1400"/>
            </a:fld>
            <a:endParaRPr lang="en-US" altLang="en-US" sz="1400"/>
          </a:p>
        </p:txBody>
      </p:sp>
      <p:sp>
        <p:nvSpPr>
          <p:cNvPr id="32771" name="Rectangle 2"/>
          <p:cNvSpPr>
            <a:spLocks noGrp="1" noChangeArrowheads="1"/>
          </p:cNvSpPr>
          <p:nvPr>
            <p:ph type="title"/>
          </p:nvPr>
        </p:nvSpPr>
        <p:spPr>
          <a:xfrm>
            <a:off x="685800" y="304800"/>
            <a:ext cx="7772400" cy="457200"/>
          </a:xfrm>
          <a:noFill/>
        </p:spPr>
        <p:txBody>
          <a:bodyPr/>
          <a:lstStyle/>
          <a:p>
            <a:r>
              <a:rPr lang="en-US" altLang="en-US" sz="4000" dirty="0">
                <a:solidFill>
                  <a:srgbClr val="FF0000"/>
                </a:solidFill>
              </a:rPr>
              <a:t>Dynamic Binding(424)</a:t>
            </a:r>
            <a:endParaRPr lang="en-US" altLang="en-US" sz="4000" b="1" dirty="0">
              <a:solidFill>
                <a:srgbClr val="FF0000"/>
              </a:solidFill>
              <a:latin typeface="Courier" pitchFamily="49" charset="0"/>
            </a:endParaRPr>
          </a:p>
        </p:txBody>
      </p:sp>
      <p:sp>
        <p:nvSpPr>
          <p:cNvPr id="32772" name="Rectangle 3"/>
          <p:cNvSpPr>
            <a:spLocks noGrp="1" noChangeArrowheads="1"/>
          </p:cNvSpPr>
          <p:nvPr>
            <p:ph type="body" idx="1"/>
          </p:nvPr>
        </p:nvSpPr>
        <p:spPr>
          <a:xfrm>
            <a:off x="228600" y="990600"/>
            <a:ext cx="8915400" cy="3505200"/>
          </a:xfrm>
          <a:noFill/>
        </p:spPr>
        <p:txBody>
          <a:bodyPr/>
          <a:lstStyle/>
          <a:p>
            <a:pPr marL="0" indent="0">
              <a:lnSpc>
                <a:spcPct val="90000"/>
              </a:lnSpc>
              <a:buFont typeface="Monotype Sorts" pitchFamily="2" charset="2"/>
              <a:buNone/>
            </a:pPr>
            <a:r>
              <a:rPr lang="en-US" altLang="en-US" sz="2400">
                <a:cs typeface="Times New Roman" panose="02020603050405020304" pitchFamily="18" charset="0"/>
              </a:rPr>
              <a:t>Dynamic binding works as follows: Suppose an object o is an instance of classes C</a:t>
            </a:r>
            <a:r>
              <a:rPr lang="en-US" altLang="en-US" sz="2400" baseline="-30000">
                <a:cs typeface="Times New Roman" panose="02020603050405020304" pitchFamily="18" charset="0"/>
              </a:rPr>
              <a:t>1</a:t>
            </a:r>
            <a:r>
              <a:rPr lang="en-US" altLang="en-US" sz="2400">
                <a:cs typeface="Times New Roman" panose="02020603050405020304" pitchFamily="18" charset="0"/>
              </a:rPr>
              <a:t>, C</a:t>
            </a:r>
            <a:r>
              <a:rPr lang="en-US" altLang="en-US" sz="2400" baseline="-30000">
                <a:cs typeface="Times New Roman" panose="02020603050405020304" pitchFamily="18" charset="0"/>
              </a:rPr>
              <a:t>2</a:t>
            </a:r>
            <a:r>
              <a:rPr lang="en-US" altLang="en-US" sz="2400">
                <a:cs typeface="Times New Roman" panose="02020603050405020304" pitchFamily="18" charset="0"/>
              </a:rPr>
              <a:t>, ..., C</a:t>
            </a:r>
            <a:r>
              <a:rPr lang="en-US" altLang="en-US" sz="2400" baseline="-30000">
                <a:cs typeface="Times New Roman" panose="02020603050405020304" pitchFamily="18" charset="0"/>
              </a:rPr>
              <a:t>n-1</a:t>
            </a:r>
            <a:r>
              <a:rPr lang="en-US" altLang="en-US" sz="2400">
                <a:cs typeface="Times New Roman" panose="02020603050405020304" pitchFamily="18" charset="0"/>
              </a:rPr>
              <a:t>, and C</a:t>
            </a:r>
            <a:r>
              <a:rPr lang="en-US" altLang="en-US" sz="2400" baseline="-30000">
                <a:cs typeface="Times New Roman" panose="02020603050405020304" pitchFamily="18" charset="0"/>
              </a:rPr>
              <a:t>n</a:t>
            </a:r>
            <a:r>
              <a:rPr lang="en-US" altLang="en-US" sz="2400">
                <a:cs typeface="Times New Roman" panose="02020603050405020304" pitchFamily="18" charset="0"/>
              </a:rPr>
              <a:t>, where C</a:t>
            </a:r>
            <a:r>
              <a:rPr lang="en-US" altLang="en-US" sz="2400" baseline="-30000">
                <a:cs typeface="Times New Roman" panose="02020603050405020304" pitchFamily="18" charset="0"/>
              </a:rPr>
              <a:t>1</a:t>
            </a:r>
            <a:r>
              <a:rPr lang="en-US" altLang="en-US" sz="2400">
                <a:cs typeface="Times New Roman" panose="02020603050405020304" pitchFamily="18" charset="0"/>
              </a:rPr>
              <a:t> is a subclass of C</a:t>
            </a:r>
            <a:r>
              <a:rPr lang="en-US" altLang="en-US" sz="2400" baseline="-30000">
                <a:cs typeface="Times New Roman" panose="02020603050405020304" pitchFamily="18" charset="0"/>
              </a:rPr>
              <a:t>2</a:t>
            </a:r>
            <a:r>
              <a:rPr lang="en-US" altLang="en-US" sz="2400">
                <a:cs typeface="Times New Roman" panose="02020603050405020304" pitchFamily="18" charset="0"/>
              </a:rPr>
              <a:t>, C</a:t>
            </a:r>
            <a:r>
              <a:rPr lang="en-US" altLang="en-US" sz="2400" baseline="-30000">
                <a:cs typeface="Times New Roman" panose="02020603050405020304" pitchFamily="18" charset="0"/>
              </a:rPr>
              <a:t>2</a:t>
            </a:r>
            <a:r>
              <a:rPr lang="en-US" altLang="en-US" sz="2400">
                <a:cs typeface="Times New Roman" panose="02020603050405020304" pitchFamily="18" charset="0"/>
              </a:rPr>
              <a:t> is a subclass of C</a:t>
            </a:r>
            <a:r>
              <a:rPr lang="en-US" altLang="en-US" sz="2400" baseline="-30000">
                <a:cs typeface="Times New Roman" panose="02020603050405020304" pitchFamily="18" charset="0"/>
              </a:rPr>
              <a:t>3</a:t>
            </a:r>
            <a:r>
              <a:rPr lang="en-US" altLang="en-US" sz="2400">
                <a:cs typeface="Times New Roman" panose="02020603050405020304" pitchFamily="18" charset="0"/>
              </a:rPr>
              <a:t>, ..., and C</a:t>
            </a:r>
            <a:r>
              <a:rPr lang="en-US" altLang="en-US" sz="2400" baseline="-30000">
                <a:cs typeface="Times New Roman" panose="02020603050405020304" pitchFamily="18" charset="0"/>
              </a:rPr>
              <a:t>n-1</a:t>
            </a:r>
            <a:r>
              <a:rPr lang="en-US" altLang="en-US" sz="2400">
                <a:cs typeface="Times New Roman" panose="02020603050405020304" pitchFamily="18" charset="0"/>
              </a:rPr>
              <a:t> is a subclass of C</a:t>
            </a:r>
            <a:r>
              <a:rPr lang="en-US" altLang="en-US" sz="2400" baseline="-30000">
                <a:cs typeface="Times New Roman" panose="02020603050405020304" pitchFamily="18" charset="0"/>
              </a:rPr>
              <a:t>n</a:t>
            </a:r>
            <a:r>
              <a:rPr lang="en-US" altLang="en-US" sz="2400">
                <a:cs typeface="Times New Roman" panose="02020603050405020304" pitchFamily="18" charset="0"/>
              </a:rPr>
              <a:t>. </a:t>
            </a:r>
            <a:r>
              <a:rPr lang="en-US" altLang="en-US" sz="2400">
                <a:cs typeface="Courier New" panose="02070309020205020404" pitchFamily="49" charset="0"/>
              </a:rPr>
              <a:t>That is, </a:t>
            </a:r>
            <a:r>
              <a:rPr lang="en-US" altLang="en-US" sz="2400">
                <a:cs typeface="Times New Roman" panose="02020603050405020304" pitchFamily="18" charset="0"/>
              </a:rPr>
              <a:t>C</a:t>
            </a:r>
            <a:r>
              <a:rPr lang="en-US" altLang="en-US" sz="2400" baseline="-30000">
                <a:cs typeface="Times New Roman" panose="02020603050405020304" pitchFamily="18" charset="0"/>
              </a:rPr>
              <a:t>n</a:t>
            </a:r>
            <a:r>
              <a:rPr lang="en-US" altLang="en-US" sz="2400">
                <a:cs typeface="Courier New" panose="02070309020205020404" pitchFamily="49" charset="0"/>
              </a:rPr>
              <a:t> is the most general class, and </a:t>
            </a:r>
            <a:r>
              <a:rPr lang="en-US" altLang="en-US" sz="2400">
                <a:cs typeface="Times New Roman" panose="02020603050405020304" pitchFamily="18" charset="0"/>
              </a:rPr>
              <a:t>C</a:t>
            </a:r>
            <a:r>
              <a:rPr lang="en-US" altLang="en-US" sz="2400" baseline="-30000">
                <a:cs typeface="Times New Roman" panose="02020603050405020304" pitchFamily="18" charset="0"/>
              </a:rPr>
              <a:t>1</a:t>
            </a:r>
            <a:r>
              <a:rPr lang="en-US" altLang="en-US" sz="2400">
                <a:cs typeface="Courier New" panose="02070309020205020404" pitchFamily="49" charset="0"/>
              </a:rPr>
              <a:t> is the most specific class. In Java, </a:t>
            </a:r>
            <a:r>
              <a:rPr lang="en-US" altLang="en-US" sz="2400">
                <a:cs typeface="Times New Roman" panose="02020603050405020304" pitchFamily="18" charset="0"/>
              </a:rPr>
              <a:t>C</a:t>
            </a:r>
            <a:r>
              <a:rPr lang="en-US" altLang="en-US" sz="2400" baseline="-30000">
                <a:cs typeface="Times New Roman" panose="02020603050405020304" pitchFamily="18" charset="0"/>
              </a:rPr>
              <a:t>n</a:t>
            </a:r>
            <a:r>
              <a:rPr lang="en-US" altLang="en-US" sz="2400">
                <a:cs typeface="Courier New" panose="02070309020205020404" pitchFamily="49" charset="0"/>
              </a:rPr>
              <a:t> is the Object class. </a:t>
            </a:r>
            <a:r>
              <a:rPr lang="en-US" altLang="en-US" sz="2400">
                <a:cs typeface="Times New Roman" panose="02020603050405020304" pitchFamily="18" charset="0"/>
              </a:rPr>
              <a:t>If o invokes a method p, the JVM searches the implementation for the method p in C</a:t>
            </a:r>
            <a:r>
              <a:rPr lang="en-US" altLang="en-US" sz="2400" baseline="-30000">
                <a:cs typeface="Times New Roman" panose="02020603050405020304" pitchFamily="18" charset="0"/>
              </a:rPr>
              <a:t>1</a:t>
            </a:r>
            <a:r>
              <a:rPr lang="en-US" altLang="en-US" sz="2400">
                <a:cs typeface="Times New Roman" panose="02020603050405020304" pitchFamily="18" charset="0"/>
              </a:rPr>
              <a:t>, C</a:t>
            </a:r>
            <a:r>
              <a:rPr lang="en-US" altLang="en-US" sz="2400" baseline="-30000">
                <a:cs typeface="Times New Roman" panose="02020603050405020304" pitchFamily="18" charset="0"/>
              </a:rPr>
              <a:t>2</a:t>
            </a:r>
            <a:r>
              <a:rPr lang="en-US" altLang="en-US" sz="2400">
                <a:cs typeface="Times New Roman" panose="02020603050405020304" pitchFamily="18" charset="0"/>
              </a:rPr>
              <a:t>, ..., C</a:t>
            </a:r>
            <a:r>
              <a:rPr lang="en-US" altLang="en-US" sz="2400" baseline="-30000">
                <a:cs typeface="Times New Roman" panose="02020603050405020304" pitchFamily="18" charset="0"/>
              </a:rPr>
              <a:t>n-1 </a:t>
            </a:r>
            <a:r>
              <a:rPr lang="en-US" altLang="en-US" sz="2400">
                <a:cs typeface="Times New Roman" panose="02020603050405020304" pitchFamily="18" charset="0"/>
              </a:rPr>
              <a:t>and C</a:t>
            </a:r>
            <a:r>
              <a:rPr lang="en-US" altLang="en-US" sz="2400" baseline="-30000">
                <a:cs typeface="Times New Roman" panose="02020603050405020304" pitchFamily="18" charset="0"/>
              </a:rPr>
              <a:t>n</a:t>
            </a:r>
            <a:r>
              <a:rPr lang="en-US" altLang="en-US" sz="2400">
                <a:cs typeface="Times New Roman" panose="02020603050405020304" pitchFamily="18" charset="0"/>
              </a:rPr>
              <a:t>, in this order, until it is found. </a:t>
            </a:r>
            <a:r>
              <a:rPr lang="en-US" altLang="en-US" sz="2400">
                <a:cs typeface="Courier New" panose="02070309020205020404" pitchFamily="49" charset="0"/>
              </a:rPr>
              <a:t>Once an implementation is found, the search stops and the first-found implementation is invoked.</a:t>
            </a:r>
            <a:endParaRPr lang="en-US" altLang="en-US" sz="2400">
              <a:cs typeface="Courier New" panose="02070309020205020404" pitchFamily="49" charset="0"/>
            </a:endParaRPr>
          </a:p>
        </p:txBody>
      </p:sp>
      <p:graphicFrame>
        <p:nvGraphicFramePr>
          <p:cNvPr id="32773" name="Object 4"/>
          <p:cNvGraphicFramePr>
            <a:graphicFrameLocks noChangeAspect="1"/>
          </p:cNvGraphicFramePr>
          <p:nvPr/>
        </p:nvGraphicFramePr>
        <p:xfrm>
          <a:off x="0" y="4343400"/>
          <a:ext cx="9144000" cy="2063750"/>
        </p:xfrm>
        <a:graphic>
          <a:graphicData uri="http://schemas.openxmlformats.org/presentationml/2006/ole">
            <mc:AlternateContent xmlns:mc="http://schemas.openxmlformats.org/markup-compatibility/2006">
              <mc:Choice xmlns:v="urn:schemas-microsoft-com:vml" Requires="v">
                <p:oleObj spid="_x0000_s32808" name="Picture" r:id="rId1" imgW="3715385" imgH="857885" progId="Word.Picture.8">
                  <p:embed/>
                </p:oleObj>
              </mc:Choice>
              <mc:Fallback>
                <p:oleObj name="Picture" r:id="rId1" imgW="3715385" imgH="857885" progId="Word.Picture.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43400"/>
                        <a:ext cx="9144000"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7D33987-DCC4-4339-945E-7C9BE76741D9}" type="slidenum">
              <a:rPr lang="en-US" altLang="en-US" sz="1400"/>
            </a:fld>
            <a:endParaRPr lang="en-US" altLang="en-US" sz="1400"/>
          </a:p>
        </p:txBody>
      </p:sp>
      <p:sp>
        <p:nvSpPr>
          <p:cNvPr id="33795" name="Rectangle 2"/>
          <p:cNvSpPr>
            <a:spLocks noGrp="1" noChangeArrowheads="1"/>
          </p:cNvSpPr>
          <p:nvPr>
            <p:ph type="title"/>
          </p:nvPr>
        </p:nvSpPr>
        <p:spPr>
          <a:xfrm>
            <a:off x="685800" y="304800"/>
            <a:ext cx="7772400" cy="457200"/>
          </a:xfrm>
          <a:noFill/>
        </p:spPr>
        <p:txBody>
          <a:bodyPr/>
          <a:lstStyle/>
          <a:p>
            <a:r>
              <a:rPr lang="en-US" altLang="en-US" sz="4000"/>
              <a:t>Method Matching vs. Binding</a:t>
            </a:r>
            <a:endParaRPr lang="en-US" altLang="en-US" b="1">
              <a:latin typeface="Courier" pitchFamily="49" charset="0"/>
            </a:endParaRPr>
          </a:p>
        </p:txBody>
      </p:sp>
      <p:sp>
        <p:nvSpPr>
          <p:cNvPr id="33796" name="Rectangle 3"/>
          <p:cNvSpPr>
            <a:spLocks noGrp="1" noChangeArrowheads="1"/>
          </p:cNvSpPr>
          <p:nvPr>
            <p:ph type="body" idx="1"/>
          </p:nvPr>
        </p:nvSpPr>
        <p:spPr>
          <a:xfrm>
            <a:off x="228600" y="990600"/>
            <a:ext cx="8763000" cy="3733800"/>
          </a:xfrm>
          <a:noFill/>
        </p:spPr>
        <p:txBody>
          <a:bodyPr/>
          <a:lstStyle/>
          <a:p>
            <a:pPr marL="0" indent="0">
              <a:buFont typeface="Monotype Sorts" pitchFamily="2" charset="2"/>
              <a:buNone/>
            </a:pPr>
            <a:r>
              <a:rPr lang="en-US" altLang="en-US" sz="3000">
                <a:cs typeface="Times New Roman" panose="02020603050405020304" pitchFamily="18" charset="0"/>
              </a:rPr>
              <a:t>Matching a method signature and binding a method implementation are two issues. The compiler finds a matching method according to parameter type, number of parameters, and order of the parameters at compilation time. A method may be implemented in several subclasses. The Java Virtual Machine dynamically binds the implementation of the method at runtime. </a:t>
            </a:r>
            <a:endParaRPr lang="en-US" altLang="en-US" sz="3000">
              <a:cs typeface="Courier New" panose="020703090202050204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6A73252-DC0D-4EB1-AE59-94D0C9F3BE51}" type="slidenum">
              <a:rPr lang="en-US" altLang="en-US" sz="1400"/>
            </a:fld>
            <a:endParaRPr lang="en-US" altLang="en-US" sz="1400"/>
          </a:p>
        </p:txBody>
      </p:sp>
      <p:sp>
        <p:nvSpPr>
          <p:cNvPr id="34819" name="Rectangle 2"/>
          <p:cNvSpPr>
            <a:spLocks noGrp="1" noChangeArrowheads="1"/>
          </p:cNvSpPr>
          <p:nvPr>
            <p:ph type="title"/>
          </p:nvPr>
        </p:nvSpPr>
        <p:spPr>
          <a:xfrm>
            <a:off x="228600" y="152400"/>
            <a:ext cx="8763000" cy="685800"/>
          </a:xfrm>
          <a:noFill/>
        </p:spPr>
        <p:txBody>
          <a:bodyPr/>
          <a:lstStyle/>
          <a:p>
            <a:r>
              <a:rPr lang="en-US" altLang="en-US" sz="2400" dirty="0">
                <a:solidFill>
                  <a:schemeClr val="tx1"/>
                </a:solidFill>
              </a:rPr>
              <a:t>Generic Programming</a:t>
            </a:r>
            <a:endParaRPr lang="en-US" altLang="en-US" sz="2400" b="1" dirty="0">
              <a:solidFill>
                <a:schemeClr val="tx1"/>
              </a:solidFill>
              <a:latin typeface="Courier" pitchFamily="49" charset="0"/>
            </a:endParaRPr>
          </a:p>
        </p:txBody>
      </p:sp>
      <p:sp>
        <p:nvSpPr>
          <p:cNvPr id="34820" name="Text Box 3"/>
          <p:cNvSpPr txBox="1">
            <a:spLocks noChangeArrowheads="1"/>
          </p:cNvSpPr>
          <p:nvPr/>
        </p:nvSpPr>
        <p:spPr bwMode="auto">
          <a:xfrm>
            <a:off x="152400" y="838200"/>
            <a:ext cx="4114800" cy="506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public class PolymorphismDemo {</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public static void main(String[] args) {</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m(new GraduateStudent());</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m(new Student());</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m(new Person());</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m(new Object());</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public static void m(Object x) {</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System.out.println(x.toString());</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class GraduateStudent extends Student {</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class Student extends Person {</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public String toString() {</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return "Student";</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class Person extends Object {</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public String toString() {</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return "Person";</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endParaRPr lang="en-US" altLang="en-US" sz="1200" b="1">
              <a:solidFill>
                <a:schemeClr val="tx2"/>
              </a:solidFill>
              <a:latin typeface="Courier New" panose="02070309020205020404" pitchFamily="49" charset="0"/>
              <a:cs typeface="Times New Roman" panose="02020603050405020304" pitchFamily="18" charset="0"/>
            </a:endParaRP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a:t>
            </a:r>
            <a:endParaRPr lang="en-US" altLang="en-US" sz="1200" b="1">
              <a:solidFill>
                <a:schemeClr val="tx2"/>
              </a:solidFill>
              <a:latin typeface="Courier New" panose="02070309020205020404" pitchFamily="49" charset="0"/>
              <a:cs typeface="Times New Roman" panose="02020603050405020304" pitchFamily="18" charset="0"/>
            </a:endParaRPr>
          </a:p>
        </p:txBody>
      </p:sp>
      <p:sp>
        <p:nvSpPr>
          <p:cNvPr id="34821" name="Rectangle 7"/>
          <p:cNvSpPr>
            <a:spLocks noGrp="1" noChangeArrowheads="1"/>
          </p:cNvSpPr>
          <p:nvPr>
            <p:ph type="body" idx="1"/>
          </p:nvPr>
        </p:nvSpPr>
        <p:spPr>
          <a:xfrm>
            <a:off x="4419600" y="838200"/>
            <a:ext cx="4572000" cy="4191000"/>
          </a:xfrm>
          <a:noFill/>
        </p:spPr>
        <p:txBody>
          <a:bodyPr/>
          <a:lstStyle/>
          <a:p>
            <a:pPr marL="0" indent="0">
              <a:buFont typeface="Monotype Sorts" pitchFamily="2" charset="2"/>
              <a:buNone/>
            </a:pPr>
            <a:r>
              <a:rPr lang="en-US" altLang="en-US" sz="1800" dirty="0">
                <a:cs typeface="Times New Roman" panose="02020603050405020304" pitchFamily="18" charset="0"/>
              </a:rPr>
              <a:t>Polymorphism allows methods to be used generically for a wide range of object arguments. This is known as generic programming. If a method’s parameter type is a superclass (e.g., Object), you may pass an object to this method of any of the parameter’s subclasses (e.g., Student or String). When an object (e.g., a Student object or a String object) is used in the method, the particular implementation of the method of the object that is invoked (e.g., </a:t>
            </a:r>
            <a:r>
              <a:rPr lang="en-US" altLang="en-US" sz="1800" dirty="0" err="1">
                <a:cs typeface="Times New Roman" panose="02020603050405020304" pitchFamily="18" charset="0"/>
              </a:rPr>
              <a:t>toString</a:t>
            </a:r>
            <a:r>
              <a:rPr lang="en-US" altLang="en-US" sz="1800" dirty="0">
                <a:cs typeface="Times New Roman" panose="02020603050405020304" pitchFamily="18" charset="0"/>
              </a:rPr>
              <a:t>) is determined dynamically.</a:t>
            </a:r>
            <a:endParaRPr lang="en-US" altLang="en-US" sz="1800" dirty="0">
              <a:cs typeface="Times New Roman" panose="02020603050405020304" pitchFamily="18" charset="0"/>
            </a:endParaRPr>
          </a:p>
          <a:p>
            <a:pPr marL="0" indent="0">
              <a:buFont typeface="Monotype Sorts" pitchFamily="2" charset="2"/>
              <a:buNone/>
            </a:pPr>
            <a:endParaRPr lang="en-US" altLang="en-US" sz="1800" dirty="0">
              <a:cs typeface="Times New Roman" panose="02020603050405020304" pitchFamily="18" charset="0"/>
            </a:endParaRPr>
          </a:p>
          <a:p>
            <a:pPr marL="0" indent="0">
              <a:buFont typeface="Monotype Sorts" pitchFamily="2" charset="2"/>
              <a:buNone/>
            </a:pPr>
            <a:r>
              <a:rPr lang="en-US" altLang="en-US" sz="1800" dirty="0">
                <a:solidFill>
                  <a:srgbClr val="FF0000"/>
                </a:solidFill>
                <a:cs typeface="Times New Roman" panose="02020603050405020304" pitchFamily="18" charset="0"/>
              </a:rPr>
              <a:t>Compare C structure</a:t>
            </a:r>
            <a:r>
              <a:rPr lang="zh-CN" altLang="en-US" sz="1800" dirty="0">
                <a:solidFill>
                  <a:srgbClr val="FF0000"/>
                </a:solidFill>
                <a:cs typeface="Times New Roman" panose="02020603050405020304" pitchFamily="18" charset="0"/>
              </a:rPr>
              <a:t>，</a:t>
            </a:r>
            <a:r>
              <a:rPr lang="en-US" altLang="zh-CN" sz="1800" dirty="0">
                <a:solidFill>
                  <a:srgbClr val="FF0000"/>
                </a:solidFill>
                <a:cs typeface="Times New Roman" panose="02020603050405020304" pitchFamily="18" charset="0"/>
              </a:rPr>
              <a:t>if there is a generic programming approach in C?</a:t>
            </a:r>
            <a:endParaRPr lang="en-US" altLang="zh-CN" sz="1800" dirty="0">
              <a:solidFill>
                <a:srgbClr val="FF0000"/>
              </a:solidFill>
              <a:cs typeface="Times New Roman" panose="02020603050405020304" pitchFamily="18" charset="0"/>
            </a:endParaRPr>
          </a:p>
          <a:p>
            <a:pPr marL="0" indent="0">
              <a:buFont typeface="Monotype Sorts" pitchFamily="2" charset="2"/>
              <a:buNone/>
            </a:pPr>
            <a:r>
              <a:rPr lang="en-US" altLang="en-US" sz="1800" dirty="0">
                <a:solidFill>
                  <a:srgbClr val="FF0000"/>
                </a:solidFill>
                <a:cs typeface="Times New Roman" panose="02020603050405020304" pitchFamily="18" charset="0"/>
              </a:rPr>
              <a:t>A:function</a:t>
            </a:r>
            <a:endParaRPr lang="en-US" altLang="en-US" sz="1800" dirty="0">
              <a:solidFill>
                <a:srgbClr val="FF0000"/>
              </a:solidFill>
              <a:cs typeface="Times New Roman" panose="02020603050405020304" pitchFamily="18" charset="0"/>
            </a:endParaRPr>
          </a:p>
          <a:p>
            <a:pPr marL="0" indent="0">
              <a:buFont typeface="Monotype Sorts" pitchFamily="2" charset="2"/>
              <a:buNone/>
            </a:pPr>
            <a:r>
              <a:rPr lang="en-US" altLang="en-US" sz="1800" dirty="0">
                <a:solidFill>
                  <a:srgbClr val="FF0000"/>
                </a:solidFill>
                <a:cs typeface="Times New Roman" panose="02020603050405020304" pitchFamily="18" charset="0"/>
              </a:rPr>
              <a:t>B:structure &amp; point</a:t>
            </a:r>
            <a:endParaRPr lang="en-US" altLang="en-US" sz="1800" dirty="0">
              <a:solidFill>
                <a:srgbClr val="FF0000"/>
              </a:solidFill>
              <a:cs typeface="Times New Roman" panose="02020603050405020304" pitchFamily="18" charset="0"/>
            </a:endParaRPr>
          </a:p>
          <a:p>
            <a:pPr marL="0" indent="0">
              <a:buFont typeface="Monotype Sorts" pitchFamily="2" charset="2"/>
              <a:buNone/>
            </a:pPr>
            <a:endParaRPr lang="en-US" altLang="en-US" sz="1800" dirty="0">
              <a:solidFill>
                <a:srgbClr val="FF0000"/>
              </a:solidFill>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658D63A-6C74-4D32-A7CF-DCF5405F4AAD}" type="slidenum">
              <a:rPr lang="en-US" altLang="en-US" sz="1400"/>
            </a:fld>
            <a:endParaRPr lang="en-US" altLang="en-US" sz="1400"/>
          </a:p>
        </p:txBody>
      </p:sp>
      <p:sp>
        <p:nvSpPr>
          <p:cNvPr id="35843" name="Rectangle 2"/>
          <p:cNvSpPr>
            <a:spLocks noGrp="1" noChangeArrowheads="1"/>
          </p:cNvSpPr>
          <p:nvPr>
            <p:ph type="title"/>
          </p:nvPr>
        </p:nvSpPr>
        <p:spPr>
          <a:xfrm>
            <a:off x="685800" y="228600"/>
            <a:ext cx="7772400" cy="609600"/>
          </a:xfrm>
          <a:noFill/>
        </p:spPr>
        <p:txBody>
          <a:bodyPr/>
          <a:lstStyle/>
          <a:p>
            <a:r>
              <a:rPr lang="en-US" altLang="en-US" dirty="0">
                <a:solidFill>
                  <a:srgbClr val="FF0000"/>
                </a:solidFill>
              </a:rPr>
              <a:t>Casting Objects(427)</a:t>
            </a:r>
            <a:endParaRPr lang="en-US" altLang="en-US" dirty="0">
              <a:solidFill>
                <a:srgbClr val="FF0000"/>
              </a:solidFill>
            </a:endParaRPr>
          </a:p>
        </p:txBody>
      </p:sp>
      <p:sp>
        <p:nvSpPr>
          <p:cNvPr id="35844" name="Rectangle 3"/>
          <p:cNvSpPr>
            <a:spLocks noGrp="1" noChangeArrowheads="1"/>
          </p:cNvSpPr>
          <p:nvPr>
            <p:ph type="body" idx="1"/>
          </p:nvPr>
        </p:nvSpPr>
        <p:spPr>
          <a:xfrm>
            <a:off x="228600" y="990600"/>
            <a:ext cx="8686800" cy="3581400"/>
          </a:xfrm>
          <a:noFill/>
        </p:spPr>
        <p:txBody>
          <a:bodyPr/>
          <a:lstStyle/>
          <a:p>
            <a:pPr marL="0" indent="0">
              <a:buFont typeface="Monotype Sorts" pitchFamily="2" charset="2"/>
              <a:buNone/>
              <a:tabLst>
                <a:tab pos="57150" algn="l"/>
                <a:tab pos="285750" algn="l"/>
              </a:tabLst>
            </a:pPr>
            <a:r>
              <a:rPr lang="en-US" altLang="en-US" sz="2000" dirty="0">
                <a:cs typeface="Courier New" panose="02070309020205020404" pitchFamily="49" charset="0"/>
              </a:rPr>
              <a:t>You have already used the casting operator to convert variables of one primitive type to another. </a:t>
            </a:r>
            <a:r>
              <a:rPr lang="en-US" altLang="en-US" sz="2000" i="1" dirty="0">
                <a:cs typeface="Courier New" panose="02070309020205020404" pitchFamily="49" charset="0"/>
              </a:rPr>
              <a:t>Casting</a:t>
            </a:r>
            <a:r>
              <a:rPr lang="en-US" altLang="en-US" sz="2000" dirty="0">
                <a:cs typeface="Courier New" panose="02070309020205020404" pitchFamily="49" charset="0"/>
              </a:rPr>
              <a:t> can also be used to convert an object of one class type to another within an inheritance hierarchy. In the preceding section, the statement </a:t>
            </a:r>
            <a:endParaRPr lang="en-US" altLang="en-US" sz="2000" dirty="0">
              <a:cs typeface="Courier New" panose="02070309020205020404" pitchFamily="49" charset="0"/>
            </a:endParaRPr>
          </a:p>
          <a:p>
            <a:pPr marL="628650" lvl="1" indent="-171450">
              <a:buFontTx/>
              <a:buNone/>
              <a:tabLst>
                <a:tab pos="57150" algn="l"/>
                <a:tab pos="285750" algn="l"/>
              </a:tabLst>
            </a:pPr>
            <a:r>
              <a:rPr lang="en-US" altLang="en-US" sz="1800" dirty="0">
                <a:cs typeface="Times New Roman" panose="02020603050405020304" pitchFamily="18" charset="0"/>
              </a:rPr>
              <a:t>m(new Student());</a:t>
            </a:r>
            <a:endParaRPr lang="en-US" altLang="en-US" sz="1800" dirty="0">
              <a:cs typeface="Times New Roman" panose="02020603050405020304" pitchFamily="18" charset="0"/>
            </a:endParaRPr>
          </a:p>
          <a:p>
            <a:pPr marL="0" indent="0" algn="ctr">
              <a:spcBef>
                <a:spcPct val="0"/>
              </a:spcBef>
              <a:buClrTx/>
              <a:buSzTx/>
              <a:buFontTx/>
              <a:buNone/>
              <a:tabLst>
                <a:tab pos="57150" algn="l"/>
                <a:tab pos="285750" algn="l"/>
              </a:tabLst>
            </a:pPr>
            <a:endParaRPr lang="en-US" altLang="en-US" sz="2000" dirty="0">
              <a:cs typeface="Courier New" panose="02070309020205020404" pitchFamily="49" charset="0"/>
            </a:endParaRPr>
          </a:p>
          <a:p>
            <a:pPr marL="0" indent="0">
              <a:spcBef>
                <a:spcPct val="0"/>
              </a:spcBef>
              <a:buClrTx/>
              <a:buSzTx/>
              <a:buFontTx/>
              <a:buNone/>
              <a:tabLst>
                <a:tab pos="57150" algn="l"/>
                <a:tab pos="285750" algn="l"/>
              </a:tabLst>
            </a:pPr>
            <a:r>
              <a:rPr lang="en-US" altLang="en-US" sz="2000" dirty="0">
                <a:cs typeface="Courier New" panose="02070309020205020404" pitchFamily="49" charset="0"/>
              </a:rPr>
              <a:t>assigns the object new Student() to a parameter of the Object type. This statement is equivalent to:</a:t>
            </a:r>
            <a:endParaRPr lang="en-US" altLang="en-US" sz="2000" dirty="0">
              <a:cs typeface="Courier New" panose="02070309020205020404" pitchFamily="49" charset="0"/>
            </a:endParaRPr>
          </a:p>
          <a:p>
            <a:pPr marL="0" indent="0" algn="ctr">
              <a:spcBef>
                <a:spcPct val="0"/>
              </a:spcBef>
              <a:buClrTx/>
              <a:buSzTx/>
              <a:buFontTx/>
              <a:buNone/>
              <a:tabLst>
                <a:tab pos="57150" algn="l"/>
                <a:tab pos="285750" algn="l"/>
              </a:tabLst>
            </a:pPr>
            <a:endParaRPr lang="en-US" altLang="en-US" sz="2000" dirty="0">
              <a:cs typeface="Courier New" panose="02070309020205020404" pitchFamily="49" charset="0"/>
            </a:endParaRPr>
          </a:p>
          <a:p>
            <a:pPr marL="628650" lvl="1" indent="-171450">
              <a:buFontTx/>
              <a:buNone/>
              <a:tabLst>
                <a:tab pos="57150" algn="l"/>
                <a:tab pos="285750" algn="l"/>
              </a:tabLst>
            </a:pPr>
            <a:r>
              <a:rPr lang="en-US" altLang="en-US" sz="1800" dirty="0">
                <a:cs typeface="Times New Roman" panose="02020603050405020304" pitchFamily="18" charset="0"/>
              </a:rPr>
              <a:t>Object o = new Student(); </a:t>
            </a:r>
            <a:r>
              <a:rPr lang="en-US" altLang="en-US" sz="1800" dirty="0">
                <a:solidFill>
                  <a:srgbClr val="99CC00"/>
                </a:solidFill>
                <a:cs typeface="Times New Roman" panose="02020603050405020304" pitchFamily="18" charset="0"/>
              </a:rPr>
              <a:t>// Implicit casting</a:t>
            </a:r>
            <a:endParaRPr lang="en-US" altLang="en-US" sz="1800" dirty="0">
              <a:cs typeface="Times New Roman" panose="02020603050405020304" pitchFamily="18" charset="0"/>
            </a:endParaRPr>
          </a:p>
          <a:p>
            <a:pPr marL="628650" lvl="1" indent="-171450">
              <a:buFontTx/>
              <a:buNone/>
              <a:tabLst>
                <a:tab pos="57150" algn="l"/>
                <a:tab pos="285750" algn="l"/>
              </a:tabLst>
            </a:pPr>
            <a:r>
              <a:rPr lang="en-US" altLang="en-US" sz="1800" dirty="0">
                <a:cs typeface="Times New Roman" panose="02020603050405020304" pitchFamily="18" charset="0"/>
              </a:rPr>
              <a:t>m(o);</a:t>
            </a:r>
            <a:endParaRPr lang="en-US" altLang="en-US" sz="1800" dirty="0">
              <a:cs typeface="Times New Roman" panose="02020603050405020304" pitchFamily="18" charset="0"/>
            </a:endParaRPr>
          </a:p>
        </p:txBody>
      </p:sp>
      <p:sp>
        <p:nvSpPr>
          <p:cNvPr id="330756" name="Text Box 4"/>
          <p:cNvSpPr txBox="1">
            <a:spLocks noChangeArrowheads="1"/>
          </p:cNvSpPr>
          <p:nvPr/>
        </p:nvSpPr>
        <p:spPr bwMode="auto">
          <a:xfrm>
            <a:off x="3413760" y="4609465"/>
            <a:ext cx="51054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dirty="0">
                <a:cs typeface="Courier New" panose="02070309020205020404" pitchFamily="49" charset="0"/>
              </a:rPr>
              <a:t>The statement Object o = new Student(), known as </a:t>
            </a:r>
            <a:r>
              <a:rPr lang="en-US" altLang="en-US" sz="1800" dirty="0">
                <a:solidFill>
                  <a:srgbClr val="FF0000"/>
                </a:solidFill>
                <a:cs typeface="Courier New" panose="02070309020205020404" pitchFamily="49" charset="0"/>
              </a:rPr>
              <a:t>implicit casting</a:t>
            </a:r>
            <a:r>
              <a:rPr lang="en-US" altLang="en-US" sz="1800" dirty="0">
                <a:cs typeface="Courier New" panose="02070309020205020404" pitchFamily="49" charset="0"/>
              </a:rPr>
              <a:t>, is legal because an instance of Student is automatically an instance of Object.</a:t>
            </a:r>
            <a:endParaRPr lang="en-US" altLang="en-US" sz="1800" dirty="0">
              <a:cs typeface="Courier New" panose="02070309020205020404" pitchFamily="49" charset="0"/>
            </a:endParaRPr>
          </a:p>
        </p:txBody>
      </p:sp>
      <p:sp>
        <p:nvSpPr>
          <p:cNvPr id="330757" name="Line 5"/>
          <p:cNvSpPr>
            <a:spLocks noChangeShapeType="1"/>
          </p:cNvSpPr>
          <p:nvPr/>
        </p:nvSpPr>
        <p:spPr bwMode="auto">
          <a:xfrm flipH="1" flipV="1">
            <a:off x="2133600" y="4724400"/>
            <a:ext cx="1752600" cy="685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0756"/>
                                        </p:tgtEl>
                                        <p:attrNameLst>
                                          <p:attrName>style.visibility</p:attrName>
                                        </p:attrNameLst>
                                      </p:cBhvr>
                                      <p:to>
                                        <p:strVal val="visible"/>
                                      </p:to>
                                    </p:set>
                                    <p:anim calcmode="lin" valueType="num">
                                      <p:cBhvr additive="base">
                                        <p:cTn id="7" dur="500" fill="hold"/>
                                        <p:tgtEl>
                                          <p:spTgt spid="330756"/>
                                        </p:tgtEl>
                                        <p:attrNameLst>
                                          <p:attrName>ppt_x</p:attrName>
                                        </p:attrNameLst>
                                      </p:cBhvr>
                                      <p:tavLst>
                                        <p:tav tm="0">
                                          <p:val>
                                            <p:strVal val="0-#ppt_w/2"/>
                                          </p:val>
                                        </p:tav>
                                        <p:tav tm="100000">
                                          <p:val>
                                            <p:strVal val="#ppt_x"/>
                                          </p:val>
                                        </p:tav>
                                      </p:tavLst>
                                    </p:anim>
                                    <p:anim calcmode="lin" valueType="num">
                                      <p:cBhvr additive="base">
                                        <p:cTn id="8" dur="500" fill="hold"/>
                                        <p:tgtEl>
                                          <p:spTgt spid="33075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30757"/>
                                        </p:tgtEl>
                                        <p:attrNameLst>
                                          <p:attrName>style.visibility</p:attrName>
                                        </p:attrNameLst>
                                      </p:cBhvr>
                                      <p:to>
                                        <p:strVal val="visible"/>
                                      </p:to>
                                    </p:set>
                                    <p:anim calcmode="lin" valueType="num">
                                      <p:cBhvr additive="base">
                                        <p:cTn id="13" dur="500" fill="hold"/>
                                        <p:tgtEl>
                                          <p:spTgt spid="330757"/>
                                        </p:tgtEl>
                                        <p:attrNameLst>
                                          <p:attrName>ppt_x</p:attrName>
                                        </p:attrNameLst>
                                      </p:cBhvr>
                                      <p:tavLst>
                                        <p:tav tm="0">
                                          <p:val>
                                            <p:strVal val="0-#ppt_w/2"/>
                                          </p:val>
                                        </p:tav>
                                        <p:tav tm="100000">
                                          <p:val>
                                            <p:strVal val="#ppt_x"/>
                                          </p:val>
                                        </p:tav>
                                      </p:tavLst>
                                    </p:anim>
                                    <p:anim calcmode="lin" valueType="num">
                                      <p:cBhvr additive="base">
                                        <p:cTn id="14" dur="500" fill="hold"/>
                                        <p:tgtEl>
                                          <p:spTgt spid="3307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6" grpId="0" bldLvl="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17951F0-38D9-452A-AF17-00B1D0E995D7}" type="slidenum">
              <a:rPr lang="en-US" altLang="en-US" sz="1400"/>
            </a:fld>
            <a:endParaRPr lang="en-US" altLang="en-US" sz="1400"/>
          </a:p>
        </p:txBody>
      </p:sp>
      <p:sp>
        <p:nvSpPr>
          <p:cNvPr id="36867" name="Rectangle 2"/>
          <p:cNvSpPr>
            <a:spLocks noGrp="1" noChangeArrowheads="1"/>
          </p:cNvSpPr>
          <p:nvPr>
            <p:ph type="title"/>
          </p:nvPr>
        </p:nvSpPr>
        <p:spPr>
          <a:xfrm>
            <a:off x="685800" y="228600"/>
            <a:ext cx="7772400" cy="609600"/>
          </a:xfrm>
          <a:noFill/>
        </p:spPr>
        <p:txBody>
          <a:bodyPr/>
          <a:lstStyle/>
          <a:p>
            <a:r>
              <a:rPr lang="en-US" altLang="en-US"/>
              <a:t>Why Casting Is Necessary?</a:t>
            </a:r>
            <a:endParaRPr lang="en-US" altLang="en-US"/>
          </a:p>
        </p:txBody>
      </p:sp>
      <p:sp>
        <p:nvSpPr>
          <p:cNvPr id="36868" name="Rectangle 3"/>
          <p:cNvSpPr>
            <a:spLocks noGrp="1" noChangeArrowheads="1"/>
          </p:cNvSpPr>
          <p:nvPr>
            <p:ph type="body" idx="1"/>
          </p:nvPr>
        </p:nvSpPr>
        <p:spPr>
          <a:xfrm>
            <a:off x="228600" y="990600"/>
            <a:ext cx="8763000" cy="5410200"/>
          </a:xfrm>
          <a:noFill/>
        </p:spPr>
        <p:txBody>
          <a:bodyPr/>
          <a:lstStyle/>
          <a:p>
            <a:pPr marL="0" indent="0">
              <a:lnSpc>
                <a:spcPct val="90000"/>
              </a:lnSpc>
              <a:spcBef>
                <a:spcPct val="0"/>
              </a:spcBef>
              <a:buFont typeface="Monotype Sorts" pitchFamily="2" charset="2"/>
              <a:buNone/>
              <a:tabLst>
                <a:tab pos="57150" algn="l"/>
                <a:tab pos="285750" algn="l"/>
              </a:tabLst>
            </a:pPr>
            <a:r>
              <a:rPr lang="en-US" altLang="en-US" sz="1800" dirty="0">
                <a:cs typeface="Courier New" panose="02070309020205020404" pitchFamily="49" charset="0"/>
              </a:rPr>
              <a:t>Suppose you want to assign the object reference o to a variable of the Student type using the following statement:</a:t>
            </a:r>
            <a:endParaRPr lang="en-US" altLang="en-US" sz="1800" dirty="0">
              <a:cs typeface="Courier New" panose="02070309020205020404" pitchFamily="49" charset="0"/>
            </a:endParaRPr>
          </a:p>
          <a:p>
            <a:pPr marL="0" indent="0">
              <a:lnSpc>
                <a:spcPct val="90000"/>
              </a:lnSpc>
              <a:spcBef>
                <a:spcPct val="0"/>
              </a:spcBef>
              <a:buFont typeface="Monotype Sorts" pitchFamily="2" charset="2"/>
              <a:buNone/>
              <a:tabLst>
                <a:tab pos="57150" algn="l"/>
                <a:tab pos="285750" algn="l"/>
              </a:tabLst>
            </a:pPr>
            <a:endParaRPr lang="en-US" altLang="en-US" sz="1800" dirty="0">
              <a:cs typeface="Courier New" panose="02070309020205020404" pitchFamily="49" charset="0"/>
            </a:endParaRPr>
          </a:p>
          <a:p>
            <a:pPr marL="628650" lvl="1" indent="-171450">
              <a:lnSpc>
                <a:spcPct val="90000"/>
              </a:lnSpc>
              <a:buFontTx/>
              <a:buNone/>
              <a:tabLst>
                <a:tab pos="57150" algn="l"/>
                <a:tab pos="285750" algn="l"/>
              </a:tabLst>
            </a:pPr>
            <a:r>
              <a:rPr lang="en-US" altLang="en-US" sz="1600" dirty="0">
                <a:cs typeface="Courier New" panose="02070309020205020404" pitchFamily="49" charset="0"/>
              </a:rPr>
              <a:t>Student b = o;</a:t>
            </a:r>
            <a:endParaRPr lang="en-US" altLang="en-US" sz="1600" dirty="0">
              <a:cs typeface="Courier New" panose="02070309020205020404" pitchFamily="49" charset="0"/>
            </a:endParaRPr>
          </a:p>
          <a:p>
            <a:pPr marL="0" indent="0">
              <a:lnSpc>
                <a:spcPct val="90000"/>
              </a:lnSpc>
              <a:spcBef>
                <a:spcPct val="0"/>
              </a:spcBef>
              <a:buClrTx/>
              <a:buSzTx/>
              <a:buFontTx/>
              <a:buNone/>
              <a:tabLst>
                <a:tab pos="57150" algn="l"/>
                <a:tab pos="285750" algn="l"/>
              </a:tabLst>
            </a:pPr>
            <a:r>
              <a:rPr lang="en-US" altLang="en-US" sz="1800" dirty="0">
                <a:cs typeface="Courier New" panose="02070309020205020404" pitchFamily="49" charset="0"/>
              </a:rPr>
              <a:t> </a:t>
            </a:r>
            <a:endParaRPr lang="en-US" altLang="en-US" sz="1800" dirty="0">
              <a:cs typeface="Courier New" panose="02070309020205020404" pitchFamily="49" charset="0"/>
            </a:endParaRPr>
          </a:p>
          <a:p>
            <a:pPr marL="0" indent="0">
              <a:lnSpc>
                <a:spcPct val="90000"/>
              </a:lnSpc>
              <a:spcBef>
                <a:spcPct val="0"/>
              </a:spcBef>
              <a:buClrTx/>
              <a:buSzTx/>
              <a:buFontTx/>
              <a:buNone/>
              <a:tabLst>
                <a:tab pos="57150" algn="l"/>
                <a:tab pos="285750" algn="l"/>
              </a:tabLst>
            </a:pPr>
            <a:r>
              <a:rPr lang="en-US" altLang="en-US" sz="1800" dirty="0">
                <a:cs typeface="Courier New" panose="02070309020205020404" pitchFamily="49" charset="0"/>
              </a:rPr>
              <a:t>A compile error would occur. Why does the statement </a:t>
            </a:r>
            <a:r>
              <a:rPr lang="en-US" altLang="en-US" sz="1800" b="1" dirty="0">
                <a:cs typeface="Courier New" panose="02070309020205020404" pitchFamily="49" charset="0"/>
              </a:rPr>
              <a:t>Object o = new Student()</a:t>
            </a:r>
            <a:r>
              <a:rPr lang="en-US" altLang="en-US" sz="1800" dirty="0">
                <a:cs typeface="Courier New" panose="02070309020205020404" pitchFamily="49" charset="0"/>
              </a:rPr>
              <a:t> work and the statement </a:t>
            </a:r>
            <a:r>
              <a:rPr lang="en-US" altLang="en-US" sz="1800" b="1" dirty="0">
                <a:cs typeface="Courier New" panose="02070309020205020404" pitchFamily="49" charset="0"/>
              </a:rPr>
              <a:t>Student b = o</a:t>
            </a:r>
            <a:r>
              <a:rPr lang="en-US" altLang="en-US" sz="1800" dirty="0">
                <a:cs typeface="Courier New" panose="02070309020205020404" pitchFamily="49" charset="0"/>
              </a:rPr>
              <a:t> doesn’t? This is because a Student object is always an instance of Object, but an Object is not necessarily an instance of Student. Even though you can see that o is really a Student object, the compiler is not so clever to know it. To tell the compiler that o is a Student object, use an explicit casting. The syntax is similar to the one used for casting among primitive data types. Enclose the target object type in parentheses and place it before the object to be cast, as follows:</a:t>
            </a:r>
            <a:endParaRPr lang="en-US" altLang="en-US" sz="1800" dirty="0">
              <a:cs typeface="Courier New" panose="02070309020205020404" pitchFamily="49" charset="0"/>
            </a:endParaRPr>
          </a:p>
          <a:p>
            <a:pPr marL="0" indent="0">
              <a:lnSpc>
                <a:spcPct val="90000"/>
              </a:lnSpc>
              <a:spcBef>
                <a:spcPct val="0"/>
              </a:spcBef>
              <a:buClrTx/>
              <a:buSzTx/>
              <a:buFontTx/>
              <a:buNone/>
              <a:tabLst>
                <a:tab pos="57150" algn="l"/>
                <a:tab pos="285750" algn="l"/>
              </a:tabLst>
            </a:pPr>
            <a:endParaRPr lang="en-US" altLang="en-US" sz="1800" dirty="0">
              <a:cs typeface="Courier New" panose="02070309020205020404" pitchFamily="49" charset="0"/>
            </a:endParaRPr>
          </a:p>
          <a:p>
            <a:pPr marL="628650" lvl="1" indent="-171450">
              <a:lnSpc>
                <a:spcPct val="90000"/>
              </a:lnSpc>
              <a:buFontTx/>
              <a:buNone/>
              <a:tabLst>
                <a:tab pos="57150" algn="l"/>
                <a:tab pos="285750" algn="l"/>
              </a:tabLst>
            </a:pPr>
            <a:r>
              <a:rPr lang="en-US" altLang="en-US" sz="1600" dirty="0">
                <a:cs typeface="Courier New" panose="02070309020205020404" pitchFamily="49" charset="0"/>
              </a:rPr>
              <a:t>Student b = (Student)o; // Explicit casting</a:t>
            </a:r>
            <a:endParaRPr lang="en-US" altLang="en-US" sz="1600" dirty="0">
              <a:cs typeface="Courier New" panose="02070309020205020404" pitchFamily="49" charset="0"/>
            </a:endParaRPr>
          </a:p>
          <a:p>
            <a:pPr marL="628650" lvl="1" indent="-171450">
              <a:lnSpc>
                <a:spcPct val="90000"/>
              </a:lnSpc>
              <a:buFontTx/>
              <a:buNone/>
              <a:tabLst>
                <a:tab pos="57150" algn="l"/>
                <a:tab pos="285750" algn="l"/>
              </a:tabLst>
            </a:pPr>
            <a:endParaRPr lang="en-US" altLang="en-US" sz="1600" dirty="0">
              <a:cs typeface="Courier New" panose="02070309020205020404" pitchFamily="49" charset="0"/>
            </a:endParaRPr>
          </a:p>
          <a:p>
            <a:pPr marL="628650" lvl="1" indent="-171450">
              <a:lnSpc>
                <a:spcPct val="90000"/>
              </a:lnSpc>
              <a:buFontTx/>
              <a:buNone/>
              <a:tabLst>
                <a:tab pos="57150" algn="l"/>
                <a:tab pos="285750" algn="l"/>
              </a:tabLst>
            </a:pPr>
            <a:r>
              <a:rPr lang="en-US" altLang="en-US" sz="1600" dirty="0" err="1">
                <a:solidFill>
                  <a:srgbClr val="FF0000"/>
                </a:solidFill>
                <a:cs typeface="Courier New" panose="02070309020205020404" pitchFamily="49" charset="0"/>
              </a:rPr>
              <a:t>superClassVariable</a:t>
            </a:r>
            <a:r>
              <a:rPr lang="en-US" altLang="en-US" sz="1600" dirty="0">
                <a:solidFill>
                  <a:srgbClr val="FF0000"/>
                </a:solidFill>
                <a:cs typeface="Courier New" panose="02070309020205020404" pitchFamily="49" charset="0"/>
              </a:rPr>
              <a:t> = </a:t>
            </a:r>
            <a:r>
              <a:rPr lang="en-US" altLang="en-US" sz="1600" dirty="0" err="1">
                <a:solidFill>
                  <a:srgbClr val="FF0000"/>
                </a:solidFill>
                <a:cs typeface="Courier New" panose="02070309020205020404" pitchFamily="49" charset="0"/>
              </a:rPr>
              <a:t>subClassVariable</a:t>
            </a:r>
            <a:r>
              <a:rPr lang="en-US" altLang="en-US" sz="1600" dirty="0">
                <a:solidFill>
                  <a:srgbClr val="FF0000"/>
                </a:solidFill>
                <a:cs typeface="Courier New" panose="02070309020205020404" pitchFamily="49" charset="0"/>
              </a:rPr>
              <a:t>;   // OK</a:t>
            </a:r>
            <a:endParaRPr lang="en-US" altLang="en-US" sz="1600" dirty="0">
              <a:solidFill>
                <a:srgbClr val="FF0000"/>
              </a:solidFill>
              <a:cs typeface="Courier New" panose="02070309020205020404" pitchFamily="49" charset="0"/>
            </a:endParaRPr>
          </a:p>
          <a:p>
            <a:pPr marL="628650" lvl="1" indent="-171450">
              <a:lnSpc>
                <a:spcPct val="90000"/>
              </a:lnSpc>
              <a:buFontTx/>
              <a:buNone/>
              <a:tabLst>
                <a:tab pos="57150" algn="l"/>
                <a:tab pos="285750" algn="l"/>
              </a:tabLst>
            </a:pPr>
            <a:r>
              <a:rPr lang="en-US" altLang="en-US" sz="1600" dirty="0" err="1">
                <a:solidFill>
                  <a:srgbClr val="FF0000"/>
                </a:solidFill>
                <a:cs typeface="Courier New" panose="02070309020205020404" pitchFamily="49" charset="0"/>
              </a:rPr>
              <a:t>subClassVariable</a:t>
            </a:r>
            <a:r>
              <a:rPr lang="en-US" altLang="en-US" sz="1600" dirty="0">
                <a:solidFill>
                  <a:srgbClr val="FF0000"/>
                </a:solidFill>
                <a:cs typeface="Courier New" panose="02070309020205020404" pitchFamily="49" charset="0"/>
              </a:rPr>
              <a:t> = </a:t>
            </a:r>
            <a:r>
              <a:rPr lang="en-US" altLang="en-US" sz="1600" dirty="0" err="1">
                <a:solidFill>
                  <a:srgbClr val="FF0000"/>
                </a:solidFill>
                <a:cs typeface="Courier New" panose="02070309020205020404" pitchFamily="49" charset="0"/>
              </a:rPr>
              <a:t>superClassVariable</a:t>
            </a:r>
            <a:r>
              <a:rPr lang="en-US" altLang="en-US" sz="1600" dirty="0">
                <a:solidFill>
                  <a:srgbClr val="FF0000"/>
                </a:solidFill>
                <a:cs typeface="Courier New" panose="02070309020205020404" pitchFamily="49" charset="0"/>
              </a:rPr>
              <a:t>    // Error , must </a:t>
            </a:r>
            <a:r>
              <a:rPr lang="en-US" altLang="en-US" sz="1600" dirty="0">
                <a:solidFill>
                  <a:srgbClr val="FF0000"/>
                </a:solidFill>
              </a:rPr>
              <a:t>Explicit casting </a:t>
            </a:r>
            <a:r>
              <a:rPr lang="en-US" altLang="en-US" sz="1600" dirty="0">
                <a:solidFill>
                  <a:srgbClr val="FF0000"/>
                </a:solidFill>
                <a:cs typeface="Courier New" panose="02070309020205020404" pitchFamily="49" charset="0"/>
              </a:rPr>
              <a:t>!!!</a:t>
            </a:r>
            <a:endParaRPr lang="en-US" altLang="en-US" sz="1600" dirty="0">
              <a:solidFill>
                <a:srgbClr val="FF0000"/>
              </a:solidFill>
              <a:cs typeface="Courier New" panose="02070309020205020404" pitchFamily="49" charset="0"/>
            </a:endParaRPr>
          </a:p>
        </p:txBody>
      </p:sp>
      <p:sp>
        <p:nvSpPr>
          <p:cNvPr id="17" name="文本框 16"/>
          <p:cNvSpPr txBox="1"/>
          <p:nvPr/>
        </p:nvSpPr>
        <p:spPr>
          <a:xfrm>
            <a:off x="822325" y="5592445"/>
            <a:ext cx="4000500" cy="706755"/>
          </a:xfrm>
          <a:prstGeom prst="rect">
            <a:avLst/>
          </a:prstGeom>
          <a:noFill/>
        </p:spPr>
        <p:txBody>
          <a:bodyPr wrap="square" rtlCol="0" anchor="t">
            <a:spAutoFit/>
          </a:bodyPr>
          <a:p>
            <a:r>
              <a:rPr lang="zh-CN" altLang="en-US" sz="2000">
                <a:solidFill>
                  <a:srgbClr val="FF0000"/>
                </a:solidFill>
                <a:ea typeface="宋体" panose="02010600030101010101" pitchFamily="2" charset="-122"/>
              </a:rPr>
              <a:t>转换到父类，隐式转换，不会出错</a:t>
            </a:r>
            <a:endParaRPr lang="zh-CN" altLang="en-US" sz="2000">
              <a:solidFill>
                <a:srgbClr val="FF0000"/>
              </a:solidFill>
              <a:ea typeface="宋体" panose="02010600030101010101" pitchFamily="2" charset="-122"/>
            </a:endParaRPr>
          </a:p>
          <a:p>
            <a:r>
              <a:rPr lang="zh-CN" altLang="en-US" sz="2000">
                <a:solidFill>
                  <a:srgbClr val="FF0000"/>
                </a:solidFill>
                <a:ea typeface="宋体" panose="02010600030101010101" pitchFamily="2" charset="-122"/>
              </a:rPr>
              <a:t>转换到子类，显示，可能错误</a:t>
            </a:r>
            <a:endParaRPr lang="zh-CN" altLang="en-US" sz="2000">
              <a:solidFill>
                <a:srgbClr val="FF0000"/>
              </a:solidFill>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6B66B66-8538-4C12-881C-54E04297F16C}" type="slidenum">
              <a:rPr lang="en-US" altLang="en-US" sz="1400"/>
            </a:fld>
            <a:endParaRPr lang="en-US" altLang="en-US" sz="1400"/>
          </a:p>
        </p:txBody>
      </p:sp>
      <p:sp>
        <p:nvSpPr>
          <p:cNvPr id="37891" name="Rectangle 2"/>
          <p:cNvSpPr>
            <a:spLocks noGrp="1" noChangeArrowheads="1"/>
          </p:cNvSpPr>
          <p:nvPr>
            <p:ph type="title"/>
          </p:nvPr>
        </p:nvSpPr>
        <p:spPr>
          <a:xfrm>
            <a:off x="685800" y="304800"/>
            <a:ext cx="7772400" cy="1428750"/>
          </a:xfrm>
          <a:noFill/>
        </p:spPr>
        <p:txBody>
          <a:bodyPr/>
          <a:lstStyle/>
          <a:p>
            <a:r>
              <a:rPr lang="en-US" altLang="en-US"/>
              <a:t>Casting from</a:t>
            </a:r>
            <a:br>
              <a:rPr lang="en-US" altLang="en-US"/>
            </a:br>
            <a:r>
              <a:rPr lang="en-US" altLang="en-US"/>
              <a:t>Superclass to Subclass</a:t>
            </a:r>
            <a:endParaRPr lang="en-US" altLang="en-US"/>
          </a:p>
        </p:txBody>
      </p:sp>
      <p:sp>
        <p:nvSpPr>
          <p:cNvPr id="37892" name="Rectangle 3"/>
          <p:cNvSpPr>
            <a:spLocks noGrp="1" noChangeArrowheads="1"/>
          </p:cNvSpPr>
          <p:nvPr>
            <p:ph type="body" idx="1"/>
          </p:nvPr>
        </p:nvSpPr>
        <p:spPr>
          <a:xfrm>
            <a:off x="381000" y="2057400"/>
            <a:ext cx="8458200" cy="3962400"/>
          </a:xfrm>
          <a:noFill/>
        </p:spPr>
        <p:txBody>
          <a:bodyPr/>
          <a:lstStyle/>
          <a:p>
            <a:pPr marL="0" indent="0">
              <a:buFont typeface="Monotype Sorts" pitchFamily="2" charset="2"/>
              <a:buNone/>
            </a:pPr>
            <a:r>
              <a:rPr lang="en-US" altLang="en-US" dirty="0"/>
              <a:t>Explicit casting must be used when casting an object from a superclass to a subclass.  </a:t>
            </a:r>
            <a:r>
              <a:rPr lang="en-US" altLang="en-US" dirty="0">
                <a:solidFill>
                  <a:srgbClr val="FF0000"/>
                </a:solidFill>
              </a:rPr>
              <a:t>This type of casting may not always succeed.   Why? </a:t>
            </a:r>
            <a:r>
              <a:rPr lang="zh-CN" altLang="en-US" dirty="0">
                <a:solidFill>
                  <a:srgbClr val="FF0000"/>
                </a:solidFill>
                <a:ea typeface="宋体" panose="02010600030101010101" pitchFamily="2" charset="-122"/>
              </a:rPr>
              <a:t>子类是父类的超集</a:t>
            </a:r>
            <a:endParaRPr lang="en-US" altLang="en-US" sz="3600" dirty="0">
              <a:solidFill>
                <a:srgbClr val="FF0000"/>
              </a:solidFill>
            </a:endParaRPr>
          </a:p>
          <a:p>
            <a:pPr lvl="1">
              <a:spcBef>
                <a:spcPct val="100000"/>
              </a:spcBef>
              <a:buFontTx/>
              <a:buNone/>
            </a:pPr>
            <a:r>
              <a:rPr lang="en-US" altLang="en-US" sz="2400" dirty="0">
                <a:latin typeface="Courier New" panose="02070309020205020404" pitchFamily="49" charset="0"/>
              </a:rPr>
              <a:t>Apple x = (Apple)fruit;</a:t>
            </a:r>
            <a:endParaRPr lang="en-US" altLang="en-US" sz="2400" dirty="0">
              <a:latin typeface="Courier New" panose="02070309020205020404" pitchFamily="49" charset="0"/>
            </a:endParaRPr>
          </a:p>
          <a:p>
            <a:pPr lvl="1">
              <a:spcBef>
                <a:spcPct val="100000"/>
              </a:spcBef>
              <a:buFontTx/>
              <a:buNone/>
            </a:pPr>
            <a:r>
              <a:rPr lang="en-US" altLang="en-US" sz="2400" dirty="0">
                <a:latin typeface="Courier New" panose="02070309020205020404" pitchFamily="49" charset="0"/>
              </a:rPr>
              <a:t>Orange x = (Orange)fruit;</a:t>
            </a:r>
            <a:endParaRPr lang="en-US" alt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5A582AA-6882-4A4D-AA22-F55C6E33587E}" type="slidenum">
              <a:rPr lang="en-US" altLang="en-US" sz="1400"/>
            </a:fld>
            <a:endParaRPr lang="en-US" altLang="en-US" sz="1400"/>
          </a:p>
        </p:txBody>
      </p:sp>
      <p:sp>
        <p:nvSpPr>
          <p:cNvPr id="38915" name="Rectangle 2"/>
          <p:cNvSpPr>
            <a:spLocks noGrp="1" noChangeArrowheads="1"/>
          </p:cNvSpPr>
          <p:nvPr>
            <p:ph type="title"/>
          </p:nvPr>
        </p:nvSpPr>
        <p:spPr>
          <a:xfrm>
            <a:off x="685800" y="0"/>
            <a:ext cx="7772400" cy="1447800"/>
          </a:xfrm>
          <a:noFill/>
        </p:spPr>
        <p:txBody>
          <a:bodyPr/>
          <a:lstStyle/>
          <a:p>
            <a:r>
              <a:rPr lang="en-US" altLang="en-US" dirty="0">
                <a:solidFill>
                  <a:srgbClr val="FF0000"/>
                </a:solidFill>
              </a:rPr>
              <a:t>The </a:t>
            </a:r>
            <a:r>
              <a:rPr lang="en-US" altLang="en-US" sz="4200" dirty="0" err="1">
                <a:solidFill>
                  <a:srgbClr val="FF0000"/>
                </a:solidFill>
                <a:latin typeface="Courier New" panose="02070309020205020404" pitchFamily="49" charset="0"/>
              </a:rPr>
              <a:t>instanceof</a:t>
            </a:r>
            <a:r>
              <a:rPr lang="en-US" altLang="en-US" dirty="0">
                <a:solidFill>
                  <a:srgbClr val="FF0000"/>
                </a:solidFill>
              </a:rPr>
              <a:t> Operator</a:t>
            </a:r>
            <a:br>
              <a:rPr lang="en-US" altLang="en-US" dirty="0">
                <a:solidFill>
                  <a:srgbClr val="FF0000"/>
                </a:solidFill>
              </a:rPr>
            </a:br>
            <a:r>
              <a:rPr lang="zh-CN" altLang="en-US" dirty="0">
                <a:solidFill>
                  <a:srgbClr val="FF0000"/>
                </a:solidFill>
                <a:ea typeface="宋体" panose="02010600030101010101" pitchFamily="2" charset="-122"/>
              </a:rPr>
              <a:t>类型判断（</a:t>
            </a:r>
            <a:r>
              <a:rPr lang="en-US" altLang="zh-CN" dirty="0">
                <a:solidFill>
                  <a:srgbClr val="FF0000"/>
                </a:solidFill>
                <a:ea typeface="宋体" panose="02010600030101010101" pitchFamily="2" charset="-122"/>
              </a:rPr>
              <a:t>428</a:t>
            </a:r>
            <a:r>
              <a:rPr lang="zh-CN" altLang="en-US" dirty="0">
                <a:solidFill>
                  <a:srgbClr val="FF0000"/>
                </a:solidFill>
                <a:ea typeface="宋体" panose="02010600030101010101" pitchFamily="2" charset="-122"/>
              </a:rPr>
              <a:t>）</a:t>
            </a:r>
            <a:endParaRPr lang="zh-CN" altLang="en-US" dirty="0">
              <a:solidFill>
                <a:srgbClr val="FF0000"/>
              </a:solidFill>
              <a:ea typeface="宋体" panose="02010600030101010101" pitchFamily="2" charset="-122"/>
            </a:endParaRPr>
          </a:p>
        </p:txBody>
      </p:sp>
      <p:sp>
        <p:nvSpPr>
          <p:cNvPr id="38916" name="Rectangle 3"/>
          <p:cNvSpPr>
            <a:spLocks noGrp="1" noChangeArrowheads="1"/>
          </p:cNvSpPr>
          <p:nvPr>
            <p:ph type="body" idx="1"/>
          </p:nvPr>
        </p:nvSpPr>
        <p:spPr>
          <a:xfrm>
            <a:off x="609600" y="1371600"/>
            <a:ext cx="8229600" cy="990600"/>
          </a:xfrm>
          <a:noFill/>
        </p:spPr>
        <p:txBody>
          <a:bodyPr/>
          <a:lstStyle/>
          <a:p>
            <a:pPr marL="0" indent="0">
              <a:lnSpc>
                <a:spcPct val="105000"/>
              </a:lnSpc>
              <a:buFont typeface="Monotype Sorts" pitchFamily="2" charset="2"/>
              <a:buNone/>
            </a:pPr>
            <a:r>
              <a:rPr lang="en-US" altLang="en-US" sz="2400"/>
              <a:t>Use the </a:t>
            </a:r>
            <a:r>
              <a:rPr lang="en-US" altLang="en-US" sz="2400">
                <a:latin typeface="Courier New" panose="02070309020205020404" pitchFamily="49" charset="0"/>
              </a:rPr>
              <a:t>instanceof</a:t>
            </a:r>
            <a:r>
              <a:rPr lang="en-US" altLang="en-US" sz="2400"/>
              <a:t> operator to test whether an object is an instance of a class:</a:t>
            </a:r>
            <a:endParaRPr lang="en-US" altLang="en-US" sz="2400"/>
          </a:p>
        </p:txBody>
      </p:sp>
      <p:sp>
        <p:nvSpPr>
          <p:cNvPr id="38917" name="Rectangle 4"/>
          <p:cNvSpPr>
            <a:spLocks noChangeArrowheads="1"/>
          </p:cNvSpPr>
          <p:nvPr/>
        </p:nvSpPr>
        <p:spPr bwMode="auto">
          <a:xfrm>
            <a:off x="304800" y="2514600"/>
            <a:ext cx="86868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lvl="1">
              <a:lnSpc>
                <a:spcPct val="80000"/>
              </a:lnSpc>
              <a:buFontTx/>
              <a:buNone/>
            </a:pPr>
            <a:r>
              <a:rPr lang="en-US" altLang="en-US" sz="2000" b="1">
                <a:solidFill>
                  <a:schemeClr val="tx2"/>
                </a:solidFill>
                <a:latin typeface="Courier New" panose="02070309020205020404" pitchFamily="49" charset="0"/>
              </a:rPr>
              <a:t>Object myObject = new Circle();</a:t>
            </a:r>
            <a:endParaRPr lang="en-US" altLang="en-US" sz="2000" b="1">
              <a:solidFill>
                <a:schemeClr val="tx2"/>
              </a:solidFill>
              <a:latin typeface="Courier New" panose="02070309020205020404" pitchFamily="49" charset="0"/>
            </a:endParaRPr>
          </a:p>
          <a:p>
            <a:pPr lvl="1">
              <a:lnSpc>
                <a:spcPct val="80000"/>
              </a:lnSpc>
              <a:buFontTx/>
              <a:buNone/>
            </a:pPr>
            <a:r>
              <a:rPr lang="en-US" altLang="en-US" sz="2000" b="1">
                <a:solidFill>
                  <a:schemeClr val="tx2"/>
                </a:solidFill>
                <a:latin typeface="Courier New" panose="02070309020205020404" pitchFamily="49" charset="0"/>
              </a:rPr>
              <a:t>... // Some lines of code</a:t>
            </a:r>
            <a:endParaRPr lang="en-US" altLang="en-US" sz="2000" b="1">
              <a:solidFill>
                <a:schemeClr val="tx2"/>
              </a:solidFill>
              <a:latin typeface="Courier New" panose="02070309020205020404" pitchFamily="49" charset="0"/>
            </a:endParaRPr>
          </a:p>
          <a:p>
            <a:pPr lvl="1">
              <a:lnSpc>
                <a:spcPct val="80000"/>
              </a:lnSpc>
              <a:buFontTx/>
              <a:buNone/>
            </a:pPr>
            <a:r>
              <a:rPr lang="en-US" altLang="en-US" sz="2000" b="1">
                <a:solidFill>
                  <a:schemeClr val="tx2"/>
                </a:solidFill>
                <a:latin typeface="Courier New" panose="02070309020205020404" pitchFamily="49" charset="0"/>
              </a:rPr>
              <a:t>/** Perform casting if myObject is an instance of Circle */</a:t>
            </a:r>
            <a:endParaRPr lang="en-US" altLang="en-US" sz="2000" b="1">
              <a:solidFill>
                <a:schemeClr val="tx2"/>
              </a:solidFill>
              <a:latin typeface="Courier New" panose="02070309020205020404" pitchFamily="49" charset="0"/>
            </a:endParaRPr>
          </a:p>
          <a:p>
            <a:pPr lvl="1">
              <a:lnSpc>
                <a:spcPct val="80000"/>
              </a:lnSpc>
              <a:buFontTx/>
              <a:buNone/>
            </a:pPr>
            <a:r>
              <a:rPr lang="en-US" altLang="en-US" sz="2000" b="1">
                <a:solidFill>
                  <a:schemeClr val="tx2"/>
                </a:solidFill>
                <a:latin typeface="Courier New" panose="02070309020205020404" pitchFamily="49" charset="0"/>
              </a:rPr>
              <a:t>if (myObject instanceof Circle) {</a:t>
            </a:r>
            <a:endParaRPr lang="en-US" altLang="en-US" sz="2000" b="1">
              <a:solidFill>
                <a:schemeClr val="tx2"/>
              </a:solidFill>
              <a:latin typeface="Courier New" panose="02070309020205020404" pitchFamily="49" charset="0"/>
            </a:endParaRPr>
          </a:p>
          <a:p>
            <a:pPr lvl="1">
              <a:lnSpc>
                <a:spcPct val="80000"/>
              </a:lnSpc>
              <a:buFontTx/>
              <a:buNone/>
            </a:pPr>
            <a:r>
              <a:rPr lang="en-US" altLang="en-US" sz="2000" b="1">
                <a:solidFill>
                  <a:schemeClr val="tx2"/>
                </a:solidFill>
                <a:latin typeface="Courier New" panose="02070309020205020404" pitchFamily="49" charset="0"/>
              </a:rPr>
              <a:t>  System.out.println("The circle diameter is " + </a:t>
            </a:r>
            <a:endParaRPr lang="en-US" altLang="en-US" sz="2000" b="1">
              <a:solidFill>
                <a:schemeClr val="tx2"/>
              </a:solidFill>
              <a:latin typeface="Courier New" panose="02070309020205020404" pitchFamily="49" charset="0"/>
            </a:endParaRPr>
          </a:p>
          <a:p>
            <a:pPr lvl="1">
              <a:lnSpc>
                <a:spcPct val="80000"/>
              </a:lnSpc>
              <a:buFontTx/>
              <a:buNone/>
            </a:pPr>
            <a:r>
              <a:rPr lang="en-US" altLang="en-US" sz="2000" b="1">
                <a:solidFill>
                  <a:schemeClr val="tx2"/>
                </a:solidFill>
                <a:latin typeface="Courier New" panose="02070309020205020404" pitchFamily="49" charset="0"/>
              </a:rPr>
              <a:t>    ((Circle)myObject).getDiameter());</a:t>
            </a:r>
            <a:endParaRPr lang="en-US" altLang="en-US" sz="2000" b="1">
              <a:solidFill>
                <a:schemeClr val="tx2"/>
              </a:solidFill>
              <a:latin typeface="Courier New" panose="02070309020205020404" pitchFamily="49" charset="0"/>
            </a:endParaRPr>
          </a:p>
          <a:p>
            <a:pPr lvl="1">
              <a:lnSpc>
                <a:spcPct val="80000"/>
              </a:lnSpc>
              <a:buFontTx/>
              <a:buNone/>
            </a:pPr>
            <a:r>
              <a:rPr lang="en-US" altLang="en-US" sz="2000" b="1">
                <a:solidFill>
                  <a:schemeClr val="tx2"/>
                </a:solidFill>
                <a:latin typeface="Courier New" panose="02070309020205020404" pitchFamily="49" charset="0"/>
              </a:rPr>
              <a:t>  ...</a:t>
            </a:r>
            <a:endParaRPr lang="en-US" altLang="en-US" sz="2000" b="1">
              <a:solidFill>
                <a:schemeClr val="tx2"/>
              </a:solidFill>
              <a:latin typeface="Courier New" panose="02070309020205020404" pitchFamily="49" charset="0"/>
            </a:endParaRPr>
          </a:p>
          <a:p>
            <a:pPr lvl="1">
              <a:lnSpc>
                <a:spcPct val="80000"/>
              </a:lnSpc>
              <a:buFontTx/>
              <a:buNone/>
            </a:pPr>
            <a:r>
              <a:rPr lang="en-US" altLang="en-US" sz="2000" b="1">
                <a:solidFill>
                  <a:schemeClr val="tx2"/>
                </a:solidFill>
                <a:latin typeface="Courier New" panose="02070309020205020404" pitchFamily="49" charset="0"/>
              </a:rPr>
              <a:t>}</a:t>
            </a:r>
            <a:endParaRPr lang="en-US" altLang="en-US" sz="2000" b="1">
              <a:solidFill>
                <a:schemeClr val="tx2"/>
              </a:solidFill>
              <a:latin typeface="Courier New" panose="020703090202050204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5192E91-5A78-49B1-808B-503487D0B065}" type="slidenum">
              <a:rPr lang="en-US" altLang="en-US" sz="1400"/>
            </a:fld>
            <a:endParaRPr lang="en-US" altLang="en-US" sz="1400"/>
          </a:p>
        </p:txBody>
      </p:sp>
      <p:sp>
        <p:nvSpPr>
          <p:cNvPr id="5123" name="Rectangle 2"/>
          <p:cNvSpPr>
            <a:spLocks noGrp="1" noChangeArrowheads="1"/>
          </p:cNvSpPr>
          <p:nvPr>
            <p:ph type="title"/>
          </p:nvPr>
        </p:nvSpPr>
        <p:spPr>
          <a:xfrm>
            <a:off x="0" y="0"/>
            <a:ext cx="9144000" cy="685800"/>
          </a:xfrm>
          <a:noFill/>
        </p:spPr>
        <p:txBody>
          <a:bodyPr/>
          <a:lstStyle/>
          <a:p>
            <a:r>
              <a:rPr lang="en-US" altLang="en-US" sz="4000"/>
              <a:t>Objectives</a:t>
            </a:r>
            <a:endParaRPr lang="en-US" altLang="en-US" sz="4000"/>
          </a:p>
        </p:txBody>
      </p:sp>
      <p:sp>
        <p:nvSpPr>
          <p:cNvPr id="5124" name="Rectangle 3"/>
          <p:cNvSpPr>
            <a:spLocks noGrp="1" noChangeArrowheads="1"/>
          </p:cNvSpPr>
          <p:nvPr>
            <p:ph type="body" idx="1"/>
          </p:nvPr>
        </p:nvSpPr>
        <p:spPr>
          <a:xfrm>
            <a:off x="152400" y="762000"/>
            <a:ext cx="8839200" cy="5562600"/>
          </a:xfrm>
          <a:noFill/>
        </p:spPr>
        <p:txBody>
          <a:bodyPr/>
          <a:lstStyle/>
          <a:p>
            <a:pPr marL="358775" lvl="2" indent="-355600"/>
            <a:r>
              <a:rPr lang="en-US" altLang="en-US" sz="1800">
                <a:solidFill>
                  <a:srgbClr val="FF0000"/>
                </a:solidFill>
              </a:rPr>
              <a:t>To define a subclass from a superclass through inheritance (§11.2).</a:t>
            </a:r>
            <a:endParaRPr lang="en-US" altLang="en-US" sz="1800">
              <a:solidFill>
                <a:srgbClr val="FF0000"/>
              </a:solidFill>
            </a:endParaRPr>
          </a:p>
          <a:p>
            <a:pPr marL="358775" lvl="2" indent="-355600"/>
            <a:r>
              <a:rPr lang="en-US" altLang="en-US" sz="1800">
                <a:solidFill>
                  <a:srgbClr val="FF0000"/>
                </a:solidFill>
              </a:rPr>
              <a:t>To invoke the superclass’s constructors and methods using the </a:t>
            </a:r>
            <a:r>
              <a:rPr lang="en-US" altLang="en-US" sz="1800" b="1">
                <a:solidFill>
                  <a:srgbClr val="FF0000"/>
                </a:solidFill>
              </a:rPr>
              <a:t>super</a:t>
            </a:r>
            <a:r>
              <a:rPr lang="en-US" altLang="en-US" sz="1800">
                <a:solidFill>
                  <a:srgbClr val="FF0000"/>
                </a:solidFill>
              </a:rPr>
              <a:t> keyword (§11.3).</a:t>
            </a:r>
            <a:endParaRPr lang="en-US" altLang="en-US" sz="1800"/>
          </a:p>
          <a:p>
            <a:pPr marL="358775" lvl="2" indent="-355600"/>
            <a:r>
              <a:rPr lang="en-US" altLang="en-US" sz="1800">
                <a:solidFill>
                  <a:srgbClr val="FF0000"/>
                </a:solidFill>
              </a:rPr>
              <a:t>To override instance methods in the subclass (§11.4).</a:t>
            </a:r>
            <a:endParaRPr lang="en-US" altLang="en-US" sz="1800">
              <a:solidFill>
                <a:srgbClr val="FF0000"/>
              </a:solidFill>
            </a:endParaRPr>
          </a:p>
          <a:p>
            <a:pPr marL="358775" lvl="2" indent="-355600"/>
            <a:r>
              <a:rPr lang="en-US" altLang="en-US" sz="1800">
                <a:solidFill>
                  <a:srgbClr val="FF0000"/>
                </a:solidFill>
              </a:rPr>
              <a:t>To distinguish differences between overriding and overloading (§11.5).</a:t>
            </a:r>
            <a:endParaRPr lang="en-US" altLang="en-US" sz="1800">
              <a:solidFill>
                <a:srgbClr val="FF0000"/>
              </a:solidFill>
            </a:endParaRPr>
          </a:p>
          <a:p>
            <a:pPr marL="358775" lvl="2" indent="-355600"/>
            <a:r>
              <a:rPr lang="en-US" altLang="en-US" sz="1800">
                <a:solidFill>
                  <a:srgbClr val="0070C0"/>
                </a:solidFill>
              </a:rPr>
              <a:t>To explore the </a:t>
            </a:r>
            <a:r>
              <a:rPr lang="en-US" altLang="en-US" sz="1800" b="1">
                <a:solidFill>
                  <a:srgbClr val="0070C0"/>
                </a:solidFill>
              </a:rPr>
              <a:t>toString()</a:t>
            </a:r>
            <a:r>
              <a:rPr lang="en-US" altLang="en-US" sz="1800">
                <a:solidFill>
                  <a:srgbClr val="0070C0"/>
                </a:solidFill>
              </a:rPr>
              <a:t> method in the </a:t>
            </a:r>
            <a:r>
              <a:rPr lang="en-US" altLang="en-US" sz="1800" b="1">
                <a:solidFill>
                  <a:srgbClr val="0070C0"/>
                </a:solidFill>
              </a:rPr>
              <a:t>Object</a:t>
            </a:r>
            <a:r>
              <a:rPr lang="en-US" altLang="en-US" sz="1800">
                <a:solidFill>
                  <a:srgbClr val="0070C0"/>
                </a:solidFill>
              </a:rPr>
              <a:t> class (§11.6)</a:t>
            </a:r>
            <a:r>
              <a:rPr lang="en-US" altLang="en-US" sz="1800"/>
              <a:t>.</a:t>
            </a:r>
            <a:endParaRPr lang="en-US" altLang="en-US" sz="1800"/>
          </a:p>
          <a:p>
            <a:pPr marL="358775" lvl="2" indent="-355600"/>
            <a:r>
              <a:rPr lang="en-US" altLang="en-US" sz="1800">
                <a:solidFill>
                  <a:srgbClr val="0070C0"/>
                </a:solidFill>
              </a:rPr>
              <a:t>To discover polymorphism and dynamic binding (§§11.7–11.8).</a:t>
            </a:r>
            <a:endParaRPr lang="en-US" altLang="en-US" sz="1800"/>
          </a:p>
          <a:p>
            <a:pPr marL="358775" lvl="2" indent="-355600"/>
            <a:r>
              <a:rPr lang="en-US" altLang="en-US" sz="1800">
                <a:solidFill>
                  <a:srgbClr val="FF0000"/>
                </a:solidFill>
              </a:rPr>
              <a:t>To describe casting and explain why explicit downcasting is necessary (§11.9).</a:t>
            </a:r>
            <a:endParaRPr lang="en-US" altLang="en-US" sz="1800"/>
          </a:p>
          <a:p>
            <a:pPr marL="358775" lvl="2" indent="-355600"/>
            <a:r>
              <a:rPr lang="en-US" altLang="en-US" sz="1800">
                <a:ln>
                  <a:solidFill>
                    <a:srgbClr val="0070C0"/>
                  </a:solidFill>
                </a:ln>
              </a:rPr>
              <a:t>To explore the </a:t>
            </a:r>
            <a:r>
              <a:rPr lang="en-US" altLang="en-US" sz="1800" b="1">
                <a:ln>
                  <a:solidFill>
                    <a:srgbClr val="0070C0"/>
                  </a:solidFill>
                </a:ln>
              </a:rPr>
              <a:t>equals</a:t>
            </a:r>
            <a:r>
              <a:rPr lang="en-US" altLang="en-US" sz="1800">
                <a:ln>
                  <a:solidFill>
                    <a:srgbClr val="0070C0"/>
                  </a:solidFill>
                </a:ln>
              </a:rPr>
              <a:t> method in the </a:t>
            </a:r>
            <a:r>
              <a:rPr lang="en-US" altLang="en-US" sz="1800" b="1">
                <a:ln>
                  <a:solidFill>
                    <a:srgbClr val="0070C0"/>
                  </a:solidFill>
                </a:ln>
              </a:rPr>
              <a:t>Object</a:t>
            </a:r>
            <a:r>
              <a:rPr lang="en-US" altLang="en-US" sz="1800">
                <a:ln>
                  <a:solidFill>
                    <a:srgbClr val="0070C0"/>
                  </a:solidFill>
                </a:ln>
              </a:rPr>
              <a:t> class (§11.10).</a:t>
            </a:r>
            <a:endParaRPr lang="en-US" altLang="en-US" sz="1800">
              <a:ln>
                <a:solidFill>
                  <a:srgbClr val="0070C0"/>
                </a:solidFill>
              </a:ln>
            </a:endParaRPr>
          </a:p>
          <a:p>
            <a:pPr marL="358775" lvl="2" indent="-355600"/>
            <a:r>
              <a:rPr lang="en-US" altLang="en-US" sz="1800">
                <a:solidFill>
                  <a:srgbClr val="FF0000"/>
                </a:solidFill>
              </a:rPr>
              <a:t>To store, retrieve, and manipulate objects in an </a:t>
            </a:r>
            <a:r>
              <a:rPr lang="en-US" altLang="en-US" sz="1800" b="1">
                <a:solidFill>
                  <a:srgbClr val="FF0000"/>
                </a:solidFill>
              </a:rPr>
              <a:t>ArrayList</a:t>
            </a:r>
            <a:r>
              <a:rPr lang="en-US" altLang="en-US" sz="1800">
                <a:solidFill>
                  <a:srgbClr val="FF0000"/>
                </a:solidFill>
              </a:rPr>
              <a:t> (§11.11).</a:t>
            </a:r>
            <a:endParaRPr lang="en-US" altLang="en-US" sz="1800">
              <a:solidFill>
                <a:srgbClr val="FF0000"/>
              </a:solidFill>
            </a:endParaRPr>
          </a:p>
          <a:p>
            <a:pPr marL="358775" lvl="2" indent="-355600"/>
            <a:r>
              <a:rPr lang="en-US" altLang="en-US" sz="1800">
                <a:ln>
                  <a:solidFill>
                    <a:srgbClr val="0070C0"/>
                  </a:solidFill>
                </a:ln>
              </a:rPr>
              <a:t>To implement a </a:t>
            </a:r>
            <a:r>
              <a:rPr lang="en-US" altLang="en-US" sz="1800" b="1">
                <a:ln>
                  <a:solidFill>
                    <a:srgbClr val="0070C0"/>
                  </a:solidFill>
                </a:ln>
              </a:rPr>
              <a:t>Stack</a:t>
            </a:r>
            <a:r>
              <a:rPr lang="en-US" altLang="en-US" sz="1800">
                <a:ln>
                  <a:solidFill>
                    <a:srgbClr val="0070C0"/>
                  </a:solidFill>
                </a:ln>
              </a:rPr>
              <a:t> class using </a:t>
            </a:r>
            <a:r>
              <a:rPr lang="en-US" altLang="en-US" sz="1800" b="1">
                <a:ln>
                  <a:solidFill>
                    <a:srgbClr val="0070C0"/>
                  </a:solidFill>
                </a:ln>
              </a:rPr>
              <a:t>ArrayList</a:t>
            </a:r>
            <a:r>
              <a:rPr lang="en-US" altLang="en-US" sz="1800">
                <a:ln>
                  <a:solidFill>
                    <a:srgbClr val="0070C0"/>
                  </a:solidFill>
                </a:ln>
              </a:rPr>
              <a:t> (§11.12).</a:t>
            </a:r>
            <a:endParaRPr lang="en-US" altLang="en-US" sz="1800">
              <a:ln>
                <a:solidFill>
                  <a:srgbClr val="0070C0"/>
                </a:solidFill>
              </a:ln>
            </a:endParaRPr>
          </a:p>
          <a:p>
            <a:pPr marL="358775" lvl="2" indent="-355600"/>
            <a:r>
              <a:rPr lang="en-US" altLang="en-US" sz="1800">
                <a:ln>
                  <a:solidFill>
                    <a:srgbClr val="0070C0"/>
                  </a:solidFill>
                </a:ln>
              </a:rPr>
              <a:t>To enable data and methods in a superclass accessible from subclasses using the </a:t>
            </a:r>
            <a:r>
              <a:rPr lang="en-US" altLang="en-US" sz="1800" b="1">
                <a:ln>
                  <a:solidFill>
                    <a:srgbClr val="0070C0"/>
                  </a:solidFill>
                </a:ln>
              </a:rPr>
              <a:t>protected</a:t>
            </a:r>
            <a:r>
              <a:rPr lang="en-US" altLang="en-US" sz="1800">
                <a:ln>
                  <a:solidFill>
                    <a:srgbClr val="0070C0"/>
                  </a:solidFill>
                </a:ln>
              </a:rPr>
              <a:t> visibility modifier (§11.13).</a:t>
            </a:r>
            <a:endParaRPr lang="en-US" altLang="en-US" sz="1800"/>
          </a:p>
          <a:p>
            <a:pPr marL="358775" lvl="2" indent="-355600"/>
            <a:r>
              <a:rPr lang="en-US" altLang="en-US" sz="1800">
                <a:solidFill>
                  <a:srgbClr val="FF0000"/>
                </a:solidFill>
              </a:rPr>
              <a:t>To prevent class extending and method overriding using the </a:t>
            </a:r>
            <a:r>
              <a:rPr lang="en-US" altLang="en-US" sz="1800" b="1">
                <a:solidFill>
                  <a:srgbClr val="FF0000"/>
                </a:solidFill>
              </a:rPr>
              <a:t>final</a:t>
            </a:r>
            <a:r>
              <a:rPr lang="en-US" altLang="en-US" sz="1800">
                <a:solidFill>
                  <a:srgbClr val="FF0000"/>
                </a:solidFill>
              </a:rPr>
              <a:t> modifier (§11.14).</a:t>
            </a:r>
            <a:endParaRPr lang="en-US" altLang="en-US" sz="1800">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DF95268-1442-43CC-A7AF-02A065829FF6}" type="slidenum">
              <a:rPr lang="en-US" altLang="en-US" sz="1400"/>
            </a:fld>
            <a:endParaRPr lang="en-US" altLang="en-US" sz="1400"/>
          </a:p>
        </p:txBody>
      </p:sp>
      <p:sp>
        <p:nvSpPr>
          <p:cNvPr id="39939" name="Rectangle 2"/>
          <p:cNvSpPr>
            <a:spLocks noGrp="1" noChangeArrowheads="1"/>
          </p:cNvSpPr>
          <p:nvPr>
            <p:ph type="title"/>
          </p:nvPr>
        </p:nvSpPr>
        <p:spPr>
          <a:xfrm>
            <a:off x="685800" y="228600"/>
            <a:ext cx="7772400" cy="457200"/>
          </a:xfrm>
          <a:noFill/>
        </p:spPr>
        <p:txBody>
          <a:bodyPr/>
          <a:lstStyle/>
          <a:p>
            <a:r>
              <a:rPr lang="en-US" altLang="en-US"/>
              <a:t>TIP</a:t>
            </a:r>
            <a:endParaRPr lang="en-US" altLang="en-US"/>
          </a:p>
        </p:txBody>
      </p:sp>
      <p:sp>
        <p:nvSpPr>
          <p:cNvPr id="39940" name="Rectangle 3"/>
          <p:cNvSpPr>
            <a:spLocks noGrp="1" noChangeArrowheads="1"/>
          </p:cNvSpPr>
          <p:nvPr>
            <p:ph type="body" idx="1"/>
          </p:nvPr>
        </p:nvSpPr>
        <p:spPr>
          <a:xfrm>
            <a:off x="381000" y="1066800"/>
            <a:ext cx="8534400" cy="4724400"/>
          </a:xfrm>
          <a:noFill/>
        </p:spPr>
        <p:txBody>
          <a:bodyPr/>
          <a:lstStyle/>
          <a:p>
            <a:pPr marL="0" indent="0">
              <a:lnSpc>
                <a:spcPct val="90000"/>
              </a:lnSpc>
              <a:buFont typeface="Monotype Sorts" pitchFamily="2" charset="2"/>
              <a:buNone/>
            </a:pPr>
            <a:r>
              <a:rPr lang="en-US" altLang="en-US" dirty="0">
                <a:cs typeface="Times New Roman" panose="02020603050405020304" pitchFamily="18" charset="0"/>
              </a:rPr>
              <a:t>To help understand casting, you may also consider the analogy of fruit, apple, and orange with the Fruit class as the superclass for Apple and Orange. An apple is a fruit, so you can always safely assign an instance of Apple to a variable for Fruit. However, a fruit is not necessarily an apple, so you have to use explicit casting to assign an instance of Fruit to a variable of Apple. P430</a:t>
            </a:r>
            <a:endParaRPr lang="en-US" altLang="en-US" dirty="0">
              <a:cs typeface="Times New Roman" panose="02020603050405020304" pitchFamily="18" charset="0"/>
            </a:endParaRPr>
          </a:p>
          <a:p>
            <a:pPr marL="0" indent="0">
              <a:lnSpc>
                <a:spcPct val="90000"/>
              </a:lnSpc>
              <a:buFont typeface="Monotype Sorts" pitchFamily="2" charset="2"/>
              <a:buNone/>
            </a:pPr>
            <a:r>
              <a:rPr lang="en-US" altLang="en-US" dirty="0">
                <a:solidFill>
                  <a:srgbClr val="FF0000"/>
                </a:solidFill>
                <a:cs typeface="Times New Roman" panose="02020603050405020304" pitchFamily="18" charset="0"/>
              </a:rPr>
              <a:t>Father &amp; Son</a:t>
            </a:r>
            <a:endParaRPr lang="en-US" altLang="en-US" dirty="0">
              <a:solidFill>
                <a:srgbClr val="FF0000"/>
              </a:solidFill>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01FEB81-1217-4D1C-A998-3ACCFCA6625C}" type="slidenum">
              <a:rPr lang="en-US" altLang="en-US" sz="1400"/>
            </a:fld>
            <a:endParaRPr lang="en-US" altLang="en-US" sz="1400"/>
          </a:p>
        </p:txBody>
      </p:sp>
      <p:sp>
        <p:nvSpPr>
          <p:cNvPr id="40963" name="Rectangle 2"/>
          <p:cNvSpPr>
            <a:spLocks noGrp="1" noChangeArrowheads="1"/>
          </p:cNvSpPr>
          <p:nvPr>
            <p:ph type="title"/>
          </p:nvPr>
        </p:nvSpPr>
        <p:spPr>
          <a:xfrm>
            <a:off x="519430" y="363855"/>
            <a:ext cx="7772400" cy="1371600"/>
          </a:xfrm>
        </p:spPr>
        <p:txBody>
          <a:bodyPr/>
          <a:lstStyle/>
          <a:p>
            <a:r>
              <a:rPr lang="en-US" altLang="en-US" sz="4000" dirty="0">
                <a:solidFill>
                  <a:srgbClr val="FF0000"/>
                </a:solidFill>
              </a:rPr>
              <a:t>Example: </a:t>
            </a:r>
            <a:r>
              <a:rPr lang="en-US" altLang="en-US" sz="4000" dirty="0">
                <a:solidFill>
                  <a:srgbClr val="FF0000"/>
                </a:solidFill>
                <a:latin typeface="Times" panose="02020603050405020304" pitchFamily="18" charset="0"/>
              </a:rPr>
              <a:t>Demonstrating </a:t>
            </a:r>
            <a:r>
              <a:rPr lang="en-US" altLang="en-US" sz="4000" dirty="0">
                <a:latin typeface="Times" panose="02020603050405020304" pitchFamily="18" charset="0"/>
              </a:rPr>
              <a:t>Polymorphism and Casting 428</a:t>
            </a:r>
            <a:endParaRPr lang="en-US" altLang="en-US" sz="4000" dirty="0">
              <a:latin typeface="Times" panose="02020603050405020304" pitchFamily="18" charset="0"/>
            </a:endParaRPr>
          </a:p>
        </p:txBody>
      </p:sp>
      <p:sp>
        <p:nvSpPr>
          <p:cNvPr id="40964" name="Rectangle 3"/>
          <p:cNvSpPr>
            <a:spLocks noGrp="1" noChangeArrowheads="1"/>
          </p:cNvSpPr>
          <p:nvPr>
            <p:ph type="body" idx="1"/>
          </p:nvPr>
        </p:nvSpPr>
        <p:spPr>
          <a:xfrm>
            <a:off x="228600" y="1981200"/>
            <a:ext cx="8686800" cy="3429000"/>
          </a:xfrm>
        </p:spPr>
        <p:txBody>
          <a:bodyPr/>
          <a:lstStyle/>
          <a:p>
            <a:pPr marL="0" indent="0">
              <a:buFont typeface="Monotype Sorts" pitchFamily="2" charset="2"/>
              <a:buNone/>
            </a:pPr>
            <a:r>
              <a:rPr lang="en-US" altLang="en-US" sz="2800"/>
              <a:t>This example creates two geometric objects: a circle, and a rectangle, invokes the displayGeometricObject method to display the objects. The displayGeometricObject displays the area and diameter if the object is a circle, and displays area if the object is a rectangle. </a:t>
            </a:r>
            <a:endParaRPr lang="en-US" altLang="en-US" sz="2800"/>
          </a:p>
        </p:txBody>
      </p:sp>
      <p:sp>
        <p:nvSpPr>
          <p:cNvPr id="333828" name="AutoShape 4">
            <a:hlinkClick r:id="" action="ppaction://noaction" highlightClick="1"/>
          </p:cNvPr>
          <p:cNvSpPr>
            <a:spLocks noChangeArrowheads="1"/>
          </p:cNvSpPr>
          <p:nvPr/>
        </p:nvSpPr>
        <p:spPr bwMode="auto">
          <a:xfrm>
            <a:off x="2133600" y="5562600"/>
            <a:ext cx="3886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solidFill>
                  <a:schemeClr val="accent1"/>
                </a:solidFill>
                <a:latin typeface="Book Antiqua" panose="02040602050305030304" pitchFamily="18" charset="0"/>
                <a:ea typeface="宋体" panose="02010600030101010101" pitchFamily="2" charset="-122"/>
                <a:hlinkClick r:id="rId1" action="ppaction://program"/>
              </a:rPr>
              <a:t>CastingDemo</a:t>
            </a:r>
            <a:endParaRPr lang="en-US" altLang="zh-CN">
              <a:solidFill>
                <a:schemeClr val="accent1"/>
              </a:solidFill>
              <a:ea typeface="宋体" panose="02010600030101010101" pitchFamily="2" charset="-122"/>
            </a:endParaRPr>
          </a:p>
        </p:txBody>
      </p:sp>
      <p:sp>
        <p:nvSpPr>
          <p:cNvPr id="40966" name="AutoShape 5">
            <a:hlinkClick r:id="rId2" action="ppaction://program" highlightClick="1"/>
          </p:cNvPr>
          <p:cNvSpPr>
            <a:spLocks noChangeArrowheads="1"/>
          </p:cNvSpPr>
          <p:nvPr/>
        </p:nvSpPr>
        <p:spPr bwMode="auto">
          <a:xfrm>
            <a:off x="6248400" y="5562600"/>
            <a:ext cx="16002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40967" name="AutoShape 6">
            <a:hlinkClick r:id="rId3" highlightClick="1"/>
          </p:cNvPr>
          <p:cNvSpPr>
            <a:spLocks noChangeArrowheads="1"/>
          </p:cNvSpPr>
          <p:nvPr/>
        </p:nvSpPr>
        <p:spPr bwMode="auto">
          <a:xfrm>
            <a:off x="1600200" y="5562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64A52DE-B363-4EC6-8822-2294A620AE47}" type="slidenum">
              <a:rPr lang="en-US" altLang="en-US" sz="1400"/>
            </a:fld>
            <a:endParaRPr lang="en-US" altLang="en-US" sz="1400"/>
          </a:p>
        </p:txBody>
      </p:sp>
      <p:sp>
        <p:nvSpPr>
          <p:cNvPr id="41987" name="Rectangle 2"/>
          <p:cNvSpPr>
            <a:spLocks noGrp="1" noChangeArrowheads="1"/>
          </p:cNvSpPr>
          <p:nvPr>
            <p:ph type="title"/>
          </p:nvPr>
        </p:nvSpPr>
        <p:spPr>
          <a:xfrm>
            <a:off x="685800" y="228600"/>
            <a:ext cx="7772400" cy="685800"/>
          </a:xfrm>
        </p:spPr>
        <p:txBody>
          <a:bodyPr/>
          <a:lstStyle/>
          <a:p>
            <a:r>
              <a:rPr lang="en-US" altLang="en-US" sz="4000" dirty="0">
                <a:solidFill>
                  <a:schemeClr val="tx1"/>
                </a:solidFill>
              </a:rPr>
              <a:t>The   </a:t>
            </a:r>
            <a:r>
              <a:rPr lang="en-US" altLang="en-US" sz="4000" dirty="0">
                <a:solidFill>
                  <a:schemeClr val="tx1"/>
                </a:solidFill>
                <a:latin typeface="Courier New" panose="02070309020205020404" pitchFamily="49" charset="0"/>
              </a:rPr>
              <a:t>equals </a:t>
            </a:r>
            <a:r>
              <a:rPr lang="en-US" altLang="en-US" sz="4000" dirty="0">
                <a:solidFill>
                  <a:schemeClr val="tx1"/>
                </a:solidFill>
              </a:rPr>
              <a:t>Method(p431, diff!)</a:t>
            </a:r>
            <a:endParaRPr lang="en-US" altLang="en-US" sz="4000" dirty="0">
              <a:solidFill>
                <a:schemeClr val="tx1"/>
              </a:solidFill>
            </a:endParaRPr>
          </a:p>
        </p:txBody>
      </p:sp>
      <p:sp>
        <p:nvSpPr>
          <p:cNvPr id="41988" name="Rectangle 3"/>
          <p:cNvSpPr>
            <a:spLocks noGrp="1" noChangeArrowheads="1"/>
          </p:cNvSpPr>
          <p:nvPr>
            <p:ph type="body" idx="1"/>
          </p:nvPr>
        </p:nvSpPr>
        <p:spPr>
          <a:xfrm>
            <a:off x="304800" y="1066800"/>
            <a:ext cx="8610600" cy="1524000"/>
          </a:xfrm>
        </p:spPr>
        <p:txBody>
          <a:bodyPr/>
          <a:lstStyle/>
          <a:p>
            <a:pPr marL="0" indent="0">
              <a:spcBef>
                <a:spcPct val="75000"/>
              </a:spcBef>
              <a:buFont typeface="Monotype Sorts" pitchFamily="2" charset="2"/>
              <a:buNone/>
            </a:pPr>
            <a:r>
              <a:rPr lang="en-US" altLang="en-US" sz="2800"/>
              <a:t>The </a:t>
            </a:r>
            <a:r>
              <a:rPr lang="en-US" altLang="en-US" sz="2800">
                <a:latin typeface="Courier New" panose="02070309020205020404" pitchFamily="49" charset="0"/>
              </a:rPr>
              <a:t>equals()</a:t>
            </a:r>
            <a:r>
              <a:rPr lang="en-US" altLang="en-US" sz="2800"/>
              <a:t> method compares the</a:t>
            </a:r>
            <a:br>
              <a:rPr lang="en-US" altLang="en-US" sz="2800"/>
            </a:br>
            <a:r>
              <a:rPr lang="en-US" altLang="en-US" sz="2800"/>
              <a:t>contents of two objects. </a:t>
            </a:r>
            <a:r>
              <a:rPr lang="en-US" altLang="en-US" sz="2800">
                <a:cs typeface="Times New Roman" panose="02020603050405020304" pitchFamily="18" charset="0"/>
              </a:rPr>
              <a:t>The default implementation of the equals method in the Object class is as follows:</a:t>
            </a:r>
            <a:endParaRPr lang="en-US" altLang="en-US" sz="2800">
              <a:cs typeface="Times New Roman" panose="02020603050405020304" pitchFamily="18" charset="0"/>
            </a:endParaRPr>
          </a:p>
        </p:txBody>
      </p:sp>
      <p:sp>
        <p:nvSpPr>
          <p:cNvPr id="41989" name="Rectangle 4"/>
          <p:cNvSpPr>
            <a:spLocks noChangeArrowheads="1"/>
          </p:cNvSpPr>
          <p:nvPr/>
        </p:nvSpPr>
        <p:spPr bwMode="auto">
          <a:xfrm>
            <a:off x="923290" y="2764155"/>
            <a:ext cx="66294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75000"/>
              </a:spcBef>
              <a:buFont typeface="Monotype Sorts" pitchFamily="2" charset="2"/>
              <a:buNone/>
            </a:pPr>
            <a:r>
              <a:rPr lang="en-US" altLang="en-US" sz="2400">
                <a:latin typeface="Courier New" panose="02070309020205020404" pitchFamily="49" charset="0"/>
                <a:cs typeface="Times New Roman" panose="02020603050405020304" pitchFamily="18" charset="0"/>
              </a:rPr>
              <a:t>public boolean equals(Object obj) {</a:t>
            </a:r>
            <a:endParaRPr lang="en-US" altLang="en-US" sz="2400">
              <a:latin typeface="Courier New" panose="02070309020205020404" pitchFamily="49" charset="0"/>
              <a:cs typeface="Times New Roman" panose="02020603050405020304" pitchFamily="18" charset="0"/>
            </a:endParaRPr>
          </a:p>
          <a:p>
            <a:pPr>
              <a:lnSpc>
                <a:spcPct val="0"/>
              </a:lnSpc>
              <a:spcBef>
                <a:spcPct val="75000"/>
              </a:spcBef>
              <a:buFont typeface="Monotype Sorts" pitchFamily="2" charset="2"/>
              <a:buNone/>
            </a:pPr>
            <a:r>
              <a:rPr lang="en-US" altLang="en-US" sz="2400">
                <a:latin typeface="Courier New" panose="02070309020205020404" pitchFamily="49" charset="0"/>
                <a:cs typeface="Times New Roman" panose="02020603050405020304" pitchFamily="18" charset="0"/>
              </a:rPr>
              <a:t>  return this == obj;</a:t>
            </a:r>
            <a:endParaRPr lang="en-US" altLang="en-US" sz="2400">
              <a:latin typeface="Courier New" panose="02070309020205020404" pitchFamily="49" charset="0"/>
              <a:cs typeface="Times New Roman" panose="02020603050405020304" pitchFamily="18" charset="0"/>
            </a:endParaRPr>
          </a:p>
          <a:p>
            <a:pPr>
              <a:lnSpc>
                <a:spcPct val="0"/>
              </a:lnSpc>
              <a:spcBef>
                <a:spcPct val="75000"/>
              </a:spcBef>
              <a:buFont typeface="Monotype Sorts" pitchFamily="2" charset="2"/>
              <a:buNone/>
            </a:pPr>
            <a:r>
              <a:rPr lang="en-US" altLang="en-US" sz="2400">
                <a:latin typeface="Courier New" panose="02070309020205020404" pitchFamily="49" charset="0"/>
                <a:cs typeface="Times New Roman" panose="02020603050405020304" pitchFamily="18" charset="0"/>
              </a:rPr>
              <a:t>}</a:t>
            </a:r>
            <a:endParaRPr lang="en-US" altLang="en-US" sz="2400">
              <a:latin typeface="Courier New" panose="02070309020205020404" pitchFamily="49" charset="0"/>
              <a:cs typeface="Times New Roman" panose="02020603050405020304" pitchFamily="18" charset="0"/>
            </a:endParaRPr>
          </a:p>
        </p:txBody>
      </p:sp>
      <p:sp>
        <p:nvSpPr>
          <p:cNvPr id="41990" name="Rectangle 6"/>
          <p:cNvSpPr>
            <a:spLocks noChangeArrowheads="1"/>
          </p:cNvSpPr>
          <p:nvPr/>
        </p:nvSpPr>
        <p:spPr bwMode="auto">
          <a:xfrm>
            <a:off x="457200" y="3886200"/>
            <a:ext cx="27432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2000">
                <a:solidFill>
                  <a:schemeClr val="tx2"/>
                </a:solidFill>
                <a:latin typeface="Courier New" panose="02070309020205020404" pitchFamily="49" charset="0"/>
                <a:cs typeface="Courier New" panose="02070309020205020404" pitchFamily="49" charset="0"/>
              </a:rPr>
              <a:t>For example, the equals method is overridden in the Circle class.</a:t>
            </a:r>
            <a:endParaRPr lang="en-US" altLang="en-US" sz="2000">
              <a:solidFill>
                <a:schemeClr val="tx2"/>
              </a:solidFill>
              <a:latin typeface="Courier New" panose="02070309020205020404" pitchFamily="49" charset="0"/>
              <a:cs typeface="Courier New" panose="02070309020205020404" pitchFamily="49" charset="0"/>
            </a:endParaRPr>
          </a:p>
        </p:txBody>
      </p:sp>
      <p:sp>
        <p:nvSpPr>
          <p:cNvPr id="41991" name="Rectangle 7"/>
          <p:cNvSpPr>
            <a:spLocks noChangeArrowheads="1"/>
          </p:cNvSpPr>
          <p:nvPr/>
        </p:nvSpPr>
        <p:spPr bwMode="auto">
          <a:xfrm>
            <a:off x="3429000" y="3810000"/>
            <a:ext cx="53340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b="1">
                <a:solidFill>
                  <a:schemeClr val="tx2"/>
                </a:solidFill>
                <a:latin typeface="Courier New" panose="02070309020205020404" pitchFamily="49" charset="0"/>
                <a:cs typeface="Courier New" panose="02070309020205020404" pitchFamily="49" charset="0"/>
              </a:rPr>
              <a:t>public boolean equals(Object o) {</a:t>
            </a:r>
            <a:endParaRPr lang="en-US" altLang="en-US" sz="1600" b="1">
              <a:solidFill>
                <a:schemeClr val="tx2"/>
              </a:solidFill>
              <a:latin typeface="Courier New" panose="02070309020205020404" pitchFamily="49" charset="0"/>
              <a:cs typeface="Times New Roman" panose="02020603050405020304" pitchFamily="18" charset="0"/>
            </a:endParaRPr>
          </a:p>
          <a:p>
            <a:pPr>
              <a:spcBef>
                <a:spcPct val="0"/>
              </a:spcBef>
              <a:buFont typeface="Monotype Sorts" pitchFamily="2" charset="2"/>
              <a:buNone/>
            </a:pPr>
            <a:r>
              <a:rPr lang="en-US" altLang="en-US" sz="1600" b="1">
                <a:solidFill>
                  <a:schemeClr val="tx2"/>
                </a:solidFill>
                <a:latin typeface="Courier New" panose="02070309020205020404" pitchFamily="49" charset="0"/>
                <a:cs typeface="Courier New" panose="02070309020205020404" pitchFamily="49" charset="0"/>
              </a:rPr>
              <a:t>  if (o instanceof Circle) {</a:t>
            </a:r>
            <a:endParaRPr lang="en-US" altLang="en-US" sz="1600" b="1">
              <a:solidFill>
                <a:schemeClr val="tx2"/>
              </a:solidFill>
              <a:latin typeface="Courier New" panose="02070309020205020404" pitchFamily="49" charset="0"/>
              <a:cs typeface="Times New Roman" panose="02020603050405020304" pitchFamily="18" charset="0"/>
            </a:endParaRPr>
          </a:p>
          <a:p>
            <a:pPr>
              <a:spcBef>
                <a:spcPct val="0"/>
              </a:spcBef>
              <a:buFont typeface="Monotype Sorts" pitchFamily="2" charset="2"/>
              <a:buNone/>
            </a:pPr>
            <a:r>
              <a:rPr lang="en-US" altLang="en-US" sz="1600" b="1">
                <a:solidFill>
                  <a:schemeClr val="tx2"/>
                </a:solidFill>
                <a:latin typeface="Courier New" panose="02070309020205020404" pitchFamily="49" charset="0"/>
                <a:cs typeface="Courier New" panose="02070309020205020404" pitchFamily="49" charset="0"/>
              </a:rPr>
              <a:t>    return radius == ((Circle)o).radius;</a:t>
            </a:r>
            <a:endParaRPr lang="en-US" altLang="en-US" sz="1600" b="1">
              <a:solidFill>
                <a:schemeClr val="tx2"/>
              </a:solidFill>
              <a:latin typeface="Courier New" panose="02070309020205020404" pitchFamily="49" charset="0"/>
              <a:cs typeface="Times New Roman" panose="02020603050405020304" pitchFamily="18" charset="0"/>
            </a:endParaRPr>
          </a:p>
          <a:p>
            <a:pPr>
              <a:spcBef>
                <a:spcPct val="0"/>
              </a:spcBef>
              <a:buFont typeface="Monotype Sorts" pitchFamily="2" charset="2"/>
              <a:buNone/>
            </a:pPr>
            <a:r>
              <a:rPr lang="en-US" altLang="en-US" sz="1600" b="1">
                <a:solidFill>
                  <a:schemeClr val="tx2"/>
                </a:solidFill>
                <a:latin typeface="Courier New" panose="02070309020205020404" pitchFamily="49" charset="0"/>
                <a:cs typeface="Courier New" panose="02070309020205020404" pitchFamily="49" charset="0"/>
              </a:rPr>
              <a:t>  }</a:t>
            </a:r>
            <a:endParaRPr lang="en-US" altLang="en-US" sz="1600" b="1">
              <a:solidFill>
                <a:schemeClr val="tx2"/>
              </a:solidFill>
              <a:latin typeface="Courier New" panose="02070309020205020404" pitchFamily="49" charset="0"/>
              <a:cs typeface="Times New Roman" panose="02020603050405020304" pitchFamily="18" charset="0"/>
            </a:endParaRPr>
          </a:p>
          <a:p>
            <a:pPr>
              <a:spcBef>
                <a:spcPct val="0"/>
              </a:spcBef>
              <a:buFont typeface="Monotype Sorts" pitchFamily="2" charset="2"/>
              <a:buNone/>
            </a:pPr>
            <a:r>
              <a:rPr lang="en-US" altLang="en-US" sz="1600" b="1">
                <a:solidFill>
                  <a:schemeClr val="tx2"/>
                </a:solidFill>
                <a:latin typeface="Courier New" panose="02070309020205020404" pitchFamily="49" charset="0"/>
                <a:cs typeface="Courier New" panose="02070309020205020404" pitchFamily="49" charset="0"/>
              </a:rPr>
              <a:t>  else</a:t>
            </a:r>
            <a:endParaRPr lang="en-US" altLang="en-US" sz="1600" b="1">
              <a:solidFill>
                <a:schemeClr val="tx2"/>
              </a:solidFill>
              <a:latin typeface="Courier New" panose="02070309020205020404" pitchFamily="49" charset="0"/>
              <a:cs typeface="Times New Roman" panose="02020603050405020304" pitchFamily="18" charset="0"/>
            </a:endParaRPr>
          </a:p>
          <a:p>
            <a:pPr>
              <a:spcBef>
                <a:spcPct val="0"/>
              </a:spcBef>
              <a:buFont typeface="Monotype Sorts" pitchFamily="2" charset="2"/>
              <a:buNone/>
            </a:pPr>
            <a:r>
              <a:rPr lang="en-US" altLang="en-US" sz="1600" b="1">
                <a:solidFill>
                  <a:schemeClr val="tx2"/>
                </a:solidFill>
                <a:latin typeface="Courier New" panose="02070309020205020404" pitchFamily="49" charset="0"/>
                <a:cs typeface="Courier New" panose="02070309020205020404" pitchFamily="49" charset="0"/>
              </a:rPr>
              <a:t>    return false;</a:t>
            </a:r>
            <a:endParaRPr lang="en-US" altLang="en-US" sz="1600" b="1">
              <a:solidFill>
                <a:schemeClr val="tx2"/>
              </a:solidFill>
              <a:latin typeface="Courier New" panose="02070309020205020404" pitchFamily="49" charset="0"/>
              <a:cs typeface="Times New Roman" panose="02020603050405020304" pitchFamily="18" charset="0"/>
            </a:endParaRPr>
          </a:p>
          <a:p>
            <a:pPr>
              <a:spcBef>
                <a:spcPct val="0"/>
              </a:spcBef>
              <a:buFont typeface="Monotype Sorts" pitchFamily="2" charset="2"/>
              <a:buNone/>
            </a:pPr>
            <a:r>
              <a:rPr lang="en-US" altLang="en-US" sz="1600" b="1">
                <a:solidFill>
                  <a:schemeClr val="tx2"/>
                </a:solidFill>
                <a:latin typeface="Courier New" panose="02070309020205020404" pitchFamily="49" charset="0"/>
                <a:cs typeface="Times New Roman" panose="02020603050405020304" pitchFamily="18" charset="0"/>
              </a:rPr>
              <a:t>}</a:t>
            </a:r>
            <a:r>
              <a:rPr lang="en-US" altLang="en-US" sz="1500" b="1">
                <a:solidFill>
                  <a:schemeClr val="tx2"/>
                </a:solidFill>
                <a:latin typeface="Courier New" panose="02070309020205020404" pitchFamily="49" charset="0"/>
                <a:cs typeface="Courier New" panose="02070309020205020404" pitchFamily="49" charset="0"/>
              </a:rPr>
              <a:t> </a:t>
            </a:r>
            <a:endParaRPr lang="en-US" altLang="en-US" sz="1500" b="1">
              <a:solidFill>
                <a:schemeClr val="tx2"/>
              </a:solidFill>
              <a:latin typeface="Courier New" panose="02070309020205020404" pitchFamily="49" charset="0"/>
              <a:cs typeface="Courier New" panose="020703090202050204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7859909-359D-4A7D-B4DF-ACBAD2B740FC}" type="slidenum">
              <a:rPr lang="en-US" altLang="en-US" sz="1400"/>
            </a:fld>
            <a:endParaRPr lang="en-US" altLang="en-US" sz="1400"/>
          </a:p>
        </p:txBody>
      </p:sp>
      <p:sp>
        <p:nvSpPr>
          <p:cNvPr id="43011" name="Rectangle 2"/>
          <p:cNvSpPr>
            <a:spLocks noGrp="1" noChangeArrowheads="1"/>
          </p:cNvSpPr>
          <p:nvPr>
            <p:ph type="title"/>
          </p:nvPr>
        </p:nvSpPr>
        <p:spPr>
          <a:xfrm>
            <a:off x="685800" y="228600"/>
            <a:ext cx="7772400" cy="685800"/>
          </a:xfrm>
          <a:noFill/>
        </p:spPr>
        <p:txBody>
          <a:bodyPr/>
          <a:lstStyle/>
          <a:p>
            <a:r>
              <a:rPr lang="en-US" altLang="en-US" dirty="0">
                <a:solidFill>
                  <a:srgbClr val="FF0000"/>
                </a:solidFill>
              </a:rPr>
              <a:t>NOTE</a:t>
            </a:r>
            <a:endParaRPr lang="en-US" altLang="en-US" dirty="0">
              <a:solidFill>
                <a:srgbClr val="FF0000"/>
              </a:solidFill>
            </a:endParaRPr>
          </a:p>
        </p:txBody>
      </p:sp>
      <p:sp>
        <p:nvSpPr>
          <p:cNvPr id="43012" name="Text Box 3"/>
          <p:cNvSpPr txBox="1">
            <a:spLocks noChangeArrowheads="1"/>
          </p:cNvSpPr>
          <p:nvPr/>
        </p:nvSpPr>
        <p:spPr bwMode="auto">
          <a:xfrm>
            <a:off x="152400" y="838200"/>
            <a:ext cx="8991600" cy="4399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dirty="0">
                <a:cs typeface="Times New Roman" panose="02020603050405020304" pitchFamily="18" charset="0"/>
              </a:rPr>
              <a:t>The == comparison operator is used for comparing two primitive data type values or for determining whether two objects have the same references. The equals method is intended to test whether two objects have the same contents, provided that the method is modified in the defining class of the objects. The == operator is stronger than the equals method, in that the == operator checks whether the two reference variables refer to the same object.</a:t>
            </a:r>
            <a:endParaRPr lang="en-US" altLang="en-US" sz="2800" dirty="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4637917-3A46-493B-84A9-CE45618757FC}" type="slidenum">
              <a:rPr lang="en-US" altLang="en-US" sz="1400"/>
            </a:fld>
            <a:endParaRPr lang="en-US" altLang="en-US" sz="1400"/>
          </a:p>
        </p:txBody>
      </p:sp>
      <p:sp>
        <p:nvSpPr>
          <p:cNvPr id="44035" name="Rectangle 2"/>
          <p:cNvSpPr>
            <a:spLocks noGrp="1" noChangeArrowheads="1"/>
          </p:cNvSpPr>
          <p:nvPr>
            <p:ph type="title"/>
          </p:nvPr>
        </p:nvSpPr>
        <p:spPr>
          <a:xfrm>
            <a:off x="685800" y="152400"/>
            <a:ext cx="7772400" cy="762000"/>
          </a:xfrm>
          <a:noFill/>
        </p:spPr>
        <p:txBody>
          <a:bodyPr/>
          <a:lstStyle/>
          <a:p>
            <a:r>
              <a:rPr lang="en-US" altLang="en-US">
                <a:solidFill>
                  <a:srgbClr val="FF0000"/>
                </a:solidFill>
              </a:rPr>
              <a:t>The </a:t>
            </a:r>
            <a:r>
              <a:rPr lang="en-US" altLang="en-US" u="sng">
                <a:solidFill>
                  <a:srgbClr val="FF0000"/>
                </a:solidFill>
              </a:rPr>
              <a:t>ArrayList</a:t>
            </a:r>
            <a:r>
              <a:rPr lang="en-US" altLang="en-US">
                <a:solidFill>
                  <a:srgbClr val="FF0000"/>
                </a:solidFill>
              </a:rPr>
              <a:t> Class</a:t>
            </a:r>
            <a:r>
              <a:rPr lang="zh-CN" altLang="en-US">
                <a:solidFill>
                  <a:srgbClr val="FF0000"/>
                </a:solidFill>
                <a:ea typeface="宋体" panose="02010600030101010101" pitchFamily="2" charset="-122"/>
              </a:rPr>
              <a:t>（</a:t>
            </a:r>
            <a:r>
              <a:rPr lang="en-US" altLang="zh-CN">
                <a:solidFill>
                  <a:srgbClr val="FF0000"/>
                </a:solidFill>
                <a:ea typeface="宋体" panose="02010600030101010101" pitchFamily="2" charset="-122"/>
              </a:rPr>
              <a:t>432</a:t>
            </a:r>
            <a:r>
              <a:rPr lang="zh-CN" altLang="en-US">
                <a:solidFill>
                  <a:srgbClr val="FF0000"/>
                </a:solidFill>
                <a:ea typeface="宋体" panose="02010600030101010101" pitchFamily="2" charset="-122"/>
              </a:rPr>
              <a:t>）</a:t>
            </a:r>
            <a:endParaRPr lang="zh-CN" altLang="en-US">
              <a:solidFill>
                <a:srgbClr val="FF0000"/>
              </a:solidFill>
              <a:ea typeface="宋体" panose="02010600030101010101" pitchFamily="2" charset="-122"/>
            </a:endParaRPr>
          </a:p>
        </p:txBody>
      </p:sp>
      <p:sp>
        <p:nvSpPr>
          <p:cNvPr id="44036" name="Rectangle 3"/>
          <p:cNvSpPr>
            <a:spLocks noGrp="1" noChangeArrowheads="1"/>
          </p:cNvSpPr>
          <p:nvPr>
            <p:ph type="body" idx="1"/>
          </p:nvPr>
        </p:nvSpPr>
        <p:spPr>
          <a:xfrm>
            <a:off x="228600" y="990600"/>
            <a:ext cx="8610600" cy="1219200"/>
          </a:xfrm>
          <a:noFill/>
        </p:spPr>
        <p:txBody>
          <a:bodyPr/>
          <a:lstStyle/>
          <a:p>
            <a:pPr marL="0" indent="0">
              <a:spcAft>
                <a:spcPts val="1200"/>
              </a:spcAft>
              <a:buFont typeface="Monotype Sorts" pitchFamily="2" charset="2"/>
              <a:buNone/>
            </a:pPr>
            <a:r>
              <a:rPr lang="en-US" altLang="en-US" sz="2000"/>
              <a:t>You can create an array to store objects. But the array’s size is fixed once the array is created. Java provides the ArrayList class that can be used to store an unlimited number of objects. </a:t>
            </a:r>
            <a:endParaRPr lang="en-US" altLang="en-US" sz="2000"/>
          </a:p>
        </p:txBody>
      </p:sp>
      <p:sp>
        <p:nvSpPr>
          <p:cNvPr id="44037" name="Rectangle 5"/>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38" name="Rectangle 7"/>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39" name="Rectangle 9"/>
          <p:cNvSpPr>
            <a:spLocks noChangeArrowheads="1"/>
          </p:cNvSpPr>
          <p:nvPr/>
        </p:nvSpPr>
        <p:spPr bwMode="auto">
          <a:xfrm>
            <a:off x="0" y="2214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4040" name="Object 8"/>
          <p:cNvGraphicFramePr>
            <a:graphicFrameLocks noChangeAspect="1"/>
          </p:cNvGraphicFramePr>
          <p:nvPr/>
        </p:nvGraphicFramePr>
        <p:xfrm>
          <a:off x="762000" y="2192338"/>
          <a:ext cx="7391400" cy="4206875"/>
        </p:xfrm>
        <a:graphic>
          <a:graphicData uri="http://schemas.openxmlformats.org/presentationml/2006/ole">
            <mc:AlternateContent xmlns:mc="http://schemas.openxmlformats.org/markup-compatibility/2006">
              <mc:Choice xmlns:v="urn:schemas-microsoft-com:vml" Requires="v">
                <p:oleObj spid="_x0000_s44075" name="Picture" r:id="rId1" imgW="4267200" imgH="2425700" progId="Word.Picture.8">
                  <p:embed/>
                </p:oleObj>
              </mc:Choice>
              <mc:Fallback>
                <p:oleObj name="Picture" r:id="rId1" imgW="4267200" imgH="2425700" progId="Word.Picture.8">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192338"/>
                        <a:ext cx="7391400"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07B2FE5-ED92-49C3-94D3-631F71BCC511}" type="slidenum">
              <a:rPr lang="en-US" altLang="en-US" sz="1400"/>
            </a:fld>
            <a:endParaRPr lang="en-US" altLang="en-US" sz="1400"/>
          </a:p>
        </p:txBody>
      </p:sp>
      <p:sp>
        <p:nvSpPr>
          <p:cNvPr id="45059" name="Rectangle 2"/>
          <p:cNvSpPr>
            <a:spLocks noGrp="1" noChangeArrowheads="1"/>
          </p:cNvSpPr>
          <p:nvPr>
            <p:ph type="title"/>
          </p:nvPr>
        </p:nvSpPr>
        <p:spPr>
          <a:xfrm>
            <a:off x="685800" y="152400"/>
            <a:ext cx="7772400" cy="762000"/>
          </a:xfrm>
          <a:noFill/>
        </p:spPr>
        <p:txBody>
          <a:bodyPr/>
          <a:lstStyle/>
          <a:p>
            <a:r>
              <a:rPr lang="en-US" altLang="en-US" dirty="0"/>
              <a:t>Generic Type(</a:t>
            </a:r>
            <a:r>
              <a:rPr lang="zh-CN" altLang="en-US" dirty="0"/>
              <a:t>泛型</a:t>
            </a:r>
            <a:r>
              <a:rPr lang="en-US" altLang="en-US" dirty="0"/>
              <a:t>) </a:t>
            </a:r>
            <a:endParaRPr lang="en-US" altLang="en-US" dirty="0"/>
          </a:p>
        </p:txBody>
      </p:sp>
      <p:sp>
        <p:nvSpPr>
          <p:cNvPr id="45060" name="Rectangle 3"/>
          <p:cNvSpPr>
            <a:spLocks noGrp="1" noChangeArrowheads="1"/>
          </p:cNvSpPr>
          <p:nvPr>
            <p:ph type="body" idx="1"/>
          </p:nvPr>
        </p:nvSpPr>
        <p:spPr>
          <a:xfrm>
            <a:off x="152400" y="990600"/>
            <a:ext cx="8839200" cy="2971800"/>
          </a:xfrm>
          <a:noFill/>
        </p:spPr>
        <p:txBody>
          <a:bodyPr/>
          <a:lstStyle/>
          <a:p>
            <a:pPr marL="0" indent="0">
              <a:spcBef>
                <a:spcPct val="40000"/>
              </a:spcBef>
              <a:spcAft>
                <a:spcPts val="1200"/>
              </a:spcAft>
              <a:buFont typeface="Monotype Sorts" pitchFamily="2" charset="2"/>
              <a:buNone/>
            </a:pPr>
            <a:r>
              <a:rPr lang="en-US" altLang="en-US" sz="2800" dirty="0" err="1"/>
              <a:t>ArrayList</a:t>
            </a:r>
            <a:r>
              <a:rPr lang="en-US" altLang="en-US" sz="2800" dirty="0"/>
              <a:t> is known as a generic class with a generic type E. You can specify a concrete type to replace E when creating an </a:t>
            </a:r>
            <a:r>
              <a:rPr lang="en-US" altLang="en-US" sz="2800" dirty="0" err="1"/>
              <a:t>ArrayList</a:t>
            </a:r>
            <a:r>
              <a:rPr lang="en-US" altLang="en-US" sz="2800" dirty="0"/>
              <a:t>. For example, the following statement creates an </a:t>
            </a:r>
            <a:r>
              <a:rPr lang="en-US" altLang="en-US" sz="2800" dirty="0" err="1"/>
              <a:t>ArrayList</a:t>
            </a:r>
            <a:r>
              <a:rPr lang="en-US" altLang="en-US" sz="2800" dirty="0"/>
              <a:t> and assigns its reference to variable cities. This </a:t>
            </a:r>
            <a:r>
              <a:rPr lang="en-US" altLang="en-US" sz="2800" dirty="0" err="1"/>
              <a:t>ArrayList</a:t>
            </a:r>
            <a:r>
              <a:rPr lang="en-US" altLang="en-US" sz="2800" dirty="0"/>
              <a:t> object can be used to store strings.</a:t>
            </a:r>
            <a:endParaRPr lang="en-US" altLang="en-US" sz="2800" dirty="0"/>
          </a:p>
        </p:txBody>
      </p:sp>
      <p:sp>
        <p:nvSpPr>
          <p:cNvPr id="45061" name="Rectangle 4"/>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2" name="Rectangle 5"/>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3527" name="AutoShape 7">
            <a:hlinkClick r:id="" action="ppaction://noaction" highlightClick="1"/>
          </p:cNvPr>
          <p:cNvSpPr>
            <a:spLocks noChangeArrowheads="1"/>
          </p:cNvSpPr>
          <p:nvPr/>
        </p:nvSpPr>
        <p:spPr bwMode="auto">
          <a:xfrm>
            <a:off x="1752600" y="5943600"/>
            <a:ext cx="3733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solidFill>
                  <a:schemeClr val="accent1"/>
                </a:solidFill>
                <a:latin typeface="Book Antiqua" panose="02040602050305030304" pitchFamily="18" charset="0"/>
                <a:ea typeface="宋体" panose="02010600030101010101" pitchFamily="2" charset="-122"/>
                <a:hlinkClick r:id="rId1" action="ppaction://program"/>
              </a:rPr>
              <a:t>TestArrayList</a:t>
            </a:r>
            <a:endParaRPr lang="en-US" altLang="zh-CN">
              <a:solidFill>
                <a:schemeClr val="accent1"/>
              </a:solidFill>
              <a:ea typeface="宋体" panose="02010600030101010101" pitchFamily="2" charset="-122"/>
            </a:endParaRPr>
          </a:p>
        </p:txBody>
      </p:sp>
      <p:sp>
        <p:nvSpPr>
          <p:cNvPr id="45064" name="AutoShape 8">
            <a:hlinkClick r:id="rId2" action="ppaction://program" highlightClick="1"/>
          </p:cNvPr>
          <p:cNvSpPr>
            <a:spLocks noChangeArrowheads="1"/>
          </p:cNvSpPr>
          <p:nvPr/>
        </p:nvSpPr>
        <p:spPr bwMode="auto">
          <a:xfrm>
            <a:off x="5867400" y="5943600"/>
            <a:ext cx="3276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45065" name="Rectangle 9"/>
          <p:cNvSpPr>
            <a:spLocks noChangeArrowheads="1"/>
          </p:cNvSpPr>
          <p:nvPr/>
        </p:nvSpPr>
        <p:spPr bwMode="auto">
          <a:xfrm>
            <a:off x="0" y="4038600"/>
            <a:ext cx="8839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40000"/>
              </a:spcBef>
              <a:spcAft>
                <a:spcPts val="1200"/>
              </a:spcAft>
              <a:buFont typeface="Monotype Sorts" pitchFamily="2" charset="2"/>
              <a:buNone/>
            </a:pPr>
            <a:r>
              <a:rPr lang="en-US" altLang="en-US">
                <a:solidFill>
                  <a:schemeClr val="tx2"/>
                </a:solidFill>
              </a:rPr>
              <a:t>ArrayList&lt;String&gt; cities = </a:t>
            </a:r>
            <a:r>
              <a:rPr lang="en-US" altLang="en-US" b="1">
                <a:solidFill>
                  <a:schemeClr val="tx2"/>
                </a:solidFill>
              </a:rPr>
              <a:t>new</a:t>
            </a:r>
            <a:r>
              <a:rPr lang="en-US" altLang="en-US">
                <a:solidFill>
                  <a:schemeClr val="tx2"/>
                </a:solidFill>
              </a:rPr>
              <a:t> ArrayList&lt;String&gt;();</a:t>
            </a:r>
            <a:endParaRPr lang="en-US" altLang="en-US">
              <a:solidFill>
                <a:schemeClr val="tx2"/>
              </a:solidFill>
            </a:endParaRPr>
          </a:p>
        </p:txBody>
      </p:sp>
      <p:sp>
        <p:nvSpPr>
          <p:cNvPr id="45066" name="AutoShape 10">
            <a:hlinkClick r:id="rId3" highlightClick="1"/>
          </p:cNvPr>
          <p:cNvSpPr>
            <a:spLocks noChangeArrowheads="1"/>
          </p:cNvSpPr>
          <p:nvPr/>
        </p:nvSpPr>
        <p:spPr bwMode="auto">
          <a:xfrm>
            <a:off x="1219200" y="5943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7" name="Rectangle 11"/>
          <p:cNvSpPr>
            <a:spLocks noChangeArrowheads="1"/>
          </p:cNvSpPr>
          <p:nvPr/>
        </p:nvSpPr>
        <p:spPr bwMode="auto">
          <a:xfrm>
            <a:off x="0" y="5029200"/>
            <a:ext cx="883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40000"/>
              </a:spcBef>
              <a:spcAft>
                <a:spcPts val="1200"/>
              </a:spcAft>
              <a:buFont typeface="Monotype Sorts" pitchFamily="2" charset="2"/>
              <a:buNone/>
            </a:pPr>
            <a:r>
              <a:rPr lang="en-US" altLang="en-US">
                <a:solidFill>
                  <a:schemeClr val="tx2"/>
                </a:solidFill>
              </a:rPr>
              <a:t>ArrayList&lt;String&gt; cities = </a:t>
            </a:r>
            <a:r>
              <a:rPr lang="en-US" altLang="en-US" b="1">
                <a:solidFill>
                  <a:schemeClr val="tx2"/>
                </a:solidFill>
              </a:rPr>
              <a:t>new</a:t>
            </a:r>
            <a:r>
              <a:rPr lang="en-US" altLang="en-US">
                <a:solidFill>
                  <a:schemeClr val="tx2"/>
                </a:solidFill>
              </a:rPr>
              <a:t> ArrayList&lt;&gt;();</a:t>
            </a:r>
            <a:endParaRPr lang="en-US" altLang="en-US">
              <a:solidFill>
                <a:schemeClr val="tx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39E9629-2DB1-4B32-A16D-E22BFD38F6A3}" type="slidenum">
              <a:rPr lang="en-US" altLang="en-US" sz="1400"/>
            </a:fld>
            <a:endParaRPr lang="en-US" altLang="en-US" sz="1400"/>
          </a:p>
        </p:txBody>
      </p:sp>
      <p:sp>
        <p:nvSpPr>
          <p:cNvPr id="46083" name="Rectangle 2"/>
          <p:cNvSpPr>
            <a:spLocks noGrp="1" noChangeArrowheads="1"/>
          </p:cNvSpPr>
          <p:nvPr>
            <p:ph type="title"/>
          </p:nvPr>
        </p:nvSpPr>
        <p:spPr>
          <a:xfrm>
            <a:off x="304800" y="457200"/>
            <a:ext cx="8610600" cy="685800"/>
          </a:xfrm>
          <a:noFill/>
        </p:spPr>
        <p:txBody>
          <a:bodyPr/>
          <a:lstStyle/>
          <a:p>
            <a:r>
              <a:rPr lang="en-US" altLang="en-US" sz="4000"/>
              <a:t>Differences and Similarities between Arrays and ArrayList</a:t>
            </a:r>
            <a:endParaRPr lang="en-US" altLang="en-US" sz="4000"/>
          </a:p>
        </p:txBody>
      </p:sp>
      <p:sp>
        <p:nvSpPr>
          <p:cNvPr id="46084" name="Rectangle 4"/>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85" name="Rectangle 5"/>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86" name="Rectangle 6"/>
          <p:cNvSpPr>
            <a:spLocks noChangeArrowheads="1"/>
          </p:cNvSpPr>
          <p:nvPr/>
        </p:nvSpPr>
        <p:spPr bwMode="auto">
          <a:xfrm>
            <a:off x="0" y="263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87" name="Rectangle 10"/>
          <p:cNvSpPr>
            <a:spLocks noChangeArrowheads="1"/>
          </p:cNvSpPr>
          <p:nvPr/>
        </p:nvSpPr>
        <p:spPr bwMode="auto">
          <a:xfrm>
            <a:off x="0" y="263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88" name="Rectangle 12"/>
          <p:cNvSpPr>
            <a:spLocks noChangeArrowheads="1"/>
          </p:cNvSpPr>
          <p:nvPr/>
        </p:nvSpPr>
        <p:spPr bwMode="auto">
          <a:xfrm>
            <a:off x="0" y="2447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6089" name="Object 11"/>
          <p:cNvGraphicFramePr>
            <a:graphicFrameLocks noChangeAspect="1"/>
          </p:cNvGraphicFramePr>
          <p:nvPr/>
        </p:nvGraphicFramePr>
        <p:xfrm>
          <a:off x="152400" y="1676400"/>
          <a:ext cx="8915400" cy="3128963"/>
        </p:xfrm>
        <a:graphic>
          <a:graphicData uri="http://schemas.openxmlformats.org/presentationml/2006/ole">
            <mc:AlternateContent xmlns:mc="http://schemas.openxmlformats.org/markup-compatibility/2006">
              <mc:Choice xmlns:v="urn:schemas-microsoft-com:vml" Requires="v">
                <p:oleObj spid="_x0000_s46130" name="Picture" r:id="rId1" imgW="5600700" imgH="1968500" progId="Word.Picture.8">
                  <p:embed/>
                </p:oleObj>
              </mc:Choice>
              <mc:Fallback>
                <p:oleObj name="Picture" r:id="rId1" imgW="5600700" imgH="1968500" progId="Word.Picture.8">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76400"/>
                        <a:ext cx="8915400" cy="312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90"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tabLst>
                <a:tab pos="2286000" algn="l"/>
                <a:tab pos="39433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2286000" algn="l"/>
                <a:tab pos="39433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2286000" algn="l"/>
                <a:tab pos="39433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2286000" algn="l"/>
                <a:tab pos="39433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2286000" algn="l"/>
                <a:tab pos="39433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4400">
              <a:solidFill>
                <a:schemeClr val="tx2"/>
              </a:solidFill>
            </a:endParaRPr>
          </a:p>
        </p:txBody>
      </p:sp>
      <p:sp>
        <p:nvSpPr>
          <p:cNvPr id="4609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tabLst>
                <a:tab pos="2286000" algn="l"/>
                <a:tab pos="39433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2286000" algn="l"/>
                <a:tab pos="39433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2286000" algn="l"/>
                <a:tab pos="39433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2286000" algn="l"/>
                <a:tab pos="39433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2286000" algn="l"/>
                <a:tab pos="39433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4400">
              <a:solidFill>
                <a:schemeClr val="tx2"/>
              </a:solidFill>
            </a:endParaRPr>
          </a:p>
        </p:txBody>
      </p:sp>
      <p:sp>
        <p:nvSpPr>
          <p:cNvPr id="46092"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tabLst>
                <a:tab pos="2286000" algn="l"/>
                <a:tab pos="39433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2286000" algn="l"/>
                <a:tab pos="39433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2286000" algn="l"/>
                <a:tab pos="39433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2286000" algn="l"/>
                <a:tab pos="39433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2286000" algn="l"/>
                <a:tab pos="39433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4400">
              <a:solidFill>
                <a:schemeClr val="tx2"/>
              </a:solidFill>
            </a:endParaRPr>
          </a:p>
        </p:txBody>
      </p:sp>
      <p:sp>
        <p:nvSpPr>
          <p:cNvPr id="391185" name="AutoShape 17">
            <a:hlinkClick r:id="" action="ppaction://noaction" highlightClick="1"/>
          </p:cNvPr>
          <p:cNvSpPr>
            <a:spLocks noChangeArrowheads="1"/>
          </p:cNvSpPr>
          <p:nvPr/>
        </p:nvSpPr>
        <p:spPr bwMode="auto">
          <a:xfrm>
            <a:off x="1447800" y="5715000"/>
            <a:ext cx="3733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solidFill>
                  <a:schemeClr val="accent1"/>
                </a:solidFill>
                <a:latin typeface="Book Antiqua" panose="02040602050305030304" pitchFamily="18" charset="0"/>
                <a:ea typeface="宋体" panose="02010600030101010101" pitchFamily="2" charset="-122"/>
                <a:hlinkClick r:id="rId3" action="ppaction://program"/>
              </a:rPr>
              <a:t>DistinctNumbers</a:t>
            </a:r>
            <a:endParaRPr lang="en-US" altLang="zh-CN">
              <a:solidFill>
                <a:schemeClr val="accent1"/>
              </a:solidFill>
              <a:ea typeface="宋体" panose="02010600030101010101" pitchFamily="2" charset="-122"/>
            </a:endParaRPr>
          </a:p>
        </p:txBody>
      </p:sp>
      <p:sp>
        <p:nvSpPr>
          <p:cNvPr id="46094" name="AutoShape 18">
            <a:hlinkClick r:id="rId4" action="ppaction://program" highlightClick="1"/>
          </p:cNvPr>
          <p:cNvSpPr>
            <a:spLocks noChangeArrowheads="1"/>
          </p:cNvSpPr>
          <p:nvPr/>
        </p:nvSpPr>
        <p:spPr bwMode="auto">
          <a:xfrm>
            <a:off x="5562600" y="5715000"/>
            <a:ext cx="3276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46095" name="AutoShape 19">
            <a:hlinkClick r:id="rId5" highlightClick="1"/>
          </p:cNvPr>
          <p:cNvSpPr>
            <a:spLocks noChangeArrowheads="1"/>
          </p:cNvSpPr>
          <p:nvPr/>
        </p:nvSpPr>
        <p:spPr bwMode="auto">
          <a:xfrm>
            <a:off x="914400" y="5715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85BB0DC-9FC2-4016-859B-F3A467454FFB}" type="slidenum">
              <a:rPr lang="en-US" altLang="en-US" sz="1400"/>
            </a:fld>
            <a:endParaRPr lang="en-US" altLang="en-US" sz="1400"/>
          </a:p>
        </p:txBody>
      </p:sp>
      <p:sp>
        <p:nvSpPr>
          <p:cNvPr id="47107" name="Rectangle 2"/>
          <p:cNvSpPr>
            <a:spLocks noGrp="1" noChangeArrowheads="1"/>
          </p:cNvSpPr>
          <p:nvPr>
            <p:ph type="title"/>
          </p:nvPr>
        </p:nvSpPr>
        <p:spPr>
          <a:xfrm>
            <a:off x="685800" y="152400"/>
            <a:ext cx="7772400" cy="762000"/>
          </a:xfrm>
          <a:noFill/>
        </p:spPr>
        <p:txBody>
          <a:bodyPr/>
          <a:lstStyle/>
          <a:p>
            <a:r>
              <a:rPr lang="en-US" altLang="en-US"/>
              <a:t>Array Lists from/to Arrays</a:t>
            </a:r>
            <a:endParaRPr lang="en-US" altLang="en-US"/>
          </a:p>
        </p:txBody>
      </p:sp>
      <p:sp>
        <p:nvSpPr>
          <p:cNvPr id="47108" name="Rectangle 3"/>
          <p:cNvSpPr>
            <a:spLocks noGrp="1" noChangeArrowheads="1"/>
          </p:cNvSpPr>
          <p:nvPr>
            <p:ph type="body" idx="1"/>
          </p:nvPr>
        </p:nvSpPr>
        <p:spPr>
          <a:xfrm>
            <a:off x="203200" y="1252220"/>
            <a:ext cx="8839200" cy="2514600"/>
          </a:xfrm>
          <a:noFill/>
        </p:spPr>
        <p:txBody>
          <a:bodyPr/>
          <a:lstStyle/>
          <a:p>
            <a:pPr marL="0" indent="0">
              <a:spcBef>
                <a:spcPct val="40000"/>
              </a:spcBef>
              <a:spcAft>
                <a:spcPts val="1200"/>
              </a:spcAft>
              <a:buFont typeface="Monotype Sorts" pitchFamily="2" charset="2"/>
              <a:buNone/>
            </a:pPr>
            <a:r>
              <a:rPr lang="en-US" altLang="en-US" sz="2800"/>
              <a:t>Creating an ArrayList from an array of objects:</a:t>
            </a:r>
            <a:endParaRPr lang="en-US" altLang="en-US" sz="2800"/>
          </a:p>
          <a:p>
            <a:pPr marL="0" indent="0">
              <a:buFont typeface="Monotype Sorts" pitchFamily="2" charset="2"/>
              <a:buNone/>
            </a:pPr>
            <a:r>
              <a:rPr lang="en-US" altLang="en-US" sz="2800"/>
              <a:t> String[] array = {</a:t>
            </a:r>
            <a:r>
              <a:rPr lang="en-US" altLang="en-US" sz="2800" b="1"/>
              <a:t>"red"</a:t>
            </a:r>
            <a:r>
              <a:rPr lang="en-US" altLang="en-US" sz="2800"/>
              <a:t>, </a:t>
            </a:r>
            <a:r>
              <a:rPr lang="en-US" altLang="en-US" sz="2800" b="1"/>
              <a:t>"green", "blue"</a:t>
            </a:r>
            <a:r>
              <a:rPr lang="en-US" altLang="en-US" sz="2800"/>
              <a:t>};</a:t>
            </a:r>
            <a:endParaRPr lang="en-US" altLang="en-US" sz="2800"/>
          </a:p>
          <a:p>
            <a:pPr marL="0" indent="0">
              <a:buFont typeface="Monotype Sorts" pitchFamily="2" charset="2"/>
              <a:buNone/>
            </a:pPr>
            <a:r>
              <a:rPr lang="en-US" altLang="en-US" sz="2800"/>
              <a:t>    ArrayList&lt;String&gt; list = </a:t>
            </a:r>
            <a:r>
              <a:rPr lang="en-US" altLang="en-US" sz="2800" b="1"/>
              <a:t>new</a:t>
            </a:r>
            <a:r>
              <a:rPr lang="en-US" altLang="en-US" sz="2800"/>
              <a:t> </a:t>
            </a:r>
            <a:r>
              <a:rPr lang="en-US" altLang="en-US" sz="2800">
                <a:solidFill>
                  <a:srgbClr val="FF0000"/>
                </a:solidFill>
              </a:rPr>
              <a:t>ArrayList&lt;&gt;(Arrays.asList(array));</a:t>
            </a:r>
            <a:endParaRPr lang="en-US" altLang="en-US" sz="2800">
              <a:solidFill>
                <a:srgbClr val="FF0000"/>
              </a:solidFill>
            </a:endParaRPr>
          </a:p>
        </p:txBody>
      </p:sp>
      <p:sp>
        <p:nvSpPr>
          <p:cNvPr id="47109" name="Rectangle 4"/>
          <p:cNvSpPr>
            <a:spLocks noChangeArrowheads="1"/>
          </p:cNvSpPr>
          <p:nvPr/>
        </p:nvSpPr>
        <p:spPr bwMode="auto">
          <a:xfrm>
            <a:off x="1719898" y="305339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10" name="Rectangle 5"/>
          <p:cNvSpPr>
            <a:spLocks noChangeArrowheads="1"/>
          </p:cNvSpPr>
          <p:nvPr/>
        </p:nvSpPr>
        <p:spPr bwMode="auto">
          <a:xfrm>
            <a:off x="0" y="225329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11" name="Rectangle 3"/>
          <p:cNvSpPr txBox="1">
            <a:spLocks noChangeArrowheads="1"/>
          </p:cNvSpPr>
          <p:nvPr/>
        </p:nvSpPr>
        <p:spPr bwMode="auto">
          <a:xfrm>
            <a:off x="304800" y="3766820"/>
            <a:ext cx="88392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40000"/>
              </a:spcBef>
              <a:spcAft>
                <a:spcPts val="1200"/>
              </a:spcAft>
              <a:buFont typeface="Monotype Sorts" pitchFamily="2" charset="2"/>
              <a:buNone/>
            </a:pPr>
            <a:r>
              <a:rPr lang="en-US" altLang="en-US" sz="2800"/>
              <a:t>Creating an array of objects from an ArrayList:</a:t>
            </a:r>
            <a:endParaRPr lang="en-US" altLang="en-US" sz="2800"/>
          </a:p>
          <a:p>
            <a:pPr>
              <a:buFont typeface="Monotype Sorts" pitchFamily="2" charset="2"/>
              <a:buNone/>
            </a:pPr>
            <a:r>
              <a:rPr lang="en-US" altLang="en-US" sz="2800"/>
              <a:t>    String[] array1 =</a:t>
            </a:r>
            <a:r>
              <a:rPr lang="en-US" altLang="en-US" sz="2800">
                <a:solidFill>
                  <a:srgbClr val="FF0000"/>
                </a:solidFill>
              </a:rPr>
              <a:t> </a:t>
            </a:r>
            <a:r>
              <a:rPr lang="en-US" altLang="en-US" sz="2800" b="1">
                <a:solidFill>
                  <a:srgbClr val="FF0000"/>
                </a:solidFill>
              </a:rPr>
              <a:t>new</a:t>
            </a:r>
            <a:r>
              <a:rPr lang="en-US" altLang="en-US" sz="2800">
                <a:solidFill>
                  <a:srgbClr val="FF0000"/>
                </a:solidFill>
              </a:rPr>
              <a:t> String[list.size()];</a:t>
            </a:r>
            <a:endParaRPr lang="en-US" altLang="en-US" sz="2800">
              <a:solidFill>
                <a:srgbClr val="FF0000"/>
              </a:solidFill>
            </a:endParaRPr>
          </a:p>
          <a:p>
            <a:pPr>
              <a:buFont typeface="Monotype Sorts" pitchFamily="2" charset="2"/>
              <a:buNone/>
            </a:pPr>
            <a:r>
              <a:rPr lang="en-US" altLang="en-US" sz="2800">
                <a:solidFill>
                  <a:srgbClr val="FF0000"/>
                </a:solidFill>
              </a:rPr>
              <a:t>    list.toArray(array1)</a:t>
            </a:r>
            <a:r>
              <a:rPr lang="en-US" altLang="en-US" sz="2800"/>
              <a:t>;</a:t>
            </a:r>
            <a:endParaRPr lang="en-US" altLang="en-US" sz="2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BF3FC38-712F-46EF-B96F-1405677B152F}" type="slidenum">
              <a:rPr lang="en-US" altLang="en-US" sz="1400"/>
            </a:fld>
            <a:endParaRPr lang="en-US" altLang="en-US" sz="1400"/>
          </a:p>
        </p:txBody>
      </p:sp>
      <p:sp>
        <p:nvSpPr>
          <p:cNvPr id="48131" name="Rectangle 2"/>
          <p:cNvSpPr>
            <a:spLocks noGrp="1" noChangeArrowheads="1"/>
          </p:cNvSpPr>
          <p:nvPr>
            <p:ph type="title"/>
          </p:nvPr>
        </p:nvSpPr>
        <p:spPr>
          <a:xfrm>
            <a:off x="685800" y="152400"/>
            <a:ext cx="7772400" cy="762000"/>
          </a:xfrm>
          <a:noFill/>
        </p:spPr>
        <p:txBody>
          <a:bodyPr/>
          <a:lstStyle/>
          <a:p>
            <a:r>
              <a:rPr lang="en-US" altLang="en-US"/>
              <a:t>max and min in an Array List</a:t>
            </a:r>
            <a:endParaRPr lang="en-US" altLang="en-US"/>
          </a:p>
        </p:txBody>
      </p:sp>
      <p:sp>
        <p:nvSpPr>
          <p:cNvPr id="48132" name="Rectangle 3"/>
          <p:cNvSpPr>
            <a:spLocks noGrp="1" noChangeArrowheads="1"/>
          </p:cNvSpPr>
          <p:nvPr>
            <p:ph type="body" idx="1"/>
          </p:nvPr>
        </p:nvSpPr>
        <p:spPr>
          <a:xfrm>
            <a:off x="152400" y="1143000"/>
            <a:ext cx="8839200" cy="1524000"/>
          </a:xfrm>
          <a:noFill/>
        </p:spPr>
        <p:txBody>
          <a:bodyPr/>
          <a:lstStyle/>
          <a:p>
            <a:pPr marL="0" indent="0">
              <a:spcBef>
                <a:spcPct val="40000"/>
              </a:spcBef>
              <a:spcAft>
                <a:spcPts val="1200"/>
              </a:spcAft>
              <a:buFont typeface="Monotype Sorts" pitchFamily="2" charset="2"/>
              <a:buNone/>
            </a:pPr>
            <a:r>
              <a:rPr lang="en-US" altLang="en-US" sz="2800" dirty="0"/>
              <a:t>String[] array = {</a:t>
            </a:r>
            <a:r>
              <a:rPr lang="en-US" altLang="en-US" sz="2800" b="1" dirty="0"/>
              <a:t>"red"</a:t>
            </a:r>
            <a:r>
              <a:rPr lang="en-US" altLang="en-US" sz="2800" dirty="0"/>
              <a:t>, </a:t>
            </a:r>
            <a:r>
              <a:rPr lang="en-US" altLang="en-US" sz="2800" b="1" dirty="0"/>
              <a:t>"green", "blue"</a:t>
            </a:r>
            <a:r>
              <a:rPr lang="en-US" altLang="en-US" sz="2800" dirty="0"/>
              <a:t>};</a:t>
            </a:r>
            <a:endParaRPr lang="en-US" altLang="en-US" sz="2800" dirty="0"/>
          </a:p>
          <a:p>
            <a:pPr marL="0" indent="0">
              <a:buFont typeface="Monotype Sorts" pitchFamily="2" charset="2"/>
              <a:buNone/>
            </a:pPr>
            <a:r>
              <a:rPr lang="en-US" altLang="en-US" sz="2800" dirty="0" err="1"/>
              <a:t>System.out.pritnln</a:t>
            </a:r>
            <a:r>
              <a:rPr lang="en-US" altLang="en-US" sz="2800" dirty="0"/>
              <a:t>(</a:t>
            </a:r>
            <a:r>
              <a:rPr lang="en-US" altLang="en-US" sz="2800" dirty="0" err="1"/>
              <a:t>java.util.Collections.max</a:t>
            </a:r>
            <a:r>
              <a:rPr lang="en-US" altLang="en-US" sz="2800" dirty="0"/>
              <a:t>(</a:t>
            </a:r>
            <a:endParaRPr lang="en-US" altLang="en-US" sz="2800" dirty="0"/>
          </a:p>
          <a:p>
            <a:pPr marL="0" indent="0">
              <a:buFont typeface="Monotype Sorts" pitchFamily="2" charset="2"/>
              <a:buNone/>
            </a:pPr>
            <a:r>
              <a:rPr lang="en-US" altLang="en-US" sz="2800" dirty="0"/>
              <a:t>   new </a:t>
            </a:r>
            <a:r>
              <a:rPr lang="en-US" altLang="en-US" sz="2800" dirty="0" err="1"/>
              <a:t>ArrayList</a:t>
            </a:r>
            <a:r>
              <a:rPr lang="en-US" altLang="en-US" sz="2800" dirty="0"/>
              <a:t>&lt;String&gt;(</a:t>
            </a:r>
            <a:r>
              <a:rPr lang="en-US" altLang="en-US" sz="2800" dirty="0" err="1"/>
              <a:t>Arrays.asList</a:t>
            </a:r>
            <a:r>
              <a:rPr lang="en-US" altLang="en-US" sz="2800" dirty="0"/>
              <a:t>(array)));</a:t>
            </a:r>
            <a:endParaRPr lang="en-US" altLang="en-US" sz="2800" dirty="0"/>
          </a:p>
        </p:txBody>
      </p:sp>
      <p:sp>
        <p:nvSpPr>
          <p:cNvPr id="48133" name="Rectangle 4"/>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4" name="Rectangle 5"/>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5" name="Rectangle 3"/>
          <p:cNvSpPr txBox="1">
            <a:spLocks noChangeArrowheads="1"/>
          </p:cNvSpPr>
          <p:nvPr/>
        </p:nvSpPr>
        <p:spPr bwMode="auto">
          <a:xfrm>
            <a:off x="152400" y="3189605"/>
            <a:ext cx="88392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40000"/>
              </a:spcBef>
              <a:spcAft>
                <a:spcPts val="1200"/>
              </a:spcAft>
              <a:buFont typeface="Monotype Sorts" pitchFamily="2" charset="2"/>
              <a:buNone/>
            </a:pPr>
            <a:r>
              <a:rPr lang="en-US" altLang="en-US" sz="2800"/>
              <a:t>String[] array = {</a:t>
            </a:r>
            <a:r>
              <a:rPr lang="en-US" altLang="en-US" sz="2800" b="1"/>
              <a:t>"red"</a:t>
            </a:r>
            <a:r>
              <a:rPr lang="en-US" altLang="en-US" sz="2800"/>
              <a:t>, </a:t>
            </a:r>
            <a:r>
              <a:rPr lang="en-US" altLang="en-US" sz="2800" b="1"/>
              <a:t>"green", "blue"</a:t>
            </a:r>
            <a:r>
              <a:rPr lang="en-US" altLang="en-US" sz="2800"/>
              <a:t>};</a:t>
            </a:r>
            <a:endParaRPr lang="en-US" altLang="en-US" sz="2800"/>
          </a:p>
          <a:p>
            <a:pPr>
              <a:buFont typeface="Monotype Sorts" pitchFamily="2" charset="2"/>
              <a:buNone/>
            </a:pPr>
            <a:r>
              <a:rPr lang="en-US" altLang="en-US" sz="2800"/>
              <a:t>System.out.pritnln(java.util.Collections.min(</a:t>
            </a:r>
            <a:endParaRPr lang="en-US" altLang="en-US" sz="2800"/>
          </a:p>
          <a:p>
            <a:pPr>
              <a:buFont typeface="Monotype Sorts" pitchFamily="2" charset="2"/>
              <a:buNone/>
            </a:pPr>
            <a:r>
              <a:rPr lang="en-US" altLang="en-US" sz="2800"/>
              <a:t>  new ArrayList&lt;String&gt;(Arrays.asList(array)));</a:t>
            </a:r>
            <a:endParaRPr lang="en-US" altLang="en-US" sz="2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A34E920-3A69-4C96-8798-BDD705FD6884}" type="slidenum">
              <a:rPr lang="en-US" altLang="en-US" sz="1400"/>
            </a:fld>
            <a:endParaRPr lang="en-US" altLang="en-US" sz="1400"/>
          </a:p>
        </p:txBody>
      </p:sp>
      <p:sp>
        <p:nvSpPr>
          <p:cNvPr id="49155" name="Rectangle 2"/>
          <p:cNvSpPr>
            <a:spLocks noGrp="1" noChangeArrowheads="1"/>
          </p:cNvSpPr>
          <p:nvPr>
            <p:ph type="title"/>
          </p:nvPr>
        </p:nvSpPr>
        <p:spPr>
          <a:xfrm>
            <a:off x="685800" y="152400"/>
            <a:ext cx="7772400" cy="762000"/>
          </a:xfrm>
          <a:noFill/>
        </p:spPr>
        <p:txBody>
          <a:bodyPr/>
          <a:lstStyle/>
          <a:p>
            <a:r>
              <a:rPr lang="en-US" altLang="en-US" dirty="0"/>
              <a:t>Shuffling an Array List</a:t>
            </a:r>
            <a:endParaRPr lang="en-US" altLang="en-US" dirty="0"/>
          </a:p>
        </p:txBody>
      </p:sp>
      <p:sp>
        <p:nvSpPr>
          <p:cNvPr id="49156" name="Rectangle 3"/>
          <p:cNvSpPr>
            <a:spLocks noGrp="1" noChangeArrowheads="1"/>
          </p:cNvSpPr>
          <p:nvPr>
            <p:ph type="body" idx="1"/>
          </p:nvPr>
        </p:nvSpPr>
        <p:spPr>
          <a:xfrm>
            <a:off x="152400" y="1143000"/>
            <a:ext cx="8839200" cy="4343400"/>
          </a:xfrm>
          <a:noFill/>
        </p:spPr>
        <p:txBody>
          <a:bodyPr/>
          <a:lstStyle/>
          <a:p>
            <a:pPr marL="0" indent="0">
              <a:buFont typeface="Monotype Sorts" pitchFamily="2" charset="2"/>
              <a:buNone/>
            </a:pPr>
            <a:r>
              <a:rPr lang="en-US" altLang="en-US" dirty="0"/>
              <a:t>Integer[] array = {</a:t>
            </a:r>
            <a:r>
              <a:rPr lang="en-US" altLang="en-US" b="1" dirty="0"/>
              <a:t>3</a:t>
            </a:r>
            <a:r>
              <a:rPr lang="en-US" altLang="en-US" dirty="0"/>
              <a:t>, </a:t>
            </a:r>
            <a:r>
              <a:rPr lang="en-US" altLang="en-US" b="1" dirty="0"/>
              <a:t>5</a:t>
            </a:r>
            <a:r>
              <a:rPr lang="en-US" altLang="en-US" dirty="0"/>
              <a:t>,</a:t>
            </a:r>
            <a:r>
              <a:rPr lang="en-US" altLang="en-US" b="1" dirty="0"/>
              <a:t> 95</a:t>
            </a:r>
            <a:r>
              <a:rPr lang="en-US" altLang="en-US" dirty="0"/>
              <a:t>, </a:t>
            </a:r>
            <a:r>
              <a:rPr lang="en-US" altLang="en-US" b="1" dirty="0"/>
              <a:t>4</a:t>
            </a:r>
            <a:r>
              <a:rPr lang="en-US" altLang="en-US" dirty="0"/>
              <a:t>, </a:t>
            </a:r>
            <a:r>
              <a:rPr lang="en-US" altLang="en-US" b="1" dirty="0"/>
              <a:t>15</a:t>
            </a:r>
            <a:r>
              <a:rPr lang="en-US" altLang="en-US" dirty="0"/>
              <a:t>, </a:t>
            </a:r>
            <a:r>
              <a:rPr lang="en-US" altLang="en-US" b="1" dirty="0"/>
              <a:t>34</a:t>
            </a:r>
            <a:r>
              <a:rPr lang="en-US" altLang="en-US" dirty="0"/>
              <a:t>, </a:t>
            </a:r>
            <a:r>
              <a:rPr lang="en-US" altLang="en-US" b="1" dirty="0"/>
              <a:t>3</a:t>
            </a:r>
            <a:r>
              <a:rPr lang="en-US" altLang="en-US" dirty="0"/>
              <a:t>, </a:t>
            </a:r>
            <a:r>
              <a:rPr lang="en-US" altLang="en-US" b="1" dirty="0"/>
              <a:t>6</a:t>
            </a:r>
            <a:r>
              <a:rPr lang="en-US" altLang="en-US" dirty="0"/>
              <a:t>, </a:t>
            </a:r>
            <a:r>
              <a:rPr lang="en-US" altLang="en-US" b="1" dirty="0"/>
              <a:t>5</a:t>
            </a:r>
            <a:r>
              <a:rPr lang="en-US" altLang="en-US" dirty="0"/>
              <a:t>};</a:t>
            </a:r>
            <a:endParaRPr lang="en-US" altLang="en-US" dirty="0"/>
          </a:p>
          <a:p>
            <a:pPr marL="0" indent="0">
              <a:buFont typeface="Monotype Sorts" pitchFamily="2" charset="2"/>
              <a:buNone/>
            </a:pPr>
            <a:r>
              <a:rPr lang="en-US" altLang="en-US" dirty="0" err="1"/>
              <a:t>ArrayList</a:t>
            </a:r>
            <a:r>
              <a:rPr lang="en-US" altLang="en-US" dirty="0"/>
              <a:t>&lt;Integer&gt; list = </a:t>
            </a:r>
            <a:r>
              <a:rPr lang="en-US" altLang="en-US" b="1" dirty="0"/>
              <a:t>new</a:t>
            </a:r>
            <a:r>
              <a:rPr lang="en-US" altLang="en-US" dirty="0"/>
              <a:t>   </a:t>
            </a:r>
            <a:endParaRPr lang="en-US" altLang="en-US" dirty="0"/>
          </a:p>
          <a:p>
            <a:pPr marL="0" indent="0">
              <a:buFont typeface="Monotype Sorts" pitchFamily="2" charset="2"/>
              <a:buNone/>
            </a:pPr>
            <a:r>
              <a:rPr lang="en-US" altLang="en-US" dirty="0"/>
              <a:t>    </a:t>
            </a:r>
            <a:r>
              <a:rPr lang="en-US" altLang="en-US" dirty="0" err="1"/>
              <a:t>ArrayList</a:t>
            </a:r>
            <a:r>
              <a:rPr lang="en-US" altLang="en-US" dirty="0"/>
              <a:t>&lt;&gt;(</a:t>
            </a:r>
            <a:r>
              <a:rPr lang="en-US" altLang="en-US" dirty="0" err="1"/>
              <a:t>Arrays.asList</a:t>
            </a:r>
            <a:r>
              <a:rPr lang="en-US" altLang="en-US" dirty="0"/>
              <a:t>(array));</a:t>
            </a:r>
            <a:endParaRPr lang="en-US" altLang="en-US" dirty="0"/>
          </a:p>
          <a:p>
            <a:pPr marL="0" indent="0">
              <a:buFont typeface="Monotype Sorts" pitchFamily="2" charset="2"/>
              <a:buNone/>
            </a:pPr>
            <a:r>
              <a:rPr lang="en-US" altLang="en-US" dirty="0" err="1"/>
              <a:t>java.util.Collections.shuffle</a:t>
            </a:r>
            <a:r>
              <a:rPr lang="en-US" altLang="en-US" dirty="0"/>
              <a:t>(list);</a:t>
            </a:r>
            <a:endParaRPr lang="en-US" altLang="en-US" dirty="0"/>
          </a:p>
          <a:p>
            <a:pPr marL="0" indent="0">
              <a:buFont typeface="Monotype Sorts" pitchFamily="2" charset="2"/>
              <a:buNone/>
            </a:pPr>
            <a:r>
              <a:rPr lang="en-US" altLang="en-US" dirty="0" err="1"/>
              <a:t>System.out.println</a:t>
            </a:r>
            <a:r>
              <a:rPr lang="en-US" altLang="en-US" dirty="0"/>
              <a:t>(list);</a:t>
            </a:r>
            <a:endParaRPr lang="en-US" altLang="en-US" dirty="0"/>
          </a:p>
        </p:txBody>
      </p:sp>
      <p:sp>
        <p:nvSpPr>
          <p:cNvPr id="49157" name="Rectangle 4"/>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58" name="Rectangle 5"/>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Simple Example for Inheritance </a:t>
            </a:r>
            <a:endParaRPr lang="zh-CN" altLang="en-US" dirty="0"/>
          </a:p>
        </p:txBody>
      </p:sp>
      <p:sp>
        <p:nvSpPr>
          <p:cNvPr id="4" name="灯片编号占位符 3"/>
          <p:cNvSpPr>
            <a:spLocks noGrp="1"/>
          </p:cNvSpPr>
          <p:nvPr>
            <p:ph type="sldNum" sz="quarter" idx="11"/>
          </p:nvPr>
        </p:nvSpPr>
        <p:spPr/>
        <p:txBody>
          <a:bodyPr/>
          <a:lstStyle/>
          <a:p>
            <a:fld id="{D8E98D3D-DCB1-4F8B-9702-0F0D12685CE1}" type="slidenum">
              <a:rPr lang="en-US" altLang="zh-CN" smtClean="0"/>
            </a:fld>
            <a:endParaRPr lang="en-US" altLang="zh-CN"/>
          </a:p>
        </p:txBody>
      </p:sp>
      <p:sp>
        <p:nvSpPr>
          <p:cNvPr id="3" name="文本框 2"/>
          <p:cNvSpPr txBox="1"/>
          <p:nvPr/>
        </p:nvSpPr>
        <p:spPr>
          <a:xfrm>
            <a:off x="685800" y="1917065"/>
            <a:ext cx="6945630" cy="3784600"/>
          </a:xfrm>
          <a:prstGeom prst="rect">
            <a:avLst/>
          </a:prstGeom>
          <a:noFill/>
        </p:spPr>
        <p:txBody>
          <a:bodyPr wrap="square" rtlCol="0">
            <a:spAutoFit/>
          </a:bodyPr>
          <a:p>
            <a:r>
              <a:rPr lang="zh-CN" altLang="en-US">
                <a:ea typeface="宋体" panose="02010600030101010101" pitchFamily="2" charset="-122"/>
              </a:rPr>
              <a:t>如何降低代码的冗余？</a:t>
            </a:r>
            <a:endParaRPr lang="zh-CN" altLang="en-US">
              <a:ea typeface="宋体" panose="02010600030101010101" pitchFamily="2" charset="-122"/>
            </a:endParaRPr>
          </a:p>
          <a:p>
            <a:r>
              <a:rPr lang="zh-CN" altLang="en-US">
                <a:ea typeface="宋体" panose="02010600030101010101" pitchFamily="2" charset="-122"/>
              </a:rPr>
              <a:t>例如在</a:t>
            </a:r>
            <a:r>
              <a:rPr lang="en-US" altLang="zh-CN">
                <a:ea typeface="宋体" panose="02010600030101010101" pitchFamily="2" charset="-122"/>
              </a:rPr>
              <a:t>C</a:t>
            </a:r>
            <a:r>
              <a:rPr lang="zh-CN" altLang="en-US">
                <a:ea typeface="宋体" panose="02010600030101010101" pitchFamily="2" charset="-122"/>
              </a:rPr>
              <a:t>语言中，通过什么方式降低代码的冗余。</a:t>
            </a:r>
            <a:endParaRPr lang="zh-CN" altLang="en-US">
              <a:ea typeface="宋体" panose="02010600030101010101" pitchFamily="2" charset="-122"/>
            </a:endParaRPr>
          </a:p>
          <a:p>
            <a:endParaRPr lang="zh-CN" altLang="en-US">
              <a:ea typeface="宋体" panose="02010600030101010101" pitchFamily="2" charset="-122"/>
            </a:endParaRPr>
          </a:p>
          <a:p>
            <a:r>
              <a:rPr lang="zh-CN" altLang="en-US">
                <a:ea typeface="宋体" panose="02010600030101010101" pitchFamily="2" charset="-122"/>
              </a:rPr>
              <a:t>如何用面向对象的思维降低代码冗余。</a:t>
            </a:r>
            <a:endParaRPr lang="zh-CN" altLang="en-US">
              <a:ea typeface="宋体" panose="02010600030101010101" pitchFamily="2" charset="-122"/>
            </a:endParaRPr>
          </a:p>
          <a:p>
            <a:endParaRPr lang="zh-CN" altLang="en-US">
              <a:ea typeface="宋体" panose="02010600030101010101" pitchFamily="2" charset="-122"/>
            </a:endParaRPr>
          </a:p>
          <a:p>
            <a:r>
              <a:rPr lang="zh-CN" altLang="en-US">
                <a:ea typeface="宋体" panose="02010600030101010101" pitchFamily="2" charset="-122"/>
              </a:rPr>
              <a:t>考虑一个分类问题：</a:t>
            </a:r>
            <a:endParaRPr lang="zh-CN" altLang="en-US">
              <a:ea typeface="宋体" panose="02010600030101010101" pitchFamily="2" charset="-122"/>
            </a:endParaRPr>
          </a:p>
          <a:p>
            <a:r>
              <a:rPr lang="en-US" altLang="zh-CN">
                <a:ea typeface="宋体" panose="02010600030101010101" pitchFamily="2" charset="-122"/>
              </a:rPr>
              <a:t>1</a:t>
            </a:r>
            <a:r>
              <a:rPr lang="zh-CN" altLang="en-US">
                <a:ea typeface="宋体" panose="02010600030101010101" pitchFamily="2" charset="-122"/>
              </a:rPr>
              <a:t>、昆虫如何定义，他们有什么共性。</a:t>
            </a:r>
            <a:endParaRPr lang="zh-CN" altLang="en-US">
              <a:ea typeface="宋体" panose="02010600030101010101" pitchFamily="2" charset="-122"/>
            </a:endParaRPr>
          </a:p>
          <a:p>
            <a:r>
              <a:rPr lang="en-US" altLang="zh-CN">
                <a:ea typeface="宋体" panose="02010600030101010101" pitchFamily="2" charset="-122"/>
              </a:rPr>
              <a:t>2</a:t>
            </a:r>
            <a:r>
              <a:rPr lang="zh-CN" altLang="en-US">
                <a:ea typeface="宋体" panose="02010600030101010101" pitchFamily="2" charset="-122"/>
              </a:rPr>
              <a:t>、数据库中，学生、老师有什么共性？</a:t>
            </a:r>
            <a:endParaRPr lang="zh-CN" altLang="en-US">
              <a:ea typeface="宋体" panose="02010600030101010101" pitchFamily="2" charset="-122"/>
            </a:endParaRPr>
          </a:p>
          <a:p>
            <a:r>
              <a:rPr lang="en-US" altLang="zh-CN">
                <a:ea typeface="宋体" panose="02010600030101010101" pitchFamily="2" charset="-122"/>
              </a:rPr>
              <a:t>3</a:t>
            </a:r>
            <a:r>
              <a:rPr lang="zh-CN" altLang="en-US">
                <a:ea typeface="宋体" panose="02010600030101010101" pitchFamily="2" charset="-122"/>
              </a:rPr>
              <a:t>、上述两个例子中如何来降低代码冗余？或者是自然语言的冗余？</a:t>
            </a:r>
            <a:endParaRPr lang="zh-CN" altLang="en-US">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ED412CC-9C59-498D-9DA3-A43300C9F53B}" type="slidenum">
              <a:rPr lang="en-US" altLang="en-US" sz="1400"/>
            </a:fld>
            <a:endParaRPr lang="en-US" altLang="en-US" sz="1400"/>
          </a:p>
        </p:txBody>
      </p:sp>
      <p:sp>
        <p:nvSpPr>
          <p:cNvPr id="50179" name="Rectangle 2"/>
          <p:cNvSpPr>
            <a:spLocks noGrp="1" noChangeArrowheads="1"/>
          </p:cNvSpPr>
          <p:nvPr>
            <p:ph type="title"/>
          </p:nvPr>
        </p:nvSpPr>
        <p:spPr>
          <a:xfrm>
            <a:off x="685800" y="152400"/>
            <a:ext cx="7772400" cy="762000"/>
          </a:xfrm>
          <a:noFill/>
        </p:spPr>
        <p:txBody>
          <a:bodyPr/>
          <a:lstStyle/>
          <a:p>
            <a:r>
              <a:rPr lang="en-US" altLang="en-US" dirty="0"/>
              <a:t>The </a:t>
            </a:r>
            <a:r>
              <a:rPr lang="en-US" altLang="en-US" u="sng" dirty="0" err="1"/>
              <a:t>MyStack</a:t>
            </a:r>
            <a:r>
              <a:rPr lang="en-US" altLang="en-US" dirty="0"/>
              <a:t> Classes(439) </a:t>
            </a:r>
            <a:endParaRPr lang="en-US" altLang="en-US" dirty="0"/>
          </a:p>
        </p:txBody>
      </p:sp>
      <p:sp>
        <p:nvSpPr>
          <p:cNvPr id="50180" name="Rectangle 3"/>
          <p:cNvSpPr>
            <a:spLocks noGrp="1" noChangeArrowheads="1"/>
          </p:cNvSpPr>
          <p:nvPr>
            <p:ph type="body" idx="1"/>
          </p:nvPr>
        </p:nvSpPr>
        <p:spPr>
          <a:xfrm>
            <a:off x="228600" y="1143000"/>
            <a:ext cx="8610600" cy="1219200"/>
          </a:xfrm>
          <a:noFill/>
        </p:spPr>
        <p:txBody>
          <a:bodyPr/>
          <a:lstStyle/>
          <a:p>
            <a:pPr marL="0" indent="0">
              <a:lnSpc>
                <a:spcPct val="80000"/>
              </a:lnSpc>
              <a:spcAft>
                <a:spcPts val="1200"/>
              </a:spcAft>
              <a:buFont typeface="Monotype Sorts" pitchFamily="2" charset="2"/>
              <a:buNone/>
            </a:pPr>
            <a:r>
              <a:rPr lang="en-US" altLang="en-US" sz="2400"/>
              <a:t>A stack to hold objects.</a:t>
            </a:r>
            <a:endParaRPr lang="en-US" altLang="en-US" sz="2400"/>
          </a:p>
        </p:txBody>
      </p:sp>
      <p:sp>
        <p:nvSpPr>
          <p:cNvPr id="50181" name="Rectangle 4"/>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2" name="Rectangle 5"/>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3" name="Rectangle 6"/>
          <p:cNvSpPr>
            <a:spLocks noChangeArrowheads="1"/>
          </p:cNvSpPr>
          <p:nvPr/>
        </p:nvSpPr>
        <p:spPr bwMode="auto">
          <a:xfrm>
            <a:off x="0" y="263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4247" name="AutoShape 7">
            <a:hlinkClick r:id="" action="ppaction://noaction" highlightClick="1"/>
          </p:cNvPr>
          <p:cNvSpPr>
            <a:spLocks noChangeArrowheads="1"/>
          </p:cNvSpPr>
          <p:nvPr/>
        </p:nvSpPr>
        <p:spPr bwMode="auto">
          <a:xfrm>
            <a:off x="5614035" y="1719580"/>
            <a:ext cx="1752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solidFill>
                  <a:schemeClr val="accent1"/>
                </a:solidFill>
                <a:latin typeface="Book Antiqua" panose="02040602050305030304" pitchFamily="18" charset="0"/>
                <a:ea typeface="宋体" panose="02010600030101010101" pitchFamily="2" charset="-122"/>
                <a:hlinkClick r:id="rId1" action="ppaction://program"/>
              </a:rPr>
              <a:t>MyStack</a:t>
            </a:r>
            <a:endParaRPr lang="en-US" altLang="zh-CN">
              <a:solidFill>
                <a:schemeClr val="accent1"/>
              </a:solidFill>
              <a:ea typeface="宋体" panose="02010600030101010101" pitchFamily="2" charset="-122"/>
            </a:endParaRPr>
          </a:p>
        </p:txBody>
      </p:sp>
      <p:sp>
        <p:nvSpPr>
          <p:cNvPr id="50185" name="Rectangle 8"/>
          <p:cNvSpPr>
            <a:spLocks noChangeArrowheads="1"/>
          </p:cNvSpPr>
          <p:nvPr/>
        </p:nvSpPr>
        <p:spPr bwMode="auto">
          <a:xfrm>
            <a:off x="0" y="263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0186" name="Object 9"/>
          <p:cNvGraphicFramePr>
            <a:graphicFrameLocks noChangeAspect="1"/>
          </p:cNvGraphicFramePr>
          <p:nvPr/>
        </p:nvGraphicFramePr>
        <p:xfrm>
          <a:off x="228600" y="2469515"/>
          <a:ext cx="8610600" cy="3722688"/>
        </p:xfrm>
        <a:graphic>
          <a:graphicData uri="http://schemas.openxmlformats.org/presentationml/2006/ole">
            <mc:AlternateContent xmlns:mc="http://schemas.openxmlformats.org/markup-compatibility/2006">
              <mc:Choice xmlns:v="urn:schemas-microsoft-com:vml" Requires="v">
                <p:oleObj spid="_x0000_s50222" name="Picture" r:id="rId2" imgW="3846830" imgH="1387475" progId="Word.Picture.8">
                  <p:embed/>
                </p:oleObj>
              </mc:Choice>
              <mc:Fallback>
                <p:oleObj name="Picture" r:id="rId2" imgW="3846830" imgH="1387475" progId="Word.Picture.8">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469515"/>
                        <a:ext cx="8610600" cy="372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7" name="AutoShape 10">
            <a:hlinkClick r:id="rId4" highlightClick="1"/>
          </p:cNvPr>
          <p:cNvSpPr>
            <a:spLocks noChangeArrowheads="1"/>
          </p:cNvSpPr>
          <p:nvPr/>
        </p:nvSpPr>
        <p:spPr bwMode="auto">
          <a:xfrm>
            <a:off x="4953000" y="1676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C1B8859-6394-4903-8E40-218D05B36EBC}" type="slidenum">
              <a:rPr lang="en-US" altLang="en-US" sz="1400"/>
            </a:fld>
            <a:endParaRPr lang="en-US" altLang="en-US" sz="1400"/>
          </a:p>
        </p:txBody>
      </p:sp>
      <p:sp>
        <p:nvSpPr>
          <p:cNvPr id="51203" name="Rectangle 2"/>
          <p:cNvSpPr>
            <a:spLocks noGrp="1" noChangeArrowheads="1"/>
          </p:cNvSpPr>
          <p:nvPr>
            <p:ph type="title"/>
          </p:nvPr>
        </p:nvSpPr>
        <p:spPr>
          <a:xfrm>
            <a:off x="685800" y="0"/>
            <a:ext cx="7772400" cy="1428750"/>
          </a:xfrm>
          <a:noFill/>
        </p:spPr>
        <p:txBody>
          <a:bodyPr/>
          <a:lstStyle/>
          <a:p>
            <a:r>
              <a:rPr lang="en-US" altLang="en-US" dirty="0">
                <a:solidFill>
                  <a:srgbClr val="FF0000"/>
                </a:solidFill>
              </a:rPr>
              <a:t>The </a:t>
            </a:r>
            <a:r>
              <a:rPr lang="en-US" altLang="en-US" sz="4200" dirty="0">
                <a:solidFill>
                  <a:srgbClr val="FF0000"/>
                </a:solidFill>
                <a:latin typeface="Courier New" panose="02070309020205020404" pitchFamily="49" charset="0"/>
              </a:rPr>
              <a:t>protected</a:t>
            </a:r>
            <a:r>
              <a:rPr lang="en-US" altLang="en-US" dirty="0">
                <a:solidFill>
                  <a:srgbClr val="FF0000"/>
                </a:solidFill>
              </a:rPr>
              <a:t> Modifier</a:t>
            </a:r>
            <a:endParaRPr lang="en-US" altLang="en-US" dirty="0">
              <a:solidFill>
                <a:srgbClr val="FF0000"/>
              </a:solidFill>
            </a:endParaRPr>
          </a:p>
        </p:txBody>
      </p:sp>
      <p:sp>
        <p:nvSpPr>
          <p:cNvPr id="51204" name="Rectangle 3"/>
          <p:cNvSpPr>
            <a:spLocks noGrp="1" noChangeArrowheads="1"/>
          </p:cNvSpPr>
          <p:nvPr>
            <p:ph type="body" idx="1"/>
          </p:nvPr>
        </p:nvSpPr>
        <p:spPr>
          <a:xfrm>
            <a:off x="381000" y="1295400"/>
            <a:ext cx="8305800" cy="3048000"/>
          </a:xfrm>
          <a:noFill/>
        </p:spPr>
        <p:txBody>
          <a:bodyPr/>
          <a:lstStyle/>
          <a:p>
            <a:pPr>
              <a:lnSpc>
                <a:spcPct val="90000"/>
              </a:lnSpc>
              <a:spcAft>
                <a:spcPts val="1200"/>
              </a:spcAft>
            </a:pPr>
            <a:r>
              <a:rPr lang="en-US" altLang="en-US" sz="2800"/>
              <a:t>The </a:t>
            </a:r>
            <a:r>
              <a:rPr lang="en-US" altLang="en-US" sz="2800">
                <a:latin typeface="Courier New" panose="02070309020205020404" pitchFamily="49" charset="0"/>
              </a:rPr>
              <a:t>protected</a:t>
            </a:r>
            <a:r>
              <a:rPr lang="en-US" altLang="en-US" sz="2800"/>
              <a:t> modifier can be applied on data and methods in a class. A protected data or a protected method in a public class can be accessed by any class in the same package or its subclasses, even if the subclasses are in a different package.</a:t>
            </a:r>
            <a:r>
              <a:rPr lang="en-US" altLang="en-US" sz="2800">
                <a:latin typeface="Courier" pitchFamily="49" charset="0"/>
              </a:rPr>
              <a:t> </a:t>
            </a:r>
            <a:endParaRPr lang="en-US" altLang="en-US" sz="2800">
              <a:latin typeface="Courier" pitchFamily="49" charset="0"/>
            </a:endParaRPr>
          </a:p>
          <a:p>
            <a:pPr>
              <a:lnSpc>
                <a:spcPct val="90000"/>
              </a:lnSpc>
              <a:spcAft>
                <a:spcPts val="1200"/>
              </a:spcAft>
            </a:pPr>
            <a:r>
              <a:rPr lang="en-US" altLang="en-US" sz="2800"/>
              <a:t>private, default, protected, public</a:t>
            </a:r>
            <a:endParaRPr lang="en-US" altLang="en-US" sz="2800"/>
          </a:p>
        </p:txBody>
      </p:sp>
      <p:sp>
        <p:nvSpPr>
          <p:cNvPr id="51205" name="Rectangle 4"/>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1206" name="Object 5"/>
          <p:cNvGraphicFramePr>
            <a:graphicFrameLocks noChangeAspect="1"/>
          </p:cNvGraphicFramePr>
          <p:nvPr/>
        </p:nvGraphicFramePr>
        <p:xfrm>
          <a:off x="525145" y="4749165"/>
          <a:ext cx="7780338" cy="1173163"/>
        </p:xfrm>
        <a:graphic>
          <a:graphicData uri="http://schemas.openxmlformats.org/presentationml/2006/ole">
            <mc:AlternateContent xmlns:mc="http://schemas.openxmlformats.org/markup-compatibility/2006">
              <mc:Choice xmlns:v="urn:schemas-microsoft-com:vml" Requires="v">
                <p:oleObj spid="_x0000_s51241" name="Picture" r:id="rId1" imgW="4869180" imgH="735965" progId="Word.Picture.8">
                  <p:embed/>
                </p:oleObj>
              </mc:Choice>
              <mc:Fallback>
                <p:oleObj name="Picture" r:id="rId1" imgW="4869180" imgH="735965" progId="Word.Picture.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145" y="4749165"/>
                        <a:ext cx="7780338"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B64915D-70C7-4B16-8BC2-7DC2E0EE7FEA}" type="slidenum">
              <a:rPr lang="en-US" altLang="en-US" sz="1400"/>
            </a:fld>
            <a:endParaRPr lang="en-US" altLang="en-US" sz="1400"/>
          </a:p>
        </p:txBody>
      </p:sp>
      <p:sp>
        <p:nvSpPr>
          <p:cNvPr id="52227" name="Rectangle 2"/>
          <p:cNvSpPr>
            <a:spLocks noGrp="1" noChangeArrowheads="1"/>
          </p:cNvSpPr>
          <p:nvPr>
            <p:ph type="title"/>
          </p:nvPr>
        </p:nvSpPr>
        <p:spPr>
          <a:xfrm>
            <a:off x="685800" y="0"/>
            <a:ext cx="7772400" cy="1428750"/>
          </a:xfrm>
          <a:noFill/>
        </p:spPr>
        <p:txBody>
          <a:bodyPr/>
          <a:lstStyle/>
          <a:p>
            <a:r>
              <a:rPr lang="en-US" altLang="en-US">
                <a:solidFill>
                  <a:srgbClr val="FF0000"/>
                </a:solidFill>
              </a:rPr>
              <a:t>Accessibility Summary</a:t>
            </a:r>
            <a:r>
              <a:rPr lang="zh-CN" altLang="en-US">
                <a:solidFill>
                  <a:srgbClr val="FF0000"/>
                </a:solidFill>
                <a:ea typeface="宋体" panose="02010600030101010101" pitchFamily="2" charset="-122"/>
              </a:rPr>
              <a:t>（</a:t>
            </a:r>
            <a:r>
              <a:rPr lang="en-US" altLang="zh-CN">
                <a:solidFill>
                  <a:srgbClr val="FF0000"/>
                </a:solidFill>
                <a:ea typeface="宋体" panose="02010600030101010101" pitchFamily="2" charset="-122"/>
              </a:rPr>
              <a:t>441</a:t>
            </a:r>
            <a:r>
              <a:rPr lang="zh-CN" altLang="en-US">
                <a:solidFill>
                  <a:srgbClr val="FF0000"/>
                </a:solidFill>
                <a:ea typeface="宋体" panose="02010600030101010101" pitchFamily="2" charset="-122"/>
              </a:rPr>
              <a:t>）</a:t>
            </a:r>
            <a:endParaRPr lang="zh-CN" altLang="en-US">
              <a:solidFill>
                <a:srgbClr val="FF0000"/>
              </a:solidFill>
              <a:ea typeface="宋体" panose="02010600030101010101" pitchFamily="2" charset="-122"/>
            </a:endParaRPr>
          </a:p>
        </p:txBody>
      </p:sp>
      <p:sp>
        <p:nvSpPr>
          <p:cNvPr id="52228" name="Rectangle 4"/>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29" name="Rectangle 8"/>
          <p:cNvSpPr>
            <a:spLocks noChangeArrowheads="1"/>
          </p:cNvSpPr>
          <p:nvPr/>
        </p:nvSpPr>
        <p:spPr bwMode="auto">
          <a:xfrm>
            <a:off x="224790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2230" name="Object 7"/>
          <p:cNvGraphicFramePr>
            <a:graphicFrameLocks noChangeAspect="1"/>
          </p:cNvGraphicFramePr>
          <p:nvPr/>
        </p:nvGraphicFramePr>
        <p:xfrm>
          <a:off x="381000" y="1981200"/>
          <a:ext cx="8382000" cy="3709988"/>
        </p:xfrm>
        <a:graphic>
          <a:graphicData uri="http://schemas.openxmlformats.org/presentationml/2006/ole">
            <mc:AlternateContent xmlns:mc="http://schemas.openxmlformats.org/markup-compatibility/2006">
              <mc:Choice xmlns:v="urn:schemas-microsoft-com:vml" Requires="v">
                <p:oleObj spid="_x0000_s52265" name="" r:id="rId1" imgW="4648200" imgH="2057400" progId="Word.Picture.8">
                  <p:embed/>
                </p:oleObj>
              </mc:Choice>
              <mc:Fallback>
                <p:oleObj name="" r:id="rId1" imgW="4648200" imgH="2057400" progId="Word.Picture.8">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81200"/>
                        <a:ext cx="8382000" cy="370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01B8E5D-244D-42FE-A576-E1BF6C3DBC71}" type="slidenum">
              <a:rPr lang="en-US" altLang="en-US" sz="1400"/>
            </a:fld>
            <a:endParaRPr lang="en-US" altLang="en-US" sz="1400"/>
          </a:p>
        </p:txBody>
      </p:sp>
      <p:sp>
        <p:nvSpPr>
          <p:cNvPr id="53251" name="Rectangle 2"/>
          <p:cNvSpPr>
            <a:spLocks noGrp="1" noChangeArrowheads="1"/>
          </p:cNvSpPr>
          <p:nvPr>
            <p:ph type="title"/>
          </p:nvPr>
        </p:nvSpPr>
        <p:spPr>
          <a:xfrm>
            <a:off x="685800" y="304800"/>
            <a:ext cx="7772400" cy="742950"/>
          </a:xfrm>
          <a:noFill/>
        </p:spPr>
        <p:txBody>
          <a:bodyPr/>
          <a:lstStyle/>
          <a:p>
            <a:r>
              <a:rPr lang="en-US" altLang="en-US"/>
              <a:t>Visibility Modifiers </a:t>
            </a:r>
            <a:endParaRPr lang="en-US" altLang="en-US"/>
          </a:p>
        </p:txBody>
      </p:sp>
      <p:sp>
        <p:nvSpPr>
          <p:cNvPr id="53252" name="Rectangle 5"/>
          <p:cNvSpPr>
            <a:spLocks noChangeArrowheads="1"/>
          </p:cNvSpPr>
          <p:nvPr/>
        </p:nvSpPr>
        <p:spPr bwMode="auto">
          <a:xfrm>
            <a:off x="1684338"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3253" name="Rectangle 7"/>
          <p:cNvSpPr>
            <a:spLocks noChangeArrowheads="1"/>
          </p:cNvSpPr>
          <p:nvPr/>
        </p:nvSpPr>
        <p:spPr bwMode="auto">
          <a:xfrm>
            <a:off x="1914525" y="1914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3254" name="Rectangle 9"/>
          <p:cNvSpPr>
            <a:spLocks noChangeArrowheads="1"/>
          </p:cNvSpPr>
          <p:nvPr/>
        </p:nvSpPr>
        <p:spPr bwMode="auto">
          <a:xfrm>
            <a:off x="0" y="1912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3255" name="Object 8"/>
          <p:cNvGraphicFramePr>
            <a:graphicFrameLocks noChangeAspect="1"/>
          </p:cNvGraphicFramePr>
          <p:nvPr/>
        </p:nvGraphicFramePr>
        <p:xfrm>
          <a:off x="0" y="1219200"/>
          <a:ext cx="8839200" cy="5040313"/>
        </p:xfrm>
        <a:graphic>
          <a:graphicData uri="http://schemas.openxmlformats.org/presentationml/2006/ole">
            <mc:AlternateContent xmlns:mc="http://schemas.openxmlformats.org/markup-compatibility/2006">
              <mc:Choice xmlns:v="urn:schemas-microsoft-com:vml" Requires="v">
                <p:oleObj spid="_x0000_s53290" name="Picture" r:id="rId1" imgW="5321935" imgH="3026410" progId="Word.Picture.8">
                  <p:embed/>
                </p:oleObj>
              </mc:Choice>
              <mc:Fallback>
                <p:oleObj name="Picture" r:id="rId1" imgW="5321935" imgH="3026410" progId="Word.Picture.8">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9200"/>
                        <a:ext cx="8839200"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92C049A-91A6-4FAF-AF1F-DF89620816E2}" type="slidenum">
              <a:rPr lang="en-US" altLang="en-US" sz="1400"/>
            </a:fld>
            <a:endParaRPr lang="en-US" altLang="en-US" sz="1400"/>
          </a:p>
        </p:txBody>
      </p:sp>
      <p:sp>
        <p:nvSpPr>
          <p:cNvPr id="54275" name="Rectangle 2"/>
          <p:cNvSpPr>
            <a:spLocks noGrp="1" noChangeArrowheads="1"/>
          </p:cNvSpPr>
          <p:nvPr>
            <p:ph type="title"/>
          </p:nvPr>
        </p:nvSpPr>
        <p:spPr>
          <a:xfrm>
            <a:off x="228600" y="228600"/>
            <a:ext cx="8610600" cy="685800"/>
          </a:xfrm>
          <a:noFill/>
        </p:spPr>
        <p:txBody>
          <a:bodyPr/>
          <a:lstStyle/>
          <a:p>
            <a:r>
              <a:rPr lang="en-US" altLang="en-US" sz="3600" dirty="0">
                <a:solidFill>
                  <a:srgbClr val="FF0000"/>
                </a:solidFill>
              </a:rPr>
              <a:t>A Subclass Cannot Weaken the Accessibility</a:t>
            </a:r>
            <a:endParaRPr lang="en-US" altLang="en-US" sz="3600" dirty="0">
              <a:solidFill>
                <a:srgbClr val="FF0000"/>
              </a:solidFill>
            </a:endParaRPr>
          </a:p>
        </p:txBody>
      </p:sp>
      <p:sp>
        <p:nvSpPr>
          <p:cNvPr id="54276" name="Text Box 3"/>
          <p:cNvSpPr txBox="1">
            <a:spLocks noChangeArrowheads="1"/>
          </p:cNvSpPr>
          <p:nvPr/>
        </p:nvSpPr>
        <p:spPr bwMode="auto">
          <a:xfrm>
            <a:off x="533400" y="1295400"/>
            <a:ext cx="8077200" cy="4523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dirty="0">
                <a:cs typeface="Times New Roman" panose="02020603050405020304" pitchFamily="18" charset="0"/>
              </a:rPr>
              <a:t>A subclass may override a protected method in its superclass and change its visibility to public. However, a subclass cannot weaken the accessibility of a method defined in the superclass. For example, if a method is defined as public in the superclass, it must be defined as public in the subclass. </a:t>
            </a:r>
            <a:endParaRPr lang="en-US" altLang="en-US" dirty="0">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E7050A4-BAAB-476C-8DC0-4B7235C08918}" type="slidenum">
              <a:rPr lang="en-US" altLang="en-US" sz="1400"/>
            </a:fld>
            <a:endParaRPr lang="en-US" altLang="en-US" sz="1400"/>
          </a:p>
        </p:txBody>
      </p:sp>
      <p:sp>
        <p:nvSpPr>
          <p:cNvPr id="55299" name="Rectangle 2"/>
          <p:cNvSpPr>
            <a:spLocks noGrp="1" noChangeArrowheads="1"/>
          </p:cNvSpPr>
          <p:nvPr>
            <p:ph type="title"/>
          </p:nvPr>
        </p:nvSpPr>
        <p:spPr>
          <a:xfrm>
            <a:off x="685800" y="228600"/>
            <a:ext cx="7772400" cy="685800"/>
          </a:xfrm>
          <a:noFill/>
        </p:spPr>
        <p:txBody>
          <a:bodyPr/>
          <a:lstStyle/>
          <a:p>
            <a:r>
              <a:rPr lang="en-US" altLang="en-US"/>
              <a:t>NOTE</a:t>
            </a:r>
            <a:endParaRPr lang="en-US" altLang="en-US"/>
          </a:p>
        </p:txBody>
      </p:sp>
      <p:sp>
        <p:nvSpPr>
          <p:cNvPr id="55300" name="Text Box 3"/>
          <p:cNvSpPr txBox="1">
            <a:spLocks noChangeArrowheads="1"/>
          </p:cNvSpPr>
          <p:nvPr/>
        </p:nvSpPr>
        <p:spPr bwMode="auto">
          <a:xfrm>
            <a:off x="533400" y="1295400"/>
            <a:ext cx="8077200" cy="4799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600">
                <a:cs typeface="Times New Roman" panose="02020603050405020304" pitchFamily="18" charset="0"/>
              </a:rPr>
              <a:t>The modifiers are used on classes and class members (data and methods), except that the </a:t>
            </a:r>
            <a:r>
              <a:rPr lang="en-US" altLang="en-US" sz="3600" u="sng">
                <a:cs typeface="Times New Roman" panose="02020603050405020304" pitchFamily="18" charset="0"/>
              </a:rPr>
              <a:t>final</a:t>
            </a:r>
            <a:r>
              <a:rPr lang="en-US" altLang="en-US" sz="3600">
                <a:cs typeface="Times New Roman" panose="02020603050405020304" pitchFamily="18" charset="0"/>
              </a:rPr>
              <a:t> modifier can also be used on local variables in a method. A final local variable is a constant inside a method.</a:t>
            </a:r>
            <a:endParaRPr lang="en-US" altLang="en-US" sz="3600">
              <a:cs typeface="Times New Roman" panose="02020603050405020304" pitchFamily="18" charset="0"/>
            </a:endParaRPr>
          </a:p>
          <a:p>
            <a:pPr>
              <a:spcBef>
                <a:spcPct val="50000"/>
              </a:spcBef>
              <a:buClrTx/>
              <a:buSzTx/>
              <a:buFontTx/>
              <a:buNone/>
            </a:pPr>
            <a:r>
              <a:rPr lang="zh-CN" altLang="en-US" sz="3600">
                <a:solidFill>
                  <a:srgbClr val="FF0000"/>
                </a:solidFill>
                <a:ea typeface="宋体" panose="02010600030101010101" pitchFamily="2" charset="-122"/>
                <a:cs typeface="Times New Roman" panose="02020603050405020304" pitchFamily="18" charset="0"/>
              </a:rPr>
              <a:t>只能提升，不能降低</a:t>
            </a:r>
            <a:endParaRPr lang="zh-CN" altLang="en-US" sz="3600">
              <a:solidFill>
                <a:srgbClr val="FF0000"/>
              </a:solidFill>
              <a:ea typeface="宋体" panose="02010600030101010101" pitchFamily="2" charset="-122"/>
              <a:cs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D4F102A-77C2-41AB-9232-97FCA526EC5C}" type="slidenum">
              <a:rPr lang="en-US" altLang="en-US" sz="1400"/>
            </a:fld>
            <a:endParaRPr lang="en-US" altLang="en-US" sz="1400"/>
          </a:p>
        </p:txBody>
      </p:sp>
      <p:sp>
        <p:nvSpPr>
          <p:cNvPr id="56323" name="Rectangle 2"/>
          <p:cNvSpPr>
            <a:spLocks noGrp="1" noChangeArrowheads="1"/>
          </p:cNvSpPr>
          <p:nvPr>
            <p:ph type="title"/>
          </p:nvPr>
        </p:nvSpPr>
        <p:spPr>
          <a:xfrm>
            <a:off x="685800" y="0"/>
            <a:ext cx="7772400" cy="1428750"/>
          </a:xfrm>
          <a:noFill/>
        </p:spPr>
        <p:txBody>
          <a:bodyPr/>
          <a:lstStyle/>
          <a:p>
            <a:r>
              <a:rPr lang="en-US" altLang="en-US">
                <a:solidFill>
                  <a:srgbClr val="FF0000"/>
                </a:solidFill>
              </a:rPr>
              <a:t>The </a:t>
            </a:r>
            <a:r>
              <a:rPr lang="en-US" altLang="en-US" sz="4200">
                <a:solidFill>
                  <a:srgbClr val="FF0000"/>
                </a:solidFill>
                <a:latin typeface="Courier New" panose="02070309020205020404" pitchFamily="49" charset="0"/>
              </a:rPr>
              <a:t>final</a:t>
            </a:r>
            <a:r>
              <a:rPr lang="en-US" altLang="en-US">
                <a:solidFill>
                  <a:srgbClr val="FF0000"/>
                </a:solidFill>
              </a:rPr>
              <a:t> Modifier</a:t>
            </a:r>
            <a:endParaRPr lang="en-US" altLang="en-US">
              <a:solidFill>
                <a:srgbClr val="FF0000"/>
              </a:solidFill>
            </a:endParaRPr>
          </a:p>
        </p:txBody>
      </p:sp>
      <p:sp>
        <p:nvSpPr>
          <p:cNvPr id="56324" name="Rectangle 3"/>
          <p:cNvSpPr>
            <a:spLocks noGrp="1" noChangeArrowheads="1"/>
          </p:cNvSpPr>
          <p:nvPr>
            <p:ph type="body" idx="1"/>
          </p:nvPr>
        </p:nvSpPr>
        <p:spPr>
          <a:xfrm>
            <a:off x="685800" y="1371600"/>
            <a:ext cx="7772400" cy="4133850"/>
          </a:xfrm>
          <a:noFill/>
        </p:spPr>
        <p:txBody>
          <a:bodyPr/>
          <a:lstStyle/>
          <a:p>
            <a:pPr>
              <a:lnSpc>
                <a:spcPct val="90000"/>
              </a:lnSpc>
            </a:pPr>
            <a:r>
              <a:rPr lang="en-US" altLang="en-US" sz="2600"/>
              <a:t>The </a:t>
            </a:r>
            <a:r>
              <a:rPr lang="en-US" altLang="en-US" sz="2600">
                <a:latin typeface="Courier New" panose="02070309020205020404" pitchFamily="49" charset="0"/>
              </a:rPr>
              <a:t>final</a:t>
            </a:r>
            <a:r>
              <a:rPr lang="en-US" altLang="en-US" sz="2800"/>
              <a:t> class cannot be extended:</a:t>
            </a:r>
            <a:endParaRPr lang="en-US" altLang="en-US" sz="2800"/>
          </a:p>
          <a:p>
            <a:pPr>
              <a:lnSpc>
                <a:spcPct val="90000"/>
              </a:lnSpc>
              <a:buFont typeface="Monotype Sorts" pitchFamily="2" charset="2"/>
              <a:buNone/>
            </a:pPr>
            <a:r>
              <a:rPr lang="en-US" altLang="en-US" sz="2400">
                <a:solidFill>
                  <a:schemeClr val="tx2"/>
                </a:solidFill>
              </a:rPr>
              <a:t>       </a:t>
            </a:r>
            <a:r>
              <a:rPr lang="en-US" altLang="en-US" sz="2200">
                <a:solidFill>
                  <a:schemeClr val="tx2"/>
                </a:solidFill>
                <a:latin typeface="Courier New" panose="02070309020205020404" pitchFamily="49" charset="0"/>
              </a:rPr>
              <a:t>final class Math {</a:t>
            </a:r>
            <a:endParaRPr lang="en-US" altLang="en-US" sz="2200">
              <a:solidFill>
                <a:schemeClr val="tx2"/>
              </a:solidFill>
              <a:latin typeface="Courier New" panose="02070309020205020404" pitchFamily="49" charset="0"/>
            </a:endParaRPr>
          </a:p>
          <a:p>
            <a:pPr>
              <a:lnSpc>
                <a:spcPct val="90000"/>
              </a:lnSpc>
              <a:buFont typeface="Monotype Sorts" pitchFamily="2" charset="2"/>
              <a:buNone/>
            </a:pPr>
            <a:r>
              <a:rPr lang="en-US" altLang="en-US" sz="2200">
                <a:solidFill>
                  <a:schemeClr val="tx2"/>
                </a:solidFill>
                <a:latin typeface="Courier New" panose="02070309020205020404" pitchFamily="49" charset="0"/>
              </a:rPr>
              <a:t>     ...</a:t>
            </a:r>
            <a:endParaRPr lang="en-US" altLang="en-US" sz="2200">
              <a:solidFill>
                <a:schemeClr val="tx2"/>
              </a:solidFill>
              <a:latin typeface="Courier New" panose="02070309020205020404" pitchFamily="49" charset="0"/>
            </a:endParaRPr>
          </a:p>
          <a:p>
            <a:pPr>
              <a:lnSpc>
                <a:spcPct val="90000"/>
              </a:lnSpc>
              <a:buFont typeface="Monotype Sorts" pitchFamily="2" charset="2"/>
              <a:buNone/>
            </a:pPr>
            <a:r>
              <a:rPr lang="en-US" altLang="en-US" sz="2200">
                <a:solidFill>
                  <a:schemeClr val="tx2"/>
                </a:solidFill>
                <a:latin typeface="Courier New" panose="02070309020205020404" pitchFamily="49" charset="0"/>
              </a:rPr>
              <a:t>   }</a:t>
            </a:r>
            <a:endParaRPr lang="en-US" altLang="en-US" sz="2800">
              <a:solidFill>
                <a:schemeClr val="tx2"/>
              </a:solidFill>
            </a:endParaRPr>
          </a:p>
          <a:p>
            <a:pPr>
              <a:lnSpc>
                <a:spcPct val="90000"/>
              </a:lnSpc>
              <a:spcBef>
                <a:spcPct val="100000"/>
              </a:spcBef>
            </a:pPr>
            <a:r>
              <a:rPr lang="en-US" altLang="en-US" sz="2600"/>
              <a:t>The </a:t>
            </a:r>
            <a:r>
              <a:rPr lang="en-US" altLang="en-US" sz="2600">
                <a:latin typeface="Courier New" panose="02070309020205020404" pitchFamily="49" charset="0"/>
              </a:rPr>
              <a:t>final</a:t>
            </a:r>
            <a:r>
              <a:rPr lang="en-US" altLang="en-US" sz="2800"/>
              <a:t> variable is a constant:</a:t>
            </a:r>
            <a:endParaRPr lang="en-US" altLang="en-US" sz="2800"/>
          </a:p>
          <a:p>
            <a:pPr>
              <a:lnSpc>
                <a:spcPct val="90000"/>
              </a:lnSpc>
              <a:buFont typeface="Monotype Sorts" pitchFamily="2" charset="2"/>
              <a:buNone/>
            </a:pPr>
            <a:r>
              <a:rPr lang="en-US" altLang="en-US" sz="2400"/>
              <a:t>       </a:t>
            </a:r>
            <a:r>
              <a:rPr lang="en-US" altLang="en-US" sz="2200">
                <a:solidFill>
                  <a:schemeClr val="tx2"/>
                </a:solidFill>
                <a:latin typeface="Courier New" panose="02070309020205020404" pitchFamily="49" charset="0"/>
              </a:rPr>
              <a:t>final static double PI = 3.14159;</a:t>
            </a:r>
            <a:endParaRPr lang="en-US" altLang="en-US" sz="2800">
              <a:solidFill>
                <a:schemeClr val="tx2"/>
              </a:solidFill>
            </a:endParaRPr>
          </a:p>
          <a:p>
            <a:pPr>
              <a:lnSpc>
                <a:spcPct val="90000"/>
              </a:lnSpc>
              <a:spcBef>
                <a:spcPct val="100000"/>
              </a:spcBef>
            </a:pPr>
            <a:r>
              <a:rPr lang="en-US" altLang="en-US" sz="2600"/>
              <a:t>The </a:t>
            </a:r>
            <a:r>
              <a:rPr lang="en-US" altLang="en-US" sz="2600">
                <a:latin typeface="Courier New" panose="02070309020205020404" pitchFamily="49" charset="0"/>
              </a:rPr>
              <a:t>final</a:t>
            </a:r>
            <a:r>
              <a:rPr lang="en-US" altLang="en-US" sz="2800"/>
              <a:t> method cannot be</a:t>
            </a:r>
            <a:br>
              <a:rPr lang="en-US" altLang="en-US" sz="2800"/>
            </a:br>
            <a:r>
              <a:rPr lang="en-US" altLang="en-US" sz="2800"/>
              <a:t>overridden by its subclasses.</a:t>
            </a:r>
            <a:endParaRPr lang="en-US" altLang="en-US" sz="2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85800" y="170815"/>
            <a:ext cx="7772400" cy="1143000"/>
          </a:xfrm>
        </p:spPr>
        <p:txBody>
          <a:bodyPr/>
          <a:p>
            <a:r>
              <a:rPr lang="zh-CN" altLang="en-US">
                <a:ea typeface="宋体" panose="02010600030101010101" pitchFamily="2" charset="-122"/>
              </a:rPr>
              <a:t>过程化考试</a:t>
            </a:r>
            <a:r>
              <a:rPr lang="en-US" altLang="zh-CN">
                <a:ea typeface="宋体" panose="02010600030101010101" pitchFamily="2" charset="-122"/>
              </a:rPr>
              <a:t>1</a:t>
            </a:r>
            <a:endParaRPr lang="en-US" altLang="zh-CN">
              <a:ea typeface="宋体" panose="02010600030101010101" pitchFamily="2" charset="-122"/>
            </a:endParaRPr>
          </a:p>
        </p:txBody>
      </p:sp>
      <p:sp>
        <p:nvSpPr>
          <p:cNvPr id="3" name="内容占位符 2"/>
          <p:cNvSpPr>
            <a:spLocks noGrp="1"/>
          </p:cNvSpPr>
          <p:nvPr>
            <p:ph idx="1"/>
          </p:nvPr>
        </p:nvSpPr>
        <p:spPr>
          <a:xfrm>
            <a:off x="473710" y="1136015"/>
            <a:ext cx="7772400" cy="4114800"/>
          </a:xfrm>
        </p:spPr>
        <p:txBody>
          <a:bodyPr/>
          <a:p>
            <a:r>
              <a:rPr lang="en-US" altLang="zh-CN" sz="2400"/>
              <a:t>1</a:t>
            </a:r>
            <a:r>
              <a:rPr lang="zh-CN" altLang="en-US" sz="2400">
                <a:ea typeface="宋体" panose="02010600030101010101" pitchFamily="2" charset="-122"/>
              </a:rPr>
              <a:t>、请自己带自己的计算机，</a:t>
            </a:r>
            <a:r>
              <a:rPr lang="en-US" altLang="zh-CN" sz="2400">
                <a:ea typeface="宋体" panose="02010600030101010101" pitchFamily="2" charset="-122"/>
              </a:rPr>
              <a:t>windows</a:t>
            </a:r>
            <a:r>
              <a:rPr lang="zh-CN" altLang="en-US" sz="2400">
                <a:ea typeface="宋体" panose="02010600030101010101" pitchFamily="2" charset="-122"/>
              </a:rPr>
              <a:t>系统，不能用虚拟机，会记录考试异常。</a:t>
            </a:r>
            <a:endParaRPr lang="zh-CN" altLang="en-US" sz="2400">
              <a:ea typeface="宋体" panose="02010600030101010101" pitchFamily="2" charset="-122"/>
            </a:endParaRPr>
          </a:p>
          <a:p>
            <a:r>
              <a:rPr lang="en-US" altLang="zh-CN" sz="2400">
                <a:ea typeface="宋体" panose="02010600030101010101" pitchFamily="2" charset="-122"/>
              </a:rPr>
              <a:t>2</a:t>
            </a:r>
            <a:r>
              <a:rPr lang="zh-CN" altLang="en-US" sz="2400">
                <a:ea typeface="宋体" panose="02010600030101010101" pitchFamily="2" charset="-122"/>
              </a:rPr>
              <a:t>、计算机上提前安装拼题客户端</a:t>
            </a:r>
            <a:endParaRPr lang="zh-CN" altLang="en-US" sz="2400">
              <a:ea typeface="宋体" panose="02010600030101010101" pitchFamily="2" charset="-122"/>
            </a:endParaRPr>
          </a:p>
          <a:p>
            <a:r>
              <a:rPr lang="en-US" altLang="zh-CN" sz="2400">
                <a:ea typeface="宋体" panose="02010600030101010101" pitchFamily="2" charset="-122"/>
              </a:rPr>
              <a:t>3</a:t>
            </a:r>
            <a:r>
              <a:rPr lang="zh-CN" altLang="en-US" sz="2400">
                <a:ea typeface="宋体" panose="02010600030101010101" pitchFamily="2" charset="-122"/>
              </a:rPr>
              <a:t>、只能通过客户端考试，浏览器不能进入考试</a:t>
            </a:r>
            <a:endParaRPr lang="zh-CN" altLang="en-US" sz="2400">
              <a:ea typeface="宋体" panose="02010600030101010101" pitchFamily="2" charset="-122"/>
            </a:endParaRPr>
          </a:p>
          <a:p>
            <a:r>
              <a:rPr lang="en-US" altLang="zh-CN" sz="2400">
                <a:ea typeface="宋体" panose="02010600030101010101" pitchFamily="2" charset="-122"/>
              </a:rPr>
              <a:t>4</a:t>
            </a:r>
            <a:r>
              <a:rPr lang="zh-CN" altLang="en-US" sz="2400">
                <a:ea typeface="宋体" panose="02010600030101010101" pitchFamily="2" charset="-122"/>
              </a:rPr>
              <a:t>、考试过程中只能使用客户端和</a:t>
            </a:r>
            <a:r>
              <a:rPr lang="en-US" altLang="zh-CN" sz="2400">
                <a:ea typeface="宋体" panose="02010600030101010101" pitchFamily="2" charset="-122"/>
              </a:rPr>
              <a:t>Eclipse</a:t>
            </a:r>
            <a:r>
              <a:rPr lang="zh-CN" altLang="en-US" sz="2400">
                <a:ea typeface="宋体" panose="02010600030101010101" pitchFamily="2" charset="-122"/>
              </a:rPr>
              <a:t>软件，否则客户端会上报异常。</a:t>
            </a:r>
            <a:endParaRPr lang="zh-CN" altLang="en-US" sz="2400">
              <a:ea typeface="宋体" panose="02010600030101010101" pitchFamily="2" charset="-122"/>
            </a:endParaRPr>
          </a:p>
          <a:p>
            <a:r>
              <a:rPr lang="en-US" altLang="zh-CN" sz="2400">
                <a:ea typeface="宋体" panose="02010600030101010101" pitchFamily="2" charset="-122"/>
              </a:rPr>
              <a:t>5</a:t>
            </a:r>
            <a:r>
              <a:rPr lang="zh-CN" altLang="en-US" sz="2400">
                <a:ea typeface="宋体" panose="02010600030101010101" pitchFamily="2" charset="-122"/>
              </a:rPr>
              <a:t>、客户端会监测任何的聊天软件、浏览器等异常网络流量的软件。并进行记录，因此请考试前关闭所有的无关软件。</a:t>
            </a:r>
            <a:endParaRPr lang="zh-CN" altLang="en-US" sz="2400">
              <a:ea typeface="宋体" panose="02010600030101010101" pitchFamily="2" charset="-122"/>
            </a:endParaRPr>
          </a:p>
          <a:p>
            <a:r>
              <a:rPr lang="en-US" altLang="zh-CN" sz="2400">
                <a:ea typeface="宋体" panose="02010600030101010101" pitchFamily="2" charset="-122"/>
              </a:rPr>
              <a:t>6</a:t>
            </a:r>
            <a:r>
              <a:rPr lang="zh-CN" altLang="en-US" sz="2400">
                <a:ea typeface="宋体" panose="02010600030101010101" pitchFamily="2" charset="-122"/>
              </a:rPr>
              <a:t>、考试过程将被记录，因此不要作弊。</a:t>
            </a:r>
            <a:endParaRPr lang="zh-CN" altLang="en-US" sz="2400">
              <a:ea typeface="宋体" panose="02010600030101010101" pitchFamily="2" charset="-122"/>
            </a:endParaRPr>
          </a:p>
          <a:p>
            <a:r>
              <a:rPr lang="en-US" altLang="zh-CN" sz="2400">
                <a:ea typeface="宋体" panose="02010600030101010101" pitchFamily="2" charset="-122"/>
              </a:rPr>
              <a:t>7</a:t>
            </a:r>
            <a:r>
              <a:rPr lang="zh-CN" altLang="en-US" sz="2400">
                <a:ea typeface="宋体" panose="02010600030101010101" pitchFamily="2" charset="-122"/>
              </a:rPr>
              <a:t>、按照我发表格的时间来考试</a:t>
            </a:r>
            <a:endParaRPr lang="zh-CN" altLang="en-US" sz="2400">
              <a:ea typeface="宋体" panose="02010600030101010101" pitchFamily="2" charset="-122"/>
            </a:endParaRPr>
          </a:p>
        </p:txBody>
      </p:sp>
      <p:sp>
        <p:nvSpPr>
          <p:cNvPr id="4" name="灯片编号占位符 3"/>
          <p:cNvSpPr>
            <a:spLocks noGrp="1"/>
          </p:cNvSpPr>
          <p:nvPr>
            <p:ph type="sldNum" sz="quarter" idx="11"/>
          </p:nvPr>
        </p:nvSpPr>
        <p:spPr/>
        <p:txBody>
          <a:bodyPr/>
          <a:p>
            <a:fld id="{D8E98D3D-DCB1-4F8B-9702-0F0D12685CE1}" type="slidenum">
              <a:rPr lang="en-US" altLang="zh-CN"/>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7F13418-0BEA-4CFE-906F-4BE433DD2DE2}" type="slidenum">
              <a:rPr lang="en-US" altLang="en-US" sz="1400"/>
            </a:fld>
            <a:endParaRPr lang="en-US" altLang="en-US" sz="1400"/>
          </a:p>
        </p:txBody>
      </p:sp>
      <p:sp>
        <p:nvSpPr>
          <p:cNvPr id="6147" name="Rectangle 2"/>
          <p:cNvSpPr>
            <a:spLocks noGrp="1" noChangeArrowheads="1"/>
          </p:cNvSpPr>
          <p:nvPr>
            <p:ph type="title"/>
          </p:nvPr>
        </p:nvSpPr>
        <p:spPr>
          <a:xfrm>
            <a:off x="457200" y="228600"/>
            <a:ext cx="7772400" cy="457200"/>
          </a:xfrm>
        </p:spPr>
        <p:txBody>
          <a:bodyPr/>
          <a:lstStyle/>
          <a:p>
            <a:r>
              <a:rPr lang="en-US" altLang="en-US" sz="4000" dirty="0" err="1"/>
              <a:t>Superclasses</a:t>
            </a:r>
            <a:r>
              <a:rPr lang="en-US" altLang="en-US" sz="4000" dirty="0"/>
              <a:t> and Subclasses(411)</a:t>
            </a:r>
            <a:endParaRPr lang="en-US" altLang="en-US" sz="4000" dirty="0"/>
          </a:p>
        </p:txBody>
      </p:sp>
      <p:sp>
        <p:nvSpPr>
          <p:cNvPr id="6148" name="Rectangle 7"/>
          <p:cNvSpPr>
            <a:spLocks noChangeArrowheads="1"/>
          </p:cNvSpPr>
          <p:nvPr/>
        </p:nvSpPr>
        <p:spPr bwMode="auto">
          <a:xfrm>
            <a:off x="0" y="1463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08" name="AutoShape 8">
            <a:hlinkClick r:id="" action="ppaction://noaction" highlightClick="1"/>
          </p:cNvPr>
          <p:cNvSpPr>
            <a:spLocks noChangeArrowheads="1"/>
          </p:cNvSpPr>
          <p:nvPr/>
        </p:nvSpPr>
        <p:spPr bwMode="auto">
          <a:xfrm>
            <a:off x="5791200" y="2209800"/>
            <a:ext cx="3124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solidFill>
                  <a:schemeClr val="accent1"/>
                </a:solidFill>
                <a:latin typeface="Book Antiqua" panose="02040602050305030304" pitchFamily="18" charset="0"/>
                <a:ea typeface="宋体" panose="02010600030101010101" pitchFamily="2" charset="-122"/>
                <a:hlinkClick r:id="rId1" action="ppaction://program"/>
              </a:rPr>
              <a:t>GeometricObject</a:t>
            </a:r>
            <a:endParaRPr lang="en-US" altLang="zh-CN">
              <a:solidFill>
                <a:schemeClr val="accent1"/>
              </a:solidFill>
              <a:ea typeface="宋体" panose="02010600030101010101" pitchFamily="2" charset="-122"/>
            </a:endParaRPr>
          </a:p>
        </p:txBody>
      </p:sp>
      <p:sp>
        <p:nvSpPr>
          <p:cNvPr id="307211" name="AutoShape 11">
            <a:hlinkClick r:id="" action="ppaction://noaction" highlightClick="1"/>
          </p:cNvPr>
          <p:cNvSpPr>
            <a:spLocks noChangeArrowheads="1"/>
          </p:cNvSpPr>
          <p:nvPr/>
        </p:nvSpPr>
        <p:spPr bwMode="auto">
          <a:xfrm>
            <a:off x="6248400" y="4876800"/>
            <a:ext cx="2743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solidFill>
                  <a:schemeClr val="accent1"/>
                </a:solidFill>
                <a:latin typeface="Book Antiqua" panose="02040602050305030304" pitchFamily="18" charset="0"/>
                <a:ea typeface="宋体" panose="02010600030101010101" pitchFamily="2" charset="-122"/>
                <a:hlinkClick r:id="rId2" action="ppaction://program"/>
              </a:rPr>
              <a:t>TestCircleRectangle</a:t>
            </a:r>
            <a:endParaRPr lang="en-US" altLang="zh-CN">
              <a:solidFill>
                <a:schemeClr val="accent1"/>
              </a:solidFill>
              <a:ea typeface="宋体" panose="02010600030101010101" pitchFamily="2" charset="-122"/>
            </a:endParaRPr>
          </a:p>
        </p:txBody>
      </p:sp>
      <p:sp>
        <p:nvSpPr>
          <p:cNvPr id="6151" name="AutoShape 12">
            <a:hlinkClick r:id="rId3" action="ppaction://program" highlightClick="1"/>
          </p:cNvPr>
          <p:cNvSpPr>
            <a:spLocks noChangeArrowheads="1"/>
          </p:cNvSpPr>
          <p:nvPr/>
        </p:nvSpPr>
        <p:spPr bwMode="auto">
          <a:xfrm>
            <a:off x="6781800" y="5638800"/>
            <a:ext cx="18288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6152" name="Rectangle 14"/>
          <p:cNvSpPr>
            <a:spLocks noChangeArrowheads="1"/>
          </p:cNvSpPr>
          <p:nvPr/>
        </p:nvSpPr>
        <p:spPr bwMode="auto">
          <a:xfrm>
            <a:off x="0" y="1123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153" name="Object 13"/>
          <p:cNvGraphicFramePr>
            <a:graphicFrameLocks noChangeAspect="1"/>
          </p:cNvGraphicFramePr>
          <p:nvPr/>
        </p:nvGraphicFramePr>
        <p:xfrm>
          <a:off x="201613" y="856933"/>
          <a:ext cx="5437187" cy="5567362"/>
        </p:xfrm>
        <a:graphic>
          <a:graphicData uri="http://schemas.openxmlformats.org/presentationml/2006/ole">
            <mc:AlternateContent xmlns:mc="http://schemas.openxmlformats.org/markup-compatibility/2006">
              <mc:Choice xmlns:v="urn:schemas-microsoft-com:vml" Requires="v">
                <p:oleObj spid="_x0000_s6194" name="Picture" r:id="rId4" imgW="16954500" imgH="17335500" progId="Word.Picture.8">
                  <p:embed/>
                </p:oleObj>
              </mc:Choice>
              <mc:Fallback>
                <p:oleObj name="Picture" r:id="rId4" imgW="16954500" imgH="17335500" progId="Word.Picture.8">
                  <p:embed/>
                  <p:pic>
                    <p:nvPicPr>
                      <p:cNvPr id="0" name="Object 13"/>
                      <p:cNvPicPr>
                        <a:picLocks noChangeAspect="1" noChangeArrowheads="1"/>
                      </p:cNvPicPr>
                      <p:nvPr/>
                    </p:nvPicPr>
                    <p:blipFill>
                      <a:blip r:embed="rId5"/>
                      <a:srcRect/>
                      <a:stretch>
                        <a:fillRect/>
                      </a:stretch>
                    </p:blipFill>
                    <p:spPr bwMode="auto">
                      <a:xfrm>
                        <a:off x="201613" y="856933"/>
                        <a:ext cx="5437187" cy="556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09" name="AutoShape 9">
            <a:hlinkClick r:id="" action="ppaction://noaction" highlightClick="1"/>
          </p:cNvPr>
          <p:cNvSpPr>
            <a:spLocks noChangeArrowheads="1"/>
          </p:cNvSpPr>
          <p:nvPr/>
        </p:nvSpPr>
        <p:spPr bwMode="auto">
          <a:xfrm>
            <a:off x="4876800" y="2895600"/>
            <a:ext cx="41148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sz="2000">
                <a:solidFill>
                  <a:schemeClr val="accent1"/>
                </a:solidFill>
                <a:latin typeface="Book Antiqua" panose="02040602050305030304" pitchFamily="18" charset="0"/>
                <a:ea typeface="宋体" panose="02010600030101010101" pitchFamily="2" charset="-122"/>
                <a:hlinkClick r:id="rId6" action="ppaction://program"/>
              </a:rPr>
              <a:t>CircleFromSimpleGeometricObject</a:t>
            </a:r>
            <a:endParaRPr lang="en-US" altLang="zh-CN" sz="2000">
              <a:solidFill>
                <a:schemeClr val="accent1"/>
              </a:solidFill>
              <a:ea typeface="宋体" panose="02010600030101010101" pitchFamily="2" charset="-122"/>
            </a:endParaRPr>
          </a:p>
        </p:txBody>
      </p:sp>
      <p:sp>
        <p:nvSpPr>
          <p:cNvPr id="307210" name="AutoShape 10">
            <a:hlinkClick r:id="" action="ppaction://noaction" highlightClick="1"/>
          </p:cNvPr>
          <p:cNvSpPr>
            <a:spLocks noChangeArrowheads="1"/>
          </p:cNvSpPr>
          <p:nvPr/>
        </p:nvSpPr>
        <p:spPr bwMode="auto">
          <a:xfrm>
            <a:off x="4876800" y="3505200"/>
            <a:ext cx="41148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sz="1800">
                <a:solidFill>
                  <a:schemeClr val="accent1"/>
                </a:solidFill>
                <a:latin typeface="Book Antiqua" panose="02040602050305030304" pitchFamily="18" charset="0"/>
                <a:ea typeface="宋体" panose="02010600030101010101" pitchFamily="2" charset="-122"/>
                <a:hlinkClick r:id="rId7" action="ppaction://program"/>
              </a:rPr>
              <a:t>RectangleFromSimpleGeometricObject</a:t>
            </a:r>
            <a:endParaRPr lang="en-US" altLang="zh-CN" sz="1800">
              <a:solidFill>
                <a:schemeClr val="accent1"/>
              </a:solidFill>
              <a:ea typeface="宋体" panose="02010600030101010101" pitchFamily="2" charset="-122"/>
            </a:endParaRPr>
          </a:p>
        </p:txBody>
      </p:sp>
      <p:sp>
        <p:nvSpPr>
          <p:cNvPr id="6156" name="AutoShape 15">
            <a:hlinkClick r:id="rId8" highlightClick="1"/>
          </p:cNvPr>
          <p:cNvSpPr>
            <a:spLocks noChangeArrowheads="1"/>
          </p:cNvSpPr>
          <p:nvPr/>
        </p:nvSpPr>
        <p:spPr bwMode="auto">
          <a:xfrm>
            <a:off x="4495800" y="33528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57" name="AutoShape 16">
            <a:hlinkClick r:id="rId9" highlightClick="1"/>
          </p:cNvPr>
          <p:cNvSpPr>
            <a:spLocks noChangeArrowheads="1"/>
          </p:cNvSpPr>
          <p:nvPr/>
        </p:nvSpPr>
        <p:spPr bwMode="auto">
          <a:xfrm>
            <a:off x="4572000" y="2514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58" name="AutoShape 17">
            <a:hlinkClick r:id="rId10" highlightClick="1"/>
          </p:cNvPr>
          <p:cNvSpPr>
            <a:spLocks noChangeArrowheads="1"/>
          </p:cNvSpPr>
          <p:nvPr/>
        </p:nvSpPr>
        <p:spPr bwMode="auto">
          <a:xfrm>
            <a:off x="5638800" y="19812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59" name="AutoShape 18">
            <a:hlinkClick r:id="rId11" highlightClick="1"/>
          </p:cNvPr>
          <p:cNvSpPr>
            <a:spLocks noChangeArrowheads="1"/>
          </p:cNvSpPr>
          <p:nvPr/>
        </p:nvSpPr>
        <p:spPr bwMode="auto">
          <a:xfrm>
            <a:off x="5638800" y="48768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91AE4B3-AC5E-4CCF-A17E-0F50EF8982BC}" type="slidenum">
              <a:rPr lang="en-US" altLang="en-US" sz="1400"/>
            </a:fld>
            <a:endParaRPr lang="en-US" altLang="en-US" sz="1400"/>
          </a:p>
        </p:txBody>
      </p:sp>
      <p:sp>
        <p:nvSpPr>
          <p:cNvPr id="7171" name="Rectangle 2"/>
          <p:cNvSpPr>
            <a:spLocks noGrp="1" noChangeArrowheads="1"/>
          </p:cNvSpPr>
          <p:nvPr>
            <p:ph type="title"/>
          </p:nvPr>
        </p:nvSpPr>
        <p:spPr>
          <a:xfrm>
            <a:off x="685800" y="457200"/>
            <a:ext cx="7772400" cy="685800"/>
          </a:xfrm>
          <a:noFill/>
        </p:spPr>
        <p:txBody>
          <a:bodyPr/>
          <a:lstStyle/>
          <a:p>
            <a:r>
              <a:rPr lang="en-US" altLang="en-US" sz="4000" dirty="0">
                <a:solidFill>
                  <a:srgbClr val="FF0000"/>
                </a:solidFill>
              </a:rPr>
              <a:t>Are superclass’s Constructor Inherited?(p416)</a:t>
            </a:r>
            <a:endParaRPr lang="en-US" altLang="en-US" sz="4000" dirty="0">
              <a:solidFill>
                <a:srgbClr val="FF0000"/>
              </a:solidFill>
            </a:endParaRPr>
          </a:p>
        </p:txBody>
      </p:sp>
      <p:sp>
        <p:nvSpPr>
          <p:cNvPr id="7172" name="Text Box 3"/>
          <p:cNvSpPr txBox="1">
            <a:spLocks noChangeArrowheads="1"/>
          </p:cNvSpPr>
          <p:nvPr/>
        </p:nvSpPr>
        <p:spPr bwMode="auto">
          <a:xfrm>
            <a:off x="228600" y="1524000"/>
            <a:ext cx="86868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600"/>
              <a:t>No. They are not inherited.</a:t>
            </a:r>
            <a:endParaRPr lang="en-US" altLang="en-US" sz="2600"/>
          </a:p>
          <a:p>
            <a:pPr>
              <a:spcBef>
                <a:spcPct val="50000"/>
              </a:spcBef>
              <a:buClrTx/>
              <a:buSzTx/>
              <a:buFontTx/>
              <a:buNone/>
            </a:pPr>
            <a:r>
              <a:rPr lang="en-US" altLang="en-US" sz="2600"/>
              <a:t>They are invoked explicitly or implicitly. </a:t>
            </a:r>
            <a:endParaRPr lang="en-US" altLang="en-US" sz="2600"/>
          </a:p>
          <a:p>
            <a:pPr>
              <a:spcBef>
                <a:spcPct val="50000"/>
              </a:spcBef>
              <a:buClrTx/>
              <a:buSzTx/>
              <a:buFontTx/>
              <a:buNone/>
            </a:pPr>
            <a:r>
              <a:rPr lang="en-US" altLang="en-US" sz="2600"/>
              <a:t>Explicitly using the </a:t>
            </a:r>
            <a:r>
              <a:rPr lang="en-US" altLang="en-US" sz="2600">
                <a:solidFill>
                  <a:srgbClr val="FF0000"/>
                </a:solidFill>
              </a:rPr>
              <a:t>super</a:t>
            </a:r>
            <a:r>
              <a:rPr lang="en-US" altLang="en-US" sz="2600"/>
              <a:t> keyword.</a:t>
            </a:r>
            <a:endParaRPr lang="en-US" altLang="en-US" sz="2600"/>
          </a:p>
        </p:txBody>
      </p:sp>
      <p:sp>
        <p:nvSpPr>
          <p:cNvPr id="7173" name="Text Box 4"/>
          <p:cNvSpPr txBox="1">
            <a:spLocks noChangeArrowheads="1"/>
          </p:cNvSpPr>
          <p:nvPr/>
        </p:nvSpPr>
        <p:spPr bwMode="auto">
          <a:xfrm>
            <a:off x="381000" y="3276600"/>
            <a:ext cx="8229600" cy="3046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Times New Roman" panose="02020603050405020304" pitchFamily="18" charset="0"/>
              </a:rPr>
              <a:t>A constructor is used to construct an instance of a class. Unlike properties and methods,</a:t>
            </a:r>
            <a:r>
              <a:rPr lang="en-US" altLang="en-US" sz="2400">
                <a:solidFill>
                  <a:srgbClr val="FF0000"/>
                </a:solidFill>
                <a:cs typeface="Times New Roman" panose="02020603050405020304" pitchFamily="18" charset="0"/>
              </a:rPr>
              <a:t> a superclass's constructors are not inherited in the subclass</a:t>
            </a:r>
            <a:r>
              <a:rPr lang="en-US" altLang="en-US" sz="2400">
                <a:cs typeface="Times New Roman" panose="02020603050405020304" pitchFamily="18" charset="0"/>
              </a:rPr>
              <a:t>. They can only be invoked from the subclasses' constructors, using the keyword </a:t>
            </a:r>
            <a:r>
              <a:rPr lang="en-US" altLang="en-US" sz="2400" u="sng">
                <a:solidFill>
                  <a:srgbClr val="FF0000"/>
                </a:solidFill>
                <a:cs typeface="Times New Roman" panose="02020603050405020304" pitchFamily="18" charset="0"/>
              </a:rPr>
              <a:t>super</a:t>
            </a:r>
            <a:r>
              <a:rPr lang="en-US" altLang="en-US" sz="2400">
                <a:cs typeface="Times New Roman" panose="02020603050405020304" pitchFamily="18" charset="0"/>
              </a:rPr>
              <a:t>. </a:t>
            </a:r>
            <a:r>
              <a:rPr lang="en-US" altLang="en-US" sz="2400" i="1">
                <a:cs typeface="Times New Roman" panose="02020603050405020304" pitchFamily="18" charset="0"/>
              </a:rPr>
              <a:t>If the keyword </a:t>
            </a:r>
            <a:r>
              <a:rPr lang="en-US" altLang="en-US" sz="2400" i="1" u="sng">
                <a:solidFill>
                  <a:srgbClr val="FF0000"/>
                </a:solidFill>
                <a:cs typeface="Times New Roman" panose="02020603050405020304" pitchFamily="18" charset="0"/>
              </a:rPr>
              <a:t>super</a:t>
            </a:r>
            <a:r>
              <a:rPr lang="en-US" altLang="en-US" sz="2400" i="1">
                <a:solidFill>
                  <a:srgbClr val="FF0000"/>
                </a:solidFill>
                <a:cs typeface="Times New Roman" panose="02020603050405020304" pitchFamily="18" charset="0"/>
              </a:rPr>
              <a:t> </a:t>
            </a:r>
            <a:r>
              <a:rPr lang="en-US" altLang="en-US" sz="2400" i="1">
                <a:cs typeface="Times New Roman" panose="02020603050405020304" pitchFamily="18" charset="0"/>
              </a:rPr>
              <a:t>is not explicitly used, </a:t>
            </a:r>
            <a:r>
              <a:rPr lang="en-US" altLang="en-US" sz="2400" i="1">
                <a:solidFill>
                  <a:srgbClr val="C00000"/>
                </a:solidFill>
                <a:cs typeface="Times New Roman" panose="02020603050405020304" pitchFamily="18" charset="0"/>
              </a:rPr>
              <a:t>the superclass's no-arg constructor is automatically invoked.</a:t>
            </a:r>
            <a:endParaRPr lang="en-US" altLang="en-US" sz="2400" i="1">
              <a:solidFill>
                <a:srgbClr val="C00000"/>
              </a:solidFill>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F8232AA-11F5-476E-9F28-7EA7277E1E3F}" type="slidenum">
              <a:rPr lang="en-US" altLang="en-US" sz="1400"/>
            </a:fld>
            <a:endParaRPr lang="en-US" altLang="en-US" sz="1400"/>
          </a:p>
        </p:txBody>
      </p:sp>
      <p:sp>
        <p:nvSpPr>
          <p:cNvPr id="8195" name="Rectangle 2"/>
          <p:cNvSpPr>
            <a:spLocks noGrp="1" noChangeArrowheads="1"/>
          </p:cNvSpPr>
          <p:nvPr>
            <p:ph type="title"/>
          </p:nvPr>
        </p:nvSpPr>
        <p:spPr>
          <a:xfrm>
            <a:off x="152400" y="152400"/>
            <a:ext cx="8839200" cy="666750"/>
          </a:xfrm>
          <a:noFill/>
        </p:spPr>
        <p:txBody>
          <a:bodyPr/>
          <a:lstStyle/>
          <a:p>
            <a:r>
              <a:rPr lang="en-US" altLang="en-US" sz="3600" dirty="0">
                <a:solidFill>
                  <a:srgbClr val="FF0000"/>
                </a:solidFill>
              </a:rPr>
              <a:t>Superclass’s Constructor Is Always Invoked(417 example)</a:t>
            </a:r>
            <a:endParaRPr lang="en-US" altLang="en-US" sz="3600" dirty="0">
              <a:solidFill>
                <a:srgbClr val="FF0000"/>
              </a:solidFill>
            </a:endParaRPr>
          </a:p>
        </p:txBody>
      </p:sp>
      <p:sp>
        <p:nvSpPr>
          <p:cNvPr id="8196" name="Text Box 3"/>
          <p:cNvSpPr txBox="1">
            <a:spLocks noChangeArrowheads="1"/>
          </p:cNvSpPr>
          <p:nvPr/>
        </p:nvSpPr>
        <p:spPr bwMode="auto">
          <a:xfrm>
            <a:off x="304800" y="990600"/>
            <a:ext cx="8534400" cy="2245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Times New Roman" panose="02020603050405020304" pitchFamily="18" charset="0"/>
              </a:rPr>
              <a:t>A constructor may invoke an overloaded constructor or its superclass’s constructor. If none of them is invoked explicitly, the compiler puts </a:t>
            </a:r>
            <a:r>
              <a:rPr lang="en-US" altLang="en-US" sz="2800" u="sng">
                <a:cs typeface="Times New Roman" panose="02020603050405020304" pitchFamily="18" charset="0"/>
              </a:rPr>
              <a:t>super()</a:t>
            </a:r>
            <a:r>
              <a:rPr lang="en-US" altLang="en-US" sz="2800">
                <a:cs typeface="Times New Roman" panose="02020603050405020304" pitchFamily="18" charset="0"/>
              </a:rPr>
              <a:t> as the first statement in the . For example, </a:t>
            </a:r>
            <a:endParaRPr lang="en-US" altLang="en-US" sz="2400">
              <a:cs typeface="Times New Roman" panose="02020603050405020304" pitchFamily="18" charset="0"/>
            </a:endParaRPr>
          </a:p>
        </p:txBody>
      </p:sp>
      <p:sp>
        <p:nvSpPr>
          <p:cNvPr id="8197" name="Rectangle 5"/>
          <p:cNvSpPr>
            <a:spLocks noChangeArrowheads="1"/>
          </p:cNvSpPr>
          <p:nvPr/>
        </p:nvSpPr>
        <p:spPr bwMode="auto">
          <a:xfrm>
            <a:off x="2514600" y="3128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8" name="Rectangle 7"/>
          <p:cNvSpPr>
            <a:spLocks noChangeArrowheads="1"/>
          </p:cNvSpPr>
          <p:nvPr/>
        </p:nvSpPr>
        <p:spPr bwMode="auto">
          <a:xfrm>
            <a:off x="2514600" y="3052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8199" name="Object 6"/>
          <p:cNvGraphicFramePr>
            <a:graphicFrameLocks noChangeAspect="1"/>
          </p:cNvGraphicFramePr>
          <p:nvPr/>
        </p:nvGraphicFramePr>
        <p:xfrm>
          <a:off x="458788" y="4724400"/>
          <a:ext cx="8074025" cy="1476375"/>
        </p:xfrm>
        <a:graphic>
          <a:graphicData uri="http://schemas.openxmlformats.org/presentationml/2006/ole">
            <mc:AlternateContent xmlns:mc="http://schemas.openxmlformats.org/markup-compatibility/2006">
              <mc:Choice xmlns:v="urn:schemas-microsoft-com:vml" Requires="v">
                <p:oleObj spid="_x0000_s8268" name="Picture" r:id="rId1" imgW="4122420" imgH="754380" progId="Word.Picture.8">
                  <p:embed/>
                </p:oleObj>
              </mc:Choice>
              <mc:Fallback>
                <p:oleObj name="Picture" r:id="rId1" imgW="4122420" imgH="754380" progId="Word.Picture.8">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788" y="4724400"/>
                        <a:ext cx="80740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0" name="Rectangle 9"/>
          <p:cNvSpPr>
            <a:spLocks noChangeArrowheads="1"/>
          </p:cNvSpPr>
          <p:nvPr/>
        </p:nvSpPr>
        <p:spPr bwMode="auto">
          <a:xfrm>
            <a:off x="0" y="3128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8201" name="Object 8"/>
          <p:cNvGraphicFramePr>
            <a:graphicFrameLocks noChangeAspect="1"/>
          </p:cNvGraphicFramePr>
          <p:nvPr/>
        </p:nvGraphicFramePr>
        <p:xfrm>
          <a:off x="390208" y="3129280"/>
          <a:ext cx="8448675" cy="1235075"/>
        </p:xfrm>
        <a:graphic>
          <a:graphicData uri="http://schemas.openxmlformats.org/presentationml/2006/ole">
            <mc:AlternateContent xmlns:mc="http://schemas.openxmlformats.org/markup-compatibility/2006">
              <mc:Choice xmlns:v="urn:schemas-microsoft-com:vml" Requires="v">
                <p:oleObj spid="_x0000_s8269" name="Picture" r:id="rId3" imgW="4122420" imgH="603250" progId="Word.Picture.8">
                  <p:embed/>
                </p:oleObj>
              </mc:Choice>
              <mc:Fallback>
                <p:oleObj name="Picture" r:id="rId3" imgW="4122420" imgH="603250"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208" y="3129280"/>
                        <a:ext cx="8448675"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68E2201-C2BF-437D-90D2-8BFC3714994B}" type="slidenum">
              <a:rPr lang="en-US" altLang="en-US" sz="1400"/>
            </a:fld>
            <a:endParaRPr lang="en-US" altLang="en-US" sz="1400"/>
          </a:p>
        </p:txBody>
      </p:sp>
      <p:sp>
        <p:nvSpPr>
          <p:cNvPr id="9219" name="Rectangle 2"/>
          <p:cNvSpPr>
            <a:spLocks noGrp="1" noChangeArrowheads="1"/>
          </p:cNvSpPr>
          <p:nvPr>
            <p:ph type="title"/>
          </p:nvPr>
        </p:nvSpPr>
        <p:spPr>
          <a:xfrm>
            <a:off x="685800" y="0"/>
            <a:ext cx="7772400" cy="1428750"/>
          </a:xfrm>
          <a:noFill/>
        </p:spPr>
        <p:txBody>
          <a:bodyPr/>
          <a:lstStyle/>
          <a:p>
            <a:r>
              <a:rPr lang="en-US" altLang="en-US"/>
              <a:t>Using the Keyword </a:t>
            </a:r>
            <a:r>
              <a:rPr lang="en-US" altLang="en-US" sz="4200">
                <a:latin typeface="Courier New" panose="02070309020205020404" pitchFamily="49" charset="0"/>
              </a:rPr>
              <a:t>super</a:t>
            </a:r>
            <a:endParaRPr lang="en-US" altLang="en-US"/>
          </a:p>
        </p:txBody>
      </p:sp>
      <p:sp>
        <p:nvSpPr>
          <p:cNvPr id="9220" name="Rectangle 3"/>
          <p:cNvSpPr>
            <a:spLocks noGrp="1" noChangeArrowheads="1"/>
          </p:cNvSpPr>
          <p:nvPr>
            <p:ph type="body" idx="1"/>
          </p:nvPr>
        </p:nvSpPr>
        <p:spPr>
          <a:xfrm>
            <a:off x="847090" y="3501390"/>
            <a:ext cx="7772400" cy="1828800"/>
          </a:xfrm>
          <a:noFill/>
        </p:spPr>
        <p:txBody>
          <a:bodyPr/>
          <a:lstStyle/>
          <a:p>
            <a:pPr marL="358775" indent="-358775">
              <a:lnSpc>
                <a:spcPct val="90000"/>
              </a:lnSpc>
              <a:spcBef>
                <a:spcPct val="100000"/>
              </a:spcBef>
            </a:pPr>
            <a:r>
              <a:rPr lang="en-US" altLang="en-US" sz="2800" dirty="0">
                <a:solidFill>
                  <a:srgbClr val="FF0000"/>
                </a:solidFill>
              </a:rPr>
              <a:t>To call a superclass constructor</a:t>
            </a:r>
            <a:endParaRPr lang="en-US" altLang="en-US" sz="2800" dirty="0">
              <a:solidFill>
                <a:srgbClr val="FF0000"/>
              </a:solidFill>
            </a:endParaRPr>
          </a:p>
          <a:p>
            <a:pPr marL="358775" indent="-358775">
              <a:lnSpc>
                <a:spcPct val="90000"/>
              </a:lnSpc>
              <a:spcBef>
                <a:spcPct val="50000"/>
              </a:spcBef>
            </a:pPr>
            <a:r>
              <a:rPr lang="en-US" altLang="en-US" sz="2800" dirty="0">
                <a:solidFill>
                  <a:srgbClr val="FF0000"/>
                </a:solidFill>
              </a:rPr>
              <a:t>To call a superclass method  </a:t>
            </a:r>
            <a:endParaRPr lang="en-US" altLang="en-US" sz="2800" dirty="0">
              <a:solidFill>
                <a:srgbClr val="FF0000"/>
              </a:solidFill>
            </a:endParaRPr>
          </a:p>
          <a:p>
            <a:pPr marL="358775" indent="-358775">
              <a:lnSpc>
                <a:spcPct val="90000"/>
              </a:lnSpc>
              <a:spcBef>
                <a:spcPct val="50000"/>
              </a:spcBef>
            </a:pPr>
            <a:r>
              <a:rPr lang="en-US" altLang="en-US" sz="2800" dirty="0">
                <a:solidFill>
                  <a:srgbClr val="FF0000"/>
                </a:solidFill>
              </a:rPr>
              <a:t>To access superclass fields</a:t>
            </a:r>
            <a:endParaRPr lang="en-US" altLang="en-US" sz="2800" dirty="0">
              <a:solidFill>
                <a:srgbClr val="FF0000"/>
              </a:solidFill>
            </a:endParaRPr>
          </a:p>
        </p:txBody>
      </p:sp>
      <p:sp>
        <p:nvSpPr>
          <p:cNvPr id="9221" name="Text Box 4"/>
          <p:cNvSpPr txBox="1">
            <a:spLocks noChangeArrowheads="1"/>
          </p:cNvSpPr>
          <p:nvPr/>
        </p:nvSpPr>
        <p:spPr bwMode="auto">
          <a:xfrm>
            <a:off x="914400" y="1371600"/>
            <a:ext cx="7162800" cy="193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000"/>
              <a:t>The keyword </a:t>
            </a:r>
            <a:r>
              <a:rPr lang="en-US" altLang="en-US" sz="2800">
                <a:latin typeface="Courier New" panose="02070309020205020404" pitchFamily="49" charset="0"/>
              </a:rPr>
              <a:t>super</a:t>
            </a:r>
            <a:r>
              <a:rPr lang="en-US" altLang="en-US" sz="3000"/>
              <a:t> refers to the superclass of the class in which </a:t>
            </a:r>
            <a:r>
              <a:rPr lang="en-US" altLang="en-US" sz="2800">
                <a:latin typeface="Courier New" panose="02070309020205020404" pitchFamily="49" charset="0"/>
              </a:rPr>
              <a:t>super</a:t>
            </a:r>
            <a:r>
              <a:rPr lang="en-US" altLang="en-US" sz="3000"/>
              <a:t> appears. This keyword can be used in three ways:</a:t>
            </a:r>
            <a:endParaRPr lang="en-US" altLang="en-US" sz="3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75A24A2-BFCB-4660-B711-C40BD895FCF3}" type="slidenum">
              <a:rPr lang="en-US" altLang="en-US" sz="1400"/>
            </a:fld>
            <a:endParaRPr lang="en-US" altLang="en-US" sz="1400"/>
          </a:p>
        </p:txBody>
      </p:sp>
      <p:sp>
        <p:nvSpPr>
          <p:cNvPr id="10243" name="Rectangle 2"/>
          <p:cNvSpPr>
            <a:spLocks noGrp="1" noChangeArrowheads="1"/>
          </p:cNvSpPr>
          <p:nvPr>
            <p:ph type="title"/>
          </p:nvPr>
        </p:nvSpPr>
        <p:spPr>
          <a:xfrm>
            <a:off x="685800" y="0"/>
            <a:ext cx="7772400" cy="1428750"/>
          </a:xfrm>
          <a:noFill/>
        </p:spPr>
        <p:txBody>
          <a:bodyPr/>
          <a:lstStyle/>
          <a:p>
            <a:r>
              <a:rPr lang="en-US" altLang="en-US">
                <a:solidFill>
                  <a:srgbClr val="FF0000"/>
                </a:solidFill>
              </a:rPr>
              <a:t>CAUTION</a:t>
            </a:r>
            <a:endParaRPr lang="en-US" altLang="en-US">
              <a:solidFill>
                <a:srgbClr val="FF0000"/>
              </a:solidFill>
            </a:endParaRPr>
          </a:p>
        </p:txBody>
      </p:sp>
      <p:sp>
        <p:nvSpPr>
          <p:cNvPr id="10244" name="Text Box 3"/>
          <p:cNvSpPr txBox="1">
            <a:spLocks noChangeArrowheads="1"/>
          </p:cNvSpPr>
          <p:nvPr/>
        </p:nvSpPr>
        <p:spPr bwMode="auto">
          <a:xfrm>
            <a:off x="558165" y="1428750"/>
            <a:ext cx="822960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600">
                <a:cs typeface="Times New Roman" panose="02020603050405020304" pitchFamily="18" charset="0"/>
              </a:rPr>
              <a:t>You must use the keyword </a:t>
            </a:r>
            <a:r>
              <a:rPr lang="en-US" altLang="en-US" sz="3600" u="sng">
                <a:cs typeface="Times New Roman" panose="02020603050405020304" pitchFamily="18" charset="0"/>
              </a:rPr>
              <a:t>super</a:t>
            </a:r>
            <a:r>
              <a:rPr lang="en-US" altLang="en-US" sz="3600">
                <a:cs typeface="Times New Roman" panose="02020603050405020304" pitchFamily="18" charset="0"/>
              </a:rPr>
              <a:t> to call the superclass constructor. Invoking a superclass constructor’s name in a subclass causes a syntax error. </a:t>
            </a:r>
            <a:r>
              <a:rPr lang="en-US" altLang="en-US" sz="3600">
                <a:solidFill>
                  <a:srgbClr val="C00000"/>
                </a:solidFill>
                <a:cs typeface="Times New Roman" panose="02020603050405020304" pitchFamily="18" charset="0"/>
              </a:rPr>
              <a:t>Java requires that the statement that uses the keyword </a:t>
            </a:r>
            <a:r>
              <a:rPr lang="en-US" altLang="en-US" sz="3600" u="sng">
                <a:solidFill>
                  <a:srgbClr val="C00000"/>
                </a:solidFill>
                <a:cs typeface="Times New Roman" panose="02020603050405020304" pitchFamily="18" charset="0"/>
              </a:rPr>
              <a:t>super</a:t>
            </a:r>
            <a:r>
              <a:rPr lang="en-US" altLang="en-US" sz="3600">
                <a:solidFill>
                  <a:srgbClr val="C00000"/>
                </a:solidFill>
                <a:cs typeface="Times New Roman" panose="02020603050405020304" pitchFamily="18" charset="0"/>
              </a:rPr>
              <a:t> appear first in the constructor.</a:t>
            </a:r>
            <a:endParaRPr lang="en-US" altLang="en-US" sz="3600">
              <a:solidFill>
                <a:srgbClr val="C00000"/>
              </a:solidFill>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KSO_WPP_MARK_KEY" val="434f3029-fb17-4887-9527-e74206c3e56b"/>
  <p:tag name="COMMONDATA" val="eyJoZGlkIjoiMmY4MjAxOGJhYTUwN2EzYjI5NmNlYzJmMzZiMzQzOGQifQ=="/>
</p:tagLst>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0</TotalTime>
  <Words>15968</Words>
  <Application>WPS 演示</Application>
  <PresentationFormat>全屏显示(4:3)</PresentationFormat>
  <Paragraphs>546</Paragraphs>
  <Slides>47</Slides>
  <Notes>1</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12</vt:i4>
      </vt:variant>
      <vt:variant>
        <vt:lpstr>幻灯片标题</vt:lpstr>
      </vt:variant>
      <vt:variant>
        <vt:i4>47</vt:i4>
      </vt:variant>
    </vt:vector>
  </HeadingPairs>
  <TitlesOfParts>
    <vt:vector size="73" baseType="lpstr">
      <vt:lpstr>Arial</vt:lpstr>
      <vt:lpstr>宋体</vt:lpstr>
      <vt:lpstr>Wingdings</vt:lpstr>
      <vt:lpstr>Times New Roman</vt:lpstr>
      <vt:lpstr>Monotype Sorts</vt:lpstr>
      <vt:lpstr>Wingdings</vt:lpstr>
      <vt:lpstr>Book Antiqua</vt:lpstr>
      <vt:lpstr>Courier New</vt:lpstr>
      <vt:lpstr>微软雅黑</vt:lpstr>
      <vt:lpstr>Arial Unicode MS</vt:lpstr>
      <vt:lpstr>Courier</vt:lpstr>
      <vt:lpstr>Times</vt:lpstr>
      <vt:lpstr>Calibri</vt:lpstr>
      <vt:lpstr>International</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Chapter 11 Inheritance继承 and Polymorphism多态</vt:lpstr>
      <vt:lpstr>Motivations</vt:lpstr>
      <vt:lpstr>Objectives</vt:lpstr>
      <vt:lpstr>Simple Example for Inheritance </vt:lpstr>
      <vt:lpstr>Superclasses and Subclasses(411)</vt:lpstr>
      <vt:lpstr>Are superclass’s Constructor Inherited?(p416)</vt:lpstr>
      <vt:lpstr>Superclass’s Constructor Is Always Invoked(417 example)</vt:lpstr>
      <vt:lpstr>Using the Keyword super</vt:lpstr>
      <vt:lpstr>CAUTION</vt:lpstr>
      <vt:lpstr>Constructor Chaining(417)</vt:lpstr>
      <vt:lpstr>Example on the Impact of a Superclass without no-arg Constructor(DYS)</vt:lpstr>
      <vt:lpstr>Defining a Subclass</vt:lpstr>
      <vt:lpstr>Calling Superclass Methods</vt:lpstr>
      <vt:lpstr>Overriding Methods in the Superclass(419)</vt:lpstr>
      <vt:lpstr>NOTE</vt:lpstr>
      <vt:lpstr>NOTE</vt:lpstr>
      <vt:lpstr>Overriding vs. Overloading(420)</vt:lpstr>
      <vt:lpstr>The Object Class and Its Methods (Big Boss!)</vt:lpstr>
      <vt:lpstr>The toString() method in Object(422)</vt:lpstr>
      <vt:lpstr>Polymorphism(423)！！！！</vt:lpstr>
      <vt:lpstr>Polymorphism, Dynamic Binding and Generic Programming(424)</vt:lpstr>
      <vt:lpstr>PowerPoint 演示文稿</vt:lpstr>
      <vt:lpstr>Dynamic Binding(424)</vt:lpstr>
      <vt:lpstr>Method Matching vs. Binding</vt:lpstr>
      <vt:lpstr>Generic Programming</vt:lpstr>
      <vt:lpstr>Casting Objects(427)</vt:lpstr>
      <vt:lpstr>Why Casting Is Necessary?</vt:lpstr>
      <vt:lpstr>Casting from Superclass to Subclass</vt:lpstr>
      <vt:lpstr>The instanceof Operator 类型判断（428）</vt:lpstr>
      <vt:lpstr>TIP</vt:lpstr>
      <vt:lpstr>Example: Demonstrating Polymorphism and Casting 428</vt:lpstr>
      <vt:lpstr>The   equals Method(p431, diff!)</vt:lpstr>
      <vt:lpstr>NOTE</vt:lpstr>
      <vt:lpstr>The ArrayList Class（432）</vt:lpstr>
      <vt:lpstr>Generic Type(泛型) </vt:lpstr>
      <vt:lpstr>Differences and Similarities between Arrays and ArrayList</vt:lpstr>
      <vt:lpstr>Array Lists from/to Arrays</vt:lpstr>
      <vt:lpstr>max and min in an Array List</vt:lpstr>
      <vt:lpstr>Shuffling an Array List</vt:lpstr>
      <vt:lpstr>The MyStack Classes(439) </vt:lpstr>
      <vt:lpstr>The protected Modifier</vt:lpstr>
      <vt:lpstr>Accessibility Summary（441）</vt:lpstr>
      <vt:lpstr>Visibility Modifiers </vt:lpstr>
      <vt:lpstr>A Subclass Cannot Weaken the Accessibility</vt:lpstr>
      <vt:lpstr>NOTE</vt:lpstr>
      <vt:lpstr>The final Modifier</vt:lpstr>
      <vt:lpstr>过程化考试1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Objects and Classes</dc:title>
  <dc:creator>Y. Daniel Liang</dc:creator>
  <cp:lastModifiedBy>高宏宇</cp:lastModifiedBy>
  <cp:revision>345</cp:revision>
  <dcterms:created xsi:type="dcterms:W3CDTF">2021-10-21T00:08:00Z</dcterms:created>
  <dcterms:modified xsi:type="dcterms:W3CDTF">2022-10-23T12:52:13Z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60CAD704C4574C31B03763D12F280257</vt:lpwstr>
  </property>
</Properties>
</file>