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4"/>
  </p:notesMasterIdLst>
  <p:handoutMasterIdLst>
    <p:handoutMasterId r:id="rId47"/>
  </p:handoutMasterIdLst>
  <p:sldIdLst>
    <p:sldId id="402" r:id="rId3"/>
    <p:sldId id="493" r:id="rId5"/>
    <p:sldId id="471" r:id="rId6"/>
    <p:sldId id="464" r:id="rId7"/>
    <p:sldId id="494" r:id="rId8"/>
    <p:sldId id="499" r:id="rId9"/>
    <p:sldId id="403" r:id="rId10"/>
    <p:sldId id="495" r:id="rId11"/>
    <p:sldId id="496" r:id="rId12"/>
    <p:sldId id="497" r:id="rId13"/>
    <p:sldId id="472" r:id="rId14"/>
    <p:sldId id="465" r:id="rId15"/>
    <p:sldId id="498" r:id="rId16"/>
    <p:sldId id="451" r:id="rId17"/>
    <p:sldId id="447" r:id="rId18"/>
    <p:sldId id="405" r:id="rId19"/>
    <p:sldId id="406" r:id="rId20"/>
    <p:sldId id="407" r:id="rId21"/>
    <p:sldId id="448" r:id="rId22"/>
    <p:sldId id="477" r:id="rId23"/>
    <p:sldId id="513" r:id="rId24"/>
    <p:sldId id="444" r:id="rId25"/>
    <p:sldId id="410" r:id="rId26"/>
    <p:sldId id="411" r:id="rId27"/>
    <p:sldId id="446" r:id="rId28"/>
    <p:sldId id="468" r:id="rId29"/>
    <p:sldId id="469" r:id="rId30"/>
    <p:sldId id="470" r:id="rId31"/>
    <p:sldId id="449" r:id="rId32"/>
    <p:sldId id="450" r:id="rId33"/>
    <p:sldId id="500" r:id="rId34"/>
    <p:sldId id="501" r:id="rId35"/>
    <p:sldId id="502" r:id="rId36"/>
    <p:sldId id="503" r:id="rId37"/>
    <p:sldId id="504" r:id="rId38"/>
    <p:sldId id="515" r:id="rId39"/>
    <p:sldId id="505" r:id="rId40"/>
    <p:sldId id="506" r:id="rId41"/>
    <p:sldId id="508" r:id="rId42"/>
    <p:sldId id="509" r:id="rId43"/>
    <p:sldId id="510" r:id="rId44"/>
    <p:sldId id="511" r:id="rId45"/>
    <p:sldId id="512" r:id="rId46"/>
  </p:sldIdLst>
  <p:sldSz cx="9144000" cy="6858000" type="screen4x3"/>
  <p:notesSz cx="6858000" cy="9144000"/>
  <p:custDataLst>
    <p:tags r:id="rId51"/>
  </p:custData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0" autoAdjust="0"/>
    <p:restoredTop sz="94691" autoAdjust="0"/>
  </p:normalViewPr>
  <p:slideViewPr>
    <p:cSldViewPr>
      <p:cViewPr varScale="1">
        <p:scale>
          <a:sx n="82" d="100"/>
          <a:sy n="82" d="100"/>
        </p:scale>
        <p:origin x="1330" y="58"/>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3" d="100"/>
          <a:sy n="43" d="100"/>
        </p:scale>
        <p:origin x="-1422" y="-84"/>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1" Type="http://schemas.openxmlformats.org/officeDocument/2006/relationships/tags" Target="tags/tag1.xml"/><Relationship Id="rId50" Type="http://schemas.openxmlformats.org/officeDocument/2006/relationships/tableStyles" Target="tableStyles.xml"/><Relationship Id="rId5" Type="http://schemas.openxmlformats.org/officeDocument/2006/relationships/slide" Target="slides/slide2.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handoutMaster" Target="handoutMasters/handoutMaster1.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lstStyle>
            <a:lvl1pPr>
              <a:defRPr sz="1000" i="1"/>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lstStyle>
            <a:lvl1pPr algn="r">
              <a:defRPr sz="1000" i="1"/>
            </a:lvl1pPr>
          </a:lstStyle>
          <a:p>
            <a:pPr>
              <a:defRPr/>
            </a:pPr>
            <a:endParaRPr lang="en-US"/>
          </a:p>
        </p:txBody>
      </p:sp>
      <p:sp>
        <p:nvSpPr>
          <p:cNvPr id="68612"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lstStyle>
            <a:lvl1pPr>
              <a:defRPr sz="1000" i="1"/>
            </a:lvl1pPr>
          </a:lstStyle>
          <a:p>
            <a:pPr>
              <a:defRPr/>
            </a:pPr>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lstStyle>
            <a:lvl1pPr algn="r">
              <a:defRPr sz="1000" i="1"/>
            </a:lvl1pPr>
          </a:lstStyle>
          <a:p>
            <a:fld id="{63D3433B-8F3F-4DA1-8967-FC9567CB5391}"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74A52D8-7F2B-4DA5-96EA-DD237E9B2792}" type="slidenum">
              <a:rPr lang="en-US" altLang="en-US" sz="1000"/>
            </a:fld>
            <a:endParaRPr lang="en-US" altLang="en-US" sz="1000"/>
          </a:p>
        </p:txBody>
      </p:sp>
      <p:sp>
        <p:nvSpPr>
          <p:cNvPr id="69635" name="Rectangle 2"/>
          <p:cNvSpPr>
            <a:spLocks noGrp="1" noRot="1" noChangeAspect="1" noChangeArrowheads="1" noTextEdit="1"/>
          </p:cNvSpPr>
          <p:nvPr>
            <p:ph type="sldImg"/>
          </p:nvPr>
        </p:nvSpPr>
        <p:spPr>
          <a:xfrm>
            <a:off x="1150938" y="692150"/>
            <a:ext cx="4556125" cy="3416300"/>
          </a:xfrm>
        </p:spPr>
      </p:sp>
      <p:sp>
        <p:nvSpPr>
          <p:cNvPr id="69636"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2FC679D-00FA-4364-A73D-04ED484865C5}" type="slidenum">
              <a:rPr lang="en-US" altLang="en-US" sz="1000"/>
            </a:fld>
            <a:endParaRPr lang="en-US" altLang="en-US" sz="1000"/>
          </a:p>
        </p:txBody>
      </p:sp>
      <p:sp>
        <p:nvSpPr>
          <p:cNvPr id="70659" name="Rectangle 2"/>
          <p:cNvSpPr>
            <a:spLocks noGrp="1" noRot="1" noChangeAspect="1" noChangeArrowheads="1" noTextEdit="1"/>
          </p:cNvSpPr>
          <p:nvPr>
            <p:ph type="sldImg"/>
          </p:nvPr>
        </p:nvSpPr>
        <p:spPr>
          <a:xfrm>
            <a:off x="1150938" y="692150"/>
            <a:ext cx="4556125" cy="3416300"/>
          </a:xfrm>
        </p:spPr>
      </p:sp>
      <p:sp>
        <p:nvSpPr>
          <p:cNvPr id="70660"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6689FE5-2C55-493B-8BC4-AF3B10B78032}" type="slidenum">
              <a:rPr lang="en-US" altLang="en-US" sz="1000"/>
            </a:fld>
            <a:endParaRPr lang="en-US" altLang="en-US" sz="1000"/>
          </a:p>
        </p:txBody>
      </p:sp>
      <p:sp>
        <p:nvSpPr>
          <p:cNvPr id="71683" name="Rectangle 2"/>
          <p:cNvSpPr>
            <a:spLocks noGrp="1" noRot="1" noChangeAspect="1" noChangeArrowheads="1" noTextEdit="1"/>
          </p:cNvSpPr>
          <p:nvPr>
            <p:ph type="sldImg"/>
          </p:nvPr>
        </p:nvSpPr>
        <p:spPr>
          <a:xfrm>
            <a:off x="1150938" y="692150"/>
            <a:ext cx="4556125" cy="3416300"/>
          </a:xfrm>
        </p:spPr>
      </p:sp>
      <p:sp>
        <p:nvSpPr>
          <p:cNvPr id="71684"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53D165B-8E55-4EB7-8BC9-128E4CED707D}" type="slidenum">
              <a:rPr lang="en-US" altLang="en-US" sz="1000"/>
            </a:fld>
            <a:endParaRPr lang="en-US" altLang="en-US" sz="1000"/>
          </a:p>
        </p:txBody>
      </p:sp>
      <p:sp>
        <p:nvSpPr>
          <p:cNvPr id="72707" name="Rectangle 2"/>
          <p:cNvSpPr>
            <a:spLocks noGrp="1" noRot="1" noChangeAspect="1" noChangeArrowheads="1" noTextEdit="1"/>
          </p:cNvSpPr>
          <p:nvPr>
            <p:ph type="sldImg"/>
          </p:nvPr>
        </p:nvSpPr>
        <p:spPr>
          <a:xfrm>
            <a:off x="1150938" y="692150"/>
            <a:ext cx="4556125" cy="3416300"/>
          </a:xfrm>
        </p:spPr>
      </p:sp>
      <p:sp>
        <p:nvSpPr>
          <p:cNvPr id="72708"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94C6CAD-308B-4FFD-9C44-F9B2A823D896}" type="slidenum">
              <a:rPr lang="en-US" altLang="en-US" sz="1000"/>
            </a:fld>
            <a:endParaRPr lang="en-US" altLang="en-US" sz="1000"/>
          </a:p>
        </p:txBody>
      </p:sp>
      <p:sp>
        <p:nvSpPr>
          <p:cNvPr id="73731" name="Rectangle 2"/>
          <p:cNvSpPr>
            <a:spLocks noGrp="1" noRot="1" noChangeAspect="1" noChangeArrowheads="1" noTextEdit="1"/>
          </p:cNvSpPr>
          <p:nvPr>
            <p:ph type="sldImg"/>
          </p:nvPr>
        </p:nvSpPr>
        <p:spPr>
          <a:xfrm>
            <a:off x="1150938" y="692150"/>
            <a:ext cx="4556125" cy="3416300"/>
          </a:xfrm>
        </p:spPr>
      </p:sp>
      <p:sp>
        <p:nvSpPr>
          <p:cNvPr id="73732"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0938" y="692150"/>
            <a:ext cx="4556125" cy="34163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D3433B-8F3F-4DA1-8967-FC9567CB5391}"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4" name="Group 31"/>
          <p:cNvGrpSpPr/>
          <p:nvPr/>
        </p:nvGrpSpPr>
        <p:grpSpPr bwMode="auto">
          <a:xfrm>
            <a:off x="0" y="114300"/>
            <a:ext cx="9142413" cy="6742113"/>
            <a:chOff x="0" y="72"/>
            <a:chExt cx="5759" cy="4247"/>
          </a:xfrm>
        </p:grpSpPr>
        <p:sp>
          <p:nvSpPr>
            <p:cNvPr id="5"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6" name="Group 30"/>
            <p:cNvGrpSpPr/>
            <p:nvPr/>
          </p:nvGrpSpPr>
          <p:grpSpPr bwMode="auto">
            <a:xfrm>
              <a:off x="0" y="72"/>
              <a:ext cx="5759" cy="2040"/>
              <a:chOff x="0" y="72"/>
              <a:chExt cx="5759" cy="2040"/>
            </a:xfrm>
          </p:grpSpPr>
          <p:sp>
            <p:nvSpPr>
              <p:cNvPr id="7"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8" name="Group 9"/>
              <p:cNvGrpSpPr/>
              <p:nvPr/>
            </p:nvGrpSpPr>
            <p:grpSpPr bwMode="auto">
              <a:xfrm>
                <a:off x="2289" y="72"/>
                <a:ext cx="1440" cy="1984"/>
                <a:chOff x="2289" y="72"/>
                <a:chExt cx="1440" cy="1984"/>
              </a:xfrm>
            </p:grpSpPr>
            <p:sp>
              <p:nvSpPr>
                <p:cNvPr id="29" name="Freeform 4"/>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Freeform 8"/>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10" name="Group 29"/>
              <p:cNvGrpSpPr/>
              <p:nvPr/>
            </p:nvGrpSpPr>
            <p:grpSpPr bwMode="auto">
              <a:xfrm>
                <a:off x="2071" y="406"/>
                <a:ext cx="1392" cy="1109"/>
                <a:chOff x="2071" y="406"/>
                <a:chExt cx="1392" cy="1109"/>
              </a:xfrm>
            </p:grpSpPr>
            <p:sp>
              <p:nvSpPr>
                <p:cNvPr id="11" name="Freeform 11"/>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Freeform 12"/>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Freeform 13"/>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Freeform 14"/>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Freeform 15"/>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Freeform 16"/>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Freeform 17"/>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Freeform 18"/>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Freeform 19"/>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Freeform 20"/>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Freeform 21"/>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Freeform 22"/>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Freeform 23"/>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Freeform 24"/>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Freeform 25"/>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Freeform 26"/>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Freeform 27"/>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Freeform 28"/>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endParaRPr lang="en-US" noProof="0"/>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endParaRPr lang="en-US" noProof="0"/>
          </a:p>
        </p:txBody>
      </p:sp>
      <p:sp>
        <p:nvSpPr>
          <p:cNvPr id="34" name="Rectangle 34"/>
          <p:cNvSpPr>
            <a:spLocks noGrp="1" noChangeArrowheads="1"/>
          </p:cNvSpPr>
          <p:nvPr>
            <p:ph type="dt" sz="quarter" idx="10"/>
          </p:nvPr>
        </p:nvSpPr>
        <p:spPr/>
        <p:txBody>
          <a:bodyPr/>
          <a:lstStyle>
            <a:lvl1pPr>
              <a:defRPr/>
            </a:lvl1pPr>
          </a:lstStyle>
          <a:p>
            <a:pPr>
              <a:defRPr/>
            </a:pPr>
            <a:endParaRPr lang="en-US"/>
          </a:p>
        </p:txBody>
      </p:sp>
      <p:sp>
        <p:nvSpPr>
          <p:cNvPr id="35" name="Rectangle 35"/>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lgn="ctr">
              <a:defRPr sz="1400"/>
            </a:lvl1pPr>
          </a:lstStyle>
          <a:p>
            <a:pPr>
              <a:defRPr/>
            </a:pPr>
            <a:r>
              <a:rPr lang="en-US"/>
              <a:t>Liang, Introduction to Java Programming, Tenth Edition, (c) 2013 Pearson Education, Inc. All rights reserved. </a:t>
            </a:r>
            <a:endParaRPr lang="en-US"/>
          </a:p>
        </p:txBody>
      </p:sp>
      <p:sp>
        <p:nvSpPr>
          <p:cNvPr id="36" name="Rectangle 36"/>
          <p:cNvSpPr>
            <a:spLocks noGrp="1" noChangeArrowheads="1"/>
          </p:cNvSpPr>
          <p:nvPr>
            <p:ph type="sldNum" sz="quarter" idx="12"/>
          </p:nvPr>
        </p:nvSpPr>
        <p:spPr>
          <a:xfrm>
            <a:off x="6553200" y="6400800"/>
            <a:ext cx="1905000" cy="457200"/>
          </a:xfrm>
        </p:spPr>
        <p:txBody>
          <a:bodyPr/>
          <a:lstStyle>
            <a:lvl1pPr>
              <a:defRPr/>
            </a:lvl1pPr>
          </a:lstStyle>
          <a:p>
            <a:fld id="{31B52AA9-FCCA-4E3C-91B4-F03DCA199408}"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p>
        </p:txBody>
      </p:sp>
      <p:sp>
        <p:nvSpPr>
          <p:cNvPr id="5" name="Rectangle 34"/>
          <p:cNvSpPr>
            <a:spLocks noGrp="1" noChangeArrowheads="1"/>
          </p:cNvSpPr>
          <p:nvPr>
            <p:ph type="sldNum" sz="quarter" idx="11"/>
          </p:nvPr>
        </p:nvSpPr>
        <p:spPr/>
        <p:txBody>
          <a:bodyPr/>
          <a:lstStyle>
            <a:lvl1pPr>
              <a:defRPr/>
            </a:lvl1pPr>
          </a:lstStyle>
          <a:p>
            <a:fld id="{8AE9D317-6E40-400D-836C-527E30A0C42D}"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p>
        </p:txBody>
      </p:sp>
      <p:sp>
        <p:nvSpPr>
          <p:cNvPr id="5" name="Rectangle 34"/>
          <p:cNvSpPr>
            <a:spLocks noGrp="1" noChangeArrowheads="1"/>
          </p:cNvSpPr>
          <p:nvPr>
            <p:ph type="sldNum" sz="quarter" idx="11"/>
          </p:nvPr>
        </p:nvSpPr>
        <p:spPr/>
        <p:txBody>
          <a:bodyPr/>
          <a:lstStyle>
            <a:lvl1pPr>
              <a:defRPr/>
            </a:lvl1pPr>
          </a:lstStyle>
          <a:p>
            <a:fld id="{6A6EC632-85BC-465D-816D-1A55E0499823}"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p>
        </p:txBody>
      </p:sp>
      <p:sp>
        <p:nvSpPr>
          <p:cNvPr id="5" name="Rectangle 34"/>
          <p:cNvSpPr>
            <a:spLocks noGrp="1" noChangeArrowheads="1"/>
          </p:cNvSpPr>
          <p:nvPr>
            <p:ph type="sldNum" sz="quarter" idx="11"/>
          </p:nvPr>
        </p:nvSpPr>
        <p:spPr/>
        <p:txBody>
          <a:bodyPr/>
          <a:lstStyle>
            <a:lvl1pPr>
              <a:defRPr/>
            </a:lvl1pPr>
          </a:lstStyle>
          <a:p>
            <a:fld id="{37083BA6-2286-4931-8486-09BA5694F7B4}"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p>
        </p:txBody>
      </p:sp>
      <p:sp>
        <p:nvSpPr>
          <p:cNvPr id="5" name="Rectangle 34"/>
          <p:cNvSpPr>
            <a:spLocks noGrp="1" noChangeArrowheads="1"/>
          </p:cNvSpPr>
          <p:nvPr>
            <p:ph type="sldNum" sz="quarter" idx="11"/>
          </p:nvPr>
        </p:nvSpPr>
        <p:spPr/>
        <p:txBody>
          <a:bodyPr/>
          <a:lstStyle>
            <a:lvl1pPr>
              <a:defRPr/>
            </a:lvl1pPr>
          </a:lstStyle>
          <a:p>
            <a:fld id="{47CBA7BA-5043-4365-BC37-554A1843679D}"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32"/>
          <p:cNvSpPr>
            <a:spLocks noGrp="1" noChangeArrowheads="1"/>
          </p:cNvSpPr>
          <p:nvPr>
            <p:ph type="dt" sz="half" idx="10"/>
          </p:nvPr>
        </p:nvSpPr>
        <p:spPr/>
        <p:txBody>
          <a:bodyPr/>
          <a:lstStyle>
            <a:lvl1pPr>
              <a:defRPr/>
            </a:lvl1pPr>
          </a:lstStyle>
          <a:p>
            <a:pPr>
              <a:defRPr/>
            </a:pPr>
            <a:endParaRPr lang="en-US"/>
          </a:p>
        </p:txBody>
      </p:sp>
      <p:sp>
        <p:nvSpPr>
          <p:cNvPr id="6" name="Rectangle 34"/>
          <p:cNvSpPr>
            <a:spLocks noGrp="1" noChangeArrowheads="1"/>
          </p:cNvSpPr>
          <p:nvPr>
            <p:ph type="sldNum" sz="quarter" idx="11"/>
          </p:nvPr>
        </p:nvSpPr>
        <p:spPr/>
        <p:txBody>
          <a:bodyPr/>
          <a:lstStyle>
            <a:lvl1pPr>
              <a:defRPr/>
            </a:lvl1pPr>
          </a:lstStyle>
          <a:p>
            <a:fld id="{762F804E-ED79-4C42-B5DB-E1B54B3AB28A}"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32"/>
          <p:cNvSpPr>
            <a:spLocks noGrp="1" noChangeArrowheads="1"/>
          </p:cNvSpPr>
          <p:nvPr>
            <p:ph type="dt" sz="half" idx="10"/>
          </p:nvPr>
        </p:nvSpPr>
        <p:spPr/>
        <p:txBody>
          <a:bodyPr/>
          <a:lstStyle>
            <a:lvl1pPr>
              <a:defRPr/>
            </a:lvl1pPr>
          </a:lstStyle>
          <a:p>
            <a:pPr>
              <a:defRPr/>
            </a:pPr>
            <a:endParaRPr lang="en-US"/>
          </a:p>
        </p:txBody>
      </p:sp>
      <p:sp>
        <p:nvSpPr>
          <p:cNvPr id="8" name="Rectangle 34"/>
          <p:cNvSpPr>
            <a:spLocks noGrp="1" noChangeArrowheads="1"/>
          </p:cNvSpPr>
          <p:nvPr>
            <p:ph type="sldNum" sz="quarter" idx="11"/>
          </p:nvPr>
        </p:nvSpPr>
        <p:spPr/>
        <p:txBody>
          <a:bodyPr/>
          <a:lstStyle>
            <a:lvl1pPr>
              <a:defRPr/>
            </a:lvl1pPr>
          </a:lstStyle>
          <a:p>
            <a:fld id="{F7C13C4B-95FA-4CAE-9168-E574D0AA0EF6}"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32"/>
          <p:cNvSpPr>
            <a:spLocks noGrp="1" noChangeArrowheads="1"/>
          </p:cNvSpPr>
          <p:nvPr>
            <p:ph type="dt" sz="half" idx="10"/>
          </p:nvPr>
        </p:nvSpPr>
        <p:spPr/>
        <p:txBody>
          <a:bodyPr/>
          <a:lstStyle>
            <a:lvl1pPr>
              <a:defRPr/>
            </a:lvl1pPr>
          </a:lstStyle>
          <a:p>
            <a:pPr>
              <a:defRPr/>
            </a:pPr>
            <a:endParaRPr lang="en-US"/>
          </a:p>
        </p:txBody>
      </p:sp>
      <p:sp>
        <p:nvSpPr>
          <p:cNvPr id="4" name="Rectangle 34"/>
          <p:cNvSpPr>
            <a:spLocks noGrp="1" noChangeArrowheads="1"/>
          </p:cNvSpPr>
          <p:nvPr>
            <p:ph type="sldNum" sz="quarter" idx="11"/>
          </p:nvPr>
        </p:nvSpPr>
        <p:spPr/>
        <p:txBody>
          <a:bodyPr/>
          <a:lstStyle>
            <a:lvl1pPr>
              <a:defRPr/>
            </a:lvl1pPr>
          </a:lstStyle>
          <a:p>
            <a:fld id="{FDDEACA6-996E-4D12-BB4E-BFD5841D3BC1}"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p:txBody>
          <a:bodyPr/>
          <a:lstStyle>
            <a:lvl1pPr>
              <a:defRPr/>
            </a:lvl1pPr>
          </a:lstStyle>
          <a:p>
            <a:pPr>
              <a:defRPr/>
            </a:pPr>
            <a:endParaRPr lang="en-US"/>
          </a:p>
        </p:txBody>
      </p:sp>
      <p:sp>
        <p:nvSpPr>
          <p:cNvPr id="3" name="Rectangle 34"/>
          <p:cNvSpPr>
            <a:spLocks noGrp="1" noChangeArrowheads="1"/>
          </p:cNvSpPr>
          <p:nvPr>
            <p:ph type="sldNum" sz="quarter" idx="11"/>
          </p:nvPr>
        </p:nvSpPr>
        <p:spPr/>
        <p:txBody>
          <a:bodyPr/>
          <a:lstStyle>
            <a:lvl1pPr>
              <a:defRPr/>
            </a:lvl1pPr>
          </a:lstStyle>
          <a:p>
            <a:fld id="{D78F9F56-E0CB-4EA9-AE3E-7132ED29ECC0}"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Rectangle 32"/>
          <p:cNvSpPr>
            <a:spLocks noGrp="1" noChangeArrowheads="1"/>
          </p:cNvSpPr>
          <p:nvPr>
            <p:ph type="dt" sz="half" idx="10"/>
          </p:nvPr>
        </p:nvSpPr>
        <p:spPr/>
        <p:txBody>
          <a:bodyPr/>
          <a:lstStyle>
            <a:lvl1pPr>
              <a:defRPr/>
            </a:lvl1pPr>
          </a:lstStyle>
          <a:p>
            <a:pPr>
              <a:defRPr/>
            </a:pPr>
            <a:endParaRPr lang="en-US"/>
          </a:p>
        </p:txBody>
      </p:sp>
      <p:sp>
        <p:nvSpPr>
          <p:cNvPr id="6" name="Rectangle 34"/>
          <p:cNvSpPr>
            <a:spLocks noGrp="1" noChangeArrowheads="1"/>
          </p:cNvSpPr>
          <p:nvPr>
            <p:ph type="sldNum" sz="quarter" idx="11"/>
          </p:nvPr>
        </p:nvSpPr>
        <p:spPr/>
        <p:txBody>
          <a:bodyPr/>
          <a:lstStyle>
            <a:lvl1pPr>
              <a:defRPr/>
            </a:lvl1pPr>
          </a:lstStyle>
          <a:p>
            <a:fld id="{24C80B09-109A-46BE-8C5B-45A5B44A48A9}"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Rectangle 32"/>
          <p:cNvSpPr>
            <a:spLocks noGrp="1" noChangeArrowheads="1"/>
          </p:cNvSpPr>
          <p:nvPr>
            <p:ph type="dt" sz="half" idx="10"/>
          </p:nvPr>
        </p:nvSpPr>
        <p:spPr/>
        <p:txBody>
          <a:bodyPr/>
          <a:lstStyle>
            <a:lvl1pPr>
              <a:defRPr/>
            </a:lvl1pPr>
          </a:lstStyle>
          <a:p>
            <a:pPr>
              <a:defRPr/>
            </a:pPr>
            <a:endParaRPr lang="en-US"/>
          </a:p>
        </p:txBody>
      </p:sp>
      <p:sp>
        <p:nvSpPr>
          <p:cNvPr id="6" name="Rectangle 34"/>
          <p:cNvSpPr>
            <a:spLocks noGrp="1" noChangeArrowheads="1"/>
          </p:cNvSpPr>
          <p:nvPr>
            <p:ph type="sldNum" sz="quarter" idx="11"/>
          </p:nvPr>
        </p:nvSpPr>
        <p:spPr/>
        <p:txBody>
          <a:bodyPr/>
          <a:lstStyle>
            <a:lvl1pPr>
              <a:defRPr/>
            </a:lvl1pPr>
          </a:lstStyle>
          <a:p>
            <a:fld id="{C19DAEE3-5388-4A4A-9004-94DA4A2D4CE5}"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p:cNvGrpSpPr/>
          <p:nvPr/>
        </p:nvGrpSpPr>
        <p:grpSpPr bwMode="auto">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1033" name="Group 28"/>
            <p:cNvGrpSpPr/>
            <p:nvPr/>
          </p:nvGrpSpPr>
          <p:grpSpPr bwMode="auto">
            <a:xfrm>
              <a:off x="4458" y="2751"/>
              <a:ext cx="1190" cy="1426"/>
              <a:chOff x="4458" y="2751"/>
              <a:chExt cx="1190" cy="1426"/>
            </a:xfrm>
          </p:grpSpPr>
          <p:sp>
            <p:nvSpPr>
              <p:cNvPr id="1034" name="Freeform 3"/>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8" name="Freeform 7"/>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1040" name="Group 27"/>
              <p:cNvGrpSpPr/>
              <p:nvPr/>
            </p:nvGrpSpPr>
            <p:grpSpPr bwMode="auto">
              <a:xfrm>
                <a:off x="4458" y="2991"/>
                <a:ext cx="999" cy="797"/>
                <a:chOff x="4458" y="2991"/>
                <a:chExt cx="999" cy="797"/>
              </a:xfrm>
            </p:grpSpPr>
            <p:sp>
              <p:nvSpPr>
                <p:cNvPr id="1041" name="Freeform 9"/>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2" name="Freeform 10"/>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3" name="Freeform 11"/>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4" name="Freeform 12"/>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5" name="Freeform 13"/>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6" name="Freeform 14"/>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7" name="Freeform 15"/>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8" name="Freeform 16"/>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9" name="Freeform 17"/>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0" name="Freeform 18"/>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1" name="Freeform 19"/>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2" name="Freeform 20"/>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3" name="Freeform 21"/>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4" name="Freeform 22"/>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5" name="Freeform 23"/>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Freeform 24"/>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7" name="Freeform 25"/>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Freeform 26"/>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lstStyle/>
          <a:p>
            <a:pPr lvl="0"/>
            <a:r>
              <a:rPr lang="en-US" altLang="en-US"/>
              <a:t>Click to edit Master title style</a:t>
            </a:r>
            <a:endParaRPr lang="en-US" altLang="en-US"/>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defRPr sz="1400"/>
            </a:lvl1pPr>
          </a:lstStyle>
          <a:p>
            <a:pPr>
              <a:defRPr/>
            </a:pPr>
            <a:endParaRPr 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lgn="r">
              <a:defRPr sz="1400">
                <a:ea typeface="宋体" panose="02010600030101010101" pitchFamily="2" charset="-122"/>
              </a:defRPr>
            </a:lvl1pPr>
          </a:lstStyle>
          <a:p>
            <a:fld id="{1BB9E185-209C-4D96-B5DE-EFE336479BBF}" type="slidenum">
              <a:rPr lang="en-US" altLang="zh-CN"/>
            </a:fld>
            <a:endParaRPr lang="en-US" altLang="zh-CN"/>
          </a:p>
        </p:txBody>
      </p:sp>
      <p:sp>
        <p:nvSpPr>
          <p:cNvPr id="1031" name="Rectangle 35"/>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r>
              <a:rPr lang="en-US" altLang="en-US" sz="1000">
                <a:latin typeface="Arial" panose="020B0604020202020204" pitchFamily="34" charset="0"/>
              </a:rPr>
              <a:t>Liang, Introduction to Java Programming, Tenth Edition, (c) 2015 Pearson Education, Inc. All rights reserved. </a:t>
            </a:r>
            <a:endParaRPr lang="en-US" altLang="en-US" sz="100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emf"/><Relationship Id="rId1"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emf"/><Relationship Id="rId1"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8.bin"/></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9.bin"/></Relationships>
</file>

<file path=ppt/slides/_rels/slide2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hyperlink" Target="http://www.cs.armstrong.edu/liang/intro10e/html/CircleWithException.html" TargetMode="External"/><Relationship Id="rId5" Type="http://schemas.openxmlformats.org/officeDocument/2006/relationships/hyperlink" Target="http://www.cs.armstrong.edu/liang/intro10e/html/TestCircleWithException.html" TargetMode="External"/><Relationship Id="rId4" Type="http://schemas.openxmlformats.org/officeDocument/2006/relationships/hyperlink" Target="ppt/slides/ppt/slides/ppt/slides/ppt/slides/ppt/slides/ppt/slides/html/CircleWithException.html" TargetMode="External"/><Relationship Id="rId3" Type="http://schemas.openxmlformats.org/officeDocument/2006/relationships/hyperlink" Target="html/CircleWithException.html" TargetMode="External"/><Relationship Id="rId2" Type="http://schemas.openxmlformats.org/officeDocument/2006/relationships/hyperlink" Target="ppt/slides/ppt/slides/ppt/slides/ppt/slides/ppt/slides/ppt/slides/html/TestCircleWithException.bat" TargetMode="External"/><Relationship Id="rId1" Type="http://schemas.openxmlformats.org/officeDocument/2006/relationships/hyperlink" Target="ppt/slides/ppt/slides/ppt/slides/ppt/slides/ppt/slides/ppt/slides/html/TestCircleWithException.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hyperlink" Target="http://www.cs.armstrong.edu/liang/intro10e/html/TestCircleWithRadiusException.html" TargetMode="External"/><Relationship Id="rId6" Type="http://schemas.openxmlformats.org/officeDocument/2006/relationships/hyperlink" Target="http://www.cs.armstrong.edu/liang/intro10e/html/CircleWithRadiusException.html" TargetMode="External"/><Relationship Id="rId5" Type="http://schemas.openxmlformats.org/officeDocument/2006/relationships/hyperlink" Target="http://www.cs.armstrong.edu/liang/intro10e/html/InvalidRadiusException.html" TargetMode="External"/><Relationship Id="rId4" Type="http://schemas.openxmlformats.org/officeDocument/2006/relationships/hyperlink" Target="ppt/slides/ppt/slides/ppt/slides/ppt/slides/ppt/slides/ppt/slides/html/TestCircleWithRadiusException.html" TargetMode="External"/><Relationship Id="rId3" Type="http://schemas.openxmlformats.org/officeDocument/2006/relationships/hyperlink" Target="ppt/slides/ppt/slides/ppt/slides/ppt/slides/ppt/slides/ppt/slides/html/CircleWithRadiusException.html" TargetMode="External"/><Relationship Id="rId2" Type="http://schemas.openxmlformats.org/officeDocument/2006/relationships/hyperlink" Target="ppt/slides/ppt/slides/ppt/slides/ppt/slides/ppt/slides/ppt/slides/html/InvalidRadiusException.html" TargetMode="External"/><Relationship Id="rId1" Type="http://schemas.openxmlformats.org/officeDocument/2006/relationships/hyperlink" Target="ppt/slides/ppt/slides/ppt/slides/ppt/slides/ppt/slides/ppt/slides/html/TestCircleWithRadiusException.bat"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3.xml.rels><?xml version="1.0" encoding="UTF-8" standalone="yes"?>
<Relationships xmlns="http://schemas.openxmlformats.org/package/2006/relationships"><Relationship Id="rId9" Type="http://schemas.openxmlformats.org/officeDocument/2006/relationships/vmlDrawing" Target="../drawings/vmlDrawing10.vml"/><Relationship Id="rId8" Type="http://schemas.openxmlformats.org/officeDocument/2006/relationships/slideLayout" Target="../slideLayouts/slideLayout2.xml"/><Relationship Id="rId7" Type="http://schemas.openxmlformats.org/officeDocument/2006/relationships/hyperlink" Target="http://www.cs.armstrong.edu/liang/intro10e/html/TestFileClass.html" TargetMode="External"/><Relationship Id="rId6" Type="http://schemas.openxmlformats.org/officeDocument/2006/relationships/image" Target="../media/image8.png"/><Relationship Id="rId5" Type="http://schemas.openxmlformats.org/officeDocument/2006/relationships/oleObject" Target="../embeddings/oleObject11.bin"/><Relationship Id="rId4" Type="http://schemas.openxmlformats.org/officeDocument/2006/relationships/image" Target="../media/image7.png"/><Relationship Id="rId3" Type="http://schemas.openxmlformats.org/officeDocument/2006/relationships/oleObject" Target="../embeddings/oleObject10.bin"/><Relationship Id="rId2" Type="http://schemas.openxmlformats.org/officeDocument/2006/relationships/hyperlink" Target="ppt/slides/ppt/slides/ppt/slides/ppt/slides/ppt/slides/ppt/slides/html/TestFileClass.bat" TargetMode="External"/><Relationship Id="rId1" Type="http://schemas.openxmlformats.org/officeDocument/2006/relationships/hyperlink" Target="ppt/slides/ppt/slides/ppt/slides/ppt/slides/ppt/slides/ppt/slides/html/TestFileClass.htm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7" Type="http://schemas.openxmlformats.org/officeDocument/2006/relationships/vmlDrawing" Target="../drawings/vmlDrawing11.vml"/><Relationship Id="rId6" Type="http://schemas.openxmlformats.org/officeDocument/2006/relationships/slideLayout" Target="../slideLayouts/slideLayout2.xml"/><Relationship Id="rId5" Type="http://schemas.openxmlformats.org/officeDocument/2006/relationships/hyperlink" Target="http://www.cs.armstrong.edu/liang/intro10e/html/WriteData.html" TargetMode="External"/><Relationship Id="rId4" Type="http://schemas.openxmlformats.org/officeDocument/2006/relationships/image" Target="../media/image9.wmf"/><Relationship Id="rId3" Type="http://schemas.openxmlformats.org/officeDocument/2006/relationships/oleObject" Target="../embeddings/oleObject12.bin"/><Relationship Id="rId2" Type="http://schemas.openxmlformats.org/officeDocument/2006/relationships/hyperlink" Target="ppt/slides/ppt/slides/ppt/slides/ppt/slides/ppt/slides/ppt/slides/html/WriteData.bat" TargetMode="External"/><Relationship Id="rId1" Type="http://schemas.openxmlformats.org/officeDocument/2006/relationships/hyperlink" Target="ppt/slides/ppt/slides/ppt/slides/ppt/slides/ppt/slides/ppt/slides/html/WriteData.html" TargetMode="External"/></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cs.armstrong.edu/liang/intro10e/html/WriteDataWithAutoClose.html" TargetMode="External"/><Relationship Id="rId2" Type="http://schemas.openxmlformats.org/officeDocument/2006/relationships/hyperlink" Target="ppt/slides/ppt/slides/ppt/slides/ppt/slides/ppt/slides/ppt/slides/html/WriteDataWithAutoClose.bat" TargetMode="External"/><Relationship Id="rId1" Type="http://schemas.openxmlformats.org/officeDocument/2006/relationships/hyperlink" Target="ppt/slides/ppt/slides/ppt/slides/ppt/slides/ppt/slides/ppt/slides/html/WriteDataWithAutoClose.html" TargetMode="External"/></Relationships>
</file>

<file path=ppt/slides/_rels/slide37.xml.rels><?xml version="1.0" encoding="UTF-8" standalone="yes"?>
<Relationships xmlns="http://schemas.openxmlformats.org/package/2006/relationships"><Relationship Id="rId7" Type="http://schemas.openxmlformats.org/officeDocument/2006/relationships/vmlDrawing" Target="../drawings/vmlDrawing12.vml"/><Relationship Id="rId6" Type="http://schemas.openxmlformats.org/officeDocument/2006/relationships/slideLayout" Target="../slideLayouts/slideLayout2.xml"/><Relationship Id="rId5" Type="http://schemas.openxmlformats.org/officeDocument/2006/relationships/hyperlink" Target="http://www.cs.armstrong.edu/liang/intro10e/html/ReadData.html" TargetMode="External"/><Relationship Id="rId4" Type="http://schemas.openxmlformats.org/officeDocument/2006/relationships/hyperlink" Target="ppt/slides/ppt/slides/ppt/slides/ppt/slides/ppt/slides/ppt/slides/html/ReadData.bat" TargetMode="External"/><Relationship Id="rId3" Type="http://schemas.openxmlformats.org/officeDocument/2006/relationships/hyperlink" Target="ppt/slides/ppt/slides/ppt/slides/ppt/slides/ppt/slides/ppt/slides/html/ReadData.html" TargetMode="External"/><Relationship Id="rId2" Type="http://schemas.openxmlformats.org/officeDocument/2006/relationships/image" Target="../media/image10.wmf"/><Relationship Id="rId1" Type="http://schemas.openxmlformats.org/officeDocument/2006/relationships/oleObject" Target="../embeddings/oleObject13.bin"/></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cs.armstrong.edu/liang/intro10e/html/ReplaceText.html" TargetMode="External"/><Relationship Id="rId2" Type="http://schemas.openxmlformats.org/officeDocument/2006/relationships/hyperlink" Target="ppt/slides/ppt/slides/ppt/slides/ppt/slides/ppt/slides/ppt/slides/html/ReplaceText.bat" TargetMode="External"/><Relationship Id="rId1" Type="http://schemas.openxmlformats.org/officeDocument/2006/relationships/hyperlink" Target="ppt/slides/ppt/slides/ppt/slides/ppt/slides/ppt/slides/ppt/slides/html/ReplaceText.html" TargetMode="Externa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xml.rels><?xml version="1.0" encoding="UTF-8" standalone="yes"?>
<Relationships xmlns="http://schemas.openxmlformats.org/package/2006/relationships"><Relationship Id="rId9" Type="http://schemas.openxmlformats.org/officeDocument/2006/relationships/hyperlink" Target="http://www.cs.armstrong.edu/liang/intro10e/html/Quotient.html" TargetMode="External"/><Relationship Id="rId8" Type="http://schemas.openxmlformats.org/officeDocument/2006/relationships/hyperlink" Target="http://www.cs.armstrong.edu/liang/intro10e/html/QuotientWithIf.html" TargetMode="External"/><Relationship Id="rId7" Type="http://schemas.openxmlformats.org/officeDocument/2006/relationships/hyperlink" Target="http://www.cs.armstrong.edu/liang/intro10e/html/QuotientWithMethod.html" TargetMode="External"/><Relationship Id="rId6" Type="http://schemas.openxmlformats.org/officeDocument/2006/relationships/hyperlink" Target="ppt/slides/ppt/slides/ppt/slides/ppt/slides/ppt/slides/ppt/slides/html/QuotientWithMethod.bat" TargetMode="External"/><Relationship Id="rId5" Type="http://schemas.openxmlformats.org/officeDocument/2006/relationships/hyperlink" Target="ppt/slides/ppt/slides/ppt/slides/ppt/slides/ppt/slides/ppt/slides/html/QuotientWithMethod.html" TargetMode="External"/><Relationship Id="rId4" Type="http://schemas.openxmlformats.org/officeDocument/2006/relationships/hyperlink" Target="ppt/slides/ppt/slides/ppt/slides/ppt/slides/ppt/slides/ppt/slides/html/QuotientWithIf.bat" TargetMode="External"/><Relationship Id="rId3" Type="http://schemas.openxmlformats.org/officeDocument/2006/relationships/hyperlink" Target="ppt/slides/ppt/slides/ppt/slides/ppt/slides/ppt/slides/ppt/slides/html/QuotientWithIf.html" TargetMode="External"/><Relationship Id="rId2" Type="http://schemas.openxmlformats.org/officeDocument/2006/relationships/hyperlink" Target="ppt/slides/ppt/slides/ppt/slides/ppt/slides/ppt/slides/ppt/slides/html/Quotient.bat" TargetMode="External"/><Relationship Id="rId11" Type="http://schemas.openxmlformats.org/officeDocument/2006/relationships/notesSlide" Target="../notesSlides/notesSlide3.xml"/><Relationship Id="rId10" Type="http://schemas.openxmlformats.org/officeDocument/2006/relationships/slideLayout" Target="../slideLayouts/slideLayout2.xml"/><Relationship Id="rId1" Type="http://schemas.openxmlformats.org/officeDocument/2006/relationships/hyperlink" Target="ppt/slides/ppt/slides/ppt/slides/ppt/slides/ppt/slides/ppt/slides/html/Quotient.html" TargetMode="External"/></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cs.armstrong.edu/liang/intro10e/html/ReadFileFromURL.html" TargetMode="External"/><Relationship Id="rId2" Type="http://schemas.openxmlformats.org/officeDocument/2006/relationships/hyperlink" Target="ppt/slides/ppt/slides/ppt/slides/ppt/slides/ppt/slides/ppt/slides/html/ReadFileFromURL.bat" TargetMode="External"/><Relationship Id="rId1" Type="http://schemas.openxmlformats.org/officeDocument/2006/relationships/hyperlink" Target="ppt/slides/ppt/slides/ppt/slides/ppt/slides/ppt/slides/ppt/slides/html/ReadFileFromURL.html" TargetMode="Externa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cs.armstrong.edu/liang/intro10e/html/WebCrawler.html" TargetMode="External"/><Relationship Id="rId2" Type="http://schemas.openxmlformats.org/officeDocument/2006/relationships/hyperlink" Target="ppt/slides/ppt/slides/ppt/slides/ppt/slides/ppt/slides/ppt/slides/html/WebCrawler.bat" TargetMode="External"/><Relationship Id="rId1" Type="http://schemas.openxmlformats.org/officeDocument/2006/relationships/hyperlink" Target="ppt/slides/ppt/slides/ppt/slides/ppt/slides/ppt/slides/ppt/slides/html/WebCrawler.html" TargetMode="Externa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hyperlink" Target="http://www.cs.armstrong.edu/liang/intro10e/html/QuotientWithException.html" TargetMode="External"/><Relationship Id="rId2" Type="http://schemas.openxmlformats.org/officeDocument/2006/relationships/hyperlink" Target="ppt/slides/ppt/slides/ppt/slides/ppt/slides/ppt/slides/ppt/slides/html/QuotientWithException.bat" TargetMode="External"/><Relationship Id="rId1" Type="http://schemas.openxmlformats.org/officeDocument/2006/relationships/hyperlink" Target="ppt/slides/ppt/slides/ppt/slides/ppt/slides/ppt/slides/ppt/slides/html/QuotientWithException.html" TargetMode="Externa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hyperlink" Target="http://www.cs.armstrong.edu/liang/intro10e/html/InputMismatchExceptionDemo.html" TargetMode="External"/><Relationship Id="rId2" Type="http://schemas.openxmlformats.org/officeDocument/2006/relationships/hyperlink" Target="ppt/slides/ppt/slides/ppt/slides/ppt/slides/ppt/slides/ppt/slides/html/InputMismatchExceptionDemo.bat" TargetMode="External"/><Relationship Id="rId1" Type="http://schemas.openxmlformats.org/officeDocument/2006/relationships/hyperlink" Target="ppt/slides/ppt/slides/ppt/slides/ppt/slides/ppt/slides/ppt/slides/html/InputMismatchExceptionDemo.html" TargetMode="External"/></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e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emf"/><Relationship Id="rId1"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emf"/><Relationship Id="rId1"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82F87D1-CF0E-45F7-9065-127EFB6DCEC3}" type="slidenum">
              <a:rPr lang="en-US" altLang="en-US" sz="1400"/>
            </a:fld>
            <a:endParaRPr lang="en-US" altLang="en-US" sz="1400"/>
          </a:p>
        </p:txBody>
      </p:sp>
      <p:sp>
        <p:nvSpPr>
          <p:cNvPr id="3075" name="Rectangle 2"/>
          <p:cNvSpPr>
            <a:spLocks noGrp="1" noChangeArrowheads="1"/>
          </p:cNvSpPr>
          <p:nvPr>
            <p:ph type="title"/>
          </p:nvPr>
        </p:nvSpPr>
        <p:spPr>
          <a:xfrm>
            <a:off x="457200" y="457200"/>
            <a:ext cx="8077200" cy="1695450"/>
          </a:xfrm>
          <a:noFill/>
        </p:spPr>
        <p:txBody>
          <a:bodyPr/>
          <a:lstStyle/>
          <a:p>
            <a:r>
              <a:rPr lang="en-US" altLang="en-US"/>
              <a:t>Chapter 12 Exception Handling and Text IO</a:t>
            </a:r>
            <a:endParaRPr lang="en-US" altLang="en-US" b="1"/>
          </a:p>
        </p:txBody>
      </p:sp>
      <p:sp>
        <p:nvSpPr>
          <p:cNvPr id="3076" name="Rectangle 7"/>
          <p:cNvSpPr>
            <a:spLocks noChangeArrowheads="1"/>
          </p:cNvSpPr>
          <p:nvPr/>
        </p:nvSpPr>
        <p:spPr bwMode="auto">
          <a:xfrm>
            <a:off x="3109913" y="2609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C9E0AB2-31B3-4041-A71B-E51D5934DFDC}" type="slidenum">
              <a:rPr lang="en-US" altLang="en-US" sz="1400"/>
            </a:fld>
            <a:endParaRPr lang="en-US" altLang="en-US" sz="1400"/>
          </a:p>
        </p:txBody>
      </p:sp>
      <p:sp>
        <p:nvSpPr>
          <p:cNvPr id="12291" name="Rectangle 2"/>
          <p:cNvSpPr>
            <a:spLocks noGrp="1" noChangeArrowheads="1"/>
          </p:cNvSpPr>
          <p:nvPr>
            <p:ph type="title"/>
          </p:nvPr>
        </p:nvSpPr>
        <p:spPr>
          <a:xfrm>
            <a:off x="685800" y="228600"/>
            <a:ext cx="7772400" cy="819150"/>
          </a:xfrm>
          <a:noFill/>
        </p:spPr>
        <p:txBody>
          <a:bodyPr/>
          <a:lstStyle/>
          <a:p>
            <a:r>
              <a:rPr lang="en-US" altLang="en-US"/>
              <a:t>Runtime Exceptions</a:t>
            </a:r>
            <a:endParaRPr lang="en-US" altLang="en-US" b="1"/>
          </a:p>
        </p:txBody>
      </p:sp>
      <p:sp>
        <p:nvSpPr>
          <p:cNvPr id="12292" name="Rectangle 3"/>
          <p:cNvSpPr>
            <a:spLocks noChangeArrowheads="1"/>
          </p:cNvSpPr>
          <p:nvPr/>
        </p:nvSpPr>
        <p:spPr bwMode="auto">
          <a:xfrm>
            <a:off x="0" y="2000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2293" name="Object 4"/>
          <p:cNvGraphicFramePr>
            <a:graphicFrameLocks noChangeAspect="1"/>
          </p:cNvGraphicFramePr>
          <p:nvPr/>
        </p:nvGraphicFramePr>
        <p:xfrm>
          <a:off x="152400" y="1371600"/>
          <a:ext cx="8839200" cy="4510088"/>
        </p:xfrm>
        <a:graphic>
          <a:graphicData uri="http://schemas.openxmlformats.org/presentationml/2006/ole">
            <mc:AlternateContent xmlns:mc="http://schemas.openxmlformats.org/markup-compatibility/2006">
              <mc:Choice xmlns:v="urn:schemas-microsoft-com:vml" Requires="v">
                <p:oleObj spid="_x0000_s12319" name="Picture" r:id="rId1" imgW="5600700" imgH="2849880" progId="Word.Picture.8">
                  <p:embed/>
                </p:oleObj>
              </mc:Choice>
              <mc:Fallback>
                <p:oleObj name="Picture" r:id="rId1" imgW="5600700" imgH="2849880" progId="Word.Picture.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71600"/>
                        <a:ext cx="8839200"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2325" name="Text Box 5"/>
          <p:cNvSpPr txBox="1">
            <a:spLocks noChangeArrowheads="1"/>
          </p:cNvSpPr>
          <p:nvPr/>
        </p:nvSpPr>
        <p:spPr bwMode="auto">
          <a:xfrm>
            <a:off x="6172200" y="4572000"/>
            <a:ext cx="27432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400">
                <a:solidFill>
                  <a:srgbClr val="FF0000"/>
                </a:solidFill>
              </a:rPr>
              <a:t>RuntimeException is caused by programming errors, such as bad casting, accessing an out-of-bounds array, and numeric errors.</a:t>
            </a:r>
            <a:endParaRPr lang="en-US" altLang="en-US" sz="1400">
              <a:solidFill>
                <a:srgbClr val="FF0000"/>
              </a:solidFill>
            </a:endParaRPr>
          </a:p>
        </p:txBody>
      </p:sp>
      <p:sp>
        <p:nvSpPr>
          <p:cNvPr id="312326" name="Rectangle 6"/>
          <p:cNvSpPr>
            <a:spLocks noChangeArrowheads="1"/>
          </p:cNvSpPr>
          <p:nvPr/>
        </p:nvSpPr>
        <p:spPr bwMode="auto">
          <a:xfrm>
            <a:off x="5943600" y="1905000"/>
            <a:ext cx="2743200" cy="2438400"/>
          </a:xfrm>
          <a:prstGeom prst="rect">
            <a:avLst/>
          </a:prstGeom>
          <a:solidFill>
            <a:schemeClr val="accent1">
              <a:alpha val="18823"/>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2327" name="Rectangle 7"/>
          <p:cNvSpPr>
            <a:spLocks noChangeArrowheads="1"/>
          </p:cNvSpPr>
          <p:nvPr/>
        </p:nvSpPr>
        <p:spPr bwMode="auto">
          <a:xfrm>
            <a:off x="4267200" y="2743200"/>
            <a:ext cx="1676400" cy="533400"/>
          </a:xfrm>
          <a:prstGeom prst="rect">
            <a:avLst/>
          </a:prstGeom>
          <a:solidFill>
            <a:schemeClr val="accent1">
              <a:alpha val="18823"/>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12325"/>
                                        </p:tgtEl>
                                        <p:attrNameLst>
                                          <p:attrName>style.visibility</p:attrName>
                                        </p:attrNameLst>
                                      </p:cBhvr>
                                      <p:to>
                                        <p:strVal val="visible"/>
                                      </p:to>
                                    </p:set>
                                    <p:anim calcmode="lin" valueType="num">
                                      <p:cBhvr additive="base">
                                        <p:cTn id="7" dur="500" fill="hold"/>
                                        <p:tgtEl>
                                          <p:spTgt spid="312325"/>
                                        </p:tgtEl>
                                        <p:attrNameLst>
                                          <p:attrName>ppt_x</p:attrName>
                                        </p:attrNameLst>
                                      </p:cBhvr>
                                      <p:tavLst>
                                        <p:tav tm="0">
                                          <p:val>
                                            <p:strVal val="0-#ppt_w/2"/>
                                          </p:val>
                                        </p:tav>
                                        <p:tav tm="100000">
                                          <p:val>
                                            <p:strVal val="#ppt_x"/>
                                          </p:val>
                                        </p:tav>
                                      </p:tavLst>
                                    </p:anim>
                                    <p:anim calcmode="lin" valueType="num">
                                      <p:cBhvr additive="base">
                                        <p:cTn id="8" dur="500" fill="hold"/>
                                        <p:tgtEl>
                                          <p:spTgt spid="31232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12326"/>
                                        </p:tgtEl>
                                        <p:attrNameLst>
                                          <p:attrName>style.visibility</p:attrName>
                                        </p:attrNameLst>
                                      </p:cBhvr>
                                      <p:to>
                                        <p:strVal val="visible"/>
                                      </p:to>
                                    </p:set>
                                    <p:anim calcmode="lin" valueType="num">
                                      <p:cBhvr additive="base">
                                        <p:cTn id="11" dur="500" fill="hold"/>
                                        <p:tgtEl>
                                          <p:spTgt spid="312326"/>
                                        </p:tgtEl>
                                        <p:attrNameLst>
                                          <p:attrName>ppt_x</p:attrName>
                                        </p:attrNameLst>
                                      </p:cBhvr>
                                      <p:tavLst>
                                        <p:tav tm="0">
                                          <p:val>
                                            <p:strVal val="0-#ppt_w/2"/>
                                          </p:val>
                                        </p:tav>
                                        <p:tav tm="100000">
                                          <p:val>
                                            <p:strVal val="#ppt_x"/>
                                          </p:val>
                                        </p:tav>
                                      </p:tavLst>
                                    </p:anim>
                                    <p:anim calcmode="lin" valueType="num">
                                      <p:cBhvr additive="base">
                                        <p:cTn id="12" dur="500" fill="hold"/>
                                        <p:tgtEl>
                                          <p:spTgt spid="312326"/>
                                        </p:tgtEl>
                                        <p:attrNameLst>
                                          <p:attrName>ppt_y</p:attrName>
                                        </p:attrNameLst>
                                      </p:cBhvr>
                                      <p:tavLst>
                                        <p:tav tm="0">
                                          <p:val>
                                            <p:strVal val="#ppt_y"/>
                                          </p:val>
                                        </p:tav>
                                        <p:tav tm="100000">
                                          <p:val>
                                            <p:strVal val="#ppt_y"/>
                                          </p:val>
                                        </p:tav>
                                      </p:tavLst>
                                    </p:anim>
                                  </p:childTnLst>
                                </p:cTn>
                              </p:par>
                              <p:par>
                                <p:cTn id="13" presetID="2" presetClass="entr" presetSubtype="8" fill="hold" grpId="1" nodeType="withEffect">
                                  <p:stCondLst>
                                    <p:cond delay="0"/>
                                  </p:stCondLst>
                                  <p:childTnLst>
                                    <p:set>
                                      <p:cBhvr>
                                        <p:cTn id="14" dur="1" fill="hold">
                                          <p:stCondLst>
                                            <p:cond delay="0"/>
                                          </p:stCondLst>
                                        </p:cTn>
                                        <p:tgtEl>
                                          <p:spTgt spid="312325"/>
                                        </p:tgtEl>
                                        <p:attrNameLst>
                                          <p:attrName>style.visibility</p:attrName>
                                        </p:attrNameLst>
                                      </p:cBhvr>
                                      <p:to>
                                        <p:strVal val="visible"/>
                                      </p:to>
                                    </p:set>
                                    <p:anim calcmode="lin" valueType="num">
                                      <p:cBhvr additive="base">
                                        <p:cTn id="15" dur="500" fill="hold"/>
                                        <p:tgtEl>
                                          <p:spTgt spid="312325"/>
                                        </p:tgtEl>
                                        <p:attrNameLst>
                                          <p:attrName>ppt_x</p:attrName>
                                        </p:attrNameLst>
                                      </p:cBhvr>
                                      <p:tavLst>
                                        <p:tav tm="0">
                                          <p:val>
                                            <p:strVal val="0-#ppt_w/2"/>
                                          </p:val>
                                        </p:tav>
                                        <p:tav tm="100000">
                                          <p:val>
                                            <p:strVal val="#ppt_x"/>
                                          </p:val>
                                        </p:tav>
                                      </p:tavLst>
                                    </p:anim>
                                    <p:anim calcmode="lin" valueType="num">
                                      <p:cBhvr additive="base">
                                        <p:cTn id="16" dur="500" fill="hold"/>
                                        <p:tgtEl>
                                          <p:spTgt spid="312325"/>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12327"/>
                                        </p:tgtEl>
                                        <p:attrNameLst>
                                          <p:attrName>style.visibility</p:attrName>
                                        </p:attrNameLst>
                                      </p:cBhvr>
                                      <p:to>
                                        <p:strVal val="visible"/>
                                      </p:to>
                                    </p:set>
                                    <p:anim calcmode="lin" valueType="num">
                                      <p:cBhvr additive="base">
                                        <p:cTn id="19" dur="500" fill="hold"/>
                                        <p:tgtEl>
                                          <p:spTgt spid="312327"/>
                                        </p:tgtEl>
                                        <p:attrNameLst>
                                          <p:attrName>ppt_x</p:attrName>
                                        </p:attrNameLst>
                                      </p:cBhvr>
                                      <p:tavLst>
                                        <p:tav tm="0">
                                          <p:val>
                                            <p:strVal val="0-#ppt_w/2"/>
                                          </p:val>
                                        </p:tav>
                                        <p:tav tm="100000">
                                          <p:val>
                                            <p:strVal val="#ppt_x"/>
                                          </p:val>
                                        </p:tav>
                                      </p:tavLst>
                                    </p:anim>
                                    <p:anim calcmode="lin" valueType="num">
                                      <p:cBhvr additive="base">
                                        <p:cTn id="20" dur="500" fill="hold"/>
                                        <p:tgtEl>
                                          <p:spTgt spid="3123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5" grpId="0"/>
      <p:bldP spid="312325" grpId="1"/>
      <p:bldP spid="312326" grpId="0" animBg="1"/>
      <p:bldP spid="3123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601D819-302B-4A90-9E6F-D7B13D438194}" type="slidenum">
              <a:rPr lang="en-US" altLang="en-US" sz="1400"/>
            </a:fld>
            <a:endParaRPr lang="en-US" altLang="en-US" sz="1400"/>
          </a:p>
        </p:txBody>
      </p:sp>
      <p:sp>
        <p:nvSpPr>
          <p:cNvPr id="13315" name="Rectangle 2"/>
          <p:cNvSpPr>
            <a:spLocks noGrp="1" noChangeArrowheads="1"/>
          </p:cNvSpPr>
          <p:nvPr>
            <p:ph type="title"/>
          </p:nvPr>
        </p:nvSpPr>
        <p:spPr>
          <a:xfrm>
            <a:off x="685800" y="0"/>
            <a:ext cx="7772400" cy="1428750"/>
          </a:xfrm>
          <a:noFill/>
        </p:spPr>
        <p:txBody>
          <a:bodyPr/>
          <a:lstStyle/>
          <a:p>
            <a:r>
              <a:rPr lang="en-US" altLang="en-US"/>
              <a:t>Checked Exceptions vs. Unchecked Exceptions</a:t>
            </a:r>
            <a:endParaRPr lang="en-US" altLang="en-US" b="1"/>
          </a:p>
        </p:txBody>
      </p:sp>
      <p:sp>
        <p:nvSpPr>
          <p:cNvPr id="13316" name="Rectangle 3"/>
          <p:cNvSpPr>
            <a:spLocks noChangeArrowheads="1"/>
          </p:cNvSpPr>
          <p:nvPr/>
        </p:nvSpPr>
        <p:spPr bwMode="auto">
          <a:xfrm>
            <a:off x="200025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7" name="Text Box 4"/>
          <p:cNvSpPr txBox="1">
            <a:spLocks noChangeArrowheads="1"/>
          </p:cNvSpPr>
          <p:nvPr/>
        </p:nvSpPr>
        <p:spPr bwMode="auto">
          <a:xfrm>
            <a:off x="381000" y="1981200"/>
            <a:ext cx="8534400"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u="sng">
                <a:cs typeface="Times New Roman" panose="02020603050405020304" pitchFamily="18" charset="0"/>
              </a:rPr>
              <a:t>RuntimeException</a:t>
            </a:r>
            <a:r>
              <a:rPr lang="en-US" altLang="en-US">
                <a:cs typeface="Times New Roman" panose="02020603050405020304" pitchFamily="18" charset="0"/>
              </a:rPr>
              <a:t>, </a:t>
            </a:r>
            <a:r>
              <a:rPr lang="en-US" altLang="en-US" u="sng">
                <a:cs typeface="Times New Roman" panose="02020603050405020304" pitchFamily="18" charset="0"/>
              </a:rPr>
              <a:t>Error</a:t>
            </a:r>
            <a:r>
              <a:rPr lang="en-US" altLang="en-US">
                <a:cs typeface="Times New Roman" panose="02020603050405020304" pitchFamily="18" charset="0"/>
              </a:rPr>
              <a:t> and their subclasses are known as </a:t>
            </a:r>
            <a:r>
              <a:rPr lang="en-US" altLang="en-US" i="1">
                <a:cs typeface="Times New Roman" panose="02020603050405020304" pitchFamily="18" charset="0"/>
              </a:rPr>
              <a:t>unchecked</a:t>
            </a:r>
            <a:r>
              <a:rPr lang="en-US" altLang="en-US">
                <a:cs typeface="Times New Roman" panose="02020603050405020304" pitchFamily="18" charset="0"/>
              </a:rPr>
              <a:t> </a:t>
            </a:r>
            <a:r>
              <a:rPr lang="en-US" altLang="en-US" i="1">
                <a:cs typeface="Times New Roman" panose="02020603050405020304" pitchFamily="18" charset="0"/>
              </a:rPr>
              <a:t>exceptions</a:t>
            </a:r>
            <a:r>
              <a:rPr lang="en-US" altLang="en-US">
                <a:cs typeface="Times New Roman" panose="02020603050405020304" pitchFamily="18" charset="0"/>
              </a:rPr>
              <a:t>. All other exceptions are known as </a:t>
            </a:r>
            <a:r>
              <a:rPr lang="en-US" altLang="en-US" i="1">
                <a:cs typeface="Times New Roman" panose="02020603050405020304" pitchFamily="18" charset="0"/>
              </a:rPr>
              <a:t>checked exceptions</a:t>
            </a:r>
            <a:r>
              <a:rPr lang="en-US" altLang="en-US">
                <a:cs typeface="Times New Roman" panose="02020603050405020304" pitchFamily="18" charset="0"/>
              </a:rPr>
              <a:t>, meaning that the compiler forces the programmer to check and deal with the exceptions.</a:t>
            </a:r>
            <a:r>
              <a:rPr lang="en-US" altLang="en-US">
                <a:latin typeface="Courier"/>
                <a:cs typeface="Times New Roman" panose="02020603050405020304" pitchFamily="18" charset="0"/>
              </a:rPr>
              <a:t> </a:t>
            </a:r>
            <a:endParaRPr lang="en-US" altLang="en-US">
              <a:latin typeface="Courier"/>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E3CEC61-8E07-4B2D-A016-A45B2AF1E7BB}" type="slidenum">
              <a:rPr lang="en-US" altLang="en-US" sz="1400"/>
            </a:fld>
            <a:endParaRPr lang="en-US" altLang="en-US" sz="1400"/>
          </a:p>
        </p:txBody>
      </p:sp>
      <p:sp>
        <p:nvSpPr>
          <p:cNvPr id="14339" name="Rectangle 2"/>
          <p:cNvSpPr>
            <a:spLocks noGrp="1" noChangeArrowheads="1"/>
          </p:cNvSpPr>
          <p:nvPr>
            <p:ph type="title"/>
          </p:nvPr>
        </p:nvSpPr>
        <p:spPr>
          <a:xfrm>
            <a:off x="762000" y="152400"/>
            <a:ext cx="7772400" cy="666750"/>
          </a:xfrm>
          <a:noFill/>
        </p:spPr>
        <p:txBody>
          <a:bodyPr/>
          <a:lstStyle/>
          <a:p>
            <a:r>
              <a:rPr lang="en-US" altLang="en-US"/>
              <a:t>Unchecked Exceptions</a:t>
            </a:r>
            <a:endParaRPr lang="en-US" altLang="en-US" b="1"/>
          </a:p>
        </p:txBody>
      </p:sp>
      <p:sp>
        <p:nvSpPr>
          <p:cNvPr id="14340" name="Rectangle 3"/>
          <p:cNvSpPr>
            <a:spLocks noChangeArrowheads="1"/>
          </p:cNvSpPr>
          <p:nvPr/>
        </p:nvSpPr>
        <p:spPr bwMode="auto">
          <a:xfrm>
            <a:off x="200025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1" name="Text Box 4"/>
          <p:cNvSpPr txBox="1">
            <a:spLocks noChangeArrowheads="1"/>
          </p:cNvSpPr>
          <p:nvPr/>
        </p:nvSpPr>
        <p:spPr bwMode="auto">
          <a:xfrm>
            <a:off x="304800" y="1066800"/>
            <a:ext cx="8610600" cy="4523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cs typeface="Times New Roman" panose="02020603050405020304" pitchFamily="18" charset="0"/>
              </a:rPr>
              <a:t>In most cases, unchecked exceptions reflect programming </a:t>
            </a:r>
            <a:r>
              <a:rPr lang="en-US" altLang="en-US" sz="2400">
                <a:solidFill>
                  <a:srgbClr val="FF0000"/>
                </a:solidFill>
                <a:cs typeface="Times New Roman" panose="02020603050405020304" pitchFamily="18" charset="0"/>
              </a:rPr>
              <a:t>logic</a:t>
            </a:r>
            <a:r>
              <a:rPr lang="en-US" altLang="en-US" sz="2400">
                <a:cs typeface="Times New Roman" panose="02020603050405020304" pitchFamily="18" charset="0"/>
              </a:rPr>
              <a:t> errors that are not recoverable. For example, a </a:t>
            </a:r>
            <a:r>
              <a:rPr lang="en-US" altLang="en-US" sz="2400" u="sng">
                <a:cs typeface="Times New Roman" panose="02020603050405020304" pitchFamily="18" charset="0"/>
              </a:rPr>
              <a:t>NullPointerException</a:t>
            </a:r>
            <a:r>
              <a:rPr lang="en-US" altLang="en-US" sz="2400">
                <a:cs typeface="Times New Roman" panose="02020603050405020304" pitchFamily="18" charset="0"/>
              </a:rPr>
              <a:t> is thrown if you access an object through a reference variable before an object is assigned to it; an </a:t>
            </a:r>
            <a:r>
              <a:rPr lang="en-US" altLang="en-US" sz="2400" u="sng">
                <a:cs typeface="Times New Roman" panose="02020603050405020304" pitchFamily="18" charset="0"/>
              </a:rPr>
              <a:t>IndexOutOfBoundsException</a:t>
            </a:r>
            <a:r>
              <a:rPr lang="en-US" altLang="en-US" sz="2400">
                <a:cs typeface="Times New Roman" panose="02020603050405020304" pitchFamily="18" charset="0"/>
              </a:rPr>
              <a:t> is thrown if you access an element in an array outside the bounds of the array. These are the logic errors that should be corrected in the program. Unchecked exceptions can occur anywhere in the program. To avoid cumbersome overuse of try-catch blocks, Java does not you to write code to catch unchecked exceptions.</a:t>
            </a:r>
            <a:endParaRPr lang="en-US" altLang="en-US" sz="240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FB8A4B2-5892-4625-A96A-A1A2A29255D1}" type="slidenum">
              <a:rPr lang="en-US" altLang="en-US" sz="1400"/>
            </a:fld>
            <a:endParaRPr lang="en-US" altLang="en-US" sz="1400"/>
          </a:p>
        </p:txBody>
      </p:sp>
      <p:sp>
        <p:nvSpPr>
          <p:cNvPr id="15363" name="Rectangle 2"/>
          <p:cNvSpPr>
            <a:spLocks noGrp="1" noChangeArrowheads="1"/>
          </p:cNvSpPr>
          <p:nvPr>
            <p:ph type="title"/>
          </p:nvPr>
        </p:nvSpPr>
        <p:spPr>
          <a:xfrm>
            <a:off x="685800" y="228600"/>
            <a:ext cx="7772400" cy="819150"/>
          </a:xfrm>
          <a:noFill/>
        </p:spPr>
        <p:txBody>
          <a:bodyPr/>
          <a:lstStyle/>
          <a:p>
            <a:r>
              <a:rPr lang="en-US" altLang="en-US"/>
              <a:t>Unchecked Exceptions</a:t>
            </a:r>
            <a:endParaRPr lang="en-US" altLang="en-US" b="1"/>
          </a:p>
        </p:txBody>
      </p:sp>
      <p:sp>
        <p:nvSpPr>
          <p:cNvPr id="15364" name="Rectangle 3"/>
          <p:cNvSpPr>
            <a:spLocks noChangeArrowheads="1"/>
          </p:cNvSpPr>
          <p:nvPr/>
        </p:nvSpPr>
        <p:spPr bwMode="auto">
          <a:xfrm>
            <a:off x="0" y="2000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5365" name="Object 4"/>
          <p:cNvGraphicFramePr>
            <a:graphicFrameLocks noChangeAspect="1"/>
          </p:cNvGraphicFramePr>
          <p:nvPr/>
        </p:nvGraphicFramePr>
        <p:xfrm>
          <a:off x="152400" y="1371600"/>
          <a:ext cx="8839200" cy="4510088"/>
        </p:xfrm>
        <a:graphic>
          <a:graphicData uri="http://schemas.openxmlformats.org/presentationml/2006/ole">
            <mc:AlternateContent xmlns:mc="http://schemas.openxmlformats.org/markup-compatibility/2006">
              <mc:Choice xmlns:v="urn:schemas-microsoft-com:vml" Requires="v">
                <p:oleObj spid="_x0000_s15392" name="Picture" r:id="rId1" imgW="5600700" imgH="2849880" progId="Word.Picture.8">
                  <p:embed/>
                </p:oleObj>
              </mc:Choice>
              <mc:Fallback>
                <p:oleObj name="Picture" r:id="rId1" imgW="5600700" imgH="2849880" progId="Word.Picture.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71600"/>
                        <a:ext cx="8839200"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3349" name="Text Box 5"/>
          <p:cNvSpPr txBox="1">
            <a:spLocks noChangeArrowheads="1"/>
          </p:cNvSpPr>
          <p:nvPr/>
        </p:nvSpPr>
        <p:spPr bwMode="auto">
          <a:xfrm>
            <a:off x="6781800" y="4876800"/>
            <a:ext cx="16764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400">
                <a:solidFill>
                  <a:schemeClr val="bg2"/>
                </a:solidFill>
              </a:rPr>
              <a:t>Unchecked exception.</a:t>
            </a:r>
            <a:endParaRPr lang="en-US" altLang="en-US" sz="1400">
              <a:solidFill>
                <a:schemeClr val="bg2"/>
              </a:solidFill>
            </a:endParaRPr>
          </a:p>
        </p:txBody>
      </p:sp>
      <p:sp>
        <p:nvSpPr>
          <p:cNvPr id="313350" name="Rectangle 6"/>
          <p:cNvSpPr>
            <a:spLocks noChangeArrowheads="1"/>
          </p:cNvSpPr>
          <p:nvPr/>
        </p:nvSpPr>
        <p:spPr bwMode="auto">
          <a:xfrm>
            <a:off x="4114800" y="2743200"/>
            <a:ext cx="2209800" cy="533400"/>
          </a:xfrm>
          <a:prstGeom prst="rect">
            <a:avLst/>
          </a:prstGeom>
          <a:solidFill>
            <a:schemeClr val="accent1">
              <a:alpha val="18823"/>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3351" name="Rectangle 7"/>
          <p:cNvSpPr>
            <a:spLocks noChangeArrowheads="1"/>
          </p:cNvSpPr>
          <p:nvPr/>
        </p:nvSpPr>
        <p:spPr bwMode="auto">
          <a:xfrm>
            <a:off x="6248400" y="1905000"/>
            <a:ext cx="2514600" cy="2514600"/>
          </a:xfrm>
          <a:prstGeom prst="rect">
            <a:avLst/>
          </a:prstGeom>
          <a:solidFill>
            <a:schemeClr val="accent1">
              <a:alpha val="18823"/>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3352" name="Rectangle 8"/>
          <p:cNvSpPr>
            <a:spLocks noChangeArrowheads="1"/>
          </p:cNvSpPr>
          <p:nvPr/>
        </p:nvSpPr>
        <p:spPr bwMode="auto">
          <a:xfrm>
            <a:off x="2743200" y="3962400"/>
            <a:ext cx="3581400" cy="1828800"/>
          </a:xfrm>
          <a:prstGeom prst="rect">
            <a:avLst/>
          </a:prstGeom>
          <a:solidFill>
            <a:schemeClr val="accent1">
              <a:alpha val="18823"/>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13349"/>
                                        </p:tgtEl>
                                        <p:attrNameLst>
                                          <p:attrName>style.visibility</p:attrName>
                                        </p:attrNameLst>
                                      </p:cBhvr>
                                      <p:to>
                                        <p:strVal val="visible"/>
                                      </p:to>
                                    </p:set>
                                    <p:anim calcmode="lin" valueType="num">
                                      <p:cBhvr additive="base">
                                        <p:cTn id="7" dur="500" fill="hold"/>
                                        <p:tgtEl>
                                          <p:spTgt spid="313349"/>
                                        </p:tgtEl>
                                        <p:attrNameLst>
                                          <p:attrName>ppt_x</p:attrName>
                                        </p:attrNameLst>
                                      </p:cBhvr>
                                      <p:tavLst>
                                        <p:tav tm="0">
                                          <p:val>
                                            <p:strVal val="0-#ppt_w/2"/>
                                          </p:val>
                                        </p:tav>
                                        <p:tav tm="100000">
                                          <p:val>
                                            <p:strVal val="#ppt_x"/>
                                          </p:val>
                                        </p:tav>
                                      </p:tavLst>
                                    </p:anim>
                                    <p:anim calcmode="lin" valueType="num">
                                      <p:cBhvr additive="base">
                                        <p:cTn id="8" dur="500" fill="hold"/>
                                        <p:tgtEl>
                                          <p:spTgt spid="31334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13351"/>
                                        </p:tgtEl>
                                        <p:attrNameLst>
                                          <p:attrName>style.visibility</p:attrName>
                                        </p:attrNameLst>
                                      </p:cBhvr>
                                      <p:to>
                                        <p:strVal val="visible"/>
                                      </p:to>
                                    </p:set>
                                    <p:anim calcmode="lin" valueType="num">
                                      <p:cBhvr additive="base">
                                        <p:cTn id="11" dur="500" fill="hold"/>
                                        <p:tgtEl>
                                          <p:spTgt spid="313351"/>
                                        </p:tgtEl>
                                        <p:attrNameLst>
                                          <p:attrName>ppt_x</p:attrName>
                                        </p:attrNameLst>
                                      </p:cBhvr>
                                      <p:tavLst>
                                        <p:tav tm="0">
                                          <p:val>
                                            <p:strVal val="0-#ppt_w/2"/>
                                          </p:val>
                                        </p:tav>
                                        <p:tav tm="100000">
                                          <p:val>
                                            <p:strVal val="#ppt_x"/>
                                          </p:val>
                                        </p:tav>
                                      </p:tavLst>
                                    </p:anim>
                                    <p:anim calcmode="lin" valueType="num">
                                      <p:cBhvr additive="base">
                                        <p:cTn id="12" dur="500" fill="hold"/>
                                        <p:tgtEl>
                                          <p:spTgt spid="31335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13350"/>
                                        </p:tgtEl>
                                        <p:attrNameLst>
                                          <p:attrName>style.visibility</p:attrName>
                                        </p:attrNameLst>
                                      </p:cBhvr>
                                      <p:to>
                                        <p:strVal val="visible"/>
                                      </p:to>
                                    </p:set>
                                    <p:anim calcmode="lin" valueType="num">
                                      <p:cBhvr additive="base">
                                        <p:cTn id="15" dur="500" fill="hold"/>
                                        <p:tgtEl>
                                          <p:spTgt spid="313350"/>
                                        </p:tgtEl>
                                        <p:attrNameLst>
                                          <p:attrName>ppt_x</p:attrName>
                                        </p:attrNameLst>
                                      </p:cBhvr>
                                      <p:tavLst>
                                        <p:tav tm="0">
                                          <p:val>
                                            <p:strVal val="0-#ppt_w/2"/>
                                          </p:val>
                                        </p:tav>
                                        <p:tav tm="100000">
                                          <p:val>
                                            <p:strVal val="#ppt_x"/>
                                          </p:val>
                                        </p:tav>
                                      </p:tavLst>
                                    </p:anim>
                                    <p:anim calcmode="lin" valueType="num">
                                      <p:cBhvr additive="base">
                                        <p:cTn id="16" dur="500" fill="hold"/>
                                        <p:tgtEl>
                                          <p:spTgt spid="31335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13352"/>
                                        </p:tgtEl>
                                        <p:attrNameLst>
                                          <p:attrName>style.visibility</p:attrName>
                                        </p:attrNameLst>
                                      </p:cBhvr>
                                      <p:to>
                                        <p:strVal val="visible"/>
                                      </p:to>
                                    </p:set>
                                    <p:anim calcmode="lin" valueType="num">
                                      <p:cBhvr additive="base">
                                        <p:cTn id="19" dur="500" fill="hold"/>
                                        <p:tgtEl>
                                          <p:spTgt spid="313352"/>
                                        </p:tgtEl>
                                        <p:attrNameLst>
                                          <p:attrName>ppt_x</p:attrName>
                                        </p:attrNameLst>
                                      </p:cBhvr>
                                      <p:tavLst>
                                        <p:tav tm="0">
                                          <p:val>
                                            <p:strVal val="0-#ppt_w/2"/>
                                          </p:val>
                                        </p:tav>
                                        <p:tav tm="100000">
                                          <p:val>
                                            <p:strVal val="#ppt_x"/>
                                          </p:val>
                                        </p:tav>
                                      </p:tavLst>
                                    </p:anim>
                                    <p:anim calcmode="lin" valueType="num">
                                      <p:cBhvr additive="base">
                                        <p:cTn id="20" dur="500" fill="hold"/>
                                        <p:tgtEl>
                                          <p:spTgt spid="3133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9" grpId="0"/>
      <p:bldP spid="313350" grpId="0" animBg="1"/>
      <p:bldP spid="313351" grpId="0" animBg="1"/>
      <p:bldP spid="31335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46CFCB8-2CB2-4340-8D9E-BDBE1A3BC5AA}" type="slidenum">
              <a:rPr lang="en-US" altLang="en-US" sz="1400"/>
            </a:fld>
            <a:endParaRPr lang="en-US" altLang="en-US" sz="1400"/>
          </a:p>
        </p:txBody>
      </p:sp>
      <p:sp>
        <p:nvSpPr>
          <p:cNvPr id="16387" name="Rectangle 2"/>
          <p:cNvSpPr>
            <a:spLocks noGrp="1" noChangeArrowheads="1"/>
          </p:cNvSpPr>
          <p:nvPr>
            <p:ph type="title"/>
          </p:nvPr>
        </p:nvSpPr>
        <p:spPr>
          <a:xfrm>
            <a:off x="685800" y="0"/>
            <a:ext cx="7772400" cy="1428750"/>
          </a:xfrm>
          <a:noFill/>
        </p:spPr>
        <p:txBody>
          <a:bodyPr/>
          <a:lstStyle/>
          <a:p>
            <a:r>
              <a:rPr lang="en-US" altLang="en-US" dirty="0">
                <a:solidFill>
                  <a:schemeClr val="tx1"/>
                </a:solidFill>
              </a:rPr>
              <a:t>Declaring, Throwing, and Catching Exceptions 458</a:t>
            </a:r>
            <a:endParaRPr lang="en-US" altLang="en-US" b="1" dirty="0">
              <a:solidFill>
                <a:schemeClr val="tx1"/>
              </a:solidFill>
            </a:endParaRPr>
          </a:p>
        </p:txBody>
      </p:sp>
      <p:sp>
        <p:nvSpPr>
          <p:cNvPr id="16388" name="Rectangle 3"/>
          <p:cNvSpPr>
            <a:spLocks noChangeArrowheads="1"/>
          </p:cNvSpPr>
          <p:nvPr/>
        </p:nvSpPr>
        <p:spPr bwMode="auto">
          <a:xfrm>
            <a:off x="200025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6389" name="Object 4"/>
          <p:cNvGraphicFramePr>
            <a:graphicFrameLocks noChangeAspect="1"/>
          </p:cNvGraphicFramePr>
          <p:nvPr/>
        </p:nvGraphicFramePr>
        <p:xfrm>
          <a:off x="-158750" y="2514600"/>
          <a:ext cx="9302750" cy="2220913"/>
        </p:xfrm>
        <a:graphic>
          <a:graphicData uri="http://schemas.openxmlformats.org/presentationml/2006/ole">
            <mc:AlternateContent xmlns:mc="http://schemas.openxmlformats.org/markup-compatibility/2006">
              <mc:Choice xmlns:v="urn:schemas-microsoft-com:vml" Requires="v">
                <p:oleObj spid="_x0000_s16412" name="Picture" r:id="rId1" imgW="5108575" imgH="1219200" progId="Word.Picture.8">
                  <p:embed/>
                </p:oleObj>
              </mc:Choice>
              <mc:Fallback>
                <p:oleObj name="Picture" r:id="rId1" imgW="5108575" imgH="1219200" progId="Word.Picture.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0" y="2514600"/>
                        <a:ext cx="9302750" cy="222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AD60A81-7D7A-461E-9081-A5A66CB52966}" type="slidenum">
              <a:rPr lang="en-US" altLang="en-US" sz="1400"/>
            </a:fld>
            <a:endParaRPr lang="en-US" altLang="en-US" sz="1400"/>
          </a:p>
        </p:txBody>
      </p:sp>
      <p:sp>
        <p:nvSpPr>
          <p:cNvPr id="17411" name="Rectangle 2"/>
          <p:cNvSpPr>
            <a:spLocks noGrp="1" noChangeArrowheads="1"/>
          </p:cNvSpPr>
          <p:nvPr>
            <p:ph type="title"/>
          </p:nvPr>
        </p:nvSpPr>
        <p:spPr>
          <a:xfrm>
            <a:off x="685800" y="0"/>
            <a:ext cx="7772400" cy="1428750"/>
          </a:xfrm>
          <a:noFill/>
        </p:spPr>
        <p:txBody>
          <a:bodyPr/>
          <a:lstStyle/>
          <a:p>
            <a:r>
              <a:rPr lang="en-US" altLang="en-US"/>
              <a:t>Declaring Exceptions</a:t>
            </a:r>
            <a:endParaRPr lang="en-US" altLang="en-US" b="1"/>
          </a:p>
        </p:txBody>
      </p:sp>
      <p:sp>
        <p:nvSpPr>
          <p:cNvPr id="17412" name="Rectangle 3"/>
          <p:cNvSpPr>
            <a:spLocks noGrp="1" noChangeArrowheads="1"/>
          </p:cNvSpPr>
          <p:nvPr>
            <p:ph type="body" idx="1"/>
          </p:nvPr>
        </p:nvSpPr>
        <p:spPr>
          <a:xfrm>
            <a:off x="685800" y="1371600"/>
            <a:ext cx="8077200" cy="4343400"/>
          </a:xfrm>
          <a:noFill/>
        </p:spPr>
        <p:txBody>
          <a:bodyPr/>
          <a:lstStyle/>
          <a:p>
            <a:pPr marL="0" indent="0">
              <a:spcBef>
                <a:spcPct val="0"/>
              </a:spcBef>
              <a:buFont typeface="Monotype Sorts" pitchFamily="2" charset="2"/>
              <a:buNone/>
            </a:pPr>
            <a:r>
              <a:rPr lang="en-US" altLang="en-US" dirty="0">
                <a:cs typeface="Times New Roman" panose="02020603050405020304" pitchFamily="18" charset="0"/>
              </a:rPr>
              <a:t>Every method must state the types of checked exceptions it might throw. This is known as </a:t>
            </a:r>
            <a:r>
              <a:rPr lang="en-US" altLang="en-US" i="1" dirty="0">
                <a:cs typeface="Times New Roman" panose="02020603050405020304" pitchFamily="18" charset="0"/>
              </a:rPr>
              <a:t>declaring exceptions</a:t>
            </a:r>
            <a:r>
              <a:rPr lang="en-US" altLang="en-US" dirty="0">
                <a:cs typeface="Times New Roman" panose="02020603050405020304" pitchFamily="18" charset="0"/>
              </a:rPr>
              <a:t>. </a:t>
            </a:r>
            <a:endParaRPr lang="en-US" altLang="en-US" dirty="0">
              <a:cs typeface="Times New Roman" panose="02020603050405020304" pitchFamily="18" charset="0"/>
            </a:endParaRPr>
          </a:p>
          <a:p>
            <a:pPr marL="0" indent="0">
              <a:spcBef>
                <a:spcPct val="0"/>
              </a:spcBef>
              <a:buFont typeface="Monotype Sorts" pitchFamily="2" charset="2"/>
              <a:buNone/>
            </a:pPr>
            <a:endParaRPr lang="en-US" altLang="en-US" dirty="0">
              <a:cs typeface="Times New Roman" panose="02020603050405020304" pitchFamily="18" charset="0"/>
            </a:endParaRPr>
          </a:p>
          <a:p>
            <a:pPr marL="0" indent="0">
              <a:spcBef>
                <a:spcPct val="0"/>
              </a:spcBef>
              <a:buFont typeface="Monotype Sorts" pitchFamily="2" charset="2"/>
              <a:buNone/>
            </a:pPr>
            <a:r>
              <a:rPr lang="en-US" altLang="en-US" sz="3000" dirty="0">
                <a:solidFill>
                  <a:schemeClr val="tx1"/>
                </a:solidFill>
              </a:rPr>
              <a:t>public void </a:t>
            </a:r>
            <a:r>
              <a:rPr lang="en-US" altLang="en-US" sz="3000" dirty="0" err="1">
                <a:solidFill>
                  <a:schemeClr val="tx1"/>
                </a:solidFill>
              </a:rPr>
              <a:t>myMethod</a:t>
            </a:r>
            <a:r>
              <a:rPr lang="en-US" altLang="en-US" sz="3000" dirty="0">
                <a:solidFill>
                  <a:schemeClr val="tx1"/>
                </a:solidFill>
              </a:rPr>
              <a:t>()</a:t>
            </a:r>
            <a:endParaRPr lang="en-US" altLang="en-US" sz="3000" dirty="0">
              <a:solidFill>
                <a:schemeClr val="tx1"/>
              </a:solidFill>
            </a:endParaRPr>
          </a:p>
          <a:p>
            <a:pPr marL="0" indent="0">
              <a:spcBef>
                <a:spcPct val="0"/>
              </a:spcBef>
              <a:buFont typeface="Monotype Sorts" pitchFamily="2" charset="2"/>
              <a:buNone/>
            </a:pPr>
            <a:r>
              <a:rPr lang="en-US" altLang="en-US" sz="3000" dirty="0">
                <a:solidFill>
                  <a:schemeClr val="tx1"/>
                </a:solidFill>
              </a:rPr>
              <a:t>   throws </a:t>
            </a:r>
            <a:r>
              <a:rPr lang="en-US" altLang="en-US" sz="3000" dirty="0" err="1">
                <a:solidFill>
                  <a:schemeClr val="tx1"/>
                </a:solidFill>
              </a:rPr>
              <a:t>IOException</a:t>
            </a:r>
            <a:endParaRPr lang="en-US" altLang="en-US" sz="3000" dirty="0">
              <a:solidFill>
                <a:schemeClr val="tx1"/>
              </a:solidFill>
            </a:endParaRPr>
          </a:p>
          <a:p>
            <a:pPr marL="0" indent="0">
              <a:spcBef>
                <a:spcPct val="100000"/>
              </a:spcBef>
              <a:buFont typeface="Monotype Sorts" pitchFamily="2" charset="2"/>
              <a:buNone/>
            </a:pPr>
            <a:r>
              <a:rPr lang="en-US" altLang="en-US" sz="3000" dirty="0">
                <a:solidFill>
                  <a:schemeClr val="tx1"/>
                </a:solidFill>
              </a:rPr>
              <a:t>public void </a:t>
            </a:r>
            <a:r>
              <a:rPr lang="en-US" altLang="en-US" sz="3000" dirty="0" err="1">
                <a:solidFill>
                  <a:schemeClr val="tx1"/>
                </a:solidFill>
              </a:rPr>
              <a:t>myMethod</a:t>
            </a:r>
            <a:r>
              <a:rPr lang="en-US" altLang="en-US" sz="3000" dirty="0">
                <a:solidFill>
                  <a:schemeClr val="tx1"/>
                </a:solidFill>
              </a:rPr>
              <a:t>()</a:t>
            </a:r>
            <a:endParaRPr lang="en-US" altLang="en-US" sz="3000" dirty="0">
              <a:solidFill>
                <a:schemeClr val="tx1"/>
              </a:solidFill>
            </a:endParaRPr>
          </a:p>
          <a:p>
            <a:pPr marL="0" indent="0">
              <a:spcBef>
                <a:spcPct val="0"/>
              </a:spcBef>
              <a:buFont typeface="Monotype Sorts" pitchFamily="2" charset="2"/>
              <a:buNone/>
            </a:pPr>
            <a:r>
              <a:rPr lang="en-US" altLang="en-US" sz="3000" dirty="0">
                <a:solidFill>
                  <a:schemeClr val="tx1"/>
                </a:solidFill>
              </a:rPr>
              <a:t>   throws </a:t>
            </a:r>
            <a:r>
              <a:rPr lang="en-US" altLang="en-US" sz="3000" dirty="0" err="1">
                <a:solidFill>
                  <a:schemeClr val="tx1"/>
                </a:solidFill>
              </a:rPr>
              <a:t>IOException</a:t>
            </a:r>
            <a:r>
              <a:rPr lang="en-US" altLang="en-US" sz="3000" dirty="0">
                <a:solidFill>
                  <a:schemeClr val="tx1"/>
                </a:solidFill>
              </a:rPr>
              <a:t>, </a:t>
            </a:r>
            <a:r>
              <a:rPr lang="en-US" altLang="en-US" sz="3000" dirty="0" err="1">
                <a:solidFill>
                  <a:schemeClr val="tx1"/>
                </a:solidFill>
              </a:rPr>
              <a:t>OtherException</a:t>
            </a:r>
            <a:endParaRPr lang="en-US" altLang="en-US" sz="3000" dirty="0" err="1">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653EF5C-3936-4231-A2B8-698ACA72A649}" type="slidenum">
              <a:rPr lang="en-US" altLang="en-US" sz="1400"/>
            </a:fld>
            <a:endParaRPr lang="en-US" altLang="en-US" sz="1400"/>
          </a:p>
        </p:txBody>
      </p:sp>
      <p:sp>
        <p:nvSpPr>
          <p:cNvPr id="18435" name="Rectangle 2"/>
          <p:cNvSpPr>
            <a:spLocks noGrp="1" noChangeArrowheads="1"/>
          </p:cNvSpPr>
          <p:nvPr>
            <p:ph type="title"/>
          </p:nvPr>
        </p:nvSpPr>
        <p:spPr>
          <a:xfrm>
            <a:off x="685800" y="0"/>
            <a:ext cx="7772400" cy="1428750"/>
          </a:xfrm>
          <a:noFill/>
        </p:spPr>
        <p:txBody>
          <a:bodyPr/>
          <a:lstStyle/>
          <a:p>
            <a:r>
              <a:rPr lang="en-US" altLang="en-US"/>
              <a:t>Throwing Exceptions</a:t>
            </a:r>
            <a:endParaRPr lang="en-US" altLang="en-US" b="1"/>
          </a:p>
        </p:txBody>
      </p:sp>
      <p:sp>
        <p:nvSpPr>
          <p:cNvPr id="18436" name="Rectangle 3"/>
          <p:cNvSpPr>
            <a:spLocks noGrp="1" noChangeArrowheads="1"/>
          </p:cNvSpPr>
          <p:nvPr>
            <p:ph type="body" idx="1"/>
          </p:nvPr>
        </p:nvSpPr>
        <p:spPr>
          <a:xfrm>
            <a:off x="457200" y="1371600"/>
            <a:ext cx="8382000" cy="4191000"/>
          </a:xfrm>
          <a:noFill/>
        </p:spPr>
        <p:txBody>
          <a:bodyPr/>
          <a:lstStyle/>
          <a:p>
            <a:pPr marL="0" indent="0">
              <a:lnSpc>
                <a:spcPct val="90000"/>
              </a:lnSpc>
              <a:buFont typeface="Monotype Sorts" pitchFamily="2" charset="2"/>
              <a:buNone/>
            </a:pPr>
            <a:r>
              <a:rPr lang="en-US" altLang="en-US">
                <a:cs typeface="Times New Roman" panose="02020603050405020304" pitchFamily="18" charset="0"/>
              </a:rPr>
              <a:t>When the program detects an error, the program can create an instance of an appropriate exception type and throw it. This is known as </a:t>
            </a:r>
            <a:r>
              <a:rPr lang="en-US" altLang="en-US" i="1">
                <a:cs typeface="Times New Roman" panose="02020603050405020304" pitchFamily="18" charset="0"/>
              </a:rPr>
              <a:t>throwing an exception</a:t>
            </a:r>
            <a:r>
              <a:rPr lang="en-US" altLang="en-US">
                <a:cs typeface="Times New Roman" panose="02020603050405020304" pitchFamily="18" charset="0"/>
              </a:rPr>
              <a:t>. Here is an example, </a:t>
            </a:r>
            <a:endParaRPr lang="en-US" altLang="en-US">
              <a:cs typeface="Times New Roman" panose="02020603050405020304" pitchFamily="18" charset="0"/>
            </a:endParaRPr>
          </a:p>
          <a:p>
            <a:pPr marL="0" indent="0">
              <a:lnSpc>
                <a:spcPct val="90000"/>
              </a:lnSpc>
              <a:buFont typeface="Monotype Sorts" pitchFamily="2" charset="2"/>
              <a:buNone/>
            </a:pPr>
            <a:endParaRPr lang="en-US" altLang="en-US">
              <a:cs typeface="Times New Roman" panose="02020603050405020304" pitchFamily="18" charset="0"/>
            </a:endParaRPr>
          </a:p>
          <a:p>
            <a:pPr marL="0" indent="0">
              <a:lnSpc>
                <a:spcPct val="90000"/>
              </a:lnSpc>
              <a:buFont typeface="Monotype Sorts" pitchFamily="2" charset="2"/>
              <a:buNone/>
            </a:pPr>
            <a:r>
              <a:rPr lang="en-US" altLang="en-US" sz="3000"/>
              <a:t>throw new TheException(); </a:t>
            </a:r>
            <a:endParaRPr lang="en-US" altLang="en-US" sz="3000"/>
          </a:p>
          <a:p>
            <a:pPr marL="0" indent="0">
              <a:lnSpc>
                <a:spcPct val="90000"/>
              </a:lnSpc>
              <a:spcBef>
                <a:spcPct val="100000"/>
              </a:spcBef>
              <a:buFont typeface="Monotype Sorts" pitchFamily="2" charset="2"/>
              <a:buNone/>
            </a:pPr>
            <a:r>
              <a:rPr lang="en-US" altLang="en-US" sz="3000"/>
              <a:t>TheException ex = new TheException();</a:t>
            </a:r>
            <a:br>
              <a:rPr lang="en-US" altLang="en-US" sz="3000"/>
            </a:br>
            <a:r>
              <a:rPr lang="en-US" altLang="en-US" sz="3000"/>
              <a:t>throw ex;</a:t>
            </a:r>
            <a:endParaRPr lang="en-US" altLang="en-US" sz="3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9908BB1-24BE-4B94-AF55-59C6124C3100}" type="slidenum">
              <a:rPr lang="en-US" altLang="en-US" sz="1400"/>
            </a:fld>
            <a:endParaRPr lang="en-US" altLang="en-US" sz="1400"/>
          </a:p>
        </p:txBody>
      </p:sp>
      <p:sp>
        <p:nvSpPr>
          <p:cNvPr id="19459" name="Rectangle 2"/>
          <p:cNvSpPr>
            <a:spLocks noGrp="1" noChangeArrowheads="1"/>
          </p:cNvSpPr>
          <p:nvPr>
            <p:ph type="title"/>
          </p:nvPr>
        </p:nvSpPr>
        <p:spPr>
          <a:xfrm>
            <a:off x="685800" y="0"/>
            <a:ext cx="7772400" cy="1447800"/>
          </a:xfrm>
          <a:noFill/>
        </p:spPr>
        <p:txBody>
          <a:bodyPr/>
          <a:lstStyle/>
          <a:p>
            <a:r>
              <a:rPr lang="en-US" altLang="en-US">
                <a:solidFill>
                  <a:schemeClr val="tx1"/>
                </a:solidFill>
              </a:rPr>
              <a:t>Throwing Exceptions Example</a:t>
            </a:r>
            <a:endParaRPr lang="en-US" altLang="en-US">
              <a:solidFill>
                <a:schemeClr val="tx1"/>
              </a:solidFill>
            </a:endParaRPr>
          </a:p>
        </p:txBody>
      </p:sp>
      <p:sp>
        <p:nvSpPr>
          <p:cNvPr id="152579" name="Rectangle 3"/>
          <p:cNvSpPr>
            <a:spLocks noGrp="1" noChangeArrowheads="1"/>
          </p:cNvSpPr>
          <p:nvPr>
            <p:ph type="body" idx="1"/>
          </p:nvPr>
        </p:nvSpPr>
        <p:spPr>
          <a:xfrm>
            <a:off x="228600" y="1447800"/>
            <a:ext cx="8686800" cy="4495800"/>
          </a:xfrm>
        </p:spPr>
        <p:txBody>
          <a:bodyPr/>
          <a:lstStyle/>
          <a:p>
            <a:pPr>
              <a:spcBef>
                <a:spcPct val="0"/>
              </a:spcBef>
              <a:buFont typeface="Monotype Sorts" pitchFamily="2" charset="2"/>
              <a:buNone/>
              <a:defRPr/>
            </a:pPr>
            <a:r>
              <a:rPr lang="en-US" b="1" dirty="0">
                <a:solidFill>
                  <a:schemeClr val="bg2"/>
                </a:solidFill>
                <a:latin typeface="Courier" charset="0"/>
                <a:cs typeface="Times New Roman" panose="02020603050405020304" pitchFamily="18" charset="0"/>
              </a:rPr>
              <a:t>   </a:t>
            </a:r>
            <a:r>
              <a:rPr lang="en-US" sz="2000" b="1" dirty="0">
                <a:solidFill>
                  <a:schemeClr val="bg2"/>
                </a:solidFill>
                <a:latin typeface="Courier New" panose="02070309020205020404" pitchFamily="49" charset="0"/>
                <a:cs typeface="Times New Roman" panose="02020603050405020304" pitchFamily="18" charset="0"/>
              </a:rPr>
              <a:t>/** Set a new radius */</a:t>
            </a:r>
            <a:endParaRPr lang="en-US" sz="2000" b="1" dirty="0">
              <a:solidFill>
                <a:schemeClr val="bg2"/>
              </a:solidFill>
              <a:latin typeface="Courier New" panose="02070309020205020404" pitchFamily="49" charset="0"/>
              <a:cs typeface="Times New Roman" panose="02020603050405020304" pitchFamily="18" charset="0"/>
            </a:endParaRPr>
          </a:p>
          <a:p>
            <a:pPr>
              <a:spcBef>
                <a:spcPct val="0"/>
              </a:spcBef>
              <a:buFont typeface="Monotype Sorts" pitchFamily="2" charset="2"/>
              <a:buNone/>
              <a:defRPr/>
            </a:pPr>
            <a:r>
              <a:rPr lang="en-US" sz="2000" b="1" dirty="0">
                <a:solidFill>
                  <a:schemeClr val="bg2"/>
                </a:solidFill>
                <a:latin typeface="Courier New" panose="02070309020205020404" pitchFamily="49" charset="0"/>
                <a:cs typeface="Times New Roman" panose="02020603050405020304" pitchFamily="18" charset="0"/>
              </a:rPr>
              <a:t>  public void </a:t>
            </a:r>
            <a:r>
              <a:rPr lang="en-US" sz="2000" b="1" dirty="0" err="1">
                <a:solidFill>
                  <a:schemeClr val="bg2"/>
                </a:solidFill>
                <a:latin typeface="Courier New" panose="02070309020205020404" pitchFamily="49" charset="0"/>
                <a:cs typeface="Times New Roman" panose="02020603050405020304" pitchFamily="18" charset="0"/>
              </a:rPr>
              <a:t>setRadius</a:t>
            </a:r>
            <a:r>
              <a:rPr lang="en-US" sz="2000" b="1" dirty="0">
                <a:solidFill>
                  <a:schemeClr val="bg2"/>
                </a:solidFill>
                <a:latin typeface="Courier New" panose="02070309020205020404" pitchFamily="49" charset="0"/>
                <a:cs typeface="Times New Roman" panose="02020603050405020304" pitchFamily="18" charset="0"/>
              </a:rPr>
              <a:t>(double </a:t>
            </a:r>
            <a:r>
              <a:rPr lang="en-US" sz="2000" b="1" dirty="0" err="1">
                <a:solidFill>
                  <a:schemeClr val="bg2"/>
                </a:solidFill>
                <a:latin typeface="Courier New" panose="02070309020205020404" pitchFamily="49" charset="0"/>
                <a:cs typeface="Times New Roman" panose="02020603050405020304" pitchFamily="18" charset="0"/>
              </a:rPr>
              <a:t>newRadius</a:t>
            </a:r>
            <a:r>
              <a:rPr lang="en-US" sz="2000" b="1" dirty="0">
                <a:solidFill>
                  <a:schemeClr val="bg2"/>
                </a:solidFill>
                <a:latin typeface="Courier New" panose="02070309020205020404" pitchFamily="49" charset="0"/>
                <a:cs typeface="Times New Roman" panose="02020603050405020304" pitchFamily="18" charset="0"/>
              </a:rPr>
              <a:t>) </a:t>
            </a:r>
            <a:endParaRPr lang="en-US" sz="2000" b="1" dirty="0">
              <a:solidFill>
                <a:schemeClr val="bg2"/>
              </a:solidFill>
              <a:latin typeface="Courier New" panose="02070309020205020404" pitchFamily="49" charset="0"/>
              <a:cs typeface="Times New Roman" panose="02020603050405020304" pitchFamily="18" charset="0"/>
            </a:endParaRPr>
          </a:p>
          <a:p>
            <a:pPr>
              <a:spcBef>
                <a:spcPct val="0"/>
              </a:spcBef>
              <a:buFont typeface="Monotype Sorts" pitchFamily="2" charset="2"/>
              <a:buNone/>
              <a:defRPr/>
            </a:pPr>
            <a:r>
              <a:rPr lang="en-US" sz="2000" b="1" dirty="0">
                <a:solidFill>
                  <a:schemeClr val="bg2"/>
                </a:solidFill>
                <a:latin typeface="Courier New" panose="02070309020205020404" pitchFamily="49" charset="0"/>
                <a:cs typeface="Times New Roman" panose="02020603050405020304" pitchFamily="18" charset="0"/>
              </a:rPr>
              <a:t>      </a:t>
            </a:r>
            <a:r>
              <a:rPr lang="en-US" sz="2000" b="1" dirty="0">
                <a:solidFill>
                  <a:srgbClr val="FF3300"/>
                </a:solidFill>
                <a:effectLst>
                  <a:outerShdw blurRad="38100" dist="38100" dir="2700000" algn="tl">
                    <a:srgbClr val="C0C0C0"/>
                  </a:outerShdw>
                </a:effectLst>
                <a:latin typeface="Courier New" panose="02070309020205020404" pitchFamily="49" charset="0"/>
                <a:cs typeface="Times New Roman" panose="02020603050405020304" pitchFamily="18" charset="0"/>
              </a:rPr>
              <a:t>throws </a:t>
            </a:r>
            <a:r>
              <a:rPr lang="en-US" sz="2000" b="1" dirty="0" err="1">
                <a:solidFill>
                  <a:srgbClr val="FF3300"/>
                </a:solidFill>
                <a:effectLst>
                  <a:outerShdw blurRad="38100" dist="38100" dir="2700000" algn="tl">
                    <a:srgbClr val="C0C0C0"/>
                  </a:outerShdw>
                </a:effectLst>
                <a:latin typeface="Courier New" panose="02070309020205020404" pitchFamily="49" charset="0"/>
                <a:cs typeface="Times New Roman" panose="02020603050405020304" pitchFamily="18" charset="0"/>
              </a:rPr>
              <a:t>IllegalArgumentException</a:t>
            </a:r>
            <a:r>
              <a:rPr lang="en-US" sz="2000" b="1" dirty="0">
                <a:solidFill>
                  <a:schemeClr val="bg2"/>
                </a:solidFill>
                <a:latin typeface="Courier New" panose="02070309020205020404" pitchFamily="49" charset="0"/>
                <a:cs typeface="Times New Roman" panose="02020603050405020304" pitchFamily="18" charset="0"/>
              </a:rPr>
              <a:t> {</a:t>
            </a:r>
            <a:endParaRPr lang="en-US" sz="2000" b="1" dirty="0">
              <a:solidFill>
                <a:schemeClr val="bg2"/>
              </a:solidFill>
              <a:latin typeface="Courier New" panose="02070309020205020404" pitchFamily="49" charset="0"/>
              <a:cs typeface="Times New Roman" panose="02020603050405020304" pitchFamily="18" charset="0"/>
            </a:endParaRPr>
          </a:p>
          <a:p>
            <a:pPr>
              <a:spcBef>
                <a:spcPct val="0"/>
              </a:spcBef>
              <a:buFont typeface="Monotype Sorts" pitchFamily="2" charset="2"/>
              <a:buNone/>
              <a:defRPr/>
            </a:pPr>
            <a:r>
              <a:rPr lang="en-US" sz="2000" b="1" dirty="0">
                <a:solidFill>
                  <a:schemeClr val="bg2"/>
                </a:solidFill>
                <a:latin typeface="Courier New" panose="02070309020205020404" pitchFamily="49" charset="0"/>
                <a:cs typeface="Times New Roman" panose="02020603050405020304" pitchFamily="18" charset="0"/>
              </a:rPr>
              <a:t>    if (</a:t>
            </a:r>
            <a:r>
              <a:rPr lang="en-US" sz="2000" b="1" dirty="0" err="1">
                <a:solidFill>
                  <a:schemeClr val="bg2"/>
                </a:solidFill>
                <a:latin typeface="Courier New" panose="02070309020205020404" pitchFamily="49" charset="0"/>
                <a:cs typeface="Times New Roman" panose="02020603050405020304" pitchFamily="18" charset="0"/>
              </a:rPr>
              <a:t>newRadius</a:t>
            </a:r>
            <a:r>
              <a:rPr lang="en-US" sz="2000" b="1" dirty="0">
                <a:solidFill>
                  <a:schemeClr val="bg2"/>
                </a:solidFill>
                <a:latin typeface="Courier New" panose="02070309020205020404" pitchFamily="49" charset="0"/>
                <a:cs typeface="Times New Roman" panose="02020603050405020304" pitchFamily="18" charset="0"/>
              </a:rPr>
              <a:t> &gt;= 0)</a:t>
            </a:r>
            <a:endParaRPr lang="en-US" sz="2000" b="1" dirty="0">
              <a:solidFill>
                <a:schemeClr val="bg2"/>
              </a:solidFill>
              <a:latin typeface="Courier New" panose="02070309020205020404" pitchFamily="49" charset="0"/>
              <a:cs typeface="Times New Roman" panose="02020603050405020304" pitchFamily="18" charset="0"/>
            </a:endParaRPr>
          </a:p>
          <a:p>
            <a:pPr>
              <a:spcBef>
                <a:spcPct val="0"/>
              </a:spcBef>
              <a:buFont typeface="Monotype Sorts" pitchFamily="2" charset="2"/>
              <a:buNone/>
              <a:defRPr/>
            </a:pPr>
            <a:r>
              <a:rPr lang="en-US" sz="2000" b="1" dirty="0">
                <a:solidFill>
                  <a:schemeClr val="bg2"/>
                </a:solidFill>
                <a:latin typeface="Courier New" panose="02070309020205020404" pitchFamily="49" charset="0"/>
                <a:cs typeface="Times New Roman" panose="02020603050405020304" pitchFamily="18" charset="0"/>
              </a:rPr>
              <a:t>      radius =  </a:t>
            </a:r>
            <a:r>
              <a:rPr lang="en-US" sz="2000" b="1" dirty="0" err="1">
                <a:solidFill>
                  <a:schemeClr val="bg2"/>
                </a:solidFill>
                <a:latin typeface="Courier New" panose="02070309020205020404" pitchFamily="49" charset="0"/>
                <a:cs typeface="Times New Roman" panose="02020603050405020304" pitchFamily="18" charset="0"/>
              </a:rPr>
              <a:t>newRadius</a:t>
            </a:r>
            <a:r>
              <a:rPr lang="en-US" sz="2000" b="1" dirty="0">
                <a:solidFill>
                  <a:schemeClr val="bg2"/>
                </a:solidFill>
                <a:latin typeface="Courier New" panose="02070309020205020404" pitchFamily="49" charset="0"/>
                <a:cs typeface="Times New Roman" panose="02020603050405020304" pitchFamily="18" charset="0"/>
              </a:rPr>
              <a:t>;</a:t>
            </a:r>
            <a:endParaRPr lang="en-US" sz="2000" b="1" dirty="0">
              <a:solidFill>
                <a:schemeClr val="bg2"/>
              </a:solidFill>
              <a:latin typeface="Courier New" panose="02070309020205020404" pitchFamily="49" charset="0"/>
              <a:cs typeface="Times New Roman" panose="02020603050405020304" pitchFamily="18" charset="0"/>
            </a:endParaRPr>
          </a:p>
          <a:p>
            <a:pPr>
              <a:spcBef>
                <a:spcPct val="0"/>
              </a:spcBef>
              <a:buFont typeface="Monotype Sorts" pitchFamily="2" charset="2"/>
              <a:buNone/>
              <a:defRPr/>
            </a:pPr>
            <a:r>
              <a:rPr lang="en-US" sz="2000" b="1" dirty="0">
                <a:solidFill>
                  <a:schemeClr val="bg2"/>
                </a:solidFill>
                <a:latin typeface="Courier New" panose="02070309020205020404" pitchFamily="49" charset="0"/>
                <a:cs typeface="Times New Roman" panose="02020603050405020304" pitchFamily="18" charset="0"/>
              </a:rPr>
              <a:t>    else</a:t>
            </a:r>
            <a:endParaRPr lang="en-US" sz="2000" b="1" dirty="0">
              <a:solidFill>
                <a:schemeClr val="bg2"/>
              </a:solidFill>
              <a:latin typeface="Courier New" panose="02070309020205020404" pitchFamily="49" charset="0"/>
              <a:cs typeface="Times New Roman" panose="02020603050405020304" pitchFamily="18" charset="0"/>
            </a:endParaRPr>
          </a:p>
          <a:p>
            <a:pPr>
              <a:spcBef>
                <a:spcPct val="0"/>
              </a:spcBef>
              <a:buFont typeface="Monotype Sorts" pitchFamily="2" charset="2"/>
              <a:buNone/>
              <a:defRPr/>
            </a:pPr>
            <a:r>
              <a:rPr lang="en-US" sz="2000" b="1" dirty="0">
                <a:solidFill>
                  <a:schemeClr val="bg2"/>
                </a:solidFill>
                <a:latin typeface="Courier New" panose="02070309020205020404" pitchFamily="49" charset="0"/>
                <a:cs typeface="Times New Roman" panose="02020603050405020304" pitchFamily="18" charset="0"/>
              </a:rPr>
              <a:t>      </a:t>
            </a:r>
            <a:r>
              <a:rPr lang="en-US" sz="2000" b="1" dirty="0">
                <a:solidFill>
                  <a:srgbClr val="FF3300"/>
                </a:solidFill>
                <a:latin typeface="Courier New" panose="02070309020205020404" pitchFamily="49" charset="0"/>
                <a:cs typeface="Times New Roman" panose="02020603050405020304" pitchFamily="18" charset="0"/>
              </a:rPr>
              <a:t>throw new </a:t>
            </a:r>
            <a:r>
              <a:rPr lang="en-US" sz="2000" b="1" dirty="0" err="1">
                <a:solidFill>
                  <a:srgbClr val="FF3300"/>
                </a:solidFill>
                <a:latin typeface="Courier New" panose="02070309020205020404" pitchFamily="49" charset="0"/>
                <a:cs typeface="Times New Roman" panose="02020603050405020304" pitchFamily="18" charset="0"/>
              </a:rPr>
              <a:t>IllegalArgumentException</a:t>
            </a:r>
            <a:r>
              <a:rPr lang="en-US" sz="2000" b="1" dirty="0">
                <a:solidFill>
                  <a:srgbClr val="FF3300"/>
                </a:solidFill>
                <a:latin typeface="Courier New" panose="02070309020205020404" pitchFamily="49" charset="0"/>
                <a:cs typeface="Times New Roman" panose="02020603050405020304" pitchFamily="18" charset="0"/>
              </a:rPr>
              <a:t>(</a:t>
            </a:r>
            <a:endParaRPr lang="en-US" sz="2000" b="1" dirty="0">
              <a:solidFill>
                <a:srgbClr val="FF3300"/>
              </a:solidFill>
              <a:latin typeface="Courier New" panose="02070309020205020404" pitchFamily="49" charset="0"/>
              <a:cs typeface="Times New Roman" panose="02020603050405020304" pitchFamily="18" charset="0"/>
            </a:endParaRPr>
          </a:p>
          <a:p>
            <a:pPr>
              <a:spcBef>
                <a:spcPct val="0"/>
              </a:spcBef>
              <a:buFont typeface="Monotype Sorts" pitchFamily="2" charset="2"/>
              <a:buNone/>
              <a:defRPr/>
            </a:pPr>
            <a:r>
              <a:rPr lang="en-US" sz="2000" b="1" dirty="0">
                <a:solidFill>
                  <a:srgbClr val="FF3300"/>
                </a:solidFill>
                <a:latin typeface="Courier New" panose="02070309020205020404" pitchFamily="49" charset="0"/>
                <a:cs typeface="Times New Roman" panose="02020603050405020304" pitchFamily="18" charset="0"/>
              </a:rPr>
              <a:t>        "Radius cannot be negative");</a:t>
            </a:r>
            <a:endParaRPr lang="en-US" sz="2000" b="1" dirty="0">
              <a:solidFill>
                <a:srgbClr val="FF3300"/>
              </a:solidFill>
              <a:latin typeface="Courier New" panose="02070309020205020404" pitchFamily="49" charset="0"/>
              <a:cs typeface="Times New Roman" panose="02020603050405020304" pitchFamily="18" charset="0"/>
            </a:endParaRPr>
          </a:p>
          <a:p>
            <a:pPr>
              <a:spcBef>
                <a:spcPct val="0"/>
              </a:spcBef>
              <a:buFont typeface="Monotype Sorts" pitchFamily="2" charset="2"/>
              <a:buNone/>
              <a:defRPr/>
            </a:pPr>
            <a:r>
              <a:rPr lang="en-US" sz="2000" b="1" dirty="0">
                <a:solidFill>
                  <a:schemeClr val="bg2"/>
                </a:solidFill>
                <a:latin typeface="Courier New" panose="02070309020205020404" pitchFamily="49" charset="0"/>
                <a:cs typeface="Times New Roman" panose="02020603050405020304" pitchFamily="18" charset="0"/>
              </a:rPr>
              <a:t>  }</a:t>
            </a:r>
            <a:endParaRPr lang="en-US" sz="2000" b="1" dirty="0">
              <a:solidFill>
                <a:schemeClr val="bg2"/>
              </a:solidFill>
              <a:latin typeface="Courier New" panose="02070309020205020404" pitchFamily="49"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F934CFB-B52A-4BD8-B788-B6C8A58EC3FE}" type="slidenum">
              <a:rPr lang="en-US" altLang="en-US" sz="1400"/>
            </a:fld>
            <a:endParaRPr lang="en-US" altLang="en-US" sz="1400"/>
          </a:p>
        </p:txBody>
      </p:sp>
      <p:sp>
        <p:nvSpPr>
          <p:cNvPr id="20483" name="Rectangle 2"/>
          <p:cNvSpPr>
            <a:spLocks noGrp="1" noChangeArrowheads="1"/>
          </p:cNvSpPr>
          <p:nvPr>
            <p:ph type="title"/>
          </p:nvPr>
        </p:nvSpPr>
        <p:spPr>
          <a:xfrm>
            <a:off x="685800" y="304800"/>
            <a:ext cx="7772400" cy="609600"/>
          </a:xfrm>
          <a:noFill/>
        </p:spPr>
        <p:txBody>
          <a:bodyPr/>
          <a:lstStyle/>
          <a:p>
            <a:r>
              <a:rPr lang="en-US" altLang="en-US" sz="4000">
                <a:solidFill>
                  <a:srgbClr val="FF0000"/>
                </a:solidFill>
              </a:rPr>
              <a:t>Catching Exceptions</a:t>
            </a:r>
            <a:r>
              <a:rPr lang="en-US" altLang="en-US" sz="4000"/>
              <a:t>(459)</a:t>
            </a:r>
            <a:endParaRPr lang="en-US" altLang="en-US" sz="4000" b="1"/>
          </a:p>
        </p:txBody>
      </p:sp>
      <p:sp>
        <p:nvSpPr>
          <p:cNvPr id="20484" name="Rectangle 3"/>
          <p:cNvSpPr>
            <a:spLocks noGrp="1" noChangeArrowheads="1"/>
          </p:cNvSpPr>
          <p:nvPr>
            <p:ph type="body" idx="1"/>
          </p:nvPr>
        </p:nvSpPr>
        <p:spPr>
          <a:xfrm>
            <a:off x="304800" y="1295400"/>
            <a:ext cx="8610600" cy="5029200"/>
          </a:xfrm>
        </p:spPr>
        <p:txBody>
          <a:bodyPr/>
          <a:lstStyle/>
          <a:p>
            <a:pPr algn="just">
              <a:lnSpc>
                <a:spcPct val="90000"/>
              </a:lnSpc>
              <a:spcBef>
                <a:spcPct val="0"/>
              </a:spcBef>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try {</a:t>
            </a:r>
            <a:endParaRPr lang="en-US" altLang="en-US" sz="2000" b="1">
              <a:solidFill>
                <a:schemeClr val="tx2"/>
              </a:solidFill>
              <a:latin typeface="Courier New" panose="02070309020205020404" pitchFamily="49" charset="0"/>
              <a:cs typeface="Times New Roman" panose="02020603050405020304" pitchFamily="18" charset="0"/>
            </a:endParaRPr>
          </a:p>
          <a:p>
            <a:pPr algn="just">
              <a:lnSpc>
                <a:spcPct val="90000"/>
              </a:lnSpc>
              <a:spcBef>
                <a:spcPct val="0"/>
              </a:spcBef>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  statements;  // Statements that may throw exceptions</a:t>
            </a:r>
            <a:endParaRPr lang="en-US" altLang="en-US" sz="2000" b="1">
              <a:solidFill>
                <a:schemeClr val="tx2"/>
              </a:solidFill>
              <a:latin typeface="Courier New" panose="02070309020205020404" pitchFamily="49" charset="0"/>
              <a:cs typeface="Times New Roman" panose="02020603050405020304" pitchFamily="18" charset="0"/>
            </a:endParaRPr>
          </a:p>
          <a:p>
            <a:pPr algn="just">
              <a:lnSpc>
                <a:spcPct val="90000"/>
              </a:lnSpc>
              <a:spcBef>
                <a:spcPct val="0"/>
              </a:spcBef>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a:t>
            </a:r>
            <a:endParaRPr lang="en-US" altLang="en-US" sz="2000" b="1">
              <a:solidFill>
                <a:schemeClr val="tx2"/>
              </a:solidFill>
              <a:latin typeface="Courier New" panose="02070309020205020404" pitchFamily="49" charset="0"/>
              <a:cs typeface="Times New Roman" panose="02020603050405020304" pitchFamily="18" charset="0"/>
            </a:endParaRPr>
          </a:p>
          <a:p>
            <a:pPr algn="just">
              <a:lnSpc>
                <a:spcPct val="90000"/>
              </a:lnSpc>
              <a:spcBef>
                <a:spcPct val="0"/>
              </a:spcBef>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catch (Exception1 exVar1) {</a:t>
            </a:r>
            <a:endParaRPr lang="en-US" altLang="en-US" sz="2000" b="1">
              <a:solidFill>
                <a:schemeClr val="tx2"/>
              </a:solidFill>
              <a:latin typeface="Courier New" panose="02070309020205020404" pitchFamily="49" charset="0"/>
              <a:cs typeface="Times New Roman" panose="02020603050405020304" pitchFamily="18" charset="0"/>
            </a:endParaRPr>
          </a:p>
          <a:p>
            <a:pPr algn="just">
              <a:lnSpc>
                <a:spcPct val="90000"/>
              </a:lnSpc>
              <a:spcBef>
                <a:spcPct val="0"/>
              </a:spcBef>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  handler for exception1;</a:t>
            </a:r>
            <a:endParaRPr lang="en-US" altLang="en-US" sz="2000" b="1">
              <a:solidFill>
                <a:schemeClr val="tx2"/>
              </a:solidFill>
              <a:latin typeface="Courier New" panose="02070309020205020404" pitchFamily="49" charset="0"/>
              <a:cs typeface="Times New Roman" panose="02020603050405020304" pitchFamily="18" charset="0"/>
            </a:endParaRPr>
          </a:p>
          <a:p>
            <a:pPr algn="just">
              <a:lnSpc>
                <a:spcPct val="90000"/>
              </a:lnSpc>
              <a:spcBef>
                <a:spcPct val="0"/>
              </a:spcBef>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a:t>
            </a:r>
            <a:endParaRPr lang="en-US" altLang="en-US" sz="2000" b="1">
              <a:solidFill>
                <a:schemeClr val="tx2"/>
              </a:solidFill>
              <a:latin typeface="Courier New" panose="02070309020205020404" pitchFamily="49" charset="0"/>
              <a:cs typeface="Times New Roman" panose="02020603050405020304" pitchFamily="18" charset="0"/>
            </a:endParaRPr>
          </a:p>
          <a:p>
            <a:pPr algn="just">
              <a:lnSpc>
                <a:spcPct val="90000"/>
              </a:lnSpc>
              <a:spcBef>
                <a:spcPct val="0"/>
              </a:spcBef>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catch (Exception2 exVar2) { </a:t>
            </a:r>
            <a:endParaRPr lang="en-US" altLang="en-US" sz="2000" b="1">
              <a:solidFill>
                <a:schemeClr val="tx2"/>
              </a:solidFill>
              <a:latin typeface="Courier New" panose="02070309020205020404" pitchFamily="49" charset="0"/>
              <a:cs typeface="Times New Roman" panose="02020603050405020304" pitchFamily="18" charset="0"/>
            </a:endParaRPr>
          </a:p>
          <a:p>
            <a:pPr algn="just">
              <a:lnSpc>
                <a:spcPct val="90000"/>
              </a:lnSpc>
              <a:spcBef>
                <a:spcPct val="0"/>
              </a:spcBef>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  handler for exception2;</a:t>
            </a:r>
            <a:endParaRPr lang="en-US" altLang="en-US" sz="2000" b="1">
              <a:solidFill>
                <a:schemeClr val="tx2"/>
              </a:solidFill>
              <a:latin typeface="Courier New" panose="02070309020205020404" pitchFamily="49" charset="0"/>
              <a:cs typeface="Times New Roman" panose="02020603050405020304" pitchFamily="18" charset="0"/>
            </a:endParaRPr>
          </a:p>
          <a:p>
            <a:pPr algn="just">
              <a:lnSpc>
                <a:spcPct val="90000"/>
              </a:lnSpc>
              <a:spcBef>
                <a:spcPct val="0"/>
              </a:spcBef>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a:t>
            </a:r>
            <a:endParaRPr lang="en-US" altLang="en-US" sz="2000" b="1">
              <a:solidFill>
                <a:schemeClr val="tx2"/>
              </a:solidFill>
              <a:latin typeface="Courier New" panose="02070309020205020404" pitchFamily="49" charset="0"/>
              <a:cs typeface="Times New Roman" panose="02020603050405020304" pitchFamily="18" charset="0"/>
            </a:endParaRPr>
          </a:p>
          <a:p>
            <a:pPr algn="just">
              <a:lnSpc>
                <a:spcPct val="90000"/>
              </a:lnSpc>
              <a:spcBef>
                <a:spcPct val="0"/>
              </a:spcBef>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a:t>
            </a:r>
            <a:endParaRPr lang="en-US" altLang="en-US" sz="2000" b="1">
              <a:solidFill>
                <a:schemeClr val="tx2"/>
              </a:solidFill>
              <a:latin typeface="Courier New" panose="02070309020205020404" pitchFamily="49" charset="0"/>
              <a:cs typeface="Times New Roman" panose="02020603050405020304" pitchFamily="18" charset="0"/>
            </a:endParaRPr>
          </a:p>
          <a:p>
            <a:pPr algn="just">
              <a:lnSpc>
                <a:spcPct val="90000"/>
              </a:lnSpc>
              <a:spcBef>
                <a:spcPct val="0"/>
              </a:spcBef>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catch (ExceptionN exVar3) {</a:t>
            </a:r>
            <a:endParaRPr lang="en-US" altLang="en-US" sz="2000" b="1">
              <a:solidFill>
                <a:schemeClr val="tx2"/>
              </a:solidFill>
              <a:latin typeface="Courier New" panose="02070309020205020404" pitchFamily="49" charset="0"/>
              <a:cs typeface="Times New Roman" panose="02020603050405020304" pitchFamily="18" charset="0"/>
            </a:endParaRPr>
          </a:p>
          <a:p>
            <a:pPr algn="just">
              <a:lnSpc>
                <a:spcPct val="90000"/>
              </a:lnSpc>
              <a:spcBef>
                <a:spcPct val="0"/>
              </a:spcBef>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  handler for exceptionN;</a:t>
            </a:r>
            <a:endParaRPr lang="en-US" altLang="en-US" sz="2000" b="1">
              <a:solidFill>
                <a:schemeClr val="tx2"/>
              </a:solidFill>
              <a:latin typeface="Courier New" panose="02070309020205020404" pitchFamily="49" charset="0"/>
              <a:cs typeface="Times New Roman" panose="02020603050405020304" pitchFamily="18" charset="0"/>
            </a:endParaRPr>
          </a:p>
          <a:p>
            <a:pPr algn="just">
              <a:lnSpc>
                <a:spcPct val="90000"/>
              </a:lnSpc>
              <a:spcBef>
                <a:spcPct val="0"/>
              </a:spcBef>
              <a:buFont typeface="Monotype Sorts" pitchFamily="2" charset="2"/>
              <a:buNone/>
            </a:pPr>
            <a:r>
              <a:rPr lang="en-US" altLang="en-US" sz="2000" b="1">
                <a:solidFill>
                  <a:schemeClr val="tx2"/>
                </a:solidFill>
                <a:latin typeface="Courier New" panose="02070309020205020404" pitchFamily="49" charset="0"/>
                <a:cs typeface="Times New Roman" panose="02020603050405020304" pitchFamily="18" charset="0"/>
              </a:rPr>
              <a:t>}</a:t>
            </a:r>
            <a:r>
              <a:rPr lang="en-US" altLang="en-US" sz="2400" b="1">
                <a:solidFill>
                  <a:schemeClr val="tx2"/>
                </a:solidFill>
                <a:latin typeface="Courier New" panose="02070309020205020404" pitchFamily="49" charset="0"/>
              </a:rPr>
              <a:t> </a:t>
            </a:r>
            <a:endParaRPr lang="en-US" altLang="en-US" sz="2400" b="1">
              <a:solidFill>
                <a:schemeClr val="tx2"/>
              </a:solidFill>
              <a:latin typeface="Courier New" panose="020703090202050204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EB76CBB-D3E0-406D-AB85-B6580A03A8E6}" type="slidenum">
              <a:rPr lang="en-US" altLang="en-US" sz="1400"/>
            </a:fld>
            <a:endParaRPr lang="en-US" altLang="en-US" sz="1400"/>
          </a:p>
        </p:txBody>
      </p:sp>
      <p:sp>
        <p:nvSpPr>
          <p:cNvPr id="21507" name="Rectangle 2"/>
          <p:cNvSpPr>
            <a:spLocks noGrp="1" noChangeArrowheads="1"/>
          </p:cNvSpPr>
          <p:nvPr>
            <p:ph type="title"/>
          </p:nvPr>
        </p:nvSpPr>
        <p:spPr>
          <a:xfrm>
            <a:off x="685800" y="0"/>
            <a:ext cx="7772400" cy="1447800"/>
          </a:xfrm>
          <a:noFill/>
        </p:spPr>
        <p:txBody>
          <a:bodyPr/>
          <a:lstStyle/>
          <a:p>
            <a:r>
              <a:rPr lang="en-US" altLang="en-US" dirty="0"/>
              <a:t>Catching Exceptions(460!book)</a:t>
            </a:r>
            <a:endParaRPr lang="en-US" altLang="en-US" b="1" dirty="0"/>
          </a:p>
        </p:txBody>
      </p:sp>
      <p:sp>
        <p:nvSpPr>
          <p:cNvPr id="21508" name="Rectangle 7"/>
          <p:cNvSpPr>
            <a:spLocks noChangeArrowheads="1"/>
          </p:cNvSpPr>
          <p:nvPr/>
        </p:nvSpPr>
        <p:spPr bwMode="auto">
          <a:xfrm>
            <a:off x="205740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09" name="Rectangle 9"/>
          <p:cNvSpPr>
            <a:spLocks noChangeArrowheads="1"/>
          </p:cNvSpPr>
          <p:nvPr/>
        </p:nvSpPr>
        <p:spPr bwMode="auto">
          <a:xfrm>
            <a:off x="188595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0" name="Rectangle 11"/>
          <p:cNvSpPr>
            <a:spLocks noChangeArrowheads="1"/>
          </p:cNvSpPr>
          <p:nvPr/>
        </p:nvSpPr>
        <p:spPr bwMode="auto">
          <a:xfrm>
            <a:off x="0" y="225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1511" name="Object 10"/>
          <p:cNvGraphicFramePr>
            <a:graphicFrameLocks noChangeAspect="1"/>
          </p:cNvGraphicFramePr>
          <p:nvPr/>
        </p:nvGraphicFramePr>
        <p:xfrm>
          <a:off x="0" y="1295400"/>
          <a:ext cx="9144000" cy="3994150"/>
        </p:xfrm>
        <a:graphic>
          <a:graphicData uri="http://schemas.openxmlformats.org/presentationml/2006/ole">
            <mc:AlternateContent xmlns:mc="http://schemas.openxmlformats.org/markup-compatibility/2006">
              <mc:Choice xmlns:v="urn:schemas-microsoft-com:vml" Requires="v">
                <p:oleObj spid="_x0000_s21534" name="Picture" r:id="rId1" imgW="5375275" imgH="2340610" progId="Word.Picture.8">
                  <p:embed/>
                </p:oleObj>
              </mc:Choice>
              <mc:Fallback>
                <p:oleObj name="Picture" r:id="rId1" imgW="5375275" imgH="2340610" progId="Word.Picture.8">
                  <p:embed/>
                  <p:pic>
                    <p:nvPicPr>
                      <p:cNvPr id="0" name="Objec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95400"/>
                        <a:ext cx="9144000" cy="399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BC67BE0-482C-4502-BED2-D4577FCE0E4D}" type="slidenum">
              <a:rPr lang="en-US" altLang="en-US" sz="1400"/>
            </a:fld>
            <a:endParaRPr lang="en-US" altLang="en-US" sz="1400"/>
          </a:p>
        </p:txBody>
      </p:sp>
      <p:sp>
        <p:nvSpPr>
          <p:cNvPr id="4099" name="Rectangle 2"/>
          <p:cNvSpPr>
            <a:spLocks noGrp="1" noChangeArrowheads="1"/>
          </p:cNvSpPr>
          <p:nvPr>
            <p:ph type="title"/>
          </p:nvPr>
        </p:nvSpPr>
        <p:spPr>
          <a:xfrm>
            <a:off x="152400" y="228600"/>
            <a:ext cx="8763000" cy="1066800"/>
          </a:xfrm>
          <a:noFill/>
        </p:spPr>
        <p:txBody>
          <a:bodyPr/>
          <a:lstStyle/>
          <a:p>
            <a:r>
              <a:rPr lang="en-US" altLang="en-US"/>
              <a:t>Motivations</a:t>
            </a:r>
            <a:endParaRPr lang="en-US" altLang="en-US"/>
          </a:p>
        </p:txBody>
      </p:sp>
      <p:sp>
        <p:nvSpPr>
          <p:cNvPr id="4100" name="Rectangle 3"/>
          <p:cNvSpPr>
            <a:spLocks noGrp="1" noChangeArrowheads="1"/>
          </p:cNvSpPr>
          <p:nvPr>
            <p:ph type="body" idx="1"/>
          </p:nvPr>
        </p:nvSpPr>
        <p:spPr>
          <a:xfrm>
            <a:off x="304800" y="1371600"/>
            <a:ext cx="8610600" cy="3200400"/>
          </a:xfrm>
          <a:noFill/>
        </p:spPr>
        <p:txBody>
          <a:bodyPr/>
          <a:lstStyle/>
          <a:p>
            <a:pPr marL="0" indent="0">
              <a:lnSpc>
                <a:spcPct val="95000"/>
              </a:lnSpc>
              <a:buFont typeface="Monotype Sorts" pitchFamily="2" charset="2"/>
              <a:buNone/>
            </a:pPr>
            <a:r>
              <a:rPr lang="en-US" altLang="en-US" dirty="0"/>
              <a:t>When a program runs into a runtime error, the program terminates abnormally. How can you handle the runtime error so that the program can continue to run or terminate gracefully? This is the subject we will introduce in this chapter.</a:t>
            </a:r>
            <a:endParaRPr lang="en-US" altLang="en-US" dirty="0"/>
          </a:p>
        </p:txBody>
      </p:sp>
      <p:sp>
        <p:nvSpPr>
          <p:cNvPr id="4101"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02" name="Rectangle 8"/>
          <p:cNvSpPr>
            <a:spLocks noChangeArrowheads="1"/>
          </p:cNvSpPr>
          <p:nvPr/>
        </p:nvSpPr>
        <p:spPr bwMode="auto">
          <a:xfrm>
            <a:off x="0" y="906463"/>
            <a:ext cx="3365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b="1">
                <a:latin typeface="Courier New" panose="02070309020205020404" pitchFamily="49" charset="0"/>
                <a:ea typeface="Times New Roman" panose="02020603050405020304" pitchFamily="18" charset="0"/>
                <a:cs typeface="Courier New" panose="02070309020205020404" pitchFamily="49" charset="0"/>
              </a:rPr>
              <a:t>  </a:t>
            </a:r>
            <a:endParaRPr lang="en-US" altLang="en-US" sz="2400">
              <a:ea typeface="Times New Roman" panose="02020603050405020304" pitchFamily="18" charset="0"/>
              <a:cs typeface="Courier New" panose="02070309020205020404" pitchFamily="49" charset="0"/>
            </a:endParaRPr>
          </a:p>
        </p:txBody>
      </p:sp>
      <p:sp>
        <p:nvSpPr>
          <p:cNvPr id="4103" name="Rectangle 9"/>
          <p:cNvSpPr>
            <a:spLocks noChangeArrowheads="1"/>
          </p:cNvSpPr>
          <p:nvPr/>
        </p:nvSpPr>
        <p:spPr bwMode="auto">
          <a:xfrm>
            <a:off x="0" y="2065338"/>
            <a:ext cx="3365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a:latin typeface="Courier New" panose="02070309020205020404" pitchFamily="49" charset="0"/>
                <a:ea typeface="Times New Roman" panose="02020603050405020304" pitchFamily="18" charset="0"/>
                <a:cs typeface="Courier New" panose="02070309020205020404" pitchFamily="49" charset="0"/>
              </a:rPr>
              <a:t>  </a:t>
            </a:r>
            <a:endParaRPr lang="en-US" altLang="en-US" sz="2400">
              <a:ea typeface="Times New Roman" panose="02020603050405020304" pitchFamily="18" charset="0"/>
              <a:cs typeface="Courier New" panose="02070309020205020404" pitchFamily="49" charset="0"/>
            </a:endParaRPr>
          </a:p>
        </p:txBody>
      </p:sp>
      <p:sp>
        <p:nvSpPr>
          <p:cNvPr id="4104" name="Rectangle 10"/>
          <p:cNvSpPr>
            <a:spLocks noChangeArrowheads="1"/>
          </p:cNvSpPr>
          <p:nvPr/>
        </p:nvSpPr>
        <p:spPr bwMode="auto">
          <a:xfrm>
            <a:off x="0" y="3216275"/>
            <a:ext cx="3365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b="1">
                <a:latin typeface="Courier New" panose="02070309020205020404" pitchFamily="49" charset="0"/>
                <a:ea typeface="Times New Roman" panose="02020603050405020304" pitchFamily="18" charset="0"/>
                <a:cs typeface="Courier New" panose="02070309020205020404" pitchFamily="49" charset="0"/>
              </a:rPr>
              <a:t>  </a:t>
            </a:r>
            <a:endParaRPr lang="en-US" altLang="en-US" sz="2400">
              <a:ea typeface="Times New Roman" panose="02020603050405020304" pitchFamily="18" charset="0"/>
              <a:cs typeface="Courier New" panose="02070309020205020404" pitchFamily="49"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1B81651-48B6-48CA-A087-06AE9A1DE409}" type="slidenum">
              <a:rPr lang="en-US" altLang="en-US" sz="1400"/>
            </a:fld>
            <a:endParaRPr lang="en-US" altLang="en-US" sz="1400"/>
          </a:p>
        </p:txBody>
      </p:sp>
      <p:sp>
        <p:nvSpPr>
          <p:cNvPr id="22531" name="Rectangle 2"/>
          <p:cNvSpPr>
            <a:spLocks noGrp="1" noChangeArrowheads="1"/>
          </p:cNvSpPr>
          <p:nvPr>
            <p:ph type="title"/>
          </p:nvPr>
        </p:nvSpPr>
        <p:spPr>
          <a:xfrm>
            <a:off x="228600" y="381000"/>
            <a:ext cx="8458200" cy="685800"/>
          </a:xfrm>
        </p:spPr>
        <p:txBody>
          <a:bodyPr/>
          <a:lstStyle/>
          <a:p>
            <a:r>
              <a:rPr lang="en-US" altLang="en-US" sz="4000"/>
              <a:t>Catch or Declare Checked Exceptions</a:t>
            </a:r>
            <a:endParaRPr lang="en-US" altLang="en-US">
              <a:latin typeface="Book Antiqua" panose="02040602050305030304" pitchFamily="18" charset="0"/>
            </a:endParaRPr>
          </a:p>
        </p:txBody>
      </p:sp>
      <p:sp>
        <p:nvSpPr>
          <p:cNvPr id="22532" name="Rectangle 3"/>
          <p:cNvSpPr>
            <a:spLocks noGrp="1" noChangeArrowheads="1"/>
          </p:cNvSpPr>
          <p:nvPr>
            <p:ph type="body" idx="1"/>
          </p:nvPr>
        </p:nvSpPr>
        <p:spPr>
          <a:xfrm>
            <a:off x="296545" y="1587500"/>
            <a:ext cx="8763000" cy="1236345"/>
          </a:xfrm>
        </p:spPr>
        <p:txBody>
          <a:bodyPr/>
          <a:lstStyle/>
          <a:p>
            <a:pPr marL="0" indent="0">
              <a:buFont typeface="Monotype Sorts" pitchFamily="2" charset="2"/>
              <a:buNone/>
            </a:pPr>
            <a:r>
              <a:rPr lang="en-US" altLang="en-US" sz="3500">
                <a:cs typeface="Courier New" panose="02070309020205020404" pitchFamily="49" charset="0"/>
              </a:rPr>
              <a:t>Suppose p2 is defined as follows:</a:t>
            </a:r>
            <a:endParaRPr lang="en-US" altLang="en-US" sz="3500">
              <a:cs typeface="Courier New" panose="02070309020205020404" pitchFamily="49" charset="0"/>
            </a:endParaRPr>
          </a:p>
        </p:txBody>
      </p:sp>
      <p:sp>
        <p:nvSpPr>
          <p:cNvPr id="22533" name="Rectangle 8"/>
          <p:cNvSpPr>
            <a:spLocks noChangeArrowheads="1"/>
          </p:cNvSpPr>
          <p:nvPr/>
        </p:nvSpPr>
        <p:spPr bwMode="auto">
          <a:xfrm>
            <a:off x="2362200" y="2747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2534" name="Object 7"/>
          <p:cNvGraphicFramePr>
            <a:graphicFrameLocks noChangeAspect="1"/>
          </p:cNvGraphicFramePr>
          <p:nvPr/>
        </p:nvGraphicFramePr>
        <p:xfrm>
          <a:off x="1238250" y="3505200"/>
          <a:ext cx="6437313" cy="2606675"/>
        </p:xfrm>
        <a:graphic>
          <a:graphicData uri="http://schemas.openxmlformats.org/presentationml/2006/ole">
            <mc:AlternateContent xmlns:mc="http://schemas.openxmlformats.org/markup-compatibility/2006">
              <mc:Choice xmlns:v="urn:schemas-microsoft-com:vml" Requires="v">
                <p:oleObj spid="_x0000_s22557" name="Picture" r:id="rId1" imgW="3371850" imgH="1357630" progId="Word.Picture.8">
                  <p:embed/>
                </p:oleObj>
              </mc:Choice>
              <mc:Fallback>
                <p:oleObj name="Picture" r:id="rId1" imgW="3371850" imgH="1357630" progId="Word.Picture.8">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0" y="3505200"/>
                        <a:ext cx="6437313" cy="260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59D73CB-3BAE-4122-B89C-15900AE94FD6}" type="slidenum">
              <a:rPr lang="en-US" altLang="en-US" sz="1400"/>
            </a:fld>
            <a:endParaRPr lang="en-US" altLang="en-US" sz="1400"/>
          </a:p>
        </p:txBody>
      </p:sp>
      <p:sp>
        <p:nvSpPr>
          <p:cNvPr id="23555" name="Rectangle 2"/>
          <p:cNvSpPr>
            <a:spLocks noGrp="1" noChangeArrowheads="1"/>
          </p:cNvSpPr>
          <p:nvPr>
            <p:ph type="title"/>
          </p:nvPr>
        </p:nvSpPr>
        <p:spPr>
          <a:xfrm>
            <a:off x="381000" y="152400"/>
            <a:ext cx="8458200" cy="685800"/>
          </a:xfrm>
        </p:spPr>
        <p:txBody>
          <a:bodyPr/>
          <a:lstStyle/>
          <a:p>
            <a:r>
              <a:rPr lang="en-US" altLang="en-US" sz="3200" dirty="0"/>
              <a:t>Catch or Declare Checked Exceptions</a:t>
            </a:r>
            <a:br>
              <a:rPr lang="en-US" altLang="en-US" sz="3200" dirty="0"/>
            </a:br>
            <a:r>
              <a:rPr lang="en-US" altLang="en-US" sz="3200" dirty="0"/>
              <a:t>Example(461/example 462)</a:t>
            </a:r>
            <a:endParaRPr lang="en-US" altLang="en-US" sz="3200" dirty="0">
              <a:latin typeface="Book Antiqua" panose="02040602050305030304" pitchFamily="18" charset="0"/>
            </a:endParaRPr>
          </a:p>
        </p:txBody>
      </p:sp>
      <p:sp>
        <p:nvSpPr>
          <p:cNvPr id="23556" name="Rectangle 3"/>
          <p:cNvSpPr>
            <a:spLocks noGrp="1" noChangeArrowheads="1"/>
          </p:cNvSpPr>
          <p:nvPr>
            <p:ph type="body" idx="1"/>
          </p:nvPr>
        </p:nvSpPr>
        <p:spPr>
          <a:xfrm>
            <a:off x="228600" y="1066800"/>
            <a:ext cx="8763000" cy="2286000"/>
          </a:xfrm>
        </p:spPr>
        <p:txBody>
          <a:bodyPr/>
          <a:lstStyle/>
          <a:p>
            <a:pPr marL="0" indent="0">
              <a:buFont typeface="Monotype Sorts" pitchFamily="2" charset="2"/>
              <a:buNone/>
            </a:pPr>
            <a:r>
              <a:rPr lang="en-US" altLang="en-US" sz="2200">
                <a:cs typeface="Courier New" panose="02070309020205020404" pitchFamily="49" charset="0"/>
              </a:rPr>
              <a:t>Java forces you to deal with checked exceptions. If a method declares a checked exception (i.e., an exception other than </a:t>
            </a:r>
            <a:r>
              <a:rPr lang="en-US" altLang="en-US" sz="2200" u="sng">
                <a:cs typeface="Courier New" panose="02070309020205020404" pitchFamily="49" charset="0"/>
              </a:rPr>
              <a:t>Error</a:t>
            </a:r>
            <a:r>
              <a:rPr lang="en-US" altLang="en-US" sz="2200">
                <a:cs typeface="Courier New" panose="02070309020205020404" pitchFamily="49" charset="0"/>
              </a:rPr>
              <a:t> or </a:t>
            </a:r>
            <a:r>
              <a:rPr lang="en-US" altLang="en-US" sz="2200" u="sng">
                <a:cs typeface="Courier New" panose="02070309020205020404" pitchFamily="49" charset="0"/>
              </a:rPr>
              <a:t>RuntimeException</a:t>
            </a:r>
            <a:r>
              <a:rPr lang="en-US" altLang="en-US" sz="2200">
                <a:cs typeface="Courier New" panose="02070309020205020404" pitchFamily="49" charset="0"/>
              </a:rPr>
              <a:t>), you must invoke it in a </a:t>
            </a:r>
            <a:r>
              <a:rPr lang="en-US" altLang="en-US" sz="2200" u="sng">
                <a:cs typeface="Courier New" panose="02070309020205020404" pitchFamily="49" charset="0"/>
              </a:rPr>
              <a:t>try-catch</a:t>
            </a:r>
            <a:r>
              <a:rPr lang="en-US" altLang="en-US" sz="2200">
                <a:cs typeface="Courier New" panose="02070309020205020404" pitchFamily="49" charset="0"/>
              </a:rPr>
              <a:t> block or declare to throw the exception in the calling method. For example, suppose that method </a:t>
            </a:r>
            <a:r>
              <a:rPr lang="en-US" altLang="en-US" sz="2200" u="sng">
                <a:cs typeface="Courier New" panose="02070309020205020404" pitchFamily="49" charset="0"/>
              </a:rPr>
              <a:t>p1</a:t>
            </a:r>
            <a:r>
              <a:rPr lang="en-US" altLang="en-US" sz="2200">
                <a:cs typeface="Courier New" panose="02070309020205020404" pitchFamily="49" charset="0"/>
              </a:rPr>
              <a:t> invokes method </a:t>
            </a:r>
            <a:r>
              <a:rPr lang="en-US" altLang="en-US" sz="2200" u="sng">
                <a:cs typeface="Courier New" panose="02070309020205020404" pitchFamily="49" charset="0"/>
              </a:rPr>
              <a:t>p2</a:t>
            </a:r>
            <a:r>
              <a:rPr lang="en-US" altLang="en-US" sz="2200">
                <a:cs typeface="Courier New" panose="02070309020205020404" pitchFamily="49" charset="0"/>
              </a:rPr>
              <a:t> and </a:t>
            </a:r>
            <a:r>
              <a:rPr lang="en-US" altLang="en-US" sz="2200" u="sng">
                <a:cs typeface="Courier New" panose="02070309020205020404" pitchFamily="49" charset="0"/>
              </a:rPr>
              <a:t>p2</a:t>
            </a:r>
            <a:r>
              <a:rPr lang="en-US" altLang="en-US" sz="2200">
                <a:cs typeface="Courier New" panose="02070309020205020404" pitchFamily="49" charset="0"/>
              </a:rPr>
              <a:t> may throw a checked exception (e.g., </a:t>
            </a:r>
            <a:r>
              <a:rPr lang="en-US" altLang="en-US" sz="2200" u="sng">
                <a:cs typeface="Courier New" panose="02070309020205020404" pitchFamily="49" charset="0"/>
              </a:rPr>
              <a:t>IOException</a:t>
            </a:r>
            <a:r>
              <a:rPr lang="en-US" altLang="en-US" sz="2200">
                <a:cs typeface="Courier New" panose="02070309020205020404" pitchFamily="49" charset="0"/>
              </a:rPr>
              <a:t>), you have to write the code as shown in (a) or (b).</a:t>
            </a:r>
            <a:endParaRPr lang="en-US" altLang="en-US" sz="2200">
              <a:cs typeface="Courier New" panose="02070309020205020404" pitchFamily="49" charset="0"/>
            </a:endParaRPr>
          </a:p>
        </p:txBody>
      </p:sp>
      <p:sp>
        <p:nvSpPr>
          <p:cNvPr id="23557" name="Rectangle 4"/>
          <p:cNvSpPr>
            <a:spLocks noChangeArrowheads="1"/>
          </p:cNvSpPr>
          <p:nvPr/>
        </p:nvSpPr>
        <p:spPr bwMode="auto">
          <a:xfrm>
            <a:off x="2362200" y="2747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3558" name="Object 5"/>
          <p:cNvGraphicFramePr>
            <a:graphicFrameLocks noChangeAspect="1"/>
          </p:cNvGraphicFramePr>
          <p:nvPr/>
        </p:nvGraphicFramePr>
        <p:xfrm>
          <a:off x="172085" y="3809683"/>
          <a:ext cx="8451850" cy="2609850"/>
        </p:xfrm>
        <a:graphic>
          <a:graphicData uri="http://schemas.openxmlformats.org/presentationml/2006/ole">
            <mc:AlternateContent xmlns:mc="http://schemas.openxmlformats.org/markup-compatibility/2006">
              <mc:Choice xmlns:v="urn:schemas-microsoft-com:vml" Requires="v">
                <p:oleObj spid="_x0000_s23583" name="Picture" r:id="rId1" imgW="4420235" imgH="1357630" progId="Word.Picture.8">
                  <p:embed/>
                </p:oleObj>
              </mc:Choice>
              <mc:Fallback>
                <p:oleObj name="Picture" r:id="rId1" imgW="4420235" imgH="1357630" progId="Word.Picture.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085" y="3809683"/>
                        <a:ext cx="8451850"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59" name="Line 6"/>
          <p:cNvSpPr>
            <a:spLocks noChangeShapeType="1"/>
          </p:cNvSpPr>
          <p:nvPr/>
        </p:nvSpPr>
        <p:spPr bwMode="auto">
          <a:xfrm flipH="1">
            <a:off x="2362200" y="2057400"/>
            <a:ext cx="3505200" cy="2133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0" name="Line 7"/>
          <p:cNvSpPr>
            <a:spLocks noChangeShapeType="1"/>
          </p:cNvSpPr>
          <p:nvPr/>
        </p:nvSpPr>
        <p:spPr bwMode="auto">
          <a:xfrm flipH="1">
            <a:off x="6705600" y="2057400"/>
            <a:ext cx="1143000" cy="1752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D7C9AFE-62CD-4C4F-9133-516E70A6A890}" type="slidenum">
              <a:rPr lang="en-US" altLang="en-US" sz="1400"/>
            </a:fld>
            <a:endParaRPr lang="en-US" altLang="en-US" sz="1400"/>
          </a:p>
        </p:txBody>
      </p:sp>
      <p:sp>
        <p:nvSpPr>
          <p:cNvPr id="24579" name="Rectangle 2"/>
          <p:cNvSpPr>
            <a:spLocks noGrp="1" noChangeArrowheads="1"/>
          </p:cNvSpPr>
          <p:nvPr>
            <p:ph type="title"/>
          </p:nvPr>
        </p:nvSpPr>
        <p:spPr>
          <a:xfrm>
            <a:off x="685800" y="465455"/>
            <a:ext cx="7772400" cy="1143000"/>
          </a:xfrm>
        </p:spPr>
        <p:txBody>
          <a:bodyPr/>
          <a:lstStyle/>
          <a:p>
            <a:r>
              <a:rPr lang="en-US" altLang="en-US" sz="3600">
                <a:solidFill>
                  <a:schemeClr val="tx1"/>
                </a:solidFill>
              </a:rPr>
              <a:t>Example: Declaring, Throwing, and Catching Exceptions</a:t>
            </a:r>
            <a:endParaRPr lang="en-US" altLang="en-US" sz="3600">
              <a:solidFill>
                <a:schemeClr val="tx1"/>
              </a:solidFill>
              <a:latin typeface="Book Antiqua" panose="02040602050305030304" pitchFamily="18" charset="0"/>
            </a:endParaRPr>
          </a:p>
        </p:txBody>
      </p:sp>
      <p:sp>
        <p:nvSpPr>
          <p:cNvPr id="24580" name="Rectangle 3"/>
          <p:cNvSpPr>
            <a:spLocks noGrp="1" noChangeArrowheads="1"/>
          </p:cNvSpPr>
          <p:nvPr>
            <p:ph type="body" idx="1"/>
          </p:nvPr>
        </p:nvSpPr>
        <p:spPr>
          <a:xfrm>
            <a:off x="228600" y="1828800"/>
            <a:ext cx="8534400" cy="2971800"/>
          </a:xfrm>
        </p:spPr>
        <p:txBody>
          <a:bodyPr/>
          <a:lstStyle/>
          <a:p>
            <a:pPr>
              <a:lnSpc>
                <a:spcPct val="90000"/>
              </a:lnSpc>
            </a:pPr>
            <a:r>
              <a:rPr lang="en-US" altLang="en-US" sz="3400"/>
              <a:t>Objective: </a:t>
            </a:r>
            <a:r>
              <a:rPr lang="en-US" altLang="en-US" sz="3400">
                <a:cs typeface="Times New Roman" panose="02020603050405020304" pitchFamily="18" charset="0"/>
              </a:rPr>
              <a:t>This example demonstrates declaring, throwing, and catching exceptions by modifying the </a:t>
            </a:r>
            <a:r>
              <a:rPr lang="en-US" altLang="en-US" sz="3400" u="sng">
                <a:cs typeface="Times New Roman" panose="02020603050405020304" pitchFamily="18" charset="0"/>
              </a:rPr>
              <a:t>setRadius</a:t>
            </a:r>
            <a:r>
              <a:rPr lang="en-US" altLang="en-US" sz="3400">
                <a:cs typeface="Times New Roman" panose="02020603050405020304" pitchFamily="18" charset="0"/>
              </a:rPr>
              <a:t> method in the </a:t>
            </a:r>
            <a:r>
              <a:rPr lang="en-US" altLang="en-US" sz="3400" u="sng">
                <a:cs typeface="Times New Roman" panose="02020603050405020304" pitchFamily="18" charset="0"/>
              </a:rPr>
              <a:t>Circle</a:t>
            </a:r>
            <a:r>
              <a:rPr lang="en-US" altLang="en-US" sz="3400">
                <a:cs typeface="Times New Roman" panose="02020603050405020304" pitchFamily="18" charset="0"/>
              </a:rPr>
              <a:t> class defined in Chapter 8. The new </a:t>
            </a:r>
            <a:r>
              <a:rPr lang="en-US" altLang="en-US" sz="3400" u="sng">
                <a:cs typeface="Times New Roman" panose="02020603050405020304" pitchFamily="18" charset="0"/>
              </a:rPr>
              <a:t>setRadius</a:t>
            </a:r>
            <a:r>
              <a:rPr lang="en-US" altLang="en-US" sz="3400">
                <a:cs typeface="Times New Roman" panose="02020603050405020304" pitchFamily="18" charset="0"/>
              </a:rPr>
              <a:t> method throws an exception if radius is negative.</a:t>
            </a:r>
            <a:endParaRPr lang="en-US" altLang="en-US" sz="3400">
              <a:cs typeface="Times New Roman" panose="02020603050405020304" pitchFamily="18" charset="0"/>
            </a:endParaRPr>
          </a:p>
        </p:txBody>
      </p:sp>
      <p:sp>
        <p:nvSpPr>
          <p:cNvPr id="241672" name="AutoShape 8">
            <a:hlinkClick r:id="" action="ppaction://noaction" highlightClick="1"/>
          </p:cNvPr>
          <p:cNvSpPr>
            <a:spLocks noChangeArrowheads="1"/>
          </p:cNvSpPr>
          <p:nvPr/>
        </p:nvSpPr>
        <p:spPr bwMode="auto">
          <a:xfrm>
            <a:off x="1143000" y="5029200"/>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a:solidFill>
                  <a:schemeClr val="accent1"/>
                </a:solidFill>
                <a:latin typeface="Book Antiqua" panose="02040602050305030304" pitchFamily="18" charset="0"/>
                <a:ea typeface="宋体" panose="02010600030101010101" pitchFamily="2" charset="-122"/>
                <a:hlinkClick r:id="rId1" action="ppaction://program"/>
              </a:rPr>
              <a:t>TestCircleWithException</a:t>
            </a:r>
            <a:endParaRPr lang="en-US" altLang="zh-CN">
              <a:solidFill>
                <a:schemeClr val="accent1"/>
              </a:solidFill>
              <a:ea typeface="宋体" panose="02010600030101010101" pitchFamily="2" charset="-122"/>
            </a:endParaRPr>
          </a:p>
        </p:txBody>
      </p:sp>
      <p:sp>
        <p:nvSpPr>
          <p:cNvPr id="24582" name="AutoShape 9">
            <a:hlinkClick r:id="rId2" action="ppaction://program" highlightClick="1"/>
          </p:cNvPr>
          <p:cNvSpPr>
            <a:spLocks noChangeArrowheads="1"/>
          </p:cNvSpPr>
          <p:nvPr/>
        </p:nvSpPr>
        <p:spPr bwMode="auto">
          <a:xfrm>
            <a:off x="1143000" y="5867400"/>
            <a:ext cx="3429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241676" name="AutoShape 12">
            <a:hlinkClick r:id="rId3" action="ppaction://hlinkfile" highlightClick="1"/>
          </p:cNvPr>
          <p:cNvSpPr>
            <a:spLocks noChangeArrowheads="1"/>
          </p:cNvSpPr>
          <p:nvPr/>
        </p:nvSpPr>
        <p:spPr bwMode="auto">
          <a:xfrm>
            <a:off x="4876800" y="5029200"/>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a:solidFill>
                  <a:schemeClr val="accent1"/>
                </a:solidFill>
                <a:latin typeface="Book Antiqua" panose="02040602050305030304" pitchFamily="18" charset="0"/>
                <a:ea typeface="宋体" panose="02010600030101010101" pitchFamily="2" charset="-122"/>
                <a:hlinkClick r:id="rId4" action="ppaction://program"/>
              </a:rPr>
              <a:t>CircleWithException</a:t>
            </a:r>
            <a:endParaRPr lang="en-US" altLang="zh-CN">
              <a:solidFill>
                <a:schemeClr val="accent1"/>
              </a:solidFill>
              <a:ea typeface="宋体" panose="02010600030101010101" pitchFamily="2" charset="-122"/>
            </a:endParaRPr>
          </a:p>
        </p:txBody>
      </p:sp>
      <p:sp>
        <p:nvSpPr>
          <p:cNvPr id="24584" name="AutoShape 13">
            <a:hlinkClick r:id="rId5" highlightClick="1"/>
          </p:cNvPr>
          <p:cNvSpPr>
            <a:spLocks noChangeArrowheads="1"/>
          </p:cNvSpPr>
          <p:nvPr/>
        </p:nvSpPr>
        <p:spPr bwMode="auto">
          <a:xfrm>
            <a:off x="838200" y="4572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5" name="AutoShape 14">
            <a:hlinkClick r:id="rId6" highlightClick="1"/>
          </p:cNvPr>
          <p:cNvSpPr>
            <a:spLocks noChangeArrowheads="1"/>
          </p:cNvSpPr>
          <p:nvPr/>
        </p:nvSpPr>
        <p:spPr bwMode="auto">
          <a:xfrm>
            <a:off x="4724400" y="44958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DFC8AC8-4BDC-4550-88E8-822B5B8F0FD6}" type="slidenum">
              <a:rPr lang="en-US" altLang="en-US" sz="1400"/>
            </a:fld>
            <a:endParaRPr lang="en-US" altLang="en-US" sz="1400"/>
          </a:p>
        </p:txBody>
      </p:sp>
      <p:sp>
        <p:nvSpPr>
          <p:cNvPr id="25603" name="Rectangle 2"/>
          <p:cNvSpPr>
            <a:spLocks noGrp="1" noChangeArrowheads="1"/>
          </p:cNvSpPr>
          <p:nvPr>
            <p:ph type="title"/>
          </p:nvPr>
        </p:nvSpPr>
        <p:spPr>
          <a:xfrm>
            <a:off x="685800" y="0"/>
            <a:ext cx="7772400" cy="1428750"/>
          </a:xfrm>
          <a:noFill/>
        </p:spPr>
        <p:txBody>
          <a:bodyPr/>
          <a:lstStyle/>
          <a:p>
            <a:r>
              <a:rPr lang="en-US" altLang="en-US"/>
              <a:t>Rethrowing Exceptions</a:t>
            </a:r>
            <a:endParaRPr lang="en-US" altLang="en-US" b="1"/>
          </a:p>
        </p:txBody>
      </p:sp>
      <p:sp>
        <p:nvSpPr>
          <p:cNvPr id="25604" name="Rectangle 3"/>
          <p:cNvSpPr>
            <a:spLocks noGrp="1" noChangeArrowheads="1"/>
          </p:cNvSpPr>
          <p:nvPr>
            <p:ph type="body" idx="1"/>
          </p:nvPr>
        </p:nvSpPr>
        <p:spPr>
          <a:xfrm>
            <a:off x="228600" y="1371600"/>
            <a:ext cx="8458200" cy="3733800"/>
          </a:xfrm>
        </p:spPr>
        <p:txBody>
          <a:bodyPr/>
          <a:lstStyle/>
          <a:p>
            <a:pPr>
              <a:buFont typeface="Monotype Sorts" pitchFamily="2" charset="2"/>
              <a:buNone/>
            </a:pPr>
            <a:r>
              <a:rPr lang="en-US" altLang="en-US" sz="3000" b="1">
                <a:solidFill>
                  <a:schemeClr val="tx2"/>
                </a:solidFill>
                <a:latin typeface="Courier New" panose="02070309020205020404" pitchFamily="49" charset="0"/>
              </a:rPr>
              <a:t>try {  </a:t>
            </a:r>
            <a:endParaRPr lang="en-US" altLang="en-US" sz="3000" b="1">
              <a:solidFill>
                <a:schemeClr val="tx2"/>
              </a:solidFill>
              <a:latin typeface="Courier New" panose="02070309020205020404" pitchFamily="49" charset="0"/>
            </a:endParaRPr>
          </a:p>
          <a:p>
            <a:pPr>
              <a:spcBef>
                <a:spcPct val="0"/>
              </a:spcBef>
              <a:buFont typeface="Monotype Sorts" pitchFamily="2" charset="2"/>
              <a:buNone/>
            </a:pPr>
            <a:r>
              <a:rPr lang="en-US" altLang="en-US" sz="3000" b="1">
                <a:solidFill>
                  <a:schemeClr val="tx2"/>
                </a:solidFill>
                <a:latin typeface="Courier New" panose="02070309020205020404" pitchFamily="49" charset="0"/>
              </a:rPr>
              <a:t>  statements;</a:t>
            </a:r>
            <a:endParaRPr lang="en-US" altLang="en-US" sz="3000" b="1">
              <a:solidFill>
                <a:schemeClr val="tx2"/>
              </a:solidFill>
              <a:latin typeface="Courier New" panose="02070309020205020404" pitchFamily="49" charset="0"/>
            </a:endParaRPr>
          </a:p>
          <a:p>
            <a:pPr>
              <a:spcBef>
                <a:spcPct val="0"/>
              </a:spcBef>
              <a:buFont typeface="Monotype Sorts" pitchFamily="2" charset="2"/>
              <a:buNone/>
            </a:pPr>
            <a:r>
              <a:rPr lang="en-US" altLang="en-US" sz="3000" b="1">
                <a:solidFill>
                  <a:schemeClr val="tx2"/>
                </a:solidFill>
                <a:latin typeface="Courier New" panose="02070309020205020404" pitchFamily="49" charset="0"/>
              </a:rPr>
              <a:t>}</a:t>
            </a:r>
            <a:endParaRPr lang="en-US" altLang="en-US" sz="3000" b="1">
              <a:solidFill>
                <a:schemeClr val="tx2"/>
              </a:solidFill>
              <a:latin typeface="Courier New" panose="02070309020205020404" pitchFamily="49" charset="0"/>
            </a:endParaRPr>
          </a:p>
          <a:p>
            <a:pPr>
              <a:spcBef>
                <a:spcPct val="0"/>
              </a:spcBef>
              <a:buFont typeface="Monotype Sorts" pitchFamily="2" charset="2"/>
              <a:buNone/>
            </a:pPr>
            <a:r>
              <a:rPr lang="en-US" altLang="en-US" sz="3000" b="1">
                <a:solidFill>
                  <a:schemeClr val="tx2"/>
                </a:solidFill>
                <a:latin typeface="Courier New" panose="02070309020205020404" pitchFamily="49" charset="0"/>
              </a:rPr>
              <a:t>catch(TheException ex) { </a:t>
            </a:r>
            <a:endParaRPr lang="en-US" altLang="en-US" sz="3000" b="1">
              <a:solidFill>
                <a:schemeClr val="tx2"/>
              </a:solidFill>
              <a:latin typeface="Courier New" panose="02070309020205020404" pitchFamily="49" charset="0"/>
            </a:endParaRPr>
          </a:p>
          <a:p>
            <a:pPr>
              <a:spcBef>
                <a:spcPct val="0"/>
              </a:spcBef>
              <a:buFont typeface="Monotype Sorts" pitchFamily="2" charset="2"/>
              <a:buNone/>
            </a:pPr>
            <a:r>
              <a:rPr lang="en-US" altLang="en-US" sz="3000" b="1">
                <a:solidFill>
                  <a:schemeClr val="tx2"/>
                </a:solidFill>
                <a:latin typeface="Courier New" panose="02070309020205020404" pitchFamily="49" charset="0"/>
              </a:rPr>
              <a:t>  perform operations before exits;</a:t>
            </a:r>
            <a:endParaRPr lang="en-US" altLang="en-US" sz="3000" b="1">
              <a:solidFill>
                <a:schemeClr val="tx2"/>
              </a:solidFill>
              <a:latin typeface="Courier New" panose="02070309020205020404" pitchFamily="49" charset="0"/>
            </a:endParaRPr>
          </a:p>
          <a:p>
            <a:pPr>
              <a:spcBef>
                <a:spcPct val="0"/>
              </a:spcBef>
              <a:buFont typeface="Monotype Sorts" pitchFamily="2" charset="2"/>
              <a:buNone/>
            </a:pPr>
            <a:r>
              <a:rPr lang="en-US" altLang="en-US" sz="3000" b="1">
                <a:solidFill>
                  <a:schemeClr val="tx2"/>
                </a:solidFill>
                <a:latin typeface="Courier New" panose="02070309020205020404" pitchFamily="49" charset="0"/>
              </a:rPr>
              <a:t>  throw ex;</a:t>
            </a:r>
            <a:endParaRPr lang="en-US" altLang="en-US" sz="3000" b="1">
              <a:solidFill>
                <a:schemeClr val="tx2"/>
              </a:solidFill>
              <a:latin typeface="Courier New" panose="02070309020205020404" pitchFamily="49" charset="0"/>
            </a:endParaRPr>
          </a:p>
          <a:p>
            <a:pPr>
              <a:spcBef>
                <a:spcPct val="0"/>
              </a:spcBef>
              <a:buFont typeface="Monotype Sorts" pitchFamily="2" charset="2"/>
              <a:buNone/>
            </a:pPr>
            <a:r>
              <a:rPr lang="en-US" altLang="en-US" sz="3000" b="1">
                <a:solidFill>
                  <a:schemeClr val="tx2"/>
                </a:solidFill>
                <a:latin typeface="Courier New" panose="02070309020205020404" pitchFamily="49" charset="0"/>
              </a:rPr>
              <a:t>}</a:t>
            </a:r>
            <a:endParaRPr lang="en-US" altLang="en-US" sz="3000" b="1">
              <a:solidFill>
                <a:schemeClr val="tx2"/>
              </a:solidFill>
              <a:latin typeface="Courier New" panose="02070309020205020404"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BA14DBB-CEAF-4D8D-9910-BE92ECD98807}" type="slidenum">
              <a:rPr lang="en-US" altLang="en-US" sz="1400"/>
            </a:fld>
            <a:endParaRPr lang="en-US" altLang="en-US" sz="1400"/>
          </a:p>
        </p:txBody>
      </p:sp>
      <p:sp>
        <p:nvSpPr>
          <p:cNvPr id="26627" name="Rectangle 2"/>
          <p:cNvSpPr>
            <a:spLocks noGrp="1" noChangeArrowheads="1"/>
          </p:cNvSpPr>
          <p:nvPr>
            <p:ph type="title"/>
          </p:nvPr>
        </p:nvSpPr>
        <p:spPr>
          <a:xfrm>
            <a:off x="685800" y="0"/>
            <a:ext cx="7772400" cy="1428750"/>
          </a:xfrm>
          <a:noFill/>
        </p:spPr>
        <p:txBody>
          <a:bodyPr/>
          <a:lstStyle/>
          <a:p>
            <a:r>
              <a:rPr lang="en-US" altLang="en-US" dirty="0">
                <a:solidFill>
                  <a:srgbClr val="FF0000"/>
                </a:solidFill>
              </a:rPr>
              <a:t>The </a:t>
            </a:r>
            <a:r>
              <a:rPr lang="en-US" altLang="en-US" sz="4200" dirty="0">
                <a:solidFill>
                  <a:srgbClr val="FF0000"/>
                </a:solidFill>
                <a:latin typeface="Courier New" panose="02070309020205020404" pitchFamily="49" charset="0"/>
              </a:rPr>
              <a:t>finally</a:t>
            </a:r>
            <a:r>
              <a:rPr lang="en-US" altLang="en-US" dirty="0">
                <a:solidFill>
                  <a:srgbClr val="FF0000"/>
                </a:solidFill>
              </a:rPr>
              <a:t> Clause(466)</a:t>
            </a:r>
            <a:endParaRPr lang="en-US" altLang="en-US" b="1" dirty="0">
              <a:solidFill>
                <a:srgbClr val="FF0000"/>
              </a:solidFill>
            </a:endParaRPr>
          </a:p>
        </p:txBody>
      </p:sp>
      <p:sp>
        <p:nvSpPr>
          <p:cNvPr id="26628" name="Rectangle 3"/>
          <p:cNvSpPr>
            <a:spLocks noGrp="1" noChangeArrowheads="1"/>
          </p:cNvSpPr>
          <p:nvPr>
            <p:ph type="body" idx="1"/>
          </p:nvPr>
        </p:nvSpPr>
        <p:spPr>
          <a:xfrm>
            <a:off x="914400" y="1371600"/>
            <a:ext cx="7696200" cy="4191000"/>
          </a:xfrm>
        </p:spPr>
        <p:txBody>
          <a:bodyPr/>
          <a:lstStyle/>
          <a:p>
            <a:pPr algn="just">
              <a:lnSpc>
                <a:spcPct val="90000"/>
              </a:lnSpc>
              <a:buFont typeface="Monotype Sorts" pitchFamily="2" charset="2"/>
              <a:buNone/>
            </a:pPr>
            <a:r>
              <a:rPr lang="en-US" altLang="en-US" sz="3000" b="1">
                <a:solidFill>
                  <a:schemeClr val="tx2"/>
                </a:solidFill>
                <a:latin typeface="Courier New" panose="02070309020205020404" pitchFamily="49" charset="0"/>
              </a:rPr>
              <a:t>try {  </a:t>
            </a:r>
            <a:endParaRPr lang="en-US" altLang="en-US" sz="3000" b="1">
              <a:solidFill>
                <a:schemeClr val="tx2"/>
              </a:solidFill>
              <a:latin typeface="Courier New" panose="02070309020205020404" pitchFamily="49" charset="0"/>
            </a:endParaRPr>
          </a:p>
          <a:p>
            <a:pPr algn="just">
              <a:lnSpc>
                <a:spcPct val="90000"/>
              </a:lnSpc>
              <a:spcBef>
                <a:spcPct val="0"/>
              </a:spcBef>
              <a:buFont typeface="Monotype Sorts" pitchFamily="2" charset="2"/>
              <a:buNone/>
            </a:pPr>
            <a:r>
              <a:rPr lang="en-US" altLang="en-US" sz="3000" b="1">
                <a:solidFill>
                  <a:schemeClr val="tx2"/>
                </a:solidFill>
                <a:latin typeface="Courier New" panose="02070309020205020404" pitchFamily="49" charset="0"/>
              </a:rPr>
              <a:t>  statements;// </a:t>
            </a:r>
            <a:r>
              <a:rPr lang="zh-CN" altLang="en-US" sz="3000" b="1">
                <a:solidFill>
                  <a:schemeClr val="tx2"/>
                </a:solidFill>
                <a:latin typeface="Courier New" panose="02070309020205020404" pitchFamily="49" charset="0"/>
                <a:ea typeface="宋体" panose="02010600030101010101" pitchFamily="2" charset="-122"/>
              </a:rPr>
              <a:t>可能产生异常的语句</a:t>
            </a:r>
            <a:endParaRPr lang="en-US" altLang="en-US" sz="3000" b="1">
              <a:solidFill>
                <a:schemeClr val="tx2"/>
              </a:solidFill>
              <a:latin typeface="Courier New" panose="02070309020205020404" pitchFamily="49" charset="0"/>
            </a:endParaRPr>
          </a:p>
          <a:p>
            <a:pPr algn="just">
              <a:lnSpc>
                <a:spcPct val="90000"/>
              </a:lnSpc>
              <a:spcBef>
                <a:spcPct val="0"/>
              </a:spcBef>
              <a:buFont typeface="Monotype Sorts" pitchFamily="2" charset="2"/>
              <a:buNone/>
            </a:pPr>
            <a:r>
              <a:rPr lang="en-US" altLang="en-US" sz="3000" b="1">
                <a:solidFill>
                  <a:schemeClr val="tx2"/>
                </a:solidFill>
                <a:latin typeface="Courier New" panose="02070309020205020404" pitchFamily="49" charset="0"/>
              </a:rPr>
              <a:t>}</a:t>
            </a:r>
            <a:endParaRPr lang="en-US" altLang="en-US" sz="3000" b="1">
              <a:solidFill>
                <a:schemeClr val="tx2"/>
              </a:solidFill>
              <a:latin typeface="Courier New" panose="02070309020205020404" pitchFamily="49" charset="0"/>
            </a:endParaRPr>
          </a:p>
          <a:p>
            <a:pPr algn="just">
              <a:lnSpc>
                <a:spcPct val="90000"/>
              </a:lnSpc>
              <a:spcBef>
                <a:spcPct val="0"/>
              </a:spcBef>
              <a:buFont typeface="Monotype Sorts" pitchFamily="2" charset="2"/>
              <a:buNone/>
            </a:pPr>
            <a:r>
              <a:rPr lang="en-US" altLang="en-US" sz="3000" b="1">
                <a:solidFill>
                  <a:schemeClr val="tx2"/>
                </a:solidFill>
                <a:latin typeface="Courier New" panose="02070309020205020404" pitchFamily="49" charset="0"/>
              </a:rPr>
              <a:t>catch(TheException ex) { </a:t>
            </a:r>
            <a:endParaRPr lang="en-US" altLang="en-US" sz="3000" b="1">
              <a:solidFill>
                <a:schemeClr val="tx2"/>
              </a:solidFill>
              <a:latin typeface="Courier New" panose="02070309020205020404" pitchFamily="49" charset="0"/>
            </a:endParaRPr>
          </a:p>
          <a:p>
            <a:pPr algn="just">
              <a:lnSpc>
                <a:spcPct val="90000"/>
              </a:lnSpc>
              <a:spcBef>
                <a:spcPct val="0"/>
              </a:spcBef>
              <a:buFont typeface="Monotype Sorts" pitchFamily="2" charset="2"/>
              <a:buNone/>
            </a:pPr>
            <a:r>
              <a:rPr lang="en-US" altLang="en-US" sz="3000" b="1">
                <a:solidFill>
                  <a:schemeClr val="tx2"/>
                </a:solidFill>
                <a:latin typeface="Courier New" panose="02070309020205020404" pitchFamily="49" charset="0"/>
              </a:rPr>
              <a:t>  handling ex; // </a:t>
            </a:r>
            <a:r>
              <a:rPr lang="zh-CN" altLang="en-US" sz="3000" b="1">
                <a:solidFill>
                  <a:schemeClr val="tx2"/>
                </a:solidFill>
                <a:latin typeface="Courier New" panose="02070309020205020404" pitchFamily="49" charset="0"/>
                <a:ea typeface="宋体" panose="02010600030101010101" pitchFamily="2" charset="-122"/>
              </a:rPr>
              <a:t>异常执行</a:t>
            </a:r>
            <a:endParaRPr lang="en-US" altLang="en-US" sz="3000" b="1">
              <a:solidFill>
                <a:schemeClr val="tx2"/>
              </a:solidFill>
              <a:latin typeface="Courier New" panose="02070309020205020404" pitchFamily="49" charset="0"/>
            </a:endParaRPr>
          </a:p>
          <a:p>
            <a:pPr algn="just">
              <a:lnSpc>
                <a:spcPct val="90000"/>
              </a:lnSpc>
              <a:spcBef>
                <a:spcPct val="0"/>
              </a:spcBef>
              <a:buFont typeface="Monotype Sorts" pitchFamily="2" charset="2"/>
              <a:buNone/>
            </a:pPr>
            <a:r>
              <a:rPr lang="en-US" altLang="en-US" sz="3000" b="1">
                <a:solidFill>
                  <a:schemeClr val="tx2"/>
                </a:solidFill>
                <a:latin typeface="Courier New" panose="02070309020205020404" pitchFamily="49" charset="0"/>
              </a:rPr>
              <a:t>}</a:t>
            </a:r>
            <a:endParaRPr lang="en-US" altLang="en-US" sz="3000" b="1">
              <a:solidFill>
                <a:schemeClr val="tx2"/>
              </a:solidFill>
              <a:latin typeface="Courier New" panose="02070309020205020404" pitchFamily="49" charset="0"/>
            </a:endParaRPr>
          </a:p>
          <a:p>
            <a:pPr algn="just">
              <a:lnSpc>
                <a:spcPct val="90000"/>
              </a:lnSpc>
              <a:spcBef>
                <a:spcPct val="0"/>
              </a:spcBef>
              <a:buFont typeface="Monotype Sorts" pitchFamily="2" charset="2"/>
              <a:buNone/>
            </a:pPr>
            <a:r>
              <a:rPr lang="en-US" altLang="en-US" sz="3000" b="1">
                <a:solidFill>
                  <a:schemeClr val="tx2"/>
                </a:solidFill>
                <a:latin typeface="Courier New" panose="02070309020205020404" pitchFamily="49" charset="0"/>
              </a:rPr>
              <a:t>finally { </a:t>
            </a:r>
            <a:endParaRPr lang="en-US" altLang="en-US" sz="3000" b="1">
              <a:solidFill>
                <a:schemeClr val="tx2"/>
              </a:solidFill>
              <a:latin typeface="Courier New" panose="02070309020205020404" pitchFamily="49" charset="0"/>
            </a:endParaRPr>
          </a:p>
          <a:p>
            <a:pPr algn="just">
              <a:lnSpc>
                <a:spcPct val="90000"/>
              </a:lnSpc>
              <a:spcBef>
                <a:spcPct val="0"/>
              </a:spcBef>
              <a:buFont typeface="Monotype Sorts" pitchFamily="2" charset="2"/>
              <a:buNone/>
            </a:pPr>
            <a:r>
              <a:rPr lang="en-US" altLang="en-US" sz="3000" b="1">
                <a:solidFill>
                  <a:schemeClr val="tx2"/>
                </a:solidFill>
                <a:latin typeface="Courier New" panose="02070309020205020404" pitchFamily="49" charset="0"/>
              </a:rPr>
              <a:t>  finalStatements; // </a:t>
            </a:r>
            <a:r>
              <a:rPr lang="zh-CN" altLang="en-US" sz="3000" b="1">
                <a:solidFill>
                  <a:schemeClr val="tx2"/>
                </a:solidFill>
                <a:latin typeface="Courier New" panose="02070309020205020404" pitchFamily="49" charset="0"/>
                <a:ea typeface="宋体" panose="02010600030101010101" pitchFamily="2" charset="-122"/>
              </a:rPr>
              <a:t>总会执行</a:t>
            </a:r>
            <a:endParaRPr lang="en-US" altLang="en-US" sz="3000" b="1">
              <a:solidFill>
                <a:schemeClr val="tx2"/>
              </a:solidFill>
              <a:latin typeface="Courier New" panose="02070309020205020404" pitchFamily="49" charset="0"/>
            </a:endParaRPr>
          </a:p>
          <a:p>
            <a:pPr algn="just">
              <a:lnSpc>
                <a:spcPct val="90000"/>
              </a:lnSpc>
              <a:spcBef>
                <a:spcPct val="0"/>
              </a:spcBef>
              <a:buFont typeface="Monotype Sorts" pitchFamily="2" charset="2"/>
              <a:buNone/>
            </a:pPr>
            <a:r>
              <a:rPr lang="en-US" altLang="en-US" sz="3000" b="1">
                <a:solidFill>
                  <a:schemeClr val="tx2"/>
                </a:solidFill>
                <a:latin typeface="Courier New" panose="02070309020205020404" pitchFamily="49" charset="0"/>
              </a:rPr>
              <a:t>}</a:t>
            </a:r>
            <a:endParaRPr lang="en-US" altLang="en-US" sz="3000" b="1">
              <a:solidFill>
                <a:schemeClr val="tx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5E6AB94-669D-44AF-990E-E4DE41275FFA}" type="slidenum">
              <a:rPr lang="en-US" altLang="en-US" sz="1400"/>
            </a:fld>
            <a:endParaRPr lang="en-US" altLang="en-US" sz="1400"/>
          </a:p>
        </p:txBody>
      </p:sp>
      <p:sp>
        <p:nvSpPr>
          <p:cNvPr id="38915" name="Rectangle 2"/>
          <p:cNvSpPr>
            <a:spLocks noGrp="1" noChangeArrowheads="1"/>
          </p:cNvSpPr>
          <p:nvPr>
            <p:ph type="title"/>
          </p:nvPr>
        </p:nvSpPr>
        <p:spPr>
          <a:xfrm>
            <a:off x="685800" y="0"/>
            <a:ext cx="7772400" cy="1428750"/>
          </a:xfrm>
          <a:noFill/>
        </p:spPr>
        <p:txBody>
          <a:bodyPr/>
          <a:lstStyle/>
          <a:p>
            <a:r>
              <a:rPr lang="en-US" altLang="en-US"/>
              <a:t>Cautions When Using Exceptions</a:t>
            </a:r>
            <a:endParaRPr lang="en-US" altLang="en-US" b="1"/>
          </a:p>
        </p:txBody>
      </p:sp>
      <p:sp>
        <p:nvSpPr>
          <p:cNvPr id="38916" name="Rectangle 3"/>
          <p:cNvSpPr>
            <a:spLocks noGrp="1" noChangeArrowheads="1"/>
          </p:cNvSpPr>
          <p:nvPr>
            <p:ph type="body" idx="1"/>
          </p:nvPr>
        </p:nvSpPr>
        <p:spPr>
          <a:xfrm>
            <a:off x="381000" y="1371600"/>
            <a:ext cx="8458200" cy="4724400"/>
          </a:xfrm>
          <a:noFill/>
        </p:spPr>
        <p:txBody>
          <a:bodyPr/>
          <a:lstStyle/>
          <a:p>
            <a:pPr>
              <a:spcAft>
                <a:spcPts val="1200"/>
              </a:spcAft>
            </a:pPr>
            <a:r>
              <a:rPr lang="en-US" altLang="en-US" sz="2800"/>
              <a:t>Exception handling separates error-handling code from normal programming tasks, thus making programs easier to read and to modify. Be aware, however, that exception handling usually requires more time and resources because it requires instantiating a new exception object, rolling back the call stack, and propagating the errors to the calling methods.</a:t>
            </a:r>
            <a:endParaRPr lang="en-US" altLang="en-US" sz="2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19CC558-37AC-4F05-81CE-A5361E7A4896}" type="slidenum">
              <a:rPr lang="en-US" altLang="en-US" sz="1400"/>
            </a:fld>
            <a:endParaRPr lang="en-US" altLang="en-US" sz="1400"/>
          </a:p>
        </p:txBody>
      </p:sp>
      <p:sp>
        <p:nvSpPr>
          <p:cNvPr id="39939" name="Rectangle 2"/>
          <p:cNvSpPr>
            <a:spLocks noGrp="1" noChangeArrowheads="1"/>
          </p:cNvSpPr>
          <p:nvPr>
            <p:ph type="title"/>
          </p:nvPr>
        </p:nvSpPr>
        <p:spPr>
          <a:xfrm>
            <a:off x="685800" y="0"/>
            <a:ext cx="7772400" cy="1428750"/>
          </a:xfrm>
          <a:noFill/>
        </p:spPr>
        <p:txBody>
          <a:bodyPr/>
          <a:lstStyle/>
          <a:p>
            <a:r>
              <a:rPr lang="en-US" altLang="en-US"/>
              <a:t>When to Throw Exceptions</a:t>
            </a:r>
            <a:endParaRPr lang="en-US" altLang="en-US" b="1"/>
          </a:p>
        </p:txBody>
      </p:sp>
      <p:sp>
        <p:nvSpPr>
          <p:cNvPr id="39940" name="Rectangle 3"/>
          <p:cNvSpPr>
            <a:spLocks noGrp="1" noChangeArrowheads="1"/>
          </p:cNvSpPr>
          <p:nvPr>
            <p:ph type="body" idx="1"/>
          </p:nvPr>
        </p:nvSpPr>
        <p:spPr>
          <a:xfrm>
            <a:off x="381000" y="1371600"/>
            <a:ext cx="8458200" cy="4724400"/>
          </a:xfrm>
          <a:noFill/>
        </p:spPr>
        <p:txBody>
          <a:bodyPr/>
          <a:lstStyle/>
          <a:p>
            <a:pPr>
              <a:spcAft>
                <a:spcPts val="1200"/>
              </a:spcAft>
            </a:pPr>
            <a:r>
              <a:rPr lang="en-US" altLang="en-US" dirty="0">
                <a:solidFill>
                  <a:schemeClr val="tx1"/>
                </a:solidFill>
                <a:cs typeface="Times New Roman" panose="02020603050405020304" pitchFamily="18" charset="0"/>
              </a:rPr>
              <a:t>An exception occurs in a method. If you want the exception to be processed by its caller, you should create an exception object and throw it. </a:t>
            </a:r>
            <a:r>
              <a:rPr lang="en-US" altLang="en-US" dirty="0">
                <a:cs typeface="Times New Roman" panose="02020603050405020304" pitchFamily="18" charset="0"/>
              </a:rPr>
              <a:t>If you can handle the exception in the method where it occurs, there is no need to throw it</a:t>
            </a:r>
            <a:r>
              <a:rPr lang="en-US" altLang="en-US" dirty="0"/>
              <a:t>.</a:t>
            </a:r>
            <a:endParaRPr lang="en-US"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C88A591-3B5A-4C96-8BF5-C92EBCC702CF}" type="slidenum">
              <a:rPr lang="en-US" altLang="en-US" sz="1400"/>
            </a:fld>
            <a:endParaRPr lang="en-US" altLang="en-US" sz="1400"/>
          </a:p>
        </p:txBody>
      </p:sp>
      <p:sp>
        <p:nvSpPr>
          <p:cNvPr id="40963" name="Rectangle 2"/>
          <p:cNvSpPr>
            <a:spLocks noGrp="1" noChangeArrowheads="1"/>
          </p:cNvSpPr>
          <p:nvPr>
            <p:ph type="title"/>
          </p:nvPr>
        </p:nvSpPr>
        <p:spPr>
          <a:xfrm>
            <a:off x="685800" y="0"/>
            <a:ext cx="7772400" cy="1428750"/>
          </a:xfrm>
          <a:noFill/>
        </p:spPr>
        <p:txBody>
          <a:bodyPr/>
          <a:lstStyle/>
          <a:p>
            <a:r>
              <a:rPr lang="en-US" altLang="en-US"/>
              <a:t>When to Use Exceptions</a:t>
            </a:r>
            <a:endParaRPr lang="en-US" altLang="en-US" b="1"/>
          </a:p>
        </p:txBody>
      </p:sp>
      <p:sp>
        <p:nvSpPr>
          <p:cNvPr id="40964" name="Rectangle 3"/>
          <p:cNvSpPr>
            <a:spLocks noGrp="1" noChangeArrowheads="1"/>
          </p:cNvSpPr>
          <p:nvPr>
            <p:ph type="body" idx="1"/>
          </p:nvPr>
        </p:nvSpPr>
        <p:spPr>
          <a:xfrm>
            <a:off x="381000" y="1371600"/>
            <a:ext cx="8458200" cy="1676400"/>
          </a:xfrm>
          <a:noFill/>
        </p:spPr>
        <p:txBody>
          <a:bodyPr/>
          <a:lstStyle/>
          <a:p>
            <a:pPr marL="0" indent="0">
              <a:lnSpc>
                <a:spcPct val="90000"/>
              </a:lnSpc>
              <a:spcAft>
                <a:spcPts val="1200"/>
              </a:spcAft>
              <a:buFont typeface="Monotype Sorts" pitchFamily="2" charset="2"/>
              <a:buNone/>
            </a:pPr>
            <a:r>
              <a:rPr lang="en-US" altLang="en-US" sz="2800">
                <a:solidFill>
                  <a:schemeClr val="tx1"/>
                </a:solidFill>
                <a:cs typeface="Times New Roman" panose="02020603050405020304" pitchFamily="18" charset="0"/>
              </a:rPr>
              <a:t>When should you use the try-catch block in the code? You should use it to deal with unexpected error conditions. Do not use it to deal with simple, expected situations. For example, the following code </a:t>
            </a:r>
            <a:endParaRPr lang="en-US" altLang="en-US" sz="2800">
              <a:solidFill>
                <a:schemeClr val="tx1"/>
              </a:solidFill>
              <a:cs typeface="Times New Roman" panose="02020603050405020304" pitchFamily="18" charset="0"/>
            </a:endParaRPr>
          </a:p>
        </p:txBody>
      </p:sp>
      <p:sp>
        <p:nvSpPr>
          <p:cNvPr id="40965" name="Rectangle 4"/>
          <p:cNvSpPr>
            <a:spLocks noChangeArrowheads="1"/>
          </p:cNvSpPr>
          <p:nvPr/>
        </p:nvSpPr>
        <p:spPr bwMode="auto">
          <a:xfrm>
            <a:off x="381000" y="3200400"/>
            <a:ext cx="84582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Aft>
                <a:spcPts val="1200"/>
              </a:spcAft>
              <a:buFont typeface="Monotype Sorts" pitchFamily="2" charset="2"/>
              <a:buNone/>
            </a:pPr>
            <a:r>
              <a:rPr lang="en-US" altLang="en-US" sz="2400" b="1">
                <a:solidFill>
                  <a:schemeClr val="tx2"/>
                </a:solidFill>
                <a:latin typeface="Courier New" panose="02070309020205020404" pitchFamily="49" charset="0"/>
                <a:cs typeface="Times New Roman" panose="02020603050405020304" pitchFamily="18" charset="0"/>
              </a:rPr>
              <a:t>try {</a:t>
            </a:r>
            <a:endParaRPr lang="en-US" altLang="en-US" sz="2400" b="1">
              <a:solidFill>
                <a:schemeClr val="tx2"/>
              </a:solidFill>
              <a:latin typeface="Courier New" panose="02070309020205020404" pitchFamily="49" charset="0"/>
              <a:cs typeface="Times New Roman" panose="02020603050405020304" pitchFamily="18" charset="0"/>
            </a:endParaRPr>
          </a:p>
          <a:p>
            <a:pPr>
              <a:lnSpc>
                <a:spcPct val="90000"/>
              </a:lnSpc>
              <a:spcAft>
                <a:spcPts val="1200"/>
              </a:spcAft>
              <a:buFont typeface="Monotype Sorts" pitchFamily="2" charset="2"/>
              <a:buNone/>
            </a:pPr>
            <a:r>
              <a:rPr lang="en-US" altLang="en-US" sz="2400" b="1">
                <a:solidFill>
                  <a:schemeClr val="tx2"/>
                </a:solidFill>
                <a:latin typeface="Courier New" panose="02070309020205020404" pitchFamily="49" charset="0"/>
                <a:cs typeface="Times New Roman" panose="02020603050405020304" pitchFamily="18" charset="0"/>
              </a:rPr>
              <a:t>  System.out.println(refVar.toString());</a:t>
            </a:r>
            <a:endParaRPr lang="en-US" altLang="en-US" sz="2400" b="1">
              <a:solidFill>
                <a:schemeClr val="tx2"/>
              </a:solidFill>
              <a:latin typeface="Courier New" panose="02070309020205020404" pitchFamily="49" charset="0"/>
              <a:cs typeface="Times New Roman" panose="02020603050405020304" pitchFamily="18" charset="0"/>
            </a:endParaRPr>
          </a:p>
          <a:p>
            <a:pPr>
              <a:lnSpc>
                <a:spcPct val="90000"/>
              </a:lnSpc>
              <a:spcAft>
                <a:spcPts val="1200"/>
              </a:spcAft>
              <a:buFont typeface="Monotype Sorts" pitchFamily="2" charset="2"/>
              <a:buNone/>
            </a:pPr>
            <a:r>
              <a:rPr lang="en-US" altLang="en-US" sz="2400" b="1">
                <a:solidFill>
                  <a:schemeClr val="tx2"/>
                </a:solidFill>
                <a:latin typeface="Courier New" panose="02070309020205020404" pitchFamily="49" charset="0"/>
                <a:cs typeface="Times New Roman" panose="02020603050405020304" pitchFamily="18" charset="0"/>
              </a:rPr>
              <a:t>}</a:t>
            </a:r>
            <a:endParaRPr lang="en-US" altLang="en-US" sz="2400" b="1">
              <a:solidFill>
                <a:schemeClr val="tx2"/>
              </a:solidFill>
              <a:latin typeface="Courier New" panose="02070309020205020404" pitchFamily="49" charset="0"/>
              <a:cs typeface="Times New Roman" panose="02020603050405020304" pitchFamily="18" charset="0"/>
            </a:endParaRPr>
          </a:p>
          <a:p>
            <a:pPr>
              <a:lnSpc>
                <a:spcPct val="90000"/>
              </a:lnSpc>
              <a:spcAft>
                <a:spcPts val="1200"/>
              </a:spcAft>
              <a:buFont typeface="Monotype Sorts" pitchFamily="2" charset="2"/>
              <a:buNone/>
            </a:pPr>
            <a:r>
              <a:rPr lang="en-US" altLang="en-US" sz="2400" b="1">
                <a:solidFill>
                  <a:schemeClr val="tx2"/>
                </a:solidFill>
                <a:latin typeface="Courier New" panose="02070309020205020404" pitchFamily="49" charset="0"/>
                <a:cs typeface="Times New Roman" panose="02020603050405020304" pitchFamily="18" charset="0"/>
              </a:rPr>
              <a:t>catch (NullPointerException ex) {</a:t>
            </a:r>
            <a:endParaRPr lang="en-US" altLang="en-US" sz="2400" b="1">
              <a:solidFill>
                <a:schemeClr val="tx2"/>
              </a:solidFill>
              <a:latin typeface="Courier New" panose="02070309020205020404" pitchFamily="49" charset="0"/>
              <a:cs typeface="Times New Roman" panose="02020603050405020304" pitchFamily="18" charset="0"/>
            </a:endParaRPr>
          </a:p>
          <a:p>
            <a:pPr>
              <a:lnSpc>
                <a:spcPct val="90000"/>
              </a:lnSpc>
              <a:spcAft>
                <a:spcPts val="1200"/>
              </a:spcAft>
              <a:buFont typeface="Monotype Sorts" pitchFamily="2" charset="2"/>
              <a:buNone/>
            </a:pPr>
            <a:r>
              <a:rPr lang="en-US" altLang="en-US" sz="2400" b="1">
                <a:solidFill>
                  <a:schemeClr val="tx2"/>
                </a:solidFill>
                <a:latin typeface="Courier New" panose="02070309020205020404" pitchFamily="49" charset="0"/>
                <a:cs typeface="Times New Roman" panose="02020603050405020304" pitchFamily="18" charset="0"/>
              </a:rPr>
              <a:t>  System.out.println("refVar is null");</a:t>
            </a:r>
            <a:endParaRPr lang="en-US" altLang="en-US" sz="2400" b="1">
              <a:solidFill>
                <a:schemeClr val="tx2"/>
              </a:solidFill>
              <a:latin typeface="Courier New" panose="02070309020205020404" pitchFamily="49" charset="0"/>
              <a:cs typeface="Times New Roman" panose="02020603050405020304" pitchFamily="18" charset="0"/>
            </a:endParaRPr>
          </a:p>
          <a:p>
            <a:pPr>
              <a:lnSpc>
                <a:spcPct val="90000"/>
              </a:lnSpc>
              <a:spcAft>
                <a:spcPts val="1200"/>
              </a:spcAft>
              <a:buFont typeface="Monotype Sorts" pitchFamily="2" charset="2"/>
              <a:buNone/>
            </a:pPr>
            <a:r>
              <a:rPr lang="en-US" altLang="en-US" sz="2400" b="1">
                <a:solidFill>
                  <a:schemeClr val="tx2"/>
                </a:solidFill>
                <a:latin typeface="Courier New" panose="02070309020205020404" pitchFamily="49" charset="0"/>
                <a:cs typeface="Times New Roman" panose="02020603050405020304" pitchFamily="18" charset="0"/>
              </a:rPr>
              <a:t>}</a:t>
            </a:r>
            <a:endParaRPr lang="en-US" altLang="en-US" sz="2400" b="1">
              <a:solidFill>
                <a:schemeClr val="tx2"/>
              </a:solidFill>
              <a:latin typeface="Courier New" panose="02070309020205020404" pitchFamily="49"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0DDBB2E-7926-4225-A5EB-498E217AF6E3}" type="slidenum">
              <a:rPr lang="en-US" altLang="en-US" sz="1400"/>
            </a:fld>
            <a:endParaRPr lang="en-US" altLang="en-US" sz="1400"/>
          </a:p>
        </p:txBody>
      </p:sp>
      <p:sp>
        <p:nvSpPr>
          <p:cNvPr id="41987" name="Rectangle 2"/>
          <p:cNvSpPr>
            <a:spLocks noGrp="1" noChangeArrowheads="1"/>
          </p:cNvSpPr>
          <p:nvPr>
            <p:ph type="title"/>
          </p:nvPr>
        </p:nvSpPr>
        <p:spPr>
          <a:xfrm>
            <a:off x="685800" y="0"/>
            <a:ext cx="7772400" cy="1428750"/>
          </a:xfrm>
          <a:noFill/>
        </p:spPr>
        <p:txBody>
          <a:bodyPr/>
          <a:lstStyle/>
          <a:p>
            <a:r>
              <a:rPr lang="en-US" altLang="en-US"/>
              <a:t>When to Use Exceptions</a:t>
            </a:r>
            <a:endParaRPr lang="en-US" altLang="en-US" b="1"/>
          </a:p>
        </p:txBody>
      </p:sp>
      <p:sp>
        <p:nvSpPr>
          <p:cNvPr id="41988" name="Rectangle 3"/>
          <p:cNvSpPr>
            <a:spLocks noGrp="1" noChangeArrowheads="1"/>
          </p:cNvSpPr>
          <p:nvPr>
            <p:ph type="body" idx="1"/>
          </p:nvPr>
        </p:nvSpPr>
        <p:spPr>
          <a:xfrm>
            <a:off x="381000" y="1371600"/>
            <a:ext cx="8458200" cy="609600"/>
          </a:xfrm>
          <a:noFill/>
        </p:spPr>
        <p:txBody>
          <a:bodyPr/>
          <a:lstStyle/>
          <a:p>
            <a:pPr marL="0" indent="0">
              <a:spcAft>
                <a:spcPts val="1200"/>
              </a:spcAft>
              <a:buFont typeface="Monotype Sorts" pitchFamily="2" charset="2"/>
              <a:buNone/>
            </a:pPr>
            <a:r>
              <a:rPr lang="en-US" altLang="en-US">
                <a:cs typeface="Times New Roman" panose="02020603050405020304" pitchFamily="18" charset="0"/>
              </a:rPr>
              <a:t>is better to be replaced by </a:t>
            </a:r>
            <a:endParaRPr lang="en-US" altLang="en-US">
              <a:cs typeface="Times New Roman" panose="02020603050405020304" pitchFamily="18" charset="0"/>
            </a:endParaRPr>
          </a:p>
        </p:txBody>
      </p:sp>
      <p:sp>
        <p:nvSpPr>
          <p:cNvPr id="41989" name="Rectangle 4"/>
          <p:cNvSpPr>
            <a:spLocks noChangeArrowheads="1"/>
          </p:cNvSpPr>
          <p:nvPr/>
        </p:nvSpPr>
        <p:spPr bwMode="auto">
          <a:xfrm>
            <a:off x="381000" y="2286000"/>
            <a:ext cx="8229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Aft>
                <a:spcPts val="1200"/>
              </a:spcAft>
              <a:buFont typeface="Monotype Sorts" pitchFamily="2" charset="2"/>
              <a:buNone/>
            </a:pPr>
            <a:r>
              <a:rPr lang="en-US" altLang="en-US" sz="2400" b="1">
                <a:solidFill>
                  <a:schemeClr val="tx1"/>
                </a:solidFill>
                <a:latin typeface="Courier New" panose="02070309020205020404" pitchFamily="49" charset="0"/>
                <a:cs typeface="Times New Roman" panose="02020603050405020304" pitchFamily="18" charset="0"/>
              </a:rPr>
              <a:t>if (refVar != null)</a:t>
            </a:r>
            <a:endParaRPr lang="en-US" altLang="en-US" sz="2400" b="1">
              <a:solidFill>
                <a:schemeClr val="tx1"/>
              </a:solidFill>
              <a:latin typeface="Courier New" panose="02070309020205020404" pitchFamily="49" charset="0"/>
              <a:cs typeface="Times New Roman" panose="02020603050405020304" pitchFamily="18" charset="0"/>
            </a:endParaRPr>
          </a:p>
          <a:p>
            <a:pPr>
              <a:lnSpc>
                <a:spcPct val="90000"/>
              </a:lnSpc>
              <a:spcAft>
                <a:spcPts val="1200"/>
              </a:spcAft>
              <a:buFont typeface="Monotype Sorts" pitchFamily="2" charset="2"/>
              <a:buNone/>
            </a:pPr>
            <a:r>
              <a:rPr lang="en-US" altLang="en-US" sz="2400" b="1">
                <a:solidFill>
                  <a:schemeClr val="tx1"/>
                </a:solidFill>
                <a:latin typeface="Courier New" panose="02070309020205020404" pitchFamily="49" charset="0"/>
                <a:cs typeface="Times New Roman" panose="02020603050405020304" pitchFamily="18" charset="0"/>
              </a:rPr>
              <a:t>  System.out.println(refVar.toString());</a:t>
            </a:r>
            <a:endParaRPr lang="en-US" altLang="en-US" sz="2400" b="1">
              <a:solidFill>
                <a:schemeClr val="tx1"/>
              </a:solidFill>
              <a:latin typeface="Courier New" panose="02070309020205020404" pitchFamily="49" charset="0"/>
              <a:cs typeface="Times New Roman" panose="02020603050405020304" pitchFamily="18" charset="0"/>
            </a:endParaRPr>
          </a:p>
          <a:p>
            <a:pPr>
              <a:lnSpc>
                <a:spcPct val="90000"/>
              </a:lnSpc>
              <a:spcAft>
                <a:spcPts val="1200"/>
              </a:spcAft>
              <a:buFont typeface="Monotype Sorts" pitchFamily="2" charset="2"/>
              <a:buNone/>
            </a:pPr>
            <a:r>
              <a:rPr lang="en-US" altLang="en-US" sz="2400" b="1">
                <a:solidFill>
                  <a:schemeClr val="tx1"/>
                </a:solidFill>
                <a:latin typeface="Courier New" panose="02070309020205020404" pitchFamily="49" charset="0"/>
                <a:cs typeface="Times New Roman" panose="02020603050405020304" pitchFamily="18" charset="0"/>
              </a:rPr>
              <a:t>else</a:t>
            </a:r>
            <a:endParaRPr lang="en-US" altLang="en-US" sz="2400" b="1">
              <a:solidFill>
                <a:schemeClr val="tx1"/>
              </a:solidFill>
              <a:latin typeface="Courier New" panose="02070309020205020404" pitchFamily="49" charset="0"/>
              <a:cs typeface="Times New Roman" panose="02020603050405020304" pitchFamily="18" charset="0"/>
            </a:endParaRPr>
          </a:p>
          <a:p>
            <a:pPr>
              <a:lnSpc>
                <a:spcPct val="90000"/>
              </a:lnSpc>
              <a:spcAft>
                <a:spcPts val="1200"/>
              </a:spcAft>
              <a:buFont typeface="Monotype Sorts" pitchFamily="2" charset="2"/>
              <a:buNone/>
            </a:pPr>
            <a:r>
              <a:rPr lang="en-US" altLang="en-US" sz="2400" b="1">
                <a:solidFill>
                  <a:schemeClr val="tx1"/>
                </a:solidFill>
                <a:latin typeface="Courier New" panose="02070309020205020404" pitchFamily="49" charset="0"/>
                <a:cs typeface="Times New Roman" panose="02020603050405020304" pitchFamily="18" charset="0"/>
              </a:rPr>
              <a:t>  System.out.println("refVar is null");</a:t>
            </a:r>
            <a:endParaRPr lang="en-US" altLang="en-US" sz="2400" b="1">
              <a:solidFill>
                <a:schemeClr val="tx1"/>
              </a:solidFill>
              <a:latin typeface="Courier New" panose="02070309020205020404" pitchFamily="49"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40AE369-D846-4236-B1A5-9AB977BF44BC}" type="slidenum">
              <a:rPr lang="en-US" altLang="en-US" sz="1400"/>
            </a:fld>
            <a:endParaRPr lang="en-US" altLang="en-US" sz="1400"/>
          </a:p>
        </p:txBody>
      </p:sp>
      <p:sp>
        <p:nvSpPr>
          <p:cNvPr id="43011" name="Rectangle 2"/>
          <p:cNvSpPr>
            <a:spLocks noGrp="1" noChangeArrowheads="1"/>
          </p:cNvSpPr>
          <p:nvPr>
            <p:ph type="title"/>
          </p:nvPr>
        </p:nvSpPr>
        <p:spPr>
          <a:xfrm>
            <a:off x="266700" y="589280"/>
            <a:ext cx="8153400" cy="457200"/>
          </a:xfrm>
          <a:noFill/>
        </p:spPr>
        <p:txBody>
          <a:bodyPr/>
          <a:lstStyle/>
          <a:p>
            <a:r>
              <a:rPr lang="en-US" altLang="en-US" sz="4000" dirty="0"/>
              <a:t>Defining Custom Exception Classes(470)</a:t>
            </a:r>
            <a:endParaRPr lang="en-US" altLang="en-US" b="1" dirty="0"/>
          </a:p>
        </p:txBody>
      </p:sp>
      <p:sp>
        <p:nvSpPr>
          <p:cNvPr id="43012" name="Text Box 3"/>
          <p:cNvSpPr txBox="1">
            <a:spLocks noChangeArrowheads="1"/>
          </p:cNvSpPr>
          <p:nvPr/>
        </p:nvSpPr>
        <p:spPr bwMode="auto">
          <a:xfrm>
            <a:off x="266700" y="1670685"/>
            <a:ext cx="8610600" cy="265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1955" indent="-401955">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pPr>
            <a:r>
              <a:rPr lang="en-US" altLang="en-US" sz="2800"/>
              <a:t>Use the exception classes in the API whenever possible.</a:t>
            </a:r>
            <a:endParaRPr lang="en-US" altLang="en-US" sz="2800"/>
          </a:p>
          <a:p>
            <a:pPr>
              <a:spcBef>
                <a:spcPct val="50000"/>
              </a:spcBef>
            </a:pPr>
            <a:r>
              <a:rPr lang="en-US" altLang="en-US" sz="2800"/>
              <a:t>Define custom exception classes if the predefined classes are not sufficient.</a:t>
            </a:r>
            <a:endParaRPr lang="en-US" altLang="en-US" sz="2800"/>
          </a:p>
          <a:p>
            <a:pPr>
              <a:spcBef>
                <a:spcPct val="50000"/>
              </a:spcBef>
            </a:pPr>
            <a:r>
              <a:rPr lang="en-US" altLang="en-US" sz="2800"/>
              <a:t>Define custom exception classes by extending Exception or a subclass of Exception.</a:t>
            </a:r>
            <a:endParaRPr lang="en-US" alt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438A432-9BDD-450E-ACAF-5445607C9179}" type="slidenum">
              <a:rPr lang="en-US" altLang="en-US" sz="1400"/>
            </a:fld>
            <a:endParaRPr lang="en-US" altLang="en-US" sz="1400"/>
          </a:p>
        </p:txBody>
      </p:sp>
      <p:sp>
        <p:nvSpPr>
          <p:cNvPr id="5123" name="Rectangle 2"/>
          <p:cNvSpPr>
            <a:spLocks noGrp="1" noChangeArrowheads="1"/>
          </p:cNvSpPr>
          <p:nvPr>
            <p:ph type="title"/>
          </p:nvPr>
        </p:nvSpPr>
        <p:spPr>
          <a:xfrm>
            <a:off x="0" y="152400"/>
            <a:ext cx="8915400" cy="533400"/>
          </a:xfrm>
          <a:noFill/>
        </p:spPr>
        <p:txBody>
          <a:bodyPr/>
          <a:lstStyle/>
          <a:p>
            <a:r>
              <a:rPr lang="en-US" altLang="en-US"/>
              <a:t>Objectives</a:t>
            </a:r>
            <a:endParaRPr lang="en-US" altLang="en-US" b="1"/>
          </a:p>
        </p:txBody>
      </p:sp>
      <p:sp>
        <p:nvSpPr>
          <p:cNvPr id="5124" name="Rectangle 3"/>
          <p:cNvSpPr>
            <a:spLocks noGrp="1" noChangeArrowheads="1"/>
          </p:cNvSpPr>
          <p:nvPr>
            <p:ph type="body" idx="1"/>
          </p:nvPr>
        </p:nvSpPr>
        <p:spPr>
          <a:xfrm>
            <a:off x="304800" y="685800"/>
            <a:ext cx="8610600" cy="5638800"/>
          </a:xfrm>
        </p:spPr>
        <p:txBody>
          <a:bodyPr/>
          <a:lstStyle/>
          <a:p>
            <a:r>
              <a:rPr lang="en-US" altLang="zh-CN" sz="1200">
                <a:solidFill>
                  <a:schemeClr val="tx1"/>
                </a:solidFill>
                <a:ea typeface="宋体" panose="02010600030101010101" pitchFamily="2" charset="-122"/>
              </a:rPr>
              <a:t>To get an overview of exceptions and exception handling (§12.2).</a:t>
            </a:r>
            <a:endParaRPr lang="en-US" altLang="zh-CN" sz="1200">
              <a:solidFill>
                <a:schemeClr val="tx1"/>
              </a:solidFill>
              <a:ea typeface="宋体" panose="02010600030101010101" pitchFamily="2" charset="-122"/>
            </a:endParaRPr>
          </a:p>
          <a:p>
            <a:r>
              <a:rPr lang="en-US" altLang="zh-CN" sz="1200">
                <a:solidFill>
                  <a:schemeClr val="tx1"/>
                </a:solidFill>
                <a:ea typeface="宋体" panose="02010600030101010101" pitchFamily="2" charset="-122"/>
              </a:rPr>
              <a:t>To explore the advantages of using exception handling (§12.2).</a:t>
            </a:r>
            <a:endParaRPr lang="en-US" altLang="zh-CN" sz="1200">
              <a:solidFill>
                <a:schemeClr val="tx1"/>
              </a:solidFill>
              <a:ea typeface="宋体" panose="02010600030101010101" pitchFamily="2" charset="-122"/>
            </a:endParaRPr>
          </a:p>
          <a:p>
            <a:r>
              <a:rPr lang="en-US" altLang="zh-CN" sz="1200">
                <a:solidFill>
                  <a:schemeClr val="tx1"/>
                </a:solidFill>
                <a:ea typeface="宋体" panose="02010600030101010101" pitchFamily="2" charset="-122"/>
              </a:rPr>
              <a:t>To distinguish exception types: </a:t>
            </a:r>
            <a:r>
              <a:rPr lang="en-US" altLang="zh-CN" sz="1200" b="1">
                <a:solidFill>
                  <a:schemeClr val="tx1"/>
                </a:solidFill>
                <a:ea typeface="宋体" panose="02010600030101010101" pitchFamily="2" charset="-122"/>
              </a:rPr>
              <a:t>Error</a:t>
            </a:r>
            <a:r>
              <a:rPr lang="en-US" altLang="zh-CN" sz="1200">
                <a:solidFill>
                  <a:schemeClr val="tx1"/>
                </a:solidFill>
                <a:ea typeface="宋体" panose="02010600030101010101" pitchFamily="2" charset="-122"/>
              </a:rPr>
              <a:t> (fatal) vs. </a:t>
            </a:r>
            <a:r>
              <a:rPr lang="en-US" altLang="zh-CN" sz="1200" b="1">
                <a:solidFill>
                  <a:schemeClr val="tx1"/>
                </a:solidFill>
                <a:ea typeface="宋体" panose="02010600030101010101" pitchFamily="2" charset="-122"/>
              </a:rPr>
              <a:t>Exception</a:t>
            </a:r>
            <a:r>
              <a:rPr lang="en-US" altLang="zh-CN" sz="1200">
                <a:solidFill>
                  <a:schemeClr val="tx1"/>
                </a:solidFill>
                <a:ea typeface="宋体" panose="02010600030101010101" pitchFamily="2" charset="-122"/>
              </a:rPr>
              <a:t> (nonfatal) and checked vs. unchecked (§12.3).</a:t>
            </a:r>
            <a:endParaRPr lang="en-US" altLang="zh-CN" sz="1200">
              <a:solidFill>
                <a:schemeClr val="tx1"/>
              </a:solidFill>
              <a:ea typeface="宋体" panose="02010600030101010101" pitchFamily="2" charset="-122"/>
            </a:endParaRPr>
          </a:p>
          <a:p>
            <a:r>
              <a:rPr lang="en-US" altLang="zh-CN" sz="1200">
                <a:solidFill>
                  <a:schemeClr val="tx1"/>
                </a:solidFill>
                <a:ea typeface="宋体" panose="02010600030101010101" pitchFamily="2" charset="-122"/>
              </a:rPr>
              <a:t>To declare exceptions in a method header (§12.4.1).</a:t>
            </a:r>
            <a:endParaRPr lang="en-US" altLang="zh-CN" sz="1200">
              <a:solidFill>
                <a:schemeClr val="tx1"/>
              </a:solidFill>
              <a:ea typeface="宋体" panose="02010600030101010101" pitchFamily="2" charset="-122"/>
            </a:endParaRPr>
          </a:p>
          <a:p>
            <a:r>
              <a:rPr lang="en-US" altLang="zh-CN" sz="1200">
                <a:solidFill>
                  <a:schemeClr val="tx1"/>
                </a:solidFill>
                <a:ea typeface="宋体" panose="02010600030101010101" pitchFamily="2" charset="-122"/>
              </a:rPr>
              <a:t>To throw exceptions in a method (§12.4.2).</a:t>
            </a:r>
            <a:endParaRPr lang="en-US" altLang="zh-CN" sz="1200">
              <a:solidFill>
                <a:schemeClr val="tx1"/>
              </a:solidFill>
              <a:ea typeface="宋体" panose="02010600030101010101" pitchFamily="2" charset="-122"/>
            </a:endParaRPr>
          </a:p>
          <a:p>
            <a:r>
              <a:rPr lang="en-US" altLang="zh-CN" sz="1200">
                <a:solidFill>
                  <a:schemeClr val="tx1"/>
                </a:solidFill>
                <a:ea typeface="宋体" panose="02010600030101010101" pitchFamily="2" charset="-122"/>
              </a:rPr>
              <a:t>To write a </a:t>
            </a:r>
            <a:r>
              <a:rPr lang="en-US" altLang="zh-CN" sz="1200" b="1">
                <a:solidFill>
                  <a:schemeClr val="tx1"/>
                </a:solidFill>
                <a:ea typeface="宋体" panose="02010600030101010101" pitchFamily="2" charset="-122"/>
              </a:rPr>
              <a:t>try-catch</a:t>
            </a:r>
            <a:r>
              <a:rPr lang="en-US" altLang="zh-CN" sz="1200">
                <a:solidFill>
                  <a:schemeClr val="tx1"/>
                </a:solidFill>
                <a:ea typeface="宋体" panose="02010600030101010101" pitchFamily="2" charset="-122"/>
              </a:rPr>
              <a:t> block to handle exceptions (§12.4.3).</a:t>
            </a:r>
            <a:endParaRPr lang="en-US" altLang="zh-CN" sz="1200">
              <a:solidFill>
                <a:schemeClr val="tx1"/>
              </a:solidFill>
              <a:ea typeface="宋体" panose="02010600030101010101" pitchFamily="2" charset="-122"/>
            </a:endParaRPr>
          </a:p>
          <a:p>
            <a:r>
              <a:rPr lang="en-US" altLang="zh-CN" sz="1200">
                <a:solidFill>
                  <a:schemeClr val="tx1"/>
                </a:solidFill>
                <a:ea typeface="宋体" panose="02010600030101010101" pitchFamily="2" charset="-122"/>
              </a:rPr>
              <a:t>To explain how an exception is propagated (§12.4.3).</a:t>
            </a:r>
            <a:endParaRPr lang="en-US" altLang="zh-CN" sz="1200">
              <a:solidFill>
                <a:schemeClr val="tx1"/>
              </a:solidFill>
              <a:ea typeface="宋体" panose="02010600030101010101" pitchFamily="2" charset="-122"/>
            </a:endParaRPr>
          </a:p>
          <a:p>
            <a:r>
              <a:rPr lang="en-US" altLang="zh-CN" sz="1200">
                <a:solidFill>
                  <a:schemeClr val="tx1"/>
                </a:solidFill>
                <a:ea typeface="宋体" panose="02010600030101010101" pitchFamily="2" charset="-122"/>
              </a:rPr>
              <a:t>To obtain information from an exception object (§12.4.4).</a:t>
            </a:r>
            <a:endParaRPr lang="en-US" altLang="zh-CN" sz="1200">
              <a:solidFill>
                <a:schemeClr val="tx1"/>
              </a:solidFill>
              <a:ea typeface="宋体" panose="02010600030101010101" pitchFamily="2" charset="-122"/>
            </a:endParaRPr>
          </a:p>
          <a:p>
            <a:r>
              <a:rPr lang="en-US" altLang="zh-CN" sz="1200">
                <a:solidFill>
                  <a:schemeClr val="tx1"/>
                </a:solidFill>
                <a:ea typeface="宋体" panose="02010600030101010101" pitchFamily="2" charset="-122"/>
              </a:rPr>
              <a:t>To develop applications with exception handling (§12.4.5).</a:t>
            </a:r>
            <a:endParaRPr lang="en-US" altLang="zh-CN" sz="1200">
              <a:solidFill>
                <a:schemeClr val="tx1"/>
              </a:solidFill>
              <a:ea typeface="宋体" panose="02010600030101010101" pitchFamily="2" charset="-122"/>
            </a:endParaRPr>
          </a:p>
          <a:p>
            <a:r>
              <a:rPr lang="en-US" altLang="zh-CN" sz="1200">
                <a:solidFill>
                  <a:schemeClr val="tx1"/>
                </a:solidFill>
                <a:ea typeface="宋体" panose="02010600030101010101" pitchFamily="2" charset="-122"/>
              </a:rPr>
              <a:t>To use the </a:t>
            </a:r>
            <a:r>
              <a:rPr lang="en-US" altLang="zh-CN" sz="1200" b="1">
                <a:solidFill>
                  <a:schemeClr val="tx1"/>
                </a:solidFill>
                <a:ea typeface="宋体" panose="02010600030101010101" pitchFamily="2" charset="-122"/>
              </a:rPr>
              <a:t>finally</a:t>
            </a:r>
            <a:r>
              <a:rPr lang="en-US" altLang="zh-CN" sz="1200">
                <a:solidFill>
                  <a:schemeClr val="tx1"/>
                </a:solidFill>
                <a:ea typeface="宋体" panose="02010600030101010101" pitchFamily="2" charset="-122"/>
              </a:rPr>
              <a:t> clause in a </a:t>
            </a:r>
            <a:r>
              <a:rPr lang="en-US" altLang="zh-CN" sz="1200" b="1">
                <a:solidFill>
                  <a:schemeClr val="tx1"/>
                </a:solidFill>
                <a:ea typeface="宋体" panose="02010600030101010101" pitchFamily="2" charset="-122"/>
              </a:rPr>
              <a:t>try-catch</a:t>
            </a:r>
            <a:r>
              <a:rPr lang="en-US" altLang="zh-CN" sz="1200">
                <a:solidFill>
                  <a:schemeClr val="tx1"/>
                </a:solidFill>
                <a:ea typeface="宋体" panose="02010600030101010101" pitchFamily="2" charset="-122"/>
              </a:rPr>
              <a:t> block (§12.5).</a:t>
            </a:r>
            <a:endParaRPr lang="en-US" altLang="zh-CN" sz="1200">
              <a:solidFill>
                <a:srgbClr val="FF0000"/>
              </a:solidFill>
              <a:ea typeface="宋体" panose="02010600030101010101" pitchFamily="2" charset="-122"/>
            </a:endParaRPr>
          </a:p>
          <a:p>
            <a:r>
              <a:rPr lang="en-US" altLang="zh-CN" sz="1200">
                <a:ea typeface="宋体" panose="02010600030101010101" pitchFamily="2" charset="-122"/>
              </a:rPr>
              <a:t>To use exceptions only for unexpected errors (§12.6).</a:t>
            </a:r>
            <a:endParaRPr lang="en-US" altLang="zh-CN" sz="1200">
              <a:ea typeface="宋体" panose="02010600030101010101" pitchFamily="2" charset="-122"/>
            </a:endParaRPr>
          </a:p>
          <a:p>
            <a:r>
              <a:rPr lang="en-US" altLang="zh-CN" sz="1200">
                <a:ea typeface="宋体" panose="02010600030101010101" pitchFamily="2" charset="-122"/>
              </a:rPr>
              <a:t>To rethrow exceptions in a </a:t>
            </a:r>
            <a:r>
              <a:rPr lang="en-US" altLang="zh-CN" sz="1200" b="1">
                <a:ea typeface="宋体" panose="02010600030101010101" pitchFamily="2" charset="-122"/>
              </a:rPr>
              <a:t>catch</a:t>
            </a:r>
            <a:r>
              <a:rPr lang="en-US" altLang="zh-CN" sz="1200">
                <a:ea typeface="宋体" panose="02010600030101010101" pitchFamily="2" charset="-122"/>
              </a:rPr>
              <a:t> block (§12.7).</a:t>
            </a:r>
            <a:endParaRPr lang="en-US" altLang="zh-CN" sz="1200">
              <a:ea typeface="宋体" panose="02010600030101010101" pitchFamily="2" charset="-122"/>
            </a:endParaRPr>
          </a:p>
          <a:p>
            <a:r>
              <a:rPr lang="en-US" altLang="zh-CN" sz="1200">
                <a:ea typeface="宋体" panose="02010600030101010101" pitchFamily="2" charset="-122"/>
              </a:rPr>
              <a:t>To create chained exceptions (§12.8).</a:t>
            </a:r>
            <a:endParaRPr lang="en-US" altLang="zh-CN" sz="1200">
              <a:ea typeface="宋体" panose="02010600030101010101" pitchFamily="2" charset="-122"/>
            </a:endParaRPr>
          </a:p>
          <a:p>
            <a:r>
              <a:rPr lang="en-US" altLang="zh-CN" sz="1200">
                <a:ea typeface="宋体" panose="02010600030101010101" pitchFamily="2" charset="-122"/>
              </a:rPr>
              <a:t>To define custom exception classes (§12.9).</a:t>
            </a:r>
            <a:endParaRPr lang="en-US" altLang="zh-CN" sz="1200">
              <a:ea typeface="宋体" panose="02010600030101010101" pitchFamily="2" charset="-122"/>
            </a:endParaRPr>
          </a:p>
          <a:p>
            <a:r>
              <a:rPr lang="en-US" altLang="zh-CN" sz="1200">
                <a:solidFill>
                  <a:schemeClr val="tx1"/>
                </a:solidFill>
                <a:ea typeface="宋体" panose="02010600030101010101" pitchFamily="2" charset="-122"/>
              </a:rPr>
              <a:t>To discover file/directory properties, to delete and rename files/directories, and to create directories using the </a:t>
            </a:r>
            <a:r>
              <a:rPr lang="en-US" altLang="zh-CN" sz="1200" b="1">
                <a:solidFill>
                  <a:schemeClr val="tx1"/>
                </a:solidFill>
                <a:ea typeface="宋体" panose="02010600030101010101" pitchFamily="2" charset="-122"/>
              </a:rPr>
              <a:t>File</a:t>
            </a:r>
            <a:r>
              <a:rPr lang="en-US" altLang="zh-CN" sz="1200">
                <a:solidFill>
                  <a:schemeClr val="tx1"/>
                </a:solidFill>
                <a:ea typeface="宋体" panose="02010600030101010101" pitchFamily="2" charset="-122"/>
              </a:rPr>
              <a:t> class (§12.10).</a:t>
            </a:r>
            <a:endParaRPr lang="en-US" altLang="zh-CN" sz="1200">
              <a:solidFill>
                <a:schemeClr val="tx1"/>
              </a:solidFill>
              <a:ea typeface="宋体" panose="02010600030101010101" pitchFamily="2" charset="-122"/>
            </a:endParaRPr>
          </a:p>
          <a:p>
            <a:r>
              <a:rPr lang="en-US" altLang="zh-CN" sz="1200">
                <a:solidFill>
                  <a:schemeClr val="tx1"/>
                </a:solidFill>
                <a:ea typeface="宋体" panose="02010600030101010101" pitchFamily="2" charset="-122"/>
              </a:rPr>
              <a:t>To write data to a file using the </a:t>
            </a:r>
            <a:r>
              <a:rPr lang="en-US" altLang="zh-CN" sz="1200" b="1">
                <a:solidFill>
                  <a:schemeClr val="tx1"/>
                </a:solidFill>
                <a:ea typeface="宋体" panose="02010600030101010101" pitchFamily="2" charset="-122"/>
              </a:rPr>
              <a:t>PrintWriter</a:t>
            </a:r>
            <a:r>
              <a:rPr lang="en-US" altLang="zh-CN" sz="1200">
                <a:solidFill>
                  <a:schemeClr val="tx1"/>
                </a:solidFill>
                <a:ea typeface="宋体" panose="02010600030101010101" pitchFamily="2" charset="-122"/>
              </a:rPr>
              <a:t> class (§12.11.1).</a:t>
            </a:r>
            <a:endParaRPr lang="en-US" altLang="zh-CN" sz="1200">
              <a:solidFill>
                <a:schemeClr val="tx1"/>
              </a:solidFill>
              <a:ea typeface="宋体" panose="02010600030101010101" pitchFamily="2" charset="-122"/>
            </a:endParaRPr>
          </a:p>
          <a:p>
            <a:r>
              <a:rPr lang="en-US" altLang="zh-CN" sz="1200">
                <a:solidFill>
                  <a:schemeClr val="tx1"/>
                </a:solidFill>
                <a:ea typeface="宋体" panose="02010600030101010101" pitchFamily="2" charset="-122"/>
              </a:rPr>
              <a:t>To use try-with-resources to ensure that the resources are closed automatically (§12.11.2).</a:t>
            </a:r>
            <a:endParaRPr lang="en-US" altLang="zh-CN" sz="1200">
              <a:solidFill>
                <a:schemeClr val="tx1"/>
              </a:solidFill>
              <a:ea typeface="宋体" panose="02010600030101010101" pitchFamily="2" charset="-122"/>
            </a:endParaRPr>
          </a:p>
          <a:p>
            <a:r>
              <a:rPr lang="en-US" altLang="zh-CN" sz="1200">
                <a:solidFill>
                  <a:schemeClr val="tx1"/>
                </a:solidFill>
                <a:ea typeface="宋体" panose="02010600030101010101" pitchFamily="2" charset="-122"/>
              </a:rPr>
              <a:t>To read data from a file using the </a:t>
            </a:r>
            <a:r>
              <a:rPr lang="en-US" altLang="zh-CN" sz="1200" b="1">
                <a:solidFill>
                  <a:schemeClr val="tx1"/>
                </a:solidFill>
                <a:ea typeface="宋体" panose="02010600030101010101" pitchFamily="2" charset="-122"/>
              </a:rPr>
              <a:t>Scanner</a:t>
            </a:r>
            <a:r>
              <a:rPr lang="en-US" altLang="zh-CN" sz="1200">
                <a:solidFill>
                  <a:schemeClr val="tx1"/>
                </a:solidFill>
                <a:ea typeface="宋体" panose="02010600030101010101" pitchFamily="2" charset="-122"/>
              </a:rPr>
              <a:t> class (§12.11.3).</a:t>
            </a:r>
            <a:endParaRPr lang="en-US" altLang="zh-CN" sz="1200">
              <a:solidFill>
                <a:schemeClr val="tx1"/>
              </a:solidFill>
              <a:ea typeface="宋体" panose="02010600030101010101" pitchFamily="2" charset="-122"/>
            </a:endParaRPr>
          </a:p>
          <a:p>
            <a:r>
              <a:rPr lang="en-US" altLang="zh-CN" sz="1200">
                <a:solidFill>
                  <a:schemeClr val="tx1"/>
                </a:solidFill>
                <a:ea typeface="宋体" panose="02010600030101010101" pitchFamily="2" charset="-122"/>
              </a:rPr>
              <a:t>To understand how data is read using a </a:t>
            </a:r>
            <a:r>
              <a:rPr lang="en-US" altLang="zh-CN" sz="1200" b="1">
                <a:solidFill>
                  <a:schemeClr val="tx1"/>
                </a:solidFill>
                <a:ea typeface="宋体" panose="02010600030101010101" pitchFamily="2" charset="-122"/>
              </a:rPr>
              <a:t>Scanner</a:t>
            </a:r>
            <a:r>
              <a:rPr lang="en-US" altLang="zh-CN" sz="1200">
                <a:solidFill>
                  <a:schemeClr val="tx1"/>
                </a:solidFill>
                <a:ea typeface="宋体" panose="02010600030101010101" pitchFamily="2" charset="-122"/>
              </a:rPr>
              <a:t> (§12.11.4).</a:t>
            </a:r>
            <a:endParaRPr lang="en-US" altLang="zh-CN" sz="1200">
              <a:solidFill>
                <a:schemeClr val="tx1"/>
              </a:solidFill>
              <a:ea typeface="宋体" panose="02010600030101010101" pitchFamily="2" charset="-122"/>
            </a:endParaRPr>
          </a:p>
          <a:p>
            <a:r>
              <a:rPr lang="en-US" altLang="zh-CN" sz="1200">
                <a:solidFill>
                  <a:schemeClr val="tx1"/>
                </a:solidFill>
                <a:ea typeface="宋体" panose="02010600030101010101" pitchFamily="2" charset="-122"/>
              </a:rPr>
              <a:t>To develop a program that replaces text in a file (§12.11.5).</a:t>
            </a:r>
            <a:endParaRPr lang="en-US" altLang="zh-CN" sz="1200">
              <a:ea typeface="宋体" panose="02010600030101010101" pitchFamily="2" charset="-122"/>
            </a:endParaRPr>
          </a:p>
          <a:p>
            <a:r>
              <a:rPr lang="en-US" altLang="zh-CN" sz="1200">
                <a:ea typeface="宋体" panose="02010600030101010101" pitchFamily="2" charset="-122"/>
              </a:rPr>
              <a:t>To read data from the Web (§12.12).</a:t>
            </a:r>
            <a:endParaRPr lang="en-US" altLang="zh-CN" sz="1200">
              <a:ea typeface="宋体" panose="02010600030101010101" pitchFamily="2" charset="-122"/>
            </a:endParaRPr>
          </a:p>
          <a:p>
            <a:r>
              <a:rPr lang="en-US" altLang="zh-CN" sz="1200">
                <a:ea typeface="宋体" panose="02010600030101010101" pitchFamily="2" charset="-122"/>
              </a:rPr>
              <a:t>To develop a Web crawler (§12.13).</a:t>
            </a:r>
            <a:endParaRPr lang="en-US" altLang="zh-CN" sz="1200">
              <a:ea typeface="宋体" panose="02010600030101010101" pitchFamily="2" charset="-122"/>
            </a:endParaRPr>
          </a:p>
          <a:p>
            <a:pPr>
              <a:lnSpc>
                <a:spcPct val="95000"/>
              </a:lnSpc>
            </a:pPr>
            <a:endParaRPr lang="en-US" altLang="zh-CN" sz="120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92455E2-ABAD-4E8F-BBF4-B05A825ACA88}" type="slidenum">
              <a:rPr lang="en-US" altLang="en-US" sz="1400"/>
            </a:fld>
            <a:endParaRPr lang="en-US" altLang="en-US" sz="1400"/>
          </a:p>
        </p:txBody>
      </p:sp>
      <p:sp>
        <p:nvSpPr>
          <p:cNvPr id="44035" name="Rectangle 2"/>
          <p:cNvSpPr>
            <a:spLocks noGrp="1" noChangeArrowheads="1"/>
          </p:cNvSpPr>
          <p:nvPr>
            <p:ph type="title"/>
          </p:nvPr>
        </p:nvSpPr>
        <p:spPr>
          <a:xfrm>
            <a:off x="685800" y="304800"/>
            <a:ext cx="8153400" cy="533400"/>
          </a:xfrm>
          <a:noFill/>
        </p:spPr>
        <p:txBody>
          <a:bodyPr/>
          <a:lstStyle/>
          <a:p>
            <a:r>
              <a:rPr lang="en-US" altLang="en-US" sz="4000"/>
              <a:t>Custom Exception Class Example(471)</a:t>
            </a:r>
            <a:endParaRPr lang="en-US" altLang="en-US" sz="4000"/>
          </a:p>
        </p:txBody>
      </p:sp>
      <p:sp>
        <p:nvSpPr>
          <p:cNvPr id="44036" name="AutoShape 3">
            <a:hlinkClick r:id="rId1" action="ppaction://program" highlightClick="1"/>
          </p:cNvPr>
          <p:cNvSpPr>
            <a:spLocks noChangeArrowheads="1"/>
          </p:cNvSpPr>
          <p:nvPr/>
        </p:nvSpPr>
        <p:spPr bwMode="auto">
          <a:xfrm>
            <a:off x="5638800" y="5105400"/>
            <a:ext cx="1447800" cy="533400"/>
          </a:xfrm>
          <a:prstGeom prst="actionButtonBlank">
            <a:avLst/>
          </a:prstGeom>
          <a:solidFill>
            <a:srgbClr val="008000"/>
          </a:solidFill>
          <a:ln>
            <a:noFill/>
          </a:ln>
          <a:effectLst>
            <a:prstShdw prst="shdw17" dist="17961" dir="2700000">
              <a:srgbClr val="004D0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257030" name="AutoShape 6">
            <a:hlinkClick r:id="" action="ppaction://noaction" highlightClick="1"/>
          </p:cNvPr>
          <p:cNvSpPr>
            <a:spLocks noChangeArrowheads="1"/>
          </p:cNvSpPr>
          <p:nvPr/>
        </p:nvSpPr>
        <p:spPr bwMode="auto">
          <a:xfrm>
            <a:off x="838200" y="2895600"/>
            <a:ext cx="42672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a:solidFill>
                  <a:schemeClr val="accent1"/>
                </a:solidFill>
                <a:latin typeface="Book Antiqua" panose="02040602050305030304" pitchFamily="18" charset="0"/>
                <a:ea typeface="宋体" panose="02010600030101010101" pitchFamily="2" charset="-122"/>
                <a:hlinkClick r:id="rId2" action="ppaction://program"/>
              </a:rPr>
              <a:t>InvalidRadiusException</a:t>
            </a:r>
            <a:endParaRPr lang="en-US" altLang="zh-CN">
              <a:solidFill>
                <a:schemeClr val="accent1"/>
              </a:solidFill>
              <a:ea typeface="宋体" panose="02010600030101010101" pitchFamily="2" charset="-122"/>
            </a:endParaRPr>
          </a:p>
        </p:txBody>
      </p:sp>
      <p:sp>
        <p:nvSpPr>
          <p:cNvPr id="44038" name="Text Box 9"/>
          <p:cNvSpPr txBox="1">
            <a:spLocks noChangeArrowheads="1"/>
          </p:cNvSpPr>
          <p:nvPr/>
        </p:nvSpPr>
        <p:spPr bwMode="auto">
          <a:xfrm>
            <a:off x="304800" y="1219200"/>
            <a:ext cx="8610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Font typeface="Monotype Sorts" pitchFamily="2" charset="2"/>
              <a:buNone/>
            </a:pPr>
            <a:r>
              <a:rPr lang="en-US" altLang="en-US" sz="2400">
                <a:cs typeface="Courier New" panose="02070309020205020404" pitchFamily="49" charset="0"/>
              </a:rPr>
              <a:t>In Listing 13.8, the </a:t>
            </a:r>
            <a:r>
              <a:rPr lang="en-US" altLang="en-US" sz="2400" u="sng">
                <a:cs typeface="Courier New" panose="02070309020205020404" pitchFamily="49" charset="0"/>
              </a:rPr>
              <a:t>setRadius</a:t>
            </a:r>
            <a:r>
              <a:rPr lang="en-US" altLang="en-US" sz="2400">
                <a:cs typeface="Courier New" panose="02070309020205020404" pitchFamily="49" charset="0"/>
              </a:rPr>
              <a:t> method throws an exception if the radius is negative. Suppose you wish to pass the radius to the handler, you have to create a custom exception class. </a:t>
            </a:r>
            <a:endParaRPr lang="en-US" altLang="en-US" sz="2400">
              <a:cs typeface="Courier New" panose="02070309020205020404" pitchFamily="49" charset="0"/>
            </a:endParaRPr>
          </a:p>
        </p:txBody>
      </p:sp>
      <p:sp>
        <p:nvSpPr>
          <p:cNvPr id="257034" name="AutoShape 10">
            <a:hlinkClick r:id="" action="ppaction://noaction" highlightClick="1"/>
          </p:cNvPr>
          <p:cNvSpPr>
            <a:spLocks noChangeArrowheads="1"/>
          </p:cNvSpPr>
          <p:nvPr/>
        </p:nvSpPr>
        <p:spPr bwMode="auto">
          <a:xfrm>
            <a:off x="762000" y="3962400"/>
            <a:ext cx="44196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a:solidFill>
                  <a:schemeClr val="accent1"/>
                </a:solidFill>
                <a:latin typeface="Book Antiqua" panose="02040602050305030304" pitchFamily="18" charset="0"/>
                <a:ea typeface="宋体" panose="02010600030101010101" pitchFamily="2" charset="-122"/>
                <a:hlinkClick r:id="rId3" action="ppaction://program"/>
              </a:rPr>
              <a:t>CircleWithRadiusException</a:t>
            </a:r>
            <a:endParaRPr lang="en-US" altLang="zh-CN">
              <a:solidFill>
                <a:schemeClr val="accent1"/>
              </a:solidFill>
              <a:ea typeface="宋体" panose="02010600030101010101" pitchFamily="2" charset="-122"/>
            </a:endParaRPr>
          </a:p>
        </p:txBody>
      </p:sp>
      <p:sp>
        <p:nvSpPr>
          <p:cNvPr id="257035" name="AutoShape 11">
            <a:hlinkClick r:id="" action="ppaction://noaction" highlightClick="1"/>
          </p:cNvPr>
          <p:cNvSpPr>
            <a:spLocks noChangeArrowheads="1"/>
          </p:cNvSpPr>
          <p:nvPr/>
        </p:nvSpPr>
        <p:spPr bwMode="auto">
          <a:xfrm>
            <a:off x="762000" y="5181600"/>
            <a:ext cx="44196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a:solidFill>
                  <a:schemeClr val="accent1"/>
                </a:solidFill>
                <a:latin typeface="Book Antiqua" panose="02040602050305030304" pitchFamily="18" charset="0"/>
                <a:ea typeface="宋体" panose="02010600030101010101" pitchFamily="2" charset="-122"/>
                <a:hlinkClick r:id="rId4" action="ppaction://program"/>
              </a:rPr>
              <a:t>TestCircleWithRadiusException</a:t>
            </a:r>
            <a:endParaRPr lang="en-US" altLang="zh-CN">
              <a:solidFill>
                <a:schemeClr val="accent1"/>
              </a:solidFill>
              <a:ea typeface="宋体" panose="02010600030101010101" pitchFamily="2" charset="-122"/>
            </a:endParaRPr>
          </a:p>
        </p:txBody>
      </p:sp>
      <p:sp>
        <p:nvSpPr>
          <p:cNvPr id="44041" name="AutoShape 12">
            <a:hlinkClick r:id="rId5" highlightClick="1"/>
          </p:cNvPr>
          <p:cNvSpPr>
            <a:spLocks noChangeArrowheads="1"/>
          </p:cNvSpPr>
          <p:nvPr/>
        </p:nvSpPr>
        <p:spPr bwMode="auto">
          <a:xfrm>
            <a:off x="304800" y="2819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42" name="AutoShape 13">
            <a:hlinkClick r:id="rId6" highlightClick="1"/>
          </p:cNvPr>
          <p:cNvSpPr>
            <a:spLocks noChangeArrowheads="1"/>
          </p:cNvSpPr>
          <p:nvPr/>
        </p:nvSpPr>
        <p:spPr bwMode="auto">
          <a:xfrm>
            <a:off x="228600" y="38862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43" name="AutoShape 14">
            <a:hlinkClick r:id="rId7" highlightClick="1"/>
          </p:cNvPr>
          <p:cNvSpPr>
            <a:spLocks noChangeArrowheads="1"/>
          </p:cNvSpPr>
          <p:nvPr/>
        </p:nvSpPr>
        <p:spPr bwMode="auto">
          <a:xfrm>
            <a:off x="228600" y="51816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7F60343-5D3D-4059-9859-93D6C07D1400}" type="slidenum">
              <a:rPr lang="en-US" altLang="en-US" sz="1400"/>
            </a:fld>
            <a:endParaRPr lang="en-US" altLang="en-US" sz="1400"/>
          </a:p>
        </p:txBody>
      </p:sp>
      <p:sp>
        <p:nvSpPr>
          <p:cNvPr id="55299" name="Rectangle 2"/>
          <p:cNvSpPr>
            <a:spLocks noGrp="1" noChangeArrowheads="1"/>
          </p:cNvSpPr>
          <p:nvPr>
            <p:ph type="title"/>
          </p:nvPr>
        </p:nvSpPr>
        <p:spPr>
          <a:xfrm>
            <a:off x="685800" y="152400"/>
            <a:ext cx="7772400" cy="819150"/>
          </a:xfrm>
        </p:spPr>
        <p:txBody>
          <a:bodyPr/>
          <a:lstStyle/>
          <a:p>
            <a:r>
              <a:rPr lang="en-US" altLang="en-US" dirty="0">
                <a:solidFill>
                  <a:srgbClr val="FF0000"/>
                </a:solidFill>
              </a:rPr>
              <a:t>The File Class</a:t>
            </a:r>
            <a:endParaRPr lang="en-US" altLang="en-US" b="1" dirty="0">
              <a:solidFill>
                <a:srgbClr val="FF0000"/>
              </a:solidFill>
            </a:endParaRPr>
          </a:p>
        </p:txBody>
      </p:sp>
      <p:sp>
        <p:nvSpPr>
          <p:cNvPr id="55300" name="Rectangle 3"/>
          <p:cNvSpPr>
            <a:spLocks noGrp="1" noChangeArrowheads="1"/>
          </p:cNvSpPr>
          <p:nvPr>
            <p:ph type="body" idx="1"/>
          </p:nvPr>
        </p:nvSpPr>
        <p:spPr>
          <a:xfrm>
            <a:off x="381000" y="1143000"/>
            <a:ext cx="8382000" cy="2286000"/>
          </a:xfrm>
        </p:spPr>
        <p:txBody>
          <a:bodyPr/>
          <a:lstStyle/>
          <a:p>
            <a:pPr marL="0" indent="0">
              <a:buFont typeface="Monotype Sorts" pitchFamily="2" charset="2"/>
              <a:buNone/>
            </a:pPr>
            <a:r>
              <a:rPr lang="en-US" altLang="en-US" sz="2800">
                <a:cs typeface="Times New Roman" panose="02020603050405020304" pitchFamily="18" charset="0"/>
              </a:rPr>
              <a:t>The </a:t>
            </a:r>
            <a:r>
              <a:rPr lang="en-US" altLang="en-US" sz="2800" u="sng">
                <a:cs typeface="Times New Roman" panose="02020603050405020304" pitchFamily="18" charset="0"/>
              </a:rPr>
              <a:t>File</a:t>
            </a:r>
            <a:r>
              <a:rPr lang="en-US" altLang="en-US" sz="2800">
                <a:cs typeface="Times New Roman" panose="02020603050405020304" pitchFamily="18" charset="0"/>
              </a:rPr>
              <a:t> class is intended to provide an abstraction that deals with most of the machine-dependent complexities of files and path names in a machine-independent fashion. The filename is a string. The </a:t>
            </a:r>
            <a:r>
              <a:rPr lang="en-US" altLang="en-US" sz="2800" u="sng">
                <a:cs typeface="Times New Roman" panose="02020603050405020304" pitchFamily="18" charset="0"/>
              </a:rPr>
              <a:t>File</a:t>
            </a:r>
            <a:r>
              <a:rPr lang="en-US" altLang="en-US" sz="2800">
                <a:cs typeface="Times New Roman" panose="02020603050405020304" pitchFamily="18" charset="0"/>
              </a:rPr>
              <a:t> class is a wrapper class for the file name and its directory path. </a:t>
            </a:r>
            <a:endParaRPr lang="en-US" altLang="en-US" sz="280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B9CC63F-DFB8-4293-818F-ED495F83CEB1}" type="slidenum">
              <a:rPr lang="en-US" altLang="en-US" sz="1400"/>
            </a:fld>
            <a:endParaRPr lang="en-US" altLang="en-US" sz="1400"/>
          </a:p>
        </p:txBody>
      </p:sp>
      <p:sp>
        <p:nvSpPr>
          <p:cNvPr id="56323" name="Rectangle 2"/>
          <p:cNvSpPr>
            <a:spLocks noChangeArrowheads="1"/>
          </p:cNvSpPr>
          <p:nvPr/>
        </p:nvSpPr>
        <p:spPr bwMode="auto">
          <a:xfrm>
            <a:off x="2143125" y="966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24" name="Rectangle 4"/>
          <p:cNvSpPr>
            <a:spLocks noGrp="1" noChangeArrowheads="1"/>
          </p:cNvSpPr>
          <p:nvPr>
            <p:ph type="title"/>
          </p:nvPr>
        </p:nvSpPr>
        <p:spPr>
          <a:xfrm>
            <a:off x="304800" y="82550"/>
            <a:ext cx="7924800" cy="381000"/>
          </a:xfrm>
          <a:noFill/>
        </p:spPr>
        <p:txBody>
          <a:bodyPr/>
          <a:lstStyle/>
          <a:p>
            <a:pPr algn="l"/>
            <a:r>
              <a:rPr lang="en-US" altLang="en-US" sz="2000" dirty="0"/>
              <a:t>Obtaining file properties and manipulating file(474)</a:t>
            </a:r>
            <a:endParaRPr lang="en-US" altLang="en-US" sz="2000" b="1" dirty="0"/>
          </a:p>
        </p:txBody>
      </p:sp>
      <p:sp>
        <p:nvSpPr>
          <p:cNvPr id="56325" name="Rectangle 6"/>
          <p:cNvSpPr>
            <a:spLocks noChangeArrowheads="1"/>
          </p:cNvSpPr>
          <p:nvPr/>
        </p:nvSpPr>
        <p:spPr bwMode="auto">
          <a:xfrm>
            <a:off x="0" y="228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56326"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95400" y="381000"/>
            <a:ext cx="7329488" cy="606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A742EDC-F380-447B-BE6E-37625480C918}" type="slidenum">
              <a:rPr lang="en-US" altLang="en-US" sz="1400"/>
            </a:fld>
            <a:endParaRPr lang="en-US" altLang="en-US" sz="1400"/>
          </a:p>
        </p:txBody>
      </p:sp>
      <p:sp>
        <p:nvSpPr>
          <p:cNvPr id="57347" name="Rectangle 2"/>
          <p:cNvSpPr>
            <a:spLocks noGrp="1" noChangeArrowheads="1"/>
          </p:cNvSpPr>
          <p:nvPr>
            <p:ph type="title"/>
          </p:nvPr>
        </p:nvSpPr>
        <p:spPr>
          <a:xfrm>
            <a:off x="457200" y="237490"/>
            <a:ext cx="8001000" cy="609600"/>
          </a:xfrm>
        </p:spPr>
        <p:txBody>
          <a:bodyPr/>
          <a:lstStyle/>
          <a:p>
            <a:r>
              <a:rPr lang="en-US" altLang="en-US" sz="3200" dirty="0">
                <a:solidFill>
                  <a:srgbClr val="FF0000"/>
                </a:solidFill>
              </a:rPr>
              <a:t>Problem: Explore File Properties(475)</a:t>
            </a:r>
            <a:endParaRPr lang="en-US" altLang="en-US" sz="3200" dirty="0">
              <a:solidFill>
                <a:srgbClr val="FF0000"/>
              </a:solidFill>
            </a:endParaRPr>
          </a:p>
        </p:txBody>
      </p:sp>
      <p:sp>
        <p:nvSpPr>
          <p:cNvPr id="318467" name="AutoShape 3">
            <a:hlinkClick r:id="" action="ppaction://noaction" highlightClick="1"/>
          </p:cNvPr>
          <p:cNvSpPr>
            <a:spLocks noChangeArrowheads="1"/>
          </p:cNvSpPr>
          <p:nvPr/>
        </p:nvSpPr>
        <p:spPr bwMode="auto">
          <a:xfrm>
            <a:off x="5370513" y="5867400"/>
            <a:ext cx="20574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a:solidFill>
                  <a:schemeClr val="accent1"/>
                </a:solidFill>
                <a:latin typeface="Book Antiqua" panose="02040602050305030304" pitchFamily="18" charset="0"/>
                <a:ea typeface="宋体" panose="02010600030101010101" pitchFamily="2" charset="-122"/>
                <a:hlinkClick r:id="rId1" action="ppaction://program"/>
              </a:rPr>
              <a:t>TestFileClass</a:t>
            </a:r>
            <a:endParaRPr lang="en-US" altLang="zh-CN">
              <a:solidFill>
                <a:schemeClr val="accent1"/>
              </a:solidFill>
              <a:ea typeface="宋体" panose="02010600030101010101" pitchFamily="2" charset="-122"/>
            </a:endParaRPr>
          </a:p>
        </p:txBody>
      </p:sp>
      <p:sp>
        <p:nvSpPr>
          <p:cNvPr id="57349" name="AutoShape 4">
            <a:hlinkClick r:id="rId2" action="ppaction://program" highlightClick="1"/>
          </p:cNvPr>
          <p:cNvSpPr>
            <a:spLocks noChangeArrowheads="1"/>
          </p:cNvSpPr>
          <p:nvPr/>
        </p:nvSpPr>
        <p:spPr bwMode="auto">
          <a:xfrm>
            <a:off x="7656513" y="58674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endParaRPr lang="en-US" altLang="en-US" sz="2400"/>
          </a:p>
        </p:txBody>
      </p:sp>
      <p:sp>
        <p:nvSpPr>
          <p:cNvPr id="57350" name="Rectangle 5"/>
          <p:cNvSpPr>
            <a:spLocks noChangeArrowheads="1"/>
          </p:cNvSpPr>
          <p:nvPr/>
        </p:nvSpPr>
        <p:spPr bwMode="auto">
          <a:xfrm>
            <a:off x="381000" y="1066800"/>
            <a:ext cx="84582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800">
                <a:cs typeface="Times New Roman" panose="02020603050405020304" pitchFamily="18" charset="0"/>
              </a:rPr>
              <a:t>Objective: Write a program that demonstrates how to create files in a platform-independent way and use the methods in the File class to obtain their properties. The following figures show a sample run of the program on Windows and on Unix.</a:t>
            </a:r>
            <a:endParaRPr lang="en-US" altLang="en-US" sz="2800">
              <a:cs typeface="Times New Roman" panose="02020603050405020304" pitchFamily="18" charset="0"/>
            </a:endParaRPr>
          </a:p>
        </p:txBody>
      </p:sp>
      <p:sp>
        <p:nvSpPr>
          <p:cNvPr id="57351" name="Rectangle 6"/>
          <p:cNvSpPr>
            <a:spLocks noChangeArrowheads="1"/>
          </p:cNvSpPr>
          <p:nvPr/>
        </p:nvSpPr>
        <p:spPr bwMode="auto">
          <a:xfrm>
            <a:off x="2219325" y="1933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7352" name="Object 7"/>
          <p:cNvGraphicFramePr>
            <a:graphicFrameLocks noChangeAspect="1"/>
          </p:cNvGraphicFramePr>
          <p:nvPr/>
        </p:nvGraphicFramePr>
        <p:xfrm>
          <a:off x="514350" y="3200400"/>
          <a:ext cx="4038600" cy="2566988"/>
        </p:xfrm>
        <a:graphic>
          <a:graphicData uri="http://schemas.openxmlformats.org/presentationml/2006/ole">
            <mc:AlternateContent xmlns:mc="http://schemas.openxmlformats.org/markup-compatibility/2006">
              <mc:Choice xmlns:v="urn:schemas-microsoft-com:vml" Requires="v">
                <p:oleObj spid="_x0000_s57400" name="" r:id="rId3" imgW="4709160" imgH="2994660" progId="Paint.Picture">
                  <p:embed/>
                </p:oleObj>
              </mc:Choice>
              <mc:Fallback>
                <p:oleObj name="" r:id="rId3" imgW="4709160" imgH="2994660" progId="Paint.Picture">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350" y="3200400"/>
                        <a:ext cx="4038600" cy="256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3" name="Rectangle 8"/>
          <p:cNvSpPr>
            <a:spLocks noChangeArrowheads="1"/>
          </p:cNvSpPr>
          <p:nvPr/>
        </p:nvSpPr>
        <p:spPr bwMode="auto">
          <a:xfrm>
            <a:off x="2219325" y="1857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7354" name="Object 9"/>
          <p:cNvGraphicFramePr>
            <a:graphicFrameLocks noChangeAspect="1"/>
          </p:cNvGraphicFramePr>
          <p:nvPr/>
        </p:nvGraphicFramePr>
        <p:xfrm>
          <a:off x="4800600" y="3200400"/>
          <a:ext cx="3867150" cy="2582863"/>
        </p:xfrm>
        <a:graphic>
          <a:graphicData uri="http://schemas.openxmlformats.org/presentationml/2006/ole">
            <mc:AlternateContent xmlns:mc="http://schemas.openxmlformats.org/markup-compatibility/2006">
              <mc:Choice xmlns:v="urn:schemas-microsoft-com:vml" Requires="v">
                <p:oleObj spid="_x0000_s57401" name="" r:id="rId5" imgW="4709160" imgH="3147060" progId="Paint.Picture">
                  <p:embed/>
                </p:oleObj>
              </mc:Choice>
              <mc:Fallback>
                <p:oleObj name="" r:id="rId5" imgW="4709160" imgH="3147060" progId="Paint.Picture">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3200400"/>
                        <a:ext cx="3867150" cy="258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5" name="AutoShape 10">
            <a:hlinkClick r:id="rId7" highlightClick="1"/>
          </p:cNvPr>
          <p:cNvSpPr>
            <a:spLocks noChangeArrowheads="1"/>
          </p:cNvSpPr>
          <p:nvPr/>
        </p:nvSpPr>
        <p:spPr bwMode="auto">
          <a:xfrm>
            <a:off x="4760913" y="5867400"/>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A9779FB-C439-4D56-9FB6-F43DCED87BDC}" type="slidenum">
              <a:rPr lang="en-US" altLang="en-US" sz="1400"/>
            </a:fld>
            <a:endParaRPr lang="en-US" altLang="en-US" sz="1400"/>
          </a:p>
        </p:txBody>
      </p:sp>
      <p:sp>
        <p:nvSpPr>
          <p:cNvPr id="58371" name="Rectangle 2"/>
          <p:cNvSpPr>
            <a:spLocks noGrp="1" noChangeArrowheads="1"/>
          </p:cNvSpPr>
          <p:nvPr>
            <p:ph type="title"/>
          </p:nvPr>
        </p:nvSpPr>
        <p:spPr>
          <a:xfrm>
            <a:off x="685800" y="152400"/>
            <a:ext cx="7772400" cy="819150"/>
          </a:xfrm>
        </p:spPr>
        <p:txBody>
          <a:bodyPr/>
          <a:lstStyle/>
          <a:p>
            <a:r>
              <a:rPr lang="en-US" altLang="en-US"/>
              <a:t>Text I/O</a:t>
            </a:r>
            <a:endParaRPr lang="en-US" altLang="en-US" b="1"/>
          </a:p>
        </p:txBody>
      </p:sp>
      <p:sp>
        <p:nvSpPr>
          <p:cNvPr id="58372" name="Rectangle 3"/>
          <p:cNvSpPr>
            <a:spLocks noGrp="1" noChangeArrowheads="1"/>
          </p:cNvSpPr>
          <p:nvPr>
            <p:ph type="body" idx="1"/>
          </p:nvPr>
        </p:nvSpPr>
        <p:spPr>
          <a:xfrm>
            <a:off x="304800" y="1219200"/>
            <a:ext cx="8610600" cy="4267200"/>
          </a:xfrm>
        </p:spPr>
        <p:txBody>
          <a:bodyPr/>
          <a:lstStyle/>
          <a:p>
            <a:pPr marL="0" indent="0">
              <a:lnSpc>
                <a:spcPct val="110000"/>
              </a:lnSpc>
              <a:buFont typeface="Monotype Sorts" pitchFamily="2" charset="2"/>
              <a:buNone/>
            </a:pPr>
            <a:r>
              <a:rPr lang="en-US" altLang="en-US" sz="2800">
                <a:solidFill>
                  <a:srgbClr val="FF0000"/>
                </a:solidFill>
              </a:rPr>
              <a:t>A </a:t>
            </a:r>
            <a:r>
              <a:rPr lang="en-US" altLang="en-US" sz="2800" u="sng">
                <a:solidFill>
                  <a:srgbClr val="FF0000"/>
                </a:solidFill>
              </a:rPr>
              <a:t>File</a:t>
            </a:r>
            <a:r>
              <a:rPr lang="en-US" altLang="en-US" sz="2800">
                <a:solidFill>
                  <a:srgbClr val="FF0000"/>
                </a:solidFill>
              </a:rPr>
              <a:t> object encapsulates the properties of a file or a path, but does not contain the methods for reading/writing data from/to a file.</a:t>
            </a:r>
            <a:r>
              <a:rPr lang="en-US" altLang="en-US" sz="2800"/>
              <a:t> In order to perform I/O, you need to create objects using appropriate Java I/O classes. The objects contain the methods for reading/writing data from/to a file. This section introduces how to read/write strings and numeric values from/to a text file using the </a:t>
            </a:r>
            <a:r>
              <a:rPr lang="en-US" altLang="en-US" sz="2800" u="sng"/>
              <a:t>Scanner</a:t>
            </a:r>
            <a:r>
              <a:rPr lang="en-US" altLang="en-US" sz="2800"/>
              <a:t> and </a:t>
            </a:r>
            <a:r>
              <a:rPr lang="en-US" altLang="en-US" sz="2800" u="sng"/>
              <a:t>PrintWriter</a:t>
            </a:r>
            <a:r>
              <a:rPr lang="en-US" altLang="en-US" sz="2800"/>
              <a:t> classes.</a:t>
            </a:r>
            <a:endParaRPr lang="en-US" altLang="en-US" sz="2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9D41D9C-58A0-4EA3-A8C8-AE3FFA134330}" type="slidenum">
              <a:rPr lang="en-US" altLang="en-US" sz="1400"/>
            </a:fld>
            <a:endParaRPr lang="en-US" altLang="en-US" sz="1400"/>
          </a:p>
        </p:txBody>
      </p:sp>
      <p:sp>
        <p:nvSpPr>
          <p:cNvPr id="59395" name="Rectangle 2"/>
          <p:cNvSpPr>
            <a:spLocks noGrp="1" noChangeArrowheads="1"/>
          </p:cNvSpPr>
          <p:nvPr>
            <p:ph type="title"/>
          </p:nvPr>
        </p:nvSpPr>
        <p:spPr>
          <a:xfrm>
            <a:off x="685800" y="152400"/>
            <a:ext cx="7772400" cy="685800"/>
          </a:xfrm>
        </p:spPr>
        <p:txBody>
          <a:bodyPr/>
          <a:lstStyle/>
          <a:p>
            <a:r>
              <a:rPr lang="en-US" altLang="en-US" sz="4000" dirty="0">
                <a:solidFill>
                  <a:srgbClr val="FF0000"/>
                </a:solidFill>
              </a:rPr>
              <a:t>Writing Data Using </a:t>
            </a:r>
            <a:r>
              <a:rPr lang="en-US" altLang="en-US" sz="4000" u="sng" dirty="0" err="1">
                <a:solidFill>
                  <a:srgbClr val="FF0000"/>
                </a:solidFill>
              </a:rPr>
              <a:t>PrintWriter</a:t>
            </a:r>
            <a:r>
              <a:rPr lang="en-US" altLang="en-US" sz="4000" dirty="0">
                <a:solidFill>
                  <a:srgbClr val="FF0000"/>
                </a:solidFill>
              </a:rPr>
              <a:t> (476)</a:t>
            </a:r>
            <a:endParaRPr lang="en-US" altLang="en-US" sz="4000" dirty="0">
              <a:solidFill>
                <a:srgbClr val="FF0000"/>
              </a:solidFill>
            </a:endParaRPr>
          </a:p>
        </p:txBody>
      </p:sp>
      <p:sp>
        <p:nvSpPr>
          <p:cNvPr id="320515" name="AutoShape 3">
            <a:hlinkClick r:id="" action="ppaction://noaction" highlightClick="1"/>
          </p:cNvPr>
          <p:cNvSpPr>
            <a:spLocks noChangeArrowheads="1"/>
          </p:cNvSpPr>
          <p:nvPr/>
        </p:nvSpPr>
        <p:spPr bwMode="auto">
          <a:xfrm>
            <a:off x="5181600" y="5867400"/>
            <a:ext cx="20574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a:solidFill>
                  <a:schemeClr val="accent1"/>
                </a:solidFill>
                <a:latin typeface="Book Antiqua" panose="02040602050305030304" pitchFamily="18" charset="0"/>
                <a:ea typeface="宋体" panose="02010600030101010101" pitchFamily="2" charset="-122"/>
                <a:hlinkClick r:id="rId1" action="ppaction://program"/>
              </a:rPr>
              <a:t>WriteData</a:t>
            </a:r>
            <a:endParaRPr lang="en-US" altLang="zh-CN">
              <a:solidFill>
                <a:schemeClr val="accent1"/>
              </a:solidFill>
              <a:ea typeface="宋体" panose="02010600030101010101" pitchFamily="2" charset="-122"/>
            </a:endParaRPr>
          </a:p>
        </p:txBody>
      </p:sp>
      <p:sp>
        <p:nvSpPr>
          <p:cNvPr id="59397" name="AutoShape 4">
            <a:hlinkClick r:id="rId2" action="ppaction://program" highlightClick="1"/>
          </p:cNvPr>
          <p:cNvSpPr>
            <a:spLocks noChangeArrowheads="1"/>
          </p:cNvSpPr>
          <p:nvPr/>
        </p:nvSpPr>
        <p:spPr bwMode="auto">
          <a:xfrm>
            <a:off x="7391400" y="58674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endParaRPr lang="en-US" altLang="en-US" sz="2400"/>
          </a:p>
        </p:txBody>
      </p:sp>
      <p:sp>
        <p:nvSpPr>
          <p:cNvPr id="59398" name="Rectangle 5"/>
          <p:cNvSpPr>
            <a:spLocks noChangeArrowheads="1"/>
          </p:cNvSpPr>
          <p:nvPr/>
        </p:nvSpPr>
        <p:spPr bwMode="auto">
          <a:xfrm>
            <a:off x="0" y="2255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4400">
              <a:solidFill>
                <a:schemeClr val="tx2"/>
              </a:solidFill>
            </a:endParaRPr>
          </a:p>
        </p:txBody>
      </p:sp>
      <p:graphicFrame>
        <p:nvGraphicFramePr>
          <p:cNvPr id="59399" name="Object 6"/>
          <p:cNvGraphicFramePr>
            <a:graphicFrameLocks noChangeAspect="1"/>
          </p:cNvGraphicFramePr>
          <p:nvPr/>
        </p:nvGraphicFramePr>
        <p:xfrm>
          <a:off x="304800" y="838200"/>
          <a:ext cx="8534400" cy="4968875"/>
        </p:xfrm>
        <a:graphic>
          <a:graphicData uri="http://schemas.openxmlformats.org/presentationml/2006/ole">
            <mc:AlternateContent xmlns:mc="http://schemas.openxmlformats.org/markup-compatibility/2006">
              <mc:Choice xmlns:v="urn:schemas-microsoft-com:vml" Requires="v">
                <p:oleObj spid="_x0000_s59423" name="Picture" r:id="rId3" imgW="4035425" imgH="2346960" progId="Word.Picture.8">
                  <p:embed/>
                </p:oleObj>
              </mc:Choice>
              <mc:Fallback>
                <p:oleObj name="Picture" r:id="rId3" imgW="4035425" imgH="234696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838200"/>
                        <a:ext cx="85344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400" name="AutoShape 7">
            <a:hlinkClick r:id="rId5" highlightClick="1"/>
          </p:cNvPr>
          <p:cNvSpPr>
            <a:spLocks noChangeArrowheads="1"/>
          </p:cNvSpPr>
          <p:nvPr/>
        </p:nvSpPr>
        <p:spPr bwMode="auto">
          <a:xfrm>
            <a:off x="4648200" y="5867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45F7768-DEDD-4FA1-983F-4BB2CD8CAC50}" type="slidenum">
              <a:rPr lang="en-US" altLang="en-US" sz="1400"/>
            </a:fld>
            <a:endParaRPr lang="en-US" altLang="en-US" sz="1400"/>
          </a:p>
        </p:txBody>
      </p:sp>
      <p:sp>
        <p:nvSpPr>
          <p:cNvPr id="60419" name="Rectangle 2"/>
          <p:cNvSpPr>
            <a:spLocks noGrp="1" noChangeArrowheads="1"/>
          </p:cNvSpPr>
          <p:nvPr>
            <p:ph type="title"/>
          </p:nvPr>
        </p:nvSpPr>
        <p:spPr>
          <a:xfrm>
            <a:off x="685800" y="152400"/>
            <a:ext cx="7772400" cy="819150"/>
          </a:xfrm>
        </p:spPr>
        <p:txBody>
          <a:bodyPr/>
          <a:lstStyle/>
          <a:p>
            <a:r>
              <a:rPr lang="en-US" altLang="en-US" dirty="0">
                <a:solidFill>
                  <a:srgbClr val="FF0000"/>
                </a:solidFill>
              </a:rPr>
              <a:t>Try-with-resources(477)</a:t>
            </a:r>
            <a:r>
              <a:rPr lang="zh-CN" altLang="en-US" dirty="0">
                <a:solidFill>
                  <a:srgbClr val="FF0000"/>
                </a:solidFill>
              </a:rPr>
              <a:t>了解</a:t>
            </a:r>
            <a:endParaRPr lang="zh-CN" altLang="en-US" dirty="0">
              <a:solidFill>
                <a:srgbClr val="FF0000"/>
              </a:solidFill>
            </a:endParaRPr>
          </a:p>
        </p:txBody>
      </p:sp>
      <p:sp>
        <p:nvSpPr>
          <p:cNvPr id="60420" name="Rectangle 3"/>
          <p:cNvSpPr>
            <a:spLocks noGrp="1" noChangeArrowheads="1"/>
          </p:cNvSpPr>
          <p:nvPr>
            <p:ph type="body" idx="1"/>
          </p:nvPr>
        </p:nvSpPr>
        <p:spPr>
          <a:xfrm>
            <a:off x="228600" y="1219200"/>
            <a:ext cx="8686800" cy="3581400"/>
          </a:xfrm>
        </p:spPr>
        <p:txBody>
          <a:bodyPr/>
          <a:lstStyle/>
          <a:p>
            <a:pPr marL="0" indent="0">
              <a:buFont typeface="Monotype Sorts" pitchFamily="2" charset="2"/>
              <a:buNone/>
            </a:pPr>
            <a:r>
              <a:rPr lang="en-US" altLang="en-US" sz="2800"/>
              <a:t>Programmers often forget to close the file. JDK 7 provides the followings new try-with-resources syntax that automatically closes the files. </a:t>
            </a:r>
            <a:endParaRPr lang="en-US" altLang="en-US" sz="2800"/>
          </a:p>
          <a:p>
            <a:pPr marL="0" indent="0">
              <a:buFont typeface="Monotype Sorts" pitchFamily="2" charset="2"/>
              <a:buNone/>
            </a:pPr>
            <a:r>
              <a:rPr lang="en-AU" altLang="en-US" sz="2800" b="1"/>
              <a:t>try</a:t>
            </a:r>
            <a:r>
              <a:rPr lang="en-US" altLang="en-US" sz="2800"/>
              <a:t> (declare and create resources) {</a:t>
            </a:r>
            <a:endParaRPr lang="en-US" altLang="en-US" sz="2800"/>
          </a:p>
          <a:p>
            <a:pPr marL="0" indent="0">
              <a:buFont typeface="Monotype Sorts" pitchFamily="2" charset="2"/>
              <a:buNone/>
            </a:pPr>
            <a:r>
              <a:rPr lang="en-US" altLang="en-US" sz="2800"/>
              <a:t>  Use the resource to process the file;</a:t>
            </a:r>
            <a:endParaRPr lang="en-US" altLang="en-US" sz="2800"/>
          </a:p>
          <a:p>
            <a:pPr marL="0" indent="0">
              <a:buFont typeface="Monotype Sorts" pitchFamily="2" charset="2"/>
              <a:buNone/>
            </a:pPr>
            <a:r>
              <a:rPr lang="en-US" altLang="en-US" sz="2800"/>
              <a:t>}</a:t>
            </a:r>
            <a:endParaRPr lang="en-US" altLang="en-US" sz="2800"/>
          </a:p>
          <a:p>
            <a:pPr marL="0" indent="0">
              <a:buFont typeface="Monotype Sorts" pitchFamily="2" charset="2"/>
              <a:buNone/>
            </a:pPr>
            <a:endParaRPr lang="en-US" altLang="en-US" sz="2600"/>
          </a:p>
        </p:txBody>
      </p:sp>
      <p:sp>
        <p:nvSpPr>
          <p:cNvPr id="322564" name="AutoShape 4">
            <a:hlinkClick r:id="" action="ppaction://noaction" highlightClick="1"/>
          </p:cNvPr>
          <p:cNvSpPr>
            <a:spLocks noChangeArrowheads="1"/>
          </p:cNvSpPr>
          <p:nvPr/>
        </p:nvSpPr>
        <p:spPr bwMode="auto">
          <a:xfrm>
            <a:off x="2900363" y="5334000"/>
            <a:ext cx="3576637"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a:solidFill>
                  <a:schemeClr val="accent1"/>
                </a:solidFill>
                <a:latin typeface="Book Antiqua" panose="02040602050305030304" pitchFamily="18" charset="0"/>
                <a:ea typeface="宋体" panose="02010600030101010101" pitchFamily="2" charset="-122"/>
                <a:hlinkClick r:id="rId1" action="ppaction://program"/>
              </a:rPr>
              <a:t>WriteDataWithAutoClose</a:t>
            </a:r>
            <a:endParaRPr lang="en-US" altLang="zh-CN">
              <a:solidFill>
                <a:schemeClr val="accent1"/>
              </a:solidFill>
              <a:ea typeface="宋体" panose="02010600030101010101" pitchFamily="2" charset="-122"/>
            </a:endParaRPr>
          </a:p>
        </p:txBody>
      </p:sp>
      <p:sp>
        <p:nvSpPr>
          <p:cNvPr id="60422" name="AutoShape 5">
            <a:hlinkClick r:id="rId2" action="ppaction://program" highlightClick="1"/>
          </p:cNvPr>
          <p:cNvSpPr>
            <a:spLocks noChangeArrowheads="1"/>
          </p:cNvSpPr>
          <p:nvPr/>
        </p:nvSpPr>
        <p:spPr bwMode="auto">
          <a:xfrm>
            <a:off x="6553200" y="53340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endParaRPr lang="en-US" altLang="en-US" sz="2400"/>
          </a:p>
        </p:txBody>
      </p:sp>
      <p:sp>
        <p:nvSpPr>
          <p:cNvPr id="60423" name="AutoShape 6">
            <a:hlinkClick r:id="rId3" highlightClick="1"/>
          </p:cNvPr>
          <p:cNvSpPr>
            <a:spLocks noChangeArrowheads="1"/>
          </p:cNvSpPr>
          <p:nvPr/>
        </p:nvSpPr>
        <p:spPr bwMode="auto">
          <a:xfrm>
            <a:off x="1828800" y="5028883"/>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F42C8A7-2958-404C-B2F6-D4AD71DEA89A}" type="slidenum">
              <a:rPr lang="en-US" altLang="en-US" sz="1400"/>
            </a:fld>
            <a:endParaRPr lang="en-US" altLang="en-US" sz="1400"/>
          </a:p>
        </p:txBody>
      </p:sp>
      <p:sp>
        <p:nvSpPr>
          <p:cNvPr id="61443" name="Rectangle 2"/>
          <p:cNvSpPr>
            <a:spLocks noGrp="1" noChangeArrowheads="1"/>
          </p:cNvSpPr>
          <p:nvPr>
            <p:ph type="title"/>
          </p:nvPr>
        </p:nvSpPr>
        <p:spPr>
          <a:xfrm>
            <a:off x="685800" y="304800"/>
            <a:ext cx="7772400" cy="609600"/>
          </a:xfrm>
        </p:spPr>
        <p:txBody>
          <a:bodyPr/>
          <a:lstStyle/>
          <a:p>
            <a:r>
              <a:rPr lang="en-US" altLang="en-US" dirty="0">
                <a:solidFill>
                  <a:srgbClr val="FF0000"/>
                </a:solidFill>
              </a:rPr>
              <a:t>Reading Data Using </a:t>
            </a:r>
            <a:r>
              <a:rPr lang="en-US" altLang="en-US" u="sng" dirty="0">
                <a:solidFill>
                  <a:srgbClr val="FF0000"/>
                </a:solidFill>
              </a:rPr>
              <a:t>Scanner(478)</a:t>
            </a:r>
            <a:r>
              <a:rPr lang="en-US" altLang="en-US" dirty="0">
                <a:solidFill>
                  <a:srgbClr val="FF0000"/>
                </a:solidFill>
              </a:rPr>
              <a:t> </a:t>
            </a:r>
            <a:endParaRPr lang="en-US" altLang="en-US" dirty="0">
              <a:solidFill>
                <a:srgbClr val="FF0000"/>
              </a:solidFill>
            </a:endParaRPr>
          </a:p>
        </p:txBody>
      </p:sp>
      <p:sp>
        <p:nvSpPr>
          <p:cNvPr id="61444" name="Rectangle 3"/>
          <p:cNvSpPr>
            <a:spLocks noChangeArrowheads="1"/>
          </p:cNvSpPr>
          <p:nvPr/>
        </p:nvSpPr>
        <p:spPr bwMode="auto">
          <a:xfrm>
            <a:off x="285750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445" name="Rectangle 4"/>
          <p:cNvSpPr>
            <a:spLocks noChangeArrowheads="1"/>
          </p:cNvSpPr>
          <p:nvPr/>
        </p:nvSpPr>
        <p:spPr bwMode="auto">
          <a:xfrm>
            <a:off x="2714625"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446" name="Rectangle 5"/>
          <p:cNvSpPr>
            <a:spLocks noChangeArrowheads="1"/>
          </p:cNvSpPr>
          <p:nvPr/>
        </p:nvSpPr>
        <p:spPr bwMode="auto">
          <a:xfrm>
            <a:off x="0" y="2274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61447" name="Object 6"/>
          <p:cNvGraphicFramePr>
            <a:graphicFrameLocks noChangeAspect="1"/>
          </p:cNvGraphicFramePr>
          <p:nvPr/>
        </p:nvGraphicFramePr>
        <p:xfrm>
          <a:off x="231775" y="1139825"/>
          <a:ext cx="8680450" cy="4451350"/>
        </p:xfrm>
        <a:graphic>
          <a:graphicData uri="http://schemas.openxmlformats.org/presentationml/2006/ole">
            <mc:AlternateContent xmlns:mc="http://schemas.openxmlformats.org/markup-compatibility/2006">
              <mc:Choice xmlns:v="urn:schemas-microsoft-com:vml" Requires="v">
                <p:oleObj spid="_x0000_s61473" name="Picture" r:id="rId1" imgW="4508500" imgH="2311400" progId="Word.Picture.8">
                  <p:embed/>
                </p:oleObj>
              </mc:Choice>
              <mc:Fallback>
                <p:oleObj name="Picture" r:id="rId1" imgW="4508500" imgH="2311400" progId="Word.Picture.8">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75" y="1139825"/>
                        <a:ext cx="8680450" cy="445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1543" name="AutoShape 7">
            <a:hlinkClick r:id="" action="ppaction://noaction" highlightClick="1"/>
          </p:cNvPr>
          <p:cNvSpPr>
            <a:spLocks noChangeArrowheads="1"/>
          </p:cNvSpPr>
          <p:nvPr/>
        </p:nvSpPr>
        <p:spPr bwMode="auto">
          <a:xfrm>
            <a:off x="5105400" y="5867400"/>
            <a:ext cx="20574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a:solidFill>
                  <a:schemeClr val="accent1"/>
                </a:solidFill>
                <a:latin typeface="Book Antiqua" panose="02040602050305030304" pitchFamily="18" charset="0"/>
                <a:ea typeface="宋体" panose="02010600030101010101" pitchFamily="2" charset="-122"/>
                <a:hlinkClick r:id="rId3" action="ppaction://program"/>
              </a:rPr>
              <a:t>ReadData</a:t>
            </a:r>
            <a:endParaRPr lang="en-US" altLang="zh-CN">
              <a:solidFill>
                <a:schemeClr val="accent1"/>
              </a:solidFill>
              <a:ea typeface="宋体" panose="02010600030101010101" pitchFamily="2" charset="-122"/>
            </a:endParaRPr>
          </a:p>
        </p:txBody>
      </p:sp>
      <p:sp>
        <p:nvSpPr>
          <p:cNvPr id="61449" name="AutoShape 8">
            <a:hlinkClick r:id="rId4" action="ppaction://program" highlightClick="1"/>
          </p:cNvPr>
          <p:cNvSpPr>
            <a:spLocks noChangeArrowheads="1"/>
          </p:cNvSpPr>
          <p:nvPr/>
        </p:nvSpPr>
        <p:spPr bwMode="auto">
          <a:xfrm>
            <a:off x="7391400" y="58674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endParaRPr lang="en-US" altLang="en-US" sz="2400"/>
          </a:p>
        </p:txBody>
      </p:sp>
      <p:sp>
        <p:nvSpPr>
          <p:cNvPr id="61450" name="AutoShape 9">
            <a:hlinkClick r:id="rId5" highlightClick="1"/>
          </p:cNvPr>
          <p:cNvSpPr>
            <a:spLocks noChangeArrowheads="1"/>
          </p:cNvSpPr>
          <p:nvPr/>
        </p:nvSpPr>
        <p:spPr bwMode="auto">
          <a:xfrm>
            <a:off x="4572000" y="5867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A2E8B84-FC9C-4820-8A68-E595158C3276}" type="slidenum">
              <a:rPr lang="en-US" altLang="en-US" sz="1400"/>
            </a:fld>
            <a:endParaRPr lang="en-US" altLang="en-US" sz="1400"/>
          </a:p>
        </p:txBody>
      </p:sp>
      <p:sp>
        <p:nvSpPr>
          <p:cNvPr id="62467" name="Rectangle 2"/>
          <p:cNvSpPr>
            <a:spLocks noGrp="1" noChangeArrowheads="1"/>
          </p:cNvSpPr>
          <p:nvPr>
            <p:ph type="title"/>
          </p:nvPr>
        </p:nvSpPr>
        <p:spPr>
          <a:xfrm>
            <a:off x="685800" y="152400"/>
            <a:ext cx="7772400" cy="819150"/>
          </a:xfrm>
        </p:spPr>
        <p:txBody>
          <a:bodyPr/>
          <a:lstStyle/>
          <a:p>
            <a:r>
              <a:rPr lang="en-US" altLang="en-US"/>
              <a:t>Problem: Replacing Text(480)</a:t>
            </a:r>
            <a:endParaRPr lang="en-US" altLang="en-US"/>
          </a:p>
        </p:txBody>
      </p:sp>
      <p:sp>
        <p:nvSpPr>
          <p:cNvPr id="62468" name="Rectangle 3"/>
          <p:cNvSpPr>
            <a:spLocks noGrp="1" noChangeArrowheads="1"/>
          </p:cNvSpPr>
          <p:nvPr>
            <p:ph type="body" idx="1"/>
          </p:nvPr>
        </p:nvSpPr>
        <p:spPr>
          <a:xfrm>
            <a:off x="228600" y="1219200"/>
            <a:ext cx="8686800" cy="3581400"/>
          </a:xfrm>
        </p:spPr>
        <p:txBody>
          <a:bodyPr/>
          <a:lstStyle/>
          <a:p>
            <a:pPr marL="0" indent="0">
              <a:buFont typeface="Monotype Sorts" pitchFamily="2" charset="2"/>
              <a:buNone/>
            </a:pPr>
            <a:r>
              <a:rPr lang="en-US" altLang="en-US" sz="2600"/>
              <a:t>Write a class named </a:t>
            </a:r>
            <a:r>
              <a:rPr lang="en-US" altLang="en-US" sz="2600" u="sng"/>
              <a:t>ReplaceText</a:t>
            </a:r>
            <a:r>
              <a:rPr lang="en-US" altLang="en-US" sz="2600"/>
              <a:t> that replaces a string in a text file with a new string. The filename and strings are passed as command-line arguments as follows:</a:t>
            </a:r>
            <a:endParaRPr lang="en-US" altLang="en-US" sz="2600" u="sng"/>
          </a:p>
          <a:p>
            <a:pPr lvl="1">
              <a:buFontTx/>
              <a:buNone/>
            </a:pPr>
            <a:r>
              <a:rPr lang="en-US" altLang="en-US" sz="2200"/>
              <a:t>java ReplaceText sourceFile targetFile oldString newString</a:t>
            </a:r>
            <a:endParaRPr lang="en-US" altLang="en-US" sz="2200"/>
          </a:p>
          <a:p>
            <a:pPr marL="0" indent="0">
              <a:buFont typeface="Monotype Sorts" pitchFamily="2" charset="2"/>
              <a:buNone/>
            </a:pPr>
            <a:r>
              <a:rPr lang="en-US" altLang="en-US" sz="2600"/>
              <a:t>For example, invoking</a:t>
            </a:r>
            <a:endParaRPr lang="en-US" altLang="en-US" sz="2600" u="sng"/>
          </a:p>
          <a:p>
            <a:pPr lvl="1">
              <a:buFontTx/>
              <a:buNone/>
            </a:pPr>
            <a:r>
              <a:rPr lang="en-US" altLang="en-US" sz="2200"/>
              <a:t>java ReplaceText FormatString.java t.txt StringBuilder StringBuffer</a:t>
            </a:r>
            <a:endParaRPr lang="en-US" altLang="en-US" sz="2200"/>
          </a:p>
          <a:p>
            <a:pPr marL="0" indent="0">
              <a:buFont typeface="Monotype Sorts" pitchFamily="2" charset="2"/>
              <a:buNone/>
            </a:pPr>
            <a:r>
              <a:rPr lang="en-US" altLang="en-US" sz="2600"/>
              <a:t>replaces all the occurrences of </a:t>
            </a:r>
            <a:r>
              <a:rPr lang="en-US" altLang="en-US" sz="2600" u="sng"/>
              <a:t>StringBuilder</a:t>
            </a:r>
            <a:r>
              <a:rPr lang="en-US" altLang="en-US" sz="2600"/>
              <a:t> by </a:t>
            </a:r>
            <a:r>
              <a:rPr lang="en-US" altLang="en-US" sz="2600" u="sng"/>
              <a:t>StringBuffer</a:t>
            </a:r>
            <a:r>
              <a:rPr lang="en-US" altLang="en-US" sz="2600"/>
              <a:t> in FormatString.java and saves the new file in t.txt.</a:t>
            </a:r>
            <a:endParaRPr lang="en-US" altLang="en-US" sz="2600"/>
          </a:p>
        </p:txBody>
      </p:sp>
      <p:sp>
        <p:nvSpPr>
          <p:cNvPr id="322564" name="AutoShape 4">
            <a:hlinkClick r:id="" action="ppaction://noaction" highlightClick="1"/>
          </p:cNvPr>
          <p:cNvSpPr>
            <a:spLocks noChangeArrowheads="1"/>
          </p:cNvSpPr>
          <p:nvPr/>
        </p:nvSpPr>
        <p:spPr bwMode="auto">
          <a:xfrm>
            <a:off x="4267200" y="5334000"/>
            <a:ext cx="20574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a:solidFill>
                  <a:schemeClr val="accent1"/>
                </a:solidFill>
                <a:latin typeface="Book Antiqua" panose="02040602050305030304" pitchFamily="18" charset="0"/>
                <a:ea typeface="宋体" panose="02010600030101010101" pitchFamily="2" charset="-122"/>
                <a:hlinkClick r:id="rId1" action="ppaction://program"/>
              </a:rPr>
              <a:t>ReplaceText</a:t>
            </a:r>
            <a:endParaRPr lang="en-US" altLang="zh-CN">
              <a:solidFill>
                <a:schemeClr val="accent1"/>
              </a:solidFill>
              <a:ea typeface="宋体" panose="02010600030101010101" pitchFamily="2" charset="-122"/>
            </a:endParaRPr>
          </a:p>
        </p:txBody>
      </p:sp>
      <p:sp>
        <p:nvSpPr>
          <p:cNvPr id="62470" name="AutoShape 5">
            <a:hlinkClick r:id="rId2" action="ppaction://program" highlightClick="1"/>
          </p:cNvPr>
          <p:cNvSpPr>
            <a:spLocks noChangeArrowheads="1"/>
          </p:cNvSpPr>
          <p:nvPr/>
        </p:nvSpPr>
        <p:spPr bwMode="auto">
          <a:xfrm>
            <a:off x="6553200" y="53340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endParaRPr lang="en-US" altLang="en-US" sz="2400"/>
          </a:p>
        </p:txBody>
      </p:sp>
      <p:sp>
        <p:nvSpPr>
          <p:cNvPr id="62471" name="AutoShape 6">
            <a:hlinkClick r:id="rId3" highlightClick="1"/>
          </p:cNvPr>
          <p:cNvSpPr>
            <a:spLocks noChangeArrowheads="1"/>
          </p:cNvSpPr>
          <p:nvPr/>
        </p:nvSpPr>
        <p:spPr bwMode="auto">
          <a:xfrm>
            <a:off x="3657600" y="5334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5E9322D-BEB4-4129-BD51-E191535B399E}" type="slidenum">
              <a:rPr lang="en-US" altLang="en-US" sz="1400"/>
            </a:fld>
            <a:endParaRPr lang="en-US" altLang="en-US" sz="1400"/>
          </a:p>
        </p:txBody>
      </p:sp>
      <p:sp>
        <p:nvSpPr>
          <p:cNvPr id="63491" name="Rectangle 2"/>
          <p:cNvSpPr>
            <a:spLocks noGrp="1" noChangeArrowheads="1"/>
          </p:cNvSpPr>
          <p:nvPr>
            <p:ph type="title"/>
          </p:nvPr>
        </p:nvSpPr>
        <p:spPr>
          <a:xfrm>
            <a:off x="685800" y="152400"/>
            <a:ext cx="7772400" cy="819150"/>
          </a:xfrm>
        </p:spPr>
        <p:txBody>
          <a:bodyPr/>
          <a:lstStyle/>
          <a:p>
            <a:r>
              <a:rPr lang="en-US" altLang="en-US"/>
              <a:t>Reading Data from the Web</a:t>
            </a:r>
            <a:endParaRPr lang="en-US" altLang="en-US"/>
          </a:p>
        </p:txBody>
      </p:sp>
      <p:sp>
        <p:nvSpPr>
          <p:cNvPr id="63492" name="Rectangle 3"/>
          <p:cNvSpPr>
            <a:spLocks noGrp="1" noChangeArrowheads="1"/>
          </p:cNvSpPr>
          <p:nvPr>
            <p:ph type="body" idx="1"/>
          </p:nvPr>
        </p:nvSpPr>
        <p:spPr>
          <a:xfrm>
            <a:off x="228600" y="1219200"/>
            <a:ext cx="8686800" cy="1676400"/>
          </a:xfrm>
        </p:spPr>
        <p:txBody>
          <a:bodyPr/>
          <a:lstStyle/>
          <a:p>
            <a:pPr marL="0" indent="0">
              <a:lnSpc>
                <a:spcPct val="90000"/>
              </a:lnSpc>
              <a:buFont typeface="Monotype Sorts" pitchFamily="2" charset="2"/>
              <a:buNone/>
            </a:pPr>
            <a:r>
              <a:rPr lang="en-US" altLang="en-US" sz="3600"/>
              <a:t>Just like you can read data from a file on your computer, you can read data from a file on the Web.</a:t>
            </a:r>
            <a:endParaRPr lang="en-US" altLang="en-US" sz="3600"/>
          </a:p>
        </p:txBody>
      </p:sp>
      <p:sp>
        <p:nvSpPr>
          <p:cNvPr id="63493" name="Rectangle 7"/>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63494"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000" y="3048000"/>
            <a:ext cx="8158163"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8F83886-A013-46D1-8F02-6E96193E1F28}" type="slidenum">
              <a:rPr lang="en-US" altLang="en-US" sz="1400"/>
            </a:fld>
            <a:endParaRPr lang="en-US" altLang="en-US" sz="1400"/>
          </a:p>
        </p:txBody>
      </p:sp>
      <p:sp>
        <p:nvSpPr>
          <p:cNvPr id="6147" name="Rectangle 2"/>
          <p:cNvSpPr>
            <a:spLocks noGrp="1" noChangeArrowheads="1"/>
          </p:cNvSpPr>
          <p:nvPr>
            <p:ph type="title"/>
          </p:nvPr>
        </p:nvSpPr>
        <p:spPr>
          <a:xfrm>
            <a:off x="304800" y="381000"/>
            <a:ext cx="8534400" cy="609600"/>
          </a:xfrm>
          <a:noFill/>
        </p:spPr>
        <p:txBody>
          <a:bodyPr/>
          <a:lstStyle/>
          <a:p>
            <a:r>
              <a:rPr lang="en-US" altLang="en-US" dirty="0"/>
              <a:t>Exception-Handling Overview 450 </a:t>
            </a:r>
            <a:endParaRPr lang="en-US" altLang="en-US" dirty="0"/>
          </a:p>
        </p:txBody>
      </p:sp>
      <p:sp>
        <p:nvSpPr>
          <p:cNvPr id="273413" name="AutoShape 5">
            <a:hlinkClick r:id="" action="ppaction://noaction" highlightClick="1"/>
          </p:cNvPr>
          <p:cNvSpPr>
            <a:spLocks noChangeArrowheads="1"/>
          </p:cNvSpPr>
          <p:nvPr/>
        </p:nvSpPr>
        <p:spPr bwMode="auto">
          <a:xfrm>
            <a:off x="533400" y="1828800"/>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a:solidFill>
                  <a:schemeClr val="accent1"/>
                </a:solidFill>
                <a:latin typeface="Book Antiqua" panose="02040602050305030304" pitchFamily="18" charset="0"/>
                <a:ea typeface="宋体" panose="02010600030101010101" pitchFamily="2" charset="-122"/>
                <a:hlinkClick r:id="rId1" action="ppaction://program"/>
              </a:rPr>
              <a:t>Quotient</a:t>
            </a:r>
            <a:endParaRPr lang="en-US" altLang="zh-CN">
              <a:solidFill>
                <a:schemeClr val="accent1"/>
              </a:solidFill>
              <a:ea typeface="宋体" panose="02010600030101010101" pitchFamily="2" charset="-122"/>
            </a:endParaRPr>
          </a:p>
        </p:txBody>
      </p:sp>
      <p:sp>
        <p:nvSpPr>
          <p:cNvPr id="6149" name="AutoShape 6">
            <a:hlinkClick r:id="rId2" action="ppaction://program" highlightClick="1"/>
          </p:cNvPr>
          <p:cNvSpPr>
            <a:spLocks noChangeArrowheads="1"/>
          </p:cNvSpPr>
          <p:nvPr/>
        </p:nvSpPr>
        <p:spPr bwMode="auto">
          <a:xfrm>
            <a:off x="4572000" y="1828800"/>
            <a:ext cx="3429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273415" name="AutoShape 7">
            <a:hlinkClick r:id="" action="ppaction://noaction" highlightClick="1"/>
          </p:cNvPr>
          <p:cNvSpPr>
            <a:spLocks noChangeArrowheads="1"/>
          </p:cNvSpPr>
          <p:nvPr/>
        </p:nvSpPr>
        <p:spPr bwMode="auto">
          <a:xfrm>
            <a:off x="609600" y="3352800"/>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a:solidFill>
                  <a:schemeClr val="accent1"/>
                </a:solidFill>
                <a:latin typeface="Book Antiqua" panose="02040602050305030304" pitchFamily="18" charset="0"/>
                <a:ea typeface="宋体" panose="02010600030101010101" pitchFamily="2" charset="-122"/>
                <a:hlinkClick r:id="rId3" action="ppaction://program"/>
              </a:rPr>
              <a:t>QuotientWithIf</a:t>
            </a:r>
            <a:endParaRPr lang="en-US" altLang="zh-CN">
              <a:solidFill>
                <a:schemeClr val="accent1"/>
              </a:solidFill>
              <a:ea typeface="宋体" panose="02010600030101010101" pitchFamily="2" charset="-122"/>
            </a:endParaRPr>
          </a:p>
        </p:txBody>
      </p:sp>
      <p:sp>
        <p:nvSpPr>
          <p:cNvPr id="6151" name="AutoShape 8">
            <a:hlinkClick r:id="rId4" action="ppaction://program" highlightClick="1"/>
          </p:cNvPr>
          <p:cNvSpPr>
            <a:spLocks noChangeArrowheads="1"/>
          </p:cNvSpPr>
          <p:nvPr/>
        </p:nvSpPr>
        <p:spPr bwMode="auto">
          <a:xfrm>
            <a:off x="4648200" y="3352800"/>
            <a:ext cx="3429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6152" name="Text Box 11"/>
          <p:cNvSpPr txBox="1">
            <a:spLocks noChangeArrowheads="1"/>
          </p:cNvSpPr>
          <p:nvPr/>
        </p:nvSpPr>
        <p:spPr bwMode="auto">
          <a:xfrm>
            <a:off x="381000" y="1295400"/>
            <a:ext cx="853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t>Show runtime error</a:t>
            </a:r>
            <a:endParaRPr lang="en-US" altLang="en-US" sz="2800"/>
          </a:p>
        </p:txBody>
      </p:sp>
      <p:sp>
        <p:nvSpPr>
          <p:cNvPr id="6153" name="Text Box 12"/>
          <p:cNvSpPr txBox="1">
            <a:spLocks noChangeArrowheads="1"/>
          </p:cNvSpPr>
          <p:nvPr/>
        </p:nvSpPr>
        <p:spPr bwMode="auto">
          <a:xfrm>
            <a:off x="381000" y="2819400"/>
            <a:ext cx="853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t>Fix it using an if statement</a:t>
            </a:r>
            <a:endParaRPr lang="en-US" altLang="en-US" sz="2800"/>
          </a:p>
        </p:txBody>
      </p:sp>
      <p:sp>
        <p:nvSpPr>
          <p:cNvPr id="6154" name="Text Box 13"/>
          <p:cNvSpPr txBox="1">
            <a:spLocks noChangeArrowheads="1"/>
          </p:cNvSpPr>
          <p:nvPr/>
        </p:nvSpPr>
        <p:spPr bwMode="auto">
          <a:xfrm>
            <a:off x="381000" y="4419600"/>
            <a:ext cx="853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t>With a method</a:t>
            </a:r>
            <a:endParaRPr lang="en-US" altLang="en-US" sz="2800"/>
          </a:p>
        </p:txBody>
      </p:sp>
      <p:sp>
        <p:nvSpPr>
          <p:cNvPr id="273422" name="AutoShape 14">
            <a:hlinkClick r:id="" action="ppaction://noaction" highlightClick="1"/>
          </p:cNvPr>
          <p:cNvSpPr>
            <a:spLocks noChangeArrowheads="1"/>
          </p:cNvSpPr>
          <p:nvPr/>
        </p:nvSpPr>
        <p:spPr bwMode="auto">
          <a:xfrm>
            <a:off x="609600" y="5334000"/>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a:solidFill>
                  <a:schemeClr val="accent1"/>
                </a:solidFill>
                <a:latin typeface="Book Antiqua" panose="02040602050305030304" pitchFamily="18" charset="0"/>
                <a:ea typeface="宋体" panose="02010600030101010101" pitchFamily="2" charset="-122"/>
                <a:hlinkClick r:id="rId5" action="ppaction://program"/>
              </a:rPr>
              <a:t>QuotientWithMethod</a:t>
            </a:r>
            <a:endParaRPr lang="en-US" altLang="zh-CN">
              <a:solidFill>
                <a:schemeClr val="accent1"/>
              </a:solidFill>
              <a:ea typeface="宋体" panose="02010600030101010101" pitchFamily="2" charset="-122"/>
            </a:endParaRPr>
          </a:p>
        </p:txBody>
      </p:sp>
      <p:sp>
        <p:nvSpPr>
          <p:cNvPr id="6156" name="AutoShape 15">
            <a:hlinkClick r:id="rId6" action="ppaction://program" highlightClick="1"/>
          </p:cNvPr>
          <p:cNvSpPr>
            <a:spLocks noChangeArrowheads="1"/>
          </p:cNvSpPr>
          <p:nvPr/>
        </p:nvSpPr>
        <p:spPr bwMode="auto">
          <a:xfrm>
            <a:off x="4648200" y="5334000"/>
            <a:ext cx="3429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6157" name="AutoShape 16">
            <a:hlinkClick r:id="rId7" highlightClick="1"/>
          </p:cNvPr>
          <p:cNvSpPr>
            <a:spLocks noChangeArrowheads="1"/>
          </p:cNvSpPr>
          <p:nvPr/>
        </p:nvSpPr>
        <p:spPr bwMode="auto">
          <a:xfrm>
            <a:off x="76200" y="5334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58" name="AutoShape 17">
            <a:hlinkClick r:id="rId8" highlightClick="1"/>
          </p:cNvPr>
          <p:cNvSpPr>
            <a:spLocks noChangeArrowheads="1"/>
          </p:cNvSpPr>
          <p:nvPr/>
        </p:nvSpPr>
        <p:spPr bwMode="auto">
          <a:xfrm>
            <a:off x="0" y="33528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59" name="AutoShape 18">
            <a:hlinkClick r:id="rId9" highlightClick="1"/>
          </p:cNvPr>
          <p:cNvSpPr>
            <a:spLocks noChangeArrowheads="1"/>
          </p:cNvSpPr>
          <p:nvPr/>
        </p:nvSpPr>
        <p:spPr bwMode="auto">
          <a:xfrm>
            <a:off x="0" y="18288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35A266B-93E6-47F8-9A64-674BFBED71C0}" type="slidenum">
              <a:rPr lang="en-US" altLang="en-US" sz="1400"/>
            </a:fld>
            <a:endParaRPr lang="en-US" altLang="en-US" sz="1400"/>
          </a:p>
        </p:txBody>
      </p:sp>
      <p:sp>
        <p:nvSpPr>
          <p:cNvPr id="64515" name="Rectangle 2"/>
          <p:cNvSpPr>
            <a:spLocks noGrp="1" noChangeArrowheads="1"/>
          </p:cNvSpPr>
          <p:nvPr>
            <p:ph type="title"/>
          </p:nvPr>
        </p:nvSpPr>
        <p:spPr>
          <a:xfrm>
            <a:off x="685800" y="152400"/>
            <a:ext cx="7772400" cy="819150"/>
          </a:xfrm>
        </p:spPr>
        <p:txBody>
          <a:bodyPr/>
          <a:lstStyle/>
          <a:p>
            <a:r>
              <a:rPr lang="en-US" altLang="en-US"/>
              <a:t>Reading Data from the Web</a:t>
            </a:r>
            <a:endParaRPr lang="en-US" altLang="en-US"/>
          </a:p>
        </p:txBody>
      </p:sp>
      <p:sp>
        <p:nvSpPr>
          <p:cNvPr id="64516" name="Rectangle 3"/>
          <p:cNvSpPr>
            <a:spLocks noGrp="1" noChangeArrowheads="1"/>
          </p:cNvSpPr>
          <p:nvPr>
            <p:ph type="body" idx="1"/>
          </p:nvPr>
        </p:nvSpPr>
        <p:spPr>
          <a:xfrm>
            <a:off x="228600" y="1219200"/>
            <a:ext cx="8686800" cy="3581400"/>
          </a:xfrm>
        </p:spPr>
        <p:txBody>
          <a:bodyPr/>
          <a:lstStyle/>
          <a:p>
            <a:pPr marL="0" indent="0">
              <a:lnSpc>
                <a:spcPct val="90000"/>
              </a:lnSpc>
              <a:buFont typeface="Monotype Sorts" pitchFamily="2" charset="2"/>
              <a:buNone/>
            </a:pPr>
            <a:r>
              <a:rPr lang="en-US" altLang="en-US" sz="2800"/>
              <a:t>URL url = </a:t>
            </a:r>
            <a:r>
              <a:rPr lang="en-US" altLang="en-US" sz="2800" b="1"/>
              <a:t>new</a:t>
            </a:r>
            <a:r>
              <a:rPr lang="en-US" altLang="en-US" sz="2800"/>
              <a:t> URL(</a:t>
            </a:r>
            <a:r>
              <a:rPr lang="en-US" altLang="en-US" sz="2800" b="1"/>
              <a:t>"www.google.com/index.html"</a:t>
            </a:r>
            <a:r>
              <a:rPr lang="en-US" altLang="en-US" sz="2800"/>
              <a:t>);</a:t>
            </a:r>
            <a:endParaRPr lang="en-US" altLang="en-US" sz="2800"/>
          </a:p>
          <a:p>
            <a:pPr marL="0" indent="0">
              <a:lnSpc>
                <a:spcPct val="90000"/>
              </a:lnSpc>
              <a:buFont typeface="Monotype Sorts" pitchFamily="2" charset="2"/>
              <a:buNone/>
            </a:pPr>
            <a:endParaRPr lang="en-US" altLang="en-US" sz="2800"/>
          </a:p>
          <a:p>
            <a:pPr marL="0" indent="0">
              <a:lnSpc>
                <a:spcPct val="90000"/>
              </a:lnSpc>
              <a:buFont typeface="Monotype Sorts" pitchFamily="2" charset="2"/>
              <a:buNone/>
            </a:pPr>
            <a:r>
              <a:rPr lang="en-US" altLang="en-US" sz="2800"/>
              <a:t>After a </a:t>
            </a:r>
            <a:r>
              <a:rPr lang="en-US" altLang="en-US" sz="2800" b="1"/>
              <a:t>URL</a:t>
            </a:r>
            <a:r>
              <a:rPr lang="en-US" altLang="en-US" sz="2800"/>
              <a:t> object is created, you can use the </a:t>
            </a:r>
            <a:r>
              <a:rPr lang="en-US" altLang="en-US" sz="2800" b="1"/>
              <a:t>openStream()</a:t>
            </a:r>
            <a:r>
              <a:rPr lang="en-US" altLang="en-US" sz="2800"/>
              <a:t> method defined in the </a:t>
            </a:r>
            <a:r>
              <a:rPr lang="en-US" altLang="en-US" sz="2800" b="1"/>
              <a:t>URL</a:t>
            </a:r>
            <a:r>
              <a:rPr lang="en-US" altLang="en-US" sz="2800"/>
              <a:t> class to open an input stream and use this stream to create a </a:t>
            </a:r>
            <a:r>
              <a:rPr lang="en-US" altLang="en-US" sz="2800" b="1"/>
              <a:t>Scanner</a:t>
            </a:r>
            <a:r>
              <a:rPr lang="en-US" altLang="en-US" sz="2800"/>
              <a:t> object as follows:</a:t>
            </a:r>
            <a:endParaRPr lang="en-US" altLang="en-US" sz="2800"/>
          </a:p>
          <a:p>
            <a:pPr marL="0" indent="0">
              <a:lnSpc>
                <a:spcPct val="90000"/>
              </a:lnSpc>
              <a:buFont typeface="Monotype Sorts" pitchFamily="2" charset="2"/>
              <a:buNone/>
            </a:pPr>
            <a:endParaRPr lang="en-US" altLang="en-US" sz="2800"/>
          </a:p>
          <a:p>
            <a:pPr marL="0" indent="0">
              <a:lnSpc>
                <a:spcPct val="90000"/>
              </a:lnSpc>
              <a:buFont typeface="Monotype Sorts" pitchFamily="2" charset="2"/>
              <a:buNone/>
            </a:pPr>
            <a:r>
              <a:rPr lang="en-US" altLang="en-US" sz="2800"/>
              <a:t>Scanner input = </a:t>
            </a:r>
            <a:r>
              <a:rPr lang="en-US" altLang="en-US" sz="2800" b="1"/>
              <a:t>new</a:t>
            </a:r>
            <a:r>
              <a:rPr lang="en-US" altLang="en-US" sz="2800"/>
              <a:t> Scanner(url.openStream());</a:t>
            </a:r>
            <a:endParaRPr lang="en-US" altLang="en-US" sz="2800"/>
          </a:p>
        </p:txBody>
      </p:sp>
      <p:sp>
        <p:nvSpPr>
          <p:cNvPr id="325636" name="AutoShape 4">
            <a:hlinkClick r:id="" action="ppaction://noaction" highlightClick="1"/>
          </p:cNvPr>
          <p:cNvSpPr>
            <a:spLocks noChangeArrowheads="1"/>
          </p:cNvSpPr>
          <p:nvPr/>
        </p:nvSpPr>
        <p:spPr bwMode="auto">
          <a:xfrm>
            <a:off x="3200400" y="5334000"/>
            <a:ext cx="31242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a:solidFill>
                  <a:schemeClr val="accent1"/>
                </a:solidFill>
                <a:latin typeface="Book Antiqua" panose="02040602050305030304" pitchFamily="18" charset="0"/>
                <a:ea typeface="宋体" panose="02010600030101010101" pitchFamily="2" charset="-122"/>
                <a:hlinkClick r:id="rId1" action="ppaction://program"/>
              </a:rPr>
              <a:t>ReadFileFromURL</a:t>
            </a:r>
            <a:endParaRPr lang="en-US" altLang="zh-CN">
              <a:solidFill>
                <a:schemeClr val="accent1"/>
              </a:solidFill>
              <a:ea typeface="宋体" panose="02010600030101010101" pitchFamily="2" charset="-122"/>
            </a:endParaRPr>
          </a:p>
        </p:txBody>
      </p:sp>
      <p:sp>
        <p:nvSpPr>
          <p:cNvPr id="64518" name="AutoShape 5">
            <a:hlinkClick r:id="rId2" action="ppaction://program" highlightClick="1"/>
          </p:cNvPr>
          <p:cNvSpPr>
            <a:spLocks noChangeArrowheads="1"/>
          </p:cNvSpPr>
          <p:nvPr/>
        </p:nvSpPr>
        <p:spPr bwMode="auto">
          <a:xfrm>
            <a:off x="6553200" y="53340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endParaRPr lang="en-US" altLang="en-US" sz="2400"/>
          </a:p>
        </p:txBody>
      </p:sp>
      <p:sp>
        <p:nvSpPr>
          <p:cNvPr id="64519" name="AutoShape 7">
            <a:hlinkClick r:id="rId3" highlightClick="1"/>
          </p:cNvPr>
          <p:cNvSpPr>
            <a:spLocks noChangeArrowheads="1"/>
          </p:cNvSpPr>
          <p:nvPr/>
        </p:nvSpPr>
        <p:spPr bwMode="auto">
          <a:xfrm>
            <a:off x="2667000" y="5334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0A6256C-4538-4ABA-802F-A8C8772643F0}" type="slidenum">
              <a:rPr lang="en-US" altLang="en-US" sz="1400"/>
            </a:fld>
            <a:endParaRPr lang="en-US" altLang="en-US" sz="1400"/>
          </a:p>
        </p:txBody>
      </p:sp>
      <p:sp>
        <p:nvSpPr>
          <p:cNvPr id="65539" name="Rectangle 2"/>
          <p:cNvSpPr>
            <a:spLocks noGrp="1" noChangeArrowheads="1"/>
          </p:cNvSpPr>
          <p:nvPr>
            <p:ph type="title"/>
          </p:nvPr>
        </p:nvSpPr>
        <p:spPr>
          <a:xfrm>
            <a:off x="685800" y="152400"/>
            <a:ext cx="7772400" cy="819150"/>
          </a:xfrm>
        </p:spPr>
        <p:txBody>
          <a:bodyPr/>
          <a:lstStyle/>
          <a:p>
            <a:r>
              <a:rPr lang="en-US" altLang="en-US"/>
              <a:t>Case Study: Web Crawler</a:t>
            </a:r>
            <a:endParaRPr lang="en-US" altLang="en-US"/>
          </a:p>
        </p:txBody>
      </p:sp>
      <p:sp>
        <p:nvSpPr>
          <p:cNvPr id="65540" name="Rectangle 3"/>
          <p:cNvSpPr>
            <a:spLocks noGrp="1" noChangeArrowheads="1"/>
          </p:cNvSpPr>
          <p:nvPr>
            <p:ph type="body" idx="1"/>
          </p:nvPr>
        </p:nvSpPr>
        <p:spPr>
          <a:xfrm>
            <a:off x="228600" y="990600"/>
            <a:ext cx="8686800" cy="1066800"/>
          </a:xfrm>
        </p:spPr>
        <p:txBody>
          <a:bodyPr/>
          <a:lstStyle/>
          <a:p>
            <a:pPr marL="0" indent="0">
              <a:buFont typeface="Monotype Sorts" pitchFamily="2" charset="2"/>
              <a:buNone/>
            </a:pPr>
            <a:r>
              <a:rPr lang="en-US" altLang="en-US"/>
              <a:t>This case study develops a program that travels the Web by following hyperlinks.</a:t>
            </a:r>
            <a:endParaRPr lang="en-US" altLang="en-US"/>
          </a:p>
        </p:txBody>
      </p:sp>
      <p:sp>
        <p:nvSpPr>
          <p:cNvPr id="65541" name="Rectangle 7"/>
          <p:cNvSpPr>
            <a:spLocks noChangeArrowheads="1"/>
          </p:cNvSpPr>
          <p:nvPr/>
        </p:nvSpPr>
        <p:spPr bwMode="auto">
          <a:xfrm>
            <a:off x="0" y="2124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65542"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7700" y="2286000"/>
            <a:ext cx="7848600" cy="4056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63E6884-911C-4C04-AA53-6160DC3E17BA}" type="slidenum">
              <a:rPr lang="en-US" altLang="en-US" sz="1400"/>
            </a:fld>
            <a:endParaRPr lang="en-US" altLang="en-US" sz="1400"/>
          </a:p>
        </p:txBody>
      </p:sp>
      <p:sp>
        <p:nvSpPr>
          <p:cNvPr id="66563" name="Rectangle 2"/>
          <p:cNvSpPr>
            <a:spLocks noGrp="1" noChangeArrowheads="1"/>
          </p:cNvSpPr>
          <p:nvPr>
            <p:ph type="title"/>
          </p:nvPr>
        </p:nvSpPr>
        <p:spPr>
          <a:xfrm>
            <a:off x="685800" y="152400"/>
            <a:ext cx="7772400" cy="819150"/>
          </a:xfrm>
        </p:spPr>
        <p:txBody>
          <a:bodyPr/>
          <a:lstStyle/>
          <a:p>
            <a:r>
              <a:rPr lang="en-US" altLang="en-US"/>
              <a:t>Case Study: Web Crawler</a:t>
            </a:r>
            <a:endParaRPr lang="en-US" altLang="en-US"/>
          </a:p>
        </p:txBody>
      </p:sp>
      <p:sp>
        <p:nvSpPr>
          <p:cNvPr id="66564" name="Rectangle 3"/>
          <p:cNvSpPr>
            <a:spLocks noGrp="1" noChangeArrowheads="1"/>
          </p:cNvSpPr>
          <p:nvPr>
            <p:ph type="body" idx="1"/>
          </p:nvPr>
        </p:nvSpPr>
        <p:spPr>
          <a:xfrm>
            <a:off x="228600" y="1219200"/>
            <a:ext cx="8686800" cy="2895600"/>
          </a:xfrm>
        </p:spPr>
        <p:txBody>
          <a:bodyPr/>
          <a:lstStyle/>
          <a:p>
            <a:pPr marL="0" indent="0">
              <a:buFont typeface="Monotype Sorts" pitchFamily="2" charset="2"/>
              <a:buNone/>
            </a:pPr>
            <a:r>
              <a:rPr lang="en-US" altLang="en-US" sz="2800"/>
              <a:t>The program follows the URLs to traverse the Web. To avoid that each URL is traversed only once, the program maintains two lists of URLs. One list stores the URLs pending for traversing and the other stores the URLs that have already been traversed. The algorithm for this program can be described as follows:</a:t>
            </a:r>
            <a:endParaRPr lang="en-US" altLang="en-US" sz="2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24847F1-96A1-497D-9E75-B7DEE51DD80E}" type="slidenum">
              <a:rPr lang="en-US" altLang="en-US" sz="1400"/>
            </a:fld>
            <a:endParaRPr lang="en-US" altLang="en-US" sz="1400"/>
          </a:p>
        </p:txBody>
      </p:sp>
      <p:sp>
        <p:nvSpPr>
          <p:cNvPr id="67587" name="Rectangle 2"/>
          <p:cNvSpPr>
            <a:spLocks noGrp="1" noChangeArrowheads="1"/>
          </p:cNvSpPr>
          <p:nvPr>
            <p:ph type="title"/>
          </p:nvPr>
        </p:nvSpPr>
        <p:spPr>
          <a:xfrm>
            <a:off x="685800" y="152400"/>
            <a:ext cx="7772400" cy="819150"/>
          </a:xfrm>
        </p:spPr>
        <p:txBody>
          <a:bodyPr/>
          <a:lstStyle/>
          <a:p>
            <a:r>
              <a:rPr lang="en-US" altLang="en-US"/>
              <a:t>Case Study: Web Crawler</a:t>
            </a:r>
            <a:endParaRPr lang="en-US" altLang="en-US"/>
          </a:p>
        </p:txBody>
      </p:sp>
      <p:sp>
        <p:nvSpPr>
          <p:cNvPr id="67588" name="Rectangle 3"/>
          <p:cNvSpPr>
            <a:spLocks noGrp="1" noChangeArrowheads="1"/>
          </p:cNvSpPr>
          <p:nvPr>
            <p:ph type="body" idx="1"/>
          </p:nvPr>
        </p:nvSpPr>
        <p:spPr>
          <a:xfrm>
            <a:off x="228600" y="1219200"/>
            <a:ext cx="8686800" cy="3886200"/>
          </a:xfrm>
        </p:spPr>
        <p:txBody>
          <a:bodyPr/>
          <a:lstStyle/>
          <a:p>
            <a:pPr marL="0" indent="0">
              <a:lnSpc>
                <a:spcPct val="80000"/>
              </a:lnSpc>
              <a:buFont typeface="Monotype Sorts" pitchFamily="2" charset="2"/>
              <a:buNone/>
            </a:pPr>
            <a:r>
              <a:rPr lang="en-US" altLang="en-US" sz="2000">
                <a:latin typeface="Baskerville Old Face" panose="02020602080505020303" pitchFamily="18" charset="0"/>
              </a:rPr>
              <a:t>Add the starting URL to a list named listOfPendingURLs; </a:t>
            </a:r>
            <a:endParaRPr lang="en-US" altLang="en-US" sz="2000">
              <a:latin typeface="Baskerville Old Face" panose="02020602080505020303" pitchFamily="18" charset="0"/>
            </a:endParaRPr>
          </a:p>
          <a:p>
            <a:pPr marL="0" indent="0">
              <a:lnSpc>
                <a:spcPct val="80000"/>
              </a:lnSpc>
              <a:buFont typeface="Monotype Sorts" pitchFamily="2" charset="2"/>
              <a:buNone/>
            </a:pPr>
            <a:r>
              <a:rPr lang="en-US" altLang="en-US" sz="2000">
                <a:latin typeface="Baskerville Old Face" panose="02020602080505020303" pitchFamily="18" charset="0"/>
              </a:rPr>
              <a:t>while listOfPendingURLs is not empty {</a:t>
            </a:r>
            <a:endParaRPr lang="en-US" altLang="en-US" sz="2000">
              <a:latin typeface="Baskerville Old Face" panose="02020602080505020303" pitchFamily="18" charset="0"/>
            </a:endParaRPr>
          </a:p>
          <a:p>
            <a:pPr marL="0" indent="0">
              <a:lnSpc>
                <a:spcPct val="80000"/>
              </a:lnSpc>
              <a:buFont typeface="Monotype Sorts" pitchFamily="2" charset="2"/>
              <a:buNone/>
            </a:pPr>
            <a:r>
              <a:rPr lang="en-US" altLang="en-US" sz="2000">
                <a:latin typeface="Baskerville Old Face" panose="02020602080505020303" pitchFamily="18" charset="0"/>
              </a:rPr>
              <a:t>        Remove a URL from listOfPendingURLs;</a:t>
            </a:r>
            <a:endParaRPr lang="en-US" altLang="en-US" sz="2000">
              <a:latin typeface="Baskerville Old Face" panose="02020602080505020303" pitchFamily="18" charset="0"/>
            </a:endParaRPr>
          </a:p>
          <a:p>
            <a:pPr marL="0" indent="0">
              <a:lnSpc>
                <a:spcPct val="80000"/>
              </a:lnSpc>
              <a:buFont typeface="Monotype Sorts" pitchFamily="2" charset="2"/>
              <a:buNone/>
            </a:pPr>
            <a:r>
              <a:rPr lang="en-US" altLang="en-US" sz="2000">
                <a:latin typeface="Baskerville Old Face" panose="02020602080505020303" pitchFamily="18" charset="0"/>
              </a:rPr>
              <a:t>        if this URL is not in listOfTraversedURLs {</a:t>
            </a:r>
            <a:endParaRPr lang="en-US" altLang="en-US" sz="2000">
              <a:latin typeface="Baskerville Old Face" panose="02020602080505020303" pitchFamily="18" charset="0"/>
            </a:endParaRPr>
          </a:p>
          <a:p>
            <a:pPr marL="0" indent="0">
              <a:lnSpc>
                <a:spcPct val="80000"/>
              </a:lnSpc>
              <a:buFont typeface="Monotype Sorts" pitchFamily="2" charset="2"/>
              <a:buNone/>
            </a:pPr>
            <a:r>
              <a:rPr lang="en-US" altLang="en-US" sz="2000">
                <a:latin typeface="Baskerville Old Face" panose="02020602080505020303" pitchFamily="18" charset="0"/>
              </a:rPr>
              <a:t>          Add it to listOfTraversedURLs;</a:t>
            </a:r>
            <a:endParaRPr lang="en-US" altLang="en-US" sz="2000">
              <a:latin typeface="Baskerville Old Face" panose="02020602080505020303" pitchFamily="18" charset="0"/>
            </a:endParaRPr>
          </a:p>
          <a:p>
            <a:pPr marL="0" indent="0">
              <a:lnSpc>
                <a:spcPct val="80000"/>
              </a:lnSpc>
              <a:buFont typeface="Monotype Sorts" pitchFamily="2" charset="2"/>
              <a:buNone/>
            </a:pPr>
            <a:r>
              <a:rPr lang="en-US" altLang="en-US" sz="2000">
                <a:latin typeface="Baskerville Old Face" panose="02020602080505020303" pitchFamily="18" charset="0"/>
              </a:rPr>
              <a:t>          Display this URL;</a:t>
            </a:r>
            <a:endParaRPr lang="en-US" altLang="en-US" sz="2000">
              <a:latin typeface="Baskerville Old Face" panose="02020602080505020303" pitchFamily="18" charset="0"/>
            </a:endParaRPr>
          </a:p>
          <a:p>
            <a:pPr marL="0" indent="0">
              <a:lnSpc>
                <a:spcPct val="80000"/>
              </a:lnSpc>
              <a:buFont typeface="Monotype Sorts" pitchFamily="2" charset="2"/>
              <a:buNone/>
            </a:pPr>
            <a:r>
              <a:rPr lang="en-US" altLang="en-US" sz="2000">
                <a:latin typeface="Baskerville Old Face" panose="02020602080505020303" pitchFamily="18" charset="0"/>
              </a:rPr>
              <a:t>          Exit the while loop when the size of S is equal to 100. </a:t>
            </a:r>
            <a:endParaRPr lang="en-US" altLang="en-US" sz="2000">
              <a:latin typeface="Baskerville Old Face" panose="02020602080505020303" pitchFamily="18" charset="0"/>
            </a:endParaRPr>
          </a:p>
          <a:p>
            <a:pPr marL="0" indent="0">
              <a:lnSpc>
                <a:spcPct val="80000"/>
              </a:lnSpc>
              <a:buFont typeface="Monotype Sorts" pitchFamily="2" charset="2"/>
              <a:buNone/>
            </a:pPr>
            <a:r>
              <a:rPr lang="en-US" altLang="en-US" sz="2000">
                <a:latin typeface="Baskerville Old Face" panose="02020602080505020303" pitchFamily="18" charset="0"/>
              </a:rPr>
              <a:t>          Read the page from this URL and for each URL contained in the page {</a:t>
            </a:r>
            <a:endParaRPr lang="en-US" altLang="en-US" sz="2000">
              <a:latin typeface="Baskerville Old Face" panose="02020602080505020303" pitchFamily="18" charset="0"/>
            </a:endParaRPr>
          </a:p>
          <a:p>
            <a:pPr marL="0" indent="0">
              <a:lnSpc>
                <a:spcPct val="80000"/>
              </a:lnSpc>
              <a:buFont typeface="Monotype Sorts" pitchFamily="2" charset="2"/>
              <a:buNone/>
            </a:pPr>
            <a:r>
              <a:rPr lang="en-US" altLang="en-US" sz="2000">
                <a:latin typeface="Baskerville Old Face" panose="02020602080505020303" pitchFamily="18" charset="0"/>
              </a:rPr>
              <a:t>            Add it to listOfPendingURLs if it is not is listOfTraversedURLs; </a:t>
            </a:r>
            <a:endParaRPr lang="en-US" altLang="en-US" sz="2000">
              <a:latin typeface="Baskerville Old Face" panose="02020602080505020303" pitchFamily="18" charset="0"/>
            </a:endParaRPr>
          </a:p>
          <a:p>
            <a:pPr marL="0" indent="0">
              <a:lnSpc>
                <a:spcPct val="80000"/>
              </a:lnSpc>
              <a:buFont typeface="Monotype Sorts" pitchFamily="2" charset="2"/>
              <a:buNone/>
            </a:pPr>
            <a:r>
              <a:rPr lang="en-US" altLang="en-US" sz="2000">
                <a:latin typeface="Baskerville Old Face" panose="02020602080505020303" pitchFamily="18" charset="0"/>
              </a:rPr>
              <a:t>          }</a:t>
            </a:r>
            <a:endParaRPr lang="en-US" altLang="en-US" sz="2000">
              <a:latin typeface="Baskerville Old Face" panose="02020602080505020303" pitchFamily="18" charset="0"/>
            </a:endParaRPr>
          </a:p>
          <a:p>
            <a:pPr marL="0" indent="0">
              <a:lnSpc>
                <a:spcPct val="80000"/>
              </a:lnSpc>
              <a:buFont typeface="Monotype Sorts" pitchFamily="2" charset="2"/>
              <a:buNone/>
            </a:pPr>
            <a:r>
              <a:rPr lang="en-US" altLang="en-US" sz="2000">
                <a:latin typeface="Baskerville Old Face" panose="02020602080505020303" pitchFamily="18" charset="0"/>
              </a:rPr>
              <a:t>     }</a:t>
            </a:r>
            <a:endParaRPr lang="en-US" altLang="en-US" sz="2000">
              <a:latin typeface="Baskerville Old Face" panose="02020602080505020303" pitchFamily="18" charset="0"/>
            </a:endParaRPr>
          </a:p>
          <a:p>
            <a:pPr marL="0" indent="0">
              <a:lnSpc>
                <a:spcPct val="80000"/>
              </a:lnSpc>
              <a:buFont typeface="Monotype Sorts" pitchFamily="2" charset="2"/>
              <a:buNone/>
            </a:pPr>
            <a:r>
              <a:rPr lang="en-US" altLang="en-US" sz="2000">
                <a:latin typeface="Baskerville Old Face" panose="02020602080505020303" pitchFamily="18" charset="0"/>
              </a:rPr>
              <a:t> }</a:t>
            </a:r>
            <a:endParaRPr lang="en-US" altLang="en-US" sz="2000">
              <a:latin typeface="Baskerville Old Face" panose="02020602080505020303" pitchFamily="18" charset="0"/>
            </a:endParaRPr>
          </a:p>
        </p:txBody>
      </p:sp>
      <p:sp>
        <p:nvSpPr>
          <p:cNvPr id="328710" name="AutoShape 6">
            <a:hlinkClick r:id="" action="ppaction://noaction" highlightClick="1"/>
          </p:cNvPr>
          <p:cNvSpPr>
            <a:spLocks noChangeArrowheads="1"/>
          </p:cNvSpPr>
          <p:nvPr/>
        </p:nvSpPr>
        <p:spPr bwMode="auto">
          <a:xfrm>
            <a:off x="3200400" y="5334000"/>
            <a:ext cx="31242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a:solidFill>
                  <a:schemeClr val="accent1"/>
                </a:solidFill>
                <a:latin typeface="Book Antiqua" panose="02040602050305030304" pitchFamily="18" charset="0"/>
                <a:ea typeface="宋体" panose="02010600030101010101" pitchFamily="2" charset="-122"/>
                <a:hlinkClick r:id="rId1" action="ppaction://program"/>
              </a:rPr>
              <a:t>WebCrawler</a:t>
            </a:r>
            <a:endParaRPr lang="en-US" altLang="zh-CN">
              <a:solidFill>
                <a:schemeClr val="accent1"/>
              </a:solidFill>
              <a:ea typeface="宋体" panose="02010600030101010101" pitchFamily="2" charset="-122"/>
            </a:endParaRPr>
          </a:p>
        </p:txBody>
      </p:sp>
      <p:sp>
        <p:nvSpPr>
          <p:cNvPr id="67590" name="AutoShape 7">
            <a:hlinkClick r:id="rId2" action="ppaction://program" highlightClick="1"/>
          </p:cNvPr>
          <p:cNvSpPr>
            <a:spLocks noChangeArrowheads="1"/>
          </p:cNvSpPr>
          <p:nvPr/>
        </p:nvSpPr>
        <p:spPr bwMode="auto">
          <a:xfrm>
            <a:off x="6553200" y="53340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endParaRPr lang="en-US" altLang="en-US" sz="2400"/>
          </a:p>
        </p:txBody>
      </p:sp>
      <p:sp>
        <p:nvSpPr>
          <p:cNvPr id="67591" name="AutoShape 8">
            <a:hlinkClick r:id="rId3" highlightClick="1"/>
          </p:cNvPr>
          <p:cNvSpPr>
            <a:spLocks noChangeArrowheads="1"/>
          </p:cNvSpPr>
          <p:nvPr/>
        </p:nvSpPr>
        <p:spPr bwMode="auto">
          <a:xfrm>
            <a:off x="2667000" y="5334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346E053-93A7-493D-A943-88D8690B9DE0}" type="slidenum">
              <a:rPr lang="en-US" altLang="en-US" sz="1400"/>
            </a:fld>
            <a:endParaRPr lang="en-US" altLang="en-US" sz="1400"/>
          </a:p>
        </p:txBody>
      </p:sp>
      <p:sp>
        <p:nvSpPr>
          <p:cNvPr id="7171" name="Rectangle 2"/>
          <p:cNvSpPr>
            <a:spLocks noGrp="1" noChangeArrowheads="1"/>
          </p:cNvSpPr>
          <p:nvPr>
            <p:ph type="title"/>
          </p:nvPr>
        </p:nvSpPr>
        <p:spPr>
          <a:xfrm>
            <a:off x="304800" y="381000"/>
            <a:ext cx="8534400" cy="609600"/>
          </a:xfrm>
          <a:noFill/>
        </p:spPr>
        <p:txBody>
          <a:bodyPr/>
          <a:lstStyle/>
          <a:p>
            <a:r>
              <a:rPr lang="en-US" altLang="en-US"/>
              <a:t>Exception Advantages(452)</a:t>
            </a:r>
            <a:endParaRPr lang="en-US" altLang="en-US"/>
          </a:p>
        </p:txBody>
      </p:sp>
      <p:sp>
        <p:nvSpPr>
          <p:cNvPr id="7172" name="Text Box 9"/>
          <p:cNvSpPr txBox="1">
            <a:spLocks noChangeArrowheads="1"/>
          </p:cNvSpPr>
          <p:nvPr/>
        </p:nvSpPr>
        <p:spPr bwMode="auto">
          <a:xfrm>
            <a:off x="304800" y="2819400"/>
            <a:ext cx="8534400" cy="2245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t>Now you see the </a:t>
            </a:r>
            <a:r>
              <a:rPr lang="en-US" altLang="en-US" sz="2800" i="1"/>
              <a:t>advantages</a:t>
            </a:r>
            <a:r>
              <a:rPr lang="en-US" altLang="en-US" sz="2800"/>
              <a:t> of using exception handling.</a:t>
            </a:r>
            <a:r>
              <a:rPr lang="en-US" altLang="en-US" sz="2800">
                <a:solidFill>
                  <a:srgbClr val="FF0000"/>
                </a:solidFill>
              </a:rPr>
              <a:t> It enables a method to throw an exception to its caller.</a:t>
            </a:r>
            <a:r>
              <a:rPr lang="en-US" altLang="en-US" sz="2800"/>
              <a:t> </a:t>
            </a:r>
            <a:r>
              <a:rPr lang="en-US" altLang="en-US" sz="2800">
                <a:solidFill>
                  <a:srgbClr val="FF0000"/>
                </a:solidFill>
              </a:rPr>
              <a:t>Without this capability, a method must handle the exception or terminate the program.</a:t>
            </a:r>
            <a:endParaRPr lang="en-US" altLang="en-US" sz="2800">
              <a:solidFill>
                <a:srgbClr val="FF0000"/>
              </a:solidFill>
            </a:endParaRPr>
          </a:p>
        </p:txBody>
      </p:sp>
      <p:sp>
        <p:nvSpPr>
          <p:cNvPr id="307210" name="AutoShape 10">
            <a:hlinkClick r:id="" action="ppaction://noaction" highlightClick="1"/>
          </p:cNvPr>
          <p:cNvSpPr>
            <a:spLocks noChangeArrowheads="1"/>
          </p:cNvSpPr>
          <p:nvPr/>
        </p:nvSpPr>
        <p:spPr bwMode="auto">
          <a:xfrm>
            <a:off x="609600" y="1676400"/>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a:solidFill>
                  <a:schemeClr val="accent1"/>
                </a:solidFill>
                <a:latin typeface="Book Antiqua" panose="02040602050305030304" pitchFamily="18" charset="0"/>
                <a:ea typeface="宋体" panose="02010600030101010101" pitchFamily="2" charset="-122"/>
                <a:hlinkClick r:id="rId1" action="ppaction://program"/>
              </a:rPr>
              <a:t>QuotientWithException</a:t>
            </a:r>
            <a:endParaRPr lang="en-US" altLang="zh-CN">
              <a:solidFill>
                <a:schemeClr val="accent1"/>
              </a:solidFill>
              <a:ea typeface="宋体" panose="02010600030101010101" pitchFamily="2" charset="-122"/>
            </a:endParaRPr>
          </a:p>
        </p:txBody>
      </p:sp>
      <p:sp>
        <p:nvSpPr>
          <p:cNvPr id="7174" name="AutoShape 11">
            <a:hlinkClick r:id="rId2" action="ppaction://program" highlightClick="1"/>
          </p:cNvPr>
          <p:cNvSpPr>
            <a:spLocks noChangeArrowheads="1"/>
          </p:cNvSpPr>
          <p:nvPr/>
        </p:nvSpPr>
        <p:spPr bwMode="auto">
          <a:xfrm>
            <a:off x="4648200" y="1676400"/>
            <a:ext cx="3429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7175" name="AutoShape 12">
            <a:hlinkClick r:id="rId3" highlightClick="1"/>
          </p:cNvPr>
          <p:cNvSpPr>
            <a:spLocks noChangeArrowheads="1"/>
          </p:cNvSpPr>
          <p:nvPr/>
        </p:nvSpPr>
        <p:spPr bwMode="auto">
          <a:xfrm>
            <a:off x="76200" y="1676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xfrm>
            <a:off x="6553200" y="6932613"/>
            <a:ext cx="1905000" cy="457200"/>
          </a:xfr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471FE8D-62E2-4FC7-BFF6-05998DE4C7AA}" type="slidenum">
              <a:rPr lang="en-US" altLang="en-US" sz="1400"/>
            </a:fld>
            <a:endParaRPr lang="en-US" altLang="en-US" sz="1400"/>
          </a:p>
        </p:txBody>
      </p:sp>
      <p:sp>
        <p:nvSpPr>
          <p:cNvPr id="8195" name="Rectangle 2"/>
          <p:cNvSpPr>
            <a:spLocks noGrp="1" noChangeArrowheads="1"/>
          </p:cNvSpPr>
          <p:nvPr>
            <p:ph type="title"/>
          </p:nvPr>
        </p:nvSpPr>
        <p:spPr>
          <a:xfrm>
            <a:off x="304800" y="914400"/>
            <a:ext cx="8534400" cy="609600"/>
          </a:xfrm>
          <a:noFill/>
        </p:spPr>
        <p:txBody>
          <a:bodyPr/>
          <a:lstStyle/>
          <a:p>
            <a:r>
              <a:rPr lang="en-US" altLang="en-US" dirty="0"/>
              <a:t>Handling </a:t>
            </a:r>
            <a:r>
              <a:rPr lang="en-US" altLang="en-US" dirty="0" err="1"/>
              <a:t>InputMismatchException</a:t>
            </a:r>
            <a:r>
              <a:rPr lang="en-US" altLang="en-US" dirty="0"/>
              <a:t>(454)</a:t>
            </a:r>
            <a:endParaRPr lang="en-US" altLang="en-US" dirty="0"/>
          </a:p>
        </p:txBody>
      </p:sp>
      <p:sp>
        <p:nvSpPr>
          <p:cNvPr id="314371" name="AutoShape 3">
            <a:hlinkClick r:id="" action="ppaction://noaction" highlightClick="1"/>
          </p:cNvPr>
          <p:cNvSpPr>
            <a:spLocks noChangeArrowheads="1"/>
          </p:cNvSpPr>
          <p:nvPr/>
        </p:nvSpPr>
        <p:spPr bwMode="auto">
          <a:xfrm>
            <a:off x="381000" y="2209800"/>
            <a:ext cx="4419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a:solidFill>
                  <a:schemeClr val="accent1"/>
                </a:solidFill>
                <a:latin typeface="Book Antiqua" panose="02040602050305030304" pitchFamily="18" charset="0"/>
                <a:ea typeface="宋体" panose="02010600030101010101" pitchFamily="2" charset="-122"/>
                <a:hlinkClick r:id="rId1" action="ppaction://program"/>
              </a:rPr>
              <a:t>InputMismatchExceptionDemo</a:t>
            </a:r>
            <a:endParaRPr lang="en-US" altLang="zh-CN">
              <a:solidFill>
                <a:schemeClr val="accent1"/>
              </a:solidFill>
              <a:latin typeface="Book Antiqua" panose="02040602050305030304" pitchFamily="18" charset="0"/>
              <a:ea typeface="宋体" panose="02010600030101010101" pitchFamily="2" charset="-122"/>
            </a:endParaRPr>
          </a:p>
        </p:txBody>
      </p:sp>
      <p:sp>
        <p:nvSpPr>
          <p:cNvPr id="8197" name="AutoShape 4">
            <a:hlinkClick r:id="rId2" action="ppaction://program" highlightClick="1"/>
          </p:cNvPr>
          <p:cNvSpPr>
            <a:spLocks noChangeArrowheads="1"/>
          </p:cNvSpPr>
          <p:nvPr/>
        </p:nvSpPr>
        <p:spPr bwMode="auto">
          <a:xfrm>
            <a:off x="5029200" y="2209800"/>
            <a:ext cx="3429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8198" name="Text Box 5"/>
          <p:cNvSpPr txBox="1">
            <a:spLocks noChangeArrowheads="1"/>
          </p:cNvSpPr>
          <p:nvPr/>
        </p:nvSpPr>
        <p:spPr bwMode="auto">
          <a:xfrm>
            <a:off x="304800" y="335280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t>By handling InputMismatchException, your program will continuously read an input until it is correct.</a:t>
            </a:r>
            <a:endParaRPr lang="en-US" altLang="en-US" sz="2800"/>
          </a:p>
        </p:txBody>
      </p:sp>
      <p:sp>
        <p:nvSpPr>
          <p:cNvPr id="8199" name="AutoShape 6">
            <a:hlinkClick r:id="rId3" highlightClick="1"/>
          </p:cNvPr>
          <p:cNvSpPr>
            <a:spLocks noChangeArrowheads="1"/>
          </p:cNvSpPr>
          <p:nvPr/>
        </p:nvSpPr>
        <p:spPr bwMode="auto">
          <a:xfrm>
            <a:off x="152400" y="17526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6E79FDC-5057-43B6-90DE-A93F209E5EA8}" type="slidenum">
              <a:rPr lang="en-US" altLang="en-US" sz="1400"/>
            </a:fld>
            <a:endParaRPr lang="en-US" altLang="en-US" sz="1400"/>
          </a:p>
        </p:txBody>
      </p:sp>
      <p:sp>
        <p:nvSpPr>
          <p:cNvPr id="9219" name="Rectangle 2"/>
          <p:cNvSpPr>
            <a:spLocks noGrp="1" noChangeArrowheads="1"/>
          </p:cNvSpPr>
          <p:nvPr>
            <p:ph type="title"/>
          </p:nvPr>
        </p:nvSpPr>
        <p:spPr>
          <a:xfrm>
            <a:off x="685800" y="228600"/>
            <a:ext cx="7772400" cy="819150"/>
          </a:xfrm>
          <a:noFill/>
        </p:spPr>
        <p:txBody>
          <a:bodyPr/>
          <a:lstStyle/>
          <a:p>
            <a:r>
              <a:rPr lang="en-US" altLang="en-US" dirty="0"/>
              <a:t>Exception Types(456)</a:t>
            </a:r>
            <a:endParaRPr lang="en-US" altLang="en-US" b="1" dirty="0"/>
          </a:p>
        </p:txBody>
      </p:sp>
      <p:sp>
        <p:nvSpPr>
          <p:cNvPr id="9220" name="Rectangle 10"/>
          <p:cNvSpPr>
            <a:spLocks noChangeArrowheads="1"/>
          </p:cNvSpPr>
          <p:nvPr/>
        </p:nvSpPr>
        <p:spPr bwMode="auto">
          <a:xfrm>
            <a:off x="0" y="2000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9221" name="Object 9"/>
          <p:cNvGraphicFramePr>
            <a:graphicFrameLocks noChangeAspect="1"/>
          </p:cNvGraphicFramePr>
          <p:nvPr/>
        </p:nvGraphicFramePr>
        <p:xfrm>
          <a:off x="152400" y="1371600"/>
          <a:ext cx="8839200" cy="4510088"/>
        </p:xfrm>
        <a:graphic>
          <a:graphicData uri="http://schemas.openxmlformats.org/presentationml/2006/ole">
            <mc:AlternateContent xmlns:mc="http://schemas.openxmlformats.org/markup-compatibility/2006">
              <mc:Choice xmlns:v="urn:schemas-microsoft-com:vml" Requires="v">
                <p:oleObj spid="_x0000_s9244" name="Picture" r:id="rId1" imgW="5600700" imgH="2849880" progId="Word.Picture.8">
                  <p:embed/>
                </p:oleObj>
              </mc:Choice>
              <mc:Fallback>
                <p:oleObj name="Picture" r:id="rId1" imgW="5600700" imgH="2849880" progId="Word.Picture.8">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71600"/>
                        <a:ext cx="8839200"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52C2173-6DEB-45A5-BAB5-C50C0C25EAA4}" type="slidenum">
              <a:rPr lang="en-US" altLang="en-US" sz="1400"/>
            </a:fld>
            <a:endParaRPr lang="en-US" altLang="en-US" sz="1400"/>
          </a:p>
        </p:txBody>
      </p:sp>
      <p:sp>
        <p:nvSpPr>
          <p:cNvPr id="10243" name="Rectangle 2"/>
          <p:cNvSpPr>
            <a:spLocks noGrp="1" noChangeArrowheads="1"/>
          </p:cNvSpPr>
          <p:nvPr>
            <p:ph type="title"/>
          </p:nvPr>
        </p:nvSpPr>
        <p:spPr>
          <a:xfrm>
            <a:off x="685800" y="228600"/>
            <a:ext cx="7772400" cy="819150"/>
          </a:xfrm>
          <a:noFill/>
        </p:spPr>
        <p:txBody>
          <a:bodyPr/>
          <a:lstStyle/>
          <a:p>
            <a:r>
              <a:rPr lang="en-US" altLang="en-US"/>
              <a:t>System Errors</a:t>
            </a:r>
            <a:endParaRPr lang="en-US" altLang="en-US" b="1"/>
          </a:p>
        </p:txBody>
      </p:sp>
      <p:sp>
        <p:nvSpPr>
          <p:cNvPr id="10244" name="Rectangle 3"/>
          <p:cNvSpPr>
            <a:spLocks noChangeArrowheads="1"/>
          </p:cNvSpPr>
          <p:nvPr/>
        </p:nvSpPr>
        <p:spPr bwMode="auto">
          <a:xfrm>
            <a:off x="0" y="2000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0245" name="Object 4"/>
          <p:cNvGraphicFramePr>
            <a:graphicFrameLocks noChangeAspect="1"/>
          </p:cNvGraphicFramePr>
          <p:nvPr/>
        </p:nvGraphicFramePr>
        <p:xfrm>
          <a:off x="254635" y="1047750"/>
          <a:ext cx="8839200" cy="4510088"/>
        </p:xfrm>
        <a:graphic>
          <a:graphicData uri="http://schemas.openxmlformats.org/presentationml/2006/ole">
            <mc:AlternateContent xmlns:mc="http://schemas.openxmlformats.org/markup-compatibility/2006">
              <mc:Choice xmlns:v="urn:schemas-microsoft-com:vml" Requires="v">
                <p:oleObj spid="_x0000_s10270" name="Picture" r:id="rId1" imgW="5600700" imgH="2849880" progId="Word.Picture.8">
                  <p:embed/>
                </p:oleObj>
              </mc:Choice>
              <mc:Fallback>
                <p:oleObj name="Picture" r:id="rId1" imgW="5600700" imgH="2849880" progId="Word.Picture.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635" y="1047750"/>
                        <a:ext cx="8839200"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0277" name="Rectangle 5"/>
          <p:cNvSpPr>
            <a:spLocks noChangeArrowheads="1"/>
          </p:cNvSpPr>
          <p:nvPr/>
        </p:nvSpPr>
        <p:spPr bwMode="auto">
          <a:xfrm>
            <a:off x="2971800" y="4038600"/>
            <a:ext cx="3194050" cy="1828800"/>
          </a:xfrm>
          <a:prstGeom prst="rect">
            <a:avLst/>
          </a:prstGeom>
          <a:solidFill>
            <a:schemeClr val="accent1">
              <a:alpha val="18823"/>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0278" name="Text Box 6"/>
          <p:cNvSpPr txBox="1">
            <a:spLocks noChangeArrowheads="1"/>
          </p:cNvSpPr>
          <p:nvPr/>
        </p:nvSpPr>
        <p:spPr bwMode="auto">
          <a:xfrm>
            <a:off x="76200" y="3886200"/>
            <a:ext cx="2971800" cy="2245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400" i="1">
                <a:solidFill>
                  <a:schemeClr val="tx1"/>
                </a:solidFill>
                <a:cs typeface="Times New Roman" panose="02020603050405020304" pitchFamily="18" charset="0"/>
              </a:rPr>
              <a:t>System errors</a:t>
            </a:r>
            <a:r>
              <a:rPr lang="en-US" altLang="en-US" sz="1400">
                <a:solidFill>
                  <a:schemeClr val="tx1"/>
                </a:solidFill>
                <a:cs typeface="Times New Roman" panose="02020603050405020304" pitchFamily="18" charset="0"/>
              </a:rPr>
              <a:t> are thrown by JVM and represented in the </a:t>
            </a:r>
            <a:r>
              <a:rPr lang="en-US" altLang="en-US" sz="1400" u="sng">
                <a:solidFill>
                  <a:schemeClr val="tx1"/>
                </a:solidFill>
                <a:cs typeface="Times New Roman" panose="02020603050405020304" pitchFamily="18" charset="0"/>
              </a:rPr>
              <a:t>Error</a:t>
            </a:r>
            <a:r>
              <a:rPr lang="en-US" altLang="en-US" sz="1400">
                <a:solidFill>
                  <a:schemeClr val="tx1"/>
                </a:solidFill>
                <a:cs typeface="Times New Roman" panose="02020603050405020304" pitchFamily="18" charset="0"/>
              </a:rPr>
              <a:t> class. The </a:t>
            </a:r>
            <a:r>
              <a:rPr lang="en-US" altLang="en-US" sz="1400" u="sng">
                <a:solidFill>
                  <a:schemeClr val="tx1"/>
                </a:solidFill>
                <a:cs typeface="Times New Roman" panose="02020603050405020304" pitchFamily="18" charset="0"/>
              </a:rPr>
              <a:t>Error</a:t>
            </a:r>
            <a:r>
              <a:rPr lang="en-US" altLang="en-US" sz="1400">
                <a:solidFill>
                  <a:schemeClr val="tx1"/>
                </a:solidFill>
                <a:cs typeface="Times New Roman" panose="02020603050405020304" pitchFamily="18" charset="0"/>
              </a:rPr>
              <a:t> class describes internal system errors. Such errors rarely occur. If one does, there is little you can do beyond notifying the user and trying to terminate the program gracefully. </a:t>
            </a:r>
            <a:endParaRPr lang="en-US" altLang="en-US" sz="1400">
              <a:solidFill>
                <a:schemeClr val="tx1"/>
              </a:solidFill>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10278"/>
                                        </p:tgtEl>
                                        <p:attrNameLst>
                                          <p:attrName>style.visibility</p:attrName>
                                        </p:attrNameLst>
                                      </p:cBhvr>
                                      <p:to>
                                        <p:strVal val="visible"/>
                                      </p:to>
                                    </p:set>
                                    <p:anim calcmode="lin" valueType="num">
                                      <p:cBhvr additive="base">
                                        <p:cTn id="7" dur="500" fill="hold"/>
                                        <p:tgtEl>
                                          <p:spTgt spid="310278"/>
                                        </p:tgtEl>
                                        <p:attrNameLst>
                                          <p:attrName>ppt_x</p:attrName>
                                        </p:attrNameLst>
                                      </p:cBhvr>
                                      <p:tavLst>
                                        <p:tav tm="0">
                                          <p:val>
                                            <p:strVal val="0-#ppt_w/2"/>
                                          </p:val>
                                        </p:tav>
                                        <p:tav tm="100000">
                                          <p:val>
                                            <p:strVal val="#ppt_x"/>
                                          </p:val>
                                        </p:tav>
                                      </p:tavLst>
                                    </p:anim>
                                    <p:anim calcmode="lin" valueType="num">
                                      <p:cBhvr additive="base">
                                        <p:cTn id="8" dur="500" fill="hold"/>
                                        <p:tgtEl>
                                          <p:spTgt spid="31027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10277"/>
                                        </p:tgtEl>
                                        <p:attrNameLst>
                                          <p:attrName>style.visibility</p:attrName>
                                        </p:attrNameLst>
                                      </p:cBhvr>
                                      <p:to>
                                        <p:strVal val="visible"/>
                                      </p:to>
                                    </p:set>
                                    <p:anim calcmode="lin" valueType="num">
                                      <p:cBhvr additive="base">
                                        <p:cTn id="11" dur="500" fill="hold"/>
                                        <p:tgtEl>
                                          <p:spTgt spid="310277"/>
                                        </p:tgtEl>
                                        <p:attrNameLst>
                                          <p:attrName>ppt_x</p:attrName>
                                        </p:attrNameLst>
                                      </p:cBhvr>
                                      <p:tavLst>
                                        <p:tav tm="0">
                                          <p:val>
                                            <p:strVal val="0-#ppt_w/2"/>
                                          </p:val>
                                        </p:tav>
                                        <p:tav tm="100000">
                                          <p:val>
                                            <p:strVal val="#ppt_x"/>
                                          </p:val>
                                        </p:tav>
                                      </p:tavLst>
                                    </p:anim>
                                    <p:anim calcmode="lin" valueType="num">
                                      <p:cBhvr additive="base">
                                        <p:cTn id="12" dur="500" fill="hold"/>
                                        <p:tgtEl>
                                          <p:spTgt spid="3102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7" grpId="0" animBg="1"/>
      <p:bldP spid="31027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7A50D34-134C-4843-8E21-17BE6F77D33E}" type="slidenum">
              <a:rPr lang="en-US" altLang="en-US" sz="1400"/>
            </a:fld>
            <a:endParaRPr lang="en-US" altLang="en-US" sz="1400"/>
          </a:p>
        </p:txBody>
      </p:sp>
      <p:sp>
        <p:nvSpPr>
          <p:cNvPr id="11267" name="Rectangle 2"/>
          <p:cNvSpPr>
            <a:spLocks noGrp="1" noChangeArrowheads="1"/>
          </p:cNvSpPr>
          <p:nvPr>
            <p:ph type="title"/>
          </p:nvPr>
        </p:nvSpPr>
        <p:spPr>
          <a:xfrm>
            <a:off x="685800" y="228600"/>
            <a:ext cx="7772400" cy="819150"/>
          </a:xfrm>
          <a:noFill/>
        </p:spPr>
        <p:txBody>
          <a:bodyPr/>
          <a:lstStyle/>
          <a:p>
            <a:r>
              <a:rPr lang="en-US" altLang="en-US"/>
              <a:t>Exceptions</a:t>
            </a:r>
            <a:endParaRPr lang="en-US" altLang="en-US" b="1"/>
          </a:p>
        </p:txBody>
      </p:sp>
      <p:sp>
        <p:nvSpPr>
          <p:cNvPr id="11268" name="Rectangle 3"/>
          <p:cNvSpPr>
            <a:spLocks noChangeArrowheads="1"/>
          </p:cNvSpPr>
          <p:nvPr/>
        </p:nvSpPr>
        <p:spPr bwMode="auto">
          <a:xfrm>
            <a:off x="0" y="2000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1269" name="Object 4"/>
          <p:cNvGraphicFramePr>
            <a:graphicFrameLocks noChangeAspect="1"/>
          </p:cNvGraphicFramePr>
          <p:nvPr/>
        </p:nvGraphicFramePr>
        <p:xfrm>
          <a:off x="152400" y="1371600"/>
          <a:ext cx="8839200" cy="4510088"/>
        </p:xfrm>
        <a:graphic>
          <a:graphicData uri="http://schemas.openxmlformats.org/presentationml/2006/ole">
            <mc:AlternateContent xmlns:mc="http://schemas.openxmlformats.org/markup-compatibility/2006">
              <mc:Choice xmlns:v="urn:schemas-microsoft-com:vml" Requires="v">
                <p:oleObj spid="_x0000_s11294" name="Picture" r:id="rId1" imgW="5600700" imgH="2849880" progId="Word.Picture.8">
                  <p:embed/>
                </p:oleObj>
              </mc:Choice>
              <mc:Fallback>
                <p:oleObj name="Picture" r:id="rId1" imgW="5600700" imgH="2849880" progId="Word.Picture.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71600"/>
                        <a:ext cx="8839200"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1301" name="Text Box 5"/>
          <p:cNvSpPr txBox="1">
            <a:spLocks noChangeArrowheads="1"/>
          </p:cNvSpPr>
          <p:nvPr/>
        </p:nvSpPr>
        <p:spPr bwMode="auto">
          <a:xfrm>
            <a:off x="0" y="1219200"/>
            <a:ext cx="26670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u="sng">
                <a:solidFill>
                  <a:schemeClr val="tx1"/>
                </a:solidFill>
                <a:cs typeface="Times New Roman" panose="02020603050405020304" pitchFamily="18" charset="0"/>
              </a:rPr>
              <a:t>Exception</a:t>
            </a:r>
            <a:r>
              <a:rPr lang="en-US" altLang="en-US" sz="1800">
                <a:solidFill>
                  <a:schemeClr val="tx1"/>
                </a:solidFill>
                <a:cs typeface="Times New Roman" panose="02020603050405020304" pitchFamily="18" charset="0"/>
              </a:rPr>
              <a:t> describes errors caused by your program and external circumstances. These errors can be caught and handled by your program. </a:t>
            </a:r>
            <a:endParaRPr lang="en-US" altLang="en-US" sz="1800">
              <a:solidFill>
                <a:schemeClr val="tx1"/>
              </a:solidFill>
              <a:cs typeface="Times New Roman" panose="02020603050405020304" pitchFamily="18" charset="0"/>
            </a:endParaRPr>
          </a:p>
        </p:txBody>
      </p:sp>
      <p:sp>
        <p:nvSpPr>
          <p:cNvPr id="311302" name="Rectangle 6"/>
          <p:cNvSpPr>
            <a:spLocks noChangeArrowheads="1"/>
          </p:cNvSpPr>
          <p:nvPr/>
        </p:nvSpPr>
        <p:spPr bwMode="auto">
          <a:xfrm>
            <a:off x="2743200" y="1447800"/>
            <a:ext cx="6172200" cy="2895600"/>
          </a:xfrm>
          <a:prstGeom prst="rect">
            <a:avLst/>
          </a:prstGeom>
          <a:solidFill>
            <a:schemeClr val="accent1">
              <a:alpha val="18823"/>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11301"/>
                                        </p:tgtEl>
                                        <p:attrNameLst>
                                          <p:attrName>style.visibility</p:attrName>
                                        </p:attrNameLst>
                                      </p:cBhvr>
                                      <p:to>
                                        <p:strVal val="visible"/>
                                      </p:to>
                                    </p:set>
                                    <p:anim calcmode="lin" valueType="num">
                                      <p:cBhvr additive="base">
                                        <p:cTn id="7" dur="500" fill="hold"/>
                                        <p:tgtEl>
                                          <p:spTgt spid="311301"/>
                                        </p:tgtEl>
                                        <p:attrNameLst>
                                          <p:attrName>ppt_x</p:attrName>
                                        </p:attrNameLst>
                                      </p:cBhvr>
                                      <p:tavLst>
                                        <p:tav tm="0">
                                          <p:val>
                                            <p:strVal val="0-#ppt_w/2"/>
                                          </p:val>
                                        </p:tav>
                                        <p:tav tm="100000">
                                          <p:val>
                                            <p:strVal val="#ppt_x"/>
                                          </p:val>
                                        </p:tav>
                                      </p:tavLst>
                                    </p:anim>
                                    <p:anim calcmode="lin" valueType="num">
                                      <p:cBhvr additive="base">
                                        <p:cTn id="8" dur="500" fill="hold"/>
                                        <p:tgtEl>
                                          <p:spTgt spid="31130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11302"/>
                                        </p:tgtEl>
                                        <p:attrNameLst>
                                          <p:attrName>style.visibility</p:attrName>
                                        </p:attrNameLst>
                                      </p:cBhvr>
                                      <p:to>
                                        <p:strVal val="visible"/>
                                      </p:to>
                                    </p:set>
                                    <p:anim calcmode="lin" valueType="num">
                                      <p:cBhvr additive="base">
                                        <p:cTn id="11" dur="500" fill="hold"/>
                                        <p:tgtEl>
                                          <p:spTgt spid="311302"/>
                                        </p:tgtEl>
                                        <p:attrNameLst>
                                          <p:attrName>ppt_x</p:attrName>
                                        </p:attrNameLst>
                                      </p:cBhvr>
                                      <p:tavLst>
                                        <p:tav tm="0">
                                          <p:val>
                                            <p:strVal val="0-#ppt_w/2"/>
                                          </p:val>
                                        </p:tav>
                                        <p:tav tm="100000">
                                          <p:val>
                                            <p:strVal val="#ppt_x"/>
                                          </p:val>
                                        </p:tav>
                                      </p:tavLst>
                                    </p:anim>
                                    <p:anim calcmode="lin" valueType="num">
                                      <p:cBhvr additive="base">
                                        <p:cTn id="12" dur="500" fill="hold"/>
                                        <p:tgtEl>
                                          <p:spTgt spid="3113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1" grpId="0"/>
      <p:bldP spid="311302" grpId="0" animBg="1"/>
    </p:bldLst>
  </p:timing>
</p:sld>
</file>

<file path=ppt/tags/tag1.xml><?xml version="1.0" encoding="utf-8"?>
<p:tagLst xmlns:p="http://schemas.openxmlformats.org/presentationml/2006/main">
  <p:tag name="KSO_WPP_MARK_KEY" val="e409b12f-8972-4760-b561-0d4e3c7a7cd1"/>
  <p:tag name="COMMONDATA" val="eyJoZGlkIjoiMmY4MjAxOGJhYTUwN2EzYjI5NmNlYzJmMzZiMzQzOGQifQ=="/>
</p:tagLst>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0</TotalTime>
  <Words>10878</Words>
  <Application>WPS 演示</Application>
  <PresentationFormat>全屏显示(4:3)</PresentationFormat>
  <Paragraphs>417</Paragraphs>
  <Slides>43</Slides>
  <Notes>6</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13</vt:i4>
      </vt:variant>
      <vt:variant>
        <vt:lpstr>幻灯片标题</vt:lpstr>
      </vt:variant>
      <vt:variant>
        <vt:i4>43</vt:i4>
      </vt:variant>
    </vt:vector>
  </HeadingPairs>
  <TitlesOfParts>
    <vt:vector size="71" baseType="lpstr">
      <vt:lpstr>Arial</vt:lpstr>
      <vt:lpstr>宋体</vt:lpstr>
      <vt:lpstr>Wingdings</vt:lpstr>
      <vt:lpstr>Times New Roman</vt:lpstr>
      <vt:lpstr>Monotype Sorts</vt:lpstr>
      <vt:lpstr>Wingdings</vt:lpstr>
      <vt:lpstr>Courier New</vt:lpstr>
      <vt:lpstr>Book Antiqua</vt:lpstr>
      <vt:lpstr>微软雅黑</vt:lpstr>
      <vt:lpstr>Arial Unicode MS</vt:lpstr>
      <vt:lpstr>Calibri</vt:lpstr>
      <vt:lpstr>Courier</vt:lpstr>
      <vt:lpstr>Courier</vt:lpstr>
      <vt:lpstr>Baskerville Old Face</vt:lpstr>
      <vt:lpstr>International</vt:lpstr>
      <vt:lpstr>Word.Picture.8</vt:lpstr>
      <vt:lpstr>Paint.Picture</vt:lpstr>
      <vt:lpstr>Paint.Picture</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Chapter 12 Exception Handling and Text IO</vt:lpstr>
      <vt:lpstr>Motivations</vt:lpstr>
      <vt:lpstr>Objectives</vt:lpstr>
      <vt:lpstr>Exception-Handling Overview 450 </vt:lpstr>
      <vt:lpstr>Exception Advantages(452)</vt:lpstr>
      <vt:lpstr>Handling InputMismatchException(454)</vt:lpstr>
      <vt:lpstr>Exception Types(456)</vt:lpstr>
      <vt:lpstr>System Errors</vt:lpstr>
      <vt:lpstr>Exceptions</vt:lpstr>
      <vt:lpstr>Runtime Exceptions</vt:lpstr>
      <vt:lpstr>Checked Exceptions vs. Unchecked Exceptions</vt:lpstr>
      <vt:lpstr>Unchecked Exceptions</vt:lpstr>
      <vt:lpstr>Unchecked Exceptions</vt:lpstr>
      <vt:lpstr>Declaring, Throwing, and Catching Exceptions 458</vt:lpstr>
      <vt:lpstr>Declaring Exceptions</vt:lpstr>
      <vt:lpstr>Throwing Exceptions</vt:lpstr>
      <vt:lpstr>Throwing Exceptions Example</vt:lpstr>
      <vt:lpstr>Catching Exceptions(459)</vt:lpstr>
      <vt:lpstr>Catching Exceptions(460!book)</vt:lpstr>
      <vt:lpstr>Catch or Declare Checked Exceptions</vt:lpstr>
      <vt:lpstr>Catch or Declare Checked Exceptions Example(461/example 462)</vt:lpstr>
      <vt:lpstr>Example: Declaring, Throwing, and Catching Exceptions</vt:lpstr>
      <vt:lpstr>Rethrowing Exceptions</vt:lpstr>
      <vt:lpstr>The finally Clause(466)</vt:lpstr>
      <vt:lpstr>Cautions When Using Exceptions</vt:lpstr>
      <vt:lpstr>When to Throw Exceptions</vt:lpstr>
      <vt:lpstr>When to Use Exceptions</vt:lpstr>
      <vt:lpstr>When to Use Exceptions</vt:lpstr>
      <vt:lpstr>Defining Custom Exception Classes(470)</vt:lpstr>
      <vt:lpstr>Custom Exception Class Example(471)</vt:lpstr>
      <vt:lpstr>The File Class</vt:lpstr>
      <vt:lpstr>Obtaining file properties and manipulating file(474)</vt:lpstr>
      <vt:lpstr>Problem: Explore File Properties(475)</vt:lpstr>
      <vt:lpstr>Text I/O</vt:lpstr>
      <vt:lpstr>Writing Data Using PrintWriter (476)</vt:lpstr>
      <vt:lpstr>Try-with-resources(477)</vt:lpstr>
      <vt:lpstr>Reading Data Using Scanner(478) </vt:lpstr>
      <vt:lpstr>Problem: Replacing Text(480)</vt:lpstr>
      <vt:lpstr>Reading Data from the Web</vt:lpstr>
      <vt:lpstr>Reading Data from the Web</vt:lpstr>
      <vt:lpstr>Case Study: Web Crawler</vt:lpstr>
      <vt:lpstr>Case Study: Web Crawler</vt:lpstr>
      <vt:lpstr>Case Study: Web Crawler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13 Exception Handling</dc:title>
  <dc:creator>Y. Daniel Liang</dc:creator>
  <cp:lastModifiedBy>高宏宇</cp:lastModifiedBy>
  <cp:revision>199</cp:revision>
  <dcterms:created xsi:type="dcterms:W3CDTF">2021-10-21T06:50:00Z</dcterms:created>
  <dcterms:modified xsi:type="dcterms:W3CDTF">2022-10-26T10:26:58Z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C8E239E117FD47F5988618E941FA047C</vt:lpwstr>
  </property>
</Properties>
</file>