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p:sldMasterIdLst>
    <p:sldMasterId id="2147483648" r:id="rId1"/>
  </p:sldMasterIdLst>
  <p:notesMasterIdLst>
    <p:notesMasterId r:id="rId4"/>
  </p:notesMasterIdLst>
  <p:handoutMasterIdLst>
    <p:handoutMasterId r:id="rId55"/>
  </p:handoutMasterIdLst>
  <p:sldIdLst>
    <p:sldId id="443" r:id="rId3"/>
    <p:sldId id="517" r:id="rId5"/>
    <p:sldId id="445" r:id="rId6"/>
    <p:sldId id="518" r:id="rId7"/>
    <p:sldId id="595" r:id="rId8"/>
    <p:sldId id="446" r:id="rId9"/>
    <p:sldId id="447" r:id="rId10"/>
    <p:sldId id="448" r:id="rId11"/>
    <p:sldId id="449" r:id="rId12"/>
    <p:sldId id="450" r:id="rId13"/>
    <p:sldId id="451" r:id="rId14"/>
    <p:sldId id="452" r:id="rId15"/>
    <p:sldId id="453" r:id="rId16"/>
    <p:sldId id="504" r:id="rId17"/>
    <p:sldId id="454" r:id="rId18"/>
    <p:sldId id="455" r:id="rId19"/>
    <p:sldId id="456" r:id="rId20"/>
    <p:sldId id="457" r:id="rId21"/>
    <p:sldId id="458" r:id="rId22"/>
    <p:sldId id="459" r:id="rId23"/>
    <p:sldId id="564" r:id="rId24"/>
    <p:sldId id="565" r:id="rId25"/>
    <p:sldId id="519" r:id="rId26"/>
    <p:sldId id="460" r:id="rId27"/>
    <p:sldId id="461" r:id="rId28"/>
    <p:sldId id="462" r:id="rId29"/>
    <p:sldId id="463" r:id="rId30"/>
    <p:sldId id="464" r:id="rId31"/>
    <p:sldId id="515" r:id="rId32"/>
    <p:sldId id="465" r:id="rId33"/>
    <p:sldId id="505" r:id="rId34"/>
    <p:sldId id="466" r:id="rId35"/>
    <p:sldId id="467" r:id="rId36"/>
    <p:sldId id="473" r:id="rId37"/>
    <p:sldId id="474" r:id="rId38"/>
    <p:sldId id="475" r:id="rId39"/>
    <p:sldId id="476" r:id="rId40"/>
    <p:sldId id="516" r:id="rId41"/>
    <p:sldId id="477" r:id="rId42"/>
    <p:sldId id="478" r:id="rId43"/>
    <p:sldId id="479" r:id="rId44"/>
    <p:sldId id="480" r:id="rId45"/>
    <p:sldId id="498" r:id="rId46"/>
    <p:sldId id="506" r:id="rId47"/>
    <p:sldId id="507" r:id="rId48"/>
    <p:sldId id="508" r:id="rId49"/>
    <p:sldId id="509" r:id="rId50"/>
    <p:sldId id="510" r:id="rId51"/>
    <p:sldId id="511" r:id="rId52"/>
    <p:sldId id="512" r:id="rId53"/>
    <p:sldId id="514" r:id="rId54"/>
  </p:sldIdLst>
  <p:sldSz cx="9144000" cy="6858000" type="screen4x3"/>
  <p:notesSz cx="6858000" cy="9144000"/>
  <p:custShowLst>
    <p:custShow name="Custom Show 1" id="0">
      <p:sldLst/>
    </p:custShow>
  </p:custShowLst>
  <p:custDataLst>
    <p:tags r:id="rId59"/>
  </p:custData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5" autoAdjust="0"/>
  </p:normalViewPr>
  <p:slideViewPr>
    <p:cSldViewPr>
      <p:cViewPr varScale="1">
        <p:scale>
          <a:sx n="86" d="100"/>
          <a:sy n="86" d="100"/>
        </p:scale>
        <p:origin x="1382" y="58"/>
      </p:cViewPr>
      <p:guideLst>
        <p:guide orient="horz" pos="900"/>
        <p:guide pos="5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8" d="100"/>
          <a:sy n="68" d="100"/>
        </p:scale>
        <p:origin x="3101" y="53"/>
      </p:cViewPr>
      <p:guideLst>
        <p:guide orient="horz" pos="2914"/>
        <p:guide pos="212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9" Type="http://schemas.openxmlformats.org/officeDocument/2006/relationships/tags" Target="tags/tag3.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handoutMaster" Target="handoutMasters/handoutMaster1.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lstStyle>
            <a:lvl1pPr>
              <a:defRPr sz="120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lstStyle>
            <a:lvl1pPr algn="r">
              <a:defRPr sz="1200"/>
            </a:lvl1pPr>
          </a:lstStyle>
          <a:p>
            <a:fld id="{DC2FB54D-A3C4-49C5-80EA-C2D45ACE34B6}" type="datetimeFigureOut">
              <a:rPr lang="en-US" altLang="zh-CN"/>
            </a:fld>
            <a:endParaRPr lang="en-US" altLang="zh-CN"/>
          </a:p>
        </p:txBody>
      </p:sp>
      <p:sp>
        <p:nvSpPr>
          <p:cNvPr id="4" name="Footer Placeholder 3"/>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lstStyle>
            <a:lvl1pPr>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lstStyle>
            <a:lvl1pPr algn="r">
              <a:defRPr sz="1200"/>
            </a:lvl1pPr>
          </a:lstStyle>
          <a:p>
            <a:fld id="{C6DC30AD-803E-4D4C-A3AC-FBE3FD102858}"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ln>
        </p:spPr>
      </p:sp>
      <p:sp>
        <p:nvSpPr>
          <p:cNvPr id="501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D406305-8BA5-44A6-933A-04356B971CB2}" type="slidenum">
              <a:rPr lang="en-US" altLang="en-US" sz="1000" i="1"/>
            </a:fld>
            <a:endParaRPr lang="en-US" altLang="en-US" sz="1000" i="1"/>
          </a:p>
        </p:txBody>
      </p:sp>
      <p:sp>
        <p:nvSpPr>
          <p:cNvPr id="51203"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ln>
        </p:spPr>
      </p:sp>
      <p:sp>
        <p:nvSpPr>
          <p:cNvPr id="51204"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lIns="92075" tIns="46038" rIns="92075" bIns="46038"/>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69649E90-6DC8-4ECB-A8AE-1DAFC07DF6C9}" type="slidenum">
              <a:rPr lang="en-US" altLang="en-US" sz="1000" i="1"/>
            </a:fld>
            <a:endParaRPr lang="en-US" altLang="en-US" sz="1000" i="1"/>
          </a:p>
        </p:txBody>
      </p:sp>
      <p:sp>
        <p:nvSpPr>
          <p:cNvPr id="52227"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ln>
        </p:spPr>
      </p:sp>
      <p:sp>
        <p:nvSpPr>
          <p:cNvPr id="52228"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lIns="92075" tIns="46038" rIns="92075" bIns="46038"/>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5A7FE346-44C9-4951-AF00-5FF9974BA6CF}" type="slidenum">
              <a:rPr lang="en-US" altLang="en-US" sz="1000" i="1"/>
            </a:fld>
            <a:endParaRPr lang="en-US" altLang="en-US" sz="1000" i="1"/>
          </a:p>
        </p:txBody>
      </p:sp>
      <p:sp>
        <p:nvSpPr>
          <p:cNvPr id="53251"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ln>
        </p:spPr>
      </p:sp>
      <p:sp>
        <p:nvSpPr>
          <p:cNvPr id="53252"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lIns="92075" tIns="46038" rIns="92075" bIns="46038"/>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56712717-5E40-443A-B387-AE66AF4CD670}" type="slidenum">
              <a:rPr lang="en-US" altLang="en-US" sz="1000" i="1"/>
            </a:fld>
            <a:endParaRPr lang="en-US" altLang="en-US" sz="1000" i="1"/>
          </a:p>
        </p:txBody>
      </p:sp>
      <p:sp>
        <p:nvSpPr>
          <p:cNvPr id="54275"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ln>
        </p:spPr>
      </p:sp>
      <p:sp>
        <p:nvSpPr>
          <p:cNvPr id="54276"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lIns="92075" tIns="46038" rIns="92075" bIns="46038"/>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A4E10B49-B1A3-4F84-8DE6-D7A74CF1E3B3}" type="slidenum">
              <a:rPr lang="en-US" altLang="en-US" sz="1000" i="1"/>
            </a:fld>
            <a:endParaRPr lang="en-US" altLang="en-US" sz="1000" i="1"/>
          </a:p>
        </p:txBody>
      </p:sp>
      <p:sp>
        <p:nvSpPr>
          <p:cNvPr id="55299"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ln>
        </p:spPr>
      </p:sp>
      <p:sp>
        <p:nvSpPr>
          <p:cNvPr id="55300"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lIns="92075" tIns="46038" rIns="92075" bIns="46038"/>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4" name="Group 31"/>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6" name="Group 30"/>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8" name="Group 9"/>
              <p:cNvGrpSpPr/>
              <p:nvPr/>
            </p:nvGrpSpPr>
            <p:grpSpPr bwMode="auto">
              <a:xfrm>
                <a:off x="2289" y="72"/>
                <a:ext cx="1440" cy="1984"/>
                <a:chOff x="2289" y="72"/>
                <a:chExt cx="1440" cy="1984"/>
              </a:xfrm>
            </p:grpSpPr>
            <p:sp>
              <p:nvSpPr>
                <p:cNvPr id="29" name="Freeform 4"/>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Freeform 8"/>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10" name="Group 29"/>
              <p:cNvGrpSpPr/>
              <p:nvPr/>
            </p:nvGrpSpPr>
            <p:grpSpPr bwMode="auto">
              <a:xfrm>
                <a:off x="2071" y="406"/>
                <a:ext cx="1392" cy="1109"/>
                <a:chOff x="2071" y="406"/>
                <a:chExt cx="1392" cy="1109"/>
              </a:xfrm>
            </p:grpSpPr>
            <p:sp>
              <p:nvSpPr>
                <p:cNvPr id="11" name="Freeform 11"/>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Freeform 12"/>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Freeform 13"/>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Freeform 14"/>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Freeform 15"/>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Freeform 16"/>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Freeform 17"/>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Freeform 18"/>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Freeform 19"/>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Freeform 20"/>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Freeform 21"/>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Freeform 22"/>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Freeform 23"/>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Freeform 24"/>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Freeform 25"/>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Freeform 26"/>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Freeform 27"/>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Freeform 28"/>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endParaRPr lang="en-US" noProof="0"/>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endParaRPr lang="en-US" noProof="0"/>
          </a:p>
        </p:txBody>
      </p:sp>
      <p:sp>
        <p:nvSpPr>
          <p:cNvPr id="34" name="Rectangle 34"/>
          <p:cNvSpPr>
            <a:spLocks noGrp="1" noChangeArrowheads="1"/>
          </p:cNvSpPr>
          <p:nvPr>
            <p:ph type="dt" sz="quarter" idx="10"/>
          </p:nvPr>
        </p:nvSpPr>
        <p:spPr/>
        <p:txBody>
          <a:bodyPr/>
          <a:lstStyle>
            <a:lvl1pPr>
              <a:defRPr/>
            </a:lvl1pPr>
          </a:lstStyle>
          <a:p>
            <a:fld id="{5003A905-878E-4036-9661-29E63F52F35D}" type="datetime1">
              <a:rPr lang="en-US" altLang="zh-CN"/>
            </a:fld>
            <a:endParaRPr lang="en-US" altLang="zh-CN"/>
          </a:p>
        </p:txBody>
      </p:sp>
      <p:sp>
        <p:nvSpPr>
          <p:cNvPr id="35" name="Rectangle 35"/>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lgn="ctr">
              <a:defRPr sz="1400"/>
            </a:lvl1pPr>
          </a:lstStyle>
          <a:p>
            <a:pPr>
              <a:defRPr/>
            </a:pPr>
            <a:r>
              <a:rPr lang="en-US"/>
              <a:t>Liang, Introduction to Java Programming, Tenth Edition, (c) 2013 Pearson Education, Inc. All rights reserved. </a:t>
            </a:r>
            <a:endParaRPr lang="en-US"/>
          </a:p>
        </p:txBody>
      </p:sp>
      <p:sp>
        <p:nvSpPr>
          <p:cNvPr id="36" name="Rectangle 36"/>
          <p:cNvSpPr>
            <a:spLocks noGrp="1" noChangeArrowheads="1"/>
          </p:cNvSpPr>
          <p:nvPr>
            <p:ph type="sldNum" sz="quarter" idx="12"/>
          </p:nvPr>
        </p:nvSpPr>
        <p:spPr>
          <a:xfrm>
            <a:off x="6553200" y="6400800"/>
            <a:ext cx="1905000" cy="457200"/>
          </a:xfrm>
        </p:spPr>
        <p:txBody>
          <a:bodyPr/>
          <a:lstStyle>
            <a:lvl1pPr>
              <a:defRPr/>
            </a:lvl1pPr>
          </a:lstStyle>
          <a:p>
            <a:fld id="{FA4D875F-7161-4FF1-AF77-819E55A913D5}" type="slidenum">
              <a:rPr lang="en-US" altLang="zh-CN"/>
            </a:fld>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2"/>
          <p:cNvSpPr>
            <a:spLocks noGrp="1" noChangeArrowheads="1"/>
          </p:cNvSpPr>
          <p:nvPr>
            <p:ph type="dt" sz="half" idx="10"/>
          </p:nvPr>
        </p:nvSpPr>
        <p:spPr/>
        <p:txBody>
          <a:bodyPr/>
          <a:lstStyle>
            <a:lvl1pPr>
              <a:defRPr/>
            </a:lvl1pPr>
          </a:lstStyle>
          <a:p>
            <a:fld id="{42A7C8D7-9DF0-4068-9E2E-56EAF9E496A4}" type="datetime1">
              <a:rPr lang="en-US" altLang="zh-CN"/>
            </a:fld>
            <a:endParaRPr lang="en-US" altLang="zh-CN"/>
          </a:p>
        </p:txBody>
      </p:sp>
      <p:sp>
        <p:nvSpPr>
          <p:cNvPr id="5" name="Rectangle 34"/>
          <p:cNvSpPr>
            <a:spLocks noGrp="1" noChangeArrowheads="1"/>
          </p:cNvSpPr>
          <p:nvPr>
            <p:ph type="sldNum" sz="quarter" idx="11"/>
          </p:nvPr>
        </p:nvSpPr>
        <p:spPr/>
        <p:txBody>
          <a:bodyPr/>
          <a:lstStyle>
            <a:lvl1pPr>
              <a:defRPr/>
            </a:lvl1pPr>
          </a:lstStyle>
          <a:p>
            <a:fld id="{7E7A39B6-8D40-42EB-877D-7DE5E20B23A5}" type="slidenum">
              <a:rPr lang="en-US" altLang="zh-CN"/>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2"/>
          <p:cNvSpPr>
            <a:spLocks noGrp="1" noChangeArrowheads="1"/>
          </p:cNvSpPr>
          <p:nvPr>
            <p:ph type="dt" sz="half" idx="10"/>
          </p:nvPr>
        </p:nvSpPr>
        <p:spPr/>
        <p:txBody>
          <a:bodyPr/>
          <a:lstStyle>
            <a:lvl1pPr>
              <a:defRPr/>
            </a:lvl1pPr>
          </a:lstStyle>
          <a:p>
            <a:fld id="{F2BDDF34-20F0-403E-BD68-E99D96EDF0F8}" type="datetime1">
              <a:rPr lang="en-US" altLang="zh-CN"/>
            </a:fld>
            <a:endParaRPr lang="en-US" altLang="zh-CN"/>
          </a:p>
        </p:txBody>
      </p:sp>
      <p:sp>
        <p:nvSpPr>
          <p:cNvPr id="5" name="Rectangle 34"/>
          <p:cNvSpPr>
            <a:spLocks noGrp="1" noChangeArrowheads="1"/>
          </p:cNvSpPr>
          <p:nvPr>
            <p:ph type="sldNum" sz="quarter" idx="11"/>
          </p:nvPr>
        </p:nvSpPr>
        <p:spPr/>
        <p:txBody>
          <a:bodyPr/>
          <a:lstStyle>
            <a:lvl1pPr>
              <a:defRPr/>
            </a:lvl1pPr>
          </a:lstStyle>
          <a:p>
            <a:fld id="{95BF6311-FFED-4146-9BF0-03E0E0F61C6F}" type="slidenum">
              <a:rPr lang="en-US" altLang="zh-CN"/>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2"/>
          <p:cNvSpPr>
            <a:spLocks noGrp="1" noChangeArrowheads="1"/>
          </p:cNvSpPr>
          <p:nvPr>
            <p:ph type="dt" sz="half" idx="10"/>
          </p:nvPr>
        </p:nvSpPr>
        <p:spPr/>
        <p:txBody>
          <a:bodyPr/>
          <a:lstStyle>
            <a:lvl1pPr>
              <a:defRPr/>
            </a:lvl1pPr>
          </a:lstStyle>
          <a:p>
            <a:fld id="{CC922970-24DF-4CFC-A667-A17F237020AD}" type="datetime1">
              <a:rPr lang="en-US" altLang="zh-CN"/>
            </a:fld>
            <a:endParaRPr lang="en-US" altLang="zh-CN"/>
          </a:p>
        </p:txBody>
      </p:sp>
      <p:sp>
        <p:nvSpPr>
          <p:cNvPr id="5" name="Rectangle 34"/>
          <p:cNvSpPr>
            <a:spLocks noGrp="1" noChangeArrowheads="1"/>
          </p:cNvSpPr>
          <p:nvPr>
            <p:ph type="sldNum" sz="quarter" idx="11"/>
          </p:nvPr>
        </p:nvSpPr>
        <p:spPr/>
        <p:txBody>
          <a:bodyPr/>
          <a:lstStyle>
            <a:lvl1pPr>
              <a:defRPr/>
            </a:lvl1pPr>
          </a:lstStyle>
          <a:p>
            <a:fld id="{004E30DC-DCD5-4133-BBEA-C111BBE24136}" type="slidenum">
              <a:rPr lang="en-US" altLang="zh-CN"/>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Rectangle 32"/>
          <p:cNvSpPr>
            <a:spLocks noGrp="1" noChangeArrowheads="1"/>
          </p:cNvSpPr>
          <p:nvPr>
            <p:ph type="dt" sz="half" idx="10"/>
          </p:nvPr>
        </p:nvSpPr>
        <p:spPr/>
        <p:txBody>
          <a:bodyPr/>
          <a:lstStyle>
            <a:lvl1pPr>
              <a:defRPr/>
            </a:lvl1pPr>
          </a:lstStyle>
          <a:p>
            <a:fld id="{15304A15-A7F1-4898-8FE1-F7D8D0303939}" type="datetime1">
              <a:rPr lang="en-US" altLang="zh-CN"/>
            </a:fld>
            <a:endParaRPr lang="en-US" altLang="zh-CN"/>
          </a:p>
        </p:txBody>
      </p:sp>
      <p:sp>
        <p:nvSpPr>
          <p:cNvPr id="5" name="Rectangle 34"/>
          <p:cNvSpPr>
            <a:spLocks noGrp="1" noChangeArrowheads="1"/>
          </p:cNvSpPr>
          <p:nvPr>
            <p:ph type="sldNum" sz="quarter" idx="11"/>
          </p:nvPr>
        </p:nvSpPr>
        <p:spPr/>
        <p:txBody>
          <a:bodyPr/>
          <a:lstStyle>
            <a:lvl1pPr>
              <a:defRPr/>
            </a:lvl1pPr>
          </a:lstStyle>
          <a:p>
            <a:fld id="{C9618EBF-04B9-4164-A5D9-46DA84BA14DC}" type="slidenum">
              <a:rPr lang="en-US" altLang="zh-CN"/>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32"/>
          <p:cNvSpPr>
            <a:spLocks noGrp="1" noChangeArrowheads="1"/>
          </p:cNvSpPr>
          <p:nvPr>
            <p:ph type="dt" sz="half" idx="10"/>
          </p:nvPr>
        </p:nvSpPr>
        <p:spPr/>
        <p:txBody>
          <a:bodyPr/>
          <a:lstStyle>
            <a:lvl1pPr>
              <a:defRPr/>
            </a:lvl1pPr>
          </a:lstStyle>
          <a:p>
            <a:fld id="{4C14F0AE-9F19-4560-9281-E4513694969E}" type="datetime1">
              <a:rPr lang="en-US" altLang="zh-CN"/>
            </a:fld>
            <a:endParaRPr lang="en-US" altLang="zh-CN"/>
          </a:p>
        </p:txBody>
      </p:sp>
      <p:sp>
        <p:nvSpPr>
          <p:cNvPr id="6" name="Rectangle 34"/>
          <p:cNvSpPr>
            <a:spLocks noGrp="1" noChangeArrowheads="1"/>
          </p:cNvSpPr>
          <p:nvPr>
            <p:ph type="sldNum" sz="quarter" idx="11"/>
          </p:nvPr>
        </p:nvSpPr>
        <p:spPr/>
        <p:txBody>
          <a:bodyPr/>
          <a:lstStyle>
            <a:lvl1pPr>
              <a:defRPr/>
            </a:lvl1pPr>
          </a:lstStyle>
          <a:p>
            <a:fld id="{91F8BB1D-B79F-43A1-8A42-B2A518A0CF84}" type="slidenum">
              <a:rPr lang="en-US" altLang="zh-CN"/>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32"/>
          <p:cNvSpPr>
            <a:spLocks noGrp="1" noChangeArrowheads="1"/>
          </p:cNvSpPr>
          <p:nvPr>
            <p:ph type="dt" sz="half" idx="10"/>
          </p:nvPr>
        </p:nvSpPr>
        <p:spPr/>
        <p:txBody>
          <a:bodyPr/>
          <a:lstStyle>
            <a:lvl1pPr>
              <a:defRPr/>
            </a:lvl1pPr>
          </a:lstStyle>
          <a:p>
            <a:fld id="{80B16F9D-FA37-47FF-883A-DC141DE71732}" type="datetime1">
              <a:rPr lang="en-US" altLang="zh-CN"/>
            </a:fld>
            <a:endParaRPr lang="en-US" altLang="zh-CN"/>
          </a:p>
        </p:txBody>
      </p:sp>
      <p:sp>
        <p:nvSpPr>
          <p:cNvPr id="8" name="Rectangle 34"/>
          <p:cNvSpPr>
            <a:spLocks noGrp="1" noChangeArrowheads="1"/>
          </p:cNvSpPr>
          <p:nvPr>
            <p:ph type="sldNum" sz="quarter" idx="11"/>
          </p:nvPr>
        </p:nvSpPr>
        <p:spPr/>
        <p:txBody>
          <a:bodyPr/>
          <a:lstStyle>
            <a:lvl1pPr>
              <a:defRPr/>
            </a:lvl1pPr>
          </a:lstStyle>
          <a:p>
            <a:fld id="{0535A1A1-7CC8-45AA-A491-0CD2A498BBFE}" type="slidenum">
              <a:rPr lang="en-US" altLang="zh-CN"/>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32"/>
          <p:cNvSpPr>
            <a:spLocks noGrp="1" noChangeArrowheads="1"/>
          </p:cNvSpPr>
          <p:nvPr>
            <p:ph type="dt" sz="half" idx="10"/>
          </p:nvPr>
        </p:nvSpPr>
        <p:spPr/>
        <p:txBody>
          <a:bodyPr/>
          <a:lstStyle>
            <a:lvl1pPr>
              <a:defRPr/>
            </a:lvl1pPr>
          </a:lstStyle>
          <a:p>
            <a:fld id="{6A0578D7-B11D-4FF7-A0A9-F9971520D84E}" type="datetime1">
              <a:rPr lang="en-US" altLang="zh-CN"/>
            </a:fld>
            <a:endParaRPr lang="en-US" altLang="zh-CN"/>
          </a:p>
        </p:txBody>
      </p:sp>
      <p:sp>
        <p:nvSpPr>
          <p:cNvPr id="4" name="Rectangle 34"/>
          <p:cNvSpPr>
            <a:spLocks noGrp="1" noChangeArrowheads="1"/>
          </p:cNvSpPr>
          <p:nvPr>
            <p:ph type="sldNum" sz="quarter" idx="11"/>
          </p:nvPr>
        </p:nvSpPr>
        <p:spPr/>
        <p:txBody>
          <a:bodyPr/>
          <a:lstStyle>
            <a:lvl1pPr>
              <a:defRPr/>
            </a:lvl1pPr>
          </a:lstStyle>
          <a:p>
            <a:fld id="{266B4317-7421-4E98-9677-3BBB8A59577B}" type="slidenum">
              <a:rPr lang="en-US" altLang="zh-CN"/>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p:txBody>
          <a:bodyPr/>
          <a:lstStyle>
            <a:lvl1pPr>
              <a:defRPr/>
            </a:lvl1pPr>
          </a:lstStyle>
          <a:p>
            <a:fld id="{20C62687-F7F6-4941-A7D7-02BCF769B918}" type="datetime1">
              <a:rPr lang="en-US" altLang="zh-CN"/>
            </a:fld>
            <a:endParaRPr lang="en-US" altLang="zh-CN"/>
          </a:p>
        </p:txBody>
      </p:sp>
      <p:sp>
        <p:nvSpPr>
          <p:cNvPr id="3" name="Rectangle 34"/>
          <p:cNvSpPr>
            <a:spLocks noGrp="1" noChangeArrowheads="1"/>
          </p:cNvSpPr>
          <p:nvPr>
            <p:ph type="sldNum" sz="quarter" idx="11"/>
          </p:nvPr>
        </p:nvSpPr>
        <p:spPr/>
        <p:txBody>
          <a:bodyPr/>
          <a:lstStyle>
            <a:lvl1pPr>
              <a:defRPr/>
            </a:lvl1pPr>
          </a:lstStyle>
          <a:p>
            <a:fld id="{1BF155E2-A1D8-4423-B3A8-DF74895891D8}" type="slidenum">
              <a:rPr lang="en-US" altLang="zh-CN"/>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Rectangle 32"/>
          <p:cNvSpPr>
            <a:spLocks noGrp="1" noChangeArrowheads="1"/>
          </p:cNvSpPr>
          <p:nvPr>
            <p:ph type="dt" sz="half" idx="10"/>
          </p:nvPr>
        </p:nvSpPr>
        <p:spPr/>
        <p:txBody>
          <a:bodyPr/>
          <a:lstStyle>
            <a:lvl1pPr>
              <a:defRPr/>
            </a:lvl1pPr>
          </a:lstStyle>
          <a:p>
            <a:fld id="{579A3A08-518E-4125-A035-1C8F8EA80011}" type="datetime1">
              <a:rPr lang="en-US" altLang="zh-CN"/>
            </a:fld>
            <a:endParaRPr lang="en-US" altLang="zh-CN"/>
          </a:p>
        </p:txBody>
      </p:sp>
      <p:sp>
        <p:nvSpPr>
          <p:cNvPr id="6" name="Rectangle 34"/>
          <p:cNvSpPr>
            <a:spLocks noGrp="1" noChangeArrowheads="1"/>
          </p:cNvSpPr>
          <p:nvPr>
            <p:ph type="sldNum" sz="quarter" idx="11"/>
          </p:nvPr>
        </p:nvSpPr>
        <p:spPr/>
        <p:txBody>
          <a:bodyPr/>
          <a:lstStyle>
            <a:lvl1pPr>
              <a:defRPr/>
            </a:lvl1pPr>
          </a:lstStyle>
          <a:p>
            <a:fld id="{A585D148-C43D-462E-BB69-199BC608C7F4}" type="slidenum">
              <a:rPr lang="en-US" altLang="zh-CN"/>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Rectangle 32"/>
          <p:cNvSpPr>
            <a:spLocks noGrp="1" noChangeArrowheads="1"/>
          </p:cNvSpPr>
          <p:nvPr>
            <p:ph type="dt" sz="half" idx="10"/>
          </p:nvPr>
        </p:nvSpPr>
        <p:spPr/>
        <p:txBody>
          <a:bodyPr/>
          <a:lstStyle>
            <a:lvl1pPr>
              <a:defRPr/>
            </a:lvl1pPr>
          </a:lstStyle>
          <a:p>
            <a:fld id="{2F7642E2-F87B-47C5-8F6D-2F02BA9FB4A8}" type="datetime1">
              <a:rPr lang="en-US" altLang="zh-CN"/>
            </a:fld>
            <a:endParaRPr lang="en-US" altLang="zh-CN"/>
          </a:p>
        </p:txBody>
      </p:sp>
      <p:sp>
        <p:nvSpPr>
          <p:cNvPr id="6" name="Rectangle 34"/>
          <p:cNvSpPr>
            <a:spLocks noGrp="1" noChangeArrowheads="1"/>
          </p:cNvSpPr>
          <p:nvPr>
            <p:ph type="sldNum" sz="quarter" idx="11"/>
          </p:nvPr>
        </p:nvSpPr>
        <p:spPr/>
        <p:txBody>
          <a:bodyPr/>
          <a:lstStyle>
            <a:lvl1pPr>
              <a:defRPr/>
            </a:lvl1pPr>
          </a:lstStyle>
          <a:p>
            <a:fld id="{2C213B77-F492-402E-A9CA-F4113632FACC}" type="slidenum">
              <a:rPr lang="en-US" altLang="zh-CN"/>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1033" name="Group 28"/>
            <p:cNvGrpSpPr/>
            <p:nvPr/>
          </p:nvGrpSpPr>
          <p:grpSpPr bwMode="auto">
            <a:xfrm>
              <a:off x="4458" y="2751"/>
              <a:ext cx="1190" cy="1426"/>
              <a:chOff x="4458" y="2751"/>
              <a:chExt cx="1190" cy="1426"/>
            </a:xfrm>
          </p:grpSpPr>
          <p:sp>
            <p:nvSpPr>
              <p:cNvPr id="1034" name="Freeform 3"/>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8" name="Freeform 7"/>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1040" name="Group 27"/>
              <p:cNvGrpSpPr/>
              <p:nvPr/>
            </p:nvGrpSpPr>
            <p:grpSpPr bwMode="auto">
              <a:xfrm>
                <a:off x="4458" y="2991"/>
                <a:ext cx="999" cy="797"/>
                <a:chOff x="4458" y="2991"/>
                <a:chExt cx="999" cy="797"/>
              </a:xfrm>
            </p:grpSpPr>
            <p:sp>
              <p:nvSpPr>
                <p:cNvPr id="1041" name="Freeform 9"/>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2" name="Freeform 10"/>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3" name="Freeform 11"/>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 name="Freeform 12"/>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 name="Freeform 13"/>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6" name="Freeform 14"/>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7" name="Freeform 15"/>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8" name="Freeform 16"/>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9" name="Freeform 17"/>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0" name="Freeform 18"/>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1" name="Freeform 19"/>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2" name="Freeform 20"/>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3" name="Freeform 21"/>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4" name="Freeform 22"/>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5" name="Freeform 23"/>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Freeform 24"/>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7" name="Freeform 25"/>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Freeform 26"/>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lstStyle/>
          <a:p>
            <a:pPr lvl="0"/>
            <a:r>
              <a:rPr lang="en-US" altLang="en-US"/>
              <a:t>Click to edit Master title style</a:t>
            </a:r>
            <a:endParaRPr lang="en-US" altLang="en-US"/>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defRPr sz="1400">
                <a:ea typeface="宋体" panose="02010600030101010101" pitchFamily="2" charset="-122"/>
              </a:defRPr>
            </a:lvl1pPr>
          </a:lstStyle>
          <a:p>
            <a:fld id="{5A241445-6A94-4D98-99DE-3C980D9232A3}" type="datetime1">
              <a:rPr lang="en-US" altLang="zh-CN"/>
            </a:fld>
            <a:endParaRPr lang="en-US" altLang="zh-CN"/>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lgn="r">
              <a:defRPr sz="1400">
                <a:ea typeface="宋体" panose="02010600030101010101" pitchFamily="2" charset="-122"/>
              </a:defRPr>
            </a:lvl1pPr>
          </a:lstStyle>
          <a:p>
            <a:fld id="{4AFCB2CE-3263-463A-8018-E2308E1C672D}" type="slidenum">
              <a:rPr lang="en-US" altLang="zh-CN"/>
            </a:fld>
            <a:endParaRPr lang="en-US" altLang="zh-CN"/>
          </a:p>
        </p:txBody>
      </p:sp>
      <p:sp>
        <p:nvSpPr>
          <p:cNvPr id="1031" name="Rectangle 35"/>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lang="en-US" altLang="en-US" sz="1000">
                <a:latin typeface="Arial" panose="020B0604020202020204" pitchFamily="34" charset="0"/>
              </a:rPr>
              <a:t>Liang, Introduction to Java Programming, Tenth Edition, (c) 2015 Pearson Education, Inc. All rights reserved. </a:t>
            </a:r>
            <a:endParaRPr lang="en-US" altLang="en-US" sz="100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hyperlink" Target="http://www.cs.armstrong.edu/liang/intro10e/html/LargestNumbers.html" TargetMode="External"/><Relationship Id="rId2" Type="http://schemas.openxmlformats.org/officeDocument/2006/relationships/hyperlink" Target="ppt/slides/ppt/slides/ppt/slides/ppt/slides/ppt/slides/ppt/slides/ppt/slides/ppt/slides/ppt/slides/ppt/slides/html/LargestNumbers.bat" TargetMode="External"/><Relationship Id="rId1" Type="http://schemas.openxmlformats.org/officeDocument/2006/relationships/hyperlink" Target="ppt/slides/ppt/slides/ppt/slides/ppt/slides/ppt/slides/ppt/slides/ppt/slides/ppt/slides/ppt/slides/ppt/slides/html/LargestNumbers.html" TargetMode="Externa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hyperlink" Target="http://www.cs.armstrong.edu/liang/intro10e/html/TestCalendar.html" TargetMode="External"/><Relationship Id="rId2" Type="http://schemas.openxmlformats.org/officeDocument/2006/relationships/hyperlink" Target="ppt/slides/ppt/slides/ppt/slides/ppt/slides/ppt/slides/ppt/slides/ppt/slides/ppt/slides/ppt/slides/ppt/slides/html/TestCalendar.bat" TargetMode="External"/><Relationship Id="rId1" Type="http://schemas.openxmlformats.org/officeDocument/2006/relationships/hyperlink" Target="ppt/slides/ppt/slides/ppt/slides/ppt/slides/ppt/slides/ppt/slides/ppt/slides/ppt/slides/ppt/slides/ppt/slides/html/TestCalendar.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hyperlink" Target="http://www.cs.armstrong.edu/liang/intro10e/html/Edible.html" TargetMode="External"/><Relationship Id="rId4" Type="http://schemas.openxmlformats.org/officeDocument/2006/relationships/hyperlink" Target="http://www.cs.armstrong.edu/liang/intro10e/html/TestEdible.html" TargetMode="External"/><Relationship Id="rId3" Type="http://schemas.openxmlformats.org/officeDocument/2006/relationships/hyperlink" Target="ppt/slides/ppt/slides/ppt/slides/ppt/slides/ppt/slides/ppt/slides/ppt/slides/ppt/slides/ppt/slides/ppt/slides/html/Edible.html" TargetMode="External"/><Relationship Id="rId2" Type="http://schemas.openxmlformats.org/officeDocument/2006/relationships/hyperlink" Target="ppt/slides/ppt/slides/ppt/slides/ppt/slides/ppt/slides/ppt/slides/ppt/slides/ppt/slides/ppt/slides/ppt/slides/html/TestEdible.bat" TargetMode="External"/><Relationship Id="rId1" Type="http://schemas.openxmlformats.org/officeDocument/2006/relationships/hyperlink" Target="ppt/slides/ppt/slides/ppt/slides/ppt/slides/ppt/slides/ppt/slides/ppt/slides/ppt/slides/ppt/slides/ppt/slides/html/TestEdible.html" TargetMode="External"/></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9.wmf"/><Relationship Id="rId1"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11.wmf"/><Relationship Id="rId3" Type="http://schemas.openxmlformats.org/officeDocument/2006/relationships/oleObject" Target="../embeddings/oleObject3.bin"/><Relationship Id="rId2" Type="http://schemas.openxmlformats.org/officeDocument/2006/relationships/image" Target="../media/image10.wmf"/><Relationship Id="rId1"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slideLayout" Target="../slideLayouts/slideLayout7.xml"/><Relationship Id="rId5" Type="http://schemas.openxmlformats.org/officeDocument/2006/relationships/hyperlink" Target="http://www.cs.armstrong.edu/liang/intro10e/html/SortComparableObjects.html" TargetMode="External"/><Relationship Id="rId4" Type="http://schemas.openxmlformats.org/officeDocument/2006/relationships/hyperlink" Target="ppt/slides/ppt/slides/ppt/slides/ppt/slides/ppt/slides/ppt/slides/ppt/slides/ppt/slides/ppt/slides/ppt/slides/html/SortComparableObjects.bat" TargetMode="External"/><Relationship Id="rId3" Type="http://schemas.openxmlformats.org/officeDocument/2006/relationships/hyperlink" Target="ppt/slides/ppt/slides/ppt/slides/ppt/slides/ppt/slides/ppt/slides/ppt/slides/ppt/slides/ppt/slides/ppt/slides/html/SortComparableObjects.html" TargetMode="External"/><Relationship Id="rId2" Type="http://schemas.openxmlformats.org/officeDocument/2006/relationships/image" Target="../media/image12.wmf"/><Relationship Id="rId1" Type="http://schemas.openxmlformats.org/officeDocument/2006/relationships/oleObject" Target="../embeddings/oleObject4.bin"/></Relationships>
</file>

<file path=ppt/slides/_rels/slide33.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7.xml"/><Relationship Id="rId7" Type="http://schemas.openxmlformats.org/officeDocument/2006/relationships/image" Target="../media/image13.png"/><Relationship Id="rId6" Type="http://schemas.openxmlformats.org/officeDocument/2006/relationships/tags" Target="../tags/tag2.xml"/><Relationship Id="rId5" Type="http://schemas.openxmlformats.org/officeDocument/2006/relationships/hyperlink" Target="http://www.cs.armstrong.edu/liang/intro10e/html/SortRectangles.html" TargetMode="External"/><Relationship Id="rId4" Type="http://schemas.openxmlformats.org/officeDocument/2006/relationships/hyperlink" Target="http://www.cs.armstrong.edu/liang/intro10e/html/ComparableRectangle.html" TargetMode="External"/><Relationship Id="rId3" Type="http://schemas.openxmlformats.org/officeDocument/2006/relationships/hyperlink" Target="ppt/slides/ppt/slides/ppt/slides/ppt/slides/ppt/slides/ppt/slides/ppt/slides/ppt/slides/ppt/slides/ppt/slides/html/SortRectangles.bat" TargetMode="External"/><Relationship Id="rId2" Type="http://schemas.openxmlformats.org/officeDocument/2006/relationships/hyperlink" Target="ppt/slides/ppt/slides/ppt/slides/ppt/slides/ppt/slides/ppt/slides/ppt/slides/ppt/slides/ppt/slides/ppt/slides/html/SortRectangles.html" TargetMode="External"/><Relationship Id="rId1" Type="http://schemas.openxmlformats.org/officeDocument/2006/relationships/hyperlink" Target="ppt/slides/ppt/slides/ppt/slides/ppt/slides/ppt/slides/ppt/slides/ppt/slides/ppt/slides/ppt/slides/ppt/slides/html/ComparableRectangle.htm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hyperlink" Target="http://www.cs.armstrong.edu/liang/intro10e/html/House.html" TargetMode="External"/><Relationship Id="rId1" Type="http://schemas.openxmlformats.org/officeDocument/2006/relationships/hyperlink" Target="ppt/slides/ppt/slides/ppt/slides/ppt/slides/ppt/slides/ppt/slides/ppt/slides/ppt/slides/ppt/slides/ppt/slides/html/House.html" TargetMode="Externa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hyperlink" Target="http://www.cs.armstrong.edu/liang/intro10e/html/TestRationalClass.html" TargetMode="External"/><Relationship Id="rId5" Type="http://schemas.openxmlformats.org/officeDocument/2006/relationships/hyperlink" Target="http://www.cs.armstrong.edu/liang/intro10e/html/Rational.html" TargetMode="External"/><Relationship Id="rId4" Type="http://schemas.openxmlformats.org/officeDocument/2006/relationships/hyperlink" Target="ppt/slides/ppt/slides/ppt/slides/ppt/slides/ppt/slides/ppt/slides/ppt/slides/ppt/slides/ppt/slides/ppt/slides/html/TestRationalClass.html" TargetMode="External"/><Relationship Id="rId3" Type="http://schemas.openxmlformats.org/officeDocument/2006/relationships/hyperlink" Target="ppt/slides/ppt/slides/ppt/slides/ppt/slides/ppt/slides/ppt/slides/ppt/slides/ppt/slides/ppt/slides/ppt/slides/html/TestRationalClass.bat" TargetMode="External"/><Relationship Id="rId2" Type="http://schemas.openxmlformats.org/officeDocument/2006/relationships/hyperlink" Target="ppt/slides/ppt/slides/ppt/slides/ppt/slides/ppt/slides/ppt/slides/ppt/slides/ppt/slides/ppt/slides/ppt/slides/html/Rational.html" TargetMode="External"/><Relationship Id="rId1"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hyperlink" Target="http://www.cs.armstrong.edu/liang/intro10e/html/GeometricObject.html" TargetMode="External"/><Relationship Id="rId8" Type="http://schemas.openxmlformats.org/officeDocument/2006/relationships/hyperlink" Target="ppt/slides/ppt/slides/ppt/slides/ppt/slides/ppt/slides/ppt/slides/ppt/slides/ppt/slides/ppt/slides/ppt/slides/html/TestGeometricObject.html" TargetMode="External"/><Relationship Id="rId7" Type="http://schemas.openxmlformats.org/officeDocument/2006/relationships/hyperlink" Target="ppt/slides/ppt/slides/ppt/slides/ppt/slides/ppt/slides/ppt/slides/ppt/slides/ppt/slides/ppt/slides/ppt/slides/html/Rectangle.html" TargetMode="External"/><Relationship Id="rId6" Type="http://schemas.openxmlformats.org/officeDocument/2006/relationships/hyperlink" Target="html/Rectangle.html" TargetMode="External"/><Relationship Id="rId5" Type="http://schemas.openxmlformats.org/officeDocument/2006/relationships/hyperlink" Target="ppt/slides/ppt/slides/ppt/slides/ppt/slides/ppt/slides/ppt/slides/ppt/slides/ppt/slides/ppt/slides/ppt/slides/html/Circle.html" TargetMode="External"/><Relationship Id="rId4" Type="http://schemas.openxmlformats.org/officeDocument/2006/relationships/hyperlink" Target="html/Circle9.html" TargetMode="External"/><Relationship Id="rId3" Type="http://schemas.openxmlformats.org/officeDocument/2006/relationships/image" Target="../media/image1.png"/><Relationship Id="rId2" Type="http://schemas.openxmlformats.org/officeDocument/2006/relationships/tags" Target="../tags/tag1.xml"/><Relationship Id="rId14" Type="http://schemas.openxmlformats.org/officeDocument/2006/relationships/slideLayout" Target="../slideLayouts/slideLayout7.xml"/><Relationship Id="rId13" Type="http://schemas.openxmlformats.org/officeDocument/2006/relationships/hyperlink" Target="ppt/slides/ppt/slides/ppt/slides/ppt/slides/ppt/slides/ppt/slides/ppt/slides/ppt/slides/ppt/slides/ppt/slides/html/GeometricObject.html" TargetMode="External"/><Relationship Id="rId12" Type="http://schemas.openxmlformats.org/officeDocument/2006/relationships/hyperlink" Target="http://www.cs.armstrong.edu/liang/intro10e/html/TestGeometricObject.html" TargetMode="External"/><Relationship Id="rId11" Type="http://schemas.openxmlformats.org/officeDocument/2006/relationships/hyperlink" Target="http://www.cs.armstrong.edu/liang/intro10e/html/Rectangle.html" TargetMode="External"/><Relationship Id="rId10" Type="http://schemas.openxmlformats.org/officeDocument/2006/relationships/hyperlink" Target="http://www.cs.armstrong.edu/liang/intro10e/html/Circle.html" TargetMode="External"/><Relationship Id="rId1" Type="http://schemas.openxmlformats.org/officeDocument/2006/relationships/hyperlink" Target="ppt/slides/ppt/slides/ppt/slides/ppt/slides/ppt/slides/ppt/slides/ppt/slides/ppt/slides/ppt/slides/ppt/slides/html/TestGeometricObject.ba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8F8E37E-4970-4B65-AFB0-9BA135979256}" type="slidenum">
              <a:rPr lang="en-US" altLang="en-US" sz="1400"/>
            </a:fld>
            <a:endParaRPr lang="en-US" altLang="en-US" sz="1400"/>
          </a:p>
        </p:txBody>
      </p:sp>
      <p:sp>
        <p:nvSpPr>
          <p:cNvPr id="3075" name="Slide Number Placeholder 4"/>
          <p:cNvSpPr txBox="1">
            <a:spLocks noGrp="1"/>
          </p:cNvSpPr>
          <p:nvPr/>
        </p:nvSpPr>
        <p:spPr bwMode="auto">
          <a:xfrm>
            <a:off x="65532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68AF8358-5572-437A-8F6F-8B6CEF9C9261}" type="slidenum">
              <a:rPr lang="en-US" altLang="en-US" sz="1400"/>
            </a:fld>
            <a:endParaRPr lang="en-US" altLang="en-US" sz="1400"/>
          </a:p>
        </p:txBody>
      </p:sp>
      <p:sp>
        <p:nvSpPr>
          <p:cNvPr id="3076" name="Rectangle 2"/>
          <p:cNvSpPr>
            <a:spLocks noGrp="1" noChangeArrowheads="1"/>
          </p:cNvSpPr>
          <p:nvPr>
            <p:ph type="title" idx="4294967295"/>
          </p:nvPr>
        </p:nvSpPr>
        <p:spPr>
          <a:xfrm>
            <a:off x="609600" y="1295400"/>
            <a:ext cx="8153400" cy="1238250"/>
          </a:xfrm>
          <a:noFill/>
        </p:spPr>
        <p:txBody>
          <a:bodyPr/>
          <a:lstStyle/>
          <a:p>
            <a:r>
              <a:rPr lang="en-US" altLang="en-US" sz="3600"/>
              <a:t>Chapter 13 Abstract Classes and Interfaces</a:t>
            </a:r>
            <a:endParaRPr lang="en-US" altLang="en-US" sz="360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1DDE4F1-2945-46C3-927E-A953DC077732}" type="slidenum">
              <a:rPr lang="en-US" altLang="en-US" sz="1400"/>
            </a:fld>
            <a:endParaRPr lang="en-US" altLang="en-US" sz="1400"/>
          </a:p>
        </p:txBody>
      </p:sp>
      <p:sp>
        <p:nvSpPr>
          <p:cNvPr id="10243"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8EB7D194-ECF3-4160-B87F-B3549F31742E}" type="slidenum">
              <a:rPr lang="en-US" altLang="en-US" sz="1400"/>
            </a:fld>
            <a:endParaRPr lang="en-US" altLang="en-US" sz="1400"/>
          </a:p>
        </p:txBody>
      </p:sp>
      <p:sp>
        <p:nvSpPr>
          <p:cNvPr id="10244" name="Rectangle 2"/>
          <p:cNvSpPr>
            <a:spLocks noGrp="1" noChangeArrowheads="1"/>
          </p:cNvSpPr>
          <p:nvPr>
            <p:ph type="title" idx="4294967295"/>
          </p:nvPr>
        </p:nvSpPr>
        <p:spPr>
          <a:xfrm>
            <a:off x="228600" y="228600"/>
            <a:ext cx="8686800" cy="1143000"/>
          </a:xfrm>
          <a:noFill/>
        </p:spPr>
        <p:txBody>
          <a:bodyPr/>
          <a:lstStyle/>
          <a:p>
            <a:r>
              <a:rPr lang="en-US" altLang="en-US"/>
              <a:t>superclass of abstract class may be concrete </a:t>
            </a:r>
            <a:endParaRPr lang="en-US" altLang="en-US"/>
          </a:p>
        </p:txBody>
      </p:sp>
      <p:sp>
        <p:nvSpPr>
          <p:cNvPr id="10245" name="Text Box 3"/>
          <p:cNvSpPr txBox="1">
            <a:spLocks noChangeArrowheads="1"/>
          </p:cNvSpPr>
          <p:nvPr/>
        </p:nvSpPr>
        <p:spPr bwMode="auto">
          <a:xfrm>
            <a:off x="304800" y="1828800"/>
            <a:ext cx="853440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600">
                <a:solidFill>
                  <a:srgbClr val="FF0000"/>
                </a:solidFill>
                <a:cs typeface="Times New Roman" panose="02020603050405020304" pitchFamily="18" charset="0"/>
              </a:rPr>
              <a:t>A subclass can be abstract even if its superclass is concrete. For example, the Object class is concrete, but its subclasses, such as GeometricObject, may be abstract.</a:t>
            </a:r>
            <a:endParaRPr lang="en-US" altLang="en-US" sz="3600">
              <a:solidFill>
                <a:srgbClr val="FF0000"/>
              </a:solidFill>
              <a:cs typeface="Times New Roman" panose="02020603050405020304" pitchFamily="18"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4480967-4ACC-463D-B6B3-6A09F3DBD06C}" type="slidenum">
              <a:rPr lang="en-US" altLang="en-US" sz="1400"/>
            </a:fld>
            <a:endParaRPr lang="en-US" altLang="en-US" sz="1400"/>
          </a:p>
        </p:txBody>
      </p:sp>
      <p:sp>
        <p:nvSpPr>
          <p:cNvPr id="11267"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0E3C9DE0-69D9-46B3-9E59-62374E0FE44B}" type="slidenum">
              <a:rPr lang="en-US" altLang="en-US" sz="1400"/>
            </a:fld>
            <a:endParaRPr lang="en-US" altLang="en-US" sz="1400"/>
          </a:p>
        </p:txBody>
      </p:sp>
      <p:sp>
        <p:nvSpPr>
          <p:cNvPr id="11268" name="Rectangle 2"/>
          <p:cNvSpPr>
            <a:spLocks noGrp="1" noChangeArrowheads="1"/>
          </p:cNvSpPr>
          <p:nvPr>
            <p:ph type="title" idx="4294967295"/>
          </p:nvPr>
        </p:nvSpPr>
        <p:spPr>
          <a:xfrm>
            <a:off x="228600" y="228600"/>
            <a:ext cx="8763000" cy="1143000"/>
          </a:xfrm>
          <a:noFill/>
        </p:spPr>
        <p:txBody>
          <a:bodyPr/>
          <a:lstStyle/>
          <a:p>
            <a:r>
              <a:rPr lang="en-US" altLang="en-US"/>
              <a:t>concrete method overridden to be abstract </a:t>
            </a:r>
            <a:endParaRPr lang="en-US" altLang="en-US"/>
          </a:p>
        </p:txBody>
      </p:sp>
      <p:sp>
        <p:nvSpPr>
          <p:cNvPr id="11269" name="Text Box 3"/>
          <p:cNvSpPr txBox="1">
            <a:spLocks noChangeArrowheads="1"/>
          </p:cNvSpPr>
          <p:nvPr/>
        </p:nvSpPr>
        <p:spPr bwMode="auto">
          <a:xfrm>
            <a:off x="228600" y="1676400"/>
            <a:ext cx="8686800"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600">
                <a:solidFill>
                  <a:srgbClr val="FF0000"/>
                </a:solidFill>
                <a:cs typeface="Times New Roman" panose="02020603050405020304" pitchFamily="18" charset="0"/>
              </a:rPr>
              <a:t>A subclass can override a method from its superclass to define it abstract. This is rare, but useful when the implementation of the method in the superclass becomes invalid in the subclass. </a:t>
            </a:r>
            <a:r>
              <a:rPr lang="en-US" altLang="en-US" sz="3600">
                <a:cs typeface="Times New Roman" panose="02020603050405020304" pitchFamily="18" charset="0"/>
              </a:rPr>
              <a:t>In this case, the subclass must be defined abstract. </a:t>
            </a:r>
            <a:endParaRPr lang="en-US" altLang="en-US" sz="3600">
              <a:cs typeface="Times New Roman" panose="02020603050405020304" pitchFamily="18"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FAED78C-9863-4F4F-B623-E4D1C1BB5A3D}" type="slidenum">
              <a:rPr lang="en-US" altLang="en-US" sz="1400"/>
            </a:fld>
            <a:endParaRPr lang="en-US" altLang="en-US" sz="1400"/>
          </a:p>
        </p:txBody>
      </p:sp>
      <p:sp>
        <p:nvSpPr>
          <p:cNvPr id="12291"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1B559BE4-AD76-43FA-ACCB-D1F49AE88357}" type="slidenum">
              <a:rPr lang="en-US" altLang="en-US" sz="1400"/>
            </a:fld>
            <a:endParaRPr lang="en-US" altLang="en-US" sz="1400"/>
          </a:p>
        </p:txBody>
      </p:sp>
      <p:sp>
        <p:nvSpPr>
          <p:cNvPr id="12292" name="Rectangle 2"/>
          <p:cNvSpPr>
            <a:spLocks noGrp="1" noChangeArrowheads="1"/>
          </p:cNvSpPr>
          <p:nvPr>
            <p:ph type="title" idx="4294967295"/>
          </p:nvPr>
        </p:nvSpPr>
        <p:spPr>
          <a:xfrm>
            <a:off x="685800" y="228600"/>
            <a:ext cx="7772400" cy="685800"/>
          </a:xfrm>
          <a:noFill/>
        </p:spPr>
        <p:txBody>
          <a:bodyPr/>
          <a:lstStyle/>
          <a:p>
            <a:r>
              <a:rPr lang="en-US" altLang="en-US"/>
              <a:t>abstract class as type</a:t>
            </a:r>
            <a:br>
              <a:rPr lang="en-US" altLang="en-US"/>
            </a:br>
            <a:r>
              <a:rPr lang="zh-CN" altLang="en-US">
                <a:ea typeface="宋体" panose="02010600030101010101" pitchFamily="2" charset="-122"/>
              </a:rPr>
              <a:t>（能力描述，声明）</a:t>
            </a:r>
            <a:r>
              <a:rPr lang="en-US" altLang="en-US"/>
              <a:t> </a:t>
            </a:r>
            <a:endParaRPr lang="en-US" altLang="en-US"/>
          </a:p>
        </p:txBody>
      </p:sp>
      <p:sp>
        <p:nvSpPr>
          <p:cNvPr id="12293" name="Text Box 3"/>
          <p:cNvSpPr txBox="1">
            <a:spLocks noChangeArrowheads="1"/>
          </p:cNvSpPr>
          <p:nvPr/>
        </p:nvSpPr>
        <p:spPr bwMode="auto">
          <a:xfrm>
            <a:off x="228600" y="1295400"/>
            <a:ext cx="8686800"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600">
                <a:solidFill>
                  <a:srgbClr val="FF0000"/>
                </a:solidFill>
                <a:cs typeface="Times New Roman" panose="02020603050405020304" pitchFamily="18" charset="0"/>
              </a:rPr>
              <a:t>You cannot create an instance from an abstract class using the new operator, but an abstract class can be used as a data type.</a:t>
            </a:r>
            <a:r>
              <a:rPr lang="en-US" altLang="en-US" sz="3600">
                <a:cs typeface="Times New Roman" panose="02020603050405020304" pitchFamily="18" charset="0"/>
              </a:rPr>
              <a:t> Therefore, the following statement, which creates an array whose elements are of GeometricObject type, is correct. </a:t>
            </a:r>
            <a:endParaRPr lang="en-US" altLang="en-US" sz="3600">
              <a:cs typeface="Times New Roman" panose="02020603050405020304" pitchFamily="18" charset="0"/>
            </a:endParaRPr>
          </a:p>
          <a:p>
            <a:pPr>
              <a:spcBef>
                <a:spcPct val="50000"/>
              </a:spcBef>
              <a:buClrTx/>
              <a:buSzTx/>
              <a:buFontTx/>
              <a:buNone/>
            </a:pPr>
            <a:r>
              <a:rPr lang="en-US" altLang="en-US" sz="2800">
                <a:cs typeface="Times New Roman" panose="02020603050405020304" pitchFamily="18" charset="0"/>
              </a:rPr>
              <a:t>GeometricObject[] geo = new    GeometricObject[10];</a:t>
            </a:r>
            <a:endParaRPr lang="en-US" altLang="en-US" sz="2800">
              <a:cs typeface="Times New Roman" panose="02020603050405020304" pitchFamily="18"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36D70F4-219A-40C9-871F-F9FDDA96EB32}" type="slidenum">
              <a:rPr lang="en-US" altLang="en-US" sz="1400"/>
            </a:fld>
            <a:endParaRPr lang="en-US" altLang="en-US" sz="1400"/>
          </a:p>
        </p:txBody>
      </p:sp>
      <p:sp>
        <p:nvSpPr>
          <p:cNvPr id="13315"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895B8279-9844-4CA7-9BE8-B849B099EA6D}" type="slidenum">
              <a:rPr lang="en-US" altLang="en-US" sz="1400"/>
            </a:fld>
            <a:endParaRPr lang="en-US" altLang="en-US" sz="1400"/>
          </a:p>
        </p:txBody>
      </p:sp>
      <p:sp>
        <p:nvSpPr>
          <p:cNvPr id="13316" name="Rectangle 2"/>
          <p:cNvSpPr>
            <a:spLocks noGrp="1" noChangeArrowheads="1"/>
          </p:cNvSpPr>
          <p:nvPr>
            <p:ph type="title" idx="4294967295"/>
          </p:nvPr>
        </p:nvSpPr>
        <p:spPr>
          <a:xfrm>
            <a:off x="152400" y="152400"/>
            <a:ext cx="8991600" cy="1047750"/>
          </a:xfrm>
          <a:noFill/>
        </p:spPr>
        <p:txBody>
          <a:bodyPr/>
          <a:lstStyle/>
          <a:p>
            <a:r>
              <a:rPr lang="en-US" altLang="en-US" sz="4000"/>
              <a:t>Case Study: the Abstract Number Class</a:t>
            </a:r>
            <a:r>
              <a:rPr lang="en-US" altLang="en-US"/>
              <a:t> </a:t>
            </a:r>
            <a:endParaRPr lang="en-US" altLang="en-US"/>
          </a:p>
        </p:txBody>
      </p:sp>
      <p:sp>
        <p:nvSpPr>
          <p:cNvPr id="13317" name="Rectangle 6"/>
          <p:cNvSpPr>
            <a:spLocks noChangeArrowheads="1"/>
          </p:cNvSpPr>
          <p:nvPr/>
        </p:nvSpPr>
        <p:spPr bwMode="auto">
          <a:xfrm>
            <a:off x="0" y="1919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8" name="Rectangle 7"/>
          <p:cNvSpPr>
            <a:spLocks noChangeArrowheads="1"/>
          </p:cNvSpPr>
          <p:nvPr/>
        </p:nvSpPr>
        <p:spPr bwMode="auto">
          <a:xfrm>
            <a:off x="0" y="2395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9" name="Rectangle 8"/>
          <p:cNvSpPr>
            <a:spLocks noChangeArrowheads="1"/>
          </p:cNvSpPr>
          <p:nvPr/>
        </p:nvSpPr>
        <p:spPr bwMode="auto">
          <a:xfrm>
            <a:off x="0" y="4462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182" name="AutoShape 22">
            <a:hlinkClick r:id="" action="ppaction://noaction" highlightClick="1"/>
          </p:cNvPr>
          <p:cNvSpPr>
            <a:spLocks noChangeArrowheads="1"/>
          </p:cNvSpPr>
          <p:nvPr/>
        </p:nvSpPr>
        <p:spPr bwMode="auto">
          <a:xfrm>
            <a:off x="4648200" y="5486400"/>
            <a:ext cx="24384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sz="1800">
                <a:solidFill>
                  <a:schemeClr val="accent1"/>
                </a:solidFill>
                <a:latin typeface="Book Antiqua" panose="02040602050305030304" pitchFamily="18" charset="0"/>
                <a:ea typeface="宋体" panose="02010600030101010101" pitchFamily="2" charset="-122"/>
                <a:hlinkClick r:id="rId1" action="ppaction://program"/>
              </a:rPr>
              <a:t>LargestNumbers</a:t>
            </a:r>
            <a:endParaRPr lang="en-US" altLang="zh-CN" sz="1800">
              <a:solidFill>
                <a:schemeClr val="accent1"/>
              </a:solidFill>
              <a:ea typeface="宋体" panose="02010600030101010101" pitchFamily="2" charset="-122"/>
            </a:endParaRPr>
          </a:p>
        </p:txBody>
      </p:sp>
      <p:sp>
        <p:nvSpPr>
          <p:cNvPr id="13321" name="AutoShape 23">
            <a:hlinkClick r:id="rId2" action="ppaction://program" highlightClick="1"/>
          </p:cNvPr>
          <p:cNvSpPr>
            <a:spLocks noChangeArrowheads="1"/>
          </p:cNvSpPr>
          <p:nvPr/>
        </p:nvSpPr>
        <p:spPr bwMode="auto">
          <a:xfrm>
            <a:off x="7315200" y="5486400"/>
            <a:ext cx="1524000" cy="4572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13322" name="AutoShape 11">
            <a:hlinkClick r:id="rId3" highlightClick="1"/>
          </p:cNvPr>
          <p:cNvSpPr>
            <a:spLocks noChangeArrowheads="1"/>
          </p:cNvSpPr>
          <p:nvPr/>
        </p:nvSpPr>
        <p:spPr bwMode="auto">
          <a:xfrm>
            <a:off x="4038600" y="54102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3323"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5" y="1795463"/>
            <a:ext cx="9159875" cy="3014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6C45E54-0D79-4544-83BA-8ECB416D7160}" type="slidenum">
              <a:rPr lang="en-US" altLang="en-US" sz="1400"/>
            </a:fld>
            <a:endParaRPr lang="en-US" altLang="en-US" sz="1400"/>
          </a:p>
        </p:txBody>
      </p:sp>
      <p:sp>
        <p:nvSpPr>
          <p:cNvPr id="14339"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9B57E448-B2FE-4CFB-877D-E3BCFBAE7060}" type="slidenum">
              <a:rPr lang="en-US" altLang="en-US" sz="1400"/>
            </a:fld>
            <a:endParaRPr lang="en-US" altLang="en-US" sz="1400"/>
          </a:p>
        </p:txBody>
      </p:sp>
      <p:sp>
        <p:nvSpPr>
          <p:cNvPr id="14340" name="Rectangle 2"/>
          <p:cNvSpPr>
            <a:spLocks noGrp="1" noChangeArrowheads="1"/>
          </p:cNvSpPr>
          <p:nvPr>
            <p:ph type="title" idx="4294967295"/>
          </p:nvPr>
        </p:nvSpPr>
        <p:spPr>
          <a:xfrm>
            <a:off x="152400" y="152400"/>
            <a:ext cx="8991600" cy="1047750"/>
          </a:xfrm>
          <a:noFill/>
        </p:spPr>
        <p:txBody>
          <a:bodyPr/>
          <a:lstStyle/>
          <a:p>
            <a:r>
              <a:rPr lang="en-US" altLang="en-US" sz="4000"/>
              <a:t>The Abstract Calendar Class and Its GregorianCalendar subclass</a:t>
            </a:r>
            <a:endParaRPr lang="en-US" altLang="en-US" sz="4000"/>
          </a:p>
        </p:txBody>
      </p:sp>
      <p:sp>
        <p:nvSpPr>
          <p:cNvPr id="14341" name="Rectangle 6"/>
          <p:cNvSpPr>
            <a:spLocks noChangeArrowheads="1"/>
          </p:cNvSpPr>
          <p:nvPr/>
        </p:nvSpPr>
        <p:spPr bwMode="auto">
          <a:xfrm>
            <a:off x="0" y="1919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4342"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525" y="1600200"/>
            <a:ext cx="9124950" cy="474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356CCFB-3AD4-4335-AF83-89418BB2FFAA}" type="slidenum">
              <a:rPr lang="en-US" altLang="en-US" sz="1400"/>
            </a:fld>
            <a:endParaRPr lang="en-US" altLang="en-US" sz="1400"/>
          </a:p>
        </p:txBody>
      </p:sp>
      <p:sp>
        <p:nvSpPr>
          <p:cNvPr id="15363"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4F6CD0A2-912D-473C-A59D-55CD2F993CFB}" type="slidenum">
              <a:rPr lang="en-US" altLang="en-US" sz="1400"/>
            </a:fld>
            <a:endParaRPr lang="en-US" altLang="en-US" sz="1400"/>
          </a:p>
        </p:txBody>
      </p:sp>
      <p:sp>
        <p:nvSpPr>
          <p:cNvPr id="15364" name="Rectangle 2"/>
          <p:cNvSpPr>
            <a:spLocks noGrp="1" noChangeArrowheads="1"/>
          </p:cNvSpPr>
          <p:nvPr>
            <p:ph type="title" idx="4294967295"/>
          </p:nvPr>
        </p:nvSpPr>
        <p:spPr>
          <a:xfrm>
            <a:off x="152400" y="152400"/>
            <a:ext cx="8991600" cy="1047750"/>
          </a:xfrm>
          <a:noFill/>
        </p:spPr>
        <p:txBody>
          <a:bodyPr/>
          <a:lstStyle/>
          <a:p>
            <a:r>
              <a:rPr lang="en-US" altLang="en-US" sz="4000"/>
              <a:t>The Abstract Calendar Class and Its GregorianCalendar subclass</a:t>
            </a:r>
            <a:endParaRPr lang="en-US" altLang="en-US" sz="4000"/>
          </a:p>
        </p:txBody>
      </p:sp>
      <p:sp>
        <p:nvSpPr>
          <p:cNvPr id="15365" name="Rectangle 3"/>
          <p:cNvSpPr>
            <a:spLocks noGrp="1" noChangeArrowheads="1"/>
          </p:cNvSpPr>
          <p:nvPr>
            <p:ph type="body" idx="4294967295"/>
          </p:nvPr>
        </p:nvSpPr>
        <p:spPr>
          <a:xfrm>
            <a:off x="228600" y="1371600"/>
            <a:ext cx="8686800" cy="5029200"/>
          </a:xfrm>
          <a:noFill/>
        </p:spPr>
        <p:txBody>
          <a:bodyPr/>
          <a:lstStyle/>
          <a:p>
            <a:pPr marL="0" indent="0">
              <a:buFont typeface="Monotype Sorts" pitchFamily="2" charset="2"/>
              <a:buNone/>
            </a:pPr>
            <a:r>
              <a:rPr lang="en-US" altLang="en-US" sz="2800">
                <a:cs typeface="Times New Roman" panose="02020603050405020304" pitchFamily="18" charset="0"/>
              </a:rPr>
              <a:t>An instance of java.util.Date represents a specific instant in time with millisecond precision. java.util.Calendar is an abstract base class for extracting detailed information such as year, month, date, hour, minute and second from a Date object. Subclasses of Calendar can implement specific calendar systems such as Gregorian calendar, Lunar Calendar and Jewish calendar. Currently, java.util.GregorianCalendar for the Gregorian calendar is supported in the Java API. </a:t>
            </a:r>
            <a:endParaRPr lang="en-US" altLang="en-US" sz="2800">
              <a:cs typeface="Times New Roman" panose="02020603050405020304" pitchFamily="18"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410B82B-554E-4A0F-97C1-2DEFF94418AE}" type="slidenum">
              <a:rPr lang="en-US" altLang="en-US" sz="1400"/>
            </a:fld>
            <a:endParaRPr lang="en-US" altLang="en-US" sz="1400"/>
          </a:p>
        </p:txBody>
      </p:sp>
      <p:sp>
        <p:nvSpPr>
          <p:cNvPr id="16387"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D02C4CB4-8BD7-46BF-AF62-4B7AD75ADBCF}" type="slidenum">
              <a:rPr lang="en-US" altLang="en-US" sz="1400"/>
            </a:fld>
            <a:endParaRPr lang="en-US" altLang="en-US" sz="1400"/>
          </a:p>
        </p:txBody>
      </p:sp>
      <p:sp>
        <p:nvSpPr>
          <p:cNvPr id="16388" name="Rectangle 2"/>
          <p:cNvSpPr>
            <a:spLocks noGrp="1" noChangeArrowheads="1"/>
          </p:cNvSpPr>
          <p:nvPr>
            <p:ph type="title" idx="4294967295"/>
          </p:nvPr>
        </p:nvSpPr>
        <p:spPr>
          <a:xfrm>
            <a:off x="152400" y="152400"/>
            <a:ext cx="8991600" cy="1047750"/>
          </a:xfrm>
          <a:noFill/>
        </p:spPr>
        <p:txBody>
          <a:bodyPr/>
          <a:lstStyle/>
          <a:p>
            <a:r>
              <a:rPr lang="en-US" altLang="en-US"/>
              <a:t>The GregorianCalendar Class</a:t>
            </a:r>
            <a:endParaRPr lang="en-US" altLang="en-US"/>
          </a:p>
        </p:txBody>
      </p:sp>
      <p:sp>
        <p:nvSpPr>
          <p:cNvPr id="16389" name="Rectangle 3"/>
          <p:cNvSpPr>
            <a:spLocks noGrp="1" noChangeArrowheads="1"/>
          </p:cNvSpPr>
          <p:nvPr>
            <p:ph type="body" idx="4294967295"/>
          </p:nvPr>
        </p:nvSpPr>
        <p:spPr>
          <a:xfrm>
            <a:off x="228600" y="1371600"/>
            <a:ext cx="8686800" cy="5029200"/>
          </a:xfrm>
          <a:noFill/>
        </p:spPr>
        <p:txBody>
          <a:bodyPr/>
          <a:lstStyle/>
          <a:p>
            <a:pPr marL="0" indent="0">
              <a:buFont typeface="Monotype Sorts" pitchFamily="2" charset="2"/>
              <a:buNone/>
            </a:pPr>
            <a:r>
              <a:rPr lang="en-US" altLang="en-US">
                <a:cs typeface="Times New Roman" panose="02020603050405020304" pitchFamily="18" charset="0"/>
              </a:rPr>
              <a:t>You can use new GregorianCalendar() to construct a default GregorianCalendar with the current time and use new GregorianCalendar(year, month, date) to construct a GregorianCalendar with the specified year, month, and date. The month parameter is 0-based, i.e., 0 is for January.</a:t>
            </a:r>
            <a:endParaRPr lang="en-US" alt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27A6018-F37C-40BD-B830-44829BB84444}" type="slidenum">
              <a:rPr lang="en-US" altLang="en-US" sz="1400"/>
            </a:fld>
            <a:endParaRPr lang="en-US" altLang="en-US" sz="1400"/>
          </a:p>
        </p:txBody>
      </p:sp>
      <p:sp>
        <p:nvSpPr>
          <p:cNvPr id="17411"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696D1532-F161-4A08-93D0-186D2049FDA5}" type="slidenum">
              <a:rPr lang="en-US" altLang="en-US" sz="1400"/>
            </a:fld>
            <a:endParaRPr lang="en-US" altLang="en-US" sz="1400"/>
          </a:p>
        </p:txBody>
      </p:sp>
      <p:sp>
        <p:nvSpPr>
          <p:cNvPr id="17412" name="Rectangle 2"/>
          <p:cNvSpPr>
            <a:spLocks noGrp="1" noChangeArrowheads="1"/>
          </p:cNvSpPr>
          <p:nvPr>
            <p:ph type="title" idx="4294967295"/>
          </p:nvPr>
        </p:nvSpPr>
        <p:spPr>
          <a:xfrm>
            <a:off x="533400" y="228600"/>
            <a:ext cx="8305800" cy="609600"/>
          </a:xfrm>
          <a:noFill/>
        </p:spPr>
        <p:txBody>
          <a:bodyPr/>
          <a:lstStyle/>
          <a:p>
            <a:r>
              <a:rPr lang="en-US" altLang="en-US" sz="3600"/>
              <a:t>The get Method in Calendar Class</a:t>
            </a:r>
            <a:endParaRPr lang="en-US" altLang="en-US" sz="3600"/>
          </a:p>
        </p:txBody>
      </p:sp>
      <p:sp>
        <p:nvSpPr>
          <p:cNvPr id="17413" name="Rectangle 3"/>
          <p:cNvSpPr>
            <a:spLocks noGrp="1" noChangeArrowheads="1"/>
          </p:cNvSpPr>
          <p:nvPr>
            <p:ph type="body" idx="4294967295"/>
          </p:nvPr>
        </p:nvSpPr>
        <p:spPr>
          <a:xfrm>
            <a:off x="228600" y="838200"/>
            <a:ext cx="8915400" cy="1524000"/>
          </a:xfrm>
          <a:noFill/>
        </p:spPr>
        <p:txBody>
          <a:bodyPr/>
          <a:lstStyle/>
          <a:p>
            <a:pPr marL="0" indent="0">
              <a:buFont typeface="Monotype Sorts" pitchFamily="2" charset="2"/>
              <a:buNone/>
            </a:pPr>
            <a:r>
              <a:rPr lang="en-US" altLang="en-US" sz="2400"/>
              <a:t>The get(int field) method defined in the Calendar class is useful to extract the date and time information from a Calendar object. The fields are defined as constants, as shown in the following.</a:t>
            </a:r>
            <a:endParaRPr lang="en-US" altLang="en-US" sz="2400"/>
          </a:p>
        </p:txBody>
      </p:sp>
      <p:sp>
        <p:nvSpPr>
          <p:cNvPr id="17414" name="Rectangle 5"/>
          <p:cNvSpPr>
            <a:spLocks noChangeArrowheads="1"/>
          </p:cNvSpPr>
          <p:nvPr/>
        </p:nvSpPr>
        <p:spPr bwMode="auto">
          <a:xfrm>
            <a:off x="0" y="2046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7415"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1250" y="2046288"/>
            <a:ext cx="7042150" cy="4275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33712B9-8410-4D0A-88A1-320B2340935F}" type="slidenum">
              <a:rPr lang="en-US" altLang="en-US" sz="1400"/>
            </a:fld>
            <a:endParaRPr lang="en-US" altLang="en-US" sz="1400"/>
          </a:p>
        </p:txBody>
      </p:sp>
      <p:sp>
        <p:nvSpPr>
          <p:cNvPr id="18435"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BE5D4423-2E34-4B8E-BF59-096C3E92A37A}" type="slidenum">
              <a:rPr lang="en-US" altLang="en-US" sz="1400"/>
            </a:fld>
            <a:endParaRPr lang="en-US" altLang="en-US" sz="1400"/>
          </a:p>
        </p:txBody>
      </p:sp>
      <p:sp>
        <p:nvSpPr>
          <p:cNvPr id="18436" name="Rectangle 2"/>
          <p:cNvSpPr>
            <a:spLocks noGrp="1" noChangeArrowheads="1"/>
          </p:cNvSpPr>
          <p:nvPr>
            <p:ph type="title" idx="4294967295"/>
          </p:nvPr>
        </p:nvSpPr>
        <p:spPr>
          <a:xfrm>
            <a:off x="304800" y="228600"/>
            <a:ext cx="8610600" cy="1600200"/>
          </a:xfrm>
          <a:noFill/>
        </p:spPr>
        <p:txBody>
          <a:bodyPr/>
          <a:lstStyle/>
          <a:p>
            <a:r>
              <a:rPr lang="en-US" altLang="en-US" sz="4000"/>
              <a:t>Getting Date/Time Information from Calendar</a:t>
            </a:r>
            <a:endParaRPr lang="en-US" altLang="en-US" sz="4000"/>
          </a:p>
        </p:txBody>
      </p:sp>
      <p:sp>
        <p:nvSpPr>
          <p:cNvPr id="18437" name="Rectangle 4"/>
          <p:cNvSpPr>
            <a:spLocks noChangeArrowheads="1"/>
          </p:cNvSpPr>
          <p:nvPr/>
        </p:nvSpPr>
        <p:spPr bwMode="auto">
          <a:xfrm>
            <a:off x="0" y="2046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29062" name="AutoShape 6">
            <a:hlinkClick r:id="" action="ppaction://noaction" highlightClick="1"/>
          </p:cNvPr>
          <p:cNvSpPr>
            <a:spLocks noChangeArrowheads="1"/>
          </p:cNvSpPr>
          <p:nvPr/>
        </p:nvSpPr>
        <p:spPr bwMode="auto">
          <a:xfrm>
            <a:off x="5562600" y="4343400"/>
            <a:ext cx="24384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sz="1800">
                <a:solidFill>
                  <a:schemeClr val="accent1"/>
                </a:solidFill>
                <a:latin typeface="Book Antiqua" panose="02040602050305030304" pitchFamily="18" charset="0"/>
                <a:ea typeface="宋体" panose="02010600030101010101" pitchFamily="2" charset="-122"/>
                <a:hlinkClick r:id="rId1" action="ppaction://program"/>
              </a:rPr>
              <a:t>TestCalendar</a:t>
            </a:r>
            <a:endParaRPr lang="en-US" altLang="zh-CN" sz="1800">
              <a:solidFill>
                <a:schemeClr val="accent1"/>
              </a:solidFill>
              <a:ea typeface="宋体" panose="02010600030101010101" pitchFamily="2" charset="-122"/>
            </a:endParaRPr>
          </a:p>
        </p:txBody>
      </p:sp>
      <p:sp>
        <p:nvSpPr>
          <p:cNvPr id="18439" name="AutoShape 7">
            <a:hlinkClick r:id="rId2" action="ppaction://program" highlightClick="1"/>
          </p:cNvPr>
          <p:cNvSpPr>
            <a:spLocks noChangeArrowheads="1"/>
          </p:cNvSpPr>
          <p:nvPr/>
        </p:nvSpPr>
        <p:spPr bwMode="auto">
          <a:xfrm>
            <a:off x="6172200" y="5181600"/>
            <a:ext cx="15240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18440" name="AutoShape 7">
            <a:hlinkClick r:id="rId3" highlightClick="1"/>
          </p:cNvPr>
          <p:cNvSpPr>
            <a:spLocks noChangeArrowheads="1"/>
          </p:cNvSpPr>
          <p:nvPr/>
        </p:nvSpPr>
        <p:spPr bwMode="auto">
          <a:xfrm>
            <a:off x="4876800" y="42672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1C4366B-5AA8-46DF-9EA7-C083A800FD6F}" type="slidenum">
              <a:rPr lang="en-US" altLang="en-US" sz="1400"/>
            </a:fld>
            <a:endParaRPr lang="en-US" altLang="en-US" sz="1400"/>
          </a:p>
        </p:txBody>
      </p:sp>
      <p:sp>
        <p:nvSpPr>
          <p:cNvPr id="19459"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A87264C2-8DEE-420D-A0B9-9B232FB4566B}" type="slidenum">
              <a:rPr lang="en-US" altLang="en-US" sz="1400"/>
            </a:fld>
            <a:endParaRPr lang="en-US" altLang="en-US" sz="1400"/>
          </a:p>
        </p:txBody>
      </p:sp>
      <p:sp>
        <p:nvSpPr>
          <p:cNvPr id="19460" name="Rectangle 2"/>
          <p:cNvSpPr>
            <a:spLocks noGrp="1" noChangeArrowheads="1"/>
          </p:cNvSpPr>
          <p:nvPr>
            <p:ph type="title" idx="4294967295"/>
          </p:nvPr>
        </p:nvSpPr>
        <p:spPr>
          <a:xfrm>
            <a:off x="685800" y="228600"/>
            <a:ext cx="7772400" cy="685800"/>
          </a:xfrm>
          <a:noFill/>
        </p:spPr>
        <p:txBody>
          <a:bodyPr/>
          <a:lstStyle/>
          <a:p>
            <a:r>
              <a:rPr lang="en-US" altLang="en-US" dirty="0">
                <a:solidFill>
                  <a:srgbClr val="FF0000"/>
                </a:solidFill>
              </a:rPr>
              <a:t>Interfaces(506)</a:t>
            </a:r>
            <a:endParaRPr lang="en-US" altLang="en-US" dirty="0">
              <a:solidFill>
                <a:srgbClr val="FF0000"/>
              </a:solidFill>
            </a:endParaRPr>
          </a:p>
        </p:txBody>
      </p:sp>
      <p:sp>
        <p:nvSpPr>
          <p:cNvPr id="19461" name="Rectangle 3"/>
          <p:cNvSpPr>
            <a:spLocks noGrp="1" noChangeArrowheads="1"/>
          </p:cNvSpPr>
          <p:nvPr>
            <p:ph type="body" idx="4294967295"/>
          </p:nvPr>
        </p:nvSpPr>
        <p:spPr>
          <a:xfrm>
            <a:off x="304800" y="1219200"/>
            <a:ext cx="8610600" cy="3048000"/>
          </a:xfrm>
          <a:noFill/>
        </p:spPr>
        <p:txBody>
          <a:bodyPr/>
          <a:lstStyle/>
          <a:p>
            <a:pPr marL="0" indent="0">
              <a:buFont typeface="Monotype Sorts" pitchFamily="2" charset="2"/>
              <a:buNone/>
            </a:pPr>
            <a:r>
              <a:rPr lang="en-US" altLang="en-US" sz="2800" dirty="0">
                <a:cs typeface="Courier New" panose="02070309020205020404" pitchFamily="49" charset="0"/>
              </a:rPr>
              <a:t>What is an interface?</a:t>
            </a:r>
            <a:endParaRPr lang="en-US" altLang="en-US" sz="2800" dirty="0">
              <a:cs typeface="Courier New" panose="02070309020205020404" pitchFamily="49" charset="0"/>
            </a:endParaRPr>
          </a:p>
          <a:p>
            <a:pPr marL="0" indent="0">
              <a:buFont typeface="Monotype Sorts" pitchFamily="2" charset="2"/>
              <a:buNone/>
            </a:pPr>
            <a:r>
              <a:rPr lang="en-US" altLang="en-US" sz="2800" dirty="0">
                <a:cs typeface="Courier New" panose="02070309020205020404" pitchFamily="49" charset="0"/>
              </a:rPr>
              <a:t>Why is an interface useful?</a:t>
            </a:r>
            <a:endParaRPr lang="en-US" altLang="en-US" sz="2800" dirty="0">
              <a:cs typeface="Courier New" panose="02070309020205020404" pitchFamily="49" charset="0"/>
            </a:endParaRPr>
          </a:p>
          <a:p>
            <a:pPr marL="0" indent="0">
              <a:buFont typeface="Monotype Sorts" pitchFamily="2" charset="2"/>
              <a:buNone/>
            </a:pPr>
            <a:r>
              <a:rPr lang="en-US" altLang="en-US" sz="2800" dirty="0">
                <a:cs typeface="Courier New" panose="02070309020205020404" pitchFamily="49" charset="0"/>
              </a:rPr>
              <a:t>How do you define an interface?</a:t>
            </a:r>
            <a:endParaRPr lang="en-US" altLang="en-US" sz="2800" dirty="0">
              <a:cs typeface="Courier New" panose="02070309020205020404" pitchFamily="49" charset="0"/>
            </a:endParaRPr>
          </a:p>
          <a:p>
            <a:pPr marL="0" indent="0">
              <a:buFont typeface="Monotype Sorts" pitchFamily="2" charset="2"/>
              <a:buNone/>
            </a:pPr>
            <a:r>
              <a:rPr lang="en-US" altLang="en-US" sz="2800" dirty="0">
                <a:cs typeface="Courier New" panose="02070309020205020404" pitchFamily="49" charset="0"/>
              </a:rPr>
              <a:t>How do you use an interface?</a:t>
            </a:r>
            <a:endParaRPr lang="en-US" altLang="en-US" sz="2800" dirty="0">
              <a:cs typeface="Courier New" panose="02070309020205020404" pitchFamily="49"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D6F8648-F82D-4141-A62D-4B094A6D263E}" type="slidenum">
              <a:rPr lang="en-US" altLang="en-US" sz="1400"/>
            </a:fld>
            <a:endParaRPr lang="en-US" altLang="en-US" sz="1400"/>
          </a:p>
        </p:txBody>
      </p:sp>
      <p:sp>
        <p:nvSpPr>
          <p:cNvPr id="4099"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77B9CC15-3398-445B-A284-2682EB62D648}" type="slidenum">
              <a:rPr lang="en-US" altLang="en-US" sz="1400"/>
            </a:fld>
            <a:endParaRPr lang="en-US" altLang="en-US" sz="1400"/>
          </a:p>
        </p:txBody>
      </p:sp>
      <p:sp>
        <p:nvSpPr>
          <p:cNvPr id="4100" name="Rectangle 2"/>
          <p:cNvSpPr>
            <a:spLocks noGrp="1" noChangeArrowheads="1"/>
          </p:cNvSpPr>
          <p:nvPr>
            <p:ph type="title" idx="4294967295"/>
          </p:nvPr>
        </p:nvSpPr>
        <p:spPr>
          <a:xfrm>
            <a:off x="152400" y="228600"/>
            <a:ext cx="8763000" cy="838200"/>
          </a:xfrm>
          <a:noFill/>
        </p:spPr>
        <p:txBody>
          <a:bodyPr/>
          <a:lstStyle/>
          <a:p>
            <a:r>
              <a:rPr lang="en-US" altLang="en-US"/>
              <a:t>Motivations</a:t>
            </a:r>
            <a:endParaRPr lang="en-US" altLang="en-US"/>
          </a:p>
        </p:txBody>
      </p:sp>
      <p:sp>
        <p:nvSpPr>
          <p:cNvPr id="4101" name="Rectangle 3"/>
          <p:cNvSpPr>
            <a:spLocks noGrp="1" noChangeArrowheads="1"/>
          </p:cNvSpPr>
          <p:nvPr>
            <p:ph type="body" idx="4294967295"/>
          </p:nvPr>
        </p:nvSpPr>
        <p:spPr>
          <a:xfrm>
            <a:off x="228600" y="1066800"/>
            <a:ext cx="8686800" cy="5181600"/>
          </a:xfrm>
          <a:noFill/>
        </p:spPr>
        <p:txBody>
          <a:bodyPr/>
          <a:lstStyle/>
          <a:p>
            <a:r>
              <a:rPr lang="en-US" altLang="en-US" sz="2800" dirty="0"/>
              <a:t>You have learned how to write simple programs to create and display GUI components. Can you write the code to respond to user actions, such as clicking a button to perform an action?</a:t>
            </a:r>
            <a:endParaRPr lang="en-US" altLang="en-US" sz="2800" dirty="0"/>
          </a:p>
          <a:p>
            <a:r>
              <a:rPr lang="en-US" altLang="en-US" sz="2800" dirty="0"/>
              <a:t>In order to write such code, you have to know about interfaces. An </a:t>
            </a:r>
            <a:r>
              <a:rPr lang="en-US" altLang="en-US" sz="2800" i="1" dirty="0"/>
              <a:t>interface</a:t>
            </a:r>
            <a:r>
              <a:rPr lang="en-US" altLang="en-US" sz="2800" dirty="0"/>
              <a:t> is for defining common behavior for classes (including unrelated classes). Before discussing interfaces, we introduce a closely related subject: abstract classes.</a:t>
            </a:r>
            <a:endParaRPr lang="en-US" altLang="en-US" sz="28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E35F519-EA58-4521-9AEA-C7582FEDC463}" type="slidenum">
              <a:rPr lang="en-US" altLang="en-US" sz="1400"/>
            </a:fld>
            <a:endParaRPr lang="en-US" altLang="en-US" sz="1400"/>
          </a:p>
        </p:txBody>
      </p:sp>
      <p:sp>
        <p:nvSpPr>
          <p:cNvPr id="20483"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441A49F1-9B7E-4208-88DE-1948A91A37FA}" type="slidenum">
              <a:rPr lang="en-US" altLang="en-US" sz="1400"/>
            </a:fld>
            <a:endParaRPr lang="en-US" altLang="en-US" sz="1400"/>
          </a:p>
        </p:txBody>
      </p:sp>
      <p:sp>
        <p:nvSpPr>
          <p:cNvPr id="20484" name="Rectangle 2"/>
          <p:cNvSpPr>
            <a:spLocks noGrp="1" noChangeArrowheads="1"/>
          </p:cNvSpPr>
          <p:nvPr>
            <p:ph type="title" idx="4294967295"/>
          </p:nvPr>
        </p:nvSpPr>
        <p:spPr>
          <a:xfrm>
            <a:off x="381000" y="228600"/>
            <a:ext cx="8305800" cy="1295400"/>
          </a:xfrm>
          <a:noFill/>
        </p:spPr>
        <p:txBody>
          <a:bodyPr/>
          <a:lstStyle/>
          <a:p>
            <a:r>
              <a:rPr lang="en-US" altLang="en-US">
                <a:cs typeface="Courier New" panose="02070309020205020404" pitchFamily="49" charset="0"/>
              </a:rPr>
              <a:t>What is an interface?</a:t>
            </a:r>
            <a:br>
              <a:rPr lang="en-US" altLang="en-US">
                <a:cs typeface="Courier New" panose="02070309020205020404" pitchFamily="49" charset="0"/>
              </a:rPr>
            </a:br>
            <a:r>
              <a:rPr lang="en-US" altLang="en-US">
                <a:cs typeface="Courier New" panose="02070309020205020404" pitchFamily="49" charset="0"/>
              </a:rPr>
              <a:t> Why is an interface useful?</a:t>
            </a:r>
            <a:endParaRPr lang="en-US" altLang="en-US">
              <a:cs typeface="Courier New" panose="02070309020205020404" pitchFamily="49" charset="0"/>
            </a:endParaRPr>
          </a:p>
        </p:txBody>
      </p:sp>
      <p:sp>
        <p:nvSpPr>
          <p:cNvPr id="20485" name="Rectangle 3"/>
          <p:cNvSpPr>
            <a:spLocks noGrp="1" noChangeArrowheads="1"/>
          </p:cNvSpPr>
          <p:nvPr>
            <p:ph type="body" idx="4294967295"/>
          </p:nvPr>
        </p:nvSpPr>
        <p:spPr>
          <a:xfrm>
            <a:off x="304800" y="1828800"/>
            <a:ext cx="8610600" cy="3886200"/>
          </a:xfrm>
          <a:noFill/>
        </p:spPr>
        <p:txBody>
          <a:bodyPr/>
          <a:lstStyle/>
          <a:p>
            <a:pPr marL="0" indent="0">
              <a:buFont typeface="Monotype Sorts" pitchFamily="2" charset="2"/>
              <a:buNone/>
            </a:pPr>
            <a:r>
              <a:rPr lang="en-US" altLang="en-US" sz="2800" dirty="0">
                <a:solidFill>
                  <a:srgbClr val="FF0000"/>
                </a:solidFill>
              </a:rPr>
              <a:t>An interface is a </a:t>
            </a:r>
            <a:r>
              <a:rPr lang="en-US" altLang="en-US" sz="2800" dirty="0" err="1">
                <a:solidFill>
                  <a:srgbClr val="FF0000"/>
                </a:solidFill>
              </a:rPr>
              <a:t>class like</a:t>
            </a:r>
            <a:r>
              <a:rPr lang="en-US" altLang="en-US" sz="2800" dirty="0">
                <a:solidFill>
                  <a:srgbClr val="FF0000"/>
                </a:solidFill>
              </a:rPr>
              <a:t> construct that contains only constants and abstract methods. </a:t>
            </a:r>
            <a:r>
              <a:rPr lang="en-US" altLang="en-US" sz="2800" dirty="0"/>
              <a:t>In many ways, an interface is similar to an abstract class, </a:t>
            </a:r>
            <a:r>
              <a:rPr lang="en-US" altLang="en-US" sz="2800" dirty="0">
                <a:solidFill>
                  <a:srgbClr val="FF0000"/>
                </a:solidFill>
              </a:rPr>
              <a:t>but the intent of an interface is to specify common behavior for objects.</a:t>
            </a:r>
            <a:r>
              <a:rPr lang="en-US" altLang="en-US" sz="2800" dirty="0"/>
              <a:t> For example, you can specify that the objects are comparable, edible, cloneable using appropriate interfaces. </a:t>
            </a:r>
            <a:endParaRPr lang="en-US" altLang="en-US" sz="2800" dirty="0">
              <a:ea typeface="PMingLiU" pitchFamily="18" charset="-12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 name="圆角矩形 32"/>
          <p:cNvSpPr/>
          <p:nvPr/>
        </p:nvSpPr>
        <p:spPr>
          <a:xfrm>
            <a:off x="5721985" y="4654550"/>
            <a:ext cx="1261745" cy="861060"/>
          </a:xfrm>
          <a:prstGeom prst="roundRect">
            <a:avLst/>
          </a:prstGeom>
          <a:solidFill>
            <a:srgbClr val="FFFF00"/>
          </a:soli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smtClean="0">
              <a:ln>
                <a:noFill/>
              </a:ln>
              <a:noFill/>
              <a:effectLst/>
              <a:latin typeface="Times New Roman" panose="02020603050405020304" pitchFamily="18" charset="0"/>
            </a:endParaRPr>
          </a:p>
        </p:txBody>
      </p:sp>
      <p:sp>
        <p:nvSpPr>
          <p:cNvPr id="31" name="圆角矩形 30"/>
          <p:cNvSpPr/>
          <p:nvPr/>
        </p:nvSpPr>
        <p:spPr>
          <a:xfrm>
            <a:off x="3211830" y="4654550"/>
            <a:ext cx="1412240" cy="876300"/>
          </a:xfrm>
          <a:prstGeom prst="roundRect">
            <a:avLst/>
          </a:prstGeom>
          <a:solidFill>
            <a:srgbClr val="FFFF00"/>
          </a:soli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smtClean="0">
              <a:ln>
                <a:noFill/>
              </a:ln>
              <a:noFill/>
              <a:effectLst/>
              <a:latin typeface="Times New Roman" panose="02020603050405020304" pitchFamily="18" charset="0"/>
            </a:endParaRPr>
          </a:p>
        </p:txBody>
      </p:sp>
      <p:sp>
        <p:nvSpPr>
          <p:cNvPr id="30" name="圆角矩形 29"/>
          <p:cNvSpPr/>
          <p:nvPr/>
        </p:nvSpPr>
        <p:spPr>
          <a:xfrm>
            <a:off x="1075055" y="2560320"/>
            <a:ext cx="1261745" cy="861060"/>
          </a:xfrm>
          <a:prstGeom prst="roundRect">
            <a:avLst/>
          </a:prstGeom>
          <a:solidFill>
            <a:srgbClr val="FFFF00"/>
          </a:soli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smtClean="0">
              <a:ln>
                <a:noFill/>
              </a:ln>
              <a:noFill/>
              <a:effectLst/>
              <a:latin typeface="Times New Roman" panose="02020603050405020304" pitchFamily="18" charset="0"/>
            </a:endParaRPr>
          </a:p>
        </p:txBody>
      </p:sp>
      <p:sp>
        <p:nvSpPr>
          <p:cNvPr id="3" name="标题 2"/>
          <p:cNvSpPr>
            <a:spLocks noGrp="1"/>
          </p:cNvSpPr>
          <p:nvPr>
            <p:ph type="title"/>
          </p:nvPr>
        </p:nvSpPr>
        <p:spPr/>
        <p:txBody>
          <a:bodyPr/>
          <a:p>
            <a:r>
              <a:rPr lang="en-US" altLang="zh-CN"/>
              <a:t>Why Interface</a:t>
            </a:r>
            <a:endParaRPr lang="en-US" altLang="zh-CN"/>
          </a:p>
        </p:txBody>
      </p:sp>
      <p:sp>
        <p:nvSpPr>
          <p:cNvPr id="2" name="灯片编号占位符 1"/>
          <p:cNvSpPr>
            <a:spLocks noGrp="1"/>
          </p:cNvSpPr>
          <p:nvPr>
            <p:ph type="sldNum" sz="quarter" idx="11"/>
          </p:nvPr>
        </p:nvSpPr>
        <p:spPr/>
        <p:txBody>
          <a:bodyPr/>
          <a:p>
            <a:fld id="{1BF155E2-A1D8-4423-B3A8-DF74895891D8}" type="slidenum">
              <a:rPr lang="en-US" altLang="zh-CN"/>
            </a:fld>
            <a:endParaRPr lang="en-US" altLang="zh-CN"/>
          </a:p>
        </p:txBody>
      </p:sp>
      <p:sp>
        <p:nvSpPr>
          <p:cNvPr id="5" name="矩形 4"/>
          <p:cNvSpPr/>
          <p:nvPr/>
        </p:nvSpPr>
        <p:spPr>
          <a:xfrm>
            <a:off x="2489200" y="1428750"/>
            <a:ext cx="1445895" cy="490220"/>
          </a:xfrm>
          <a:prstGeom prst="rect">
            <a:avLst/>
          </a:prstGeom>
          <a:solidFill>
            <a:schemeClr val="accent1"/>
          </a:solidFill>
          <a:ln w="12700" cap="flat" cmpd="sng" algn="ctr">
            <a:solidFill>
              <a:schemeClr val="tx1"/>
            </a:solidFill>
            <a:prstDash val="solid"/>
            <a:round/>
            <a:headEnd type="none" w="sm" len="sm"/>
            <a:tailEnd type="none" w="sm" len="sm"/>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哺乳动物</a:t>
            </a: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6" name="矩形 5"/>
          <p:cNvSpPr/>
          <p:nvPr/>
        </p:nvSpPr>
        <p:spPr>
          <a:xfrm>
            <a:off x="1419860" y="2745740"/>
            <a:ext cx="571500" cy="490220"/>
          </a:xfrm>
          <a:prstGeom prst="rect">
            <a:avLst/>
          </a:prstGeom>
          <a:solidFill>
            <a:schemeClr val="accent1"/>
          </a:solidFill>
          <a:ln w="12700" cap="flat" cmpd="sng" algn="ctr">
            <a:solidFill>
              <a:schemeClr val="tx1"/>
            </a:solidFill>
            <a:prstDash val="solid"/>
            <a:round/>
            <a:headEnd type="none" w="sm" len="sm"/>
            <a:tailEnd type="none" w="sm" len="sm"/>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人</a:t>
            </a: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7" name="矩形 6"/>
          <p:cNvSpPr/>
          <p:nvPr/>
        </p:nvSpPr>
        <p:spPr>
          <a:xfrm>
            <a:off x="4025900" y="2745740"/>
            <a:ext cx="972185" cy="490220"/>
          </a:xfrm>
          <a:prstGeom prst="rect">
            <a:avLst/>
          </a:prstGeom>
          <a:solidFill>
            <a:schemeClr val="accent1"/>
          </a:solidFill>
          <a:ln w="12700" cap="flat" cmpd="sng" algn="ctr">
            <a:solidFill>
              <a:schemeClr val="tx1"/>
            </a:solidFill>
            <a:prstDash val="solid"/>
            <a:round/>
            <a:headEnd type="none" w="sm" len="sm"/>
            <a:tailEnd type="none" w="sm" len="sm"/>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宠物</a:t>
            </a: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8" name="矩形 7"/>
          <p:cNvSpPr/>
          <p:nvPr/>
        </p:nvSpPr>
        <p:spPr>
          <a:xfrm>
            <a:off x="384175" y="3703955"/>
            <a:ext cx="1035685" cy="490220"/>
          </a:xfrm>
          <a:prstGeom prst="rect">
            <a:avLst/>
          </a:prstGeom>
          <a:solidFill>
            <a:schemeClr val="accent1"/>
          </a:solidFill>
          <a:ln w="12700" cap="flat" cmpd="sng" algn="ctr">
            <a:solidFill>
              <a:schemeClr val="tx1"/>
            </a:solidFill>
            <a:prstDash val="solid"/>
            <a:round/>
            <a:headEnd type="none" w="sm" len="sm"/>
            <a:tailEnd type="none" w="sm" len="sm"/>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男人</a:t>
            </a: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9" name="矩形 8"/>
          <p:cNvSpPr/>
          <p:nvPr/>
        </p:nvSpPr>
        <p:spPr>
          <a:xfrm>
            <a:off x="1724025" y="3703955"/>
            <a:ext cx="881380" cy="490220"/>
          </a:xfrm>
          <a:prstGeom prst="rect">
            <a:avLst/>
          </a:prstGeom>
          <a:solidFill>
            <a:schemeClr val="accent1"/>
          </a:solidFill>
          <a:ln w="12700" cap="flat" cmpd="sng" algn="ctr">
            <a:solidFill>
              <a:schemeClr val="tx1"/>
            </a:solidFill>
            <a:prstDash val="solid"/>
            <a:round/>
            <a:headEnd type="none" w="sm" len="sm"/>
            <a:tailEnd type="none" w="sm" len="sm"/>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女人</a:t>
            </a: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0" name="矩形 9"/>
          <p:cNvSpPr/>
          <p:nvPr/>
        </p:nvSpPr>
        <p:spPr>
          <a:xfrm>
            <a:off x="3155315" y="3703955"/>
            <a:ext cx="552450" cy="490220"/>
          </a:xfrm>
          <a:prstGeom prst="rect">
            <a:avLst/>
          </a:prstGeom>
          <a:solidFill>
            <a:schemeClr val="accent1"/>
          </a:solidFill>
          <a:ln w="12700" cap="flat" cmpd="sng" algn="ctr">
            <a:solidFill>
              <a:schemeClr val="tx1"/>
            </a:solidFill>
            <a:prstDash val="solid"/>
            <a:round/>
            <a:headEnd type="none" w="sm" len="sm"/>
            <a:tailEnd type="none" w="sm" len="sm"/>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猫</a:t>
            </a: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1" name="矩形 10"/>
          <p:cNvSpPr/>
          <p:nvPr/>
        </p:nvSpPr>
        <p:spPr>
          <a:xfrm>
            <a:off x="4709795" y="3703955"/>
            <a:ext cx="550545" cy="490220"/>
          </a:xfrm>
          <a:prstGeom prst="rect">
            <a:avLst/>
          </a:prstGeom>
          <a:solidFill>
            <a:schemeClr val="accent1"/>
          </a:solidFill>
          <a:ln w="12700" cap="flat" cmpd="sng" algn="ctr">
            <a:solidFill>
              <a:schemeClr val="tx1"/>
            </a:solidFill>
            <a:prstDash val="solid"/>
            <a:round/>
            <a:headEnd type="none" w="sm" len="sm"/>
            <a:tailEnd type="none" w="sm" len="sm"/>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狗</a:t>
            </a: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2" name="矩形 11"/>
          <p:cNvSpPr/>
          <p:nvPr/>
        </p:nvSpPr>
        <p:spPr>
          <a:xfrm>
            <a:off x="5946775" y="3703955"/>
            <a:ext cx="488950" cy="490220"/>
          </a:xfrm>
          <a:prstGeom prst="rect">
            <a:avLst/>
          </a:prstGeom>
          <a:solidFill>
            <a:schemeClr val="accent1"/>
          </a:solidFill>
          <a:ln w="12700" cap="flat" cmpd="sng" algn="ctr">
            <a:solidFill>
              <a:schemeClr val="tx1"/>
            </a:solidFill>
            <a:prstDash val="solid"/>
            <a:round/>
            <a:headEnd type="none" w="sm" len="sm"/>
            <a:tailEnd type="none" w="sm" len="sm"/>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鱼</a:t>
            </a: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cxnSp>
        <p:nvCxnSpPr>
          <p:cNvPr id="13" name="直接箭头连接符 12"/>
          <p:cNvCxnSpPr>
            <a:stCxn id="8" idx="0"/>
            <a:endCxn id="6" idx="2"/>
          </p:cNvCxnSpPr>
          <p:nvPr/>
        </p:nvCxnSpPr>
        <p:spPr>
          <a:xfrm flipV="1">
            <a:off x="902335" y="3236595"/>
            <a:ext cx="803275" cy="467360"/>
          </a:xfrm>
          <a:prstGeom prst="straightConnector1">
            <a:avLst/>
          </a:prstGeom>
          <a:solidFill>
            <a:schemeClr val="accent1"/>
          </a:solidFill>
          <a:ln w="12700" cap="flat" cmpd="sng" algn="ctr">
            <a:solidFill>
              <a:schemeClr val="tx1"/>
            </a:solidFill>
            <a:prstDash val="solid"/>
            <a:round/>
            <a:headEnd type="none" w="sm" len="sm"/>
            <a:tailEnd type="arrow" w="sm" len="sm"/>
          </a:ln>
        </p:spPr>
      </p:cxnSp>
      <p:cxnSp>
        <p:nvCxnSpPr>
          <p:cNvPr id="14" name="直接箭头连接符 13"/>
          <p:cNvCxnSpPr>
            <a:stCxn id="9" idx="0"/>
          </p:cNvCxnSpPr>
          <p:nvPr/>
        </p:nvCxnSpPr>
        <p:spPr>
          <a:xfrm flipH="1" flipV="1">
            <a:off x="1717040" y="3265170"/>
            <a:ext cx="447675" cy="438785"/>
          </a:xfrm>
          <a:prstGeom prst="straightConnector1">
            <a:avLst/>
          </a:prstGeom>
          <a:solidFill>
            <a:schemeClr val="accent1"/>
          </a:solidFill>
          <a:ln w="12700" cap="flat" cmpd="sng" algn="ctr">
            <a:solidFill>
              <a:schemeClr val="tx1"/>
            </a:solidFill>
            <a:prstDash val="solid"/>
            <a:round/>
            <a:headEnd type="none" w="sm" len="sm"/>
            <a:tailEnd type="arrow" w="sm" len="sm"/>
          </a:ln>
        </p:spPr>
      </p:cxnSp>
      <p:cxnSp>
        <p:nvCxnSpPr>
          <p:cNvPr id="15" name="直接箭头连接符 14"/>
          <p:cNvCxnSpPr>
            <a:stCxn id="6" idx="0"/>
            <a:endCxn id="5" idx="2"/>
          </p:cNvCxnSpPr>
          <p:nvPr/>
        </p:nvCxnSpPr>
        <p:spPr>
          <a:xfrm flipV="1">
            <a:off x="1705610" y="1918970"/>
            <a:ext cx="1506220" cy="826770"/>
          </a:xfrm>
          <a:prstGeom prst="straightConnector1">
            <a:avLst/>
          </a:prstGeom>
          <a:solidFill>
            <a:schemeClr val="accent1"/>
          </a:solidFill>
          <a:ln w="12700" cap="flat" cmpd="sng" algn="ctr">
            <a:solidFill>
              <a:schemeClr val="tx1"/>
            </a:solidFill>
            <a:prstDash val="solid"/>
            <a:round/>
            <a:headEnd type="none" w="sm" len="sm"/>
            <a:tailEnd type="arrow" w="sm" len="sm"/>
          </a:ln>
        </p:spPr>
      </p:cxnSp>
      <p:cxnSp>
        <p:nvCxnSpPr>
          <p:cNvPr id="16" name="直接箭头连接符 15"/>
          <p:cNvCxnSpPr>
            <a:stCxn id="7" idx="0"/>
            <a:endCxn id="5" idx="2"/>
          </p:cNvCxnSpPr>
          <p:nvPr/>
        </p:nvCxnSpPr>
        <p:spPr>
          <a:xfrm flipH="1" flipV="1">
            <a:off x="3211830" y="1918970"/>
            <a:ext cx="1299845" cy="826770"/>
          </a:xfrm>
          <a:prstGeom prst="straightConnector1">
            <a:avLst/>
          </a:prstGeom>
          <a:solidFill>
            <a:schemeClr val="accent1"/>
          </a:solidFill>
          <a:ln w="12700" cap="flat" cmpd="sng" algn="ctr">
            <a:solidFill>
              <a:schemeClr val="tx1"/>
            </a:solidFill>
            <a:prstDash val="solid"/>
            <a:round/>
            <a:headEnd type="none" w="sm" len="sm"/>
            <a:tailEnd type="arrow" w="sm" len="sm"/>
          </a:ln>
        </p:spPr>
      </p:cxnSp>
      <p:cxnSp>
        <p:nvCxnSpPr>
          <p:cNvPr id="17" name="直接箭头连接符 16"/>
          <p:cNvCxnSpPr>
            <a:stCxn id="10" idx="0"/>
            <a:endCxn id="7" idx="2"/>
          </p:cNvCxnSpPr>
          <p:nvPr/>
        </p:nvCxnSpPr>
        <p:spPr>
          <a:xfrm flipV="1">
            <a:off x="3431540" y="3236595"/>
            <a:ext cx="1080770" cy="467360"/>
          </a:xfrm>
          <a:prstGeom prst="straightConnector1">
            <a:avLst/>
          </a:prstGeom>
          <a:solidFill>
            <a:schemeClr val="accent1"/>
          </a:solidFill>
          <a:ln w="12700" cap="flat" cmpd="sng" algn="ctr">
            <a:solidFill>
              <a:schemeClr val="tx1"/>
            </a:solidFill>
            <a:prstDash val="solid"/>
            <a:round/>
            <a:headEnd type="none" w="sm" len="sm"/>
            <a:tailEnd type="arrow" w="sm" len="sm"/>
          </a:ln>
        </p:spPr>
      </p:cxnSp>
      <p:cxnSp>
        <p:nvCxnSpPr>
          <p:cNvPr id="18" name="直接箭头连接符 17"/>
          <p:cNvCxnSpPr>
            <a:stCxn id="11" idx="0"/>
          </p:cNvCxnSpPr>
          <p:nvPr/>
        </p:nvCxnSpPr>
        <p:spPr>
          <a:xfrm flipH="1" flipV="1">
            <a:off x="4648200" y="3200400"/>
            <a:ext cx="337185" cy="503555"/>
          </a:xfrm>
          <a:prstGeom prst="straightConnector1">
            <a:avLst/>
          </a:prstGeom>
          <a:solidFill>
            <a:schemeClr val="accent1"/>
          </a:solidFill>
          <a:ln w="12700" cap="flat" cmpd="sng" algn="ctr">
            <a:solidFill>
              <a:schemeClr val="tx1"/>
            </a:solidFill>
            <a:prstDash val="solid"/>
            <a:round/>
            <a:headEnd type="none" w="sm" len="sm"/>
            <a:tailEnd type="arrow" w="sm" len="sm"/>
          </a:ln>
        </p:spPr>
      </p:cxnSp>
      <p:cxnSp>
        <p:nvCxnSpPr>
          <p:cNvPr id="19" name="直接箭头连接符 18"/>
          <p:cNvCxnSpPr>
            <a:stCxn id="12" idx="0"/>
            <a:endCxn id="7" idx="2"/>
          </p:cNvCxnSpPr>
          <p:nvPr/>
        </p:nvCxnSpPr>
        <p:spPr>
          <a:xfrm flipH="1" flipV="1">
            <a:off x="4512310" y="3235960"/>
            <a:ext cx="1678940" cy="467995"/>
          </a:xfrm>
          <a:prstGeom prst="straightConnector1">
            <a:avLst/>
          </a:prstGeom>
          <a:solidFill>
            <a:schemeClr val="accent1"/>
          </a:solidFill>
          <a:ln w="12700" cap="flat" cmpd="sng" algn="ctr">
            <a:solidFill>
              <a:schemeClr val="tx1"/>
            </a:solidFill>
            <a:prstDash val="solid"/>
            <a:round/>
            <a:headEnd type="none" w="sm" len="sm"/>
            <a:tailEnd type="arrow" w="sm" len="sm"/>
          </a:ln>
        </p:spPr>
      </p:cxnSp>
      <p:sp>
        <p:nvSpPr>
          <p:cNvPr id="21" name="文本框 20"/>
          <p:cNvSpPr txBox="1"/>
          <p:nvPr/>
        </p:nvSpPr>
        <p:spPr>
          <a:xfrm>
            <a:off x="6659245" y="969645"/>
            <a:ext cx="2086610" cy="2306955"/>
          </a:xfrm>
          <a:prstGeom prst="rect">
            <a:avLst/>
          </a:prstGeom>
          <a:noFill/>
        </p:spPr>
        <p:txBody>
          <a:bodyPr wrap="square" rtlCol="0">
            <a:spAutoFit/>
          </a:bodyPr>
          <a:p>
            <a:r>
              <a:rPr lang="zh-CN" altLang="en-US"/>
              <a:t>有一天猫成精了，有一些猫会说话了。</a:t>
            </a:r>
            <a:endParaRPr lang="zh-CN" altLang="en-US"/>
          </a:p>
          <a:p>
            <a:endParaRPr lang="zh-CN" altLang="en-US"/>
          </a:p>
          <a:p>
            <a:r>
              <a:rPr lang="zh-CN" altLang="en-US"/>
              <a:t>如何降低描述冗余？</a:t>
            </a:r>
            <a:endParaRPr lang="zh-CN" altLang="en-US"/>
          </a:p>
        </p:txBody>
      </p:sp>
      <p:sp>
        <p:nvSpPr>
          <p:cNvPr id="22" name="矩形 21"/>
          <p:cNvSpPr/>
          <p:nvPr/>
        </p:nvSpPr>
        <p:spPr>
          <a:xfrm>
            <a:off x="2322830" y="4847590"/>
            <a:ext cx="494030" cy="490220"/>
          </a:xfrm>
          <a:prstGeom prst="rect">
            <a:avLst/>
          </a:prstGeom>
          <a:solidFill>
            <a:schemeClr val="accent1"/>
          </a:solidFill>
          <a:ln w="12700" cap="flat" cmpd="sng" algn="ctr">
            <a:solidFill>
              <a:schemeClr val="tx1"/>
            </a:solidFill>
            <a:prstDash val="solid"/>
            <a:round/>
            <a:headEnd type="none" w="sm" len="sm"/>
            <a:tailEnd type="none" w="sm" len="sm"/>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猫</a:t>
            </a: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3" name="矩形 22"/>
          <p:cNvSpPr/>
          <p:nvPr/>
        </p:nvSpPr>
        <p:spPr>
          <a:xfrm>
            <a:off x="3531870" y="4847590"/>
            <a:ext cx="811530" cy="490220"/>
          </a:xfrm>
          <a:prstGeom prst="rect">
            <a:avLst/>
          </a:prstGeom>
          <a:solidFill>
            <a:schemeClr val="accent1"/>
          </a:solidFill>
          <a:ln w="12700" cap="flat" cmpd="sng" algn="ctr">
            <a:solidFill>
              <a:schemeClr val="tx1"/>
            </a:solidFill>
            <a:prstDash val="solid"/>
            <a:round/>
            <a:headEnd type="none" w="sm" len="sm"/>
            <a:tailEnd type="none" w="sm" len="sm"/>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猫精</a:t>
            </a: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cxnSp>
        <p:nvCxnSpPr>
          <p:cNvPr id="24" name="直接箭头连接符 23"/>
          <p:cNvCxnSpPr>
            <a:stCxn id="22" idx="0"/>
            <a:endCxn id="10" idx="2"/>
          </p:cNvCxnSpPr>
          <p:nvPr/>
        </p:nvCxnSpPr>
        <p:spPr>
          <a:xfrm flipV="1">
            <a:off x="2569845" y="4194175"/>
            <a:ext cx="861695" cy="653415"/>
          </a:xfrm>
          <a:prstGeom prst="straightConnector1">
            <a:avLst/>
          </a:prstGeom>
          <a:solidFill>
            <a:schemeClr val="accent1"/>
          </a:solidFill>
          <a:ln w="12700" cap="flat" cmpd="sng" algn="ctr">
            <a:solidFill>
              <a:schemeClr val="tx1"/>
            </a:solidFill>
            <a:prstDash val="solid"/>
            <a:round/>
            <a:headEnd type="none" w="sm" len="sm"/>
            <a:tailEnd type="arrow" w="sm" len="sm"/>
          </a:ln>
        </p:spPr>
      </p:cxnSp>
      <p:cxnSp>
        <p:nvCxnSpPr>
          <p:cNvPr id="25" name="直接箭头连接符 24"/>
          <p:cNvCxnSpPr>
            <a:stCxn id="23" idx="0"/>
            <a:endCxn id="10" idx="2"/>
          </p:cNvCxnSpPr>
          <p:nvPr/>
        </p:nvCxnSpPr>
        <p:spPr>
          <a:xfrm flipH="1" flipV="1">
            <a:off x="3431540" y="4194175"/>
            <a:ext cx="506095" cy="653415"/>
          </a:xfrm>
          <a:prstGeom prst="straightConnector1">
            <a:avLst/>
          </a:prstGeom>
          <a:solidFill>
            <a:schemeClr val="accent1"/>
          </a:solidFill>
          <a:ln w="12700" cap="flat" cmpd="sng" algn="ctr">
            <a:solidFill>
              <a:schemeClr val="tx1"/>
            </a:solidFill>
            <a:prstDash val="solid"/>
            <a:round/>
            <a:headEnd type="none" w="sm" len="sm"/>
            <a:tailEnd type="arrow" w="sm" len="sm"/>
          </a:ln>
        </p:spPr>
      </p:cxnSp>
      <p:sp>
        <p:nvSpPr>
          <p:cNvPr id="26" name="矩形 25"/>
          <p:cNvSpPr/>
          <p:nvPr/>
        </p:nvSpPr>
        <p:spPr>
          <a:xfrm>
            <a:off x="4737735" y="4847590"/>
            <a:ext cx="494030" cy="490220"/>
          </a:xfrm>
          <a:prstGeom prst="rect">
            <a:avLst/>
          </a:prstGeom>
          <a:solidFill>
            <a:schemeClr val="accent1"/>
          </a:solidFill>
          <a:ln w="12700" cap="flat" cmpd="sng" algn="ctr">
            <a:solidFill>
              <a:schemeClr val="tx1"/>
            </a:solidFill>
            <a:prstDash val="solid"/>
            <a:round/>
            <a:headEnd type="none" w="sm" len="sm"/>
            <a:tailEnd type="none" w="sm" len="sm"/>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狗</a:t>
            </a: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7" name="矩形 26"/>
          <p:cNvSpPr/>
          <p:nvPr/>
        </p:nvSpPr>
        <p:spPr>
          <a:xfrm>
            <a:off x="5946775" y="4847590"/>
            <a:ext cx="811530" cy="490220"/>
          </a:xfrm>
          <a:prstGeom prst="rect">
            <a:avLst/>
          </a:prstGeom>
          <a:solidFill>
            <a:schemeClr val="accent1"/>
          </a:solidFill>
          <a:ln w="12700" cap="flat" cmpd="sng" algn="ctr">
            <a:solidFill>
              <a:schemeClr val="tx1"/>
            </a:solidFill>
            <a:prstDash val="solid"/>
            <a:round/>
            <a:headEnd type="none" w="sm" len="sm"/>
            <a:tailEnd type="none" w="sm" len="sm"/>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狗精</a:t>
            </a: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cxnSp>
        <p:nvCxnSpPr>
          <p:cNvPr id="28" name="直接箭头连接符 27"/>
          <p:cNvCxnSpPr/>
          <p:nvPr/>
        </p:nvCxnSpPr>
        <p:spPr>
          <a:xfrm flipV="1">
            <a:off x="4984115" y="4194175"/>
            <a:ext cx="635" cy="653415"/>
          </a:xfrm>
          <a:prstGeom prst="straightConnector1">
            <a:avLst/>
          </a:prstGeom>
          <a:solidFill>
            <a:schemeClr val="accent1"/>
          </a:solidFill>
          <a:ln w="12700" cap="flat" cmpd="sng" algn="ctr">
            <a:solidFill>
              <a:schemeClr val="tx1"/>
            </a:solidFill>
            <a:prstDash val="solid"/>
            <a:round/>
            <a:headEnd type="none" w="sm" len="sm"/>
            <a:tailEnd type="arrow" w="sm" len="sm"/>
          </a:ln>
        </p:spPr>
      </p:cxnSp>
      <p:cxnSp>
        <p:nvCxnSpPr>
          <p:cNvPr id="29" name="直接箭头连接符 28"/>
          <p:cNvCxnSpPr/>
          <p:nvPr/>
        </p:nvCxnSpPr>
        <p:spPr>
          <a:xfrm flipH="1" flipV="1">
            <a:off x="4984750" y="4194175"/>
            <a:ext cx="1367155" cy="653415"/>
          </a:xfrm>
          <a:prstGeom prst="straightConnector1">
            <a:avLst/>
          </a:prstGeom>
          <a:solidFill>
            <a:schemeClr val="accent1"/>
          </a:solidFill>
          <a:ln w="12700" cap="flat" cmpd="sng" algn="ctr">
            <a:solidFill>
              <a:schemeClr val="tx1"/>
            </a:solidFill>
            <a:prstDash val="solid"/>
            <a:round/>
            <a:headEnd type="none" w="sm" len="sm"/>
            <a:tailEnd type="arrow" w="sm" len="sm"/>
          </a:ln>
        </p:spPr>
      </p:cxnSp>
      <p:sp>
        <p:nvSpPr>
          <p:cNvPr id="32" name="文本框 31"/>
          <p:cNvSpPr txBox="1"/>
          <p:nvPr/>
        </p:nvSpPr>
        <p:spPr>
          <a:xfrm>
            <a:off x="6831965" y="3703955"/>
            <a:ext cx="2086610" cy="2306955"/>
          </a:xfrm>
          <a:prstGeom prst="rect">
            <a:avLst/>
          </a:prstGeom>
          <a:noFill/>
        </p:spPr>
        <p:txBody>
          <a:bodyPr wrap="square" rtlCol="0">
            <a:spAutoFit/>
          </a:bodyPr>
          <a:p>
            <a:r>
              <a:rPr lang="zh-CN" altLang="en-US"/>
              <a:t>有一天狗也成精了，有一些狗会说话了。</a:t>
            </a:r>
            <a:endParaRPr lang="zh-CN" altLang="en-US"/>
          </a:p>
          <a:p>
            <a:endParaRPr lang="zh-CN" altLang="en-US"/>
          </a:p>
          <a:p>
            <a:r>
              <a:rPr lang="zh-CN" altLang="en-US"/>
              <a:t>如何降低描述冗余？</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 calcmode="lin" valueType="num">
                                      <p:cBhvr additive="base">
                                        <p:cTn id="7"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Effect transition="in" filter="wipe(down)">
                                      <p:cBhvr>
                                        <p:cTn id="13" dur="500"/>
                                        <p:tgtEl>
                                          <p:spTgt spid="2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linds(horizontal)">
                                      <p:cBhvr>
                                        <p:cTn id="18" dur="500"/>
                                        <p:tgtEl>
                                          <p:spTgt spid="24"/>
                                        </p:tgtEl>
                                      </p:cBhvr>
                                    </p:animEffect>
                                  </p:childTnLst>
                                </p:cTn>
                              </p:par>
                              <p:par>
                                <p:cTn id="19" presetID="3" presetClass="entr" presetSubtype="1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blinds(horizontal)">
                                      <p:cBhvr>
                                        <p:cTn id="21" dur="500"/>
                                        <p:tgtEl>
                                          <p:spTgt spid="25"/>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blinds(horizontal)">
                                      <p:cBhvr>
                                        <p:cTn id="24" dur="500"/>
                                        <p:tgtEl>
                                          <p:spTgt spid="22"/>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linds(horizontal)">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blinds(horizontal)">
                                      <p:cBhvr>
                                        <p:cTn id="32" dur="500"/>
                                        <p:tgtEl>
                                          <p:spTgt spid="30"/>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blinds(horizontal)">
                                      <p:cBhvr>
                                        <p:cTn id="35" dur="500"/>
                                        <p:tgtEl>
                                          <p:spTgt spid="31"/>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2">
                                            <p:txEl>
                                              <p:pRg st="0" end="0"/>
                                            </p:txEl>
                                          </p:spTgt>
                                        </p:tgtEl>
                                        <p:attrNameLst>
                                          <p:attrName>style.visibility</p:attrName>
                                        </p:attrNameLst>
                                      </p:cBhvr>
                                      <p:to>
                                        <p:strVal val="visible"/>
                                      </p:to>
                                    </p:set>
                                    <p:anim calcmode="lin" valueType="num">
                                      <p:cBhvr additive="base">
                                        <p:cTn id="40"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32">
                                            <p:txEl>
                                              <p:pRg st="2" end="2"/>
                                            </p:txEl>
                                          </p:spTgt>
                                        </p:tgtEl>
                                        <p:attrNameLst>
                                          <p:attrName>style.visibility</p:attrName>
                                        </p:attrNameLst>
                                      </p:cBhvr>
                                      <p:to>
                                        <p:strVal val="visible"/>
                                      </p:to>
                                    </p:set>
                                    <p:animEffect transition="in" filter="wipe(down)">
                                      <p:cBhvr>
                                        <p:cTn id="46" dur="500"/>
                                        <p:tgtEl>
                                          <p:spTgt spid="32">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blinds(horizontal)">
                                      <p:cBhvr>
                                        <p:cTn id="51" dur="500"/>
                                        <p:tgtEl>
                                          <p:spTgt spid="29"/>
                                        </p:tgtEl>
                                      </p:cBhvr>
                                    </p:animEffect>
                                  </p:childTnLst>
                                </p:cTn>
                              </p:par>
                              <p:par>
                                <p:cTn id="52" presetID="3" presetClass="entr" presetSubtype="10" fill="hold"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blinds(horizontal)">
                                      <p:cBhvr>
                                        <p:cTn id="54" dur="500"/>
                                        <p:tgtEl>
                                          <p:spTgt spid="28"/>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blinds(horizontal)">
                                      <p:cBhvr>
                                        <p:cTn id="57" dur="500"/>
                                        <p:tgtEl>
                                          <p:spTgt spid="26"/>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blinds(horizontal)">
                                      <p:cBhvr>
                                        <p:cTn id="60" dur="500"/>
                                        <p:tgtEl>
                                          <p:spTgt spid="27"/>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blinds(horizontal)">
                                      <p:cBhvr>
                                        <p:cTn id="6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2" grpId="1" animBg="1"/>
      <p:bldP spid="23" grpId="1" animBg="1"/>
      <p:bldP spid="30" grpId="0" animBg="1"/>
      <p:bldP spid="31" grpId="0" animBg="1"/>
      <p:bldP spid="30" grpId="1" animBg="1"/>
      <p:bldP spid="31" grpId="1" animBg="1"/>
      <p:bldP spid="26" grpId="0" animBg="1"/>
      <p:bldP spid="27" grpId="0" animBg="1"/>
      <p:bldP spid="26" grpId="1" animBg="1"/>
      <p:bldP spid="27" grpId="1" animBg="1"/>
      <p:bldP spid="33" grpId="0" bldLvl="0" animBg="1"/>
      <p:bldP spid="33"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Why Interface</a:t>
            </a:r>
            <a:endParaRPr lang="en-US" altLang="zh-CN"/>
          </a:p>
        </p:txBody>
      </p:sp>
      <p:sp>
        <p:nvSpPr>
          <p:cNvPr id="3" name="灯片编号占位符 2"/>
          <p:cNvSpPr>
            <a:spLocks noGrp="1"/>
          </p:cNvSpPr>
          <p:nvPr>
            <p:ph type="sldNum" sz="quarter" idx="11"/>
          </p:nvPr>
        </p:nvSpPr>
        <p:spPr/>
        <p:txBody>
          <a:bodyPr/>
          <a:p>
            <a:fld id="{266B4317-7421-4E98-9677-3BBB8A59577B}" type="slidenum">
              <a:rPr lang="en-US" altLang="zh-CN"/>
            </a:fld>
            <a:endParaRPr lang="en-US" altLang="zh-CN"/>
          </a:p>
        </p:txBody>
      </p:sp>
      <p:sp>
        <p:nvSpPr>
          <p:cNvPr id="5" name="矩形 4"/>
          <p:cNvSpPr/>
          <p:nvPr/>
        </p:nvSpPr>
        <p:spPr>
          <a:xfrm>
            <a:off x="2481580" y="1527810"/>
            <a:ext cx="1233170" cy="490220"/>
          </a:xfrm>
          <a:prstGeom prst="rect">
            <a:avLst/>
          </a:prstGeom>
          <a:solidFill>
            <a:schemeClr val="accent1"/>
          </a:solidFill>
          <a:ln w="12700" cap="flat" cmpd="sng" algn="ctr">
            <a:solidFill>
              <a:schemeClr val="tx1"/>
            </a:solidFill>
            <a:prstDash val="solid"/>
            <a:round/>
            <a:headEnd type="none" w="sm" len="sm"/>
            <a:tailEnd type="none" w="sm" len="sm"/>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计算机</a:t>
            </a: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4" name="矩形 3"/>
          <p:cNvSpPr/>
          <p:nvPr/>
        </p:nvSpPr>
        <p:spPr>
          <a:xfrm>
            <a:off x="1358900" y="2409190"/>
            <a:ext cx="1233170" cy="490220"/>
          </a:xfrm>
          <a:prstGeom prst="rect">
            <a:avLst/>
          </a:prstGeom>
          <a:solidFill>
            <a:schemeClr val="accent1"/>
          </a:solidFill>
          <a:ln w="12700" cap="flat" cmpd="sng" algn="ctr">
            <a:solidFill>
              <a:schemeClr val="tx1"/>
            </a:solidFill>
            <a:prstDash val="solid"/>
            <a:round/>
            <a:headEnd type="none" w="sm" len="sm"/>
            <a:tailEnd type="none" w="sm" len="sm"/>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笔记本</a:t>
            </a: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6" name="矩形 5"/>
          <p:cNvSpPr/>
          <p:nvPr/>
        </p:nvSpPr>
        <p:spPr>
          <a:xfrm>
            <a:off x="3589020" y="2409190"/>
            <a:ext cx="890270" cy="490220"/>
          </a:xfrm>
          <a:prstGeom prst="rect">
            <a:avLst/>
          </a:prstGeom>
          <a:solidFill>
            <a:schemeClr val="accent1"/>
          </a:solidFill>
          <a:ln w="12700" cap="flat" cmpd="sng" algn="ctr">
            <a:solidFill>
              <a:schemeClr val="tx1"/>
            </a:solidFill>
            <a:prstDash val="solid"/>
            <a:round/>
            <a:headEnd type="none" w="sm" len="sm"/>
            <a:tailEnd type="none" w="sm" len="sm"/>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台式</a:t>
            </a: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7" name="矩形 6"/>
          <p:cNvSpPr/>
          <p:nvPr/>
        </p:nvSpPr>
        <p:spPr>
          <a:xfrm>
            <a:off x="685800" y="3290570"/>
            <a:ext cx="676910" cy="490220"/>
          </a:xfrm>
          <a:prstGeom prst="rect">
            <a:avLst/>
          </a:prstGeom>
          <a:solidFill>
            <a:schemeClr val="accent1"/>
          </a:solidFill>
          <a:ln w="12700" cap="flat" cmpd="sng" algn="ctr">
            <a:solidFill>
              <a:schemeClr val="tx1"/>
            </a:solidFill>
            <a:prstDash val="solid"/>
            <a:round/>
            <a:headEnd type="none" w="sm" len="sm"/>
            <a:tailEnd type="none" w="sm" len="sm"/>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 </a:t>
            </a: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8" name="矩形 7"/>
          <p:cNvSpPr/>
          <p:nvPr/>
        </p:nvSpPr>
        <p:spPr>
          <a:xfrm>
            <a:off x="2161540" y="3290570"/>
            <a:ext cx="676910" cy="490220"/>
          </a:xfrm>
          <a:prstGeom prst="rect">
            <a:avLst/>
          </a:prstGeom>
          <a:solidFill>
            <a:schemeClr val="accent1"/>
          </a:solidFill>
          <a:ln w="12700" cap="flat" cmpd="sng" algn="ctr">
            <a:solidFill>
              <a:schemeClr val="tx1"/>
            </a:solidFill>
            <a:prstDash val="solid"/>
            <a:round/>
            <a:headEnd type="none" w="sm" len="sm"/>
            <a:tailEnd type="none" w="sm" len="sm"/>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9" name="矩形 8"/>
          <p:cNvSpPr/>
          <p:nvPr/>
        </p:nvSpPr>
        <p:spPr>
          <a:xfrm>
            <a:off x="3403600" y="3290570"/>
            <a:ext cx="676910" cy="490220"/>
          </a:xfrm>
          <a:prstGeom prst="rect">
            <a:avLst/>
          </a:prstGeom>
          <a:solidFill>
            <a:schemeClr val="accent1"/>
          </a:solidFill>
          <a:ln w="12700" cap="flat" cmpd="sng" algn="ctr">
            <a:solidFill>
              <a:schemeClr val="tx1"/>
            </a:solidFill>
            <a:prstDash val="solid"/>
            <a:round/>
            <a:headEnd type="none" w="sm" len="sm"/>
            <a:tailEnd type="none" w="sm" len="sm"/>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0" name="矩形 9"/>
          <p:cNvSpPr/>
          <p:nvPr/>
        </p:nvSpPr>
        <p:spPr>
          <a:xfrm>
            <a:off x="4767580" y="3290570"/>
            <a:ext cx="676910" cy="490220"/>
          </a:xfrm>
          <a:prstGeom prst="rect">
            <a:avLst/>
          </a:prstGeom>
          <a:solidFill>
            <a:schemeClr val="accent1"/>
          </a:solidFill>
          <a:ln w="12700" cap="flat" cmpd="sng" algn="ctr">
            <a:solidFill>
              <a:schemeClr val="tx1"/>
            </a:solidFill>
            <a:prstDash val="solid"/>
            <a:round/>
            <a:headEnd type="none" w="sm" len="sm"/>
            <a:tailEnd type="none" w="sm" len="sm"/>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a:t>
            </a: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cxnSp>
        <p:nvCxnSpPr>
          <p:cNvPr id="11" name="直接箭头连接符 10"/>
          <p:cNvCxnSpPr>
            <a:endCxn id="5" idx="2"/>
          </p:cNvCxnSpPr>
          <p:nvPr/>
        </p:nvCxnSpPr>
        <p:spPr>
          <a:xfrm flipV="1">
            <a:off x="1981200" y="2018030"/>
            <a:ext cx="1116965" cy="344170"/>
          </a:xfrm>
          <a:prstGeom prst="straightConnector1">
            <a:avLst/>
          </a:prstGeom>
          <a:solidFill>
            <a:schemeClr val="accent1"/>
          </a:solidFill>
          <a:ln w="12700" cap="flat" cmpd="sng" algn="ctr">
            <a:solidFill>
              <a:schemeClr val="tx1"/>
            </a:solidFill>
            <a:prstDash val="solid"/>
            <a:round/>
            <a:headEnd type="none" w="sm" len="sm"/>
            <a:tailEnd type="arrow" w="sm" len="sm"/>
          </a:ln>
        </p:spPr>
      </p:cxnSp>
      <p:cxnSp>
        <p:nvCxnSpPr>
          <p:cNvPr id="12" name="直接箭头连接符 11"/>
          <p:cNvCxnSpPr>
            <a:stCxn id="6" idx="0"/>
            <a:endCxn id="5" idx="2"/>
          </p:cNvCxnSpPr>
          <p:nvPr/>
        </p:nvCxnSpPr>
        <p:spPr>
          <a:xfrm flipH="1" flipV="1">
            <a:off x="3098165" y="2018030"/>
            <a:ext cx="935990" cy="391160"/>
          </a:xfrm>
          <a:prstGeom prst="straightConnector1">
            <a:avLst/>
          </a:prstGeom>
          <a:solidFill>
            <a:schemeClr val="accent1"/>
          </a:solidFill>
          <a:ln w="12700" cap="flat" cmpd="sng" algn="ctr">
            <a:solidFill>
              <a:schemeClr val="tx1"/>
            </a:solidFill>
            <a:prstDash val="solid"/>
            <a:round/>
            <a:headEnd type="none" w="sm" len="sm"/>
            <a:tailEnd type="arrow" w="sm" len="sm"/>
          </a:ln>
        </p:spPr>
      </p:cxnSp>
      <p:cxnSp>
        <p:nvCxnSpPr>
          <p:cNvPr id="13" name="直接箭头连接符 12"/>
          <p:cNvCxnSpPr>
            <a:stCxn id="7" idx="0"/>
            <a:endCxn id="4" idx="2"/>
          </p:cNvCxnSpPr>
          <p:nvPr/>
        </p:nvCxnSpPr>
        <p:spPr>
          <a:xfrm flipV="1">
            <a:off x="1024255" y="2899410"/>
            <a:ext cx="951230" cy="391160"/>
          </a:xfrm>
          <a:prstGeom prst="straightConnector1">
            <a:avLst/>
          </a:prstGeom>
          <a:solidFill>
            <a:schemeClr val="accent1"/>
          </a:solidFill>
          <a:ln w="12700" cap="flat" cmpd="sng" algn="ctr">
            <a:solidFill>
              <a:schemeClr val="tx1"/>
            </a:solidFill>
            <a:prstDash val="solid"/>
            <a:round/>
            <a:headEnd type="none" w="sm" len="sm"/>
            <a:tailEnd type="arrow" w="sm" len="sm"/>
          </a:ln>
        </p:spPr>
      </p:cxnSp>
      <p:cxnSp>
        <p:nvCxnSpPr>
          <p:cNvPr id="14" name="直接箭头连接符 13"/>
          <p:cNvCxnSpPr>
            <a:stCxn id="8" idx="0"/>
            <a:endCxn id="4" idx="2"/>
          </p:cNvCxnSpPr>
          <p:nvPr/>
        </p:nvCxnSpPr>
        <p:spPr>
          <a:xfrm flipH="1" flipV="1">
            <a:off x="1975485" y="2899410"/>
            <a:ext cx="524510" cy="391160"/>
          </a:xfrm>
          <a:prstGeom prst="straightConnector1">
            <a:avLst/>
          </a:prstGeom>
          <a:solidFill>
            <a:schemeClr val="accent1"/>
          </a:solidFill>
          <a:ln w="12700" cap="flat" cmpd="sng" algn="ctr">
            <a:solidFill>
              <a:schemeClr val="tx1"/>
            </a:solidFill>
            <a:prstDash val="solid"/>
            <a:round/>
            <a:headEnd type="none" w="sm" len="sm"/>
            <a:tailEnd type="arrow" w="sm" len="sm"/>
          </a:ln>
        </p:spPr>
      </p:cxnSp>
      <p:cxnSp>
        <p:nvCxnSpPr>
          <p:cNvPr id="15" name="直接箭头连接符 14"/>
          <p:cNvCxnSpPr>
            <a:stCxn id="9" idx="0"/>
            <a:endCxn id="6" idx="2"/>
          </p:cNvCxnSpPr>
          <p:nvPr/>
        </p:nvCxnSpPr>
        <p:spPr>
          <a:xfrm flipV="1">
            <a:off x="3742055" y="2899410"/>
            <a:ext cx="292100" cy="391160"/>
          </a:xfrm>
          <a:prstGeom prst="straightConnector1">
            <a:avLst/>
          </a:prstGeom>
          <a:solidFill>
            <a:schemeClr val="accent1"/>
          </a:solidFill>
          <a:ln w="12700" cap="flat" cmpd="sng" algn="ctr">
            <a:solidFill>
              <a:schemeClr val="tx1"/>
            </a:solidFill>
            <a:prstDash val="solid"/>
            <a:round/>
            <a:headEnd type="none" w="sm" len="sm"/>
            <a:tailEnd type="arrow" w="sm" len="sm"/>
          </a:ln>
        </p:spPr>
      </p:cxnSp>
      <p:cxnSp>
        <p:nvCxnSpPr>
          <p:cNvPr id="16" name="直接箭头连接符 15"/>
          <p:cNvCxnSpPr>
            <a:stCxn id="10" idx="0"/>
          </p:cNvCxnSpPr>
          <p:nvPr/>
        </p:nvCxnSpPr>
        <p:spPr>
          <a:xfrm flipH="1" flipV="1">
            <a:off x="4038600" y="2895600"/>
            <a:ext cx="1067435" cy="394970"/>
          </a:xfrm>
          <a:prstGeom prst="straightConnector1">
            <a:avLst/>
          </a:prstGeom>
          <a:solidFill>
            <a:schemeClr val="accent1"/>
          </a:solidFill>
          <a:ln w="12700" cap="flat" cmpd="sng" algn="ctr">
            <a:solidFill>
              <a:schemeClr val="tx1"/>
            </a:solidFill>
            <a:prstDash val="solid"/>
            <a:round/>
            <a:headEnd type="none" w="sm" len="sm"/>
            <a:tailEnd type="arrow" w="sm" len="sm"/>
          </a:ln>
        </p:spPr>
      </p:cxnSp>
      <p:sp>
        <p:nvSpPr>
          <p:cNvPr id="17" name="文本框 16"/>
          <p:cNvSpPr txBox="1"/>
          <p:nvPr/>
        </p:nvSpPr>
        <p:spPr>
          <a:xfrm>
            <a:off x="429260" y="3939540"/>
            <a:ext cx="996315" cy="829945"/>
          </a:xfrm>
          <a:prstGeom prst="rect">
            <a:avLst/>
          </a:prstGeom>
          <a:noFill/>
        </p:spPr>
        <p:txBody>
          <a:bodyPr wrap="none" rtlCol="0">
            <a:spAutoFit/>
          </a:bodyPr>
          <a:p>
            <a:r>
              <a:rPr lang="en-US" altLang="zh-CN">
                <a:ea typeface="宋体" panose="02010600030101010101" pitchFamily="2" charset="-122"/>
              </a:rPr>
              <a:t>VGA</a:t>
            </a:r>
            <a:endParaRPr lang="en-US" altLang="zh-CN">
              <a:ea typeface="宋体" panose="02010600030101010101" pitchFamily="2" charset="-122"/>
            </a:endParaRPr>
          </a:p>
          <a:p>
            <a:r>
              <a:rPr lang="en-US" altLang="zh-CN">
                <a:ea typeface="宋体" panose="02010600030101010101" pitchFamily="2" charset="-122"/>
              </a:rPr>
              <a:t>HDMI</a:t>
            </a:r>
            <a:endParaRPr lang="en-US" altLang="zh-CN">
              <a:ea typeface="宋体" panose="02010600030101010101" pitchFamily="2" charset="-122"/>
            </a:endParaRPr>
          </a:p>
        </p:txBody>
      </p:sp>
      <p:sp>
        <p:nvSpPr>
          <p:cNvPr id="18" name="文本框 17"/>
          <p:cNvSpPr txBox="1"/>
          <p:nvPr/>
        </p:nvSpPr>
        <p:spPr>
          <a:xfrm>
            <a:off x="2001520" y="4028440"/>
            <a:ext cx="996315" cy="460375"/>
          </a:xfrm>
          <a:prstGeom prst="rect">
            <a:avLst/>
          </a:prstGeom>
          <a:noFill/>
        </p:spPr>
        <p:txBody>
          <a:bodyPr wrap="none" rtlCol="0">
            <a:spAutoFit/>
          </a:bodyPr>
          <a:p>
            <a:r>
              <a:rPr lang="en-US" altLang="zh-CN">
                <a:ea typeface="宋体" panose="02010600030101010101" pitchFamily="2" charset="-122"/>
              </a:rPr>
              <a:t>HDMI</a:t>
            </a:r>
            <a:endParaRPr lang="en-US" altLang="zh-CN">
              <a:ea typeface="宋体" panose="02010600030101010101" pitchFamily="2" charset="-122"/>
            </a:endParaRPr>
          </a:p>
        </p:txBody>
      </p:sp>
      <p:sp>
        <p:nvSpPr>
          <p:cNvPr id="19" name="文本框 18"/>
          <p:cNvSpPr txBox="1"/>
          <p:nvPr/>
        </p:nvSpPr>
        <p:spPr>
          <a:xfrm>
            <a:off x="3243580" y="4081780"/>
            <a:ext cx="996315" cy="829945"/>
          </a:xfrm>
          <a:prstGeom prst="rect">
            <a:avLst/>
          </a:prstGeom>
          <a:noFill/>
        </p:spPr>
        <p:txBody>
          <a:bodyPr wrap="none" rtlCol="0">
            <a:spAutoFit/>
          </a:bodyPr>
          <a:p>
            <a:r>
              <a:rPr lang="en-US" altLang="zh-CN">
                <a:ea typeface="宋体" panose="02010600030101010101" pitchFamily="2" charset="-122"/>
              </a:rPr>
              <a:t>VGA</a:t>
            </a:r>
            <a:endParaRPr lang="en-US" altLang="zh-CN">
              <a:ea typeface="宋体" panose="02010600030101010101" pitchFamily="2" charset="-122"/>
            </a:endParaRPr>
          </a:p>
          <a:p>
            <a:r>
              <a:rPr lang="en-US" altLang="zh-CN">
                <a:ea typeface="宋体" panose="02010600030101010101" pitchFamily="2" charset="-122"/>
              </a:rPr>
              <a:t>HDMI</a:t>
            </a:r>
            <a:endParaRPr lang="en-US" altLang="zh-CN">
              <a:ea typeface="宋体" panose="02010600030101010101" pitchFamily="2" charset="-122"/>
            </a:endParaRPr>
          </a:p>
        </p:txBody>
      </p:sp>
      <p:sp>
        <p:nvSpPr>
          <p:cNvPr id="20" name="文本框 19"/>
          <p:cNvSpPr txBox="1"/>
          <p:nvPr/>
        </p:nvSpPr>
        <p:spPr>
          <a:xfrm>
            <a:off x="4607560" y="4081780"/>
            <a:ext cx="996315" cy="460375"/>
          </a:xfrm>
          <a:prstGeom prst="rect">
            <a:avLst/>
          </a:prstGeom>
          <a:noFill/>
        </p:spPr>
        <p:txBody>
          <a:bodyPr wrap="none" rtlCol="0">
            <a:spAutoFit/>
          </a:bodyPr>
          <a:p>
            <a:r>
              <a:rPr lang="en-US" altLang="zh-CN">
                <a:ea typeface="宋体" panose="02010600030101010101" pitchFamily="2" charset="-122"/>
              </a:rPr>
              <a:t>HDMI</a:t>
            </a:r>
            <a:endParaRPr lang="en-US" altLang="zh-CN">
              <a:ea typeface="宋体" panose="02010600030101010101" pitchFamily="2" charset="-122"/>
            </a:endParaRPr>
          </a:p>
        </p:txBody>
      </p:sp>
      <p:sp>
        <p:nvSpPr>
          <p:cNvPr id="21" name="文本框 20"/>
          <p:cNvSpPr txBox="1"/>
          <p:nvPr/>
        </p:nvSpPr>
        <p:spPr>
          <a:xfrm>
            <a:off x="5890895" y="1532255"/>
            <a:ext cx="3077210" cy="3784600"/>
          </a:xfrm>
          <a:prstGeom prst="rect">
            <a:avLst/>
          </a:prstGeom>
          <a:noFill/>
        </p:spPr>
        <p:txBody>
          <a:bodyPr wrap="square" rtlCol="0">
            <a:spAutoFit/>
          </a:bodyPr>
          <a:p>
            <a:r>
              <a:rPr lang="zh-CN" altLang="en-US">
                <a:ea typeface="宋体" panose="02010600030101010101" pitchFamily="2" charset="-122"/>
              </a:rPr>
              <a:t>需要把所有</a:t>
            </a:r>
            <a:r>
              <a:rPr lang="en-US" altLang="zh-CN">
                <a:ea typeface="宋体" panose="02010600030101010101" pitchFamily="2" charset="-122"/>
              </a:rPr>
              <a:t>VGA</a:t>
            </a:r>
            <a:r>
              <a:rPr lang="zh-CN" altLang="en-US">
                <a:ea typeface="宋体" panose="02010600030101010101" pitchFamily="2" charset="-122"/>
              </a:rPr>
              <a:t>的计算机分为一类吗？好像不合适。</a:t>
            </a:r>
            <a:endParaRPr lang="zh-CN" altLang="en-US">
              <a:ea typeface="宋体" panose="02010600030101010101" pitchFamily="2" charset="-122"/>
            </a:endParaRPr>
          </a:p>
          <a:p>
            <a:endParaRPr lang="zh-CN" altLang="en-US">
              <a:ea typeface="宋体" panose="02010600030101010101" pitchFamily="2" charset="-122"/>
            </a:endParaRPr>
          </a:p>
          <a:p>
            <a:r>
              <a:rPr lang="zh-CN" altLang="en-US">
                <a:ea typeface="宋体" panose="02010600030101010101" pitchFamily="2" charset="-122"/>
              </a:rPr>
              <a:t>我们发现有些特性是跨越了继承关系的，在不同的分类中都有这种特性。这种情况如何降低描述（代码冗余性）？</a:t>
            </a:r>
            <a:endParaRPr lang="zh-CN" altLang="en-US">
              <a:ea typeface="宋体" panose="02010600030101010101" pitchFamily="2" charset="-12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1BF155E2-A1D8-4423-B3A8-DF74895891D8}" type="slidenum">
              <a:rPr lang="en-US" altLang="zh-CN" smtClean="0"/>
            </a:fld>
            <a:endParaRPr lang="en-US" altLang="zh-CN"/>
          </a:p>
        </p:txBody>
      </p:sp>
      <p:pic>
        <p:nvPicPr>
          <p:cNvPr id="30722"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33356" b="38866"/>
          <a:stretch>
            <a:fillRect/>
          </a:stretch>
        </p:blipFill>
        <p:spPr bwMode="auto">
          <a:xfrm>
            <a:off x="381000" y="304801"/>
            <a:ext cx="4937757" cy="1371600"/>
          </a:xfrm>
          <a:prstGeom prst="rect">
            <a:avLst/>
          </a:prstGeom>
          <a:noFill/>
          <a:extLst>
            <a:ext uri="{909E8E84-426E-40DD-AFC4-6F175D3DCCD1}">
              <a14:hiddenFill xmlns:a14="http://schemas.microsoft.com/office/drawing/2010/main">
                <a:solidFill>
                  <a:srgbClr val="FFFFFF"/>
                </a:solidFill>
              </a14:hiddenFill>
            </a:ext>
          </a:extLst>
        </p:spPr>
      </p:pic>
      <p:pic>
        <p:nvPicPr>
          <p:cNvPr id="3072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31111" b="41111"/>
          <a:stretch>
            <a:fillRect/>
          </a:stretch>
        </p:blipFill>
        <p:spPr bwMode="auto">
          <a:xfrm>
            <a:off x="387658" y="1905000"/>
            <a:ext cx="4937756" cy="1371600"/>
          </a:xfrm>
          <a:prstGeom prst="rect">
            <a:avLst/>
          </a:prstGeom>
          <a:noFill/>
          <a:extLst>
            <a:ext uri="{909E8E84-426E-40DD-AFC4-6F175D3DCCD1}">
              <a14:hiddenFill xmlns:a14="http://schemas.microsoft.com/office/drawing/2010/main">
                <a:solidFill>
                  <a:srgbClr val="FFFFFF"/>
                </a:solidFill>
              </a14:hiddenFill>
            </a:ext>
          </a:extLst>
        </p:spPr>
      </p:pic>
      <p:pic>
        <p:nvPicPr>
          <p:cNvPr id="307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432699"/>
            <a:ext cx="4350058" cy="28982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5F08FD3-4AE7-4E6C-B787-DB8905F7DC2E}" type="slidenum">
              <a:rPr lang="en-US" altLang="en-US" sz="1400"/>
            </a:fld>
            <a:endParaRPr lang="en-US" altLang="en-US" sz="1400"/>
          </a:p>
        </p:txBody>
      </p:sp>
      <p:sp>
        <p:nvSpPr>
          <p:cNvPr id="21507"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02EB4B10-B435-4612-85A3-B39122BF9C15}" type="slidenum">
              <a:rPr lang="en-US" altLang="en-US" sz="1400"/>
            </a:fld>
            <a:endParaRPr lang="en-US" altLang="en-US" sz="1400"/>
          </a:p>
        </p:txBody>
      </p:sp>
      <p:sp>
        <p:nvSpPr>
          <p:cNvPr id="21508" name="Rectangle 2"/>
          <p:cNvSpPr>
            <a:spLocks noGrp="1" noChangeArrowheads="1"/>
          </p:cNvSpPr>
          <p:nvPr>
            <p:ph type="title" idx="4294967295"/>
          </p:nvPr>
        </p:nvSpPr>
        <p:spPr>
          <a:xfrm>
            <a:off x="685800" y="228600"/>
            <a:ext cx="7772400" cy="685800"/>
          </a:xfrm>
          <a:noFill/>
        </p:spPr>
        <p:txBody>
          <a:bodyPr/>
          <a:lstStyle/>
          <a:p>
            <a:r>
              <a:rPr lang="en-US" altLang="en-US" dirty="0">
                <a:solidFill>
                  <a:srgbClr val="FF0000"/>
                </a:solidFill>
                <a:cs typeface="Courier New" panose="02070309020205020404" pitchFamily="49" charset="0"/>
              </a:rPr>
              <a:t>Define an Interface</a:t>
            </a:r>
            <a:endParaRPr lang="en-US" altLang="en-US" dirty="0">
              <a:solidFill>
                <a:srgbClr val="FF0000"/>
              </a:solidFill>
              <a:cs typeface="Courier New" panose="02070309020205020404" pitchFamily="49" charset="0"/>
            </a:endParaRPr>
          </a:p>
        </p:txBody>
      </p:sp>
      <p:sp>
        <p:nvSpPr>
          <p:cNvPr id="21509" name="Rectangle 3"/>
          <p:cNvSpPr>
            <a:spLocks noGrp="1" noChangeArrowheads="1"/>
          </p:cNvSpPr>
          <p:nvPr>
            <p:ph type="body" idx="4294967295"/>
          </p:nvPr>
        </p:nvSpPr>
        <p:spPr>
          <a:xfrm>
            <a:off x="152400" y="914400"/>
            <a:ext cx="8763000" cy="990600"/>
          </a:xfrm>
          <a:noFill/>
        </p:spPr>
        <p:txBody>
          <a:bodyPr/>
          <a:lstStyle/>
          <a:p>
            <a:pPr marL="0" indent="0">
              <a:buFont typeface="Monotype Sorts" pitchFamily="2" charset="2"/>
              <a:buNone/>
            </a:pPr>
            <a:r>
              <a:rPr lang="en-US" altLang="en-US" sz="2800" dirty="0">
                <a:cs typeface="Courier New" panose="02070309020205020404" pitchFamily="49" charset="0"/>
              </a:rPr>
              <a:t>To distinguish an interface from a class, Java uses the following syntax to define an interface:</a:t>
            </a:r>
            <a:endParaRPr lang="en-US" altLang="en-US" sz="2800" dirty="0">
              <a:cs typeface="Courier New" panose="02070309020205020404" pitchFamily="49" charset="0"/>
            </a:endParaRPr>
          </a:p>
        </p:txBody>
      </p:sp>
      <p:sp>
        <p:nvSpPr>
          <p:cNvPr id="21510" name="Rectangle 4"/>
          <p:cNvSpPr>
            <a:spLocks noChangeArrowheads="1"/>
          </p:cNvSpPr>
          <p:nvPr/>
        </p:nvSpPr>
        <p:spPr bwMode="auto">
          <a:xfrm>
            <a:off x="228600" y="2200910"/>
            <a:ext cx="8610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800" b="1" dirty="0">
                <a:solidFill>
                  <a:schemeClr val="tx2"/>
                </a:solidFill>
                <a:latin typeface="Courier New" panose="02070309020205020404" pitchFamily="49" charset="0"/>
              </a:rPr>
              <a:t>public interface </a:t>
            </a:r>
            <a:r>
              <a:rPr lang="en-US" altLang="en-US" sz="2800" b="1" dirty="0" err="1">
                <a:solidFill>
                  <a:schemeClr val="tx2"/>
                </a:solidFill>
                <a:latin typeface="Courier New" panose="02070309020205020404" pitchFamily="49" charset="0"/>
              </a:rPr>
              <a:t>InterfaceName</a:t>
            </a:r>
            <a:r>
              <a:rPr lang="en-US" altLang="en-US" sz="2800" b="1" dirty="0">
                <a:solidFill>
                  <a:schemeClr val="tx2"/>
                </a:solidFill>
                <a:latin typeface="Courier New" panose="02070309020205020404" pitchFamily="49" charset="0"/>
              </a:rPr>
              <a:t> { </a:t>
            </a:r>
            <a:endParaRPr lang="en-US" altLang="en-US" sz="2800" b="1" dirty="0">
              <a:solidFill>
                <a:schemeClr val="tx2"/>
              </a:solidFill>
              <a:latin typeface="Courier New" panose="02070309020205020404" pitchFamily="49" charset="0"/>
            </a:endParaRPr>
          </a:p>
          <a:p>
            <a:pPr>
              <a:lnSpc>
                <a:spcPct val="90000"/>
              </a:lnSpc>
              <a:spcBef>
                <a:spcPct val="0"/>
              </a:spcBef>
              <a:buFont typeface="Monotype Sorts" pitchFamily="2" charset="2"/>
              <a:buNone/>
            </a:pPr>
            <a:r>
              <a:rPr lang="en-US" altLang="en-US" sz="2800" b="1" dirty="0">
                <a:solidFill>
                  <a:schemeClr val="tx2"/>
                </a:solidFill>
                <a:latin typeface="Courier New" panose="02070309020205020404" pitchFamily="49" charset="0"/>
              </a:rPr>
              <a:t>  constant declarations;</a:t>
            </a:r>
            <a:endParaRPr lang="en-US" altLang="en-US" sz="2800" b="1" dirty="0">
              <a:solidFill>
                <a:schemeClr val="tx2"/>
              </a:solidFill>
              <a:latin typeface="Courier New" panose="02070309020205020404" pitchFamily="49" charset="0"/>
            </a:endParaRPr>
          </a:p>
          <a:p>
            <a:pPr>
              <a:lnSpc>
                <a:spcPct val="90000"/>
              </a:lnSpc>
              <a:spcBef>
                <a:spcPct val="0"/>
              </a:spcBef>
              <a:buFont typeface="Monotype Sorts" pitchFamily="2" charset="2"/>
              <a:buNone/>
            </a:pPr>
            <a:r>
              <a:rPr lang="en-US" altLang="en-US" sz="2800" b="1" dirty="0">
                <a:solidFill>
                  <a:schemeClr val="tx2"/>
                </a:solidFill>
                <a:latin typeface="Courier New" panose="02070309020205020404" pitchFamily="49" charset="0"/>
              </a:rPr>
              <a:t>  abstract method signatures;</a:t>
            </a:r>
            <a:endParaRPr lang="en-US" altLang="en-US" sz="2800" b="1" dirty="0">
              <a:solidFill>
                <a:schemeClr val="tx2"/>
              </a:solidFill>
              <a:latin typeface="Courier New" panose="02070309020205020404" pitchFamily="49" charset="0"/>
            </a:endParaRPr>
          </a:p>
          <a:p>
            <a:pPr>
              <a:lnSpc>
                <a:spcPct val="90000"/>
              </a:lnSpc>
              <a:spcBef>
                <a:spcPct val="0"/>
              </a:spcBef>
              <a:buFont typeface="Monotype Sorts" pitchFamily="2" charset="2"/>
              <a:buNone/>
            </a:pPr>
            <a:r>
              <a:rPr lang="en-US" altLang="en-US" sz="2800" b="1" dirty="0">
                <a:solidFill>
                  <a:schemeClr val="tx2"/>
                </a:solidFill>
                <a:latin typeface="Courier New" panose="02070309020205020404" pitchFamily="49" charset="0"/>
              </a:rPr>
              <a:t>}</a:t>
            </a:r>
            <a:endParaRPr lang="en-US" altLang="en-US" b="1" dirty="0">
              <a:solidFill>
                <a:schemeClr val="tx2"/>
              </a:solidFill>
            </a:endParaRPr>
          </a:p>
        </p:txBody>
      </p:sp>
      <p:sp>
        <p:nvSpPr>
          <p:cNvPr id="21511" name="Rectangle 5"/>
          <p:cNvSpPr>
            <a:spLocks noChangeArrowheads="1"/>
          </p:cNvSpPr>
          <p:nvPr/>
        </p:nvSpPr>
        <p:spPr bwMode="auto">
          <a:xfrm>
            <a:off x="304800" y="3810000"/>
            <a:ext cx="8610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t>Example</a:t>
            </a:r>
            <a:r>
              <a:rPr lang="en-US" altLang="en-US" sz="2800">
                <a:cs typeface="Courier New" panose="02070309020205020404" pitchFamily="49" charset="0"/>
              </a:rPr>
              <a:t>:</a:t>
            </a:r>
            <a:endParaRPr lang="en-US" altLang="en-US" sz="2800">
              <a:cs typeface="Courier New" panose="02070309020205020404" pitchFamily="49" charset="0"/>
            </a:endParaRPr>
          </a:p>
        </p:txBody>
      </p:sp>
      <p:sp>
        <p:nvSpPr>
          <p:cNvPr id="21512" name="Rectangle 6"/>
          <p:cNvSpPr>
            <a:spLocks noChangeArrowheads="1"/>
          </p:cNvSpPr>
          <p:nvPr/>
        </p:nvSpPr>
        <p:spPr bwMode="auto">
          <a:xfrm>
            <a:off x="228600" y="4419600"/>
            <a:ext cx="8610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solidFill>
                  <a:schemeClr val="tx2"/>
                </a:solidFill>
                <a:latin typeface="Courier New" panose="02070309020205020404" pitchFamily="49" charset="0"/>
              </a:rPr>
              <a:t>public interface Edible {</a:t>
            </a:r>
            <a:endParaRPr lang="en-US" altLang="en-US" sz="2400" b="1">
              <a:solidFill>
                <a:schemeClr val="tx2"/>
              </a:solidFill>
              <a:latin typeface="Courier New" panose="02070309020205020404" pitchFamily="49" charset="0"/>
            </a:endParaRPr>
          </a:p>
          <a:p>
            <a:pPr>
              <a:buFont typeface="Monotype Sorts" pitchFamily="2" charset="2"/>
              <a:buNone/>
            </a:pPr>
            <a:r>
              <a:rPr lang="en-US" altLang="en-US" sz="2400" b="1">
                <a:solidFill>
                  <a:schemeClr val="tx2"/>
                </a:solidFill>
                <a:latin typeface="Courier New" panose="02070309020205020404" pitchFamily="49" charset="0"/>
              </a:rPr>
              <a:t>  /** Describe how to eat */</a:t>
            </a:r>
            <a:endParaRPr lang="en-US" altLang="en-US" sz="2400" b="1">
              <a:solidFill>
                <a:schemeClr val="tx2"/>
              </a:solidFill>
              <a:latin typeface="Courier New" panose="02070309020205020404" pitchFamily="49" charset="0"/>
            </a:endParaRPr>
          </a:p>
          <a:p>
            <a:pPr>
              <a:buFont typeface="Monotype Sorts" pitchFamily="2" charset="2"/>
              <a:buNone/>
            </a:pPr>
            <a:r>
              <a:rPr lang="en-US" altLang="en-US" sz="2400" b="1">
                <a:solidFill>
                  <a:schemeClr val="tx2"/>
                </a:solidFill>
                <a:latin typeface="Courier New" panose="02070309020205020404" pitchFamily="49" charset="0"/>
              </a:rPr>
              <a:t>  public abstract String howToEat();</a:t>
            </a:r>
            <a:endParaRPr lang="en-US" altLang="en-US" sz="2400" b="1">
              <a:solidFill>
                <a:schemeClr val="tx2"/>
              </a:solidFill>
              <a:latin typeface="Courier New" panose="02070309020205020404" pitchFamily="49" charset="0"/>
            </a:endParaRPr>
          </a:p>
          <a:p>
            <a:pPr>
              <a:buFont typeface="Monotype Sorts" pitchFamily="2" charset="2"/>
              <a:buNone/>
            </a:pPr>
            <a:r>
              <a:rPr lang="en-US" altLang="en-US" sz="2400" b="1">
                <a:solidFill>
                  <a:schemeClr val="tx2"/>
                </a:solidFill>
                <a:latin typeface="Courier New" panose="02070309020205020404" pitchFamily="49" charset="0"/>
              </a:rPr>
              <a:t>}</a:t>
            </a:r>
            <a:endParaRPr lang="en-US" altLang="en-US" sz="2400" b="1">
              <a:solidFill>
                <a:schemeClr val="tx2"/>
              </a:solidFill>
              <a:latin typeface="Courier New" panose="02070309020205020404" pitchFamily="49"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62DCA9A-89E3-4EA3-82AE-86E6603C0F82}" type="slidenum">
              <a:rPr lang="en-US" altLang="en-US" sz="1400"/>
            </a:fld>
            <a:endParaRPr lang="en-US" altLang="en-US" sz="1400"/>
          </a:p>
        </p:txBody>
      </p:sp>
      <p:sp>
        <p:nvSpPr>
          <p:cNvPr id="22531"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CEB4F77D-E8A9-4D95-BAE1-F61713C0FAE4}" type="slidenum">
              <a:rPr lang="en-US" altLang="en-US" sz="1400"/>
            </a:fld>
            <a:endParaRPr lang="en-US" altLang="en-US" sz="1400"/>
          </a:p>
        </p:txBody>
      </p:sp>
      <p:sp>
        <p:nvSpPr>
          <p:cNvPr id="22532" name="Rectangle 2"/>
          <p:cNvSpPr>
            <a:spLocks noGrp="1" noChangeArrowheads="1"/>
          </p:cNvSpPr>
          <p:nvPr>
            <p:ph type="title" idx="4294967295"/>
          </p:nvPr>
        </p:nvSpPr>
        <p:spPr>
          <a:xfrm>
            <a:off x="685800" y="228600"/>
            <a:ext cx="7772400" cy="685800"/>
          </a:xfrm>
          <a:noFill/>
        </p:spPr>
        <p:txBody>
          <a:bodyPr/>
          <a:lstStyle/>
          <a:p>
            <a:r>
              <a:rPr lang="en-US" altLang="en-US" dirty="0">
                <a:solidFill>
                  <a:srgbClr val="FF0000"/>
                </a:solidFill>
              </a:rPr>
              <a:t>Interface is a Special Class</a:t>
            </a:r>
            <a:endParaRPr lang="en-US" altLang="en-US" dirty="0">
              <a:solidFill>
                <a:srgbClr val="FF0000"/>
              </a:solidFill>
            </a:endParaRPr>
          </a:p>
        </p:txBody>
      </p:sp>
      <p:sp>
        <p:nvSpPr>
          <p:cNvPr id="22533" name="Rectangle 3"/>
          <p:cNvSpPr>
            <a:spLocks noGrp="1" noChangeArrowheads="1"/>
          </p:cNvSpPr>
          <p:nvPr>
            <p:ph type="body" idx="4294967295"/>
          </p:nvPr>
        </p:nvSpPr>
        <p:spPr>
          <a:xfrm>
            <a:off x="304800" y="1143000"/>
            <a:ext cx="8610600" cy="5257800"/>
          </a:xfrm>
          <a:noFill/>
        </p:spPr>
        <p:txBody>
          <a:bodyPr/>
          <a:lstStyle/>
          <a:p>
            <a:pPr marL="0" indent="0">
              <a:buFont typeface="Monotype Sorts" pitchFamily="2" charset="2"/>
              <a:buNone/>
            </a:pPr>
            <a:r>
              <a:rPr lang="en-US" altLang="en-US" sz="2800" dirty="0">
                <a:cs typeface="Courier New" panose="02070309020205020404" pitchFamily="49" charset="0"/>
              </a:rPr>
              <a:t>An interface is treated like a special class in Java. Each interface is compiled into a separate bytecode file, just like a regular class. </a:t>
            </a:r>
            <a:r>
              <a:rPr lang="en-US" altLang="en-US" sz="2800" dirty="0">
                <a:solidFill>
                  <a:srgbClr val="FF0000"/>
                </a:solidFill>
                <a:cs typeface="Courier New" panose="02070309020205020404" pitchFamily="49" charset="0"/>
              </a:rPr>
              <a:t>Like an abstract class, you cannot create an instance from an interface using the new operator</a:t>
            </a:r>
            <a:r>
              <a:rPr lang="en-US" altLang="en-US" sz="2800" dirty="0">
                <a:cs typeface="Courier New" panose="02070309020205020404" pitchFamily="49" charset="0"/>
              </a:rPr>
              <a:t>, </a:t>
            </a:r>
            <a:r>
              <a:rPr lang="en-US" altLang="en-US" sz="2800" dirty="0">
                <a:solidFill>
                  <a:srgbClr val="FF0000"/>
                </a:solidFill>
                <a:cs typeface="Courier New" panose="02070309020205020404" pitchFamily="49" charset="0"/>
              </a:rPr>
              <a:t>but in most cases you can use an interface more or less the same way you use an abstract class.</a:t>
            </a:r>
            <a:r>
              <a:rPr lang="en-US" altLang="en-US" sz="2800" dirty="0">
                <a:cs typeface="Courier New" panose="02070309020205020404" pitchFamily="49" charset="0"/>
              </a:rPr>
              <a:t> </a:t>
            </a:r>
            <a:r>
              <a:rPr lang="en-US" altLang="en-US" sz="2800" dirty="0">
                <a:solidFill>
                  <a:srgbClr val="FF0000"/>
                </a:solidFill>
                <a:cs typeface="Courier New" panose="02070309020205020404" pitchFamily="49" charset="0"/>
              </a:rPr>
              <a:t>For example, you can use an interface as a data type for a variable, as the result of casting, and so on.</a:t>
            </a:r>
            <a:endParaRPr lang="en-US" altLang="en-US" sz="2800" dirty="0">
              <a:solidFill>
                <a:srgbClr val="FF0000"/>
              </a:solidFill>
              <a:ea typeface="PMingLiU" pitchFamily="18" charset="-120"/>
              <a:cs typeface="Courier New" panose="02070309020205020404" pitchFamily="49"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F215ED7-647E-42A8-BCF8-A1B3F213E39F}" type="slidenum">
              <a:rPr lang="en-US" altLang="en-US" sz="1400"/>
            </a:fld>
            <a:endParaRPr lang="en-US" altLang="en-US" sz="1400"/>
          </a:p>
        </p:txBody>
      </p:sp>
      <p:sp>
        <p:nvSpPr>
          <p:cNvPr id="23555"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B85432FB-7635-4036-85D5-A6E0FB1A4580}" type="slidenum">
              <a:rPr lang="en-US" altLang="en-US" sz="1400"/>
            </a:fld>
            <a:endParaRPr lang="en-US" altLang="en-US" sz="1400"/>
          </a:p>
        </p:txBody>
      </p:sp>
      <p:sp>
        <p:nvSpPr>
          <p:cNvPr id="23556" name="Rectangle 2"/>
          <p:cNvSpPr>
            <a:spLocks noGrp="1" noChangeArrowheads="1"/>
          </p:cNvSpPr>
          <p:nvPr>
            <p:ph type="title" idx="4294967295"/>
          </p:nvPr>
        </p:nvSpPr>
        <p:spPr>
          <a:xfrm>
            <a:off x="685800" y="228600"/>
            <a:ext cx="7772400" cy="609600"/>
          </a:xfrm>
          <a:noFill/>
        </p:spPr>
        <p:txBody>
          <a:bodyPr/>
          <a:lstStyle/>
          <a:p>
            <a:r>
              <a:rPr lang="en-US" altLang="en-US"/>
              <a:t>Example</a:t>
            </a:r>
            <a:endParaRPr lang="en-US" altLang="en-US"/>
          </a:p>
        </p:txBody>
      </p:sp>
      <p:sp>
        <p:nvSpPr>
          <p:cNvPr id="23557" name="Rectangle 3"/>
          <p:cNvSpPr>
            <a:spLocks noGrp="1" noChangeArrowheads="1"/>
          </p:cNvSpPr>
          <p:nvPr>
            <p:ph type="body" idx="4294967295"/>
          </p:nvPr>
        </p:nvSpPr>
        <p:spPr>
          <a:xfrm>
            <a:off x="152400" y="914400"/>
            <a:ext cx="8991600" cy="1981200"/>
          </a:xfrm>
          <a:noFill/>
        </p:spPr>
        <p:txBody>
          <a:bodyPr/>
          <a:lstStyle/>
          <a:p>
            <a:pPr marL="0" indent="0">
              <a:buFont typeface="Monotype Sorts" pitchFamily="2" charset="2"/>
              <a:buNone/>
            </a:pPr>
            <a:r>
              <a:rPr lang="en-US" altLang="en-US" sz="2400"/>
              <a:t>You can now use the Edible interface to specify whether an object is edible. This is accomplished by letting the class for the object implement this interface using the implements keyword. For example, the classes Chicken and Fruit implement the Edible interface (See TestEdible). </a:t>
            </a:r>
            <a:endParaRPr lang="en-US" altLang="en-US" sz="2400"/>
          </a:p>
        </p:txBody>
      </p:sp>
      <p:sp>
        <p:nvSpPr>
          <p:cNvPr id="409604" name="AutoShape 4">
            <a:hlinkClick r:id="" action="ppaction://noaction" highlightClick="1"/>
          </p:cNvPr>
          <p:cNvSpPr>
            <a:spLocks noChangeArrowheads="1"/>
          </p:cNvSpPr>
          <p:nvPr/>
        </p:nvSpPr>
        <p:spPr bwMode="auto">
          <a:xfrm>
            <a:off x="4495800" y="3276600"/>
            <a:ext cx="24384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sz="1800">
                <a:solidFill>
                  <a:schemeClr val="accent1"/>
                </a:solidFill>
                <a:latin typeface="Book Antiqua" panose="02040602050305030304" pitchFamily="18" charset="0"/>
                <a:ea typeface="宋体" panose="02010600030101010101" pitchFamily="2" charset="-122"/>
                <a:hlinkClick r:id="rId1" action="ppaction://program"/>
              </a:rPr>
              <a:t>TestEdible</a:t>
            </a:r>
            <a:endParaRPr lang="en-US" altLang="zh-CN" sz="1800">
              <a:solidFill>
                <a:schemeClr val="accent1"/>
              </a:solidFill>
              <a:ea typeface="宋体" panose="02010600030101010101" pitchFamily="2" charset="-122"/>
            </a:endParaRPr>
          </a:p>
        </p:txBody>
      </p:sp>
      <p:sp>
        <p:nvSpPr>
          <p:cNvPr id="23559" name="AutoShape 5">
            <a:hlinkClick r:id="rId2" action="ppaction://program" highlightClick="1"/>
          </p:cNvPr>
          <p:cNvSpPr>
            <a:spLocks noChangeArrowheads="1"/>
          </p:cNvSpPr>
          <p:nvPr/>
        </p:nvSpPr>
        <p:spPr bwMode="auto">
          <a:xfrm>
            <a:off x="7315200" y="3276600"/>
            <a:ext cx="152400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409606" name="AutoShape 6">
            <a:hlinkClick r:id="" action="ppaction://noaction" highlightClick="1"/>
          </p:cNvPr>
          <p:cNvSpPr>
            <a:spLocks noChangeArrowheads="1"/>
          </p:cNvSpPr>
          <p:nvPr/>
        </p:nvSpPr>
        <p:spPr bwMode="auto">
          <a:xfrm>
            <a:off x="838200" y="3276600"/>
            <a:ext cx="24384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sz="1800">
                <a:solidFill>
                  <a:schemeClr val="accent1"/>
                </a:solidFill>
                <a:latin typeface="Book Antiqua" panose="02040602050305030304" pitchFamily="18" charset="0"/>
                <a:ea typeface="宋体" panose="02010600030101010101" pitchFamily="2" charset="-122"/>
                <a:hlinkClick r:id="rId3" action="ppaction://program"/>
              </a:rPr>
              <a:t>Edible</a:t>
            </a:r>
            <a:endParaRPr lang="en-US" altLang="zh-CN" sz="1800">
              <a:solidFill>
                <a:schemeClr val="accent1"/>
              </a:solidFill>
              <a:ea typeface="宋体" panose="02010600030101010101" pitchFamily="2" charset="-122"/>
            </a:endParaRPr>
          </a:p>
        </p:txBody>
      </p:sp>
      <p:sp>
        <p:nvSpPr>
          <p:cNvPr id="23561" name="Rectangle 9"/>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2" name="AutoShape 10">
            <a:hlinkClick r:id="rId4" highlightClick="1"/>
          </p:cNvPr>
          <p:cNvSpPr>
            <a:spLocks noChangeArrowheads="1"/>
          </p:cNvSpPr>
          <p:nvPr/>
        </p:nvSpPr>
        <p:spPr bwMode="auto">
          <a:xfrm>
            <a:off x="3886200" y="3200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3" name="AutoShape 11">
            <a:hlinkClick r:id="rId5" highlightClick="1"/>
          </p:cNvPr>
          <p:cNvSpPr>
            <a:spLocks noChangeArrowheads="1"/>
          </p:cNvSpPr>
          <p:nvPr/>
        </p:nvSpPr>
        <p:spPr bwMode="auto">
          <a:xfrm>
            <a:off x="228600" y="3200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3564"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3711575"/>
            <a:ext cx="723900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A6A4F36-6309-4E94-A2E4-275BD5F806A2}" type="slidenum">
              <a:rPr lang="en-US" altLang="en-US" sz="1400"/>
            </a:fld>
            <a:endParaRPr lang="en-US" altLang="en-US" sz="1400"/>
          </a:p>
        </p:txBody>
      </p:sp>
      <p:sp>
        <p:nvSpPr>
          <p:cNvPr id="24579"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A9939C32-69BE-4F6B-9955-CF17FFE4D24E}" type="slidenum">
              <a:rPr lang="en-US" altLang="en-US" sz="1400"/>
            </a:fld>
            <a:endParaRPr lang="en-US" altLang="en-US" sz="1400"/>
          </a:p>
        </p:txBody>
      </p:sp>
      <p:sp>
        <p:nvSpPr>
          <p:cNvPr id="24580" name="Rectangle 2"/>
          <p:cNvSpPr>
            <a:spLocks noGrp="1" noChangeArrowheads="1"/>
          </p:cNvSpPr>
          <p:nvPr>
            <p:ph type="title" idx="4294967295"/>
          </p:nvPr>
        </p:nvSpPr>
        <p:spPr>
          <a:xfrm>
            <a:off x="152400" y="304800"/>
            <a:ext cx="8839200" cy="609600"/>
          </a:xfrm>
        </p:spPr>
        <p:txBody>
          <a:bodyPr/>
          <a:lstStyle/>
          <a:p>
            <a:r>
              <a:rPr lang="en-US" altLang="en-US" dirty="0">
                <a:solidFill>
                  <a:srgbClr val="FF0000"/>
                </a:solidFill>
              </a:rPr>
              <a:t>Omitting Modifiers in Interfaces(508)</a:t>
            </a:r>
            <a:endParaRPr lang="en-US" altLang="en-US" b="1" dirty="0">
              <a:solidFill>
                <a:srgbClr val="FF0000"/>
              </a:solidFill>
              <a:latin typeface="Courier" charset="0"/>
            </a:endParaRPr>
          </a:p>
        </p:txBody>
      </p:sp>
      <p:sp>
        <p:nvSpPr>
          <p:cNvPr id="24581" name="Rectangle 3"/>
          <p:cNvSpPr>
            <a:spLocks noGrp="1" noChangeArrowheads="1"/>
          </p:cNvSpPr>
          <p:nvPr>
            <p:ph type="body" idx="4294967295"/>
          </p:nvPr>
        </p:nvSpPr>
        <p:spPr>
          <a:xfrm>
            <a:off x="152400" y="1143000"/>
            <a:ext cx="8839200" cy="1447800"/>
          </a:xfrm>
        </p:spPr>
        <p:txBody>
          <a:bodyPr/>
          <a:lstStyle/>
          <a:p>
            <a:pPr marL="114300" lvl="1" indent="0">
              <a:spcAft>
                <a:spcPts val="1200"/>
              </a:spcAft>
              <a:buFontTx/>
              <a:buNone/>
            </a:pPr>
            <a:r>
              <a:rPr lang="en-US" altLang="en-US" sz="2600">
                <a:cs typeface="Times New Roman" panose="02020603050405020304" pitchFamily="18" charset="0"/>
              </a:rPr>
              <a:t>All data fields are </a:t>
            </a:r>
            <a:r>
              <a:rPr lang="en-US" altLang="en-US" sz="2600" i="1">
                <a:cs typeface="Times New Roman" panose="02020603050405020304" pitchFamily="18" charset="0"/>
              </a:rPr>
              <a:t>public final static</a:t>
            </a:r>
            <a:r>
              <a:rPr lang="en-US" altLang="en-US" sz="2600">
                <a:cs typeface="Times New Roman" panose="02020603050405020304" pitchFamily="18" charset="0"/>
              </a:rPr>
              <a:t> and all methods are </a:t>
            </a:r>
            <a:r>
              <a:rPr lang="en-US" altLang="en-US" sz="2600" i="1">
                <a:cs typeface="Times New Roman" panose="02020603050405020304" pitchFamily="18" charset="0"/>
              </a:rPr>
              <a:t>public abstract </a:t>
            </a:r>
            <a:r>
              <a:rPr lang="en-US" altLang="en-US" sz="2600">
                <a:cs typeface="Times New Roman" panose="02020603050405020304" pitchFamily="18" charset="0"/>
              </a:rPr>
              <a:t>in an interface. For this reason, these modifiers can be omitted, as shown below:</a:t>
            </a:r>
            <a:endParaRPr lang="en-US" altLang="en-US" sz="2600">
              <a:cs typeface="Times New Roman" panose="02020603050405020304" pitchFamily="18" charset="0"/>
            </a:endParaRPr>
          </a:p>
        </p:txBody>
      </p:sp>
      <p:sp>
        <p:nvSpPr>
          <p:cNvPr id="24582" name="Rectangle 5"/>
          <p:cNvSpPr>
            <a:spLocks noChangeArrowheads="1"/>
          </p:cNvSpPr>
          <p:nvPr/>
        </p:nvSpPr>
        <p:spPr bwMode="auto">
          <a:xfrm>
            <a:off x="2528888" y="3062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4583" name="Object 4"/>
          <p:cNvGraphicFramePr>
            <a:graphicFrameLocks noChangeAspect="1"/>
          </p:cNvGraphicFramePr>
          <p:nvPr/>
        </p:nvGraphicFramePr>
        <p:xfrm>
          <a:off x="912813" y="2971800"/>
          <a:ext cx="7397750" cy="1327150"/>
        </p:xfrm>
        <a:graphic>
          <a:graphicData uri="http://schemas.openxmlformats.org/presentationml/2006/ole">
            <mc:AlternateContent xmlns:mc="http://schemas.openxmlformats.org/markup-compatibility/2006">
              <mc:Choice xmlns:v="urn:schemas-microsoft-com:vml" Requires="v">
                <p:oleObj spid="_x0000_s24596" name="Picture" r:id="rId1" imgW="4225925" imgH="753110" progId="Word.Picture.8">
                  <p:embed/>
                </p:oleObj>
              </mc:Choice>
              <mc:Fallback>
                <p:oleObj name="Picture" r:id="rId1" imgW="4225925" imgH="753110" progId="Word.Picture.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2971800"/>
                        <a:ext cx="7397750"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4" name="Rectangle 6"/>
          <p:cNvSpPr>
            <a:spLocks noChangeArrowheads="1"/>
          </p:cNvSpPr>
          <p:nvPr/>
        </p:nvSpPr>
        <p:spPr bwMode="auto">
          <a:xfrm>
            <a:off x="304800" y="4572000"/>
            <a:ext cx="8839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11430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lvl="1">
              <a:spcAft>
                <a:spcPts val="1200"/>
              </a:spcAft>
              <a:buFontTx/>
              <a:buNone/>
            </a:pPr>
            <a:r>
              <a:rPr lang="en-US" altLang="en-US" sz="2600">
                <a:cs typeface="Times New Roman" panose="02020603050405020304" pitchFamily="18" charset="0"/>
              </a:rPr>
              <a:t>A constant defined in an interface can be accessed using syntax InterfaceName.CONSTANT_NAME (e.g., T1.K). </a:t>
            </a:r>
            <a:endParaRPr lang="en-US" altLang="en-US" sz="2600">
              <a:cs typeface="Times New Roman" panose="02020603050405020304" pitchFamily="18" charset="0"/>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7BEBC4D-DA76-4C66-B4C3-F1C392DECED9}" type="slidenum">
              <a:rPr lang="en-US" altLang="en-US" sz="1400"/>
            </a:fld>
            <a:endParaRPr lang="en-US" altLang="en-US" sz="1400"/>
          </a:p>
        </p:txBody>
      </p:sp>
      <p:sp>
        <p:nvSpPr>
          <p:cNvPr id="25603"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047CE238-4294-4332-8BB2-768663F3C4C4}" type="slidenum">
              <a:rPr lang="en-US" altLang="en-US" sz="1400"/>
            </a:fld>
            <a:endParaRPr lang="en-US" altLang="en-US" sz="1400"/>
          </a:p>
        </p:txBody>
      </p:sp>
      <p:sp>
        <p:nvSpPr>
          <p:cNvPr id="25604" name="Rectangle 2"/>
          <p:cNvSpPr>
            <a:spLocks noGrp="1" noChangeArrowheads="1"/>
          </p:cNvSpPr>
          <p:nvPr>
            <p:ph type="title" idx="4294967295"/>
          </p:nvPr>
        </p:nvSpPr>
        <p:spPr>
          <a:xfrm>
            <a:off x="685800" y="0"/>
            <a:ext cx="7772400" cy="1428750"/>
          </a:xfrm>
        </p:spPr>
        <p:txBody>
          <a:bodyPr/>
          <a:lstStyle/>
          <a:p>
            <a:r>
              <a:rPr lang="en-US" altLang="en-US" sz="4000">
                <a:solidFill>
                  <a:srgbClr val="FFC000"/>
                </a:solidFill>
              </a:rPr>
              <a:t>Example: The </a:t>
            </a:r>
            <a:r>
              <a:rPr lang="en-US" altLang="en-US" sz="4000" u="sng">
                <a:solidFill>
                  <a:srgbClr val="FFC000"/>
                </a:solidFill>
              </a:rPr>
              <a:t>Comparable</a:t>
            </a:r>
            <a:r>
              <a:rPr lang="en-US" altLang="en-US" sz="4000">
                <a:solidFill>
                  <a:srgbClr val="FFC000"/>
                </a:solidFill>
              </a:rPr>
              <a:t> Interface</a:t>
            </a:r>
            <a:endParaRPr lang="en-US" altLang="en-US" sz="4000">
              <a:solidFill>
                <a:srgbClr val="FFC000"/>
              </a:solidFill>
            </a:endParaRPr>
          </a:p>
        </p:txBody>
      </p:sp>
      <p:sp>
        <p:nvSpPr>
          <p:cNvPr id="25605" name="Rectangle 3"/>
          <p:cNvSpPr>
            <a:spLocks noGrp="1" noChangeArrowheads="1"/>
          </p:cNvSpPr>
          <p:nvPr>
            <p:ph type="body" idx="4294967295"/>
          </p:nvPr>
        </p:nvSpPr>
        <p:spPr>
          <a:xfrm>
            <a:off x="381000" y="1905000"/>
            <a:ext cx="8458200" cy="3810000"/>
          </a:xfrm>
        </p:spPr>
        <p:txBody>
          <a:bodyPr/>
          <a:lstStyle/>
          <a:p>
            <a:pPr>
              <a:lnSpc>
                <a:spcPct val="90000"/>
              </a:lnSpc>
              <a:buFont typeface="Monotype Sorts" pitchFamily="2" charset="2"/>
              <a:buNone/>
            </a:pPr>
            <a:r>
              <a:rPr lang="en-US" altLang="en-US" sz="2800" b="1">
                <a:solidFill>
                  <a:schemeClr val="tx2"/>
                </a:solidFill>
                <a:latin typeface="Courier New" panose="02070309020205020404" pitchFamily="49" charset="0"/>
              </a:rPr>
              <a:t>// This interface is defined in </a:t>
            </a:r>
            <a:endParaRPr lang="en-US" altLang="en-US" sz="2800" b="1">
              <a:solidFill>
                <a:schemeClr val="tx2"/>
              </a:solidFill>
              <a:latin typeface="Courier New" panose="02070309020205020404" pitchFamily="49" charset="0"/>
            </a:endParaRPr>
          </a:p>
          <a:p>
            <a:pPr>
              <a:lnSpc>
                <a:spcPct val="90000"/>
              </a:lnSpc>
              <a:buFont typeface="Monotype Sorts" pitchFamily="2" charset="2"/>
              <a:buNone/>
            </a:pPr>
            <a:r>
              <a:rPr lang="en-US" altLang="en-US" sz="2800" b="1">
                <a:solidFill>
                  <a:schemeClr val="tx2"/>
                </a:solidFill>
                <a:latin typeface="Courier New" panose="02070309020205020404" pitchFamily="49" charset="0"/>
              </a:rPr>
              <a:t>// java.</a:t>
            </a:r>
            <a:r>
              <a:rPr lang="en-US" altLang="en-US" b="1">
                <a:solidFill>
                  <a:schemeClr val="tx2"/>
                </a:solidFill>
                <a:latin typeface="Courier New" panose="02070309020205020404" pitchFamily="49" charset="0"/>
              </a:rPr>
              <a:t>lang package</a:t>
            </a:r>
            <a:endParaRPr lang="en-US" altLang="en-US" b="1">
              <a:solidFill>
                <a:schemeClr val="tx2"/>
              </a:solidFill>
              <a:latin typeface="Courier New" panose="02070309020205020404" pitchFamily="49" charset="0"/>
            </a:endParaRPr>
          </a:p>
          <a:p>
            <a:pPr>
              <a:lnSpc>
                <a:spcPct val="90000"/>
              </a:lnSpc>
              <a:buFont typeface="Monotype Sorts" pitchFamily="2" charset="2"/>
              <a:buNone/>
            </a:pPr>
            <a:r>
              <a:rPr lang="en-US" altLang="en-US" b="1">
                <a:solidFill>
                  <a:schemeClr val="tx2"/>
                </a:solidFill>
                <a:latin typeface="Courier New" panose="02070309020205020404" pitchFamily="49" charset="0"/>
              </a:rPr>
              <a:t>package java.lang;</a:t>
            </a:r>
            <a:endParaRPr lang="en-US" altLang="en-US" b="1">
              <a:solidFill>
                <a:schemeClr val="tx2"/>
              </a:solidFill>
              <a:latin typeface="Courier New" panose="02070309020205020404" pitchFamily="49" charset="0"/>
            </a:endParaRPr>
          </a:p>
          <a:p>
            <a:pPr>
              <a:lnSpc>
                <a:spcPct val="90000"/>
              </a:lnSpc>
              <a:buFont typeface="Monotype Sorts" pitchFamily="2" charset="2"/>
              <a:buNone/>
            </a:pPr>
            <a:endParaRPr lang="en-US" altLang="en-US" b="1">
              <a:solidFill>
                <a:schemeClr val="tx2"/>
              </a:solidFill>
              <a:latin typeface="Courier New" panose="02070309020205020404" pitchFamily="49" charset="0"/>
            </a:endParaRPr>
          </a:p>
          <a:p>
            <a:pPr>
              <a:lnSpc>
                <a:spcPct val="90000"/>
              </a:lnSpc>
              <a:buFont typeface="Monotype Sorts" pitchFamily="2" charset="2"/>
              <a:buNone/>
            </a:pPr>
            <a:r>
              <a:rPr lang="en-US" altLang="en-US" b="1">
                <a:solidFill>
                  <a:schemeClr val="tx2"/>
                </a:solidFill>
                <a:latin typeface="Courier New" panose="02070309020205020404" pitchFamily="49" charset="0"/>
              </a:rPr>
              <a:t>public interface Comparable&lt;E&gt; {</a:t>
            </a:r>
            <a:endParaRPr lang="en-US" altLang="en-US" b="1">
              <a:solidFill>
                <a:schemeClr val="tx2"/>
              </a:solidFill>
              <a:latin typeface="Courier New" panose="02070309020205020404" pitchFamily="49" charset="0"/>
            </a:endParaRPr>
          </a:p>
          <a:p>
            <a:pPr>
              <a:lnSpc>
                <a:spcPct val="90000"/>
              </a:lnSpc>
              <a:buFont typeface="Monotype Sorts" pitchFamily="2" charset="2"/>
              <a:buNone/>
            </a:pPr>
            <a:r>
              <a:rPr lang="en-US" altLang="en-US" b="1">
                <a:solidFill>
                  <a:schemeClr val="tx2"/>
                </a:solidFill>
                <a:latin typeface="Courier New" panose="02070309020205020404" pitchFamily="49" charset="0"/>
              </a:rPr>
              <a:t>  public int compareTo(E o);</a:t>
            </a:r>
            <a:endParaRPr lang="en-US" altLang="en-US" b="1">
              <a:solidFill>
                <a:schemeClr val="tx2"/>
              </a:solidFill>
              <a:latin typeface="Courier New" panose="02070309020205020404" pitchFamily="49" charset="0"/>
            </a:endParaRPr>
          </a:p>
          <a:p>
            <a:pPr>
              <a:lnSpc>
                <a:spcPct val="90000"/>
              </a:lnSpc>
              <a:spcAft>
                <a:spcPts val="1200"/>
              </a:spcAft>
              <a:buFont typeface="Monotype Sorts" pitchFamily="2" charset="2"/>
              <a:buNone/>
            </a:pPr>
            <a:r>
              <a:rPr lang="en-US" altLang="en-US" b="1">
                <a:solidFill>
                  <a:schemeClr val="tx2"/>
                </a:solidFill>
                <a:latin typeface="Courier New" panose="02070309020205020404" pitchFamily="49" charset="0"/>
              </a:rPr>
              <a:t>}</a:t>
            </a:r>
            <a:endParaRPr lang="en-US" altLang="en-US" b="1" u="sng">
              <a:solidFill>
                <a:schemeClr val="tx2"/>
              </a:solidFill>
              <a:latin typeface="Courier" charset="0"/>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FE19675-5E6F-471D-A123-301C9B4A5388}" type="slidenum">
              <a:rPr lang="en-US" altLang="en-US" sz="1400"/>
            </a:fld>
            <a:endParaRPr lang="en-US" altLang="en-US" sz="1400"/>
          </a:p>
        </p:txBody>
      </p:sp>
      <p:sp>
        <p:nvSpPr>
          <p:cNvPr id="26627"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F4DC18E3-56A6-4620-AA30-E75933748436}" type="slidenum">
              <a:rPr lang="en-US" altLang="en-US" sz="1400"/>
            </a:fld>
            <a:endParaRPr lang="en-US" altLang="en-US" sz="1400"/>
          </a:p>
        </p:txBody>
      </p:sp>
      <p:sp>
        <p:nvSpPr>
          <p:cNvPr id="26628" name="Rectangle 2"/>
          <p:cNvSpPr>
            <a:spLocks noGrp="1" noChangeArrowheads="1"/>
          </p:cNvSpPr>
          <p:nvPr>
            <p:ph type="title" idx="4294967295"/>
          </p:nvPr>
        </p:nvSpPr>
        <p:spPr>
          <a:xfrm>
            <a:off x="0" y="381000"/>
            <a:ext cx="8839200" cy="914400"/>
          </a:xfrm>
          <a:noFill/>
        </p:spPr>
        <p:txBody>
          <a:bodyPr/>
          <a:lstStyle/>
          <a:p>
            <a:r>
              <a:rPr lang="en-US" altLang="en-US">
                <a:solidFill>
                  <a:srgbClr val="FFC000"/>
                </a:solidFill>
                <a:cs typeface="Times New Roman" panose="02020603050405020304" pitchFamily="18" charset="0"/>
              </a:rPr>
              <a:t>The </a:t>
            </a:r>
            <a:r>
              <a:rPr lang="en-US" altLang="en-US" sz="4800" u="sng">
                <a:solidFill>
                  <a:srgbClr val="FFC000"/>
                </a:solidFill>
                <a:cs typeface="Times New Roman" panose="02020603050405020304" pitchFamily="18" charset="0"/>
              </a:rPr>
              <a:t>toString</a:t>
            </a:r>
            <a:r>
              <a:rPr lang="en-US" altLang="en-US" sz="4800">
                <a:solidFill>
                  <a:srgbClr val="FFC000"/>
                </a:solidFill>
                <a:cs typeface="Times New Roman" panose="02020603050405020304" pitchFamily="18" charset="0"/>
              </a:rPr>
              <a:t>, </a:t>
            </a:r>
            <a:r>
              <a:rPr lang="en-US" altLang="en-US" sz="4800" u="sng">
                <a:solidFill>
                  <a:srgbClr val="FFC000"/>
                </a:solidFill>
                <a:cs typeface="Times New Roman" panose="02020603050405020304" pitchFamily="18" charset="0"/>
              </a:rPr>
              <a:t>equals</a:t>
            </a:r>
            <a:r>
              <a:rPr lang="en-US" altLang="en-US" sz="4800">
                <a:solidFill>
                  <a:srgbClr val="FFC000"/>
                </a:solidFill>
                <a:cs typeface="Times New Roman" panose="02020603050405020304" pitchFamily="18" charset="0"/>
              </a:rPr>
              <a:t>, and </a:t>
            </a:r>
            <a:r>
              <a:rPr lang="en-US" altLang="en-US" sz="4800" u="sng">
                <a:solidFill>
                  <a:srgbClr val="FFC000"/>
                </a:solidFill>
                <a:cs typeface="Times New Roman" panose="02020603050405020304" pitchFamily="18" charset="0"/>
              </a:rPr>
              <a:t>hashCode</a:t>
            </a:r>
            <a:r>
              <a:rPr lang="en-US" altLang="en-US" sz="4800">
                <a:solidFill>
                  <a:srgbClr val="FFC000"/>
                </a:solidFill>
                <a:cs typeface="Times New Roman" panose="02020603050405020304" pitchFamily="18" charset="0"/>
              </a:rPr>
              <a:t> </a:t>
            </a:r>
            <a:r>
              <a:rPr lang="en-US" altLang="en-US">
                <a:solidFill>
                  <a:srgbClr val="FFC000"/>
                </a:solidFill>
                <a:cs typeface="Times New Roman" panose="02020603050405020304" pitchFamily="18" charset="0"/>
              </a:rPr>
              <a:t>Methods</a:t>
            </a:r>
            <a:r>
              <a:rPr lang="en-US" altLang="en-US">
                <a:solidFill>
                  <a:srgbClr val="FFC000"/>
                </a:solidFill>
              </a:rPr>
              <a:t> </a:t>
            </a:r>
            <a:r>
              <a:rPr lang="zh-CN" altLang="en-US">
                <a:solidFill>
                  <a:srgbClr val="FFC000"/>
                </a:solidFill>
              </a:rPr>
              <a:t>了解</a:t>
            </a:r>
            <a:endParaRPr lang="zh-CN" altLang="en-US">
              <a:solidFill>
                <a:srgbClr val="FFC000"/>
              </a:solidFill>
            </a:endParaRPr>
          </a:p>
        </p:txBody>
      </p:sp>
      <p:sp>
        <p:nvSpPr>
          <p:cNvPr id="26629" name="Rectangle 3"/>
          <p:cNvSpPr>
            <a:spLocks noGrp="1" noChangeArrowheads="1"/>
          </p:cNvSpPr>
          <p:nvPr>
            <p:ph type="body" idx="4294967295"/>
          </p:nvPr>
        </p:nvSpPr>
        <p:spPr>
          <a:xfrm>
            <a:off x="228600" y="1905000"/>
            <a:ext cx="8534400" cy="4419600"/>
          </a:xfrm>
          <a:noFill/>
        </p:spPr>
        <p:txBody>
          <a:bodyPr/>
          <a:lstStyle/>
          <a:p>
            <a:pPr marL="0" indent="0">
              <a:spcBef>
                <a:spcPct val="50000"/>
              </a:spcBef>
              <a:buFont typeface="Monotype Sorts" pitchFamily="2" charset="2"/>
              <a:buNone/>
            </a:pPr>
            <a:r>
              <a:rPr lang="en-US" altLang="en-US" sz="3600">
                <a:cs typeface="Times New Roman" panose="02020603050405020304" pitchFamily="18" charset="0"/>
              </a:rPr>
              <a:t>Each wrapper class overrides the toString, equals, and hashCode methods defined in the Object class. Since all the numeric wrapper classes and the Character class implement the Comparable interface, the compareTo method is implemented in these classes. </a:t>
            </a:r>
            <a:endParaRPr lang="en-US" altLang="en-US" sz="3600">
              <a:cs typeface="Times New Roman" panose="02020603050405020304" pitchFamily="18"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1788388-891C-47AA-9686-581A0B4116C9}" type="slidenum">
              <a:rPr lang="en-US" altLang="en-US" sz="1400"/>
            </a:fld>
            <a:endParaRPr lang="en-US" altLang="en-US" sz="1400"/>
          </a:p>
        </p:txBody>
      </p:sp>
      <p:sp>
        <p:nvSpPr>
          <p:cNvPr id="5123"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02218DC7-2117-4828-BEEA-7B5A0CDD6DC4}" type="slidenum">
              <a:rPr lang="en-US" altLang="en-US" sz="1400"/>
            </a:fld>
            <a:endParaRPr lang="en-US" altLang="en-US" sz="1400"/>
          </a:p>
        </p:txBody>
      </p:sp>
      <p:sp>
        <p:nvSpPr>
          <p:cNvPr id="5124" name="Rectangle 2"/>
          <p:cNvSpPr>
            <a:spLocks noGrp="1" noChangeArrowheads="1"/>
          </p:cNvSpPr>
          <p:nvPr>
            <p:ph type="title" idx="4294967295"/>
          </p:nvPr>
        </p:nvSpPr>
        <p:spPr>
          <a:xfrm>
            <a:off x="685800" y="152400"/>
            <a:ext cx="7772400" cy="457200"/>
          </a:xfrm>
          <a:noFill/>
        </p:spPr>
        <p:txBody>
          <a:bodyPr/>
          <a:lstStyle/>
          <a:p>
            <a:r>
              <a:rPr lang="en-US" altLang="en-US"/>
              <a:t>Objectives</a:t>
            </a:r>
            <a:endParaRPr lang="en-US" altLang="en-US"/>
          </a:p>
        </p:txBody>
      </p:sp>
      <p:sp>
        <p:nvSpPr>
          <p:cNvPr id="5125" name="Rectangle 3"/>
          <p:cNvSpPr>
            <a:spLocks noGrp="1" noChangeArrowheads="1"/>
          </p:cNvSpPr>
          <p:nvPr>
            <p:ph type="body" idx="4294967295"/>
          </p:nvPr>
        </p:nvSpPr>
        <p:spPr>
          <a:xfrm>
            <a:off x="228600" y="685800"/>
            <a:ext cx="8915400" cy="5943600"/>
          </a:xfrm>
          <a:noFill/>
        </p:spPr>
        <p:txBody>
          <a:bodyPr/>
          <a:lstStyle/>
          <a:p>
            <a:pPr marL="358775" lvl="2" indent="-355600"/>
            <a:r>
              <a:rPr lang="en-US" altLang="en-US" sz="2000" dirty="0">
                <a:solidFill>
                  <a:srgbClr val="FF0000"/>
                </a:solidFill>
              </a:rPr>
              <a:t>To design and use abstract classes (§13.2).</a:t>
            </a:r>
            <a:endParaRPr lang="en-US" altLang="en-US" sz="2000" dirty="0">
              <a:solidFill>
                <a:srgbClr val="FF0000"/>
              </a:solidFill>
            </a:endParaRPr>
          </a:p>
          <a:p>
            <a:pPr marL="358775" lvl="2" indent="-355600"/>
            <a:r>
              <a:rPr lang="en-US" altLang="en-US" sz="2000" dirty="0"/>
              <a:t>To generalize numeric wrapper classes, </a:t>
            </a:r>
            <a:r>
              <a:rPr lang="en-US" altLang="en-US" sz="2000" b="1" dirty="0" err="1"/>
              <a:t>BigInteger</a:t>
            </a:r>
            <a:r>
              <a:rPr lang="en-US" altLang="en-US" sz="2000" dirty="0"/>
              <a:t>, and </a:t>
            </a:r>
            <a:r>
              <a:rPr lang="en-US" altLang="en-US" sz="2000" b="1" dirty="0" err="1"/>
              <a:t>BigDecimal</a:t>
            </a:r>
            <a:r>
              <a:rPr lang="en-US" altLang="en-US" sz="2000" dirty="0"/>
              <a:t> using the abstract </a:t>
            </a:r>
            <a:r>
              <a:rPr lang="en-US" altLang="en-US" sz="2000" b="1" dirty="0"/>
              <a:t>Number</a:t>
            </a:r>
            <a:r>
              <a:rPr lang="en-US" altLang="en-US" sz="2000" dirty="0"/>
              <a:t> class (§13.3).</a:t>
            </a:r>
            <a:endParaRPr lang="en-US" altLang="en-US" sz="2000" dirty="0"/>
          </a:p>
          <a:p>
            <a:pPr marL="358775" lvl="2" indent="-355600"/>
            <a:r>
              <a:rPr lang="en-US" altLang="en-US" sz="2000" dirty="0">
                <a:solidFill>
                  <a:srgbClr val="0070C0"/>
                </a:solidFill>
              </a:rPr>
              <a:t>To process a calendar using the </a:t>
            </a:r>
            <a:r>
              <a:rPr lang="en-US" altLang="en-US" sz="2000" b="1" dirty="0">
                <a:solidFill>
                  <a:srgbClr val="0070C0"/>
                </a:solidFill>
              </a:rPr>
              <a:t>Calendar</a:t>
            </a:r>
            <a:r>
              <a:rPr lang="en-US" altLang="en-US" sz="2000" dirty="0">
                <a:solidFill>
                  <a:srgbClr val="0070C0"/>
                </a:solidFill>
              </a:rPr>
              <a:t> and </a:t>
            </a:r>
            <a:r>
              <a:rPr lang="en-US" altLang="en-US" sz="2000" b="1" dirty="0" err="1">
                <a:solidFill>
                  <a:srgbClr val="0070C0"/>
                </a:solidFill>
              </a:rPr>
              <a:t>GregorianCalendar</a:t>
            </a:r>
            <a:r>
              <a:rPr lang="en-US" altLang="en-US" sz="2000" dirty="0">
                <a:solidFill>
                  <a:srgbClr val="0070C0"/>
                </a:solidFill>
              </a:rPr>
              <a:t> classes (§13.4).</a:t>
            </a:r>
            <a:endParaRPr lang="en-US" altLang="en-US" sz="2000" dirty="0"/>
          </a:p>
          <a:p>
            <a:pPr marL="358775" lvl="2" indent="-355600"/>
            <a:r>
              <a:rPr lang="en-US" altLang="en-US" sz="2000" dirty="0">
                <a:solidFill>
                  <a:srgbClr val="FF0000"/>
                </a:solidFill>
              </a:rPr>
              <a:t>To specify common behavior for objects using interfaces (§13.5).</a:t>
            </a:r>
            <a:endParaRPr lang="en-US" altLang="en-US" sz="2000" dirty="0">
              <a:solidFill>
                <a:srgbClr val="FF0000"/>
              </a:solidFill>
            </a:endParaRPr>
          </a:p>
          <a:p>
            <a:pPr marL="358775" lvl="2" indent="-355600"/>
            <a:r>
              <a:rPr lang="en-US" altLang="en-US" sz="2000" dirty="0">
                <a:solidFill>
                  <a:srgbClr val="FF0000"/>
                </a:solidFill>
              </a:rPr>
              <a:t>To define interfaces and define classes that implement interfaces (§13.5).</a:t>
            </a:r>
            <a:endParaRPr lang="en-US" altLang="en-US" sz="2000" dirty="0"/>
          </a:p>
          <a:p>
            <a:pPr marL="358775" lvl="2" indent="-355600"/>
            <a:r>
              <a:rPr lang="en-US" altLang="en-US" sz="2000" dirty="0">
                <a:solidFill>
                  <a:srgbClr val="0070C0"/>
                </a:solidFill>
              </a:rPr>
              <a:t>To define a natural order using the </a:t>
            </a:r>
            <a:r>
              <a:rPr lang="en-US" altLang="en-US" sz="2000" b="1" dirty="0">
                <a:solidFill>
                  <a:srgbClr val="0070C0"/>
                </a:solidFill>
              </a:rPr>
              <a:t>Comparable</a:t>
            </a:r>
            <a:r>
              <a:rPr lang="en-US" altLang="en-US" sz="2000" dirty="0">
                <a:solidFill>
                  <a:srgbClr val="0070C0"/>
                </a:solidFill>
              </a:rPr>
              <a:t> interface (§13.6).</a:t>
            </a:r>
            <a:endParaRPr lang="en-US" altLang="en-US" sz="2000" dirty="0">
              <a:solidFill>
                <a:srgbClr val="0070C0"/>
              </a:solidFill>
            </a:endParaRPr>
          </a:p>
          <a:p>
            <a:pPr marL="358775" lvl="2" indent="-355600"/>
            <a:r>
              <a:rPr lang="en-US" altLang="en-US" sz="2000" dirty="0">
                <a:solidFill>
                  <a:srgbClr val="0070C0"/>
                </a:solidFill>
              </a:rPr>
              <a:t>To make objects cloneable using the </a:t>
            </a:r>
            <a:r>
              <a:rPr lang="en-US" altLang="en-US" sz="2000" b="1" dirty="0">
                <a:solidFill>
                  <a:srgbClr val="0070C0"/>
                </a:solidFill>
              </a:rPr>
              <a:t>Cloneable</a:t>
            </a:r>
            <a:r>
              <a:rPr lang="en-US" altLang="en-US" sz="2000" dirty="0">
                <a:solidFill>
                  <a:srgbClr val="0070C0"/>
                </a:solidFill>
              </a:rPr>
              <a:t> interface (§13.7).</a:t>
            </a:r>
            <a:endParaRPr lang="en-US" altLang="en-US" sz="2000" dirty="0"/>
          </a:p>
          <a:p>
            <a:pPr marL="358775" lvl="2" indent="-355600"/>
            <a:r>
              <a:rPr lang="en-US" altLang="en-US" sz="2000" dirty="0">
                <a:solidFill>
                  <a:srgbClr val="FF0000"/>
                </a:solidFill>
              </a:rPr>
              <a:t>To explore the similarities and differences among concrete classes, abstract classes, and interfaces (§13.8).</a:t>
            </a:r>
            <a:endParaRPr lang="en-US" altLang="en-US" sz="2000" dirty="0">
              <a:solidFill>
                <a:srgbClr val="FF0000"/>
              </a:solidFill>
            </a:endParaRPr>
          </a:p>
          <a:p>
            <a:pPr marL="358775" lvl="2" indent="-355600"/>
            <a:r>
              <a:rPr lang="en-US" altLang="en-US" sz="2000" dirty="0"/>
              <a:t>To design the </a:t>
            </a:r>
            <a:r>
              <a:rPr lang="en-US" altLang="en-US" sz="2000" b="1" dirty="0"/>
              <a:t>Rational</a:t>
            </a:r>
            <a:r>
              <a:rPr lang="en-US" altLang="en-US" sz="2000" dirty="0"/>
              <a:t> class for processing rational numbers (§13.9).</a:t>
            </a:r>
            <a:endParaRPr lang="en-US" altLang="en-US" sz="2000" dirty="0"/>
          </a:p>
          <a:p>
            <a:pPr marL="358775" lvl="2" indent="-355600"/>
            <a:r>
              <a:rPr lang="en-US" altLang="en-US" sz="2000" dirty="0"/>
              <a:t>To design classes that follow the class-design guidelines (§13.10).</a:t>
            </a:r>
            <a:endParaRPr lang="en-US" altLang="en-US" sz="2000" dirty="0"/>
          </a:p>
          <a:p>
            <a:pPr marL="358775" lvl="2" indent="-355600"/>
            <a:endParaRPr lang="en-US" altLang="en-US" sz="2000"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2C6CED2-3162-48EC-9A46-D414D28DD719}" type="slidenum">
              <a:rPr lang="en-US" altLang="en-US" sz="1400"/>
            </a:fld>
            <a:endParaRPr lang="en-US" altLang="en-US" sz="1400"/>
          </a:p>
        </p:txBody>
      </p:sp>
      <p:sp>
        <p:nvSpPr>
          <p:cNvPr id="27651"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9D159689-A33A-4B72-B4D3-7AAF4DE26E9F}" type="slidenum">
              <a:rPr lang="en-US" altLang="en-US" sz="1400"/>
            </a:fld>
            <a:endParaRPr lang="en-US" altLang="en-US" sz="1400"/>
          </a:p>
        </p:txBody>
      </p:sp>
      <p:sp>
        <p:nvSpPr>
          <p:cNvPr id="27652" name="Rectangle 2"/>
          <p:cNvSpPr>
            <a:spLocks noGrp="1" noChangeArrowheads="1"/>
          </p:cNvSpPr>
          <p:nvPr>
            <p:ph type="title" idx="4294967295"/>
          </p:nvPr>
        </p:nvSpPr>
        <p:spPr>
          <a:xfrm>
            <a:off x="685800" y="228600"/>
            <a:ext cx="7772400" cy="457200"/>
          </a:xfrm>
          <a:noFill/>
        </p:spPr>
        <p:txBody>
          <a:bodyPr/>
          <a:lstStyle/>
          <a:p>
            <a:r>
              <a:rPr lang="en-US" altLang="en-US"/>
              <a:t>Integer and BigInteger Classes</a:t>
            </a:r>
            <a:endParaRPr lang="en-US" altLang="en-US"/>
          </a:p>
        </p:txBody>
      </p:sp>
      <p:sp>
        <p:nvSpPr>
          <p:cNvPr id="27653" name="Rectangle 5"/>
          <p:cNvSpPr>
            <a:spLocks noChangeArrowheads="1"/>
          </p:cNvSpPr>
          <p:nvPr/>
        </p:nvSpPr>
        <p:spPr bwMode="auto">
          <a:xfrm>
            <a:off x="2319338" y="3052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4" name="Rectangle 9"/>
          <p:cNvSpPr>
            <a:spLocks noChangeArrowheads="1"/>
          </p:cNvSpPr>
          <p:nvPr/>
        </p:nvSpPr>
        <p:spPr bwMode="auto">
          <a:xfrm>
            <a:off x="0" y="276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7655" name="Object 8"/>
          <p:cNvGraphicFramePr>
            <a:graphicFrameLocks noChangeAspect="1"/>
          </p:cNvGraphicFramePr>
          <p:nvPr/>
        </p:nvGraphicFramePr>
        <p:xfrm>
          <a:off x="0" y="838200"/>
          <a:ext cx="9144000" cy="2339975"/>
        </p:xfrm>
        <a:graphic>
          <a:graphicData uri="http://schemas.openxmlformats.org/presentationml/2006/ole">
            <mc:AlternateContent xmlns:mc="http://schemas.openxmlformats.org/markup-compatibility/2006">
              <mc:Choice xmlns:v="urn:schemas-microsoft-com:vml" Requires="v">
                <p:oleObj spid="_x0000_s27679" name="Picture" r:id="rId1" imgW="5168900" imgH="1320800" progId="Word.Picture.8">
                  <p:embed/>
                </p:oleObj>
              </mc:Choice>
              <mc:Fallback>
                <p:oleObj name="Picture" r:id="rId1" imgW="5168900" imgH="1320800" progId="Word.Picture.8">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8200"/>
                        <a:ext cx="9144000"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6" name="Rectangle 11"/>
          <p:cNvSpPr>
            <a:spLocks noChangeArrowheads="1"/>
          </p:cNvSpPr>
          <p:nvPr/>
        </p:nvSpPr>
        <p:spPr bwMode="auto">
          <a:xfrm>
            <a:off x="0" y="276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7657" name="Object 10"/>
          <p:cNvGraphicFramePr>
            <a:graphicFrameLocks noChangeAspect="1"/>
          </p:cNvGraphicFramePr>
          <p:nvPr/>
        </p:nvGraphicFramePr>
        <p:xfrm>
          <a:off x="0" y="4114800"/>
          <a:ext cx="9144000" cy="2336800"/>
        </p:xfrm>
        <a:graphic>
          <a:graphicData uri="http://schemas.openxmlformats.org/presentationml/2006/ole">
            <mc:AlternateContent xmlns:mc="http://schemas.openxmlformats.org/markup-compatibility/2006">
              <mc:Choice xmlns:v="urn:schemas-microsoft-com:vml" Requires="v">
                <p:oleObj spid="_x0000_s27680" name="Picture" r:id="rId3" imgW="5181600" imgH="1320800" progId="Word.Picture.8">
                  <p:embed/>
                </p:oleObj>
              </mc:Choice>
              <mc:Fallback>
                <p:oleObj name="Picture" r:id="rId3" imgW="5181600" imgH="1320800" progId="Word.Picture.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114800"/>
                        <a:ext cx="9144000"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8" name="Rectangle 2"/>
          <p:cNvSpPr>
            <a:spLocks noChangeArrowheads="1"/>
          </p:cNvSpPr>
          <p:nvPr/>
        </p:nvSpPr>
        <p:spPr bwMode="auto">
          <a:xfrm>
            <a:off x="762000" y="35052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4400">
                <a:solidFill>
                  <a:schemeClr val="tx2"/>
                </a:solidFill>
              </a:rPr>
              <a:t>String and Date Classes</a:t>
            </a:r>
            <a:endParaRPr lang="en-US" altLang="en-US" sz="4400">
              <a:solidFill>
                <a:schemeClr val="tx2"/>
              </a:solidFill>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923FC51-BD85-41C0-A6BD-C34757DD0556}" type="slidenum">
              <a:rPr lang="en-US" altLang="en-US" sz="1400"/>
            </a:fld>
            <a:endParaRPr lang="en-US" altLang="en-US" sz="1400"/>
          </a:p>
        </p:txBody>
      </p:sp>
      <p:sp>
        <p:nvSpPr>
          <p:cNvPr id="28675"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90C7FE87-2E53-4F58-83B0-146462CCCFC8}" type="slidenum">
              <a:rPr lang="en-US" altLang="en-US" sz="1400"/>
            </a:fld>
            <a:endParaRPr lang="en-US" altLang="en-US" sz="1400"/>
          </a:p>
        </p:txBody>
      </p:sp>
      <p:sp>
        <p:nvSpPr>
          <p:cNvPr id="28676" name="Rectangle 2"/>
          <p:cNvSpPr>
            <a:spLocks noGrp="1" noChangeArrowheads="1"/>
          </p:cNvSpPr>
          <p:nvPr>
            <p:ph type="title" idx="4294967295"/>
          </p:nvPr>
        </p:nvSpPr>
        <p:spPr>
          <a:xfrm>
            <a:off x="685800" y="228600"/>
            <a:ext cx="7772400" cy="685800"/>
          </a:xfrm>
          <a:noFill/>
        </p:spPr>
        <p:txBody>
          <a:bodyPr/>
          <a:lstStyle/>
          <a:p>
            <a:r>
              <a:rPr lang="en-US" altLang="en-US"/>
              <a:t>Example</a:t>
            </a:r>
            <a:endParaRPr lang="en-US" altLang="en-US"/>
          </a:p>
        </p:txBody>
      </p:sp>
      <p:sp>
        <p:nvSpPr>
          <p:cNvPr id="28677" name="Rectangle 5"/>
          <p:cNvSpPr>
            <a:spLocks noChangeArrowheads="1"/>
          </p:cNvSpPr>
          <p:nvPr/>
        </p:nvSpPr>
        <p:spPr bwMode="auto">
          <a:xfrm>
            <a:off x="2319338" y="3052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8" name="Rectangle 6"/>
          <p:cNvSpPr>
            <a:spLocks noChangeArrowheads="1"/>
          </p:cNvSpPr>
          <p:nvPr/>
        </p:nvSpPr>
        <p:spPr bwMode="auto">
          <a:xfrm>
            <a:off x="228600" y="1219200"/>
            <a:ext cx="8610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dirty="0">
                <a:solidFill>
                  <a:schemeClr val="tx2"/>
                </a:solidFill>
              </a:rPr>
              <a:t>1  </a:t>
            </a:r>
            <a:r>
              <a:rPr lang="en-US" altLang="en-US" sz="2400" dirty="0" err="1">
                <a:solidFill>
                  <a:schemeClr val="tx2"/>
                </a:solidFill>
              </a:rPr>
              <a:t>System.out.println</a:t>
            </a:r>
            <a:r>
              <a:rPr lang="en-US" altLang="en-US" sz="2400" dirty="0">
                <a:solidFill>
                  <a:schemeClr val="tx2"/>
                </a:solidFill>
              </a:rPr>
              <a:t>(</a:t>
            </a:r>
            <a:r>
              <a:rPr lang="en-US" altLang="en-US" sz="2400" b="1" dirty="0">
                <a:solidFill>
                  <a:schemeClr val="tx2"/>
                </a:solidFill>
              </a:rPr>
              <a:t>new</a:t>
            </a:r>
            <a:r>
              <a:rPr lang="en-US" altLang="en-US" sz="2400" dirty="0">
                <a:solidFill>
                  <a:schemeClr val="tx2"/>
                </a:solidFill>
              </a:rPr>
              <a:t> Integer(</a:t>
            </a:r>
            <a:r>
              <a:rPr lang="en-US" altLang="en-US" sz="2400" b="1" dirty="0">
                <a:solidFill>
                  <a:schemeClr val="tx2"/>
                </a:solidFill>
              </a:rPr>
              <a:t>3</a:t>
            </a:r>
            <a:r>
              <a:rPr lang="en-US" altLang="en-US" sz="2400" dirty="0">
                <a:solidFill>
                  <a:schemeClr val="tx2"/>
                </a:solidFill>
              </a:rPr>
              <a:t>).</a:t>
            </a:r>
            <a:r>
              <a:rPr lang="en-US" altLang="en-US" sz="2400" dirty="0" err="1">
                <a:solidFill>
                  <a:schemeClr val="tx2"/>
                </a:solidFill>
              </a:rPr>
              <a:t>compareTo</a:t>
            </a:r>
            <a:r>
              <a:rPr lang="en-US" altLang="en-US" sz="2400" dirty="0">
                <a:solidFill>
                  <a:schemeClr val="tx2"/>
                </a:solidFill>
              </a:rPr>
              <a:t>(</a:t>
            </a:r>
            <a:r>
              <a:rPr lang="en-US" altLang="en-US" sz="2400" b="1" dirty="0">
                <a:solidFill>
                  <a:schemeClr val="tx2"/>
                </a:solidFill>
              </a:rPr>
              <a:t>new</a:t>
            </a:r>
            <a:r>
              <a:rPr lang="en-US" altLang="en-US" sz="2400" dirty="0">
                <a:solidFill>
                  <a:schemeClr val="tx2"/>
                </a:solidFill>
              </a:rPr>
              <a:t> Integer(</a:t>
            </a:r>
            <a:r>
              <a:rPr lang="en-US" altLang="en-US" sz="2400" b="1" dirty="0">
                <a:solidFill>
                  <a:schemeClr val="tx2"/>
                </a:solidFill>
              </a:rPr>
              <a:t>5</a:t>
            </a:r>
            <a:r>
              <a:rPr lang="en-US" altLang="en-US" sz="2400" dirty="0">
                <a:solidFill>
                  <a:schemeClr val="tx2"/>
                </a:solidFill>
              </a:rPr>
              <a:t>)));   </a:t>
            </a:r>
            <a:endParaRPr lang="en-US" altLang="en-US" sz="2400" dirty="0">
              <a:solidFill>
                <a:schemeClr val="tx2"/>
              </a:solidFill>
            </a:endParaRPr>
          </a:p>
          <a:p>
            <a:pPr>
              <a:buFont typeface="Monotype Sorts" pitchFamily="2" charset="2"/>
              <a:buNone/>
            </a:pPr>
            <a:r>
              <a:rPr lang="en-US" altLang="en-US" sz="2400" dirty="0">
                <a:solidFill>
                  <a:schemeClr val="tx2"/>
                </a:solidFill>
              </a:rPr>
              <a:t>2  </a:t>
            </a:r>
            <a:r>
              <a:rPr lang="en-US" altLang="en-US" sz="2400" dirty="0" err="1">
                <a:solidFill>
                  <a:schemeClr val="tx2"/>
                </a:solidFill>
              </a:rPr>
              <a:t>System.out.println</a:t>
            </a:r>
            <a:r>
              <a:rPr lang="en-US" altLang="en-US" sz="2400" dirty="0">
                <a:solidFill>
                  <a:schemeClr val="tx2"/>
                </a:solidFill>
              </a:rPr>
              <a:t>(</a:t>
            </a:r>
            <a:r>
              <a:rPr lang="en-US" altLang="en-US" sz="2400" b="1" dirty="0">
                <a:solidFill>
                  <a:schemeClr val="tx2"/>
                </a:solidFill>
              </a:rPr>
              <a:t>"ABC"</a:t>
            </a:r>
            <a:r>
              <a:rPr lang="en-US" altLang="en-US" sz="2400" dirty="0">
                <a:solidFill>
                  <a:schemeClr val="tx2"/>
                </a:solidFill>
              </a:rPr>
              <a:t>.</a:t>
            </a:r>
            <a:r>
              <a:rPr lang="en-US" altLang="en-US" sz="2400" dirty="0" err="1">
                <a:solidFill>
                  <a:schemeClr val="tx2"/>
                </a:solidFill>
              </a:rPr>
              <a:t>compareTo</a:t>
            </a:r>
            <a:r>
              <a:rPr lang="en-US" altLang="en-US" sz="2400" dirty="0">
                <a:solidFill>
                  <a:schemeClr val="tx2"/>
                </a:solidFill>
              </a:rPr>
              <a:t>(</a:t>
            </a:r>
            <a:r>
              <a:rPr lang="en-US" altLang="en-US" sz="2400" b="1" dirty="0">
                <a:solidFill>
                  <a:schemeClr val="tx2"/>
                </a:solidFill>
              </a:rPr>
              <a:t>"ABE"</a:t>
            </a:r>
            <a:r>
              <a:rPr lang="en-US" altLang="en-US" sz="2400" dirty="0">
                <a:solidFill>
                  <a:schemeClr val="tx2"/>
                </a:solidFill>
              </a:rPr>
              <a:t>));    </a:t>
            </a:r>
            <a:endParaRPr lang="en-US" altLang="en-US" sz="2400" dirty="0">
              <a:solidFill>
                <a:schemeClr val="tx2"/>
              </a:solidFill>
            </a:endParaRPr>
          </a:p>
          <a:p>
            <a:pPr>
              <a:buFont typeface="Monotype Sorts" pitchFamily="2" charset="2"/>
              <a:buNone/>
            </a:pPr>
            <a:r>
              <a:rPr lang="en-US" altLang="en-US" sz="2400" dirty="0">
                <a:solidFill>
                  <a:schemeClr val="tx2"/>
                </a:solidFill>
              </a:rPr>
              <a:t>3  </a:t>
            </a:r>
            <a:r>
              <a:rPr lang="en-US" altLang="en-US" sz="2400" dirty="0" err="1">
                <a:solidFill>
                  <a:schemeClr val="tx2"/>
                </a:solidFill>
              </a:rPr>
              <a:t>java.util.Date</a:t>
            </a:r>
            <a:r>
              <a:rPr lang="en-US" altLang="en-US" sz="2400" dirty="0">
                <a:solidFill>
                  <a:schemeClr val="tx2"/>
                </a:solidFill>
              </a:rPr>
              <a:t> date1 = </a:t>
            </a:r>
            <a:r>
              <a:rPr lang="en-US" altLang="en-US" sz="2400" b="1" dirty="0">
                <a:solidFill>
                  <a:schemeClr val="tx2"/>
                </a:solidFill>
              </a:rPr>
              <a:t>new</a:t>
            </a:r>
            <a:r>
              <a:rPr lang="en-US" altLang="en-US" sz="2400" dirty="0">
                <a:solidFill>
                  <a:schemeClr val="tx2"/>
                </a:solidFill>
              </a:rPr>
              <a:t> </a:t>
            </a:r>
            <a:r>
              <a:rPr lang="en-US" altLang="en-US" sz="2400" dirty="0" err="1">
                <a:solidFill>
                  <a:schemeClr val="tx2"/>
                </a:solidFill>
              </a:rPr>
              <a:t>java.util.Date</a:t>
            </a:r>
            <a:r>
              <a:rPr lang="en-US" altLang="en-US" sz="2400" dirty="0">
                <a:solidFill>
                  <a:schemeClr val="tx2"/>
                </a:solidFill>
              </a:rPr>
              <a:t>(</a:t>
            </a:r>
            <a:r>
              <a:rPr lang="en-US" altLang="en-US" sz="2400" b="1" dirty="0">
                <a:solidFill>
                  <a:schemeClr val="tx2"/>
                </a:solidFill>
              </a:rPr>
              <a:t>2013</a:t>
            </a:r>
            <a:r>
              <a:rPr lang="en-US" altLang="en-US" sz="2400" dirty="0">
                <a:solidFill>
                  <a:schemeClr val="tx2"/>
                </a:solidFill>
              </a:rPr>
              <a:t>, </a:t>
            </a:r>
            <a:r>
              <a:rPr lang="en-US" altLang="en-US" sz="2400" b="1" dirty="0">
                <a:solidFill>
                  <a:schemeClr val="tx2"/>
                </a:solidFill>
              </a:rPr>
              <a:t>1</a:t>
            </a:r>
            <a:r>
              <a:rPr lang="en-US" altLang="en-US" sz="2400" dirty="0">
                <a:solidFill>
                  <a:schemeClr val="tx2"/>
                </a:solidFill>
              </a:rPr>
              <a:t>, </a:t>
            </a:r>
            <a:r>
              <a:rPr lang="en-US" altLang="en-US" sz="2400" b="1" dirty="0">
                <a:solidFill>
                  <a:schemeClr val="tx2"/>
                </a:solidFill>
              </a:rPr>
              <a:t>1</a:t>
            </a:r>
            <a:r>
              <a:rPr lang="en-US" altLang="en-US" sz="2400" dirty="0">
                <a:solidFill>
                  <a:schemeClr val="tx2"/>
                </a:solidFill>
              </a:rPr>
              <a:t>);    </a:t>
            </a:r>
            <a:endParaRPr lang="en-US" altLang="en-US" sz="2400" dirty="0">
              <a:solidFill>
                <a:schemeClr val="tx2"/>
              </a:solidFill>
            </a:endParaRPr>
          </a:p>
          <a:p>
            <a:pPr>
              <a:buFont typeface="Monotype Sorts" pitchFamily="2" charset="2"/>
              <a:buNone/>
            </a:pPr>
            <a:r>
              <a:rPr lang="en-US" altLang="en-US" sz="2400" dirty="0">
                <a:solidFill>
                  <a:schemeClr val="tx2"/>
                </a:solidFill>
              </a:rPr>
              <a:t>4  </a:t>
            </a:r>
            <a:r>
              <a:rPr lang="en-US" altLang="en-US" sz="2400" dirty="0" err="1">
                <a:solidFill>
                  <a:schemeClr val="tx2"/>
                </a:solidFill>
              </a:rPr>
              <a:t>java.util.Date</a:t>
            </a:r>
            <a:r>
              <a:rPr lang="en-US" altLang="en-US" sz="2400" dirty="0">
                <a:solidFill>
                  <a:schemeClr val="tx2"/>
                </a:solidFill>
              </a:rPr>
              <a:t> date2 = </a:t>
            </a:r>
            <a:r>
              <a:rPr lang="en-US" altLang="en-US" sz="2400" b="1" dirty="0">
                <a:solidFill>
                  <a:schemeClr val="tx2"/>
                </a:solidFill>
              </a:rPr>
              <a:t>new</a:t>
            </a:r>
            <a:r>
              <a:rPr lang="en-US" altLang="en-US" sz="2400" dirty="0">
                <a:solidFill>
                  <a:schemeClr val="tx2"/>
                </a:solidFill>
              </a:rPr>
              <a:t> </a:t>
            </a:r>
            <a:r>
              <a:rPr lang="en-US" altLang="en-US" sz="2400" dirty="0" err="1">
                <a:solidFill>
                  <a:schemeClr val="tx2"/>
                </a:solidFill>
              </a:rPr>
              <a:t>java.util.Date</a:t>
            </a:r>
            <a:r>
              <a:rPr lang="en-US" altLang="en-US" sz="2400" dirty="0">
                <a:solidFill>
                  <a:schemeClr val="tx2"/>
                </a:solidFill>
              </a:rPr>
              <a:t>(</a:t>
            </a:r>
            <a:r>
              <a:rPr lang="en-US" altLang="en-US" sz="2400" b="1" dirty="0">
                <a:solidFill>
                  <a:schemeClr val="tx2"/>
                </a:solidFill>
              </a:rPr>
              <a:t>2012</a:t>
            </a:r>
            <a:r>
              <a:rPr lang="en-US" altLang="en-US" sz="2400" dirty="0">
                <a:solidFill>
                  <a:schemeClr val="tx2"/>
                </a:solidFill>
              </a:rPr>
              <a:t>, </a:t>
            </a:r>
            <a:r>
              <a:rPr lang="en-US" altLang="en-US" sz="2400" b="1" dirty="0">
                <a:solidFill>
                  <a:schemeClr val="tx2"/>
                </a:solidFill>
              </a:rPr>
              <a:t>1</a:t>
            </a:r>
            <a:r>
              <a:rPr lang="en-US" altLang="en-US" sz="2400" dirty="0">
                <a:solidFill>
                  <a:schemeClr val="tx2"/>
                </a:solidFill>
              </a:rPr>
              <a:t>, </a:t>
            </a:r>
            <a:r>
              <a:rPr lang="en-US" altLang="en-US" sz="2400" b="1" dirty="0">
                <a:solidFill>
                  <a:schemeClr val="tx2"/>
                </a:solidFill>
              </a:rPr>
              <a:t>1</a:t>
            </a:r>
            <a:r>
              <a:rPr lang="en-US" altLang="en-US" sz="2400" dirty="0">
                <a:solidFill>
                  <a:schemeClr val="tx2"/>
                </a:solidFill>
              </a:rPr>
              <a:t>);    </a:t>
            </a:r>
            <a:endParaRPr lang="en-US" altLang="en-US" sz="2400" dirty="0">
              <a:solidFill>
                <a:schemeClr val="tx2"/>
              </a:solidFill>
            </a:endParaRPr>
          </a:p>
          <a:p>
            <a:pPr>
              <a:buFont typeface="Monotype Sorts" pitchFamily="2" charset="2"/>
              <a:buNone/>
            </a:pPr>
            <a:r>
              <a:rPr lang="en-US" altLang="en-US" sz="2400" dirty="0">
                <a:solidFill>
                  <a:schemeClr val="tx2"/>
                </a:solidFill>
              </a:rPr>
              <a:t>5  </a:t>
            </a:r>
            <a:r>
              <a:rPr lang="en-US" altLang="en-US" sz="2400" dirty="0" err="1">
                <a:solidFill>
                  <a:schemeClr val="tx2"/>
                </a:solidFill>
              </a:rPr>
              <a:t>System.out.println</a:t>
            </a:r>
            <a:r>
              <a:rPr lang="en-US" altLang="en-US" sz="2400" dirty="0">
                <a:solidFill>
                  <a:schemeClr val="tx2"/>
                </a:solidFill>
              </a:rPr>
              <a:t>(date1.compareTo(date2)); </a:t>
            </a:r>
            <a:endParaRPr lang="en-US" altLang="en-US" sz="2400" dirty="0">
              <a:solidFill>
                <a:schemeClr val="tx2"/>
              </a:solidFill>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59CA53D-057C-4D5B-8972-88DAE6265BC1}" type="slidenum">
              <a:rPr lang="en-US" altLang="en-US" sz="1400"/>
            </a:fld>
            <a:endParaRPr lang="en-US" altLang="en-US" sz="1400"/>
          </a:p>
        </p:txBody>
      </p:sp>
      <p:sp>
        <p:nvSpPr>
          <p:cNvPr id="29699"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01381E19-BB9C-4607-A911-D912B47E2C53}" type="slidenum">
              <a:rPr lang="en-US" altLang="en-US" sz="1400"/>
            </a:fld>
            <a:endParaRPr lang="en-US" altLang="en-US" sz="1400"/>
          </a:p>
        </p:txBody>
      </p:sp>
      <p:sp>
        <p:nvSpPr>
          <p:cNvPr id="29700" name="Rectangle 2"/>
          <p:cNvSpPr>
            <a:spLocks noGrp="1" noChangeArrowheads="1"/>
          </p:cNvSpPr>
          <p:nvPr>
            <p:ph type="title" idx="4294967295"/>
          </p:nvPr>
        </p:nvSpPr>
        <p:spPr>
          <a:xfrm>
            <a:off x="685800" y="228600"/>
            <a:ext cx="7772400" cy="609600"/>
          </a:xfrm>
        </p:spPr>
        <p:txBody>
          <a:bodyPr/>
          <a:lstStyle/>
          <a:p>
            <a:r>
              <a:rPr lang="en-US" altLang="en-US">
                <a:solidFill>
                  <a:srgbClr val="FF0000"/>
                </a:solidFill>
              </a:rPr>
              <a:t>Generic </a:t>
            </a:r>
            <a:r>
              <a:rPr lang="en-US" altLang="en-US">
                <a:solidFill>
                  <a:srgbClr val="FF0000"/>
                </a:solidFill>
                <a:latin typeface="Courier New" panose="02070309020205020404" pitchFamily="49" charset="0"/>
              </a:rPr>
              <a:t>sort</a:t>
            </a:r>
            <a:r>
              <a:rPr lang="en-US" altLang="en-US">
                <a:solidFill>
                  <a:srgbClr val="FF0000"/>
                </a:solidFill>
              </a:rPr>
              <a:t> Method</a:t>
            </a:r>
            <a:endParaRPr lang="en-US" altLang="en-US">
              <a:solidFill>
                <a:srgbClr val="FF0000"/>
              </a:solidFill>
            </a:endParaRPr>
          </a:p>
        </p:txBody>
      </p:sp>
      <p:sp>
        <p:nvSpPr>
          <p:cNvPr id="29701" name="Rectangle 8"/>
          <p:cNvSpPr>
            <a:spLocks noChangeArrowheads="1"/>
          </p:cNvSpPr>
          <p:nvPr/>
        </p:nvSpPr>
        <p:spPr bwMode="auto">
          <a:xfrm>
            <a:off x="1604963" y="2581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2" name="Rectangle 11"/>
          <p:cNvSpPr>
            <a:spLocks noGrp="1" noChangeArrowheads="1"/>
          </p:cNvSpPr>
          <p:nvPr>
            <p:ph type="body" idx="4294967295"/>
          </p:nvPr>
        </p:nvSpPr>
        <p:spPr>
          <a:xfrm>
            <a:off x="152400" y="1219200"/>
            <a:ext cx="8839200" cy="1828800"/>
          </a:xfrm>
          <a:noFill/>
        </p:spPr>
        <p:txBody>
          <a:bodyPr/>
          <a:lstStyle/>
          <a:p>
            <a:pPr marL="0" indent="0">
              <a:buFont typeface="Monotype Sorts" pitchFamily="2" charset="2"/>
              <a:buNone/>
            </a:pPr>
            <a:r>
              <a:rPr lang="en-US" altLang="en-US"/>
              <a:t>Let </a:t>
            </a:r>
            <a:r>
              <a:rPr lang="en-US" altLang="en-US" b="1"/>
              <a:t>n</a:t>
            </a:r>
            <a:r>
              <a:rPr lang="en-US" altLang="en-US"/>
              <a:t> be an </a:t>
            </a:r>
            <a:r>
              <a:rPr lang="en-US" altLang="en-US" b="1"/>
              <a:t>Integer</a:t>
            </a:r>
            <a:r>
              <a:rPr lang="en-US" altLang="en-US"/>
              <a:t> object, </a:t>
            </a:r>
            <a:r>
              <a:rPr lang="en-US" altLang="en-US" b="1"/>
              <a:t>s</a:t>
            </a:r>
            <a:r>
              <a:rPr lang="en-US" altLang="en-US"/>
              <a:t> be a </a:t>
            </a:r>
            <a:r>
              <a:rPr lang="en-US" altLang="en-US" b="1"/>
              <a:t>String</a:t>
            </a:r>
            <a:r>
              <a:rPr lang="en-US" altLang="en-US"/>
              <a:t> object, and </a:t>
            </a:r>
            <a:r>
              <a:rPr lang="en-US" altLang="en-US" b="1"/>
              <a:t>d</a:t>
            </a:r>
            <a:r>
              <a:rPr lang="en-US" altLang="en-US"/>
              <a:t> be a </a:t>
            </a:r>
            <a:r>
              <a:rPr lang="en-US" altLang="en-US" b="1"/>
              <a:t>Date</a:t>
            </a:r>
            <a:r>
              <a:rPr lang="en-US" altLang="en-US"/>
              <a:t> object. All the following expressions are </a:t>
            </a:r>
            <a:r>
              <a:rPr lang="en-US" altLang="en-US" b="1"/>
              <a:t>true</a:t>
            </a:r>
            <a:r>
              <a:rPr lang="en-US" altLang="en-US"/>
              <a:t>.</a:t>
            </a:r>
            <a:endParaRPr lang="en-US" altLang="en-US"/>
          </a:p>
        </p:txBody>
      </p:sp>
      <p:sp>
        <p:nvSpPr>
          <p:cNvPr id="29703" name="Rectangle 12"/>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9704" name="Object 11"/>
          <p:cNvGraphicFramePr>
            <a:graphicFrameLocks noChangeAspect="1"/>
          </p:cNvGraphicFramePr>
          <p:nvPr/>
        </p:nvGraphicFramePr>
        <p:xfrm>
          <a:off x="152400" y="2895600"/>
          <a:ext cx="8915400" cy="809625"/>
        </p:xfrm>
        <a:graphic>
          <a:graphicData uri="http://schemas.openxmlformats.org/presentationml/2006/ole">
            <mc:AlternateContent xmlns:mc="http://schemas.openxmlformats.org/markup-compatibility/2006">
              <mc:Choice xmlns:v="urn:schemas-microsoft-com:vml" Requires="v">
                <p:oleObj spid="_x0000_s29719" name="Picture" r:id="rId1" imgW="5791200" imgH="520700" progId="Word.Picture.8">
                  <p:embed/>
                </p:oleObj>
              </mc:Choice>
              <mc:Fallback>
                <p:oleObj name="Picture" r:id="rId1" imgW="5791200" imgH="520700" progId="Word.Picture.8">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895600"/>
                        <a:ext cx="8915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04" name="AutoShape 4">
            <a:hlinkClick r:id="" action="ppaction://noaction" highlightClick="1"/>
          </p:cNvPr>
          <p:cNvSpPr>
            <a:spLocks noChangeArrowheads="1"/>
          </p:cNvSpPr>
          <p:nvPr/>
        </p:nvSpPr>
        <p:spPr bwMode="auto">
          <a:xfrm>
            <a:off x="4191000" y="5638800"/>
            <a:ext cx="2895600" cy="5334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sz="1800">
                <a:solidFill>
                  <a:schemeClr val="accent1"/>
                </a:solidFill>
                <a:latin typeface="Book Antiqua" panose="02040602050305030304" pitchFamily="18" charset="0"/>
                <a:ea typeface="宋体" panose="02010600030101010101" pitchFamily="2" charset="-122"/>
                <a:hlinkClick r:id="rId3" action="ppaction://program"/>
              </a:rPr>
              <a:t>SortComparableObjects</a:t>
            </a:r>
            <a:endParaRPr lang="en-US" altLang="zh-CN" sz="1800">
              <a:solidFill>
                <a:schemeClr val="accent1"/>
              </a:solidFill>
              <a:ea typeface="宋体" panose="02010600030101010101" pitchFamily="2" charset="-122"/>
            </a:endParaRPr>
          </a:p>
        </p:txBody>
      </p:sp>
      <p:sp>
        <p:nvSpPr>
          <p:cNvPr id="29706" name="AutoShape 5">
            <a:hlinkClick r:id="rId4" action="ppaction://program" highlightClick="1"/>
          </p:cNvPr>
          <p:cNvSpPr>
            <a:spLocks noChangeArrowheads="1"/>
          </p:cNvSpPr>
          <p:nvPr/>
        </p:nvSpPr>
        <p:spPr bwMode="auto">
          <a:xfrm>
            <a:off x="7467600" y="5715000"/>
            <a:ext cx="152400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29707" name="AutoShape 15">
            <a:hlinkClick r:id="rId5" highlightClick="1"/>
          </p:cNvPr>
          <p:cNvSpPr>
            <a:spLocks noChangeArrowheads="1"/>
          </p:cNvSpPr>
          <p:nvPr/>
        </p:nvSpPr>
        <p:spPr bwMode="auto">
          <a:xfrm>
            <a:off x="3505200" y="56388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8" name="Rectangle 11"/>
          <p:cNvSpPr>
            <a:spLocks noChangeArrowheads="1"/>
          </p:cNvSpPr>
          <p:nvPr/>
        </p:nvSpPr>
        <p:spPr bwMode="auto">
          <a:xfrm>
            <a:off x="152400" y="3886200"/>
            <a:ext cx="88392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t>The java.util.Arrays.sort(array) method requires that the elements in an array are instances of Comparable&lt;E&gt;. </a:t>
            </a:r>
            <a:endParaRPr lang="en-US" alt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B8CFB87-0428-46F9-B7E7-9B5738834EC7}" type="slidenum">
              <a:rPr lang="en-US" altLang="en-US" sz="1400"/>
            </a:fld>
            <a:endParaRPr lang="en-US" altLang="en-US" sz="1400"/>
          </a:p>
        </p:txBody>
      </p:sp>
      <p:sp>
        <p:nvSpPr>
          <p:cNvPr id="30723"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2CDDC592-44D4-496E-B670-A5CBA3C54592}" type="slidenum">
              <a:rPr lang="en-US" altLang="en-US" sz="1400"/>
            </a:fld>
            <a:endParaRPr lang="en-US" altLang="en-US" sz="1400"/>
          </a:p>
        </p:txBody>
      </p:sp>
      <p:sp>
        <p:nvSpPr>
          <p:cNvPr id="30724" name="Rectangle 2"/>
          <p:cNvSpPr>
            <a:spLocks noGrp="1" noChangeArrowheads="1"/>
          </p:cNvSpPr>
          <p:nvPr>
            <p:ph type="title" idx="4294967295"/>
          </p:nvPr>
        </p:nvSpPr>
        <p:spPr>
          <a:xfrm>
            <a:off x="0" y="304800"/>
            <a:ext cx="9144000" cy="533400"/>
          </a:xfrm>
        </p:spPr>
        <p:txBody>
          <a:bodyPr/>
          <a:lstStyle/>
          <a:p>
            <a:r>
              <a:rPr lang="en-US" altLang="en-US" sz="3900">
                <a:solidFill>
                  <a:srgbClr val="FF0000"/>
                </a:solidFill>
                <a:ea typeface="PMingLiU" pitchFamily="18" charset="-120"/>
              </a:rPr>
              <a:t>Defining Classes to Implement Comparable</a:t>
            </a:r>
            <a:endParaRPr lang="en-US" altLang="en-US" sz="3900">
              <a:solidFill>
                <a:srgbClr val="FF0000"/>
              </a:solidFill>
              <a:ea typeface="PMingLiU" pitchFamily="18" charset="-120"/>
              <a:cs typeface="Times New Roman" panose="02020603050405020304" pitchFamily="18" charset="0"/>
            </a:endParaRPr>
          </a:p>
        </p:txBody>
      </p:sp>
      <p:sp>
        <p:nvSpPr>
          <p:cNvPr id="30725" name="Rectangle 5"/>
          <p:cNvSpPr>
            <a:spLocks noChangeArrowheads="1"/>
          </p:cNvSpPr>
          <p:nvPr/>
        </p:nvSpPr>
        <p:spPr bwMode="auto">
          <a:xfrm>
            <a:off x="2000250" y="28003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1175" name="AutoShape 7">
            <a:hlinkClick r:id="" action="ppaction://noaction" highlightClick="1"/>
          </p:cNvPr>
          <p:cNvSpPr>
            <a:spLocks noChangeArrowheads="1"/>
          </p:cNvSpPr>
          <p:nvPr/>
        </p:nvSpPr>
        <p:spPr bwMode="auto">
          <a:xfrm>
            <a:off x="2951163" y="4872038"/>
            <a:ext cx="25908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sz="2000" dirty="0" err="1">
                <a:solidFill>
                  <a:schemeClr val="accent1"/>
                </a:solidFill>
                <a:latin typeface="Book Antiqua" panose="02040602050305030304" pitchFamily="18" charset="0"/>
                <a:ea typeface="宋体" panose="02010600030101010101" pitchFamily="2" charset="-122"/>
                <a:hlinkClick r:id="rId1" action="ppaction://program"/>
              </a:rPr>
              <a:t>ComparableRectangle</a:t>
            </a:r>
            <a:endParaRPr lang="en-US" altLang="zh-CN" sz="2000" dirty="0">
              <a:solidFill>
                <a:schemeClr val="accent1"/>
              </a:solidFill>
              <a:ea typeface="宋体" panose="02010600030101010101" pitchFamily="2" charset="-122"/>
            </a:endParaRPr>
          </a:p>
        </p:txBody>
      </p:sp>
      <p:sp>
        <p:nvSpPr>
          <p:cNvPr id="30727" name="Rectangle 11"/>
          <p:cNvSpPr>
            <a:spLocks noChangeArrowheads="1"/>
          </p:cNvSpPr>
          <p:nvPr/>
        </p:nvSpPr>
        <p:spPr bwMode="auto">
          <a:xfrm>
            <a:off x="0" y="2670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8" name="Rectangle 12"/>
          <p:cNvSpPr>
            <a:spLocks noChangeArrowheads="1"/>
          </p:cNvSpPr>
          <p:nvPr/>
        </p:nvSpPr>
        <p:spPr bwMode="auto">
          <a:xfrm>
            <a:off x="0" y="3927475"/>
            <a:ext cx="11334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a:ea typeface="PMingLiU" pitchFamily="18" charset="-120"/>
              </a:rPr>
              <a:t>	</a:t>
            </a:r>
            <a:r>
              <a:rPr lang="en-US" altLang="en-US" sz="1100"/>
              <a:t> </a:t>
            </a:r>
            <a:endParaRPr lang="en-US" altLang="en-US" sz="2400"/>
          </a:p>
        </p:txBody>
      </p:sp>
      <p:sp>
        <p:nvSpPr>
          <p:cNvPr id="30729" name="Rectangle 14"/>
          <p:cNvSpPr>
            <a:spLocks noChangeArrowheads="1"/>
          </p:cNvSpPr>
          <p:nvPr/>
        </p:nvSpPr>
        <p:spPr bwMode="auto">
          <a:xfrm>
            <a:off x="0" y="2800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AutoShape 7">
            <a:hlinkClick r:id="" action="ppaction://noaction" highlightClick="1"/>
          </p:cNvPr>
          <p:cNvSpPr>
            <a:spLocks noChangeArrowheads="1"/>
          </p:cNvSpPr>
          <p:nvPr/>
        </p:nvSpPr>
        <p:spPr bwMode="auto">
          <a:xfrm>
            <a:off x="6151563" y="4872038"/>
            <a:ext cx="25908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sz="2000">
                <a:solidFill>
                  <a:schemeClr val="accent1"/>
                </a:solidFill>
                <a:latin typeface="Book Antiqua" panose="02040602050305030304" pitchFamily="18" charset="0"/>
                <a:ea typeface="宋体" panose="02010600030101010101" pitchFamily="2" charset="-122"/>
                <a:hlinkClick r:id="rId2" action="ppaction://program"/>
              </a:rPr>
              <a:t>SortRectangles</a:t>
            </a:r>
            <a:endParaRPr lang="en-US" altLang="zh-CN" sz="2000">
              <a:solidFill>
                <a:schemeClr val="accent1"/>
              </a:solidFill>
              <a:ea typeface="宋体" panose="02010600030101010101" pitchFamily="2" charset="-122"/>
            </a:endParaRPr>
          </a:p>
        </p:txBody>
      </p:sp>
      <p:sp>
        <p:nvSpPr>
          <p:cNvPr id="30731" name="AutoShape 5">
            <a:hlinkClick r:id="rId3" action="ppaction://program" highlightClick="1"/>
          </p:cNvPr>
          <p:cNvSpPr>
            <a:spLocks noChangeArrowheads="1"/>
          </p:cNvSpPr>
          <p:nvPr/>
        </p:nvSpPr>
        <p:spPr bwMode="auto">
          <a:xfrm>
            <a:off x="6151563" y="5862638"/>
            <a:ext cx="152400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0732" name="AutoShape 17">
            <a:hlinkClick r:id="rId4" highlightClick="1"/>
          </p:cNvPr>
          <p:cNvSpPr>
            <a:spLocks noChangeArrowheads="1"/>
          </p:cNvSpPr>
          <p:nvPr/>
        </p:nvSpPr>
        <p:spPr bwMode="auto">
          <a:xfrm>
            <a:off x="2570163" y="4414838"/>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33" name="AutoShape 18">
            <a:hlinkClick r:id="rId5" highlightClick="1"/>
          </p:cNvPr>
          <p:cNvSpPr>
            <a:spLocks noChangeArrowheads="1"/>
          </p:cNvSpPr>
          <p:nvPr/>
        </p:nvSpPr>
        <p:spPr bwMode="auto">
          <a:xfrm>
            <a:off x="5999163" y="4491038"/>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0734" name="Picture 15"/>
          <p:cNvPicPr>
            <a:picLocks noChangeAspect="1" noChangeArrowheads="1"/>
          </p:cNvPicPr>
          <p:nvPr>
            <p:custDataLst>
              <p:tags r:id="rId6"/>
            </p:custDataLst>
          </p:nvPr>
        </p:nvPicPr>
        <p:blipFill>
          <a:blip r:embed="rId7">
            <a:extLst>
              <a:ext uri="{28A0092B-C50C-407E-A947-70E740481C1C}">
                <a14:useLocalDpi xmlns:a14="http://schemas.microsoft.com/office/drawing/2010/main" val="0"/>
              </a:ext>
            </a:extLst>
          </a:blip>
          <a:srcRect/>
          <a:stretch>
            <a:fillRect/>
          </a:stretch>
        </p:blipFill>
        <p:spPr bwMode="auto">
          <a:xfrm>
            <a:off x="193675" y="1266825"/>
            <a:ext cx="8891588"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F2829A7-7381-4C83-BBEF-1F9BBDE818D6}" type="slidenum">
              <a:rPr lang="en-US" altLang="en-US" sz="1400"/>
            </a:fld>
            <a:endParaRPr lang="en-US" altLang="en-US" sz="1400"/>
          </a:p>
        </p:txBody>
      </p:sp>
      <p:sp>
        <p:nvSpPr>
          <p:cNvPr id="31747"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24CDAADA-D0C6-4051-B6A4-DA3A266582EB}" type="slidenum">
              <a:rPr lang="en-US" altLang="en-US" sz="1400"/>
            </a:fld>
            <a:endParaRPr lang="en-US" altLang="en-US" sz="1400"/>
          </a:p>
        </p:txBody>
      </p:sp>
      <p:sp>
        <p:nvSpPr>
          <p:cNvPr id="31748" name="Rectangle 2"/>
          <p:cNvSpPr>
            <a:spLocks noGrp="1" noChangeArrowheads="1"/>
          </p:cNvSpPr>
          <p:nvPr>
            <p:ph type="title" idx="4294967295"/>
          </p:nvPr>
        </p:nvSpPr>
        <p:spPr>
          <a:xfrm>
            <a:off x="685800" y="228600"/>
            <a:ext cx="7772400" cy="685800"/>
          </a:xfrm>
        </p:spPr>
        <p:txBody>
          <a:bodyPr/>
          <a:lstStyle/>
          <a:p>
            <a:r>
              <a:rPr lang="en-US" altLang="en-US" dirty="0"/>
              <a:t>The </a:t>
            </a:r>
            <a:r>
              <a:rPr lang="en-US" altLang="en-US" dirty="0">
                <a:latin typeface="Courier New" panose="02070309020205020404" pitchFamily="49" charset="0"/>
              </a:rPr>
              <a:t>Cloneable</a:t>
            </a:r>
            <a:r>
              <a:rPr lang="en-US" altLang="en-US" dirty="0"/>
              <a:t> Interfaces(137)</a:t>
            </a:r>
            <a:endParaRPr lang="en-US" altLang="en-US" b="1" dirty="0">
              <a:latin typeface="Courier" charset="0"/>
            </a:endParaRPr>
          </a:p>
        </p:txBody>
      </p:sp>
      <p:sp>
        <p:nvSpPr>
          <p:cNvPr id="31749" name="Rectangle 3"/>
          <p:cNvSpPr>
            <a:spLocks noGrp="1" noChangeArrowheads="1"/>
          </p:cNvSpPr>
          <p:nvPr>
            <p:ph type="body" idx="4294967295"/>
          </p:nvPr>
        </p:nvSpPr>
        <p:spPr>
          <a:xfrm>
            <a:off x="533400" y="4800600"/>
            <a:ext cx="7696200" cy="1371600"/>
          </a:xfrm>
        </p:spPr>
        <p:txBody>
          <a:bodyPr/>
          <a:lstStyle/>
          <a:p>
            <a:pPr marL="114300" lvl="1" indent="0">
              <a:buFontTx/>
              <a:buNone/>
            </a:pPr>
            <a:r>
              <a:rPr lang="en-US" altLang="en-US" sz="2400">
                <a:latin typeface="Courier New" panose="02070309020205020404" pitchFamily="49" charset="0"/>
              </a:rPr>
              <a:t>package java.lang;</a:t>
            </a:r>
            <a:endParaRPr lang="en-US" altLang="en-US" sz="2400">
              <a:latin typeface="Courier New" panose="02070309020205020404" pitchFamily="49" charset="0"/>
            </a:endParaRPr>
          </a:p>
          <a:p>
            <a:pPr marL="114300" lvl="1" indent="0">
              <a:buFontTx/>
              <a:buNone/>
            </a:pPr>
            <a:r>
              <a:rPr lang="en-US" altLang="en-US" sz="2400">
                <a:latin typeface="Courier New" panose="02070309020205020404" pitchFamily="49" charset="0"/>
              </a:rPr>
              <a:t>public interface Cloneable { </a:t>
            </a:r>
            <a:endParaRPr lang="en-US" altLang="en-US" sz="2400">
              <a:latin typeface="Courier New" panose="02070309020205020404" pitchFamily="49" charset="0"/>
            </a:endParaRPr>
          </a:p>
          <a:p>
            <a:pPr marL="114300" lvl="1" indent="0">
              <a:buFontTx/>
              <a:buNone/>
            </a:pPr>
            <a:r>
              <a:rPr lang="en-US" altLang="en-US" sz="2400">
                <a:latin typeface="Courier New" panose="02070309020205020404" pitchFamily="49" charset="0"/>
              </a:rPr>
              <a:t>}</a:t>
            </a:r>
            <a:endParaRPr lang="en-US" altLang="en-US" sz="2400">
              <a:latin typeface="Courier New" panose="02070309020205020404" pitchFamily="49" charset="0"/>
            </a:endParaRPr>
          </a:p>
        </p:txBody>
      </p:sp>
      <p:sp>
        <p:nvSpPr>
          <p:cNvPr id="31750" name="Rectangle 4"/>
          <p:cNvSpPr>
            <a:spLocks noChangeArrowheads="1"/>
          </p:cNvSpPr>
          <p:nvPr/>
        </p:nvSpPr>
        <p:spPr bwMode="auto">
          <a:xfrm>
            <a:off x="228600" y="1143000"/>
            <a:ext cx="86106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11430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lvl="1">
              <a:spcAft>
                <a:spcPts val="1200"/>
              </a:spcAft>
              <a:buFontTx/>
              <a:buNone/>
            </a:pPr>
            <a:r>
              <a:rPr lang="en-US" altLang="en-US" dirty="0"/>
              <a:t>Marker Interface: An empty interface.</a:t>
            </a:r>
            <a:endParaRPr lang="en-US" altLang="en-US" dirty="0"/>
          </a:p>
          <a:p>
            <a:pPr lvl="1">
              <a:spcAft>
                <a:spcPts val="1200"/>
              </a:spcAft>
              <a:buFontTx/>
              <a:buNone/>
            </a:pPr>
            <a:r>
              <a:rPr lang="en-US" altLang="en-US" dirty="0">
                <a:cs typeface="Courier New" panose="02070309020205020404" pitchFamily="49" charset="0"/>
              </a:rPr>
              <a:t>A marker interface does not contain constants or methods. It is used to denote that a class possesses certain desirable properties. A class that implements the </a:t>
            </a:r>
            <a:r>
              <a:rPr lang="en-US" altLang="en-US" u="sng" dirty="0">
                <a:cs typeface="Courier New" panose="02070309020205020404" pitchFamily="49" charset="0"/>
              </a:rPr>
              <a:t>Cloneable</a:t>
            </a:r>
            <a:r>
              <a:rPr lang="en-US" altLang="en-US" dirty="0">
                <a:cs typeface="Courier New" panose="02070309020205020404" pitchFamily="49" charset="0"/>
              </a:rPr>
              <a:t> interface is marked cloneable, and its objects can be cloned using the </a:t>
            </a:r>
            <a:r>
              <a:rPr lang="en-US" altLang="en-US" u="sng" dirty="0">
                <a:cs typeface="Courier New" panose="02070309020205020404" pitchFamily="49" charset="0"/>
              </a:rPr>
              <a:t>clone()</a:t>
            </a:r>
            <a:r>
              <a:rPr lang="en-US" altLang="en-US" dirty="0">
                <a:cs typeface="Courier New" panose="02070309020205020404" pitchFamily="49" charset="0"/>
              </a:rPr>
              <a:t> method defined in the </a:t>
            </a:r>
            <a:r>
              <a:rPr lang="en-US" altLang="en-US" u="sng" dirty="0">
                <a:cs typeface="Courier New" panose="02070309020205020404" pitchFamily="49" charset="0"/>
              </a:rPr>
              <a:t>Object</a:t>
            </a:r>
            <a:r>
              <a:rPr lang="en-US" altLang="en-US" dirty="0">
                <a:cs typeface="Courier New" panose="02070309020205020404" pitchFamily="49" charset="0"/>
              </a:rPr>
              <a:t> class. </a:t>
            </a:r>
            <a:endParaRPr lang="en-US" altLang="en-US" dirty="0">
              <a:cs typeface="Courier New" panose="02070309020205020404" pitchFamily="49" charset="0"/>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4DB4C7B-C46C-440F-B2A0-B0A4BC20AA89}" type="slidenum">
              <a:rPr lang="en-US" altLang="en-US" sz="1400"/>
            </a:fld>
            <a:endParaRPr lang="en-US" altLang="en-US" sz="1400"/>
          </a:p>
        </p:txBody>
      </p:sp>
      <p:sp>
        <p:nvSpPr>
          <p:cNvPr id="32771"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66540229-7272-4911-A7CE-15B55CD05F2E}" type="slidenum">
              <a:rPr lang="en-US" altLang="en-US" sz="1400"/>
            </a:fld>
            <a:endParaRPr lang="en-US" altLang="en-US" sz="1400"/>
          </a:p>
        </p:txBody>
      </p:sp>
      <p:sp>
        <p:nvSpPr>
          <p:cNvPr id="32772" name="Rectangle 2"/>
          <p:cNvSpPr>
            <a:spLocks noGrp="1" noChangeArrowheads="1"/>
          </p:cNvSpPr>
          <p:nvPr>
            <p:ph type="title" idx="4294967295"/>
          </p:nvPr>
        </p:nvSpPr>
        <p:spPr>
          <a:xfrm>
            <a:off x="685800" y="228600"/>
            <a:ext cx="7772400" cy="609600"/>
          </a:xfrm>
        </p:spPr>
        <p:txBody>
          <a:bodyPr/>
          <a:lstStyle/>
          <a:p>
            <a:r>
              <a:rPr lang="en-US" altLang="en-US"/>
              <a:t>Examples</a:t>
            </a:r>
            <a:endParaRPr lang="en-US" altLang="en-US" u="sng">
              <a:solidFill>
                <a:schemeClr val="tx1"/>
              </a:solidFill>
              <a:latin typeface="Book Antiqua" panose="02040602050305030304" pitchFamily="18" charset="0"/>
            </a:endParaRPr>
          </a:p>
        </p:txBody>
      </p:sp>
      <p:sp>
        <p:nvSpPr>
          <p:cNvPr id="32773" name="Rectangle 3"/>
          <p:cNvSpPr>
            <a:spLocks noGrp="1" noChangeArrowheads="1"/>
          </p:cNvSpPr>
          <p:nvPr>
            <p:ph type="body" idx="4294967295"/>
          </p:nvPr>
        </p:nvSpPr>
        <p:spPr>
          <a:xfrm>
            <a:off x="228600" y="1143000"/>
            <a:ext cx="8763000" cy="5257800"/>
          </a:xfrm>
        </p:spPr>
        <p:txBody>
          <a:bodyPr/>
          <a:lstStyle/>
          <a:p>
            <a:pPr marL="0" indent="0">
              <a:buFont typeface="Monotype Sorts" pitchFamily="2" charset="2"/>
              <a:buNone/>
            </a:pPr>
            <a:r>
              <a:rPr lang="en-US" altLang="en-US" sz="2400">
                <a:cs typeface="Courier New" panose="02070309020205020404" pitchFamily="49" charset="0"/>
              </a:rPr>
              <a:t>Many classes (e.g., Date and Calendar) in the Java library implement Cloneable. Thus, the instances of these classes can be cloned. For example, the following code</a:t>
            </a:r>
            <a:endParaRPr lang="en-US" altLang="en-US" sz="2400">
              <a:cs typeface="Courier New" panose="02070309020205020404" pitchFamily="49" charset="0"/>
            </a:endParaRPr>
          </a:p>
          <a:p>
            <a:pPr marL="0" indent="0">
              <a:buFont typeface="Monotype Sorts" pitchFamily="2" charset="2"/>
              <a:buNone/>
            </a:pPr>
            <a:endParaRPr lang="en-US" altLang="en-US" sz="2400">
              <a:cs typeface="Times New Roman" panose="02020603050405020304" pitchFamily="18" charset="0"/>
            </a:endParaRPr>
          </a:p>
          <a:p>
            <a:pPr lvl="1">
              <a:buFontTx/>
              <a:buNone/>
            </a:pPr>
            <a:r>
              <a:rPr lang="en-US" altLang="en-US" sz="1800" b="1">
                <a:solidFill>
                  <a:schemeClr val="tx2"/>
                </a:solidFill>
                <a:latin typeface="Courier New" panose="02070309020205020404" pitchFamily="49" charset="0"/>
                <a:cs typeface="Courier New" panose="02070309020205020404" pitchFamily="49" charset="0"/>
              </a:rPr>
              <a:t>Calendar calendar = new GregorianCalendar(2003, 2, 1);</a:t>
            </a:r>
            <a:endParaRPr lang="en-US" altLang="en-US" sz="1800" b="1">
              <a:solidFill>
                <a:schemeClr val="tx2"/>
              </a:solidFill>
              <a:latin typeface="Courier New" panose="02070309020205020404" pitchFamily="49" charset="0"/>
              <a:cs typeface="Times New Roman" panose="02020603050405020304" pitchFamily="18" charset="0"/>
            </a:endParaRPr>
          </a:p>
          <a:p>
            <a:pPr lvl="1">
              <a:buFontTx/>
              <a:buNone/>
            </a:pPr>
            <a:r>
              <a:rPr lang="en-US" altLang="en-US" sz="1800" b="1">
                <a:solidFill>
                  <a:schemeClr val="tx2"/>
                </a:solidFill>
                <a:latin typeface="Courier New" panose="02070309020205020404" pitchFamily="49" charset="0"/>
                <a:cs typeface="Courier New" panose="02070309020205020404" pitchFamily="49" charset="0"/>
              </a:rPr>
              <a:t>Calendar calendarCopy = (Calendar)calendar.clone();</a:t>
            </a:r>
            <a:endParaRPr lang="en-US" altLang="en-US" sz="1800" b="1">
              <a:solidFill>
                <a:schemeClr val="tx2"/>
              </a:solidFill>
              <a:latin typeface="Courier New" panose="02070309020205020404" pitchFamily="49" charset="0"/>
              <a:cs typeface="Times New Roman" panose="02020603050405020304" pitchFamily="18" charset="0"/>
            </a:endParaRPr>
          </a:p>
          <a:p>
            <a:pPr lvl="1">
              <a:buFontTx/>
              <a:buNone/>
            </a:pPr>
            <a:r>
              <a:rPr lang="en-US" altLang="en-US" sz="1800" b="1">
                <a:solidFill>
                  <a:schemeClr val="tx2"/>
                </a:solidFill>
                <a:latin typeface="Courier New" panose="02070309020205020404" pitchFamily="49" charset="0"/>
                <a:cs typeface="Courier New" panose="02070309020205020404" pitchFamily="49" charset="0"/>
              </a:rPr>
              <a:t>System.out.println("calendar == calendarCopy is " +</a:t>
            </a:r>
            <a:endParaRPr lang="en-US" altLang="en-US" sz="1800" b="1">
              <a:solidFill>
                <a:schemeClr val="tx2"/>
              </a:solidFill>
              <a:latin typeface="Courier New" panose="02070309020205020404" pitchFamily="49" charset="0"/>
              <a:cs typeface="Times New Roman" panose="02020603050405020304" pitchFamily="18" charset="0"/>
            </a:endParaRPr>
          </a:p>
          <a:p>
            <a:pPr lvl="1">
              <a:buFontTx/>
              <a:buNone/>
            </a:pPr>
            <a:r>
              <a:rPr lang="en-US" altLang="en-US" sz="1800" b="1">
                <a:solidFill>
                  <a:schemeClr val="tx2"/>
                </a:solidFill>
                <a:latin typeface="Courier New" panose="02070309020205020404" pitchFamily="49" charset="0"/>
                <a:cs typeface="Courier New" panose="02070309020205020404" pitchFamily="49" charset="0"/>
              </a:rPr>
              <a:t>  (calendar == calendarCopy));</a:t>
            </a:r>
            <a:endParaRPr lang="en-US" altLang="en-US" sz="1800" b="1">
              <a:solidFill>
                <a:schemeClr val="tx2"/>
              </a:solidFill>
              <a:latin typeface="Courier New" panose="02070309020205020404" pitchFamily="49" charset="0"/>
              <a:cs typeface="Times New Roman" panose="02020603050405020304" pitchFamily="18" charset="0"/>
            </a:endParaRPr>
          </a:p>
          <a:p>
            <a:pPr lvl="1">
              <a:buFontTx/>
              <a:buNone/>
            </a:pPr>
            <a:r>
              <a:rPr lang="en-US" altLang="en-US" sz="1800" b="1">
                <a:solidFill>
                  <a:schemeClr val="tx2"/>
                </a:solidFill>
                <a:latin typeface="Courier New" panose="02070309020205020404" pitchFamily="49" charset="0"/>
                <a:cs typeface="Courier New" panose="02070309020205020404" pitchFamily="49" charset="0"/>
              </a:rPr>
              <a:t>System.out.println("calendar.equals(calendarCopy) is " +</a:t>
            </a:r>
            <a:endParaRPr lang="en-US" altLang="en-US" sz="1800" b="1">
              <a:solidFill>
                <a:schemeClr val="tx2"/>
              </a:solidFill>
              <a:latin typeface="Courier New" panose="02070309020205020404" pitchFamily="49" charset="0"/>
              <a:cs typeface="Times New Roman" panose="02020603050405020304" pitchFamily="18" charset="0"/>
            </a:endParaRPr>
          </a:p>
          <a:p>
            <a:pPr lvl="1">
              <a:buFontTx/>
              <a:buNone/>
            </a:pPr>
            <a:r>
              <a:rPr lang="en-US" altLang="en-US" sz="1800" b="1">
                <a:solidFill>
                  <a:schemeClr val="tx2"/>
                </a:solidFill>
                <a:latin typeface="Courier New" panose="02070309020205020404" pitchFamily="49" charset="0"/>
                <a:cs typeface="Courier New" panose="02070309020205020404" pitchFamily="49" charset="0"/>
              </a:rPr>
              <a:t>  calendar.equals(calendarCopy));</a:t>
            </a:r>
            <a:endParaRPr lang="en-US" altLang="en-US" sz="1800" b="1">
              <a:solidFill>
                <a:schemeClr val="tx2"/>
              </a:solidFill>
              <a:latin typeface="Courier New" panose="02070309020205020404" pitchFamily="49" charset="0"/>
              <a:cs typeface="Times New Roman" panose="02020603050405020304" pitchFamily="18" charset="0"/>
            </a:endParaRPr>
          </a:p>
          <a:p>
            <a:pPr marL="0" indent="0">
              <a:buFont typeface="Monotype Sorts" pitchFamily="2" charset="2"/>
              <a:buNone/>
            </a:pPr>
            <a:r>
              <a:rPr lang="en-US" altLang="en-US" sz="2400">
                <a:cs typeface="Courier New" panose="02070309020205020404" pitchFamily="49" charset="0"/>
              </a:rPr>
              <a:t> </a:t>
            </a:r>
            <a:endParaRPr lang="en-US" altLang="en-US" sz="2400">
              <a:cs typeface="Times New Roman" panose="02020603050405020304" pitchFamily="18" charset="0"/>
            </a:endParaRPr>
          </a:p>
          <a:p>
            <a:pPr marL="0" indent="0">
              <a:buFont typeface="Monotype Sorts" pitchFamily="2" charset="2"/>
              <a:buNone/>
            </a:pPr>
            <a:r>
              <a:rPr lang="en-US" altLang="en-US" sz="2400">
                <a:cs typeface="Courier New" panose="02070309020205020404" pitchFamily="49" charset="0"/>
              </a:rPr>
              <a:t>displays</a:t>
            </a:r>
            <a:endParaRPr lang="en-US" altLang="en-US" sz="2400">
              <a:cs typeface="Times New Roman" panose="02020603050405020304" pitchFamily="18" charset="0"/>
            </a:endParaRPr>
          </a:p>
          <a:p>
            <a:pPr lvl="1">
              <a:buFontTx/>
              <a:buNone/>
            </a:pPr>
            <a:r>
              <a:rPr lang="en-US" altLang="en-US" sz="2000">
                <a:cs typeface="Courier New" panose="02070309020205020404" pitchFamily="49" charset="0"/>
              </a:rPr>
              <a:t>calendar == calendarCopy is false</a:t>
            </a:r>
            <a:endParaRPr lang="en-US" altLang="en-US" sz="2000">
              <a:cs typeface="Times New Roman" panose="02020603050405020304" pitchFamily="18" charset="0"/>
            </a:endParaRPr>
          </a:p>
          <a:p>
            <a:pPr lvl="1">
              <a:buFontTx/>
              <a:buNone/>
            </a:pPr>
            <a:r>
              <a:rPr lang="en-US" altLang="en-US" sz="2000">
                <a:cs typeface="Courier New" panose="02070309020205020404" pitchFamily="49" charset="0"/>
              </a:rPr>
              <a:t>calendar.equals(calendarCopy) is true</a:t>
            </a:r>
            <a:r>
              <a:rPr lang="en-US" altLang="en-US" sz="2000"/>
              <a:t> </a:t>
            </a:r>
            <a:r>
              <a:rPr lang="en-US" altLang="en-US" sz="2000">
                <a:cs typeface="Times New Roman" panose="02020603050405020304" pitchFamily="18" charset="0"/>
              </a:rPr>
              <a:t> </a:t>
            </a:r>
            <a:endParaRPr lang="en-US" altLang="en-US" sz="2400">
              <a:latin typeface="Courier" charset="0"/>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9D5C679-F7B7-42FD-AD2C-921B63D29875}" type="slidenum">
              <a:rPr lang="en-US" altLang="en-US" sz="1400"/>
            </a:fld>
            <a:endParaRPr lang="en-US" altLang="en-US" sz="1400"/>
          </a:p>
        </p:txBody>
      </p:sp>
      <p:sp>
        <p:nvSpPr>
          <p:cNvPr id="33795"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363FD093-FCE4-4E1B-B4CD-B8ABA7D5669E}" type="slidenum">
              <a:rPr lang="en-US" altLang="en-US" sz="1400"/>
            </a:fld>
            <a:endParaRPr lang="en-US" altLang="en-US" sz="1400"/>
          </a:p>
        </p:txBody>
      </p:sp>
      <p:sp>
        <p:nvSpPr>
          <p:cNvPr id="33796" name="Rectangle 2"/>
          <p:cNvSpPr>
            <a:spLocks noGrp="1" noChangeArrowheads="1"/>
          </p:cNvSpPr>
          <p:nvPr>
            <p:ph type="title" idx="4294967295"/>
          </p:nvPr>
        </p:nvSpPr>
        <p:spPr>
          <a:xfrm>
            <a:off x="304800" y="228600"/>
            <a:ext cx="8610600" cy="609600"/>
          </a:xfrm>
        </p:spPr>
        <p:txBody>
          <a:bodyPr/>
          <a:lstStyle/>
          <a:p>
            <a:r>
              <a:rPr lang="en-US" altLang="en-US"/>
              <a:t>Implementing Cloneable Interface</a:t>
            </a:r>
            <a:endParaRPr lang="en-US" altLang="en-US" u="sng">
              <a:solidFill>
                <a:schemeClr val="tx1"/>
              </a:solidFill>
              <a:latin typeface="Book Antiqua" panose="02040602050305030304" pitchFamily="18" charset="0"/>
            </a:endParaRPr>
          </a:p>
        </p:txBody>
      </p:sp>
      <p:sp>
        <p:nvSpPr>
          <p:cNvPr id="33797" name="Rectangle 3"/>
          <p:cNvSpPr>
            <a:spLocks noGrp="1" noChangeArrowheads="1"/>
          </p:cNvSpPr>
          <p:nvPr>
            <p:ph type="body" idx="4294967295"/>
          </p:nvPr>
        </p:nvSpPr>
        <p:spPr>
          <a:xfrm>
            <a:off x="304800" y="1143000"/>
            <a:ext cx="8458200" cy="3276600"/>
          </a:xfrm>
        </p:spPr>
        <p:txBody>
          <a:bodyPr/>
          <a:lstStyle/>
          <a:p>
            <a:pPr marL="0" indent="0">
              <a:buFont typeface="Monotype Sorts" pitchFamily="2" charset="2"/>
              <a:buNone/>
            </a:pPr>
            <a:r>
              <a:rPr lang="en-US" altLang="en-US" sz="2800" dirty="0">
                <a:cs typeface="Courier New" panose="02070309020205020404" pitchFamily="49" charset="0"/>
              </a:rPr>
              <a:t>To define a custom class that implements the Cloneable interface, the class must override the clone() method in the Object class. The following code defines a class named House that implements Cloneable and Comparable.</a:t>
            </a:r>
            <a:endParaRPr lang="en-US" altLang="en-US" sz="2800" dirty="0"/>
          </a:p>
        </p:txBody>
      </p:sp>
      <p:sp>
        <p:nvSpPr>
          <p:cNvPr id="398340" name="AutoShape 4">
            <a:hlinkClick r:id="" action="ppaction://noaction" highlightClick="1"/>
          </p:cNvPr>
          <p:cNvSpPr>
            <a:spLocks noChangeArrowheads="1"/>
          </p:cNvSpPr>
          <p:nvPr/>
        </p:nvSpPr>
        <p:spPr bwMode="auto">
          <a:xfrm>
            <a:off x="3352800" y="4038600"/>
            <a:ext cx="1447800" cy="6096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solidFill>
                  <a:schemeClr val="accent1"/>
                </a:solidFill>
                <a:latin typeface="Book Antiqua" panose="02040602050305030304" pitchFamily="18" charset="0"/>
                <a:ea typeface="宋体" panose="02010600030101010101" pitchFamily="2" charset="-122"/>
                <a:hlinkClick r:id="rId1" action="ppaction://program"/>
              </a:rPr>
              <a:t>House</a:t>
            </a:r>
            <a:endParaRPr lang="en-US" altLang="zh-CN">
              <a:solidFill>
                <a:schemeClr val="accent1"/>
              </a:solidFill>
              <a:ea typeface="宋体" panose="02010600030101010101" pitchFamily="2" charset="-122"/>
            </a:endParaRPr>
          </a:p>
        </p:txBody>
      </p:sp>
      <p:sp>
        <p:nvSpPr>
          <p:cNvPr id="33799" name="AutoShape 6">
            <a:hlinkClick r:id="rId2" highlightClick="1"/>
          </p:cNvPr>
          <p:cNvSpPr>
            <a:spLocks noChangeArrowheads="1"/>
          </p:cNvSpPr>
          <p:nvPr/>
        </p:nvSpPr>
        <p:spPr bwMode="auto">
          <a:xfrm>
            <a:off x="2743200" y="4038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AD5BF02-C110-4F42-8847-C92E985DDE63}" type="slidenum">
              <a:rPr lang="en-US" altLang="en-US" sz="1400"/>
            </a:fld>
            <a:endParaRPr lang="en-US" altLang="en-US" sz="1400"/>
          </a:p>
        </p:txBody>
      </p:sp>
      <p:sp>
        <p:nvSpPr>
          <p:cNvPr id="34819"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99993FD0-E27F-45A8-9238-9EA12E08885A}" type="slidenum">
              <a:rPr lang="en-US" altLang="en-US" sz="1400"/>
            </a:fld>
            <a:endParaRPr lang="en-US" altLang="en-US" sz="1400"/>
          </a:p>
        </p:txBody>
      </p:sp>
      <p:sp>
        <p:nvSpPr>
          <p:cNvPr id="34820" name="Rectangle 2"/>
          <p:cNvSpPr>
            <a:spLocks noGrp="1" noChangeArrowheads="1"/>
          </p:cNvSpPr>
          <p:nvPr>
            <p:ph type="title" idx="4294967295"/>
          </p:nvPr>
        </p:nvSpPr>
        <p:spPr>
          <a:xfrm>
            <a:off x="685800" y="381000"/>
            <a:ext cx="7772400" cy="685800"/>
          </a:xfrm>
        </p:spPr>
        <p:txBody>
          <a:bodyPr/>
          <a:lstStyle/>
          <a:p>
            <a:r>
              <a:rPr lang="en-US" altLang="en-US"/>
              <a:t>Shallow vs. Deep Copy</a:t>
            </a:r>
            <a:endParaRPr lang="en-US" altLang="en-US" u="sng">
              <a:solidFill>
                <a:schemeClr val="tx1"/>
              </a:solidFill>
              <a:latin typeface="Book Antiqua" panose="02040602050305030304" pitchFamily="18" charset="0"/>
            </a:endParaRPr>
          </a:p>
        </p:txBody>
      </p:sp>
      <p:sp>
        <p:nvSpPr>
          <p:cNvPr id="34821" name="Rectangle 3"/>
          <p:cNvSpPr>
            <a:spLocks noChangeArrowheads="1"/>
          </p:cNvSpPr>
          <p:nvPr/>
        </p:nvSpPr>
        <p:spPr bwMode="auto">
          <a:xfrm>
            <a:off x="2343150" y="2312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2" name="Rectangle 6"/>
          <p:cNvSpPr>
            <a:spLocks noChangeArrowheads="1"/>
          </p:cNvSpPr>
          <p:nvPr/>
        </p:nvSpPr>
        <p:spPr bwMode="auto">
          <a:xfrm>
            <a:off x="2343150" y="2400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3" name="Rectangle 8"/>
          <p:cNvSpPr>
            <a:spLocks noChangeArrowheads="1"/>
          </p:cNvSpPr>
          <p:nvPr/>
        </p:nvSpPr>
        <p:spPr bwMode="auto">
          <a:xfrm>
            <a:off x="2543175" y="2457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4" name="Rectangle 10"/>
          <p:cNvSpPr>
            <a:spLocks noChangeArrowheads="1"/>
          </p:cNvSpPr>
          <p:nvPr/>
        </p:nvSpPr>
        <p:spPr bwMode="auto">
          <a:xfrm>
            <a:off x="2543175" y="2457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5" name="Text Box 11"/>
          <p:cNvSpPr txBox="1">
            <a:spLocks noChangeArrowheads="1"/>
          </p:cNvSpPr>
          <p:nvPr/>
        </p:nvSpPr>
        <p:spPr bwMode="auto">
          <a:xfrm>
            <a:off x="1219200" y="1524000"/>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34826" name="Text Box 12"/>
          <p:cNvSpPr txBox="1">
            <a:spLocks noChangeArrowheads="1"/>
          </p:cNvSpPr>
          <p:nvPr/>
        </p:nvSpPr>
        <p:spPr bwMode="auto">
          <a:xfrm>
            <a:off x="457200" y="1371600"/>
            <a:ext cx="8153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House house1 = new House(1, 1750.50);</a:t>
            </a:r>
            <a:endParaRPr lang="en-US" altLang="en-US" sz="2400"/>
          </a:p>
          <a:p>
            <a:pPr>
              <a:spcBef>
                <a:spcPct val="50000"/>
              </a:spcBef>
              <a:buClrTx/>
              <a:buSzTx/>
              <a:buFontTx/>
              <a:buNone/>
            </a:pPr>
            <a:r>
              <a:rPr lang="en-US" altLang="en-US" sz="2400"/>
              <a:t>House house2 = (House)house1.clone();</a:t>
            </a:r>
            <a:endParaRPr lang="en-US" altLang="en-US" sz="2400"/>
          </a:p>
        </p:txBody>
      </p:sp>
      <p:sp>
        <p:nvSpPr>
          <p:cNvPr id="34827" name="Rectangle 2"/>
          <p:cNvSpPr>
            <a:spLocks noChangeArrowheads="1"/>
          </p:cNvSpPr>
          <p:nvPr/>
        </p:nvSpPr>
        <p:spPr bwMode="auto">
          <a:xfrm>
            <a:off x="134938" y="2581275"/>
            <a:ext cx="2438400"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4400" dirty="0">
                <a:solidFill>
                  <a:schemeClr val="tx2"/>
                </a:solidFill>
              </a:rPr>
              <a:t>Shallow Copy</a:t>
            </a:r>
            <a:endParaRPr lang="en-US" altLang="en-US" sz="4400" u="sng" dirty="0">
              <a:latin typeface="Book Antiqua" panose="02040602050305030304" pitchFamily="18" charset="0"/>
            </a:endParaRPr>
          </a:p>
        </p:txBody>
      </p:sp>
      <p:pic>
        <p:nvPicPr>
          <p:cNvPr id="34828" name="Picture 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19400" y="2457450"/>
            <a:ext cx="5286375" cy="410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683A988-4A16-44F8-B1AA-8EEAEAE4679E}" type="slidenum">
              <a:rPr lang="en-US" altLang="en-US" sz="1400"/>
            </a:fld>
            <a:endParaRPr lang="en-US" altLang="en-US" sz="1400"/>
          </a:p>
        </p:txBody>
      </p:sp>
      <p:sp>
        <p:nvSpPr>
          <p:cNvPr id="35843"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ED75ED62-F2EC-4E57-9C47-01E0EF0CABC4}" type="slidenum">
              <a:rPr lang="en-US" altLang="en-US" sz="1400"/>
            </a:fld>
            <a:endParaRPr lang="en-US" altLang="en-US" sz="1400"/>
          </a:p>
        </p:txBody>
      </p:sp>
      <p:sp>
        <p:nvSpPr>
          <p:cNvPr id="35844" name="Rectangle 2"/>
          <p:cNvSpPr>
            <a:spLocks noGrp="1" noChangeArrowheads="1"/>
          </p:cNvSpPr>
          <p:nvPr>
            <p:ph type="title" idx="4294967295"/>
          </p:nvPr>
        </p:nvSpPr>
        <p:spPr>
          <a:xfrm>
            <a:off x="685800" y="381000"/>
            <a:ext cx="7772400" cy="685800"/>
          </a:xfrm>
        </p:spPr>
        <p:txBody>
          <a:bodyPr/>
          <a:lstStyle/>
          <a:p>
            <a:r>
              <a:rPr lang="en-US" altLang="en-US"/>
              <a:t>Shallow vs. Deep Copy</a:t>
            </a:r>
            <a:endParaRPr lang="en-US" altLang="en-US" u="sng">
              <a:solidFill>
                <a:schemeClr val="tx1"/>
              </a:solidFill>
              <a:latin typeface="Book Antiqua" panose="02040602050305030304" pitchFamily="18" charset="0"/>
            </a:endParaRPr>
          </a:p>
        </p:txBody>
      </p:sp>
      <p:sp>
        <p:nvSpPr>
          <p:cNvPr id="35845" name="Rectangle 3"/>
          <p:cNvSpPr>
            <a:spLocks noChangeArrowheads="1"/>
          </p:cNvSpPr>
          <p:nvPr/>
        </p:nvSpPr>
        <p:spPr bwMode="auto">
          <a:xfrm>
            <a:off x="2343150" y="2312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6" name="Rectangle 6"/>
          <p:cNvSpPr>
            <a:spLocks noChangeArrowheads="1"/>
          </p:cNvSpPr>
          <p:nvPr/>
        </p:nvSpPr>
        <p:spPr bwMode="auto">
          <a:xfrm>
            <a:off x="2343150" y="2400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7" name="Rectangle 8"/>
          <p:cNvSpPr>
            <a:spLocks noChangeArrowheads="1"/>
          </p:cNvSpPr>
          <p:nvPr/>
        </p:nvSpPr>
        <p:spPr bwMode="auto">
          <a:xfrm>
            <a:off x="2543175" y="2457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8" name="Rectangle 10"/>
          <p:cNvSpPr>
            <a:spLocks noChangeArrowheads="1"/>
          </p:cNvSpPr>
          <p:nvPr/>
        </p:nvSpPr>
        <p:spPr bwMode="auto">
          <a:xfrm>
            <a:off x="2543175" y="2457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9" name="Text Box 11"/>
          <p:cNvSpPr txBox="1">
            <a:spLocks noChangeArrowheads="1"/>
          </p:cNvSpPr>
          <p:nvPr/>
        </p:nvSpPr>
        <p:spPr bwMode="auto">
          <a:xfrm>
            <a:off x="1219200" y="1524000"/>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35850" name="Text Box 12"/>
          <p:cNvSpPr txBox="1">
            <a:spLocks noChangeArrowheads="1"/>
          </p:cNvSpPr>
          <p:nvPr/>
        </p:nvSpPr>
        <p:spPr bwMode="auto">
          <a:xfrm>
            <a:off x="334963" y="1065213"/>
            <a:ext cx="8153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House house1 = new House(1, 1750.50);</a:t>
            </a:r>
            <a:endParaRPr lang="en-US" altLang="en-US" sz="2400"/>
          </a:p>
          <a:p>
            <a:pPr>
              <a:spcBef>
                <a:spcPct val="50000"/>
              </a:spcBef>
              <a:buClrTx/>
              <a:buSzTx/>
              <a:buFontTx/>
              <a:buNone/>
            </a:pPr>
            <a:r>
              <a:rPr lang="en-US" altLang="en-US" sz="2400"/>
              <a:t>House house2 = (House)house1.clone();</a:t>
            </a:r>
            <a:endParaRPr lang="en-US" altLang="en-US" sz="2400"/>
          </a:p>
        </p:txBody>
      </p:sp>
      <p:sp>
        <p:nvSpPr>
          <p:cNvPr id="35851" name="Rectangle 2"/>
          <p:cNvSpPr>
            <a:spLocks noChangeArrowheads="1"/>
          </p:cNvSpPr>
          <p:nvPr/>
        </p:nvSpPr>
        <p:spPr bwMode="auto">
          <a:xfrm>
            <a:off x="596900" y="2632075"/>
            <a:ext cx="1981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4400">
                <a:solidFill>
                  <a:schemeClr val="tx2"/>
                </a:solidFill>
              </a:rPr>
              <a:t>Deep Copy</a:t>
            </a:r>
            <a:endParaRPr lang="en-US" altLang="en-US" sz="4400" u="sng">
              <a:latin typeface="Book Antiqua" panose="02040602050305030304" pitchFamily="18" charset="0"/>
            </a:endParaRPr>
          </a:p>
        </p:txBody>
      </p:sp>
      <p:pic>
        <p:nvPicPr>
          <p:cNvPr id="35852" name="Picture 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000" y="2116138"/>
            <a:ext cx="5546725" cy="4395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C77E592-8C65-4AA8-BD0D-5D6238CD9D1B}" type="slidenum">
              <a:rPr lang="en-US" altLang="en-US" sz="1400"/>
            </a:fld>
            <a:endParaRPr lang="en-US" altLang="en-US" sz="1400"/>
          </a:p>
        </p:txBody>
      </p:sp>
      <p:sp>
        <p:nvSpPr>
          <p:cNvPr id="36867"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FADC414E-E278-43A5-8E64-46D64CD986FD}" type="slidenum">
              <a:rPr lang="en-US" altLang="en-US" sz="1400"/>
            </a:fld>
            <a:endParaRPr lang="en-US" altLang="en-US" sz="1400"/>
          </a:p>
        </p:txBody>
      </p:sp>
      <p:sp>
        <p:nvSpPr>
          <p:cNvPr id="36868" name="Rectangle 2"/>
          <p:cNvSpPr>
            <a:spLocks noGrp="1" noChangeArrowheads="1"/>
          </p:cNvSpPr>
          <p:nvPr>
            <p:ph type="title" idx="4294967295"/>
          </p:nvPr>
        </p:nvSpPr>
        <p:spPr>
          <a:xfrm>
            <a:off x="685800" y="0"/>
            <a:ext cx="7772400" cy="1428750"/>
          </a:xfrm>
        </p:spPr>
        <p:txBody>
          <a:bodyPr/>
          <a:lstStyle/>
          <a:p>
            <a:r>
              <a:rPr lang="en-US" altLang="en-US" sz="3600" dirty="0">
                <a:solidFill>
                  <a:srgbClr val="FF0000"/>
                </a:solidFill>
              </a:rPr>
              <a:t>Interfaces vs. Abstract Classes(517)</a:t>
            </a:r>
            <a:endParaRPr lang="en-US" altLang="en-US" sz="3600" b="1" dirty="0">
              <a:solidFill>
                <a:srgbClr val="FF0000"/>
              </a:solidFill>
              <a:latin typeface="Courier" charset="0"/>
            </a:endParaRPr>
          </a:p>
        </p:txBody>
      </p:sp>
      <p:sp>
        <p:nvSpPr>
          <p:cNvPr id="36869" name="Rectangle 3"/>
          <p:cNvSpPr>
            <a:spLocks noGrp="1" noChangeArrowheads="1"/>
          </p:cNvSpPr>
          <p:nvPr>
            <p:ph type="body" idx="4294967295"/>
          </p:nvPr>
        </p:nvSpPr>
        <p:spPr>
          <a:xfrm>
            <a:off x="228600" y="1143000"/>
            <a:ext cx="8686800" cy="1905000"/>
          </a:xfrm>
        </p:spPr>
        <p:txBody>
          <a:bodyPr/>
          <a:lstStyle/>
          <a:p>
            <a:pPr marL="114300" lvl="1" indent="0">
              <a:lnSpc>
                <a:spcPct val="90000"/>
              </a:lnSpc>
              <a:spcAft>
                <a:spcPts val="1200"/>
              </a:spcAft>
              <a:buFontTx/>
              <a:buNone/>
            </a:pPr>
            <a:r>
              <a:rPr lang="en-US" altLang="en-US" sz="2400" dirty="0"/>
              <a:t>In an interface, the data must be constants; an abstract class can have all types of data.</a:t>
            </a:r>
            <a:endParaRPr lang="en-US" altLang="en-US" sz="2400" dirty="0"/>
          </a:p>
          <a:p>
            <a:pPr marL="114300" lvl="1" indent="0">
              <a:lnSpc>
                <a:spcPct val="90000"/>
              </a:lnSpc>
              <a:spcAft>
                <a:spcPts val="1200"/>
              </a:spcAft>
              <a:buFontTx/>
              <a:buNone/>
            </a:pPr>
            <a:r>
              <a:rPr lang="en-US" altLang="en-US" sz="2400" dirty="0"/>
              <a:t>Each method in an interface has only a signature without implementation; an abstract class can have concrete methods.</a:t>
            </a:r>
            <a:endParaRPr lang="en-US" altLang="en-US" sz="2400" dirty="0"/>
          </a:p>
          <a:p>
            <a:pPr marL="114300" lvl="1" indent="0">
              <a:lnSpc>
                <a:spcPct val="90000"/>
              </a:lnSpc>
              <a:spcAft>
                <a:spcPts val="1200"/>
              </a:spcAft>
              <a:buFontTx/>
              <a:buNone/>
            </a:pPr>
            <a:endParaRPr lang="en-US" altLang="en-US" sz="2400" dirty="0"/>
          </a:p>
        </p:txBody>
      </p:sp>
      <p:sp>
        <p:nvSpPr>
          <p:cNvPr id="36870" name="Rectangle 4"/>
          <p:cNvSpPr>
            <a:spLocks noChangeArrowheads="1"/>
          </p:cNvSpPr>
          <p:nvPr/>
        </p:nvSpPr>
        <p:spPr bwMode="auto">
          <a:xfrm>
            <a:off x="0" y="25463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1" name="Rectangle 82"/>
          <p:cNvSpPr>
            <a:spLocks noChangeArrowheads="1"/>
          </p:cNvSpPr>
          <p:nvPr/>
        </p:nvSpPr>
        <p:spPr bwMode="auto">
          <a:xfrm>
            <a:off x="0" y="4310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tabLst>
                <a:tab pos="2286000" algn="l"/>
                <a:tab pos="38862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2286000" algn="l"/>
                <a:tab pos="38862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2286000" algn="l"/>
                <a:tab pos="38862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2286000" algn="l"/>
                <a:tab pos="38862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2286000" algn="l"/>
                <a:tab pos="38862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2286000" algn="l"/>
                <a:tab pos="38862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2286000" algn="l"/>
                <a:tab pos="38862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2286000" algn="l"/>
                <a:tab pos="38862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2286000" algn="l"/>
                <a:tab pos="3886200" algn="l"/>
              </a:tabLst>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6872" name="Picture 3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325" y="3352800"/>
            <a:ext cx="902335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1BF155E2-A1D8-4423-B3A8-DF74895891D8}" type="slidenum">
              <a:rPr lang="en-US" altLang="zh-CN" smtClean="0"/>
            </a:fld>
            <a:endParaRPr lang="en-US" altLang="zh-CN"/>
          </a:p>
        </p:txBody>
      </p:sp>
      <p:sp>
        <p:nvSpPr>
          <p:cNvPr id="3" name="矩形 2"/>
          <p:cNvSpPr/>
          <p:nvPr/>
        </p:nvSpPr>
        <p:spPr bwMode="auto">
          <a:xfrm>
            <a:off x="3519256" y="1219200"/>
            <a:ext cx="1052744" cy="457200"/>
          </a:xfrm>
          <a:prstGeom prst="rect">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rPr>
              <a:t>Object</a:t>
            </a:r>
            <a:endParaRPr kumimoji="0" lang="zh-CN" altLang="en-US" sz="2400" b="0" i="0" u="none" strike="noStrike" cap="none" normalizeH="0" baseline="0" dirty="0">
              <a:ln>
                <a:noFill/>
              </a:ln>
              <a:solidFill>
                <a:schemeClr val="tx1"/>
              </a:solidFill>
              <a:effectLst/>
              <a:latin typeface="Times New Roman" panose="02020603050405020304" pitchFamily="18" charset="0"/>
            </a:endParaRPr>
          </a:p>
        </p:txBody>
      </p:sp>
      <p:sp>
        <p:nvSpPr>
          <p:cNvPr id="4" name="矩形 3"/>
          <p:cNvSpPr/>
          <p:nvPr/>
        </p:nvSpPr>
        <p:spPr bwMode="auto">
          <a:xfrm>
            <a:off x="2362200" y="2362200"/>
            <a:ext cx="1157056" cy="457200"/>
          </a:xfrm>
          <a:prstGeom prst="rect">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err="1">
                <a:ln>
                  <a:noFill/>
                </a:ln>
                <a:solidFill>
                  <a:schemeClr val="tx1"/>
                </a:solidFill>
                <a:effectLst/>
                <a:latin typeface="Times New Roman" panose="02020603050405020304" pitchFamily="18" charset="0"/>
              </a:rPr>
              <a:t>ClassA</a:t>
            </a:r>
            <a:endParaRPr kumimoji="0" lang="zh-CN" altLang="en-US" sz="2400" b="0" i="0" u="none" strike="noStrike" cap="none" normalizeH="0" baseline="0" dirty="0">
              <a:ln>
                <a:noFill/>
              </a:ln>
              <a:solidFill>
                <a:schemeClr val="tx1"/>
              </a:solidFill>
              <a:effectLst/>
              <a:latin typeface="Times New Roman" panose="02020603050405020304" pitchFamily="18" charset="0"/>
            </a:endParaRPr>
          </a:p>
        </p:txBody>
      </p:sp>
      <p:sp>
        <p:nvSpPr>
          <p:cNvPr id="5" name="矩形 4"/>
          <p:cNvSpPr/>
          <p:nvPr/>
        </p:nvSpPr>
        <p:spPr bwMode="auto">
          <a:xfrm>
            <a:off x="5029200" y="2302276"/>
            <a:ext cx="1052744" cy="457200"/>
          </a:xfrm>
          <a:prstGeom prst="rect">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err="1">
                <a:ln>
                  <a:noFill/>
                </a:ln>
                <a:solidFill>
                  <a:schemeClr val="tx1"/>
                </a:solidFill>
                <a:effectLst/>
                <a:latin typeface="Times New Roman" panose="02020603050405020304" pitchFamily="18" charset="0"/>
              </a:rPr>
              <a:t>ClassB</a:t>
            </a:r>
            <a:endParaRPr kumimoji="0" lang="zh-CN" altLang="en-US" sz="2400" b="0" i="0" u="none" strike="noStrike" cap="none" normalizeH="0" baseline="0" dirty="0">
              <a:ln>
                <a:noFill/>
              </a:ln>
              <a:solidFill>
                <a:schemeClr val="tx1"/>
              </a:solidFill>
              <a:effectLst/>
              <a:latin typeface="Times New Roman" panose="02020603050405020304" pitchFamily="18" charset="0"/>
            </a:endParaRPr>
          </a:p>
        </p:txBody>
      </p:sp>
      <p:sp>
        <p:nvSpPr>
          <p:cNvPr id="6" name="矩形 5"/>
          <p:cNvSpPr/>
          <p:nvPr/>
        </p:nvSpPr>
        <p:spPr bwMode="auto">
          <a:xfrm>
            <a:off x="685800" y="3962400"/>
            <a:ext cx="1357544" cy="457200"/>
          </a:xfrm>
          <a:prstGeom prst="rect">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rPr>
              <a:t>ClassA-1</a:t>
            </a:r>
            <a:endParaRPr kumimoji="0" lang="zh-CN" altLang="en-US" sz="2400" b="0" i="0" u="none" strike="noStrike" cap="none" normalizeH="0" baseline="0" dirty="0">
              <a:ln>
                <a:noFill/>
              </a:ln>
              <a:solidFill>
                <a:schemeClr val="tx1"/>
              </a:solidFill>
              <a:effectLst/>
              <a:latin typeface="Times New Roman" panose="02020603050405020304" pitchFamily="18" charset="0"/>
            </a:endParaRPr>
          </a:p>
        </p:txBody>
      </p:sp>
      <p:sp>
        <p:nvSpPr>
          <p:cNvPr id="7" name="矩形 6"/>
          <p:cNvSpPr/>
          <p:nvPr/>
        </p:nvSpPr>
        <p:spPr bwMode="auto">
          <a:xfrm>
            <a:off x="2914094" y="3956482"/>
            <a:ext cx="1357543" cy="457200"/>
          </a:xfrm>
          <a:prstGeom prst="rect">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lstStyle/>
          <a:p>
            <a:r>
              <a:rPr lang="en-US" altLang="zh-CN" dirty="0">
                <a:solidFill>
                  <a:schemeClr val="tx1"/>
                </a:solidFill>
                <a:latin typeface="Times New Roman" panose="02020603050405020304" pitchFamily="18" charset="0"/>
              </a:rPr>
              <a:t>ClassA-2</a:t>
            </a:r>
            <a:endParaRPr lang="zh-CN" altLang="en-US" dirty="0">
              <a:solidFill>
                <a:schemeClr val="tx1"/>
              </a:solidFill>
              <a:latin typeface="Times New Roman" panose="02020603050405020304" pitchFamily="18" charset="0"/>
            </a:endParaRPr>
          </a:p>
        </p:txBody>
      </p:sp>
      <p:sp>
        <p:nvSpPr>
          <p:cNvPr id="8" name="矩形 7"/>
          <p:cNvSpPr/>
          <p:nvPr/>
        </p:nvSpPr>
        <p:spPr bwMode="auto">
          <a:xfrm>
            <a:off x="5021802" y="3962400"/>
            <a:ext cx="1357542" cy="457200"/>
          </a:xfrm>
          <a:prstGeom prst="rect">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lstStyle/>
          <a:p>
            <a:r>
              <a:rPr lang="en-US" altLang="zh-CN" dirty="0">
                <a:solidFill>
                  <a:schemeClr val="tx1"/>
                </a:solidFill>
                <a:latin typeface="Times New Roman" panose="02020603050405020304" pitchFamily="18" charset="0"/>
              </a:rPr>
              <a:t>ClassB-1</a:t>
            </a:r>
            <a:endParaRPr lang="zh-CN" altLang="en-US" dirty="0">
              <a:solidFill>
                <a:schemeClr val="tx1"/>
              </a:solidFill>
              <a:latin typeface="Times New Roman" panose="02020603050405020304" pitchFamily="18" charset="0"/>
            </a:endParaRPr>
          </a:p>
        </p:txBody>
      </p:sp>
      <p:sp>
        <p:nvSpPr>
          <p:cNvPr id="9" name="矩形 8"/>
          <p:cNvSpPr/>
          <p:nvPr/>
        </p:nvSpPr>
        <p:spPr bwMode="auto">
          <a:xfrm>
            <a:off x="7037402" y="3962400"/>
            <a:ext cx="1420797" cy="457200"/>
          </a:xfrm>
          <a:prstGeom prst="rect">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lstStyle/>
          <a:p>
            <a:r>
              <a:rPr lang="en-US" altLang="zh-CN" dirty="0">
                <a:solidFill>
                  <a:schemeClr val="tx1"/>
                </a:solidFill>
                <a:latin typeface="Times New Roman" panose="02020603050405020304" pitchFamily="18" charset="0"/>
              </a:rPr>
              <a:t>ClassB-2</a:t>
            </a:r>
            <a:endParaRPr lang="zh-CN" altLang="en-US" dirty="0">
              <a:solidFill>
                <a:schemeClr val="tx1"/>
              </a:solidFill>
              <a:latin typeface="Times New Roman" panose="02020603050405020304" pitchFamily="18" charset="0"/>
            </a:endParaRPr>
          </a:p>
        </p:txBody>
      </p:sp>
      <p:cxnSp>
        <p:nvCxnSpPr>
          <p:cNvPr id="11" name="直接箭头连接符 10"/>
          <p:cNvCxnSpPr>
            <a:stCxn id="4" idx="0"/>
            <a:endCxn id="3" idx="2"/>
          </p:cNvCxnSpPr>
          <p:nvPr/>
        </p:nvCxnSpPr>
        <p:spPr bwMode="auto">
          <a:xfrm flipV="1">
            <a:off x="2940728" y="1676400"/>
            <a:ext cx="1104900" cy="685800"/>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p:cNvCxnSpPr>
            <a:stCxn id="6" idx="0"/>
            <a:endCxn id="4" idx="2"/>
          </p:cNvCxnSpPr>
          <p:nvPr/>
        </p:nvCxnSpPr>
        <p:spPr bwMode="auto">
          <a:xfrm flipV="1">
            <a:off x="1364572" y="2819400"/>
            <a:ext cx="1576156" cy="1143000"/>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p:cNvCxnSpPr>
            <a:stCxn id="7" idx="0"/>
            <a:endCxn id="4" idx="2"/>
          </p:cNvCxnSpPr>
          <p:nvPr/>
        </p:nvCxnSpPr>
        <p:spPr bwMode="auto">
          <a:xfrm flipH="1" flipV="1">
            <a:off x="2940728" y="2819400"/>
            <a:ext cx="652138" cy="1137082"/>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p:cNvCxnSpPr>
            <a:stCxn id="8" idx="0"/>
            <a:endCxn id="5" idx="2"/>
          </p:cNvCxnSpPr>
          <p:nvPr/>
        </p:nvCxnSpPr>
        <p:spPr bwMode="auto">
          <a:xfrm flipH="1" flipV="1">
            <a:off x="5555572" y="2759476"/>
            <a:ext cx="145001" cy="1202924"/>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p:cNvCxnSpPr>
            <a:stCxn id="9" idx="0"/>
            <a:endCxn id="5" idx="2"/>
          </p:cNvCxnSpPr>
          <p:nvPr/>
        </p:nvCxnSpPr>
        <p:spPr bwMode="auto">
          <a:xfrm flipH="1" flipV="1">
            <a:off x="5555572" y="2759476"/>
            <a:ext cx="2192229" cy="1202924"/>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p:cNvCxnSpPr>
            <a:stCxn id="5" idx="0"/>
            <a:endCxn id="3" idx="2"/>
          </p:cNvCxnSpPr>
          <p:nvPr/>
        </p:nvCxnSpPr>
        <p:spPr bwMode="auto">
          <a:xfrm flipH="1" flipV="1">
            <a:off x="4045628" y="1676400"/>
            <a:ext cx="1509944" cy="625876"/>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p:cNvCxnSpPr/>
          <p:nvPr/>
        </p:nvCxnSpPr>
        <p:spPr bwMode="auto">
          <a:xfrm flipH="1">
            <a:off x="369441" y="685800"/>
            <a:ext cx="11559" cy="5713413"/>
          </a:xfrm>
          <a:prstGeom prst="straightConnector1">
            <a:avLst/>
          </a:prstGeom>
          <a:solidFill>
            <a:schemeClr val="accent1"/>
          </a:solidFill>
          <a:ln w="12700"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文本框 24"/>
          <p:cNvSpPr txBox="1"/>
          <p:nvPr/>
        </p:nvSpPr>
        <p:spPr>
          <a:xfrm>
            <a:off x="634201" y="757535"/>
            <a:ext cx="1901483" cy="461665"/>
          </a:xfrm>
          <a:prstGeom prst="rect">
            <a:avLst/>
          </a:prstGeom>
          <a:noFill/>
        </p:spPr>
        <p:txBody>
          <a:bodyPr wrap="none" rtlCol="0">
            <a:spAutoFit/>
          </a:bodyPr>
          <a:lstStyle/>
          <a:p>
            <a:r>
              <a:rPr lang="en-US" altLang="zh-CN" dirty="0"/>
              <a:t>More General</a:t>
            </a:r>
            <a:endParaRPr lang="zh-CN" altLang="en-US" dirty="0"/>
          </a:p>
        </p:txBody>
      </p:sp>
      <p:sp>
        <p:nvSpPr>
          <p:cNvPr id="26" name="文本框 25"/>
          <p:cNvSpPr txBox="1"/>
          <p:nvPr/>
        </p:nvSpPr>
        <p:spPr>
          <a:xfrm>
            <a:off x="413830" y="5869632"/>
            <a:ext cx="1935145" cy="461665"/>
          </a:xfrm>
          <a:prstGeom prst="rect">
            <a:avLst/>
          </a:prstGeom>
          <a:noFill/>
        </p:spPr>
        <p:txBody>
          <a:bodyPr wrap="none" rtlCol="0">
            <a:spAutoFit/>
          </a:bodyPr>
          <a:lstStyle/>
          <a:p>
            <a:r>
              <a:rPr lang="en-US" altLang="zh-CN" dirty="0"/>
              <a:t>More Specific</a:t>
            </a:r>
            <a:endParaRPr lang="zh-CN" altLang="en-US" dirty="0"/>
          </a:p>
        </p:txBody>
      </p:sp>
      <p:sp>
        <p:nvSpPr>
          <p:cNvPr id="28" name="文本框 27"/>
          <p:cNvSpPr txBox="1"/>
          <p:nvPr/>
        </p:nvSpPr>
        <p:spPr>
          <a:xfrm>
            <a:off x="6379344" y="757535"/>
            <a:ext cx="309880" cy="460375"/>
          </a:xfrm>
          <a:prstGeom prst="rect">
            <a:avLst/>
          </a:prstGeom>
          <a:noFill/>
        </p:spPr>
        <p:txBody>
          <a:bodyPr wrap="none" rtlCol="0">
            <a:spAutoFit/>
          </a:bodyPr>
          <a:lstStyle/>
          <a:p>
            <a:endParaRPr lang="zh-CN" altLang="en-US" dirty="0"/>
          </a:p>
        </p:txBody>
      </p:sp>
      <p:sp>
        <p:nvSpPr>
          <p:cNvPr id="10" name="文本框 9"/>
          <p:cNvSpPr txBox="1"/>
          <p:nvPr/>
        </p:nvSpPr>
        <p:spPr>
          <a:xfrm>
            <a:off x="6762750" y="1289685"/>
            <a:ext cx="2095500" cy="1938020"/>
          </a:xfrm>
          <a:prstGeom prst="rect">
            <a:avLst/>
          </a:prstGeom>
          <a:noFill/>
        </p:spPr>
        <p:txBody>
          <a:bodyPr wrap="square" rtlCol="0">
            <a:spAutoFit/>
          </a:bodyPr>
          <a:p>
            <a:r>
              <a:rPr lang="zh-CN" altLang="en-US"/>
              <a:t>父类型的变量指向子类型的实体。子类型的行为是多样的。</a:t>
            </a:r>
            <a:endParaRPr lang="zh-CN" alt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3379366-B638-4D4B-BE69-5DD6E86C1D79}" type="slidenum">
              <a:rPr lang="en-US" altLang="en-US" sz="1400"/>
            </a:fld>
            <a:endParaRPr lang="en-US" altLang="en-US" sz="1400"/>
          </a:p>
        </p:txBody>
      </p:sp>
      <p:sp>
        <p:nvSpPr>
          <p:cNvPr id="37891"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22865382-F82E-48F5-BAFC-AF68C3C15633}" type="slidenum">
              <a:rPr lang="en-US" altLang="en-US" sz="1400"/>
            </a:fld>
            <a:endParaRPr lang="en-US" altLang="en-US" sz="1400"/>
          </a:p>
        </p:txBody>
      </p:sp>
      <p:sp>
        <p:nvSpPr>
          <p:cNvPr id="37892" name="Rectangle 2"/>
          <p:cNvSpPr>
            <a:spLocks noGrp="1" noChangeArrowheads="1"/>
          </p:cNvSpPr>
          <p:nvPr>
            <p:ph type="title" idx="4294967295"/>
          </p:nvPr>
        </p:nvSpPr>
        <p:spPr>
          <a:xfrm>
            <a:off x="228600" y="152400"/>
            <a:ext cx="8763000" cy="609600"/>
          </a:xfrm>
        </p:spPr>
        <p:txBody>
          <a:bodyPr/>
          <a:lstStyle/>
          <a:p>
            <a:r>
              <a:rPr lang="en-US" altLang="en-US" sz="3600">
                <a:solidFill>
                  <a:srgbClr val="FFC000"/>
                </a:solidFill>
              </a:rPr>
              <a:t>Interfaces vs. Abstract Classes, cont.</a:t>
            </a:r>
            <a:r>
              <a:rPr lang="zh-CN" altLang="en-US" sz="3600">
                <a:solidFill>
                  <a:srgbClr val="FFC000"/>
                </a:solidFill>
              </a:rPr>
              <a:t>了解</a:t>
            </a:r>
            <a:endParaRPr lang="zh-CN" altLang="en-US" sz="3600">
              <a:solidFill>
                <a:srgbClr val="FFC000"/>
              </a:solidFill>
            </a:endParaRPr>
          </a:p>
        </p:txBody>
      </p:sp>
      <p:sp>
        <p:nvSpPr>
          <p:cNvPr id="37893" name="Rectangle 3"/>
          <p:cNvSpPr>
            <a:spLocks noChangeArrowheads="1"/>
          </p:cNvSpPr>
          <p:nvPr/>
        </p:nvSpPr>
        <p:spPr bwMode="auto">
          <a:xfrm>
            <a:off x="2514600" y="2655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4" name="Rectangle 5"/>
          <p:cNvSpPr>
            <a:spLocks noGrp="1" noChangeArrowheads="1"/>
          </p:cNvSpPr>
          <p:nvPr>
            <p:ph type="body" idx="4294967295"/>
          </p:nvPr>
        </p:nvSpPr>
        <p:spPr>
          <a:xfrm>
            <a:off x="152400" y="5715000"/>
            <a:ext cx="8763000" cy="685800"/>
          </a:xfrm>
          <a:noFill/>
        </p:spPr>
        <p:txBody>
          <a:bodyPr/>
          <a:lstStyle/>
          <a:p>
            <a:pPr marL="114300" lvl="1" indent="0">
              <a:lnSpc>
                <a:spcPct val="90000"/>
              </a:lnSpc>
              <a:spcAft>
                <a:spcPts val="1200"/>
              </a:spcAft>
              <a:buFontTx/>
              <a:buNone/>
            </a:pPr>
            <a:r>
              <a:rPr lang="en-US" altLang="en-US" sz="1800" dirty="0">
                <a:cs typeface="Courier New" panose="02070309020205020404" pitchFamily="49" charset="0"/>
              </a:rPr>
              <a:t>Suppose that c is an instance of Class2. c is also an instance of Object, Class1, Interface1, Interface1_1, Interface1_2, Interface2_1, and Interface2_2.</a:t>
            </a:r>
            <a:endParaRPr lang="en-US" altLang="en-US" sz="1800" dirty="0">
              <a:cs typeface="Courier New" panose="02070309020205020404" pitchFamily="49" charset="0"/>
            </a:endParaRPr>
          </a:p>
        </p:txBody>
      </p:sp>
      <p:sp>
        <p:nvSpPr>
          <p:cNvPr id="37895" name="Rectangle 7"/>
          <p:cNvSpPr>
            <a:spLocks noChangeArrowheads="1"/>
          </p:cNvSpPr>
          <p:nvPr/>
        </p:nvSpPr>
        <p:spPr bwMode="auto">
          <a:xfrm>
            <a:off x="152400" y="838200"/>
            <a:ext cx="8839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11430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lvl="1">
              <a:spcAft>
                <a:spcPts val="1200"/>
              </a:spcAft>
              <a:buFontTx/>
              <a:buNone/>
            </a:pPr>
            <a:r>
              <a:rPr lang="en-US" altLang="en-US" sz="1800">
                <a:cs typeface="Courier New" panose="02070309020205020404" pitchFamily="49" charset="0"/>
              </a:rPr>
              <a:t>All classes share a single root, the Object class, but there is no single root for interfaces. Like a class, an interface also defines a type. A variable of an interface type can reference any instance of the class that implements the interface. If a class extends an interface, this interface plays the same role as a superclass. You can use an interface as a data type and cast a variable of an interface type to its subclass, and vice versa.</a:t>
            </a:r>
            <a:r>
              <a:rPr lang="en-US" altLang="en-US" sz="1800"/>
              <a:t> </a:t>
            </a:r>
            <a:endParaRPr lang="en-US" altLang="en-US" sz="1800"/>
          </a:p>
        </p:txBody>
      </p:sp>
      <p:pic>
        <p:nvPicPr>
          <p:cNvPr id="37896"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3125" y="2895600"/>
            <a:ext cx="739775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21B39D3-C63E-40CA-91A4-0B60767AA558}" type="slidenum">
              <a:rPr lang="en-US" altLang="en-US" sz="1400"/>
            </a:fld>
            <a:endParaRPr lang="en-US" altLang="en-US" sz="1400"/>
          </a:p>
        </p:txBody>
      </p:sp>
      <p:sp>
        <p:nvSpPr>
          <p:cNvPr id="38915"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DFA804EA-78DC-4E3B-8C96-E1ADF1585F92}" type="slidenum">
              <a:rPr lang="en-US" altLang="en-US" sz="1400"/>
            </a:fld>
            <a:endParaRPr lang="en-US" altLang="en-US" sz="1400"/>
          </a:p>
        </p:txBody>
      </p:sp>
      <p:sp>
        <p:nvSpPr>
          <p:cNvPr id="38916" name="Rectangle 2"/>
          <p:cNvSpPr>
            <a:spLocks noGrp="1" noChangeArrowheads="1"/>
          </p:cNvSpPr>
          <p:nvPr>
            <p:ph type="title" idx="4294967295"/>
          </p:nvPr>
        </p:nvSpPr>
        <p:spPr>
          <a:xfrm>
            <a:off x="228600" y="152400"/>
            <a:ext cx="8763000" cy="609600"/>
          </a:xfrm>
        </p:spPr>
        <p:txBody>
          <a:bodyPr/>
          <a:lstStyle/>
          <a:p>
            <a:r>
              <a:rPr lang="en-US" altLang="en-US" sz="4000">
                <a:solidFill>
                  <a:srgbClr val="FFC000"/>
                </a:solidFill>
                <a:cs typeface="Courier New" panose="02070309020205020404" pitchFamily="49" charset="0"/>
              </a:rPr>
              <a:t>Caution: </a:t>
            </a:r>
            <a:r>
              <a:rPr lang="en-US" altLang="en-US" sz="4000">
                <a:solidFill>
                  <a:srgbClr val="FFC000"/>
                </a:solidFill>
                <a:cs typeface="Times New Roman" panose="02020603050405020304" pitchFamily="18" charset="0"/>
              </a:rPr>
              <a:t>conflict interfaces</a:t>
            </a:r>
            <a:r>
              <a:rPr lang="en-US" altLang="en-US" sz="4000">
                <a:solidFill>
                  <a:srgbClr val="FFC000"/>
                </a:solidFill>
                <a:cs typeface="Courier New" panose="02070309020205020404" pitchFamily="49" charset="0"/>
              </a:rPr>
              <a:t> </a:t>
            </a:r>
            <a:endParaRPr lang="en-US" altLang="en-US" sz="4000">
              <a:solidFill>
                <a:srgbClr val="FFC000"/>
              </a:solidFill>
              <a:cs typeface="Courier New" panose="02070309020205020404" pitchFamily="49" charset="0"/>
            </a:endParaRPr>
          </a:p>
        </p:txBody>
      </p:sp>
      <p:sp>
        <p:nvSpPr>
          <p:cNvPr id="38917" name="Rectangle 3"/>
          <p:cNvSpPr>
            <a:spLocks noChangeArrowheads="1"/>
          </p:cNvSpPr>
          <p:nvPr/>
        </p:nvSpPr>
        <p:spPr bwMode="auto">
          <a:xfrm>
            <a:off x="2514600" y="2655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8" name="Rectangle 4"/>
          <p:cNvSpPr>
            <a:spLocks noGrp="1" noChangeArrowheads="1"/>
          </p:cNvSpPr>
          <p:nvPr>
            <p:ph type="body" idx="4294967295"/>
          </p:nvPr>
        </p:nvSpPr>
        <p:spPr>
          <a:xfrm>
            <a:off x="152400" y="838200"/>
            <a:ext cx="8686800" cy="5257800"/>
          </a:xfrm>
          <a:noFill/>
        </p:spPr>
        <p:txBody>
          <a:bodyPr/>
          <a:lstStyle/>
          <a:p>
            <a:pPr marL="114300" lvl="1" indent="0">
              <a:spcAft>
                <a:spcPts val="1200"/>
              </a:spcAft>
              <a:buFontTx/>
              <a:buNone/>
            </a:pPr>
            <a:r>
              <a:rPr lang="en-US" altLang="en-US">
                <a:cs typeface="Times New Roman" panose="02020603050405020304" pitchFamily="18" charset="0"/>
              </a:rPr>
              <a:t>In rare occasions, a class may implement two interfaces with conflict information (e.g., two same constants with different values or two methods with same signature but different return type). This type of errors will be detected by the compiler.</a:t>
            </a:r>
            <a:r>
              <a:rPr lang="en-US" altLang="en-US">
                <a:cs typeface="Courier New" panose="02070309020205020404" pitchFamily="49" charset="0"/>
              </a:rPr>
              <a:t> </a:t>
            </a:r>
            <a:endParaRPr lang="en-US" altLang="en-US">
              <a:cs typeface="Courier New" panose="02070309020205020404" pitchFamily="49" charset="0"/>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E6B9A93-7121-43A7-AAE0-86124209DE47}" type="slidenum">
              <a:rPr lang="en-US" altLang="en-US" sz="1400"/>
            </a:fld>
            <a:endParaRPr lang="en-US" altLang="en-US" sz="1400"/>
          </a:p>
        </p:txBody>
      </p:sp>
      <p:sp>
        <p:nvSpPr>
          <p:cNvPr id="39939"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7AC5E8CC-80EA-4B71-B769-E9C84CDA70E9}" type="slidenum">
              <a:rPr lang="en-US" altLang="en-US" sz="1400"/>
            </a:fld>
            <a:endParaRPr lang="en-US" altLang="en-US" sz="1400"/>
          </a:p>
        </p:txBody>
      </p:sp>
      <p:sp>
        <p:nvSpPr>
          <p:cNvPr id="39940" name="Rectangle 2"/>
          <p:cNvSpPr>
            <a:spLocks noGrp="1" noChangeArrowheads="1"/>
          </p:cNvSpPr>
          <p:nvPr>
            <p:ph type="title" idx="4294967295"/>
          </p:nvPr>
        </p:nvSpPr>
        <p:spPr>
          <a:xfrm>
            <a:off x="228600" y="152400"/>
            <a:ext cx="8763000" cy="609600"/>
          </a:xfrm>
        </p:spPr>
        <p:txBody>
          <a:bodyPr/>
          <a:lstStyle/>
          <a:p>
            <a:r>
              <a:rPr lang="en-US" altLang="en-US" sz="3200">
                <a:solidFill>
                  <a:schemeClr val="tx1"/>
                </a:solidFill>
                <a:cs typeface="Courier New" panose="02070309020205020404" pitchFamily="49" charset="0"/>
              </a:rPr>
              <a:t>Whether to use an interface or a class?</a:t>
            </a:r>
            <a:endParaRPr lang="en-US" altLang="en-US" sz="3200">
              <a:solidFill>
                <a:schemeClr val="tx1"/>
              </a:solidFill>
              <a:cs typeface="Courier New" panose="02070309020205020404" pitchFamily="49" charset="0"/>
            </a:endParaRPr>
          </a:p>
        </p:txBody>
      </p:sp>
      <p:sp>
        <p:nvSpPr>
          <p:cNvPr id="39941" name="Rectangle 3"/>
          <p:cNvSpPr>
            <a:spLocks noChangeArrowheads="1"/>
          </p:cNvSpPr>
          <p:nvPr/>
        </p:nvSpPr>
        <p:spPr bwMode="auto">
          <a:xfrm>
            <a:off x="2514600" y="2655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2" name="Rectangle 5"/>
          <p:cNvSpPr>
            <a:spLocks noGrp="1" noChangeArrowheads="1"/>
          </p:cNvSpPr>
          <p:nvPr>
            <p:ph type="body" idx="4294967295"/>
          </p:nvPr>
        </p:nvSpPr>
        <p:spPr>
          <a:xfrm>
            <a:off x="152400" y="838200"/>
            <a:ext cx="8686800" cy="5257800"/>
          </a:xfrm>
          <a:noFill/>
        </p:spPr>
        <p:txBody>
          <a:bodyPr/>
          <a:lstStyle/>
          <a:p>
            <a:pPr marL="114300" lvl="1" indent="0">
              <a:spcAft>
                <a:spcPts val="1200"/>
              </a:spcAft>
              <a:buFontTx/>
              <a:buNone/>
            </a:pPr>
            <a:r>
              <a:rPr lang="en-US" altLang="en-US" sz="2400" dirty="0">
                <a:cs typeface="Courier New" panose="02070309020205020404" pitchFamily="49" charset="0"/>
              </a:rPr>
              <a:t>Abstract classes and interfaces can both be used to model common features. How do you decide whether to use an interface or a class? In general, a strong is-a relationship that clearly describes a parent-child relationship should be modeled using classes. For example, a staff member is a person. A weak is-a relationship, also known as an is-kind-of relationship, indicates that an object possesses a certain property. A weak is-a relationship can be modeled using interfaces. For example, all strings are comparable, so the String class implements the Comparable interface. You can also use interfaces to circumvent single inheritance restriction if multiple inheritance is desired. In the case of multiple inheritance, you have to design one as a superclass, and others as interface. </a:t>
            </a:r>
            <a:endParaRPr lang="en-US" altLang="en-US" sz="2400" dirty="0">
              <a:cs typeface="Courier New" panose="02070309020205020404" pitchFamily="49" charset="0"/>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1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9225" y="704850"/>
            <a:ext cx="8308975" cy="5118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40963"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8365E5A-D4E9-4DC0-A1DD-95C015649D2C}" type="slidenum">
              <a:rPr lang="en-US" altLang="en-US" sz="1400"/>
            </a:fld>
            <a:endParaRPr lang="en-US" altLang="en-US" sz="1400"/>
          </a:p>
        </p:txBody>
      </p:sp>
      <p:sp>
        <p:nvSpPr>
          <p:cNvPr id="40964"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4BEDD8D9-4A93-43C0-97E2-EF50627236E4}" type="slidenum">
              <a:rPr lang="en-US" altLang="en-US" sz="1400"/>
            </a:fld>
            <a:endParaRPr lang="en-US" altLang="en-US" sz="1400"/>
          </a:p>
        </p:txBody>
      </p:sp>
      <p:sp>
        <p:nvSpPr>
          <p:cNvPr id="40965" name="Rectangle 2"/>
          <p:cNvSpPr>
            <a:spLocks noGrp="1" noChangeArrowheads="1"/>
          </p:cNvSpPr>
          <p:nvPr>
            <p:ph type="title" idx="4294967295"/>
          </p:nvPr>
        </p:nvSpPr>
        <p:spPr>
          <a:xfrm>
            <a:off x="342900" y="155575"/>
            <a:ext cx="8686800" cy="454025"/>
          </a:xfrm>
        </p:spPr>
        <p:txBody>
          <a:bodyPr/>
          <a:lstStyle/>
          <a:p>
            <a:r>
              <a:rPr lang="en-US" altLang="en-US" sz="4000" dirty="0"/>
              <a:t>The </a:t>
            </a:r>
            <a:r>
              <a:rPr lang="en-US" altLang="en-US" sz="3800" dirty="0">
                <a:latin typeface="Courier New" panose="02070309020205020404" pitchFamily="49" charset="0"/>
              </a:rPr>
              <a:t>Rational</a:t>
            </a:r>
            <a:r>
              <a:rPr lang="en-US" altLang="en-US" sz="4000" dirty="0"/>
              <a:t> Class</a:t>
            </a:r>
            <a:endParaRPr lang="en-US" altLang="en-US" sz="4000" dirty="0"/>
          </a:p>
        </p:txBody>
      </p:sp>
      <p:sp>
        <p:nvSpPr>
          <p:cNvPr id="430083" name="AutoShape 3">
            <a:hlinkClick r:id="" action="ppaction://noaction" highlightClick="1"/>
          </p:cNvPr>
          <p:cNvSpPr>
            <a:spLocks noChangeArrowheads="1"/>
          </p:cNvSpPr>
          <p:nvPr/>
        </p:nvSpPr>
        <p:spPr bwMode="auto">
          <a:xfrm>
            <a:off x="423863" y="5922963"/>
            <a:ext cx="1828800" cy="5334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solidFill>
                  <a:schemeClr val="accent1"/>
                </a:solidFill>
                <a:latin typeface="Book Antiqua" panose="02040602050305030304" pitchFamily="18" charset="0"/>
                <a:ea typeface="宋体" panose="02010600030101010101" pitchFamily="2" charset="-122"/>
                <a:hlinkClick r:id="rId2" action="ppaction://program"/>
              </a:rPr>
              <a:t>Rational</a:t>
            </a:r>
            <a:endParaRPr lang="en-US" altLang="zh-CN">
              <a:solidFill>
                <a:schemeClr val="accent1"/>
              </a:solidFill>
              <a:ea typeface="宋体" panose="02010600030101010101" pitchFamily="2" charset="-122"/>
            </a:endParaRPr>
          </a:p>
        </p:txBody>
      </p:sp>
      <p:sp>
        <p:nvSpPr>
          <p:cNvPr id="40967" name="AutoShape 4">
            <a:hlinkClick r:id="rId3" action="ppaction://program" highlightClick="1"/>
          </p:cNvPr>
          <p:cNvSpPr>
            <a:spLocks noChangeArrowheads="1"/>
          </p:cNvSpPr>
          <p:nvPr/>
        </p:nvSpPr>
        <p:spPr bwMode="auto">
          <a:xfrm>
            <a:off x="6858000" y="5943600"/>
            <a:ext cx="12192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430085" name="AutoShape 5">
            <a:hlinkClick r:id="" action="ppaction://noaction" highlightClick="1"/>
          </p:cNvPr>
          <p:cNvSpPr>
            <a:spLocks noChangeArrowheads="1"/>
          </p:cNvSpPr>
          <p:nvPr/>
        </p:nvSpPr>
        <p:spPr bwMode="auto">
          <a:xfrm>
            <a:off x="3733800" y="5943600"/>
            <a:ext cx="2590800" cy="5334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solidFill>
                  <a:schemeClr val="accent1"/>
                </a:solidFill>
                <a:latin typeface="Book Antiqua" panose="02040602050305030304" pitchFamily="18" charset="0"/>
                <a:ea typeface="宋体" panose="02010600030101010101" pitchFamily="2" charset="-122"/>
                <a:hlinkClick r:id="rId4" action="ppaction://program"/>
              </a:rPr>
              <a:t>TestRationalClass</a:t>
            </a:r>
            <a:endParaRPr lang="en-US" altLang="zh-CN">
              <a:solidFill>
                <a:schemeClr val="accent1"/>
              </a:solidFill>
              <a:ea typeface="宋体" panose="02010600030101010101" pitchFamily="2" charset="-122"/>
            </a:endParaRPr>
          </a:p>
        </p:txBody>
      </p:sp>
      <p:sp>
        <p:nvSpPr>
          <p:cNvPr id="40969" name="Rectangle 6"/>
          <p:cNvSpPr>
            <a:spLocks noChangeArrowheads="1"/>
          </p:cNvSpPr>
          <p:nvPr/>
        </p:nvSpPr>
        <p:spPr bwMode="auto">
          <a:xfrm>
            <a:off x="2141538" y="2312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70" name="Rectangle 10"/>
          <p:cNvSpPr>
            <a:spLocks noChangeArrowheads="1"/>
          </p:cNvSpPr>
          <p:nvPr/>
        </p:nvSpPr>
        <p:spPr bwMode="auto">
          <a:xfrm>
            <a:off x="0" y="1428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71" name="AutoShape 11">
            <a:hlinkClick r:id="rId5" highlightClick="1"/>
          </p:cNvPr>
          <p:cNvSpPr>
            <a:spLocks noChangeArrowheads="1"/>
          </p:cNvSpPr>
          <p:nvPr/>
        </p:nvSpPr>
        <p:spPr bwMode="auto">
          <a:xfrm>
            <a:off x="119063" y="5618163"/>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72" name="AutoShape 12">
            <a:hlinkClick r:id="rId6" highlightClick="1"/>
          </p:cNvPr>
          <p:cNvSpPr>
            <a:spLocks noChangeArrowheads="1"/>
          </p:cNvSpPr>
          <p:nvPr/>
        </p:nvSpPr>
        <p:spPr bwMode="auto">
          <a:xfrm>
            <a:off x="3313113" y="5654675"/>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73" name="Rectangle 14"/>
          <p:cNvSpPr>
            <a:spLocks noChangeArrowheads="1"/>
          </p:cNvSpPr>
          <p:nvPr/>
        </p:nvSpPr>
        <p:spPr bwMode="auto">
          <a:xfrm>
            <a:off x="0" y="1271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4E1EE19-AA32-4094-A097-00F19CF3C7AD}" type="slidenum">
              <a:rPr lang="en-US" altLang="en-US" sz="1400"/>
            </a:fld>
            <a:endParaRPr lang="en-US" altLang="en-US" sz="1400"/>
          </a:p>
        </p:txBody>
      </p:sp>
      <p:sp>
        <p:nvSpPr>
          <p:cNvPr id="41987" name="Rectangle 2"/>
          <p:cNvSpPr>
            <a:spLocks noGrp="1" noChangeArrowheads="1"/>
          </p:cNvSpPr>
          <p:nvPr>
            <p:ph type="title"/>
          </p:nvPr>
        </p:nvSpPr>
        <p:spPr>
          <a:xfrm>
            <a:off x="685800" y="304800"/>
            <a:ext cx="7772400" cy="819150"/>
          </a:xfrm>
        </p:spPr>
        <p:txBody>
          <a:bodyPr/>
          <a:lstStyle/>
          <a:p>
            <a:r>
              <a:rPr lang="en-US" altLang="en-US"/>
              <a:t>Designing a Class</a:t>
            </a:r>
            <a:endParaRPr lang="en-US" altLang="en-US"/>
          </a:p>
        </p:txBody>
      </p:sp>
      <p:sp>
        <p:nvSpPr>
          <p:cNvPr id="41988" name="Rectangle 3"/>
          <p:cNvSpPr>
            <a:spLocks noGrp="1" noChangeArrowheads="1"/>
          </p:cNvSpPr>
          <p:nvPr>
            <p:ph type="body" idx="1"/>
          </p:nvPr>
        </p:nvSpPr>
        <p:spPr>
          <a:xfrm>
            <a:off x="304800" y="1371600"/>
            <a:ext cx="8839200" cy="4800600"/>
          </a:xfrm>
        </p:spPr>
        <p:txBody>
          <a:bodyPr/>
          <a:lstStyle/>
          <a:p>
            <a:pPr marL="0" indent="0">
              <a:spcBef>
                <a:spcPct val="50000"/>
              </a:spcBef>
              <a:buFont typeface="Monotype Sorts" pitchFamily="2" charset="2"/>
              <a:buNone/>
            </a:pPr>
            <a:r>
              <a:rPr lang="en-US" altLang="en-US" dirty="0"/>
              <a:t>(Coherence) A class should describe a single entity, and all the class operations should logically fit together to support a coherent purpose. You can use a class for students, for example, but you should not combine students and staff in the same class, because students and staff have different entities. </a:t>
            </a:r>
            <a:endParaRPr lang="en-US" altLang="en-US"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4522BFA-483A-43C1-9463-FAB8D5900AE4}" type="slidenum">
              <a:rPr lang="en-US" altLang="en-US" sz="1400"/>
            </a:fld>
            <a:endParaRPr lang="en-US" altLang="en-US" sz="1400"/>
          </a:p>
        </p:txBody>
      </p:sp>
      <p:sp>
        <p:nvSpPr>
          <p:cNvPr id="43011" name="Rectangle 2"/>
          <p:cNvSpPr>
            <a:spLocks noGrp="1" noChangeArrowheads="1"/>
          </p:cNvSpPr>
          <p:nvPr>
            <p:ph type="title"/>
          </p:nvPr>
        </p:nvSpPr>
        <p:spPr>
          <a:xfrm>
            <a:off x="685800" y="304800"/>
            <a:ext cx="7772400" cy="819150"/>
          </a:xfrm>
        </p:spPr>
        <p:txBody>
          <a:bodyPr/>
          <a:lstStyle/>
          <a:p>
            <a:r>
              <a:rPr lang="en-US" altLang="en-US"/>
              <a:t>Designing a Class, cont.</a:t>
            </a:r>
            <a:endParaRPr lang="en-US" altLang="en-US"/>
          </a:p>
        </p:txBody>
      </p:sp>
      <p:sp>
        <p:nvSpPr>
          <p:cNvPr id="43012" name="Rectangle 3"/>
          <p:cNvSpPr>
            <a:spLocks noGrp="1" noChangeArrowheads="1"/>
          </p:cNvSpPr>
          <p:nvPr>
            <p:ph type="body" idx="1"/>
          </p:nvPr>
        </p:nvSpPr>
        <p:spPr>
          <a:xfrm>
            <a:off x="304800" y="1371600"/>
            <a:ext cx="8839200" cy="4800600"/>
          </a:xfrm>
        </p:spPr>
        <p:txBody>
          <a:bodyPr/>
          <a:lstStyle/>
          <a:p>
            <a:pPr marL="0" indent="0">
              <a:spcBef>
                <a:spcPct val="50000"/>
              </a:spcBef>
              <a:buFont typeface="Monotype Sorts" pitchFamily="2" charset="2"/>
              <a:buNone/>
            </a:pPr>
            <a:r>
              <a:rPr lang="en-US" altLang="en-US" sz="3000" dirty="0">
                <a:cs typeface="Times New Roman" panose="02020603050405020304" pitchFamily="18" charset="0"/>
              </a:rPr>
              <a:t>(Separating responsibilities) </a:t>
            </a:r>
            <a:r>
              <a:rPr lang="en-US" altLang="en-US" sz="3000" dirty="0"/>
              <a:t>A single entity with too many responsibilities can be broken into several classes to separate responsibilities. The classes String, StringBuilder, and </a:t>
            </a:r>
            <a:r>
              <a:rPr lang="en-US" altLang="en-US" sz="3000" dirty="0" err="1"/>
              <a:t>StringBuffer</a:t>
            </a:r>
            <a:r>
              <a:rPr lang="en-US" altLang="en-US" sz="3000" dirty="0"/>
              <a:t> all deal with strings, for example, but have different responsibilities. The String class deals with immutable strings, the StringBuilder class is for creating mutable strings, and the </a:t>
            </a:r>
            <a:r>
              <a:rPr lang="en-US" altLang="en-US" sz="3000" dirty="0" err="1"/>
              <a:t>StringBuffer</a:t>
            </a:r>
            <a:r>
              <a:rPr lang="en-US" altLang="en-US" sz="3000" dirty="0"/>
              <a:t> class is similar to StringBuilder except that </a:t>
            </a:r>
            <a:r>
              <a:rPr lang="en-US" altLang="en-US" sz="3000" dirty="0" err="1"/>
              <a:t>StringBuffer</a:t>
            </a:r>
            <a:r>
              <a:rPr lang="en-US" altLang="en-US" sz="3000" dirty="0"/>
              <a:t> contains synchronized methods for updating strings. </a:t>
            </a:r>
            <a:endParaRPr lang="en-US" altLang="en-US" sz="3000"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C6C6672-3AD8-4FBB-A982-D37F63DDFB3C}" type="slidenum">
              <a:rPr lang="en-US" altLang="en-US" sz="1400"/>
            </a:fld>
            <a:endParaRPr lang="en-US" altLang="en-US" sz="1400"/>
          </a:p>
        </p:txBody>
      </p:sp>
      <p:sp>
        <p:nvSpPr>
          <p:cNvPr id="44035" name="Rectangle 2"/>
          <p:cNvSpPr>
            <a:spLocks noGrp="1" noChangeArrowheads="1"/>
          </p:cNvSpPr>
          <p:nvPr>
            <p:ph type="title"/>
          </p:nvPr>
        </p:nvSpPr>
        <p:spPr>
          <a:xfrm>
            <a:off x="685800" y="304800"/>
            <a:ext cx="7772400" cy="819150"/>
          </a:xfrm>
        </p:spPr>
        <p:txBody>
          <a:bodyPr/>
          <a:lstStyle/>
          <a:p>
            <a:r>
              <a:rPr lang="en-US" altLang="en-US"/>
              <a:t>Designing a Class, cont.</a:t>
            </a:r>
            <a:endParaRPr lang="en-US" altLang="en-US"/>
          </a:p>
        </p:txBody>
      </p:sp>
      <p:sp>
        <p:nvSpPr>
          <p:cNvPr id="44036" name="Rectangle 3"/>
          <p:cNvSpPr>
            <a:spLocks noGrp="1" noChangeArrowheads="1"/>
          </p:cNvSpPr>
          <p:nvPr>
            <p:ph type="body" idx="1"/>
          </p:nvPr>
        </p:nvSpPr>
        <p:spPr>
          <a:xfrm>
            <a:off x="0" y="1371600"/>
            <a:ext cx="9144000" cy="5486400"/>
          </a:xfrm>
        </p:spPr>
        <p:txBody>
          <a:bodyPr/>
          <a:lstStyle/>
          <a:p>
            <a:pPr marL="0" indent="0">
              <a:spcBef>
                <a:spcPct val="50000"/>
              </a:spcBef>
              <a:buFont typeface="Monotype Sorts" pitchFamily="2" charset="2"/>
              <a:buNone/>
            </a:pPr>
            <a:r>
              <a:rPr lang="en-US" altLang="en-US" sz="2800" dirty="0">
                <a:cs typeface="Times New Roman" panose="02020603050405020304" pitchFamily="18" charset="0"/>
              </a:rPr>
              <a:t>Classes are designed for reuse. Users can incorporate classes in many different combinations, orders, and environments. Therefore, you should design a class that imposes no restrictions on what or when the user can do with it, design the properties to ensure that the user can set properties in any order, with any combination of values, and design methods to function independently of their order of occurrence.</a:t>
            </a:r>
            <a:endParaRPr lang="en-US" altLang="en-US" sz="2800" dirty="0">
              <a:cs typeface="Times New Roman" panose="02020603050405020304" pitchFamily="18" charset="0"/>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E0AC2EC-16D0-47DC-BC9F-02D5DCD5739D}" type="slidenum">
              <a:rPr lang="en-US" altLang="en-US" sz="1400"/>
            </a:fld>
            <a:endParaRPr lang="en-US" altLang="en-US" sz="1400"/>
          </a:p>
        </p:txBody>
      </p:sp>
      <p:sp>
        <p:nvSpPr>
          <p:cNvPr id="45059" name="Rectangle 2"/>
          <p:cNvSpPr>
            <a:spLocks noGrp="1" noChangeArrowheads="1"/>
          </p:cNvSpPr>
          <p:nvPr>
            <p:ph type="title"/>
          </p:nvPr>
        </p:nvSpPr>
        <p:spPr>
          <a:xfrm>
            <a:off x="685800" y="304800"/>
            <a:ext cx="7772400" cy="819150"/>
          </a:xfrm>
        </p:spPr>
        <p:txBody>
          <a:bodyPr/>
          <a:lstStyle/>
          <a:p>
            <a:r>
              <a:rPr lang="en-US" altLang="en-US"/>
              <a:t>Designing a Class, cont.</a:t>
            </a:r>
            <a:endParaRPr lang="en-US" altLang="en-US"/>
          </a:p>
        </p:txBody>
      </p:sp>
      <p:sp>
        <p:nvSpPr>
          <p:cNvPr id="45060" name="Rectangle 3"/>
          <p:cNvSpPr>
            <a:spLocks noGrp="1" noChangeArrowheads="1"/>
          </p:cNvSpPr>
          <p:nvPr>
            <p:ph type="body" idx="1"/>
          </p:nvPr>
        </p:nvSpPr>
        <p:spPr>
          <a:xfrm>
            <a:off x="76200" y="1371600"/>
            <a:ext cx="9067800" cy="5486400"/>
          </a:xfrm>
        </p:spPr>
        <p:txBody>
          <a:bodyPr/>
          <a:lstStyle/>
          <a:p>
            <a:pPr marL="0" indent="0">
              <a:spcBef>
                <a:spcPct val="50000"/>
              </a:spcBef>
              <a:buFont typeface="Monotype Sorts" pitchFamily="2" charset="2"/>
              <a:buNone/>
            </a:pPr>
            <a:r>
              <a:rPr lang="en-US" altLang="en-US">
                <a:cs typeface="Times New Roman" panose="02020603050405020304" pitchFamily="18" charset="0"/>
              </a:rPr>
              <a:t>Provide a public no-arg constructor and override the </a:t>
            </a:r>
            <a:r>
              <a:rPr lang="en-US" altLang="en-US" u="sng">
                <a:cs typeface="Times New Roman" panose="02020603050405020304" pitchFamily="18" charset="0"/>
              </a:rPr>
              <a:t>equals</a:t>
            </a:r>
            <a:r>
              <a:rPr lang="en-US" altLang="en-US">
                <a:cs typeface="Times New Roman" panose="02020603050405020304" pitchFamily="18" charset="0"/>
              </a:rPr>
              <a:t> method and the </a:t>
            </a:r>
            <a:r>
              <a:rPr lang="en-US" altLang="en-US" u="sng">
                <a:cs typeface="Times New Roman" panose="02020603050405020304" pitchFamily="18" charset="0"/>
              </a:rPr>
              <a:t>toString</a:t>
            </a:r>
            <a:r>
              <a:rPr lang="en-US" altLang="en-US">
                <a:cs typeface="Times New Roman" panose="02020603050405020304" pitchFamily="18" charset="0"/>
              </a:rPr>
              <a:t> method defined in the </a:t>
            </a:r>
            <a:r>
              <a:rPr lang="en-US" altLang="en-US" u="sng">
                <a:cs typeface="Times New Roman" panose="02020603050405020304" pitchFamily="18" charset="0"/>
              </a:rPr>
              <a:t>Object</a:t>
            </a:r>
            <a:r>
              <a:rPr lang="en-US" altLang="en-US">
                <a:cs typeface="Times New Roman" panose="02020603050405020304" pitchFamily="18" charset="0"/>
              </a:rPr>
              <a:t> class whenever possible.</a:t>
            </a:r>
            <a:r>
              <a:rPr lang="en-US" altLang="en-US">
                <a:latin typeface="Courier" charset="0"/>
                <a:cs typeface="Times New Roman" panose="02020603050405020304" pitchFamily="18" charset="0"/>
              </a:rPr>
              <a:t> </a:t>
            </a:r>
            <a:endParaRPr lang="en-US" altLang="en-US">
              <a:latin typeface="Courier" charset="0"/>
              <a:cs typeface="Times New Roman" panose="02020603050405020304" pitchFamily="18" charset="0"/>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4DCDFE8-CC31-47B1-BF72-CCD59AA72E2B}" type="slidenum">
              <a:rPr lang="en-US" altLang="en-US" sz="1400"/>
            </a:fld>
            <a:endParaRPr lang="en-US" altLang="en-US" sz="1400"/>
          </a:p>
        </p:txBody>
      </p:sp>
      <p:sp>
        <p:nvSpPr>
          <p:cNvPr id="46083" name="Rectangle 2"/>
          <p:cNvSpPr>
            <a:spLocks noGrp="1" noChangeArrowheads="1"/>
          </p:cNvSpPr>
          <p:nvPr>
            <p:ph type="title"/>
          </p:nvPr>
        </p:nvSpPr>
        <p:spPr>
          <a:xfrm>
            <a:off x="685800" y="304800"/>
            <a:ext cx="7772400" cy="819150"/>
          </a:xfrm>
        </p:spPr>
        <p:txBody>
          <a:bodyPr/>
          <a:lstStyle/>
          <a:p>
            <a:r>
              <a:rPr lang="en-US" altLang="en-US"/>
              <a:t>Designing a Class, cont.</a:t>
            </a:r>
            <a:endParaRPr lang="en-US" altLang="en-US"/>
          </a:p>
        </p:txBody>
      </p:sp>
      <p:sp>
        <p:nvSpPr>
          <p:cNvPr id="46084" name="Rectangle 3"/>
          <p:cNvSpPr>
            <a:spLocks noGrp="1" noChangeArrowheads="1"/>
          </p:cNvSpPr>
          <p:nvPr>
            <p:ph type="body" idx="1"/>
          </p:nvPr>
        </p:nvSpPr>
        <p:spPr>
          <a:xfrm>
            <a:off x="381000" y="1371600"/>
            <a:ext cx="8382000" cy="4800600"/>
          </a:xfrm>
        </p:spPr>
        <p:txBody>
          <a:bodyPr/>
          <a:lstStyle/>
          <a:p>
            <a:pPr marL="0" indent="0">
              <a:spcBef>
                <a:spcPct val="50000"/>
              </a:spcBef>
              <a:buFont typeface="Monotype Sorts" pitchFamily="2" charset="2"/>
              <a:buNone/>
            </a:pPr>
            <a:r>
              <a:rPr lang="en-US" altLang="en-US" dirty="0">
                <a:cs typeface="Times New Roman" panose="02020603050405020304" pitchFamily="18" charset="0"/>
              </a:rPr>
              <a:t>Follow standard Java programming style and naming conventions. Choose informative names for classes, data fields, and methods. Always place the data declaration before the constructor, and place constructors before methods. Always provide a constructor and initialize variables to avoid programming errors.</a:t>
            </a:r>
            <a:r>
              <a:rPr lang="en-US" altLang="en-US" dirty="0"/>
              <a:t> </a:t>
            </a:r>
            <a:endParaRPr lang="en-US" alt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B4DA852-9445-4E0F-B0D3-9B0292A302B2}" type="slidenum">
              <a:rPr lang="en-US" altLang="en-US" sz="1400"/>
            </a:fld>
            <a:endParaRPr lang="en-US" altLang="en-US" sz="1400"/>
          </a:p>
        </p:txBody>
      </p:sp>
      <p:sp>
        <p:nvSpPr>
          <p:cNvPr id="47107" name="Rectangle 2"/>
          <p:cNvSpPr>
            <a:spLocks noGrp="1" noChangeArrowheads="1"/>
          </p:cNvSpPr>
          <p:nvPr>
            <p:ph type="title"/>
          </p:nvPr>
        </p:nvSpPr>
        <p:spPr>
          <a:xfrm>
            <a:off x="685800" y="0"/>
            <a:ext cx="7772400" cy="1428750"/>
          </a:xfrm>
        </p:spPr>
        <p:txBody>
          <a:bodyPr/>
          <a:lstStyle/>
          <a:p>
            <a:r>
              <a:rPr lang="en-US" altLang="en-US">
                <a:solidFill>
                  <a:srgbClr val="FFC000"/>
                </a:solidFill>
                <a:cs typeface="Times New Roman" panose="02020603050405020304" pitchFamily="18" charset="0"/>
              </a:rPr>
              <a:t>Using Visibility Modifiers</a:t>
            </a:r>
            <a:endParaRPr lang="en-US" altLang="en-US">
              <a:solidFill>
                <a:srgbClr val="FFC000"/>
              </a:solidFill>
              <a:cs typeface="Times New Roman" panose="02020603050405020304" pitchFamily="18" charset="0"/>
            </a:endParaRPr>
          </a:p>
        </p:txBody>
      </p:sp>
      <p:sp>
        <p:nvSpPr>
          <p:cNvPr id="47108" name="Rectangle 3"/>
          <p:cNvSpPr>
            <a:spLocks noGrp="1" noChangeArrowheads="1"/>
          </p:cNvSpPr>
          <p:nvPr>
            <p:ph type="body" idx="1"/>
          </p:nvPr>
        </p:nvSpPr>
        <p:spPr>
          <a:xfrm>
            <a:off x="152400" y="1219200"/>
            <a:ext cx="8610600" cy="5181600"/>
          </a:xfrm>
        </p:spPr>
        <p:txBody>
          <a:bodyPr/>
          <a:lstStyle/>
          <a:p>
            <a:pPr marL="0" indent="0">
              <a:spcBef>
                <a:spcPct val="0"/>
              </a:spcBef>
              <a:buFont typeface="Monotype Sorts" pitchFamily="2" charset="2"/>
              <a:buNone/>
            </a:pPr>
            <a:r>
              <a:rPr lang="en-US" altLang="en-US" sz="2400">
                <a:cs typeface="Times New Roman" panose="02020603050405020304" pitchFamily="18" charset="0"/>
              </a:rPr>
              <a:t>Each class can present two contracts – one for the users of the class and one for the extenders of the class. Make the fields private and accessor methods public if they are intended for the users of the class. Make the fields or method protected if they are intended for extenders of the class. The contract for the extenders encompasses the contract for the users. The extended class may increase the visibility of an instance method from protected to public, or change its implementation, but you should never change the implementation in a way that violates that contract.</a:t>
            </a:r>
            <a:endParaRPr lang="en-US" altLang="en-US" sz="2400">
              <a:cs typeface="Times New Roman" panose="02020603050405020304" pitchFamily="18"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en-US" altLang="zh-CN"/>
              <a:t>Recall</a:t>
            </a:r>
            <a:endParaRPr lang="en-US" altLang="zh-CN"/>
          </a:p>
        </p:txBody>
      </p:sp>
      <p:sp>
        <p:nvSpPr>
          <p:cNvPr id="2" name="灯片编号占位符 1"/>
          <p:cNvSpPr>
            <a:spLocks noGrp="1"/>
          </p:cNvSpPr>
          <p:nvPr>
            <p:ph type="sldNum" sz="quarter" idx="11"/>
          </p:nvPr>
        </p:nvSpPr>
        <p:spPr/>
        <p:txBody>
          <a:bodyPr/>
          <a:p>
            <a:fld id="{1BF155E2-A1D8-4423-B3A8-DF74895891D8}" type="slidenum">
              <a:rPr lang="en-US" altLang="zh-CN"/>
            </a:fld>
            <a:endParaRPr lang="en-US" altLang="zh-CN"/>
          </a:p>
        </p:txBody>
      </p:sp>
      <p:sp>
        <p:nvSpPr>
          <p:cNvPr id="6" name="文本框 5"/>
          <p:cNvSpPr txBox="1"/>
          <p:nvPr/>
        </p:nvSpPr>
        <p:spPr>
          <a:xfrm>
            <a:off x="1230630" y="1815465"/>
            <a:ext cx="7275830" cy="2306955"/>
          </a:xfrm>
          <a:prstGeom prst="rect">
            <a:avLst/>
          </a:prstGeom>
          <a:noFill/>
        </p:spPr>
        <p:txBody>
          <a:bodyPr wrap="none" rtlCol="0">
            <a:spAutoFit/>
          </a:bodyPr>
          <a:p>
            <a:r>
              <a:rPr lang="en-US" altLang="zh-CN"/>
              <a:t>p441</a:t>
            </a:r>
            <a:r>
              <a:rPr lang="zh-CN" altLang="en-US">
                <a:ea typeface="宋体" panose="02010600030101010101" pitchFamily="2" charset="-122"/>
              </a:rPr>
              <a:t>页我们创建的平面对象</a:t>
            </a:r>
            <a:endParaRPr lang="zh-CN" altLang="en-US">
              <a:ea typeface="宋体" panose="02010600030101010101" pitchFamily="2" charset="-122"/>
            </a:endParaRPr>
          </a:p>
          <a:p>
            <a:endParaRPr lang="zh-CN" altLang="en-US">
              <a:ea typeface="宋体" panose="02010600030101010101" pitchFamily="2" charset="-122"/>
            </a:endParaRPr>
          </a:p>
          <a:p>
            <a:r>
              <a:rPr lang="zh-CN" altLang="en-US">
                <a:ea typeface="宋体" panose="02010600030101010101" pitchFamily="2" charset="-122"/>
              </a:rPr>
              <a:t>圆和矩形对象都有一个</a:t>
            </a:r>
            <a:r>
              <a:rPr lang="en-US" altLang="zh-CN">
                <a:ea typeface="宋体" panose="02010600030101010101" pitchFamily="2" charset="-122"/>
              </a:rPr>
              <a:t>getArea</a:t>
            </a:r>
            <a:r>
              <a:rPr lang="zh-CN" altLang="en-US">
                <a:ea typeface="宋体" panose="02010600030101010101" pitchFamily="2" charset="-122"/>
              </a:rPr>
              <a:t>方法和</a:t>
            </a:r>
            <a:r>
              <a:rPr lang="en-US" altLang="zh-CN">
                <a:ea typeface="宋体" panose="02010600030101010101" pitchFamily="2" charset="-122"/>
              </a:rPr>
              <a:t>getPerimeter</a:t>
            </a:r>
            <a:r>
              <a:rPr lang="zh-CN" altLang="en-US">
                <a:ea typeface="宋体" panose="02010600030101010101" pitchFamily="2" charset="-122"/>
              </a:rPr>
              <a:t>方法</a:t>
            </a:r>
            <a:endParaRPr lang="zh-CN" altLang="en-US">
              <a:ea typeface="宋体" panose="02010600030101010101" pitchFamily="2" charset="-122"/>
            </a:endParaRPr>
          </a:p>
          <a:p>
            <a:r>
              <a:rPr lang="zh-CN" altLang="en-US">
                <a:ea typeface="宋体" panose="02010600030101010101" pitchFamily="2" charset="-122"/>
              </a:rPr>
              <a:t>这两个方法为什么不抽象到父类？</a:t>
            </a:r>
            <a:endParaRPr lang="zh-CN" altLang="en-US">
              <a:ea typeface="宋体" panose="02010600030101010101" pitchFamily="2" charset="-122"/>
            </a:endParaRPr>
          </a:p>
          <a:p>
            <a:endParaRPr lang="zh-CN" altLang="en-US">
              <a:ea typeface="宋体" panose="02010600030101010101" pitchFamily="2" charset="-122"/>
            </a:endParaRPr>
          </a:p>
          <a:p>
            <a:r>
              <a:rPr lang="zh-CN" altLang="en-US">
                <a:ea typeface="宋体" panose="02010600030101010101" pitchFamily="2" charset="-122"/>
              </a:rPr>
              <a:t>这样编程可能更具有通用性。</a:t>
            </a:r>
            <a:endParaRPr lang="zh-CN" altLang="en-US">
              <a:ea typeface="宋体" panose="02010600030101010101" pitchFamily="2" charset="-122"/>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54AA3CC-34F4-47FA-8CDC-8AAB8F69C713}" type="slidenum">
              <a:rPr lang="en-US" altLang="en-US" sz="1400"/>
            </a:fld>
            <a:endParaRPr lang="en-US" altLang="en-US" sz="1400"/>
          </a:p>
        </p:txBody>
      </p:sp>
      <p:sp>
        <p:nvSpPr>
          <p:cNvPr id="48131" name="Rectangle 2"/>
          <p:cNvSpPr>
            <a:spLocks noGrp="1" noChangeArrowheads="1"/>
          </p:cNvSpPr>
          <p:nvPr>
            <p:ph type="title"/>
          </p:nvPr>
        </p:nvSpPr>
        <p:spPr>
          <a:xfrm>
            <a:off x="685800" y="228600"/>
            <a:ext cx="7772400" cy="762000"/>
          </a:xfrm>
        </p:spPr>
        <p:txBody>
          <a:bodyPr/>
          <a:lstStyle/>
          <a:p>
            <a:r>
              <a:rPr lang="en-US" altLang="en-US">
                <a:cs typeface="Times New Roman" panose="02020603050405020304" pitchFamily="18" charset="0"/>
              </a:rPr>
              <a:t>Using Visibility Modifiers, cont.</a:t>
            </a:r>
            <a:endParaRPr lang="en-US" altLang="en-US">
              <a:cs typeface="Times New Roman" panose="02020603050405020304" pitchFamily="18" charset="0"/>
            </a:endParaRPr>
          </a:p>
        </p:txBody>
      </p:sp>
      <p:sp>
        <p:nvSpPr>
          <p:cNvPr id="48132" name="Rectangle 3"/>
          <p:cNvSpPr>
            <a:spLocks noGrp="1" noChangeArrowheads="1"/>
          </p:cNvSpPr>
          <p:nvPr>
            <p:ph type="body" idx="1"/>
          </p:nvPr>
        </p:nvSpPr>
        <p:spPr>
          <a:xfrm>
            <a:off x="228600" y="1295400"/>
            <a:ext cx="8915400" cy="5943600"/>
          </a:xfrm>
        </p:spPr>
        <p:txBody>
          <a:bodyPr/>
          <a:lstStyle/>
          <a:p>
            <a:pPr marL="0" indent="0">
              <a:spcBef>
                <a:spcPct val="0"/>
              </a:spcBef>
              <a:buFont typeface="Monotype Sorts" pitchFamily="2" charset="2"/>
              <a:buNone/>
            </a:pPr>
            <a:r>
              <a:rPr lang="en-US" altLang="en-US">
                <a:cs typeface="Times New Roman" panose="02020603050405020304" pitchFamily="18" charset="0"/>
              </a:rPr>
              <a:t>A class should use the private modifier to hide its data from direct access by clients. You can use get methods and set methods to provide users with access to the private data, but only to private data you want the user to see or to modify. A class should also hide methods not intended for client use. The gcd method in the Rational class is private, for example, because it is only for internal use within the class.</a:t>
            </a:r>
            <a:endParaRPr lang="en-US" altLang="en-US">
              <a:cs typeface="Times New Roman" panose="02020603050405020304" pitchFamily="18" charset="0"/>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3CCB4C8-5100-480A-B312-D29232B75C62}" type="slidenum">
              <a:rPr lang="en-US" altLang="en-US" sz="1400"/>
            </a:fld>
            <a:endParaRPr lang="en-US" altLang="en-US" sz="1400"/>
          </a:p>
        </p:txBody>
      </p:sp>
      <p:sp>
        <p:nvSpPr>
          <p:cNvPr id="49155" name="Rectangle 2"/>
          <p:cNvSpPr>
            <a:spLocks noGrp="1" noChangeArrowheads="1"/>
          </p:cNvSpPr>
          <p:nvPr>
            <p:ph type="title"/>
          </p:nvPr>
        </p:nvSpPr>
        <p:spPr>
          <a:xfrm>
            <a:off x="685800" y="381000"/>
            <a:ext cx="7772400" cy="762000"/>
          </a:xfrm>
        </p:spPr>
        <p:txBody>
          <a:bodyPr/>
          <a:lstStyle/>
          <a:p>
            <a:r>
              <a:rPr lang="en-US" altLang="en-US">
                <a:cs typeface="Times New Roman" panose="02020603050405020304" pitchFamily="18" charset="0"/>
              </a:rPr>
              <a:t>Using the static Modifier</a:t>
            </a:r>
            <a:endParaRPr lang="en-US" altLang="en-US">
              <a:cs typeface="Times New Roman" panose="02020603050405020304" pitchFamily="18" charset="0"/>
            </a:endParaRPr>
          </a:p>
        </p:txBody>
      </p:sp>
      <p:sp>
        <p:nvSpPr>
          <p:cNvPr id="49156" name="Rectangle 3"/>
          <p:cNvSpPr>
            <a:spLocks noGrp="1" noChangeArrowheads="1"/>
          </p:cNvSpPr>
          <p:nvPr>
            <p:ph type="body" idx="1"/>
          </p:nvPr>
        </p:nvSpPr>
        <p:spPr>
          <a:xfrm>
            <a:off x="381000" y="1828800"/>
            <a:ext cx="8382000" cy="3505200"/>
          </a:xfrm>
        </p:spPr>
        <p:txBody>
          <a:bodyPr/>
          <a:lstStyle/>
          <a:p>
            <a:pPr marL="0" indent="0">
              <a:spcBef>
                <a:spcPct val="0"/>
              </a:spcBef>
              <a:buFont typeface="Monotype Sorts" pitchFamily="2" charset="2"/>
              <a:buNone/>
            </a:pPr>
            <a:r>
              <a:rPr lang="en-US" altLang="en-US" sz="3600">
                <a:cs typeface="Times New Roman" panose="02020603050405020304" pitchFamily="18" charset="0"/>
              </a:rPr>
              <a:t>A property that is shared by all the instances of the class should be declared as a static property.</a:t>
            </a:r>
            <a:r>
              <a:rPr lang="en-US" altLang="en-US" sz="3600">
                <a:latin typeface="Courier" charset="0"/>
                <a:cs typeface="Times New Roman" panose="02020603050405020304" pitchFamily="18" charset="0"/>
              </a:rPr>
              <a:t> </a:t>
            </a:r>
            <a:endParaRPr lang="en-US" altLang="en-US" sz="3600">
              <a:latin typeface="Courier" charset="0"/>
              <a:cs typeface="Times New Roman" panose="02020603050405020304" pitchFamily="18"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D5D92CD-708D-4030-8C34-C5D62A0F7EC3}" type="slidenum">
              <a:rPr lang="en-US" altLang="en-US" sz="1400"/>
            </a:fld>
            <a:endParaRPr lang="en-US" altLang="en-US" sz="1400"/>
          </a:p>
        </p:txBody>
      </p:sp>
      <p:sp>
        <p:nvSpPr>
          <p:cNvPr id="6147"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526C891A-6C3B-493F-B01B-002449C3726E}" type="slidenum">
              <a:rPr lang="en-US" altLang="en-US" sz="1400"/>
            </a:fld>
            <a:endParaRPr lang="en-US" altLang="en-US" sz="1400"/>
          </a:p>
        </p:txBody>
      </p:sp>
      <p:sp>
        <p:nvSpPr>
          <p:cNvPr id="6148" name="Rectangle 9"/>
          <p:cNvSpPr>
            <a:spLocks noChangeArrowheads="1"/>
          </p:cNvSpPr>
          <p:nvPr/>
        </p:nvSpPr>
        <p:spPr bwMode="auto">
          <a:xfrm>
            <a:off x="0" y="1463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49" name="Rectangle 11"/>
          <p:cNvSpPr>
            <a:spLocks noChangeArrowheads="1"/>
          </p:cNvSpPr>
          <p:nvPr/>
        </p:nvSpPr>
        <p:spPr bwMode="auto">
          <a:xfrm>
            <a:off x="0" y="1463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50" name="Rectangle 16"/>
          <p:cNvSpPr>
            <a:spLocks noChangeArrowheads="1"/>
          </p:cNvSpPr>
          <p:nvPr/>
        </p:nvSpPr>
        <p:spPr bwMode="auto">
          <a:xfrm>
            <a:off x="0" y="1433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51" name="Rectangle 18"/>
          <p:cNvSpPr>
            <a:spLocks noGrp="1" noChangeArrowheads="1"/>
          </p:cNvSpPr>
          <p:nvPr>
            <p:ph type="title" idx="4294967295"/>
          </p:nvPr>
        </p:nvSpPr>
        <p:spPr>
          <a:xfrm>
            <a:off x="304800" y="152400"/>
            <a:ext cx="8610600" cy="533400"/>
          </a:xfrm>
          <a:noFill/>
        </p:spPr>
        <p:txBody>
          <a:bodyPr/>
          <a:lstStyle/>
          <a:p>
            <a:r>
              <a:rPr lang="en-US" altLang="en-US" sz="3200" dirty="0"/>
              <a:t>Abstract Classes and Abstract Methods</a:t>
            </a:r>
            <a:endParaRPr lang="en-US" altLang="en-US" sz="3200" dirty="0"/>
          </a:p>
        </p:txBody>
      </p:sp>
      <p:sp>
        <p:nvSpPr>
          <p:cNvPr id="6152" name="AutoShape 23">
            <a:hlinkClick r:id="rId1" action="ppaction://program" highlightClick="1"/>
          </p:cNvPr>
          <p:cNvSpPr>
            <a:spLocks noChangeArrowheads="1"/>
          </p:cNvSpPr>
          <p:nvPr/>
        </p:nvSpPr>
        <p:spPr bwMode="auto">
          <a:xfrm>
            <a:off x="7315200" y="5486400"/>
            <a:ext cx="1524000" cy="4572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6153" name="Rectangle 25"/>
          <p:cNvSpPr>
            <a:spLocks noChangeArrowheads="1"/>
          </p:cNvSpPr>
          <p:nvPr/>
        </p:nvSpPr>
        <p:spPr bwMode="auto">
          <a:xfrm>
            <a:off x="0" y="1152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6154" name="Picture 19"/>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a:off x="52070" y="660400"/>
            <a:ext cx="7462520" cy="5561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348180" name="AutoShape 20">
            <a:hlinkClick r:id="rId4" highlightClick="1"/>
          </p:cNvPr>
          <p:cNvSpPr>
            <a:spLocks noChangeArrowheads="1"/>
          </p:cNvSpPr>
          <p:nvPr/>
        </p:nvSpPr>
        <p:spPr bwMode="auto">
          <a:xfrm>
            <a:off x="7162800" y="1905000"/>
            <a:ext cx="10668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sz="1800">
                <a:solidFill>
                  <a:schemeClr val="accent1"/>
                </a:solidFill>
                <a:latin typeface="Book Antiqua" panose="02040602050305030304" pitchFamily="18" charset="0"/>
                <a:ea typeface="宋体" panose="02010600030101010101" pitchFamily="2" charset="-122"/>
                <a:hlinkClick r:id="rId5" action="ppaction://program"/>
              </a:rPr>
              <a:t>Circle</a:t>
            </a:r>
            <a:endParaRPr lang="en-US" altLang="zh-CN" sz="1800">
              <a:solidFill>
                <a:schemeClr val="accent1"/>
              </a:solidFill>
              <a:ea typeface="宋体" panose="02010600030101010101" pitchFamily="2" charset="-122"/>
            </a:endParaRPr>
          </a:p>
        </p:txBody>
      </p:sp>
      <p:sp>
        <p:nvSpPr>
          <p:cNvPr id="348181" name="AutoShape 21">
            <a:hlinkClick r:id="rId6" highlightClick="1"/>
          </p:cNvPr>
          <p:cNvSpPr>
            <a:spLocks noChangeArrowheads="1"/>
          </p:cNvSpPr>
          <p:nvPr/>
        </p:nvSpPr>
        <p:spPr bwMode="auto">
          <a:xfrm>
            <a:off x="7162800" y="2667000"/>
            <a:ext cx="12954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sz="1800">
                <a:solidFill>
                  <a:schemeClr val="accent1"/>
                </a:solidFill>
                <a:latin typeface="Book Antiqua" panose="02040602050305030304" pitchFamily="18" charset="0"/>
                <a:ea typeface="宋体" panose="02010600030101010101" pitchFamily="2" charset="-122"/>
                <a:hlinkClick r:id="rId7" action="ppaction://program"/>
              </a:rPr>
              <a:t>Rectangle</a:t>
            </a:r>
            <a:endParaRPr lang="en-US" altLang="zh-CN" sz="1800">
              <a:solidFill>
                <a:schemeClr val="accent1"/>
              </a:solidFill>
              <a:ea typeface="宋体" panose="02010600030101010101" pitchFamily="2" charset="-122"/>
            </a:endParaRPr>
          </a:p>
        </p:txBody>
      </p:sp>
      <p:sp>
        <p:nvSpPr>
          <p:cNvPr id="348182" name="AutoShape 22">
            <a:hlinkClick r:id="" action="ppaction://noaction" highlightClick="1"/>
          </p:cNvPr>
          <p:cNvSpPr>
            <a:spLocks noChangeArrowheads="1"/>
          </p:cNvSpPr>
          <p:nvPr/>
        </p:nvSpPr>
        <p:spPr bwMode="auto">
          <a:xfrm>
            <a:off x="6705600" y="4495800"/>
            <a:ext cx="24384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sz="1800">
                <a:solidFill>
                  <a:schemeClr val="accent1"/>
                </a:solidFill>
                <a:latin typeface="Book Antiqua" panose="02040602050305030304" pitchFamily="18" charset="0"/>
                <a:ea typeface="宋体" panose="02010600030101010101" pitchFamily="2" charset="-122"/>
                <a:hlinkClick r:id="rId8" action="ppaction://program"/>
              </a:rPr>
              <a:t>TestGeometricObject</a:t>
            </a:r>
            <a:endParaRPr lang="en-US" altLang="zh-CN" sz="1800">
              <a:solidFill>
                <a:schemeClr val="accent1"/>
              </a:solidFill>
              <a:ea typeface="宋体" panose="02010600030101010101" pitchFamily="2" charset="-122"/>
            </a:endParaRPr>
          </a:p>
        </p:txBody>
      </p:sp>
      <p:sp>
        <p:nvSpPr>
          <p:cNvPr id="6158" name="AutoShape 14">
            <a:hlinkClick r:id="rId9" highlightClick="1"/>
          </p:cNvPr>
          <p:cNvSpPr>
            <a:spLocks noChangeArrowheads="1"/>
          </p:cNvSpPr>
          <p:nvPr/>
        </p:nvSpPr>
        <p:spPr bwMode="auto">
          <a:xfrm>
            <a:off x="6553200" y="1143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59" name="AutoShape 15">
            <a:hlinkClick r:id="rId10" highlightClick="1"/>
          </p:cNvPr>
          <p:cNvSpPr>
            <a:spLocks noChangeArrowheads="1"/>
          </p:cNvSpPr>
          <p:nvPr/>
        </p:nvSpPr>
        <p:spPr bwMode="auto">
          <a:xfrm>
            <a:off x="6553200" y="1905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60" name="AutoShape 16">
            <a:hlinkClick r:id="rId11" highlightClick="1"/>
          </p:cNvPr>
          <p:cNvSpPr>
            <a:spLocks noChangeArrowheads="1"/>
          </p:cNvSpPr>
          <p:nvPr/>
        </p:nvSpPr>
        <p:spPr bwMode="auto">
          <a:xfrm>
            <a:off x="6553200" y="2667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61" name="AutoShape 17">
            <a:hlinkClick r:id="rId12" highlightClick="1"/>
          </p:cNvPr>
          <p:cNvSpPr>
            <a:spLocks noChangeArrowheads="1"/>
          </p:cNvSpPr>
          <p:nvPr/>
        </p:nvSpPr>
        <p:spPr bwMode="auto">
          <a:xfrm>
            <a:off x="6324600" y="4191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179" name="AutoShape 19">
            <a:hlinkClick r:id="" action="ppaction://noaction" highlightClick="1"/>
          </p:cNvPr>
          <p:cNvSpPr>
            <a:spLocks noChangeArrowheads="1"/>
          </p:cNvSpPr>
          <p:nvPr/>
        </p:nvSpPr>
        <p:spPr bwMode="auto">
          <a:xfrm>
            <a:off x="7162800" y="1219200"/>
            <a:ext cx="19812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sz="1800">
                <a:solidFill>
                  <a:schemeClr val="accent1"/>
                </a:solidFill>
                <a:latin typeface="Book Antiqua" panose="02040602050305030304" pitchFamily="18" charset="0"/>
                <a:ea typeface="宋体" panose="02010600030101010101" pitchFamily="2" charset="-122"/>
                <a:hlinkClick r:id="rId13" action="ppaction://program"/>
              </a:rPr>
              <a:t>GeometricObject</a:t>
            </a:r>
            <a:endParaRPr lang="en-US" altLang="zh-CN" sz="1800">
              <a:solidFill>
                <a:schemeClr val="accent1"/>
              </a:solidFill>
              <a:ea typeface="宋体" panose="02010600030101010101" pitchFamily="2"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3ADF665-B808-4A90-B1CD-426956ABC788}" type="slidenum">
              <a:rPr lang="en-US" altLang="en-US" sz="1400"/>
            </a:fld>
            <a:endParaRPr lang="en-US" altLang="en-US" sz="1400"/>
          </a:p>
        </p:txBody>
      </p:sp>
      <p:sp>
        <p:nvSpPr>
          <p:cNvPr id="7171"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0F7162E7-200B-4E54-9DB8-A08D26141AFA}" type="slidenum">
              <a:rPr lang="en-US" altLang="en-US" sz="1400"/>
            </a:fld>
            <a:endParaRPr lang="en-US" altLang="en-US" sz="1400"/>
          </a:p>
        </p:txBody>
      </p:sp>
      <p:sp>
        <p:nvSpPr>
          <p:cNvPr id="7172" name="Rectangle 2"/>
          <p:cNvSpPr>
            <a:spLocks noGrp="1" noChangeArrowheads="1"/>
          </p:cNvSpPr>
          <p:nvPr>
            <p:ph type="title" idx="4294967295"/>
          </p:nvPr>
        </p:nvSpPr>
        <p:spPr>
          <a:xfrm>
            <a:off x="685800" y="228600"/>
            <a:ext cx="7772400" cy="685800"/>
          </a:xfrm>
          <a:noFill/>
        </p:spPr>
        <p:txBody>
          <a:bodyPr/>
          <a:lstStyle/>
          <a:p>
            <a:r>
              <a:rPr lang="en-US" altLang="en-US" dirty="0"/>
              <a:t>abstract method in abstract class(500) </a:t>
            </a:r>
            <a:endParaRPr lang="en-US" altLang="en-US" dirty="0"/>
          </a:p>
        </p:txBody>
      </p:sp>
      <p:sp>
        <p:nvSpPr>
          <p:cNvPr id="7173" name="Text Box 3"/>
          <p:cNvSpPr txBox="1">
            <a:spLocks noChangeArrowheads="1"/>
          </p:cNvSpPr>
          <p:nvPr/>
        </p:nvSpPr>
        <p:spPr bwMode="auto">
          <a:xfrm>
            <a:off x="304800" y="1219200"/>
            <a:ext cx="83058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000">
                <a:solidFill>
                  <a:srgbClr val="FF0000"/>
                </a:solidFill>
                <a:cs typeface="Times New Roman" panose="02020603050405020304" pitchFamily="18" charset="0"/>
              </a:rPr>
              <a:t>An abstract method cannot be contained in a nonabstract class.</a:t>
            </a:r>
            <a:r>
              <a:rPr lang="en-US" altLang="en-US" sz="3000">
                <a:cs typeface="Times New Roman" panose="02020603050405020304" pitchFamily="18" charset="0"/>
              </a:rPr>
              <a:t> </a:t>
            </a:r>
            <a:r>
              <a:rPr lang="en-US" altLang="en-US" sz="3000">
                <a:solidFill>
                  <a:srgbClr val="FF0000"/>
                </a:solidFill>
                <a:cs typeface="Times New Roman" panose="02020603050405020304" pitchFamily="18" charset="0"/>
              </a:rPr>
              <a:t>If a subclass of an abstract superclass does not implement all the abstract methods, the subclass must be defined abstract. </a:t>
            </a:r>
            <a:r>
              <a:rPr lang="en-US" altLang="en-US" sz="3000">
                <a:cs typeface="Times New Roman" panose="02020603050405020304" pitchFamily="18" charset="0"/>
              </a:rPr>
              <a:t>In other words, in a nonabstract subclass extended from an abstract class, all the abstract methods must be implemented, even if they are not used in the subclass. </a:t>
            </a:r>
            <a:endParaRPr lang="en-US" altLang="en-US" sz="3000">
              <a:cs typeface="Times New Roman" panose="02020603050405020304" pitchFamily="18"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AEA5FE4-323B-477B-86C4-286A6BC1B113}" type="slidenum">
              <a:rPr lang="en-US" altLang="en-US" sz="1400"/>
            </a:fld>
            <a:endParaRPr lang="en-US" altLang="en-US" sz="1400"/>
          </a:p>
        </p:txBody>
      </p:sp>
      <p:sp>
        <p:nvSpPr>
          <p:cNvPr id="8195"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F56C4CDD-296A-48E3-8898-3EAD62651DAE}" type="slidenum">
              <a:rPr lang="en-US" altLang="en-US" sz="1400"/>
            </a:fld>
            <a:endParaRPr lang="en-US" altLang="en-US" sz="1400"/>
          </a:p>
        </p:txBody>
      </p:sp>
      <p:sp>
        <p:nvSpPr>
          <p:cNvPr id="8196" name="Rectangle 2"/>
          <p:cNvSpPr>
            <a:spLocks noGrp="1" noChangeArrowheads="1"/>
          </p:cNvSpPr>
          <p:nvPr>
            <p:ph type="title" idx="4294967295"/>
          </p:nvPr>
        </p:nvSpPr>
        <p:spPr>
          <a:xfrm>
            <a:off x="304800" y="228600"/>
            <a:ext cx="8610600" cy="914400"/>
          </a:xfrm>
          <a:noFill/>
        </p:spPr>
        <p:txBody>
          <a:bodyPr/>
          <a:lstStyle/>
          <a:p>
            <a:r>
              <a:rPr lang="en-US" altLang="en-US">
                <a:solidFill>
                  <a:srgbClr val="FF0000"/>
                </a:solidFill>
              </a:rPr>
              <a:t>object cannot be created from abstract class </a:t>
            </a:r>
            <a:endParaRPr lang="en-US" altLang="en-US">
              <a:solidFill>
                <a:srgbClr val="FF0000"/>
              </a:solidFill>
            </a:endParaRPr>
          </a:p>
        </p:txBody>
      </p:sp>
      <p:sp>
        <p:nvSpPr>
          <p:cNvPr id="8197" name="Text Box 3"/>
          <p:cNvSpPr txBox="1">
            <a:spLocks noChangeArrowheads="1"/>
          </p:cNvSpPr>
          <p:nvPr/>
        </p:nvSpPr>
        <p:spPr bwMode="auto">
          <a:xfrm>
            <a:off x="304800" y="1600200"/>
            <a:ext cx="85344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600">
                <a:cs typeface="Times New Roman" panose="02020603050405020304" pitchFamily="18" charset="0"/>
              </a:rPr>
              <a:t>An abstract class cannot be instantiated using the new operator, but you can still define its constructors, which are invoked in the constructors of its subclasses. For instance, the constructors of GeometricObject are invoked in the Circle class and the Rectangle class. </a:t>
            </a:r>
            <a:endParaRPr lang="en-US" altLang="en-US" sz="3600">
              <a:cs typeface="Times New Roman" panose="02020603050405020304" pitchFamily="18"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C9F9601-F4D5-4407-B741-3B7086312038}" type="slidenum">
              <a:rPr lang="en-US" altLang="en-US" sz="1400"/>
            </a:fld>
            <a:endParaRPr lang="en-US" altLang="en-US" sz="1400"/>
          </a:p>
        </p:txBody>
      </p:sp>
      <p:sp>
        <p:nvSpPr>
          <p:cNvPr id="9219"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1DE02FB5-70CC-4094-AF22-43B9026ACD48}" type="slidenum">
              <a:rPr lang="en-US" altLang="en-US" sz="1400"/>
            </a:fld>
            <a:endParaRPr lang="en-US" altLang="en-US" sz="1400"/>
          </a:p>
        </p:txBody>
      </p:sp>
      <p:sp>
        <p:nvSpPr>
          <p:cNvPr id="9220" name="Rectangle 2"/>
          <p:cNvSpPr>
            <a:spLocks noGrp="1" noChangeArrowheads="1"/>
          </p:cNvSpPr>
          <p:nvPr>
            <p:ph type="title" idx="4294967295"/>
          </p:nvPr>
        </p:nvSpPr>
        <p:spPr>
          <a:xfrm>
            <a:off x="228600" y="228600"/>
            <a:ext cx="8610600" cy="1143000"/>
          </a:xfrm>
          <a:noFill/>
        </p:spPr>
        <p:txBody>
          <a:bodyPr/>
          <a:lstStyle/>
          <a:p>
            <a:r>
              <a:rPr lang="en-US" altLang="en-US">
                <a:solidFill>
                  <a:srgbClr val="FF0000"/>
                </a:solidFill>
              </a:rPr>
              <a:t>abstract class without abstract method </a:t>
            </a:r>
            <a:endParaRPr lang="en-US" altLang="en-US">
              <a:solidFill>
                <a:srgbClr val="FF0000"/>
              </a:solidFill>
            </a:endParaRPr>
          </a:p>
        </p:txBody>
      </p:sp>
      <p:sp>
        <p:nvSpPr>
          <p:cNvPr id="9221" name="Text Box 3"/>
          <p:cNvSpPr txBox="1">
            <a:spLocks noChangeArrowheads="1"/>
          </p:cNvSpPr>
          <p:nvPr/>
        </p:nvSpPr>
        <p:spPr bwMode="auto">
          <a:xfrm>
            <a:off x="304800" y="1828800"/>
            <a:ext cx="8534400" cy="403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cs typeface="Times New Roman" panose="02020603050405020304" pitchFamily="18" charset="0"/>
              </a:rPr>
              <a:t>A class that contains abstract methods must be abstract. However, it is possible to define an abstract class that contains no abstract methods. In this case, you cannot create instances of the class using the new operator. This class is used as a base class for defining a new subclass. </a:t>
            </a:r>
            <a:endParaRPr lang="en-US" altLang="en-US">
              <a:cs typeface="Times New Roman" panose="02020603050405020304" pitchFamily="18" charset="0"/>
            </a:endParaRPr>
          </a:p>
        </p:txBody>
      </p:sp>
    </p:spTree>
  </p:cSld>
  <p:clrMapOvr>
    <a:masterClrMapping/>
  </p:clrMapOvr>
  <p:transition/>
</p:sld>
</file>

<file path=ppt/tags/tag1.xml><?xml version="1.0" encoding="utf-8"?>
<p:tagLst xmlns:p="http://schemas.openxmlformats.org/presentationml/2006/main">
  <p:tag name="KSO_WM_UNIT_PLACING_PICTURE_USER_VIEWPORT" val="{&quot;height&quot;:9037.500787401576,&quot;width&quot;:11752.499212598424}"/>
</p:tagLst>
</file>

<file path=ppt/tags/tag2.xml><?xml version="1.0" encoding="utf-8"?>
<p:tagLst xmlns:p="http://schemas.openxmlformats.org/presentationml/2006/main">
  <p:tag name="KSO_WM_UNIT_PLACING_PICTURE_USER_VIEWPORT" val="{&quot;height&quot;:4395,&quot;width&quot;:14002.500787401576}"/>
</p:tagLst>
</file>

<file path=ppt/tags/tag3.xml><?xml version="1.0" encoding="utf-8"?>
<p:tagLst xmlns:p="http://schemas.openxmlformats.org/presentationml/2006/main">
  <p:tag name="KSO_WPP_MARK_KEY" val="5108445c-fdce-45c4-a635-79c59120d343"/>
  <p:tag name="COMMONDATA" val="eyJoZGlkIjoiMmY4MjAxOGJhYTUwN2EzYjI5NmNlYzJmMzZiMzQzOGQifQ=="/>
</p:tagLst>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0</TotalTime>
  <Words>14299</Words>
  <Application>WPS 演示</Application>
  <PresentationFormat>全屏显示(4:3)</PresentationFormat>
  <Paragraphs>552</Paragraphs>
  <Slides>51</Slides>
  <Notes>6</Notes>
  <HiddenSlides>0</HiddenSlides>
  <MMClips>0</MMClips>
  <ScaleCrop>false</ScaleCrop>
  <HeadingPairs>
    <vt:vector size="10" baseType="variant">
      <vt:variant>
        <vt:lpstr>已用的字体</vt:lpstr>
      </vt:variant>
      <vt:variant>
        <vt:i4>14</vt:i4>
      </vt:variant>
      <vt:variant>
        <vt:lpstr>主题</vt:lpstr>
      </vt:variant>
      <vt:variant>
        <vt:i4>1</vt:i4>
      </vt:variant>
      <vt:variant>
        <vt:lpstr>嵌入 OLE 服务器</vt:lpstr>
      </vt:variant>
      <vt:variant>
        <vt:i4>4</vt:i4>
      </vt:variant>
      <vt:variant>
        <vt:lpstr>幻灯片标题</vt:lpstr>
      </vt:variant>
      <vt:variant>
        <vt:i4>51</vt:i4>
      </vt:variant>
      <vt:variant>
        <vt:lpstr>自定义放映</vt:lpstr>
      </vt:variant>
      <vt:variant>
        <vt:i4>1</vt:i4>
      </vt:variant>
    </vt:vector>
  </HeadingPairs>
  <TitlesOfParts>
    <vt:vector size="71" baseType="lpstr">
      <vt:lpstr>Arial</vt:lpstr>
      <vt:lpstr>宋体</vt:lpstr>
      <vt:lpstr>Wingdings</vt:lpstr>
      <vt:lpstr>Times New Roman</vt:lpstr>
      <vt:lpstr>Monotype Sorts</vt:lpstr>
      <vt:lpstr>Wingdings</vt:lpstr>
      <vt:lpstr>Book Antiqua</vt:lpstr>
      <vt:lpstr>微软雅黑</vt:lpstr>
      <vt:lpstr>Arial Unicode MS</vt:lpstr>
      <vt:lpstr>Calibri</vt:lpstr>
      <vt:lpstr>Courier New</vt:lpstr>
      <vt:lpstr>PMingLiU</vt:lpstr>
      <vt:lpstr>Courier</vt:lpstr>
      <vt:lpstr>MingLiU-ExtB</vt:lpstr>
      <vt:lpstr>International</vt:lpstr>
      <vt:lpstr>Word.Picture.8</vt:lpstr>
      <vt:lpstr>Word.Picture.8</vt:lpstr>
      <vt:lpstr>Word.Picture.8</vt:lpstr>
      <vt:lpstr>Word.Picture.8</vt:lpstr>
      <vt:lpstr>Chapter 13 Abstract Classes and Interfaces</vt:lpstr>
      <vt:lpstr>Motivations</vt:lpstr>
      <vt:lpstr>Objectives</vt:lpstr>
      <vt:lpstr>PowerPoint 演示文稿</vt:lpstr>
      <vt:lpstr>Recall</vt:lpstr>
      <vt:lpstr>Abstract Classes and Abstract Methods</vt:lpstr>
      <vt:lpstr>abstract method in abstract class(500) </vt:lpstr>
      <vt:lpstr>object cannot be created from abstract class </vt:lpstr>
      <vt:lpstr>abstract class without abstract method </vt:lpstr>
      <vt:lpstr>superclass of abstract class may be concrete </vt:lpstr>
      <vt:lpstr>concrete method overridden to be abstract </vt:lpstr>
      <vt:lpstr>abstract class as type （能力描述，声明） </vt:lpstr>
      <vt:lpstr>Case Study: the Abstract Number Class </vt:lpstr>
      <vt:lpstr>The Abstract Calendar Class and Its GregorianCalendar subclass</vt:lpstr>
      <vt:lpstr>The Abstract Calendar Class and Its GregorianCalendar subclass</vt:lpstr>
      <vt:lpstr>The GregorianCalendar Class</vt:lpstr>
      <vt:lpstr>The get Method in Calendar Class</vt:lpstr>
      <vt:lpstr>Getting Date/Time Information from Calendar</vt:lpstr>
      <vt:lpstr>Interfaces(506)</vt:lpstr>
      <vt:lpstr>What is an interface?  Why is an interface useful?</vt:lpstr>
      <vt:lpstr>Why Interface</vt:lpstr>
      <vt:lpstr>Why Interface</vt:lpstr>
      <vt:lpstr>PowerPoint 演示文稿</vt:lpstr>
      <vt:lpstr>Define an Interface</vt:lpstr>
      <vt:lpstr>Interface is a Special Class</vt:lpstr>
      <vt:lpstr>Example</vt:lpstr>
      <vt:lpstr>Omitting Modifiers in Interfaces(508)</vt:lpstr>
      <vt:lpstr>Example: The Comparable Interface</vt:lpstr>
      <vt:lpstr>The toString, equals, and hashCode Methods 了解</vt:lpstr>
      <vt:lpstr>Integer and BigInteger Classes</vt:lpstr>
      <vt:lpstr>Example</vt:lpstr>
      <vt:lpstr>Generic sort Method</vt:lpstr>
      <vt:lpstr>Defining Classes to Implement Comparable</vt:lpstr>
      <vt:lpstr>The Cloneable Interfaces(137)</vt:lpstr>
      <vt:lpstr>Examples</vt:lpstr>
      <vt:lpstr>Implementing Cloneable Interface</vt:lpstr>
      <vt:lpstr>Shallow vs. Deep Copy</vt:lpstr>
      <vt:lpstr>Shallow vs. Deep Copy</vt:lpstr>
      <vt:lpstr>Interfaces vs. Abstract Classes(517)</vt:lpstr>
      <vt:lpstr>Interfaces vs. Abstract Classes, cont.了解</vt:lpstr>
      <vt:lpstr>Caution: conflict interfaces </vt:lpstr>
      <vt:lpstr>Whether to use an interface or a class?</vt:lpstr>
      <vt:lpstr>The Rational Class</vt:lpstr>
      <vt:lpstr>Designing a Class</vt:lpstr>
      <vt:lpstr>Designing a Class, cont.</vt:lpstr>
      <vt:lpstr>Designing a Class, cont.</vt:lpstr>
      <vt:lpstr>Designing a Class, cont.</vt:lpstr>
      <vt:lpstr>Designing a Class, cont.</vt:lpstr>
      <vt:lpstr>Using Visibility Modifiers</vt:lpstr>
      <vt:lpstr>Using Visibility Modifiers, cont.</vt:lpstr>
      <vt:lpstr>Using the static Modifier</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Java</dc:title>
  <dc:creator>Y. Daniel Liang</dc:creator>
  <cp:lastModifiedBy>高宏宇</cp:lastModifiedBy>
  <cp:revision>258</cp:revision>
  <cp:lastPrinted>2021-10-28T03:53:00Z</cp:lastPrinted>
  <dcterms:created xsi:type="dcterms:W3CDTF">2021-10-28T03:53:00Z</dcterms:created>
  <dcterms:modified xsi:type="dcterms:W3CDTF">2022-11-02T07:01:45Z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537F46A5A5EF4ABA805863793C042617</vt:lpwstr>
  </property>
</Properties>
</file>