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1"/>
  </p:notesMasterIdLst>
  <p:handoutMasterIdLst>
    <p:handoutMasterId r:id="rId32"/>
  </p:handoutMasterIdLst>
  <p:sldIdLst>
    <p:sldId id="438" r:id="rId3"/>
    <p:sldId id="488" r:id="rId4"/>
    <p:sldId id="440" r:id="rId5"/>
    <p:sldId id="441" r:id="rId6"/>
    <p:sldId id="443" r:id="rId7"/>
    <p:sldId id="476" r:id="rId8"/>
    <p:sldId id="454" r:id="rId9"/>
    <p:sldId id="455" r:id="rId10"/>
    <p:sldId id="460" r:id="rId11"/>
    <p:sldId id="484" r:id="rId12"/>
    <p:sldId id="494" r:id="rId13"/>
    <p:sldId id="458" r:id="rId14"/>
    <p:sldId id="453" r:id="rId15"/>
    <p:sldId id="477" r:id="rId16"/>
    <p:sldId id="467" r:id="rId17"/>
    <p:sldId id="486" r:id="rId18"/>
    <p:sldId id="466" r:id="rId19"/>
    <p:sldId id="461" r:id="rId20"/>
    <p:sldId id="462" r:id="rId21"/>
    <p:sldId id="463" r:id="rId22"/>
    <p:sldId id="465" r:id="rId23"/>
    <p:sldId id="500" r:id="rId24"/>
    <p:sldId id="495" r:id="rId25"/>
    <p:sldId id="504" r:id="rId26"/>
    <p:sldId id="496" r:id="rId27"/>
    <p:sldId id="501" r:id="rId28"/>
    <p:sldId id="502" r:id="rId29"/>
    <p:sldId id="503" r:id="rId30"/>
  </p:sldIdLst>
  <p:sldSz cx="9144000" cy="6858000" type="screen4x3"/>
  <p:notesSz cx="6858000" cy="9144000"/>
  <p:custDataLst>
    <p:tags r:id="rId36"/>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32" autoAdjust="0"/>
    <p:restoredTop sz="94670" autoAdjust="0"/>
  </p:normalViewPr>
  <p:slideViewPr>
    <p:cSldViewPr>
      <p:cViewPr varScale="1">
        <p:scale>
          <a:sx n="81" d="100"/>
          <a:sy n="81" d="100"/>
        </p:scale>
        <p:origin x="912" y="62"/>
      </p:cViewPr>
      <p:guideLst>
        <p:guide orient="horz" pos="1313"/>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35"/>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B392E955-8DCC-4E9B-ABE9-E835053550A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8D24D745-856D-4A17-AA22-FCDDC30221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AE7F5FCC-7A00-4AAF-8666-65154252579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B28199DC-BBFB-4370-ADF2-130BC5B610C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7B729D7-EDAC-47B5-A8F5-2CF81334DE6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8E701826-20DF-423A-8EDA-D73D5D1463D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FE2C0BE6-AABC-47D1-9EEE-358C6C937ED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56BFE5C5-8C66-4FEC-A079-564F7E7AD71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F4F7ECDF-59A3-4ACF-8BE4-18C1672F9B0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05F47CEB-667B-444E-A441-BDD3ED9F789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F55B0156-9988-4E22-8A2E-DF0A828D2F0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418A7BFC-25AD-4AD3-8582-CBC2FF8C704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60A792CF-7B14-49C8-AEBB-5D29964487A1}"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2013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ArrayAndLinkedList.html" TargetMode="External"/><Relationship Id="rId2" Type="http://schemas.openxmlformats.org/officeDocument/2006/relationships/hyperlink" Target="ppt/slides/ppt/slides/ppt/slides/ppt/slides/ppt/slides/html/TestArrayAndLinkedList.html" TargetMode="External"/><Relationship Id="rId1" Type="http://schemas.openxmlformats.org/officeDocument/2006/relationships/hyperlink" Target="ppt/slides/ppt/slides/ppt/slides/ppt/slides/ppt/slides/html/TestArrayAndLinkedList.b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cs.armstrong.edu/liang/intro10e/html/TestComparator.html" TargetMode="External"/><Relationship Id="rId4" Type="http://schemas.openxmlformats.org/officeDocument/2006/relationships/hyperlink" Target="http://www.cs.armstrong.edu/liang/intro10e/html/GeometricObjectComparator.html" TargetMode="External"/><Relationship Id="rId3" Type="http://schemas.openxmlformats.org/officeDocument/2006/relationships/hyperlink" Target="ppt/slides/ppt/slides/ppt/slides/ppt/slides/ppt/slides/html/TestComparator.bat" TargetMode="External"/><Relationship Id="rId2" Type="http://schemas.openxmlformats.org/officeDocument/2006/relationships/hyperlink" Target="ppt/slides/ppt/slides/ppt/slides/ppt/slides/ppt/slides/html/TestComparator.html" TargetMode="External"/><Relationship Id="rId1" Type="http://schemas.openxmlformats.org/officeDocument/2006/relationships/hyperlink" Target="ppt/slides/ppt/slides/ppt/slides/ppt/slides/ppt/slides/html/GeometricObjectComparato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hyperlink" Target="http://www.cs.armstrong.edu/liang/intro10e/html/MultipleBounceBall.html" TargetMode="External"/><Relationship Id="rId2" Type="http://schemas.openxmlformats.org/officeDocument/2006/relationships/hyperlink" Target="ppt/slides/ppt/slides/ppt/slides/ppt/slides/ppt/slides/html/MultipleBounceBall.html" TargetMode="External"/><Relationship Id="rId1" Type="http://schemas.openxmlformats.org/officeDocument/2006/relationships/hyperlink" Target="ppt/slides/ppt/slides/ppt/slides/ppt/slides/ppt/slides/html/MultipleBounceBall.ba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hyperlink" Target="http://www.cs.armstrong.edu/liang/intro10e/html/PriorityQueueDemo.html" TargetMode="External"/><Relationship Id="rId2" Type="http://schemas.openxmlformats.org/officeDocument/2006/relationships/hyperlink" Target="ppt/slides/ppt/slides/ppt/slides/ppt/slides/ppt/slides/html/PriorityQueueDemo.html" TargetMode="External"/><Relationship Id="rId1" Type="http://schemas.openxmlformats.org/officeDocument/2006/relationships/hyperlink" Target="ppt/slides/ppt/slides/ppt/slides/ppt/slides/ppt/slides/html/PriorityQueueDemo.bat" TargetMode="Externa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hyperlink" Target="http://www.cs.armstrong.edu/liang/intro10e/html/EvaluateExpression.html" TargetMode="External"/><Relationship Id="rId2" Type="http://schemas.openxmlformats.org/officeDocument/2006/relationships/hyperlink" Target="ppt/slides/ppt/slides/ppt/slides/ppt/slides/ppt/slides/html/EvaluateExpression.html" TargetMode="Externa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CAA49A-0AFE-421F-ABC7-806DC09BE091}" type="slidenum">
              <a:rPr lang="en-US" altLang="en-US" sz="1400"/>
            </a:fld>
            <a:endParaRPr lang="en-US" altLang="en-US" sz="1400"/>
          </a:p>
        </p:txBody>
      </p:sp>
      <p:sp>
        <p:nvSpPr>
          <p:cNvPr id="3075" name="Rectangle 2"/>
          <p:cNvSpPr>
            <a:spLocks noGrp="1" noChangeArrowheads="1"/>
          </p:cNvSpPr>
          <p:nvPr>
            <p:ph type="title"/>
          </p:nvPr>
        </p:nvSpPr>
        <p:spPr>
          <a:xfrm>
            <a:off x="685800" y="285750"/>
            <a:ext cx="7924800" cy="2152650"/>
          </a:xfrm>
          <a:noFill/>
        </p:spPr>
        <p:txBody>
          <a:bodyPr/>
          <a:lstStyle/>
          <a:p>
            <a:r>
              <a:rPr lang="en-US" altLang="en-US" sz="4000"/>
              <a:t>Chapter 20 </a:t>
            </a:r>
            <a:r>
              <a:rPr lang="en-US" altLang="en-US"/>
              <a:t>Lists, Stacks, Queues, and Priority Queues</a:t>
            </a:r>
            <a:endParaRPr lang="en-US" altLang="en-US"/>
          </a:p>
        </p:txBody>
      </p:sp>
      <p:sp>
        <p:nvSpPr>
          <p:cNvPr id="3076" name="Rectangle 6"/>
          <p:cNvSpPr>
            <a:spLocks noChangeArrowheads="1"/>
          </p:cNvSpPr>
          <p:nvPr/>
        </p:nvSpPr>
        <p:spPr bwMode="auto">
          <a:xfrm>
            <a:off x="2281238"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FA2454-2FE2-4F73-B367-F48608320045}" type="slidenum">
              <a:rPr lang="en-US" altLang="en-US" sz="1400"/>
            </a:fld>
            <a:endParaRPr lang="en-US" altLang="en-US" sz="1400"/>
          </a:p>
        </p:txBody>
      </p:sp>
      <p:sp>
        <p:nvSpPr>
          <p:cNvPr id="12291" name="Rectangle 2"/>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java.util.ArrayList</a:t>
            </a:r>
            <a:endParaRPr lang="en-US" altLang="en-US">
              <a:cs typeface="Times New Roman" panose="02020603050405020304" pitchFamily="18" charset="0"/>
            </a:endParaRPr>
          </a:p>
        </p:txBody>
      </p:sp>
      <p:sp>
        <p:nvSpPr>
          <p:cNvPr id="1229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9"/>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6" name="Rectangle 11"/>
          <p:cNvSpPr>
            <a:spLocks noChangeArrowheads="1"/>
          </p:cNvSpPr>
          <p:nvPr/>
        </p:nvSpPr>
        <p:spPr bwMode="auto">
          <a:xfrm>
            <a:off x="0" y="227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7" name="Object 10"/>
          <p:cNvGraphicFramePr>
            <a:graphicFrameLocks noChangeAspect="1"/>
          </p:cNvGraphicFramePr>
          <p:nvPr/>
        </p:nvGraphicFramePr>
        <p:xfrm>
          <a:off x="228600" y="1447800"/>
          <a:ext cx="8686800" cy="4833938"/>
        </p:xfrm>
        <a:graphic>
          <a:graphicData uri="http://schemas.openxmlformats.org/presentationml/2006/ole">
            <mc:AlternateContent xmlns:mc="http://schemas.openxmlformats.org/markup-compatibility/2006">
              <mc:Choice xmlns:v="urn:schemas-microsoft-com:vml" Requires="v">
                <p:oleObj spid="_x0000_s12300" name="Picture" r:id="rId1" imgW="4137025" imgH="2297430" progId="Word.Picture.8">
                  <p:embed/>
                </p:oleObj>
              </mc:Choice>
              <mc:Fallback>
                <p:oleObj name="Picture" r:id="rId1" imgW="4137025" imgH="2297430" progId="Word.Picture.8">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868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570213-88C9-4967-9D57-3CE1930B4055}" type="slidenum">
              <a:rPr lang="en-US" altLang="en-US" sz="1400"/>
            </a:fld>
            <a:endParaRPr lang="en-US" altLang="en-US" sz="1400"/>
          </a:p>
        </p:txBody>
      </p:sp>
      <p:sp>
        <p:nvSpPr>
          <p:cNvPr id="13315" name="Rectangle 2"/>
          <p:cNvSpPr>
            <a:spLocks noGrp="1" noChangeArrowheads="1"/>
          </p:cNvSpPr>
          <p:nvPr>
            <p:ph type="title"/>
          </p:nvPr>
        </p:nvSpPr>
        <p:spPr>
          <a:xfrm>
            <a:off x="685800" y="228600"/>
            <a:ext cx="7924800" cy="533400"/>
          </a:xfrm>
          <a:noFill/>
        </p:spPr>
        <p:txBody>
          <a:bodyPr/>
          <a:lstStyle/>
          <a:p>
            <a:r>
              <a:rPr lang="en-US" altLang="en-US" sz="4000">
                <a:cs typeface="Times New Roman" panose="02020603050405020304" pitchFamily="18" charset="0"/>
              </a:rPr>
              <a:t>java.util.LinkedList</a:t>
            </a:r>
            <a:endParaRPr lang="en-US" altLang="en-US" sz="4000">
              <a:cs typeface="Times New Roman" panose="02020603050405020304" pitchFamily="18" charset="0"/>
            </a:endParaRPr>
          </a:p>
        </p:txBody>
      </p:sp>
      <p:sp>
        <p:nvSpPr>
          <p:cNvPr id="1331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9"/>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1" name="Object 8"/>
          <p:cNvGraphicFramePr>
            <a:graphicFrameLocks noChangeAspect="1"/>
          </p:cNvGraphicFramePr>
          <p:nvPr/>
        </p:nvGraphicFramePr>
        <p:xfrm>
          <a:off x="762000" y="914400"/>
          <a:ext cx="7772400" cy="5395913"/>
        </p:xfrm>
        <a:graphic>
          <a:graphicData uri="http://schemas.openxmlformats.org/presentationml/2006/ole">
            <mc:AlternateContent xmlns:mc="http://schemas.openxmlformats.org/markup-compatibility/2006">
              <mc:Choice xmlns:v="urn:schemas-microsoft-com:vml" Requires="v">
                <p:oleObj spid="_x0000_s13324" name="Picture" r:id="rId1" imgW="4034790" imgH="2805430" progId="Word.Picture.8">
                  <p:embed/>
                </p:oleObj>
              </mc:Choice>
              <mc:Fallback>
                <p:oleObj name="Picture" r:id="rId1" imgW="4034790" imgH="280543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772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B8B768-ACD9-4E33-8E5B-FCB89CA15CF2}" type="slidenum">
              <a:rPr lang="en-US" altLang="en-US" sz="1400"/>
            </a:fld>
            <a:endParaRPr lang="en-US" altLang="en-US" sz="1400"/>
          </a:p>
        </p:txBody>
      </p:sp>
      <p:sp>
        <p:nvSpPr>
          <p:cNvPr id="14339" name="Rectangle 2"/>
          <p:cNvSpPr>
            <a:spLocks noGrp="1" noChangeArrowheads="1"/>
          </p:cNvSpPr>
          <p:nvPr>
            <p:ph type="title"/>
          </p:nvPr>
        </p:nvSpPr>
        <p:spPr>
          <a:xfrm>
            <a:off x="685800" y="228600"/>
            <a:ext cx="7924800" cy="1143000"/>
          </a:xfrm>
          <a:noFill/>
        </p:spPr>
        <p:txBody>
          <a:bodyPr/>
          <a:lstStyle/>
          <a:p>
            <a:r>
              <a:rPr lang="en-US" altLang="en-US">
                <a:solidFill>
                  <a:srgbClr val="FF0000"/>
                </a:solidFill>
                <a:cs typeface="Times New Roman" panose="02020603050405020304" pitchFamily="18" charset="0"/>
              </a:rPr>
              <a:t>Example: Using ArrayList and LinkedList</a:t>
            </a:r>
            <a:endParaRPr lang="en-US" altLang="en-US">
              <a:solidFill>
                <a:srgbClr val="FF0000"/>
              </a:solidFill>
              <a:cs typeface="Times New Roman" panose="02020603050405020304" pitchFamily="18" charset="0"/>
            </a:endParaRPr>
          </a:p>
        </p:txBody>
      </p:sp>
      <p:sp>
        <p:nvSpPr>
          <p:cNvPr id="1434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Grp="1" noChangeArrowheads="1"/>
          </p:cNvSpPr>
          <p:nvPr>
            <p:ph type="body" idx="1"/>
          </p:nvPr>
        </p:nvSpPr>
        <p:spPr>
          <a:xfrm>
            <a:off x="381000" y="1752600"/>
            <a:ext cx="8229600" cy="3581400"/>
          </a:xfrm>
          <a:noFill/>
        </p:spPr>
        <p:txBody>
          <a:bodyPr/>
          <a:lstStyle/>
          <a:p>
            <a:pPr marL="0" indent="0">
              <a:lnSpc>
                <a:spcPct val="90000"/>
              </a:lnSpc>
              <a:buFont typeface="Monotype Sorts"/>
              <a:buNone/>
            </a:pPr>
            <a:r>
              <a:rPr lang="en-US" altLang="en-US">
                <a:cs typeface="Times New Roman" panose="02020603050405020304" pitchFamily="18" charset="0"/>
              </a:rPr>
              <a:t>This example creates an array list filled with numbers, and inserts new elements into the specified location in the list. The example also creates a linked list fro hym the array list, inserts and removes the elements from the list. Finally, the example traverses the list forward and backward.</a:t>
            </a:r>
            <a:r>
              <a:rPr lang="en-US" altLang="en-US">
                <a:latin typeface="Courier" charset="0"/>
                <a:cs typeface="Times New Roman" panose="02020603050405020304" pitchFamily="18" charset="0"/>
              </a:rPr>
              <a:t> </a:t>
            </a:r>
            <a:endParaRPr lang="en-US" altLang="en-US">
              <a:latin typeface="Courier" charset="0"/>
              <a:cs typeface="Times New Roman" panose="02020603050405020304" pitchFamily="18" charset="0"/>
            </a:endParaRPr>
          </a:p>
        </p:txBody>
      </p:sp>
      <p:sp>
        <p:nvSpPr>
          <p:cNvPr id="14342"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AutoShape 8">
            <a:hlinkClick r:id="rId1" action="ppaction://program" highlightClick="1"/>
          </p:cNvPr>
          <p:cNvSpPr>
            <a:spLocks noChangeArrowheads="1"/>
          </p:cNvSpPr>
          <p:nvPr/>
        </p:nvSpPr>
        <p:spPr bwMode="auto">
          <a:xfrm>
            <a:off x="57150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2089" name="AutoShape 9">
            <a:hlinkClick r:id="" action="ppaction://noaction" highlightClick="1"/>
          </p:cNvPr>
          <p:cNvSpPr>
            <a:spLocks noChangeArrowheads="1"/>
          </p:cNvSpPr>
          <p:nvPr/>
        </p:nvSpPr>
        <p:spPr bwMode="auto">
          <a:xfrm>
            <a:off x="1905000" y="5486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TestArrayAndLinkedList</a:t>
            </a:r>
            <a:endParaRPr lang="en-US" altLang="zh-CN">
              <a:solidFill>
                <a:schemeClr val="accent1"/>
              </a:solidFill>
              <a:ea typeface="宋体" panose="02010600030101010101" pitchFamily="2" charset="-122"/>
            </a:endParaRPr>
          </a:p>
        </p:txBody>
      </p:sp>
      <p:sp>
        <p:nvSpPr>
          <p:cNvPr id="14346" name="AutoShape 10">
            <a:hlinkClick r:id="rId3" highlightClick="1"/>
          </p:cNvPr>
          <p:cNvSpPr>
            <a:spLocks noChangeArrowheads="1"/>
          </p:cNvSpPr>
          <p:nvPr/>
        </p:nvSpPr>
        <p:spPr bwMode="auto">
          <a:xfrm>
            <a:off x="12192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B19126-9353-4803-8270-F12A07D2FD2A}" type="slidenum">
              <a:rPr lang="en-US" altLang="en-US" sz="1400"/>
            </a:fld>
            <a:endParaRPr lang="en-US" altLang="en-US" sz="1400"/>
          </a:p>
        </p:txBody>
      </p:sp>
      <p:sp>
        <p:nvSpPr>
          <p:cNvPr id="15363" name="Rectangle 2"/>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Comparator Interface</a:t>
            </a:r>
            <a:endParaRPr lang="en-US" altLang="en-US">
              <a:cs typeface="Times New Roman" panose="02020603050405020304" pitchFamily="18" charset="0"/>
            </a:endParaRPr>
          </a:p>
        </p:txBody>
      </p:sp>
      <p:sp>
        <p:nvSpPr>
          <p:cNvPr id="1536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Grp="1" noChangeArrowheads="1"/>
          </p:cNvSpPr>
          <p:nvPr>
            <p:ph type="body" idx="1"/>
          </p:nvPr>
        </p:nvSpPr>
        <p:spPr>
          <a:xfrm>
            <a:off x="381000" y="1524000"/>
            <a:ext cx="8229600" cy="3581400"/>
          </a:xfrm>
        </p:spPr>
        <p:txBody>
          <a:bodyPr/>
          <a:lstStyle/>
          <a:p>
            <a:pPr marL="0" indent="0">
              <a:buFont typeface="Monotype Sorts"/>
              <a:buNone/>
            </a:pPr>
            <a:r>
              <a:rPr lang="en-US" altLang="en-US" sz="2800" dirty="0">
                <a:cs typeface="Times New Roman" panose="02020603050405020304" pitchFamily="18" charset="0"/>
              </a:rPr>
              <a:t>Sometimes you want to compare the elements of different types. The elements may not be instances of Comparable or are not comparable. You can define a comparator to compare these elements. To do so, define a class that implements the </a:t>
            </a:r>
            <a:r>
              <a:rPr lang="en-US" altLang="en-US" sz="2800" dirty="0" err="1">
                <a:cs typeface="Times New Roman" panose="02020603050405020304" pitchFamily="18" charset="0"/>
              </a:rPr>
              <a:t>java.util.Comparator</a:t>
            </a:r>
            <a:r>
              <a:rPr lang="en-US" altLang="en-US" sz="2800" dirty="0">
                <a:cs typeface="Times New Roman" panose="02020603050405020304" pitchFamily="18" charset="0"/>
              </a:rPr>
              <a:t> interface. The Comparator interface has two methods, compare and equals.</a:t>
            </a:r>
            <a:endParaRPr lang="en-US" altLang="en-US" sz="2800" dirty="0">
              <a:cs typeface="Times New Roman" panose="02020603050405020304" pitchFamily="18" charset="0"/>
            </a:endParaRPr>
          </a:p>
        </p:txBody>
      </p:sp>
      <p:sp>
        <p:nvSpPr>
          <p:cNvPr id="15366"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982DD5-6305-4C67-A02A-A46C1175586A}" type="slidenum">
              <a:rPr lang="en-US" altLang="en-US" sz="1400"/>
            </a:fld>
            <a:endParaRPr lang="en-US" altLang="en-US" sz="1400"/>
          </a:p>
        </p:txBody>
      </p:sp>
      <p:sp>
        <p:nvSpPr>
          <p:cNvPr id="16387" name="Rectangle 2"/>
          <p:cNvSpPr>
            <a:spLocks noGrp="1" noChangeArrowheads="1"/>
          </p:cNvSpPr>
          <p:nvPr>
            <p:ph type="title"/>
          </p:nvPr>
        </p:nvSpPr>
        <p:spPr>
          <a:xfrm>
            <a:off x="685800" y="228600"/>
            <a:ext cx="7924800" cy="838200"/>
          </a:xfrm>
          <a:noFill/>
        </p:spPr>
        <p:txBody>
          <a:bodyPr/>
          <a:lstStyle/>
          <a:p>
            <a:r>
              <a:rPr lang="en-US" altLang="en-US">
                <a:cs typeface="Times New Roman" panose="02020603050405020304" pitchFamily="18" charset="0"/>
              </a:rPr>
              <a:t>The Comparator Interface</a:t>
            </a:r>
            <a:endParaRPr lang="en-US" altLang="en-US">
              <a:cs typeface="Times New Roman" panose="02020603050405020304" pitchFamily="18" charset="0"/>
            </a:endParaRPr>
          </a:p>
        </p:txBody>
      </p:sp>
      <p:sp>
        <p:nvSpPr>
          <p:cNvPr id="1638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Grp="1" noChangeArrowheads="1"/>
          </p:cNvSpPr>
          <p:nvPr>
            <p:ph type="body" idx="1"/>
          </p:nvPr>
        </p:nvSpPr>
        <p:spPr>
          <a:xfrm>
            <a:off x="381000" y="1219200"/>
            <a:ext cx="8382000" cy="3810000"/>
          </a:xfrm>
        </p:spPr>
        <p:txBody>
          <a:bodyPr/>
          <a:lstStyle/>
          <a:p>
            <a:pPr marL="0" indent="0">
              <a:lnSpc>
                <a:spcPct val="90000"/>
              </a:lnSpc>
              <a:buFont typeface="Monotype Sorts"/>
              <a:buNone/>
            </a:pPr>
            <a:r>
              <a:rPr lang="en-US" altLang="en-US" sz="2800">
                <a:cs typeface="Times New Roman" panose="02020603050405020304" pitchFamily="18" charset="0"/>
              </a:rPr>
              <a:t>public int compare(Object element1, Object element2)</a:t>
            </a:r>
            <a:endParaRPr lang="en-US" altLang="en-US" sz="2800">
              <a:cs typeface="Times New Roman" panose="02020603050405020304" pitchFamily="18" charset="0"/>
            </a:endParaRPr>
          </a:p>
          <a:p>
            <a:pPr marL="0" indent="0">
              <a:lnSpc>
                <a:spcPct val="90000"/>
              </a:lnSpc>
              <a:buFont typeface="Monotype Sorts"/>
              <a:buNone/>
            </a:pPr>
            <a:r>
              <a:rPr lang="en-US" altLang="en-US" sz="2800">
                <a:cs typeface="Times New Roman" panose="02020603050405020304" pitchFamily="18" charset="0"/>
              </a:rPr>
              <a:t>Returns a negative value if element1 is less than element2, a positive value if element1 is greater than element2, and zero if they are equal. </a:t>
            </a:r>
            <a:endParaRPr lang="en-US" altLang="en-US" sz="2800">
              <a:cs typeface="Times New Roman" panose="02020603050405020304" pitchFamily="18" charset="0"/>
            </a:endParaRPr>
          </a:p>
          <a:p>
            <a:pPr marL="0" indent="0">
              <a:lnSpc>
                <a:spcPct val="90000"/>
              </a:lnSpc>
              <a:buFont typeface="Monotype Sorts"/>
              <a:buNone/>
            </a:pPr>
            <a:endParaRPr lang="en-US" altLang="en-US" sz="2800">
              <a:cs typeface="Times New Roman" panose="02020603050405020304" pitchFamily="18" charset="0"/>
            </a:endParaRPr>
          </a:p>
        </p:txBody>
      </p:sp>
      <p:sp>
        <p:nvSpPr>
          <p:cNvPr id="1639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1543" name="AutoShape 7">
            <a:hlinkClick r:id="" action="ppaction://noaction" highlightClick="1"/>
          </p:cNvPr>
          <p:cNvSpPr>
            <a:spLocks noChangeArrowheads="1"/>
          </p:cNvSpPr>
          <p:nvPr/>
        </p:nvSpPr>
        <p:spPr bwMode="auto">
          <a:xfrm>
            <a:off x="152400" y="518160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1" action="ppaction://program"/>
              </a:rPr>
              <a:t>GeometricObjectComparator</a:t>
            </a:r>
            <a:endParaRPr lang="en-US" altLang="zh-CN">
              <a:solidFill>
                <a:schemeClr val="accent1"/>
              </a:solidFill>
              <a:ea typeface="宋体" panose="02010600030101010101" pitchFamily="2" charset="-122"/>
            </a:endParaRPr>
          </a:p>
        </p:txBody>
      </p:sp>
      <p:sp>
        <p:nvSpPr>
          <p:cNvPr id="321544" name="AutoShape 8">
            <a:hlinkClick r:id="" action="ppaction://noaction" highlightClick="1"/>
          </p:cNvPr>
          <p:cNvSpPr>
            <a:spLocks noChangeArrowheads="1"/>
          </p:cNvSpPr>
          <p:nvPr/>
        </p:nvSpPr>
        <p:spPr bwMode="auto">
          <a:xfrm>
            <a:off x="152400" y="579120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TestComparator </a:t>
            </a:r>
            <a:endParaRPr lang="en-US" altLang="zh-CN">
              <a:solidFill>
                <a:schemeClr val="accent1"/>
              </a:solidFill>
              <a:ea typeface="宋体" panose="02010600030101010101" pitchFamily="2" charset="-122"/>
            </a:endParaRPr>
          </a:p>
        </p:txBody>
      </p:sp>
      <p:sp>
        <p:nvSpPr>
          <p:cNvPr id="16394" name="AutoShape 9">
            <a:hlinkClick r:id="rId3" action="ppaction://program" highlightClick="1"/>
          </p:cNvPr>
          <p:cNvSpPr>
            <a:spLocks noChangeArrowheads="1"/>
          </p:cNvSpPr>
          <p:nvPr/>
        </p:nvSpPr>
        <p:spPr bwMode="auto">
          <a:xfrm>
            <a:off x="4800600" y="5105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6395" name="AutoShape 10">
            <a:hlinkClick r:id="rId4" highlightClick="1"/>
          </p:cNvPr>
          <p:cNvSpPr>
            <a:spLocks noChangeArrowheads="1"/>
          </p:cNvSpPr>
          <p:nvPr/>
        </p:nvSpPr>
        <p:spPr bwMode="auto">
          <a:xfrm>
            <a:off x="152400" y="4724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6" name="AutoShape 11">
            <a:hlinkClick r:id="rId5" highlightClick="1"/>
          </p:cNvPr>
          <p:cNvSpPr>
            <a:spLocks noChangeArrowheads="1"/>
          </p:cNvSpPr>
          <p:nvPr/>
        </p:nvSpPr>
        <p:spPr bwMode="auto">
          <a:xfrm>
            <a:off x="152400" y="579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8EE9CF-425F-4A67-B0F4-C4AF70E174BF}" type="slidenum">
              <a:rPr lang="en-US" altLang="en-US" sz="1400"/>
            </a:fld>
            <a:endParaRPr lang="en-US" altLang="en-US" sz="1400"/>
          </a:p>
        </p:txBody>
      </p:sp>
      <p:sp>
        <p:nvSpPr>
          <p:cNvPr id="17411" name="Rectangle 2"/>
          <p:cNvSpPr>
            <a:spLocks noGrp="1" noChangeArrowheads="1"/>
          </p:cNvSpPr>
          <p:nvPr>
            <p:ph type="title"/>
          </p:nvPr>
        </p:nvSpPr>
        <p:spPr>
          <a:xfrm>
            <a:off x="304800" y="228600"/>
            <a:ext cx="8839200" cy="685800"/>
          </a:xfrm>
          <a:noFill/>
        </p:spPr>
        <p:txBody>
          <a:bodyPr/>
          <a:lstStyle/>
          <a:p>
            <a:r>
              <a:rPr lang="en-US" altLang="en-US">
                <a:cs typeface="Times New Roman" panose="02020603050405020304" pitchFamily="18" charset="0"/>
              </a:rPr>
              <a:t>The Collections Class</a:t>
            </a:r>
            <a:endParaRPr lang="en-US" altLang="en-US">
              <a:cs typeface="Times New Roman" panose="02020603050405020304" pitchFamily="18" charset="0"/>
            </a:endParaRPr>
          </a:p>
        </p:txBody>
      </p:sp>
      <p:sp>
        <p:nvSpPr>
          <p:cNvPr id="1741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12"/>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14"/>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Text Box 15"/>
          <p:cNvSpPr txBox="1">
            <a:spLocks noChangeArrowheads="1"/>
          </p:cNvSpPr>
          <p:nvPr/>
        </p:nvSpPr>
        <p:spPr bwMode="auto">
          <a:xfrm>
            <a:off x="457200" y="1143000"/>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The Collections class contains various static methods for operating on collections and maps, for creating synchronized collection classes, and for creating read-only collection classes.</a:t>
            </a:r>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DA0BEE-3685-4EC9-AE5A-9AA8F06FDAD6}" type="slidenum">
              <a:rPr lang="en-US" altLang="en-US" sz="1400"/>
            </a:fld>
            <a:endParaRPr lang="en-US" altLang="en-US" sz="1400"/>
          </a:p>
        </p:txBody>
      </p:sp>
      <p:sp>
        <p:nvSpPr>
          <p:cNvPr id="18435" name="Rectangle 2"/>
          <p:cNvSpPr>
            <a:spLocks noGrp="1" noChangeArrowheads="1"/>
          </p:cNvSpPr>
          <p:nvPr>
            <p:ph type="title"/>
          </p:nvPr>
        </p:nvSpPr>
        <p:spPr>
          <a:xfrm>
            <a:off x="457200" y="228600"/>
            <a:ext cx="8153400" cy="685800"/>
          </a:xfrm>
          <a:noFill/>
        </p:spPr>
        <p:txBody>
          <a:bodyPr/>
          <a:lstStyle/>
          <a:p>
            <a:r>
              <a:rPr lang="en-US" altLang="en-US" sz="4000">
                <a:cs typeface="Times New Roman" panose="02020603050405020304" pitchFamily="18" charset="0"/>
              </a:rPr>
              <a:t>The Collections Class UML Diagram</a:t>
            </a:r>
            <a:endParaRPr lang="en-US" altLang="en-US" sz="4000">
              <a:cs typeface="Times New Roman" panose="02020603050405020304" pitchFamily="18" charset="0"/>
            </a:endParaRPr>
          </a:p>
        </p:txBody>
      </p:sp>
      <p:sp>
        <p:nvSpPr>
          <p:cNvPr id="1843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12"/>
          <p:cNvSpPr>
            <a:spLocks noChangeArrowheads="1"/>
          </p:cNvSpPr>
          <p:nvPr/>
        </p:nvSpPr>
        <p:spPr bwMode="auto">
          <a:xfrm>
            <a:off x="228600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3" name="Rectangle 14"/>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4" name="Rectangle 16"/>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4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 y="1019175"/>
            <a:ext cx="878205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36909E-7BAB-47D0-B7DF-48E35FD181C5}" type="slidenum">
              <a:rPr lang="en-US" altLang="en-US" sz="1400"/>
            </a:fld>
            <a:endParaRPr lang="en-US" altLang="en-US" sz="1400"/>
          </a:p>
        </p:txBody>
      </p:sp>
      <p:sp>
        <p:nvSpPr>
          <p:cNvPr id="19459" name="Rectangle 2"/>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Case Study: Multiple Bouncing Balls</a:t>
            </a:r>
            <a:endParaRPr lang="en-US" altLang="en-US" sz="4000">
              <a:cs typeface="Times New Roman" panose="02020603050405020304" pitchFamily="18" charset="0"/>
            </a:endParaRPr>
          </a:p>
        </p:txBody>
      </p:sp>
      <p:sp>
        <p:nvSpPr>
          <p:cNvPr id="1946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13"/>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AutoShape 14">
            <a:hlinkClick r:id="rId1" action="ppaction://program" highlightClick="1"/>
          </p:cNvPr>
          <p:cNvSpPr>
            <a:spLocks noChangeArrowheads="1"/>
          </p:cNvSpPr>
          <p:nvPr/>
        </p:nvSpPr>
        <p:spPr bwMode="auto">
          <a:xfrm>
            <a:off x="7620000" y="5791200"/>
            <a:ext cx="13716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310287" name="AutoShape 15">
            <a:hlinkClick r:id="" action="ppaction://noaction" highlightClick="1"/>
          </p:cNvPr>
          <p:cNvSpPr>
            <a:spLocks noChangeArrowheads="1"/>
          </p:cNvSpPr>
          <p:nvPr/>
        </p:nvSpPr>
        <p:spPr bwMode="auto">
          <a:xfrm>
            <a:off x="4800600" y="5791200"/>
            <a:ext cx="2743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rgbClr val="000000"/>
                </a:solidFill>
                <a:latin typeface="Book Antiqua" panose="02040602050305030304" pitchFamily="18" charset="0"/>
                <a:ea typeface="宋体" panose="02010600030101010101" pitchFamily="2" charset="-122"/>
                <a:cs typeface="Times New Roman" panose="02020603050405020304" pitchFamily="18" charset="0"/>
                <a:hlinkClick r:id="rId2" action="ppaction://program"/>
              </a:rPr>
              <a:t>MultipleBounceBall</a:t>
            </a:r>
            <a:endParaRPr lang="en-US" altLang="zh-CN">
              <a:solidFill>
                <a:srgbClr val="000000"/>
              </a:solidFill>
              <a:latin typeface="Book Antiqua" panose="02040602050305030304" pitchFamily="18" charset="0"/>
              <a:ea typeface="宋体" panose="02010600030101010101" pitchFamily="2" charset="-122"/>
              <a:cs typeface="Times New Roman" panose="02020603050405020304" pitchFamily="18" charset="0"/>
            </a:endParaRPr>
          </a:p>
        </p:txBody>
      </p:sp>
      <p:sp>
        <p:nvSpPr>
          <p:cNvPr id="19467" name="AutoShape 16">
            <a:hlinkClick r:id="rId3" highlightClick="1"/>
          </p:cNvPr>
          <p:cNvSpPr>
            <a:spLocks noChangeArrowheads="1"/>
          </p:cNvSpPr>
          <p:nvPr/>
        </p:nvSpPr>
        <p:spPr bwMode="auto">
          <a:xfrm>
            <a:off x="41910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946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1739900"/>
            <a:ext cx="8667750" cy="337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1D940E-470B-42B5-9175-68ABDF67218F}" type="slidenum">
              <a:rPr lang="en-US" altLang="en-US" sz="1400"/>
            </a:fld>
            <a:endParaRPr lang="en-US" altLang="en-US" sz="1400"/>
          </a:p>
        </p:txBody>
      </p:sp>
      <p:sp>
        <p:nvSpPr>
          <p:cNvPr id="20483" name="Rectangle 2"/>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Vector and Stack Classes</a:t>
            </a:r>
            <a:endParaRPr lang="en-US" altLang="en-US">
              <a:cs typeface="Times New Roman" panose="02020603050405020304" pitchFamily="18" charset="0"/>
            </a:endParaRPr>
          </a:p>
        </p:txBody>
      </p:sp>
      <p:sp>
        <p:nvSpPr>
          <p:cNvPr id="2048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Grp="1" noChangeArrowheads="1"/>
          </p:cNvSpPr>
          <p:nvPr>
            <p:ph type="body" idx="1"/>
          </p:nvPr>
        </p:nvSpPr>
        <p:spPr>
          <a:xfrm>
            <a:off x="533400" y="1752600"/>
            <a:ext cx="8229600" cy="3886200"/>
          </a:xfrm>
          <a:noFill/>
        </p:spPr>
        <p:txBody>
          <a:bodyPr/>
          <a:lstStyle/>
          <a:p>
            <a:pPr marL="0" indent="0">
              <a:lnSpc>
                <a:spcPct val="90000"/>
              </a:lnSpc>
              <a:buFont typeface="Monotype Sorts"/>
              <a:buNone/>
            </a:pPr>
            <a:r>
              <a:rPr lang="en-US" altLang="en-US">
                <a:cs typeface="Times New Roman" panose="02020603050405020304" pitchFamily="18" charset="0"/>
              </a:rPr>
              <a:t>The Java Collections Framework was introduced with Java 2. Several data structures were supported prior to Java 2. Among them are the Vector class and the Stack class. These classes were redesigned to fit into the Java Collections Framework, but their old-style methods are retained for compatibility. This section introduces the Vector class and the Stack class.</a:t>
            </a:r>
            <a:r>
              <a:rPr lang="en-US" altLang="en-US">
                <a:latin typeface="Courier" charset="0"/>
                <a:cs typeface="Times New Roman" panose="02020603050405020304" pitchFamily="18" charset="0"/>
              </a:rPr>
              <a:t> </a:t>
            </a:r>
            <a:endParaRPr lang="en-US" altLang="en-US">
              <a:latin typeface="Courier" charset="0"/>
              <a:cs typeface="Times New Roman" panose="02020603050405020304" pitchFamily="18" charset="0"/>
            </a:endParaRPr>
          </a:p>
        </p:txBody>
      </p:sp>
      <p:sp>
        <p:nvSpPr>
          <p:cNvPr id="20486"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C6D877-67C8-4FB0-9B25-276BEB1CFC2E}" type="slidenum">
              <a:rPr lang="en-US" altLang="en-US" sz="1400"/>
            </a:fld>
            <a:endParaRPr lang="en-US" altLang="en-US" sz="1400"/>
          </a:p>
        </p:txBody>
      </p:sp>
      <p:sp>
        <p:nvSpPr>
          <p:cNvPr id="21507" name="Rectangle 2"/>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Vector Class</a:t>
            </a:r>
            <a:endParaRPr lang="en-US" altLang="en-US">
              <a:cs typeface="Times New Roman" panose="02020603050405020304" pitchFamily="18" charset="0"/>
            </a:endParaRPr>
          </a:p>
        </p:txBody>
      </p:sp>
      <p:sp>
        <p:nvSpPr>
          <p:cNvPr id="2150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Grp="1" noChangeArrowheads="1"/>
          </p:cNvSpPr>
          <p:nvPr>
            <p:ph type="body" idx="1"/>
          </p:nvPr>
        </p:nvSpPr>
        <p:spPr>
          <a:xfrm>
            <a:off x="533400" y="1752600"/>
            <a:ext cx="8229600" cy="4114800"/>
          </a:xfrm>
          <a:noFill/>
        </p:spPr>
        <p:txBody>
          <a:bodyPr/>
          <a:lstStyle/>
          <a:p>
            <a:pPr marL="0" indent="0">
              <a:lnSpc>
                <a:spcPct val="90000"/>
              </a:lnSpc>
              <a:buFont typeface="Monotype Sorts"/>
              <a:buNone/>
            </a:pPr>
            <a:r>
              <a:rPr lang="en-US" altLang="en-US" sz="2800">
                <a:cs typeface="Times New Roman" panose="02020603050405020304" pitchFamily="18" charset="0"/>
              </a:rPr>
              <a:t>In Java 2, Vector is the same as ArrayList, except that Vector contains the synchronized methods for accessing and modifying the vector. None of the new collection data structures introduced so far are synchronized. If synchronization is required, you can use the synchronized versions of the collection classes. These classes are introduced later in the section, “The Collections Class.”</a:t>
            </a:r>
            <a:endParaRPr lang="en-US" altLang="en-US" sz="2800">
              <a:cs typeface="Times New Roman" panose="02020603050405020304" pitchFamily="18" charset="0"/>
            </a:endParaRPr>
          </a:p>
        </p:txBody>
      </p:sp>
      <p:sp>
        <p:nvSpPr>
          <p:cNvPr id="2151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A3F8BF-260B-4A2B-B51C-00C853DED772}" type="slidenum">
              <a:rPr lang="en-US" altLang="en-US" sz="1400"/>
            </a:fld>
            <a:endParaRPr lang="en-US" altLang="en-US" sz="1400"/>
          </a:p>
        </p:txBody>
      </p:sp>
      <p:sp>
        <p:nvSpPr>
          <p:cNvPr id="4099" name="Rectangle 2"/>
          <p:cNvSpPr>
            <a:spLocks noGrp="1" noChangeArrowheads="1"/>
          </p:cNvSpPr>
          <p:nvPr>
            <p:ph type="title"/>
          </p:nvPr>
        </p:nvSpPr>
        <p:spPr>
          <a:xfrm>
            <a:off x="685800" y="152400"/>
            <a:ext cx="7772400" cy="457200"/>
          </a:xfrm>
          <a:noFill/>
        </p:spPr>
        <p:txBody>
          <a:bodyPr/>
          <a:lstStyle/>
          <a:p>
            <a:r>
              <a:rPr lang="en-US" altLang="en-US"/>
              <a:t>Objectives</a:t>
            </a:r>
            <a:endParaRPr lang="en-US" altLang="en-US"/>
          </a:p>
        </p:txBody>
      </p:sp>
      <p:sp>
        <p:nvSpPr>
          <p:cNvPr id="4100" name="Rectangle 3"/>
          <p:cNvSpPr>
            <a:spLocks noGrp="1" noChangeArrowheads="1"/>
          </p:cNvSpPr>
          <p:nvPr>
            <p:ph type="body" idx="1"/>
          </p:nvPr>
        </p:nvSpPr>
        <p:spPr>
          <a:xfrm>
            <a:off x="152400" y="685800"/>
            <a:ext cx="8763000" cy="5791200"/>
          </a:xfrm>
          <a:noFill/>
        </p:spPr>
        <p:txBody>
          <a:bodyPr/>
          <a:lstStyle/>
          <a:p>
            <a:pPr>
              <a:lnSpc>
                <a:spcPct val="80000"/>
              </a:lnSpc>
              <a:buFont typeface="Wingdings" panose="05000000000000000000" pitchFamily="2" charset="2"/>
              <a:buChar char="q"/>
            </a:pPr>
            <a:r>
              <a:rPr lang="en-US" altLang="en-US" sz="2000"/>
              <a:t>To explore the relationship between interfaces and classes in the Java Collections Framework hierarchy (§20.2).</a:t>
            </a:r>
            <a:endParaRPr lang="en-US" altLang="en-US" sz="2000"/>
          </a:p>
          <a:p>
            <a:pPr>
              <a:lnSpc>
                <a:spcPct val="80000"/>
              </a:lnSpc>
              <a:buFont typeface="Wingdings" panose="05000000000000000000" pitchFamily="2" charset="2"/>
              <a:buChar char="q"/>
            </a:pPr>
            <a:r>
              <a:rPr lang="en-US" altLang="en-US" sz="2000"/>
              <a:t>To use the common methods defined in the </a:t>
            </a:r>
            <a:r>
              <a:rPr lang="en-US" altLang="en-US" sz="2000" b="1"/>
              <a:t>Collection</a:t>
            </a:r>
            <a:r>
              <a:rPr lang="en-US" altLang="en-US" sz="2000"/>
              <a:t> interface for operating collections (§20.2).</a:t>
            </a:r>
            <a:endParaRPr lang="en-US" altLang="en-US" sz="2000"/>
          </a:p>
          <a:p>
            <a:pPr>
              <a:lnSpc>
                <a:spcPct val="80000"/>
              </a:lnSpc>
              <a:buFont typeface="Wingdings" panose="05000000000000000000" pitchFamily="2" charset="2"/>
              <a:buChar char="q"/>
            </a:pPr>
            <a:r>
              <a:rPr lang="en-US" altLang="en-US" sz="2000"/>
              <a:t>To use the </a:t>
            </a:r>
            <a:r>
              <a:rPr lang="en-US" altLang="en-US" sz="2000" b="1"/>
              <a:t>Iterator</a:t>
            </a:r>
            <a:r>
              <a:rPr lang="en-US" altLang="en-US" sz="2000"/>
              <a:t> interface to traverse the elements in a collection (§20.3).</a:t>
            </a:r>
            <a:endParaRPr lang="en-US" altLang="en-US" sz="2000"/>
          </a:p>
          <a:p>
            <a:pPr>
              <a:lnSpc>
                <a:spcPct val="80000"/>
              </a:lnSpc>
              <a:buFont typeface="Wingdings" panose="05000000000000000000" pitchFamily="2" charset="2"/>
              <a:buChar char="q"/>
            </a:pPr>
            <a:r>
              <a:rPr lang="en-US" altLang="en-US" sz="2000"/>
              <a:t>To use a for-each loop to traverse the elements in a collection (§20.3).</a:t>
            </a:r>
            <a:endParaRPr lang="en-US" altLang="en-US" sz="2000"/>
          </a:p>
          <a:p>
            <a:pPr>
              <a:lnSpc>
                <a:spcPct val="80000"/>
              </a:lnSpc>
              <a:buFont typeface="Wingdings" panose="05000000000000000000" pitchFamily="2" charset="2"/>
              <a:buChar char="q"/>
            </a:pPr>
            <a:r>
              <a:rPr lang="en-US" altLang="en-US" sz="2000"/>
              <a:t>To explore how and when to use </a:t>
            </a:r>
            <a:r>
              <a:rPr lang="en-US" altLang="en-US" sz="2000" b="1"/>
              <a:t>ArrayList</a:t>
            </a:r>
            <a:r>
              <a:rPr lang="en-US" altLang="en-US" sz="2000"/>
              <a:t> or </a:t>
            </a:r>
            <a:r>
              <a:rPr lang="en-US" altLang="en-US" sz="2000" b="1"/>
              <a:t>LinkedList</a:t>
            </a:r>
            <a:r>
              <a:rPr lang="en-US" altLang="en-US" sz="2000"/>
              <a:t> to store elements (§20.4).</a:t>
            </a:r>
            <a:endParaRPr lang="en-US" altLang="en-US" sz="2000"/>
          </a:p>
          <a:p>
            <a:pPr>
              <a:lnSpc>
                <a:spcPct val="80000"/>
              </a:lnSpc>
              <a:buFont typeface="Wingdings" panose="05000000000000000000" pitchFamily="2" charset="2"/>
              <a:buChar char="q"/>
            </a:pPr>
            <a:r>
              <a:rPr lang="en-US" altLang="en-US" sz="2000"/>
              <a:t>To compare elements using the </a:t>
            </a:r>
            <a:r>
              <a:rPr lang="en-US" altLang="en-US" sz="2000" b="1"/>
              <a:t>Comparable</a:t>
            </a:r>
            <a:r>
              <a:rPr lang="en-US" altLang="en-US" sz="2000"/>
              <a:t> interface and the </a:t>
            </a:r>
            <a:r>
              <a:rPr lang="en-US" altLang="en-US" sz="2000" b="1"/>
              <a:t>Comparator</a:t>
            </a:r>
            <a:r>
              <a:rPr lang="en-US" altLang="en-US" sz="2000"/>
              <a:t> interface (§20.5).</a:t>
            </a:r>
            <a:endParaRPr lang="en-US" altLang="en-US" sz="2000"/>
          </a:p>
          <a:p>
            <a:pPr>
              <a:lnSpc>
                <a:spcPct val="80000"/>
              </a:lnSpc>
              <a:buFont typeface="Wingdings" panose="05000000000000000000" pitchFamily="2" charset="2"/>
              <a:buChar char="q"/>
            </a:pPr>
            <a:r>
              <a:rPr lang="en-US" altLang="en-US" sz="2000"/>
              <a:t>To use the static utility methods in the </a:t>
            </a:r>
            <a:r>
              <a:rPr lang="en-US" altLang="en-US" sz="2000" b="1"/>
              <a:t>Collections</a:t>
            </a:r>
            <a:r>
              <a:rPr lang="en-US" altLang="en-US" sz="2000"/>
              <a:t> class for sorting, searching, shuffling lists, and finding the largest and smallest element in collections (§20.6).</a:t>
            </a:r>
            <a:endParaRPr lang="en-US" altLang="en-US" sz="2000"/>
          </a:p>
          <a:p>
            <a:pPr>
              <a:lnSpc>
                <a:spcPct val="80000"/>
              </a:lnSpc>
              <a:buFont typeface="Wingdings" panose="05000000000000000000" pitchFamily="2" charset="2"/>
              <a:buChar char="q"/>
            </a:pPr>
            <a:r>
              <a:rPr lang="en-US" altLang="en-US" sz="2000"/>
              <a:t>To develop a multiple bouncing balls application using </a:t>
            </a:r>
            <a:r>
              <a:rPr lang="en-US" altLang="en-US" sz="2000" b="1"/>
              <a:t>ArrayList</a:t>
            </a:r>
            <a:r>
              <a:rPr lang="en-US" altLang="en-US" sz="2000"/>
              <a:t> (§20.7).</a:t>
            </a:r>
            <a:endParaRPr lang="en-US" altLang="en-US" sz="2000"/>
          </a:p>
          <a:p>
            <a:pPr>
              <a:lnSpc>
                <a:spcPct val="80000"/>
              </a:lnSpc>
              <a:buFont typeface="Wingdings" panose="05000000000000000000" pitchFamily="2" charset="2"/>
              <a:buChar char="q"/>
            </a:pPr>
            <a:r>
              <a:rPr lang="en-US" altLang="en-US" sz="2000"/>
              <a:t>To distinguish between </a:t>
            </a:r>
            <a:r>
              <a:rPr lang="en-US" altLang="en-US" sz="2000" b="1"/>
              <a:t>Vector</a:t>
            </a:r>
            <a:r>
              <a:rPr lang="en-US" altLang="en-US" sz="2000"/>
              <a:t> and </a:t>
            </a:r>
            <a:r>
              <a:rPr lang="en-US" altLang="en-US" sz="2000" b="1"/>
              <a:t>ArrayList</a:t>
            </a:r>
            <a:r>
              <a:rPr lang="en-US" altLang="en-US" sz="2000"/>
              <a:t> and to use the </a:t>
            </a:r>
            <a:r>
              <a:rPr lang="en-US" altLang="en-US" sz="2000" b="1"/>
              <a:t>Stack</a:t>
            </a:r>
            <a:r>
              <a:rPr lang="en-US" altLang="en-US" sz="2000"/>
              <a:t> class for creating stacks (§20.8).</a:t>
            </a:r>
            <a:endParaRPr lang="en-US" altLang="en-US" sz="2000"/>
          </a:p>
          <a:p>
            <a:pPr>
              <a:lnSpc>
                <a:spcPct val="80000"/>
              </a:lnSpc>
              <a:buFont typeface="Wingdings" panose="05000000000000000000" pitchFamily="2" charset="2"/>
              <a:buChar char="q"/>
            </a:pPr>
            <a:r>
              <a:rPr lang="en-US" altLang="en-US" sz="2000"/>
              <a:t>To explore the relationships among </a:t>
            </a:r>
            <a:r>
              <a:rPr lang="en-US" altLang="en-US" sz="2000" b="1"/>
              <a:t>Collection</a:t>
            </a:r>
            <a:r>
              <a:rPr lang="en-US" altLang="en-US" sz="2000"/>
              <a:t>, </a:t>
            </a:r>
            <a:r>
              <a:rPr lang="en-US" altLang="en-US" sz="2000" b="1"/>
              <a:t>Queue</a:t>
            </a:r>
            <a:r>
              <a:rPr lang="en-US" altLang="en-US" sz="2000"/>
              <a:t>, </a:t>
            </a:r>
            <a:r>
              <a:rPr lang="en-US" altLang="en-US" sz="2000" b="1"/>
              <a:t>LinkedList</a:t>
            </a:r>
            <a:r>
              <a:rPr lang="en-US" altLang="en-US" sz="2000"/>
              <a:t>, and </a:t>
            </a:r>
            <a:r>
              <a:rPr lang="en-US" altLang="en-US" sz="2000" b="1"/>
              <a:t>PriorityQueue</a:t>
            </a:r>
            <a:r>
              <a:rPr lang="en-US" altLang="en-US" sz="2000"/>
              <a:t> and to create priority queues using the </a:t>
            </a:r>
            <a:r>
              <a:rPr lang="en-US" altLang="en-US" sz="2000" b="1"/>
              <a:t>PriorityQueue</a:t>
            </a:r>
            <a:r>
              <a:rPr lang="en-US" altLang="en-US" sz="2000"/>
              <a:t> class (§20.9).</a:t>
            </a:r>
            <a:endParaRPr lang="en-US" altLang="en-US" sz="2000"/>
          </a:p>
          <a:p>
            <a:pPr>
              <a:lnSpc>
                <a:spcPct val="80000"/>
              </a:lnSpc>
              <a:buFont typeface="Wingdings" panose="05000000000000000000" pitchFamily="2" charset="2"/>
              <a:buChar char="q"/>
            </a:pPr>
            <a:r>
              <a:rPr lang="en-US" altLang="en-US" sz="2000"/>
              <a:t>To use stacks to write a program to evaluate expressions (§20.10).</a:t>
            </a:r>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7E6622-2530-43FE-8EF8-729F0AF26279}" type="slidenum">
              <a:rPr lang="en-US" altLang="en-US" sz="1400"/>
            </a:fld>
            <a:endParaRPr lang="en-US" altLang="en-US" sz="1400"/>
          </a:p>
        </p:txBody>
      </p:sp>
      <p:sp>
        <p:nvSpPr>
          <p:cNvPr id="22531" name="Rectangle 2"/>
          <p:cNvSpPr>
            <a:spLocks noGrp="1" noChangeArrowheads="1"/>
          </p:cNvSpPr>
          <p:nvPr>
            <p:ph type="title"/>
          </p:nvPr>
        </p:nvSpPr>
        <p:spPr>
          <a:xfrm>
            <a:off x="533400" y="228600"/>
            <a:ext cx="7924800" cy="457200"/>
          </a:xfrm>
          <a:noFill/>
        </p:spPr>
        <p:txBody>
          <a:bodyPr/>
          <a:lstStyle/>
          <a:p>
            <a:r>
              <a:rPr lang="en-US" altLang="en-US" sz="4000">
                <a:cs typeface="Times New Roman" panose="02020603050405020304" pitchFamily="18" charset="0"/>
              </a:rPr>
              <a:t>The Vector Class, cont.</a:t>
            </a:r>
            <a:endParaRPr lang="en-US" altLang="en-US" sz="4000">
              <a:cs typeface="Times New Roman" panose="02020603050405020304" pitchFamily="18" charset="0"/>
            </a:endParaRPr>
          </a:p>
        </p:txBody>
      </p:sp>
      <p:sp>
        <p:nvSpPr>
          <p:cNvPr id="2253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9"/>
          <p:cNvSpPr>
            <a:spLocks noChangeArrowheads="1"/>
          </p:cNvSpPr>
          <p:nvPr/>
        </p:nvSpPr>
        <p:spPr bwMode="auto">
          <a:xfrm>
            <a:off x="3227388" y="185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11"/>
          <p:cNvSpPr>
            <a:spLocks noChangeArrowheads="1"/>
          </p:cNvSpPr>
          <p:nvPr/>
        </p:nvSpPr>
        <p:spPr bwMode="auto">
          <a:xfrm>
            <a:off x="2484438"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13"/>
          <p:cNvSpPr>
            <a:spLocks noChangeArrowheads="1"/>
          </p:cNvSpPr>
          <p:nvPr/>
        </p:nvSpPr>
        <p:spPr bwMode="auto">
          <a:xfrm>
            <a:off x="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8"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425" y="914400"/>
            <a:ext cx="869315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F18DDF-0B06-4049-8756-A98B8E8C30E3}" type="slidenum">
              <a:rPr lang="en-US" altLang="en-US" sz="1400"/>
            </a:fld>
            <a:endParaRPr lang="en-US" altLang="en-US" sz="1400"/>
          </a:p>
        </p:txBody>
      </p:sp>
      <p:sp>
        <p:nvSpPr>
          <p:cNvPr id="23555" name="Rectangle 2"/>
          <p:cNvSpPr>
            <a:spLocks noGrp="1" noChangeArrowheads="1"/>
          </p:cNvSpPr>
          <p:nvPr>
            <p:ph type="title"/>
          </p:nvPr>
        </p:nvSpPr>
        <p:spPr>
          <a:xfrm>
            <a:off x="533400" y="228600"/>
            <a:ext cx="7924800" cy="1143000"/>
          </a:xfrm>
          <a:noFill/>
        </p:spPr>
        <p:txBody>
          <a:bodyPr/>
          <a:lstStyle/>
          <a:p>
            <a:r>
              <a:rPr lang="en-US" altLang="en-US">
                <a:solidFill>
                  <a:srgbClr val="00B050"/>
                </a:solidFill>
                <a:cs typeface="Times New Roman" panose="02020603050405020304" pitchFamily="18" charset="0"/>
              </a:rPr>
              <a:t>The Stack Class</a:t>
            </a:r>
            <a:endParaRPr lang="en-US" altLang="en-US">
              <a:solidFill>
                <a:srgbClr val="00B050"/>
              </a:solidFill>
              <a:cs typeface="Times New Roman" panose="02020603050405020304" pitchFamily="18" charset="0"/>
            </a:endParaRPr>
          </a:p>
        </p:txBody>
      </p:sp>
      <p:sp>
        <p:nvSpPr>
          <p:cNvPr id="2355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p:cNvSpPr>
            <a:spLocks noGrp="1" noChangeArrowheads="1"/>
          </p:cNvSpPr>
          <p:nvPr>
            <p:ph type="body" idx="1"/>
          </p:nvPr>
        </p:nvSpPr>
        <p:spPr>
          <a:xfrm>
            <a:off x="2819400" y="1447800"/>
            <a:ext cx="6096000" cy="2286000"/>
          </a:xfrm>
          <a:noFill/>
        </p:spPr>
        <p:txBody>
          <a:bodyPr/>
          <a:lstStyle/>
          <a:p>
            <a:pPr marL="0" indent="0">
              <a:buFont typeface="Monotype Sorts"/>
              <a:buNone/>
            </a:pPr>
            <a:r>
              <a:rPr lang="en-US" altLang="en-US" sz="2800">
                <a:cs typeface="Times New Roman" panose="02020603050405020304" pitchFamily="18" charset="0"/>
              </a:rPr>
              <a:t>The Stack class represents a last-in-first-out stack of objects. The elements are accessed only from the top of the stack. You can retrieve, insert, or remove an element from the top of the stack.</a:t>
            </a:r>
            <a:r>
              <a:rPr lang="en-US" altLang="en-US" sz="2800">
                <a:latin typeface="Courier" charset="0"/>
                <a:cs typeface="Times New Roman" panose="02020603050405020304" pitchFamily="18" charset="0"/>
              </a:rPr>
              <a:t> </a:t>
            </a:r>
            <a:endParaRPr lang="en-US" altLang="en-US" sz="2800">
              <a:latin typeface="Courier" charset="0"/>
              <a:cs typeface="Times New Roman" panose="02020603050405020304" pitchFamily="18" charset="0"/>
            </a:endParaRPr>
          </a:p>
        </p:txBody>
      </p:sp>
      <p:sp>
        <p:nvSpPr>
          <p:cNvPr id="2355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8"/>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10"/>
          <p:cNvSpPr>
            <a:spLocks noChangeArrowheads="1"/>
          </p:cNvSpPr>
          <p:nvPr/>
        </p:nvSpPr>
        <p:spPr bwMode="auto">
          <a:xfrm>
            <a:off x="27432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12"/>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63" name="Object 11"/>
          <p:cNvGraphicFramePr>
            <a:graphicFrameLocks noChangeAspect="1"/>
          </p:cNvGraphicFramePr>
          <p:nvPr/>
        </p:nvGraphicFramePr>
        <p:xfrm>
          <a:off x="0" y="2362200"/>
          <a:ext cx="7620000" cy="3732213"/>
        </p:xfrm>
        <a:graphic>
          <a:graphicData uri="http://schemas.openxmlformats.org/presentationml/2006/ole">
            <mc:AlternateContent xmlns:mc="http://schemas.openxmlformats.org/markup-compatibility/2006">
              <mc:Choice xmlns:v="urn:schemas-microsoft-com:vml" Requires="v">
                <p:oleObj spid="_x0000_s23566" name="Picture" r:id="rId1" imgW="3736975" imgH="1827530" progId="Word.Picture.8">
                  <p:embed/>
                </p:oleObj>
              </mc:Choice>
              <mc:Fallback>
                <p:oleObj name="Picture" r:id="rId1" imgW="3736975" imgH="182753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76200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EA611C-0EBA-438F-8FDC-ABA60AE07E46}" type="slidenum">
              <a:rPr lang="en-US" altLang="en-US" sz="1400"/>
            </a:fld>
            <a:endParaRPr lang="en-US" altLang="en-US" sz="1400"/>
          </a:p>
        </p:txBody>
      </p:sp>
      <p:sp>
        <p:nvSpPr>
          <p:cNvPr id="24579" name="Rectangle 2"/>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Queues and Priority Queues</a:t>
            </a:r>
            <a:endParaRPr lang="en-US" altLang="en-US">
              <a:cs typeface="Times New Roman" panose="02020603050405020304" pitchFamily="18" charset="0"/>
            </a:endParaRPr>
          </a:p>
        </p:txBody>
      </p:sp>
      <p:sp>
        <p:nvSpPr>
          <p:cNvPr id="2458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Grp="1" noChangeArrowheads="1"/>
          </p:cNvSpPr>
          <p:nvPr>
            <p:ph type="body" idx="1"/>
          </p:nvPr>
        </p:nvSpPr>
        <p:spPr>
          <a:xfrm>
            <a:off x="228600" y="1219200"/>
            <a:ext cx="8686800" cy="3886200"/>
          </a:xfrm>
          <a:noFill/>
        </p:spPr>
        <p:txBody>
          <a:bodyPr/>
          <a:lstStyle/>
          <a:p>
            <a:pPr marL="0" indent="0">
              <a:buFont typeface="Monotype Sorts"/>
              <a:buNone/>
            </a:pPr>
            <a:r>
              <a:rPr lang="en-US" altLang="en-US"/>
              <a:t>A queue is a first-in/first-out data structure. Elements are appended to the end of the queue and are removed from the beginning of the queue. In a priority queue, elements are assigned priorities. When accessing elements, the element with the highest priority is removed first. </a:t>
            </a:r>
            <a:endParaRPr lang="en-US" altLang="en-US"/>
          </a:p>
        </p:txBody>
      </p:sp>
      <p:sp>
        <p:nvSpPr>
          <p:cNvPr id="24582"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591129-7086-41C5-BAE4-B04893503CDF}" type="slidenum">
              <a:rPr lang="en-US" altLang="en-US" sz="1400"/>
            </a:fld>
            <a:endParaRPr lang="en-US" altLang="en-US" sz="1400"/>
          </a:p>
        </p:txBody>
      </p:sp>
      <p:sp>
        <p:nvSpPr>
          <p:cNvPr id="25603" name="Rectangle 2"/>
          <p:cNvSpPr>
            <a:spLocks noGrp="1" noChangeArrowheads="1"/>
          </p:cNvSpPr>
          <p:nvPr>
            <p:ph type="title"/>
          </p:nvPr>
        </p:nvSpPr>
        <p:spPr>
          <a:xfrm>
            <a:off x="533400" y="228600"/>
            <a:ext cx="7924800" cy="762000"/>
          </a:xfrm>
          <a:noFill/>
        </p:spPr>
        <p:txBody>
          <a:bodyPr/>
          <a:lstStyle/>
          <a:p>
            <a:r>
              <a:rPr lang="en-US" altLang="en-US">
                <a:solidFill>
                  <a:srgbClr val="00B050"/>
                </a:solidFill>
                <a:cs typeface="Times New Roman" panose="02020603050405020304" pitchFamily="18" charset="0"/>
              </a:rPr>
              <a:t>The Queue Interface</a:t>
            </a:r>
            <a:endParaRPr lang="en-US" altLang="en-US">
              <a:solidFill>
                <a:srgbClr val="00B050"/>
              </a:solidFill>
              <a:cs typeface="Times New Roman" panose="02020603050405020304" pitchFamily="18" charset="0"/>
            </a:endParaRPr>
          </a:p>
        </p:txBody>
      </p:sp>
      <p:sp>
        <p:nvSpPr>
          <p:cNvPr id="2560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9"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591310"/>
            <a:ext cx="8024813" cy="414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07D60C-1E20-44F4-9E8D-2F2EF811C6DB}" type="slidenum">
              <a:rPr lang="en-US" altLang="en-US" sz="1400"/>
            </a:fld>
            <a:endParaRPr lang="en-US" altLang="en-US" sz="1400"/>
          </a:p>
        </p:txBody>
      </p:sp>
      <p:sp>
        <p:nvSpPr>
          <p:cNvPr id="26627" name="Rectangle 2"/>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Using LinkedList for Queue</a:t>
            </a:r>
            <a:endParaRPr lang="en-US" altLang="en-US">
              <a:cs typeface="Times New Roman" panose="02020603050405020304" pitchFamily="18" charset="0"/>
            </a:endParaRPr>
          </a:p>
        </p:txBody>
      </p:sp>
      <p:sp>
        <p:nvSpPr>
          <p:cNvPr id="2662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663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00" y="1524000"/>
            <a:ext cx="7696200"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E49C43-659B-4DE6-A60C-2499B111CADE}" type="slidenum">
              <a:rPr lang="en-US" altLang="en-US" sz="1400"/>
            </a:fld>
            <a:endParaRPr lang="en-US" altLang="en-US" sz="1400"/>
          </a:p>
        </p:txBody>
      </p:sp>
      <p:sp>
        <p:nvSpPr>
          <p:cNvPr id="27651" name="Rectangle 2"/>
          <p:cNvSpPr>
            <a:spLocks noGrp="1" noChangeArrowheads="1"/>
          </p:cNvSpPr>
          <p:nvPr>
            <p:ph type="title"/>
          </p:nvPr>
        </p:nvSpPr>
        <p:spPr>
          <a:xfrm>
            <a:off x="533400" y="228600"/>
            <a:ext cx="7924800" cy="762000"/>
          </a:xfrm>
          <a:noFill/>
        </p:spPr>
        <p:txBody>
          <a:bodyPr/>
          <a:lstStyle/>
          <a:p>
            <a:r>
              <a:rPr lang="en-US" altLang="en-US">
                <a:solidFill>
                  <a:schemeClr val="tx1"/>
                </a:solidFill>
                <a:cs typeface="Times New Roman" panose="02020603050405020304" pitchFamily="18" charset="0"/>
              </a:rPr>
              <a:t>The PriorityQueue Class</a:t>
            </a:r>
            <a:endParaRPr lang="en-US" altLang="en-US">
              <a:solidFill>
                <a:schemeClr val="tx1"/>
              </a:solidFill>
              <a:cs typeface="Times New Roman" panose="02020603050405020304" pitchFamily="18" charset="0"/>
            </a:endParaRPr>
          </a:p>
        </p:txBody>
      </p:sp>
      <p:sp>
        <p:nvSpPr>
          <p:cNvPr id="27652"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11"/>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AutoShape 12">
            <a:hlinkClick r:id="rId1" action="ppaction://program" highlightClick="1"/>
          </p:cNvPr>
          <p:cNvSpPr>
            <a:spLocks noChangeArrowheads="1"/>
          </p:cNvSpPr>
          <p:nvPr/>
        </p:nvSpPr>
        <p:spPr bwMode="auto">
          <a:xfrm>
            <a:off x="5715000"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2029" name="AutoShape 13">
            <a:hlinkClick r:id="" action="ppaction://noaction" highlightClick="1"/>
          </p:cNvPr>
          <p:cNvSpPr>
            <a:spLocks noChangeArrowheads="1"/>
          </p:cNvSpPr>
          <p:nvPr/>
        </p:nvSpPr>
        <p:spPr bwMode="auto">
          <a:xfrm>
            <a:off x="1600200" y="5486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PriorityQueueDemo</a:t>
            </a:r>
            <a:endParaRPr lang="en-US" altLang="zh-CN">
              <a:solidFill>
                <a:schemeClr val="accent1"/>
              </a:solidFill>
              <a:ea typeface="宋体" panose="02010600030101010101" pitchFamily="2" charset="-122"/>
            </a:endParaRPr>
          </a:p>
        </p:txBody>
      </p:sp>
      <p:sp>
        <p:nvSpPr>
          <p:cNvPr id="27660" name="AutoShape 14">
            <a:hlinkClick r:id="rId3" highlightClick="1"/>
          </p:cNvPr>
          <p:cNvSpPr>
            <a:spLocks noChangeArrowheads="1"/>
          </p:cNvSpPr>
          <p:nvPr/>
        </p:nvSpPr>
        <p:spPr bwMode="auto">
          <a:xfrm>
            <a:off x="9906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6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8991600"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76885-C402-4D71-BAFE-3C22374FA0FB}" type="slidenum">
              <a:rPr lang="en-US" altLang="en-US" sz="1400"/>
            </a:fld>
            <a:endParaRPr lang="en-US" altLang="en-US" sz="1400"/>
          </a:p>
        </p:txBody>
      </p:sp>
      <p:sp>
        <p:nvSpPr>
          <p:cNvPr id="28675" name="Rectangle 2"/>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Case Study: Evaluating Expressions</a:t>
            </a:r>
            <a:endParaRPr lang="en-US" altLang="en-US" sz="4000">
              <a:cs typeface="Times New Roman" panose="02020603050405020304" pitchFamily="18" charset="0"/>
            </a:endParaRPr>
          </a:p>
        </p:txBody>
      </p:sp>
      <p:sp>
        <p:nvSpPr>
          <p:cNvPr id="2867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Grp="1" noChangeArrowheads="1"/>
          </p:cNvSpPr>
          <p:nvPr>
            <p:ph type="body" idx="1"/>
          </p:nvPr>
        </p:nvSpPr>
        <p:spPr>
          <a:xfrm>
            <a:off x="228600" y="990600"/>
            <a:ext cx="8686800" cy="457200"/>
          </a:xfrm>
          <a:noFill/>
        </p:spPr>
        <p:txBody>
          <a:bodyPr/>
          <a:lstStyle/>
          <a:p>
            <a:pPr marL="0" indent="0">
              <a:lnSpc>
                <a:spcPct val="80000"/>
              </a:lnSpc>
              <a:buFont typeface="Monotype Sorts"/>
              <a:buNone/>
            </a:pPr>
            <a:r>
              <a:rPr lang="en-US" altLang="en-US" sz="2800" dirty="0"/>
              <a:t>Stacks can be used to evaluate expressions.</a:t>
            </a:r>
            <a:endParaRPr lang="en-US" altLang="en-US" sz="2800" dirty="0"/>
          </a:p>
        </p:txBody>
      </p:sp>
      <p:sp>
        <p:nvSpPr>
          <p:cNvPr id="2867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600200"/>
            <a:ext cx="49530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7" name="AutoShape 11">
            <a:hlinkClick r:id="" action="ppaction://noaction" highlightClick="1"/>
          </p:cNvPr>
          <p:cNvSpPr>
            <a:spLocks noChangeArrowheads="1"/>
          </p:cNvSpPr>
          <p:nvPr/>
        </p:nvSpPr>
        <p:spPr bwMode="auto">
          <a:xfrm>
            <a:off x="5562600" y="4648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latin typeface="Book Antiqua" panose="02040602050305030304" pitchFamily="18" charset="0"/>
                <a:ea typeface="宋体" panose="02010600030101010101" pitchFamily="2" charset="-122"/>
                <a:hlinkClick r:id="rId2" action="ppaction://program"/>
              </a:rPr>
              <a:t>Evaluate Expression</a:t>
            </a:r>
            <a:endParaRPr lang="en-US" altLang="zh-CN">
              <a:solidFill>
                <a:schemeClr val="accent1"/>
              </a:solidFill>
              <a:ea typeface="宋体" panose="02010600030101010101" pitchFamily="2" charset="-122"/>
            </a:endParaRPr>
          </a:p>
        </p:txBody>
      </p:sp>
      <p:sp>
        <p:nvSpPr>
          <p:cNvPr id="28683" name="AutoShape 12">
            <a:hlinkClick r:id="rId3" highlightClick="1"/>
          </p:cNvPr>
          <p:cNvSpPr>
            <a:spLocks noChangeArrowheads="1"/>
          </p:cNvSpPr>
          <p:nvPr/>
        </p:nvSpPr>
        <p:spPr bwMode="auto">
          <a:xfrm>
            <a:off x="5562600" y="4038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24400"/>
            <a:ext cx="451167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70183C-D2D4-4F45-8130-B1DCD10E15B4}" type="slidenum">
              <a:rPr lang="en-US" altLang="en-US" sz="1400"/>
            </a:fld>
            <a:endParaRPr lang="en-US" altLang="en-US" sz="1400"/>
          </a:p>
        </p:txBody>
      </p:sp>
      <p:sp>
        <p:nvSpPr>
          <p:cNvPr id="29699" name="Rectangle 2"/>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Algorithm</a:t>
            </a:r>
            <a:endParaRPr lang="en-US" altLang="en-US" sz="4000">
              <a:cs typeface="Times New Roman" panose="02020603050405020304" pitchFamily="18" charset="0"/>
            </a:endParaRPr>
          </a:p>
        </p:txBody>
      </p:sp>
      <p:sp>
        <p:nvSpPr>
          <p:cNvPr id="2970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Content Placeholder 1"/>
          <p:cNvSpPr>
            <a:spLocks noGrp="1"/>
          </p:cNvSpPr>
          <p:nvPr>
            <p:ph idx="1"/>
          </p:nvPr>
        </p:nvSpPr>
        <p:spPr>
          <a:xfrm>
            <a:off x="381000" y="914400"/>
            <a:ext cx="8534400" cy="5334000"/>
          </a:xfrm>
        </p:spPr>
        <p:txBody>
          <a:bodyPr/>
          <a:lstStyle/>
          <a:p>
            <a:pPr marL="0" indent="0">
              <a:buFont typeface="Monotype Sorts"/>
              <a:buNone/>
            </a:pPr>
            <a:r>
              <a:rPr lang="en-US" altLang="zh-CN" sz="2000" b="1">
                <a:ea typeface="宋体" panose="02010600030101010101" pitchFamily="2" charset="-122"/>
              </a:rPr>
              <a:t>Phase 1: Scanning the expression</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The program scans the expression from left to right to extract operands, operators, and the parentheses.</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1.1.	If the extracted item is an operand, push it to </a:t>
            </a:r>
            <a:r>
              <a:rPr lang="en-US" altLang="zh-CN" sz="2000" b="1">
                <a:ea typeface="宋体" panose="02010600030101010101" pitchFamily="2" charset="-122"/>
              </a:rPr>
              <a:t>operandStack</a:t>
            </a:r>
            <a:r>
              <a:rPr lang="en-US" altLang="zh-CN" sz="2000">
                <a:ea typeface="宋体" panose="02010600030101010101" pitchFamily="2" charset="-122"/>
              </a:rPr>
              <a:t>.</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1.2.	If the extracted item is a </a:t>
            </a:r>
            <a:r>
              <a:rPr lang="en-US" altLang="zh-CN" sz="2000" b="1">
                <a:ea typeface="宋体" panose="02010600030101010101" pitchFamily="2" charset="-122"/>
              </a:rPr>
              <a:t>+</a:t>
            </a:r>
            <a:r>
              <a:rPr lang="en-US" altLang="zh-CN" sz="2000">
                <a:ea typeface="宋体" panose="02010600030101010101" pitchFamily="2" charset="-122"/>
              </a:rPr>
              <a:t> or </a:t>
            </a:r>
            <a:r>
              <a:rPr lang="en-US" altLang="zh-CN" sz="2000" b="1">
                <a:ea typeface="宋体" panose="02010600030101010101" pitchFamily="2" charset="-122"/>
              </a:rPr>
              <a:t>-</a:t>
            </a:r>
            <a:r>
              <a:rPr lang="en-US" altLang="zh-CN" sz="2000">
                <a:ea typeface="宋体" panose="02010600030101010101" pitchFamily="2" charset="-122"/>
              </a:rPr>
              <a:t> operator, process all the operators at the top of </a:t>
            </a:r>
            <a:r>
              <a:rPr lang="en-US" altLang="zh-CN" sz="2000" b="1">
                <a:ea typeface="宋体" panose="02010600030101010101" pitchFamily="2" charset="-122"/>
              </a:rPr>
              <a:t>operatorStack</a:t>
            </a:r>
            <a:r>
              <a:rPr lang="en-US" altLang="zh-CN" sz="2000">
                <a:ea typeface="宋体" panose="02010600030101010101" pitchFamily="2" charset="-122"/>
              </a:rPr>
              <a:t> and push the extracted operator to </a:t>
            </a:r>
            <a:r>
              <a:rPr lang="en-US" altLang="zh-CN" sz="2000" b="1">
                <a:ea typeface="宋体" panose="02010600030101010101" pitchFamily="2" charset="-122"/>
              </a:rPr>
              <a:t>operatorStack</a:t>
            </a:r>
            <a:r>
              <a:rPr lang="en-US" altLang="zh-CN" sz="2000">
                <a:ea typeface="宋体" panose="02010600030101010101" pitchFamily="2" charset="-122"/>
              </a:rPr>
              <a:t>.</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1.3.	If the extracted item is a </a:t>
            </a:r>
            <a:r>
              <a:rPr lang="en-US" altLang="zh-CN" sz="2000" b="1">
                <a:ea typeface="宋体" panose="02010600030101010101" pitchFamily="2" charset="-122"/>
              </a:rPr>
              <a:t>*</a:t>
            </a:r>
            <a:r>
              <a:rPr lang="en-US" altLang="zh-CN" sz="2000">
                <a:ea typeface="宋体" panose="02010600030101010101" pitchFamily="2" charset="-122"/>
              </a:rPr>
              <a:t> or </a:t>
            </a:r>
            <a:r>
              <a:rPr lang="en-US" altLang="zh-CN" sz="2000" b="1">
                <a:ea typeface="宋体" panose="02010600030101010101" pitchFamily="2" charset="-122"/>
              </a:rPr>
              <a:t>/</a:t>
            </a:r>
            <a:r>
              <a:rPr lang="en-US" altLang="zh-CN" sz="2000">
                <a:ea typeface="宋体" panose="02010600030101010101" pitchFamily="2" charset="-122"/>
              </a:rPr>
              <a:t> operator, process the </a:t>
            </a:r>
            <a:r>
              <a:rPr lang="en-US" altLang="zh-CN" sz="2000" b="1">
                <a:ea typeface="宋体" panose="02010600030101010101" pitchFamily="2" charset="-122"/>
              </a:rPr>
              <a:t>*</a:t>
            </a:r>
            <a:r>
              <a:rPr lang="en-US" altLang="zh-CN" sz="2000">
                <a:ea typeface="宋体" panose="02010600030101010101" pitchFamily="2" charset="-122"/>
              </a:rPr>
              <a:t> or </a:t>
            </a:r>
            <a:r>
              <a:rPr lang="en-US" altLang="zh-CN" sz="2000" b="1">
                <a:ea typeface="宋体" panose="02010600030101010101" pitchFamily="2" charset="-122"/>
              </a:rPr>
              <a:t>/</a:t>
            </a:r>
            <a:r>
              <a:rPr lang="en-US" altLang="zh-CN" sz="2000">
                <a:ea typeface="宋体" panose="02010600030101010101" pitchFamily="2" charset="-122"/>
              </a:rPr>
              <a:t> operators at the top of </a:t>
            </a:r>
            <a:r>
              <a:rPr lang="en-US" altLang="zh-CN" sz="2000" b="1">
                <a:ea typeface="宋体" panose="02010600030101010101" pitchFamily="2" charset="-122"/>
              </a:rPr>
              <a:t>operatorStack</a:t>
            </a:r>
            <a:r>
              <a:rPr lang="en-US" altLang="zh-CN" sz="2000">
                <a:ea typeface="宋体" panose="02010600030101010101" pitchFamily="2" charset="-122"/>
              </a:rPr>
              <a:t> and push the extracted operator to </a:t>
            </a:r>
            <a:r>
              <a:rPr lang="en-US" altLang="zh-CN" sz="2000" b="1">
                <a:ea typeface="宋体" panose="02010600030101010101" pitchFamily="2" charset="-122"/>
              </a:rPr>
              <a:t>operatorStack</a:t>
            </a:r>
            <a:r>
              <a:rPr lang="en-US" altLang="zh-CN" sz="2000">
                <a:ea typeface="宋体" panose="02010600030101010101" pitchFamily="2" charset="-122"/>
              </a:rPr>
              <a:t>.</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1.4.	If the extracted item is a </a:t>
            </a:r>
            <a:r>
              <a:rPr lang="en-US" altLang="zh-CN" sz="2000" b="1">
                <a:ea typeface="宋体" panose="02010600030101010101" pitchFamily="2" charset="-122"/>
              </a:rPr>
              <a:t>(</a:t>
            </a:r>
            <a:r>
              <a:rPr lang="en-US" altLang="zh-CN" sz="2000">
                <a:ea typeface="宋体" panose="02010600030101010101" pitchFamily="2" charset="-122"/>
              </a:rPr>
              <a:t> symbol, push it to </a:t>
            </a:r>
            <a:r>
              <a:rPr lang="en-US" altLang="zh-CN" sz="2000" b="1">
                <a:ea typeface="宋体" panose="02010600030101010101" pitchFamily="2" charset="-122"/>
              </a:rPr>
              <a:t>operatorStack</a:t>
            </a:r>
            <a:r>
              <a:rPr lang="en-US" altLang="zh-CN" sz="2000">
                <a:ea typeface="宋体" panose="02010600030101010101" pitchFamily="2" charset="-122"/>
              </a:rPr>
              <a:t>.</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1.5.	If the extracted item is a </a:t>
            </a:r>
            <a:r>
              <a:rPr lang="en-US" altLang="zh-CN" sz="2000" b="1">
                <a:ea typeface="宋体" panose="02010600030101010101" pitchFamily="2" charset="-122"/>
              </a:rPr>
              <a:t>)</a:t>
            </a:r>
            <a:r>
              <a:rPr lang="en-US" altLang="zh-CN" sz="2000">
                <a:ea typeface="宋体" panose="02010600030101010101" pitchFamily="2" charset="-122"/>
              </a:rPr>
              <a:t> symbol, repeatedly process the operators from the top of </a:t>
            </a:r>
            <a:r>
              <a:rPr lang="en-US" altLang="zh-CN" sz="2000" b="1">
                <a:ea typeface="宋体" panose="02010600030101010101" pitchFamily="2" charset="-122"/>
              </a:rPr>
              <a:t>operatorStack</a:t>
            </a:r>
            <a:r>
              <a:rPr lang="en-US" altLang="zh-CN" sz="2000">
                <a:ea typeface="宋体" panose="02010600030101010101" pitchFamily="2" charset="-122"/>
              </a:rPr>
              <a:t> until seeing the </a:t>
            </a:r>
            <a:r>
              <a:rPr lang="en-US" altLang="zh-CN" sz="2000" b="1">
                <a:ea typeface="宋体" panose="02010600030101010101" pitchFamily="2" charset="-122"/>
              </a:rPr>
              <a:t>(</a:t>
            </a:r>
            <a:r>
              <a:rPr lang="en-US" altLang="zh-CN" sz="2000">
                <a:ea typeface="宋体" panose="02010600030101010101" pitchFamily="2" charset="-122"/>
              </a:rPr>
              <a:t> symbol on the stack.</a:t>
            </a:r>
            <a:endParaRPr lang="en-US" altLang="zh-CN" sz="2000">
              <a:ea typeface="宋体" panose="02010600030101010101" pitchFamily="2" charset="-122"/>
            </a:endParaRPr>
          </a:p>
          <a:p>
            <a:pPr marL="0" indent="0">
              <a:buFont typeface="Monotype Sorts"/>
              <a:buNone/>
            </a:pPr>
            <a:endParaRPr lang="en-US" altLang="zh-CN" sz="2000" b="1">
              <a:ea typeface="宋体" panose="02010600030101010101" pitchFamily="2" charset="-122"/>
            </a:endParaRPr>
          </a:p>
          <a:p>
            <a:pPr marL="0" indent="0">
              <a:buFont typeface="Monotype Sorts"/>
              <a:buNone/>
            </a:pPr>
            <a:r>
              <a:rPr lang="en-US" altLang="zh-CN" sz="2000" b="1">
                <a:ea typeface="宋体" panose="02010600030101010101" pitchFamily="2" charset="-122"/>
              </a:rPr>
              <a:t>Phase 2: Clearing the stack</a:t>
            </a:r>
            <a:endParaRPr lang="en-US" altLang="zh-CN" sz="2000">
              <a:ea typeface="宋体" panose="02010600030101010101" pitchFamily="2" charset="-122"/>
            </a:endParaRPr>
          </a:p>
          <a:p>
            <a:pPr marL="0" indent="0">
              <a:buFont typeface="Monotype Sorts"/>
              <a:buNone/>
            </a:pPr>
            <a:r>
              <a:rPr lang="en-US" altLang="zh-CN" sz="2000">
                <a:ea typeface="宋体" panose="02010600030101010101" pitchFamily="2" charset="-122"/>
              </a:rPr>
              <a:t>Repeatedly process the operators from the top of </a:t>
            </a:r>
            <a:r>
              <a:rPr lang="en-US" altLang="zh-CN" sz="2000" b="1">
                <a:ea typeface="宋体" panose="02010600030101010101" pitchFamily="2" charset="-122"/>
              </a:rPr>
              <a:t>operatorStack</a:t>
            </a:r>
            <a:r>
              <a:rPr lang="en-US" altLang="zh-CN" sz="2000">
                <a:ea typeface="宋体" panose="02010600030101010101" pitchFamily="2" charset="-122"/>
              </a:rPr>
              <a:t> until </a:t>
            </a:r>
            <a:r>
              <a:rPr lang="en-US" altLang="zh-CN" sz="2000" b="1">
                <a:ea typeface="宋体" panose="02010600030101010101" pitchFamily="2" charset="-122"/>
              </a:rPr>
              <a:t>operatorStack</a:t>
            </a:r>
            <a:r>
              <a:rPr lang="en-US" altLang="zh-CN" sz="2000">
                <a:ea typeface="宋体" panose="02010600030101010101" pitchFamily="2" charset="-122"/>
              </a:rPr>
              <a:t> is empty.</a:t>
            </a:r>
            <a:endParaRPr lang="en-US" altLang="zh-CN" sz="2000">
              <a:ea typeface="宋体" panose="02010600030101010101" pitchFamily="2" charset="-122"/>
            </a:endParaRPr>
          </a:p>
          <a:p>
            <a:pPr marL="0" indent="0"/>
            <a:endParaRPr lang="en-US" altLang="zh-CN" sz="1800">
              <a:ea typeface="宋体" panose="02010600030101010101" pitchFamily="2" charset="-122"/>
            </a:endParaRPr>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pPr algn="ctr">
              <a:defRPr/>
            </a:pPr>
            <a:endParaRPr lang="en-US" sz="440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43B097-0084-4A37-B526-7A4CAE576385}" type="slidenum">
              <a:rPr lang="en-US" altLang="en-US" sz="1400"/>
            </a:fld>
            <a:endParaRPr lang="en-US" altLang="en-US" sz="1400"/>
          </a:p>
        </p:txBody>
      </p:sp>
      <p:sp>
        <p:nvSpPr>
          <p:cNvPr id="30723" name="Rectangle 2"/>
          <p:cNvSpPr>
            <a:spLocks noGrp="1" noChangeArrowheads="1"/>
          </p:cNvSpPr>
          <p:nvPr>
            <p:ph type="title"/>
          </p:nvPr>
        </p:nvSpPr>
        <p:spPr>
          <a:xfrm>
            <a:off x="533400" y="228600"/>
            <a:ext cx="7924800" cy="609600"/>
          </a:xfrm>
          <a:noFill/>
        </p:spPr>
        <p:txBody>
          <a:bodyPr/>
          <a:lstStyle/>
          <a:p>
            <a:r>
              <a:rPr lang="en-US" altLang="en-US" sz="4000">
                <a:cs typeface="Times New Roman" panose="02020603050405020304" pitchFamily="18" charset="0"/>
              </a:rPr>
              <a:t>Example</a:t>
            </a:r>
            <a:endParaRPr lang="en-US" altLang="en-US" sz="4000">
              <a:cs typeface="Times New Roman" panose="02020603050405020304" pitchFamily="18" charset="0"/>
            </a:endParaRPr>
          </a:p>
        </p:txBody>
      </p:sp>
      <p:sp>
        <p:nvSpPr>
          <p:cNvPr id="3072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7"/>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lstStyle/>
          <a:p>
            <a:pPr algn="ctr">
              <a:defRPr/>
            </a:pPr>
            <a:endParaRPr lang="en-US" sz="4400">
              <a:solidFill>
                <a:schemeClr val="tx2"/>
              </a:solidFill>
            </a:endParaRPr>
          </a:p>
        </p:txBody>
      </p:sp>
      <p:pic>
        <p:nvPicPr>
          <p:cNvPr id="30729"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2650" y="990600"/>
            <a:ext cx="7378700" cy="534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3F81BD-D7F0-4EA6-9E58-B9E4DB4877CA}" type="slidenum">
              <a:rPr lang="en-US" altLang="en-US" sz="1400"/>
            </a:fld>
            <a:endParaRPr lang="en-US" altLang="en-US" sz="1400"/>
          </a:p>
        </p:txBody>
      </p:sp>
      <p:sp>
        <p:nvSpPr>
          <p:cNvPr id="5123" name="Rectangle 2"/>
          <p:cNvSpPr>
            <a:spLocks noGrp="1" noChangeArrowheads="1"/>
          </p:cNvSpPr>
          <p:nvPr>
            <p:ph type="title"/>
          </p:nvPr>
        </p:nvSpPr>
        <p:spPr>
          <a:xfrm>
            <a:off x="685800" y="228600"/>
            <a:ext cx="7924800" cy="1143000"/>
          </a:xfrm>
          <a:noFill/>
        </p:spPr>
        <p:txBody>
          <a:bodyPr/>
          <a:lstStyle/>
          <a:p>
            <a:r>
              <a:rPr lang="en-US" altLang="en-US">
                <a:solidFill>
                  <a:schemeClr val="tx1"/>
                </a:solidFill>
              </a:rPr>
              <a:t>Java Collection Framework hierarchy</a:t>
            </a:r>
            <a:endParaRPr lang="en-US" altLang="en-US">
              <a:solidFill>
                <a:schemeClr val="tx1"/>
              </a:solidFill>
            </a:endParaRPr>
          </a:p>
        </p:txBody>
      </p:sp>
      <p:sp>
        <p:nvSpPr>
          <p:cNvPr id="5124" name="Rectangle 3"/>
          <p:cNvSpPr>
            <a:spLocks noGrp="1" noChangeArrowheads="1"/>
          </p:cNvSpPr>
          <p:nvPr>
            <p:ph type="body" idx="1"/>
          </p:nvPr>
        </p:nvSpPr>
        <p:spPr>
          <a:xfrm>
            <a:off x="457200" y="1676400"/>
            <a:ext cx="8305800" cy="2895600"/>
          </a:xfrm>
          <a:noFill/>
        </p:spPr>
        <p:txBody>
          <a:bodyPr/>
          <a:lstStyle/>
          <a:p>
            <a:pPr marL="0" indent="0">
              <a:buFont typeface="Monotype Sorts"/>
              <a:buNone/>
            </a:pPr>
            <a:r>
              <a:rPr lang="en-US" altLang="en-US" sz="3600" dirty="0">
                <a:cs typeface="Times New Roman" panose="02020603050405020304" pitchFamily="18" charset="0"/>
              </a:rPr>
              <a:t>A </a:t>
            </a:r>
            <a:r>
              <a:rPr lang="en-US" altLang="en-US" sz="3600" i="1" dirty="0">
                <a:cs typeface="Times New Roman" panose="02020603050405020304" pitchFamily="18" charset="0"/>
              </a:rPr>
              <a:t>collection</a:t>
            </a:r>
            <a:r>
              <a:rPr lang="en-US" altLang="en-US" sz="3600" dirty="0">
                <a:cs typeface="Times New Roman" panose="02020603050405020304" pitchFamily="18" charset="0"/>
              </a:rPr>
              <a:t> is a container object that holds a group of objects, often referred to as </a:t>
            </a:r>
            <a:r>
              <a:rPr lang="en-US" altLang="en-US" sz="3600" i="1" dirty="0">
                <a:cs typeface="Times New Roman" panose="02020603050405020304" pitchFamily="18" charset="0"/>
              </a:rPr>
              <a:t>elements</a:t>
            </a:r>
            <a:r>
              <a:rPr lang="en-US" altLang="en-US" sz="3600" dirty="0">
                <a:cs typeface="Times New Roman" panose="02020603050405020304" pitchFamily="18" charset="0"/>
              </a:rPr>
              <a:t>. The Java Collections Framework supports three types of collections, named </a:t>
            </a:r>
            <a:r>
              <a:rPr lang="en-US" altLang="en-US" sz="3600" i="1" dirty="0">
                <a:cs typeface="Times New Roman" panose="02020603050405020304" pitchFamily="18" charset="0"/>
              </a:rPr>
              <a:t>lists,</a:t>
            </a:r>
            <a:r>
              <a:rPr lang="en-US" altLang="en-US" sz="3600" dirty="0">
                <a:cs typeface="Times New Roman" panose="02020603050405020304" pitchFamily="18" charset="0"/>
              </a:rPr>
              <a:t> </a:t>
            </a:r>
            <a:r>
              <a:rPr lang="en-US" altLang="en-US" sz="3600" i="1" dirty="0">
                <a:cs typeface="Times New Roman" panose="02020603050405020304" pitchFamily="18" charset="0"/>
              </a:rPr>
              <a:t>sets, </a:t>
            </a:r>
            <a:r>
              <a:rPr lang="en-US" altLang="en-US" sz="3600" dirty="0">
                <a:cs typeface="Times New Roman" panose="02020603050405020304" pitchFamily="18" charset="0"/>
              </a:rPr>
              <a:t>and </a:t>
            </a:r>
            <a:r>
              <a:rPr lang="en-US" altLang="en-US" sz="3600" i="1" dirty="0">
                <a:cs typeface="Times New Roman" panose="02020603050405020304" pitchFamily="18" charset="0"/>
              </a:rPr>
              <a:t>maps</a:t>
            </a:r>
            <a:r>
              <a:rPr lang="en-US" altLang="en-US" sz="3600" dirty="0">
                <a:cs typeface="Times New Roman" panose="02020603050405020304" pitchFamily="18" charset="0"/>
              </a:rPr>
              <a:t>. </a:t>
            </a:r>
            <a:endParaRPr lang="en-US" altLang="en-US" sz="3600" noProof="1">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F5579A-E1FD-482C-874B-C78215223F52}" type="slidenum">
              <a:rPr lang="en-US" altLang="en-US" sz="1400"/>
            </a:fld>
            <a:endParaRPr lang="en-US" altLang="en-US" sz="1400"/>
          </a:p>
        </p:txBody>
      </p:sp>
      <p:sp>
        <p:nvSpPr>
          <p:cNvPr id="6147" name="Rectangle 2"/>
          <p:cNvSpPr>
            <a:spLocks noGrp="1" noChangeArrowheads="1"/>
          </p:cNvSpPr>
          <p:nvPr>
            <p:ph type="title"/>
          </p:nvPr>
        </p:nvSpPr>
        <p:spPr>
          <a:xfrm>
            <a:off x="609600" y="134620"/>
            <a:ext cx="7924800" cy="1143000"/>
          </a:xfrm>
          <a:noFill/>
        </p:spPr>
        <p:txBody>
          <a:bodyPr/>
          <a:lstStyle/>
          <a:p>
            <a:r>
              <a:rPr lang="en-US" altLang="en-US" sz="4000"/>
              <a:t>Java Collection Framework hierarchy, cont.</a:t>
            </a:r>
            <a:endParaRPr lang="en-US" altLang="en-US" sz="4000"/>
          </a:p>
        </p:txBody>
      </p:sp>
      <p:sp>
        <p:nvSpPr>
          <p:cNvPr id="6148" name="Rectangle 6"/>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7"/>
          <p:cNvSpPr>
            <a:spLocks noGrp="1" noChangeArrowheads="1"/>
          </p:cNvSpPr>
          <p:nvPr>
            <p:ph type="body" idx="1"/>
          </p:nvPr>
        </p:nvSpPr>
        <p:spPr>
          <a:xfrm>
            <a:off x="425450" y="1277620"/>
            <a:ext cx="8458200" cy="530225"/>
          </a:xfrm>
          <a:noFill/>
        </p:spPr>
        <p:txBody>
          <a:bodyPr/>
          <a:lstStyle/>
          <a:p>
            <a:pPr marL="0" indent="0">
              <a:buFont typeface="Monotype Sorts"/>
              <a:buNone/>
            </a:pPr>
            <a:r>
              <a:rPr lang="en-US" altLang="en-US">
                <a:cs typeface="Times New Roman" panose="02020603050405020304" pitchFamily="18" charset="0"/>
              </a:rPr>
              <a:t>Set and List are subinterfaces of Collection.</a:t>
            </a:r>
            <a:endParaRPr lang="en-US" altLang="en-US">
              <a:cs typeface="Times New Roman" panose="02020603050405020304" pitchFamily="18" charset="0"/>
            </a:endParaRPr>
          </a:p>
        </p:txBody>
      </p:sp>
      <p:sp>
        <p:nvSpPr>
          <p:cNvPr id="6150" name="Rectangle 9"/>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1"/>
          <p:cNvSpPr>
            <a:spLocks noChangeArrowheads="1"/>
          </p:cNvSpPr>
          <p:nvPr/>
        </p:nvSpPr>
        <p:spPr bwMode="auto">
          <a:xfrm>
            <a:off x="0" y="220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2"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725" y="2430463"/>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2400"/>
            <a:ext cx="8769350" cy="62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17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7F5FF0-096F-4B1C-8C08-6C0285ABD7D0}" type="slidenum">
              <a:rPr lang="en-US" altLang="en-US" sz="1400"/>
            </a:fld>
            <a:endParaRPr lang="en-US" altLang="en-US" sz="1400"/>
          </a:p>
        </p:txBody>
      </p:sp>
      <p:sp>
        <p:nvSpPr>
          <p:cNvPr id="7172" name="Rectangle 2"/>
          <p:cNvSpPr>
            <a:spLocks noGrp="1" noChangeArrowheads="1"/>
          </p:cNvSpPr>
          <p:nvPr>
            <p:ph type="title"/>
          </p:nvPr>
        </p:nvSpPr>
        <p:spPr>
          <a:xfrm>
            <a:off x="4686300" y="152400"/>
            <a:ext cx="4114800" cy="381000"/>
          </a:xfrm>
          <a:noFill/>
        </p:spPr>
        <p:txBody>
          <a:bodyPr/>
          <a:lstStyle/>
          <a:p>
            <a:r>
              <a:rPr lang="en-US" altLang="en-US" sz="2400" dirty="0"/>
              <a:t>The Collection Interface</a:t>
            </a:r>
            <a:endParaRPr lang="en-US" altLang="en-US" sz="2400" dirty="0"/>
          </a:p>
        </p:txBody>
      </p:sp>
      <p:sp>
        <p:nvSpPr>
          <p:cNvPr id="7173"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8"/>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6" name="Rectangle 10"/>
          <p:cNvSpPr>
            <a:spLocks noChangeArrowheads="1"/>
          </p:cNvSpPr>
          <p:nvPr/>
        </p:nvSpPr>
        <p:spPr bwMode="auto">
          <a:xfrm>
            <a:off x="234315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Rectangle 12"/>
          <p:cNvSpPr>
            <a:spLocks noChangeArrowheads="1"/>
          </p:cNvSpPr>
          <p:nvPr/>
        </p:nvSpPr>
        <p:spPr bwMode="auto">
          <a:xfrm>
            <a:off x="2343150" y="165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8" name="Rectangle 14"/>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9" name="Rectangle 16"/>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0" name="Rectangle 18"/>
          <p:cNvSpPr>
            <a:spLocks noChangeArrowheads="1"/>
          </p:cNvSpPr>
          <p:nvPr/>
        </p:nvSpPr>
        <p:spPr bwMode="auto">
          <a:xfrm>
            <a:off x="0" y="1262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81" name="Rectangle 4"/>
          <p:cNvSpPr>
            <a:spLocks noGrp="1" noChangeArrowheads="1"/>
          </p:cNvSpPr>
          <p:nvPr>
            <p:ph type="body" idx="1"/>
          </p:nvPr>
        </p:nvSpPr>
        <p:spPr>
          <a:xfrm>
            <a:off x="4495800" y="1152525"/>
            <a:ext cx="5029200" cy="457200"/>
          </a:xfrm>
          <a:ln>
            <a:solidFill>
              <a:schemeClr val="accent1"/>
            </a:solidFill>
            <a:miter lim="800000"/>
          </a:ln>
        </p:spPr>
        <p:txBody>
          <a:bodyPr/>
          <a:lstStyle/>
          <a:p>
            <a:pPr marL="0" indent="0">
              <a:lnSpc>
                <a:spcPct val="90000"/>
              </a:lnSpc>
              <a:spcBef>
                <a:spcPct val="0"/>
              </a:spcBef>
              <a:buFont typeface="Monotype Sorts"/>
              <a:buNone/>
            </a:pPr>
            <a:r>
              <a:rPr lang="en-US" altLang="en-US" sz="2000">
                <a:solidFill>
                  <a:schemeClr val="bg2"/>
                </a:solidFill>
                <a:cs typeface="Times New Roman" panose="02020603050405020304" pitchFamily="18" charset="0"/>
              </a:rPr>
              <a:t>The Collection interface is the root interface for manipulating a collection of objects.</a:t>
            </a:r>
            <a:r>
              <a:rPr lang="en-US" altLang="en-US" sz="2800">
                <a:latin typeface="Courier" charset="0"/>
                <a:cs typeface="Times New Roman" panose="02020603050405020304" pitchFamily="18" charset="0"/>
              </a:rPr>
              <a:t> </a:t>
            </a:r>
            <a:endParaRPr lang="en-US" altLang="en-US" sz="2800" noProof="1">
              <a:latin typeface="Courier"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FE31E7-6FEF-4B85-B6F1-F1850C8D6AB6}" type="slidenum">
              <a:rPr lang="en-US" altLang="en-US" sz="1400"/>
            </a:fld>
            <a:endParaRPr lang="en-US" altLang="en-US" sz="1400"/>
          </a:p>
        </p:txBody>
      </p:sp>
      <p:sp>
        <p:nvSpPr>
          <p:cNvPr id="8195" name="Rectangle 2"/>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List Interface</a:t>
            </a:r>
            <a:endParaRPr lang="en-US" altLang="en-US">
              <a:cs typeface="Times New Roman" panose="02020603050405020304" pitchFamily="18" charset="0"/>
            </a:endParaRPr>
          </a:p>
        </p:txBody>
      </p:sp>
      <p:sp>
        <p:nvSpPr>
          <p:cNvPr id="8196"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4"/>
          <p:cNvSpPr>
            <a:spLocks noGrp="1" noChangeArrowheads="1"/>
          </p:cNvSpPr>
          <p:nvPr>
            <p:ph type="body" idx="1"/>
          </p:nvPr>
        </p:nvSpPr>
        <p:spPr>
          <a:xfrm>
            <a:off x="381000" y="1524000"/>
            <a:ext cx="8229600" cy="3581400"/>
          </a:xfrm>
        </p:spPr>
        <p:txBody>
          <a:bodyPr/>
          <a:lstStyle/>
          <a:p>
            <a:pPr marL="0" indent="0">
              <a:buFont typeface="Monotype Sorts"/>
              <a:buNone/>
            </a:pPr>
            <a:r>
              <a:rPr lang="en-US" altLang="en-US" sz="3600">
                <a:cs typeface="Times New Roman" panose="02020603050405020304" pitchFamily="18" charset="0"/>
              </a:rPr>
              <a:t>A list stores elements in a sequential order, and allows the user to specify where the element is stored. The user can access the elements by index. </a:t>
            </a:r>
            <a:endParaRPr lang="en-US" altLang="en-US" sz="3600">
              <a:cs typeface="Times New Roman" panose="02020603050405020304" pitchFamily="18" charset="0"/>
            </a:endParaRPr>
          </a:p>
        </p:txBody>
      </p:sp>
      <p:sp>
        <p:nvSpPr>
          <p:cNvPr id="8198"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104033-D9C7-4107-AF5D-A7AC061801A6}" type="slidenum">
              <a:rPr lang="en-US" altLang="en-US" sz="1400"/>
            </a:fld>
            <a:endParaRPr lang="en-US" altLang="en-US" sz="1400"/>
          </a:p>
        </p:txBody>
      </p:sp>
      <p:sp>
        <p:nvSpPr>
          <p:cNvPr id="9219" name="Rectangle 2"/>
          <p:cNvSpPr>
            <a:spLocks noGrp="1" noChangeArrowheads="1"/>
          </p:cNvSpPr>
          <p:nvPr>
            <p:ph type="title"/>
          </p:nvPr>
        </p:nvSpPr>
        <p:spPr>
          <a:xfrm>
            <a:off x="685800" y="228600"/>
            <a:ext cx="7924800" cy="609600"/>
          </a:xfrm>
          <a:noFill/>
        </p:spPr>
        <p:txBody>
          <a:bodyPr/>
          <a:lstStyle/>
          <a:p>
            <a:r>
              <a:rPr lang="en-US" altLang="en-US">
                <a:cs typeface="Times New Roman" panose="02020603050405020304" pitchFamily="18" charset="0"/>
              </a:rPr>
              <a:t>The List Interface, cont.</a:t>
            </a:r>
            <a:endParaRPr lang="en-US" altLang="en-US">
              <a:cs typeface="Times New Roman" panose="02020603050405020304" pitchFamily="18" charset="0"/>
            </a:endParaRPr>
          </a:p>
        </p:txBody>
      </p:sp>
      <p:sp>
        <p:nvSpPr>
          <p:cNvPr id="9220"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9"/>
          <p:cNvSpPr>
            <a:spLocks noChangeArrowheads="1"/>
          </p:cNvSpPr>
          <p:nvPr/>
        </p:nvSpPr>
        <p:spPr bwMode="auto">
          <a:xfrm>
            <a:off x="3227388"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11"/>
          <p:cNvSpPr>
            <a:spLocks noChangeArrowheads="1"/>
          </p:cNvSpPr>
          <p:nvPr/>
        </p:nvSpPr>
        <p:spPr bwMode="auto">
          <a:xfrm>
            <a:off x="2484438" y="2141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3"/>
          <p:cNvSpPr>
            <a:spLocks noChangeArrowheads="1"/>
          </p:cNvSpPr>
          <p:nvPr/>
        </p:nvSpPr>
        <p:spPr bwMode="auto">
          <a:xfrm>
            <a:off x="0" y="1970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6"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 y="1371600"/>
            <a:ext cx="8763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6886B2-CF65-418A-A864-F102A40B477A}" type="slidenum">
              <a:rPr lang="en-US" altLang="en-US" sz="1400"/>
            </a:fld>
            <a:endParaRPr lang="en-US" altLang="en-US" sz="1400"/>
          </a:p>
        </p:txBody>
      </p:sp>
      <p:sp>
        <p:nvSpPr>
          <p:cNvPr id="10243" name="Rectangle 2"/>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List Iterator</a:t>
            </a:r>
            <a:endParaRPr lang="en-US" altLang="en-US">
              <a:cs typeface="Times New Roman" panose="02020603050405020304" pitchFamily="18" charset="0"/>
            </a:endParaRPr>
          </a:p>
        </p:txBody>
      </p:sp>
      <p:sp>
        <p:nvSpPr>
          <p:cNvPr id="10244"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4"/>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5"/>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p:cNvSpPr>
            <a:spLocks noChangeArrowheads="1"/>
          </p:cNvSpPr>
          <p:nvPr/>
        </p:nvSpPr>
        <p:spPr bwMode="auto">
          <a:xfrm>
            <a:off x="3227388"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9"/>
          <p:cNvSpPr>
            <a:spLocks noChangeArrowheads="1"/>
          </p:cNvSpPr>
          <p:nvPr/>
        </p:nvSpPr>
        <p:spPr bwMode="auto">
          <a:xfrm>
            <a:off x="3455988"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1"/>
          <p:cNvSpPr>
            <a:spLocks noChangeArrowheads="1"/>
          </p:cNvSpPr>
          <p:nvPr/>
        </p:nvSpPr>
        <p:spPr bwMode="auto">
          <a:xfrm>
            <a:off x="28844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0" name="Rectangle 13"/>
          <p:cNvSpPr>
            <a:spLocks noChangeArrowheads="1"/>
          </p:cNvSpPr>
          <p:nvPr/>
        </p:nvSpPr>
        <p:spPr bwMode="auto">
          <a:xfrm>
            <a:off x="0" y="222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51"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225" y="1447800"/>
            <a:ext cx="85915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65D9B8-B559-434B-83C4-1E51636B1391}" type="slidenum">
              <a:rPr lang="en-US" altLang="en-US" sz="1400"/>
            </a:fld>
            <a:endParaRPr lang="en-US" altLang="en-US" sz="1400"/>
          </a:p>
        </p:txBody>
      </p:sp>
      <p:sp>
        <p:nvSpPr>
          <p:cNvPr id="11267" name="Rectangle 2"/>
          <p:cNvSpPr>
            <a:spLocks noGrp="1" noChangeArrowheads="1"/>
          </p:cNvSpPr>
          <p:nvPr>
            <p:ph type="title"/>
          </p:nvPr>
        </p:nvSpPr>
        <p:spPr>
          <a:xfrm>
            <a:off x="685800" y="228600"/>
            <a:ext cx="7924800" cy="914400"/>
          </a:xfrm>
          <a:noFill/>
        </p:spPr>
        <p:txBody>
          <a:bodyPr/>
          <a:lstStyle/>
          <a:p>
            <a:r>
              <a:rPr lang="en-US" altLang="en-US">
                <a:solidFill>
                  <a:srgbClr val="FF0000"/>
                </a:solidFill>
                <a:cs typeface="Times New Roman" panose="02020603050405020304" pitchFamily="18" charset="0"/>
              </a:rPr>
              <a:t>ArrayList and LinkedList</a:t>
            </a:r>
            <a:endParaRPr lang="en-US" altLang="en-US">
              <a:solidFill>
                <a:srgbClr val="FF0000"/>
              </a:solidFill>
              <a:cs typeface="Times New Roman" panose="02020603050405020304" pitchFamily="18" charset="0"/>
            </a:endParaRPr>
          </a:p>
        </p:txBody>
      </p:sp>
      <p:sp>
        <p:nvSpPr>
          <p:cNvPr id="11268" name="Rectangle 3"/>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p:cNvSpPr>
            <a:spLocks noGrp="1" noChangeArrowheads="1"/>
          </p:cNvSpPr>
          <p:nvPr>
            <p:ph type="body" idx="1"/>
          </p:nvPr>
        </p:nvSpPr>
        <p:spPr>
          <a:xfrm>
            <a:off x="381000" y="1219200"/>
            <a:ext cx="8458200" cy="4800600"/>
          </a:xfrm>
        </p:spPr>
        <p:txBody>
          <a:bodyPr/>
          <a:lstStyle/>
          <a:p>
            <a:pPr marL="0" indent="0">
              <a:lnSpc>
                <a:spcPct val="90000"/>
              </a:lnSpc>
              <a:buFont typeface="Monotype Sorts"/>
              <a:buNone/>
            </a:pPr>
            <a:r>
              <a:rPr lang="en-US" altLang="en-US" sz="2400">
                <a:cs typeface="Times New Roman" panose="02020603050405020304" pitchFamily="18" charset="0"/>
              </a:rPr>
              <a:t>The ArrayList class and the LinkedList class are concrete implementations of the List interface. Which of the two classes you use depends on your specific needs.</a:t>
            </a:r>
            <a:r>
              <a:rPr lang="en-US" altLang="en-US" sz="2400">
                <a:solidFill>
                  <a:schemeClr val="tx1"/>
                </a:solidFill>
                <a:cs typeface="Times New Roman" panose="02020603050405020304" pitchFamily="18" charset="0"/>
              </a:rPr>
              <a:t> If you need to support random access through an index without inserting or removing elements from any place other than the end, ArrayList offers the most efficient collection. If, however, your application requires the insertion or deletion of elements from any place in the list, you should choose LinkedList.</a:t>
            </a:r>
            <a:r>
              <a:rPr lang="en-US" altLang="en-US" sz="2400">
                <a:cs typeface="Times New Roman" panose="02020603050405020304" pitchFamily="18" charset="0"/>
              </a:rPr>
              <a:t> A list can grow or shrink dynamically. An array is fixed once it is created. If your application does not require insertion or deletion of elements, the most efficient data structure is the array.</a:t>
            </a:r>
            <a:endParaRPr lang="en-US" altLang="en-US" sz="2400">
              <a:cs typeface="Times New Roman" panose="02020603050405020304" pitchFamily="18" charset="0"/>
            </a:endParaRPr>
          </a:p>
        </p:txBody>
      </p:sp>
      <p:sp>
        <p:nvSpPr>
          <p:cNvPr id="11270" name="Rectangle 5"/>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ags/tag1.xml><?xml version="1.0" encoding="utf-8"?>
<p:tagLst xmlns:p="http://schemas.openxmlformats.org/presentationml/2006/main">
  <p:tag name="KSO_WPP_MARK_KEY" val="a696483a-57f6-468d-835b-c0e4bdecb7cf"/>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6188</Words>
  <Application>WPS 演示</Application>
  <PresentationFormat>全屏显示(4:3)</PresentationFormat>
  <Paragraphs>186</Paragraphs>
  <Slides>28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4" baseType="lpstr">
      <vt:lpstr>Arial</vt:lpstr>
      <vt:lpstr>宋体</vt:lpstr>
      <vt:lpstr>Wingdings</vt:lpstr>
      <vt:lpstr>Times New Roman</vt:lpstr>
      <vt:lpstr>Monotype Sorts</vt:lpstr>
      <vt:lpstr>Wingdings</vt:lpstr>
      <vt:lpstr>Monotype Sorts</vt:lpstr>
      <vt:lpstr>Courier</vt:lpstr>
      <vt:lpstr>微软雅黑</vt:lpstr>
      <vt:lpstr>Arial Unicode MS</vt:lpstr>
      <vt:lpstr>Book Antiqua</vt:lpstr>
      <vt:lpstr>Courier New</vt:lpstr>
      <vt:lpstr>International</vt:lpstr>
      <vt:lpstr>Word.Picture.8</vt:lpstr>
      <vt:lpstr>Word.Picture.8</vt:lpstr>
      <vt:lpstr>Word.Picture.8</vt:lpstr>
      <vt:lpstr>Chapter 20 Lists, Stacks, Queues, and Priority Queues</vt:lpstr>
      <vt:lpstr>Objectives</vt:lpstr>
      <vt:lpstr>Java Collection Framework hierarchy</vt:lpstr>
      <vt:lpstr>Java Collection Framework hierarchy, cont.</vt:lpstr>
      <vt:lpstr>The Collection Interface</vt:lpstr>
      <vt:lpstr>The List Interface</vt:lpstr>
      <vt:lpstr>The List Interface, cont.</vt:lpstr>
      <vt:lpstr>The List Iterator</vt:lpstr>
      <vt:lpstr>ArrayList and LinkedList</vt:lpstr>
      <vt:lpstr>java.util.ArrayList</vt:lpstr>
      <vt:lpstr>java.util.LinkedList</vt:lpstr>
      <vt:lpstr>Example: Using ArrayList and LinkedList</vt:lpstr>
      <vt:lpstr>The Comparator Interface</vt:lpstr>
      <vt:lpstr>The Comparator Interface</vt:lpstr>
      <vt:lpstr>The Collections Class</vt:lpstr>
      <vt:lpstr>The Collections Class UML Diagram</vt:lpstr>
      <vt:lpstr>Case Study: Multiple Bouncing Balls</vt:lpstr>
      <vt:lpstr>The Vector and Stack Classes</vt:lpstr>
      <vt:lpstr>The Vector Class</vt:lpstr>
      <vt:lpstr>The Vector Class, cont.</vt:lpstr>
      <vt:lpstr>The Stack Class</vt:lpstr>
      <vt:lpstr>Queues and Priority Queues</vt:lpstr>
      <vt:lpstr>The Queue Interface</vt:lpstr>
      <vt:lpstr>Using LinkedList for Queue</vt:lpstr>
      <vt:lpstr>The PriorityQueue Class</vt:lpstr>
      <vt:lpstr>Case Study: Evaluating Expressions</vt:lpstr>
      <vt:lpstr>Algorithm</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Java Data Structures</dc:title>
  <dc:creator>Y. Daniel Liang</dc:creator>
  <cp:lastModifiedBy>高宏宇</cp:lastModifiedBy>
  <cp:revision>193</cp:revision>
  <dcterms:created xsi:type="dcterms:W3CDTF">2021-10-28T03:53:00Z</dcterms:created>
  <dcterms:modified xsi:type="dcterms:W3CDTF">2022-11-02T09:23:30Z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DA9E067F457947D6BB9930139EC0C407</vt:lpwstr>
  </property>
</Properties>
</file>