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1"/>
  </p:notesMasterIdLst>
  <p:handoutMasterIdLst>
    <p:handoutMasterId r:id="rId32"/>
  </p:handoutMasterIdLst>
  <p:sldIdLst>
    <p:sldId id="438" r:id="rId3"/>
    <p:sldId id="488" r:id="rId4"/>
    <p:sldId id="440" r:id="rId5"/>
    <p:sldId id="441" r:id="rId6"/>
    <p:sldId id="443" r:id="rId7"/>
    <p:sldId id="446" r:id="rId8"/>
    <p:sldId id="493" r:id="rId9"/>
    <p:sldId id="447" r:id="rId10"/>
    <p:sldId id="448" r:id="rId11"/>
    <p:sldId id="449" r:id="rId12"/>
    <p:sldId id="490" r:id="rId13"/>
    <p:sldId id="480" r:id="rId14"/>
    <p:sldId id="450" r:id="rId15"/>
    <p:sldId id="451" r:id="rId16"/>
    <p:sldId id="452" r:id="rId17"/>
    <p:sldId id="478" r:id="rId18"/>
    <p:sldId id="498" r:id="rId19"/>
    <p:sldId id="500" r:id="rId20"/>
    <p:sldId id="473" r:id="rId21"/>
    <p:sldId id="499" r:id="rId22"/>
    <p:sldId id="487" r:id="rId23"/>
    <p:sldId id="497" r:id="rId24"/>
    <p:sldId id="501" r:id="rId25"/>
    <p:sldId id="474" r:id="rId26"/>
    <p:sldId id="489" r:id="rId27"/>
    <p:sldId id="475" r:id="rId28"/>
    <p:sldId id="479" r:id="rId29"/>
    <p:sldId id="485" r:id="rId30"/>
  </p:sldIdLst>
  <p:sldSz cx="9144000" cy="6858000" type="screen4x3"/>
  <p:notesSz cx="6858000" cy="9144000"/>
  <p:custDataLst>
    <p:tags r:id="rId36"/>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9" autoAdjust="0"/>
    <p:restoredTop sz="94630" autoAdjust="0"/>
  </p:normalViewPr>
  <p:slideViewPr>
    <p:cSldViewPr>
      <p:cViewPr varScale="1">
        <p:scale>
          <a:sx n="81" d="100"/>
          <a:sy n="81" d="100"/>
        </p:scale>
        <p:origin x="1392" y="72"/>
      </p:cViewPr>
      <p:guideLst>
        <p:guide orient="horz" pos="1313"/>
        <p:guide pos="57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7963"/>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31748"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DABADEB0-BE28-4333-B766-04A2F667DC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A55ED516-9C54-4281-9907-58F77AE65BC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D4A3AF4F-4F00-43AE-98C4-601B2FCBFEC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A70ED485-67AA-4D28-9DAB-578F1830FA4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A39CE539-D7FE-42CE-A566-771F2193B703}"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92DDFBA-A609-4C0E-A369-F726D7D55AF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199CA0E2-4C0F-455B-B007-54608ED2502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F87BAC78-0B64-494F-BC45-0D5BC5EDD3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CD883F67-4FFC-459D-A845-7E32AED84A3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D42326C2-DDBC-4CE8-AED7-5202D615B42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52CE8465-EF05-4F59-BCA9-173F163B83D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D528271F-0410-43CD-8983-4F89E58A56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C0B05CF7-CD61-43A2-9FEE-A30FFCF5D190}"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2013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HashSet.html" TargetMode="External"/><Relationship Id="rId2" Type="http://schemas.openxmlformats.org/officeDocument/2006/relationships/hyperlink" Target="ppt/slides/ppt/slides/html/TestHashSet.bat" TargetMode="External"/><Relationship Id="rId1" Type="http://schemas.openxmlformats.org/officeDocument/2006/relationships/hyperlink" Target="ppt/slides/ppt/slides/html/TestHashSe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LinkedHashSet.html" TargetMode="External"/><Relationship Id="rId2" Type="http://schemas.openxmlformats.org/officeDocument/2006/relationships/hyperlink" Target="ppt/slides/ppt/slides/html/TestLinkedHashSet.bat" TargetMode="External"/><Relationship Id="rId1" Type="http://schemas.openxmlformats.org/officeDocument/2006/relationships/hyperlink" Target="ppt/slides/ppt/slides/html/TestLinkedHashSe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TreeSet.html" TargetMode="External"/><Relationship Id="rId2" Type="http://schemas.openxmlformats.org/officeDocument/2006/relationships/hyperlink" Target="ppt/slides/ppt/slides/html/TestTreeSet.html" TargetMode="External"/><Relationship Id="rId1" Type="http://schemas.openxmlformats.org/officeDocument/2006/relationships/hyperlink" Target="ppt/slides/ppt/slides/html/TestTreeSet.bat" TargetMode="Externa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TreeSetWithComparator.html" TargetMode="External"/><Relationship Id="rId2" Type="http://schemas.openxmlformats.org/officeDocument/2006/relationships/hyperlink" Target="ppt/slides/ppt/slides/html/TestTreeSetWithComparator.bat" TargetMode="External"/><Relationship Id="rId1" Type="http://schemas.openxmlformats.org/officeDocument/2006/relationships/hyperlink" Target="ppt/slides/ppt/slides/html/TestTreeSetWithComparator.html" TargetMode="Externa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etListPerformanceTest.html" TargetMode="External"/><Relationship Id="rId2" Type="http://schemas.openxmlformats.org/officeDocument/2006/relationships/hyperlink" Target="ppt/slides/ppt/slides/html/SetListPerformanceTest.html" TargetMode="External"/><Relationship Id="rId1" Type="http://schemas.openxmlformats.org/officeDocument/2006/relationships/hyperlink" Target="ppt/slides/ppt/slides/html/SetListPerformanceTest.bat" TargetMode="Externa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CountKeywords.html" TargetMode="External"/><Relationship Id="rId2" Type="http://schemas.openxmlformats.org/officeDocument/2006/relationships/hyperlink" Target="ppt/slides/ppt/slides/html/CountKeywords.html" TargetMode="External"/><Relationship Id="rId1" Type="http://schemas.openxmlformats.org/officeDocument/2006/relationships/hyperlink" Target="ppt/slides/ppt/slides/html/CountKeywords.bat"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Map.html" TargetMode="External"/><Relationship Id="rId2" Type="http://schemas.openxmlformats.org/officeDocument/2006/relationships/hyperlink" Target="ppt/slides/ppt/slides/html/TestMap.html" TargetMode="External"/><Relationship Id="rId1" Type="http://schemas.openxmlformats.org/officeDocument/2006/relationships/hyperlink" Target="ppt/slides/ppt/slides/html/TestMap.bat" TargetMode="Externa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CountOccurrenceOfWords.html" TargetMode="External"/><Relationship Id="rId2" Type="http://schemas.openxmlformats.org/officeDocument/2006/relationships/hyperlink" Target="ppt/slides/ppt/slides/html/CountOccurrenceOfWords.html" TargetMode="External"/><Relationship Id="rId1" Type="http://schemas.openxmlformats.org/officeDocument/2006/relationships/hyperlink" Target="ppt/slides/ppt/slides/html/CountOccurrenceOfWords.bat"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884669-EA8A-43B8-9B10-4339074A5707}" type="slidenum">
              <a:rPr lang="en-US" altLang="en-US" sz="1400"/>
            </a:fld>
            <a:endParaRPr lang="en-US" altLang="en-US" sz="1400"/>
          </a:p>
        </p:txBody>
      </p:sp>
      <p:sp>
        <p:nvSpPr>
          <p:cNvPr id="3075" name="Rectangle 2"/>
          <p:cNvSpPr>
            <a:spLocks noGrp="1" noChangeArrowheads="1"/>
          </p:cNvSpPr>
          <p:nvPr>
            <p:ph type="title"/>
          </p:nvPr>
        </p:nvSpPr>
        <p:spPr>
          <a:xfrm>
            <a:off x="685800" y="285750"/>
            <a:ext cx="7924800" cy="2152650"/>
          </a:xfrm>
          <a:noFill/>
        </p:spPr>
        <p:txBody>
          <a:bodyPr/>
          <a:lstStyle/>
          <a:p>
            <a:r>
              <a:rPr lang="en-US" altLang="en-US" sz="4000"/>
              <a:t>Chapter 21 Sets and Maps</a:t>
            </a:r>
            <a:endParaRPr lang="en-US" altLang="en-US" sz="4000"/>
          </a:p>
        </p:txBody>
      </p:sp>
      <p:sp>
        <p:nvSpPr>
          <p:cNvPr id="3076" name="Rectangle 6"/>
          <p:cNvSpPr>
            <a:spLocks noChangeArrowheads="1"/>
          </p:cNvSpPr>
          <p:nvPr/>
        </p:nvSpPr>
        <p:spPr bwMode="auto">
          <a:xfrm>
            <a:off x="2281238"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1260A0-0E92-4534-960D-66AE54EF703D}" type="slidenum">
              <a:rPr lang="en-US" altLang="en-US" sz="1400"/>
            </a:fld>
            <a:endParaRPr lang="en-US" altLang="en-US" sz="1400"/>
          </a:p>
        </p:txBody>
      </p:sp>
      <p:sp>
        <p:nvSpPr>
          <p:cNvPr id="12291" name="Rectangle 2"/>
          <p:cNvSpPr>
            <a:spLocks noGrp="1" noChangeArrowheads="1"/>
          </p:cNvSpPr>
          <p:nvPr>
            <p:ph type="title"/>
          </p:nvPr>
        </p:nvSpPr>
        <p:spPr>
          <a:xfrm>
            <a:off x="685800" y="228600"/>
            <a:ext cx="7924800" cy="1143000"/>
          </a:xfrm>
          <a:noFill/>
        </p:spPr>
        <p:txBody>
          <a:bodyPr/>
          <a:lstStyle/>
          <a:p>
            <a:r>
              <a:rPr lang="en-US" altLang="en-US">
                <a:solidFill>
                  <a:srgbClr val="FF0000"/>
                </a:solidFill>
                <a:cs typeface="Times New Roman" panose="02020603050405020304" pitchFamily="18" charset="0"/>
              </a:rPr>
              <a:t>Example: Using HashSet and Iterator</a:t>
            </a:r>
            <a:endParaRPr lang="en-US" altLang="en-US">
              <a:solidFill>
                <a:srgbClr val="FF0000"/>
              </a:solidFill>
              <a:cs typeface="Times New Roman" panose="02020603050405020304" pitchFamily="18" charset="0"/>
            </a:endParaRPr>
          </a:p>
        </p:txBody>
      </p:sp>
      <p:sp>
        <p:nvSpPr>
          <p:cNvPr id="1229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p:cNvSpPr>
            <a:spLocks noGrp="1" noChangeArrowheads="1"/>
          </p:cNvSpPr>
          <p:nvPr>
            <p:ph type="body" idx="1"/>
          </p:nvPr>
        </p:nvSpPr>
        <p:spPr>
          <a:xfrm>
            <a:off x="381000" y="1752600"/>
            <a:ext cx="8153400" cy="1905000"/>
          </a:xfrm>
          <a:noFill/>
        </p:spPr>
        <p:txBody>
          <a:bodyPr/>
          <a:lstStyle/>
          <a:p>
            <a:pPr marL="0" indent="0">
              <a:buFont typeface="Monotype Sorts"/>
              <a:buNone/>
            </a:pPr>
            <a:r>
              <a:rPr lang="en-US" altLang="en-US" sz="3600">
                <a:cs typeface="Times New Roman" panose="02020603050405020304" pitchFamily="18" charset="0"/>
              </a:rPr>
              <a:t>This example creates a hash set filled with strings, and uses an iterator to traverse the elements in the list. </a:t>
            </a:r>
            <a:endParaRPr lang="en-US" altLang="en-US" sz="3600">
              <a:cs typeface="Times New Roman" panose="02020603050405020304" pitchFamily="18" charset="0"/>
            </a:endParaRPr>
          </a:p>
        </p:txBody>
      </p:sp>
      <p:sp>
        <p:nvSpPr>
          <p:cNvPr id="12294"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2871" name="AutoShape 7">
            <a:hlinkClick r:id="" action="ppaction://noaction" highlightClick="1"/>
          </p:cNvPr>
          <p:cNvSpPr>
            <a:spLocks noChangeArrowheads="1"/>
          </p:cNvSpPr>
          <p:nvPr/>
        </p:nvSpPr>
        <p:spPr bwMode="auto">
          <a:xfrm>
            <a:off x="1219200" y="4343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1" action="ppaction://program"/>
              </a:rPr>
              <a:t>TestHashSet</a:t>
            </a:r>
            <a:endParaRPr lang="en-US" altLang="zh-CN">
              <a:solidFill>
                <a:schemeClr val="accent1"/>
              </a:solidFill>
              <a:ea typeface="宋体" panose="02010600030101010101" pitchFamily="2" charset="-122"/>
            </a:endParaRPr>
          </a:p>
        </p:txBody>
      </p:sp>
      <p:sp>
        <p:nvSpPr>
          <p:cNvPr id="12297" name="AutoShape 8">
            <a:hlinkClick r:id="rId2" action="ppaction://program" highlightClick="1"/>
          </p:cNvPr>
          <p:cNvSpPr>
            <a:spLocks noChangeArrowheads="1"/>
          </p:cNvSpPr>
          <p:nvPr/>
        </p:nvSpPr>
        <p:spPr bwMode="auto">
          <a:xfrm>
            <a:off x="4953000" y="4343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298" name="AutoShape 9">
            <a:hlinkClick r:id="rId3" highlightClick="1"/>
          </p:cNvPr>
          <p:cNvSpPr>
            <a:spLocks noChangeArrowheads="1"/>
          </p:cNvSpPr>
          <p:nvPr/>
        </p:nvSpPr>
        <p:spPr bwMode="auto">
          <a:xfrm>
            <a:off x="6096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668E79-CE67-404A-9F5B-087DF1972339}" type="slidenum">
              <a:rPr lang="en-US" altLang="en-US" sz="1400"/>
            </a:fld>
            <a:endParaRPr lang="en-US" altLang="en-US" sz="1400"/>
          </a:p>
        </p:txBody>
      </p:sp>
      <p:sp>
        <p:nvSpPr>
          <p:cNvPr id="13315" name="Rectangle 2"/>
          <p:cNvSpPr>
            <a:spLocks noGrp="1" noChangeArrowheads="1"/>
          </p:cNvSpPr>
          <p:nvPr>
            <p:ph type="title"/>
          </p:nvPr>
        </p:nvSpPr>
        <p:spPr>
          <a:xfrm>
            <a:off x="685800" y="228600"/>
            <a:ext cx="7924800" cy="1143000"/>
          </a:xfrm>
          <a:noFill/>
        </p:spPr>
        <p:txBody>
          <a:bodyPr/>
          <a:lstStyle/>
          <a:p>
            <a:r>
              <a:rPr lang="en-US" altLang="en-US">
                <a:solidFill>
                  <a:srgbClr val="FF0000"/>
                </a:solidFill>
                <a:cs typeface="Times New Roman" panose="02020603050405020304" pitchFamily="18" charset="0"/>
              </a:rPr>
              <a:t>TIP: for-each loop</a:t>
            </a:r>
            <a:endParaRPr lang="en-US" altLang="en-US">
              <a:solidFill>
                <a:srgbClr val="FF0000"/>
              </a:solidFill>
              <a:cs typeface="Times New Roman" panose="02020603050405020304" pitchFamily="18" charset="0"/>
            </a:endParaRPr>
          </a:p>
        </p:txBody>
      </p:sp>
      <p:sp>
        <p:nvSpPr>
          <p:cNvPr id="1331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Grp="1" noChangeArrowheads="1"/>
          </p:cNvSpPr>
          <p:nvPr>
            <p:ph type="body" idx="1"/>
          </p:nvPr>
        </p:nvSpPr>
        <p:spPr>
          <a:xfrm>
            <a:off x="381000" y="1752600"/>
            <a:ext cx="8229600" cy="3200400"/>
          </a:xfrm>
          <a:noFill/>
        </p:spPr>
        <p:txBody>
          <a:bodyPr/>
          <a:lstStyle/>
          <a:p>
            <a:pPr marL="0" indent="0">
              <a:lnSpc>
                <a:spcPct val="90000"/>
              </a:lnSpc>
              <a:buFont typeface="Monotype Sorts"/>
              <a:buNone/>
            </a:pPr>
            <a:r>
              <a:rPr lang="en-US" altLang="en-US">
                <a:cs typeface="Courier New" panose="02070309020205020404" charset="0"/>
              </a:rPr>
              <a:t>You can simplify the code in Lines 21-26 using a JDK 1.5 enhanced for loop without using an iterator, as follows:</a:t>
            </a:r>
            <a:endParaRPr lang="en-US" altLang="en-US">
              <a:cs typeface="Courier New" panose="02070309020205020404" charset="0"/>
            </a:endParaRPr>
          </a:p>
          <a:p>
            <a:pPr marL="0" indent="0">
              <a:lnSpc>
                <a:spcPct val="90000"/>
              </a:lnSpc>
              <a:buFont typeface="Monotype Sorts"/>
              <a:buNone/>
            </a:pPr>
            <a:endParaRPr lang="en-US" altLang="en-US">
              <a:cs typeface="Times New Roman" panose="02020603050405020304" pitchFamily="18" charset="0"/>
            </a:endParaRPr>
          </a:p>
          <a:p>
            <a:pPr marL="0" indent="0">
              <a:lnSpc>
                <a:spcPct val="90000"/>
              </a:lnSpc>
              <a:buFont typeface="Monotype Sorts"/>
              <a:buNone/>
            </a:pPr>
            <a:r>
              <a:rPr lang="en-US" altLang="en-US">
                <a:cs typeface="Times New Roman" panose="02020603050405020304" pitchFamily="18" charset="0"/>
              </a:rPr>
              <a:t>for (Object element: set)</a:t>
            </a:r>
            <a:endParaRPr lang="en-US" altLang="en-US">
              <a:cs typeface="Times New Roman" panose="02020603050405020304" pitchFamily="18" charset="0"/>
            </a:endParaRPr>
          </a:p>
          <a:p>
            <a:pPr marL="0" indent="0">
              <a:lnSpc>
                <a:spcPct val="90000"/>
              </a:lnSpc>
              <a:buFont typeface="Monotype Sorts"/>
              <a:buNone/>
            </a:pPr>
            <a:r>
              <a:rPr lang="en-US" altLang="en-US">
                <a:cs typeface="Times New Roman" panose="02020603050405020304" pitchFamily="18" charset="0"/>
              </a:rPr>
              <a:t>  System.out.print(element.toString() + " ");</a:t>
            </a:r>
            <a:endParaRPr lang="en-US" altLang="en-US">
              <a:cs typeface="Times New Roman" panose="02020603050405020304" pitchFamily="18" charset="0"/>
            </a:endParaRPr>
          </a:p>
          <a:p>
            <a:pPr marL="0" indent="0">
              <a:lnSpc>
                <a:spcPct val="90000"/>
              </a:lnSpc>
              <a:buFont typeface="Monotype Sorts"/>
              <a:buNone/>
            </a:pPr>
            <a:endParaRPr lang="en-US" altLang="en-US">
              <a:cs typeface="Times New Roman" panose="02020603050405020304" pitchFamily="18" charset="0"/>
            </a:endParaRPr>
          </a:p>
        </p:txBody>
      </p:sp>
      <p:sp>
        <p:nvSpPr>
          <p:cNvPr id="1331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D85D16-5685-4FD3-BE43-9B75322FF77F}" type="slidenum">
              <a:rPr lang="en-US" altLang="en-US" sz="1400"/>
            </a:fld>
            <a:endParaRPr lang="en-US" altLang="en-US" sz="1400"/>
          </a:p>
        </p:txBody>
      </p:sp>
      <p:sp>
        <p:nvSpPr>
          <p:cNvPr id="14339" name="Rectangle 2"/>
          <p:cNvSpPr>
            <a:spLocks noGrp="1" noChangeArrowheads="1"/>
          </p:cNvSpPr>
          <p:nvPr>
            <p:ph type="title"/>
          </p:nvPr>
        </p:nvSpPr>
        <p:spPr>
          <a:xfrm>
            <a:off x="0" y="228600"/>
            <a:ext cx="9372600" cy="762000"/>
          </a:xfrm>
          <a:noFill/>
        </p:spPr>
        <p:txBody>
          <a:bodyPr/>
          <a:lstStyle/>
          <a:p>
            <a:r>
              <a:rPr lang="en-US" altLang="en-US">
                <a:cs typeface="Times New Roman" panose="02020603050405020304" pitchFamily="18" charset="0"/>
              </a:rPr>
              <a:t>Example: Using LinkedHashSet</a:t>
            </a:r>
            <a:endParaRPr lang="en-US" altLang="en-US">
              <a:cs typeface="Times New Roman" panose="02020603050405020304" pitchFamily="18" charset="0"/>
            </a:endParaRPr>
          </a:p>
        </p:txBody>
      </p:sp>
      <p:sp>
        <p:nvSpPr>
          <p:cNvPr id="1434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Grp="1" noChangeArrowheads="1"/>
          </p:cNvSpPr>
          <p:nvPr>
            <p:ph type="body" idx="1"/>
          </p:nvPr>
        </p:nvSpPr>
        <p:spPr>
          <a:xfrm>
            <a:off x="381000" y="1371600"/>
            <a:ext cx="8153400" cy="2286000"/>
          </a:xfrm>
          <a:noFill/>
        </p:spPr>
        <p:txBody>
          <a:bodyPr/>
          <a:lstStyle/>
          <a:p>
            <a:pPr marL="0" indent="0">
              <a:buFont typeface="Monotype Sorts"/>
              <a:buNone/>
            </a:pPr>
            <a:r>
              <a:rPr lang="en-US" altLang="en-US" sz="3600">
                <a:cs typeface="Times New Roman" panose="02020603050405020304" pitchFamily="18" charset="0"/>
              </a:rPr>
              <a:t>This example creates a hash set filled with strings, and uses an iterator to traverse the elements in the list.</a:t>
            </a:r>
            <a:r>
              <a:rPr lang="en-US" altLang="en-US" sz="3600">
                <a:latin typeface="Courier" charset="0"/>
                <a:cs typeface="Times New Roman" panose="02020603050405020304" pitchFamily="18" charset="0"/>
              </a:rPr>
              <a:t> </a:t>
            </a:r>
            <a:endParaRPr lang="en-US" altLang="en-US" sz="3600">
              <a:latin typeface="Courier" charset="0"/>
              <a:cs typeface="Times New Roman" panose="02020603050405020304" pitchFamily="18" charset="0"/>
            </a:endParaRPr>
          </a:p>
        </p:txBody>
      </p:sp>
      <p:sp>
        <p:nvSpPr>
          <p:cNvPr id="14342"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4615" name="AutoShape 7">
            <a:hlinkClick r:id="" action="ppaction://noaction" highlightClick="1"/>
          </p:cNvPr>
          <p:cNvSpPr>
            <a:spLocks noChangeArrowheads="1"/>
          </p:cNvSpPr>
          <p:nvPr/>
        </p:nvSpPr>
        <p:spPr bwMode="auto">
          <a:xfrm>
            <a:off x="1219200" y="4343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1" action="ppaction://program"/>
              </a:rPr>
              <a:t>TestLinkedHashSet</a:t>
            </a:r>
            <a:endParaRPr lang="en-US" altLang="zh-CN">
              <a:solidFill>
                <a:schemeClr val="accent1"/>
              </a:solidFill>
              <a:ea typeface="宋体" panose="02010600030101010101" pitchFamily="2" charset="-122"/>
            </a:endParaRPr>
          </a:p>
        </p:txBody>
      </p:sp>
      <p:sp>
        <p:nvSpPr>
          <p:cNvPr id="14345" name="AutoShape 8">
            <a:hlinkClick r:id="rId2" action="ppaction://program" highlightClick="1"/>
          </p:cNvPr>
          <p:cNvSpPr>
            <a:spLocks noChangeArrowheads="1"/>
          </p:cNvSpPr>
          <p:nvPr/>
        </p:nvSpPr>
        <p:spPr bwMode="auto">
          <a:xfrm>
            <a:off x="4953000" y="4343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4346" name="AutoShape 9">
            <a:hlinkClick r:id="rId3" highlightClick="1"/>
          </p:cNvPr>
          <p:cNvSpPr>
            <a:spLocks noChangeArrowheads="1"/>
          </p:cNvSpPr>
          <p:nvPr/>
        </p:nvSpPr>
        <p:spPr bwMode="auto">
          <a:xfrm>
            <a:off x="6096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572D03-DF3D-4165-B601-A541CD187668}" type="slidenum">
              <a:rPr lang="en-US" altLang="en-US" sz="1400"/>
            </a:fld>
            <a:endParaRPr lang="en-US" altLang="en-US" sz="1400"/>
          </a:p>
        </p:txBody>
      </p:sp>
      <p:sp>
        <p:nvSpPr>
          <p:cNvPr id="15363" name="Rectangle 2"/>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The SortedSet Interface and the TreeSet Class</a:t>
            </a:r>
            <a:endParaRPr lang="en-US" altLang="en-US">
              <a:cs typeface="Times New Roman" panose="02020603050405020304" pitchFamily="18" charset="0"/>
            </a:endParaRPr>
          </a:p>
        </p:txBody>
      </p:sp>
      <p:sp>
        <p:nvSpPr>
          <p:cNvPr id="1536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Grp="1" noChangeArrowheads="1"/>
          </p:cNvSpPr>
          <p:nvPr>
            <p:ph type="body" idx="1"/>
          </p:nvPr>
        </p:nvSpPr>
        <p:spPr>
          <a:xfrm>
            <a:off x="381000" y="1752600"/>
            <a:ext cx="8458200" cy="4419600"/>
          </a:xfrm>
          <a:noFill/>
        </p:spPr>
        <p:txBody>
          <a:bodyPr/>
          <a:lstStyle/>
          <a:p>
            <a:pPr marL="0" indent="0">
              <a:buFont typeface="Monotype Sorts"/>
              <a:buNone/>
            </a:pPr>
            <a:r>
              <a:rPr lang="en-US" altLang="en-US" sz="3600">
                <a:cs typeface="Times New Roman" panose="02020603050405020304" pitchFamily="18" charset="0"/>
              </a:rPr>
              <a:t>SortedSet is a subinterface of Set, which guarantees that the elements in the set are sorted. TreeSet is a concrete class that implements the SortedSet interface. You can use an iterator to traverse the elements in the sorted order. The elements can be sorted in two ways. </a:t>
            </a:r>
            <a:endParaRPr lang="en-US" altLang="en-US" sz="3600">
              <a:cs typeface="Times New Roman" panose="02020603050405020304" pitchFamily="18" charset="0"/>
            </a:endParaRPr>
          </a:p>
        </p:txBody>
      </p:sp>
      <p:sp>
        <p:nvSpPr>
          <p:cNvPr id="15366"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3B7D40-64DC-4CF1-9101-5E0360945756}" type="slidenum">
              <a:rPr lang="en-US" altLang="en-US" sz="1400"/>
            </a:fld>
            <a:endParaRPr lang="en-US" altLang="en-US" sz="1400"/>
          </a:p>
        </p:txBody>
      </p:sp>
      <p:sp>
        <p:nvSpPr>
          <p:cNvPr id="16387" name="Rectangle 2"/>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The SortedSet Interface and the </a:t>
            </a:r>
            <a:r>
              <a:rPr lang="en-US" altLang="en-US" sz="4000">
                <a:cs typeface="Times New Roman" panose="02020603050405020304" pitchFamily="18" charset="0"/>
              </a:rPr>
              <a:t>TreeSet </a:t>
            </a:r>
            <a:r>
              <a:rPr lang="en-US" altLang="en-US">
                <a:cs typeface="Times New Roman" panose="02020603050405020304" pitchFamily="18" charset="0"/>
              </a:rPr>
              <a:t>Class, cont.</a:t>
            </a:r>
            <a:endParaRPr lang="en-US" altLang="en-US">
              <a:cs typeface="Times New Roman" panose="02020603050405020304" pitchFamily="18" charset="0"/>
            </a:endParaRPr>
          </a:p>
        </p:txBody>
      </p:sp>
      <p:sp>
        <p:nvSpPr>
          <p:cNvPr id="1638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Grp="1" noChangeArrowheads="1"/>
          </p:cNvSpPr>
          <p:nvPr>
            <p:ph type="body" idx="1"/>
          </p:nvPr>
        </p:nvSpPr>
        <p:spPr>
          <a:xfrm>
            <a:off x="381000" y="1752600"/>
            <a:ext cx="8458200" cy="4419600"/>
          </a:xfrm>
          <a:noFill/>
        </p:spPr>
        <p:txBody>
          <a:bodyPr/>
          <a:lstStyle/>
          <a:p>
            <a:pPr marL="0" indent="0">
              <a:lnSpc>
                <a:spcPct val="90000"/>
              </a:lnSpc>
              <a:buFont typeface="Monotype Sorts"/>
              <a:buNone/>
            </a:pPr>
            <a:r>
              <a:rPr lang="en-US" altLang="en-US">
                <a:cs typeface="Times New Roman" panose="02020603050405020304" pitchFamily="18" charset="0"/>
              </a:rPr>
              <a:t>One way is to use the Comparable interface. </a:t>
            </a:r>
            <a:endParaRPr lang="en-US" altLang="en-US">
              <a:cs typeface="Times New Roman" panose="02020603050405020304" pitchFamily="18" charset="0"/>
            </a:endParaRPr>
          </a:p>
          <a:p>
            <a:pPr marL="0" indent="0">
              <a:lnSpc>
                <a:spcPct val="90000"/>
              </a:lnSpc>
              <a:buFont typeface="Monotype Sorts"/>
              <a:buNone/>
            </a:pPr>
            <a:endParaRPr lang="en-US" altLang="en-US">
              <a:cs typeface="Times New Roman" panose="02020603050405020304" pitchFamily="18" charset="0"/>
            </a:endParaRPr>
          </a:p>
          <a:p>
            <a:pPr marL="0" indent="0">
              <a:lnSpc>
                <a:spcPct val="90000"/>
              </a:lnSpc>
              <a:buFont typeface="Monotype Sorts"/>
              <a:buNone/>
            </a:pPr>
            <a:r>
              <a:rPr lang="en-US" altLang="en-US">
                <a:cs typeface="Times New Roman" panose="02020603050405020304" pitchFamily="18" charset="0"/>
              </a:rPr>
              <a:t>The other way is to specify a comparator for the elements in the set if the class for the elements does not implement the Comparable interface, or you don’t want to use the compareTo method in the class that implements the Comparable interface. This approach is referred to as </a:t>
            </a:r>
            <a:r>
              <a:rPr lang="en-US" altLang="en-US" i="1">
                <a:cs typeface="Times New Roman" panose="02020603050405020304" pitchFamily="18" charset="0"/>
              </a:rPr>
              <a:t>order by comparator</a:t>
            </a:r>
            <a:r>
              <a:rPr lang="en-US" altLang="en-US">
                <a:cs typeface="Times New Roman" panose="02020603050405020304" pitchFamily="18" charset="0"/>
              </a:rPr>
              <a:t>.</a:t>
            </a:r>
            <a:endParaRPr lang="en-US" altLang="en-US">
              <a:cs typeface="Times New Roman" panose="02020603050405020304" pitchFamily="18" charset="0"/>
            </a:endParaRPr>
          </a:p>
        </p:txBody>
      </p:sp>
      <p:sp>
        <p:nvSpPr>
          <p:cNvPr id="1639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5D0ABE-55AC-428F-87D1-34BC71BE92B7}" type="slidenum">
              <a:rPr lang="en-US" altLang="en-US" sz="1400"/>
            </a:fld>
            <a:endParaRPr lang="en-US" altLang="en-US" sz="1400"/>
          </a:p>
        </p:txBody>
      </p:sp>
      <p:sp>
        <p:nvSpPr>
          <p:cNvPr id="17411" name="Rectangle 2"/>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Example: Using TreeSet to Sort Elements in a Set</a:t>
            </a:r>
            <a:endParaRPr lang="en-US" altLang="en-US">
              <a:cs typeface="Times New Roman" panose="02020603050405020304" pitchFamily="18" charset="0"/>
            </a:endParaRPr>
          </a:p>
        </p:txBody>
      </p:sp>
      <p:sp>
        <p:nvSpPr>
          <p:cNvPr id="1741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Grp="1" noChangeArrowheads="1"/>
          </p:cNvSpPr>
          <p:nvPr>
            <p:ph type="body" idx="1"/>
          </p:nvPr>
        </p:nvSpPr>
        <p:spPr>
          <a:xfrm>
            <a:off x="381000" y="1600200"/>
            <a:ext cx="8229600" cy="3048000"/>
          </a:xfrm>
          <a:noFill/>
        </p:spPr>
        <p:txBody>
          <a:bodyPr/>
          <a:lstStyle/>
          <a:p>
            <a:pPr marL="0" indent="0">
              <a:lnSpc>
                <a:spcPct val="90000"/>
              </a:lnSpc>
              <a:buFont typeface="Monotype Sorts"/>
              <a:buNone/>
            </a:pPr>
            <a:r>
              <a:rPr lang="en-US" altLang="en-US" sz="2800">
                <a:cs typeface="Times New Roman" panose="02020603050405020304" pitchFamily="18" charset="0"/>
              </a:rPr>
              <a:t>This example creates a hash set filled with strings, and then creates a tree set for the same strings. The strings are sorted in the tree set using the compareTo method in the Comparable interface. The example also creates a tree set of geometric objects. The geometric objects are sorted using the compare method in the Comparator interface. </a:t>
            </a:r>
            <a:endParaRPr lang="en-US" altLang="en-US" sz="2800">
              <a:cs typeface="Times New Roman" panose="02020603050405020304" pitchFamily="18" charset="0"/>
            </a:endParaRPr>
          </a:p>
        </p:txBody>
      </p:sp>
      <p:sp>
        <p:nvSpPr>
          <p:cNvPr id="17414"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AutoShape 8">
            <a:hlinkClick r:id="rId1" action="ppaction://program" highlightClick="1"/>
          </p:cNvPr>
          <p:cNvSpPr>
            <a:spLocks noChangeArrowheads="1"/>
          </p:cNvSpPr>
          <p:nvPr/>
        </p:nvSpPr>
        <p:spPr bwMode="auto">
          <a:xfrm>
            <a:off x="6019800" y="48006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5945" name="AutoShape 9">
            <a:hlinkClick r:id="" action="ppaction://noaction" highlightClick="1"/>
          </p:cNvPr>
          <p:cNvSpPr>
            <a:spLocks noChangeArrowheads="1"/>
          </p:cNvSpPr>
          <p:nvPr/>
        </p:nvSpPr>
        <p:spPr bwMode="auto">
          <a:xfrm>
            <a:off x="3505200" y="4800600"/>
            <a:ext cx="2209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TestTreeSet</a:t>
            </a:r>
            <a:endParaRPr lang="en-US" altLang="zh-CN">
              <a:solidFill>
                <a:schemeClr val="accent1"/>
              </a:solidFill>
              <a:ea typeface="宋体" panose="02010600030101010101" pitchFamily="2" charset="-122"/>
            </a:endParaRPr>
          </a:p>
        </p:txBody>
      </p:sp>
      <p:sp>
        <p:nvSpPr>
          <p:cNvPr id="17418" name="AutoShape 10">
            <a:hlinkClick r:id="rId3" highlightClick="1"/>
          </p:cNvPr>
          <p:cNvSpPr>
            <a:spLocks noChangeArrowheads="1"/>
          </p:cNvSpPr>
          <p:nvPr/>
        </p:nvSpPr>
        <p:spPr bwMode="auto">
          <a:xfrm>
            <a:off x="2895600" y="480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6835BE-8FAC-4F56-A038-51AF3A089BEE}" type="slidenum">
              <a:rPr lang="en-US" altLang="en-US" sz="1400"/>
            </a:fld>
            <a:endParaRPr lang="en-US" altLang="en-US" sz="1400"/>
          </a:p>
        </p:txBody>
      </p:sp>
      <p:sp>
        <p:nvSpPr>
          <p:cNvPr id="18435" name="Rectangle 2"/>
          <p:cNvSpPr>
            <a:spLocks noGrp="1" noChangeArrowheads="1"/>
          </p:cNvSpPr>
          <p:nvPr>
            <p:ph type="title"/>
          </p:nvPr>
        </p:nvSpPr>
        <p:spPr>
          <a:xfrm>
            <a:off x="0" y="228600"/>
            <a:ext cx="9144000" cy="914400"/>
          </a:xfrm>
          <a:noFill/>
        </p:spPr>
        <p:txBody>
          <a:bodyPr/>
          <a:lstStyle/>
          <a:p>
            <a:r>
              <a:rPr lang="en-US" altLang="en-US" sz="4000">
                <a:cs typeface="Times New Roman" panose="02020603050405020304" pitchFamily="18" charset="0"/>
              </a:rPr>
              <a:t>Example: The Using Comparator to Sort Elements in a Set</a:t>
            </a:r>
            <a:endParaRPr lang="en-US" altLang="en-US" sz="4000">
              <a:cs typeface="Times New Roman" panose="02020603050405020304" pitchFamily="18" charset="0"/>
            </a:endParaRPr>
          </a:p>
        </p:txBody>
      </p:sp>
      <p:sp>
        <p:nvSpPr>
          <p:cNvPr id="1843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Grp="1" noChangeArrowheads="1"/>
          </p:cNvSpPr>
          <p:nvPr>
            <p:ph type="body" idx="1"/>
          </p:nvPr>
        </p:nvSpPr>
        <p:spPr>
          <a:xfrm>
            <a:off x="381000" y="1524000"/>
            <a:ext cx="8382000" cy="4038600"/>
          </a:xfrm>
        </p:spPr>
        <p:txBody>
          <a:bodyPr/>
          <a:lstStyle/>
          <a:p>
            <a:pPr marL="0" indent="0">
              <a:buFont typeface="Monotype Sorts"/>
              <a:buNone/>
            </a:pPr>
            <a:r>
              <a:rPr lang="en-US" altLang="en-US" sz="3600">
                <a:cs typeface="Times New Roman" panose="02020603050405020304" pitchFamily="18" charset="0"/>
              </a:rPr>
              <a:t>Write a program that demonstrates how to sort elements in a tree set using the Comparator interface. The example creates a tree set of geometric objects. The geometric objects are sorted using the compare method in the Comparator interface. </a:t>
            </a:r>
            <a:endParaRPr lang="en-US" altLang="en-US" sz="3600">
              <a:cs typeface="Times New Roman" panose="02020603050405020304" pitchFamily="18" charset="0"/>
            </a:endParaRPr>
          </a:p>
        </p:txBody>
      </p:sp>
      <p:sp>
        <p:nvSpPr>
          <p:cNvPr id="1843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2567" name="AutoShape 7">
            <a:hlinkClick r:id="" action="ppaction://noaction" highlightClick="1"/>
          </p:cNvPr>
          <p:cNvSpPr>
            <a:spLocks noChangeArrowheads="1"/>
          </p:cNvSpPr>
          <p:nvPr/>
        </p:nvSpPr>
        <p:spPr bwMode="auto">
          <a:xfrm>
            <a:off x="1741805" y="594233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1" action="ppaction://program"/>
              </a:rPr>
              <a:t>TestTreeSetWithComparator</a:t>
            </a:r>
            <a:endParaRPr lang="en-US" altLang="zh-CN">
              <a:solidFill>
                <a:schemeClr val="accent1"/>
              </a:solidFill>
              <a:ea typeface="宋体" panose="02010600030101010101" pitchFamily="2" charset="-122"/>
            </a:endParaRPr>
          </a:p>
        </p:txBody>
      </p:sp>
      <p:sp>
        <p:nvSpPr>
          <p:cNvPr id="18441" name="AutoShape 8">
            <a:hlinkClick r:id="rId2" action="ppaction://program" highlightClick="1"/>
          </p:cNvPr>
          <p:cNvSpPr>
            <a:spLocks noChangeArrowheads="1"/>
          </p:cNvSpPr>
          <p:nvPr/>
        </p:nvSpPr>
        <p:spPr bwMode="auto">
          <a:xfrm>
            <a:off x="6629400" y="586613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8442" name="AutoShape 9">
            <a:hlinkClick r:id="rId3" highlightClick="1"/>
          </p:cNvPr>
          <p:cNvSpPr>
            <a:spLocks noChangeArrowheads="1"/>
          </p:cNvSpPr>
          <p:nvPr/>
        </p:nvSpPr>
        <p:spPr bwMode="auto">
          <a:xfrm>
            <a:off x="664845" y="588264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3D0C8D-BC7C-4DE8-8B27-C0753419EE25}" type="slidenum">
              <a:rPr lang="en-US" altLang="en-US" sz="1400"/>
            </a:fld>
            <a:endParaRPr lang="en-US" altLang="en-US" sz="1400"/>
          </a:p>
        </p:txBody>
      </p:sp>
      <p:sp>
        <p:nvSpPr>
          <p:cNvPr id="19459" name="Rectangle 2"/>
          <p:cNvSpPr>
            <a:spLocks noGrp="1" noChangeArrowheads="1"/>
          </p:cNvSpPr>
          <p:nvPr>
            <p:ph type="title"/>
          </p:nvPr>
        </p:nvSpPr>
        <p:spPr>
          <a:xfrm>
            <a:off x="304800" y="228600"/>
            <a:ext cx="8839200" cy="685800"/>
          </a:xfrm>
          <a:noFill/>
        </p:spPr>
        <p:txBody>
          <a:bodyPr/>
          <a:lstStyle/>
          <a:p>
            <a:r>
              <a:rPr lang="en-US" altLang="en-US">
                <a:cs typeface="Times New Roman" panose="02020603050405020304" pitchFamily="18" charset="0"/>
              </a:rPr>
              <a:t>Performance of Sets and Lists</a:t>
            </a:r>
            <a:endParaRPr lang="en-US" altLang="en-US">
              <a:cs typeface="Times New Roman" panose="02020603050405020304" pitchFamily="18" charset="0"/>
            </a:endParaRPr>
          </a:p>
        </p:txBody>
      </p:sp>
      <p:sp>
        <p:nvSpPr>
          <p:cNvPr id="1946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AutoShape 10">
            <a:hlinkClick r:id="rId1" action="ppaction://program" highlightClick="1"/>
          </p:cNvPr>
          <p:cNvSpPr>
            <a:spLocks noChangeArrowheads="1"/>
          </p:cNvSpPr>
          <p:nvPr/>
        </p:nvSpPr>
        <p:spPr bwMode="auto">
          <a:xfrm>
            <a:off x="57150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4075" name="AutoShape 11">
            <a:hlinkClick r:id="" action="ppaction://noaction" highlightClick="1"/>
          </p:cNvPr>
          <p:cNvSpPr>
            <a:spLocks noChangeArrowheads="1"/>
          </p:cNvSpPr>
          <p:nvPr/>
        </p:nvSpPr>
        <p:spPr bwMode="auto">
          <a:xfrm>
            <a:off x="1905000" y="5410200"/>
            <a:ext cx="3352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SetListPerformanceTest</a:t>
            </a:r>
            <a:endParaRPr lang="en-US" altLang="zh-CN">
              <a:solidFill>
                <a:schemeClr val="accent1"/>
              </a:solidFill>
              <a:ea typeface="宋体" panose="02010600030101010101" pitchFamily="2" charset="-122"/>
            </a:endParaRPr>
          </a:p>
        </p:txBody>
      </p:sp>
      <p:sp>
        <p:nvSpPr>
          <p:cNvPr id="19468" name="AutoShape 12">
            <a:hlinkClick r:id="rId3" highlightClick="1"/>
          </p:cNvPr>
          <p:cNvSpPr>
            <a:spLocks noChangeArrowheads="1"/>
          </p:cNvSpPr>
          <p:nvPr/>
        </p:nvSpPr>
        <p:spPr bwMode="auto">
          <a:xfrm>
            <a:off x="12954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A83176-8B26-4BD0-AB7A-FDF7AF055539}" type="slidenum">
              <a:rPr lang="en-US" altLang="en-US" sz="1400"/>
            </a:fld>
            <a:endParaRPr lang="en-US" altLang="en-US" sz="1400"/>
          </a:p>
        </p:txBody>
      </p:sp>
      <p:sp>
        <p:nvSpPr>
          <p:cNvPr id="20483" name="Rectangle 2"/>
          <p:cNvSpPr>
            <a:spLocks noGrp="1" noChangeArrowheads="1"/>
          </p:cNvSpPr>
          <p:nvPr>
            <p:ph type="title"/>
          </p:nvPr>
        </p:nvSpPr>
        <p:spPr>
          <a:xfrm>
            <a:off x="203835" y="430530"/>
            <a:ext cx="8839200" cy="685800"/>
          </a:xfrm>
          <a:noFill/>
        </p:spPr>
        <p:txBody>
          <a:bodyPr/>
          <a:lstStyle/>
          <a:p>
            <a:r>
              <a:rPr lang="en-US" altLang="en-US">
                <a:solidFill>
                  <a:srgbClr val="00B0F0"/>
                </a:solidFill>
                <a:cs typeface="Times New Roman" panose="02020603050405020304" pitchFamily="18" charset="0"/>
              </a:rPr>
              <a:t>Case Study: Counting Keywords</a:t>
            </a:r>
            <a:endParaRPr lang="en-US" altLang="en-US">
              <a:solidFill>
                <a:srgbClr val="00B0F0"/>
              </a:solidFill>
              <a:cs typeface="Times New Roman" panose="02020603050405020304" pitchFamily="18" charset="0"/>
            </a:endParaRPr>
          </a:p>
        </p:txBody>
      </p:sp>
      <p:sp>
        <p:nvSpPr>
          <p:cNvPr id="2048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36576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7"/>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9" name="Rectangle 8"/>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0" name="AutoShape 9">
            <a:hlinkClick r:id="rId1" action="ppaction://program" highlightClick="1"/>
          </p:cNvPr>
          <p:cNvSpPr>
            <a:spLocks noChangeArrowheads="1"/>
          </p:cNvSpPr>
          <p:nvPr/>
        </p:nvSpPr>
        <p:spPr bwMode="auto">
          <a:xfrm>
            <a:off x="57150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6122" name="AutoShape 10">
            <a:hlinkClick r:id="" action="ppaction://noaction" highlightClick="1"/>
          </p:cNvPr>
          <p:cNvSpPr>
            <a:spLocks noChangeArrowheads="1"/>
          </p:cNvSpPr>
          <p:nvPr/>
        </p:nvSpPr>
        <p:spPr bwMode="auto">
          <a:xfrm>
            <a:off x="1905000" y="5410200"/>
            <a:ext cx="3352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CountKeywords</a:t>
            </a:r>
            <a:endParaRPr lang="en-US" altLang="zh-CN">
              <a:solidFill>
                <a:schemeClr val="accent1"/>
              </a:solidFill>
              <a:ea typeface="宋体" panose="02010600030101010101" pitchFamily="2" charset="-122"/>
            </a:endParaRPr>
          </a:p>
        </p:txBody>
      </p:sp>
      <p:sp>
        <p:nvSpPr>
          <p:cNvPr id="20492" name="Rectangle 11"/>
          <p:cNvSpPr>
            <a:spLocks noGrp="1" noChangeArrowheads="1"/>
          </p:cNvSpPr>
          <p:nvPr>
            <p:ph type="body" idx="1"/>
          </p:nvPr>
        </p:nvSpPr>
        <p:spPr>
          <a:xfrm>
            <a:off x="381000" y="1524000"/>
            <a:ext cx="8382000" cy="2438400"/>
          </a:xfrm>
        </p:spPr>
        <p:txBody>
          <a:bodyPr/>
          <a:lstStyle/>
          <a:p>
            <a:pPr marL="0" indent="0">
              <a:buFont typeface="Monotype Sorts"/>
              <a:buNone/>
            </a:pPr>
            <a:r>
              <a:rPr lang="en-US" altLang="en-US"/>
              <a:t>This section presents an application that counts the number of the keywords in a Java source file.</a:t>
            </a:r>
            <a:endParaRPr lang="en-US" altLang="en-US"/>
          </a:p>
        </p:txBody>
      </p:sp>
      <p:sp>
        <p:nvSpPr>
          <p:cNvPr id="20493" name="AutoShape 12">
            <a:hlinkClick r:id="rId3" highlightClick="1"/>
          </p:cNvPr>
          <p:cNvSpPr>
            <a:spLocks noChangeArrowheads="1"/>
          </p:cNvSpPr>
          <p:nvPr/>
        </p:nvSpPr>
        <p:spPr bwMode="auto">
          <a:xfrm>
            <a:off x="12954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562C43-2BA0-46E6-ACC8-10652497ACE2}" type="slidenum">
              <a:rPr lang="en-US" altLang="en-US" sz="1400"/>
            </a:fld>
            <a:endParaRPr lang="en-US" altLang="en-US" sz="1400"/>
          </a:p>
        </p:txBody>
      </p:sp>
      <p:sp>
        <p:nvSpPr>
          <p:cNvPr id="21507" name="Rectangle 2"/>
          <p:cNvSpPr>
            <a:spLocks noGrp="1" noChangeArrowheads="1"/>
          </p:cNvSpPr>
          <p:nvPr>
            <p:ph type="title"/>
          </p:nvPr>
        </p:nvSpPr>
        <p:spPr>
          <a:xfrm>
            <a:off x="533400" y="228600"/>
            <a:ext cx="7924800" cy="685800"/>
          </a:xfrm>
          <a:noFill/>
        </p:spPr>
        <p:txBody>
          <a:bodyPr/>
          <a:lstStyle/>
          <a:p>
            <a:r>
              <a:rPr lang="en-US" altLang="en-US" sz="4000">
                <a:solidFill>
                  <a:srgbClr val="FF0000"/>
                </a:solidFill>
                <a:cs typeface="Times New Roman" panose="02020603050405020304" pitchFamily="18" charset="0"/>
              </a:rPr>
              <a:t>The Map Interface</a:t>
            </a:r>
            <a:endParaRPr lang="en-US" altLang="en-US" sz="4000">
              <a:solidFill>
                <a:srgbClr val="FF0000"/>
              </a:solidFill>
              <a:cs typeface="Times New Roman" panose="02020603050405020304" pitchFamily="18" charset="0"/>
            </a:endParaRPr>
          </a:p>
        </p:txBody>
      </p:sp>
      <p:sp>
        <p:nvSpPr>
          <p:cNvPr id="2150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Grp="1" noChangeArrowheads="1"/>
          </p:cNvSpPr>
          <p:nvPr>
            <p:ph type="body" idx="1"/>
            <p:custDataLst>
              <p:tags r:id="rId1"/>
            </p:custDataLst>
          </p:nvPr>
        </p:nvSpPr>
        <p:spPr>
          <a:xfrm>
            <a:off x="228600" y="1096963"/>
            <a:ext cx="8534400" cy="1512887"/>
          </a:xfrm>
          <a:noFill/>
        </p:spPr>
        <p:txBody>
          <a:bodyPr/>
          <a:lstStyle/>
          <a:p>
            <a:pPr marL="0" indent="0">
              <a:buFont typeface="Monotype Sorts"/>
              <a:buNone/>
            </a:pPr>
            <a:r>
              <a:rPr lang="en-US" altLang="en-US">
                <a:cs typeface="Times New Roman" panose="02020603050405020304" pitchFamily="18" charset="0"/>
              </a:rPr>
              <a:t>The Map interface maps keys to the elements. The keys are like indexes. In List, the indexes are integer. In Map, the keys can be any objects. </a:t>
            </a:r>
            <a:endParaRPr lang="en-US" altLang="en-US">
              <a:cs typeface="Times New Roman" panose="02020603050405020304" pitchFamily="18" charset="0"/>
            </a:endParaRPr>
          </a:p>
        </p:txBody>
      </p:sp>
      <p:sp>
        <p:nvSpPr>
          <p:cNvPr id="2151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11"/>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4" name="Rectangle 13"/>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67013"/>
            <a:ext cx="85248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83F47E-578C-4B27-9ADA-C6CD9CF1ABEA}" type="slidenum">
              <a:rPr lang="en-US" altLang="en-US" sz="1400"/>
            </a:fld>
            <a:endParaRPr lang="en-US" altLang="en-US" sz="1400"/>
          </a:p>
        </p:txBody>
      </p:sp>
      <p:sp>
        <p:nvSpPr>
          <p:cNvPr id="4099" name="Rectangle 2"/>
          <p:cNvSpPr>
            <a:spLocks noGrp="1" noChangeArrowheads="1"/>
          </p:cNvSpPr>
          <p:nvPr>
            <p:ph type="title"/>
          </p:nvPr>
        </p:nvSpPr>
        <p:spPr>
          <a:xfrm>
            <a:off x="685800" y="152400"/>
            <a:ext cx="7772400" cy="457200"/>
          </a:xfrm>
          <a:noFill/>
        </p:spPr>
        <p:txBody>
          <a:bodyPr/>
          <a:lstStyle/>
          <a:p>
            <a:r>
              <a:rPr lang="en-US" altLang="en-US"/>
              <a:t>Objectives</a:t>
            </a:r>
            <a:endParaRPr lang="en-US" altLang="en-US"/>
          </a:p>
        </p:txBody>
      </p:sp>
      <p:sp>
        <p:nvSpPr>
          <p:cNvPr id="4100" name="Rectangle 3"/>
          <p:cNvSpPr>
            <a:spLocks noGrp="1" noChangeArrowheads="1"/>
          </p:cNvSpPr>
          <p:nvPr>
            <p:ph type="body" idx="1"/>
          </p:nvPr>
        </p:nvSpPr>
        <p:spPr>
          <a:xfrm>
            <a:off x="152400" y="685800"/>
            <a:ext cx="8763000" cy="5791200"/>
          </a:xfrm>
          <a:noFill/>
        </p:spPr>
        <p:txBody>
          <a:bodyPr/>
          <a:lstStyle/>
          <a:p>
            <a:pPr>
              <a:buFont typeface="Wingdings" panose="05000000000000000000" pitchFamily="2" charset="2"/>
              <a:buChar char="q"/>
            </a:pPr>
            <a:r>
              <a:rPr lang="en-US" altLang="en-US" sz="2400"/>
              <a:t>To store unordered, nonduplicate elements using a set (§21.2). </a:t>
            </a:r>
            <a:endParaRPr lang="en-US" altLang="en-US" sz="2400"/>
          </a:p>
          <a:p>
            <a:pPr>
              <a:buFont typeface="Wingdings" panose="05000000000000000000" pitchFamily="2" charset="2"/>
              <a:buChar char="q"/>
            </a:pPr>
            <a:r>
              <a:rPr lang="en-US" altLang="en-US" sz="2400"/>
              <a:t>To explore how and when to use HashSet (§21.2.1), LinkedHashSet (§21.2.2), or TreeSet (§21.2.3) to store elements.</a:t>
            </a:r>
            <a:endParaRPr lang="en-US" altLang="en-US" sz="2400"/>
          </a:p>
          <a:p>
            <a:pPr>
              <a:buFont typeface="Wingdings" panose="05000000000000000000" pitchFamily="2" charset="2"/>
              <a:buChar char="q"/>
            </a:pPr>
            <a:r>
              <a:rPr lang="en-US" altLang="en-US" sz="2400"/>
              <a:t>To compare performance of sets and lists (§21.3).</a:t>
            </a:r>
            <a:endParaRPr lang="en-US" altLang="en-US" sz="2400"/>
          </a:p>
          <a:p>
            <a:pPr>
              <a:buFont typeface="Wingdings" panose="05000000000000000000" pitchFamily="2" charset="2"/>
              <a:buChar char="q"/>
            </a:pPr>
            <a:r>
              <a:rPr lang="en-US" altLang="en-US" sz="2400"/>
              <a:t>To use sets to develop a program that counts the keywords in a Java source file (§21.4).</a:t>
            </a:r>
            <a:endParaRPr lang="en-US" altLang="en-US" sz="2400"/>
          </a:p>
          <a:p>
            <a:pPr>
              <a:buFont typeface="Wingdings" panose="05000000000000000000" pitchFamily="2" charset="2"/>
              <a:buChar char="q"/>
            </a:pPr>
            <a:r>
              <a:rPr lang="en-US" altLang="en-US" sz="2400"/>
              <a:t>To tell the differences between Collection and Map and describe when and how to use HashMap, LinkedHashMap, and TreeMap to store values associated with keys (§21.5). </a:t>
            </a:r>
            <a:endParaRPr lang="en-US" altLang="en-US" sz="2400"/>
          </a:p>
          <a:p>
            <a:pPr>
              <a:buFont typeface="Wingdings" panose="05000000000000000000" pitchFamily="2" charset="2"/>
              <a:buChar char="q"/>
            </a:pPr>
            <a:r>
              <a:rPr lang="en-US" altLang="en-US" sz="2400"/>
              <a:t>To use maps to develop a program that counts the occurrence of the words in a text (§21.6).</a:t>
            </a:r>
            <a:endParaRPr lang="en-US" altLang="en-US" sz="2400"/>
          </a:p>
          <a:p>
            <a:pPr>
              <a:buFont typeface="Wingdings" panose="05000000000000000000" pitchFamily="2" charset="2"/>
              <a:buChar char="q"/>
            </a:pPr>
            <a:r>
              <a:rPr lang="en-US" altLang="en-US" sz="2400"/>
              <a:t>To obtain singleton sets, lists, and maps, and unmodifiable sets, lists, and maps, using the static methods in the Collections class (§21.7). </a:t>
            </a: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2B7636-A000-4ADF-939B-B6FCA1DDA385}" type="slidenum">
              <a:rPr lang="en-US" altLang="en-US" sz="1400"/>
            </a:fld>
            <a:endParaRPr lang="en-US" altLang="en-US" sz="1400"/>
          </a:p>
        </p:txBody>
      </p:sp>
      <p:sp>
        <p:nvSpPr>
          <p:cNvPr id="22531" name="Rectangle 2"/>
          <p:cNvSpPr>
            <a:spLocks noGrp="1" noChangeArrowheads="1"/>
          </p:cNvSpPr>
          <p:nvPr>
            <p:ph type="title"/>
          </p:nvPr>
        </p:nvSpPr>
        <p:spPr>
          <a:xfrm>
            <a:off x="685800" y="228600"/>
            <a:ext cx="7924800" cy="1143000"/>
          </a:xfrm>
          <a:noFill/>
        </p:spPr>
        <p:txBody>
          <a:bodyPr/>
          <a:lstStyle/>
          <a:p>
            <a:r>
              <a:rPr lang="en-US" altLang="en-US"/>
              <a:t>Map Interface and Class Hierarchy</a:t>
            </a:r>
            <a:endParaRPr lang="en-US" altLang="en-US"/>
          </a:p>
        </p:txBody>
      </p:sp>
      <p:sp>
        <p:nvSpPr>
          <p:cNvPr id="2253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p:cNvSpPr>
            <a:spLocks noGrp="1" noChangeArrowheads="1"/>
          </p:cNvSpPr>
          <p:nvPr>
            <p:ph type="body" idx="1"/>
          </p:nvPr>
        </p:nvSpPr>
        <p:spPr>
          <a:xfrm>
            <a:off x="457200" y="1676400"/>
            <a:ext cx="8534400" cy="1752600"/>
          </a:xfrm>
          <a:noFill/>
        </p:spPr>
        <p:txBody>
          <a:bodyPr/>
          <a:lstStyle/>
          <a:p>
            <a:pPr marL="0" indent="0">
              <a:lnSpc>
                <a:spcPct val="90000"/>
              </a:lnSpc>
              <a:buFont typeface="Monotype Sorts"/>
              <a:buNone/>
            </a:pPr>
            <a:r>
              <a:rPr lang="en-US" altLang="en-US" sz="2800">
                <a:cs typeface="Times New Roman" panose="02020603050405020304" pitchFamily="18" charset="0"/>
              </a:rPr>
              <a:t>An instance of Map represents a group of objects, each of which is associated with a key. You can get the object from a map using a key, and you have to use a key to put the object into the map. </a:t>
            </a:r>
            <a:endParaRPr lang="en-US" altLang="en-US" sz="2800" noProof="1">
              <a:cs typeface="Times New Roman" panose="02020603050405020304" pitchFamily="18" charset="0"/>
            </a:endParaRPr>
          </a:p>
        </p:txBody>
      </p:sp>
      <p:sp>
        <p:nvSpPr>
          <p:cNvPr id="22534"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p:cNvSpPr>
            <a:spLocks noChangeArrowheads="1"/>
          </p:cNvSpPr>
          <p:nvPr/>
        </p:nvSpPr>
        <p:spPr bwMode="auto">
          <a:xfrm>
            <a:off x="2800350" y="2846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6"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657600"/>
            <a:ext cx="788035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56BA79-A487-4D5A-AA9F-BD769A676516}" type="slidenum">
              <a:rPr lang="en-US" altLang="en-US" sz="1400"/>
            </a:fld>
            <a:endParaRPr lang="en-US" altLang="en-US" sz="1400"/>
          </a:p>
        </p:txBody>
      </p:sp>
      <p:sp>
        <p:nvSpPr>
          <p:cNvPr id="23555" name="Rectangle 2"/>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Map Interface UML Diagram</a:t>
            </a:r>
            <a:endParaRPr lang="en-US" altLang="en-US">
              <a:cs typeface="Times New Roman" panose="02020603050405020304" pitchFamily="18" charset="0"/>
            </a:endParaRPr>
          </a:p>
        </p:txBody>
      </p:sp>
      <p:sp>
        <p:nvSpPr>
          <p:cNvPr id="2355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8"/>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11"/>
          <p:cNvSpPr>
            <a:spLocks noChangeArrowheads="1"/>
          </p:cNvSpPr>
          <p:nvPr/>
        </p:nvSpPr>
        <p:spPr bwMode="auto">
          <a:xfrm>
            <a:off x="25415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14"/>
          <p:cNvSpPr>
            <a:spLocks noChangeArrowheads="1"/>
          </p:cNvSpPr>
          <p:nvPr/>
        </p:nvSpPr>
        <p:spPr bwMode="auto">
          <a:xfrm>
            <a:off x="0" y="222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38" y="1600200"/>
            <a:ext cx="900906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15BDBB-7B4A-404F-A7CA-836051525331}" type="slidenum">
              <a:rPr lang="en-US" altLang="en-US" sz="1400"/>
            </a:fld>
            <a:endParaRPr lang="en-US" altLang="en-US" sz="1400"/>
          </a:p>
        </p:txBody>
      </p:sp>
      <p:sp>
        <p:nvSpPr>
          <p:cNvPr id="24579" name="Rectangle 2"/>
          <p:cNvSpPr>
            <a:spLocks noGrp="1" noChangeArrowheads="1"/>
          </p:cNvSpPr>
          <p:nvPr>
            <p:ph type="title"/>
          </p:nvPr>
        </p:nvSpPr>
        <p:spPr>
          <a:xfrm>
            <a:off x="492125" y="76200"/>
            <a:ext cx="7924800" cy="609600"/>
          </a:xfrm>
          <a:noFill/>
        </p:spPr>
        <p:txBody>
          <a:bodyPr/>
          <a:lstStyle/>
          <a:p>
            <a:r>
              <a:rPr lang="en-US" altLang="en-US" sz="4000">
                <a:cs typeface="Times New Roman" panose="02020603050405020304" pitchFamily="18" charset="0"/>
              </a:rPr>
              <a:t>Concrete Map Classes</a:t>
            </a:r>
            <a:endParaRPr lang="en-US" altLang="en-US" sz="4000">
              <a:cs typeface="Times New Roman" panose="02020603050405020304" pitchFamily="18" charset="0"/>
            </a:endParaRPr>
          </a:p>
        </p:txBody>
      </p:sp>
      <p:sp>
        <p:nvSpPr>
          <p:cNvPr id="2458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p:cNvSpPr>
            <a:spLocks noChangeArrowheads="1"/>
          </p:cNvSpPr>
          <p:nvPr/>
        </p:nvSpPr>
        <p:spPr bwMode="auto">
          <a:xfrm>
            <a:off x="25415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p:cNvSpPr>
            <a:spLocks noChangeArrowheads="1"/>
          </p:cNvSpPr>
          <p:nvPr/>
        </p:nvSpPr>
        <p:spPr bwMode="auto">
          <a:xfrm>
            <a:off x="0" y="222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2"/>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8"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2838" y="771525"/>
            <a:ext cx="7089775" cy="566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01123-5367-4199-98B8-EB510B21E86A}" type="slidenum">
              <a:rPr lang="en-US" altLang="en-US" sz="1400"/>
            </a:fld>
            <a:endParaRPr lang="en-US" altLang="en-US" sz="1400"/>
          </a:p>
        </p:txBody>
      </p:sp>
      <p:sp>
        <p:nvSpPr>
          <p:cNvPr id="25603" name="Rectangle 2"/>
          <p:cNvSpPr>
            <a:spLocks noGrp="1" noChangeArrowheads="1"/>
          </p:cNvSpPr>
          <p:nvPr>
            <p:ph type="title"/>
          </p:nvPr>
        </p:nvSpPr>
        <p:spPr>
          <a:xfrm>
            <a:off x="492125" y="76200"/>
            <a:ext cx="7924800" cy="609600"/>
          </a:xfrm>
          <a:noFill/>
        </p:spPr>
        <p:txBody>
          <a:bodyPr/>
          <a:lstStyle/>
          <a:p>
            <a:r>
              <a:rPr lang="en-US" altLang="en-US" sz="4000">
                <a:cs typeface="Times New Roman" panose="02020603050405020304" pitchFamily="18" charset="0"/>
              </a:rPr>
              <a:t>Entry</a:t>
            </a:r>
            <a:endParaRPr lang="en-US" altLang="en-US" sz="4000">
              <a:cs typeface="Times New Roman" panose="02020603050405020304" pitchFamily="18" charset="0"/>
            </a:endParaRPr>
          </a:p>
        </p:txBody>
      </p:sp>
      <p:sp>
        <p:nvSpPr>
          <p:cNvPr id="2560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p:cNvSpPr>
            <a:spLocks noChangeArrowheads="1"/>
          </p:cNvSpPr>
          <p:nvPr/>
        </p:nvSpPr>
        <p:spPr bwMode="auto">
          <a:xfrm>
            <a:off x="25415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p:cNvSpPr>
            <a:spLocks noChangeArrowheads="1"/>
          </p:cNvSpPr>
          <p:nvPr/>
        </p:nvSpPr>
        <p:spPr bwMode="auto">
          <a:xfrm>
            <a:off x="0" y="222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2"/>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88" y="1443038"/>
            <a:ext cx="8963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B63ECB-90F3-42CB-809D-045946234BC8}" type="slidenum">
              <a:rPr lang="en-US" altLang="en-US" sz="1400"/>
            </a:fld>
            <a:endParaRPr lang="en-US" altLang="en-US" sz="1400"/>
          </a:p>
        </p:txBody>
      </p:sp>
      <p:sp>
        <p:nvSpPr>
          <p:cNvPr id="26627" name="Rectangle 2"/>
          <p:cNvSpPr>
            <a:spLocks noGrp="1" noChangeArrowheads="1"/>
          </p:cNvSpPr>
          <p:nvPr>
            <p:ph type="title"/>
          </p:nvPr>
        </p:nvSpPr>
        <p:spPr>
          <a:xfrm>
            <a:off x="228600" y="228600"/>
            <a:ext cx="8610600" cy="685800"/>
          </a:xfrm>
          <a:noFill/>
        </p:spPr>
        <p:txBody>
          <a:bodyPr/>
          <a:lstStyle/>
          <a:p>
            <a:r>
              <a:rPr lang="en-US" altLang="en-US" sz="3600">
                <a:solidFill>
                  <a:schemeClr val="tx1"/>
                </a:solidFill>
                <a:cs typeface="Times New Roman" panose="02020603050405020304" pitchFamily="18" charset="0"/>
              </a:rPr>
              <a:t>HashMap and TreeMap</a:t>
            </a:r>
            <a:endParaRPr lang="en-US" altLang="en-US" sz="3600">
              <a:solidFill>
                <a:schemeClr val="tx1"/>
              </a:solidFill>
              <a:cs typeface="Times New Roman" panose="02020603050405020304" pitchFamily="18" charset="0"/>
            </a:endParaRPr>
          </a:p>
        </p:txBody>
      </p:sp>
      <p:sp>
        <p:nvSpPr>
          <p:cNvPr id="2662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p:cNvSpPr>
            <a:spLocks noGrp="1" noChangeArrowheads="1"/>
          </p:cNvSpPr>
          <p:nvPr>
            <p:ph type="body" idx="1"/>
          </p:nvPr>
        </p:nvSpPr>
        <p:spPr>
          <a:xfrm>
            <a:off x="228600" y="1066800"/>
            <a:ext cx="8610600" cy="4572000"/>
          </a:xfrm>
          <a:noFill/>
        </p:spPr>
        <p:txBody>
          <a:bodyPr/>
          <a:lstStyle/>
          <a:p>
            <a:pPr marL="0" indent="0">
              <a:buFont typeface="Monotype Sorts"/>
              <a:buNone/>
            </a:pPr>
            <a:r>
              <a:rPr lang="en-US" altLang="en-US" sz="3600">
                <a:cs typeface="Times New Roman" panose="02020603050405020304" pitchFamily="18" charset="0"/>
              </a:rPr>
              <a:t>The HashMap and TreeMap classes are two concrete implementations of the Map interface. The HashMap class is efficient for locating a value, inserting a mapping, and deleting a mapping. The TreeMap class, implementing SortedMap, is efficient for traversing the keys in a sorted order. </a:t>
            </a:r>
            <a:endParaRPr lang="en-US" altLang="en-US" sz="3600">
              <a:cs typeface="Times New Roman" panose="02020603050405020304" pitchFamily="18" charset="0"/>
            </a:endParaRPr>
          </a:p>
        </p:txBody>
      </p:sp>
      <p:sp>
        <p:nvSpPr>
          <p:cNvPr id="2663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8"/>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0B5054-6899-4091-B4C5-52512ABED7BC}" type="slidenum">
              <a:rPr lang="en-US" altLang="en-US" sz="1400"/>
            </a:fld>
            <a:endParaRPr lang="en-US" altLang="en-US" sz="1400"/>
          </a:p>
        </p:txBody>
      </p:sp>
      <p:sp>
        <p:nvSpPr>
          <p:cNvPr id="27651" name="Rectangle 2"/>
          <p:cNvSpPr>
            <a:spLocks noGrp="1" noChangeArrowheads="1"/>
          </p:cNvSpPr>
          <p:nvPr>
            <p:ph type="title"/>
          </p:nvPr>
        </p:nvSpPr>
        <p:spPr>
          <a:xfrm>
            <a:off x="228600" y="228600"/>
            <a:ext cx="8610600" cy="685800"/>
          </a:xfrm>
          <a:noFill/>
        </p:spPr>
        <p:txBody>
          <a:bodyPr/>
          <a:lstStyle/>
          <a:p>
            <a:r>
              <a:rPr lang="en-US" altLang="en-US" sz="3600">
                <a:cs typeface="Times New Roman" panose="02020603050405020304" pitchFamily="18" charset="0"/>
              </a:rPr>
              <a:t>LinkedHashMap</a:t>
            </a:r>
            <a:endParaRPr lang="en-US" altLang="en-US" sz="3600">
              <a:cs typeface="Times New Roman" panose="02020603050405020304" pitchFamily="18" charset="0"/>
            </a:endParaRPr>
          </a:p>
        </p:txBody>
      </p:sp>
      <p:sp>
        <p:nvSpPr>
          <p:cNvPr id="2765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Grp="1" noChangeArrowheads="1"/>
          </p:cNvSpPr>
          <p:nvPr>
            <p:ph type="body" idx="1"/>
          </p:nvPr>
        </p:nvSpPr>
        <p:spPr>
          <a:xfrm>
            <a:off x="228600" y="1066800"/>
            <a:ext cx="8686800" cy="4953000"/>
          </a:xfrm>
          <a:noFill/>
        </p:spPr>
        <p:txBody>
          <a:bodyPr/>
          <a:lstStyle/>
          <a:p>
            <a:pPr marL="0" indent="0">
              <a:lnSpc>
                <a:spcPct val="90000"/>
              </a:lnSpc>
              <a:buFont typeface="Monotype Sorts"/>
              <a:buNone/>
            </a:pPr>
            <a:r>
              <a:rPr lang="en-US" altLang="en-US" sz="2800">
                <a:cs typeface="Times New Roman" panose="02020603050405020304" pitchFamily="18" charset="0"/>
              </a:rPr>
              <a:t>LinkedHashMap was introduced in JDK 1.4. It extends HashMap with a linked list implementation that supports an ordering of the entries in the map. The entries in a HashMap are not ordered, but the entries in a LinkedHashMap can be retrieved in the order in which they were inserted into the map (known as the insertion order), or the order in which they were last accessed, from least recently accessed to most recently (access order). The no-arg constructor constructs a LinkedHashMap with the insertion order. To construct a LinkedHashMap with the access order, use the LinkedHashMap(initialCapacity, loadFactor, true).</a:t>
            </a:r>
            <a:endParaRPr lang="en-US" altLang="en-US">
              <a:latin typeface="Courier" charset="0"/>
              <a:cs typeface="Times New Roman" panose="02020603050405020304" pitchFamily="18" charset="0"/>
            </a:endParaRPr>
          </a:p>
        </p:txBody>
      </p:sp>
      <p:sp>
        <p:nvSpPr>
          <p:cNvPr id="27654"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2BD224-592A-4F91-95B8-A12221591A09}" type="slidenum">
              <a:rPr lang="en-US" altLang="en-US" sz="1400"/>
            </a:fld>
            <a:endParaRPr lang="en-US" altLang="en-US" sz="1400"/>
          </a:p>
        </p:txBody>
      </p:sp>
      <p:sp>
        <p:nvSpPr>
          <p:cNvPr id="28675" name="Rectangle 2"/>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Example: </a:t>
            </a:r>
            <a:r>
              <a:rPr lang="en-US" altLang="en-US">
                <a:solidFill>
                  <a:srgbClr val="C00000"/>
                </a:solidFill>
                <a:cs typeface="Times New Roman" panose="02020603050405020304" pitchFamily="18" charset="0"/>
              </a:rPr>
              <a:t>Using HashMap and TreeMap</a:t>
            </a:r>
            <a:endParaRPr lang="en-US" altLang="en-US">
              <a:solidFill>
                <a:srgbClr val="C00000"/>
              </a:solidFill>
              <a:cs typeface="Times New Roman" panose="02020603050405020304" pitchFamily="18" charset="0"/>
            </a:endParaRPr>
          </a:p>
        </p:txBody>
      </p:sp>
      <p:sp>
        <p:nvSpPr>
          <p:cNvPr id="2867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Grp="1" noChangeArrowheads="1"/>
          </p:cNvSpPr>
          <p:nvPr>
            <p:ph type="body" idx="1"/>
          </p:nvPr>
        </p:nvSpPr>
        <p:spPr>
          <a:xfrm>
            <a:off x="457200" y="1828800"/>
            <a:ext cx="8382000" cy="3810000"/>
          </a:xfrm>
          <a:noFill/>
        </p:spPr>
        <p:txBody>
          <a:bodyPr/>
          <a:lstStyle/>
          <a:p>
            <a:pPr marL="0" indent="0">
              <a:lnSpc>
                <a:spcPct val="90000"/>
              </a:lnSpc>
              <a:buFont typeface="Monotype Sorts"/>
              <a:buNone/>
            </a:pPr>
            <a:r>
              <a:rPr lang="en-US" altLang="en-US">
                <a:cs typeface="Times New Roman" panose="02020603050405020304" pitchFamily="18" charset="0"/>
              </a:rPr>
              <a:t>This example creates a hash map that maps borrowers to mortgages. The program first creates a hash map with the borrower’s name as its key and mortgage as its value. The program then creates a tree map from the hash map, and displays the mappings in ascending order of the keys.</a:t>
            </a:r>
            <a:r>
              <a:rPr lang="en-US" altLang="en-US">
                <a:latin typeface="Courier" charset="0"/>
                <a:cs typeface="Times New Roman" panose="02020603050405020304" pitchFamily="18" charset="0"/>
              </a:rPr>
              <a:t> </a:t>
            </a:r>
            <a:endParaRPr lang="en-US" altLang="en-US">
              <a:latin typeface="Courier" charset="0"/>
              <a:cs typeface="Times New Roman" panose="02020603050405020304" pitchFamily="18" charset="0"/>
            </a:endParaRPr>
          </a:p>
        </p:txBody>
      </p:sp>
      <p:sp>
        <p:nvSpPr>
          <p:cNvPr id="2867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AutoShape 9">
            <a:hlinkClick r:id="rId1" action="ppaction://program" highlightClick="1"/>
          </p:cNvPr>
          <p:cNvSpPr>
            <a:spLocks noChangeArrowheads="1"/>
          </p:cNvSpPr>
          <p:nvPr/>
        </p:nvSpPr>
        <p:spPr bwMode="auto">
          <a:xfrm>
            <a:off x="6477000" y="5867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19498" name="AutoShape 10">
            <a:hlinkClick r:id="" action="ppaction://noaction" highlightClick="1"/>
          </p:cNvPr>
          <p:cNvSpPr>
            <a:spLocks noChangeArrowheads="1"/>
          </p:cNvSpPr>
          <p:nvPr/>
        </p:nvSpPr>
        <p:spPr bwMode="auto">
          <a:xfrm>
            <a:off x="2362200" y="5867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TestMap</a:t>
            </a:r>
            <a:endParaRPr lang="en-US" altLang="zh-CN">
              <a:solidFill>
                <a:schemeClr val="accent1"/>
              </a:solidFill>
              <a:ea typeface="宋体" panose="02010600030101010101" pitchFamily="2" charset="-122"/>
            </a:endParaRPr>
          </a:p>
        </p:txBody>
      </p:sp>
      <p:sp>
        <p:nvSpPr>
          <p:cNvPr id="28684" name="AutoShape 11">
            <a:hlinkClick r:id="rId3" highlightClick="1"/>
          </p:cNvPr>
          <p:cNvSpPr>
            <a:spLocks noChangeArrowheads="1"/>
          </p:cNvSpPr>
          <p:nvPr/>
        </p:nvSpPr>
        <p:spPr bwMode="auto">
          <a:xfrm>
            <a:off x="1752600" y="579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5D2FEC-D796-4780-9219-44A155041056}" type="slidenum">
              <a:rPr lang="en-US" altLang="en-US" sz="1400"/>
            </a:fld>
            <a:endParaRPr lang="en-US" altLang="en-US" sz="1400"/>
          </a:p>
        </p:txBody>
      </p:sp>
      <p:sp>
        <p:nvSpPr>
          <p:cNvPr id="29699" name="Rectangle 2"/>
          <p:cNvSpPr>
            <a:spLocks noGrp="1" noChangeArrowheads="1"/>
          </p:cNvSpPr>
          <p:nvPr>
            <p:ph type="title"/>
          </p:nvPr>
        </p:nvSpPr>
        <p:spPr>
          <a:xfrm>
            <a:off x="533400" y="0"/>
            <a:ext cx="7924800" cy="1371600"/>
          </a:xfrm>
          <a:noFill/>
        </p:spPr>
        <p:txBody>
          <a:bodyPr/>
          <a:lstStyle/>
          <a:p>
            <a:r>
              <a:rPr lang="en-US" altLang="en-US" sz="3600">
                <a:solidFill>
                  <a:srgbClr val="FF0000"/>
                </a:solidFill>
                <a:cs typeface="Times New Roman" panose="02020603050405020304" pitchFamily="18" charset="0"/>
              </a:rPr>
              <a:t>Case Study: Counting the Occurrences of Words in a Text</a:t>
            </a:r>
            <a:endParaRPr lang="en-US" altLang="en-US" sz="3600">
              <a:solidFill>
                <a:srgbClr val="FF0000"/>
              </a:solidFill>
              <a:cs typeface="Times New Roman" panose="02020603050405020304" pitchFamily="18" charset="0"/>
            </a:endParaRPr>
          </a:p>
        </p:txBody>
      </p:sp>
      <p:sp>
        <p:nvSpPr>
          <p:cNvPr id="2970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Grp="1" noChangeArrowheads="1"/>
          </p:cNvSpPr>
          <p:nvPr>
            <p:ph type="body" idx="1"/>
          </p:nvPr>
        </p:nvSpPr>
        <p:spPr>
          <a:xfrm>
            <a:off x="0" y="1371600"/>
            <a:ext cx="9144000" cy="4495800"/>
          </a:xfrm>
          <a:noFill/>
        </p:spPr>
        <p:txBody>
          <a:bodyPr/>
          <a:lstStyle/>
          <a:p>
            <a:pPr marL="0" indent="0">
              <a:buFont typeface="Monotype Sorts"/>
              <a:buNone/>
            </a:pPr>
            <a:r>
              <a:rPr lang="en-US" altLang="en-US">
                <a:cs typeface="Times New Roman" panose="02020603050405020304" pitchFamily="18" charset="0"/>
              </a:rPr>
              <a:t>This program counts the occurrences of words in a text and displays the words and their occurrences in ascending order of the words. The program uses a hash map to store a pair consisting of a word and its count. For each word, check whether it is already a key in the map. If not, add the key and value 1 to the map. Otherwise, increase the value for the word (key) by 1 in the map. To sort the map, convert it to a tree map.  </a:t>
            </a:r>
            <a:endParaRPr lang="en-US" altLang="en-US">
              <a:cs typeface="Times New Roman" panose="02020603050405020304" pitchFamily="18" charset="0"/>
            </a:endParaRPr>
          </a:p>
        </p:txBody>
      </p:sp>
      <p:sp>
        <p:nvSpPr>
          <p:cNvPr id="29702"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p:cNvSpPr>
            <a:spLocks noChangeArrowheads="1"/>
          </p:cNvSpPr>
          <p:nvPr/>
        </p:nvSpPr>
        <p:spPr bwMode="auto">
          <a:xfrm>
            <a:off x="33147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AutoShape 9">
            <a:hlinkClick r:id="rId1" action="ppaction://program" highlightClick="1"/>
          </p:cNvPr>
          <p:cNvSpPr>
            <a:spLocks noChangeArrowheads="1"/>
          </p:cNvSpPr>
          <p:nvPr/>
        </p:nvSpPr>
        <p:spPr bwMode="auto">
          <a:xfrm>
            <a:off x="6858000" y="57912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23594" name="AutoShape 10">
            <a:hlinkClick r:id="" action="ppaction://noaction" highlightClick="1"/>
          </p:cNvPr>
          <p:cNvSpPr>
            <a:spLocks noChangeArrowheads="1"/>
          </p:cNvSpPr>
          <p:nvPr/>
        </p:nvSpPr>
        <p:spPr bwMode="auto">
          <a:xfrm>
            <a:off x="2743200" y="5791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CountOccurrenceOfWords</a:t>
            </a:r>
            <a:endParaRPr lang="en-US" altLang="zh-CN">
              <a:solidFill>
                <a:schemeClr val="accent1"/>
              </a:solidFill>
              <a:ea typeface="宋体" panose="02010600030101010101" pitchFamily="2" charset="-122"/>
            </a:endParaRPr>
          </a:p>
        </p:txBody>
      </p:sp>
      <p:sp>
        <p:nvSpPr>
          <p:cNvPr id="29708" name="AutoShape 11">
            <a:hlinkClick r:id="rId3" highlightClick="1"/>
          </p:cNvPr>
          <p:cNvSpPr>
            <a:spLocks noChangeArrowheads="1"/>
          </p:cNvSpPr>
          <p:nvPr/>
        </p:nvSpPr>
        <p:spPr bwMode="auto">
          <a:xfrm>
            <a:off x="2133600" y="579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FE5076-1B2F-4E55-9183-6C4504F0377A}" type="slidenum">
              <a:rPr lang="en-US" altLang="en-US" sz="1400"/>
            </a:fld>
            <a:endParaRPr lang="en-US" altLang="en-US" sz="1400"/>
          </a:p>
        </p:txBody>
      </p:sp>
      <p:sp>
        <p:nvSpPr>
          <p:cNvPr id="30723" name="Rectangle 2"/>
          <p:cNvSpPr>
            <a:spLocks noGrp="1" noChangeArrowheads="1"/>
          </p:cNvSpPr>
          <p:nvPr>
            <p:ph type="title"/>
          </p:nvPr>
        </p:nvSpPr>
        <p:spPr>
          <a:xfrm>
            <a:off x="152400" y="381000"/>
            <a:ext cx="8839200" cy="1295400"/>
          </a:xfrm>
          <a:noFill/>
        </p:spPr>
        <p:txBody>
          <a:bodyPr/>
          <a:lstStyle/>
          <a:p>
            <a:r>
              <a:rPr lang="en-US" altLang="en-US" sz="4000">
                <a:cs typeface="Times New Roman" panose="02020603050405020304" pitchFamily="18" charset="0"/>
              </a:rPr>
              <a:t>The Singleton and Unmodiable Collections</a:t>
            </a:r>
            <a:endParaRPr lang="en-US" altLang="en-US" sz="4000">
              <a:cs typeface="Times New Roman" panose="02020603050405020304" pitchFamily="18" charset="0"/>
            </a:endParaRPr>
          </a:p>
        </p:txBody>
      </p:sp>
      <p:sp>
        <p:nvSpPr>
          <p:cNvPr id="3072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11"/>
          <p:cNvSpPr>
            <a:spLocks noChangeArrowheads="1"/>
          </p:cNvSpPr>
          <p:nvPr/>
        </p:nvSpPr>
        <p:spPr bwMode="auto">
          <a:xfrm>
            <a:off x="2427288"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13"/>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1"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2100263"/>
            <a:ext cx="8991600"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097852-28FB-4DF9-8DB3-B6BC6CD0DCBA}" type="slidenum">
              <a:rPr lang="en-US" altLang="en-US" sz="1400"/>
            </a:fld>
            <a:endParaRPr lang="en-US" altLang="en-US" sz="1400"/>
          </a:p>
        </p:txBody>
      </p:sp>
      <p:sp>
        <p:nvSpPr>
          <p:cNvPr id="5123" name="Rectangle 2"/>
          <p:cNvSpPr>
            <a:spLocks noGrp="1" noChangeArrowheads="1"/>
          </p:cNvSpPr>
          <p:nvPr>
            <p:ph type="title"/>
          </p:nvPr>
        </p:nvSpPr>
        <p:spPr>
          <a:xfrm>
            <a:off x="685800" y="228600"/>
            <a:ext cx="7924800" cy="609600"/>
          </a:xfrm>
          <a:noFill/>
        </p:spPr>
        <p:txBody>
          <a:bodyPr/>
          <a:lstStyle/>
          <a:p>
            <a:r>
              <a:rPr lang="en-US" altLang="en-US"/>
              <a:t>Motivations</a:t>
            </a:r>
            <a:endParaRPr lang="en-US" altLang="en-US"/>
          </a:p>
        </p:txBody>
      </p:sp>
      <p:sp>
        <p:nvSpPr>
          <p:cNvPr id="5124" name="Rectangle 3"/>
          <p:cNvSpPr>
            <a:spLocks noGrp="1" noChangeArrowheads="1"/>
          </p:cNvSpPr>
          <p:nvPr>
            <p:ph type="body" idx="1"/>
          </p:nvPr>
        </p:nvSpPr>
        <p:spPr>
          <a:xfrm>
            <a:off x="381000" y="990600"/>
            <a:ext cx="8458200" cy="2819400"/>
          </a:xfrm>
          <a:noFill/>
        </p:spPr>
        <p:txBody>
          <a:bodyPr/>
          <a:lstStyle/>
          <a:p>
            <a:pPr marL="0" indent="0">
              <a:buFont typeface="Monotype Sorts"/>
              <a:buNone/>
            </a:pPr>
            <a:r>
              <a:rPr lang="en-US" altLang="en-US" sz="2400"/>
              <a:t>The “</a:t>
            </a:r>
            <a:r>
              <a:rPr lang="en-US" altLang="en-US" sz="2400" b="1"/>
              <a:t>No</a:t>
            </a:r>
            <a:r>
              <a:rPr lang="en-US" altLang="en-US" sz="2400"/>
              <a:t>-</a:t>
            </a:r>
            <a:r>
              <a:rPr lang="en-US" altLang="en-US" sz="2400" b="1"/>
              <a:t>Fly</a:t>
            </a:r>
            <a:r>
              <a:rPr lang="en-US" altLang="en-US" sz="2400"/>
              <a:t>”</a:t>
            </a:r>
            <a:r>
              <a:rPr lang="en-US" altLang="en-US" sz="2400" b="1"/>
              <a:t> list</a:t>
            </a:r>
            <a:r>
              <a:rPr lang="en-US" altLang="en-US" sz="2400"/>
              <a:t> is a list, created and maintained by the U.S. government’s Terrorist Screening Center, of people who are not permitted to board a commercial aircraft for travel in or out of the United States. Suppose we need to write a program that checks whether a person is on the No-Fly list. You can use a list to store names in the No-Fly list. However, a more efficient data structure for this application is a </a:t>
            </a:r>
            <a:r>
              <a:rPr lang="en-US" altLang="en-US" sz="2400" i="1"/>
              <a:t>set</a:t>
            </a:r>
            <a:r>
              <a:rPr lang="en-US" altLang="en-US" sz="2400"/>
              <a:t>.</a:t>
            </a:r>
            <a:endParaRPr lang="en-US" altLang="en-US" sz="2400" noProof="1"/>
          </a:p>
        </p:txBody>
      </p:sp>
      <p:sp>
        <p:nvSpPr>
          <p:cNvPr id="5125" name="Rectangle 4"/>
          <p:cNvSpPr>
            <a:spLocks noChangeArrowheads="1"/>
          </p:cNvSpPr>
          <p:nvPr/>
        </p:nvSpPr>
        <p:spPr bwMode="auto">
          <a:xfrm>
            <a:off x="381000" y="4114800"/>
            <a:ext cx="8458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Suppose your program also needs to store detailed information about terrorists in the No-Fly list. The detailed information such as gender, height, weight, and nationality can be retrieved using the name as the key. A </a:t>
            </a:r>
            <a:r>
              <a:rPr lang="en-US" altLang="en-US" sz="2400" i="1"/>
              <a:t>map</a:t>
            </a:r>
            <a:r>
              <a:rPr lang="en-US" altLang="en-US" sz="2400"/>
              <a:t> is an efficient data structure for such a task.</a:t>
            </a:r>
            <a:endParaRPr lang="en-US" altLang="en-US" sz="24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4B4A8A-9461-4B8C-AE16-2FF49FB59725}" type="slidenum">
              <a:rPr lang="en-US" altLang="en-US" sz="1400"/>
            </a:fld>
            <a:endParaRPr lang="en-US" altLang="en-US" sz="1400"/>
          </a:p>
        </p:txBody>
      </p:sp>
      <p:sp>
        <p:nvSpPr>
          <p:cNvPr id="6147" name="Rectangle 2"/>
          <p:cNvSpPr>
            <a:spLocks noGrp="1" noChangeArrowheads="1"/>
          </p:cNvSpPr>
          <p:nvPr>
            <p:ph type="title"/>
          </p:nvPr>
        </p:nvSpPr>
        <p:spPr>
          <a:xfrm>
            <a:off x="685800" y="228600"/>
            <a:ext cx="7924800" cy="1143000"/>
          </a:xfrm>
          <a:noFill/>
        </p:spPr>
        <p:txBody>
          <a:bodyPr/>
          <a:lstStyle/>
          <a:p>
            <a:r>
              <a:rPr lang="en-US" altLang="en-US" sz="4000"/>
              <a:t>Review of Java Collection Framework hierarchy</a:t>
            </a:r>
            <a:endParaRPr lang="en-US" altLang="en-US" sz="4000"/>
          </a:p>
        </p:txBody>
      </p:sp>
      <p:sp>
        <p:nvSpPr>
          <p:cNvPr id="6148" name="Rectangle 6"/>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7"/>
          <p:cNvSpPr>
            <a:spLocks noGrp="1" noChangeArrowheads="1"/>
          </p:cNvSpPr>
          <p:nvPr>
            <p:ph type="body" idx="1"/>
          </p:nvPr>
        </p:nvSpPr>
        <p:spPr>
          <a:xfrm>
            <a:off x="419100" y="1615440"/>
            <a:ext cx="8458200" cy="469265"/>
          </a:xfrm>
          <a:noFill/>
        </p:spPr>
        <p:txBody>
          <a:bodyPr/>
          <a:lstStyle/>
          <a:p>
            <a:pPr marL="0" indent="0">
              <a:buFont typeface="Monotype Sorts"/>
              <a:buNone/>
            </a:pPr>
            <a:r>
              <a:rPr lang="en-US" altLang="en-US" sz="2800">
                <a:cs typeface="Times New Roman" panose="02020603050405020304" pitchFamily="18" charset="0"/>
              </a:rPr>
              <a:t>Set and List are subinterfaces of Collection.</a:t>
            </a:r>
            <a:endParaRPr lang="en-US" altLang="en-US" sz="2800">
              <a:cs typeface="Times New Roman" panose="02020603050405020304" pitchFamily="18" charset="0"/>
            </a:endParaRPr>
          </a:p>
        </p:txBody>
      </p:sp>
      <p:sp>
        <p:nvSpPr>
          <p:cNvPr id="6150" name="Rectangle 9"/>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1"/>
          <p:cNvSpPr>
            <a:spLocks noChangeArrowheads="1"/>
          </p:cNvSpPr>
          <p:nvPr/>
        </p:nvSpPr>
        <p:spPr bwMode="auto">
          <a:xfrm>
            <a:off x="0" y="220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2"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725"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2400"/>
            <a:ext cx="8769350" cy="62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17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E52FA6-7853-4216-ABD3-0A8F9015D934}" type="slidenum">
              <a:rPr lang="en-US" altLang="en-US" sz="1400"/>
            </a:fld>
            <a:endParaRPr lang="en-US" altLang="en-US" sz="1400"/>
          </a:p>
        </p:txBody>
      </p:sp>
      <p:sp>
        <p:nvSpPr>
          <p:cNvPr id="717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8"/>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10"/>
          <p:cNvSpPr>
            <a:spLocks noChangeArrowheads="1"/>
          </p:cNvSpPr>
          <p:nvPr/>
        </p:nvSpPr>
        <p:spPr bwMode="auto">
          <a:xfrm>
            <a:off x="234315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6" name="Rectangle 12"/>
          <p:cNvSpPr>
            <a:spLocks noChangeArrowheads="1"/>
          </p:cNvSpPr>
          <p:nvPr/>
        </p:nvSpPr>
        <p:spPr bwMode="auto">
          <a:xfrm>
            <a:off x="2343150" y="165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Rectangle 14"/>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8" name="Rectangle 16"/>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9" name="Rectangle 4"/>
          <p:cNvSpPr>
            <a:spLocks noGrp="1" noChangeArrowheads="1"/>
          </p:cNvSpPr>
          <p:nvPr>
            <p:ph type="body" idx="1"/>
          </p:nvPr>
        </p:nvSpPr>
        <p:spPr>
          <a:xfrm>
            <a:off x="4572000" y="1143000"/>
            <a:ext cx="4495800" cy="685800"/>
          </a:xfrm>
          <a:ln>
            <a:solidFill>
              <a:schemeClr val="accent1"/>
            </a:solidFill>
            <a:miter lim="800000"/>
          </a:ln>
        </p:spPr>
        <p:txBody>
          <a:bodyPr/>
          <a:lstStyle/>
          <a:p>
            <a:pPr marL="0" indent="0">
              <a:lnSpc>
                <a:spcPct val="90000"/>
              </a:lnSpc>
              <a:spcBef>
                <a:spcPct val="0"/>
              </a:spcBef>
              <a:buFont typeface="Monotype Sorts"/>
              <a:buNone/>
            </a:pPr>
            <a:r>
              <a:rPr lang="en-US" altLang="en-US" sz="1800">
                <a:solidFill>
                  <a:schemeClr val="bg2"/>
                </a:solidFill>
                <a:cs typeface="Times New Roman" panose="02020603050405020304" pitchFamily="18" charset="0"/>
              </a:rPr>
              <a:t>The Collection interface is the root interface for manipulating a collection of objects.</a:t>
            </a:r>
            <a:r>
              <a:rPr lang="en-US" altLang="en-US" sz="2400">
                <a:latin typeface="Courier" charset="0"/>
                <a:cs typeface="Times New Roman" panose="02020603050405020304" pitchFamily="18" charset="0"/>
              </a:rPr>
              <a:t> </a:t>
            </a:r>
            <a:endParaRPr lang="en-US" altLang="en-US" sz="2400" noProof="1">
              <a:latin typeface="Courier"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B85866-2ADE-4371-924B-E250BBF7E9A9}" type="slidenum">
              <a:rPr lang="en-US" altLang="en-US" sz="1400"/>
            </a:fld>
            <a:endParaRPr lang="en-US" altLang="en-US" sz="1400"/>
          </a:p>
        </p:txBody>
      </p:sp>
      <p:sp>
        <p:nvSpPr>
          <p:cNvPr id="8195" name="Rectangle 2"/>
          <p:cNvSpPr>
            <a:spLocks noGrp="1" noChangeArrowheads="1"/>
          </p:cNvSpPr>
          <p:nvPr>
            <p:ph type="title"/>
          </p:nvPr>
        </p:nvSpPr>
        <p:spPr>
          <a:xfrm>
            <a:off x="685800" y="228600"/>
            <a:ext cx="7924800" cy="1143000"/>
          </a:xfrm>
          <a:noFill/>
        </p:spPr>
        <p:txBody>
          <a:bodyPr/>
          <a:lstStyle/>
          <a:p>
            <a:r>
              <a:rPr lang="en-US" altLang="en-US">
                <a:solidFill>
                  <a:srgbClr val="FF0000"/>
                </a:solidFill>
                <a:cs typeface="Times New Roman" panose="02020603050405020304" pitchFamily="18" charset="0"/>
              </a:rPr>
              <a:t>The Set Interface</a:t>
            </a:r>
            <a:endParaRPr lang="en-US" altLang="en-US">
              <a:solidFill>
                <a:srgbClr val="FF0000"/>
              </a:solidFill>
              <a:cs typeface="Times New Roman" panose="02020603050405020304" pitchFamily="18" charset="0"/>
            </a:endParaRPr>
          </a:p>
        </p:txBody>
      </p:sp>
      <p:sp>
        <p:nvSpPr>
          <p:cNvPr id="819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4"/>
          <p:cNvSpPr>
            <a:spLocks noGrp="1" noChangeArrowheads="1"/>
          </p:cNvSpPr>
          <p:nvPr>
            <p:ph type="body" idx="1"/>
          </p:nvPr>
        </p:nvSpPr>
        <p:spPr>
          <a:xfrm>
            <a:off x="152400" y="1447800"/>
            <a:ext cx="8610600" cy="4343400"/>
          </a:xfrm>
          <a:noFill/>
        </p:spPr>
        <p:txBody>
          <a:bodyPr/>
          <a:lstStyle/>
          <a:p>
            <a:pPr marL="0" indent="0">
              <a:buFont typeface="Monotype Sorts"/>
              <a:buNone/>
            </a:pPr>
            <a:r>
              <a:rPr lang="en-US" altLang="en-US">
                <a:cs typeface="Times New Roman" panose="02020603050405020304" pitchFamily="18" charset="0"/>
              </a:rPr>
              <a:t>The Set interface extends the Collection interface. It does not introduce new methods or constants, but it stipulates that an instance of </a:t>
            </a:r>
            <a:r>
              <a:rPr lang="en-US" altLang="en-US">
                <a:solidFill>
                  <a:srgbClr val="FF0000"/>
                </a:solidFill>
                <a:cs typeface="Times New Roman" panose="02020603050405020304" pitchFamily="18" charset="0"/>
              </a:rPr>
              <a:t>Set contains no duplicate elements. </a:t>
            </a:r>
            <a:r>
              <a:rPr lang="en-US" altLang="en-US">
                <a:cs typeface="Times New Roman" panose="02020603050405020304" pitchFamily="18" charset="0"/>
              </a:rPr>
              <a:t>The concrete classes that implement Set must ensure that no duplicate elements can be added to the set. That is no two elements e1 and e2 can be in the set such that e1.equals(e2) is true.</a:t>
            </a:r>
            <a:endParaRPr lang="en-US" altLang="en-US">
              <a:cs typeface="Times New Roman" panose="02020603050405020304" pitchFamily="18" charset="0"/>
            </a:endParaRPr>
          </a:p>
        </p:txBody>
      </p:sp>
      <p:sp>
        <p:nvSpPr>
          <p:cNvPr id="8198" name="Rectangle 5"/>
          <p:cNvSpPr>
            <a:spLocks noChangeArrowheads="1"/>
          </p:cNvSpPr>
          <p:nvPr/>
        </p:nvSpPr>
        <p:spPr bwMode="auto">
          <a:xfrm>
            <a:off x="3974148" y="3019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2125" y="34925"/>
            <a:ext cx="7153275"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219"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2961C0-DE48-406C-9D96-1CF647C9E458}" type="slidenum">
              <a:rPr lang="en-US" altLang="en-US" sz="1400"/>
            </a:fld>
            <a:endParaRPr lang="en-US" altLang="en-US" sz="1400"/>
          </a:p>
        </p:txBody>
      </p:sp>
      <p:sp>
        <p:nvSpPr>
          <p:cNvPr id="9220" name="Rectangle 2"/>
          <p:cNvSpPr>
            <a:spLocks noGrp="1" noChangeArrowheads="1"/>
          </p:cNvSpPr>
          <p:nvPr>
            <p:ph type="title"/>
          </p:nvPr>
        </p:nvSpPr>
        <p:spPr>
          <a:xfrm>
            <a:off x="65088" y="152400"/>
            <a:ext cx="3821112" cy="1066800"/>
          </a:xfrm>
          <a:noFill/>
        </p:spPr>
        <p:txBody>
          <a:bodyPr/>
          <a:lstStyle/>
          <a:p>
            <a:r>
              <a:rPr lang="en-US" altLang="en-US" sz="3200">
                <a:cs typeface="Times New Roman" panose="02020603050405020304" pitchFamily="18" charset="0"/>
              </a:rPr>
              <a:t>The Set Interface Hierarchy</a:t>
            </a:r>
            <a:endParaRPr lang="en-US" altLang="en-US" sz="3200">
              <a:cs typeface="Times New Roman" panose="02020603050405020304" pitchFamily="18" charset="0"/>
            </a:endParaRPr>
          </a:p>
        </p:txBody>
      </p:sp>
      <p:sp>
        <p:nvSpPr>
          <p:cNvPr id="9221"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1"/>
          <p:cNvSpPr>
            <a:spLocks noChangeArrowheads="1"/>
          </p:cNvSpPr>
          <p:nvPr/>
        </p:nvSpPr>
        <p:spPr bwMode="auto">
          <a:xfrm>
            <a:off x="0" y="176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13"/>
          <p:cNvSpPr>
            <a:spLocks noChangeArrowheads="1"/>
          </p:cNvSpPr>
          <p:nvPr/>
        </p:nvSpPr>
        <p:spPr bwMode="auto">
          <a:xfrm>
            <a:off x="0" y="1033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49041C-6FAB-48A7-B607-EA1F091C8DEA}" type="slidenum">
              <a:rPr lang="en-US" altLang="en-US" sz="1400"/>
            </a:fld>
            <a:endParaRPr lang="en-US" altLang="en-US" sz="1400"/>
          </a:p>
        </p:txBody>
      </p:sp>
      <p:sp>
        <p:nvSpPr>
          <p:cNvPr id="10243" name="Rectangle 2"/>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The AbstractSet Class</a:t>
            </a:r>
            <a:endParaRPr lang="en-US" altLang="en-US">
              <a:cs typeface="Times New Roman" panose="02020603050405020304" pitchFamily="18" charset="0"/>
            </a:endParaRPr>
          </a:p>
        </p:txBody>
      </p:sp>
      <p:sp>
        <p:nvSpPr>
          <p:cNvPr id="1024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4"/>
          <p:cNvSpPr>
            <a:spLocks noGrp="1" noChangeArrowheads="1"/>
          </p:cNvSpPr>
          <p:nvPr>
            <p:ph type="body" idx="1"/>
          </p:nvPr>
        </p:nvSpPr>
        <p:spPr>
          <a:xfrm>
            <a:off x="381000" y="1447800"/>
            <a:ext cx="8610600" cy="4800600"/>
          </a:xfrm>
          <a:noFill/>
        </p:spPr>
        <p:txBody>
          <a:bodyPr/>
          <a:lstStyle/>
          <a:p>
            <a:pPr marL="0" indent="0">
              <a:buFont typeface="Monotype Sorts"/>
              <a:buNone/>
            </a:pPr>
            <a:r>
              <a:rPr lang="en-US" altLang="en-US" sz="2800">
                <a:cs typeface="Times New Roman" panose="02020603050405020304" pitchFamily="18" charset="0"/>
              </a:rPr>
              <a:t>The AbstractSet class is a convenience class that extends AbstractCollection and implements Set. The AbstractSet class provides concrete implementations for the equals method and the hashCode method. The hash code of a set is the sum of the hash code of all the elements in the set. Since the size method and iterator method are not implemented in the AbstractSet class, AbstractSet is an abstract class.</a:t>
            </a:r>
            <a:endParaRPr lang="en-US" altLang="en-US" sz="2800">
              <a:cs typeface="Times New Roman" panose="02020603050405020304" pitchFamily="18" charset="0"/>
            </a:endParaRPr>
          </a:p>
        </p:txBody>
      </p:sp>
      <p:sp>
        <p:nvSpPr>
          <p:cNvPr id="10246"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31ABFB-5B05-42AA-A1A0-42F8CC4AF804}" type="slidenum">
              <a:rPr lang="en-US" altLang="en-US" sz="1400"/>
            </a:fld>
            <a:endParaRPr lang="en-US" altLang="en-US" sz="1400"/>
          </a:p>
        </p:txBody>
      </p:sp>
      <p:sp>
        <p:nvSpPr>
          <p:cNvPr id="11267" name="Rectangle 2"/>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The HashSet Class</a:t>
            </a:r>
            <a:endParaRPr lang="en-US" altLang="en-US">
              <a:cs typeface="Times New Roman" panose="02020603050405020304" pitchFamily="18" charset="0"/>
            </a:endParaRPr>
          </a:p>
        </p:txBody>
      </p:sp>
      <p:sp>
        <p:nvSpPr>
          <p:cNvPr id="1126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p:cNvSpPr>
            <a:spLocks noGrp="1" noChangeArrowheads="1"/>
          </p:cNvSpPr>
          <p:nvPr>
            <p:ph type="body" idx="1"/>
          </p:nvPr>
        </p:nvSpPr>
        <p:spPr>
          <a:xfrm>
            <a:off x="381000" y="1447800"/>
            <a:ext cx="8610600" cy="4800600"/>
          </a:xfrm>
          <a:noFill/>
        </p:spPr>
        <p:txBody>
          <a:bodyPr/>
          <a:lstStyle/>
          <a:p>
            <a:pPr marL="0" indent="0">
              <a:buFont typeface="Monotype Sorts"/>
              <a:buNone/>
            </a:pPr>
            <a:r>
              <a:rPr lang="en-US" altLang="en-US" sz="3600">
                <a:cs typeface="Times New Roman" panose="02020603050405020304" pitchFamily="18" charset="0"/>
              </a:rPr>
              <a:t>The HashSet class is a concrete class that implements Set. It can be used to store duplicate-free elements. For efficiency, objects added to a hash set need to implement the hashCode method in a manner that properly disperses the hash code. </a:t>
            </a:r>
            <a:endParaRPr lang="en-US" altLang="en-US" sz="3600">
              <a:cs typeface="Times New Roman" panose="02020603050405020304" pitchFamily="18" charset="0"/>
            </a:endParaRPr>
          </a:p>
        </p:txBody>
      </p:sp>
      <p:sp>
        <p:nvSpPr>
          <p:cNvPr id="1127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ags/tag1.xml><?xml version="1.0" encoding="utf-8"?>
<p:tagLst xmlns:p="http://schemas.openxmlformats.org/presentationml/2006/main">
  <p:tag name="KSO_WM_UNIT_PLACING_PICTURE_USER_VIEWPORT" val="{&quot;height&quot;:2382.499212598425,&quot;width&quot;:13440}"/>
</p:tagLst>
</file>

<file path=ppt/tags/tag2.xml><?xml version="1.0" encoding="utf-8"?>
<p:tagLst xmlns:p="http://schemas.openxmlformats.org/presentationml/2006/main">
  <p:tag name="KSO_WPP_MARK_KEY" val="133607bd-fbf5-40cf-97c4-4dc706caf9e2"/>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7155</Words>
  <Application>WPS 演示</Application>
  <PresentationFormat>全屏显示(4:3)</PresentationFormat>
  <Paragraphs>198</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Times New Roman</vt:lpstr>
      <vt:lpstr>Monotype Sorts</vt:lpstr>
      <vt:lpstr>Wingdings</vt:lpstr>
      <vt:lpstr>Monotype Sorts</vt:lpstr>
      <vt:lpstr>Courier</vt:lpstr>
      <vt:lpstr>Book Antiqua</vt:lpstr>
      <vt:lpstr>微软雅黑</vt:lpstr>
      <vt:lpstr>Arial Unicode MS</vt:lpstr>
      <vt:lpstr>Courier New</vt:lpstr>
      <vt:lpstr>International</vt:lpstr>
      <vt:lpstr>Chapter 21 Sets and Maps</vt:lpstr>
      <vt:lpstr>Objectives</vt:lpstr>
      <vt:lpstr>Motivations</vt:lpstr>
      <vt:lpstr>Review of Java Collection Framework hierarchy</vt:lpstr>
      <vt:lpstr>PowerPoint 演示文稿</vt:lpstr>
      <vt:lpstr>The Set Interface</vt:lpstr>
      <vt:lpstr>The Set Interface Hierarchy</vt:lpstr>
      <vt:lpstr>The AbstractSet Class</vt:lpstr>
      <vt:lpstr>The HashSet Class</vt:lpstr>
      <vt:lpstr>Example: Using HashSet and Iterator</vt:lpstr>
      <vt:lpstr>TIP: for-each loop</vt:lpstr>
      <vt:lpstr>Example: Using LinkedHashSet</vt:lpstr>
      <vt:lpstr>The SortedSet Interface and the TreeSet Class</vt:lpstr>
      <vt:lpstr>The SortedSet Interface and the TreeSet Class, cont.</vt:lpstr>
      <vt:lpstr>Example: Using TreeSet to Sort Elements in a Set</vt:lpstr>
      <vt:lpstr>Example: The Using Comparator to Sort Elements in a Set</vt:lpstr>
      <vt:lpstr>Performance of Sets and Lists</vt:lpstr>
      <vt:lpstr>Case Study: Counting Keywords</vt:lpstr>
      <vt:lpstr>The Map Interface</vt:lpstr>
      <vt:lpstr>Map Interface and Class Hierarchy</vt:lpstr>
      <vt:lpstr>The Map Interface UML Diagram</vt:lpstr>
      <vt:lpstr>Concrete Map Classes</vt:lpstr>
      <vt:lpstr>Entry</vt:lpstr>
      <vt:lpstr>HashMap and TreeMap</vt:lpstr>
      <vt:lpstr>LinkedHashMap</vt:lpstr>
      <vt:lpstr>Example: Using HashMap and TreeMap</vt:lpstr>
      <vt:lpstr>Case Study: Counting the Occurrences of Words in a Text</vt:lpstr>
      <vt:lpstr>The Singleton and Unmodiable Collections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Java Data Structures</dc:title>
  <dc:creator>Y. Daniel Liang</dc:creator>
  <cp:lastModifiedBy>高宏宇</cp:lastModifiedBy>
  <cp:revision>179</cp:revision>
  <dcterms:created xsi:type="dcterms:W3CDTF">2021-10-28T03:53:00Z</dcterms:created>
  <dcterms:modified xsi:type="dcterms:W3CDTF">2022-11-09T02:53:37Z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53DEE2C574234E5D9AACE4CD80F53A35</vt:lpwstr>
  </property>
</Properties>
</file>